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75"/>
  </p:notesMasterIdLst>
  <p:handoutMasterIdLst>
    <p:handoutMasterId r:id="rId76"/>
  </p:handoutMasterIdLst>
  <p:sldIdLst>
    <p:sldId id="619" r:id="rId7"/>
    <p:sldId id="557" r:id="rId8"/>
    <p:sldId id="599" r:id="rId9"/>
    <p:sldId id="600" r:id="rId10"/>
    <p:sldId id="604" r:id="rId11"/>
    <p:sldId id="602" r:id="rId12"/>
    <p:sldId id="620" r:id="rId13"/>
    <p:sldId id="621" r:id="rId14"/>
    <p:sldId id="622" r:id="rId15"/>
    <p:sldId id="624" r:id="rId16"/>
    <p:sldId id="627" r:id="rId17"/>
    <p:sldId id="628" r:id="rId18"/>
    <p:sldId id="629" r:id="rId19"/>
    <p:sldId id="601" r:id="rId20"/>
    <p:sldId id="594" r:id="rId21"/>
    <p:sldId id="521" r:id="rId22"/>
    <p:sldId id="522" r:id="rId23"/>
    <p:sldId id="560" r:id="rId24"/>
    <p:sldId id="561" r:id="rId25"/>
    <p:sldId id="562" r:id="rId26"/>
    <p:sldId id="523" r:id="rId27"/>
    <p:sldId id="524" r:id="rId28"/>
    <p:sldId id="605" r:id="rId29"/>
    <p:sldId id="595" r:id="rId30"/>
    <p:sldId id="527" r:id="rId31"/>
    <p:sldId id="555" r:id="rId32"/>
    <p:sldId id="556" r:id="rId33"/>
    <p:sldId id="530" r:id="rId34"/>
    <p:sldId id="580" r:id="rId35"/>
    <p:sldId id="581" r:id="rId36"/>
    <p:sldId id="582" r:id="rId37"/>
    <p:sldId id="583" r:id="rId38"/>
    <p:sldId id="584" r:id="rId39"/>
    <p:sldId id="585" r:id="rId40"/>
    <p:sldId id="586" r:id="rId41"/>
    <p:sldId id="587" r:id="rId42"/>
    <p:sldId id="588" r:id="rId43"/>
    <p:sldId id="589" r:id="rId44"/>
    <p:sldId id="606" r:id="rId45"/>
    <p:sldId id="570" r:id="rId46"/>
    <p:sldId id="571" r:id="rId47"/>
    <p:sldId id="572" r:id="rId48"/>
    <p:sldId id="596" r:id="rId49"/>
    <p:sldId id="501" r:id="rId50"/>
    <p:sldId id="503" r:id="rId51"/>
    <p:sldId id="504" r:id="rId52"/>
    <p:sldId id="531" r:id="rId53"/>
    <p:sldId id="532" r:id="rId54"/>
    <p:sldId id="533" r:id="rId55"/>
    <p:sldId id="505" r:id="rId56"/>
    <p:sldId id="506" r:id="rId57"/>
    <p:sldId id="512" r:id="rId58"/>
    <p:sldId id="513" r:id="rId59"/>
    <p:sldId id="609" r:id="rId60"/>
    <p:sldId id="610" r:id="rId61"/>
    <p:sldId id="611" r:id="rId62"/>
    <p:sldId id="612" r:id="rId63"/>
    <p:sldId id="541" r:id="rId64"/>
    <p:sldId id="613" r:id="rId65"/>
    <p:sldId id="615" r:id="rId66"/>
    <p:sldId id="616" r:id="rId67"/>
    <p:sldId id="597" r:id="rId68"/>
    <p:sldId id="573" r:id="rId69"/>
    <p:sldId id="593" r:id="rId70"/>
    <p:sldId id="590" r:id="rId71"/>
    <p:sldId id="591" r:id="rId72"/>
    <p:sldId id="592" r:id="rId73"/>
    <p:sldId id="598" r:id="rId7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userDrawn="1">
          <p15:clr>
            <a:srgbClr val="A4A3A4"/>
          </p15:clr>
        </p15:guide>
        <p15:guide id="2" orient="horz" pos="3477" userDrawn="1">
          <p15:clr>
            <a:srgbClr val="A4A3A4"/>
          </p15:clr>
        </p15:guide>
        <p15:guide id="3" orient="horz" pos="4032" userDrawn="1">
          <p15:clr>
            <a:srgbClr val="A4A3A4"/>
          </p15:clr>
        </p15:guide>
        <p15:guide id="4" orient="horz" pos="2183" userDrawn="1">
          <p15:clr>
            <a:srgbClr val="A4A3A4"/>
          </p15:clr>
        </p15:guide>
        <p15:guide id="5" orient="horz" pos="287" userDrawn="1">
          <p15:clr>
            <a:srgbClr val="A4A3A4"/>
          </p15:clr>
        </p15:guide>
        <p15:guide id="6" orient="horz" pos="1471" userDrawn="1">
          <p15:clr>
            <a:srgbClr val="A4A3A4"/>
          </p15:clr>
        </p15:guide>
        <p15:guide id="7" orient="horz" pos="535" userDrawn="1">
          <p15:clr>
            <a:srgbClr val="A4A3A4"/>
          </p15:clr>
        </p15:guide>
        <p15:guide id="8" orient="horz" pos="3938" userDrawn="1">
          <p15:clr>
            <a:srgbClr val="A4A3A4"/>
          </p15:clr>
        </p15:guide>
        <p15:guide id="9" orient="horz" pos="231" userDrawn="1">
          <p15:clr>
            <a:srgbClr val="A4A3A4"/>
          </p15:clr>
        </p15:guide>
        <p15:guide id="10" pos="307" userDrawn="1">
          <p15:clr>
            <a:srgbClr val="A4A3A4"/>
          </p15:clr>
        </p15:guide>
        <p15:guide id="11" pos="7373" userDrawn="1">
          <p15:clr>
            <a:srgbClr val="A4A3A4"/>
          </p15:clr>
        </p15:guide>
        <p15:guide id="12" pos="3840" userDrawn="1">
          <p15:clr>
            <a:srgbClr val="A4A3A4"/>
          </p15:clr>
        </p15:guide>
        <p15:guide id="13" pos="1035" userDrawn="1">
          <p15:clr>
            <a:srgbClr val="A4A3A4"/>
          </p15:clr>
        </p15:guide>
        <p15:guide id="14" pos="1881" userDrawn="1">
          <p15:clr>
            <a:srgbClr val="A4A3A4"/>
          </p15:clr>
        </p15:guide>
        <p15:guide id="15" pos="7049" userDrawn="1">
          <p15:clr>
            <a:srgbClr val="A4A3A4"/>
          </p15:clr>
        </p15:guide>
        <p15:guide id="16" pos="632" userDrawn="1">
          <p15:clr>
            <a:srgbClr val="A4A3A4"/>
          </p15:clr>
        </p15:guide>
        <p15:guide id="17" pos="6068" userDrawn="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mez, Scarlett" initials="GS" lastIdx="3" clrIdx="0">
    <p:extLst>
      <p:ext uri="{19B8F6BF-5375-455C-9EA6-DF929625EA0E}">
        <p15:presenceInfo xmlns:p15="http://schemas.microsoft.com/office/powerpoint/2012/main" userId="S-1-5-21-85988526-270563788-795043731-22812" providerId="AD"/>
      </p:ext>
    </p:extLst>
  </p:cmAuthor>
  <p:cmAuthor id="2" name="Salma Shariff-Marco" initials="SS" lastIdx="19" clrIdx="1">
    <p:extLst>
      <p:ext uri="{19B8F6BF-5375-455C-9EA6-DF929625EA0E}">
        <p15:presenceInfo xmlns:p15="http://schemas.microsoft.com/office/powerpoint/2012/main" userId="S-1-5-21-2099209888-1620008294-1231754661-8829" providerId="AD"/>
      </p:ext>
    </p:extLst>
  </p:cmAuthor>
  <p:cmAuthor id="3" name="Iona Cheng" initials="IC" lastIdx="2" clrIdx="2">
    <p:extLst>
      <p:ext uri="{19B8F6BF-5375-455C-9EA6-DF929625EA0E}">
        <p15:presenceInfo xmlns:p15="http://schemas.microsoft.com/office/powerpoint/2012/main" userId="S-1-5-21-2099209888-1620008294-1231754661-8910" providerId="AD"/>
      </p:ext>
    </p:extLst>
  </p:cmAuthor>
  <p:cmAuthor id="4" name="Shariff-Marco, Salma" initials="SS" lastIdx="1" clrIdx="3">
    <p:extLst>
      <p:ext uri="{19B8F6BF-5375-455C-9EA6-DF929625EA0E}">
        <p15:presenceInfo xmlns:p15="http://schemas.microsoft.com/office/powerpoint/2012/main" userId="S-1-5-21-85988526-270563788-795043731-22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89011" autoAdjust="0"/>
  </p:normalViewPr>
  <p:slideViewPr>
    <p:cSldViewPr snapToGrid="0" showGuides="1">
      <p:cViewPr varScale="1">
        <p:scale>
          <a:sx n="69" d="100"/>
          <a:sy n="69" d="100"/>
        </p:scale>
        <p:origin x="448" y="52"/>
      </p:cViewPr>
      <p:guideLst>
        <p:guide orient="horz" pos="1052"/>
        <p:guide orient="horz" pos="3477"/>
        <p:guide orient="horz" pos="4032"/>
        <p:guide orient="horz" pos="2183"/>
        <p:guide orient="horz" pos="287"/>
        <p:guide orient="horz" pos="1471"/>
        <p:guide orient="horz" pos="535"/>
        <p:guide orient="horz" pos="3938"/>
        <p:guide orient="horz" pos="231"/>
        <p:guide pos="307"/>
        <p:guide pos="7373"/>
        <p:guide pos="3840"/>
        <p:guide pos="1035"/>
        <p:guide pos="1881"/>
        <p:guide pos="7049"/>
        <p:guide pos="632"/>
        <p:guide pos="6068"/>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Race/ethnicity</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Total</c:v>
                </c:pt>
                <c:pt idx="1">
                  <c:v>White</c:v>
                </c:pt>
                <c:pt idx="2">
                  <c:v>Black</c:v>
                </c:pt>
                <c:pt idx="3">
                  <c:v>Am Ind/Al</c:v>
                </c:pt>
                <c:pt idx="4">
                  <c:v>Asian</c:v>
                </c:pt>
                <c:pt idx="5">
                  <c:v>Chinese</c:v>
                </c:pt>
                <c:pt idx="6">
                  <c:v>Filipino</c:v>
                </c:pt>
                <c:pt idx="7">
                  <c:v>Japanese</c:v>
                </c:pt>
                <c:pt idx="8">
                  <c:v>NHOPI</c:v>
                </c:pt>
                <c:pt idx="9">
                  <c:v>Hispanic</c:v>
                </c:pt>
                <c:pt idx="10">
                  <c:v>2+ race</c:v>
                </c:pt>
              </c:strCache>
            </c:strRef>
          </c:cat>
          <c:val>
            <c:numRef>
              <c:f>Sheet1!$B$2:$B$12</c:f>
              <c:numCache>
                <c:formatCode>General</c:formatCode>
                <c:ptCount val="11"/>
                <c:pt idx="0">
                  <c:v>28</c:v>
                </c:pt>
                <c:pt idx="1">
                  <c:v>24.9</c:v>
                </c:pt>
                <c:pt idx="2">
                  <c:v>25.6</c:v>
                </c:pt>
                <c:pt idx="3">
                  <c:v>43.8</c:v>
                </c:pt>
                <c:pt idx="4">
                  <c:v>50.4</c:v>
                </c:pt>
                <c:pt idx="5">
                  <c:v>49.9</c:v>
                </c:pt>
                <c:pt idx="6">
                  <c:v>64.900000000000006</c:v>
                </c:pt>
                <c:pt idx="7">
                  <c:v>70.099999999999994</c:v>
                </c:pt>
                <c:pt idx="8">
                  <c:v>66.5</c:v>
                </c:pt>
                <c:pt idx="9">
                  <c:v>38.4</c:v>
                </c:pt>
                <c:pt idx="10">
                  <c:v>37.200000000000003</c:v>
                </c:pt>
              </c:numCache>
            </c:numRef>
          </c:val>
          <c:extLst>
            <c:ext xmlns:c16="http://schemas.microsoft.com/office/drawing/2014/chart" uri="{C3380CC4-5D6E-409C-BE32-E72D297353CC}">
              <c16:uniqueId val="{00000000-539A-4D33-BFD1-545C70CD990E}"/>
            </c:ext>
          </c:extLst>
        </c:ser>
        <c:dLbls>
          <c:dLblPos val="outEnd"/>
          <c:showLegendKey val="0"/>
          <c:showVal val="1"/>
          <c:showCatName val="0"/>
          <c:showSerName val="0"/>
          <c:showPercent val="0"/>
          <c:showBubbleSize val="0"/>
        </c:dLbls>
        <c:gapWidth val="220"/>
        <c:overlap val="-27"/>
        <c:axId val="584221544"/>
        <c:axId val="601142960"/>
      </c:barChart>
      <c:catAx>
        <c:axId val="584221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1142960"/>
        <c:crosses val="autoZero"/>
        <c:auto val="1"/>
        <c:lblAlgn val="ctr"/>
        <c:lblOffset val="100"/>
        <c:noMultiLvlLbl val="0"/>
      </c:catAx>
      <c:valAx>
        <c:axId val="60114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4221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smtClean="0"/>
              <a:t>Smoking</a:t>
            </a:r>
            <a:r>
              <a:rPr lang="en-US" baseline="0" dirty="0" smtClean="0"/>
              <a:t> status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3.4729221347331585E-2"/>
          <c:y val="0.17167974025213925"/>
          <c:w val="0.91663888888888889"/>
          <c:h val="0.69998843838016445"/>
        </c:manualLayout>
      </c:layout>
      <c:barChart>
        <c:barDir val="bar"/>
        <c:grouping val="percentStacked"/>
        <c:varyColors val="0"/>
        <c:ser>
          <c:idx val="0"/>
          <c:order val="0"/>
          <c:tx>
            <c:strRef>
              <c:f>FCasesSmoking!$B$2</c:f>
              <c:strCache>
                <c:ptCount val="1"/>
                <c:pt idx="0">
                  <c:v>Never (LCINS)</c:v>
                </c:pt>
              </c:strCache>
            </c:strRef>
          </c:tx>
          <c:spPr>
            <a:solidFill>
              <a:schemeClr val="accent2"/>
            </a:solidFill>
            <a:ln>
              <a:noFill/>
            </a:ln>
            <a:effectLst/>
          </c:spPr>
          <c:invertIfNegative val="0"/>
          <c:dLbls>
            <c:dLbl>
              <c:idx val="0"/>
              <c:layout/>
              <c:tx>
                <c:rich>
                  <a:bodyPr/>
                  <a:lstStyle/>
                  <a:p>
                    <a:fld id="{0D80D7C8-471F-4FB9-AA31-B8FFB0325C3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DEC0-46EC-A2C5-2199516417A7}"/>
                </c:ext>
              </c:extLst>
            </c:dLbl>
            <c:dLbl>
              <c:idx val="1"/>
              <c:layout/>
              <c:tx>
                <c:rich>
                  <a:bodyPr/>
                  <a:lstStyle/>
                  <a:p>
                    <a:fld id="{1D802B21-4612-41D0-BD12-5945DA1809F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DEC0-46EC-A2C5-2199516417A7}"/>
                </c:ext>
              </c:extLst>
            </c:dLbl>
            <c:dLbl>
              <c:idx val="2"/>
              <c:layout/>
              <c:tx>
                <c:rich>
                  <a:bodyPr/>
                  <a:lstStyle/>
                  <a:p>
                    <a:fld id="{CF0CA8C3-20FC-48BB-BC8C-B83176B39C5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DEC0-46EC-A2C5-2199516417A7}"/>
                </c:ext>
              </c:extLst>
            </c:dLbl>
            <c:dLbl>
              <c:idx val="3"/>
              <c:layout/>
              <c:tx>
                <c:rich>
                  <a:bodyPr/>
                  <a:lstStyle/>
                  <a:p>
                    <a:fld id="{056377CD-8F27-42C5-89A8-AEE6DCBCD6A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DEC0-46EC-A2C5-2199516417A7}"/>
                </c:ext>
              </c:extLst>
            </c:dLbl>
            <c:dLbl>
              <c:idx val="4"/>
              <c:layout/>
              <c:tx>
                <c:rich>
                  <a:bodyPr/>
                  <a:lstStyle/>
                  <a:p>
                    <a:fld id="{9868C11A-CD3E-4F3A-88F2-E55953D8E31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DEC0-46EC-A2C5-2199516417A7}"/>
                </c:ext>
              </c:extLst>
            </c:dLbl>
            <c:dLbl>
              <c:idx val="5"/>
              <c:layout/>
              <c:tx>
                <c:rich>
                  <a:bodyPr/>
                  <a:lstStyle/>
                  <a:p>
                    <a:fld id="{AB4C51A2-E099-46F4-8036-51067110638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DEC0-46EC-A2C5-2199516417A7}"/>
                </c:ext>
              </c:extLst>
            </c:dLbl>
            <c:dLbl>
              <c:idx val="6"/>
              <c:layout/>
              <c:tx>
                <c:rich>
                  <a:bodyPr/>
                  <a:lstStyle/>
                  <a:p>
                    <a:fld id="{55268A67-CF3D-4EC6-8794-A8B5E17B87B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DEC0-46EC-A2C5-2199516417A7}"/>
                </c:ext>
              </c:extLst>
            </c:dLbl>
            <c:dLbl>
              <c:idx val="7"/>
              <c:layout/>
              <c:tx>
                <c:rich>
                  <a:bodyPr/>
                  <a:lstStyle/>
                  <a:p>
                    <a:fld id="{CBD02ADC-2DF5-45CF-9F9C-039D7D2E8BB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DEC0-46EC-A2C5-2199516417A7}"/>
                </c:ext>
              </c:extLst>
            </c:dLbl>
            <c:dLbl>
              <c:idx val="8"/>
              <c:layout/>
              <c:tx>
                <c:rich>
                  <a:bodyPr/>
                  <a:lstStyle/>
                  <a:p>
                    <a:fld id="{38C9C6B3-6101-4F75-B3E6-6496B24503E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DEC0-46EC-A2C5-2199516417A7}"/>
                </c:ext>
              </c:extLst>
            </c:dLbl>
            <c:dLbl>
              <c:idx val="9"/>
              <c:layout/>
              <c:tx>
                <c:rich>
                  <a:bodyPr/>
                  <a:lstStyle/>
                  <a:p>
                    <a:fld id="{3E327DE9-53A4-4E78-859D-71950FCEBD8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DEC0-46EC-A2C5-2199516417A7}"/>
                </c:ext>
              </c:extLst>
            </c:dLbl>
            <c:dLbl>
              <c:idx val="10"/>
              <c:layout/>
              <c:tx>
                <c:rich>
                  <a:bodyPr/>
                  <a:lstStyle/>
                  <a:p>
                    <a:fld id="{13016B10-A696-4EC8-A8B4-CC5C07E86EB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DEC0-46EC-A2C5-2199516417A7}"/>
                </c:ext>
              </c:extLst>
            </c:dLbl>
            <c:dLbl>
              <c:idx val="11"/>
              <c:layout/>
              <c:tx>
                <c:rich>
                  <a:bodyPr/>
                  <a:lstStyle/>
                  <a:p>
                    <a:fld id="{69940461-4FE8-4ECC-A68F-58B0B5F5FA3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DEC0-46EC-A2C5-2199516417A7}"/>
                </c:ext>
              </c:extLst>
            </c:dLbl>
            <c:dLbl>
              <c:idx val="12"/>
              <c:layout/>
              <c:tx>
                <c:rich>
                  <a:bodyPr/>
                  <a:lstStyle/>
                  <a:p>
                    <a:fld id="{5F1F3C2B-5AE1-4181-BBF6-A8237DB8E1F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DEC0-46EC-A2C5-2199516417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strRef>
              <c:f>FCasesSmoking!$A$3:$A$15</c:f>
              <c:strCache>
                <c:ptCount val="13"/>
                <c:pt idx="0">
                  <c:v>Hispanic</c:v>
                </c:pt>
                <c:pt idx="1">
                  <c:v>Black </c:v>
                </c:pt>
                <c:pt idx="2">
                  <c:v>Non-Hispanic White</c:v>
                </c:pt>
                <c:pt idx="3">
                  <c:v>          Asian multiple group</c:v>
                </c:pt>
                <c:pt idx="4">
                  <c:v>Other Asian single group</c:v>
                </c:pt>
                <c:pt idx="5">
                  <c:v>              Japanese</c:v>
                </c:pt>
                <c:pt idx="6">
                  <c:v>               Filipina</c:v>
                </c:pt>
                <c:pt idx="7">
                  <c:v>               Chinese</c:v>
                </c:pt>
                <c:pt idx="8">
                  <c:v>     Asian (not NHPI)</c:v>
                </c:pt>
                <c:pt idx="9">
                  <c:v>          Other Pacific Islander</c:v>
                </c:pt>
                <c:pt idx="10">
                  <c:v>          Native Hawaiian</c:v>
                </c:pt>
                <c:pt idx="11">
                  <c:v>     NHPI</c:v>
                </c:pt>
                <c:pt idx="12">
                  <c:v>AANHPI (aggregated)</c:v>
                </c:pt>
              </c:strCache>
            </c:strRef>
          </c:cat>
          <c:val>
            <c:numRef>
              <c:f>FCasesSmoking!$B$3:$B$15</c:f>
              <c:numCache>
                <c:formatCode>General</c:formatCode>
                <c:ptCount val="13"/>
                <c:pt idx="0">
                  <c:v>31</c:v>
                </c:pt>
                <c:pt idx="1">
                  <c:v>13</c:v>
                </c:pt>
                <c:pt idx="2">
                  <c:v>306</c:v>
                </c:pt>
                <c:pt idx="3">
                  <c:v>46</c:v>
                </c:pt>
                <c:pt idx="4">
                  <c:v>39</c:v>
                </c:pt>
                <c:pt idx="5">
                  <c:v>18</c:v>
                </c:pt>
                <c:pt idx="6">
                  <c:v>42</c:v>
                </c:pt>
                <c:pt idx="7">
                  <c:v>59</c:v>
                </c:pt>
                <c:pt idx="8">
                  <c:v>204</c:v>
                </c:pt>
                <c:pt idx="9">
                  <c:v>8</c:v>
                </c:pt>
                <c:pt idx="10">
                  <c:v>23</c:v>
                </c:pt>
                <c:pt idx="11">
                  <c:v>31</c:v>
                </c:pt>
                <c:pt idx="12">
                  <c:v>235</c:v>
                </c:pt>
              </c:numCache>
            </c:numRef>
          </c:val>
          <c:extLst>
            <c:ext xmlns:c15="http://schemas.microsoft.com/office/drawing/2012/chart" uri="{02D57815-91ED-43cb-92C2-25804820EDAC}">
              <c15:datalabelsRange>
                <c15:f>FCasesSmoking!$E$3:$E$15</c15:f>
                <c15:dlblRangeCache>
                  <c:ptCount val="13"/>
                  <c:pt idx="0">
                    <c:v>38%</c:v>
                  </c:pt>
                  <c:pt idx="1">
                    <c:v>14%</c:v>
                  </c:pt>
                  <c:pt idx="2">
                    <c:v>21%</c:v>
                  </c:pt>
                  <c:pt idx="3">
                    <c:v>40%</c:v>
                  </c:pt>
                  <c:pt idx="4">
                    <c:v>58%</c:v>
                  </c:pt>
                  <c:pt idx="5">
                    <c:v>24%</c:v>
                  </c:pt>
                  <c:pt idx="6">
                    <c:v>53%</c:v>
                  </c:pt>
                  <c:pt idx="7">
                    <c:v>79%</c:v>
                  </c:pt>
                  <c:pt idx="8">
                    <c:v>50%</c:v>
                  </c:pt>
                  <c:pt idx="9">
                    <c:v>20%</c:v>
                  </c:pt>
                  <c:pt idx="10">
                    <c:v>14%</c:v>
                  </c:pt>
                  <c:pt idx="11">
                    <c:v>15%</c:v>
                  </c:pt>
                  <c:pt idx="12">
                    <c:v>38%</c:v>
                  </c:pt>
                </c15:dlblRangeCache>
              </c15:datalabelsRange>
            </c:ext>
            <c:ext xmlns:c16="http://schemas.microsoft.com/office/drawing/2014/chart" uri="{C3380CC4-5D6E-409C-BE32-E72D297353CC}">
              <c16:uniqueId val="{00000000-3D90-48A1-B18B-07CA3C3F598D}"/>
            </c:ext>
          </c:extLst>
        </c:ser>
        <c:ser>
          <c:idx val="1"/>
          <c:order val="1"/>
          <c:tx>
            <c:strRef>
              <c:f>FCasesSmoking!$C$2</c:f>
              <c:strCache>
                <c:ptCount val="1"/>
                <c:pt idx="0">
                  <c:v>Ever</c:v>
                </c:pt>
              </c:strCache>
            </c:strRef>
          </c:tx>
          <c:spPr>
            <a:solidFill>
              <a:schemeClr val="accent3"/>
            </a:solidFill>
            <a:ln>
              <a:noFill/>
            </a:ln>
            <a:effectLst/>
          </c:spPr>
          <c:invertIfNegative val="0"/>
          <c:cat>
            <c:strRef>
              <c:f>FCasesSmoking!$A$3:$A$15</c:f>
              <c:strCache>
                <c:ptCount val="13"/>
                <c:pt idx="0">
                  <c:v>Hispanic</c:v>
                </c:pt>
                <c:pt idx="1">
                  <c:v>Black </c:v>
                </c:pt>
                <c:pt idx="2">
                  <c:v>Non-Hispanic White</c:v>
                </c:pt>
                <c:pt idx="3">
                  <c:v>          Asian multiple group</c:v>
                </c:pt>
                <c:pt idx="4">
                  <c:v>Other Asian single group</c:v>
                </c:pt>
                <c:pt idx="5">
                  <c:v>              Japanese</c:v>
                </c:pt>
                <c:pt idx="6">
                  <c:v>               Filipina</c:v>
                </c:pt>
                <c:pt idx="7">
                  <c:v>               Chinese</c:v>
                </c:pt>
                <c:pt idx="8">
                  <c:v>     Asian (not NHPI)</c:v>
                </c:pt>
                <c:pt idx="9">
                  <c:v>          Other Pacific Islander</c:v>
                </c:pt>
                <c:pt idx="10">
                  <c:v>          Native Hawaiian</c:v>
                </c:pt>
                <c:pt idx="11">
                  <c:v>     NHPI</c:v>
                </c:pt>
                <c:pt idx="12">
                  <c:v>AANHPI (aggregated)</c:v>
                </c:pt>
              </c:strCache>
            </c:strRef>
          </c:cat>
          <c:val>
            <c:numRef>
              <c:f>FCasesSmoking!$C$3:$C$15</c:f>
              <c:numCache>
                <c:formatCode>General</c:formatCode>
                <c:ptCount val="13"/>
                <c:pt idx="0">
                  <c:v>41</c:v>
                </c:pt>
                <c:pt idx="1">
                  <c:v>69</c:v>
                </c:pt>
                <c:pt idx="2">
                  <c:v>991</c:v>
                </c:pt>
                <c:pt idx="3">
                  <c:v>50</c:v>
                </c:pt>
                <c:pt idx="4">
                  <c:v>22</c:v>
                </c:pt>
                <c:pt idx="5">
                  <c:v>39</c:v>
                </c:pt>
                <c:pt idx="6">
                  <c:v>34</c:v>
                </c:pt>
                <c:pt idx="7">
                  <c:v>8</c:v>
                </c:pt>
                <c:pt idx="8">
                  <c:v>153</c:v>
                </c:pt>
                <c:pt idx="9">
                  <c:v>26</c:v>
                </c:pt>
                <c:pt idx="10">
                  <c:v>121</c:v>
                </c:pt>
                <c:pt idx="11">
                  <c:v>147</c:v>
                </c:pt>
                <c:pt idx="12">
                  <c:v>300</c:v>
                </c:pt>
              </c:numCache>
            </c:numRef>
          </c:val>
          <c:extLst>
            <c:ext xmlns:c16="http://schemas.microsoft.com/office/drawing/2014/chart" uri="{C3380CC4-5D6E-409C-BE32-E72D297353CC}">
              <c16:uniqueId val="{00000001-3D90-48A1-B18B-07CA3C3F598D}"/>
            </c:ext>
          </c:extLst>
        </c:ser>
        <c:ser>
          <c:idx val="2"/>
          <c:order val="2"/>
          <c:tx>
            <c:strRef>
              <c:f>FCasesSmoking!$D$2</c:f>
              <c:strCache>
                <c:ptCount val="1"/>
                <c:pt idx="0">
                  <c:v>Missing </c:v>
                </c:pt>
              </c:strCache>
            </c:strRef>
          </c:tx>
          <c:spPr>
            <a:solidFill>
              <a:schemeClr val="accent4"/>
            </a:solidFill>
            <a:ln>
              <a:noFill/>
            </a:ln>
            <a:effectLst/>
          </c:spPr>
          <c:invertIfNegative val="0"/>
          <c:cat>
            <c:strRef>
              <c:f>FCasesSmoking!$A$3:$A$15</c:f>
              <c:strCache>
                <c:ptCount val="13"/>
                <c:pt idx="0">
                  <c:v>Hispanic</c:v>
                </c:pt>
                <c:pt idx="1">
                  <c:v>Black </c:v>
                </c:pt>
                <c:pt idx="2">
                  <c:v>Non-Hispanic White</c:v>
                </c:pt>
                <c:pt idx="3">
                  <c:v>          Asian multiple group</c:v>
                </c:pt>
                <c:pt idx="4">
                  <c:v>Other Asian single group</c:v>
                </c:pt>
                <c:pt idx="5">
                  <c:v>              Japanese</c:v>
                </c:pt>
                <c:pt idx="6">
                  <c:v>               Filipina</c:v>
                </c:pt>
                <c:pt idx="7">
                  <c:v>               Chinese</c:v>
                </c:pt>
                <c:pt idx="8">
                  <c:v>     Asian (not NHPI)</c:v>
                </c:pt>
                <c:pt idx="9">
                  <c:v>          Other Pacific Islander</c:v>
                </c:pt>
                <c:pt idx="10">
                  <c:v>          Native Hawaiian</c:v>
                </c:pt>
                <c:pt idx="11">
                  <c:v>     NHPI</c:v>
                </c:pt>
                <c:pt idx="12">
                  <c:v>AANHPI (aggregated)</c:v>
                </c:pt>
              </c:strCache>
            </c:strRef>
          </c:cat>
          <c:val>
            <c:numRef>
              <c:f>FCasesSmoking!$D$3:$D$15</c:f>
              <c:numCache>
                <c:formatCode>General</c:formatCode>
                <c:ptCount val="13"/>
                <c:pt idx="0">
                  <c:v>9</c:v>
                </c:pt>
                <c:pt idx="1">
                  <c:v>9</c:v>
                </c:pt>
                <c:pt idx="2">
                  <c:v>192</c:v>
                </c:pt>
                <c:pt idx="3">
                  <c:v>20</c:v>
                </c:pt>
                <c:pt idx="4">
                  <c:v>6</c:v>
                </c:pt>
                <c:pt idx="5">
                  <c:v>17</c:v>
                </c:pt>
                <c:pt idx="6">
                  <c:v>4</c:v>
                </c:pt>
                <c:pt idx="7">
                  <c:v>8</c:v>
                </c:pt>
                <c:pt idx="8">
                  <c:v>55</c:v>
                </c:pt>
                <c:pt idx="9">
                  <c:v>7</c:v>
                </c:pt>
                <c:pt idx="10">
                  <c:v>16</c:v>
                </c:pt>
                <c:pt idx="11">
                  <c:v>23</c:v>
                </c:pt>
                <c:pt idx="12">
                  <c:v>78</c:v>
                </c:pt>
              </c:numCache>
            </c:numRef>
          </c:val>
          <c:extLst>
            <c:ext xmlns:c16="http://schemas.microsoft.com/office/drawing/2014/chart" uri="{C3380CC4-5D6E-409C-BE32-E72D297353CC}">
              <c16:uniqueId val="{00000002-3D90-48A1-B18B-07CA3C3F598D}"/>
            </c:ext>
          </c:extLst>
        </c:ser>
        <c:dLbls>
          <c:showLegendKey val="0"/>
          <c:showVal val="0"/>
          <c:showCatName val="0"/>
          <c:showSerName val="0"/>
          <c:showPercent val="0"/>
          <c:showBubbleSize val="0"/>
        </c:dLbls>
        <c:gapWidth val="50"/>
        <c:overlap val="100"/>
        <c:axId val="666564592"/>
        <c:axId val="653904528"/>
      </c:barChart>
      <c:catAx>
        <c:axId val="666564592"/>
        <c:scaling>
          <c:orientation val="minMax"/>
        </c:scaling>
        <c:delete val="1"/>
        <c:axPos val="l"/>
        <c:numFmt formatCode="General" sourceLinked="1"/>
        <c:majorTickMark val="none"/>
        <c:minorTickMark val="none"/>
        <c:tickLblPos val="nextTo"/>
        <c:crossAx val="653904528"/>
        <c:crosses val="autoZero"/>
        <c:auto val="1"/>
        <c:lblAlgn val="ctr"/>
        <c:lblOffset val="100"/>
        <c:noMultiLvlLbl val="0"/>
      </c:catAx>
      <c:valAx>
        <c:axId val="653904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out"/>
        <c:tickLblPos val="nextTo"/>
        <c:spPr>
          <a:noFill/>
          <a:ln>
            <a:solidFill>
              <a:schemeClr val="bg2"/>
            </a:solidFill>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666564592"/>
        <c:crosses val="autoZero"/>
        <c:crossBetween val="between"/>
        <c:minorUnit val="0.1"/>
      </c:valAx>
      <c:spPr>
        <a:noFill/>
        <a:ln>
          <a:noFill/>
        </a:ln>
        <a:effectLst/>
      </c:spPr>
    </c:plotArea>
    <c:legend>
      <c:legendPos val="b"/>
      <c:layout>
        <c:manualLayout>
          <c:xMode val="edge"/>
          <c:yMode val="edge"/>
          <c:x val="0.11502668416447943"/>
          <c:y val="8.5807128194377219E-2"/>
          <c:w val="0.73383530183727042"/>
          <c:h val="4.99116267116241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smtClean="0"/>
              <a:t>Smoking</a:t>
            </a:r>
            <a:r>
              <a:rPr lang="en-US" baseline="0" dirty="0" smtClean="0"/>
              <a:t> status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3.4729221347331585E-2"/>
          <c:y val="0.17167974025213925"/>
          <c:w val="0.91663888888888889"/>
          <c:h val="0.69998843838016445"/>
        </c:manualLayout>
      </c:layout>
      <c:barChart>
        <c:barDir val="bar"/>
        <c:grouping val="percentStacked"/>
        <c:varyColors val="0"/>
        <c:ser>
          <c:idx val="0"/>
          <c:order val="0"/>
          <c:tx>
            <c:strRef>
              <c:f>FCasesSmoking!$B$2</c:f>
              <c:strCache>
                <c:ptCount val="1"/>
                <c:pt idx="0">
                  <c:v>Never (LCINS)</c:v>
                </c:pt>
              </c:strCache>
            </c:strRef>
          </c:tx>
          <c:spPr>
            <a:solidFill>
              <a:schemeClr val="accent2"/>
            </a:solidFill>
            <a:ln>
              <a:noFill/>
            </a:ln>
            <a:effectLst/>
          </c:spPr>
          <c:invertIfNegative val="0"/>
          <c:dLbls>
            <c:dLbl>
              <c:idx val="0"/>
              <c:layout/>
              <c:tx>
                <c:rich>
                  <a:bodyPr/>
                  <a:lstStyle/>
                  <a:p>
                    <a:fld id="{BCB5A8C1-D70E-4B90-88DD-6A8E0C39747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86E4-4349-839D-B8AFA5D8E8F0}"/>
                </c:ext>
              </c:extLst>
            </c:dLbl>
            <c:dLbl>
              <c:idx val="1"/>
              <c:layout/>
              <c:tx>
                <c:rich>
                  <a:bodyPr/>
                  <a:lstStyle/>
                  <a:p>
                    <a:fld id="{4DCA1047-B7FE-4A25-8DE8-5A0907E1464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86E4-4349-839D-B8AFA5D8E8F0}"/>
                </c:ext>
              </c:extLst>
            </c:dLbl>
            <c:dLbl>
              <c:idx val="2"/>
              <c:layout/>
              <c:tx>
                <c:rich>
                  <a:bodyPr/>
                  <a:lstStyle/>
                  <a:p>
                    <a:fld id="{034250D7-64B7-4E12-A8C9-CD2F0637A80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86E4-4349-839D-B8AFA5D8E8F0}"/>
                </c:ext>
              </c:extLst>
            </c:dLbl>
            <c:dLbl>
              <c:idx val="3"/>
              <c:layout/>
              <c:tx>
                <c:rich>
                  <a:bodyPr/>
                  <a:lstStyle/>
                  <a:p>
                    <a:fld id="{A5D34FDF-CD4C-4639-A83B-A7A607C84F7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86E4-4349-839D-B8AFA5D8E8F0}"/>
                </c:ext>
              </c:extLst>
            </c:dLbl>
            <c:dLbl>
              <c:idx val="4"/>
              <c:layout/>
              <c:tx>
                <c:rich>
                  <a:bodyPr/>
                  <a:lstStyle/>
                  <a:p>
                    <a:fld id="{0BBA970B-31FD-44E9-B667-014A113A643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86E4-4349-839D-B8AFA5D8E8F0}"/>
                </c:ext>
              </c:extLst>
            </c:dLbl>
            <c:dLbl>
              <c:idx val="5"/>
              <c:layout/>
              <c:tx>
                <c:rich>
                  <a:bodyPr/>
                  <a:lstStyle/>
                  <a:p>
                    <a:fld id="{C4F3C825-1D9F-4CB2-B527-40334253CA4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86E4-4349-839D-B8AFA5D8E8F0}"/>
                </c:ext>
              </c:extLst>
            </c:dLbl>
            <c:dLbl>
              <c:idx val="6"/>
              <c:layout/>
              <c:tx>
                <c:rich>
                  <a:bodyPr/>
                  <a:lstStyle/>
                  <a:p>
                    <a:fld id="{39980E77-1C73-4FB8-9B7B-9931708A36F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86E4-4349-839D-B8AFA5D8E8F0}"/>
                </c:ext>
              </c:extLst>
            </c:dLbl>
            <c:dLbl>
              <c:idx val="7"/>
              <c:layout/>
              <c:tx>
                <c:rich>
                  <a:bodyPr/>
                  <a:lstStyle/>
                  <a:p>
                    <a:fld id="{EAC80FA6-2A82-4323-BE70-9CF60EAB7CA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86E4-4349-839D-B8AFA5D8E8F0}"/>
                </c:ext>
              </c:extLst>
            </c:dLbl>
            <c:dLbl>
              <c:idx val="8"/>
              <c:layout/>
              <c:tx>
                <c:rich>
                  <a:bodyPr/>
                  <a:lstStyle/>
                  <a:p>
                    <a:fld id="{34357EC8-F5D4-48FC-A09E-83F32C2BE2F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86E4-4349-839D-B8AFA5D8E8F0}"/>
                </c:ext>
              </c:extLst>
            </c:dLbl>
            <c:dLbl>
              <c:idx val="9"/>
              <c:layout/>
              <c:tx>
                <c:rich>
                  <a:bodyPr/>
                  <a:lstStyle/>
                  <a:p>
                    <a:fld id="{602D63A9-89D7-4AB4-86EB-BB9339B6CCE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86E4-4349-839D-B8AFA5D8E8F0}"/>
                </c:ext>
              </c:extLst>
            </c:dLbl>
            <c:dLbl>
              <c:idx val="10"/>
              <c:layout/>
              <c:tx>
                <c:rich>
                  <a:bodyPr/>
                  <a:lstStyle/>
                  <a:p>
                    <a:fld id="{1DDD6603-FD69-4E12-AAD3-4AD26B4F46E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86E4-4349-839D-B8AFA5D8E8F0}"/>
                </c:ext>
              </c:extLst>
            </c:dLbl>
            <c:dLbl>
              <c:idx val="11"/>
              <c:layout/>
              <c:tx>
                <c:rich>
                  <a:bodyPr/>
                  <a:lstStyle/>
                  <a:p>
                    <a:fld id="{C2018067-929A-41BD-BEEC-7CD40558049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86E4-4349-839D-B8AFA5D8E8F0}"/>
                </c:ext>
              </c:extLst>
            </c:dLbl>
            <c:dLbl>
              <c:idx val="12"/>
              <c:layout/>
              <c:tx>
                <c:rich>
                  <a:bodyPr/>
                  <a:lstStyle/>
                  <a:p>
                    <a:fld id="{F44E2F1F-A0F3-4504-9C92-3203B265FAE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86E4-4349-839D-B8AFA5D8E8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strRef>
              <c:f>FCasesSmoking!$A$3:$A$15</c:f>
              <c:strCache>
                <c:ptCount val="13"/>
                <c:pt idx="0">
                  <c:v>Hispanic</c:v>
                </c:pt>
                <c:pt idx="1">
                  <c:v>Black </c:v>
                </c:pt>
                <c:pt idx="2">
                  <c:v>Non-Hispanic White</c:v>
                </c:pt>
                <c:pt idx="3">
                  <c:v>          Asian multiple group</c:v>
                </c:pt>
                <c:pt idx="4">
                  <c:v>Other Asian single group</c:v>
                </c:pt>
                <c:pt idx="5">
                  <c:v>              Japanese</c:v>
                </c:pt>
                <c:pt idx="6">
                  <c:v>               Filipina</c:v>
                </c:pt>
                <c:pt idx="7">
                  <c:v>               Chinese</c:v>
                </c:pt>
                <c:pt idx="8">
                  <c:v>     Asian (not NHPI)</c:v>
                </c:pt>
                <c:pt idx="9">
                  <c:v>          Other Pacific Islander</c:v>
                </c:pt>
                <c:pt idx="10">
                  <c:v>          Native Hawaiian</c:v>
                </c:pt>
                <c:pt idx="11">
                  <c:v>     NHPI</c:v>
                </c:pt>
                <c:pt idx="12">
                  <c:v>AANHPI (aggregated)</c:v>
                </c:pt>
              </c:strCache>
            </c:strRef>
          </c:cat>
          <c:val>
            <c:numRef>
              <c:f>FCasesSmoking!$B$3:$B$15</c:f>
              <c:numCache>
                <c:formatCode>General</c:formatCode>
                <c:ptCount val="13"/>
                <c:pt idx="0">
                  <c:v>31</c:v>
                </c:pt>
                <c:pt idx="1">
                  <c:v>13</c:v>
                </c:pt>
                <c:pt idx="2">
                  <c:v>306</c:v>
                </c:pt>
                <c:pt idx="3">
                  <c:v>46</c:v>
                </c:pt>
                <c:pt idx="4">
                  <c:v>39</c:v>
                </c:pt>
                <c:pt idx="5">
                  <c:v>18</c:v>
                </c:pt>
                <c:pt idx="6">
                  <c:v>42</c:v>
                </c:pt>
                <c:pt idx="7">
                  <c:v>59</c:v>
                </c:pt>
                <c:pt idx="8">
                  <c:v>204</c:v>
                </c:pt>
                <c:pt idx="9">
                  <c:v>8</c:v>
                </c:pt>
                <c:pt idx="10">
                  <c:v>23</c:v>
                </c:pt>
                <c:pt idx="11">
                  <c:v>31</c:v>
                </c:pt>
                <c:pt idx="12">
                  <c:v>235</c:v>
                </c:pt>
              </c:numCache>
            </c:numRef>
          </c:val>
          <c:extLst>
            <c:ext xmlns:c15="http://schemas.microsoft.com/office/drawing/2012/chart" uri="{02D57815-91ED-43cb-92C2-25804820EDAC}">
              <c15:datalabelsRange>
                <c15:f>FCasesSmoking!$E$3:$E$15</c15:f>
                <c15:dlblRangeCache>
                  <c:ptCount val="13"/>
                  <c:pt idx="0">
                    <c:v>38%</c:v>
                  </c:pt>
                  <c:pt idx="1">
                    <c:v>14%</c:v>
                  </c:pt>
                  <c:pt idx="2">
                    <c:v>21%</c:v>
                  </c:pt>
                  <c:pt idx="3">
                    <c:v>40%</c:v>
                  </c:pt>
                  <c:pt idx="4">
                    <c:v>58%</c:v>
                  </c:pt>
                  <c:pt idx="5">
                    <c:v>24%</c:v>
                  </c:pt>
                  <c:pt idx="6">
                    <c:v>53%</c:v>
                  </c:pt>
                  <c:pt idx="7">
                    <c:v>79%</c:v>
                  </c:pt>
                  <c:pt idx="8">
                    <c:v>50%</c:v>
                  </c:pt>
                  <c:pt idx="9">
                    <c:v>20%</c:v>
                  </c:pt>
                  <c:pt idx="10">
                    <c:v>14%</c:v>
                  </c:pt>
                  <c:pt idx="11">
                    <c:v>15%</c:v>
                  </c:pt>
                  <c:pt idx="12">
                    <c:v>38%</c:v>
                  </c:pt>
                </c15:dlblRangeCache>
              </c15:datalabelsRange>
            </c:ext>
            <c:ext xmlns:c16="http://schemas.microsoft.com/office/drawing/2014/chart" uri="{C3380CC4-5D6E-409C-BE32-E72D297353CC}">
              <c16:uniqueId val="{00000000-3D90-48A1-B18B-07CA3C3F598D}"/>
            </c:ext>
          </c:extLst>
        </c:ser>
        <c:ser>
          <c:idx val="1"/>
          <c:order val="1"/>
          <c:tx>
            <c:strRef>
              <c:f>FCasesSmoking!$C$2</c:f>
              <c:strCache>
                <c:ptCount val="1"/>
                <c:pt idx="0">
                  <c:v>Ever</c:v>
                </c:pt>
              </c:strCache>
            </c:strRef>
          </c:tx>
          <c:spPr>
            <a:solidFill>
              <a:schemeClr val="accent3"/>
            </a:solidFill>
            <a:ln>
              <a:noFill/>
            </a:ln>
            <a:effectLst/>
          </c:spPr>
          <c:invertIfNegative val="0"/>
          <c:cat>
            <c:strRef>
              <c:f>FCasesSmoking!$A$3:$A$15</c:f>
              <c:strCache>
                <c:ptCount val="13"/>
                <c:pt idx="0">
                  <c:v>Hispanic</c:v>
                </c:pt>
                <c:pt idx="1">
                  <c:v>Black </c:v>
                </c:pt>
                <c:pt idx="2">
                  <c:v>Non-Hispanic White</c:v>
                </c:pt>
                <c:pt idx="3">
                  <c:v>          Asian multiple group</c:v>
                </c:pt>
                <c:pt idx="4">
                  <c:v>Other Asian single group</c:v>
                </c:pt>
                <c:pt idx="5">
                  <c:v>              Japanese</c:v>
                </c:pt>
                <c:pt idx="6">
                  <c:v>               Filipina</c:v>
                </c:pt>
                <c:pt idx="7">
                  <c:v>               Chinese</c:v>
                </c:pt>
                <c:pt idx="8">
                  <c:v>     Asian (not NHPI)</c:v>
                </c:pt>
                <c:pt idx="9">
                  <c:v>          Other Pacific Islander</c:v>
                </c:pt>
                <c:pt idx="10">
                  <c:v>          Native Hawaiian</c:v>
                </c:pt>
                <c:pt idx="11">
                  <c:v>     NHPI</c:v>
                </c:pt>
                <c:pt idx="12">
                  <c:v>AANHPI (aggregated)</c:v>
                </c:pt>
              </c:strCache>
            </c:strRef>
          </c:cat>
          <c:val>
            <c:numRef>
              <c:f>FCasesSmoking!$C$3:$C$15</c:f>
              <c:numCache>
                <c:formatCode>General</c:formatCode>
                <c:ptCount val="13"/>
                <c:pt idx="0">
                  <c:v>41</c:v>
                </c:pt>
                <c:pt idx="1">
                  <c:v>69</c:v>
                </c:pt>
                <c:pt idx="2">
                  <c:v>991</c:v>
                </c:pt>
                <c:pt idx="3">
                  <c:v>50</c:v>
                </c:pt>
                <c:pt idx="4">
                  <c:v>22</c:v>
                </c:pt>
                <c:pt idx="5">
                  <c:v>39</c:v>
                </c:pt>
                <c:pt idx="6">
                  <c:v>34</c:v>
                </c:pt>
                <c:pt idx="7">
                  <c:v>8</c:v>
                </c:pt>
                <c:pt idx="8">
                  <c:v>153</c:v>
                </c:pt>
                <c:pt idx="9">
                  <c:v>26</c:v>
                </c:pt>
                <c:pt idx="10">
                  <c:v>121</c:v>
                </c:pt>
                <c:pt idx="11">
                  <c:v>147</c:v>
                </c:pt>
                <c:pt idx="12">
                  <c:v>300</c:v>
                </c:pt>
              </c:numCache>
            </c:numRef>
          </c:val>
          <c:extLst>
            <c:ext xmlns:c16="http://schemas.microsoft.com/office/drawing/2014/chart" uri="{C3380CC4-5D6E-409C-BE32-E72D297353CC}">
              <c16:uniqueId val="{00000001-3D90-48A1-B18B-07CA3C3F598D}"/>
            </c:ext>
          </c:extLst>
        </c:ser>
        <c:ser>
          <c:idx val="2"/>
          <c:order val="2"/>
          <c:tx>
            <c:strRef>
              <c:f>FCasesSmoking!$D$2</c:f>
              <c:strCache>
                <c:ptCount val="1"/>
                <c:pt idx="0">
                  <c:v>Missing </c:v>
                </c:pt>
              </c:strCache>
            </c:strRef>
          </c:tx>
          <c:spPr>
            <a:solidFill>
              <a:schemeClr val="accent4"/>
            </a:solidFill>
            <a:ln>
              <a:noFill/>
            </a:ln>
            <a:effectLst/>
          </c:spPr>
          <c:invertIfNegative val="0"/>
          <c:cat>
            <c:strRef>
              <c:f>FCasesSmoking!$A$3:$A$15</c:f>
              <c:strCache>
                <c:ptCount val="13"/>
                <c:pt idx="0">
                  <c:v>Hispanic</c:v>
                </c:pt>
                <c:pt idx="1">
                  <c:v>Black </c:v>
                </c:pt>
                <c:pt idx="2">
                  <c:v>Non-Hispanic White</c:v>
                </c:pt>
                <c:pt idx="3">
                  <c:v>          Asian multiple group</c:v>
                </c:pt>
                <c:pt idx="4">
                  <c:v>Other Asian single group</c:v>
                </c:pt>
                <c:pt idx="5">
                  <c:v>              Japanese</c:v>
                </c:pt>
                <c:pt idx="6">
                  <c:v>               Filipina</c:v>
                </c:pt>
                <c:pt idx="7">
                  <c:v>               Chinese</c:v>
                </c:pt>
                <c:pt idx="8">
                  <c:v>     Asian (not NHPI)</c:v>
                </c:pt>
                <c:pt idx="9">
                  <c:v>          Other Pacific Islander</c:v>
                </c:pt>
                <c:pt idx="10">
                  <c:v>          Native Hawaiian</c:v>
                </c:pt>
                <c:pt idx="11">
                  <c:v>     NHPI</c:v>
                </c:pt>
                <c:pt idx="12">
                  <c:v>AANHPI (aggregated)</c:v>
                </c:pt>
              </c:strCache>
            </c:strRef>
          </c:cat>
          <c:val>
            <c:numRef>
              <c:f>FCasesSmoking!$D$3:$D$15</c:f>
              <c:numCache>
                <c:formatCode>General</c:formatCode>
                <c:ptCount val="13"/>
                <c:pt idx="0">
                  <c:v>9</c:v>
                </c:pt>
                <c:pt idx="1">
                  <c:v>9</c:v>
                </c:pt>
                <c:pt idx="2">
                  <c:v>192</c:v>
                </c:pt>
                <c:pt idx="3">
                  <c:v>20</c:v>
                </c:pt>
                <c:pt idx="4">
                  <c:v>6</c:v>
                </c:pt>
                <c:pt idx="5">
                  <c:v>17</c:v>
                </c:pt>
                <c:pt idx="6">
                  <c:v>4</c:v>
                </c:pt>
                <c:pt idx="7">
                  <c:v>8</c:v>
                </c:pt>
                <c:pt idx="8">
                  <c:v>55</c:v>
                </c:pt>
                <c:pt idx="9">
                  <c:v>7</c:v>
                </c:pt>
                <c:pt idx="10">
                  <c:v>16</c:v>
                </c:pt>
                <c:pt idx="11">
                  <c:v>23</c:v>
                </c:pt>
                <c:pt idx="12">
                  <c:v>78</c:v>
                </c:pt>
              </c:numCache>
            </c:numRef>
          </c:val>
          <c:extLst>
            <c:ext xmlns:c16="http://schemas.microsoft.com/office/drawing/2014/chart" uri="{C3380CC4-5D6E-409C-BE32-E72D297353CC}">
              <c16:uniqueId val="{00000002-3D90-48A1-B18B-07CA3C3F598D}"/>
            </c:ext>
          </c:extLst>
        </c:ser>
        <c:dLbls>
          <c:showLegendKey val="0"/>
          <c:showVal val="0"/>
          <c:showCatName val="0"/>
          <c:showSerName val="0"/>
          <c:showPercent val="0"/>
          <c:showBubbleSize val="0"/>
        </c:dLbls>
        <c:gapWidth val="50"/>
        <c:overlap val="100"/>
        <c:axId val="704190720"/>
        <c:axId val="585584984"/>
      </c:barChart>
      <c:catAx>
        <c:axId val="704190720"/>
        <c:scaling>
          <c:orientation val="minMax"/>
        </c:scaling>
        <c:delete val="1"/>
        <c:axPos val="l"/>
        <c:numFmt formatCode="General" sourceLinked="1"/>
        <c:majorTickMark val="none"/>
        <c:minorTickMark val="none"/>
        <c:tickLblPos val="nextTo"/>
        <c:crossAx val="585584984"/>
        <c:crosses val="autoZero"/>
        <c:auto val="1"/>
        <c:lblAlgn val="ctr"/>
        <c:lblOffset val="100"/>
        <c:noMultiLvlLbl val="0"/>
      </c:catAx>
      <c:valAx>
        <c:axId val="585584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out"/>
        <c:tickLblPos val="nextTo"/>
        <c:spPr>
          <a:noFill/>
          <a:ln>
            <a:solidFill>
              <a:schemeClr val="bg2"/>
            </a:solidFill>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704190720"/>
        <c:crosses val="autoZero"/>
        <c:crossBetween val="between"/>
        <c:minorUnit val="0.1"/>
      </c:valAx>
      <c:spPr>
        <a:noFill/>
        <a:ln>
          <a:noFill/>
        </a:ln>
        <a:effectLst/>
      </c:spPr>
    </c:plotArea>
    <c:legend>
      <c:legendPos val="b"/>
      <c:layout>
        <c:manualLayout>
          <c:xMode val="edge"/>
          <c:yMode val="edge"/>
          <c:x val="0.11502668416447943"/>
          <c:y val="8.5807128194377219E-2"/>
          <c:w val="0.73383530183727042"/>
          <c:h val="4.99116267116241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2"/>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Age-adjusted incidence rate (per 100,000)</a:t>
            </a:r>
          </a:p>
        </c:rich>
      </c:tx>
      <c:layout>
        <c:manualLayout>
          <c:xMode val="edge"/>
          <c:yMode val="edge"/>
          <c:x val="0.12170881511432691"/>
          <c:y val="3.8996880249580035E-2"/>
        </c:manualLayout>
      </c:layout>
      <c:overlay val="0"/>
    </c:title>
    <c:autoTitleDeleted val="0"/>
    <c:plotArea>
      <c:layout>
        <c:manualLayout>
          <c:layoutTarget val="inner"/>
          <c:xMode val="edge"/>
          <c:yMode val="edge"/>
          <c:x val="3.8199602396406108E-2"/>
          <c:y val="0.19677729514226952"/>
          <c:w val="0.92397088833709862"/>
          <c:h val="0.74700413248223285"/>
        </c:manualLayout>
      </c:layout>
      <c:scatterChart>
        <c:scatterStyle val="lineMarker"/>
        <c:varyColors val="0"/>
        <c:ser>
          <c:idx val="0"/>
          <c:order val="0"/>
          <c:tx>
            <c:strRef>
              <c:f>'Fem LCINS AAIR'!$D$2</c:f>
              <c:strCache>
                <c:ptCount val="1"/>
                <c:pt idx="0">
                  <c:v>r</c:v>
                </c:pt>
              </c:strCache>
            </c:strRef>
          </c:tx>
          <c:spPr>
            <a:ln w="28575">
              <a:noFill/>
            </a:ln>
          </c:spPr>
          <c:marker>
            <c:symbol val="diamond"/>
            <c:size val="7"/>
            <c:spPr>
              <a:solidFill>
                <a:srgbClr val="18A3AC"/>
              </a:solidFill>
              <a:ln>
                <a:noFill/>
              </a:ln>
            </c:spPr>
          </c:marker>
          <c:dPt>
            <c:idx val="4"/>
            <c:bubble3D val="0"/>
            <c:extLst>
              <c:ext xmlns:c16="http://schemas.microsoft.com/office/drawing/2014/chart" uri="{C3380CC4-5D6E-409C-BE32-E72D297353CC}">
                <c16:uniqueId val="{00000000-9CF9-4FD1-97EF-38144DEE4DA0}"/>
              </c:ext>
            </c:extLst>
          </c:dPt>
          <c:dPt>
            <c:idx val="5"/>
            <c:bubble3D val="0"/>
            <c:extLst>
              <c:ext xmlns:c16="http://schemas.microsoft.com/office/drawing/2014/chart" uri="{C3380CC4-5D6E-409C-BE32-E72D297353CC}">
                <c16:uniqueId val="{00000001-9CF9-4FD1-97EF-38144DEE4DA0}"/>
              </c:ext>
            </c:extLst>
          </c:dPt>
          <c:dPt>
            <c:idx val="6"/>
            <c:bubble3D val="0"/>
            <c:extLst>
              <c:ext xmlns:c16="http://schemas.microsoft.com/office/drawing/2014/chart" uri="{C3380CC4-5D6E-409C-BE32-E72D297353CC}">
                <c16:uniqueId val="{00000002-9CF9-4FD1-97EF-38144DEE4DA0}"/>
              </c:ext>
            </c:extLst>
          </c:dPt>
          <c:dPt>
            <c:idx val="7"/>
            <c:bubble3D val="0"/>
            <c:extLst>
              <c:ext xmlns:c16="http://schemas.microsoft.com/office/drawing/2014/chart" uri="{C3380CC4-5D6E-409C-BE32-E72D297353CC}">
                <c16:uniqueId val="{00000003-9CF9-4FD1-97EF-38144DEE4DA0}"/>
              </c:ext>
            </c:extLst>
          </c:dPt>
          <c:dPt>
            <c:idx val="8"/>
            <c:bubble3D val="0"/>
            <c:extLst>
              <c:ext xmlns:c16="http://schemas.microsoft.com/office/drawing/2014/chart" uri="{C3380CC4-5D6E-409C-BE32-E72D297353CC}">
                <c16:uniqueId val="{00000004-9CF9-4FD1-97EF-38144DEE4DA0}"/>
              </c:ext>
            </c:extLst>
          </c:dPt>
          <c:dPt>
            <c:idx val="20"/>
            <c:bubble3D val="0"/>
            <c:extLst>
              <c:ext xmlns:c16="http://schemas.microsoft.com/office/drawing/2014/chart" uri="{C3380CC4-5D6E-409C-BE32-E72D297353CC}">
                <c16:uniqueId val="{00000005-9CF9-4FD1-97EF-38144DEE4DA0}"/>
              </c:ext>
            </c:extLst>
          </c:dPt>
          <c:dPt>
            <c:idx val="21"/>
            <c:bubble3D val="0"/>
            <c:extLst>
              <c:ext xmlns:c16="http://schemas.microsoft.com/office/drawing/2014/chart" uri="{C3380CC4-5D6E-409C-BE32-E72D297353CC}">
                <c16:uniqueId val="{00000006-9CF9-4FD1-97EF-38144DEE4DA0}"/>
              </c:ext>
            </c:extLst>
          </c:dPt>
          <c:dPt>
            <c:idx val="22"/>
            <c:bubble3D val="0"/>
            <c:extLst>
              <c:ext xmlns:c16="http://schemas.microsoft.com/office/drawing/2014/chart" uri="{C3380CC4-5D6E-409C-BE32-E72D297353CC}">
                <c16:uniqueId val="{00000007-9CF9-4FD1-97EF-38144DEE4DA0}"/>
              </c:ext>
            </c:extLst>
          </c:dPt>
          <c:dPt>
            <c:idx val="23"/>
            <c:bubble3D val="0"/>
            <c:extLst>
              <c:ext xmlns:c16="http://schemas.microsoft.com/office/drawing/2014/chart" uri="{C3380CC4-5D6E-409C-BE32-E72D297353CC}">
                <c16:uniqueId val="{00000008-9CF9-4FD1-97EF-38144DEE4DA0}"/>
              </c:ext>
            </c:extLst>
          </c:dPt>
          <c:dPt>
            <c:idx val="24"/>
            <c:bubble3D val="0"/>
            <c:extLst>
              <c:ext xmlns:c16="http://schemas.microsoft.com/office/drawing/2014/chart" uri="{C3380CC4-5D6E-409C-BE32-E72D297353CC}">
                <c16:uniqueId val="{00000009-9CF9-4FD1-97EF-38144DEE4DA0}"/>
              </c:ext>
            </c:extLst>
          </c:dPt>
          <c:dPt>
            <c:idx val="25"/>
            <c:bubble3D val="0"/>
            <c:extLst>
              <c:ext xmlns:c16="http://schemas.microsoft.com/office/drawing/2014/chart" uri="{C3380CC4-5D6E-409C-BE32-E72D297353CC}">
                <c16:uniqueId val="{0000000A-9CF9-4FD1-97EF-38144DEE4DA0}"/>
              </c:ext>
            </c:extLst>
          </c:dPt>
          <c:dPt>
            <c:idx val="26"/>
            <c:bubble3D val="0"/>
            <c:extLst>
              <c:ext xmlns:c16="http://schemas.microsoft.com/office/drawing/2014/chart" uri="{C3380CC4-5D6E-409C-BE32-E72D297353CC}">
                <c16:uniqueId val="{0000000B-9CF9-4FD1-97EF-38144DEE4DA0}"/>
              </c:ext>
            </c:extLst>
          </c:dPt>
          <c:dPt>
            <c:idx val="27"/>
            <c:bubble3D val="0"/>
            <c:extLst>
              <c:ext xmlns:c16="http://schemas.microsoft.com/office/drawing/2014/chart" uri="{C3380CC4-5D6E-409C-BE32-E72D297353CC}">
                <c16:uniqueId val="{0000000C-9CF9-4FD1-97EF-38144DEE4DA0}"/>
              </c:ext>
            </c:extLst>
          </c:dPt>
          <c:dPt>
            <c:idx val="28"/>
            <c:bubble3D val="0"/>
            <c:extLst>
              <c:ext xmlns:c16="http://schemas.microsoft.com/office/drawing/2014/chart" uri="{C3380CC4-5D6E-409C-BE32-E72D297353CC}">
                <c16:uniqueId val="{0000000D-9CF9-4FD1-97EF-38144DEE4DA0}"/>
              </c:ext>
            </c:extLst>
          </c:dPt>
          <c:dPt>
            <c:idx val="29"/>
            <c:bubble3D val="0"/>
            <c:extLst>
              <c:ext xmlns:c16="http://schemas.microsoft.com/office/drawing/2014/chart" uri="{C3380CC4-5D6E-409C-BE32-E72D297353CC}">
                <c16:uniqueId val="{0000000E-9CF9-4FD1-97EF-38144DEE4DA0}"/>
              </c:ext>
            </c:extLst>
          </c:dPt>
          <c:dPt>
            <c:idx val="30"/>
            <c:bubble3D val="0"/>
            <c:extLst>
              <c:ext xmlns:c16="http://schemas.microsoft.com/office/drawing/2014/chart" uri="{C3380CC4-5D6E-409C-BE32-E72D297353CC}">
                <c16:uniqueId val="{0000000F-9CF9-4FD1-97EF-38144DEE4DA0}"/>
              </c:ext>
            </c:extLst>
          </c:dPt>
          <c:dPt>
            <c:idx val="31"/>
            <c:bubble3D val="0"/>
            <c:extLst>
              <c:ext xmlns:c16="http://schemas.microsoft.com/office/drawing/2014/chart" uri="{C3380CC4-5D6E-409C-BE32-E72D297353CC}">
                <c16:uniqueId val="{00000010-9CF9-4FD1-97EF-38144DEE4DA0}"/>
              </c:ext>
            </c:extLst>
          </c:dPt>
          <c:dPt>
            <c:idx val="32"/>
            <c:bubble3D val="0"/>
            <c:extLst>
              <c:ext xmlns:c16="http://schemas.microsoft.com/office/drawing/2014/chart" uri="{C3380CC4-5D6E-409C-BE32-E72D297353CC}">
                <c16:uniqueId val="{00000011-9CF9-4FD1-97EF-38144DEE4DA0}"/>
              </c:ext>
            </c:extLst>
          </c:dPt>
          <c:dPt>
            <c:idx val="33"/>
            <c:bubble3D val="0"/>
            <c:extLst>
              <c:ext xmlns:c16="http://schemas.microsoft.com/office/drawing/2014/chart" uri="{C3380CC4-5D6E-409C-BE32-E72D297353CC}">
                <c16:uniqueId val="{00000012-9CF9-4FD1-97EF-38144DEE4DA0}"/>
              </c:ext>
            </c:extLst>
          </c:dPt>
          <c:dPt>
            <c:idx val="34"/>
            <c:bubble3D val="0"/>
            <c:extLst>
              <c:ext xmlns:c16="http://schemas.microsoft.com/office/drawing/2014/chart" uri="{C3380CC4-5D6E-409C-BE32-E72D297353CC}">
                <c16:uniqueId val="{00000013-9CF9-4FD1-97EF-38144DEE4DA0}"/>
              </c:ext>
            </c:extLst>
          </c:dPt>
          <c:dPt>
            <c:idx val="35"/>
            <c:bubble3D val="0"/>
            <c:extLst>
              <c:ext xmlns:c16="http://schemas.microsoft.com/office/drawing/2014/chart" uri="{C3380CC4-5D6E-409C-BE32-E72D297353CC}">
                <c16:uniqueId val="{00000014-9CF9-4FD1-97EF-38144DEE4DA0}"/>
              </c:ext>
            </c:extLst>
          </c:dPt>
          <c:errBars>
            <c:errDir val="x"/>
            <c:errBarType val="both"/>
            <c:errValType val="cust"/>
            <c:noEndCap val="1"/>
            <c:plus>
              <c:numRef>
                <c:f>'Fem LCINS AAIR'!$G$3:$G$16</c:f>
                <c:numCache>
                  <c:formatCode>General</c:formatCode>
                  <c:ptCount val="14"/>
                  <c:pt idx="0">
                    <c:v>4.5</c:v>
                  </c:pt>
                  <c:pt idx="2">
                    <c:v>1.5</c:v>
                  </c:pt>
                  <c:pt idx="3">
                    <c:v>10.199999999999999</c:v>
                  </c:pt>
                  <c:pt idx="4">
                    <c:v>11.8</c:v>
                  </c:pt>
                  <c:pt idx="5">
                    <c:v>22.299999999999997</c:v>
                  </c:pt>
                  <c:pt idx="6">
                    <c:v>11.399999999999999</c:v>
                  </c:pt>
                  <c:pt idx="7">
                    <c:v>13.099999999999998</c:v>
                  </c:pt>
                  <c:pt idx="8">
                    <c:v>3.5</c:v>
                  </c:pt>
                  <c:pt idx="9">
                    <c:v>0</c:v>
                  </c:pt>
                  <c:pt idx="10">
                    <c:v>9.6999999999999993</c:v>
                  </c:pt>
                  <c:pt idx="11">
                    <c:v>7.3000000000000007</c:v>
                  </c:pt>
                  <c:pt idx="12">
                    <c:v>2.7999999999999972</c:v>
                  </c:pt>
                </c:numCache>
              </c:numRef>
            </c:plus>
            <c:minus>
              <c:numRef>
                <c:f>'Fem LCINS AAIR'!$H$3:$H$16</c:f>
                <c:numCache>
                  <c:formatCode>General</c:formatCode>
                  <c:ptCount val="14"/>
                  <c:pt idx="0">
                    <c:v>2.8</c:v>
                  </c:pt>
                  <c:pt idx="2">
                    <c:v>1.0999999999999996</c:v>
                  </c:pt>
                  <c:pt idx="3">
                    <c:v>6.0999999999999979</c:v>
                  </c:pt>
                  <c:pt idx="4">
                    <c:v>6.9</c:v>
                  </c:pt>
                  <c:pt idx="5">
                    <c:v>2.8000000000000003</c:v>
                  </c:pt>
                  <c:pt idx="6">
                    <c:v>6.0000000000000018</c:v>
                  </c:pt>
                  <c:pt idx="7">
                    <c:v>5.5</c:v>
                  </c:pt>
                  <c:pt idx="8">
                    <c:v>2.5</c:v>
                  </c:pt>
                  <c:pt idx="9">
                    <c:v>0</c:v>
                  </c:pt>
                  <c:pt idx="10">
                    <c:v>6.1999999999999993</c:v>
                  </c:pt>
                  <c:pt idx="11">
                    <c:v>5</c:v>
                  </c:pt>
                  <c:pt idx="12">
                    <c:v>2.2000000000000011</c:v>
                  </c:pt>
                </c:numCache>
              </c:numRef>
            </c:minus>
            <c:spPr>
              <a:ln w="19050">
                <a:solidFill>
                  <a:schemeClr val="tx2">
                    <a:lumMod val="65000"/>
                  </a:schemeClr>
                </a:solidFill>
              </a:ln>
            </c:spPr>
          </c:errBars>
          <c:xVal>
            <c:numRef>
              <c:f>'Fem LCINS AAIR'!$D$3:$D$16</c:f>
              <c:numCache>
                <c:formatCode>General</c:formatCode>
                <c:ptCount val="14"/>
                <c:pt idx="0">
                  <c:v>8.5</c:v>
                </c:pt>
                <c:pt idx="2" formatCode="0.0">
                  <c:v>10.1</c:v>
                </c:pt>
                <c:pt idx="3" formatCode="0.0">
                  <c:v>22.2</c:v>
                </c:pt>
                <c:pt idx="4" formatCode="0.0">
                  <c:v>20.3</c:v>
                </c:pt>
                <c:pt idx="5" formatCode="0.0">
                  <c:v>6.4</c:v>
                </c:pt>
                <c:pt idx="6" formatCode="0.0">
                  <c:v>20.100000000000001</c:v>
                </c:pt>
                <c:pt idx="7" formatCode="0.0">
                  <c:v>22.8</c:v>
                </c:pt>
                <c:pt idx="8" formatCode="0.0">
                  <c:v>17.5</c:v>
                </c:pt>
                <c:pt idx="10" formatCode="0.0">
                  <c:v>16.7</c:v>
                </c:pt>
                <c:pt idx="11" formatCode="0.0">
                  <c:v>15.2</c:v>
                </c:pt>
                <c:pt idx="12" formatCode="0.0">
                  <c:v>17.100000000000001</c:v>
                </c:pt>
              </c:numCache>
            </c:numRef>
          </c:xVal>
          <c:yVal>
            <c:numRef>
              <c:f>'Fem LCINS AAIR'!$C$3:$C$16</c:f>
              <c:numCache>
                <c:formatCode>General</c:formatCode>
                <c:ptCount val="14"/>
                <c:pt idx="0">
                  <c:v>13</c:v>
                </c:pt>
                <c:pt idx="1">
                  <c:v>12</c:v>
                </c:pt>
                <c:pt idx="2">
                  <c:v>11</c:v>
                </c:pt>
                <c:pt idx="3">
                  <c:v>10</c:v>
                </c:pt>
                <c:pt idx="4">
                  <c:v>9</c:v>
                </c:pt>
                <c:pt idx="5">
                  <c:v>8</c:v>
                </c:pt>
                <c:pt idx="6">
                  <c:v>7</c:v>
                </c:pt>
                <c:pt idx="7">
                  <c:v>6</c:v>
                </c:pt>
                <c:pt idx="8">
                  <c:v>5</c:v>
                </c:pt>
                <c:pt idx="9">
                  <c:v>4</c:v>
                </c:pt>
                <c:pt idx="10">
                  <c:v>3</c:v>
                </c:pt>
                <c:pt idx="11">
                  <c:v>2</c:v>
                </c:pt>
                <c:pt idx="12">
                  <c:v>1</c:v>
                </c:pt>
                <c:pt idx="13">
                  <c:v>11</c:v>
                </c:pt>
              </c:numCache>
            </c:numRef>
          </c:yVal>
          <c:smooth val="0"/>
          <c:extLst>
            <c:ext xmlns:c16="http://schemas.microsoft.com/office/drawing/2014/chart" uri="{C3380CC4-5D6E-409C-BE32-E72D297353CC}">
              <c16:uniqueId val="{00000015-9CF9-4FD1-97EF-38144DEE4DA0}"/>
            </c:ext>
          </c:extLst>
        </c:ser>
        <c:ser>
          <c:idx val="1"/>
          <c:order val="1"/>
          <c:tx>
            <c:v>labels</c:v>
          </c:tx>
          <c:spPr>
            <a:ln w="28575">
              <a:noFill/>
            </a:ln>
          </c:spPr>
          <c:marker>
            <c:spPr>
              <a:noFill/>
              <a:ln>
                <a:noFill/>
              </a:ln>
            </c:spPr>
          </c:marker>
          <c:dPt>
            <c:idx val="7"/>
            <c:bubble3D val="0"/>
            <c:extLst>
              <c:ext xmlns:c16="http://schemas.microsoft.com/office/drawing/2014/chart" uri="{C3380CC4-5D6E-409C-BE32-E72D297353CC}">
                <c16:uniqueId val="{00000016-9CF9-4FD1-97EF-38144DEE4DA0}"/>
              </c:ext>
            </c:extLst>
          </c:dPt>
          <c:dPt>
            <c:idx val="8"/>
            <c:bubble3D val="0"/>
            <c:extLst>
              <c:ext xmlns:c16="http://schemas.microsoft.com/office/drawing/2014/chart" uri="{C3380CC4-5D6E-409C-BE32-E72D297353CC}">
                <c16:uniqueId val="{00000017-9CF9-4FD1-97EF-38144DEE4DA0}"/>
              </c:ext>
            </c:extLst>
          </c:dPt>
          <c:dPt>
            <c:idx val="9"/>
            <c:bubble3D val="0"/>
            <c:extLst>
              <c:ext xmlns:c16="http://schemas.microsoft.com/office/drawing/2014/chart" uri="{C3380CC4-5D6E-409C-BE32-E72D297353CC}">
                <c16:uniqueId val="{00000018-9CF9-4FD1-97EF-38144DEE4DA0}"/>
              </c:ext>
            </c:extLst>
          </c:dPt>
          <c:dPt>
            <c:idx val="10"/>
            <c:bubble3D val="0"/>
            <c:extLst>
              <c:ext xmlns:c16="http://schemas.microsoft.com/office/drawing/2014/chart" uri="{C3380CC4-5D6E-409C-BE32-E72D297353CC}">
                <c16:uniqueId val="{00000019-9CF9-4FD1-97EF-38144DEE4DA0}"/>
              </c:ext>
            </c:extLst>
          </c:dPt>
          <c:dPt>
            <c:idx val="11"/>
            <c:bubble3D val="0"/>
            <c:extLst>
              <c:ext xmlns:c16="http://schemas.microsoft.com/office/drawing/2014/chart" uri="{C3380CC4-5D6E-409C-BE32-E72D297353CC}">
                <c16:uniqueId val="{0000001A-9CF9-4FD1-97EF-38144DEE4DA0}"/>
              </c:ext>
            </c:extLst>
          </c:dPt>
          <c:dLbls>
            <c:dLbl>
              <c:idx val="0"/>
              <c:tx>
                <c:strRef>
                  <c:f>'Fem LCINS AAIR'!$B$7</c:f>
                  <c:strCache>
                    <c:ptCount val="1"/>
                    <c:pt idx="0">
                      <c:v>Other Asian (incl Vietnamese, Korean, and South Asian)</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{B2204679-5948-4331-A310-B6F970878925}</c15:txfldGUID>
                      <c15:f>'Fem LCINS AAIR'!$B$7</c15:f>
                      <c15:dlblFieldTableCache>
                        <c:ptCount val="1"/>
                        <c:pt idx="0">
                          <c:v>Other Asian (incl Vietnamese, Korean, and South Asian)</c:v>
                        </c:pt>
                      </c15:dlblFieldTableCache>
                    </c15:dlblFTEntry>
                  </c15:dlblFieldTable>
                  <c15:showDataLabelsRange val="0"/>
                </c:ext>
                <c:ext xmlns:c16="http://schemas.microsoft.com/office/drawing/2014/chart" uri="{C3380CC4-5D6E-409C-BE32-E72D297353CC}">
                  <c16:uniqueId val="{0000001B-9CF9-4FD1-97EF-38144DEE4DA0}"/>
                </c:ext>
              </c:extLst>
            </c:dLbl>
            <c:dLbl>
              <c:idx val="2"/>
              <c:tx>
                <c:strRef>
                  <c:f>'Fem LCINS AAIR'!#REF!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{1D88937C-C946-4F7E-8F8A-050338EF5FFE}</c15:txfldGUID>
                      <c15:f>'Fem LCINS AAIR'!#REF!</c15:f>
                      <c15:dlblFieldTableCache>
                        <c:ptCount val="1"/>
                        <c:pt idx="0">
                          <c:v>#REF!</c:v>
                        </c:pt>
                      </c15:dlblFieldTableCache>
                    </c15:dlblFTEntry>
                  </c15:dlblFieldTable>
                  <c15:showDataLabelsRange val="0"/>
                </c:ext>
                <c:ext xmlns:c16="http://schemas.microsoft.com/office/drawing/2014/chart" uri="{C3380CC4-5D6E-409C-BE32-E72D297353CC}">
                  <c16:uniqueId val="{0000001C-9CF9-4FD1-97EF-38144DEE4DA0}"/>
                </c:ext>
              </c:extLst>
            </c:dLbl>
            <c:dLbl>
              <c:idx val="3"/>
              <c:tx>
                <c:strRef>
                  <c:f>'Fem LCINS AAIR'!$B$15</c:f>
                  <c:strCache>
                    <c:ptCount val="1"/>
                    <c:pt idx="0">
                      <c:v>AANHPI</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{2E1793CD-E8BB-42CE-B83B-C51B2432D4F3}</c15:txfldGUID>
                      <c15:f>'Fem LCINS AAIR'!$B$15</c15:f>
                      <c15:dlblFieldTableCache>
                        <c:ptCount val="1"/>
                        <c:pt idx="0">
                          <c:v>AANHPI</c:v>
                        </c:pt>
                      </c15:dlblFieldTableCache>
                    </c15:dlblFTEntry>
                  </c15:dlblFieldTable>
                  <c15:showDataLabelsRange val="0"/>
                </c:ext>
                <c:ext xmlns:c16="http://schemas.microsoft.com/office/drawing/2014/chart" uri="{C3380CC4-5D6E-409C-BE32-E72D297353CC}">
                  <c16:uniqueId val="{0000001D-9CF9-4FD1-97EF-38144DEE4DA0}"/>
                </c:ext>
              </c:extLst>
            </c:dLbl>
            <c:dLbl>
              <c:idx val="4"/>
              <c:tx>
                <c:strRef>
                  <c:f>'Female Overall'!#REF!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{B33AC320-9992-4071-AAB8-2D0A1967DAFD}</c15:txfldGUID>
                      <c15:f>'Female Overall'!#REF!</c15:f>
                      <c15:dlblFieldTableCache>
                        <c:ptCount val="1"/>
                        <c:pt idx="0">
                          <c:v>#REF!</c:v>
                        </c:pt>
                      </c15:dlblFieldTableCache>
                    </c15:dlblFTEntry>
                  </c15:dlblFieldTable>
                  <c15:showDataLabelsRange val="0"/>
                </c:ext>
                <c:ext xmlns:c16="http://schemas.microsoft.com/office/drawing/2014/chart" uri="{C3380CC4-5D6E-409C-BE32-E72D297353CC}">
                  <c16:uniqueId val="{0000001E-9CF9-4FD1-97EF-38144DEE4DA0}"/>
                </c:ext>
              </c:extLst>
            </c:dLbl>
            <c:dLbl>
              <c:idx val="5"/>
              <c:tx>
                <c:strRef>
                  <c:f>'Female Overall'!#REF!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{0E2B1E76-FA3E-4598-B3A5-64A3693DF53A}</c15:txfldGUID>
                      <c15:f>'Female Overall'!#REF!</c15:f>
                      <c15:dlblFieldTableCache>
                        <c:ptCount val="1"/>
                        <c:pt idx="0">
                          <c:v>#REF!</c:v>
                        </c:pt>
                      </c15:dlblFieldTableCache>
                    </c15:dlblFTEntry>
                  </c15:dlblFieldTable>
                  <c15:showDataLabelsRange val="0"/>
                </c:ext>
                <c:ext xmlns:c16="http://schemas.microsoft.com/office/drawing/2014/chart" uri="{C3380CC4-5D6E-409C-BE32-E72D297353CC}">
                  <c16:uniqueId val="{0000001F-9CF9-4FD1-97EF-38144DEE4DA0}"/>
                </c:ext>
              </c:extLst>
            </c:dLbl>
            <c:dLbl>
              <c:idx val="6"/>
              <c:tx>
                <c:strRef>
                  <c:f>'Female Overall'!#REF!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{148AA7CE-7A5F-49E0-8301-63FE4B71803A}</c15:txfldGUID>
                      <c15:f>'Female Overall'!#REF!</c15:f>
                      <c15:dlblFieldTableCache>
                        <c:ptCount val="1"/>
                        <c:pt idx="0">
                          <c:v>#REF!</c:v>
                        </c:pt>
                      </c15:dlblFieldTableCache>
                    </c15:dlblFTEntry>
                  </c15:dlblFieldTable>
                  <c15:showDataLabelsRange val="0"/>
                </c:ext>
                <c:ext xmlns:c16="http://schemas.microsoft.com/office/drawing/2014/chart" uri="{C3380CC4-5D6E-409C-BE32-E72D297353CC}">
                  <c16:uniqueId val="{00000020-9CF9-4FD1-97EF-38144DEE4DA0}"/>
                </c:ext>
              </c:extLst>
            </c:dLbl>
            <c:dLbl>
              <c:idx val="7"/>
              <c:tx>
                <c:strRef>
                  <c:f>'Female Overall'!#REF!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{330ADED9-5116-48A7-89A9-FE7D98EC12C0}</c15:txfldGUID>
                      <c15:f>'Female Overall'!#REF!</c15:f>
                      <c15:dlblFieldTableCache>
                        <c:ptCount val="1"/>
                        <c:pt idx="0">
                          <c:v>#REF!</c:v>
                        </c:pt>
                      </c15:dlblFieldTableCache>
                    </c15:dlblFTEntry>
                  </c15:dlblFieldTable>
                  <c15:showDataLabelsRange val="0"/>
                </c:ext>
                <c:ext xmlns:c16="http://schemas.microsoft.com/office/drawing/2014/chart" uri="{C3380CC4-5D6E-409C-BE32-E72D297353CC}">
                  <c16:uniqueId val="{00000016-9CF9-4FD1-97EF-38144DEE4DA0}"/>
                </c:ext>
              </c:extLst>
            </c:dLbl>
            <c:dLbl>
              <c:idx val="8"/>
              <c:tx>
                <c:strRef>
                  <c:f>'Female Overall'!#REF!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{5811F0F6-1466-46EA-884B-DEE6C4530818}</c15:txfldGUID>
                      <c15:f>'Female Overall'!#REF!</c15:f>
                      <c15:dlblFieldTableCache>
                        <c:ptCount val="1"/>
                        <c:pt idx="0">
                          <c:v>#REF!</c:v>
                        </c:pt>
                      </c15:dlblFieldTableCache>
                    </c15:dlblFTEntry>
                  </c15:dlblFieldTable>
                  <c15:showDataLabelsRange val="0"/>
                </c:ext>
                <c:ext xmlns:c16="http://schemas.microsoft.com/office/drawing/2014/chart" uri="{C3380CC4-5D6E-409C-BE32-E72D297353CC}">
                  <c16:uniqueId val="{00000017-9CF9-4FD1-97EF-38144DEE4DA0}"/>
                </c:ext>
              </c:extLst>
            </c:dLbl>
            <c:dLbl>
              <c:idx val="9"/>
              <c:tx>
                <c:strRef>
                  <c:f>'Female Overall'!#REF!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{5716514D-A039-4C16-BBBB-930B3CD037A3}</c15:txfldGUID>
                      <c15:f>'Female Overall'!#REF!</c15:f>
                      <c15:dlblFieldTableCache>
                        <c:ptCount val="1"/>
                        <c:pt idx="0">
                          <c:v>#REF!</c:v>
                        </c:pt>
                      </c15:dlblFieldTableCache>
                    </c15:dlblFTEntry>
                  </c15:dlblFieldTable>
                  <c15:showDataLabelsRange val="0"/>
                </c:ext>
                <c:ext xmlns:c16="http://schemas.microsoft.com/office/drawing/2014/chart" uri="{C3380CC4-5D6E-409C-BE32-E72D297353CC}">
                  <c16:uniqueId val="{00000018-9CF9-4FD1-97EF-38144DEE4DA0}"/>
                </c:ext>
              </c:extLst>
            </c:dLbl>
            <c:dLbl>
              <c:idx val="10"/>
              <c:tx>
                <c:strRef>
                  <c:f>'Female Overall'!#REF!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{044B8AA9-DC89-47F5-88F2-FFAD41F53EEA}</c15:txfldGUID>
                      <c15:f>'Female Overall'!#REF!</c15:f>
                      <c15:dlblFieldTableCache>
                        <c:ptCount val="1"/>
                        <c:pt idx="0">
                          <c:v>#REF!</c:v>
                        </c:pt>
                      </c15:dlblFieldTableCache>
                    </c15:dlblFTEntry>
                  </c15:dlblFieldTable>
                  <c15:showDataLabelsRange val="0"/>
                </c:ext>
                <c:ext xmlns:c16="http://schemas.microsoft.com/office/drawing/2014/chart" uri="{C3380CC4-5D6E-409C-BE32-E72D297353CC}">
                  <c16:uniqueId val="{00000019-9CF9-4FD1-97EF-38144DEE4DA0}"/>
                </c:ext>
              </c:extLst>
            </c:dLbl>
            <c:dLbl>
              <c:idx val="11"/>
              <c:tx>
                <c:strRef>
                  <c:f>'Female Overall'!#REF!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{2ADF5DB9-CACF-46C0-BE03-7EDBC1EE9602}</c15:txfldGUID>
                      <c15:f>'Female Overall'!#REF!</c15:f>
                      <c15:dlblFieldTableCache>
                        <c:ptCount val="1"/>
                        <c:pt idx="0">
                          <c:v>#REF!</c:v>
                        </c:pt>
                      </c15:dlblFieldTableCache>
                    </c15:dlblFTEntry>
                  </c15:dlblFieldTable>
                  <c15:showDataLabelsRange val="0"/>
                </c:ext>
                <c:ext xmlns:c16="http://schemas.microsoft.com/office/drawing/2014/chart" uri="{C3380CC4-5D6E-409C-BE32-E72D297353CC}">
                  <c16:uniqueId val="{0000001A-9CF9-4FD1-97EF-38144DEE4DA0}"/>
                </c:ext>
              </c:extLst>
            </c:dLbl>
            <c:dLbl>
              <c:idx val="20"/>
              <c:tx>
                <c:strRef>
                  <c:f>'Aggregate RaceEthnicity'!#REF!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{B7EFACCF-BA3C-4A07-9E35-70EF59B665D3}</c15:txfldGUID>
                      <c15:f>'Aggregate RaceEthnicity'!#REF!</c15:f>
                      <c15:dlblFieldTableCache>
                        <c:ptCount val="1"/>
                        <c:pt idx="0">
                          <c:v>#REF!</c:v>
                        </c:pt>
                      </c15:dlblFieldTableCache>
                    </c15:dlblFTEntry>
                  </c15:dlblFieldTable>
                  <c15:showDataLabelsRange val="0"/>
                </c:ext>
                <c:ext xmlns:c16="http://schemas.microsoft.com/office/drawing/2014/chart" uri="{C3380CC4-5D6E-409C-BE32-E72D297353CC}">
                  <c16:uniqueId val="{00000021-9CF9-4FD1-97EF-38144DEE4DA0}"/>
                </c:ext>
              </c:extLst>
            </c:dLbl>
            <c:dLbl>
              <c:idx val="21"/>
              <c:tx>
                <c:strRef>
                  <c:f>'Aggregate RaceEthnicity'!#REF!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{E4A1D399-0ACD-4D8B-80BF-060D42C33A21}</c15:txfldGUID>
                      <c15:f>'Aggregate RaceEthnicity'!#REF!</c15:f>
                      <c15:dlblFieldTableCache>
                        <c:ptCount val="1"/>
                        <c:pt idx="0">
                          <c:v>#REF!</c:v>
                        </c:pt>
                      </c15:dlblFieldTableCache>
                    </c15:dlblFTEntry>
                  </c15:dlblFieldTable>
                  <c15:showDataLabelsRange val="0"/>
                </c:ext>
                <c:ext xmlns:c16="http://schemas.microsoft.com/office/drawing/2014/chart" uri="{C3380CC4-5D6E-409C-BE32-E72D297353CC}">
                  <c16:uniqueId val="{00000022-9CF9-4FD1-97EF-38144DEE4DA0}"/>
                </c:ext>
              </c:extLst>
            </c:dLbl>
            <c:dLbl>
              <c:idx val="22"/>
              <c:tx>
                <c:strRef>
                  <c:f>'Aggregate RaceEthnicity'!#REF!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{C3585777-F905-4B5C-AA7A-56971D2E7D9C}</c15:txfldGUID>
                      <c15:f>'Aggregate RaceEthnicity'!#REF!</c15:f>
                      <c15:dlblFieldTableCache>
                        <c:ptCount val="1"/>
                        <c:pt idx="0">
                          <c:v>#REF!</c:v>
                        </c:pt>
                      </c15:dlblFieldTableCache>
                    </c15:dlblFTEntry>
                  </c15:dlblFieldTable>
                  <c15:showDataLabelsRange val="0"/>
                </c:ext>
                <c:ext xmlns:c16="http://schemas.microsoft.com/office/drawing/2014/chart" uri="{C3380CC4-5D6E-409C-BE32-E72D297353CC}">
                  <c16:uniqueId val="{00000023-9CF9-4FD1-97EF-38144DEE4DA0}"/>
                </c:ext>
              </c:extLst>
            </c:dLbl>
            <c:dLbl>
              <c:idx val="23"/>
              <c:tx>
                <c:strRef>
                  <c:f>'Fem LCINS AAIR'!$B$16</c:f>
                  <c:strCache>
                    <c:ptCount val="1"/>
                    <c:pt idx="0">
                      <c:v>Target Groups</c:v>
                    </c:pt>
                  </c:strCache>
                </c:strRef>
              </c:tx>
              <c:spPr/>
              <c:txPr>
                <a:bodyPr/>
                <a:lstStyle/>
                <a:p>
                  <a:pPr>
                    <a:defRPr/>
                  </a:pPr>
                  <a:endParaRPr lang="en-US"/>
                </a:p>
              </c:txPr>
              <c:dLblPos val="l"/>
              <c:showLegendKey val="0"/>
              <c:showVal val="1"/>
              <c:showCatName val="0"/>
              <c:showSerName val="0"/>
              <c:showPercent val="0"/>
              <c:showBubbleSize val="0"/>
              <c:extLst>
                <c:ext xmlns:c15="http://schemas.microsoft.com/office/drawing/2012/chart" uri="{CE6537A1-D6FC-4f65-9D91-7224C49458BB}">
                  <c15:dlblFieldTable>
                    <c15:dlblFTEntry>
                      <c15:txfldGUID>{4D21D001-9500-4554-B132-083E7B6F6B60}</c15:txfldGUID>
                      <c15:f>'Fem LCINS AAIR'!$B$16</c15:f>
                      <c15:dlblFieldTableCache>
                        <c:ptCount val="1"/>
                        <c:pt idx="0">
                          <c:v>Target Groups</c:v>
                        </c:pt>
                      </c15:dlblFieldTableCache>
                    </c15:dlblFTEntry>
                  </c15:dlblFieldTable>
                  <c15:showDataLabelsRange val="0"/>
                </c:ext>
                <c:ext xmlns:c16="http://schemas.microsoft.com/office/drawing/2014/chart" uri="{C3380CC4-5D6E-409C-BE32-E72D297353CC}">
                  <c16:uniqueId val="{00000024-9CF9-4FD1-97EF-38144DEE4DA0}"/>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'Fem LCINS AAIR'!$A$5:$A$16</c:f>
              <c:numCache>
                <c:formatCode>General</c:formatCode>
                <c:ptCount val="12"/>
                <c:pt idx="0">
                  <c:v>-0.57999999999999996</c:v>
                </c:pt>
                <c:pt idx="1">
                  <c:v>-0.57999999999999996</c:v>
                </c:pt>
                <c:pt idx="2">
                  <c:v>-0.57999999999999996</c:v>
                </c:pt>
                <c:pt idx="3">
                  <c:v>-0.57999999999999996</c:v>
                </c:pt>
                <c:pt idx="4">
                  <c:v>-0.57999999999999996</c:v>
                </c:pt>
                <c:pt idx="5">
                  <c:v>-0.57999999999999996</c:v>
                </c:pt>
                <c:pt idx="6">
                  <c:v>-0.57999999999999996</c:v>
                </c:pt>
                <c:pt idx="7">
                  <c:v>-0.57999999999999996</c:v>
                </c:pt>
                <c:pt idx="8">
                  <c:v>-0.57999999999999996</c:v>
                </c:pt>
                <c:pt idx="9">
                  <c:v>-0.57999999999999996</c:v>
                </c:pt>
                <c:pt idx="10">
                  <c:v>-0.57999999999999996</c:v>
                </c:pt>
                <c:pt idx="11">
                  <c:v>-0.57999999999999996</c:v>
                </c:pt>
              </c:numCache>
            </c:numRef>
          </c:xVal>
          <c:yVal>
            <c:numRef>
              <c:f>'Fem LCINS AAIR'!$C$5:$C$16</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11</c:v>
                </c:pt>
              </c:numCache>
            </c:numRef>
          </c:yVal>
          <c:smooth val="0"/>
          <c:extLst>
            <c:ext xmlns:c16="http://schemas.microsoft.com/office/drawing/2014/chart" uri="{C3380CC4-5D6E-409C-BE32-E72D297353CC}">
              <c16:uniqueId val="{00000025-9CF9-4FD1-97EF-38144DEE4DA0}"/>
            </c:ext>
          </c:extLst>
        </c:ser>
        <c:dLbls>
          <c:showLegendKey val="0"/>
          <c:showVal val="0"/>
          <c:showCatName val="0"/>
          <c:showSerName val="0"/>
          <c:showPercent val="0"/>
          <c:showBubbleSize val="0"/>
        </c:dLbls>
        <c:axId val="701891208"/>
        <c:axId val="704071288"/>
      </c:scatterChart>
      <c:valAx>
        <c:axId val="701891208"/>
        <c:scaling>
          <c:orientation val="minMax"/>
          <c:min val="0"/>
        </c:scaling>
        <c:delete val="0"/>
        <c:axPos val="t"/>
        <c:numFmt formatCode="General" sourceLinked="1"/>
        <c:majorTickMark val="out"/>
        <c:minorTickMark val="none"/>
        <c:tickLblPos val="nextTo"/>
        <c:spPr>
          <a:ln>
            <a:solidFill>
              <a:schemeClr val="bg2"/>
            </a:solidFill>
          </a:ln>
        </c:spPr>
        <c:crossAx val="704071288"/>
        <c:crosses val="autoZero"/>
        <c:crossBetween val="midCat"/>
        <c:minorUnit val="2.5"/>
      </c:valAx>
      <c:valAx>
        <c:axId val="704071288"/>
        <c:scaling>
          <c:orientation val="maxMin"/>
          <c:max val="14"/>
          <c:min val="0"/>
        </c:scaling>
        <c:delete val="0"/>
        <c:axPos val="l"/>
        <c:majorGridlines>
          <c:spPr>
            <a:ln>
              <a:noFill/>
            </a:ln>
          </c:spPr>
        </c:majorGridlines>
        <c:numFmt formatCode="General" sourceLinked="1"/>
        <c:majorTickMark val="none"/>
        <c:minorTickMark val="none"/>
        <c:tickLblPos val="none"/>
        <c:crossAx val="701891208"/>
        <c:crossesAt val="1"/>
        <c:crossBetween val="midCat"/>
      </c:valAx>
    </c:plotArea>
    <c:plotVisOnly val="1"/>
    <c:dispBlanksAs val="gap"/>
    <c:showDLblsOverMax val="0"/>
  </c:chart>
  <c:spPr>
    <a:ln>
      <a:noFill/>
    </a:ln>
  </c:spPr>
  <c:txPr>
    <a:bodyPr/>
    <a:lstStyle/>
    <a:p>
      <a:pPr>
        <a:defRPr>
          <a:solidFill>
            <a:schemeClr val="bg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1/30/2020</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1/30/2020</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Malignant_melanoma" TargetMode="External"/><Relationship Id="rId3" Type="http://schemas.openxmlformats.org/officeDocument/2006/relationships/hyperlink" Target="https://en.wikipedia.org/wiki/UV_radiation" TargetMode="External"/><Relationship Id="rId7" Type="http://schemas.openxmlformats.org/officeDocument/2006/relationships/hyperlink" Target="https://en.wikipedia.org/wiki/Skin_cancer"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Indirect_DNA_damage" TargetMode="External"/><Relationship Id="rId5" Type="http://schemas.openxmlformats.org/officeDocument/2006/relationships/hyperlink" Target="https://en.wikipedia.org/wiki/Melanin#cite_note-Meredith-1" TargetMode="External"/><Relationship Id="rId4" Type="http://schemas.openxmlformats.org/officeDocument/2006/relationships/hyperlink" Target="https://en.wikipedia.org/wiki/Sun_tannin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636536" y="8821324"/>
            <a:ext cx="2971800" cy="131586"/>
          </a:xfrm>
          <a:prstGeom prst="rect">
            <a:avLst/>
          </a:prstGeom>
        </p:spPr>
        <p:txBody>
          <a:bodyPr/>
          <a:lstStyle/>
          <a:p>
            <a:r>
              <a:rPr lang="en-US" sz="800" smtClean="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7688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Incidence rates for prostate cancer have changed substantially over the past 20 years, increasing rapidly from 1988 to 1992, declining sharply from 1992 to 1995, and generally decreasing from 2000 to 2014,</a:t>
            </a:r>
            <a:r>
              <a:rPr lang="en-US" baseline="0" dirty="0">
                <a:latin typeface="Arial" pitchFamily="34" charset="0"/>
                <a:ea typeface="ＭＳ Ｐゴシック" pitchFamily="34" charset="-128"/>
                <a:cs typeface="Times New Roman" pitchFamily="18" charset="0"/>
              </a:rPr>
              <a:t> with a marked drop between 2011 and </a:t>
            </a:r>
            <a:r>
              <a:rPr lang="en-US" dirty="0">
                <a:latin typeface="Arial" pitchFamily="34" charset="0"/>
                <a:ea typeface="ＭＳ Ｐゴシック" pitchFamily="34" charset="-128"/>
                <a:cs typeface="Times New Roman" pitchFamily="18" charset="0"/>
              </a:rPr>
              <a:t>2012. This erratic trend primarily reflects changing patterns in the utilization of prostate-specific antigen (PSA) blood testing for the detection of asymptomatic prostate cancer. Incidence rates have been declining for lung and colorectal cancers in males for more than two decades, whereas rates fo</a:t>
            </a:r>
            <a:r>
              <a:rPr lang="en-US" baseline="0" dirty="0">
                <a:latin typeface="Arial" pitchFamily="34" charset="0"/>
                <a:ea typeface="ＭＳ Ｐゴシック" pitchFamily="34" charset="-128"/>
                <a:cs typeface="Times New Roman" pitchFamily="18" charset="0"/>
              </a:rPr>
              <a:t>r melanoma are increasing. Rates for thyroid and liver cancers appear to have stabilized in recent years after increasing for decades. </a:t>
            </a:r>
            <a:endParaRPr lang="en-US"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31</a:t>
            </a:fld>
            <a:endParaRPr lang="en-US"/>
          </a:p>
        </p:txBody>
      </p:sp>
    </p:spTree>
    <p:extLst>
      <p:ext uri="{BB962C8B-B14F-4D97-AF65-F5344CB8AC3E}">
        <p14:creationId xmlns:p14="http://schemas.microsoft.com/office/powerpoint/2010/main" val="188785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Breast cancer incidence rates in females have been increasing</a:t>
            </a:r>
            <a:r>
              <a:rPr lang="en-US" baseline="0" dirty="0">
                <a:latin typeface="Arial" pitchFamily="34" charset="0"/>
                <a:ea typeface="ＭＳ Ｐゴシック" pitchFamily="34" charset="-128"/>
                <a:cs typeface="Times New Roman" pitchFamily="18" charset="0"/>
              </a:rPr>
              <a:t> very slightly over the last 10 years of available data (2005-2014)</a:t>
            </a:r>
            <a:r>
              <a:rPr lang="en-US" dirty="0">
                <a:latin typeface="Arial" pitchFamily="34" charset="0"/>
                <a:ea typeface="ＭＳ Ｐゴシック" pitchFamily="34" charset="-128"/>
                <a:cs typeface="Times New Roman" pitchFamily="18" charset="0"/>
              </a:rPr>
              <a:t>,</a:t>
            </a:r>
            <a:r>
              <a:rPr lang="en-US" baseline="0" dirty="0">
                <a:latin typeface="Arial" pitchFamily="34" charset="0"/>
                <a:ea typeface="ＭＳ Ｐゴシック" pitchFamily="34" charset="-128"/>
                <a:cs typeface="Times New Roman" pitchFamily="18" charset="0"/>
              </a:rPr>
              <a:t> with the trend entirely driven by increasing rates among nonwhite women. This trend was preceded by a 7% decline from 2002 to 2003, which is </a:t>
            </a:r>
            <a:r>
              <a:rPr lang="en-US" dirty="0">
                <a:latin typeface="Arial" pitchFamily="34" charset="0"/>
                <a:ea typeface="ＭＳ Ｐゴシック" pitchFamily="34" charset="-128"/>
                <a:cs typeface="Times New Roman" pitchFamily="18" charset="0"/>
              </a:rPr>
              <a:t>primarily attributed to a reduction in use of hormone replacement therapy. Lung cancer rates began to decline in the mid-2000’s after increasing since at least 1975.</a:t>
            </a:r>
            <a:r>
              <a:rPr lang="en-US" baseline="0" dirty="0">
                <a:latin typeface="Arial" pitchFamily="34" charset="0"/>
                <a:ea typeface="ＭＳ Ｐゴシック" pitchFamily="34" charset="-128"/>
                <a:cs typeface="Times New Roman" pitchFamily="18" charset="0"/>
              </a:rPr>
              <a:t> Differences in the lung cancer pattern between males and females reflect differences in smoking pattern, including later uptake and slower cessation among women. C</a:t>
            </a:r>
            <a:r>
              <a:rPr lang="en-US" dirty="0">
                <a:latin typeface="Arial" pitchFamily="34" charset="0"/>
                <a:ea typeface="ＭＳ Ｐゴシック" pitchFamily="34" charset="-128"/>
                <a:cs typeface="Times New Roman" pitchFamily="18" charset="0"/>
              </a:rPr>
              <a:t>olorectal cancer incidence</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rates</a:t>
            </a:r>
            <a:r>
              <a:rPr lang="en-US" baseline="0" dirty="0">
                <a:latin typeface="Arial" pitchFamily="34" charset="0"/>
                <a:ea typeface="ＭＳ Ｐゴシック" pitchFamily="34" charset="-128"/>
                <a:cs typeface="Times New Roman" pitchFamily="18" charset="0"/>
              </a:rPr>
              <a:t> have been</a:t>
            </a:r>
            <a:r>
              <a:rPr lang="en-US" dirty="0">
                <a:latin typeface="Arial" pitchFamily="34" charset="0"/>
                <a:ea typeface="ＭＳ Ｐゴシック" pitchFamily="34" charset="-128"/>
                <a:cs typeface="Times New Roman" pitchFamily="18" charset="0"/>
              </a:rPr>
              <a:t> declining</a:t>
            </a:r>
            <a:r>
              <a:rPr lang="en-US" baseline="0" dirty="0">
                <a:latin typeface="Arial" pitchFamily="34" charset="0"/>
                <a:ea typeface="ＭＳ Ｐゴシック" pitchFamily="34" charset="-128"/>
                <a:cs typeface="Times New Roman" pitchFamily="18" charset="0"/>
              </a:rPr>
              <a:t> since the mid-1980s. </a:t>
            </a:r>
            <a:r>
              <a:rPr lang="en-US" dirty="0">
                <a:latin typeface="Arial" pitchFamily="34" charset="0"/>
                <a:ea typeface="ＭＳ Ｐゴシック" pitchFamily="34" charset="-128"/>
                <a:cs typeface="Times New Roman" pitchFamily="18" charset="0"/>
              </a:rPr>
              <a:t>In contrast, incidence rates are increasing for cancers of the liver</a:t>
            </a:r>
            <a:r>
              <a:rPr lang="en-US" baseline="0" dirty="0">
                <a:latin typeface="Arial" pitchFamily="34" charset="0"/>
                <a:ea typeface="ＭＳ Ｐゴシック" pitchFamily="34" charset="-128"/>
                <a:cs typeface="Times New Roman" pitchFamily="18" charset="0"/>
              </a:rPr>
              <a:t> and</a:t>
            </a:r>
            <a:r>
              <a:rPr lang="en-US" dirty="0">
                <a:latin typeface="Arial" pitchFamily="34" charset="0"/>
                <a:ea typeface="ＭＳ Ｐゴシック" pitchFamily="34" charset="-128"/>
                <a:cs typeface="Times New Roman" pitchFamily="18" charset="0"/>
              </a:rPr>
              <a:t> thyroid, although the pace of the increase may be slowing for thyroid, particularly among whites</a:t>
            </a:r>
            <a:r>
              <a:rPr lang="en-US" baseline="0" dirty="0">
                <a:latin typeface="Arial" pitchFamily="34" charset="0"/>
                <a:ea typeface="ＭＳ Ｐゴシック" pitchFamily="34" charset="-128"/>
                <a:cs typeface="Times New Roman" pitchFamily="18" charset="0"/>
              </a:rPr>
              <a:t>. </a:t>
            </a:r>
            <a:endParaRPr lang="en-US"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32</a:t>
            </a:fld>
            <a:endParaRPr lang="en-US"/>
          </a:p>
        </p:txBody>
      </p:sp>
    </p:spTree>
    <p:extLst>
      <p:ext uri="{BB962C8B-B14F-4D97-AF65-F5344CB8AC3E}">
        <p14:creationId xmlns:p14="http://schemas.microsoft.com/office/powerpoint/2010/main" val="3655121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incidence rates are higher in males than in females for</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each racial/ethnic population. The highest incidence rates </a:t>
            </a:r>
            <a:r>
              <a:rPr lang="en-US" baseline="0" dirty="0">
                <a:latin typeface="Arial" pitchFamily="34" charset="0"/>
                <a:ea typeface="ＭＳ Ｐゴシック" pitchFamily="34" charset="-128"/>
              </a:rPr>
              <a:t>are in blacks among males and in whites among females. Asian/Pacific Islanders have the lowest rates in both sexes.</a:t>
            </a:r>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 </a:t>
            </a: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33</a:t>
            </a:fld>
            <a:endParaRPr lang="en-US"/>
          </a:p>
        </p:txBody>
      </p:sp>
    </p:spTree>
    <p:extLst>
      <p:ext uri="{BB962C8B-B14F-4D97-AF65-F5344CB8AC3E}">
        <p14:creationId xmlns:p14="http://schemas.microsoft.com/office/powerpoint/2010/main" val="2581591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Since the mid-1970s, cancer incidence rates</a:t>
            </a:r>
            <a:r>
              <a:rPr lang="en-US" baseline="0" dirty="0">
                <a:latin typeface="Arial" pitchFamily="34" charset="0"/>
                <a:ea typeface="ＭＳ Ｐゴシック" pitchFamily="34" charset="-128"/>
                <a:cs typeface="Times New Roman" pitchFamily="18" charset="0"/>
              </a:rPr>
              <a:t> for all sites combined have been substantially </a:t>
            </a:r>
            <a:r>
              <a:rPr lang="en-US" dirty="0">
                <a:latin typeface="Arial" pitchFamily="34" charset="0"/>
                <a:ea typeface="ＭＳ Ｐゴシック" pitchFamily="34" charset="-128"/>
                <a:cs typeface="Times New Roman" pitchFamily="18" charset="0"/>
              </a:rPr>
              <a:t>higher among black than white males,</a:t>
            </a:r>
            <a:r>
              <a:rPr lang="en-US" baseline="0" dirty="0">
                <a:latin typeface="Arial" pitchFamily="34" charset="0"/>
                <a:ea typeface="ＭＳ Ｐゴシック" pitchFamily="34" charset="-128"/>
                <a:cs typeface="Times New Roman" pitchFamily="18" charset="0"/>
              </a:rPr>
              <a:t> while</a:t>
            </a:r>
            <a:r>
              <a:rPr lang="en-US" dirty="0">
                <a:latin typeface="Arial" pitchFamily="34" charset="0"/>
                <a:ea typeface="ＭＳ Ｐゴシック" pitchFamily="34" charset="-128"/>
                <a:cs typeface="Times New Roman" pitchFamily="18" charset="0"/>
              </a:rPr>
              <a:t> among</a:t>
            </a:r>
            <a:r>
              <a:rPr lang="en-US" baseline="0" dirty="0">
                <a:latin typeface="Arial" pitchFamily="34" charset="0"/>
                <a:ea typeface="ＭＳ Ｐゴシック" pitchFamily="34" charset="-128"/>
                <a:cs typeface="Times New Roman" pitchFamily="18" charset="0"/>
              </a:rPr>
              <a:t> females </a:t>
            </a:r>
            <a:r>
              <a:rPr lang="en-US" dirty="0">
                <a:latin typeface="Arial" pitchFamily="34" charset="0"/>
                <a:ea typeface="ＭＳ Ｐゴシック" pitchFamily="34" charset="-128"/>
                <a:cs typeface="Times New Roman" pitchFamily="18" charset="0"/>
              </a:rPr>
              <a:t>rates are similar but slightly higher in whites</a:t>
            </a:r>
            <a:r>
              <a:rPr lang="en-US" baseline="0" dirty="0">
                <a:latin typeface="Arial" pitchFamily="34" charset="0"/>
                <a:ea typeface="ＭＳ Ｐゴシック" pitchFamily="34" charset="-128"/>
                <a:cs typeface="Times New Roman" pitchFamily="18" charset="0"/>
              </a:rPr>
              <a:t>.</a:t>
            </a:r>
            <a:r>
              <a:rPr lang="en-US" dirty="0">
                <a:latin typeface="Arial" pitchFamily="34" charset="0"/>
                <a:ea typeface="ＭＳ Ｐゴシック" pitchFamily="34" charset="-128"/>
                <a:cs typeface="Times New Roman" pitchFamily="18" charset="0"/>
              </a:rPr>
              <a:t> The</a:t>
            </a:r>
            <a:r>
              <a:rPr lang="en-US" baseline="0" dirty="0">
                <a:latin typeface="Arial" pitchFamily="34" charset="0"/>
                <a:ea typeface="ＭＳ Ｐゴシック" pitchFamily="34" charset="-128"/>
                <a:cs typeface="Times New Roman" pitchFamily="18" charset="0"/>
              </a:rPr>
              <a:t> higher rates among white compared to black females</a:t>
            </a:r>
            <a:r>
              <a:rPr lang="en-US" dirty="0">
                <a:latin typeface="Arial" pitchFamily="34" charset="0"/>
                <a:ea typeface="ＭＳ Ｐゴシック" pitchFamily="34" charset="-128"/>
                <a:cs typeface="Times New Roman" pitchFamily="18" charset="0"/>
              </a:rPr>
              <a:t> has been </a:t>
            </a:r>
            <a:r>
              <a:rPr lang="en-US" dirty="0">
                <a:latin typeface="Arial" pitchFamily="34" charset="0"/>
                <a:ea typeface="ＭＳ Ｐゴシック" pitchFamily="34" charset="-128"/>
              </a:rPr>
              <a:t>driven by lung and breast cancers; however</a:t>
            </a:r>
            <a:r>
              <a:rPr lang="en-US" baseline="0" dirty="0">
                <a:latin typeface="Arial" pitchFamily="34" charset="0"/>
                <a:ea typeface="ＭＳ Ｐゴシック" pitchFamily="34" charset="-128"/>
              </a:rPr>
              <a:t>, breast cancer incidence rates in these two groups are converging. </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34</a:t>
            </a:fld>
            <a:endParaRPr lang="en-US"/>
          </a:p>
        </p:txBody>
      </p:sp>
    </p:spTree>
    <p:extLst>
      <p:ext uri="{BB962C8B-B14F-4D97-AF65-F5344CB8AC3E}">
        <p14:creationId xmlns:p14="http://schemas.microsoft.com/office/powerpoint/2010/main" val="161622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For American males, the average lifetime risk of developing cancer is 39.7%, a little more than 1 in 3. These figures are based on the average experience of the entire male population and vary for individuals because of lifestyle and other factors. For example, cancer risk among smokers</a:t>
            </a:r>
            <a:r>
              <a:rPr lang="en-US" baseline="0" dirty="0">
                <a:latin typeface="Arial" pitchFamily="34" charset="0"/>
                <a:ea typeface="ＭＳ Ｐゴシック" pitchFamily="34" charset="-128"/>
                <a:cs typeface="Times New Roman" pitchFamily="18" charset="0"/>
              </a:rPr>
              <a:t> is higher than among nonsmokers.</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35</a:t>
            </a:fld>
            <a:endParaRPr lang="en-US"/>
          </a:p>
        </p:txBody>
      </p:sp>
    </p:spTree>
    <p:extLst>
      <p:ext uri="{BB962C8B-B14F-4D97-AF65-F5344CB8AC3E}">
        <p14:creationId xmlns:p14="http://schemas.microsoft.com/office/powerpoint/2010/main" val="274647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risk of</a:t>
            </a:r>
            <a:r>
              <a:rPr lang="en-US" baseline="0" dirty="0">
                <a:latin typeface="Arial" pitchFamily="34" charset="0"/>
                <a:ea typeface="ＭＳ Ｐゴシック" pitchFamily="34" charset="-128"/>
                <a:cs typeface="Times New Roman" pitchFamily="18" charset="0"/>
              </a:rPr>
              <a:t> an American woman developing cancer over her</a:t>
            </a:r>
            <a:r>
              <a:rPr lang="en-US" dirty="0">
                <a:latin typeface="Arial" pitchFamily="34" charset="0"/>
                <a:ea typeface="ＭＳ Ｐゴシック" pitchFamily="34" charset="-128"/>
                <a:cs typeface="Times New Roman" pitchFamily="18" charset="0"/>
              </a:rPr>
              <a:t> lifetime is 37.6% (slightly more than one</a:t>
            </a:r>
            <a:r>
              <a:rPr lang="en-US" baseline="0" dirty="0">
                <a:latin typeface="Arial" pitchFamily="34" charset="0"/>
                <a:ea typeface="ＭＳ Ｐゴシック" pitchFamily="34" charset="-128"/>
                <a:cs typeface="Times New Roman" pitchFamily="18" charset="0"/>
              </a:rPr>
              <a:t> in three)</a:t>
            </a:r>
            <a:r>
              <a:rPr lang="en-US" dirty="0">
                <a:latin typeface="Arial" pitchFamily="34" charset="0"/>
                <a:ea typeface="ＭＳ Ｐゴシック" pitchFamily="34" charset="-128"/>
                <a:cs typeface="Times New Roman" pitchFamily="18" charset="0"/>
              </a:rPr>
              <a:t>.  </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36</a:t>
            </a:fld>
            <a:endParaRPr lang="en-US"/>
          </a:p>
        </p:txBody>
      </p:sp>
    </p:spTree>
    <p:extLst>
      <p:ext uri="{BB962C8B-B14F-4D97-AF65-F5344CB8AC3E}">
        <p14:creationId xmlns:p14="http://schemas.microsoft.com/office/powerpoint/2010/main" val="251152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There have been notable improvements in survival</a:t>
            </a:r>
            <a:r>
              <a:rPr lang="en-US" baseline="0" dirty="0">
                <a:latin typeface="Arial" pitchFamily="34" charset="0"/>
                <a:ea typeface="ＭＳ Ｐゴシック" pitchFamily="34" charset="-128"/>
                <a:cs typeface="Times New Roman" pitchFamily="18" charset="0"/>
              </a:rPr>
              <a:t> rates for most cancer types due to </a:t>
            </a:r>
            <a:r>
              <a:rPr lang="en-US" dirty="0">
                <a:latin typeface="Arial" pitchFamily="34" charset="0"/>
                <a:ea typeface="ＭＳ Ｐゴシック" pitchFamily="34" charset="-128"/>
                <a:cs typeface="Times New Roman" pitchFamily="18" charset="0"/>
              </a:rPr>
              <a:t>earlier detection and/or advances in treatment. For example, due to improvements in treatment, the five-year</a:t>
            </a:r>
            <a:r>
              <a:rPr lang="en-US" baseline="0" dirty="0">
                <a:latin typeface="Arial" pitchFamily="34" charset="0"/>
                <a:ea typeface="ＭＳ Ｐゴシック" pitchFamily="34" charset="-128"/>
                <a:cs typeface="Times New Roman" pitchFamily="18" charset="0"/>
              </a:rPr>
              <a:t> relative survival rate for leukemia has increased from 34% in the mid-1970s to 64% in the most recent time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itchFamily="34" charset="0"/>
              <a:ea typeface="ＭＳ Ｐゴシック" pitchFamily="34"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itchFamily="34" charset="0"/>
                <a:ea typeface="ＭＳ Ｐゴシック" pitchFamily="34" charset="-128"/>
                <a:cs typeface="Times New Roman" pitchFamily="18" charset="0"/>
              </a:rPr>
              <a:t>These survival trends are based on patients diagnosed in the nine oldest SEER registries and may vary slightly from those of more complete population coverage.</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37</a:t>
            </a:fld>
            <a:endParaRPr lang="en-US"/>
          </a:p>
        </p:txBody>
      </p:sp>
    </p:spTree>
    <p:extLst>
      <p:ext uri="{BB962C8B-B14F-4D97-AF65-F5344CB8AC3E}">
        <p14:creationId xmlns:p14="http://schemas.microsoft.com/office/powerpoint/2010/main" val="1664972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While gains in survival have occurred for both whites and blacks, blacks</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have lower survival rates than whites for most cancer types. The largest differences are for cancers of the oral cavity and uterine</a:t>
            </a:r>
            <a:r>
              <a:rPr lang="en-US" baseline="0" dirty="0">
                <a:latin typeface="Arial" pitchFamily="34" charset="0"/>
                <a:ea typeface="ＭＳ Ｐゴシック" pitchFamily="34" charset="-128"/>
                <a:cs typeface="Times New Roman" pitchFamily="18" charset="0"/>
              </a:rPr>
              <a:t> corpus</a:t>
            </a:r>
            <a:r>
              <a:rPr lang="en-US" dirty="0">
                <a:latin typeface="Arial" pitchFamily="34" charset="0"/>
                <a:ea typeface="ＭＳ Ｐゴシック" pitchFamily="34" charset="-128"/>
                <a:cs typeface="Times New Roman" pitchFamily="18" charset="0"/>
              </a:rPr>
              <a:t>. Factors</a:t>
            </a:r>
            <a:r>
              <a:rPr lang="en-US" baseline="0" dirty="0">
                <a:latin typeface="Arial" pitchFamily="34" charset="0"/>
                <a:ea typeface="ＭＳ Ｐゴシック" pitchFamily="34" charset="-128"/>
                <a:cs typeface="Times New Roman" pitchFamily="18" charset="0"/>
              </a:rPr>
              <a:t> that contribute to racial disparities in survival include a later stage of diagnosis among blacks, as well as a lower likelihood of receiving high quality treatment</a:t>
            </a:r>
            <a:r>
              <a:rPr lang="en-US" dirty="0">
                <a:latin typeface="Arial" pitchFamily="34" charset="0"/>
                <a:ea typeface="ＭＳ Ｐゴシック" pitchFamily="34" charset="-128"/>
                <a:cs typeface="Times New Roman" pitchFamily="18" charset="0"/>
              </a:rPr>
              <a:t>. Additional factors include differences in tumor characteristics unrelated to early detection and differences in</a:t>
            </a:r>
            <a:r>
              <a:rPr lang="en-US" baseline="0" dirty="0">
                <a:latin typeface="Arial" pitchFamily="34" charset="0"/>
                <a:ea typeface="ＭＳ Ｐゴシック" pitchFamily="34" charset="-128"/>
                <a:cs typeface="Times New Roman" pitchFamily="18" charset="0"/>
              </a:rPr>
              <a:t> the prevalence of comorbidities (other health conditions)</a:t>
            </a:r>
            <a:r>
              <a:rPr lang="en-US" dirty="0">
                <a:latin typeface="Arial" pitchFamily="34" charset="0"/>
                <a:ea typeface="ＭＳ Ｐゴシック" pitchFamily="34" charset="-128"/>
                <a:cs typeface="Times New Roman" pitchFamily="18" charset="0"/>
              </a:rPr>
              <a:t>.</a:t>
            </a:r>
            <a:r>
              <a:rPr lang="en-US" dirty="0">
                <a:latin typeface="Arial" pitchFamily="34" charset="0"/>
                <a:ea typeface="ＭＳ Ｐゴシック" pitchFamily="34" charset="-128"/>
              </a:rPr>
              <a:t>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38</a:t>
            </a:fld>
            <a:endParaRPr lang="en-US"/>
          </a:p>
        </p:txBody>
      </p:sp>
    </p:spTree>
    <p:extLst>
      <p:ext uri="{BB962C8B-B14F-4D97-AF65-F5344CB8AC3E}">
        <p14:creationId xmlns:p14="http://schemas.microsoft.com/office/powerpoint/2010/main" val="1427893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dirty="0" smtClean="0"/>
              <a:t>A central feature of most</a:t>
            </a:r>
            <a:r>
              <a:rPr lang="en-US" baseline="0" dirty="0" smtClean="0"/>
              <a:t> of our work, </a:t>
            </a:r>
            <a:r>
              <a:rPr lang="en-US" baseline="0" dirty="0" err="1" smtClean="0"/>
              <a:t>esp</a:t>
            </a:r>
            <a:r>
              <a:rPr lang="en-US" baseline="0" dirty="0" smtClean="0"/>
              <a:t> given diversity in our region and state</a:t>
            </a:r>
            <a:endParaRPr lang="en-US" dirty="0"/>
          </a:p>
        </p:txBody>
      </p:sp>
      <p:sp>
        <p:nvSpPr>
          <p:cNvPr id="4" name="Slide Number Placeholder 3"/>
          <p:cNvSpPr>
            <a:spLocks noGrp="1"/>
          </p:cNvSpPr>
          <p:nvPr>
            <p:ph type="sldNum" sz="quarter" idx="10"/>
          </p:nvPr>
        </p:nvSpPr>
        <p:spPr/>
        <p:txBody>
          <a:bodyPr/>
          <a:lstStyle/>
          <a:p>
            <a:fld id="{7C085CF2-8CCE-484B-9502-9F4F4A8A94AD}" type="slidenum">
              <a:rPr lang="en-US" smtClean="0"/>
              <a:t>44</a:t>
            </a:fld>
            <a:endParaRPr lang="en-US"/>
          </a:p>
        </p:txBody>
      </p:sp>
    </p:spTree>
    <p:extLst>
      <p:ext uri="{BB962C8B-B14F-4D97-AF65-F5344CB8AC3E}">
        <p14:creationId xmlns:p14="http://schemas.microsoft.com/office/powerpoint/2010/main" val="27674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051CD7BB-A46A-4AFD-88C7-4199E5AC732B}" type="datetime1">
              <a:rPr lang="en-US" smtClean="0">
                <a:latin typeface="Arial" pitchFamily="34" charset="0"/>
                <a:cs typeface="Arial" pitchFamily="34" charset="0"/>
              </a:rPr>
              <a:t>1/30/2020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49</a:t>
            </a:fld>
            <a:endParaRPr lang="en-US" dirty="0">
              <a:latin typeface="Arial" pitchFamily="34" charset="0"/>
              <a:cs typeface="Arial" pitchFamily="34" charset="0"/>
            </a:endParaRPr>
          </a:p>
        </p:txBody>
      </p:sp>
    </p:spTree>
    <p:extLst>
      <p:ext uri="{BB962C8B-B14F-4D97-AF65-F5344CB8AC3E}">
        <p14:creationId xmlns:p14="http://schemas.microsoft.com/office/powerpoint/2010/main" val="142811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2CAE60-FB51-4AB3-9E18-3F27DA24AF65}"/>
              </a:ext>
            </a:extLst>
          </p:cNvPr>
          <p:cNvSpPr>
            <a:spLocks noGrp="1" noChangeArrowheads="1"/>
          </p:cNvSpPr>
          <p:nvPr>
            <p:ph type="sldNum" sz="quarter" idx="5"/>
          </p:nvPr>
        </p:nvSpPr>
        <p:spPr>
          <a:ln/>
        </p:spPr>
        <p:txBody>
          <a:bodyPr/>
          <a:lstStyle/>
          <a:p>
            <a:fld id="{FD758709-B510-4A00-B6BD-C8E1B71B9232}" type="slidenum">
              <a:rPr lang="en-US" altLang="en-US"/>
              <a:pPr/>
              <a:t>9</a:t>
            </a:fld>
            <a:endParaRPr lang="en-US" altLang="en-US"/>
          </a:p>
        </p:txBody>
      </p:sp>
      <p:sp>
        <p:nvSpPr>
          <p:cNvPr id="282626" name="Rectangle 2">
            <a:extLst>
              <a:ext uri="{FF2B5EF4-FFF2-40B4-BE49-F238E27FC236}">
                <a16:creationId xmlns:a16="http://schemas.microsoft.com/office/drawing/2014/main" id="{2B6897AE-95FC-4C5B-90C8-3737E6253E1D}"/>
              </a:ext>
            </a:extLst>
          </p:cNvPr>
          <p:cNvSpPr>
            <a:spLocks noGrp="1" noRot="1" noChangeAspect="1" noChangeArrowheads="1" noTextEdit="1"/>
          </p:cNvSpPr>
          <p:nvPr>
            <p:ph type="sldImg"/>
          </p:nvPr>
        </p:nvSpPr>
        <p:spPr>
          <a:ln/>
        </p:spPr>
      </p:sp>
      <p:sp>
        <p:nvSpPr>
          <p:cNvPr id="282627" name="Rectangle 3">
            <a:extLst>
              <a:ext uri="{FF2B5EF4-FFF2-40B4-BE49-F238E27FC236}">
                <a16:creationId xmlns:a16="http://schemas.microsoft.com/office/drawing/2014/main" id="{70E7CC9E-0DA5-48C0-949D-AAA66AFB6099}"/>
              </a:ext>
            </a:extLst>
          </p:cNvPr>
          <p:cNvSpPr>
            <a:spLocks noGrp="1" noChangeArrowheads="1"/>
          </p:cNvSpPr>
          <p:nvPr>
            <p:ph type="body" idx="1"/>
          </p:nvPr>
        </p:nvSpPr>
        <p:spPr/>
        <p:txBody>
          <a:bodyPr/>
          <a:lstStyle/>
          <a:p>
            <a:r>
              <a:rPr lang="en-US" sz="1200" b="0" i="0" kern="1200" dirty="0">
                <a:solidFill>
                  <a:schemeClr val="tx1"/>
                </a:solidFill>
                <a:effectLst/>
                <a:latin typeface="+mn-lt"/>
                <a:ea typeface="+mn-ea"/>
                <a:cs typeface="+mn-cs"/>
              </a:rPr>
              <a:t>In the human skin, melanogenesis is </a:t>
            </a:r>
            <a:r>
              <a:rPr lang="en-US" sz="1200" b="0" i="0" kern="1200" dirty="0" err="1">
                <a:solidFill>
                  <a:schemeClr val="tx1"/>
                </a:solidFill>
                <a:effectLst/>
                <a:latin typeface="+mn-lt"/>
                <a:ea typeface="+mn-ea"/>
                <a:cs typeface="+mn-cs"/>
              </a:rPr>
              <a:t>iIn</a:t>
            </a:r>
            <a:r>
              <a:rPr lang="en-US" sz="1200" b="0" i="0" kern="1200" dirty="0">
                <a:solidFill>
                  <a:schemeClr val="tx1"/>
                </a:solidFill>
                <a:effectLst/>
                <a:latin typeface="+mn-lt"/>
                <a:ea typeface="+mn-ea"/>
                <a:cs typeface="+mn-cs"/>
              </a:rPr>
              <a:t> the human skin, melanogenesis is initiated by exposure to </a:t>
            </a:r>
            <a:r>
              <a:rPr lang="en-US" sz="1200" b="0" i="0" u="none" strike="noStrike" kern="1200" dirty="0">
                <a:solidFill>
                  <a:schemeClr val="tx1"/>
                </a:solidFill>
                <a:effectLst/>
                <a:latin typeface="+mn-lt"/>
                <a:ea typeface="+mn-ea"/>
                <a:cs typeface="+mn-cs"/>
                <a:hlinkClick r:id="rId3" tooltip="UV radiation"/>
              </a:rPr>
              <a:t>UV radiation</a:t>
            </a:r>
            <a:r>
              <a:rPr lang="en-US" sz="1200" b="0" i="0" kern="1200" dirty="0">
                <a:solidFill>
                  <a:schemeClr val="tx1"/>
                </a:solidFill>
                <a:effectLst/>
                <a:latin typeface="+mn-lt"/>
                <a:ea typeface="+mn-ea"/>
                <a:cs typeface="+mn-cs"/>
              </a:rPr>
              <a:t>, causing the skin to turn </a:t>
            </a:r>
            <a:r>
              <a:rPr lang="en-US" sz="1200" b="0" i="0" u="none" strike="noStrike" kern="1200" dirty="0">
                <a:solidFill>
                  <a:schemeClr val="tx1"/>
                </a:solidFill>
                <a:effectLst/>
                <a:latin typeface="+mn-lt"/>
                <a:ea typeface="+mn-ea"/>
                <a:cs typeface="+mn-cs"/>
                <a:hlinkClick r:id="rId4" tooltip="Sun tanning"/>
              </a:rPr>
              <a:t>tan</a:t>
            </a:r>
            <a:r>
              <a:rPr lang="en-US" sz="1200" b="0" i="0" kern="1200" dirty="0">
                <a:solidFill>
                  <a:schemeClr val="tx1"/>
                </a:solidFill>
                <a:effectLst/>
                <a:latin typeface="+mn-lt"/>
                <a:ea typeface="+mn-ea"/>
                <a:cs typeface="+mn-cs"/>
              </a:rPr>
              <a:t>. Melanin is an effective absorbent of light; the pigment is able to dissipate over 99.9% of absorbed UV radiation.</a:t>
            </a:r>
            <a:r>
              <a:rPr lang="en-US" sz="1200" b="0" i="0" u="none" strike="noStrike" kern="1200" baseline="30000" dirty="0">
                <a:solidFill>
                  <a:schemeClr val="tx1"/>
                </a:solidFill>
                <a:effectLst/>
                <a:latin typeface="+mn-lt"/>
                <a:ea typeface="+mn-ea"/>
                <a:cs typeface="+mn-cs"/>
                <a:hlinkClick r:id="rId5"/>
              </a:rPr>
              <a:t>[1]</a:t>
            </a:r>
            <a:r>
              <a:rPr lang="en-US" sz="1200" b="0" i="0" kern="1200" dirty="0">
                <a:solidFill>
                  <a:schemeClr val="tx1"/>
                </a:solidFill>
                <a:effectLst/>
                <a:latin typeface="+mn-lt"/>
                <a:ea typeface="+mn-ea"/>
                <a:cs typeface="+mn-cs"/>
              </a:rPr>
              <a:t> Because of this property, melanin is thought to protect skin cells from </a:t>
            </a:r>
            <a:r>
              <a:rPr lang="en-US" sz="1200" b="0" i="0" u="none" strike="noStrike" kern="1200" dirty="0">
                <a:solidFill>
                  <a:schemeClr val="tx1"/>
                </a:solidFill>
                <a:effectLst/>
                <a:latin typeface="+mn-lt"/>
                <a:ea typeface="+mn-ea"/>
                <a:cs typeface="+mn-cs"/>
                <a:hlinkClick r:id="rId6" tooltip="Indirect DNA damage"/>
              </a:rPr>
              <a:t>UVB radiation damage</a:t>
            </a:r>
            <a:r>
              <a:rPr lang="en-US" sz="1200" b="0" i="0" kern="1200" dirty="0">
                <a:solidFill>
                  <a:schemeClr val="tx1"/>
                </a:solidFill>
                <a:effectLst/>
                <a:latin typeface="+mn-lt"/>
                <a:ea typeface="+mn-ea"/>
                <a:cs typeface="+mn-cs"/>
              </a:rPr>
              <a:t>, reducing the risk of </a:t>
            </a:r>
            <a:r>
              <a:rPr lang="en-US" sz="1200" b="0" i="0" u="none" strike="noStrike" kern="1200" dirty="0">
                <a:solidFill>
                  <a:schemeClr val="tx1"/>
                </a:solidFill>
                <a:effectLst/>
                <a:latin typeface="+mn-lt"/>
                <a:ea typeface="+mn-ea"/>
                <a:cs typeface="+mn-cs"/>
                <a:hlinkClick r:id="rId7" tooltip="Skin cancer"/>
              </a:rPr>
              <a:t>cancer</a:t>
            </a:r>
            <a:r>
              <a:rPr lang="en-US" sz="1200" b="0" i="0" kern="1200" dirty="0">
                <a:solidFill>
                  <a:schemeClr val="tx1"/>
                </a:solidFill>
                <a:effectLst/>
                <a:latin typeface="+mn-lt"/>
                <a:ea typeface="+mn-ea"/>
                <a:cs typeface="+mn-cs"/>
              </a:rPr>
              <a:t>, and it's considered that exposure to UV radiation is associated with increased risk of </a:t>
            </a:r>
            <a:r>
              <a:rPr lang="en-US" sz="1200" b="0" i="0" u="none" strike="noStrike" kern="1200" dirty="0">
                <a:solidFill>
                  <a:schemeClr val="tx1"/>
                </a:solidFill>
                <a:effectLst/>
                <a:latin typeface="+mn-lt"/>
                <a:ea typeface="+mn-ea"/>
                <a:cs typeface="+mn-cs"/>
                <a:hlinkClick r:id="rId8" tooltip="Malignant melanoma"/>
              </a:rPr>
              <a:t>malignant melanoma</a:t>
            </a:r>
            <a:r>
              <a:rPr lang="en-US" sz="1200" b="0" i="0" kern="1200" dirty="0">
                <a:solidFill>
                  <a:schemeClr val="tx1"/>
                </a:solidFill>
                <a:effectLst/>
                <a:latin typeface="+mn-lt"/>
                <a:ea typeface="+mn-ea"/>
                <a:cs typeface="+mn-cs"/>
              </a:rPr>
              <a:t>, a cancer of the melanocytes cells. </a:t>
            </a:r>
            <a:r>
              <a:rPr lang="en-US" sz="1200" b="0" i="0" kern="1200" dirty="0" err="1">
                <a:solidFill>
                  <a:schemeClr val="tx1"/>
                </a:solidFill>
                <a:effectLst/>
                <a:latin typeface="+mn-lt"/>
                <a:ea typeface="+mn-ea"/>
                <a:cs typeface="+mn-cs"/>
              </a:rPr>
              <a:t>nitiated</a:t>
            </a:r>
            <a:r>
              <a:rPr lang="en-US" sz="1200" b="0" i="0" kern="1200" dirty="0">
                <a:solidFill>
                  <a:schemeClr val="tx1"/>
                </a:solidFill>
                <a:effectLst/>
                <a:latin typeface="+mn-lt"/>
                <a:ea typeface="+mn-ea"/>
                <a:cs typeface="+mn-cs"/>
              </a:rPr>
              <a:t> by exposure to </a:t>
            </a:r>
            <a:r>
              <a:rPr lang="en-US" sz="1200" b="0" i="0" u="none" strike="noStrike" kern="1200" dirty="0">
                <a:solidFill>
                  <a:schemeClr val="tx1"/>
                </a:solidFill>
                <a:effectLst/>
                <a:latin typeface="+mn-lt"/>
                <a:ea typeface="+mn-ea"/>
                <a:cs typeface="+mn-cs"/>
                <a:hlinkClick r:id="rId3" tooltip="UV radiation"/>
              </a:rPr>
              <a:t>UV radiation</a:t>
            </a:r>
            <a:r>
              <a:rPr lang="en-US" sz="1200" b="0" i="0" kern="1200" dirty="0">
                <a:solidFill>
                  <a:schemeClr val="tx1"/>
                </a:solidFill>
                <a:effectLst/>
                <a:latin typeface="+mn-lt"/>
                <a:ea typeface="+mn-ea"/>
                <a:cs typeface="+mn-cs"/>
              </a:rPr>
              <a:t>, causing the skin to turn </a:t>
            </a:r>
            <a:r>
              <a:rPr lang="en-US" sz="1200" b="0" i="0" u="none" strike="noStrike" kern="1200" dirty="0">
                <a:solidFill>
                  <a:schemeClr val="tx1"/>
                </a:solidFill>
                <a:effectLst/>
                <a:latin typeface="+mn-lt"/>
                <a:ea typeface="+mn-ea"/>
                <a:cs typeface="+mn-cs"/>
                <a:hlinkClick r:id="rId4" tooltip="Sun tanning"/>
              </a:rPr>
              <a:t>tan</a:t>
            </a:r>
            <a:r>
              <a:rPr lang="en-US" sz="1200" b="0" i="0" kern="1200" dirty="0">
                <a:solidFill>
                  <a:schemeClr val="tx1"/>
                </a:solidFill>
                <a:effectLst/>
                <a:latin typeface="+mn-lt"/>
                <a:ea typeface="+mn-ea"/>
                <a:cs typeface="+mn-cs"/>
              </a:rPr>
              <a:t>. Melanin is an effective absorbent of light; the pigment is able to dissipate over 99.9% of absorbed UV radiation.</a:t>
            </a:r>
            <a:r>
              <a:rPr lang="en-US" sz="1200" b="0" i="0" u="none" strike="noStrike" kern="1200" baseline="30000" dirty="0">
                <a:solidFill>
                  <a:schemeClr val="tx1"/>
                </a:solidFill>
                <a:effectLst/>
                <a:latin typeface="+mn-lt"/>
                <a:ea typeface="+mn-ea"/>
                <a:cs typeface="+mn-cs"/>
                <a:hlinkClick r:id="rId5"/>
              </a:rPr>
              <a:t>[1]</a:t>
            </a:r>
            <a:r>
              <a:rPr lang="en-US" sz="1200" b="0" i="0" kern="1200" dirty="0">
                <a:solidFill>
                  <a:schemeClr val="tx1"/>
                </a:solidFill>
                <a:effectLst/>
                <a:latin typeface="+mn-lt"/>
                <a:ea typeface="+mn-ea"/>
                <a:cs typeface="+mn-cs"/>
              </a:rPr>
              <a:t> Because of this property, melanin is thought to protect skin cells from </a:t>
            </a:r>
            <a:r>
              <a:rPr lang="en-US" sz="1200" b="0" i="0" u="none" strike="noStrike" kern="1200" dirty="0">
                <a:solidFill>
                  <a:schemeClr val="tx1"/>
                </a:solidFill>
                <a:effectLst/>
                <a:latin typeface="+mn-lt"/>
                <a:ea typeface="+mn-ea"/>
                <a:cs typeface="+mn-cs"/>
                <a:hlinkClick r:id="rId6" tooltip="Indirect DNA damage"/>
              </a:rPr>
              <a:t>UVB radiation damage</a:t>
            </a:r>
            <a:r>
              <a:rPr lang="en-US" sz="1200" b="0" i="0" kern="1200" dirty="0">
                <a:solidFill>
                  <a:schemeClr val="tx1"/>
                </a:solidFill>
                <a:effectLst/>
                <a:latin typeface="+mn-lt"/>
                <a:ea typeface="+mn-ea"/>
                <a:cs typeface="+mn-cs"/>
              </a:rPr>
              <a:t>, reducing the risk of </a:t>
            </a:r>
            <a:r>
              <a:rPr lang="en-US" sz="1200" b="0" i="0" u="none" strike="noStrike" kern="1200" dirty="0">
                <a:solidFill>
                  <a:schemeClr val="tx1"/>
                </a:solidFill>
                <a:effectLst/>
                <a:latin typeface="+mn-lt"/>
                <a:ea typeface="+mn-ea"/>
                <a:cs typeface="+mn-cs"/>
                <a:hlinkClick r:id="rId7" tooltip="Skin cancer"/>
              </a:rPr>
              <a:t>cancer</a:t>
            </a:r>
            <a:r>
              <a:rPr lang="en-US" sz="1200" b="0" i="0" kern="1200" dirty="0">
                <a:solidFill>
                  <a:schemeClr val="tx1"/>
                </a:solidFill>
                <a:effectLst/>
                <a:latin typeface="+mn-lt"/>
                <a:ea typeface="+mn-ea"/>
                <a:cs typeface="+mn-cs"/>
              </a:rPr>
              <a:t>, and it's considered that exposure to UV radiation is associated with increased risk of </a:t>
            </a:r>
            <a:r>
              <a:rPr lang="en-US" sz="1200" b="0" i="0" u="none" strike="noStrike" kern="1200" dirty="0">
                <a:solidFill>
                  <a:schemeClr val="tx1"/>
                </a:solidFill>
                <a:effectLst/>
                <a:latin typeface="+mn-lt"/>
                <a:ea typeface="+mn-ea"/>
                <a:cs typeface="+mn-cs"/>
                <a:hlinkClick r:id="rId8" tooltip="Malignant melanoma"/>
              </a:rPr>
              <a:t>malignant melanoma</a:t>
            </a:r>
            <a:r>
              <a:rPr lang="en-US" sz="1200" b="0" i="0" kern="1200" dirty="0">
                <a:solidFill>
                  <a:schemeClr val="tx1"/>
                </a:solidFill>
                <a:effectLst/>
                <a:latin typeface="+mn-lt"/>
                <a:ea typeface="+mn-ea"/>
                <a:cs typeface="+mn-cs"/>
              </a:rPr>
              <a:t>, a cancer of the melanocytes cells. </a:t>
            </a:r>
            <a:endParaRPr lang="en-US" altLang="en-US" dirty="0"/>
          </a:p>
        </p:txBody>
      </p:sp>
    </p:spTree>
    <p:extLst>
      <p:ext uri="{BB962C8B-B14F-4D97-AF65-F5344CB8AC3E}">
        <p14:creationId xmlns:p14="http://schemas.microsoft.com/office/powerpoint/2010/main" val="1342028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dirty="0" smtClean="0"/>
              <a:t>Because of close collaboration with NCI cancer</a:t>
            </a:r>
            <a:r>
              <a:rPr lang="en-US" baseline="0" dirty="0" smtClean="0"/>
              <a:t> centers – Stanford, UCSF, UCSD – we have engaged with clinicians to use cancer registry data to address questions of timely clinical significance. Example: using CCR data to assess patterns of and outcomes following bilateral mastectomy for early-stage breast cancer.</a:t>
            </a:r>
            <a:endParaRPr lang="en-US" dirty="0"/>
          </a:p>
        </p:txBody>
      </p:sp>
      <p:sp>
        <p:nvSpPr>
          <p:cNvPr id="4" name="Slide Number Placeholder 3"/>
          <p:cNvSpPr>
            <a:spLocks noGrp="1"/>
          </p:cNvSpPr>
          <p:nvPr>
            <p:ph type="sldNum" sz="quarter" idx="10"/>
          </p:nvPr>
        </p:nvSpPr>
        <p:spPr/>
        <p:txBody>
          <a:bodyPr/>
          <a:lstStyle/>
          <a:p>
            <a:fld id="{7C085CF2-8CCE-484B-9502-9F4F4A8A94AD}" type="slidenum">
              <a:rPr lang="en-US" smtClean="0"/>
              <a:t>50</a:t>
            </a:fld>
            <a:endParaRPr lang="en-US"/>
          </a:p>
        </p:txBody>
      </p:sp>
    </p:spTree>
    <p:extLst>
      <p:ext uri="{BB962C8B-B14F-4D97-AF65-F5344CB8AC3E}">
        <p14:creationId xmlns:p14="http://schemas.microsoft.com/office/powerpoint/2010/main" val="1766180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dirty="0" smtClean="0"/>
              <a:t>A focal activity over the past 20 years has</a:t>
            </a:r>
            <a:r>
              <a:rPr lang="en-US" baseline="0" dirty="0" smtClean="0"/>
              <a:t> been to assess whether we can expand the use of cancer registry data through improving data quality or linking to other datasets</a:t>
            </a:r>
            <a:endParaRPr lang="en-US" dirty="0"/>
          </a:p>
        </p:txBody>
      </p:sp>
      <p:sp>
        <p:nvSpPr>
          <p:cNvPr id="4" name="Slide Number Placeholder 3"/>
          <p:cNvSpPr>
            <a:spLocks noGrp="1"/>
          </p:cNvSpPr>
          <p:nvPr>
            <p:ph type="sldNum" sz="quarter" idx="10"/>
          </p:nvPr>
        </p:nvSpPr>
        <p:spPr/>
        <p:txBody>
          <a:bodyPr/>
          <a:lstStyle/>
          <a:p>
            <a:fld id="{7C085CF2-8CCE-484B-9502-9F4F4A8A94AD}" type="slidenum">
              <a:rPr lang="en-US" smtClean="0"/>
              <a:t>53</a:t>
            </a:fld>
            <a:endParaRPr lang="en-US"/>
          </a:p>
        </p:txBody>
      </p:sp>
    </p:spTree>
    <p:extLst>
      <p:ext uri="{BB962C8B-B14F-4D97-AF65-F5344CB8AC3E}">
        <p14:creationId xmlns:p14="http://schemas.microsoft.com/office/powerpoint/2010/main" val="1146718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5989638"/>
            <a:ext cx="4443412" cy="2500312"/>
          </a:xfrm>
        </p:spPr>
      </p:sp>
      <p:sp>
        <p:nvSpPr>
          <p:cNvPr id="3" name="Notes Placeholder 2"/>
          <p:cNvSpPr>
            <a:spLocks noGrp="1"/>
          </p:cNvSpPr>
          <p:nvPr>
            <p:ph type="body" idx="1"/>
          </p:nvPr>
        </p:nvSpPr>
        <p:spPr/>
        <p:txBody>
          <a:bodyPr>
            <a:normAutofit/>
          </a:bodyPr>
          <a:lstStyle/>
          <a:p>
            <a:pPr marL="0" indent="0">
              <a:lnSpc>
                <a:spcPts val="2872"/>
              </a:lnSpc>
              <a:buSzPct val="150000"/>
              <a:buFont typeface="Arial" panose="020B0604020202020204" pitchFamily="34" charset="0"/>
              <a:buNone/>
              <a:defRPr lang="en-US"/>
            </a:pPr>
            <a:endParaRPr lang="en-US" sz="2297"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a:xfrm>
            <a:off x="636536" y="8821324"/>
            <a:ext cx="2971800" cy="13158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52049"/>
                </a:solidFill>
                <a:effectLst/>
                <a:uLnTx/>
                <a:uFillTx/>
                <a:latin typeface="Arial"/>
                <a:ea typeface="+mn-ea"/>
                <a:cs typeface="+mn-cs"/>
              </a:rPr>
              <a:t>| [footer text here]</a:t>
            </a:r>
            <a:endParaRPr kumimoji="0" lang="en-US" sz="800" b="0" i="0" u="none" strike="noStrike" kern="1200" cap="none" spc="0" normalizeH="0" baseline="0" noProof="0" dirty="0">
              <a:ln>
                <a:noFill/>
              </a:ln>
              <a:solidFill>
                <a:srgbClr val="052049"/>
              </a:solidFill>
              <a:effectLst/>
              <a:uLnTx/>
              <a:uFillTx/>
              <a:latin typeface="Arial"/>
              <a:ea typeface="+mn-ea"/>
              <a:cs typeface="+mn-cs"/>
            </a:endParaRPr>
          </a:p>
        </p:txBody>
      </p:sp>
    </p:spTree>
    <p:extLst>
      <p:ext uri="{BB962C8B-B14F-4D97-AF65-F5344CB8AC3E}">
        <p14:creationId xmlns:p14="http://schemas.microsoft.com/office/powerpoint/2010/main" val="2760917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5989638"/>
            <a:ext cx="4443412" cy="2500312"/>
          </a:xfrm>
        </p:spPr>
      </p:sp>
      <p:sp>
        <p:nvSpPr>
          <p:cNvPr id="3" name="Notes Placeholder 2"/>
          <p:cNvSpPr>
            <a:spLocks noGrp="1"/>
          </p:cNvSpPr>
          <p:nvPr>
            <p:ph type="body" idx="1"/>
          </p:nvPr>
        </p:nvSpPr>
        <p:spPr/>
        <p:txBody>
          <a:bodyPr>
            <a:normAutofit fontScale="70000" lnSpcReduction="20000"/>
          </a:bodyPr>
          <a:lstStyle/>
          <a:p>
            <a:pPr marL="0" indent="0">
              <a:lnSpc>
                <a:spcPts val="2872"/>
              </a:lnSpc>
              <a:buSzPct val="150000"/>
              <a:buFont typeface="Arial" panose="020B0604020202020204" pitchFamily="34" charset="0"/>
              <a:buNone/>
              <a:defRPr lang="en-US"/>
            </a:pPr>
            <a:r>
              <a:rPr lang="en-US" sz="2297" dirty="0" smtClean="0">
                <a:latin typeface="Arial" panose="020B0604020202020204" pitchFamily="34" charset="0"/>
                <a:cs typeface="Arial" panose="020B0604020202020204" pitchFamily="34" charset="0"/>
              </a:rPr>
              <a:t>The</a:t>
            </a:r>
            <a:r>
              <a:rPr lang="en-US" sz="2297" baseline="0" dirty="0" smtClean="0">
                <a:latin typeface="Arial" panose="020B0604020202020204" pitchFamily="34" charset="0"/>
                <a:cs typeface="Arial" panose="020B0604020202020204" pitchFamily="34" charset="0"/>
              </a:rPr>
              <a:t> chart shows the proportions of never-smoking female lung cancer among cases for each AANHPI group</a:t>
            </a:r>
          </a:p>
          <a:p>
            <a:pPr marL="0" indent="0">
              <a:lnSpc>
                <a:spcPts val="2872"/>
              </a:lnSpc>
              <a:buSzPct val="150000"/>
              <a:buFont typeface="Arial" panose="020B0604020202020204" pitchFamily="34" charset="0"/>
              <a:buNone/>
              <a:defRPr lang="en-US"/>
            </a:pPr>
            <a:endParaRPr lang="en-US" sz="2297" baseline="0" dirty="0" smtClean="0">
              <a:latin typeface="Arial" panose="020B0604020202020204" pitchFamily="34" charset="0"/>
              <a:cs typeface="Arial" panose="020B0604020202020204" pitchFamily="34" charset="0"/>
            </a:endParaRPr>
          </a:p>
          <a:p>
            <a:pPr marL="0" indent="0">
              <a:lnSpc>
                <a:spcPts val="2872"/>
              </a:lnSpc>
              <a:buSzPct val="150000"/>
              <a:buFont typeface="Arial" panose="020B0604020202020204" pitchFamily="34" charset="0"/>
              <a:buNone/>
              <a:defRPr lang="en-US"/>
            </a:pPr>
            <a:r>
              <a:rPr lang="en-US" sz="2297" baseline="0" dirty="0" smtClean="0">
                <a:latin typeface="Arial" panose="020B0604020202020204" pitchFamily="34" charset="0"/>
                <a:cs typeface="Arial" panose="020B0604020202020204" pitchFamily="34" charset="0"/>
              </a:rPr>
              <a:t>“Other Asian” has been expanded to include Asian Indian, Korean, and Vietnamese due to low case numbers</a:t>
            </a:r>
          </a:p>
          <a:p>
            <a:pPr marL="0" indent="0">
              <a:lnSpc>
                <a:spcPts val="2872"/>
              </a:lnSpc>
              <a:buSzPct val="150000"/>
              <a:buFont typeface="Arial" panose="020B0604020202020204" pitchFamily="34" charset="0"/>
              <a:buNone/>
              <a:defRPr lang="en-US"/>
            </a:pPr>
            <a:endParaRPr lang="en-US" sz="2297" baseline="0" dirty="0" smtClean="0">
              <a:latin typeface="Arial" panose="020B0604020202020204" pitchFamily="34" charset="0"/>
              <a:cs typeface="Arial" panose="020B0604020202020204" pitchFamily="34" charset="0"/>
            </a:endParaRPr>
          </a:p>
          <a:p>
            <a:pPr marL="0" indent="0">
              <a:lnSpc>
                <a:spcPts val="2872"/>
              </a:lnSpc>
              <a:buSzPct val="150000"/>
              <a:buFont typeface="Arial" panose="020B0604020202020204" pitchFamily="34" charset="0"/>
              <a:buNone/>
              <a:defRPr lang="en-US"/>
            </a:pPr>
            <a:r>
              <a:rPr lang="en-US" sz="2297" baseline="0" dirty="0" smtClean="0">
                <a:latin typeface="Arial" panose="020B0604020202020204" pitchFamily="34" charset="0"/>
                <a:cs typeface="Arial" panose="020B0604020202020204" pitchFamily="34" charset="0"/>
              </a:rPr>
              <a:t>As a reference, 25% of NHW female cases occurred among never-smokers</a:t>
            </a:r>
          </a:p>
          <a:p>
            <a:pPr marL="0" indent="0">
              <a:lnSpc>
                <a:spcPts val="2872"/>
              </a:lnSpc>
              <a:buSzPct val="150000"/>
              <a:buFont typeface="Arial" panose="020B0604020202020204" pitchFamily="34" charset="0"/>
              <a:buNone/>
              <a:defRPr lang="en-US"/>
            </a:pPr>
            <a:r>
              <a:rPr lang="en-US" sz="2297" baseline="0" dirty="0" smtClean="0">
                <a:latin typeface="Arial" panose="020B0604020202020204" pitchFamily="34" charset="0"/>
                <a:cs typeface="Arial" panose="020B0604020202020204" pitchFamily="34" charset="0"/>
              </a:rPr>
              <a:t>Proportions of LCINS ranged from 25% among NH females to 86% among Asian Indian and 80% among Chinese females.</a:t>
            </a:r>
            <a:endParaRPr lang="en-US" sz="2297"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8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a:xfrm>
            <a:off x="636536" y="8821324"/>
            <a:ext cx="2971800" cy="13158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52049"/>
                </a:solidFill>
                <a:effectLst/>
                <a:uLnTx/>
                <a:uFillTx/>
                <a:latin typeface="Arial"/>
                <a:ea typeface="+mn-ea"/>
                <a:cs typeface="+mn-cs"/>
              </a:rPr>
              <a:t>| [footer text here]</a:t>
            </a:r>
            <a:endParaRPr kumimoji="0" lang="en-US" sz="800" b="0" i="0" u="none" strike="noStrike" kern="1200" cap="none" spc="0" normalizeH="0" baseline="0" noProof="0" dirty="0">
              <a:ln>
                <a:noFill/>
              </a:ln>
              <a:solidFill>
                <a:srgbClr val="052049"/>
              </a:solidFill>
              <a:effectLst/>
              <a:uLnTx/>
              <a:uFillTx/>
              <a:latin typeface="Arial"/>
              <a:ea typeface="+mn-ea"/>
              <a:cs typeface="+mn-cs"/>
            </a:endParaRPr>
          </a:p>
        </p:txBody>
      </p:sp>
    </p:spTree>
    <p:extLst>
      <p:ext uri="{BB962C8B-B14F-4D97-AF65-F5344CB8AC3E}">
        <p14:creationId xmlns:p14="http://schemas.microsoft.com/office/powerpoint/2010/main" val="1502477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5989638"/>
            <a:ext cx="4443412" cy="2500312"/>
          </a:xfrm>
        </p:spPr>
      </p:sp>
      <p:sp>
        <p:nvSpPr>
          <p:cNvPr id="3" name="Notes Placeholder 2"/>
          <p:cNvSpPr>
            <a:spLocks noGrp="1"/>
          </p:cNvSpPr>
          <p:nvPr>
            <p:ph type="body" idx="1"/>
          </p:nvPr>
        </p:nvSpPr>
        <p:spPr/>
        <p:txBody>
          <a:bodyPr>
            <a:normAutofit/>
          </a:bodyPr>
          <a:lstStyle/>
          <a:p>
            <a:pPr marL="0" indent="0">
              <a:lnSpc>
                <a:spcPts val="2872"/>
              </a:lnSpc>
              <a:buSzPct val="150000"/>
              <a:buFont typeface="Arial" panose="020B0604020202020204" pitchFamily="34" charset="0"/>
              <a:buNone/>
              <a:defRPr lang="en-US"/>
            </a:pPr>
            <a:endParaRPr lang="en-US" sz="2297"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a:xfrm>
            <a:off x="636536" y="8821324"/>
            <a:ext cx="2971800" cy="13158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52049"/>
                </a:solidFill>
                <a:effectLst/>
                <a:uLnTx/>
                <a:uFillTx/>
                <a:latin typeface="Arial"/>
                <a:ea typeface="+mn-ea"/>
                <a:cs typeface="+mn-cs"/>
              </a:rPr>
              <a:t>| [footer text here]</a:t>
            </a:r>
            <a:endParaRPr kumimoji="0" lang="en-US" sz="800" b="0" i="0" u="none" strike="noStrike" kern="1200" cap="none" spc="0" normalizeH="0" baseline="0" noProof="0" dirty="0">
              <a:ln>
                <a:noFill/>
              </a:ln>
              <a:solidFill>
                <a:srgbClr val="052049"/>
              </a:solidFill>
              <a:effectLst/>
              <a:uLnTx/>
              <a:uFillTx/>
              <a:latin typeface="Arial"/>
              <a:ea typeface="+mn-ea"/>
              <a:cs typeface="+mn-cs"/>
            </a:endParaRPr>
          </a:p>
        </p:txBody>
      </p:sp>
    </p:spTree>
    <p:extLst>
      <p:ext uri="{BB962C8B-B14F-4D97-AF65-F5344CB8AC3E}">
        <p14:creationId xmlns:p14="http://schemas.microsoft.com/office/powerpoint/2010/main" val="3609089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A26A08-8A49-4C18-AECA-810FA062C16E}" type="slidenum">
              <a:rPr lang="en-US" smtClean="0"/>
              <a:pPr/>
              <a:t>58</a:t>
            </a:fld>
            <a:endParaRPr lang="en-US"/>
          </a:p>
        </p:txBody>
      </p:sp>
    </p:spTree>
    <p:extLst>
      <p:ext uri="{BB962C8B-B14F-4D97-AF65-F5344CB8AC3E}">
        <p14:creationId xmlns:p14="http://schemas.microsoft.com/office/powerpoint/2010/main" val="1834713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dirty="0"/>
              <a:t>As their distributions</a:t>
            </a:r>
            <a:r>
              <a:rPr lang="en-US" baseline="0" dirty="0"/>
              <a:t> of archetypes varied by race/ethnicity, this Figure shows you the hazard ratios and 95% CIs by racial/ethnic group.</a:t>
            </a:r>
          </a:p>
          <a:p>
            <a:endParaRPr lang="en-US" baseline="0" dirty="0"/>
          </a:p>
          <a:p>
            <a:r>
              <a:rPr lang="en-US" baseline="0" dirty="0"/>
              <a:t>The Y-axis shows the data for each racial/ethnic group, and the archetypes are listed using the same ranking as shown in the earlier table, but this time the reference group is at the bottom and the highest mortality at the top.</a:t>
            </a:r>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61</a:t>
            </a:fld>
            <a:endParaRPr lang="en-US"/>
          </a:p>
        </p:txBody>
      </p:sp>
    </p:spTree>
    <p:extLst>
      <p:ext uri="{BB962C8B-B14F-4D97-AF65-F5344CB8AC3E}">
        <p14:creationId xmlns:p14="http://schemas.microsoft.com/office/powerpoint/2010/main" val="3902811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A26A08-8A49-4C18-AECA-810FA062C16E}" type="slidenum">
              <a:rPr lang="en-US" smtClean="0"/>
              <a:pPr/>
              <a:t>65</a:t>
            </a:fld>
            <a:endParaRPr lang="en-US"/>
          </a:p>
        </p:txBody>
      </p:sp>
    </p:spTree>
    <p:extLst>
      <p:ext uri="{BB962C8B-B14F-4D97-AF65-F5344CB8AC3E}">
        <p14:creationId xmlns:p14="http://schemas.microsoft.com/office/powerpoint/2010/main" val="1563573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A26A08-8A49-4C18-AECA-810FA062C16E}" type="slidenum">
              <a:rPr lang="en-US" smtClean="0"/>
              <a:pPr/>
              <a:t>66</a:t>
            </a:fld>
            <a:endParaRPr lang="en-US"/>
          </a:p>
        </p:txBody>
      </p:sp>
    </p:spTree>
    <p:extLst>
      <p:ext uri="{BB962C8B-B14F-4D97-AF65-F5344CB8AC3E}">
        <p14:creationId xmlns:p14="http://schemas.microsoft.com/office/powerpoint/2010/main" val="2182493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A26A08-8A49-4C18-AECA-810FA062C16E}" type="slidenum">
              <a:rPr lang="en-US" smtClean="0"/>
              <a:pPr/>
              <a:t>67</a:t>
            </a:fld>
            <a:endParaRPr lang="en-US"/>
          </a:p>
        </p:txBody>
      </p:sp>
    </p:spTree>
    <p:extLst>
      <p:ext uri="{BB962C8B-B14F-4D97-AF65-F5344CB8AC3E}">
        <p14:creationId xmlns:p14="http://schemas.microsoft.com/office/powerpoint/2010/main" val="376290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790CF-1D48-43D2-824A-4AB5BF75E24A}" type="slidenum">
              <a:rPr lang="en-US"/>
              <a:pPr/>
              <a:t>12</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57889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636536" y="8821324"/>
            <a:ext cx="2971800" cy="131586"/>
          </a:xfrm>
          <a:prstGeom prst="rect">
            <a:avLst/>
          </a:prstGeom>
        </p:spPr>
        <p:txBody>
          <a:bodyPr/>
          <a:lstStyle/>
          <a:p>
            <a:r>
              <a:rPr lang="en-US" sz="800" smtClean="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66271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23DF62-A4FF-489F-9E9C-B1F227C37B20}" type="slidenum">
              <a:rPr lang="en-US"/>
              <a:pPr/>
              <a:t>13</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1465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85CF2-8CCE-484B-9502-9F4F4A8A94AD}" type="slidenum">
              <a:rPr lang="en-US" smtClean="0"/>
              <a:t>25</a:t>
            </a:fld>
            <a:endParaRPr lang="en-US"/>
          </a:p>
        </p:txBody>
      </p:sp>
    </p:spTree>
    <p:extLst>
      <p:ext uri="{BB962C8B-B14F-4D97-AF65-F5344CB8AC3E}">
        <p14:creationId xmlns:p14="http://schemas.microsoft.com/office/powerpoint/2010/main" val="360554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6A06076-B474-407B-AB78-EF73BB3D1498}" type="datetime1">
              <a:rPr lang="en-US" smtClean="0">
                <a:latin typeface="Arial" pitchFamily="34" charset="0"/>
                <a:cs typeface="Arial" pitchFamily="34" charset="0"/>
              </a:rPr>
              <a:t>1/30/2020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26</a:t>
            </a:fld>
            <a:endParaRPr lang="en-US" dirty="0">
              <a:latin typeface="Arial" pitchFamily="34" charset="0"/>
              <a:cs typeface="Arial" pitchFamily="34" charset="0"/>
            </a:endParaRPr>
          </a:p>
        </p:txBody>
      </p:sp>
    </p:spTree>
    <p:extLst>
      <p:ext uri="{BB962C8B-B14F-4D97-AF65-F5344CB8AC3E}">
        <p14:creationId xmlns:p14="http://schemas.microsoft.com/office/powerpoint/2010/main" val="250575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457200" marR="0" lvl="0" indent="-269875" algn="l" defTabSz="914400" rtl="0" eaLnBrk="1" fontAlgn="base" latinLnBrk="0" hangingPunct="1">
              <a:lnSpc>
                <a:spcPct val="100000"/>
              </a:lnSpc>
              <a:spcBef>
                <a:spcPts val="600"/>
              </a:spcBef>
              <a:spcAft>
                <a:spcPct val="0"/>
              </a:spcAft>
              <a:buClr>
                <a:srgbClr val="7BC143"/>
              </a:buClr>
              <a:buSzPct val="129000"/>
              <a:buFont typeface="Arial" pitchFamily="34" charset="0"/>
              <a:buChar char="•"/>
              <a:tabLst/>
              <a:defRPr/>
            </a:pPr>
            <a:r>
              <a:rPr kumimoji="0" lang="en-US" sz="3200" b="0" i="0" u="none" strike="noStrike" kern="0" cap="none" spc="0" normalizeH="0" baseline="0" noProof="0" dirty="0" smtClean="0">
                <a:ln>
                  <a:noFill/>
                </a:ln>
                <a:solidFill>
                  <a:srgbClr val="343434"/>
                </a:solidFill>
                <a:effectLst/>
                <a:uLnTx/>
                <a:uFillTx/>
                <a:latin typeface="Arial" pitchFamily="34" charset="0"/>
                <a:ea typeface="+mn-ea"/>
                <a:cs typeface="Arial" pitchFamily="34" charset="0"/>
                <a:sym typeface="Trebuchet MS" pitchFamily="34" charset="0"/>
              </a:rPr>
              <a:t>Background</a:t>
            </a:r>
          </a:p>
          <a:p>
            <a:pPr marL="914400" lvl="1" indent="-269875">
              <a:spcBef>
                <a:spcPts val="600"/>
              </a:spcBef>
              <a:buClr>
                <a:srgbClr val="7BC143"/>
              </a:buClr>
              <a:buSzPct val="129000"/>
              <a:buFont typeface="Arial" pitchFamily="34" charset="0"/>
              <a:buChar char="•"/>
              <a:defRPr/>
            </a:pPr>
            <a:r>
              <a:rPr kumimoji="0" lang="en-US" sz="2800" b="0" i="0" u="none" strike="noStrike" kern="0" cap="none" spc="0" normalizeH="0" baseline="0" noProof="0" dirty="0" smtClean="0">
                <a:ln>
                  <a:noFill/>
                </a:ln>
                <a:solidFill>
                  <a:srgbClr val="343434"/>
                </a:solidFill>
                <a:effectLst/>
                <a:uLnTx/>
                <a:uFillTx/>
                <a:latin typeface="Arial" pitchFamily="34" charset="0"/>
                <a:ea typeface="+mn-ea"/>
                <a:cs typeface="Arial" pitchFamily="34" charset="0"/>
                <a:sym typeface="Trebuchet MS" pitchFamily="34" charset="0"/>
              </a:rPr>
              <a:t>Melanoma rates rising in </a:t>
            </a:r>
            <a:r>
              <a:rPr lang="en-US" sz="2800" kern="0" dirty="0" smtClean="0">
                <a:solidFill>
                  <a:srgbClr val="343434"/>
                </a:solidFill>
                <a:latin typeface="Arial" pitchFamily="34" charset="0"/>
                <a:ea typeface="+mn-ea"/>
                <a:cs typeface="Arial" pitchFamily="34" charset="0"/>
                <a:sym typeface="Trebuchet MS" pitchFamily="34" charset="0"/>
              </a:rPr>
              <a:t>young </a:t>
            </a:r>
            <a:r>
              <a:rPr kumimoji="0" lang="en-US" sz="2800" b="0" i="0" u="none" strike="noStrike" kern="0" cap="none" spc="0" normalizeH="0" baseline="0" noProof="0" dirty="0" smtClean="0">
                <a:ln>
                  <a:noFill/>
                </a:ln>
                <a:solidFill>
                  <a:srgbClr val="343434"/>
                </a:solidFill>
                <a:effectLst/>
                <a:uLnTx/>
                <a:uFillTx/>
                <a:latin typeface="Arial" pitchFamily="34" charset="0"/>
                <a:ea typeface="+mn-ea"/>
                <a:cs typeface="Arial" pitchFamily="34" charset="0"/>
                <a:sym typeface="Trebuchet MS" pitchFamily="34" charset="0"/>
              </a:rPr>
              <a:t>white women</a:t>
            </a:r>
          </a:p>
          <a:p>
            <a:pPr marL="457200" marR="0" lvl="0" indent="-269875" algn="l" defTabSz="914400" rtl="0" eaLnBrk="1" fontAlgn="base" latinLnBrk="0" hangingPunct="1">
              <a:lnSpc>
                <a:spcPct val="100000"/>
              </a:lnSpc>
              <a:spcBef>
                <a:spcPts val="600"/>
              </a:spcBef>
              <a:spcAft>
                <a:spcPct val="0"/>
              </a:spcAft>
              <a:buClr>
                <a:srgbClr val="7BC143"/>
              </a:buClr>
              <a:buSzPct val="129000"/>
              <a:buFont typeface="Arial" pitchFamily="34" charset="0"/>
              <a:buChar char="•"/>
              <a:tabLst/>
              <a:defRPr/>
            </a:pPr>
            <a:r>
              <a:rPr kumimoji="0" lang="en-US" sz="3200" b="0" i="0" u="none" strike="noStrike" kern="0" cap="none" spc="0" normalizeH="0" baseline="0" noProof="0" dirty="0" smtClean="0">
                <a:ln>
                  <a:noFill/>
                </a:ln>
                <a:solidFill>
                  <a:srgbClr val="343434"/>
                </a:solidFill>
                <a:effectLst/>
                <a:uLnTx/>
                <a:uFillTx/>
                <a:latin typeface="Arial" pitchFamily="34" charset="0"/>
                <a:ea typeface="+mn-ea"/>
                <a:cs typeface="Arial" pitchFamily="34" charset="0"/>
                <a:sym typeface="Trebuchet MS" pitchFamily="34" charset="0"/>
              </a:rPr>
              <a:t>Approach</a:t>
            </a:r>
          </a:p>
          <a:p>
            <a:pPr marL="914400" lvl="1" indent="-269875">
              <a:spcBef>
                <a:spcPts val="600"/>
              </a:spcBef>
              <a:buClr>
                <a:srgbClr val="7BC143"/>
              </a:buClr>
              <a:buSzPct val="129000"/>
              <a:buFont typeface="Arial" pitchFamily="34" charset="0"/>
              <a:buChar char="•"/>
              <a:defRPr/>
            </a:pPr>
            <a:r>
              <a:rPr kumimoji="0" lang="en-US" sz="2800" b="0" i="0" u="none" strike="noStrike" kern="0" cap="none" spc="0" normalizeH="0" baseline="0" noProof="0" dirty="0" smtClean="0">
                <a:ln>
                  <a:noFill/>
                </a:ln>
                <a:solidFill>
                  <a:srgbClr val="343434"/>
                </a:solidFill>
                <a:effectLst/>
                <a:uLnTx/>
                <a:uFillTx/>
                <a:latin typeface="Arial" pitchFamily="34" charset="0"/>
                <a:ea typeface="+mn-ea"/>
                <a:cs typeface="Arial" pitchFamily="34" charset="0"/>
                <a:sym typeface="Trebuchet MS" pitchFamily="34" charset="0"/>
              </a:rPr>
              <a:t>Identify</a:t>
            </a:r>
            <a:r>
              <a:rPr kumimoji="0" lang="en-US" sz="2800" b="0" i="0" u="none" strike="noStrike" kern="0" cap="none" spc="0" normalizeH="0" noProof="0" dirty="0" smtClean="0">
                <a:ln>
                  <a:noFill/>
                </a:ln>
                <a:solidFill>
                  <a:srgbClr val="343434"/>
                </a:solidFill>
                <a:effectLst/>
                <a:uLnTx/>
                <a:uFillTx/>
                <a:latin typeface="Arial" pitchFamily="34" charset="0"/>
                <a:ea typeface="+mn-ea"/>
                <a:cs typeface="Arial" pitchFamily="34" charset="0"/>
                <a:sym typeface="Trebuchet MS" pitchFamily="34" charset="0"/>
              </a:rPr>
              <a:t> </a:t>
            </a:r>
            <a:r>
              <a:rPr kumimoji="0" lang="en-US" sz="2800" b="0" i="0" u="none" strike="noStrike" kern="0" cap="none" spc="0" normalizeH="0" baseline="0" noProof="0" dirty="0" smtClean="0">
                <a:ln>
                  <a:noFill/>
                </a:ln>
                <a:solidFill>
                  <a:srgbClr val="343434"/>
                </a:solidFill>
                <a:effectLst/>
                <a:uLnTx/>
                <a:uFillTx/>
                <a:latin typeface="Arial" pitchFamily="34" charset="0"/>
                <a:ea typeface="+mn-ea"/>
                <a:cs typeface="Arial" pitchFamily="34" charset="0"/>
                <a:sym typeface="Trebuchet MS" pitchFamily="34" charset="0"/>
              </a:rPr>
              <a:t>subgroups</a:t>
            </a:r>
            <a:r>
              <a:rPr kumimoji="0" lang="en-US" sz="2800" b="0" i="0" u="none" strike="noStrike" kern="0" cap="none" spc="0" normalizeH="0" noProof="0" dirty="0" smtClean="0">
                <a:ln>
                  <a:noFill/>
                </a:ln>
                <a:solidFill>
                  <a:srgbClr val="343434"/>
                </a:solidFill>
                <a:effectLst/>
                <a:uLnTx/>
                <a:uFillTx/>
                <a:latin typeface="Arial" pitchFamily="34" charset="0"/>
                <a:ea typeface="+mn-ea"/>
                <a:cs typeface="Arial" pitchFamily="34" charset="0"/>
                <a:sym typeface="Trebuchet MS" pitchFamily="34" charset="0"/>
              </a:rPr>
              <a:t> at most risk to target for intervention</a:t>
            </a:r>
          </a:p>
          <a:p>
            <a:pPr marL="914400" lvl="1" indent="-269875">
              <a:spcBef>
                <a:spcPts val="600"/>
              </a:spcBef>
              <a:buClr>
                <a:srgbClr val="7BC143"/>
              </a:buClr>
              <a:buSzPct val="129000"/>
              <a:buFont typeface="Arial" pitchFamily="34" charset="0"/>
              <a:buChar char="•"/>
              <a:defRPr/>
            </a:pPr>
            <a:r>
              <a:rPr lang="en-US" sz="2800" kern="0" dirty="0" smtClean="0">
                <a:solidFill>
                  <a:srgbClr val="343434"/>
                </a:solidFill>
                <a:latin typeface="Arial" pitchFamily="34" charset="0"/>
                <a:ea typeface="+mn-ea"/>
                <a:cs typeface="Arial" pitchFamily="34" charset="0"/>
                <a:sym typeface="Trebuchet MS" pitchFamily="34" charset="0"/>
              </a:rPr>
              <a:t>CCR data</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422F2AEB-985F-4E46-9E5C-9690F22C5141}" type="datetime1">
              <a:rPr lang="en-US" smtClean="0">
                <a:latin typeface="Arial" pitchFamily="34" charset="0"/>
                <a:cs typeface="Arial" pitchFamily="34" charset="0"/>
              </a:rPr>
              <a:t>1/30/2020</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28</a:t>
            </a:fld>
            <a:endParaRPr lang="en-US" dirty="0">
              <a:latin typeface="Arial" pitchFamily="34" charset="0"/>
              <a:cs typeface="Arial" pitchFamily="34" charset="0"/>
            </a:endParaRPr>
          </a:p>
        </p:txBody>
      </p:sp>
    </p:spTree>
    <p:extLst>
      <p:ext uri="{BB962C8B-B14F-4D97-AF65-F5344CB8AC3E}">
        <p14:creationId xmlns:p14="http://schemas.microsoft.com/office/powerpoint/2010/main" val="351136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It is estimated that about </a:t>
            </a:r>
            <a:r>
              <a:rPr lang="en-US" baseline="0" dirty="0">
                <a:latin typeface="Arial" panose="020B0604020202020204" pitchFamily="34" charset="0"/>
                <a:ea typeface="ＭＳ Ｐゴシック" pitchFamily="34" charset="-128"/>
                <a:cs typeface="Arial" panose="020B0604020202020204" pitchFamily="34" charset="0"/>
              </a:rPr>
              <a:t>1.7</a:t>
            </a:r>
            <a:r>
              <a:rPr lang="en-US" dirty="0">
                <a:latin typeface="Arial" panose="020B0604020202020204" pitchFamily="34" charset="0"/>
                <a:ea typeface="ＭＳ Ｐゴシック" pitchFamily="34" charset="-128"/>
                <a:cs typeface="Arial" panose="020B0604020202020204" pitchFamily="34" charset="0"/>
              </a:rPr>
              <a:t> million new cases of cancer will be diagnosed in 2018. Prostate cancer is the</a:t>
            </a:r>
            <a:r>
              <a:rPr lang="en-US" baseline="0" dirty="0">
                <a:latin typeface="Arial" panose="020B0604020202020204" pitchFamily="34" charset="0"/>
                <a:ea typeface="ＭＳ Ｐゴシック" pitchFamily="34" charset="-128"/>
                <a:cs typeface="Arial" panose="020B0604020202020204" pitchFamily="34" charset="0"/>
              </a:rPr>
              <a:t> most common cancer among males </a:t>
            </a:r>
            <a:r>
              <a:rPr lang="en-US" dirty="0">
                <a:latin typeface="Arial" panose="020B0604020202020204" pitchFamily="34" charset="0"/>
                <a:ea typeface="ＭＳ Ｐゴシック" pitchFamily="34" charset="-128"/>
                <a:cs typeface="Arial" panose="020B0604020202020204" pitchFamily="34" charset="0"/>
              </a:rPr>
              <a:t>(19%), followed by lung (14%) and colorectal (9%) cancers. Among</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females, breast (30%), lung (13%), and colorectal (7%) cancers are the most common. </a:t>
            </a:r>
          </a:p>
          <a:p>
            <a:pPr eaLnBrk="1" hangingPunct="1"/>
            <a:endParaRPr lang="en-US" dirty="0">
              <a:latin typeface="Arial" panose="020B0604020202020204" pitchFamily="34" charset="0"/>
              <a:cs typeface="Arial" panose="020B0604020202020204" pitchFamily="34" charset="0"/>
            </a:endParaRPr>
          </a:p>
          <a:p>
            <a:pPr eaLnBrk="1" hangingPunct="1"/>
            <a:r>
              <a:rPr lang="en-US" dirty="0">
                <a:latin typeface="Arial" panose="020B0604020202020204" pitchFamily="34" charset="0"/>
                <a:cs typeface="Arial" panose="020B0604020202020204" pitchFamily="34" charset="0"/>
              </a:rPr>
              <a:t>Rankings</a:t>
            </a:r>
            <a:r>
              <a:rPr lang="en-US" baseline="0" dirty="0">
                <a:latin typeface="Arial" panose="020B0604020202020204" pitchFamily="34" charset="0"/>
                <a:cs typeface="Arial" panose="020B0604020202020204" pitchFamily="34" charset="0"/>
              </a:rPr>
              <a:t> based on estimates should be interpreted with caution because they are model-based projections.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29</a:t>
            </a:fld>
            <a:endParaRPr lang="en-US"/>
          </a:p>
        </p:txBody>
      </p:sp>
    </p:spTree>
    <p:extLst>
      <p:ext uri="{BB962C8B-B14F-4D97-AF65-F5344CB8AC3E}">
        <p14:creationId xmlns:p14="http://schemas.microsoft.com/office/powerpoint/2010/main" val="375734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eaLnBrk="1" hangingPunct="1"/>
            <a:r>
              <a:rPr lang="en-US" dirty="0">
                <a:solidFill>
                  <a:schemeClr val="tx1"/>
                </a:solidFill>
                <a:latin typeface="Arial" pitchFamily="34" charset="0"/>
                <a:ea typeface="ＭＳ Ｐゴシック" pitchFamily="34" charset="-128"/>
                <a:cs typeface="Times New Roman" pitchFamily="18" charset="0"/>
              </a:rPr>
              <a:t>This slide shows trends in cancer incidence rates for all sites combined from 1975</a:t>
            </a:r>
            <a:r>
              <a:rPr lang="en-US" baseline="0" dirty="0">
                <a:solidFill>
                  <a:schemeClr val="tx1"/>
                </a:solidFill>
                <a:latin typeface="Arial" pitchFamily="34" charset="0"/>
                <a:ea typeface="ＭＳ Ｐゴシック" pitchFamily="34" charset="-128"/>
                <a:cs typeface="Times New Roman" pitchFamily="18" charset="0"/>
              </a:rPr>
              <a:t> to </a:t>
            </a:r>
            <a:r>
              <a:rPr lang="en-US" dirty="0">
                <a:solidFill>
                  <a:schemeClr val="tx1"/>
                </a:solidFill>
                <a:latin typeface="Arial" pitchFamily="34" charset="0"/>
                <a:ea typeface="ＭＳ Ｐゴシック" pitchFamily="34" charset="-128"/>
                <a:cs typeface="Times New Roman" pitchFamily="18" charset="0"/>
              </a:rPr>
              <a:t>2014. The current average annual cancer incidence rate (2010-2014) is about 20% higher in men than in women</a:t>
            </a:r>
            <a:r>
              <a:rPr lang="en-US" baseline="0" dirty="0">
                <a:solidFill>
                  <a:schemeClr val="tx1"/>
                </a:solidFill>
                <a:latin typeface="Arial" pitchFamily="34" charset="0"/>
                <a:ea typeface="ＭＳ Ｐゴシック" pitchFamily="34" charset="-128"/>
                <a:cs typeface="Times New Roman" pitchFamily="18" charset="0"/>
              </a:rPr>
              <a:t>.</a:t>
            </a:r>
            <a:r>
              <a:rPr lang="en-US" dirty="0">
                <a:solidFill>
                  <a:schemeClr val="tx1"/>
                </a:solidFill>
                <a:latin typeface="Arial" pitchFamily="34" charset="0"/>
                <a:ea typeface="ＭＳ Ｐゴシック" pitchFamily="34" charset="-128"/>
                <a:cs typeface="Times New Roman" pitchFamily="18" charset="0"/>
              </a:rPr>
              <a:t> The reasons for this are not well understood, but likely</a:t>
            </a:r>
            <a:r>
              <a:rPr lang="en-US" baseline="0" dirty="0">
                <a:solidFill>
                  <a:schemeClr val="tx1"/>
                </a:solidFill>
                <a:latin typeface="Arial" pitchFamily="34" charset="0"/>
                <a:ea typeface="ＭＳ Ｐゴシック" pitchFamily="34" charset="-128"/>
                <a:cs typeface="Times New Roman" pitchFamily="18" charset="0"/>
              </a:rPr>
              <a:t> reflect differences in environmental and hormonal exposures. During the most recent 10 years of data, rates declined by about 2% per year in males and were stable in females. </a:t>
            </a:r>
            <a:r>
              <a:rPr lang="en-US" dirty="0">
                <a:solidFill>
                  <a:schemeClr val="tx1"/>
                </a:solidFill>
                <a:latin typeface="Arial" pitchFamily="34" charset="0"/>
                <a:ea typeface="ＭＳ Ｐゴシック" pitchFamily="34" charset="-128"/>
                <a:cs typeface="Times New Roman" pitchFamily="18" charset="0"/>
              </a:rPr>
              <a:t>The</a:t>
            </a:r>
            <a:r>
              <a:rPr lang="en-US" baseline="0" dirty="0">
                <a:solidFill>
                  <a:schemeClr val="tx1"/>
                </a:solidFill>
                <a:latin typeface="Arial" pitchFamily="34" charset="0"/>
                <a:ea typeface="ＭＳ Ｐゴシック" pitchFamily="34" charset="-128"/>
                <a:cs typeface="Times New Roman" pitchFamily="18" charset="0"/>
              </a:rPr>
              <a:t> decrease among males is driven by declines in prostate, lung, and colorectal cancers, whereas the stable trend in women is because declines in lung and colorectal cancers are offset by increasing or stable rates for breast, thyroid, and uterine corpus cancers, which account for more than 40% of all cancers in women.</a:t>
            </a:r>
            <a:endParaRPr lang="en-US" dirty="0">
              <a:solidFill>
                <a:schemeClr val="tx1"/>
              </a:solidFill>
              <a:latin typeface="Arial" pitchFamily="34" charset="0"/>
              <a:ea typeface="ＭＳ Ｐゴシック" pitchFamily="34" charset="-128"/>
              <a:cs typeface="Times New Roman" pitchFamily="18" charset="0"/>
            </a:endParaRPr>
          </a:p>
          <a:p>
            <a:pPr eaLnBrk="1" hangingPunct="1"/>
            <a:endParaRPr lang="en-US" dirty="0">
              <a:solidFill>
                <a:schemeClr val="tx1"/>
              </a:solidFill>
              <a:latin typeface="Arial" pitchFamily="34" charset="0"/>
              <a:ea typeface="ＭＳ Ｐゴシック" pitchFamily="34" charset="-128"/>
              <a:cs typeface="Times New Roman" pitchFamily="18" charset="0"/>
            </a:endParaRPr>
          </a:p>
          <a:p>
            <a:pPr eaLnBrk="1" hangingPunct="1"/>
            <a:r>
              <a:rPr lang="en-US" dirty="0">
                <a:solidFill>
                  <a:schemeClr val="tx1"/>
                </a:solidFill>
                <a:latin typeface="Arial" pitchFamily="34" charset="0"/>
                <a:ea typeface="ＭＳ Ｐゴシック" pitchFamily="34" charset="-128"/>
                <a:cs typeface="Times New Roman" pitchFamily="18" charset="0"/>
              </a:rPr>
              <a:t>The 9 oldest SEER registries represent approximately 9% of the US population and are the source for historic (since 1975) population-based cancer incidence data.</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30</a:t>
            </a:fld>
            <a:endParaRPr lang="en-US"/>
          </a:p>
        </p:txBody>
      </p:sp>
    </p:spTree>
    <p:extLst>
      <p:ext uri="{BB962C8B-B14F-4D97-AF65-F5344CB8AC3E}">
        <p14:creationId xmlns:p14="http://schemas.microsoft.com/office/powerpoint/2010/main" val="1261273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1/30/2020</a:t>
            </a:fld>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1" name="Picture 10" descr="UCSF_Diller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1/30/2020</a:t>
            </a:fld>
            <a:endParaRPr lang="en-US" dirty="0"/>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1/30/2020</a:t>
            </a:fld>
            <a:endParaRPr lang="en-US" dirty="0"/>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1/30/2020</a:t>
            </a:fld>
            <a:endParaRPr lang="en-US" dirty="0"/>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UCSF Helen Diller Family Comprehensive Cancer Center</a:t>
            </a:r>
            <a:endParaRPr lang="en-US" dirty="0"/>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cxnSp>
        <p:nvCxnSpPr>
          <p:cNvPr id="13" name="Straight Connector 12"/>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b="35957"/>
          <a:stretch/>
        </p:blipFill>
        <p:spPr bwMode="invGray">
          <a:xfrm>
            <a:off x="10841566" y="6392865"/>
            <a:ext cx="1065751"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8005"/>
            <a:ext cx="10786535" cy="3416320"/>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1/30/2020</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7" name="Picture 6" descr="UCSF_Diller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pic>
        <p:nvPicPr>
          <p:cNvPr id="11" name="Picture 10" descr="UCSF_Diller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00" y="914400"/>
            <a:ext cx="2827867" cy="654174"/>
          </a:xfrm>
          <a:prstGeom prst="rect">
            <a:avLst/>
          </a:prstGeom>
        </p:spPr>
      </p:pic>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1/30/2020</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1/30/2020</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3999"/>
            <a:ext cx="10773833"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1/30/2020</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4801"/>
            <a:ext cx="10773833"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1/30/2020</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1/30/2020</a:t>
            </a:fld>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1/30/2020</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1/30/2020</a:t>
            </a:fld>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2" name="Picture 1" descr="UCSF_Diller_navy_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7594" y="612922"/>
            <a:ext cx="2845999" cy="658368"/>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16" name="Rectangle 15"/>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b="38631"/>
          <a:stretch/>
        </p:blipFill>
        <p:spPr bwMode="auto">
          <a:xfrm>
            <a:off x="5770020" y="2924450"/>
            <a:ext cx="2964373" cy="893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09894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881520"/>
            <a:ext cx="10515600" cy="680956"/>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31ADA-BAD1-4A2F-8965-3C0F6EC81CE5}"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D850C-0C19-4C02-BB21-255F6ACA716F}" type="slidenum">
              <a:rPr lang="en-US" smtClean="0"/>
              <a:t>‹#›</a:t>
            </a:fld>
            <a:endParaRPr lang="en-US"/>
          </a:p>
        </p:txBody>
      </p:sp>
    </p:spTree>
    <p:extLst>
      <p:ext uri="{BB962C8B-B14F-4D97-AF65-F5344CB8AC3E}">
        <p14:creationId xmlns:p14="http://schemas.microsoft.com/office/powerpoint/2010/main" val="661396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29007"/>
            <a:ext cx="9144000" cy="680956"/>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531ADA-BAD1-4A2F-8965-3C0F6EC81CE5}"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D850C-0C19-4C02-BB21-255F6ACA716F}" type="slidenum">
              <a:rPr lang="en-US" smtClean="0"/>
              <a:t>‹#›</a:t>
            </a:fld>
            <a:endParaRPr lang="en-US"/>
          </a:p>
        </p:txBody>
      </p:sp>
    </p:spTree>
    <p:extLst>
      <p:ext uri="{BB962C8B-B14F-4D97-AF65-F5344CB8AC3E}">
        <p14:creationId xmlns:p14="http://schemas.microsoft.com/office/powerpoint/2010/main" val="629677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hart Slide – Whit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357811" y="469928"/>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19984995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Bullet Slide-Whit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2"/>
            <a:ext cx="10898107" cy="611449"/>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609603" y="927655"/>
            <a:ext cx="10893285" cy="44652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913" y="1868557"/>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002049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Blank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730869" y="6470129"/>
            <a:ext cx="5747876" cy="137980"/>
          </a:xfrm>
          <a:prstGeom prst="rect">
            <a:avLst/>
          </a:prstGeom>
        </p:spPr>
        <p:txBody>
          <a:bodyPr/>
          <a:lstStyle/>
          <a:p>
            <a:r>
              <a:rPr lang="en-US" smtClean="0"/>
              <a:t>Lung cancer incidence and risk factors in never-smoking Asian American, Native Hawaiian, and Pacific Islander females: development of a multilevel integrated dataset of electronic health record, cancer registry, and environmental data</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27524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1/30/2020</a:t>
            </a:fld>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7" name="Picture 6" descr="UCSF_Diller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E583-B44C-4DDC-8C23-B9FB35961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89C074-6967-4004-9BA1-79FE6DC89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DFE279-AA71-4FE6-99B6-19F7441908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EDA169-7DFF-4B0F-83D1-2DD4BC49F96D}"/>
              </a:ext>
            </a:extLst>
          </p:cNvPr>
          <p:cNvSpPr>
            <a:spLocks noGrp="1"/>
          </p:cNvSpPr>
          <p:nvPr>
            <p:ph type="dt" sz="half" idx="10"/>
          </p:nvPr>
        </p:nvSpPr>
        <p:spPr/>
        <p:txBody>
          <a:bodyPr/>
          <a:lstStyle/>
          <a:p>
            <a:fld id="{EB00FD34-FA89-47E3-BB31-BA299397EB93}" type="datetimeFigureOut">
              <a:rPr lang="en-US" smtClean="0"/>
              <a:t>1/30/2020</a:t>
            </a:fld>
            <a:endParaRPr lang="en-US"/>
          </a:p>
        </p:txBody>
      </p:sp>
      <p:sp>
        <p:nvSpPr>
          <p:cNvPr id="6" name="Footer Placeholder 5">
            <a:extLst>
              <a:ext uri="{FF2B5EF4-FFF2-40B4-BE49-F238E27FC236}">
                <a16:creationId xmlns:a16="http://schemas.microsoft.com/office/drawing/2014/main" id="{353296EE-5EE8-49D2-B4D6-B8C0D53AA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48C70-7BB2-4900-85E5-6644CF241DFC}"/>
              </a:ext>
            </a:extLst>
          </p:cNvPr>
          <p:cNvSpPr>
            <a:spLocks noGrp="1"/>
          </p:cNvSpPr>
          <p:nvPr>
            <p:ph type="sldNum" sz="quarter" idx="12"/>
          </p:nvPr>
        </p:nvSpPr>
        <p:spPr/>
        <p:txBody>
          <a:bodyPr/>
          <a:lstStyle/>
          <a:p>
            <a:fld id="{8D73ADCB-FAFD-450B-BB05-9AB62672C93D}" type="slidenum">
              <a:rPr lang="en-US" smtClean="0"/>
              <a:t>‹#›</a:t>
            </a:fld>
            <a:endParaRPr lang="en-US"/>
          </a:p>
        </p:txBody>
      </p:sp>
    </p:spTree>
    <p:extLst>
      <p:ext uri="{BB962C8B-B14F-4D97-AF65-F5344CB8AC3E}">
        <p14:creationId xmlns:p14="http://schemas.microsoft.com/office/powerpoint/2010/main" val="410666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3436979"/>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1/30/2020</a:t>
            </a:fld>
            <a:endParaRPr lang="en-US" dirty="0"/>
          </a:p>
        </p:txBody>
      </p:sp>
      <p:sp>
        <p:nvSpPr>
          <p:cNvPr id="3" name="Text Placeholder 2"/>
          <p:cNvSpPr>
            <a:spLocks noGrp="1"/>
          </p:cNvSpPr>
          <p:nvPr>
            <p:ph type="body" sz="quarter" idx="10"/>
          </p:nvPr>
        </p:nvSpPr>
        <p:spPr>
          <a:xfrm>
            <a:off x="996952" y="4349651"/>
            <a:ext cx="8636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7" name="Picture 6" descr="UCSF_Diller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1/30/2020</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Diller_white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1/30/2020</a:t>
            </a:fld>
            <a:endParaRPr lang="en-US" dirty="0"/>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1/30/2020</a:t>
            </a:fld>
            <a:endParaRPr lang="en-US" dirty="0"/>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5" name="Picture 14"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1/30/2020</a:t>
            </a:fld>
            <a:endParaRPr lang="en-US" dirty="0"/>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0"/>
            <a:ext cx="12192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1/30/2020</a:t>
            </a:fld>
            <a:endParaRPr lang="en-US" dirty="0"/>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1/30/2020</a:t>
            </a:fld>
            <a:endParaRPr lang="en-US" dirty="0"/>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cxnSp>
        <p:nvCxnSpPr>
          <p:cNvPr id="13" name="Straight Connector 12"/>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b="35957"/>
          <a:stretch/>
        </p:blipFill>
        <p:spPr bwMode="invGray">
          <a:xfrm>
            <a:off x="10841566" y="6392865"/>
            <a:ext cx="1065751"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8005"/>
            <a:ext cx="10786535" cy="3416320"/>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1/30/2020</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1/30/2020</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1/30/2020</a:t>
            </a:fld>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9302076" y="769186"/>
            <a:ext cx="2084691"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Helen Diller Family</a:t>
            </a:r>
          </a:p>
          <a:p>
            <a:r>
              <a:rPr lang="en-US" sz="1000" dirty="0" smtClean="0">
                <a:solidFill>
                  <a:schemeClr val="bg1"/>
                </a:solidFill>
                <a:latin typeface="+mj-lt"/>
              </a:rPr>
              <a:t>Comprehensive </a:t>
            </a:r>
            <a:br>
              <a:rPr lang="en-US" sz="1000" dirty="0" smtClean="0">
                <a:solidFill>
                  <a:schemeClr val="bg1"/>
                </a:solidFill>
                <a:latin typeface="+mj-lt"/>
              </a:rPr>
            </a:br>
            <a:r>
              <a:rPr lang="en-US" sz="1000" dirty="0" smtClean="0">
                <a:solidFill>
                  <a:schemeClr val="bg1"/>
                </a:solidFill>
                <a:latin typeface="+mj-lt"/>
              </a:rPr>
              <a:t>Cancer Center</a:t>
            </a:r>
          </a:p>
        </p:txBody>
      </p:sp>
      <p:pic>
        <p:nvPicPr>
          <p:cNvPr id="16" name="Picture 15" descr="UCSF_sig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1/30/2020</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1/30/2020</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4166"/>
            <a:ext cx="10773833"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1/30/2020</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1/30/2020</a:t>
            </a:fld>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1/30/2020</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with Logo">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losing with Quote">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losing with Colla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16" name="Rectangle 15"/>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b="38631"/>
          <a:stretch/>
        </p:blipFill>
        <p:spPr bwMode="auto">
          <a:xfrm>
            <a:off x="5770020" y="2924450"/>
            <a:ext cx="2964373" cy="893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85482"/>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1/30/2020</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1" name="Picture 10" descr="UCSF_Diller_white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1/30/2020</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1" name="Picture 10" descr="UCSF_Diller_white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3436979"/>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1/30/2020</a:t>
            </a:fld>
            <a:endParaRPr lang="en-US" dirty="0"/>
          </a:p>
        </p:txBody>
      </p:sp>
      <p:sp>
        <p:nvSpPr>
          <p:cNvPr id="3" name="Text Placeholder 2"/>
          <p:cNvSpPr>
            <a:spLocks noGrp="1"/>
          </p:cNvSpPr>
          <p:nvPr>
            <p:ph type="body" sz="quarter" idx="10"/>
          </p:nvPr>
        </p:nvSpPr>
        <p:spPr>
          <a:xfrm>
            <a:off x="996951" y="4352100"/>
            <a:ext cx="8636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7" name="Picture 6" descr="UCSF_Diller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1/30/2020</a:t>
            </a:fld>
            <a:endParaRPr lang="en-US" dirty="0"/>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1/30/2020</a:t>
            </a:fld>
            <a:endParaRPr lang="en-US" dirty="0"/>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1/30/2020</a:t>
            </a:fld>
            <a:endParaRPr lang="en-US" dirty="0"/>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0"/>
            <a:ext cx="12192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ltGray">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1/30/2020</a:t>
            </a:fld>
            <a:endParaRPr lang="en-US" dirty="0"/>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 xmlns:a14="http://schemas.microsoft.com/office/drawing/2010/main">
                <a:noFill/>
              </a14:hiddenFill>
            </a:ext>
          </a:extLst>
        </p:spPr>
      </p:cxnSp>
      <p:sp>
        <p:nvSpPr>
          <p:cNvPr id="20" name="Rectangle 19"/>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1/30/2020</a:t>
            </a:fld>
            <a:endParaRPr lang="en-US" dirty="0"/>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10841568" y="6396038"/>
            <a:ext cx="867833"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25" name="Picture 41"/>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b="35957"/>
          <a:stretch/>
        </p:blipFill>
        <p:spPr bwMode="invGray">
          <a:xfrm>
            <a:off x="10841566" y="6392865"/>
            <a:ext cx="1065751"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8005"/>
            <a:ext cx="10786535" cy="3416320"/>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1/30/2020</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1/30/2020</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1/30/2020</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1/30/2020</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1/30/2020</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7360755" y="756610"/>
            <a:ext cx="1793537"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pic>
        <p:nvPicPr>
          <p:cNvPr id="19" name="Picture 18" descr="UCSF_sig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1/30/2020</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1/30/2020</a:t>
            </a:fld>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1/30/2020</a:t>
            </a:fld>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losing with Logo">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losing with Quote">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losing with Collag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22" name="Rectangle 21"/>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b="38631"/>
          <a:stretch/>
        </p:blipFill>
        <p:spPr bwMode="auto">
          <a:xfrm>
            <a:off x="5770020" y="2924450"/>
            <a:ext cx="2964373" cy="893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ver – Teal2">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0597" y="327861"/>
            <a:ext cx="11861403" cy="6523317"/>
          </a:xfrm>
          <a:prstGeom prst="rect">
            <a:avLst/>
          </a:prstGeom>
        </p:spPr>
      </p:pic>
      <p:sp>
        <p:nvSpPr>
          <p:cNvPr id="2" name="Rectangle 1"/>
          <p:cNvSpPr/>
          <p:nvPr userDrawn="1"/>
        </p:nvSpPr>
        <p:spPr bwMode="auto">
          <a:xfrm>
            <a:off x="670561" y="1"/>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1047842" y="5159268"/>
            <a:ext cx="2567117"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1/30/2020</a:t>
            </a:fld>
            <a:endParaRPr lang="en-US" dirty="0"/>
          </a:p>
        </p:txBody>
      </p:sp>
      <p:sp>
        <p:nvSpPr>
          <p:cNvPr id="20" name="Title 15"/>
          <p:cNvSpPr>
            <a:spLocks noGrp="1"/>
          </p:cNvSpPr>
          <p:nvPr>
            <p:ph type="title" hasCustomPrompt="1"/>
          </p:nvPr>
        </p:nvSpPr>
        <p:spPr>
          <a:xfrm>
            <a:off x="1045699" y="1503862"/>
            <a:ext cx="6635263" cy="1749284"/>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1050520" y="3368001"/>
            <a:ext cx="6630440"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1045701" y="4473719"/>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5697" y="396091"/>
            <a:ext cx="1388013" cy="902520"/>
          </a:xfrm>
          <a:prstGeom prst="rect">
            <a:avLst/>
          </a:prstGeom>
        </p:spPr>
      </p:pic>
    </p:spTree>
    <p:extLst>
      <p:ext uri="{BB962C8B-B14F-4D97-AF65-F5344CB8AC3E}">
        <p14:creationId xmlns:p14="http://schemas.microsoft.com/office/powerpoint/2010/main" val="23064364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1/30/2020</a:t>
            </a:fld>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7" name="Picture 16" descr="UCSF_sig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1/30/2020</a:t>
            </a:fld>
            <a:endParaRPr lang="en-US" dirty="0"/>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1/30/2020</a:t>
            </a:fld>
            <a:endParaRPr lang="en-US" dirty="0"/>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2" name="Picture 11" descr="UCSF_Diller_white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6000" y="762000"/>
            <a:ext cx="2827867" cy="654174"/>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5.emf"/><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5.emf"/><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00" y="434994"/>
            <a:ext cx="10786533"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877053" y="1565577"/>
            <a:ext cx="10786535"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1/30/2020</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sp>
        <p:nvSpPr>
          <p:cNvPr id="2069" name="Freeform 77"/>
          <p:cNvSpPr>
            <a:spLocks/>
          </p:cNvSpPr>
          <p:nvPr userDrawn="1"/>
        </p:nvSpPr>
        <p:spPr bwMode="auto">
          <a:xfrm>
            <a:off x="10839451" y="6394450"/>
            <a:ext cx="8636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7" r:id="rId24"/>
    <p:sldLayoutId id="2147484018" r:id="rId25"/>
    <p:sldLayoutId id="2147484019" r:id="rId26"/>
    <p:sldLayoutId id="2147484020" r:id="rId27"/>
    <p:sldLayoutId id="2147484021" r:id="rId28"/>
    <p:sldLayoutId id="2147484022" r:id="rId29"/>
    <p:sldLayoutId id="2147484024" r:id="rId30"/>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5298" y="434359"/>
            <a:ext cx="10786533"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877053" y="1555417"/>
            <a:ext cx="10786535"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1/30/2020</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486834" y="6250080"/>
            <a:ext cx="11218333" cy="0"/>
          </a:xfrm>
          <a:prstGeom prst="line">
            <a:avLst/>
          </a:prstGeom>
          <a:noFill/>
          <a:ln w="3175" cap="flat">
            <a:solidFill>
              <a:schemeClr val="bg1"/>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486834" y="6250080"/>
            <a:ext cx="11218333" cy="0"/>
          </a:xfrm>
          <a:prstGeom prst="line">
            <a:avLst/>
          </a:prstGeom>
          <a:noFill/>
          <a:ln w="3175" cap="flat">
            <a:solidFill>
              <a:schemeClr val="bg1"/>
            </a:solidFill>
            <a:prstDash val="solid"/>
            <a:miter lim="800000"/>
            <a:headEnd/>
            <a:tailEnd/>
          </a:ln>
          <a:extLst>
            <a:ext uri="{909E8E84-426E-40dd-AFC4-6F175D3DCCD1}">
              <a14:hiddenFill xmlns="" xmlns:a14="http://schemas.microsoft.com/office/drawing/2010/main">
                <a:noFill/>
              </a14:hiddenFill>
            </a:ext>
          </a:extLst>
        </p:spPr>
      </p:cxnSp>
      <p:pic>
        <p:nvPicPr>
          <p:cNvPr id="10" name="Picture 41"/>
          <p:cNvPicPr>
            <a:picLocks noChangeAspect="1" noChangeArrowheads="1"/>
          </p:cNvPicPr>
          <p:nvPr userDrawn="1"/>
        </p:nvPicPr>
        <p:blipFill rotWithShape="1">
          <a:blip r:embed="rId20" cstate="screen">
            <a:extLst>
              <a:ext uri="{28A0092B-C50C-407E-A947-70E740481C1C}">
                <a14:useLocalDpi xmlns:a14="http://schemas.microsoft.com/office/drawing/2010/main"/>
              </a:ext>
            </a:extLst>
          </a:blip>
          <a:srcRect b="35957"/>
          <a:stretch/>
        </p:blipFill>
        <p:spPr bwMode="invGray">
          <a:xfrm>
            <a:off x="10841566" y="6392865"/>
            <a:ext cx="1065751"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874600" y="434359"/>
            <a:ext cx="10786533"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877053" y="1555417"/>
            <a:ext cx="10786535"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1/30/2020</a:t>
            </a:fld>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1" cstate="screen">
            <a:extLst>
              <a:ext uri="{28A0092B-C50C-407E-A947-70E740481C1C}">
                <a14:useLocalDpi xmlns:a14="http://schemas.microsoft.com/office/drawing/2010/main"/>
              </a:ext>
            </a:extLst>
          </a:blip>
          <a:srcRect b="35957"/>
          <a:stretch/>
        </p:blipFill>
        <p:spPr bwMode="invGray">
          <a:xfrm>
            <a:off x="10841566" y="6392865"/>
            <a:ext cx="1065751" cy="335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4023" r:id="rId19"/>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s://cancerregistry.ucsf.edu/research/gbacr-publication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d28.senate.ca.gov/"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leginfo.legislature.ca.gov/faces/billNavClient.xhtml?bill_id=201120120SB746" TargetMode="Externa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6.xml"/><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6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2308273" y="5121507"/>
            <a:ext cx="5184264" cy="384050"/>
          </a:xfrm>
        </p:spPr>
        <p:txBody>
          <a:bodyPr/>
          <a:lstStyle/>
          <a:p>
            <a:r>
              <a:rPr lang="en-US" dirty="0" smtClean="0"/>
              <a:t>01/23/2020				@</a:t>
            </a:r>
            <a:r>
              <a:rPr lang="en-US" dirty="0" err="1" smtClean="0"/>
              <a:t>slingomez</a:t>
            </a:r>
            <a:endParaRPr lang="en-US" dirty="0" smtClean="0"/>
          </a:p>
        </p:txBody>
      </p:sp>
      <p:sp>
        <p:nvSpPr>
          <p:cNvPr id="3" name="Title 2"/>
          <p:cNvSpPr>
            <a:spLocks noGrp="1"/>
          </p:cNvSpPr>
          <p:nvPr>
            <p:ph type="title"/>
          </p:nvPr>
        </p:nvSpPr>
        <p:spPr>
          <a:xfrm>
            <a:off x="2308273" y="1985148"/>
            <a:ext cx="5112944" cy="1311963"/>
          </a:xfrm>
        </p:spPr>
        <p:txBody>
          <a:bodyPr/>
          <a:lstStyle/>
          <a:p>
            <a:r>
              <a:rPr lang="en-US" sz="2400" b="1" dirty="0"/>
              <a:t>Cancer Registry Data &amp; Cancer Surveillance</a:t>
            </a:r>
            <a:endParaRPr lang="en-US" sz="2000" dirty="0"/>
          </a:p>
        </p:txBody>
      </p:sp>
      <p:sp>
        <p:nvSpPr>
          <p:cNvPr id="5" name="Text Placeholder 4"/>
          <p:cNvSpPr>
            <a:spLocks noGrp="1"/>
          </p:cNvSpPr>
          <p:nvPr>
            <p:ph type="body" sz="quarter" idx="10"/>
          </p:nvPr>
        </p:nvSpPr>
        <p:spPr/>
        <p:txBody>
          <a:bodyPr/>
          <a:lstStyle/>
          <a:p>
            <a:r>
              <a:rPr lang="en-US" sz="1800" dirty="0"/>
              <a:t>Scarlett Lin Gomez, PhD</a:t>
            </a:r>
          </a:p>
          <a:p>
            <a:endParaRPr lang="en-US" sz="1800" dirty="0"/>
          </a:p>
          <a:p>
            <a:r>
              <a:rPr lang="en-US" sz="1400" dirty="0"/>
              <a:t>Department of Epidemiology &amp; Biostatistics</a:t>
            </a:r>
          </a:p>
          <a:p>
            <a:r>
              <a:rPr lang="en-US" sz="1400" dirty="0"/>
              <a:t>Helen Diller Family Comprehensive Cancer Center</a:t>
            </a:r>
          </a:p>
          <a:p>
            <a:r>
              <a:rPr lang="en-US" sz="1400" dirty="0"/>
              <a:t>Greater Bay Area Cancer Registry</a:t>
            </a:r>
          </a:p>
        </p:txBody>
      </p:sp>
      <p:pic>
        <p:nvPicPr>
          <p:cNvPr id="1030" name="Picture 6" descr="Image result for twitter logo&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7047" y="5270718"/>
            <a:ext cx="306761" cy="30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0248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B9B0-09E4-401F-92E8-28BFF8433BA1}"/>
              </a:ext>
            </a:extLst>
          </p:cNvPr>
          <p:cNvSpPr>
            <a:spLocks noGrp="1"/>
          </p:cNvSpPr>
          <p:nvPr>
            <p:ph type="title"/>
          </p:nvPr>
        </p:nvSpPr>
        <p:spPr>
          <a:xfrm>
            <a:off x="874600" y="434994"/>
            <a:ext cx="10786533" cy="575094"/>
          </a:xfrm>
        </p:spPr>
        <p:txBody>
          <a:bodyPr/>
          <a:lstStyle/>
          <a:p>
            <a:r>
              <a:rPr lang="en-US" b="1" dirty="0" smtClean="0"/>
              <a:t>Prostate Cancer – Established Risk </a:t>
            </a:r>
            <a:r>
              <a:rPr lang="en-US" b="1" dirty="0"/>
              <a:t>Factors  </a:t>
            </a:r>
          </a:p>
        </p:txBody>
      </p:sp>
      <p:sp>
        <p:nvSpPr>
          <p:cNvPr id="3" name="Content Placeholder 2">
            <a:extLst>
              <a:ext uri="{FF2B5EF4-FFF2-40B4-BE49-F238E27FC236}">
                <a16:creationId xmlns:a16="http://schemas.microsoft.com/office/drawing/2014/main" id="{96586B39-DBC9-4869-AF98-9C7B4A8E7D4E}"/>
              </a:ext>
            </a:extLst>
          </p:cNvPr>
          <p:cNvSpPr>
            <a:spLocks noGrp="1"/>
          </p:cNvSpPr>
          <p:nvPr>
            <p:ph idx="1"/>
          </p:nvPr>
        </p:nvSpPr>
        <p:spPr>
          <a:xfrm>
            <a:off x="838199" y="1503948"/>
            <a:ext cx="10844463" cy="4988928"/>
          </a:xfrm>
        </p:spPr>
        <p:txBody>
          <a:bodyPr>
            <a:normAutofit fontScale="70000" lnSpcReduction="20000"/>
          </a:bodyPr>
          <a:lstStyle/>
          <a:p>
            <a:r>
              <a:rPr lang="en-US" sz="3200" dirty="0" smtClean="0"/>
              <a:t>Age</a:t>
            </a:r>
          </a:p>
          <a:p>
            <a:r>
              <a:rPr lang="en-US" sz="3200" dirty="0" smtClean="0"/>
              <a:t>African ancestry</a:t>
            </a:r>
          </a:p>
          <a:p>
            <a:pPr lvl="1"/>
            <a:r>
              <a:rPr lang="en-US" sz="3200" dirty="0"/>
              <a:t>African-American men and Caribbean men of African ancestry have the highest risk. The reasons for this are unclear</a:t>
            </a:r>
            <a:r>
              <a:rPr lang="en-US" sz="3200" dirty="0" smtClean="0"/>
              <a:t>.</a:t>
            </a:r>
            <a:endParaRPr lang="en-US" sz="3200" dirty="0" smtClean="0"/>
          </a:p>
          <a:p>
            <a:r>
              <a:rPr lang="en-US" sz="3200" dirty="0" smtClean="0"/>
              <a:t>Family </a:t>
            </a:r>
            <a:r>
              <a:rPr lang="en-US" sz="3200" dirty="0"/>
              <a:t>history </a:t>
            </a:r>
          </a:p>
          <a:p>
            <a:pPr lvl="1"/>
            <a:r>
              <a:rPr lang="en-US" sz="3200" dirty="0"/>
              <a:t>Having a father or brother with prostate cancer more than doubles a man's risk of developing this disease. </a:t>
            </a:r>
          </a:p>
          <a:p>
            <a:pPr lvl="1"/>
            <a:r>
              <a:rPr lang="en-US" sz="3200" dirty="0"/>
              <a:t>The risk is much higher for men with several affected relatives, particularly if their relatives were young at the time the cancer was </a:t>
            </a:r>
            <a:r>
              <a:rPr lang="en-US" sz="3200" dirty="0" smtClean="0"/>
              <a:t>found</a:t>
            </a:r>
            <a:endParaRPr lang="en-US" sz="3200" dirty="0"/>
          </a:p>
          <a:p>
            <a:r>
              <a:rPr lang="en-US" sz="3200" dirty="0"/>
              <a:t>Genetics </a:t>
            </a:r>
          </a:p>
          <a:p>
            <a:pPr lvl="1"/>
            <a:r>
              <a:rPr lang="en-US" sz="3200" dirty="0"/>
              <a:t>&gt;40 prostate cancer GWAS conducted</a:t>
            </a:r>
          </a:p>
          <a:p>
            <a:pPr lvl="1"/>
            <a:r>
              <a:rPr lang="en-US" sz="3200" dirty="0"/>
              <a:t>~ 170 risk variants identified</a:t>
            </a:r>
          </a:p>
          <a:p>
            <a:pPr lvl="1"/>
            <a:r>
              <a:rPr lang="en-US" sz="3200" dirty="0"/>
              <a:t>~25.4% of the total FRR is explained by known genetic risk factors for prostate cancer</a:t>
            </a:r>
            <a:r>
              <a:rPr lang="en-US" dirty="0"/>
              <a:t> (Matejcic, et al., Nature comm, 2019)</a:t>
            </a:r>
          </a:p>
        </p:txBody>
      </p:sp>
    </p:spTree>
    <p:extLst>
      <p:ext uri="{BB962C8B-B14F-4D97-AF65-F5344CB8AC3E}">
        <p14:creationId xmlns:p14="http://schemas.microsoft.com/office/powerpoint/2010/main" val="4107764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0628-F6BF-480B-A7DE-E11AA3CB8CD0}"/>
              </a:ext>
            </a:extLst>
          </p:cNvPr>
          <p:cNvSpPr>
            <a:spLocks noGrp="1"/>
          </p:cNvSpPr>
          <p:nvPr>
            <p:ph type="title"/>
          </p:nvPr>
        </p:nvSpPr>
        <p:spPr>
          <a:xfrm>
            <a:off x="874600" y="434994"/>
            <a:ext cx="10786533" cy="575094"/>
          </a:xfrm>
        </p:spPr>
        <p:txBody>
          <a:bodyPr/>
          <a:lstStyle/>
          <a:p>
            <a:r>
              <a:rPr lang="en-US" b="1" dirty="0" smtClean="0"/>
              <a:t>Breast Cancer – Established Risk Factors </a:t>
            </a:r>
            <a:endParaRPr lang="en-US" b="1" dirty="0"/>
          </a:p>
        </p:txBody>
      </p:sp>
      <p:sp>
        <p:nvSpPr>
          <p:cNvPr id="3" name="TextBox 2"/>
          <p:cNvSpPr txBox="1"/>
          <p:nvPr/>
        </p:nvSpPr>
        <p:spPr bwMode="auto">
          <a:xfrm>
            <a:off x="1252979" y="1668606"/>
            <a:ext cx="3852208" cy="4062651"/>
          </a:xfrm>
          <a:prstGeom prst="rect">
            <a:avLst/>
          </a:prstGeom>
          <a:noFill/>
          <a:ln w="19050" algn="ctr">
            <a:noFill/>
            <a:miter lim="800000"/>
            <a:headEnd/>
            <a:tailEnd/>
          </a:ln>
        </p:spPr>
        <p:txBody>
          <a:bodyPr wrap="none" lIns="0" tIns="0" rIns="0" bIns="0" rtlCol="0">
            <a:spAutoFit/>
          </a:bodyPr>
          <a:lstStyle/>
          <a:p>
            <a:r>
              <a:rPr lang="en-US" sz="2400" b="1" dirty="0" smtClean="0"/>
              <a:t>Non-Modifiable (mostly)</a:t>
            </a:r>
          </a:p>
          <a:p>
            <a:pPr marL="342900" indent="-342900">
              <a:buFont typeface="Arial" panose="020B0604020202020204" pitchFamily="34" charset="0"/>
              <a:buChar char="•"/>
            </a:pPr>
            <a:r>
              <a:rPr lang="en-US" sz="2400" dirty="0" smtClean="0"/>
              <a:t>Age</a:t>
            </a:r>
          </a:p>
          <a:p>
            <a:pPr marL="342900" indent="-342900">
              <a:buFont typeface="Arial" panose="020B0604020202020204" pitchFamily="34" charset="0"/>
              <a:buChar char="•"/>
            </a:pPr>
            <a:r>
              <a:rPr lang="en-US" sz="2400" dirty="0" smtClean="0"/>
              <a:t>Family history</a:t>
            </a:r>
          </a:p>
          <a:p>
            <a:pPr marL="342900" indent="-342900">
              <a:buFont typeface="Arial" panose="020B0604020202020204" pitchFamily="34" charset="0"/>
              <a:buChar char="•"/>
            </a:pPr>
            <a:r>
              <a:rPr lang="en-US" sz="2400" dirty="0" smtClean="0"/>
              <a:t>Reproductive factors</a:t>
            </a:r>
          </a:p>
          <a:p>
            <a:pPr marL="800100" lvl="1" indent="-342900">
              <a:buFont typeface="Arial" panose="020B0604020202020204" pitchFamily="34" charset="0"/>
              <a:buChar char="•"/>
            </a:pPr>
            <a:r>
              <a:rPr lang="en-US" sz="2400" dirty="0" smtClean="0"/>
              <a:t>Early menarche</a:t>
            </a:r>
          </a:p>
          <a:p>
            <a:pPr marL="800100" lvl="1" indent="-342900">
              <a:buFont typeface="Arial" panose="020B0604020202020204" pitchFamily="34" charset="0"/>
              <a:buChar char="•"/>
            </a:pPr>
            <a:r>
              <a:rPr lang="en-US" sz="2400" dirty="0" smtClean="0"/>
              <a:t>Late onset of menopause</a:t>
            </a:r>
          </a:p>
          <a:p>
            <a:pPr marL="800100" lvl="1" indent="-342900">
              <a:buFont typeface="Arial" panose="020B0604020202020204" pitchFamily="34" charset="0"/>
              <a:buChar char="•"/>
            </a:pPr>
            <a:r>
              <a:rPr lang="en-US" sz="2400" dirty="0" smtClean="0"/>
              <a:t>Parity</a:t>
            </a:r>
          </a:p>
          <a:p>
            <a:pPr marL="800100" lvl="1" indent="-342900">
              <a:buFont typeface="Arial" panose="020B0604020202020204" pitchFamily="34" charset="0"/>
              <a:buChar char="•"/>
            </a:pPr>
            <a:r>
              <a:rPr lang="en-US" sz="2400" dirty="0" smtClean="0"/>
              <a:t>Age at first birth &gt; 30 y</a:t>
            </a:r>
          </a:p>
          <a:p>
            <a:pPr marL="342900" indent="-342900">
              <a:buFont typeface="Arial" panose="020B0604020202020204" pitchFamily="34" charset="0"/>
              <a:buChar char="•"/>
            </a:pPr>
            <a:r>
              <a:rPr lang="en-US" sz="2400" dirty="0" smtClean="0"/>
              <a:t>Precancerous breast lesions</a:t>
            </a:r>
          </a:p>
          <a:p>
            <a:pPr marL="342900" indent="-342900">
              <a:buFont typeface="Arial" panose="020B0604020202020204" pitchFamily="34" charset="0"/>
              <a:buChar char="•"/>
            </a:pPr>
            <a:r>
              <a:rPr lang="en-US" sz="2400" dirty="0" smtClean="0"/>
              <a:t>Genetic mutations</a:t>
            </a:r>
          </a:p>
          <a:p>
            <a:pPr marL="342900" indent="-342900">
              <a:buFont typeface="Arial" panose="020B0604020202020204" pitchFamily="34" charset="0"/>
              <a:buChar char="•"/>
            </a:pPr>
            <a:r>
              <a:rPr lang="en-US" sz="2400" dirty="0" smtClean="0"/>
              <a:t>Dense breast tissue</a:t>
            </a:r>
            <a:r>
              <a:rPr lang="en-US" sz="2400" dirty="0" smtClean="0"/>
              <a:t> </a:t>
            </a:r>
            <a:endParaRPr lang="en-US" sz="2400" dirty="0" smtClean="0"/>
          </a:p>
        </p:txBody>
      </p:sp>
      <p:sp>
        <p:nvSpPr>
          <p:cNvPr id="5" name="TextBox 4"/>
          <p:cNvSpPr txBox="1"/>
          <p:nvPr/>
        </p:nvSpPr>
        <p:spPr bwMode="auto">
          <a:xfrm>
            <a:off x="5598684" y="1668606"/>
            <a:ext cx="3820790" cy="2954655"/>
          </a:xfrm>
          <a:prstGeom prst="rect">
            <a:avLst/>
          </a:prstGeom>
          <a:noFill/>
          <a:ln w="19050" algn="ctr">
            <a:noFill/>
            <a:miter lim="800000"/>
            <a:headEnd/>
            <a:tailEnd/>
          </a:ln>
        </p:spPr>
        <p:txBody>
          <a:bodyPr wrap="none" lIns="0" tIns="0" rIns="0" bIns="0" rtlCol="0">
            <a:spAutoFit/>
          </a:bodyPr>
          <a:lstStyle/>
          <a:p>
            <a:r>
              <a:rPr lang="en-US" sz="2400" b="1" dirty="0" smtClean="0"/>
              <a:t>Modifiable</a:t>
            </a:r>
          </a:p>
          <a:p>
            <a:pPr marL="342900" indent="-342900">
              <a:buFont typeface="Arial" panose="020B0604020202020204" pitchFamily="34" charset="0"/>
              <a:buChar char="•"/>
            </a:pPr>
            <a:r>
              <a:rPr lang="en-US" sz="2400" dirty="0" smtClean="0"/>
              <a:t>Lifestyle factors</a:t>
            </a:r>
          </a:p>
          <a:p>
            <a:pPr marL="800100" lvl="1" indent="-342900">
              <a:buFont typeface="Arial" panose="020B0604020202020204" pitchFamily="34" charset="0"/>
              <a:buChar char="•"/>
            </a:pPr>
            <a:r>
              <a:rPr lang="en-US" sz="2400" dirty="0" smtClean="0"/>
              <a:t>Obesity</a:t>
            </a:r>
          </a:p>
          <a:p>
            <a:pPr marL="800100" lvl="1" indent="-342900">
              <a:buFont typeface="Arial" panose="020B0604020202020204" pitchFamily="34" charset="0"/>
              <a:buChar char="•"/>
            </a:pPr>
            <a:r>
              <a:rPr lang="en-US" sz="2400" dirty="0" smtClean="0"/>
              <a:t>Lack of physical activity</a:t>
            </a:r>
          </a:p>
          <a:p>
            <a:pPr marL="800100" lvl="1" indent="-342900">
              <a:buFont typeface="Arial" panose="020B0604020202020204" pitchFamily="34" charset="0"/>
              <a:buChar char="•"/>
            </a:pPr>
            <a:r>
              <a:rPr lang="en-US" sz="2400" dirty="0" smtClean="0"/>
              <a:t>Alcohol consumption</a:t>
            </a:r>
            <a:endParaRPr lang="en-US" sz="2400" dirty="0" smtClean="0"/>
          </a:p>
          <a:p>
            <a:pPr marL="342900" indent="-342900">
              <a:buFont typeface="Arial" panose="020B0604020202020204" pitchFamily="34" charset="0"/>
              <a:buChar char="•"/>
            </a:pPr>
            <a:r>
              <a:rPr lang="en-US" sz="2400" dirty="0" smtClean="0"/>
              <a:t>Use of exogenous hormones</a:t>
            </a:r>
          </a:p>
          <a:p>
            <a:pPr marL="800100" lvl="1" indent="-342900">
              <a:buFont typeface="Arial" panose="020B0604020202020204" pitchFamily="34" charset="0"/>
              <a:buChar char="•"/>
            </a:pPr>
            <a:r>
              <a:rPr lang="en-US" sz="2400" dirty="0" smtClean="0"/>
              <a:t>Menopausal hormones</a:t>
            </a:r>
          </a:p>
          <a:p>
            <a:pPr marL="800100" lvl="1" indent="-342900">
              <a:buFont typeface="Arial" panose="020B0604020202020204" pitchFamily="34" charset="0"/>
              <a:buChar char="•"/>
            </a:pPr>
            <a:r>
              <a:rPr lang="en-US" sz="2400" dirty="0" smtClean="0"/>
              <a:t>Oral contraceptives</a:t>
            </a:r>
          </a:p>
        </p:txBody>
      </p:sp>
    </p:spTree>
    <p:extLst>
      <p:ext uri="{BB962C8B-B14F-4D97-AF65-F5344CB8AC3E}">
        <p14:creationId xmlns:p14="http://schemas.microsoft.com/office/powerpoint/2010/main" val="8536675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vert="horz" lIns="91440" tIns="45720" rIns="91440" bIns="45720" rtlCol="0" anchor="ctr">
            <a:normAutofit/>
          </a:bodyPr>
          <a:lstStyle/>
          <a:p>
            <a:r>
              <a:rPr lang="en-US" sz="3200" b="1" dirty="0"/>
              <a:t>Non-modifiable risk factors for colorectal cancer</a:t>
            </a:r>
          </a:p>
        </p:txBody>
      </p:sp>
      <p:sp>
        <p:nvSpPr>
          <p:cNvPr id="379908" name="Rectangle 4"/>
          <p:cNvSpPr>
            <a:spLocks noGrp="1" noChangeArrowheads="1"/>
          </p:cNvSpPr>
          <p:nvPr>
            <p:ph idx="1"/>
          </p:nvPr>
        </p:nvSpPr>
        <p:spPr/>
        <p:txBody>
          <a:bodyPr>
            <a:noAutofit/>
          </a:bodyPr>
          <a:lstStyle/>
          <a:p>
            <a:pPr lvl="1"/>
            <a:r>
              <a:rPr lang="en-US" sz="2400" dirty="0">
                <a:solidFill>
                  <a:srgbClr val="000000"/>
                </a:solidFill>
              </a:rPr>
              <a:t>Age, ~90% occur in people 50+ years of age.</a:t>
            </a:r>
          </a:p>
          <a:p>
            <a:pPr lvl="1"/>
            <a:r>
              <a:rPr lang="en-US" sz="2400" dirty="0">
                <a:solidFill>
                  <a:srgbClr val="000000"/>
                </a:solidFill>
              </a:rPr>
              <a:t>Race</a:t>
            </a:r>
          </a:p>
          <a:p>
            <a:pPr lvl="1"/>
            <a:r>
              <a:rPr lang="en-US" sz="2400" dirty="0">
                <a:solidFill>
                  <a:srgbClr val="000000"/>
                </a:solidFill>
              </a:rPr>
              <a:t>Sex</a:t>
            </a:r>
          </a:p>
          <a:p>
            <a:pPr lvl="1"/>
            <a:r>
              <a:rPr lang="en-US" sz="2400" dirty="0">
                <a:solidFill>
                  <a:srgbClr val="000000"/>
                </a:solidFill>
              </a:rPr>
              <a:t>Family history of CRC</a:t>
            </a:r>
          </a:p>
          <a:p>
            <a:pPr lvl="1"/>
            <a:r>
              <a:rPr lang="en-US" sz="2400" dirty="0">
                <a:solidFill>
                  <a:srgbClr val="000000"/>
                </a:solidFill>
              </a:rPr>
              <a:t>Lynch syndrome</a:t>
            </a:r>
          </a:p>
          <a:p>
            <a:pPr lvl="1"/>
            <a:r>
              <a:rPr lang="en-US" sz="2400" dirty="0">
                <a:solidFill>
                  <a:srgbClr val="000000"/>
                </a:solidFill>
              </a:rPr>
              <a:t>FAP</a:t>
            </a:r>
          </a:p>
          <a:p>
            <a:pPr lvl="1"/>
            <a:r>
              <a:rPr lang="en-US" sz="2400" dirty="0">
                <a:solidFill>
                  <a:srgbClr val="000000"/>
                </a:solidFill>
              </a:rPr>
              <a:t>Common genetic variants</a:t>
            </a:r>
          </a:p>
          <a:p>
            <a:pPr lvl="1"/>
            <a:r>
              <a:rPr lang="en-US" sz="2400" dirty="0">
                <a:solidFill>
                  <a:srgbClr val="000000"/>
                </a:solidFill>
              </a:rPr>
              <a:t>Previous dx of CRC or colon polyps</a:t>
            </a:r>
          </a:p>
          <a:p>
            <a:pPr lvl="1"/>
            <a:r>
              <a:rPr lang="en-US" sz="2400" dirty="0">
                <a:solidFill>
                  <a:srgbClr val="000000"/>
                </a:solidFill>
              </a:rPr>
              <a:t>Inflammatory bowel diseases (e.g. Crohn’s or ulcerative colitis) </a:t>
            </a:r>
          </a:p>
          <a:p>
            <a:pPr lvl="2"/>
            <a:endParaRPr lang="en-US" sz="2400" dirty="0">
              <a:solidFill>
                <a:srgbClr val="000000"/>
              </a:solidFill>
            </a:endParaRPr>
          </a:p>
        </p:txBody>
      </p:sp>
      <p:sp>
        <p:nvSpPr>
          <p:cNvPr id="2" name="Slide Number Placeholder 1"/>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7860260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Potentially modifiable risk factors for colorectal cancer</a:t>
            </a:r>
            <a:endParaRPr lang="en-US" dirty="0"/>
          </a:p>
        </p:txBody>
      </p:sp>
      <p:sp>
        <p:nvSpPr>
          <p:cNvPr id="381955" name="Rectangle 3"/>
          <p:cNvSpPr>
            <a:spLocks noGrp="1" noChangeArrowheads="1"/>
          </p:cNvSpPr>
          <p:nvPr>
            <p:ph sz="half" idx="1"/>
          </p:nvPr>
        </p:nvSpPr>
        <p:spPr>
          <a:xfrm>
            <a:off x="838200" y="1271449"/>
            <a:ext cx="5181600" cy="4351338"/>
          </a:xfrm>
        </p:spPr>
        <p:txBody>
          <a:bodyPr>
            <a:noAutofit/>
          </a:bodyPr>
          <a:lstStyle/>
          <a:p>
            <a:r>
              <a:rPr lang="en-US" sz="2400" dirty="0"/>
              <a:t>Obesity</a:t>
            </a:r>
          </a:p>
          <a:p>
            <a:r>
              <a:rPr lang="en-US" sz="2400" dirty="0"/>
              <a:t>Type 2 DM</a:t>
            </a:r>
          </a:p>
          <a:p>
            <a:r>
              <a:rPr lang="en-US" sz="2400" dirty="0"/>
              <a:t>Alcohol</a:t>
            </a:r>
          </a:p>
          <a:p>
            <a:r>
              <a:rPr lang="en-US" sz="2400" dirty="0"/>
              <a:t>Height</a:t>
            </a:r>
            <a:r>
              <a:rPr lang="en-US" sz="2400" b="1" u="sng" dirty="0"/>
              <a:t> </a:t>
            </a:r>
          </a:p>
          <a:p>
            <a:r>
              <a:rPr lang="en-US" sz="2400" dirty="0"/>
              <a:t>NSAIDs</a:t>
            </a:r>
            <a:endParaRPr lang="en-US" sz="2400" b="1" u="sng" dirty="0"/>
          </a:p>
          <a:p>
            <a:r>
              <a:rPr lang="en-US" sz="2400" dirty="0"/>
              <a:t>Tobacco smoking</a:t>
            </a:r>
          </a:p>
          <a:p>
            <a:r>
              <a:rPr lang="en-US" sz="2400" dirty="0"/>
              <a:t>Postmenopausal hormones</a:t>
            </a:r>
          </a:p>
          <a:p>
            <a:r>
              <a:rPr lang="en-US" sz="2400" dirty="0"/>
              <a:t>Physical activity</a:t>
            </a:r>
          </a:p>
          <a:p>
            <a:r>
              <a:rPr lang="en-US" sz="2400" dirty="0"/>
              <a:t>Red and processed meats</a:t>
            </a:r>
          </a:p>
          <a:p>
            <a:r>
              <a:rPr lang="en-US" sz="2400" dirty="0"/>
              <a:t>Fruits and vegetables</a:t>
            </a:r>
          </a:p>
        </p:txBody>
      </p:sp>
      <p:sp>
        <p:nvSpPr>
          <p:cNvPr id="4" name="Content Placeholder 3">
            <a:extLst>
              <a:ext uri="{FF2B5EF4-FFF2-40B4-BE49-F238E27FC236}">
                <a16:creationId xmlns:a16="http://schemas.microsoft.com/office/drawing/2014/main" id="{02F0DDAA-5AE5-40E6-866F-15B959C42910}"/>
              </a:ext>
            </a:extLst>
          </p:cNvPr>
          <p:cNvSpPr>
            <a:spLocks noGrp="1"/>
          </p:cNvSpPr>
          <p:nvPr>
            <p:ph sz="half" idx="2"/>
          </p:nvPr>
        </p:nvSpPr>
        <p:spPr>
          <a:xfrm>
            <a:off x="6172200" y="1271449"/>
            <a:ext cx="5181600" cy="4351338"/>
          </a:xfrm>
        </p:spPr>
        <p:txBody>
          <a:bodyPr>
            <a:normAutofit/>
          </a:bodyPr>
          <a:lstStyle/>
          <a:p>
            <a:r>
              <a:rPr lang="en-US" sz="2400" dirty="0"/>
              <a:t>Microbiome</a:t>
            </a:r>
          </a:p>
          <a:p>
            <a:r>
              <a:rPr lang="en-US" sz="2400" dirty="0"/>
              <a:t>Coffee</a:t>
            </a:r>
          </a:p>
          <a:p>
            <a:r>
              <a:rPr lang="en-US" sz="2400" dirty="0"/>
              <a:t>Circadian rhythm</a:t>
            </a:r>
          </a:p>
          <a:p>
            <a:r>
              <a:rPr lang="en-US" sz="2400" dirty="0"/>
              <a:t>Garlic (from food)</a:t>
            </a:r>
          </a:p>
          <a:p>
            <a:r>
              <a:rPr lang="en-US" sz="2400" dirty="0"/>
              <a:t>Milk</a:t>
            </a:r>
          </a:p>
          <a:p>
            <a:r>
              <a:rPr lang="en-US" sz="2400" dirty="0"/>
              <a:t>Calcium (from food)</a:t>
            </a:r>
          </a:p>
          <a:p>
            <a:r>
              <a:rPr lang="en-US" sz="2400" dirty="0"/>
              <a:t>Selenium (from food)</a:t>
            </a:r>
          </a:p>
          <a:p>
            <a:endParaRPr lang="en-US" sz="2400" dirty="0"/>
          </a:p>
        </p:txBody>
      </p:sp>
      <p:sp>
        <p:nvSpPr>
          <p:cNvPr id="2" name="Slide Number Placeholder 1"/>
          <p:cNvSpPr>
            <a:spLocks noGrp="1"/>
          </p:cNvSpPr>
          <p:nvPr>
            <p:ph type="sldNum" sz="quarter" idx="12"/>
          </p:nvPr>
        </p:nvSpPr>
        <p:spPr/>
        <p:txBody>
          <a:bodyPr/>
          <a:lstStyle/>
          <a:p>
            <a:fld id="{38772870-DDD2-4318-8118-9F6DC9CE701D}" type="slidenum">
              <a:rPr lang="en-US" smtClean="0"/>
              <a:t>13</a:t>
            </a:fld>
            <a:endParaRPr lang="en-US"/>
          </a:p>
        </p:txBody>
      </p:sp>
      <p:sp>
        <p:nvSpPr>
          <p:cNvPr id="381959" name="Rectangle 2"/>
          <p:cNvSpPr>
            <a:spLocks noChangeArrowheads="1"/>
          </p:cNvSpPr>
          <p:nvPr/>
        </p:nvSpPr>
        <p:spPr bwMode="auto">
          <a:xfrm>
            <a:off x="1981200" y="528665"/>
            <a:ext cx="8153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endParaRPr lang="en-US" sz="3000" b="1" dirty="0">
              <a:solidFill>
                <a:srgbClr val="800000"/>
              </a:solidFill>
            </a:endParaRPr>
          </a:p>
        </p:txBody>
      </p:sp>
    </p:spTree>
    <p:extLst>
      <p:ext uri="{BB962C8B-B14F-4D97-AF65-F5344CB8AC3E}">
        <p14:creationId xmlns:p14="http://schemas.microsoft.com/office/powerpoint/2010/main" val="333961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82369" y="32029"/>
            <a:ext cx="8080375" cy="1045992"/>
          </a:xfrm>
        </p:spPr>
        <p:txBody>
          <a:bodyPr/>
          <a:lstStyle/>
          <a:p>
            <a:r>
              <a:rPr lang="en-US" dirty="0" smtClean="0"/>
              <a:t>Causes of cancer and potential reductions in cancer burden through preventive measures</a:t>
            </a:r>
            <a:endParaRPr lang="en-US" dirty="0"/>
          </a:p>
        </p:txBody>
      </p:sp>
      <p:sp>
        <p:nvSpPr>
          <p:cNvPr id="8" name="TextBox 7"/>
          <p:cNvSpPr txBox="1"/>
          <p:nvPr/>
        </p:nvSpPr>
        <p:spPr bwMode="auto">
          <a:xfrm>
            <a:off x="1921109" y="6389912"/>
            <a:ext cx="6056338" cy="307777"/>
          </a:xfrm>
          <a:prstGeom prst="rect">
            <a:avLst/>
          </a:prstGeom>
          <a:noFill/>
          <a:ln w="19050" algn="ctr">
            <a:noFill/>
            <a:miter lim="800000"/>
            <a:headEnd/>
            <a:tailEnd/>
          </a:ln>
        </p:spPr>
        <p:txBody>
          <a:bodyPr wrap="none" lIns="0" tIns="0" rIns="0" bIns="0" rtlCol="0">
            <a:spAutoFit/>
          </a:bodyPr>
          <a:lstStyle/>
          <a:p>
            <a:r>
              <a:rPr lang="en-US" sz="2000" dirty="0"/>
              <a:t>Colditz, </a:t>
            </a:r>
            <a:r>
              <a:rPr lang="en-US" sz="2000" dirty="0" err="1"/>
              <a:t>Wolin</a:t>
            </a:r>
            <a:r>
              <a:rPr lang="en-US" sz="2000" dirty="0"/>
              <a:t>, </a:t>
            </a:r>
            <a:r>
              <a:rPr lang="en-US" sz="2000" dirty="0" err="1"/>
              <a:t>Gehlert</a:t>
            </a:r>
            <a:r>
              <a:rPr lang="en-US" sz="2000" dirty="0"/>
              <a:t>, Science Translational Medicine 2012</a:t>
            </a:r>
          </a:p>
        </p:txBody>
      </p:sp>
      <p:grpSp>
        <p:nvGrpSpPr>
          <p:cNvPr id="10" name="Group 9"/>
          <p:cNvGrpSpPr/>
          <p:nvPr/>
        </p:nvGrpSpPr>
        <p:grpSpPr>
          <a:xfrm>
            <a:off x="2408345" y="1094323"/>
            <a:ext cx="7538706" cy="4914336"/>
            <a:chOff x="884345" y="1094323"/>
            <a:chExt cx="7538706" cy="4914336"/>
          </a:xfrm>
        </p:grpSpPr>
        <p:pic>
          <p:nvPicPr>
            <p:cNvPr id="7" name="Picture 6"/>
            <p:cNvPicPr>
              <a:picLocks noChangeAspect="1"/>
            </p:cNvPicPr>
            <p:nvPr/>
          </p:nvPicPr>
          <p:blipFill>
            <a:blip r:embed="rId2"/>
            <a:stretch>
              <a:fillRect/>
            </a:stretch>
          </p:blipFill>
          <p:spPr>
            <a:xfrm>
              <a:off x="884345" y="1094323"/>
              <a:ext cx="7538706" cy="4830236"/>
            </a:xfrm>
            <a:prstGeom prst="rect">
              <a:avLst/>
            </a:prstGeom>
          </p:spPr>
        </p:pic>
        <p:pic>
          <p:nvPicPr>
            <p:cNvPr id="9" name="Picture 8"/>
            <p:cNvPicPr>
              <a:picLocks noChangeAspect="1"/>
            </p:cNvPicPr>
            <p:nvPr/>
          </p:nvPicPr>
          <p:blipFill>
            <a:blip r:embed="rId3"/>
            <a:stretch>
              <a:fillRect/>
            </a:stretch>
          </p:blipFill>
          <p:spPr>
            <a:xfrm>
              <a:off x="884345" y="5840459"/>
              <a:ext cx="4287375" cy="168200"/>
            </a:xfrm>
            <a:prstGeom prst="rect">
              <a:avLst/>
            </a:prstGeom>
          </p:spPr>
        </p:pic>
      </p:grpSp>
    </p:spTree>
    <p:extLst>
      <p:ext uri="{BB962C8B-B14F-4D97-AF65-F5344CB8AC3E}">
        <p14:creationId xmlns:p14="http://schemas.microsoft.com/office/powerpoint/2010/main" val="8400107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575094"/>
          </a:xfrm>
        </p:spPr>
        <p:txBody>
          <a:bodyPr/>
          <a:lstStyle/>
          <a:p>
            <a:r>
              <a:rPr lang="en-US" b="1" dirty="0" smtClean="0"/>
              <a:t>Outline</a:t>
            </a:r>
            <a:endParaRPr lang="en-US" b="1" dirty="0"/>
          </a:p>
        </p:txBody>
      </p:sp>
      <p:sp>
        <p:nvSpPr>
          <p:cNvPr id="3" name="Content Placeholder 2"/>
          <p:cNvSpPr>
            <a:spLocks noGrp="1"/>
          </p:cNvSpPr>
          <p:nvPr>
            <p:ph idx="1"/>
          </p:nvPr>
        </p:nvSpPr>
        <p:spPr>
          <a:xfrm>
            <a:off x="2185375" y="1506602"/>
            <a:ext cx="8549300" cy="4011502"/>
          </a:xfrm>
        </p:spPr>
        <p:txBody>
          <a:bodyPr/>
          <a:lstStyle/>
          <a:p>
            <a:pPr marL="257074" indent="-257074">
              <a:spcBef>
                <a:spcPct val="20000"/>
              </a:spcBef>
              <a:buClr>
                <a:schemeClr val="tx1"/>
              </a:buClr>
              <a:buFont typeface="Arial" pitchFamily="34" charset="0"/>
              <a:buChar char="•"/>
              <a:defRPr/>
            </a:pPr>
            <a:r>
              <a:rPr lang="en-US" sz="2800" dirty="0">
                <a:solidFill>
                  <a:schemeClr val="bg1">
                    <a:lumMod val="85000"/>
                  </a:schemeClr>
                </a:solidFill>
                <a:latin typeface="Trebuchet MS" pitchFamily="34" charset="0"/>
                <a:sym typeface="Gill Sans" pitchFamily="1" charset="0"/>
              </a:rPr>
              <a:t>Causes of cancer</a:t>
            </a:r>
          </a:p>
          <a:p>
            <a:pPr marL="257074" indent="-257074">
              <a:spcBef>
                <a:spcPct val="20000"/>
              </a:spcBef>
              <a:buClr>
                <a:schemeClr val="tx1"/>
              </a:buClr>
              <a:buFont typeface="Arial" pitchFamily="34" charset="0"/>
              <a:buChar char="•"/>
              <a:defRPr/>
            </a:pPr>
            <a:r>
              <a:rPr lang="en-US" sz="2800" dirty="0">
                <a:latin typeface="Trebuchet MS" pitchFamily="34" charset="0"/>
                <a:sym typeface="Gill Sans" pitchFamily="1" charset="0"/>
              </a:rPr>
              <a:t>Cancer registry data</a:t>
            </a:r>
          </a:p>
          <a:p>
            <a:pPr marL="545999" lvl="1" indent="-257074">
              <a:spcBef>
                <a:spcPct val="20000"/>
              </a:spcBef>
              <a:buClr>
                <a:schemeClr val="tx1"/>
              </a:buClr>
              <a:defRPr/>
            </a:pPr>
            <a:r>
              <a:rPr lang="en-US" sz="2800" dirty="0">
                <a:latin typeface="Trebuchet MS" pitchFamily="34" charset="0"/>
                <a:sym typeface="Gill Sans" pitchFamily="1" charset="0"/>
              </a:rPr>
              <a:t>The old</a:t>
            </a:r>
          </a:p>
          <a:p>
            <a:pPr marL="831749" lvl="2" indent="-257074">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Types of cancer registries</a:t>
            </a:r>
          </a:p>
          <a:p>
            <a:pPr marL="831749" lvl="2" indent="-257074">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Classic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new</a:t>
            </a:r>
          </a:p>
          <a:p>
            <a:pPr marL="803275" lvl="2"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Contemporary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future</a:t>
            </a:r>
          </a:p>
          <a:p>
            <a:pPr marL="803275" lvl="2"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New SEER: “Not your grandmother’s SEER”</a:t>
            </a:r>
          </a:p>
          <a:p>
            <a:pPr marL="228600" indent="-228600">
              <a:spcBef>
                <a:spcPct val="20000"/>
              </a:spcBef>
              <a:buClr>
                <a:schemeClr val="tx1"/>
              </a:buClr>
              <a:defRPr/>
            </a:pPr>
            <a:endParaRPr lang="en-US" sz="2800" dirty="0">
              <a:latin typeface="Trebuchet MS" pitchFamily="34" charset="0"/>
              <a:ea typeface="ヒラギノ角ゴ ProN W3" pitchFamily="1" charset="-128"/>
              <a:cs typeface="Arial" pitchFamily="34" charset="0"/>
              <a:sym typeface="Gill Sans" pitchFamily="1" charset="0"/>
            </a:endParaRPr>
          </a:p>
          <a:p>
            <a:pPr>
              <a:buClr>
                <a:schemeClr val="tx1"/>
              </a:buClr>
            </a:pPr>
            <a:endParaRPr lang="en-US" dirty="0"/>
          </a:p>
        </p:txBody>
      </p:sp>
    </p:spTree>
    <p:extLst>
      <p:ext uri="{BB962C8B-B14F-4D97-AF65-F5344CB8AC3E}">
        <p14:creationId xmlns:p14="http://schemas.microsoft.com/office/powerpoint/2010/main" val="7766437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1045992"/>
          </a:xfrm>
        </p:spPr>
        <p:txBody>
          <a:bodyPr/>
          <a:lstStyle/>
          <a:p>
            <a:r>
              <a:rPr lang="en-US" b="1" dirty="0" smtClean="0"/>
              <a:t>What is a population-based cancer registry?</a:t>
            </a:r>
            <a:endParaRPr lang="en-US" b="1" dirty="0"/>
          </a:p>
        </p:txBody>
      </p:sp>
      <p:sp>
        <p:nvSpPr>
          <p:cNvPr id="3" name="Content Placeholder 2"/>
          <p:cNvSpPr>
            <a:spLocks noGrp="1"/>
          </p:cNvSpPr>
          <p:nvPr>
            <p:ph idx="1"/>
          </p:nvPr>
        </p:nvSpPr>
        <p:spPr/>
        <p:txBody>
          <a:bodyPr/>
          <a:lstStyle/>
          <a:p>
            <a:pPr marL="257074" indent="-257074">
              <a:spcBef>
                <a:spcPct val="20000"/>
              </a:spcBef>
              <a:buClr>
                <a:schemeClr val="tx1"/>
              </a:buClr>
              <a:buFont typeface="Arial" pitchFamily="34" charset="0"/>
              <a:buChar char="•"/>
              <a:defRPr/>
            </a:pPr>
            <a:r>
              <a:rPr lang="en-US" sz="2800" dirty="0">
                <a:latin typeface="Trebuchet MS" pitchFamily="34" charset="0"/>
                <a:sym typeface="Gill Sans" pitchFamily="1" charset="0"/>
              </a:rPr>
              <a:t>Repository of information that includes all n</a:t>
            </a:r>
            <a:r>
              <a:rPr lang="en-US" sz="2800" dirty="0">
                <a:latin typeface="Trebuchet MS" pitchFamily="34" charset="0"/>
                <a:ea typeface="ヒラギノ角ゴ ProN W3" pitchFamily="1" charset="-128"/>
                <a:cs typeface="Arial" pitchFamily="34" charset="0"/>
                <a:sym typeface="Gill Sans" pitchFamily="1" charset="0"/>
              </a:rPr>
              <a:t>ewly diagnosed tumors</a:t>
            </a:r>
          </a:p>
          <a:p>
            <a:pPr marL="578417" lvl="1" indent="-257074">
              <a:spcBef>
                <a:spcPct val="20000"/>
              </a:spcBef>
              <a:buClr>
                <a:schemeClr val="tx1"/>
              </a:buClr>
              <a:buFont typeface="Arial" charset="0"/>
              <a:buChar char="•"/>
              <a:defRPr/>
            </a:pPr>
            <a:r>
              <a:rPr lang="en-US" sz="2800" dirty="0">
                <a:latin typeface="Trebuchet MS" pitchFamily="34" charset="0"/>
                <a:ea typeface="ヒラギノ角ゴ ProN W3" pitchFamily="1" charset="-128"/>
                <a:cs typeface="Arial" pitchFamily="34" charset="0"/>
                <a:sym typeface="Gill Sans" pitchFamily="1" charset="0"/>
              </a:rPr>
              <a:t>Defined time period</a:t>
            </a:r>
          </a:p>
          <a:p>
            <a:pPr marL="578417" lvl="1" indent="-257074">
              <a:spcBef>
                <a:spcPct val="20000"/>
              </a:spcBef>
              <a:buClr>
                <a:schemeClr val="tx1"/>
              </a:buClr>
              <a:buFont typeface="Arial" charset="0"/>
              <a:buChar char="•"/>
              <a:defRPr/>
            </a:pPr>
            <a:r>
              <a:rPr lang="en-US" sz="2800" dirty="0">
                <a:latin typeface="Trebuchet MS" pitchFamily="34" charset="0"/>
                <a:ea typeface="ヒラギノ角ゴ ProN W3" pitchFamily="1" charset="-128"/>
                <a:cs typeface="Arial" pitchFamily="34" charset="0"/>
                <a:sym typeface="Gill Sans" pitchFamily="1" charset="0"/>
              </a:rPr>
              <a:t>Defined geographic area</a:t>
            </a:r>
          </a:p>
          <a:p>
            <a:pPr marL="899758" lvl="2" indent="-257074">
              <a:spcBef>
                <a:spcPct val="20000"/>
              </a:spcBef>
              <a:buClr>
                <a:schemeClr val="tx1"/>
              </a:buClr>
              <a:buFont typeface="Arial" charset="0"/>
              <a:buChar char="•"/>
              <a:defRPr/>
            </a:pPr>
            <a:r>
              <a:rPr lang="en-US" sz="2800" dirty="0">
                <a:latin typeface="Trebuchet MS" pitchFamily="34" charset="0"/>
                <a:ea typeface="ヒラギノ角ゴ ProN W3" pitchFamily="1" charset="-128"/>
                <a:cs typeface="Arial" pitchFamily="34" charset="0"/>
                <a:sym typeface="Gill Sans" pitchFamily="1" charset="0"/>
              </a:rPr>
              <a:t>e.g., county, counties, state, country</a:t>
            </a:r>
          </a:p>
          <a:p>
            <a:pPr marL="578417" lvl="1" indent="-257074">
              <a:spcBef>
                <a:spcPct val="20000"/>
              </a:spcBef>
              <a:buClr>
                <a:schemeClr val="tx1"/>
              </a:buClr>
              <a:buFont typeface="Arial" charset="0"/>
              <a:buChar char="•"/>
              <a:defRPr/>
            </a:pPr>
            <a:r>
              <a:rPr lang="en-US" sz="2800" dirty="0">
                <a:latin typeface="Trebuchet MS" pitchFamily="34" charset="0"/>
                <a:ea typeface="ヒラギノ角ゴ ProN W3" pitchFamily="1" charset="-128"/>
                <a:cs typeface="Arial" pitchFamily="34" charset="0"/>
                <a:sym typeface="Gill Sans" pitchFamily="1" charset="0"/>
              </a:rPr>
              <a:t>Defined population</a:t>
            </a:r>
          </a:p>
          <a:p>
            <a:pPr marL="899758" lvl="2" indent="-257074">
              <a:spcBef>
                <a:spcPct val="20000"/>
              </a:spcBef>
              <a:buClr>
                <a:schemeClr val="tx1"/>
              </a:buClr>
              <a:buFont typeface="Arial" charset="0"/>
              <a:buChar char="•"/>
              <a:defRPr/>
            </a:pPr>
            <a:r>
              <a:rPr lang="en-US" sz="2800" dirty="0">
                <a:latin typeface="Trebuchet MS" pitchFamily="34" charset="0"/>
                <a:ea typeface="ヒラギノ角ゴ ProN W3" pitchFamily="1" charset="-128"/>
                <a:cs typeface="Arial" pitchFamily="34" charset="0"/>
                <a:sym typeface="Gill Sans" pitchFamily="1" charset="0"/>
              </a:rPr>
              <a:t>Residents of area at </a:t>
            </a:r>
            <a:r>
              <a:rPr lang="en-US" sz="2800" dirty="0">
                <a:latin typeface="Trebuchet MS" pitchFamily="34" charset="0"/>
                <a:ea typeface="ヒラギノ角ゴ ProN W3" pitchFamily="1" charset="-128"/>
                <a:cs typeface="Arial" pitchFamily="34" charset="0"/>
                <a:sym typeface="Gill Sans" pitchFamily="1" charset="0"/>
              </a:rPr>
              <a:t>diagnosis</a:t>
            </a:r>
          </a:p>
          <a:p>
            <a:pPr marL="614008" lvl="1" indent="-257074">
              <a:spcBef>
                <a:spcPct val="20000"/>
              </a:spcBef>
              <a:buClr>
                <a:schemeClr val="tx1"/>
              </a:buClr>
              <a:buFont typeface="Arial" charset="0"/>
              <a:buChar char="•"/>
              <a:defRPr/>
            </a:pPr>
            <a:r>
              <a:rPr lang="en-US" sz="2800" dirty="0">
                <a:latin typeface="Trebuchet MS" pitchFamily="34" charset="0"/>
                <a:ea typeface="ヒラギノ角ゴ ProN W3" pitchFamily="1" charset="-128"/>
                <a:cs typeface="Arial" pitchFamily="34" charset="0"/>
                <a:sym typeface="Gill Sans" pitchFamily="1" charset="0"/>
              </a:rPr>
              <a:t>Consolidated from multiple reporting sources</a:t>
            </a:r>
          </a:p>
          <a:p>
            <a:pPr marL="899758" lvl="2" indent="-257074">
              <a:spcBef>
                <a:spcPct val="20000"/>
              </a:spcBef>
              <a:buClr>
                <a:schemeClr val="tx1"/>
              </a:buClr>
              <a:buFont typeface="Arial" charset="0"/>
              <a:buChar char="•"/>
              <a:defRPr/>
            </a:pPr>
            <a:r>
              <a:rPr lang="en-US" sz="2800" dirty="0">
                <a:latin typeface="Trebuchet MS" pitchFamily="34" charset="0"/>
                <a:ea typeface="ヒラギノ角ゴ ProN W3" pitchFamily="1" charset="-128"/>
                <a:cs typeface="Arial" pitchFamily="34" charset="0"/>
                <a:sym typeface="Gill Sans" pitchFamily="1" charset="0"/>
              </a:rPr>
              <a:t>Hospitals, path labs, physician practices, etc.</a:t>
            </a:r>
            <a:endParaRPr lang="en-US" sz="2800" dirty="0">
              <a:latin typeface="Trebuchet MS" pitchFamily="34" charset="0"/>
              <a:ea typeface="ヒラギノ角ゴ ProN W3" pitchFamily="1" charset="-128"/>
              <a:cs typeface="Arial" pitchFamily="34" charset="0"/>
              <a:sym typeface="Gill Sans" pitchFamily="1" charset="0"/>
            </a:endParaRPr>
          </a:p>
          <a:p>
            <a:pPr>
              <a:buClr>
                <a:schemeClr val="tx1"/>
              </a:buClr>
            </a:pPr>
            <a:endParaRPr lang="en-US" dirty="0"/>
          </a:p>
        </p:txBody>
      </p:sp>
    </p:spTree>
    <p:extLst>
      <p:ext uri="{BB962C8B-B14F-4D97-AF65-F5344CB8AC3E}">
        <p14:creationId xmlns:p14="http://schemas.microsoft.com/office/powerpoint/2010/main" val="29441710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1045992"/>
          </a:xfrm>
        </p:spPr>
        <p:txBody>
          <a:bodyPr/>
          <a:lstStyle/>
          <a:p>
            <a:r>
              <a:rPr lang="en-US" b="1" dirty="0" smtClean="0"/>
              <a:t>Why is being “population-based” important?</a:t>
            </a:r>
            <a:endParaRPr lang="en-US" b="1" dirty="0"/>
          </a:p>
        </p:txBody>
      </p:sp>
      <p:sp>
        <p:nvSpPr>
          <p:cNvPr id="3" name="Content Placeholder 2"/>
          <p:cNvSpPr>
            <a:spLocks noGrp="1"/>
          </p:cNvSpPr>
          <p:nvPr>
            <p:ph idx="1"/>
          </p:nvPr>
        </p:nvSpPr>
        <p:spPr/>
        <p:txBody>
          <a:bodyPr/>
          <a:lstStyle/>
          <a:p>
            <a:pPr marL="256719" indent="-256719">
              <a:spcBef>
                <a:spcPct val="20000"/>
              </a:spcBef>
              <a:buClr>
                <a:schemeClr val="tx1"/>
              </a:buClr>
              <a:buFont typeface="Arial" pitchFamily="34" charset="0"/>
              <a:buChar char="•"/>
            </a:pPr>
            <a:r>
              <a:rPr lang="en-US" sz="2800" dirty="0">
                <a:latin typeface="Trebuchet MS" pitchFamily="34" charset="0"/>
              </a:rPr>
              <a:t>Cancer burden is not equally distributed</a:t>
            </a:r>
          </a:p>
          <a:p>
            <a:pPr marL="578177" lvl="1" indent="-256719">
              <a:spcBef>
                <a:spcPct val="20000"/>
              </a:spcBef>
              <a:buClr>
                <a:schemeClr val="tx1"/>
              </a:buClr>
            </a:pPr>
            <a:r>
              <a:rPr lang="en-US" sz="2800" dirty="0">
                <a:latin typeface="Trebuchet MS" pitchFamily="34" charset="0"/>
              </a:rPr>
              <a:t>age, sex, race/ethnicity, social class, geography, etc.</a:t>
            </a:r>
          </a:p>
          <a:p>
            <a:pPr marL="256719" indent="-256719">
              <a:spcBef>
                <a:spcPct val="20000"/>
              </a:spcBef>
              <a:buClr>
                <a:schemeClr val="tx1"/>
              </a:buClr>
              <a:buFont typeface="Arial" pitchFamily="34" charset="0"/>
              <a:buChar char="•"/>
            </a:pPr>
            <a:r>
              <a:rPr lang="en-US" sz="2800" dirty="0">
                <a:latin typeface="Trebuchet MS" pitchFamily="34" charset="0"/>
              </a:rPr>
              <a:t>Population-based cancer data are </a:t>
            </a:r>
            <a:r>
              <a:rPr lang="en-US" sz="2800" u="sng" dirty="0">
                <a:latin typeface="Trebuchet MS" pitchFamily="34" charset="0"/>
              </a:rPr>
              <a:t>complete</a:t>
            </a:r>
            <a:r>
              <a:rPr lang="en-US" sz="2800" dirty="0">
                <a:latin typeface="Trebuchet MS" pitchFamily="34" charset="0"/>
              </a:rPr>
              <a:t> </a:t>
            </a:r>
          </a:p>
          <a:p>
            <a:pPr marL="578177" lvl="1" indent="-256719">
              <a:spcBef>
                <a:spcPct val="20000"/>
              </a:spcBef>
              <a:buClr>
                <a:schemeClr val="tx1"/>
              </a:buClr>
            </a:pPr>
            <a:r>
              <a:rPr lang="en-US" sz="2800" dirty="0">
                <a:latin typeface="Trebuchet MS" pitchFamily="34" charset="0"/>
              </a:rPr>
              <a:t>for given population groups/regions, etc.</a:t>
            </a:r>
          </a:p>
          <a:p>
            <a:pPr marL="256719" indent="-256719">
              <a:spcBef>
                <a:spcPct val="20000"/>
              </a:spcBef>
              <a:buClr>
                <a:schemeClr val="tx1"/>
              </a:buClr>
              <a:buFont typeface="Arial" pitchFamily="34" charset="0"/>
              <a:buChar char="•"/>
            </a:pPr>
            <a:r>
              <a:rPr lang="en-US" sz="2800" dirty="0">
                <a:latin typeface="Trebuchet MS" pitchFamily="34" charset="0"/>
              </a:rPr>
              <a:t>Because everyone is included, findings from population-based cancer data are </a:t>
            </a:r>
            <a:r>
              <a:rPr lang="en-US" sz="2800" u="sng" dirty="0">
                <a:latin typeface="Trebuchet MS" pitchFamily="34" charset="0"/>
              </a:rPr>
              <a:t>representative</a:t>
            </a:r>
            <a:r>
              <a:rPr lang="en-US" sz="2800" dirty="0">
                <a:latin typeface="Trebuchet MS" pitchFamily="34" charset="0"/>
              </a:rPr>
              <a:t> &amp; </a:t>
            </a:r>
            <a:r>
              <a:rPr lang="en-US" sz="2800" u="sng" dirty="0">
                <a:latin typeface="Trebuchet MS" pitchFamily="34" charset="0"/>
              </a:rPr>
              <a:t>generalizable</a:t>
            </a:r>
          </a:p>
          <a:p>
            <a:pPr marL="256719" indent="-256719">
              <a:spcBef>
                <a:spcPct val="20000"/>
              </a:spcBef>
              <a:buClr>
                <a:schemeClr val="tx1"/>
              </a:buClr>
              <a:buFont typeface="Arial" pitchFamily="34" charset="0"/>
              <a:buChar char="•"/>
            </a:pPr>
            <a:r>
              <a:rPr lang="en-US" sz="2800" dirty="0">
                <a:latin typeface="Trebuchet MS" pitchFamily="34" charset="0"/>
              </a:rPr>
              <a:t>Provides “real-world” view</a:t>
            </a:r>
          </a:p>
          <a:p>
            <a:pPr>
              <a:buClr>
                <a:schemeClr val="tx1"/>
              </a:buClr>
            </a:pPr>
            <a:endParaRPr lang="en-US" dirty="0"/>
          </a:p>
        </p:txBody>
      </p:sp>
    </p:spTree>
    <p:extLst>
      <p:ext uri="{BB962C8B-B14F-4D97-AF65-F5344CB8AC3E}">
        <p14:creationId xmlns:p14="http://schemas.microsoft.com/office/powerpoint/2010/main" val="208404621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23760" y="273035"/>
            <a:ext cx="8322469" cy="1067098"/>
          </a:xfrm>
        </p:spPr>
        <p:txBody>
          <a:bodyPr>
            <a:normAutofit fontScale="90000"/>
          </a:bodyPr>
          <a:lstStyle/>
          <a:p>
            <a:pPr algn="l" eaLnBrk="1" hangingPunct="1">
              <a:defRPr/>
            </a:pPr>
            <a:r>
              <a:rPr lang="en-US" sz="4711" b="1" dirty="0">
                <a:sym typeface="Whitney Semibold" pitchFamily="50" charset="0"/>
              </a:rPr>
              <a:t>Federal Cancer </a:t>
            </a:r>
            <a:r>
              <a:rPr lang="en-US" sz="4711" b="1" dirty="0">
                <a:sym typeface="Whitney Semibold" pitchFamily="50" charset="0"/>
              </a:rPr>
              <a:t>Surveillance: SEER</a:t>
            </a:r>
            <a:r>
              <a:rPr lang="en-US" sz="3375" dirty="0">
                <a:ea typeface="ヒラギノ角ゴ ProN W6" pitchFamily="1" charset="-128"/>
                <a:sym typeface="Whitney Medium" pitchFamily="50" charset="0"/>
              </a:rPr>
              <a:t/>
            </a:r>
            <a:br>
              <a:rPr lang="en-US" sz="3375" dirty="0">
                <a:ea typeface="ヒラギノ角ゴ ProN W6" pitchFamily="1" charset="-128"/>
                <a:sym typeface="Whitney Medium" pitchFamily="50" charset="0"/>
              </a:rPr>
            </a:br>
            <a:r>
              <a:rPr lang="en-US" sz="3375" dirty="0">
                <a:ea typeface="ヒラギノ角ゴ ProN W6" pitchFamily="1" charset="-128"/>
                <a:sym typeface="Whitney Medium" pitchFamily="50" charset="0"/>
              </a:rPr>
              <a:t> </a:t>
            </a:r>
            <a:endParaRPr lang="en-US" sz="3586" dirty="0">
              <a:sym typeface="Gill Sans" pitchFamily="1" charset="0"/>
            </a:endParaRPr>
          </a:p>
        </p:txBody>
      </p:sp>
      <p:sp>
        <p:nvSpPr>
          <p:cNvPr id="8" name="Rectangle 7"/>
          <p:cNvSpPr/>
          <p:nvPr/>
        </p:nvSpPr>
        <p:spPr>
          <a:xfrm>
            <a:off x="2345532" y="1607345"/>
            <a:ext cx="7983141" cy="4855951"/>
          </a:xfrm>
          <a:prstGeom prst="rect">
            <a:avLst/>
          </a:prstGeom>
        </p:spPr>
        <p:txBody>
          <a:bodyPr lIns="64269" tIns="32134" rIns="64269" bIns="32134">
            <a:spAutoFit/>
          </a:bodyPr>
          <a:lstStyle/>
          <a:p>
            <a:pPr marL="166249" indent="-166249">
              <a:spcBef>
                <a:spcPts val="211"/>
              </a:spcBef>
              <a:spcAft>
                <a:spcPts val="141"/>
              </a:spcAft>
              <a:buClr>
                <a:schemeClr val="tx1"/>
              </a:buClr>
              <a:buSzPct val="85000"/>
              <a:buFont typeface="Arial" pitchFamily="34" charset="0"/>
              <a:buChar char="•"/>
              <a:defRPr/>
            </a:pPr>
            <a:r>
              <a:rPr lang="en-US" sz="2800" dirty="0">
                <a:latin typeface="Trebuchet MS" pitchFamily="34" charset="0"/>
                <a:ea typeface="ヒラギノ角ゴ ProN W3" pitchFamily="1" charset="-128"/>
                <a:sym typeface="Gill Sans" pitchFamily="1" charset="0"/>
              </a:rPr>
              <a:t>1971 National Cancer Act (War on Cancer): </a:t>
            </a:r>
          </a:p>
          <a:p>
            <a:pPr marL="447424" lvl="1" indent="-166249">
              <a:spcBef>
                <a:spcPts val="211"/>
              </a:spcBef>
              <a:spcAft>
                <a:spcPts val="141"/>
              </a:spcAft>
              <a:buClr>
                <a:schemeClr val="tx1"/>
              </a:buClr>
              <a:buSzPct val="85000"/>
              <a:buFont typeface="Arial" pitchFamily="34" charset="0"/>
              <a:buChar char="•"/>
              <a:defRPr/>
            </a:pPr>
            <a:r>
              <a:rPr lang="en-US" sz="2800" dirty="0">
                <a:latin typeface="Trebuchet MS" pitchFamily="34" charset="0"/>
                <a:ea typeface="ヒラギノ角ゴ ProN W3" pitchFamily="1" charset="-128"/>
                <a:sym typeface="Gill Sans" pitchFamily="1" charset="0"/>
              </a:rPr>
              <a:t>Mandate to collect, analyze, and disseminate data to support prevention, diagnosis, treatment of cancer</a:t>
            </a:r>
          </a:p>
          <a:p>
            <a:pPr marL="166249" lvl="1" indent="-166249">
              <a:buClr>
                <a:schemeClr val="tx1"/>
              </a:buClr>
              <a:buSzPct val="85000"/>
              <a:buFont typeface="Arial" pitchFamily="34" charset="0"/>
              <a:buChar char="•"/>
              <a:defRPr/>
            </a:pPr>
            <a:r>
              <a:rPr lang="en-US" sz="2800" dirty="0">
                <a:latin typeface="Trebuchet MS" pitchFamily="34" charset="0"/>
                <a:ea typeface="ヒラギノ角ゴ ProN W3" pitchFamily="1" charset="-128"/>
                <a:sym typeface="Gill Sans" pitchFamily="1" charset="0"/>
              </a:rPr>
              <a:t>SEER established in 1973</a:t>
            </a:r>
          </a:p>
          <a:p>
            <a:pPr marL="487590" lvl="1" indent="-166249">
              <a:buClr>
                <a:schemeClr val="tx1"/>
              </a:buClr>
              <a:buSzPct val="85000"/>
              <a:buFont typeface="Arial" pitchFamily="34" charset="0"/>
              <a:buChar char="•"/>
              <a:defRPr/>
            </a:pPr>
            <a:r>
              <a:rPr lang="en-US" sz="2800" dirty="0">
                <a:latin typeface="Trebuchet MS" pitchFamily="34" charset="0"/>
                <a:ea typeface="ヒラギノ角ゴ ProN W3" pitchFamily="1" charset="-128"/>
                <a:sym typeface="Gill Sans" pitchFamily="1" charset="0"/>
              </a:rPr>
              <a:t>Ongoing population-based cancer surveillance program</a:t>
            </a:r>
          </a:p>
          <a:p>
            <a:pPr marL="487590" lvl="1" indent="-166249">
              <a:buClr>
                <a:schemeClr val="tx1"/>
              </a:buClr>
              <a:buSzPct val="85000"/>
              <a:buFont typeface="Arial" pitchFamily="34" charset="0"/>
              <a:buChar char="•"/>
              <a:defRPr/>
            </a:pPr>
            <a:r>
              <a:rPr lang="en-US" sz="2800" dirty="0">
                <a:latin typeface="Trebuchet MS" pitchFamily="34" charset="0"/>
                <a:ea typeface="ヒラギノ角ゴ ProN W3" pitchFamily="1" charset="-128"/>
                <a:sym typeface="Gill Sans" pitchFamily="1" charset="0"/>
              </a:rPr>
              <a:t>Followed on three earlier serial cancer surveillance programs</a:t>
            </a:r>
          </a:p>
          <a:p>
            <a:pPr marL="808933" lvl="2" indent="-166249">
              <a:buClr>
                <a:schemeClr val="tx1"/>
              </a:buClr>
              <a:buSzPct val="85000"/>
              <a:defRPr/>
            </a:pPr>
            <a:endParaRPr lang="en-US" sz="2800" dirty="0">
              <a:latin typeface="Trebuchet MS" pitchFamily="34" charset="0"/>
              <a:ea typeface="ヒラギノ角ゴ ProN W3" pitchFamily="1" charset="-128"/>
              <a:sym typeface="Gill Sans" pitchFamily="1" charset="0"/>
            </a:endParaRPr>
          </a:p>
          <a:p>
            <a:pPr marL="166249" indent="-166249">
              <a:buClr>
                <a:schemeClr val="tx1"/>
              </a:buClr>
              <a:buSzPct val="85000"/>
              <a:buFont typeface="Arial" pitchFamily="34" charset="0"/>
              <a:buChar char="•"/>
              <a:defRPr/>
            </a:pPr>
            <a:endParaRPr lang="en-US" sz="2800" dirty="0">
              <a:latin typeface="Trebuchet MS" pitchFamily="34" charset="0"/>
              <a:ea typeface="ヒラギノ角ゴ ProN W3" pitchFamily="1" charset="-128"/>
              <a:sym typeface="Gill Sans" pitchFamily="1" charset="0"/>
            </a:endParaRPr>
          </a:p>
        </p:txBody>
      </p:sp>
    </p:spTree>
    <p:extLst>
      <p:ext uri="{BB962C8B-B14F-4D97-AF65-F5344CB8AC3E}">
        <p14:creationId xmlns:p14="http://schemas.microsoft.com/office/powerpoint/2010/main" val="2125173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64532" y="57023"/>
            <a:ext cx="7983141" cy="1067098"/>
          </a:xfrm>
        </p:spPr>
        <p:txBody>
          <a:bodyPr>
            <a:normAutofit fontScale="90000"/>
          </a:bodyPr>
          <a:lstStyle/>
          <a:p>
            <a:pPr algn="l" eaLnBrk="1" hangingPunct="1">
              <a:defRPr/>
            </a:pPr>
            <a:r>
              <a:rPr lang="en-US" sz="4711" b="1" dirty="0">
                <a:sym typeface="Whitney Semibold" pitchFamily="50" charset="0"/>
              </a:rPr>
              <a:t>Surveillance, Epidemiology and End Results (SEER) program</a:t>
            </a:r>
            <a:r>
              <a:rPr lang="en-US" sz="3375" dirty="0">
                <a:ea typeface="ヒラギノ角ゴ ProN W6" pitchFamily="1" charset="-128"/>
                <a:sym typeface="Whitney Medium" pitchFamily="50" charset="0"/>
              </a:rPr>
              <a:t/>
            </a:r>
            <a:br>
              <a:rPr lang="en-US" sz="3375" dirty="0">
                <a:ea typeface="ヒラギノ角ゴ ProN W6" pitchFamily="1" charset="-128"/>
                <a:sym typeface="Whitney Medium" pitchFamily="50" charset="0"/>
              </a:rPr>
            </a:br>
            <a:r>
              <a:rPr lang="en-US" sz="3375" dirty="0">
                <a:ea typeface="ヒラギノ角ゴ ProN W6" pitchFamily="1" charset="-128"/>
                <a:sym typeface="Whitney Medium" pitchFamily="50" charset="0"/>
              </a:rPr>
              <a:t> </a:t>
            </a:r>
            <a:endParaRPr lang="en-US" sz="3586" dirty="0">
              <a:sym typeface="Gill Sans" pitchFamily="1" charset="0"/>
            </a:endParaRPr>
          </a:p>
        </p:txBody>
      </p:sp>
      <p:sp>
        <p:nvSpPr>
          <p:cNvPr id="31749" name="Text Box 5"/>
          <p:cNvSpPr txBox="1">
            <a:spLocks noChangeArrowheads="1"/>
          </p:cNvSpPr>
          <p:nvPr/>
        </p:nvSpPr>
        <p:spPr bwMode="auto">
          <a:xfrm>
            <a:off x="7489031" y="1787562"/>
            <a:ext cx="3214688" cy="3208536"/>
          </a:xfrm>
          <a:prstGeom prst="rect">
            <a:avLst/>
          </a:prstGeom>
          <a:noFill/>
          <a:ln w="9525">
            <a:noFill/>
            <a:miter lim="800000"/>
            <a:headEnd/>
            <a:tailEnd/>
          </a:ln>
          <a:effectLst/>
        </p:spPr>
        <p:txBody>
          <a:bodyPr wrap="square" lIns="91406" tIns="45703" rIns="91406" bIns="45703">
            <a:spAutoFit/>
          </a:bodyPr>
          <a:lstStyle/>
          <a:p>
            <a:pPr marL="257152" indent="-192864">
              <a:buClr>
                <a:schemeClr val="tx1"/>
              </a:buClr>
              <a:buFont typeface="Arial" pitchFamily="34" charset="0"/>
              <a:buChar char="•"/>
              <a:defRPr/>
            </a:pPr>
            <a:r>
              <a:rPr lang="en-US" sz="2250" dirty="0">
                <a:solidFill>
                  <a:srgbClr val="333333"/>
                </a:solidFill>
                <a:latin typeface="Trebuchet MS" pitchFamily="34" charset="0"/>
                <a:ea typeface="ヒラギノ角ゴ ProN W3" pitchFamily="1" charset="-128"/>
                <a:sym typeface="Wingdings" pitchFamily="2" charset="2"/>
              </a:rPr>
              <a:t>9 regions with coverage from 1973+</a:t>
            </a:r>
          </a:p>
          <a:p>
            <a:pPr marL="257152" indent="-192864">
              <a:buClr>
                <a:schemeClr val="tx1"/>
              </a:buClr>
              <a:buFont typeface="Arial" pitchFamily="34" charset="0"/>
              <a:buChar char="•"/>
              <a:defRPr/>
            </a:pPr>
            <a:endParaRPr lang="en-US" sz="2250" dirty="0">
              <a:solidFill>
                <a:srgbClr val="333333"/>
              </a:solidFill>
              <a:latin typeface="Trebuchet MS" pitchFamily="34" charset="0"/>
              <a:ea typeface="ヒラギノ角ゴ ProN W3" pitchFamily="1" charset="-128"/>
              <a:sym typeface="Wingdings" pitchFamily="2" charset="2"/>
            </a:endParaRPr>
          </a:p>
          <a:p>
            <a:pPr marL="257152" indent="-192864">
              <a:buClr>
                <a:schemeClr val="tx1"/>
              </a:buClr>
              <a:buFont typeface="Arial" pitchFamily="34" charset="0"/>
              <a:buChar char="•"/>
              <a:defRPr/>
            </a:pPr>
            <a:r>
              <a:rPr lang="en-US" sz="2250" dirty="0">
                <a:solidFill>
                  <a:srgbClr val="333333"/>
                </a:solidFill>
                <a:latin typeface="Trebuchet MS" pitchFamily="34" charset="0"/>
                <a:ea typeface="ヒラギノ角ゴ ProN W3" pitchFamily="1" charset="-128"/>
                <a:sym typeface="Wingdings" pitchFamily="2" charset="2"/>
              </a:rPr>
              <a:t>All 18 regions with coverage 1992+</a:t>
            </a:r>
          </a:p>
          <a:p>
            <a:pPr marL="257152" indent="-192864">
              <a:buClr>
                <a:schemeClr val="tx1"/>
              </a:buClr>
              <a:buFont typeface="Arial" pitchFamily="34" charset="0"/>
              <a:buChar char="•"/>
              <a:defRPr/>
            </a:pPr>
            <a:endParaRPr lang="en-US" sz="2250" dirty="0">
              <a:solidFill>
                <a:srgbClr val="333333"/>
              </a:solidFill>
              <a:latin typeface="Trebuchet MS" pitchFamily="34" charset="0"/>
              <a:ea typeface="ヒラギノ角ゴ ProN W3" pitchFamily="1" charset="-128"/>
              <a:sym typeface="Wingdings" pitchFamily="2" charset="2"/>
            </a:endParaRPr>
          </a:p>
          <a:p>
            <a:pPr marL="257152" indent="-192864">
              <a:buClr>
                <a:schemeClr val="tx1"/>
              </a:buClr>
              <a:buFont typeface="Arial" pitchFamily="34" charset="0"/>
              <a:buChar char="•"/>
              <a:defRPr/>
            </a:pPr>
            <a:r>
              <a:rPr lang="en-US" sz="2250" dirty="0">
                <a:solidFill>
                  <a:srgbClr val="333333"/>
                </a:solidFill>
                <a:latin typeface="Trebuchet MS" pitchFamily="34" charset="0"/>
                <a:ea typeface="ヒラギノ角ゴ ProN W3" pitchFamily="1" charset="-128"/>
                <a:sym typeface="Wingdings" pitchFamily="2" charset="2"/>
              </a:rPr>
              <a:t>28% of the total US population</a:t>
            </a:r>
          </a:p>
          <a:p>
            <a:pPr marL="257152" indent="-192864">
              <a:buClr>
                <a:schemeClr val="tx1"/>
              </a:buClr>
              <a:buFont typeface="Arial" pitchFamily="34" charset="0"/>
              <a:buChar char="•"/>
              <a:defRPr/>
            </a:pPr>
            <a:endParaRPr lang="en-US" sz="2250" dirty="0">
              <a:solidFill>
                <a:srgbClr val="333333"/>
              </a:solidFill>
              <a:latin typeface="Trebuchet MS" pitchFamily="34" charset="0"/>
              <a:ea typeface="ヒラギノ角ゴ ProN W3" pitchFamily="1" charset="-128"/>
              <a:sym typeface="Wingdings" pitchFamily="2" charset="2"/>
            </a:endParaRPr>
          </a:p>
        </p:txBody>
      </p:sp>
      <p:pic>
        <p:nvPicPr>
          <p:cNvPr id="51206" name="Picture 2"/>
          <p:cNvPicPr>
            <a:picLocks noChangeAspect="1" noChangeArrowheads="1"/>
          </p:cNvPicPr>
          <p:nvPr/>
        </p:nvPicPr>
        <p:blipFill>
          <a:blip r:embed="rId2" cstate="print"/>
          <a:srcRect/>
          <a:stretch>
            <a:fillRect/>
          </a:stretch>
        </p:blipFill>
        <p:spPr bwMode="auto">
          <a:xfrm>
            <a:off x="1541860" y="1607345"/>
            <a:ext cx="5999634" cy="4607719"/>
          </a:xfrm>
          <a:prstGeom prst="rect">
            <a:avLst/>
          </a:prstGeom>
          <a:noFill/>
          <a:ln w="9525">
            <a:noFill/>
            <a:miter lim="800000"/>
            <a:headEnd/>
            <a:tailEnd/>
          </a:ln>
        </p:spPr>
      </p:pic>
      <p:sp>
        <p:nvSpPr>
          <p:cNvPr id="51207" name="Oval 11"/>
          <p:cNvSpPr>
            <a:spLocks noChangeArrowheads="1"/>
          </p:cNvSpPr>
          <p:nvPr/>
        </p:nvSpPr>
        <p:spPr bwMode="auto">
          <a:xfrm>
            <a:off x="1863328" y="3643313"/>
            <a:ext cx="1553766" cy="857250"/>
          </a:xfrm>
          <a:prstGeom prst="ellipse">
            <a:avLst/>
          </a:prstGeom>
          <a:noFill/>
          <a:ln w="50800" algn="ctr">
            <a:solidFill>
              <a:srgbClr val="7BC143"/>
            </a:solidFill>
            <a:round/>
            <a:headEnd/>
            <a:tailEnd/>
          </a:ln>
        </p:spPr>
        <p:txBody>
          <a:bodyPr lIns="64269" tIns="32134" rIns="64269" bIns="32134"/>
          <a:lstStyle/>
          <a:p>
            <a:pPr defTabSz="641799"/>
            <a:endParaRPr lang="en-US" sz="1266"/>
          </a:p>
        </p:txBody>
      </p:sp>
    </p:spTree>
    <p:extLst>
      <p:ext uri="{BB962C8B-B14F-4D97-AF65-F5344CB8AC3E}">
        <p14:creationId xmlns:p14="http://schemas.microsoft.com/office/powerpoint/2010/main" val="1621946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575094"/>
          </a:xfrm>
        </p:spPr>
        <p:txBody>
          <a:bodyPr/>
          <a:lstStyle/>
          <a:p>
            <a:r>
              <a:rPr lang="en-US" b="1" dirty="0" smtClean="0"/>
              <a:t>Outline</a:t>
            </a:r>
            <a:endParaRPr lang="en-US" b="1" dirty="0"/>
          </a:p>
        </p:txBody>
      </p:sp>
      <p:sp>
        <p:nvSpPr>
          <p:cNvPr id="3" name="Content Placeholder 2"/>
          <p:cNvSpPr>
            <a:spLocks noGrp="1"/>
          </p:cNvSpPr>
          <p:nvPr>
            <p:ph idx="1"/>
          </p:nvPr>
        </p:nvSpPr>
        <p:spPr>
          <a:xfrm>
            <a:off x="2185375" y="1506602"/>
            <a:ext cx="8549300" cy="4011502"/>
          </a:xfrm>
        </p:spPr>
        <p:txBody>
          <a:bodyPr/>
          <a:lstStyle/>
          <a:p>
            <a:pPr marL="257074" indent="-257074">
              <a:spcBef>
                <a:spcPct val="20000"/>
              </a:spcBef>
              <a:buClr>
                <a:schemeClr val="tx1"/>
              </a:buClr>
              <a:buFont typeface="Arial" pitchFamily="34" charset="0"/>
              <a:buChar char="•"/>
              <a:defRPr/>
            </a:pPr>
            <a:r>
              <a:rPr lang="en-US" sz="2800" dirty="0">
                <a:latin typeface="Trebuchet MS" pitchFamily="34" charset="0"/>
                <a:sym typeface="Gill Sans" pitchFamily="1" charset="0"/>
              </a:rPr>
              <a:t>Causes of cancer</a:t>
            </a:r>
          </a:p>
          <a:p>
            <a:pPr marL="257074" indent="-257074">
              <a:spcBef>
                <a:spcPct val="20000"/>
              </a:spcBef>
              <a:buClr>
                <a:schemeClr val="tx1"/>
              </a:buClr>
              <a:buFont typeface="Arial" pitchFamily="34" charset="0"/>
              <a:buChar char="•"/>
              <a:defRPr/>
            </a:pPr>
            <a:r>
              <a:rPr lang="en-US" sz="2800" dirty="0">
                <a:latin typeface="Trebuchet MS" pitchFamily="34" charset="0"/>
                <a:sym typeface="Gill Sans" pitchFamily="1" charset="0"/>
              </a:rPr>
              <a:t>Cancer registry data</a:t>
            </a:r>
          </a:p>
          <a:p>
            <a:pPr marL="545999" lvl="1" indent="-257074">
              <a:spcBef>
                <a:spcPct val="20000"/>
              </a:spcBef>
              <a:buClr>
                <a:schemeClr val="tx1"/>
              </a:buClr>
              <a:defRPr/>
            </a:pPr>
            <a:r>
              <a:rPr lang="en-US" sz="2800" dirty="0">
                <a:latin typeface="Trebuchet MS" pitchFamily="34" charset="0"/>
                <a:sym typeface="Gill Sans" pitchFamily="1" charset="0"/>
              </a:rPr>
              <a:t>The old</a:t>
            </a:r>
          </a:p>
          <a:p>
            <a:pPr marL="831749" lvl="2" indent="-257074">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Types of cancer registries</a:t>
            </a:r>
          </a:p>
          <a:p>
            <a:pPr marL="831749" lvl="2" indent="-257074">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Classic cancer surveillance activities &amp; studies</a:t>
            </a:r>
          </a:p>
          <a:p>
            <a:pPr marL="517525" lvl="1" indent="-228600">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The new</a:t>
            </a:r>
          </a:p>
          <a:p>
            <a:pPr marL="803275" lvl="2" indent="-228600">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Contemporary cancer surveillance activities &amp; studies</a:t>
            </a:r>
          </a:p>
          <a:p>
            <a:pPr marL="517525" lvl="1" indent="-228600">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The future</a:t>
            </a:r>
          </a:p>
          <a:p>
            <a:pPr marL="803275" lvl="2" indent="-228600">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The New SEER: “Not your grandmother’s SEER”</a:t>
            </a:r>
          </a:p>
          <a:p>
            <a:pPr marL="228600" indent="-228600">
              <a:spcBef>
                <a:spcPct val="20000"/>
              </a:spcBef>
              <a:buClr>
                <a:schemeClr val="tx1"/>
              </a:buClr>
              <a:defRPr/>
            </a:pPr>
            <a:endParaRPr lang="en-US" sz="2800" dirty="0">
              <a:latin typeface="Trebuchet MS" pitchFamily="34" charset="0"/>
              <a:ea typeface="ヒラギノ角ゴ ProN W3" pitchFamily="1" charset="-128"/>
              <a:cs typeface="Arial" pitchFamily="34" charset="0"/>
              <a:sym typeface="Gill Sans" pitchFamily="1" charset="0"/>
            </a:endParaRPr>
          </a:p>
          <a:p>
            <a:pPr>
              <a:buClr>
                <a:schemeClr val="tx1"/>
              </a:buClr>
            </a:pPr>
            <a:endParaRPr lang="en-US" dirty="0"/>
          </a:p>
        </p:txBody>
      </p:sp>
    </p:spTree>
    <p:extLst>
      <p:ext uri="{BB962C8B-B14F-4D97-AF65-F5344CB8AC3E}">
        <p14:creationId xmlns:p14="http://schemas.microsoft.com/office/powerpoint/2010/main" val="410686644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58446" y="46137"/>
            <a:ext cx="7983141" cy="1067098"/>
          </a:xfrm>
        </p:spPr>
        <p:txBody>
          <a:bodyPr>
            <a:normAutofit fontScale="90000"/>
          </a:bodyPr>
          <a:lstStyle/>
          <a:p>
            <a:pPr algn="l" eaLnBrk="1" hangingPunct="1">
              <a:defRPr/>
            </a:pPr>
            <a:r>
              <a:rPr lang="en-US" sz="4219" b="1" dirty="0">
                <a:sym typeface="Whitney Semibold" pitchFamily="50" charset="0"/>
              </a:rPr>
              <a:t>% US population in SEER regions</a:t>
            </a:r>
            <a:br>
              <a:rPr lang="en-US" sz="4219" b="1" dirty="0">
                <a:sym typeface="Whitney Semibold" pitchFamily="50" charset="0"/>
              </a:rPr>
            </a:br>
            <a:r>
              <a:rPr lang="en-US" sz="4219" b="1" dirty="0">
                <a:sym typeface="Whitney Semibold" pitchFamily="50" charset="0"/>
              </a:rPr>
              <a:t>by </a:t>
            </a:r>
            <a:r>
              <a:rPr lang="en-US" sz="4219" b="1" dirty="0">
                <a:sym typeface="Whitney Semibold" pitchFamily="50" charset="0"/>
              </a:rPr>
              <a:t>race/ethnicity</a:t>
            </a:r>
            <a:endParaRPr lang="en-US" sz="3586" dirty="0">
              <a:sym typeface="Gill Sans" pitchFamily="1" charset="0"/>
            </a:endParaRPr>
          </a:p>
        </p:txBody>
      </p:sp>
      <p:sp>
        <p:nvSpPr>
          <p:cNvPr id="1031" name="Rectangle 5"/>
          <p:cNvSpPr>
            <a:spLocks noChangeArrowheads="1"/>
          </p:cNvSpPr>
          <p:nvPr/>
        </p:nvSpPr>
        <p:spPr bwMode="auto">
          <a:xfrm>
            <a:off x="2271863" y="6530951"/>
            <a:ext cx="8110389" cy="380628"/>
          </a:xfrm>
          <a:prstGeom prst="rect">
            <a:avLst/>
          </a:prstGeom>
          <a:noFill/>
          <a:ln w="9525">
            <a:noFill/>
            <a:miter lim="800000"/>
            <a:headEnd/>
            <a:tailEnd/>
          </a:ln>
        </p:spPr>
        <p:txBody>
          <a:bodyPr lIns="91406" tIns="45703" rIns="91406" bIns="45703"/>
          <a:lstStyle/>
          <a:p>
            <a:pPr marL="342665" indent="-342665">
              <a:spcBef>
                <a:spcPct val="20000"/>
              </a:spcBef>
              <a:buClr>
                <a:schemeClr val="folHlink"/>
              </a:buClr>
              <a:buSzPct val="75000"/>
            </a:pPr>
            <a:r>
              <a:rPr lang="en-US" sz="1406" b="1" dirty="0">
                <a:solidFill>
                  <a:srgbClr val="333333"/>
                </a:solidFill>
                <a:latin typeface="Trebuchet MS" pitchFamily="34" charset="0"/>
              </a:rPr>
              <a:t>http://www.seer.cancer.gov/registries/data.html</a:t>
            </a:r>
          </a:p>
        </p:txBody>
      </p:sp>
      <p:graphicFrame>
        <p:nvGraphicFramePr>
          <p:cNvPr id="7" name="Chart 6"/>
          <p:cNvGraphicFramePr/>
          <p:nvPr>
            <p:extLst>
              <p:ext uri="{D42A27DB-BD31-4B8C-83A1-F6EECF244321}">
                <p14:modId xmlns:p14="http://schemas.microsoft.com/office/powerpoint/2010/main" val="3310153746"/>
              </p:ext>
            </p:extLst>
          </p:nvPr>
        </p:nvGraphicFramePr>
        <p:xfrm>
          <a:off x="1839686" y="1197428"/>
          <a:ext cx="8719456" cy="5040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1796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3"/>
            <a:ext cx="8089901" cy="521425"/>
          </a:xfrm>
        </p:spPr>
        <p:txBody>
          <a:bodyPr/>
          <a:lstStyle/>
          <a:p>
            <a:r>
              <a:rPr lang="en-US" sz="3200" b="1" dirty="0"/>
              <a:t>What data items are collected </a:t>
            </a:r>
            <a:r>
              <a:rPr lang="en-US" sz="3200" b="1" u="sng" dirty="0"/>
              <a:t>on patients</a:t>
            </a:r>
            <a:r>
              <a:rPr lang="en-US" sz="3200" b="1" dirty="0"/>
              <a:t>?</a:t>
            </a:r>
            <a:endParaRPr lang="en-US" sz="3200" b="1" dirty="0"/>
          </a:p>
        </p:txBody>
      </p:sp>
      <p:sp>
        <p:nvSpPr>
          <p:cNvPr id="3" name="Content Placeholder 2"/>
          <p:cNvSpPr>
            <a:spLocks noGrp="1"/>
          </p:cNvSpPr>
          <p:nvPr>
            <p:ph idx="1"/>
          </p:nvPr>
        </p:nvSpPr>
        <p:spPr>
          <a:xfrm>
            <a:off x="2185375" y="1150095"/>
            <a:ext cx="8325548" cy="4011502"/>
          </a:xfrm>
        </p:spPr>
        <p:txBody>
          <a:bodyPr/>
          <a:lstStyle/>
          <a:p>
            <a:pPr marL="243325" indent="-243325">
              <a:spcBef>
                <a:spcPts val="211"/>
              </a:spcBef>
              <a:spcAft>
                <a:spcPts val="141"/>
              </a:spcAft>
              <a:buClr>
                <a:schemeClr val="tx1"/>
              </a:buClr>
              <a:buSzPct val="75000"/>
              <a:buFontTx/>
              <a:buChar char="•"/>
            </a:pPr>
            <a:r>
              <a:rPr lang="en-US" sz="2400" dirty="0">
                <a:latin typeface="Trebuchet MS" pitchFamily="34" charset="0"/>
                <a:cs typeface="Arial" pitchFamily="34" charset="0"/>
              </a:rPr>
              <a:t>Patient demographic information</a:t>
            </a:r>
            <a:endParaRPr lang="en-US" sz="2400" dirty="0">
              <a:latin typeface="Trebuchet MS" pitchFamily="34" charset="0"/>
            </a:endParaRPr>
          </a:p>
          <a:p>
            <a:pPr marL="524600" lvl="2" indent="-243325">
              <a:spcBef>
                <a:spcPts val="211"/>
              </a:spcBef>
              <a:spcAft>
                <a:spcPts val="141"/>
              </a:spcAft>
              <a:buClr>
                <a:schemeClr val="tx1"/>
              </a:buClr>
              <a:buSzPct val="75000"/>
              <a:buFont typeface="Arial" pitchFamily="34" charset="0"/>
              <a:buChar char="•"/>
            </a:pPr>
            <a:r>
              <a:rPr lang="en-US" sz="2400" dirty="0">
                <a:latin typeface="Trebuchet MS" pitchFamily="34" charset="0"/>
                <a:cs typeface="Arial" pitchFamily="34" charset="0"/>
              </a:rPr>
              <a:t>Name, social security number, address at diagnosis, date of birth, race, ethnicity, gender, marital status, birthplace</a:t>
            </a:r>
            <a:endParaRPr lang="en-US" sz="2400" dirty="0">
              <a:latin typeface="Trebuchet MS" pitchFamily="34" charset="0"/>
            </a:endParaRPr>
          </a:p>
          <a:p>
            <a:pPr marL="243325" indent="-243325">
              <a:spcBef>
                <a:spcPts val="211"/>
              </a:spcBef>
              <a:spcAft>
                <a:spcPts val="141"/>
              </a:spcAft>
              <a:buClr>
                <a:schemeClr val="tx1"/>
              </a:buClr>
              <a:buSzPct val="75000"/>
              <a:buFontTx/>
              <a:buChar char="•"/>
            </a:pPr>
            <a:r>
              <a:rPr lang="en-US" sz="2400" dirty="0">
                <a:latin typeface="Trebuchet MS" pitchFamily="34" charset="0"/>
                <a:cs typeface="Arial" pitchFamily="34" charset="0"/>
              </a:rPr>
              <a:t>Treatment </a:t>
            </a:r>
            <a:r>
              <a:rPr lang="en-US" sz="2400" dirty="0">
                <a:latin typeface="Trebuchet MS" pitchFamily="34" charset="0"/>
                <a:cs typeface="Arial" pitchFamily="34" charset="0"/>
              </a:rPr>
              <a:t>information (</a:t>
            </a:r>
            <a:r>
              <a:rPr lang="en-US" sz="2400" b="1" dirty="0">
                <a:latin typeface="Trebuchet MS" pitchFamily="34" charset="0"/>
                <a:cs typeface="Arial" pitchFamily="34" charset="0"/>
              </a:rPr>
              <a:t>first course only</a:t>
            </a:r>
            <a:r>
              <a:rPr lang="en-US" sz="2400" dirty="0">
                <a:latin typeface="Trebuchet MS" pitchFamily="34" charset="0"/>
                <a:cs typeface="Arial" pitchFamily="34" charset="0"/>
              </a:rPr>
              <a:t>)</a:t>
            </a:r>
          </a:p>
          <a:p>
            <a:pPr marL="524600" lvl="1" indent="-243325">
              <a:spcBef>
                <a:spcPts val="211"/>
              </a:spcBef>
              <a:spcAft>
                <a:spcPts val="141"/>
              </a:spcAft>
              <a:buClr>
                <a:schemeClr val="tx1"/>
              </a:buClr>
              <a:buSzPct val="75000"/>
              <a:buFontTx/>
              <a:buChar char="•"/>
            </a:pPr>
            <a:r>
              <a:rPr lang="en-US" sz="2400" dirty="0">
                <a:latin typeface="Trebuchet MS" pitchFamily="34" charset="0"/>
                <a:cs typeface="Arial" pitchFamily="34" charset="0"/>
              </a:rPr>
              <a:t>Surgery, chemotherapy, radiation therapy, hormone therapy, immunotherapy</a:t>
            </a:r>
          </a:p>
          <a:p>
            <a:pPr>
              <a:spcBef>
                <a:spcPts val="0"/>
              </a:spcBef>
              <a:buClr>
                <a:schemeClr val="tx1"/>
              </a:buClr>
              <a:buFont typeface="Arial" pitchFamily="34" charset="0"/>
              <a:buChar char="•"/>
              <a:defRPr/>
            </a:pPr>
            <a:r>
              <a:rPr lang="en-US" sz="2400" dirty="0">
                <a:latin typeface="Trebuchet MS" pitchFamily="34" charset="0"/>
                <a:cs typeface="Arial" pitchFamily="34" charset="0"/>
              </a:rPr>
              <a:t>Survival information</a:t>
            </a:r>
          </a:p>
          <a:p>
            <a:pPr marL="511175" indent="-228600">
              <a:spcBef>
                <a:spcPts val="0"/>
              </a:spcBef>
              <a:buClr>
                <a:schemeClr val="tx1"/>
              </a:buClr>
              <a:buFont typeface="Arial" pitchFamily="34" charset="0"/>
              <a:buChar char="•"/>
              <a:defRPr/>
            </a:pPr>
            <a:r>
              <a:rPr lang="en-US" sz="2400" b="1" i="1" dirty="0">
                <a:latin typeface="Trebuchet MS" pitchFamily="34" charset="0"/>
                <a:cs typeface="Arial" pitchFamily="34" charset="0"/>
              </a:rPr>
              <a:t>All patients followed for vital status for life</a:t>
            </a:r>
          </a:p>
          <a:p>
            <a:pPr marL="511175" indent="-228600">
              <a:spcBef>
                <a:spcPts val="0"/>
              </a:spcBef>
              <a:buClr>
                <a:schemeClr val="tx1"/>
              </a:buClr>
              <a:buFont typeface="Arial" pitchFamily="34" charset="0"/>
              <a:buChar char="•"/>
              <a:defRPr/>
            </a:pPr>
            <a:r>
              <a:rPr lang="en-US" sz="2400" b="1" i="1" dirty="0">
                <a:latin typeface="Trebuchet MS" pitchFamily="34" charset="0"/>
                <a:cs typeface="Arial" pitchFamily="34" charset="0"/>
              </a:rPr>
              <a:t>Recurrence, </a:t>
            </a:r>
            <a:r>
              <a:rPr lang="en-US" sz="2400" b="1" i="1" dirty="0">
                <a:latin typeface="Trebuchet MS" pitchFamily="34" charset="0"/>
                <a:cs typeface="Arial" pitchFamily="34" charset="0"/>
              </a:rPr>
              <a:t>disease progression NOT </a:t>
            </a:r>
            <a:r>
              <a:rPr lang="en-US" sz="2400" b="1" i="1" dirty="0">
                <a:latin typeface="Trebuchet MS" pitchFamily="34" charset="0"/>
                <a:cs typeface="Arial" pitchFamily="34" charset="0"/>
              </a:rPr>
              <a:t>reported</a:t>
            </a:r>
            <a:endParaRPr lang="en-US" sz="2400" dirty="0">
              <a:latin typeface="Trebuchet MS" pitchFamily="34" charset="0"/>
            </a:endParaRPr>
          </a:p>
          <a:p>
            <a:pPr>
              <a:buClr>
                <a:schemeClr val="tx1"/>
              </a:buClr>
            </a:pPr>
            <a:endParaRPr lang="en-US" sz="2400" dirty="0"/>
          </a:p>
        </p:txBody>
      </p:sp>
    </p:spTree>
    <p:extLst>
      <p:ext uri="{BB962C8B-B14F-4D97-AF65-F5344CB8AC3E}">
        <p14:creationId xmlns:p14="http://schemas.microsoft.com/office/powerpoint/2010/main" val="13941353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3"/>
            <a:ext cx="8089901" cy="521425"/>
          </a:xfrm>
        </p:spPr>
        <p:txBody>
          <a:bodyPr/>
          <a:lstStyle/>
          <a:p>
            <a:r>
              <a:rPr lang="en-US" sz="3200" b="1" dirty="0"/>
              <a:t>What data items are collected </a:t>
            </a:r>
            <a:r>
              <a:rPr lang="en-US" sz="3200" b="1" u="sng" dirty="0"/>
              <a:t>on tumors</a:t>
            </a:r>
            <a:r>
              <a:rPr lang="en-US" sz="3200" b="1" dirty="0"/>
              <a:t>?</a:t>
            </a:r>
            <a:endParaRPr lang="en-US" sz="3200" b="1" dirty="0"/>
          </a:p>
        </p:txBody>
      </p:sp>
      <p:sp>
        <p:nvSpPr>
          <p:cNvPr id="3" name="Content Placeholder 2"/>
          <p:cNvSpPr>
            <a:spLocks noGrp="1"/>
          </p:cNvSpPr>
          <p:nvPr>
            <p:ph idx="1"/>
          </p:nvPr>
        </p:nvSpPr>
        <p:spPr>
          <a:xfrm>
            <a:off x="1942085" y="1075256"/>
            <a:ext cx="8325548" cy="4011502"/>
          </a:xfrm>
        </p:spPr>
        <p:txBody>
          <a:bodyPr/>
          <a:lstStyle/>
          <a:p>
            <a:pPr marL="342900" lvl="1" indent="-342900">
              <a:spcBef>
                <a:spcPts val="211"/>
              </a:spcBef>
              <a:spcAft>
                <a:spcPts val="141"/>
              </a:spcAft>
              <a:buClr>
                <a:schemeClr val="tx1"/>
              </a:buClr>
              <a:buSzPct val="75000"/>
            </a:pPr>
            <a:r>
              <a:rPr lang="en-US" sz="2200" dirty="0">
                <a:latin typeface="Trebuchet MS" pitchFamily="34" charset="0"/>
                <a:cs typeface="Arial" pitchFamily="34" charset="0"/>
              </a:rPr>
              <a:t>Tumor information</a:t>
            </a:r>
            <a:endParaRPr lang="en-US" sz="2200" dirty="0">
              <a:latin typeface="Trebuchet MS" pitchFamily="34" charset="0"/>
            </a:endParaRPr>
          </a:p>
          <a:p>
            <a:pPr marL="624175" lvl="1" indent="-342900">
              <a:spcBef>
                <a:spcPts val="211"/>
              </a:spcBef>
              <a:spcAft>
                <a:spcPts val="141"/>
              </a:spcAft>
              <a:buClr>
                <a:schemeClr val="tx1"/>
              </a:buClr>
              <a:buSzPct val="75000"/>
            </a:pPr>
            <a:r>
              <a:rPr lang="en-US" sz="2200" dirty="0">
                <a:latin typeface="Trebuchet MS" pitchFamily="34" charset="0"/>
                <a:cs typeface="Arial" pitchFamily="34" charset="0"/>
              </a:rPr>
              <a:t>Anatomic site, histology, detailed extent of disease (stage: tumor size, tumor extension, lymph nodes, metastasis at diagnosis, etc</a:t>
            </a:r>
            <a:r>
              <a:rPr lang="en-US" sz="2200" dirty="0">
                <a:latin typeface="Trebuchet MS" pitchFamily="34" charset="0"/>
                <a:cs typeface="Arial" pitchFamily="34" charset="0"/>
              </a:rPr>
              <a:t>.)</a:t>
            </a:r>
            <a:endParaRPr lang="en-US" sz="2200" dirty="0">
              <a:latin typeface="Trebuchet MS" pitchFamily="34" charset="0"/>
            </a:endParaRPr>
          </a:p>
          <a:p>
            <a:pPr>
              <a:spcBef>
                <a:spcPts val="211"/>
              </a:spcBef>
              <a:spcAft>
                <a:spcPts val="141"/>
              </a:spcAft>
              <a:buClr>
                <a:schemeClr val="tx1"/>
              </a:buClr>
              <a:buSzPct val="75000"/>
              <a:buFont typeface="Arial" panose="020B0604020202020204" pitchFamily="34" charset="0"/>
              <a:buChar char="•"/>
            </a:pPr>
            <a:r>
              <a:rPr lang="en-US" sz="2000" dirty="0">
                <a:latin typeface="Trebuchet MS" panose="020B0603020202020204" pitchFamily="34" charset="0"/>
              </a:rPr>
              <a:t>Site-specific Tumor markers (including </a:t>
            </a:r>
            <a:r>
              <a:rPr lang="en-US" sz="2000" dirty="0">
                <a:latin typeface="Trebuchet MS" panose="020B0603020202020204" pitchFamily="34" charset="0"/>
              </a:rPr>
              <a:t>32 biomarkers)</a:t>
            </a:r>
          </a:p>
          <a:p>
            <a:pPr marL="633413" lvl="2" indent="-342900">
              <a:spcBef>
                <a:spcPts val="600"/>
              </a:spcBef>
              <a:buFont typeface="Arial" panose="020B0604020202020204" pitchFamily="34" charset="0"/>
              <a:buChar char="•"/>
              <a:defRPr/>
            </a:pPr>
            <a:r>
              <a:rPr lang="en-US" sz="1800" dirty="0">
                <a:latin typeface="Trebuchet MS" panose="020B0603020202020204" pitchFamily="34" charset="0"/>
              </a:rPr>
              <a:t>Breast (ER/PR, HER2, Multigene assays (</a:t>
            </a:r>
            <a:r>
              <a:rPr lang="en-US" sz="1800" dirty="0" err="1">
                <a:latin typeface="Trebuchet MS" panose="020B0603020202020204" pitchFamily="34" charset="0"/>
              </a:rPr>
              <a:t>Onco</a:t>
            </a:r>
            <a:r>
              <a:rPr lang="en-US" sz="1800" i="1" dirty="0" err="1">
                <a:latin typeface="Trebuchet MS" panose="020B0603020202020204" pitchFamily="34" charset="0"/>
              </a:rPr>
              <a:t>type</a:t>
            </a:r>
            <a:r>
              <a:rPr lang="en-US" sz="1800" dirty="0">
                <a:latin typeface="Trebuchet MS" panose="020B0603020202020204" pitchFamily="34" charset="0"/>
              </a:rPr>
              <a:t> DX and </a:t>
            </a:r>
            <a:r>
              <a:rPr lang="en-US" sz="1800" dirty="0" err="1">
                <a:latin typeface="Trebuchet MS" panose="020B0603020202020204" pitchFamily="34" charset="0"/>
              </a:rPr>
              <a:t>MammaPrint</a:t>
            </a:r>
            <a:r>
              <a:rPr lang="en-US" sz="1800" dirty="0">
                <a:latin typeface="Trebuchet MS" panose="020B0603020202020204" pitchFamily="34" charset="0"/>
              </a:rPr>
              <a:t>))</a:t>
            </a:r>
          </a:p>
          <a:p>
            <a:pPr marL="633413" lvl="2" indent="-342900">
              <a:spcBef>
                <a:spcPts val="600"/>
              </a:spcBef>
              <a:buFont typeface="Arial" panose="020B0604020202020204" pitchFamily="34" charset="0"/>
              <a:buChar char="•"/>
              <a:defRPr/>
            </a:pPr>
            <a:r>
              <a:rPr lang="en-US" sz="1800" dirty="0">
                <a:latin typeface="Trebuchet MS" panose="020B0603020202020204" pitchFamily="34" charset="0"/>
              </a:rPr>
              <a:t>CRC (CEA, KRAS)</a:t>
            </a:r>
          </a:p>
          <a:p>
            <a:pPr marL="633413" lvl="2" indent="-342900">
              <a:spcBef>
                <a:spcPts val="600"/>
              </a:spcBef>
              <a:buFont typeface="Arial" panose="020B0604020202020204" pitchFamily="34" charset="0"/>
              <a:buChar char="•"/>
              <a:defRPr/>
            </a:pPr>
            <a:r>
              <a:rPr lang="en-US" sz="1800" dirty="0">
                <a:latin typeface="Trebuchet MS" panose="020B0603020202020204" pitchFamily="34" charset="0"/>
              </a:rPr>
              <a:t>Testis (</a:t>
            </a:r>
            <a:r>
              <a:rPr lang="en-US" sz="1800" dirty="0" err="1">
                <a:latin typeface="Trebuchet MS" panose="020B0603020202020204" pitchFamily="34" charset="0"/>
              </a:rPr>
              <a:t>hCG</a:t>
            </a:r>
            <a:r>
              <a:rPr lang="en-US" sz="1800" dirty="0">
                <a:latin typeface="Trebuchet MS" panose="020B0603020202020204" pitchFamily="34" charset="0"/>
              </a:rPr>
              <a:t>, AFP, LDH)</a:t>
            </a:r>
          </a:p>
          <a:p>
            <a:pPr marL="633413" lvl="2" indent="-342900">
              <a:spcBef>
                <a:spcPts val="600"/>
              </a:spcBef>
              <a:buFont typeface="Arial" panose="020B0604020202020204" pitchFamily="34" charset="0"/>
              <a:buChar char="•"/>
              <a:defRPr/>
            </a:pPr>
            <a:r>
              <a:rPr lang="en-US" sz="1800" dirty="0">
                <a:latin typeface="Trebuchet MS" panose="020B0603020202020204" pitchFamily="34" charset="0"/>
              </a:rPr>
              <a:t>Pharynx (HPV)</a:t>
            </a:r>
          </a:p>
          <a:p>
            <a:pPr marL="633413" lvl="2" indent="-342900">
              <a:spcBef>
                <a:spcPts val="600"/>
              </a:spcBef>
              <a:buFont typeface="Arial" panose="020B0604020202020204" pitchFamily="34" charset="0"/>
              <a:buChar char="•"/>
              <a:defRPr/>
            </a:pPr>
            <a:r>
              <a:rPr lang="en-US" sz="1800" dirty="0">
                <a:latin typeface="Trebuchet MS" panose="020B0603020202020204" pitchFamily="34" charset="0"/>
              </a:rPr>
              <a:t>Liver/ </a:t>
            </a:r>
            <a:r>
              <a:rPr lang="en-US" sz="1800" dirty="0" err="1">
                <a:latin typeface="Trebuchet MS" panose="020B0603020202020204" pitchFamily="34" charset="0"/>
              </a:rPr>
              <a:t>billiary</a:t>
            </a:r>
            <a:r>
              <a:rPr lang="en-US" sz="1800" dirty="0">
                <a:latin typeface="Trebuchet MS" panose="020B0603020202020204" pitchFamily="34" charset="0"/>
              </a:rPr>
              <a:t> tract (AFP)</a:t>
            </a:r>
          </a:p>
          <a:p>
            <a:pPr marL="633413" lvl="2" indent="-342900">
              <a:spcBef>
                <a:spcPts val="600"/>
              </a:spcBef>
              <a:buFont typeface="Arial" panose="020B0604020202020204" pitchFamily="34" charset="0"/>
              <a:buChar char="•"/>
              <a:defRPr/>
            </a:pPr>
            <a:r>
              <a:rPr lang="en-US" sz="1800" dirty="0">
                <a:latin typeface="Trebuchet MS" panose="020B0603020202020204" pitchFamily="34" charset="0"/>
              </a:rPr>
              <a:t>Ovary (CA-125)</a:t>
            </a:r>
          </a:p>
          <a:p>
            <a:pPr marL="633413" lvl="2" indent="-342900">
              <a:spcBef>
                <a:spcPts val="600"/>
              </a:spcBef>
              <a:buFont typeface="Arial" panose="020B0604020202020204" pitchFamily="34" charset="0"/>
              <a:buChar char="•"/>
              <a:defRPr/>
            </a:pPr>
            <a:r>
              <a:rPr lang="en-US" sz="1800" dirty="0">
                <a:latin typeface="Trebuchet MS" panose="020B0603020202020204" pitchFamily="34" charset="0"/>
              </a:rPr>
              <a:t>Neuroendocrine (Serum Chromogranin,  urinary 5-HIAA)</a:t>
            </a:r>
          </a:p>
          <a:p>
            <a:pPr marL="633413" lvl="2" indent="-342900">
              <a:spcBef>
                <a:spcPts val="600"/>
              </a:spcBef>
              <a:buFont typeface="Arial" panose="020B0604020202020204" pitchFamily="34" charset="0"/>
              <a:buChar char="•"/>
              <a:defRPr/>
            </a:pPr>
            <a:r>
              <a:rPr lang="en-US" sz="1800" dirty="0">
                <a:latin typeface="Trebuchet MS" panose="020B0603020202020204" pitchFamily="34" charset="0"/>
              </a:rPr>
              <a:t>Prostate (PSA)</a:t>
            </a:r>
          </a:p>
          <a:p>
            <a:pPr marL="633413" lvl="2" indent="-342900">
              <a:spcBef>
                <a:spcPts val="600"/>
              </a:spcBef>
              <a:buFont typeface="Arial" panose="020B0604020202020204" pitchFamily="34" charset="0"/>
              <a:buChar char="•"/>
              <a:defRPr/>
            </a:pPr>
            <a:r>
              <a:rPr lang="en-US" sz="1800" dirty="0">
                <a:latin typeface="Trebuchet MS" panose="020B0603020202020204" pitchFamily="34" charset="0"/>
              </a:rPr>
              <a:t>Hematologic Malignancies (JAK2)</a:t>
            </a:r>
          </a:p>
          <a:p>
            <a:pPr marL="633413" lvl="2" indent="-342900">
              <a:spcBef>
                <a:spcPts val="600"/>
              </a:spcBef>
              <a:buFont typeface="Arial" panose="020B0604020202020204" pitchFamily="34" charset="0"/>
              <a:buChar char="•"/>
              <a:defRPr/>
            </a:pPr>
            <a:r>
              <a:rPr lang="en-US" sz="1800" dirty="0">
                <a:latin typeface="Trebuchet MS" panose="020B0603020202020204" pitchFamily="34" charset="0"/>
              </a:rPr>
              <a:t>Melanoma (LDH)</a:t>
            </a:r>
          </a:p>
          <a:p>
            <a:pPr>
              <a:buClr>
                <a:schemeClr val="tx1"/>
              </a:buClr>
            </a:pPr>
            <a:endParaRPr lang="en-US" dirty="0">
              <a:latin typeface="Trebuchet MS" panose="020B0603020202020204" pitchFamily="34" charset="0"/>
            </a:endParaRPr>
          </a:p>
        </p:txBody>
      </p:sp>
    </p:spTree>
    <p:extLst>
      <p:ext uri="{BB962C8B-B14F-4D97-AF65-F5344CB8AC3E}">
        <p14:creationId xmlns:p14="http://schemas.microsoft.com/office/powerpoint/2010/main" val="32405535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575094"/>
          </a:xfrm>
        </p:spPr>
        <p:txBody>
          <a:bodyPr/>
          <a:lstStyle/>
          <a:p>
            <a:r>
              <a:rPr lang="en-US" b="1" dirty="0" smtClean="0"/>
              <a:t>Outline</a:t>
            </a:r>
            <a:endParaRPr lang="en-US" b="1" dirty="0"/>
          </a:p>
        </p:txBody>
      </p:sp>
      <p:sp>
        <p:nvSpPr>
          <p:cNvPr id="3" name="Content Placeholder 2"/>
          <p:cNvSpPr>
            <a:spLocks noGrp="1"/>
          </p:cNvSpPr>
          <p:nvPr>
            <p:ph idx="1"/>
          </p:nvPr>
        </p:nvSpPr>
        <p:spPr>
          <a:xfrm>
            <a:off x="2185375" y="1506602"/>
            <a:ext cx="8549300" cy="4011502"/>
          </a:xfrm>
        </p:spPr>
        <p:txBody>
          <a:bodyPr/>
          <a:lstStyle/>
          <a:p>
            <a:pPr marL="257074" indent="-257074">
              <a:spcBef>
                <a:spcPct val="20000"/>
              </a:spcBef>
              <a:buClr>
                <a:schemeClr val="tx1"/>
              </a:buClr>
              <a:buFont typeface="Arial" pitchFamily="34" charset="0"/>
              <a:buChar char="•"/>
              <a:defRPr/>
            </a:pPr>
            <a:r>
              <a:rPr lang="en-US" sz="2800" dirty="0">
                <a:solidFill>
                  <a:schemeClr val="bg1">
                    <a:lumMod val="85000"/>
                  </a:schemeClr>
                </a:solidFill>
                <a:latin typeface="Trebuchet MS" pitchFamily="34" charset="0"/>
                <a:sym typeface="Gill Sans" pitchFamily="1" charset="0"/>
              </a:rPr>
              <a:t>Causes of cancer</a:t>
            </a:r>
          </a:p>
          <a:p>
            <a:pPr marL="257074" indent="-257074">
              <a:spcBef>
                <a:spcPct val="20000"/>
              </a:spcBef>
              <a:buClr>
                <a:schemeClr val="tx1"/>
              </a:buClr>
              <a:buFont typeface="Arial" pitchFamily="34" charset="0"/>
              <a:buChar char="•"/>
              <a:defRPr/>
            </a:pPr>
            <a:r>
              <a:rPr lang="en-US" sz="2800" dirty="0">
                <a:latin typeface="Trebuchet MS" pitchFamily="34" charset="0"/>
                <a:sym typeface="Gill Sans" pitchFamily="1" charset="0"/>
              </a:rPr>
              <a:t>Cancer registry data</a:t>
            </a:r>
          </a:p>
          <a:p>
            <a:pPr marL="545999" lvl="1" indent="-257074">
              <a:spcBef>
                <a:spcPct val="20000"/>
              </a:spcBef>
              <a:buClr>
                <a:schemeClr val="tx1"/>
              </a:buClr>
              <a:defRPr/>
            </a:pPr>
            <a:r>
              <a:rPr lang="en-US" sz="2800" dirty="0">
                <a:latin typeface="Trebuchet MS" pitchFamily="34" charset="0"/>
                <a:sym typeface="Gill Sans" pitchFamily="1" charset="0"/>
              </a:rPr>
              <a:t>The old</a:t>
            </a:r>
          </a:p>
          <a:p>
            <a:pPr marL="831749" lvl="2" indent="-257074">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Types of cancer registries</a:t>
            </a:r>
          </a:p>
          <a:p>
            <a:pPr marL="831749" lvl="2" indent="-257074">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Classic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new</a:t>
            </a:r>
          </a:p>
          <a:p>
            <a:pPr marL="803275" lvl="2"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Contemporary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future</a:t>
            </a:r>
          </a:p>
          <a:p>
            <a:pPr marL="803275" lvl="2"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New SEER: “Not your grandmother’s SEER”</a:t>
            </a:r>
          </a:p>
          <a:p>
            <a:pPr marL="228600" indent="-228600">
              <a:spcBef>
                <a:spcPct val="20000"/>
              </a:spcBef>
              <a:buClr>
                <a:schemeClr val="tx1"/>
              </a:buClr>
              <a:defRPr/>
            </a:pPr>
            <a:endParaRPr lang="en-US" sz="2800" dirty="0">
              <a:latin typeface="Trebuchet MS" pitchFamily="34" charset="0"/>
              <a:ea typeface="ヒラギノ角ゴ ProN W3" pitchFamily="1" charset="-128"/>
              <a:cs typeface="Arial" pitchFamily="34" charset="0"/>
              <a:sym typeface="Gill Sans" pitchFamily="1" charset="0"/>
            </a:endParaRPr>
          </a:p>
          <a:p>
            <a:pPr>
              <a:buClr>
                <a:schemeClr val="tx1"/>
              </a:buClr>
            </a:pPr>
            <a:endParaRPr lang="en-US" dirty="0"/>
          </a:p>
        </p:txBody>
      </p:sp>
    </p:spTree>
    <p:extLst>
      <p:ext uri="{BB962C8B-B14F-4D97-AF65-F5344CB8AC3E}">
        <p14:creationId xmlns:p14="http://schemas.microsoft.com/office/powerpoint/2010/main" val="211850372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575094"/>
          </a:xfrm>
        </p:spPr>
        <p:txBody>
          <a:bodyPr/>
          <a:lstStyle/>
          <a:p>
            <a:r>
              <a:rPr lang="en-US" b="1" dirty="0" smtClean="0"/>
              <a:t>Outline</a:t>
            </a:r>
            <a:endParaRPr lang="en-US" b="1" dirty="0"/>
          </a:p>
        </p:txBody>
      </p:sp>
      <p:sp>
        <p:nvSpPr>
          <p:cNvPr id="3" name="Content Placeholder 2"/>
          <p:cNvSpPr>
            <a:spLocks noGrp="1"/>
          </p:cNvSpPr>
          <p:nvPr>
            <p:ph idx="1"/>
          </p:nvPr>
        </p:nvSpPr>
        <p:spPr>
          <a:xfrm>
            <a:off x="2185375" y="1506602"/>
            <a:ext cx="8549300" cy="4011502"/>
          </a:xfrm>
        </p:spPr>
        <p:txBody>
          <a:bodyPr/>
          <a:lstStyle/>
          <a:p>
            <a:pPr marL="257074" indent="-257074">
              <a:spcBef>
                <a:spcPct val="20000"/>
              </a:spcBef>
              <a:buClr>
                <a:schemeClr val="tx1"/>
              </a:buClr>
              <a:buFont typeface="Arial" pitchFamily="34" charset="0"/>
              <a:buChar char="•"/>
              <a:defRPr/>
            </a:pPr>
            <a:r>
              <a:rPr lang="en-US" sz="2800" dirty="0">
                <a:solidFill>
                  <a:schemeClr val="bg1">
                    <a:lumMod val="85000"/>
                  </a:schemeClr>
                </a:solidFill>
                <a:latin typeface="Trebuchet MS" pitchFamily="34" charset="0"/>
                <a:sym typeface="Gill Sans" pitchFamily="1" charset="0"/>
              </a:rPr>
              <a:t>Causes of cancer</a:t>
            </a:r>
          </a:p>
          <a:p>
            <a:pPr marL="257074" indent="-257074">
              <a:spcBef>
                <a:spcPct val="20000"/>
              </a:spcBef>
              <a:buClr>
                <a:schemeClr val="tx1"/>
              </a:buClr>
              <a:buFont typeface="Arial" pitchFamily="34" charset="0"/>
              <a:buChar char="•"/>
              <a:defRPr/>
            </a:pPr>
            <a:r>
              <a:rPr lang="en-US" sz="2800" dirty="0">
                <a:latin typeface="Trebuchet MS" pitchFamily="34" charset="0"/>
                <a:sym typeface="Gill Sans" pitchFamily="1" charset="0"/>
              </a:rPr>
              <a:t>Cancer registry data</a:t>
            </a:r>
          </a:p>
          <a:p>
            <a:pPr marL="545999" lvl="1" indent="-257074">
              <a:spcBef>
                <a:spcPct val="20000"/>
              </a:spcBef>
              <a:buClr>
                <a:schemeClr val="tx1"/>
              </a:buClr>
              <a:defRPr/>
            </a:pPr>
            <a:r>
              <a:rPr lang="en-US" sz="2800" dirty="0">
                <a:latin typeface="Trebuchet MS" pitchFamily="34" charset="0"/>
                <a:sym typeface="Gill Sans" pitchFamily="1" charset="0"/>
              </a:rPr>
              <a:t>The old</a:t>
            </a:r>
          </a:p>
          <a:p>
            <a:pPr marL="831749" lvl="2" indent="-257074">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Types of cancer registries</a:t>
            </a:r>
          </a:p>
          <a:p>
            <a:pPr marL="831749" lvl="2" indent="-257074">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Classic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new</a:t>
            </a:r>
          </a:p>
          <a:p>
            <a:pPr marL="803275" lvl="2"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Contemporary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future</a:t>
            </a:r>
          </a:p>
          <a:p>
            <a:pPr marL="803275" lvl="2"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New SEER: “Not your grandmother’s SEER”</a:t>
            </a:r>
          </a:p>
          <a:p>
            <a:pPr marL="228600" indent="-228600">
              <a:spcBef>
                <a:spcPct val="20000"/>
              </a:spcBef>
              <a:buClr>
                <a:schemeClr val="tx1"/>
              </a:buClr>
              <a:defRPr/>
            </a:pPr>
            <a:endParaRPr lang="en-US" sz="2800" dirty="0">
              <a:latin typeface="Trebuchet MS" pitchFamily="34" charset="0"/>
              <a:ea typeface="ヒラギノ角ゴ ProN W3" pitchFamily="1" charset="-128"/>
              <a:cs typeface="Arial" pitchFamily="34" charset="0"/>
              <a:sym typeface="Gill Sans" pitchFamily="1" charset="0"/>
            </a:endParaRPr>
          </a:p>
          <a:p>
            <a:pPr>
              <a:buClr>
                <a:schemeClr val="tx1"/>
              </a:buClr>
            </a:pPr>
            <a:endParaRPr lang="en-US" dirty="0"/>
          </a:p>
        </p:txBody>
      </p:sp>
    </p:spTree>
    <p:extLst>
      <p:ext uri="{BB962C8B-B14F-4D97-AF65-F5344CB8AC3E}">
        <p14:creationId xmlns:p14="http://schemas.microsoft.com/office/powerpoint/2010/main" val="17525075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7888" y="3866644"/>
            <a:ext cx="7886700" cy="695832"/>
          </a:xfrm>
        </p:spPr>
        <p:txBody>
          <a:bodyPr/>
          <a:lstStyle/>
          <a:p>
            <a:r>
              <a:rPr lang="en-US" dirty="0" smtClean="0"/>
              <a:t>Classic public health surveillance</a:t>
            </a:r>
            <a:endParaRPr lang="en-US" dirty="0"/>
          </a:p>
        </p:txBody>
      </p:sp>
      <p:sp>
        <p:nvSpPr>
          <p:cNvPr id="3" name="Text Placeholder 2"/>
          <p:cNvSpPr>
            <a:spLocks noGrp="1"/>
          </p:cNvSpPr>
          <p:nvPr>
            <p:ph type="body" idx="1"/>
          </p:nvPr>
        </p:nvSpPr>
        <p:spPr/>
        <p:txBody>
          <a:bodyPr/>
          <a:lstStyle/>
          <a:p>
            <a:pPr marL="342900" indent="-342900">
              <a:buAutoNum type="arabicPeriod"/>
            </a:pPr>
            <a:r>
              <a:rPr lang="en-US" dirty="0" smtClean="0"/>
              <a:t>Annual report</a:t>
            </a:r>
          </a:p>
          <a:p>
            <a:pPr marL="342900" indent="-342900">
              <a:buAutoNum type="arabicPeriod"/>
            </a:pPr>
            <a:r>
              <a:rPr lang="en-US" dirty="0" smtClean="0"/>
              <a:t>Marin breast cancer: addressing community concerns</a:t>
            </a:r>
          </a:p>
          <a:p>
            <a:pPr marL="342900" indent="-342900">
              <a:buAutoNum type="arabicPeriod"/>
            </a:pPr>
            <a:r>
              <a:rPr lang="en-US" dirty="0" smtClean="0"/>
              <a:t>Melanoma and policy </a:t>
            </a:r>
            <a:endParaRPr lang="en-US" dirty="0"/>
          </a:p>
        </p:txBody>
      </p:sp>
    </p:spTree>
    <p:extLst>
      <p:ext uri="{BB962C8B-B14F-4D97-AF65-F5344CB8AC3E}">
        <p14:creationId xmlns:p14="http://schemas.microsoft.com/office/powerpoint/2010/main" val="3229058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2177733" y="438912"/>
            <a:ext cx="8089901" cy="575094"/>
          </a:xfrm>
        </p:spPr>
        <p:txBody>
          <a:bodyPr/>
          <a:lstStyle/>
          <a:p>
            <a:r>
              <a:rPr lang="en-US" dirty="0" smtClean="0"/>
              <a:t>GBACR Annual Report</a:t>
            </a:r>
            <a:endParaRPr lang="en-US" dirty="0"/>
          </a:p>
        </p:txBody>
      </p:sp>
      <p:sp>
        <p:nvSpPr>
          <p:cNvPr id="8" name="Content Placeholder 7"/>
          <p:cNvSpPr>
            <a:spLocks noGrp="1"/>
          </p:cNvSpPr>
          <p:nvPr>
            <p:ph idx="1"/>
          </p:nvPr>
        </p:nvSpPr>
        <p:spPr>
          <a:xfrm>
            <a:off x="2185375" y="1257300"/>
            <a:ext cx="8325548" cy="4317954"/>
          </a:xfrm>
        </p:spPr>
        <p:txBody>
          <a:bodyPr/>
          <a:lstStyle/>
          <a:p>
            <a:r>
              <a:rPr lang="en-US" sz="2400" dirty="0">
                <a:latin typeface="+mn-lt"/>
              </a:rPr>
              <a:t>Highlights </a:t>
            </a:r>
            <a:r>
              <a:rPr lang="en-US" sz="2400" dirty="0">
                <a:latin typeface="+mn-lt"/>
              </a:rPr>
              <a:t>significant findings for cancer incidence and mortality from 1988 through 2015, with a focus on the latest 5 years for which data are </a:t>
            </a:r>
            <a:r>
              <a:rPr lang="en-US" sz="2400" dirty="0">
                <a:latin typeface="+mn-lt"/>
              </a:rPr>
              <a:t>available</a:t>
            </a:r>
          </a:p>
          <a:p>
            <a:pPr lvl="1"/>
            <a:r>
              <a:rPr lang="en-US" sz="2400" dirty="0">
                <a:latin typeface="+mn-lt"/>
                <a:hlinkClick r:id="rId3"/>
              </a:rPr>
              <a:t>https://</a:t>
            </a:r>
            <a:r>
              <a:rPr lang="en-US" sz="2400" dirty="0">
                <a:latin typeface="+mn-lt"/>
                <a:hlinkClick r:id="rId3"/>
              </a:rPr>
              <a:t>cancerregistry.ucsf.edu/research/gbacr-publications</a:t>
            </a:r>
            <a:endParaRPr lang="en-US" sz="2400" dirty="0">
              <a:latin typeface="+mn-lt"/>
            </a:endParaRPr>
          </a:p>
          <a:p>
            <a:pPr marL="230187" lvl="1" indent="0">
              <a:buNone/>
            </a:pPr>
            <a:endParaRPr lang="en-US" sz="2400" dirty="0">
              <a:latin typeface="+mn-lt"/>
            </a:endParaRPr>
          </a:p>
        </p:txBody>
      </p:sp>
      <p:pic>
        <p:nvPicPr>
          <p:cNvPr id="9" name="Picture 8"/>
          <p:cNvPicPr>
            <a:picLocks noChangeAspect="1"/>
          </p:cNvPicPr>
          <p:nvPr/>
        </p:nvPicPr>
        <p:blipFill>
          <a:blip r:embed="rId4"/>
          <a:stretch>
            <a:fillRect/>
          </a:stretch>
        </p:blipFill>
        <p:spPr>
          <a:xfrm>
            <a:off x="2811134" y="2946135"/>
            <a:ext cx="6786401" cy="3662601"/>
          </a:xfrm>
          <a:prstGeom prst="rect">
            <a:avLst/>
          </a:prstGeom>
        </p:spPr>
      </p:pic>
    </p:spTree>
    <p:extLst>
      <p:ext uri="{BB962C8B-B14F-4D97-AF65-F5344CB8AC3E}">
        <p14:creationId xmlns:p14="http://schemas.microsoft.com/office/powerpoint/2010/main" val="25247821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39506" y="306308"/>
            <a:ext cx="8089900" cy="575094"/>
          </a:xfrm>
        </p:spPr>
        <p:txBody>
          <a:bodyPr/>
          <a:lstStyle/>
          <a:p>
            <a:r>
              <a:rPr lang="en-US" b="1" dirty="0"/>
              <a:t>Breast cancer in Marin County</a:t>
            </a:r>
            <a:endParaRPr lang="en-US" b="1"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3994" y="3296356"/>
            <a:ext cx="6046036" cy="2904561"/>
          </a:xfrm>
          <a:prstGeom prst="rect">
            <a:avLst/>
          </a:prstGeom>
        </p:spPr>
      </p:pic>
      <p:pic>
        <p:nvPicPr>
          <p:cNvPr id="1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6889" y="1010088"/>
            <a:ext cx="3163102" cy="4148935"/>
          </a:xfrm>
          <a:prstGeom prst="rect">
            <a:avLst/>
          </a:prstGeom>
          <a:noFill/>
          <a:ln w="9525">
            <a:noFill/>
            <a:miter lim="800000"/>
            <a:headEnd/>
            <a:tailEnd/>
          </a:ln>
        </p:spPr>
      </p:pic>
      <p:sp>
        <p:nvSpPr>
          <p:cNvPr id="11" name="TextBox 10"/>
          <p:cNvSpPr txBox="1"/>
          <p:nvPr/>
        </p:nvSpPr>
        <p:spPr>
          <a:xfrm>
            <a:off x="1839507" y="5159023"/>
            <a:ext cx="3229205" cy="307777"/>
          </a:xfrm>
          <a:prstGeom prst="rect">
            <a:avLst/>
          </a:prstGeom>
          <a:noFill/>
        </p:spPr>
        <p:txBody>
          <a:bodyPr wrap="square" rtlCol="0">
            <a:spAutoFit/>
          </a:bodyPr>
          <a:lstStyle/>
          <a:p>
            <a:r>
              <a:rPr lang="en-US" sz="1400" dirty="0"/>
              <a:t>Clarke et al., Breast Cancer Res, 2002</a:t>
            </a:r>
            <a:endParaRPr lang="en-US" sz="1400" dirty="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85750" y="2563350"/>
            <a:ext cx="5764280" cy="604320"/>
          </a:xfrm>
          <a:prstGeom prst="rect">
            <a:avLst/>
          </a:prstGeom>
        </p:spPr>
      </p:pic>
    </p:spTree>
    <p:extLst>
      <p:ext uri="{BB962C8B-B14F-4D97-AF65-F5344CB8AC3E}">
        <p14:creationId xmlns:p14="http://schemas.microsoft.com/office/powerpoint/2010/main" val="97431079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9723" y="199180"/>
            <a:ext cx="8089901" cy="575094"/>
          </a:xfrm>
        </p:spPr>
        <p:txBody>
          <a:bodyPr/>
          <a:lstStyle/>
          <a:p>
            <a:r>
              <a:rPr lang="en-US" b="1" dirty="0" smtClean="0"/>
              <a:t>Melanoma and tanning bed legislation</a:t>
            </a:r>
            <a:endParaRPr lang="en-US" b="1" dirty="0"/>
          </a:p>
        </p:txBody>
      </p:sp>
      <p:sp>
        <p:nvSpPr>
          <p:cNvPr id="6" name="Rectangle 3"/>
          <p:cNvSpPr txBox="1">
            <a:spLocks/>
          </p:cNvSpPr>
          <p:nvPr/>
        </p:nvSpPr>
        <p:spPr>
          <a:xfrm>
            <a:off x="2209800" y="880748"/>
            <a:ext cx="8490268" cy="4572000"/>
          </a:xfrm>
          <a:prstGeom prst="rect">
            <a:avLst/>
          </a:prstGeom>
        </p:spPr>
        <p:txBody>
          <a:bodyPr vert="horz" wrap="square" lIns="91440" tIns="45720" rIns="91440" bIns="45720" rtlCol="0">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pPr>
            <a:r>
              <a:rPr lang="en-US" sz="2400" dirty="0">
                <a:latin typeface="+mn-lt"/>
              </a:rPr>
              <a:t>Research cited as motivation for new law</a:t>
            </a:r>
          </a:p>
          <a:p>
            <a:pPr lvl="1">
              <a:buClr>
                <a:schemeClr val="tx1"/>
              </a:buClr>
            </a:pPr>
            <a:r>
              <a:rPr lang="de-DE" sz="2000" dirty="0">
                <a:latin typeface="+mn-lt"/>
              </a:rPr>
              <a:t>Hausauer AK et al. (Arch Dermatol 2011</a:t>
            </a:r>
            <a:r>
              <a:rPr lang="de-DE" sz="2000" dirty="0">
                <a:latin typeface="+mn-lt"/>
              </a:rPr>
              <a:t>)</a:t>
            </a:r>
            <a:endParaRPr lang="en-US" sz="2000" dirty="0">
              <a:latin typeface="+mn-lt"/>
            </a:endParaRPr>
          </a:p>
          <a:p>
            <a:pPr>
              <a:buClr>
                <a:schemeClr val="tx1"/>
              </a:buClr>
            </a:pPr>
            <a:r>
              <a:rPr lang="en-US" sz="2400" dirty="0">
                <a:latin typeface="+mn-lt"/>
              </a:rPr>
              <a:t>California SB 746, passed in 2011</a:t>
            </a:r>
          </a:p>
          <a:p>
            <a:pPr lvl="1">
              <a:buClr>
                <a:schemeClr val="tx1"/>
              </a:buClr>
            </a:pPr>
            <a:r>
              <a:rPr lang="en-US" sz="2000" dirty="0">
                <a:latin typeface="+mn-lt"/>
              </a:rPr>
              <a:t>Changes age at tanning bed access from 14 to 18</a:t>
            </a:r>
          </a:p>
          <a:p>
            <a:pPr lvl="1">
              <a:buClr>
                <a:srgbClr val="7BC143"/>
              </a:buClr>
            </a:pPr>
            <a:endParaRPr lang="en-US" sz="2000" dirty="0">
              <a:latin typeface="+mn-lt"/>
            </a:endParaRPr>
          </a:p>
        </p:txBody>
      </p:sp>
      <p:pic>
        <p:nvPicPr>
          <p:cNvPr id="7" name="Picture 2" descr="Home">
            <a:hlinkClick r:id="rId3" tooltip="Home"/>
          </p:cNvPr>
          <p:cNvPicPr>
            <a:picLocks noChangeAspect="1" noChangeArrowheads="1"/>
          </p:cNvPicPr>
          <p:nvPr/>
        </p:nvPicPr>
        <p:blipFill>
          <a:blip r:embed="rId4" cstate="print"/>
          <a:srcRect/>
          <a:stretch>
            <a:fillRect/>
          </a:stretch>
        </p:blipFill>
        <p:spPr bwMode="auto">
          <a:xfrm>
            <a:off x="2209800" y="2761848"/>
            <a:ext cx="7696200" cy="1419716"/>
          </a:xfrm>
          <a:prstGeom prst="rect">
            <a:avLst/>
          </a:prstGeom>
          <a:noFill/>
        </p:spPr>
      </p:pic>
      <p:sp>
        <p:nvSpPr>
          <p:cNvPr id="8" name="Rectangle 7"/>
          <p:cNvSpPr/>
          <p:nvPr/>
        </p:nvSpPr>
        <p:spPr>
          <a:xfrm>
            <a:off x="2209801" y="4246476"/>
            <a:ext cx="3522183" cy="369332"/>
          </a:xfrm>
          <a:prstGeom prst="rect">
            <a:avLst/>
          </a:prstGeom>
        </p:spPr>
        <p:txBody>
          <a:bodyPr wrap="none">
            <a:spAutoFit/>
          </a:bodyPr>
          <a:lstStyle/>
          <a:p>
            <a:r>
              <a:rPr lang="en-US" b="1" u="sng" dirty="0"/>
              <a:t>2011 Legislative Accomplishments</a:t>
            </a:r>
            <a:endParaRPr lang="en-US" u="sng" dirty="0"/>
          </a:p>
        </p:txBody>
      </p:sp>
      <p:sp>
        <p:nvSpPr>
          <p:cNvPr id="9" name="Rectangle 8"/>
          <p:cNvSpPr/>
          <p:nvPr/>
        </p:nvSpPr>
        <p:spPr>
          <a:xfrm>
            <a:off x="2209800" y="4575585"/>
            <a:ext cx="8305800" cy="1754326"/>
          </a:xfrm>
          <a:prstGeom prst="rect">
            <a:avLst/>
          </a:prstGeom>
        </p:spPr>
        <p:txBody>
          <a:bodyPr wrap="square">
            <a:spAutoFit/>
          </a:bodyPr>
          <a:lstStyle/>
          <a:p>
            <a:r>
              <a:rPr lang="en-US" b="1" dirty="0">
                <a:hlinkClick r:id="rId5"/>
              </a:rPr>
              <a:t>SB 746</a:t>
            </a:r>
            <a:r>
              <a:rPr lang="en-US" b="1" dirty="0"/>
              <a:t> – Tanning and Cancer Prevention</a:t>
            </a:r>
            <a:r>
              <a:rPr lang="en-US" dirty="0"/>
              <a:t/>
            </a:r>
            <a:br>
              <a:rPr lang="en-US" dirty="0"/>
            </a:br>
            <a:r>
              <a:rPr lang="en-US" dirty="0">
                <a:solidFill>
                  <a:srgbClr val="FF0000"/>
                </a:solidFill>
              </a:rPr>
              <a:t>The science is clear</a:t>
            </a:r>
            <a:r>
              <a:rPr lang="en-US" dirty="0"/>
              <a:t>: tanning beds cause cancer. Doctors, pediatricians, dermatologists, </a:t>
            </a:r>
            <a:r>
              <a:rPr lang="en-US" dirty="0">
                <a:solidFill>
                  <a:srgbClr val="FF0000"/>
                </a:solidFill>
              </a:rPr>
              <a:t>scientists</a:t>
            </a:r>
            <a:r>
              <a:rPr lang="en-US" dirty="0"/>
              <a:t>, insurers and health organizations recommend governments prohibit all children from using ultra-violet tanning beds. SB 746 reduces the occurrence of melanoma, one of the most deadly skin cancers, by prohibiting children under the age of 18 from using ultra violet tanning beds. </a:t>
            </a:r>
            <a:endParaRPr lang="en-US" dirty="0"/>
          </a:p>
        </p:txBody>
      </p:sp>
    </p:spTree>
    <p:extLst>
      <p:ext uri="{BB962C8B-B14F-4D97-AF65-F5344CB8AC3E}">
        <p14:creationId xmlns:p14="http://schemas.microsoft.com/office/powerpoint/2010/main" val="262489757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78B908-A083-4566-A0FE-890D7240E3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913041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575094"/>
          </a:xfrm>
        </p:spPr>
        <p:txBody>
          <a:bodyPr/>
          <a:lstStyle/>
          <a:p>
            <a:r>
              <a:rPr lang="en-US" b="1" dirty="0" smtClean="0"/>
              <a:t>Outline</a:t>
            </a:r>
            <a:endParaRPr lang="en-US" b="1" dirty="0"/>
          </a:p>
        </p:txBody>
      </p:sp>
      <p:sp>
        <p:nvSpPr>
          <p:cNvPr id="3" name="Content Placeholder 2"/>
          <p:cNvSpPr>
            <a:spLocks noGrp="1"/>
          </p:cNvSpPr>
          <p:nvPr>
            <p:ph idx="1"/>
          </p:nvPr>
        </p:nvSpPr>
        <p:spPr>
          <a:xfrm>
            <a:off x="2185375" y="1506602"/>
            <a:ext cx="8549300" cy="4011502"/>
          </a:xfrm>
        </p:spPr>
        <p:txBody>
          <a:bodyPr/>
          <a:lstStyle/>
          <a:p>
            <a:pPr marL="257074" indent="-257074">
              <a:spcBef>
                <a:spcPct val="20000"/>
              </a:spcBef>
              <a:buClr>
                <a:schemeClr val="tx1"/>
              </a:buClr>
              <a:buFont typeface="Arial" pitchFamily="34" charset="0"/>
              <a:buChar char="•"/>
              <a:defRPr/>
            </a:pPr>
            <a:r>
              <a:rPr lang="en-US" sz="2800" dirty="0">
                <a:latin typeface="Trebuchet MS" pitchFamily="34" charset="0"/>
                <a:sym typeface="Gill Sans" pitchFamily="1" charset="0"/>
              </a:rPr>
              <a:t>Causes of cancer</a:t>
            </a:r>
          </a:p>
          <a:p>
            <a:pPr marL="257074" indent="-257074">
              <a:spcBef>
                <a:spcPct val="20000"/>
              </a:spcBef>
              <a:buClr>
                <a:schemeClr val="tx1"/>
              </a:buClr>
              <a:buFont typeface="Arial" pitchFamily="34" charset="0"/>
              <a:buChar char="•"/>
              <a:defRPr/>
            </a:pPr>
            <a:r>
              <a:rPr lang="en-US" sz="2800" dirty="0">
                <a:solidFill>
                  <a:schemeClr val="bg1">
                    <a:lumMod val="85000"/>
                  </a:schemeClr>
                </a:solidFill>
                <a:latin typeface="Trebuchet MS" pitchFamily="34" charset="0"/>
                <a:sym typeface="Gill Sans" pitchFamily="1" charset="0"/>
              </a:rPr>
              <a:t>Cancer registry data</a:t>
            </a:r>
          </a:p>
          <a:p>
            <a:pPr marL="545999" lvl="1" indent="-257074">
              <a:spcBef>
                <a:spcPct val="20000"/>
              </a:spcBef>
              <a:buClr>
                <a:schemeClr val="tx1"/>
              </a:buClr>
              <a:defRPr/>
            </a:pPr>
            <a:r>
              <a:rPr lang="en-US" sz="2800" dirty="0">
                <a:solidFill>
                  <a:schemeClr val="bg1">
                    <a:lumMod val="85000"/>
                  </a:schemeClr>
                </a:solidFill>
                <a:latin typeface="Trebuchet MS" pitchFamily="34" charset="0"/>
                <a:sym typeface="Gill Sans" pitchFamily="1" charset="0"/>
              </a:rPr>
              <a:t>The old</a:t>
            </a:r>
          </a:p>
          <a:p>
            <a:pPr marL="831749" lvl="2" indent="-257074">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Types of cancer registries</a:t>
            </a:r>
          </a:p>
          <a:p>
            <a:pPr marL="831749" lvl="2" indent="-257074">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Classic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new</a:t>
            </a:r>
          </a:p>
          <a:p>
            <a:pPr marL="803275" lvl="2"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Contemporary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future</a:t>
            </a:r>
          </a:p>
          <a:p>
            <a:pPr marL="803275" lvl="2"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New SEER: “Not your grandmother’s SEER”</a:t>
            </a:r>
          </a:p>
          <a:p>
            <a:pPr marL="228600" indent="-228600">
              <a:spcBef>
                <a:spcPct val="20000"/>
              </a:spcBef>
              <a:buClr>
                <a:schemeClr val="tx1"/>
              </a:buClr>
              <a:defRPr/>
            </a:pPr>
            <a:endParaRPr lang="en-US" sz="2800" dirty="0">
              <a:latin typeface="Trebuchet MS" pitchFamily="34" charset="0"/>
              <a:ea typeface="ヒラギノ角ゴ ProN W3" pitchFamily="1" charset="-128"/>
              <a:cs typeface="Arial" pitchFamily="34" charset="0"/>
              <a:sym typeface="Gill Sans" pitchFamily="1" charset="0"/>
            </a:endParaRPr>
          </a:p>
          <a:p>
            <a:pPr>
              <a:buClr>
                <a:schemeClr val="tx1"/>
              </a:buClr>
            </a:pPr>
            <a:endParaRPr lang="en-US" dirty="0"/>
          </a:p>
        </p:txBody>
      </p:sp>
    </p:spTree>
    <p:extLst>
      <p:ext uri="{BB962C8B-B14F-4D97-AF65-F5344CB8AC3E}">
        <p14:creationId xmlns:p14="http://schemas.microsoft.com/office/powerpoint/2010/main" val="234568639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6A7766-7794-4B02-9C2F-6FF0AA4735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8384489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C9609-F611-4973-833A-895736B534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38327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BFF11-31E9-4934-9FAD-E4607C42F1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3067004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2EB64E-28A3-49B1-8BEE-1247149764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91419145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9B1D1-CA78-4DE4-BC81-27215513A8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67703998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B9630B-48B4-4443-925C-7AF036B419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0126920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B2B4F-EED5-4A64-80CB-4836D3D4BF9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2484061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D9DDD8-8DEF-463B-9131-DBCD8227E5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15354229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F47F4A-CAA3-4581-9A64-02D41A0649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92726346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1825" y="441111"/>
            <a:ext cx="5467350" cy="5344348"/>
          </a:xfrm>
          <a:prstGeom prst="rect">
            <a:avLst/>
          </a:prstGeom>
        </p:spPr>
      </p:pic>
      <p:sp>
        <p:nvSpPr>
          <p:cNvPr id="5" name="TextBox 4"/>
          <p:cNvSpPr txBox="1"/>
          <p:nvPr/>
        </p:nvSpPr>
        <p:spPr bwMode="auto">
          <a:xfrm>
            <a:off x="8147436" y="5902184"/>
            <a:ext cx="2127890" cy="184666"/>
          </a:xfrm>
          <a:prstGeom prst="rect">
            <a:avLst/>
          </a:prstGeom>
          <a:noFill/>
          <a:ln w="19050" algn="ctr">
            <a:noFill/>
            <a:miter lim="800000"/>
            <a:headEnd/>
            <a:tailEnd/>
          </a:ln>
        </p:spPr>
        <p:txBody>
          <a:bodyPr wrap="none" lIns="0" tIns="0" rIns="0" bIns="0" rtlCol="0">
            <a:spAutoFit/>
          </a:bodyPr>
          <a:lstStyle/>
          <a:p>
            <a:r>
              <a:rPr lang="en-US" sz="1200" dirty="0"/>
              <a:t>Siegel, et al. CA Cancer J </a:t>
            </a:r>
            <a:r>
              <a:rPr lang="en-US" sz="1200" dirty="0" err="1"/>
              <a:t>Clin</a:t>
            </a:r>
            <a:r>
              <a:rPr lang="en-US" sz="1200" dirty="0"/>
              <a:t> 2020.</a:t>
            </a:r>
          </a:p>
        </p:txBody>
      </p:sp>
    </p:spTree>
    <p:extLst>
      <p:ext uri="{BB962C8B-B14F-4D97-AF65-F5344CB8AC3E}">
        <p14:creationId xmlns:p14="http://schemas.microsoft.com/office/powerpoint/2010/main" val="40470819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575094"/>
          </a:xfrm>
        </p:spPr>
        <p:txBody>
          <a:bodyPr/>
          <a:lstStyle/>
          <a:p>
            <a:r>
              <a:rPr lang="en-US" b="1" dirty="0" smtClean="0"/>
              <a:t>Much of cancers are avoidable</a:t>
            </a:r>
            <a:endParaRPr lang="en-US" b="1" dirty="0"/>
          </a:p>
        </p:txBody>
      </p:sp>
      <p:sp>
        <p:nvSpPr>
          <p:cNvPr id="3" name="Content Placeholder 2"/>
          <p:cNvSpPr>
            <a:spLocks noGrp="1"/>
          </p:cNvSpPr>
          <p:nvPr>
            <p:ph idx="1"/>
          </p:nvPr>
        </p:nvSpPr>
        <p:spPr>
          <a:xfrm>
            <a:off x="2185375" y="1506602"/>
            <a:ext cx="9360080" cy="4011502"/>
          </a:xfrm>
        </p:spPr>
        <p:txBody>
          <a:bodyPr/>
          <a:lstStyle/>
          <a:p>
            <a:pPr marL="0" indent="0">
              <a:spcBef>
                <a:spcPct val="20000"/>
              </a:spcBef>
              <a:buClr>
                <a:schemeClr val="tx1"/>
              </a:buClr>
              <a:buNone/>
              <a:defRPr/>
            </a:pPr>
            <a:r>
              <a:rPr lang="en-US" sz="2800" dirty="0">
                <a:latin typeface="Trebuchet MS" pitchFamily="34" charset="0"/>
                <a:sym typeface="Gill Sans" pitchFamily="1" charset="0"/>
              </a:rPr>
              <a:t>Doll &amp; </a:t>
            </a:r>
            <a:r>
              <a:rPr lang="en-US" sz="2800" dirty="0" err="1">
                <a:latin typeface="Trebuchet MS" pitchFamily="34" charset="0"/>
                <a:sym typeface="Gill Sans" pitchFamily="1" charset="0"/>
              </a:rPr>
              <a:t>Peto</a:t>
            </a:r>
            <a:r>
              <a:rPr lang="en-US" sz="2800" dirty="0">
                <a:latin typeface="Trebuchet MS" pitchFamily="34" charset="0"/>
                <a:sym typeface="Gill Sans" pitchFamily="1" charset="0"/>
              </a:rPr>
              <a:t>, JNCI 1981</a:t>
            </a:r>
            <a:endPar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endParaRPr>
          </a:p>
          <a:p>
            <a:pPr marL="514350" indent="-514350">
              <a:spcBef>
                <a:spcPct val="20000"/>
              </a:spcBef>
              <a:buClr>
                <a:schemeClr val="tx1"/>
              </a:buClr>
              <a:buAutoNum type="arabicPeriod"/>
              <a:defRPr/>
            </a:pPr>
            <a:r>
              <a:rPr lang="en-US" sz="2800" dirty="0">
                <a:latin typeface="Trebuchet MS" pitchFamily="34" charset="0"/>
                <a:ea typeface="ヒラギノ角ゴ ProN W3" pitchFamily="1" charset="-128"/>
                <a:cs typeface="Arial" pitchFamily="34" charset="0"/>
                <a:sym typeface="Gill Sans" pitchFamily="1" charset="0"/>
              </a:rPr>
              <a:t>Differences in rates among “settled communities”</a:t>
            </a:r>
          </a:p>
          <a:p>
            <a:pPr marL="514350" indent="-514350">
              <a:spcBef>
                <a:spcPct val="20000"/>
              </a:spcBef>
              <a:buClr>
                <a:schemeClr val="tx1"/>
              </a:buClr>
              <a:buAutoNum type="arabicPeriod"/>
              <a:defRPr/>
            </a:pPr>
            <a:r>
              <a:rPr lang="en-US" sz="2800" dirty="0">
                <a:latin typeface="Trebuchet MS" pitchFamily="34" charset="0"/>
                <a:ea typeface="ヒラギノ角ゴ ProN W3" pitchFamily="1" charset="-128"/>
                <a:cs typeface="Arial" pitchFamily="34" charset="0"/>
                <a:sym typeface="Gill Sans" pitchFamily="1" charset="0"/>
              </a:rPr>
              <a:t>Differences in rates between migrants and non-migrants</a:t>
            </a:r>
          </a:p>
          <a:p>
            <a:pPr marL="514350" indent="-514350">
              <a:spcBef>
                <a:spcPct val="20000"/>
              </a:spcBef>
              <a:buClr>
                <a:schemeClr val="tx1"/>
              </a:buClr>
              <a:buAutoNum type="arabicPeriod"/>
              <a:defRPr/>
            </a:pPr>
            <a:r>
              <a:rPr lang="en-US" sz="2800" dirty="0">
                <a:latin typeface="Trebuchet MS" pitchFamily="34" charset="0"/>
                <a:ea typeface="ヒラギノ角ゴ ProN W3" pitchFamily="1" charset="-128"/>
                <a:cs typeface="Arial" pitchFamily="34" charset="0"/>
                <a:sym typeface="Gill Sans" pitchFamily="1" charset="0"/>
              </a:rPr>
              <a:t>Differences in rates over time</a:t>
            </a:r>
          </a:p>
          <a:p>
            <a:pPr marL="514350" indent="-514350">
              <a:spcBef>
                <a:spcPct val="20000"/>
              </a:spcBef>
              <a:buClr>
                <a:schemeClr val="tx1"/>
              </a:buClr>
              <a:buAutoNum type="arabicPeriod"/>
              <a:defRPr/>
            </a:pPr>
            <a:r>
              <a:rPr lang="en-US" sz="2800" dirty="0">
                <a:latin typeface="Trebuchet MS" pitchFamily="34" charset="0"/>
                <a:ea typeface="ヒラギノ角ゴ ProN W3" pitchFamily="1" charset="-128"/>
                <a:cs typeface="Arial" pitchFamily="34" charset="0"/>
                <a:sym typeface="Gill Sans" pitchFamily="1" charset="0"/>
              </a:rPr>
              <a:t>Known risk factors</a:t>
            </a:r>
            <a:endParaRPr lang="en-US" sz="2800" dirty="0">
              <a:latin typeface="Trebuchet MS" pitchFamily="34" charset="0"/>
              <a:ea typeface="ヒラギノ角ゴ ProN W3" pitchFamily="1" charset="-128"/>
              <a:cs typeface="Arial" pitchFamily="34" charset="0"/>
              <a:sym typeface="Gill Sans" pitchFamily="1" charset="0"/>
            </a:endParaRPr>
          </a:p>
          <a:p>
            <a:pPr marL="0" indent="0">
              <a:buClr>
                <a:schemeClr val="tx1"/>
              </a:buClr>
              <a:buNone/>
            </a:pPr>
            <a:endParaRPr lang="en-US" dirty="0" smtClean="0"/>
          </a:p>
        </p:txBody>
      </p:sp>
    </p:spTree>
    <p:extLst>
      <p:ext uri="{BB962C8B-B14F-4D97-AF65-F5344CB8AC3E}">
        <p14:creationId xmlns:p14="http://schemas.microsoft.com/office/powerpoint/2010/main" val="359792673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91955" y="490006"/>
            <a:ext cx="7995419" cy="601575"/>
          </a:xfrm>
        </p:spPr>
        <p:txBody>
          <a:bodyPr/>
          <a:lstStyle/>
          <a:p>
            <a:pPr algn="l" eaLnBrk="1" hangingPunct="1"/>
            <a:r>
              <a:rPr lang="en-US" sz="3797" b="1" dirty="0"/>
              <a:t>Research </a:t>
            </a:r>
            <a:r>
              <a:rPr lang="en-US" sz="3797" b="1" dirty="0"/>
              <a:t>studies using registry </a:t>
            </a:r>
            <a:r>
              <a:rPr lang="en-US" sz="3797" b="1" dirty="0"/>
              <a:t>data</a:t>
            </a:r>
          </a:p>
        </p:txBody>
      </p:sp>
      <p:sp>
        <p:nvSpPr>
          <p:cNvPr id="59395" name="Rectangle 3"/>
          <p:cNvSpPr>
            <a:spLocks noGrp="1" noChangeArrowheads="1"/>
          </p:cNvSpPr>
          <p:nvPr>
            <p:ph type="body" idx="1"/>
          </p:nvPr>
        </p:nvSpPr>
        <p:spPr>
          <a:xfrm>
            <a:off x="2079171" y="1178719"/>
            <a:ext cx="8410236" cy="3321844"/>
          </a:xfrm>
        </p:spPr>
        <p:txBody>
          <a:bodyPr/>
          <a:lstStyle/>
          <a:p>
            <a:pPr marL="243313" indent="-243313">
              <a:lnSpc>
                <a:spcPct val="100000"/>
              </a:lnSpc>
              <a:spcBef>
                <a:spcPts val="600"/>
              </a:spcBef>
              <a:buClr>
                <a:schemeClr val="tx1"/>
              </a:buClr>
              <a:buFontTx/>
              <a:buChar char="•"/>
            </a:pPr>
            <a:r>
              <a:rPr lang="en-US" sz="2400" dirty="0">
                <a:latin typeface="Trebuchet MS" panose="020B0603020202020204" pitchFamily="34" charset="0"/>
                <a:cs typeface="Arial" pitchFamily="34" charset="0"/>
              </a:rPr>
              <a:t>Patient contact studies (interview, </a:t>
            </a:r>
            <a:r>
              <a:rPr lang="en-US" sz="2400" dirty="0" err="1">
                <a:latin typeface="Trebuchet MS" pitchFamily="34" charset="0"/>
                <a:cs typeface="Arial" pitchFamily="34" charset="0"/>
              </a:rPr>
              <a:t>biospecimens</a:t>
            </a:r>
            <a:r>
              <a:rPr lang="en-US" sz="2400" dirty="0">
                <a:latin typeface="Trebuchet MS" pitchFamily="34" charset="0"/>
                <a:cs typeface="Arial" pitchFamily="34" charset="0"/>
              </a:rPr>
              <a:t>, medical record abstraction, etc.)</a:t>
            </a:r>
          </a:p>
          <a:p>
            <a:pPr marL="527461" lvl="1" indent="-243313">
              <a:lnSpc>
                <a:spcPct val="100000"/>
              </a:lnSpc>
              <a:spcBef>
                <a:spcPts val="600"/>
              </a:spcBef>
              <a:buClr>
                <a:schemeClr val="tx1"/>
              </a:buClr>
              <a:buFontTx/>
              <a:buChar char="•"/>
            </a:pPr>
            <a:r>
              <a:rPr lang="en-US" sz="2400" dirty="0">
                <a:latin typeface="Trebuchet MS" pitchFamily="34" charset="0"/>
                <a:cs typeface="Arial" pitchFamily="34" charset="0"/>
              </a:rPr>
              <a:t>Case-control</a:t>
            </a:r>
          </a:p>
          <a:p>
            <a:pPr marL="527461" lvl="1" indent="-243313">
              <a:lnSpc>
                <a:spcPct val="100000"/>
              </a:lnSpc>
              <a:spcBef>
                <a:spcPts val="600"/>
              </a:spcBef>
              <a:buClr>
                <a:schemeClr val="tx1"/>
              </a:buClr>
              <a:buFontTx/>
              <a:buChar char="•"/>
            </a:pPr>
            <a:r>
              <a:rPr lang="en-US" sz="2400" dirty="0">
                <a:latin typeface="Trebuchet MS" pitchFamily="34" charset="0"/>
                <a:cs typeface="Arial" pitchFamily="34" charset="0"/>
              </a:rPr>
              <a:t>Case series – patterns of care/comparative effectiveness, survivorship</a:t>
            </a:r>
          </a:p>
          <a:p>
            <a:pPr marL="527461" lvl="1" indent="-243313">
              <a:lnSpc>
                <a:spcPct val="100000"/>
              </a:lnSpc>
              <a:spcBef>
                <a:spcPts val="600"/>
              </a:spcBef>
              <a:buClr>
                <a:schemeClr val="tx1"/>
              </a:buClr>
              <a:buFontTx/>
              <a:buChar char="•"/>
            </a:pPr>
            <a:r>
              <a:rPr lang="en-US" sz="2400" dirty="0">
                <a:latin typeface="Trebuchet MS" pitchFamily="34" charset="0"/>
                <a:cs typeface="Arial" pitchFamily="34" charset="0"/>
              </a:rPr>
              <a:t>Cohort</a:t>
            </a:r>
          </a:p>
          <a:p>
            <a:pPr marL="808736" lvl="2" indent="-243313">
              <a:lnSpc>
                <a:spcPct val="100000"/>
              </a:lnSpc>
              <a:spcBef>
                <a:spcPts val="600"/>
              </a:spcBef>
              <a:buClr>
                <a:schemeClr val="tx1"/>
              </a:buClr>
              <a:buFontTx/>
              <a:buChar char="•"/>
            </a:pPr>
            <a:r>
              <a:rPr lang="en-US" sz="2400" dirty="0">
                <a:latin typeface="Trebuchet MS" pitchFamily="34" charset="0"/>
                <a:cs typeface="Arial" pitchFamily="34" charset="0"/>
              </a:rPr>
              <a:t>Start with healthy population, link to cancer </a:t>
            </a:r>
            <a:r>
              <a:rPr lang="en-US" sz="2400" dirty="0">
                <a:latin typeface="Trebuchet MS" pitchFamily="34" charset="0"/>
                <a:cs typeface="Arial" pitchFamily="34" charset="0"/>
              </a:rPr>
              <a:t>registry</a:t>
            </a:r>
            <a:endParaRPr lang="en-US" sz="2400" dirty="0">
              <a:latin typeface="Trebuchet MS" pitchFamily="34" charset="0"/>
              <a:cs typeface="Arial" pitchFamily="34" charset="0"/>
            </a:endParaRPr>
          </a:p>
          <a:p>
            <a:pPr marL="243313" indent="-243313">
              <a:lnSpc>
                <a:spcPct val="100000"/>
              </a:lnSpc>
              <a:spcBef>
                <a:spcPts val="600"/>
              </a:spcBef>
              <a:buClr>
                <a:schemeClr val="tx1"/>
              </a:buClr>
              <a:buFontTx/>
              <a:buChar char="•"/>
            </a:pPr>
            <a:r>
              <a:rPr lang="en-US" sz="2400" dirty="0">
                <a:latin typeface="Trebuchet MS" pitchFamily="34" charset="0"/>
                <a:cs typeface="Arial" pitchFamily="34" charset="0"/>
              </a:rPr>
              <a:t>Secondary data analysis</a:t>
            </a:r>
          </a:p>
          <a:p>
            <a:pPr marL="527461" lvl="1" indent="-243313">
              <a:lnSpc>
                <a:spcPct val="100000"/>
              </a:lnSpc>
              <a:spcBef>
                <a:spcPts val="600"/>
              </a:spcBef>
              <a:buClr>
                <a:schemeClr val="tx1"/>
              </a:buClr>
              <a:buFontTx/>
              <a:buChar char="•"/>
            </a:pPr>
            <a:r>
              <a:rPr lang="en-US" sz="2400" dirty="0">
                <a:latin typeface="Trebuchet MS" pitchFamily="34" charset="0"/>
                <a:cs typeface="Arial" pitchFamily="34" charset="0"/>
              </a:rPr>
              <a:t>Using existing data</a:t>
            </a:r>
          </a:p>
          <a:p>
            <a:pPr marL="527461" lvl="1" indent="-243313">
              <a:lnSpc>
                <a:spcPct val="100000"/>
              </a:lnSpc>
              <a:spcBef>
                <a:spcPts val="600"/>
              </a:spcBef>
              <a:buClr>
                <a:schemeClr val="tx1"/>
              </a:buClr>
              <a:buFontTx/>
              <a:buChar char="•"/>
            </a:pPr>
            <a:r>
              <a:rPr lang="en-US" sz="2400" dirty="0">
                <a:latin typeface="Trebuchet MS" pitchFamily="34" charset="0"/>
                <a:cs typeface="Arial" pitchFamily="34" charset="0"/>
              </a:rPr>
              <a:t>Descriptive epidemiology</a:t>
            </a:r>
          </a:p>
          <a:p>
            <a:pPr marL="527461" lvl="1" indent="-243313">
              <a:lnSpc>
                <a:spcPct val="100000"/>
              </a:lnSpc>
              <a:spcBef>
                <a:spcPts val="600"/>
              </a:spcBef>
              <a:buClr>
                <a:schemeClr val="tx1"/>
              </a:buClr>
              <a:buFontTx/>
              <a:buChar char="•"/>
            </a:pPr>
            <a:r>
              <a:rPr lang="en-US" sz="2400" dirty="0">
                <a:latin typeface="Trebuchet MS" pitchFamily="34" charset="0"/>
                <a:cs typeface="Arial" pitchFamily="34" charset="0"/>
              </a:rPr>
              <a:t>Cancer surveillance research</a:t>
            </a:r>
            <a:endParaRPr lang="en-US" sz="2400" dirty="0">
              <a:latin typeface="Trebuchet MS" pitchFamily="34" charset="0"/>
            </a:endParaRPr>
          </a:p>
        </p:txBody>
      </p:sp>
    </p:spTree>
    <p:extLst>
      <p:ext uri="{BB962C8B-B14F-4D97-AF65-F5344CB8AC3E}">
        <p14:creationId xmlns:p14="http://schemas.microsoft.com/office/powerpoint/2010/main" val="2490898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096012" y="326722"/>
            <a:ext cx="7995419" cy="601575"/>
          </a:xfrm>
        </p:spPr>
        <p:txBody>
          <a:bodyPr/>
          <a:lstStyle/>
          <a:p>
            <a:pPr algn="l" eaLnBrk="1" hangingPunct="1"/>
            <a:r>
              <a:rPr lang="en-US" sz="3797" b="1" dirty="0"/>
              <a:t>Data resources</a:t>
            </a:r>
          </a:p>
        </p:txBody>
      </p:sp>
      <p:sp>
        <p:nvSpPr>
          <p:cNvPr id="59395" name="Rectangle 3"/>
          <p:cNvSpPr>
            <a:spLocks noGrp="1" noChangeArrowheads="1"/>
          </p:cNvSpPr>
          <p:nvPr>
            <p:ph type="body" idx="1"/>
          </p:nvPr>
        </p:nvSpPr>
        <p:spPr>
          <a:xfrm>
            <a:off x="2416969" y="1178719"/>
            <a:ext cx="7590234" cy="3321844"/>
          </a:xfrm>
        </p:spPr>
        <p:txBody>
          <a:bodyPr/>
          <a:lstStyle/>
          <a:p>
            <a:pPr marL="238008" indent="-200828">
              <a:lnSpc>
                <a:spcPct val="120000"/>
              </a:lnSpc>
              <a:spcBef>
                <a:spcPts val="0"/>
              </a:spcBef>
              <a:buClr>
                <a:schemeClr val="tx1"/>
              </a:buClr>
              <a:buFont typeface="Arial" pitchFamily="34" charset="0"/>
              <a:buChar char="•"/>
              <a:defRPr/>
            </a:pPr>
            <a:r>
              <a:rPr lang="en-US" sz="2250" dirty="0">
                <a:latin typeface="Trebuchet MS" pitchFamily="34" charset="0"/>
                <a:cs typeface="Arial" pitchFamily="34" charset="0"/>
                <a:sym typeface="Gill Sans" pitchFamily="1" charset="0"/>
              </a:rPr>
              <a:t>Registry data as is – cancer patients &amp; survivors</a:t>
            </a:r>
          </a:p>
          <a:p>
            <a:pPr marL="238008" indent="-200828">
              <a:lnSpc>
                <a:spcPct val="120000"/>
              </a:lnSpc>
              <a:spcBef>
                <a:spcPts val="0"/>
              </a:spcBef>
              <a:buClr>
                <a:schemeClr val="tx1"/>
              </a:buClr>
              <a:buFont typeface="Arial" pitchFamily="34" charset="0"/>
              <a:buChar char="•"/>
              <a:defRPr/>
            </a:pPr>
            <a:r>
              <a:rPr lang="en-US" sz="2250" dirty="0">
                <a:latin typeface="Trebuchet MS" pitchFamily="34" charset="0"/>
                <a:cs typeface="Arial" pitchFamily="34" charset="0"/>
                <a:sym typeface="Gill Sans" pitchFamily="1" charset="0"/>
              </a:rPr>
              <a:t>Registry data + census/population data - rates</a:t>
            </a:r>
          </a:p>
          <a:p>
            <a:pPr marL="238008" indent="-200828">
              <a:lnSpc>
                <a:spcPct val="120000"/>
              </a:lnSpc>
              <a:spcBef>
                <a:spcPts val="0"/>
              </a:spcBef>
              <a:buClr>
                <a:schemeClr val="tx1"/>
              </a:buClr>
              <a:buFont typeface="Arial" pitchFamily="34" charset="0"/>
              <a:buChar char="•"/>
              <a:defRPr/>
            </a:pPr>
            <a:r>
              <a:rPr lang="en-US" sz="2250" dirty="0">
                <a:latin typeface="Trebuchet MS" pitchFamily="34" charset="0"/>
                <a:cs typeface="Arial" pitchFamily="34" charset="0"/>
                <a:sym typeface="Gill Sans" pitchFamily="1" charset="0"/>
              </a:rPr>
              <a:t>Linked to other databases, e.g.,</a:t>
            </a:r>
          </a:p>
          <a:p>
            <a:pPr marL="511230" lvl="1" indent="-160663">
              <a:lnSpc>
                <a:spcPct val="120000"/>
              </a:lnSpc>
              <a:spcBef>
                <a:spcPts val="0"/>
              </a:spcBef>
              <a:buClr>
                <a:schemeClr val="tx1"/>
              </a:buClr>
              <a:defRPr/>
            </a:pPr>
            <a:r>
              <a:rPr lang="en-US" sz="2250" dirty="0">
                <a:latin typeface="Trebuchet MS" pitchFamily="34" charset="0"/>
                <a:cs typeface="Arial" pitchFamily="34" charset="0"/>
                <a:sym typeface="Gill Sans" pitchFamily="1" charset="0"/>
              </a:rPr>
              <a:t>SEER-Medicare</a:t>
            </a:r>
          </a:p>
          <a:p>
            <a:pPr marL="786521" lvl="2" indent="-160663">
              <a:lnSpc>
                <a:spcPct val="120000"/>
              </a:lnSpc>
              <a:spcBef>
                <a:spcPts val="0"/>
              </a:spcBef>
              <a:buClr>
                <a:schemeClr val="tx1"/>
              </a:buClr>
              <a:buFont typeface="Arial" pitchFamily="34" charset="0"/>
              <a:buChar char="•"/>
              <a:defRPr/>
            </a:pPr>
            <a:r>
              <a:rPr lang="en-US" sz="2250" dirty="0">
                <a:latin typeface="Trebuchet MS" pitchFamily="34" charset="0"/>
                <a:sym typeface="Gill Sans" pitchFamily="1" charset="0"/>
              </a:rPr>
              <a:t>Claims data for persons &gt;=65 from before, during and after initial cancer diagnosis and treatment</a:t>
            </a:r>
          </a:p>
          <a:p>
            <a:pPr marL="511230" lvl="1" indent="-160663">
              <a:lnSpc>
                <a:spcPct val="120000"/>
              </a:lnSpc>
              <a:spcBef>
                <a:spcPts val="0"/>
              </a:spcBef>
              <a:buClr>
                <a:schemeClr val="tx1"/>
              </a:buClr>
              <a:defRPr/>
            </a:pPr>
            <a:r>
              <a:rPr lang="en-US" sz="2250" dirty="0">
                <a:latin typeface="Trebuchet MS" pitchFamily="34" charset="0"/>
                <a:cs typeface="Arial" pitchFamily="34" charset="0"/>
                <a:sym typeface="Gill Sans" pitchFamily="1" charset="0"/>
              </a:rPr>
              <a:t>CCR-California OSHPD (Office of Statewide Health and Policy Development) hospital claims data</a:t>
            </a:r>
          </a:p>
          <a:p>
            <a:pPr marL="522040" lvl="1" indent="-160663">
              <a:lnSpc>
                <a:spcPct val="120000"/>
              </a:lnSpc>
              <a:spcBef>
                <a:spcPts val="0"/>
              </a:spcBef>
              <a:buClr>
                <a:schemeClr val="tx1"/>
              </a:buClr>
              <a:defRPr/>
            </a:pPr>
            <a:r>
              <a:rPr lang="en-US" sz="2250" dirty="0">
                <a:latin typeface="Trebuchet MS" pitchFamily="34" charset="0"/>
                <a:cs typeface="Arial" pitchFamily="34" charset="0"/>
                <a:sym typeface="Gill Sans" pitchFamily="1" charset="0"/>
              </a:rPr>
              <a:t>Hospital characteristics</a:t>
            </a:r>
          </a:p>
          <a:p>
            <a:pPr marL="511230" lvl="1" indent="-160663">
              <a:lnSpc>
                <a:spcPct val="120000"/>
              </a:lnSpc>
              <a:spcBef>
                <a:spcPts val="0"/>
              </a:spcBef>
              <a:buClr>
                <a:schemeClr val="tx1"/>
              </a:buClr>
              <a:defRPr/>
            </a:pPr>
            <a:r>
              <a:rPr lang="en-US" sz="2250" dirty="0">
                <a:latin typeface="Trebuchet MS" pitchFamily="34" charset="0"/>
                <a:cs typeface="Arial" pitchFamily="34" charset="0"/>
                <a:sym typeface="Gill Sans" pitchFamily="1" charset="0"/>
              </a:rPr>
              <a:t>SEER linked to other databases</a:t>
            </a:r>
          </a:p>
          <a:p>
            <a:pPr marL="786521" lvl="2" indent="-160663">
              <a:lnSpc>
                <a:spcPct val="120000"/>
              </a:lnSpc>
              <a:spcBef>
                <a:spcPts val="0"/>
              </a:spcBef>
              <a:buClr>
                <a:schemeClr val="tx1"/>
              </a:buClr>
              <a:buFont typeface="Arial" pitchFamily="34" charset="0"/>
              <a:buChar char="•"/>
              <a:defRPr/>
            </a:pPr>
            <a:r>
              <a:rPr lang="en-US" sz="2250" dirty="0">
                <a:latin typeface="Trebuchet MS" pitchFamily="34" charset="0"/>
                <a:cs typeface="Arial" pitchFamily="34" charset="0"/>
                <a:sym typeface="Gill Sans" pitchFamily="1" charset="0"/>
              </a:rPr>
              <a:t>HIV/AIDS, transplant database, NLMS, Medicaid, pharmacy data, genetic testing data, etc.</a:t>
            </a:r>
          </a:p>
        </p:txBody>
      </p:sp>
    </p:spTree>
    <p:extLst>
      <p:ext uri="{BB962C8B-B14F-4D97-AF65-F5344CB8AC3E}">
        <p14:creationId xmlns:p14="http://schemas.microsoft.com/office/powerpoint/2010/main" val="2677324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91955" y="533550"/>
            <a:ext cx="7995419" cy="601575"/>
          </a:xfrm>
        </p:spPr>
        <p:txBody>
          <a:bodyPr/>
          <a:lstStyle/>
          <a:p>
            <a:pPr algn="l" eaLnBrk="1" hangingPunct="1"/>
            <a:r>
              <a:rPr lang="en-US" sz="3797" b="1" dirty="0"/>
              <a:t>Linkages overview</a:t>
            </a:r>
            <a:endParaRPr lang="en-US" sz="3797" b="1" dirty="0"/>
          </a:p>
        </p:txBody>
      </p:sp>
      <p:sp>
        <p:nvSpPr>
          <p:cNvPr id="7" name="TextBox 6"/>
          <p:cNvSpPr txBox="1"/>
          <p:nvPr/>
        </p:nvSpPr>
        <p:spPr>
          <a:xfrm>
            <a:off x="2023211" y="1413911"/>
            <a:ext cx="2786063" cy="89319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969" dirty="0"/>
              <a:t>File of cancer patients/survivors</a:t>
            </a:r>
          </a:p>
          <a:p>
            <a:pPr algn="ctr"/>
            <a:r>
              <a:rPr lang="en-US" sz="1266" dirty="0"/>
              <a:t>(e.g., case series, clinic population) </a:t>
            </a:r>
          </a:p>
        </p:txBody>
      </p:sp>
      <p:sp>
        <p:nvSpPr>
          <p:cNvPr id="8" name="TextBox 7"/>
          <p:cNvSpPr txBox="1"/>
          <p:nvPr/>
        </p:nvSpPr>
        <p:spPr>
          <a:xfrm>
            <a:off x="2023211" y="2708158"/>
            <a:ext cx="2786063" cy="12827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969" dirty="0"/>
              <a:t>File of non-cancer individuals</a:t>
            </a:r>
          </a:p>
          <a:p>
            <a:pPr algn="ctr"/>
            <a:r>
              <a:rPr lang="en-US" sz="1266" dirty="0"/>
              <a:t>(e.g., occupational cohort (CTS, cosmetologists), MEC, transplant recipients, HIV/AIDS registry)</a:t>
            </a:r>
          </a:p>
        </p:txBody>
      </p:sp>
      <p:sp>
        <p:nvSpPr>
          <p:cNvPr id="9" name="TextBox 8"/>
          <p:cNvSpPr txBox="1"/>
          <p:nvPr/>
        </p:nvSpPr>
        <p:spPr>
          <a:xfrm>
            <a:off x="2023211" y="5279908"/>
            <a:ext cx="2786063" cy="89319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969" dirty="0"/>
              <a:t>File of geographic characteristics</a:t>
            </a:r>
          </a:p>
          <a:p>
            <a:pPr algn="ctr"/>
            <a:r>
              <a:rPr lang="en-US" sz="1266" dirty="0"/>
              <a:t>(e.g., census data, medical facilities)</a:t>
            </a:r>
          </a:p>
        </p:txBody>
      </p:sp>
      <p:sp>
        <p:nvSpPr>
          <p:cNvPr id="10" name="TextBox 9"/>
          <p:cNvSpPr txBox="1"/>
          <p:nvPr/>
        </p:nvSpPr>
        <p:spPr>
          <a:xfrm>
            <a:off x="2023211" y="4261922"/>
            <a:ext cx="2786063" cy="78495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969" dirty="0"/>
              <a:t>File of claims data</a:t>
            </a:r>
          </a:p>
          <a:p>
            <a:pPr algn="ctr"/>
            <a:r>
              <a:rPr lang="en-US" sz="1266" dirty="0"/>
              <a:t>(e.g., OSHPD, Medicare, </a:t>
            </a:r>
            <a:r>
              <a:rPr lang="en-US" sz="1266" dirty="0" err="1"/>
              <a:t>Medi</a:t>
            </a:r>
            <a:r>
              <a:rPr lang="en-US" sz="1266" dirty="0"/>
              <a:t>-Cal, electronic health records)</a:t>
            </a:r>
          </a:p>
        </p:txBody>
      </p:sp>
      <p:sp>
        <p:nvSpPr>
          <p:cNvPr id="11" name="TextBox 10"/>
          <p:cNvSpPr txBox="1"/>
          <p:nvPr/>
        </p:nvSpPr>
        <p:spPr>
          <a:xfrm>
            <a:off x="5773680" y="2976047"/>
            <a:ext cx="1821656" cy="1408198"/>
          </a:xfrm>
          <a:prstGeom prst="ellipse">
            <a:avLst/>
          </a:prstGeom>
          <a:solidFill>
            <a:srgbClr val="7BC14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969" dirty="0"/>
              <a:t>Cancer registry data</a:t>
            </a:r>
          </a:p>
        </p:txBody>
      </p:sp>
      <p:sp>
        <p:nvSpPr>
          <p:cNvPr id="12" name="TextBox 11"/>
          <p:cNvSpPr txBox="1"/>
          <p:nvPr/>
        </p:nvSpPr>
        <p:spPr>
          <a:xfrm>
            <a:off x="5345054" y="1670458"/>
            <a:ext cx="1553766" cy="957698"/>
          </a:xfrm>
          <a:prstGeom prst="rect">
            <a:avLst/>
          </a:prstGeom>
          <a:solidFill>
            <a:srgbClr val="FFC00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6" u="sng" dirty="0"/>
              <a:t>Linkage by</a:t>
            </a:r>
            <a:r>
              <a:rPr lang="en-US" sz="1406" dirty="0"/>
              <a:t>:</a:t>
            </a:r>
          </a:p>
          <a:p>
            <a:pPr algn="ctr">
              <a:buFont typeface="Arial" pitchFamily="34" charset="0"/>
              <a:buChar char="•"/>
            </a:pPr>
            <a:r>
              <a:rPr lang="en-US" sz="1406" dirty="0"/>
              <a:t>Identifiers (deterministic)</a:t>
            </a:r>
          </a:p>
          <a:p>
            <a:pPr algn="ctr">
              <a:buFont typeface="Arial" pitchFamily="34" charset="0"/>
              <a:buChar char="•"/>
            </a:pPr>
            <a:r>
              <a:rPr lang="en-US" sz="1406" dirty="0" err="1"/>
              <a:t>Geocoded</a:t>
            </a:r>
            <a:r>
              <a:rPr lang="en-US" sz="1406" dirty="0"/>
              <a:t> data</a:t>
            </a:r>
          </a:p>
        </p:txBody>
      </p:sp>
      <p:cxnSp>
        <p:nvCxnSpPr>
          <p:cNvPr id="14" name="Straight Arrow Connector 13"/>
          <p:cNvCxnSpPr/>
          <p:nvPr/>
        </p:nvCxnSpPr>
        <p:spPr bwMode="auto">
          <a:xfrm>
            <a:off x="4809274" y="2279532"/>
            <a:ext cx="1125141" cy="8572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809273" y="3351095"/>
            <a:ext cx="857250" cy="26789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stCxn id="9" idx="3"/>
          </p:cNvCxnSpPr>
          <p:nvPr/>
        </p:nvCxnSpPr>
        <p:spPr bwMode="auto">
          <a:xfrm flipV="1">
            <a:off x="4809274" y="4369080"/>
            <a:ext cx="1393031" cy="135742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2" name="Straight Arrow Connector 21"/>
          <p:cNvCxnSpPr/>
          <p:nvPr/>
        </p:nvCxnSpPr>
        <p:spPr bwMode="auto">
          <a:xfrm flipV="1">
            <a:off x="4809273" y="4101189"/>
            <a:ext cx="1017984" cy="48220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4" name="Straight Arrow Connector 23"/>
          <p:cNvCxnSpPr/>
          <p:nvPr/>
        </p:nvCxnSpPr>
        <p:spPr bwMode="auto">
          <a:xfrm>
            <a:off x="7648915" y="3672563"/>
            <a:ext cx="589359"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6" name="TextBox 25"/>
          <p:cNvSpPr txBox="1"/>
          <p:nvPr/>
        </p:nvSpPr>
        <p:spPr>
          <a:xfrm>
            <a:off x="8291852" y="1583017"/>
            <a:ext cx="2196703" cy="395365"/>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969" dirty="0"/>
              <a:t>Incident cancers</a:t>
            </a:r>
            <a:endParaRPr lang="en-US" sz="1266" dirty="0"/>
          </a:p>
        </p:txBody>
      </p:sp>
      <p:sp>
        <p:nvSpPr>
          <p:cNvPr id="29" name="TextBox 28"/>
          <p:cNvSpPr txBox="1"/>
          <p:nvPr/>
        </p:nvSpPr>
        <p:spPr>
          <a:xfrm>
            <a:off x="8291852" y="4180426"/>
            <a:ext cx="2196703" cy="698396"/>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969" dirty="0"/>
              <a:t>Payer/insurance status</a:t>
            </a:r>
            <a:endParaRPr lang="en-US" sz="1266" dirty="0"/>
          </a:p>
        </p:txBody>
      </p:sp>
      <p:sp>
        <p:nvSpPr>
          <p:cNvPr id="30" name="TextBox 29"/>
          <p:cNvSpPr txBox="1"/>
          <p:nvPr/>
        </p:nvSpPr>
        <p:spPr>
          <a:xfrm>
            <a:off x="8291852" y="2118799"/>
            <a:ext cx="2196703" cy="395365"/>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969" dirty="0"/>
              <a:t>Detailed treatment</a:t>
            </a:r>
            <a:endParaRPr lang="en-US" sz="1266" dirty="0"/>
          </a:p>
        </p:txBody>
      </p:sp>
      <p:sp>
        <p:nvSpPr>
          <p:cNvPr id="31" name="TextBox 30"/>
          <p:cNvSpPr txBox="1"/>
          <p:nvPr/>
        </p:nvSpPr>
        <p:spPr>
          <a:xfrm>
            <a:off x="8291852" y="3404673"/>
            <a:ext cx="2196703" cy="698396"/>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969" dirty="0" err="1"/>
              <a:t>Comorbidities</a:t>
            </a:r>
            <a:r>
              <a:rPr lang="en-US" sz="1969" dirty="0"/>
              <a:t>, health status</a:t>
            </a:r>
            <a:endParaRPr lang="en-US" sz="1266" dirty="0"/>
          </a:p>
        </p:txBody>
      </p:sp>
      <p:sp>
        <p:nvSpPr>
          <p:cNvPr id="32" name="TextBox 31"/>
          <p:cNvSpPr txBox="1"/>
          <p:nvPr/>
        </p:nvSpPr>
        <p:spPr>
          <a:xfrm>
            <a:off x="8291852" y="2601001"/>
            <a:ext cx="2196703" cy="698396"/>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969" dirty="0"/>
              <a:t>Exposure information</a:t>
            </a:r>
            <a:endParaRPr lang="en-US" sz="1266" dirty="0"/>
          </a:p>
        </p:txBody>
      </p:sp>
      <p:sp>
        <p:nvSpPr>
          <p:cNvPr id="33" name="TextBox 32"/>
          <p:cNvSpPr txBox="1"/>
          <p:nvPr/>
        </p:nvSpPr>
        <p:spPr>
          <a:xfrm>
            <a:off x="8291852" y="4984098"/>
            <a:ext cx="2196703" cy="698396"/>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969" dirty="0"/>
              <a:t>Environmental attributes</a:t>
            </a:r>
            <a:endParaRPr lang="en-US" sz="1266" dirty="0"/>
          </a:p>
        </p:txBody>
      </p:sp>
    </p:spTree>
    <p:extLst>
      <p:ext uri="{BB962C8B-B14F-4D97-AF65-F5344CB8AC3E}">
        <p14:creationId xmlns:p14="http://schemas.microsoft.com/office/powerpoint/2010/main" val="348709512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575094"/>
          </a:xfrm>
        </p:spPr>
        <p:txBody>
          <a:bodyPr/>
          <a:lstStyle/>
          <a:p>
            <a:r>
              <a:rPr lang="en-US" b="1" dirty="0" smtClean="0"/>
              <a:t>Outline</a:t>
            </a:r>
            <a:endParaRPr lang="en-US" b="1" dirty="0"/>
          </a:p>
        </p:txBody>
      </p:sp>
      <p:sp>
        <p:nvSpPr>
          <p:cNvPr id="3" name="Content Placeholder 2"/>
          <p:cNvSpPr>
            <a:spLocks noGrp="1"/>
          </p:cNvSpPr>
          <p:nvPr>
            <p:ph idx="1"/>
          </p:nvPr>
        </p:nvSpPr>
        <p:spPr>
          <a:xfrm>
            <a:off x="2185375" y="1506602"/>
            <a:ext cx="8549300" cy="4011502"/>
          </a:xfrm>
        </p:spPr>
        <p:txBody>
          <a:bodyPr/>
          <a:lstStyle/>
          <a:p>
            <a:pPr marL="257074" indent="-257074">
              <a:spcBef>
                <a:spcPct val="20000"/>
              </a:spcBef>
              <a:buClr>
                <a:schemeClr val="tx1"/>
              </a:buClr>
              <a:buFont typeface="Arial" pitchFamily="34" charset="0"/>
              <a:buChar char="•"/>
              <a:defRPr/>
            </a:pPr>
            <a:r>
              <a:rPr lang="en-US" sz="2800" dirty="0">
                <a:solidFill>
                  <a:schemeClr val="bg1">
                    <a:lumMod val="85000"/>
                  </a:schemeClr>
                </a:solidFill>
                <a:latin typeface="Trebuchet MS" pitchFamily="34" charset="0"/>
                <a:sym typeface="Gill Sans" pitchFamily="1" charset="0"/>
              </a:rPr>
              <a:t>Causes of cancer</a:t>
            </a:r>
          </a:p>
          <a:p>
            <a:pPr marL="257074" indent="-257074">
              <a:spcBef>
                <a:spcPct val="20000"/>
              </a:spcBef>
              <a:buClr>
                <a:schemeClr val="tx1"/>
              </a:buClr>
              <a:buFont typeface="Arial" pitchFamily="34" charset="0"/>
              <a:buChar char="•"/>
              <a:defRPr/>
            </a:pPr>
            <a:r>
              <a:rPr lang="en-US" sz="2800" dirty="0">
                <a:solidFill>
                  <a:schemeClr val="bg1">
                    <a:lumMod val="85000"/>
                  </a:schemeClr>
                </a:solidFill>
                <a:latin typeface="Trebuchet MS" pitchFamily="34" charset="0"/>
                <a:sym typeface="Gill Sans" pitchFamily="1" charset="0"/>
              </a:rPr>
              <a:t>Cancer registry data</a:t>
            </a:r>
          </a:p>
          <a:p>
            <a:pPr marL="545999" lvl="1" indent="-257074">
              <a:spcBef>
                <a:spcPct val="20000"/>
              </a:spcBef>
              <a:buClr>
                <a:schemeClr val="tx1"/>
              </a:buClr>
              <a:defRPr/>
            </a:pPr>
            <a:r>
              <a:rPr lang="en-US" sz="2800" dirty="0">
                <a:solidFill>
                  <a:schemeClr val="bg1">
                    <a:lumMod val="85000"/>
                  </a:schemeClr>
                </a:solidFill>
                <a:latin typeface="Trebuchet MS" pitchFamily="34" charset="0"/>
                <a:sym typeface="Gill Sans" pitchFamily="1" charset="0"/>
              </a:rPr>
              <a:t>The old</a:t>
            </a:r>
          </a:p>
          <a:p>
            <a:pPr marL="831749" lvl="2" indent="-257074">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Types of cancer registries</a:t>
            </a:r>
          </a:p>
          <a:p>
            <a:pPr marL="831749" lvl="2" indent="-257074">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Classic cancer surveillance activities &amp; studies</a:t>
            </a:r>
          </a:p>
          <a:p>
            <a:pPr marL="517525" lvl="1" indent="-228600">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The new</a:t>
            </a:r>
          </a:p>
          <a:p>
            <a:pPr marL="803275" lvl="2" indent="-228600">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Contemporary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future</a:t>
            </a:r>
          </a:p>
          <a:p>
            <a:pPr marL="803275" lvl="2"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New SEER: “Not your grandmother’s SEER”</a:t>
            </a:r>
          </a:p>
          <a:p>
            <a:pPr marL="228600" indent="-228600">
              <a:spcBef>
                <a:spcPct val="20000"/>
              </a:spcBef>
              <a:buClr>
                <a:schemeClr val="tx1"/>
              </a:buClr>
              <a:defRPr/>
            </a:pPr>
            <a:endParaRPr lang="en-US" sz="2800" dirty="0">
              <a:latin typeface="Trebuchet MS" pitchFamily="34" charset="0"/>
              <a:ea typeface="ヒラギノ角ゴ ProN W3" pitchFamily="1" charset="-128"/>
              <a:cs typeface="Arial" pitchFamily="34" charset="0"/>
              <a:sym typeface="Gill Sans" pitchFamily="1" charset="0"/>
            </a:endParaRPr>
          </a:p>
          <a:p>
            <a:pPr>
              <a:buClr>
                <a:schemeClr val="tx1"/>
              </a:buClr>
            </a:pPr>
            <a:endParaRPr lang="en-US" dirty="0"/>
          </a:p>
        </p:txBody>
      </p:sp>
    </p:spTree>
    <p:extLst>
      <p:ext uri="{BB962C8B-B14F-4D97-AF65-F5344CB8AC3E}">
        <p14:creationId xmlns:p14="http://schemas.microsoft.com/office/powerpoint/2010/main" val="366576043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disparities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0225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71792" y="1288822"/>
            <a:ext cx="8237599" cy="5073879"/>
          </a:xfrm>
          <a:prstGeom prst="rect">
            <a:avLst/>
          </a:prstGeom>
        </p:spPr>
      </p:pic>
      <p:pic>
        <p:nvPicPr>
          <p:cNvPr id="3" name="Picture 2"/>
          <p:cNvPicPr>
            <a:picLocks noChangeAspect="1"/>
          </p:cNvPicPr>
          <p:nvPr/>
        </p:nvPicPr>
        <p:blipFill>
          <a:blip r:embed="rId3"/>
          <a:stretch>
            <a:fillRect/>
          </a:stretch>
        </p:blipFill>
        <p:spPr>
          <a:xfrm>
            <a:off x="2141530" y="0"/>
            <a:ext cx="5135570" cy="1189182"/>
          </a:xfrm>
          <a:prstGeom prst="rect">
            <a:avLst/>
          </a:prstGeom>
        </p:spPr>
      </p:pic>
    </p:spTree>
    <p:extLst>
      <p:ext uri="{BB962C8B-B14F-4D97-AF65-F5344CB8AC3E}">
        <p14:creationId xmlns:p14="http://schemas.microsoft.com/office/powerpoint/2010/main" val="94278036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0496" y="1172348"/>
            <a:ext cx="6490052" cy="4457700"/>
          </a:xfrm>
          <a:prstGeom prst="rect">
            <a:avLst/>
          </a:prstGeom>
        </p:spPr>
      </p:pic>
    </p:spTree>
    <p:extLst>
      <p:ext uri="{BB962C8B-B14F-4D97-AF65-F5344CB8AC3E}">
        <p14:creationId xmlns:p14="http://schemas.microsoft.com/office/powerpoint/2010/main" val="339004059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71881" y="167532"/>
            <a:ext cx="4437129" cy="6581578"/>
          </a:xfrm>
          <a:prstGeom prst="rect">
            <a:avLst/>
          </a:prstGeom>
        </p:spPr>
      </p:pic>
    </p:spTree>
    <p:extLst>
      <p:ext uri="{BB962C8B-B14F-4D97-AF65-F5344CB8AC3E}">
        <p14:creationId xmlns:p14="http://schemas.microsoft.com/office/powerpoint/2010/main" val="37306292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1" r="-172" b="26483"/>
          <a:stretch/>
        </p:blipFill>
        <p:spPr>
          <a:xfrm>
            <a:off x="1480319" y="1010308"/>
            <a:ext cx="6517834" cy="5847693"/>
          </a:xfrm>
          <a:prstGeom prst="rect">
            <a:avLst/>
          </a:prstGeom>
        </p:spPr>
      </p:pic>
      <p:sp>
        <p:nvSpPr>
          <p:cNvPr id="6" name="TextBox 5"/>
          <p:cNvSpPr txBox="1"/>
          <p:nvPr/>
        </p:nvSpPr>
        <p:spPr>
          <a:xfrm>
            <a:off x="2006600" y="152401"/>
            <a:ext cx="8443687" cy="830997"/>
          </a:xfrm>
          <a:prstGeom prst="rect">
            <a:avLst/>
          </a:prstGeom>
          <a:noFill/>
        </p:spPr>
        <p:txBody>
          <a:bodyPr wrap="square" rtlCol="0">
            <a:spAutoFit/>
          </a:bodyPr>
          <a:lstStyle/>
          <a:p>
            <a:r>
              <a:rPr lang="en-US" sz="2400" b="1" dirty="0"/>
              <a:t>Incidence rates over time of invasive breast cancer among AA ethnic groups and NH Whites, California, 1988-2013</a:t>
            </a:r>
            <a:endParaRPr lang="en-US" sz="2400" b="1" dirty="0"/>
          </a:p>
        </p:txBody>
      </p:sp>
      <p:sp>
        <p:nvSpPr>
          <p:cNvPr id="7" name="TextBox 6"/>
          <p:cNvSpPr txBox="1"/>
          <p:nvPr/>
        </p:nvSpPr>
        <p:spPr>
          <a:xfrm>
            <a:off x="7781602" y="5682343"/>
            <a:ext cx="2701189" cy="400110"/>
          </a:xfrm>
          <a:prstGeom prst="rect">
            <a:avLst/>
          </a:prstGeom>
          <a:noFill/>
        </p:spPr>
        <p:txBody>
          <a:bodyPr wrap="none" rtlCol="0">
            <a:spAutoFit/>
          </a:bodyPr>
          <a:lstStyle/>
          <a:p>
            <a:r>
              <a:rPr lang="en-US" sz="2000" dirty="0"/>
              <a:t>Gomez et al. BCRT 2017</a:t>
            </a:r>
            <a:endParaRPr lang="en-US" sz="2000" dirty="0"/>
          </a:p>
        </p:txBody>
      </p:sp>
      <p:sp>
        <p:nvSpPr>
          <p:cNvPr id="8" name="TextBox 7"/>
          <p:cNvSpPr txBox="1"/>
          <p:nvPr/>
        </p:nvSpPr>
        <p:spPr>
          <a:xfrm>
            <a:off x="7871452" y="1295402"/>
            <a:ext cx="2253502" cy="369332"/>
          </a:xfrm>
          <a:prstGeom prst="rect">
            <a:avLst/>
          </a:prstGeom>
          <a:noFill/>
        </p:spPr>
        <p:txBody>
          <a:bodyPr wrap="none" rtlCol="0">
            <a:spAutoFit/>
          </a:bodyPr>
          <a:lstStyle/>
          <a:p>
            <a:r>
              <a:rPr lang="en-US" b="1" dirty="0">
                <a:solidFill>
                  <a:srgbClr val="595959"/>
                </a:solidFill>
              </a:rPr>
              <a:t>Non-Hispanic White</a:t>
            </a:r>
            <a:endParaRPr lang="en-US" b="1" dirty="0">
              <a:solidFill>
                <a:srgbClr val="595959"/>
              </a:solidFill>
            </a:endParaRPr>
          </a:p>
        </p:txBody>
      </p:sp>
      <p:sp>
        <p:nvSpPr>
          <p:cNvPr id="9" name="TextBox 8"/>
          <p:cNvSpPr txBox="1"/>
          <p:nvPr/>
        </p:nvSpPr>
        <p:spPr>
          <a:xfrm>
            <a:off x="7856967" y="1545772"/>
            <a:ext cx="1052532" cy="369332"/>
          </a:xfrm>
          <a:prstGeom prst="rect">
            <a:avLst/>
          </a:prstGeom>
          <a:noFill/>
        </p:spPr>
        <p:txBody>
          <a:bodyPr wrap="none" rtlCol="0">
            <a:spAutoFit/>
          </a:bodyPr>
          <a:lstStyle/>
          <a:p>
            <a:r>
              <a:rPr lang="en-US" b="1" dirty="0">
                <a:solidFill>
                  <a:srgbClr val="F6960A"/>
                </a:solidFill>
              </a:rPr>
              <a:t>Japanese</a:t>
            </a:r>
            <a:endParaRPr lang="en-US" b="1" dirty="0">
              <a:solidFill>
                <a:srgbClr val="F6960A"/>
              </a:solidFill>
            </a:endParaRPr>
          </a:p>
        </p:txBody>
      </p:sp>
      <p:sp>
        <p:nvSpPr>
          <p:cNvPr id="10" name="TextBox 9"/>
          <p:cNvSpPr txBox="1"/>
          <p:nvPr/>
        </p:nvSpPr>
        <p:spPr>
          <a:xfrm>
            <a:off x="7876195" y="1784875"/>
            <a:ext cx="950901" cy="369332"/>
          </a:xfrm>
          <a:prstGeom prst="rect">
            <a:avLst/>
          </a:prstGeom>
          <a:noFill/>
        </p:spPr>
        <p:txBody>
          <a:bodyPr wrap="none" rtlCol="0">
            <a:spAutoFit/>
          </a:bodyPr>
          <a:lstStyle/>
          <a:p>
            <a:r>
              <a:rPr lang="en-US" b="1" dirty="0">
                <a:solidFill>
                  <a:srgbClr val="7E9847"/>
                </a:solidFill>
              </a:rPr>
              <a:t>Filipina</a:t>
            </a:r>
            <a:endParaRPr lang="en-US" b="1" dirty="0">
              <a:solidFill>
                <a:srgbClr val="7E9847"/>
              </a:solidFill>
            </a:endParaRPr>
          </a:p>
        </p:txBody>
      </p:sp>
      <p:sp>
        <p:nvSpPr>
          <p:cNvPr id="11" name="TextBox 10"/>
          <p:cNvSpPr txBox="1"/>
          <p:nvPr/>
        </p:nvSpPr>
        <p:spPr>
          <a:xfrm>
            <a:off x="7875407" y="2046512"/>
            <a:ext cx="1361270" cy="369332"/>
          </a:xfrm>
          <a:prstGeom prst="rect">
            <a:avLst/>
          </a:prstGeom>
          <a:noFill/>
        </p:spPr>
        <p:txBody>
          <a:bodyPr wrap="none" rtlCol="0">
            <a:spAutoFit/>
          </a:bodyPr>
          <a:lstStyle/>
          <a:p>
            <a:r>
              <a:rPr lang="en-US" b="1" dirty="0">
                <a:solidFill>
                  <a:srgbClr val="FF0000"/>
                </a:solidFill>
              </a:rPr>
              <a:t>South Asian</a:t>
            </a:r>
            <a:endParaRPr lang="en-US" b="1" dirty="0">
              <a:solidFill>
                <a:srgbClr val="FF0000"/>
              </a:solidFill>
            </a:endParaRPr>
          </a:p>
        </p:txBody>
      </p:sp>
      <p:sp>
        <p:nvSpPr>
          <p:cNvPr id="12" name="TextBox 11"/>
          <p:cNvSpPr txBox="1"/>
          <p:nvPr/>
        </p:nvSpPr>
        <p:spPr>
          <a:xfrm>
            <a:off x="7874004" y="2275112"/>
            <a:ext cx="2074607" cy="369332"/>
          </a:xfrm>
          <a:prstGeom prst="rect">
            <a:avLst/>
          </a:prstGeom>
          <a:noFill/>
        </p:spPr>
        <p:txBody>
          <a:bodyPr wrap="none" rtlCol="0">
            <a:spAutoFit/>
          </a:bodyPr>
          <a:lstStyle/>
          <a:p>
            <a:r>
              <a:rPr lang="en-US" b="1" dirty="0">
                <a:solidFill>
                  <a:srgbClr val="070707"/>
                </a:solidFill>
              </a:rPr>
              <a:t>All Asian American</a:t>
            </a:r>
            <a:endParaRPr lang="en-US" b="1" dirty="0">
              <a:solidFill>
                <a:srgbClr val="070707"/>
              </a:solidFill>
            </a:endParaRPr>
          </a:p>
        </p:txBody>
      </p:sp>
      <p:sp>
        <p:nvSpPr>
          <p:cNvPr id="13" name="TextBox 12"/>
          <p:cNvSpPr txBox="1"/>
          <p:nvPr/>
        </p:nvSpPr>
        <p:spPr>
          <a:xfrm>
            <a:off x="7858455" y="2503712"/>
            <a:ext cx="978153" cy="369332"/>
          </a:xfrm>
          <a:prstGeom prst="rect">
            <a:avLst/>
          </a:prstGeom>
          <a:noFill/>
        </p:spPr>
        <p:txBody>
          <a:bodyPr wrap="none" rtlCol="0">
            <a:spAutoFit/>
          </a:bodyPr>
          <a:lstStyle/>
          <a:p>
            <a:r>
              <a:rPr lang="en-US" b="1" dirty="0">
                <a:solidFill>
                  <a:srgbClr val="75B3C7"/>
                </a:solidFill>
              </a:rPr>
              <a:t>Chinese</a:t>
            </a:r>
            <a:endParaRPr lang="en-US" b="1" dirty="0">
              <a:solidFill>
                <a:srgbClr val="75B3C7"/>
              </a:solidFill>
            </a:endParaRPr>
          </a:p>
        </p:txBody>
      </p:sp>
      <p:sp>
        <p:nvSpPr>
          <p:cNvPr id="14" name="TextBox 13"/>
          <p:cNvSpPr txBox="1"/>
          <p:nvPr/>
        </p:nvSpPr>
        <p:spPr>
          <a:xfrm>
            <a:off x="7874004" y="2721422"/>
            <a:ext cx="1331775" cy="369332"/>
          </a:xfrm>
          <a:prstGeom prst="rect">
            <a:avLst/>
          </a:prstGeom>
          <a:noFill/>
        </p:spPr>
        <p:txBody>
          <a:bodyPr wrap="none" rtlCol="0">
            <a:spAutoFit/>
          </a:bodyPr>
          <a:lstStyle/>
          <a:p>
            <a:r>
              <a:rPr lang="en-US" b="1" dirty="0">
                <a:solidFill>
                  <a:srgbClr val="C76765"/>
                </a:solidFill>
              </a:rPr>
              <a:t>Vietnamese</a:t>
            </a:r>
          </a:p>
        </p:txBody>
      </p:sp>
      <p:sp>
        <p:nvSpPr>
          <p:cNvPr id="15" name="TextBox 14"/>
          <p:cNvSpPr txBox="1"/>
          <p:nvPr/>
        </p:nvSpPr>
        <p:spPr>
          <a:xfrm>
            <a:off x="7875902" y="2926681"/>
            <a:ext cx="896399" cy="369332"/>
          </a:xfrm>
          <a:prstGeom prst="rect">
            <a:avLst/>
          </a:prstGeom>
          <a:noFill/>
        </p:spPr>
        <p:txBody>
          <a:bodyPr wrap="none" rtlCol="0">
            <a:spAutoFit/>
          </a:bodyPr>
          <a:lstStyle/>
          <a:p>
            <a:r>
              <a:rPr lang="en-US" b="1" dirty="0">
                <a:solidFill>
                  <a:srgbClr val="927BAF"/>
                </a:solidFill>
              </a:rPr>
              <a:t>Korean</a:t>
            </a:r>
            <a:endParaRPr lang="en-US" b="1" dirty="0">
              <a:solidFill>
                <a:srgbClr val="927BAF"/>
              </a:solidFill>
            </a:endParaRPr>
          </a:p>
        </p:txBody>
      </p:sp>
      <p:sp>
        <p:nvSpPr>
          <p:cNvPr id="16" name="TextBox 15"/>
          <p:cNvSpPr txBox="1"/>
          <p:nvPr/>
        </p:nvSpPr>
        <p:spPr>
          <a:xfrm>
            <a:off x="7863527" y="3149337"/>
            <a:ext cx="1749197" cy="369332"/>
          </a:xfrm>
          <a:prstGeom prst="rect">
            <a:avLst/>
          </a:prstGeom>
          <a:noFill/>
        </p:spPr>
        <p:txBody>
          <a:bodyPr wrap="none" rtlCol="0">
            <a:spAutoFit/>
          </a:bodyPr>
          <a:lstStyle/>
          <a:p>
            <a:r>
              <a:rPr lang="en-US" b="1" dirty="0">
                <a:solidFill>
                  <a:srgbClr val="376092"/>
                </a:solidFill>
              </a:rPr>
              <a:t>Southeast Asian</a:t>
            </a:r>
            <a:endParaRPr lang="en-US" b="1" dirty="0">
              <a:solidFill>
                <a:srgbClr val="376092"/>
              </a:solidFill>
            </a:endParaRPr>
          </a:p>
        </p:txBody>
      </p:sp>
      <p:sp>
        <p:nvSpPr>
          <p:cNvPr id="2" name="TextBox 1"/>
          <p:cNvSpPr txBox="1"/>
          <p:nvPr/>
        </p:nvSpPr>
        <p:spPr bwMode="auto">
          <a:xfrm>
            <a:off x="7871453" y="4005944"/>
            <a:ext cx="2437318" cy="492443"/>
          </a:xfrm>
          <a:prstGeom prst="rect">
            <a:avLst/>
          </a:prstGeom>
          <a:noFill/>
          <a:ln w="19050" algn="ctr">
            <a:noFill/>
            <a:miter lim="800000"/>
            <a:headEnd/>
            <a:tailEnd/>
          </a:ln>
        </p:spPr>
        <p:txBody>
          <a:bodyPr wrap="square" lIns="0" tIns="0" rIns="0" bIns="0" rtlCol="0">
            <a:spAutoFit/>
          </a:bodyPr>
          <a:lstStyle/>
          <a:p>
            <a:r>
              <a:rPr lang="en-US" sz="1600" dirty="0"/>
              <a:t>*increase statistically sig in every group, except Japanese</a:t>
            </a:r>
          </a:p>
        </p:txBody>
      </p:sp>
    </p:spTree>
    <p:extLst>
      <p:ext uri="{BB962C8B-B14F-4D97-AF65-F5344CB8AC3E}">
        <p14:creationId xmlns:p14="http://schemas.microsoft.com/office/powerpoint/2010/main" val="19686188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24001" y="4172829"/>
            <a:ext cx="6683829" cy="2554545"/>
          </a:xfrm>
          <a:prstGeom prst="rect">
            <a:avLst/>
          </a:prstGeom>
          <a:solidFill>
            <a:schemeClr val="bg1"/>
          </a:solidFill>
        </p:spPr>
        <p:txBody>
          <a:bodyPr wrap="square" rtlCol="0">
            <a:spAutoFit/>
          </a:bodyPr>
          <a:lstStyle/>
          <a:p>
            <a:r>
              <a:rPr lang="en-US" sz="1600" dirty="0"/>
              <a:t>“When Margaret Abe-Koga was diagnosed with breast cancer in 2015, she was as surprised as anyone.</a:t>
            </a:r>
          </a:p>
          <a:p>
            <a:r>
              <a:rPr lang="en-US" sz="1600" dirty="0"/>
              <a:t>After all, no one ever had breast cancer in her Japanese-American family, she doesn’t have the genetic marker, and she’d been led to believe that Asian-Americans weren’t – as Abe-Koga put it – “a high-propensity group” for the disease.</a:t>
            </a:r>
          </a:p>
          <a:p>
            <a:r>
              <a:rPr lang="en-US" sz="1600" dirty="0"/>
              <a:t>[The results from the study] stunned Abe-Koga, 46, … For generations, she said, Asian-Americans have been under the wrong impression that breast cancer “is not prevalent in our community” so “it’s not something that people think about.” ”</a:t>
            </a:r>
          </a:p>
          <a:p>
            <a:r>
              <a:rPr lang="en-US" sz="1600" dirty="0"/>
              <a:t>Tracy </a:t>
            </a:r>
            <a:r>
              <a:rPr lang="en-US" sz="1600" dirty="0" err="1"/>
              <a:t>Seipel</a:t>
            </a:r>
            <a:r>
              <a:rPr lang="en-US" sz="1600" dirty="0"/>
              <a:t> (Mercury News), Chicago Tribune, April 27, 2017</a:t>
            </a:r>
            <a:endParaRPr lang="en-US" sz="16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5602" y="57435"/>
            <a:ext cx="2527819" cy="3396349"/>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r="-800"/>
          <a:stretch/>
        </p:blipFill>
        <p:spPr>
          <a:xfrm>
            <a:off x="4107543" y="674024"/>
            <a:ext cx="2394124" cy="3458180"/>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95538" y="55893"/>
            <a:ext cx="2495371" cy="2696611"/>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r="-800"/>
          <a:stretch/>
        </p:blipFill>
        <p:spPr>
          <a:xfrm>
            <a:off x="8288956" y="2351316"/>
            <a:ext cx="2404431" cy="3167743"/>
          </a:xfrm>
          <a:prstGeom prst="rect">
            <a:avLst/>
          </a:prstGeom>
        </p:spPr>
      </p:pic>
      <p:sp>
        <p:nvSpPr>
          <p:cNvPr id="2" name="Rectangle 1"/>
          <p:cNvSpPr/>
          <p:nvPr/>
        </p:nvSpPr>
        <p:spPr bwMode="auto">
          <a:xfrm>
            <a:off x="1564563" y="5695951"/>
            <a:ext cx="6724392" cy="731677"/>
          </a:xfrm>
          <a:prstGeom prst="rect">
            <a:avLst/>
          </a:prstGeom>
          <a:noFill/>
          <a:ln w="38100">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425352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6282" y="172212"/>
            <a:ext cx="8433118" cy="441018"/>
          </a:xfrm>
        </p:spPr>
        <p:txBody>
          <a:bodyPr/>
          <a:lstStyle/>
          <a:p>
            <a:r>
              <a:rPr lang="en-US" sz="2600" dirty="0"/>
              <a:t>% Contribution (men/women) of risk factors to cancer types</a:t>
            </a:r>
            <a:endParaRPr lang="en-US" sz="2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27943160"/>
              </p:ext>
            </p:extLst>
          </p:nvPr>
        </p:nvGraphicFramePr>
        <p:xfrm>
          <a:off x="1695456" y="638534"/>
          <a:ext cx="8848719" cy="5755640"/>
        </p:xfrm>
        <a:graphic>
          <a:graphicData uri="http://schemas.openxmlformats.org/drawingml/2006/table">
            <a:tbl>
              <a:tblPr firstRow="1" bandRow="1">
                <a:tableStyleId>{5C22544A-7EE6-4342-B048-85BDC9FD1C3A}</a:tableStyleId>
              </a:tblPr>
              <a:tblGrid>
                <a:gridCol w="1142995">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809625">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8763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gridCol w="819150">
                  <a:extLst>
                    <a:ext uri="{9D8B030D-6E8A-4147-A177-3AD203B41FA5}">
                      <a16:colId xmlns:a16="http://schemas.microsoft.com/office/drawing/2014/main" val="20007"/>
                    </a:ext>
                  </a:extLst>
                </a:gridCol>
                <a:gridCol w="742950">
                  <a:extLst>
                    <a:ext uri="{9D8B030D-6E8A-4147-A177-3AD203B41FA5}">
                      <a16:colId xmlns:a16="http://schemas.microsoft.com/office/drawing/2014/main" val="20008"/>
                    </a:ext>
                  </a:extLst>
                </a:gridCol>
                <a:gridCol w="695325">
                  <a:extLst>
                    <a:ext uri="{9D8B030D-6E8A-4147-A177-3AD203B41FA5}">
                      <a16:colId xmlns:a16="http://schemas.microsoft.com/office/drawing/2014/main" val="20009"/>
                    </a:ext>
                  </a:extLst>
                </a:gridCol>
                <a:gridCol w="638174">
                  <a:extLst>
                    <a:ext uri="{9D8B030D-6E8A-4147-A177-3AD203B41FA5}">
                      <a16:colId xmlns:a16="http://schemas.microsoft.com/office/drawing/2014/main" val="20010"/>
                    </a:ext>
                  </a:extLst>
                </a:gridCol>
              </a:tblGrid>
              <a:tr h="370840">
                <a:tc>
                  <a:txBody>
                    <a:bodyPr/>
                    <a:lstStyle/>
                    <a:p>
                      <a:r>
                        <a:rPr lang="en-US" sz="1200" dirty="0" smtClean="0">
                          <a:latin typeface="Arial Narrow" panose="020B0606020202030204" pitchFamily="34" charset="0"/>
                        </a:rPr>
                        <a:t>Cancer site</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Smoking</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Excess body weight</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Drinking alcohol</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Few fruits &amp; veggies</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Physical inactivity</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HPV infection</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Red/</a:t>
                      </a:r>
                    </a:p>
                    <a:p>
                      <a:pPr algn="ctr"/>
                      <a:r>
                        <a:rPr lang="en-US" sz="1200" dirty="0" smtClean="0">
                          <a:latin typeface="Arial Narrow" panose="020B0606020202030204" pitchFamily="34" charset="0"/>
                        </a:rPr>
                        <a:t>processed meat</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UV radiation</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Low dietary calcium</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Low fiber</a:t>
                      </a:r>
                      <a:endParaRPr lang="en-US" sz="1200" dirty="0">
                        <a:latin typeface="Arial Narrow" panose="020B0606020202030204" pitchFamily="34" charset="0"/>
                      </a:endParaRPr>
                    </a:p>
                  </a:txBody>
                  <a:tcPr/>
                </a:tc>
                <a:extLst>
                  <a:ext uri="{0D108BD9-81ED-4DB2-BD59-A6C34878D82A}">
                    <a16:rowId xmlns:a16="http://schemas.microsoft.com/office/drawing/2014/main" val="10000"/>
                  </a:ext>
                </a:extLst>
              </a:tr>
              <a:tr h="370840">
                <a:tc>
                  <a:txBody>
                    <a:bodyPr/>
                    <a:lstStyle/>
                    <a:p>
                      <a:r>
                        <a:rPr lang="en-US" sz="1400" dirty="0" smtClean="0">
                          <a:latin typeface="Arial Narrow" panose="020B0606020202030204" pitchFamily="34" charset="0"/>
                        </a:rPr>
                        <a:t>Lung</a:t>
                      </a:r>
                      <a:endParaRPr lang="en-US" sz="1400" dirty="0">
                        <a:latin typeface="Arial Narrow" panose="020B0606020202030204" pitchFamily="34" charset="0"/>
                      </a:endParaRPr>
                    </a:p>
                  </a:txBody>
                  <a:tcPr/>
                </a:tc>
                <a:tc>
                  <a:txBody>
                    <a:bodyPr/>
                    <a:lstStyle/>
                    <a:p>
                      <a:pPr algn="ctr"/>
                      <a:r>
                        <a:rPr lang="en-US" sz="1400" dirty="0" smtClean="0">
                          <a:latin typeface="+mj-lt"/>
                        </a:rPr>
                        <a:t>82</a:t>
                      </a:r>
                      <a:endParaRPr lang="en-US" sz="1400" dirty="0">
                        <a:latin typeface="+mj-lt"/>
                      </a:endParaRPr>
                    </a:p>
                  </a:txBody>
                  <a:tcPr/>
                </a:tc>
                <a:tc>
                  <a:txBody>
                    <a:bodyPr/>
                    <a:lstStyle/>
                    <a:p>
                      <a:pPr algn="ctr"/>
                      <a:r>
                        <a:rPr lang="en-US" sz="1400" dirty="0" smtClean="0">
                          <a:latin typeface="+mj-lt"/>
                        </a:rPr>
                        <a:t>60</a:t>
                      </a:r>
                      <a:endParaRPr lang="en-US" sz="1400" dirty="0">
                        <a:latin typeface="+mj-lt"/>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9</a:t>
                      </a:r>
                      <a:endParaRPr lang="en-US" sz="1400" dirty="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extLst>
                  <a:ext uri="{0D108BD9-81ED-4DB2-BD59-A6C34878D82A}">
                    <a16:rowId xmlns:a16="http://schemas.microsoft.com/office/drawing/2014/main" val="10001"/>
                  </a:ext>
                </a:extLst>
              </a:tr>
              <a:tr h="370840">
                <a:tc>
                  <a:txBody>
                    <a:bodyPr/>
                    <a:lstStyle/>
                    <a:p>
                      <a:r>
                        <a:rPr lang="en-US" sz="1400" dirty="0" smtClean="0">
                          <a:latin typeface="Arial Narrow" panose="020B0606020202030204" pitchFamily="34" charset="0"/>
                        </a:rPr>
                        <a:t>Breast</a:t>
                      </a:r>
                      <a:endParaRPr lang="en-US" sz="1400" dirty="0">
                        <a:latin typeface="Arial Narrow" panose="020B0606020202030204" pitchFamily="34" charset="0"/>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11</a:t>
                      </a:r>
                      <a:endParaRPr lang="en-US" sz="1400" dirty="0">
                        <a:latin typeface="+mj-lt"/>
                      </a:endParaRPr>
                    </a:p>
                  </a:txBody>
                  <a:tcPr/>
                </a:tc>
                <a:tc>
                  <a:txBody>
                    <a:bodyPr/>
                    <a:lstStyle/>
                    <a:p>
                      <a:pPr algn="ctr"/>
                      <a:r>
                        <a:rPr lang="en-US" sz="1400" dirty="0" smtClean="0">
                          <a:latin typeface="+mj-lt"/>
                        </a:rPr>
                        <a:t>6</a:t>
                      </a:r>
                      <a:endParaRPr lang="en-US" sz="1400" dirty="0">
                        <a:latin typeface="+mj-lt"/>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4</a:t>
                      </a:r>
                      <a:endParaRPr lang="en-US" sz="1400" dirty="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extLst>
                  <a:ext uri="{0D108BD9-81ED-4DB2-BD59-A6C34878D82A}">
                    <a16:rowId xmlns:a16="http://schemas.microsoft.com/office/drawing/2014/main" val="10002"/>
                  </a:ext>
                </a:extLst>
              </a:tr>
              <a:tr h="370840">
                <a:tc>
                  <a:txBody>
                    <a:bodyPr/>
                    <a:lstStyle/>
                    <a:p>
                      <a:r>
                        <a:rPr lang="en-US" sz="1400" dirty="0" smtClean="0">
                          <a:latin typeface="Arial Narrow" panose="020B0606020202030204" pitchFamily="34" charset="0"/>
                        </a:rPr>
                        <a:t>Prostate</a:t>
                      </a:r>
                      <a:endParaRPr lang="en-US" sz="1400" dirty="0">
                        <a:latin typeface="Arial Narrow" panose="020B0606020202030204" pitchFamily="34" charset="0"/>
                      </a:endParaRPr>
                    </a:p>
                  </a:txBody>
                  <a:tcPr/>
                </a:tc>
                <a:tc>
                  <a:txBody>
                    <a:bodyPr/>
                    <a:lstStyle/>
                    <a:p>
                      <a:pPr algn="ctr"/>
                      <a:endParaRPr lang="en-US" sz="140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03"/>
                  </a:ext>
                </a:extLst>
              </a:tr>
              <a:tr h="370840">
                <a:tc>
                  <a:txBody>
                    <a:bodyPr/>
                    <a:lstStyle/>
                    <a:p>
                      <a:r>
                        <a:rPr lang="en-US" sz="1400" dirty="0" smtClean="0">
                          <a:latin typeface="Arial Narrow" panose="020B0606020202030204" pitchFamily="34" charset="0"/>
                        </a:rPr>
                        <a:t>Colorectal</a:t>
                      </a:r>
                      <a:endParaRPr lang="en-US" sz="1400" dirty="0">
                        <a:latin typeface="Arial Narrow" panose="020B0606020202030204" pitchFamily="34" charset="0"/>
                      </a:endParaRPr>
                    </a:p>
                  </a:txBody>
                  <a:tcPr/>
                </a:tc>
                <a:tc>
                  <a:txBody>
                    <a:bodyPr/>
                    <a:lstStyle/>
                    <a:p>
                      <a:pPr algn="ctr"/>
                      <a:endParaRPr lang="en-US" sz="1400">
                        <a:latin typeface="+mj-lt"/>
                      </a:endParaRPr>
                    </a:p>
                  </a:txBody>
                  <a:tcPr/>
                </a:tc>
                <a:tc>
                  <a:txBody>
                    <a:bodyPr/>
                    <a:lstStyle/>
                    <a:p>
                      <a:pPr algn="ctr"/>
                      <a:r>
                        <a:rPr lang="en-US" sz="1400" dirty="0" smtClean="0">
                          <a:latin typeface="+mj-lt"/>
                        </a:rPr>
                        <a:t>5</a:t>
                      </a:r>
                      <a:endParaRPr lang="en-US" sz="1400" dirty="0">
                        <a:latin typeface="+mj-lt"/>
                      </a:endParaRPr>
                    </a:p>
                  </a:txBody>
                  <a:tcPr/>
                </a:tc>
                <a:tc>
                  <a:txBody>
                    <a:bodyPr/>
                    <a:lstStyle/>
                    <a:p>
                      <a:pPr algn="ctr"/>
                      <a:r>
                        <a:rPr lang="en-US" sz="1400" dirty="0" smtClean="0">
                          <a:latin typeface="+mj-lt"/>
                        </a:rPr>
                        <a:t>17/8</a:t>
                      </a:r>
                      <a:endParaRPr lang="en-US" sz="1400" dirty="0">
                        <a:latin typeface="+mj-lt"/>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16</a:t>
                      </a:r>
                      <a:endParaRPr lang="en-US" sz="1400" dirty="0">
                        <a:latin typeface="+mj-lt"/>
                      </a:endParaRPr>
                    </a:p>
                  </a:txBody>
                  <a:tcPr/>
                </a:tc>
                <a:tc>
                  <a:txBody>
                    <a:bodyPr/>
                    <a:lstStyle/>
                    <a:p>
                      <a:pPr algn="ctr"/>
                      <a:endParaRPr lang="en-US" sz="1400">
                        <a:latin typeface="+mj-lt"/>
                      </a:endParaRPr>
                    </a:p>
                  </a:txBody>
                  <a:tcPr/>
                </a:tc>
                <a:tc>
                  <a:txBody>
                    <a:bodyPr/>
                    <a:lstStyle/>
                    <a:p>
                      <a:pPr algn="ctr"/>
                      <a:r>
                        <a:rPr lang="en-US" sz="1400" dirty="0" smtClean="0">
                          <a:latin typeface="+mj-lt"/>
                        </a:rPr>
                        <a:t>5-8</a:t>
                      </a:r>
                      <a:endParaRPr lang="en-US" sz="1400" dirty="0">
                        <a:latin typeface="+mj-lt"/>
                      </a:endParaRPr>
                    </a:p>
                  </a:txBody>
                  <a:tcPr/>
                </a:tc>
                <a:tc>
                  <a:txBody>
                    <a:bodyPr/>
                    <a:lstStyle/>
                    <a:p>
                      <a:pPr algn="ctr"/>
                      <a:endParaRPr lang="en-US" sz="1400">
                        <a:latin typeface="+mj-lt"/>
                      </a:endParaRPr>
                    </a:p>
                  </a:txBody>
                  <a:tcPr/>
                </a:tc>
                <a:tc>
                  <a:txBody>
                    <a:bodyPr/>
                    <a:lstStyle/>
                    <a:p>
                      <a:pPr algn="ctr"/>
                      <a:r>
                        <a:rPr lang="en-US" sz="1400" dirty="0" smtClean="0">
                          <a:latin typeface="+mj-lt"/>
                        </a:rPr>
                        <a:t>5</a:t>
                      </a:r>
                      <a:endParaRPr lang="en-US" sz="1400" dirty="0">
                        <a:latin typeface="+mj-lt"/>
                      </a:endParaRPr>
                    </a:p>
                  </a:txBody>
                  <a:tcPr/>
                </a:tc>
                <a:tc>
                  <a:txBody>
                    <a:bodyPr/>
                    <a:lstStyle/>
                    <a:p>
                      <a:pPr algn="ctr"/>
                      <a:r>
                        <a:rPr lang="en-US" sz="1400" dirty="0" smtClean="0">
                          <a:latin typeface="+mj-lt"/>
                        </a:rPr>
                        <a:t>10</a:t>
                      </a:r>
                      <a:endParaRPr lang="en-US" sz="1400" dirty="0">
                        <a:latin typeface="+mj-lt"/>
                      </a:endParaRPr>
                    </a:p>
                  </a:txBody>
                  <a:tcPr/>
                </a:tc>
                <a:extLst>
                  <a:ext uri="{0D108BD9-81ED-4DB2-BD59-A6C34878D82A}">
                    <a16:rowId xmlns:a16="http://schemas.microsoft.com/office/drawing/2014/main" val="10004"/>
                  </a:ext>
                </a:extLst>
              </a:tr>
              <a:tr h="370840">
                <a:tc>
                  <a:txBody>
                    <a:bodyPr/>
                    <a:lstStyle/>
                    <a:p>
                      <a:r>
                        <a:rPr lang="en-US" sz="1400" dirty="0" smtClean="0">
                          <a:latin typeface="Arial Narrow" panose="020B0606020202030204" pitchFamily="34" charset="0"/>
                        </a:rPr>
                        <a:t>Melanoma</a:t>
                      </a:r>
                      <a:endParaRPr lang="en-US" sz="1400" dirty="0">
                        <a:latin typeface="Arial Narrow" panose="020B0606020202030204" pitchFamily="34" charset="0"/>
                      </a:endParaRPr>
                    </a:p>
                  </a:txBody>
                  <a:tcPr/>
                </a:tc>
                <a:tc>
                  <a:txBody>
                    <a:bodyPr/>
                    <a:lstStyle/>
                    <a:p>
                      <a:pPr algn="ctr"/>
                      <a:endParaRPr lang="en-US" sz="140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a:latin typeface="+mj-lt"/>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96/94</a:t>
                      </a:r>
                      <a:endParaRPr lang="en-US" sz="1400" dirty="0">
                        <a:latin typeface="+mj-lt"/>
                      </a:endParaRPr>
                    </a:p>
                  </a:txBody>
                  <a:tcPr/>
                </a:tc>
                <a:tc>
                  <a:txBody>
                    <a:bodyPr/>
                    <a:lstStyle/>
                    <a:p>
                      <a:pPr algn="ctr"/>
                      <a:endParaRPr lang="en-US" sz="140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05"/>
                  </a:ext>
                </a:extLst>
              </a:tr>
              <a:tr h="370840">
                <a:tc>
                  <a:txBody>
                    <a:bodyPr/>
                    <a:lstStyle/>
                    <a:p>
                      <a:r>
                        <a:rPr lang="en-US" sz="1400" dirty="0" smtClean="0">
                          <a:latin typeface="Arial Narrow" panose="020B0606020202030204" pitchFamily="34" charset="0"/>
                        </a:rPr>
                        <a:t>Laryngeal</a:t>
                      </a:r>
                      <a:endParaRPr lang="en-US" sz="1400" dirty="0">
                        <a:latin typeface="Arial Narrow" panose="020B0606020202030204" pitchFamily="34" charset="0"/>
                      </a:endParaRPr>
                    </a:p>
                  </a:txBody>
                  <a:tcPr/>
                </a:tc>
                <a:tc>
                  <a:txBody>
                    <a:bodyPr/>
                    <a:lstStyle/>
                    <a:p>
                      <a:pPr algn="ctr"/>
                      <a:r>
                        <a:rPr lang="en-US" sz="1400" dirty="0" smtClean="0">
                          <a:latin typeface="+mj-lt"/>
                        </a:rPr>
                        <a:t>74</a:t>
                      </a: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17</a:t>
                      </a: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06"/>
                  </a:ext>
                </a:extLst>
              </a:tr>
              <a:tr h="370840">
                <a:tc>
                  <a:txBody>
                    <a:bodyPr/>
                    <a:lstStyle/>
                    <a:p>
                      <a:r>
                        <a:rPr lang="en-US" sz="1400" dirty="0" smtClean="0">
                          <a:latin typeface="Arial Narrow" panose="020B0606020202030204" pitchFamily="34" charset="0"/>
                        </a:rPr>
                        <a:t>Esophageal</a:t>
                      </a:r>
                      <a:endParaRPr lang="en-US" sz="1400" dirty="0">
                        <a:latin typeface="Arial Narrow" panose="020B0606020202030204" pitchFamily="34" charset="0"/>
                      </a:endParaRPr>
                    </a:p>
                  </a:txBody>
                  <a:tcPr/>
                </a:tc>
                <a:tc>
                  <a:txBody>
                    <a:bodyPr/>
                    <a:lstStyle/>
                    <a:p>
                      <a:pPr algn="ctr"/>
                      <a:r>
                        <a:rPr lang="en-US" sz="1400" dirty="0" smtClean="0">
                          <a:latin typeface="+mj-lt"/>
                        </a:rPr>
                        <a:t>50</a:t>
                      </a: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07"/>
                  </a:ext>
                </a:extLst>
              </a:tr>
              <a:tr h="370840">
                <a:tc>
                  <a:txBody>
                    <a:bodyPr/>
                    <a:lstStyle/>
                    <a:p>
                      <a:r>
                        <a:rPr lang="en-US" sz="1400" dirty="0" smtClean="0">
                          <a:latin typeface="Arial Narrow" panose="020B0606020202030204" pitchFamily="34" charset="0"/>
                        </a:rPr>
                        <a:t>Bladder</a:t>
                      </a:r>
                      <a:endParaRPr lang="en-US" sz="1400" dirty="0">
                        <a:latin typeface="Arial Narrow" panose="020B0606020202030204" pitchFamily="34" charset="0"/>
                      </a:endParaRPr>
                    </a:p>
                  </a:txBody>
                  <a:tcPr/>
                </a:tc>
                <a:tc>
                  <a:txBody>
                    <a:bodyPr/>
                    <a:lstStyle/>
                    <a:p>
                      <a:pPr algn="ctr"/>
                      <a:r>
                        <a:rPr lang="en-US" sz="1400" dirty="0" smtClean="0">
                          <a:latin typeface="+mj-lt"/>
                        </a:rPr>
                        <a:t>47</a:t>
                      </a: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08"/>
                  </a:ext>
                </a:extLst>
              </a:tr>
              <a:tr h="370840">
                <a:tc>
                  <a:txBody>
                    <a:bodyPr/>
                    <a:lstStyle/>
                    <a:p>
                      <a:r>
                        <a:rPr lang="en-US" sz="1400" dirty="0" smtClean="0">
                          <a:latin typeface="Arial Narrow" panose="020B0606020202030204" pitchFamily="34" charset="0"/>
                        </a:rPr>
                        <a:t>Liver</a:t>
                      </a:r>
                      <a:endParaRPr lang="en-US" sz="1400" dirty="0">
                        <a:latin typeface="Arial Narrow" panose="020B0606020202030204" pitchFamily="34" charset="0"/>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34</a:t>
                      </a:r>
                      <a:endParaRPr lang="en-US" sz="1400" dirty="0">
                        <a:latin typeface="+mj-lt"/>
                      </a:endParaRPr>
                    </a:p>
                  </a:txBody>
                  <a:tcPr/>
                </a:tc>
                <a:tc>
                  <a:txBody>
                    <a:bodyPr/>
                    <a:lstStyle/>
                    <a:p>
                      <a:pPr algn="ctr"/>
                      <a:r>
                        <a:rPr lang="en-US" sz="1400" dirty="0" smtClean="0">
                          <a:latin typeface="+mj-lt"/>
                        </a:rPr>
                        <a:t>25/12</a:t>
                      </a: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09"/>
                  </a:ext>
                </a:extLst>
              </a:tr>
              <a:tr h="370840">
                <a:tc>
                  <a:txBody>
                    <a:bodyPr/>
                    <a:lstStyle/>
                    <a:p>
                      <a:r>
                        <a:rPr lang="en-US" sz="1400" dirty="0" smtClean="0">
                          <a:latin typeface="Arial Narrow" panose="020B0606020202030204" pitchFamily="34" charset="0"/>
                        </a:rPr>
                        <a:t>Oral cavity &amp;</a:t>
                      </a:r>
                      <a:r>
                        <a:rPr lang="en-US" sz="1400" baseline="0" dirty="0" smtClean="0">
                          <a:latin typeface="Arial Narrow" panose="020B0606020202030204" pitchFamily="34" charset="0"/>
                        </a:rPr>
                        <a:t> pharyngeal</a:t>
                      </a:r>
                      <a:endParaRPr lang="en-US" sz="1400" dirty="0">
                        <a:latin typeface="Arial Narrow" panose="020B0606020202030204" pitchFamily="34" charset="0"/>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46/27</a:t>
                      </a:r>
                      <a:endParaRPr lang="en-US" sz="1400" dirty="0">
                        <a:latin typeface="+mj-lt"/>
                      </a:endParaRPr>
                    </a:p>
                  </a:txBody>
                  <a:tcPr/>
                </a:tc>
                <a:tc>
                  <a:txBody>
                    <a:bodyPr/>
                    <a:lstStyle/>
                    <a:p>
                      <a:pPr algn="ctr"/>
                      <a:r>
                        <a:rPr lang="en-US" sz="1400" dirty="0" smtClean="0">
                          <a:latin typeface="+mj-lt"/>
                        </a:rPr>
                        <a:t>18</a:t>
                      </a: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10"/>
                  </a:ext>
                </a:extLst>
              </a:tr>
              <a:tr h="370840">
                <a:tc>
                  <a:txBody>
                    <a:bodyPr/>
                    <a:lstStyle/>
                    <a:p>
                      <a:r>
                        <a:rPr lang="en-US" sz="1400" dirty="0" smtClean="0">
                          <a:latin typeface="Arial Narrow" panose="020B0606020202030204" pitchFamily="34" charset="0"/>
                        </a:rPr>
                        <a:t>Uterine</a:t>
                      </a:r>
                      <a:endParaRPr lang="en-US" sz="1400" dirty="0">
                        <a:latin typeface="Arial Narrow" panose="020B0606020202030204" pitchFamily="34" charset="0"/>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27</a:t>
                      </a: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11"/>
                  </a:ext>
                </a:extLst>
              </a:tr>
              <a:tr h="370840">
                <a:tc>
                  <a:txBody>
                    <a:bodyPr/>
                    <a:lstStyle/>
                    <a:p>
                      <a:r>
                        <a:rPr lang="en-US" sz="1400" dirty="0" smtClean="0">
                          <a:latin typeface="Arial Narrow" panose="020B0606020202030204" pitchFamily="34" charset="0"/>
                        </a:rPr>
                        <a:t>Cervix</a:t>
                      </a:r>
                      <a:endParaRPr lang="en-US" sz="1400" dirty="0">
                        <a:latin typeface="Arial Narrow" panose="020B0606020202030204" pitchFamily="34" charset="0"/>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100</a:t>
                      </a: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12"/>
                  </a:ext>
                </a:extLst>
              </a:tr>
              <a:tr h="370840">
                <a:tc>
                  <a:txBody>
                    <a:bodyPr/>
                    <a:lstStyle/>
                    <a:p>
                      <a:r>
                        <a:rPr lang="en-US" sz="1400" dirty="0" smtClean="0">
                          <a:latin typeface="Arial Narrow" panose="020B0606020202030204" pitchFamily="34" charset="0"/>
                        </a:rPr>
                        <a:t>Anal, vaginal,</a:t>
                      </a:r>
                      <a:r>
                        <a:rPr lang="en-US" sz="1400" baseline="0" dirty="0" smtClean="0">
                          <a:latin typeface="Arial Narrow" panose="020B0606020202030204" pitchFamily="34" charset="0"/>
                        </a:rPr>
                        <a:t> penis</a:t>
                      </a:r>
                      <a:endParaRPr lang="en-US" sz="1400" dirty="0">
                        <a:latin typeface="Arial Narrow" panose="020B0606020202030204" pitchFamily="34" charset="0"/>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r>
                        <a:rPr lang="en-US" sz="1400" dirty="0" smtClean="0">
                          <a:latin typeface="+mj-lt"/>
                        </a:rPr>
                        <a:t>57-88</a:t>
                      </a: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10013"/>
                  </a:ext>
                </a:extLst>
              </a:tr>
            </a:tbl>
          </a:graphicData>
        </a:graphic>
      </p:graphicFrame>
      <p:sp>
        <p:nvSpPr>
          <p:cNvPr id="8" name="TextBox 7"/>
          <p:cNvSpPr txBox="1"/>
          <p:nvPr/>
        </p:nvSpPr>
        <p:spPr bwMode="auto">
          <a:xfrm>
            <a:off x="1695456" y="6467104"/>
            <a:ext cx="2503891" cy="307777"/>
          </a:xfrm>
          <a:prstGeom prst="rect">
            <a:avLst/>
          </a:prstGeom>
          <a:noFill/>
          <a:ln w="19050" algn="ctr">
            <a:noFill/>
            <a:miter lim="800000"/>
            <a:headEnd/>
            <a:tailEnd/>
          </a:ln>
        </p:spPr>
        <p:txBody>
          <a:bodyPr wrap="none" lIns="0" tIns="0" rIns="0" bIns="0" rtlCol="0">
            <a:spAutoFit/>
          </a:bodyPr>
          <a:lstStyle/>
          <a:p>
            <a:r>
              <a:rPr lang="en-US" sz="2000" dirty="0"/>
              <a:t>American Cancer Society</a:t>
            </a:r>
          </a:p>
        </p:txBody>
      </p:sp>
    </p:spTree>
    <p:extLst>
      <p:ext uri="{BB962C8B-B14F-4D97-AF65-F5344CB8AC3E}">
        <p14:creationId xmlns:p14="http://schemas.microsoft.com/office/powerpoint/2010/main" val="27673703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cancer surveillance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0147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1" name="Picture 7" descr="http://jamanetwork.com/data/Journals/JAMA/930764/s_cover_jcv091014.png"/>
          <p:cNvPicPr>
            <a:picLocks noChangeAspect="1" noChangeArrowheads="1"/>
          </p:cNvPicPr>
          <p:nvPr/>
        </p:nvPicPr>
        <p:blipFill>
          <a:blip r:embed="rId2" cstate="print"/>
          <a:srcRect/>
          <a:stretch>
            <a:fillRect/>
          </a:stretch>
        </p:blipFill>
        <p:spPr bwMode="auto">
          <a:xfrm>
            <a:off x="2838450" y="249466"/>
            <a:ext cx="2484664" cy="3312885"/>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1888007" y="1885950"/>
            <a:ext cx="7756736" cy="2670534"/>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2843743" y="4612820"/>
            <a:ext cx="7411708" cy="1722664"/>
          </a:xfrm>
          <a:prstGeom prst="rect">
            <a:avLst/>
          </a:prstGeom>
          <a:noFill/>
          <a:ln w="9525">
            <a:noFill/>
            <a:miter lim="800000"/>
            <a:headEnd/>
            <a:tailEnd/>
          </a:ln>
        </p:spPr>
      </p:pic>
      <p:sp>
        <p:nvSpPr>
          <p:cNvPr id="5" name="TextBox 4"/>
          <p:cNvSpPr txBox="1"/>
          <p:nvPr/>
        </p:nvSpPr>
        <p:spPr>
          <a:xfrm>
            <a:off x="6610350" y="4286252"/>
            <a:ext cx="2857500" cy="507831"/>
          </a:xfrm>
          <a:prstGeom prst="rect">
            <a:avLst/>
          </a:prstGeom>
          <a:solidFill>
            <a:schemeClr val="bg1"/>
          </a:solidFill>
        </p:spPr>
        <p:txBody>
          <a:bodyPr wrap="square" rtlCol="0">
            <a:spAutoFit/>
          </a:bodyPr>
          <a:lstStyle/>
          <a:p>
            <a:endParaRPr lang="en-US" sz="1350" dirty="0"/>
          </a:p>
          <a:p>
            <a:endParaRPr lang="en-US" sz="1350" dirty="0"/>
          </a:p>
        </p:txBody>
      </p:sp>
      <p:pic>
        <p:nvPicPr>
          <p:cNvPr id="7"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22750" y="4497706"/>
            <a:ext cx="3507581" cy="23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454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11829" y="2156435"/>
            <a:ext cx="2790270" cy="372036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1894" y="4028055"/>
            <a:ext cx="4457020" cy="2156941"/>
          </a:xfrm>
          <a:prstGeom prst="rect">
            <a:avLst/>
          </a:prstGeom>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61726" y="587829"/>
            <a:ext cx="8481839" cy="1356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86531" y="2873830"/>
            <a:ext cx="3197595" cy="929671"/>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000" y="2347106"/>
            <a:ext cx="2433530" cy="1680949"/>
          </a:xfrm>
          <a:prstGeom prst="rect">
            <a:avLst/>
          </a:prstGeom>
        </p:spPr>
      </p:pic>
    </p:spTree>
    <p:extLst>
      <p:ext uri="{BB962C8B-B14F-4D97-AF65-F5344CB8AC3E}">
        <p14:creationId xmlns:p14="http://schemas.microsoft.com/office/powerpoint/2010/main" val="274712537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7888" y="3866644"/>
            <a:ext cx="7886700" cy="695832"/>
          </a:xfrm>
        </p:spPr>
        <p:txBody>
          <a:bodyPr/>
          <a:lstStyle/>
          <a:p>
            <a:r>
              <a:rPr lang="en-US" dirty="0" smtClean="0"/>
              <a:t>Enhanced resource development</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6119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96105" y="1182213"/>
            <a:ext cx="8173580" cy="458587"/>
          </a:xfrm>
        </p:spPr>
        <p:txBody>
          <a:bodyPr/>
          <a:lstStyle/>
          <a:p>
            <a:r>
              <a:rPr lang="en-US" sz="3200" dirty="0"/>
              <a:t>Lung Cancer Incidence in AANHPI females</a:t>
            </a:r>
          </a:p>
        </p:txBody>
      </p:sp>
      <p:sp>
        <p:nvSpPr>
          <p:cNvPr id="8" name="Rectangle 7"/>
          <p:cNvSpPr/>
          <p:nvPr/>
        </p:nvSpPr>
        <p:spPr>
          <a:xfrm>
            <a:off x="4562912" y="1807503"/>
            <a:ext cx="3069759" cy="582629"/>
          </a:xfrm>
          <a:prstGeom prst="rect">
            <a:avLst/>
          </a:prstGeom>
          <a:solidFill>
            <a:schemeClr val="accent2">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u="sng" dirty="0">
                <a:solidFill>
                  <a:schemeClr val="tx1"/>
                </a:solidFill>
              </a:rPr>
              <a:t>Cohort members</a:t>
            </a:r>
          </a:p>
          <a:p>
            <a:pPr algn="ctr"/>
            <a:r>
              <a:rPr lang="en-US" sz="1100" dirty="0">
                <a:solidFill>
                  <a:schemeClr val="tx1"/>
                </a:solidFill>
              </a:rPr>
              <a:t>N = 2,211,476</a:t>
            </a:r>
          </a:p>
          <a:p>
            <a:pPr algn="ctr"/>
            <a:r>
              <a:rPr lang="en-US" sz="1100" dirty="0">
                <a:solidFill>
                  <a:schemeClr val="tx1"/>
                </a:solidFill>
              </a:rPr>
              <a:t>(Females N=1,275,838; Males N=935,638)</a:t>
            </a:r>
          </a:p>
        </p:txBody>
      </p:sp>
      <p:sp>
        <p:nvSpPr>
          <p:cNvPr id="9" name="Rectangle 8"/>
          <p:cNvSpPr/>
          <p:nvPr/>
        </p:nvSpPr>
        <p:spPr>
          <a:xfrm>
            <a:off x="7699947" y="3730268"/>
            <a:ext cx="2697480" cy="731825"/>
          </a:xfrm>
          <a:prstGeom prst="rect">
            <a:avLst/>
          </a:prstGeom>
          <a:solidFill>
            <a:schemeClr val="accent2">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u="sng" dirty="0">
                <a:solidFill>
                  <a:schemeClr val="tx1"/>
                </a:solidFill>
              </a:rPr>
              <a:t>Lung cancer cases</a:t>
            </a:r>
          </a:p>
          <a:p>
            <a:pPr algn="ctr"/>
            <a:r>
              <a:rPr lang="en-US" sz="1100" i="1" dirty="0">
                <a:solidFill>
                  <a:schemeClr val="tx1"/>
                </a:solidFill>
              </a:rPr>
              <a:t>Microscopically confirmed, carcinoma</a:t>
            </a:r>
          </a:p>
          <a:p>
            <a:pPr algn="ctr"/>
            <a:r>
              <a:rPr lang="en-US" sz="1100" dirty="0">
                <a:solidFill>
                  <a:schemeClr val="tx1"/>
                </a:solidFill>
              </a:rPr>
              <a:t>N = 7274</a:t>
            </a:r>
          </a:p>
          <a:p>
            <a:pPr algn="ctr"/>
            <a:r>
              <a:rPr lang="en-US" sz="1100" dirty="0">
                <a:solidFill>
                  <a:schemeClr val="tx1"/>
                </a:solidFill>
              </a:rPr>
              <a:t>(Females N=3867; Males N=3407)</a:t>
            </a:r>
          </a:p>
        </p:txBody>
      </p:sp>
      <p:cxnSp>
        <p:nvCxnSpPr>
          <p:cNvPr id="10" name="Straight Arrow Connector 9"/>
          <p:cNvCxnSpPr>
            <a:stCxn id="11" idx="2"/>
            <a:endCxn id="9" idx="0"/>
          </p:cNvCxnSpPr>
          <p:nvPr/>
        </p:nvCxnSpPr>
        <p:spPr>
          <a:xfrm>
            <a:off x="9048688" y="3504666"/>
            <a:ext cx="1" cy="22560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99946" y="2829995"/>
            <a:ext cx="2697480" cy="674673"/>
          </a:xfrm>
          <a:prstGeom prst="rect">
            <a:avLst/>
          </a:prstGeom>
          <a:solidFill>
            <a:schemeClr val="accent3">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u="sng" dirty="0">
                <a:solidFill>
                  <a:schemeClr val="tx1"/>
                </a:solidFill>
              </a:rPr>
              <a:t>CA &amp; HI cancer registry linkage</a:t>
            </a:r>
          </a:p>
          <a:p>
            <a:pPr algn="ctr"/>
            <a:r>
              <a:rPr lang="en-US" sz="1100" dirty="0">
                <a:solidFill>
                  <a:schemeClr val="tx1"/>
                </a:solidFill>
              </a:rPr>
              <a:t>Matching criteria: names, DOB, SSN</a:t>
            </a:r>
          </a:p>
          <a:p>
            <a:pPr algn="ctr"/>
            <a:r>
              <a:rPr lang="en-US" sz="1100" dirty="0">
                <a:solidFill>
                  <a:schemeClr val="tx1"/>
                </a:solidFill>
              </a:rPr>
              <a:t>Follow-up through 2013 (soon 2016)</a:t>
            </a:r>
          </a:p>
        </p:txBody>
      </p:sp>
      <p:sp>
        <p:nvSpPr>
          <p:cNvPr id="12" name="Rectangle 11"/>
          <p:cNvSpPr/>
          <p:nvPr/>
        </p:nvSpPr>
        <p:spPr>
          <a:xfrm>
            <a:off x="4787185" y="2822753"/>
            <a:ext cx="2697480" cy="2506649"/>
          </a:xfrm>
          <a:prstGeom prst="rect">
            <a:avLst/>
          </a:prstGeom>
          <a:solidFill>
            <a:schemeClr val="accent3">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100" b="1" u="sng" dirty="0">
                <a:solidFill>
                  <a:schemeClr val="tx1"/>
                </a:solidFill>
              </a:rPr>
              <a:t>Geospatial measures assigned</a:t>
            </a:r>
          </a:p>
          <a:p>
            <a:pPr marL="171459" indent="-171459">
              <a:buFont typeface="Arial" panose="020B0604020202020204" pitchFamily="34" charset="0"/>
              <a:buChar char="•"/>
            </a:pPr>
            <a:r>
              <a:rPr lang="en-US" sz="1100" dirty="0">
                <a:solidFill>
                  <a:schemeClr val="tx1"/>
                </a:solidFill>
              </a:rPr>
              <a:t>Sutter addresses geocoded</a:t>
            </a:r>
          </a:p>
          <a:p>
            <a:r>
              <a:rPr lang="en-US" sz="1100" dirty="0">
                <a:solidFill>
                  <a:schemeClr val="tx1"/>
                </a:solidFill>
              </a:rPr>
              <a:t>          (KPHI address already geocoded)</a:t>
            </a:r>
          </a:p>
          <a:p>
            <a:pPr marL="171459" indent="-171459">
              <a:buFont typeface="Arial" panose="020B0604020202020204" pitchFamily="34" charset="0"/>
              <a:buChar char="•"/>
            </a:pPr>
            <a:r>
              <a:rPr lang="en-US" sz="1100" dirty="0">
                <a:solidFill>
                  <a:schemeClr val="tx1"/>
                </a:solidFill>
              </a:rPr>
              <a:t>Neighborhood SES and ethnic enclave variables values assigned to census units</a:t>
            </a:r>
          </a:p>
          <a:p>
            <a:pPr marL="171459" indent="-171459">
              <a:buFont typeface="Arial" panose="020B0604020202020204" pitchFamily="34" charset="0"/>
              <a:buChar char="•"/>
            </a:pPr>
            <a:r>
              <a:rPr lang="en-US" sz="1100" dirty="0">
                <a:solidFill>
                  <a:schemeClr val="tx1"/>
                </a:solidFill>
              </a:rPr>
              <a:t>Particulate matter exposures (PM2.5 and PM10) and traffic density calculated (Sutter only)</a:t>
            </a:r>
          </a:p>
        </p:txBody>
      </p:sp>
      <p:sp>
        <p:nvSpPr>
          <p:cNvPr id="13" name="Rectangle 12"/>
          <p:cNvSpPr/>
          <p:nvPr/>
        </p:nvSpPr>
        <p:spPr>
          <a:xfrm>
            <a:off x="1816759" y="2822753"/>
            <a:ext cx="2697480" cy="2506649"/>
          </a:xfrm>
          <a:prstGeom prst="rect">
            <a:avLst/>
          </a:prstGeom>
          <a:solidFill>
            <a:schemeClr val="accent3">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r>
              <a:rPr lang="en-US" sz="1100" b="1" u="sng" dirty="0">
                <a:solidFill>
                  <a:schemeClr val="tx1"/>
                </a:solidFill>
              </a:rPr>
              <a:t>EHR data extraction &amp; harmonization</a:t>
            </a:r>
          </a:p>
          <a:p>
            <a:r>
              <a:rPr lang="en-US" sz="1100" i="1" dirty="0">
                <a:solidFill>
                  <a:schemeClr val="tx1"/>
                </a:solidFill>
              </a:rPr>
              <a:t>Sociodemographic factors</a:t>
            </a:r>
          </a:p>
          <a:p>
            <a:pPr marL="171459" indent="-171459">
              <a:buFont typeface="Arial" panose="020B0604020202020204" pitchFamily="34" charset="0"/>
              <a:buChar char="•"/>
            </a:pPr>
            <a:r>
              <a:rPr lang="en-US" sz="1100" dirty="0">
                <a:solidFill>
                  <a:schemeClr val="tx1"/>
                </a:solidFill>
              </a:rPr>
              <a:t>Sex</a:t>
            </a:r>
          </a:p>
          <a:p>
            <a:pPr marL="171459" indent="-171459">
              <a:buFont typeface="Arial" panose="020B0604020202020204" pitchFamily="34" charset="0"/>
              <a:buChar char="•"/>
            </a:pPr>
            <a:r>
              <a:rPr lang="en-US" sz="1100" dirty="0">
                <a:solidFill>
                  <a:schemeClr val="tx1"/>
                </a:solidFill>
              </a:rPr>
              <a:t>Race/ethnicity</a:t>
            </a:r>
          </a:p>
          <a:p>
            <a:pPr marL="171459" indent="-171459">
              <a:buFont typeface="Arial" panose="020B0604020202020204" pitchFamily="34" charset="0"/>
              <a:buChar char="•"/>
            </a:pPr>
            <a:r>
              <a:rPr lang="en-US" sz="1100" dirty="0">
                <a:solidFill>
                  <a:schemeClr val="tx1"/>
                </a:solidFill>
              </a:rPr>
              <a:t>Language, translator request</a:t>
            </a:r>
          </a:p>
          <a:p>
            <a:r>
              <a:rPr lang="en-US" sz="1100" i="1" dirty="0">
                <a:solidFill>
                  <a:schemeClr val="tx1"/>
                </a:solidFill>
              </a:rPr>
              <a:t>Known and putative  risk factors</a:t>
            </a:r>
          </a:p>
          <a:p>
            <a:pPr marL="171459" indent="-171459">
              <a:buFont typeface="Arial" panose="020B0604020202020204" pitchFamily="34" charset="0"/>
              <a:buChar char="•"/>
            </a:pPr>
            <a:r>
              <a:rPr lang="en-US" sz="1100" dirty="0">
                <a:solidFill>
                  <a:schemeClr val="tx1"/>
                </a:solidFill>
              </a:rPr>
              <a:t>Smoking status</a:t>
            </a:r>
          </a:p>
          <a:p>
            <a:pPr marL="171459" indent="-171459">
              <a:buFont typeface="Arial" panose="020B0604020202020204" pitchFamily="34" charset="0"/>
              <a:buChar char="•"/>
            </a:pPr>
            <a:r>
              <a:rPr lang="en-US" sz="1100" dirty="0">
                <a:solidFill>
                  <a:schemeClr val="tx1"/>
                </a:solidFill>
              </a:rPr>
              <a:t>Previous lung diseases</a:t>
            </a:r>
          </a:p>
          <a:p>
            <a:pPr marL="171459" indent="-171459">
              <a:buFont typeface="Arial" panose="020B0604020202020204" pitchFamily="34" charset="0"/>
              <a:buChar char="•"/>
            </a:pPr>
            <a:r>
              <a:rPr lang="en-US" sz="1100" dirty="0">
                <a:solidFill>
                  <a:schemeClr val="tx1"/>
                </a:solidFill>
              </a:rPr>
              <a:t>Infectious diseases</a:t>
            </a:r>
          </a:p>
          <a:p>
            <a:pPr marL="171459" indent="-171459">
              <a:buFont typeface="Arial" panose="020B0604020202020204" pitchFamily="34" charset="0"/>
              <a:buChar char="•"/>
            </a:pPr>
            <a:r>
              <a:rPr lang="en-US" sz="1100" dirty="0">
                <a:solidFill>
                  <a:schemeClr val="tx1"/>
                </a:solidFill>
              </a:rPr>
              <a:t>Reproductive history</a:t>
            </a:r>
          </a:p>
          <a:p>
            <a:pPr marL="171459" indent="-171459">
              <a:buFont typeface="Arial" panose="020B0604020202020204" pitchFamily="34" charset="0"/>
              <a:buChar char="•"/>
            </a:pPr>
            <a:r>
              <a:rPr lang="en-US" sz="1100" dirty="0">
                <a:solidFill>
                  <a:schemeClr val="tx1"/>
                </a:solidFill>
              </a:rPr>
              <a:t>Body size</a:t>
            </a:r>
          </a:p>
        </p:txBody>
      </p:sp>
      <p:cxnSp>
        <p:nvCxnSpPr>
          <p:cNvPr id="14" name="Straight Arrow Connector 13"/>
          <p:cNvCxnSpPr>
            <a:stCxn id="9" idx="2"/>
            <a:endCxn id="15" idx="0"/>
          </p:cNvCxnSpPr>
          <p:nvPr/>
        </p:nvCxnSpPr>
        <p:spPr>
          <a:xfrm flipH="1">
            <a:off x="9048685" y="4462091"/>
            <a:ext cx="2" cy="23555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99945" y="4697641"/>
            <a:ext cx="2697480" cy="774062"/>
          </a:xfrm>
          <a:prstGeom prst="rect">
            <a:avLst/>
          </a:prstGeom>
          <a:solidFill>
            <a:schemeClr val="accent3">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u="sng" dirty="0">
                <a:solidFill>
                  <a:schemeClr val="tx1"/>
                </a:solidFill>
              </a:rPr>
              <a:t>Tumor factors (from registries)</a:t>
            </a:r>
          </a:p>
          <a:p>
            <a:pPr marL="171459" indent="-171459">
              <a:buFont typeface="Arial" panose="020B0604020202020204" pitchFamily="34" charset="0"/>
              <a:buChar char="•"/>
            </a:pPr>
            <a:r>
              <a:rPr lang="en-US" sz="1100" dirty="0">
                <a:solidFill>
                  <a:schemeClr val="tx1"/>
                </a:solidFill>
              </a:rPr>
              <a:t>Date of diagnosis</a:t>
            </a:r>
          </a:p>
          <a:p>
            <a:pPr marL="171459" indent="-171459">
              <a:buFont typeface="Arial" panose="020B0604020202020204" pitchFamily="34" charset="0"/>
              <a:buChar char="•"/>
            </a:pPr>
            <a:r>
              <a:rPr lang="en-US" sz="1100" dirty="0">
                <a:solidFill>
                  <a:schemeClr val="tx1"/>
                </a:solidFill>
              </a:rPr>
              <a:t>Tumor stage</a:t>
            </a:r>
          </a:p>
          <a:p>
            <a:pPr marL="171459" indent="-171459">
              <a:buFont typeface="Arial" panose="020B0604020202020204" pitchFamily="34" charset="0"/>
              <a:buChar char="•"/>
            </a:pPr>
            <a:r>
              <a:rPr lang="en-US" sz="1100" dirty="0">
                <a:solidFill>
                  <a:schemeClr val="tx1"/>
                </a:solidFill>
              </a:rPr>
              <a:t>Tumor histology</a:t>
            </a:r>
          </a:p>
        </p:txBody>
      </p:sp>
      <p:sp>
        <p:nvSpPr>
          <p:cNvPr id="16" name="Isosceles Triangle 15"/>
          <p:cNvSpPr/>
          <p:nvPr/>
        </p:nvSpPr>
        <p:spPr>
          <a:xfrm>
            <a:off x="1816759" y="2447284"/>
            <a:ext cx="8580666" cy="325559"/>
          </a:xfrm>
          <a:prstGeom prst="triangle">
            <a:avLst/>
          </a:prstGeom>
          <a:solidFill>
            <a:schemeClr val="tx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 name="Rectangle 16"/>
          <p:cNvSpPr/>
          <p:nvPr/>
        </p:nvSpPr>
        <p:spPr>
          <a:xfrm>
            <a:off x="8321404" y="2052473"/>
            <a:ext cx="2076023" cy="309994"/>
          </a:xfrm>
          <a:prstGeom prst="rect">
            <a:avLst/>
          </a:prstGeom>
          <a:solidFill>
            <a:schemeClr val="accent2">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1200" b="1" u="sng" dirty="0">
                <a:solidFill>
                  <a:schemeClr val="tx1"/>
                </a:solidFill>
              </a:rPr>
              <a:t>EHR data</a:t>
            </a:r>
          </a:p>
          <a:p>
            <a:pPr algn="ctr"/>
            <a:r>
              <a:rPr lang="en-US" sz="1200" dirty="0">
                <a:solidFill>
                  <a:schemeClr val="tx1"/>
                </a:solidFill>
              </a:rPr>
              <a:t>Kaiser Permanente Hawai’i</a:t>
            </a:r>
          </a:p>
        </p:txBody>
      </p:sp>
      <p:sp>
        <p:nvSpPr>
          <p:cNvPr id="19" name="Rectangle 18"/>
          <p:cNvSpPr/>
          <p:nvPr/>
        </p:nvSpPr>
        <p:spPr>
          <a:xfrm>
            <a:off x="1870524" y="2066836"/>
            <a:ext cx="2076023" cy="309994"/>
          </a:xfrm>
          <a:prstGeom prst="rect">
            <a:avLst/>
          </a:prstGeom>
          <a:solidFill>
            <a:schemeClr val="accent2">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1200" b="1" u="sng" dirty="0">
                <a:solidFill>
                  <a:schemeClr val="tx1"/>
                </a:solidFill>
              </a:rPr>
              <a:t>EHR data</a:t>
            </a:r>
          </a:p>
          <a:p>
            <a:pPr algn="ctr"/>
            <a:r>
              <a:rPr lang="en-US" sz="1200" dirty="0">
                <a:solidFill>
                  <a:schemeClr val="tx1"/>
                </a:solidFill>
              </a:rPr>
              <a:t>Sutter Health Northern CA</a:t>
            </a:r>
          </a:p>
        </p:txBody>
      </p:sp>
      <p:sp>
        <p:nvSpPr>
          <p:cNvPr id="20" name="Right Arrow 19"/>
          <p:cNvSpPr/>
          <p:nvPr/>
        </p:nvSpPr>
        <p:spPr>
          <a:xfrm>
            <a:off x="4074987" y="2196247"/>
            <a:ext cx="359485" cy="121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 name="Right Arrow 20"/>
          <p:cNvSpPr/>
          <p:nvPr/>
        </p:nvSpPr>
        <p:spPr>
          <a:xfrm flipH="1">
            <a:off x="7786260" y="2217622"/>
            <a:ext cx="359485" cy="121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Tree>
    <p:extLst>
      <p:ext uri="{BB962C8B-B14F-4D97-AF65-F5344CB8AC3E}">
        <p14:creationId xmlns:p14="http://schemas.microsoft.com/office/powerpoint/2010/main" val="390862706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0" y="1176340"/>
            <a:ext cx="8172450" cy="458787"/>
          </a:xfrm>
        </p:spPr>
        <p:txBody>
          <a:bodyPr>
            <a:normAutofit fontScale="90000"/>
          </a:bodyPr>
          <a:lstStyle/>
          <a:p>
            <a:r>
              <a:rPr lang="en-US" sz="2800" dirty="0">
                <a:solidFill>
                  <a:schemeClr val="bg1"/>
                </a:solidFill>
              </a:rPr>
              <a:t>Cohort description – </a:t>
            </a:r>
            <a:r>
              <a:rPr lang="en-US" sz="2800" b="1" dirty="0">
                <a:solidFill>
                  <a:srgbClr val="F48024"/>
                </a:solidFill>
              </a:rPr>
              <a:t>Female lung cancer cases (N=3867)</a:t>
            </a:r>
          </a:p>
        </p:txBody>
      </p:sp>
      <p:graphicFrame>
        <p:nvGraphicFramePr>
          <p:cNvPr id="10" name="Chart 9"/>
          <p:cNvGraphicFramePr>
            <a:graphicFrameLocks/>
          </p:cNvGraphicFramePr>
          <p:nvPr>
            <p:extLst/>
          </p:nvPr>
        </p:nvGraphicFramePr>
        <p:xfrm>
          <a:off x="4971288" y="1698498"/>
          <a:ext cx="545896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bwMode="auto">
          <a:xfrm>
            <a:off x="6579467" y="2316182"/>
            <a:ext cx="715297" cy="420331"/>
          </a:xfrm>
          <a:prstGeom prst="ellipse">
            <a:avLst/>
          </a:prstGeom>
          <a:noFill/>
          <a:ln w="19050" algn="ctr">
            <a:solidFill>
              <a:srgbClr val="EC1848"/>
            </a:solidFill>
            <a:miter lim="800000"/>
            <a:headEnd/>
            <a:tailEnd/>
          </a:ln>
        </p:spPr>
        <p:txBody>
          <a:bodyPr wrap="none" rtlCol="0" anchor="ctr"/>
          <a:lstStyle/>
          <a:p>
            <a:pPr algn="ctr">
              <a:lnSpc>
                <a:spcPct val="90000"/>
              </a:lnSpc>
              <a:defRPr/>
            </a:pPr>
            <a:endParaRPr lang="en-US" sz="1600" b="1" dirty="0" err="1">
              <a:solidFill>
                <a:srgbClr val="052049"/>
              </a:solidFill>
              <a:latin typeface="Garamond"/>
            </a:endParaRPr>
          </a:p>
        </p:txBody>
      </p:sp>
      <p:sp>
        <p:nvSpPr>
          <p:cNvPr id="4" name="Oval 3"/>
          <p:cNvSpPr/>
          <p:nvPr/>
        </p:nvSpPr>
        <p:spPr bwMode="auto">
          <a:xfrm>
            <a:off x="5409282" y="4562580"/>
            <a:ext cx="1867109" cy="861859"/>
          </a:xfrm>
          <a:prstGeom prst="ellipse">
            <a:avLst/>
          </a:prstGeom>
          <a:noFill/>
          <a:ln w="19050" algn="ctr">
            <a:solidFill>
              <a:srgbClr val="EC1848"/>
            </a:solidFill>
            <a:miter lim="800000"/>
            <a:headEnd/>
            <a:tailEnd/>
          </a:ln>
        </p:spPr>
        <p:txBody>
          <a:bodyPr wrap="none" rtlCol="0" anchor="ctr"/>
          <a:lstStyle/>
          <a:p>
            <a:pPr algn="ctr">
              <a:lnSpc>
                <a:spcPct val="90000"/>
              </a:lnSpc>
              <a:defRPr/>
            </a:pPr>
            <a:endParaRPr lang="en-US" sz="1600" b="1" dirty="0" err="1">
              <a:solidFill>
                <a:srgbClr val="052049"/>
              </a:solidFill>
              <a:latin typeface="Garamond"/>
            </a:endParaRPr>
          </a:p>
        </p:txBody>
      </p:sp>
      <p:graphicFrame>
        <p:nvGraphicFramePr>
          <p:cNvPr id="8" name="Content Placeholder 3"/>
          <p:cNvGraphicFramePr>
            <a:graphicFrameLocks/>
          </p:cNvGraphicFramePr>
          <p:nvPr>
            <p:extLst/>
          </p:nvPr>
        </p:nvGraphicFramePr>
        <p:xfrm>
          <a:off x="1830061" y="2170030"/>
          <a:ext cx="3246984" cy="3161943"/>
        </p:xfrm>
        <a:graphic>
          <a:graphicData uri="http://schemas.openxmlformats.org/drawingml/2006/table">
            <a:tbl>
              <a:tblPr firstRow="1" bandRow="1">
                <a:tableStyleId>{5C22544A-7EE6-4342-B048-85BDC9FD1C3A}</a:tableStyleId>
              </a:tblPr>
              <a:tblGrid>
                <a:gridCol w="2297030">
                  <a:extLst>
                    <a:ext uri="{9D8B030D-6E8A-4147-A177-3AD203B41FA5}">
                      <a16:colId xmlns:a16="http://schemas.microsoft.com/office/drawing/2014/main" val="20000"/>
                    </a:ext>
                  </a:extLst>
                </a:gridCol>
                <a:gridCol w="949954">
                  <a:extLst>
                    <a:ext uri="{9D8B030D-6E8A-4147-A177-3AD203B41FA5}">
                      <a16:colId xmlns:a16="http://schemas.microsoft.com/office/drawing/2014/main" val="20001"/>
                    </a:ext>
                  </a:extLst>
                </a:gridCol>
              </a:tblGrid>
              <a:tr h="242988">
                <a:tc>
                  <a:txBody>
                    <a:bodyPr/>
                    <a:lstStyle/>
                    <a:p>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u="sng" dirty="0" smtClean="0">
                          <a:solidFill>
                            <a:schemeClr val="bg2"/>
                          </a:solidFill>
                        </a:rPr>
                        <a:t>Cases</a:t>
                      </a:r>
                      <a:r>
                        <a:rPr lang="en-US" sz="1200" u="sng" baseline="0" dirty="0" smtClean="0">
                          <a:solidFill>
                            <a:schemeClr val="bg2"/>
                          </a:solidFill>
                        </a:rPr>
                        <a:t> (N)</a:t>
                      </a:r>
                      <a:endParaRPr lang="en-US" sz="1200" u="sng" dirty="0">
                        <a:solidFill>
                          <a:schemeClr val="bg2"/>
                        </a:solidFill>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r h="224535">
                <a:tc>
                  <a:txBody>
                    <a:bodyPr/>
                    <a:lstStyle/>
                    <a:p>
                      <a:r>
                        <a:rPr lang="en-US" sz="1200" dirty="0" smtClean="0"/>
                        <a:t>AANHPI</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613</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1"/>
                  </a:ext>
                </a:extLst>
              </a:tr>
              <a:tr h="224535">
                <a:tc>
                  <a:txBody>
                    <a:bodyPr/>
                    <a:lstStyle/>
                    <a:p>
                      <a:r>
                        <a:rPr lang="en-US" sz="1200" baseline="0" dirty="0" smtClean="0"/>
                        <a:t>   NHPI</a:t>
                      </a:r>
                      <a:endParaRPr lang="en-US" sz="1200" dirty="0" smtClean="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201</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2"/>
                  </a:ext>
                </a:extLst>
              </a:tr>
              <a:tr h="224535">
                <a:tc>
                  <a:txBody>
                    <a:bodyPr/>
                    <a:lstStyle/>
                    <a:p>
                      <a:pPr lvl="0"/>
                      <a:r>
                        <a:rPr lang="en-US" sz="1200" baseline="0" dirty="0" smtClean="0"/>
                        <a:t>        Native Hawaiian</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160</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3"/>
                  </a:ext>
                </a:extLst>
              </a:tr>
              <a:tr h="224535">
                <a:tc>
                  <a:txBody>
                    <a:bodyPr/>
                    <a:lstStyle/>
                    <a:p>
                      <a:r>
                        <a:rPr lang="en-US" sz="1200" dirty="0" smtClean="0"/>
                        <a:t>        Other Pacific Islander</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41</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4"/>
                  </a:ext>
                </a:extLst>
              </a:tr>
              <a:tr h="224535">
                <a:tc>
                  <a:txBody>
                    <a:bodyPr/>
                    <a:lstStyle/>
                    <a:p>
                      <a:r>
                        <a:rPr lang="en-US" sz="1200" dirty="0" smtClean="0"/>
                        <a:t>   Asian</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412</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5"/>
                  </a:ext>
                </a:extLst>
              </a:tr>
              <a:tr h="224535">
                <a:tc>
                  <a:txBody>
                    <a:bodyPr/>
                    <a:lstStyle/>
                    <a:p>
                      <a:r>
                        <a:rPr lang="en-US" sz="1200" dirty="0" smtClean="0"/>
                        <a:t>        Chinese</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75</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7"/>
                  </a:ext>
                </a:extLst>
              </a:tr>
              <a:tr h="224535">
                <a:tc>
                  <a:txBody>
                    <a:bodyPr/>
                    <a:lstStyle/>
                    <a:p>
                      <a:r>
                        <a:rPr lang="en-US" sz="1200" dirty="0" smtClean="0"/>
                        <a:t>        Filipina</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80</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8"/>
                  </a:ext>
                </a:extLst>
              </a:tr>
              <a:tr h="224535">
                <a:tc>
                  <a:txBody>
                    <a:bodyPr/>
                    <a:lstStyle/>
                    <a:p>
                      <a:r>
                        <a:rPr lang="en-US" sz="1200" dirty="0" smtClean="0"/>
                        <a:t>        Japanese</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74</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9"/>
                  </a:ext>
                </a:extLst>
              </a:tr>
              <a:tr h="224535">
                <a:tc>
                  <a:txBody>
                    <a:bodyPr/>
                    <a:lstStyle/>
                    <a:p>
                      <a:r>
                        <a:rPr lang="en-US" sz="1200" dirty="0" smtClean="0"/>
                        <a:t>        Other Asian (single group)</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67</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10"/>
                  </a:ext>
                </a:extLst>
              </a:tr>
              <a:tr h="224535">
                <a:tc>
                  <a:txBody>
                    <a:bodyPr/>
                    <a:lstStyle/>
                    <a:p>
                      <a:r>
                        <a:rPr lang="en-US" sz="1200" dirty="0" smtClean="0"/>
                        <a:t>        Multiple</a:t>
                      </a:r>
                      <a:r>
                        <a:rPr lang="en-US" sz="1200" baseline="0" dirty="0" smtClean="0"/>
                        <a:t> Asian</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116</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11"/>
                  </a:ext>
                </a:extLst>
              </a:tr>
              <a:tr h="224535">
                <a:tc>
                  <a:txBody>
                    <a:bodyPr/>
                    <a:lstStyle/>
                    <a:p>
                      <a:r>
                        <a:rPr lang="en-US" sz="1200" dirty="0" smtClean="0">
                          <a:solidFill>
                            <a:schemeClr val="bg1"/>
                          </a:solidFill>
                        </a:rPr>
                        <a:t>Non-Hispanic White</a:t>
                      </a:r>
                      <a:endParaRPr lang="en-US" sz="1200" dirty="0">
                        <a:solidFill>
                          <a:schemeClr val="bg1"/>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solidFill>
                            <a:schemeClr val="bg1"/>
                          </a:solidFill>
                        </a:rPr>
                        <a:t>1489</a:t>
                      </a:r>
                      <a:endParaRPr lang="en-US" sz="1200" dirty="0">
                        <a:solidFill>
                          <a:schemeClr val="bg1"/>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4020496100"/>
                  </a:ext>
                </a:extLst>
              </a:tr>
              <a:tr h="224535">
                <a:tc>
                  <a:txBody>
                    <a:bodyPr/>
                    <a:lstStyle/>
                    <a:p>
                      <a:r>
                        <a:rPr lang="en-US" sz="1200" dirty="0" smtClean="0">
                          <a:solidFill>
                            <a:schemeClr val="bg1"/>
                          </a:solidFill>
                        </a:rPr>
                        <a:t>Black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solidFill>
                            <a:schemeClr val="bg1"/>
                          </a:solidFill>
                        </a:rPr>
                        <a:t>91</a:t>
                      </a:r>
                      <a:endParaRPr lang="en-US" sz="1200" dirty="0">
                        <a:solidFill>
                          <a:schemeClr val="bg1"/>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77108989"/>
                  </a:ext>
                </a:extLst>
              </a:tr>
              <a:tr h="224535">
                <a:tc>
                  <a:txBody>
                    <a:bodyPr/>
                    <a:lstStyle/>
                    <a:p>
                      <a:r>
                        <a:rPr lang="en-US" sz="1200" dirty="0" smtClean="0">
                          <a:solidFill>
                            <a:schemeClr val="bg1"/>
                          </a:solidFill>
                        </a:rPr>
                        <a:t>Hispanic</a:t>
                      </a:r>
                      <a:endParaRPr lang="en-US" sz="1200" dirty="0">
                        <a:solidFill>
                          <a:schemeClr val="bg1"/>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solidFill>
                            <a:schemeClr val="bg1"/>
                          </a:solidFill>
                        </a:rPr>
                        <a:t>81</a:t>
                      </a:r>
                      <a:endParaRPr lang="en-US" sz="1200" dirty="0">
                        <a:solidFill>
                          <a:schemeClr val="bg1"/>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920105659"/>
                  </a:ext>
                </a:extLst>
              </a:tr>
            </a:tbl>
          </a:graphicData>
        </a:graphic>
      </p:graphicFrame>
      <p:sp>
        <p:nvSpPr>
          <p:cNvPr id="12" name="Oval 11"/>
          <p:cNvSpPr/>
          <p:nvPr/>
        </p:nvSpPr>
        <p:spPr bwMode="auto">
          <a:xfrm>
            <a:off x="7081186" y="3179210"/>
            <a:ext cx="715297" cy="418614"/>
          </a:xfrm>
          <a:prstGeom prst="ellipse">
            <a:avLst/>
          </a:prstGeom>
          <a:noFill/>
          <a:ln w="19050" algn="ctr">
            <a:solidFill>
              <a:srgbClr val="EC1848"/>
            </a:solidFill>
            <a:miter lim="800000"/>
            <a:headEnd/>
            <a:tailEnd/>
          </a:ln>
        </p:spPr>
        <p:txBody>
          <a:bodyPr wrap="none" rtlCol="0" anchor="ctr"/>
          <a:lstStyle/>
          <a:p>
            <a:pPr algn="ctr">
              <a:lnSpc>
                <a:spcPct val="90000"/>
              </a:lnSpc>
              <a:defRPr/>
            </a:pPr>
            <a:endParaRPr lang="en-US" sz="1600" b="1" dirty="0" err="1">
              <a:solidFill>
                <a:srgbClr val="052049"/>
              </a:solidFill>
              <a:latin typeface="Garamond"/>
            </a:endParaRPr>
          </a:p>
        </p:txBody>
      </p:sp>
    </p:spTree>
    <p:extLst>
      <p:ext uri="{BB962C8B-B14F-4D97-AF65-F5344CB8AC3E}">
        <p14:creationId xmlns:p14="http://schemas.microsoft.com/office/powerpoint/2010/main" val="72827195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10" name="Chart 9"/>
          <p:cNvGraphicFramePr>
            <a:graphicFrameLocks/>
          </p:cNvGraphicFramePr>
          <p:nvPr>
            <p:extLst/>
          </p:nvPr>
        </p:nvGraphicFramePr>
        <p:xfrm>
          <a:off x="4971288" y="1698498"/>
          <a:ext cx="545896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bwMode="auto">
          <a:xfrm>
            <a:off x="5397941" y="2582811"/>
            <a:ext cx="715297" cy="523568"/>
          </a:xfrm>
          <a:prstGeom prst="ellipse">
            <a:avLst/>
          </a:prstGeom>
          <a:noFill/>
          <a:ln w="19050" algn="ctr">
            <a:solidFill>
              <a:srgbClr val="EC1848"/>
            </a:solidFill>
            <a:miter lim="800000"/>
            <a:headEnd/>
            <a:tailEnd/>
          </a:ln>
        </p:spPr>
        <p:txBody>
          <a:bodyPr wrap="none" rtlCol="0" anchor="ctr"/>
          <a:lstStyle/>
          <a:p>
            <a:pPr algn="ctr">
              <a:lnSpc>
                <a:spcPct val="90000"/>
              </a:lnSpc>
              <a:defRPr/>
            </a:pPr>
            <a:endParaRPr lang="en-US" sz="1600" b="1" dirty="0" err="1">
              <a:solidFill>
                <a:srgbClr val="052049"/>
              </a:solidFill>
              <a:latin typeface="Garamond"/>
            </a:endParaRPr>
          </a:p>
        </p:txBody>
      </p:sp>
      <p:sp>
        <p:nvSpPr>
          <p:cNvPr id="4" name="Oval 3"/>
          <p:cNvSpPr/>
          <p:nvPr/>
        </p:nvSpPr>
        <p:spPr bwMode="auto">
          <a:xfrm>
            <a:off x="8573729" y="3452968"/>
            <a:ext cx="744794" cy="420329"/>
          </a:xfrm>
          <a:prstGeom prst="ellipse">
            <a:avLst/>
          </a:prstGeom>
          <a:noFill/>
          <a:ln w="19050" algn="ctr">
            <a:solidFill>
              <a:srgbClr val="EC1848"/>
            </a:solidFill>
            <a:miter lim="800000"/>
            <a:headEnd/>
            <a:tailEnd/>
          </a:ln>
        </p:spPr>
        <p:txBody>
          <a:bodyPr wrap="none" rtlCol="0" anchor="ctr"/>
          <a:lstStyle/>
          <a:p>
            <a:pPr algn="ctr">
              <a:lnSpc>
                <a:spcPct val="90000"/>
              </a:lnSpc>
              <a:defRPr/>
            </a:pPr>
            <a:endParaRPr lang="en-US" sz="1600" b="1" dirty="0" err="1">
              <a:solidFill>
                <a:srgbClr val="052049"/>
              </a:solidFill>
              <a:latin typeface="Garamond"/>
            </a:endParaRPr>
          </a:p>
        </p:txBody>
      </p:sp>
      <p:graphicFrame>
        <p:nvGraphicFramePr>
          <p:cNvPr id="8" name="Content Placeholder 3"/>
          <p:cNvGraphicFramePr>
            <a:graphicFrameLocks/>
          </p:cNvGraphicFramePr>
          <p:nvPr>
            <p:extLst/>
          </p:nvPr>
        </p:nvGraphicFramePr>
        <p:xfrm>
          <a:off x="1830061" y="2170030"/>
          <a:ext cx="3246984" cy="3161943"/>
        </p:xfrm>
        <a:graphic>
          <a:graphicData uri="http://schemas.openxmlformats.org/drawingml/2006/table">
            <a:tbl>
              <a:tblPr firstRow="1" bandRow="1">
                <a:tableStyleId>{5C22544A-7EE6-4342-B048-85BDC9FD1C3A}</a:tableStyleId>
              </a:tblPr>
              <a:tblGrid>
                <a:gridCol w="2297030">
                  <a:extLst>
                    <a:ext uri="{9D8B030D-6E8A-4147-A177-3AD203B41FA5}">
                      <a16:colId xmlns:a16="http://schemas.microsoft.com/office/drawing/2014/main" val="20000"/>
                    </a:ext>
                  </a:extLst>
                </a:gridCol>
                <a:gridCol w="949954">
                  <a:extLst>
                    <a:ext uri="{9D8B030D-6E8A-4147-A177-3AD203B41FA5}">
                      <a16:colId xmlns:a16="http://schemas.microsoft.com/office/drawing/2014/main" val="20001"/>
                    </a:ext>
                  </a:extLst>
                </a:gridCol>
              </a:tblGrid>
              <a:tr h="242988">
                <a:tc>
                  <a:txBody>
                    <a:bodyPr/>
                    <a:lstStyle/>
                    <a:p>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u="sng" dirty="0" smtClean="0">
                          <a:solidFill>
                            <a:schemeClr val="bg2"/>
                          </a:solidFill>
                        </a:rPr>
                        <a:t>Cases</a:t>
                      </a:r>
                      <a:r>
                        <a:rPr lang="en-US" sz="1200" u="sng" baseline="0" dirty="0" smtClean="0">
                          <a:solidFill>
                            <a:schemeClr val="bg2"/>
                          </a:solidFill>
                        </a:rPr>
                        <a:t> (N)</a:t>
                      </a:r>
                      <a:endParaRPr lang="en-US" sz="1200" u="sng" dirty="0">
                        <a:solidFill>
                          <a:schemeClr val="bg2"/>
                        </a:solidFill>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r h="224535">
                <a:tc>
                  <a:txBody>
                    <a:bodyPr/>
                    <a:lstStyle/>
                    <a:p>
                      <a:r>
                        <a:rPr lang="en-US" sz="1200" dirty="0" smtClean="0"/>
                        <a:t>AANHPI</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613</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1"/>
                  </a:ext>
                </a:extLst>
              </a:tr>
              <a:tr h="224535">
                <a:tc>
                  <a:txBody>
                    <a:bodyPr/>
                    <a:lstStyle/>
                    <a:p>
                      <a:r>
                        <a:rPr lang="en-US" sz="1200" baseline="0" dirty="0" smtClean="0"/>
                        <a:t>   NHPI</a:t>
                      </a:r>
                      <a:endParaRPr lang="en-US" sz="1200" dirty="0" smtClean="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201</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2"/>
                  </a:ext>
                </a:extLst>
              </a:tr>
              <a:tr h="224535">
                <a:tc>
                  <a:txBody>
                    <a:bodyPr/>
                    <a:lstStyle/>
                    <a:p>
                      <a:pPr lvl="0"/>
                      <a:r>
                        <a:rPr lang="en-US" sz="1200" baseline="0" dirty="0" smtClean="0"/>
                        <a:t>        Native Hawaiian</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160</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3"/>
                  </a:ext>
                </a:extLst>
              </a:tr>
              <a:tr h="224535">
                <a:tc>
                  <a:txBody>
                    <a:bodyPr/>
                    <a:lstStyle/>
                    <a:p>
                      <a:r>
                        <a:rPr lang="en-US" sz="1200" dirty="0" smtClean="0"/>
                        <a:t>        Other Pacific Islander</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41</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4"/>
                  </a:ext>
                </a:extLst>
              </a:tr>
              <a:tr h="224535">
                <a:tc>
                  <a:txBody>
                    <a:bodyPr/>
                    <a:lstStyle/>
                    <a:p>
                      <a:r>
                        <a:rPr lang="en-US" sz="1200" dirty="0" smtClean="0"/>
                        <a:t>   Asian</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412</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5"/>
                  </a:ext>
                </a:extLst>
              </a:tr>
              <a:tr h="224535">
                <a:tc>
                  <a:txBody>
                    <a:bodyPr/>
                    <a:lstStyle/>
                    <a:p>
                      <a:r>
                        <a:rPr lang="en-US" sz="1200" dirty="0" smtClean="0"/>
                        <a:t>        Chinese</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75</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7"/>
                  </a:ext>
                </a:extLst>
              </a:tr>
              <a:tr h="224535">
                <a:tc>
                  <a:txBody>
                    <a:bodyPr/>
                    <a:lstStyle/>
                    <a:p>
                      <a:r>
                        <a:rPr lang="en-US" sz="1200" dirty="0" smtClean="0"/>
                        <a:t>        Filipina</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80</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8"/>
                  </a:ext>
                </a:extLst>
              </a:tr>
              <a:tr h="224535">
                <a:tc>
                  <a:txBody>
                    <a:bodyPr/>
                    <a:lstStyle/>
                    <a:p>
                      <a:r>
                        <a:rPr lang="en-US" sz="1200" dirty="0" smtClean="0"/>
                        <a:t>        Japanese</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74</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9"/>
                  </a:ext>
                </a:extLst>
              </a:tr>
              <a:tr h="224535">
                <a:tc>
                  <a:txBody>
                    <a:bodyPr/>
                    <a:lstStyle/>
                    <a:p>
                      <a:r>
                        <a:rPr lang="en-US" sz="1200" dirty="0" smtClean="0"/>
                        <a:t>        Other Asian (single group)</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67</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10"/>
                  </a:ext>
                </a:extLst>
              </a:tr>
              <a:tr h="224535">
                <a:tc>
                  <a:txBody>
                    <a:bodyPr/>
                    <a:lstStyle/>
                    <a:p>
                      <a:r>
                        <a:rPr lang="en-US" sz="1200" dirty="0" smtClean="0"/>
                        <a:t>        Multiple</a:t>
                      </a:r>
                      <a:r>
                        <a:rPr lang="en-US" sz="1200" baseline="0" dirty="0" smtClean="0"/>
                        <a:t> Asian</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t>116</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11"/>
                  </a:ext>
                </a:extLst>
              </a:tr>
              <a:tr h="224535">
                <a:tc>
                  <a:txBody>
                    <a:bodyPr/>
                    <a:lstStyle/>
                    <a:p>
                      <a:r>
                        <a:rPr lang="en-US" sz="1200" dirty="0" smtClean="0">
                          <a:solidFill>
                            <a:schemeClr val="bg1"/>
                          </a:solidFill>
                        </a:rPr>
                        <a:t>Non-Hispanic White</a:t>
                      </a:r>
                      <a:endParaRPr lang="en-US" sz="1200" dirty="0">
                        <a:solidFill>
                          <a:schemeClr val="bg1"/>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solidFill>
                            <a:schemeClr val="bg1"/>
                          </a:solidFill>
                        </a:rPr>
                        <a:t>1489</a:t>
                      </a:r>
                      <a:endParaRPr lang="en-US" sz="1200" dirty="0">
                        <a:solidFill>
                          <a:schemeClr val="bg1"/>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4020496100"/>
                  </a:ext>
                </a:extLst>
              </a:tr>
              <a:tr h="224535">
                <a:tc>
                  <a:txBody>
                    <a:bodyPr/>
                    <a:lstStyle/>
                    <a:p>
                      <a:r>
                        <a:rPr lang="en-US" sz="1200" dirty="0" smtClean="0">
                          <a:solidFill>
                            <a:schemeClr val="bg1"/>
                          </a:solidFill>
                        </a:rPr>
                        <a:t>Black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solidFill>
                            <a:schemeClr val="bg1"/>
                          </a:solidFill>
                        </a:rPr>
                        <a:t>91</a:t>
                      </a:r>
                      <a:endParaRPr lang="en-US" sz="1200" dirty="0">
                        <a:solidFill>
                          <a:schemeClr val="bg1"/>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77108989"/>
                  </a:ext>
                </a:extLst>
              </a:tr>
              <a:tr h="224535">
                <a:tc>
                  <a:txBody>
                    <a:bodyPr/>
                    <a:lstStyle/>
                    <a:p>
                      <a:r>
                        <a:rPr lang="en-US" sz="1200" dirty="0" smtClean="0">
                          <a:solidFill>
                            <a:schemeClr val="bg1"/>
                          </a:solidFill>
                        </a:rPr>
                        <a:t>Hispanic</a:t>
                      </a:r>
                      <a:endParaRPr lang="en-US" sz="1200" dirty="0">
                        <a:solidFill>
                          <a:schemeClr val="bg1"/>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pPr algn="r"/>
                      <a:r>
                        <a:rPr lang="en-US" sz="1200" dirty="0" smtClean="0">
                          <a:solidFill>
                            <a:schemeClr val="bg1"/>
                          </a:solidFill>
                        </a:rPr>
                        <a:t>81</a:t>
                      </a:r>
                      <a:endParaRPr lang="en-US" sz="1200" dirty="0">
                        <a:solidFill>
                          <a:schemeClr val="bg1"/>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920105659"/>
                  </a:ext>
                </a:extLst>
              </a:tr>
            </a:tbl>
          </a:graphicData>
        </a:graphic>
      </p:graphicFrame>
      <p:sp>
        <p:nvSpPr>
          <p:cNvPr id="7" name="Title 2"/>
          <p:cNvSpPr txBox="1">
            <a:spLocks/>
          </p:cNvSpPr>
          <p:nvPr/>
        </p:nvSpPr>
        <p:spPr>
          <a:xfrm>
            <a:off x="1524000" y="1176340"/>
            <a:ext cx="8172450" cy="458787"/>
          </a:xfrm>
          <a:prstGeom prst="rect">
            <a:avLst/>
          </a:prstGeom>
        </p:spPr>
        <p:txBody>
          <a:bodyPr vert="horz" wrap="square" lIns="91440" tIns="45720" rIns="91440" bIns="45720" rtlCol="0" anchor="b" anchorCtr="0">
            <a:normAutofit fontScale="82500" lnSpcReduction="10000"/>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a:lstStyle>
          <a:p>
            <a:r>
              <a:rPr lang="en-US">
                <a:solidFill>
                  <a:schemeClr val="bg1"/>
                </a:solidFill>
              </a:rPr>
              <a:t>Cohort description – </a:t>
            </a:r>
            <a:r>
              <a:rPr lang="en-US" b="1">
                <a:solidFill>
                  <a:srgbClr val="F48024"/>
                </a:solidFill>
              </a:rPr>
              <a:t>Female lung cancer cases (N=3867)</a:t>
            </a:r>
          </a:p>
        </p:txBody>
      </p:sp>
    </p:spTree>
    <p:extLst>
      <p:ext uri="{BB962C8B-B14F-4D97-AF65-F5344CB8AC3E}">
        <p14:creationId xmlns:p14="http://schemas.microsoft.com/office/powerpoint/2010/main" val="196427820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0" y="1176340"/>
            <a:ext cx="8650840" cy="458787"/>
          </a:xfrm>
        </p:spPr>
        <p:txBody>
          <a:bodyPr>
            <a:normAutofit fontScale="90000"/>
          </a:bodyPr>
          <a:lstStyle/>
          <a:p>
            <a:r>
              <a:rPr lang="en-US" dirty="0" smtClean="0">
                <a:solidFill>
                  <a:schemeClr val="bg1"/>
                </a:solidFill>
              </a:rPr>
              <a:t>Incidence of </a:t>
            </a:r>
            <a:r>
              <a:rPr lang="en-US" b="1" dirty="0" smtClean="0">
                <a:solidFill>
                  <a:schemeClr val="accent2"/>
                </a:solidFill>
              </a:rPr>
              <a:t>never-smoking lung cancer among females</a:t>
            </a:r>
            <a:endParaRPr lang="en-US" b="1" dirty="0">
              <a:solidFill>
                <a:schemeClr val="accent2"/>
              </a:solidFill>
            </a:endParaRPr>
          </a:p>
        </p:txBody>
      </p:sp>
      <p:graphicFrame>
        <p:nvGraphicFramePr>
          <p:cNvPr id="7" name="Content Placeholder 3"/>
          <p:cNvGraphicFramePr>
            <a:graphicFrameLocks/>
          </p:cNvGraphicFramePr>
          <p:nvPr>
            <p:extLst/>
          </p:nvPr>
        </p:nvGraphicFramePr>
        <p:xfrm>
          <a:off x="1686732" y="2082653"/>
          <a:ext cx="8812161" cy="3386478"/>
        </p:xfrm>
        <a:graphic>
          <a:graphicData uri="http://schemas.openxmlformats.org/drawingml/2006/table">
            <a:tbl>
              <a:tblPr firstRow="1" bandRow="1">
                <a:tableStyleId>{5C22544A-7EE6-4342-B048-85BDC9FD1C3A}</a:tableStyleId>
              </a:tblPr>
              <a:tblGrid>
                <a:gridCol w="2485104">
                  <a:extLst>
                    <a:ext uri="{9D8B030D-6E8A-4147-A177-3AD203B41FA5}">
                      <a16:colId xmlns:a16="http://schemas.microsoft.com/office/drawing/2014/main" val="20000"/>
                    </a:ext>
                  </a:extLst>
                </a:gridCol>
                <a:gridCol w="634181">
                  <a:extLst>
                    <a:ext uri="{9D8B030D-6E8A-4147-A177-3AD203B41FA5}">
                      <a16:colId xmlns:a16="http://schemas.microsoft.com/office/drawing/2014/main" val="20001"/>
                    </a:ext>
                  </a:extLst>
                </a:gridCol>
                <a:gridCol w="943897">
                  <a:extLst>
                    <a:ext uri="{9D8B030D-6E8A-4147-A177-3AD203B41FA5}">
                      <a16:colId xmlns:a16="http://schemas.microsoft.com/office/drawing/2014/main" val="2370477685"/>
                    </a:ext>
                  </a:extLst>
                </a:gridCol>
                <a:gridCol w="4748979">
                  <a:extLst>
                    <a:ext uri="{9D8B030D-6E8A-4147-A177-3AD203B41FA5}">
                      <a16:colId xmlns:a16="http://schemas.microsoft.com/office/drawing/2014/main" val="185415336"/>
                    </a:ext>
                  </a:extLst>
                </a:gridCol>
              </a:tblGrid>
              <a:tr h="242988">
                <a:tc>
                  <a:txBody>
                    <a:bodyPr/>
                    <a:lstStyle/>
                    <a:p>
                      <a:endParaRPr lang="en-US" sz="1200" b="1" u="sng" dirty="0">
                        <a:solidFill>
                          <a:schemeClr val="bg2"/>
                        </a:solidFill>
                      </a:endParaRPr>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200" b="1" u="sng" dirty="0">
                        <a:solidFill>
                          <a:schemeClr val="bg2"/>
                        </a:solidFill>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200" b="1" u="sng" dirty="0">
                        <a:solidFill>
                          <a:schemeClr val="bg2"/>
                        </a:solidFill>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200" b="1" u="sng" dirty="0">
                        <a:solidFill>
                          <a:schemeClr val="bg2"/>
                        </a:solidFill>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4535">
                <a:tc>
                  <a:txBody>
                    <a:bodyPr/>
                    <a:lstStyle/>
                    <a:p>
                      <a:endParaRPr lang="en-US" sz="1200" b="1" u="sng" dirty="0">
                        <a:solidFill>
                          <a:schemeClr val="bg2"/>
                        </a:solidFill>
                      </a:endParaRPr>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200" b="1" u="sng" dirty="0" smtClean="0">
                          <a:solidFill>
                            <a:schemeClr val="bg2"/>
                          </a:solidFill>
                        </a:rPr>
                        <a:t>AAIR</a:t>
                      </a:r>
                      <a:endParaRPr lang="en-US" sz="1200" b="1" u="sng" dirty="0">
                        <a:solidFill>
                          <a:schemeClr val="bg2"/>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u="sng" dirty="0" smtClean="0">
                          <a:solidFill>
                            <a:schemeClr val="bg2"/>
                          </a:solidFill>
                        </a:rPr>
                        <a:t>95% CI</a:t>
                      </a:r>
                      <a:endParaRPr lang="en-US" sz="1200" b="1" u="sng" dirty="0">
                        <a:solidFill>
                          <a:schemeClr val="bg2"/>
                        </a:solidFill>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u="sng" dirty="0">
                        <a:solidFill>
                          <a:schemeClr val="bg2"/>
                        </a:solidFill>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659786"/>
                  </a:ext>
                </a:extLst>
              </a:tr>
              <a:tr h="224535">
                <a:tc>
                  <a:txBody>
                    <a:bodyPr/>
                    <a:lstStyle/>
                    <a:p>
                      <a:r>
                        <a:rPr lang="en-US" sz="1200" dirty="0" smtClean="0"/>
                        <a:t>AANHPI</a:t>
                      </a:r>
                      <a:endParaRPr lang="en-US" sz="1200" dirty="0"/>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17.1</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(14.9, 19.9)</a:t>
                      </a:r>
                      <a:endParaRPr lang="en-US" sz="1200" dirty="0"/>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1"/>
                  </a:ext>
                </a:extLst>
              </a:tr>
              <a:tr h="224535">
                <a:tc>
                  <a:txBody>
                    <a:bodyPr/>
                    <a:lstStyle/>
                    <a:p>
                      <a:r>
                        <a:rPr lang="en-US" sz="1200" baseline="0" dirty="0" smtClean="0"/>
                        <a:t>   NHPI</a:t>
                      </a:r>
                      <a:endParaRPr lang="en-US" sz="1200" dirty="0" smtClean="0"/>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15.2</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(10.2, 22.5)</a:t>
                      </a:r>
                      <a:endParaRPr lang="en-US" sz="1200" dirty="0"/>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2"/>
                  </a:ext>
                </a:extLst>
              </a:tr>
              <a:tr h="224535">
                <a:tc>
                  <a:txBody>
                    <a:bodyPr/>
                    <a:lstStyle/>
                    <a:p>
                      <a:pPr lvl="0"/>
                      <a:r>
                        <a:rPr lang="en-US" sz="1200" baseline="0" dirty="0" smtClean="0"/>
                        <a:t>        Native Hawaiian</a:t>
                      </a:r>
                      <a:endParaRPr lang="en-US" sz="1200" dirty="0"/>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16.7</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(10.5, 26.4)</a:t>
                      </a:r>
                      <a:endParaRPr lang="en-US" sz="1200" dirty="0"/>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3"/>
                  </a:ext>
                </a:extLst>
              </a:tr>
              <a:tr h="224535">
                <a:tc>
                  <a:txBody>
                    <a:bodyPr/>
                    <a:lstStyle/>
                    <a:p>
                      <a:r>
                        <a:rPr lang="en-US" sz="1200" dirty="0" smtClean="0"/>
                        <a:t>        Other Pacific Islander</a:t>
                      </a:r>
                      <a:endParaRPr lang="en-US" sz="1200" dirty="0"/>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4"/>
                  </a:ext>
                </a:extLst>
              </a:tr>
              <a:tr h="224535">
                <a:tc>
                  <a:txBody>
                    <a:bodyPr/>
                    <a:lstStyle/>
                    <a:p>
                      <a:r>
                        <a:rPr lang="en-US" sz="1200" dirty="0" smtClean="0"/>
                        <a:t>   Asian</a:t>
                      </a:r>
                      <a:endParaRPr lang="en-US" sz="1200" dirty="0"/>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17.5</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(15.0, 21.0)</a:t>
                      </a:r>
                      <a:endParaRPr lang="en-US" sz="1200" dirty="0"/>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5"/>
                  </a:ext>
                </a:extLst>
              </a:tr>
              <a:tr h="224535">
                <a:tc>
                  <a:txBody>
                    <a:bodyPr/>
                    <a:lstStyle/>
                    <a:p>
                      <a:r>
                        <a:rPr lang="en-US" sz="1200" dirty="0" smtClean="0"/>
                        <a:t>        Chinese</a:t>
                      </a:r>
                      <a:endParaRPr lang="en-US" sz="1200" dirty="0"/>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22.8</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(17.3,</a:t>
                      </a:r>
                      <a:r>
                        <a:rPr lang="en-US" sz="1200" baseline="0" dirty="0" smtClean="0"/>
                        <a:t> 35.9)</a:t>
                      </a:r>
                      <a:endParaRPr lang="en-US" sz="1200" dirty="0"/>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7"/>
                  </a:ext>
                </a:extLst>
              </a:tr>
              <a:tr h="224535">
                <a:tc>
                  <a:txBody>
                    <a:bodyPr/>
                    <a:lstStyle/>
                    <a:p>
                      <a:r>
                        <a:rPr lang="en-US" sz="1200" dirty="0" smtClean="0"/>
                        <a:t>        Filipina</a:t>
                      </a:r>
                      <a:endParaRPr lang="en-US" sz="1200" dirty="0"/>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20.1</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(14.1, 31.5)</a:t>
                      </a:r>
                      <a:endParaRPr lang="en-US" sz="1200" dirty="0"/>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8"/>
                  </a:ext>
                </a:extLst>
              </a:tr>
              <a:tr h="224535">
                <a:tc>
                  <a:txBody>
                    <a:bodyPr/>
                    <a:lstStyle/>
                    <a:p>
                      <a:r>
                        <a:rPr lang="en-US" sz="1200" dirty="0" smtClean="0"/>
                        <a:t>        Japanese</a:t>
                      </a:r>
                      <a:endParaRPr lang="en-US" sz="1200" dirty="0"/>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6.4</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(3.6, 28.7)</a:t>
                      </a:r>
                      <a:endParaRPr lang="en-US" sz="1200" dirty="0"/>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09"/>
                  </a:ext>
                </a:extLst>
              </a:tr>
              <a:tr h="224535">
                <a:tc>
                  <a:txBody>
                    <a:bodyPr/>
                    <a:lstStyle/>
                    <a:p>
                      <a:r>
                        <a:rPr lang="en-US" sz="1200" dirty="0" smtClean="0"/>
                        <a:t>        Other Asian (single group)</a:t>
                      </a:r>
                      <a:endParaRPr lang="en-US" sz="1200" dirty="0"/>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20.3</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(13.4,</a:t>
                      </a:r>
                      <a:r>
                        <a:rPr lang="en-US" sz="1200" baseline="0" dirty="0" smtClean="0"/>
                        <a:t> 32.1)</a:t>
                      </a:r>
                      <a:endParaRPr lang="en-US" sz="1200" dirty="0"/>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10"/>
                  </a:ext>
                </a:extLst>
              </a:tr>
              <a:tr h="224535">
                <a:tc>
                  <a:txBody>
                    <a:bodyPr/>
                    <a:lstStyle/>
                    <a:p>
                      <a:r>
                        <a:rPr lang="en-US" sz="1200" dirty="0" smtClean="0"/>
                        <a:t>        Multiple</a:t>
                      </a:r>
                      <a:r>
                        <a:rPr lang="en-US" sz="1200" baseline="0" dirty="0" smtClean="0"/>
                        <a:t> Asian</a:t>
                      </a:r>
                      <a:endParaRPr lang="en-US" sz="1200" dirty="0"/>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22.2</a:t>
                      </a:r>
                      <a:endParaRPr lang="en-US" sz="12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t>(16.1,</a:t>
                      </a:r>
                      <a:r>
                        <a:rPr lang="en-US" sz="1200" baseline="0" dirty="0" smtClean="0"/>
                        <a:t> 32.4)</a:t>
                      </a:r>
                      <a:endParaRPr lang="en-US" sz="1200" dirty="0"/>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0011"/>
                  </a:ext>
                </a:extLst>
              </a:tr>
              <a:tr h="224535">
                <a:tc>
                  <a:txBody>
                    <a:bodyPr/>
                    <a:lstStyle/>
                    <a:p>
                      <a:r>
                        <a:rPr lang="en-US" sz="1200" dirty="0" smtClean="0">
                          <a:solidFill>
                            <a:schemeClr val="bg2"/>
                          </a:solidFill>
                        </a:rPr>
                        <a:t>Non-Hispanic White</a:t>
                      </a:r>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solidFill>
                            <a:schemeClr val="bg2"/>
                          </a:solidFill>
                        </a:rPr>
                        <a:t>10.1</a:t>
                      </a:r>
                      <a:endParaRPr lang="en-US" sz="1200" dirty="0">
                        <a:solidFill>
                          <a:schemeClr val="bg2"/>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solidFill>
                            <a:schemeClr val="bg2"/>
                          </a:solidFill>
                        </a:rPr>
                        <a:t>(9.0, 11.6)</a:t>
                      </a:r>
                      <a:endParaRPr lang="en-US" sz="1200" dirty="0">
                        <a:solidFill>
                          <a:schemeClr val="bg2"/>
                        </a:solidFill>
                      </a:endParaRPr>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solidFill>
                          <a:schemeClr val="bg2"/>
                        </a:solidFill>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4020496100"/>
                  </a:ext>
                </a:extLst>
              </a:tr>
              <a:tr h="224535">
                <a:tc>
                  <a:txBody>
                    <a:bodyPr/>
                    <a:lstStyle/>
                    <a:p>
                      <a:r>
                        <a:rPr lang="en-US" sz="1200" dirty="0" smtClean="0">
                          <a:solidFill>
                            <a:schemeClr val="bg2"/>
                          </a:solidFill>
                        </a:rPr>
                        <a:t>Black</a:t>
                      </a:r>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solidFill>
                            <a:schemeClr val="bg2"/>
                          </a:solidFill>
                        </a:rPr>
                        <a:t>~</a:t>
                      </a:r>
                      <a:endParaRPr lang="en-US" sz="1200" dirty="0">
                        <a:solidFill>
                          <a:schemeClr val="bg2"/>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solidFill>
                          <a:schemeClr val="bg2"/>
                        </a:solidFill>
                      </a:endParaRPr>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solidFill>
                          <a:schemeClr val="bg2"/>
                        </a:solidFill>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2360428494"/>
                  </a:ext>
                </a:extLst>
              </a:tr>
              <a:tr h="224535">
                <a:tc>
                  <a:txBody>
                    <a:bodyPr/>
                    <a:lstStyle/>
                    <a:p>
                      <a:r>
                        <a:rPr lang="en-US" sz="1200" dirty="0" smtClean="0">
                          <a:solidFill>
                            <a:schemeClr val="bg2"/>
                          </a:solidFill>
                        </a:rPr>
                        <a:t>Hispanic</a:t>
                      </a:r>
                    </a:p>
                  </a:txBody>
                  <a:tcPr marR="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solidFill>
                            <a:schemeClr val="bg2"/>
                          </a:solidFill>
                        </a:rPr>
                        <a:t>8.5</a:t>
                      </a:r>
                      <a:endParaRPr lang="en-US" sz="1200" dirty="0">
                        <a:solidFill>
                          <a:schemeClr val="bg2"/>
                        </a:solidFil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r>
                        <a:rPr lang="en-US" sz="1200" dirty="0" smtClean="0">
                          <a:solidFill>
                            <a:schemeClr val="bg2"/>
                          </a:solidFill>
                        </a:rPr>
                        <a:t>(5.7,</a:t>
                      </a:r>
                      <a:r>
                        <a:rPr lang="en-US" sz="1200" baseline="0" dirty="0" smtClean="0">
                          <a:solidFill>
                            <a:schemeClr val="bg2"/>
                          </a:solidFill>
                        </a:rPr>
                        <a:t> 13.0)</a:t>
                      </a:r>
                      <a:endParaRPr lang="en-US" sz="1200" dirty="0">
                        <a:solidFill>
                          <a:schemeClr val="bg2"/>
                        </a:solidFill>
                      </a:endParaRPr>
                    </a:p>
                  </a:txBody>
                  <a:tcPr marL="18288" marR="45720"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r"/>
                      <a:endParaRPr lang="en-US" sz="1200" dirty="0">
                        <a:solidFill>
                          <a:schemeClr val="bg2"/>
                        </a:solidFill>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152986930"/>
                  </a:ext>
                </a:extLst>
              </a:tr>
            </a:tbl>
          </a:graphicData>
        </a:graphic>
      </p:graphicFrame>
      <p:graphicFrame>
        <p:nvGraphicFramePr>
          <p:cNvPr id="8" name="Chart 7"/>
          <p:cNvGraphicFramePr>
            <a:graphicFrameLocks/>
          </p:cNvGraphicFramePr>
          <p:nvPr>
            <p:extLst/>
          </p:nvPr>
        </p:nvGraphicFramePr>
        <p:xfrm>
          <a:off x="5764660" y="1570482"/>
          <a:ext cx="4736592" cy="4233672"/>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bwMode="auto">
          <a:xfrm>
            <a:off x="6985791" y="2454800"/>
            <a:ext cx="2309966" cy="2381864"/>
          </a:xfrm>
          <a:prstGeom prst="roundRect">
            <a:avLst/>
          </a:prstGeom>
          <a:noFill/>
          <a:ln w="19050" algn="ctr">
            <a:solidFill>
              <a:srgbClr val="EC1848"/>
            </a:solidFill>
            <a:miter lim="800000"/>
            <a:headEnd/>
            <a:tailEnd/>
          </a:ln>
        </p:spPr>
        <p:txBody>
          <a:bodyPr wrap="none" rtlCol="0" anchor="ctr"/>
          <a:lstStyle/>
          <a:p>
            <a:pPr algn="ctr">
              <a:lnSpc>
                <a:spcPct val="90000"/>
              </a:lnSpc>
              <a:defRPr/>
            </a:pPr>
            <a:endParaRPr lang="en-US" sz="1600" b="1" dirty="0" err="1">
              <a:solidFill>
                <a:srgbClr val="052049"/>
              </a:solidFill>
              <a:latin typeface="Garamond"/>
            </a:endParaRPr>
          </a:p>
        </p:txBody>
      </p:sp>
    </p:spTree>
    <p:extLst>
      <p:ext uri="{BB962C8B-B14F-4D97-AF65-F5344CB8AC3E}">
        <p14:creationId xmlns:p14="http://schemas.microsoft.com/office/powerpoint/2010/main" val="2055630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p:cNvSpPr>
          <p:nvPr>
            <p:ph type="title"/>
          </p:nvPr>
        </p:nvSpPr>
        <p:spPr bwMode="auto">
          <a:noFill/>
        </p:spPr>
        <p:txBody>
          <a:bodyPr vert="horz" wrap="square" lIns="68580" tIns="34290" rIns="68580" bIns="34290" numCol="1" rtlCol="0" anchor="ctr" anchorCtr="0" compatLnSpc="1">
            <a:prstTxWarp prst="textNoShape">
              <a:avLst/>
            </a:prstTxWarp>
            <a:noAutofit/>
          </a:bodyPr>
          <a:lstStyle/>
          <a:p>
            <a:r>
              <a:rPr lang="en-US" sz="3000" b="1" dirty="0">
                <a:cs typeface="Arial" charset="0"/>
              </a:rPr>
              <a:t>Neighborhood Context: </a:t>
            </a:r>
            <a:r>
              <a:rPr lang="en-US" sz="3000" b="1" dirty="0">
                <a:cs typeface="Arial" charset="0"/>
              </a:rPr>
              <a:t/>
            </a:r>
            <a:br>
              <a:rPr lang="en-US" sz="3000" b="1" dirty="0">
                <a:cs typeface="Arial" charset="0"/>
              </a:rPr>
            </a:br>
            <a:r>
              <a:rPr lang="en-US" sz="3000" b="1" dirty="0">
                <a:cs typeface="Arial" charset="0"/>
              </a:rPr>
              <a:t>California </a:t>
            </a:r>
            <a:r>
              <a:rPr lang="en-US" sz="3000" b="1" dirty="0">
                <a:cs typeface="Arial" charset="0"/>
              </a:rPr>
              <a:t>Neighborhoods Data System </a:t>
            </a:r>
            <a:endParaRPr lang="en-US" sz="3000" b="1" dirty="0"/>
          </a:p>
        </p:txBody>
      </p:sp>
      <p:sp>
        <p:nvSpPr>
          <p:cNvPr id="156675" name="Rectangle 3"/>
          <p:cNvSpPr>
            <a:spLocks noChangeArrowheads="1"/>
          </p:cNvSpPr>
          <p:nvPr/>
        </p:nvSpPr>
        <p:spPr bwMode="auto">
          <a:xfrm>
            <a:off x="2179950" y="1333503"/>
            <a:ext cx="7258050" cy="4781548"/>
          </a:xfrm>
          <a:prstGeom prst="rect">
            <a:avLst/>
          </a:prstGeom>
          <a:noFill/>
          <a:ln w="9525">
            <a:noFill/>
            <a:miter lim="800000"/>
            <a:headEnd/>
            <a:tailEnd/>
          </a:ln>
          <a:effectLst/>
        </p:spPr>
        <p:txBody>
          <a:bodyPr/>
          <a:lstStyle/>
          <a:p>
            <a:pPr marL="114300"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 California Neighborhoods Data System</a:t>
            </a:r>
          </a:p>
          <a:p>
            <a:pPr marL="685800" lvl="1" indent="-342900">
              <a:buClr>
                <a:schemeClr val="tx1">
                  <a:lumMod val="95000"/>
                </a:schemeClr>
              </a:buClr>
              <a:buFont typeface="Arial" panose="020B0604020202020204" pitchFamily="34" charset="0"/>
              <a:buChar char="•"/>
            </a:pPr>
            <a:r>
              <a:rPr lang="en-US" sz="2100" dirty="0">
                <a:latin typeface="Trebuchet MS" panose="020B0603020202020204" pitchFamily="34" charset="0"/>
                <a:cs typeface="Calibri" panose="020F0502020204030204" pitchFamily="34" charset="0"/>
              </a:rPr>
              <a:t>Existing geospatial and other secondary data for characterizing contextual </a:t>
            </a:r>
            <a:r>
              <a:rPr lang="en-US" sz="2100" dirty="0">
                <a:latin typeface="Trebuchet MS" panose="020B0603020202020204" pitchFamily="34" charset="0"/>
                <a:cs typeface="Calibri" panose="020F0502020204030204" pitchFamily="34" charset="0"/>
              </a:rPr>
              <a:t>factors</a:t>
            </a:r>
          </a:p>
          <a:p>
            <a:pPr marL="685800" lvl="1" indent="-342900">
              <a:buClr>
                <a:schemeClr val="tx1">
                  <a:lumMod val="95000"/>
                </a:schemeClr>
              </a:buClr>
              <a:buFont typeface="Arial" panose="020B0604020202020204" pitchFamily="34" charset="0"/>
              <a:buChar char="•"/>
            </a:pPr>
            <a:r>
              <a:rPr lang="en-US" sz="2100" dirty="0">
                <a:latin typeface="Trebuchet MS" panose="020B0603020202020204" pitchFamily="34" charset="0"/>
                <a:cs typeface="Calibri" panose="020F0502020204030204" pitchFamily="34" charset="0"/>
              </a:rPr>
              <a:t>Social and built environment attributes</a:t>
            </a:r>
            <a:endParaRPr lang="en-US" sz="2100" dirty="0">
              <a:latin typeface="Trebuchet MS" panose="020B0603020202020204" pitchFamily="34" charset="0"/>
              <a:cs typeface="Calibri" panose="020F0502020204030204" pitchFamily="34" charset="0"/>
            </a:endParaRPr>
          </a:p>
          <a:p>
            <a:pPr marL="685800" lvl="1" indent="-342900">
              <a:buClr>
                <a:schemeClr val="tx1">
                  <a:lumMod val="95000"/>
                </a:schemeClr>
              </a:buClr>
              <a:buFont typeface="Arial" panose="020B0604020202020204" pitchFamily="34" charset="0"/>
              <a:buChar char="•"/>
            </a:pPr>
            <a:r>
              <a:rPr lang="en-US" sz="2100" dirty="0">
                <a:latin typeface="Trebuchet MS" panose="020B0603020202020204" pitchFamily="34" charset="0"/>
                <a:cs typeface="Calibri" panose="020F0502020204030204" pitchFamily="34" charset="0"/>
              </a:rPr>
              <a:t>Statewide</a:t>
            </a:r>
          </a:p>
          <a:p>
            <a:pPr marL="685800" lvl="1" indent="-342900">
              <a:buClr>
                <a:schemeClr val="tx1">
                  <a:lumMod val="95000"/>
                </a:schemeClr>
              </a:buClr>
              <a:buFont typeface="Arial" panose="020B0604020202020204" pitchFamily="34" charset="0"/>
              <a:buChar char="•"/>
            </a:pPr>
            <a:r>
              <a:rPr lang="en-US" sz="2100" dirty="0">
                <a:latin typeface="Trebuchet MS" panose="020B0603020202020204" pitchFamily="34" charset="0"/>
                <a:cs typeface="Calibri" panose="020F0502020204030204" pitchFamily="34" charset="0"/>
              </a:rPr>
              <a:t>Small geography – block group level </a:t>
            </a:r>
            <a:r>
              <a:rPr lang="en-US" sz="2100" dirty="0">
                <a:latin typeface="Trebuchet MS" panose="020B0603020202020204" pitchFamily="34" charset="0"/>
                <a:cs typeface="Calibri" panose="020F0502020204030204" pitchFamily="34" charset="0"/>
              </a:rPr>
              <a:t>desirable</a:t>
            </a:r>
          </a:p>
          <a:p>
            <a:pPr marL="685800" lvl="1" indent="-342900">
              <a:buClr>
                <a:schemeClr val="tx1">
                  <a:lumMod val="95000"/>
                </a:schemeClr>
              </a:buClr>
              <a:buFont typeface="Arial" panose="020B0604020202020204" pitchFamily="34" charset="0"/>
              <a:buChar char="•"/>
            </a:pPr>
            <a:r>
              <a:rPr lang="en-US" sz="2100" dirty="0">
                <a:latin typeface="Trebuchet MS" panose="020B0603020202020204" pitchFamily="34" charset="0"/>
                <a:cs typeface="Calibri" panose="020F0502020204030204" pitchFamily="34" charset="0"/>
              </a:rPr>
              <a:t>1990, 2000, 2010</a:t>
            </a:r>
            <a:endParaRPr lang="en-US" sz="2100" dirty="0">
              <a:latin typeface="Trebuchet MS" panose="020B0603020202020204" pitchFamily="34" charset="0"/>
              <a:cs typeface="Calibri" panose="020F0502020204030204" pitchFamily="34" charset="0"/>
            </a:endParaRPr>
          </a:p>
          <a:p>
            <a:pPr marL="685800" lvl="1" indent="-342900">
              <a:buClr>
                <a:schemeClr val="tx1">
                  <a:lumMod val="95000"/>
                </a:schemeClr>
              </a:buClr>
              <a:buFont typeface="Arial" panose="020B0604020202020204" pitchFamily="34" charset="0"/>
              <a:buChar char="•"/>
            </a:pPr>
            <a:endParaRPr lang="en-US" sz="2100" dirty="0">
              <a:latin typeface="Trebuchet MS" panose="020B0603020202020204" pitchFamily="34" charset="0"/>
              <a:cs typeface="Calibri" panose="020F0502020204030204" pitchFamily="34" charset="0"/>
            </a:endParaRPr>
          </a:p>
          <a:p>
            <a:pPr marL="114300"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 Incorporate data into surveillance analyses of population-level data (e.g., California Cancer Registry)</a:t>
            </a:r>
          </a:p>
          <a:p>
            <a:pPr marL="342900" indent="-342900">
              <a:spcBef>
                <a:spcPct val="20000"/>
              </a:spcBef>
              <a:buClr>
                <a:schemeClr val="tx1">
                  <a:lumMod val="95000"/>
                </a:schemeClr>
              </a:buClr>
              <a:buSzPct val="80000"/>
              <a:buFont typeface="Arial" panose="020B0604020202020204" pitchFamily="34" charset="0"/>
              <a:buChar char="•"/>
            </a:pPr>
            <a:endParaRPr lang="en-US" sz="2100" dirty="0">
              <a:latin typeface="Trebuchet MS" panose="020B0603020202020204" pitchFamily="34" charset="0"/>
              <a:cs typeface="Calibri" panose="020F0502020204030204" pitchFamily="34" charset="0"/>
            </a:endParaRPr>
          </a:p>
        </p:txBody>
      </p:sp>
    </p:spTree>
    <p:extLst>
      <p:ext uri="{BB962C8B-B14F-4D97-AF65-F5344CB8AC3E}">
        <p14:creationId xmlns:p14="http://schemas.microsoft.com/office/powerpoint/2010/main" val="95509902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a:blip r:embed="rId2"/>
          <a:stretch>
            <a:fillRect/>
          </a:stretch>
        </p:blipFill>
        <p:spPr>
          <a:xfrm>
            <a:off x="1554569" y="983375"/>
            <a:ext cx="6244109" cy="5000674"/>
          </a:xfrm>
          <a:prstGeom prst="rect">
            <a:avLst/>
          </a:prstGeom>
        </p:spPr>
      </p:pic>
      <p:sp>
        <p:nvSpPr>
          <p:cNvPr id="22" name="Text Placeholder 5"/>
          <p:cNvSpPr txBox="1">
            <a:spLocks/>
          </p:cNvSpPr>
          <p:nvPr/>
        </p:nvSpPr>
        <p:spPr>
          <a:xfrm>
            <a:off x="7884400" y="4460085"/>
            <a:ext cx="2697956" cy="1257300"/>
          </a:xfrm>
          <a:prstGeom prst="rect">
            <a:avLst/>
          </a:prstGeom>
        </p:spPr>
        <p:txBody>
          <a:bodyPr>
            <a:normAutofit fontScale="55000" lnSpcReduction="20000"/>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lumMod val="75000"/>
                    <a:lumOff val="25000"/>
                  </a:schemeClr>
                </a:solidFill>
              </a:rPr>
              <a:t>Gomez, Shariff-Marco, DeRouen, et al. The impact of neighborhood social and built environment across the cancer continuum: current research, methodologic considerations, and future directions. Cancer 2015.</a:t>
            </a:r>
          </a:p>
          <a:p>
            <a:endParaRPr lang="en-US" dirty="0">
              <a:solidFill>
                <a:schemeClr val="tx1">
                  <a:lumMod val="75000"/>
                  <a:lumOff val="25000"/>
                </a:schemeClr>
              </a:solidFill>
            </a:endParaRPr>
          </a:p>
        </p:txBody>
      </p:sp>
      <p:sp>
        <p:nvSpPr>
          <p:cNvPr id="23" name="Rectangle 4"/>
          <p:cNvSpPr txBox="1">
            <a:spLocks/>
          </p:cNvSpPr>
          <p:nvPr/>
        </p:nvSpPr>
        <p:spPr bwMode="auto">
          <a:xfrm>
            <a:off x="7884402" y="2161115"/>
            <a:ext cx="2850273" cy="871512"/>
          </a:xfrm>
          <a:prstGeom prst="rect">
            <a:avLst/>
          </a:prstGeom>
          <a:noFill/>
        </p:spPr>
        <p:txBody>
          <a:bodyPr vert="horz" wrap="square" lIns="68580" tIns="34290" rIns="68580" bIns="34290" numCol="1" rtlCol="0" anchor="ctr" anchorCtr="0" compatLnSpc="1">
            <a:prstTxWarp prst="textNoShape">
              <a:avLst/>
            </a:prstTxWarp>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3000" b="1" dirty="0">
                <a:solidFill>
                  <a:schemeClr val="tx1"/>
                </a:solidFill>
              </a:rPr>
              <a:t>Neighborhood context in cancer control </a:t>
            </a:r>
          </a:p>
        </p:txBody>
      </p:sp>
    </p:spTree>
    <p:extLst>
      <p:ext uri="{BB962C8B-B14F-4D97-AF65-F5344CB8AC3E}">
        <p14:creationId xmlns:p14="http://schemas.microsoft.com/office/powerpoint/2010/main" val="12842718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1045992"/>
          </a:xfrm>
        </p:spPr>
        <p:txBody>
          <a:bodyPr/>
          <a:lstStyle/>
          <a:p>
            <a:r>
              <a:rPr lang="en-US" b="1" dirty="0" smtClean="0"/>
              <a:t>Smoking has been and continues to be the biggest contributor to cancer</a:t>
            </a:r>
            <a:endParaRPr lang="en-US" b="1" dirty="0"/>
          </a:p>
        </p:txBody>
      </p:sp>
      <p:pic>
        <p:nvPicPr>
          <p:cNvPr id="7" name="Content Placeholder 6"/>
          <p:cNvPicPr>
            <a:picLocks noGrp="1" noChangeAspect="1"/>
          </p:cNvPicPr>
          <p:nvPr>
            <p:ph idx="1"/>
          </p:nvPr>
        </p:nvPicPr>
        <p:blipFill>
          <a:blip r:embed="rId2"/>
          <a:stretch>
            <a:fillRect/>
          </a:stretch>
        </p:blipFill>
        <p:spPr>
          <a:xfrm>
            <a:off x="1901574" y="1563688"/>
            <a:ext cx="9228244" cy="4587974"/>
          </a:xfrm>
          <a:prstGeom prst="rect">
            <a:avLst/>
          </a:prstGeom>
        </p:spPr>
      </p:pic>
      <p:sp>
        <p:nvSpPr>
          <p:cNvPr id="8" name="TextBox 7"/>
          <p:cNvSpPr txBox="1"/>
          <p:nvPr/>
        </p:nvSpPr>
        <p:spPr bwMode="auto">
          <a:xfrm>
            <a:off x="1921110" y="6389912"/>
            <a:ext cx="583429" cy="307777"/>
          </a:xfrm>
          <a:prstGeom prst="rect">
            <a:avLst/>
          </a:prstGeom>
          <a:noFill/>
          <a:ln w="19050" algn="ctr">
            <a:noFill/>
            <a:miter lim="800000"/>
            <a:headEnd/>
            <a:tailEnd/>
          </a:ln>
        </p:spPr>
        <p:txBody>
          <a:bodyPr wrap="none" lIns="0" tIns="0" rIns="0" bIns="0" rtlCol="0">
            <a:spAutoFit/>
          </a:bodyPr>
          <a:lstStyle/>
          <a:p>
            <a:r>
              <a:rPr lang="en-US" sz="2000" dirty="0"/>
              <a:t>IARC</a:t>
            </a:r>
          </a:p>
        </p:txBody>
      </p:sp>
    </p:spTree>
    <p:extLst>
      <p:ext uri="{BB962C8B-B14F-4D97-AF65-F5344CB8AC3E}">
        <p14:creationId xmlns:p14="http://schemas.microsoft.com/office/powerpoint/2010/main" val="951577848"/>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6256534"/>
              </p:ext>
            </p:extLst>
          </p:nvPr>
        </p:nvGraphicFramePr>
        <p:xfrm>
          <a:off x="8660589" y="1823473"/>
          <a:ext cx="1740711" cy="1992573"/>
        </p:xfrm>
        <a:graphic>
          <a:graphicData uri="http://schemas.openxmlformats.org/drawingml/2006/table">
            <a:tbl>
              <a:tblPr firstRow="1" bandRow="1">
                <a:tableStyleId>{5940675A-B579-460E-94D1-54222C63F5DA}</a:tableStyleId>
              </a:tblPr>
              <a:tblGrid>
                <a:gridCol w="1740711">
                  <a:extLst>
                    <a:ext uri="{9D8B030D-6E8A-4147-A177-3AD203B41FA5}">
                      <a16:colId xmlns:a16="http://schemas.microsoft.com/office/drawing/2014/main" val="20000"/>
                    </a:ext>
                  </a:extLst>
                </a:gridCol>
              </a:tblGrid>
              <a:tr h="167199">
                <a:tc>
                  <a:txBody>
                    <a:bodyPr/>
                    <a:lstStyle/>
                    <a:p>
                      <a:pPr algn="ctr"/>
                      <a:r>
                        <a:rPr lang="en-US" sz="1000" u="sng" dirty="0">
                          <a:latin typeface="Arial" panose="020B0604020202020204" pitchFamily="34" charset="0"/>
                          <a:cs typeface="Arial" panose="020B0604020202020204" pitchFamily="34" charset="0"/>
                        </a:rPr>
                        <a:t>9-class Archetypes</a:t>
                      </a:r>
                      <a:endParaRPr lang="en-US" sz="1000" b="1" u="sng" dirty="0">
                        <a:latin typeface="Arial" panose="020B0604020202020204" pitchFamily="34" charset="0"/>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94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00" dirty="0">
                          <a:latin typeface="Arial" panose="020B0604020202020204" pitchFamily="34" charset="0"/>
                          <a:cs typeface="Arial" panose="020B0604020202020204" pitchFamily="34" charset="0"/>
                        </a:rPr>
                        <a:t>Inner city</a:t>
                      </a:r>
                      <a:endParaRPr lang="en-US" sz="1000" dirty="0">
                        <a:solidFill>
                          <a:srgbClr val="0070C0"/>
                        </a:solidFill>
                        <a:latin typeface="Arial" panose="020B0604020202020204" pitchFamily="34" charset="0"/>
                        <a:cs typeface="Arial" panose="020B0604020202020204" pitchFamily="34" charset="0"/>
                      </a:endParaRPr>
                    </a:p>
                  </a:txBody>
                  <a:tcPr marL="10287" marR="10287" marT="10287" marB="1028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CEE3">
                        <a:alpha val="75000"/>
                      </a:srgbClr>
                    </a:solidFill>
                  </a:tcPr>
                </a:tc>
                <a:extLst>
                  <a:ext uri="{0D108BD9-81ED-4DB2-BD59-A6C34878D82A}">
                    <a16:rowId xmlns:a16="http://schemas.microsoft.com/office/drawing/2014/main" val="10001"/>
                  </a:ext>
                </a:extLst>
              </a:tr>
              <a:tr h="1994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00" dirty="0">
                          <a:latin typeface="Arial" panose="020B0604020202020204" pitchFamily="34" charset="0"/>
                          <a:cs typeface="Arial" panose="020B0604020202020204" pitchFamily="34" charset="0"/>
                        </a:rPr>
                        <a:t>New urban/ Pedestrian</a:t>
                      </a:r>
                      <a:endParaRPr lang="en-US" sz="1000" dirty="0">
                        <a:solidFill>
                          <a:srgbClr val="0070C0"/>
                        </a:solidFill>
                        <a:latin typeface="Arial" panose="020B0604020202020204" pitchFamily="34" charset="0"/>
                        <a:cs typeface="Arial" panose="020B0604020202020204" pitchFamily="34" charset="0"/>
                      </a:endParaRPr>
                    </a:p>
                  </a:txBody>
                  <a:tcPr marL="10287" marR="10287" marT="10287" marB="1028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78B4">
                        <a:alpha val="75000"/>
                      </a:srgbClr>
                    </a:solidFill>
                  </a:tcPr>
                </a:tc>
                <a:extLst>
                  <a:ext uri="{0D108BD9-81ED-4DB2-BD59-A6C34878D82A}">
                    <a16:rowId xmlns:a16="http://schemas.microsoft.com/office/drawing/2014/main" val="10002"/>
                  </a:ext>
                </a:extLst>
              </a:tr>
              <a:tr h="22981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00" dirty="0">
                          <a:latin typeface="Arial" panose="020B0604020202020204" pitchFamily="34" charset="0"/>
                          <a:cs typeface="Arial" panose="020B0604020202020204" pitchFamily="34" charset="0"/>
                        </a:rPr>
                        <a:t>Upper middle-class suburb</a:t>
                      </a:r>
                    </a:p>
                  </a:txBody>
                  <a:tcPr marL="10287" marR="10287" marT="10287" marB="1028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2DF8A">
                        <a:alpha val="75000"/>
                      </a:srgbClr>
                    </a:solidFill>
                  </a:tcPr>
                </a:tc>
                <a:extLst>
                  <a:ext uri="{0D108BD9-81ED-4DB2-BD59-A6C34878D82A}">
                    <a16:rowId xmlns:a16="http://schemas.microsoft.com/office/drawing/2014/main" val="10003"/>
                  </a:ext>
                </a:extLst>
              </a:tr>
              <a:tr h="1994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00" dirty="0">
                          <a:latin typeface="Arial" panose="020B0604020202020204" pitchFamily="34" charset="0"/>
                          <a:cs typeface="Arial" panose="020B0604020202020204" pitchFamily="34" charset="0"/>
                        </a:rPr>
                        <a:t>High status</a:t>
                      </a:r>
                      <a:endParaRPr lang="en-US" sz="1000" dirty="0">
                        <a:solidFill>
                          <a:srgbClr val="0070C0"/>
                        </a:solidFill>
                        <a:latin typeface="Arial" panose="020B0604020202020204" pitchFamily="34" charset="0"/>
                        <a:cs typeface="Arial" panose="020B0604020202020204" pitchFamily="34" charset="0"/>
                      </a:endParaRPr>
                    </a:p>
                  </a:txBody>
                  <a:tcPr marL="10287" marR="10287" marT="10287" marB="1028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A02C">
                        <a:alpha val="75000"/>
                      </a:srgbClr>
                    </a:solidFill>
                  </a:tcPr>
                </a:tc>
                <a:extLst>
                  <a:ext uri="{0D108BD9-81ED-4DB2-BD59-A6C34878D82A}">
                    <a16:rowId xmlns:a16="http://schemas.microsoft.com/office/drawing/2014/main" val="10004"/>
                  </a:ext>
                </a:extLst>
              </a:tr>
              <a:tr h="1994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00" dirty="0">
                          <a:latin typeface="Arial" panose="020B0604020202020204" pitchFamily="34" charset="0"/>
                          <a:cs typeface="Arial" panose="020B0604020202020204" pitchFamily="34" charset="0"/>
                        </a:rPr>
                        <a:t>City pioneer</a:t>
                      </a:r>
                      <a:endParaRPr lang="en-US" sz="1000" i="1" dirty="0">
                        <a:latin typeface="Arial" panose="020B0604020202020204" pitchFamily="34" charset="0"/>
                        <a:cs typeface="Arial" panose="020B0604020202020204" pitchFamily="34" charset="0"/>
                      </a:endParaRPr>
                    </a:p>
                  </a:txBody>
                  <a:tcPr marL="10287" marR="10287" marT="10287" marB="1028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9A99">
                        <a:alpha val="75000"/>
                      </a:srgbClr>
                    </a:solidFill>
                  </a:tcPr>
                </a:tc>
                <a:extLst>
                  <a:ext uri="{0D108BD9-81ED-4DB2-BD59-A6C34878D82A}">
                    <a16:rowId xmlns:a16="http://schemas.microsoft.com/office/drawing/2014/main" val="10005"/>
                  </a:ext>
                </a:extLst>
              </a:tr>
              <a:tr h="1994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00" dirty="0">
                          <a:latin typeface="Arial" panose="020B0604020202020204" pitchFamily="34" charset="0"/>
                          <a:cs typeface="Arial" panose="020B0604020202020204" pitchFamily="34" charset="0"/>
                        </a:rPr>
                        <a:t>Hispanic</a:t>
                      </a:r>
                      <a:r>
                        <a:rPr lang="en-US" sz="1000" baseline="0" dirty="0">
                          <a:latin typeface="Arial" panose="020B0604020202020204" pitchFamily="34" charset="0"/>
                          <a:cs typeface="Arial" panose="020B0604020202020204" pitchFamily="34" charset="0"/>
                        </a:rPr>
                        <a:t> small towns</a:t>
                      </a:r>
                      <a:endParaRPr lang="en-US" sz="1000" dirty="0">
                        <a:latin typeface="Arial" panose="020B0604020202020204" pitchFamily="34" charset="0"/>
                        <a:cs typeface="Arial" panose="020B0604020202020204" pitchFamily="34" charset="0"/>
                      </a:endParaRPr>
                    </a:p>
                  </a:txBody>
                  <a:tcPr marL="10287" marR="10287" marT="10287" marB="1028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31A1C">
                        <a:alpha val="75000"/>
                      </a:srgbClr>
                    </a:solidFill>
                  </a:tcPr>
                </a:tc>
                <a:extLst>
                  <a:ext uri="{0D108BD9-81ED-4DB2-BD59-A6C34878D82A}">
                    <a16:rowId xmlns:a16="http://schemas.microsoft.com/office/drawing/2014/main" val="10006"/>
                  </a:ext>
                </a:extLst>
              </a:tr>
              <a:tr h="1994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00" dirty="0">
                          <a:latin typeface="Arial" panose="020B0604020202020204" pitchFamily="34" charset="0"/>
                          <a:cs typeface="Arial" panose="020B0604020202020204" pitchFamily="34" charset="0"/>
                        </a:rPr>
                        <a:t>Suburban pioneer</a:t>
                      </a:r>
                      <a:endParaRPr lang="en-US" sz="1000" baseline="30000" dirty="0">
                        <a:latin typeface="Arial" panose="020B0604020202020204" pitchFamily="34" charset="0"/>
                        <a:cs typeface="Arial" panose="020B0604020202020204" pitchFamily="34" charset="0"/>
                      </a:endParaRPr>
                    </a:p>
                  </a:txBody>
                  <a:tcPr marL="10287" marR="10287" marT="10287" marB="1028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DBF6F">
                        <a:alpha val="75000"/>
                      </a:srgbClr>
                    </a:solidFill>
                  </a:tcPr>
                </a:tc>
                <a:extLst>
                  <a:ext uri="{0D108BD9-81ED-4DB2-BD59-A6C34878D82A}">
                    <a16:rowId xmlns:a16="http://schemas.microsoft.com/office/drawing/2014/main" val="10007"/>
                  </a:ext>
                </a:extLst>
              </a:tr>
              <a:tr h="1994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00" dirty="0">
                          <a:latin typeface="Arial" panose="020B0604020202020204" pitchFamily="34" charset="0"/>
                          <a:cs typeface="Arial" panose="020B0604020202020204" pitchFamily="34" charset="0"/>
                        </a:rPr>
                        <a:t>Mixed</a:t>
                      </a:r>
                      <a:r>
                        <a:rPr lang="en-US" sz="1000" baseline="0" dirty="0">
                          <a:latin typeface="Arial" panose="020B0604020202020204" pitchFamily="34" charset="0"/>
                          <a:cs typeface="Arial" panose="020B0604020202020204" pitchFamily="34" charset="0"/>
                        </a:rPr>
                        <a:t> SES class suburb</a:t>
                      </a:r>
                      <a:endParaRPr lang="en-US" sz="1000" dirty="0">
                        <a:latin typeface="Arial" panose="020B0604020202020204" pitchFamily="34" charset="0"/>
                        <a:cs typeface="Arial" panose="020B0604020202020204" pitchFamily="34" charset="0"/>
                      </a:endParaRPr>
                    </a:p>
                  </a:txBody>
                  <a:tcPr marL="10287" marR="10287" marT="10287" marB="1028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F00">
                        <a:alpha val="75000"/>
                      </a:srgbClr>
                    </a:solidFill>
                  </a:tcPr>
                </a:tc>
                <a:extLst>
                  <a:ext uri="{0D108BD9-81ED-4DB2-BD59-A6C34878D82A}">
                    <a16:rowId xmlns:a16="http://schemas.microsoft.com/office/drawing/2014/main" val="10008"/>
                  </a:ext>
                </a:extLst>
              </a:tr>
              <a:tr h="1994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00" dirty="0">
                          <a:latin typeface="Arial" panose="020B0604020202020204" pitchFamily="34" charset="0"/>
                          <a:cs typeface="Arial" panose="020B0604020202020204" pitchFamily="34" charset="0"/>
                        </a:rPr>
                        <a:t>Rural/</a:t>
                      </a:r>
                      <a:r>
                        <a:rPr lang="en-US" sz="1000" dirty="0" err="1">
                          <a:latin typeface="Arial" panose="020B0604020202020204" pitchFamily="34" charset="0"/>
                          <a:cs typeface="Arial" panose="020B0604020202020204" pitchFamily="34" charset="0"/>
                        </a:rPr>
                        <a:t>Micropolitan</a:t>
                      </a:r>
                      <a:endParaRPr lang="en-US" sz="1000" baseline="30000" dirty="0">
                        <a:solidFill>
                          <a:srgbClr val="0070C0"/>
                        </a:solidFill>
                        <a:latin typeface="Arial" panose="020B0604020202020204" pitchFamily="34" charset="0"/>
                        <a:cs typeface="Arial" panose="020B0604020202020204" pitchFamily="34" charset="0"/>
                      </a:endParaRPr>
                    </a:p>
                  </a:txBody>
                  <a:tcPr marL="10287" marR="10287" marT="10287" marB="1028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B2D6">
                        <a:alpha val="75000"/>
                      </a:srgbClr>
                    </a:solidFill>
                  </a:tcPr>
                </a:tc>
                <a:extLst>
                  <a:ext uri="{0D108BD9-81ED-4DB2-BD59-A6C34878D82A}">
                    <a16:rowId xmlns:a16="http://schemas.microsoft.com/office/drawing/2014/main" val="10009"/>
                  </a:ext>
                </a:extLst>
              </a:tr>
            </a:tbl>
          </a:graphicData>
        </a:graphic>
      </p:graphicFrame>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0113" y="4178196"/>
            <a:ext cx="2361535" cy="2270044"/>
          </a:xfrm>
          <a:prstGeom prst="rect">
            <a:avLst/>
          </a:prstGeom>
        </p:spPr>
      </p:pic>
      <p:sp>
        <p:nvSpPr>
          <p:cNvPr id="19" name="TextBox 18"/>
          <p:cNvSpPr txBox="1"/>
          <p:nvPr/>
        </p:nvSpPr>
        <p:spPr>
          <a:xfrm>
            <a:off x="7951740" y="5293890"/>
            <a:ext cx="708848" cy="213456"/>
          </a:xfrm>
          <a:prstGeom prst="rect">
            <a:avLst/>
          </a:prstGeom>
          <a:noFill/>
        </p:spPr>
        <p:txBody>
          <a:bodyPr wrap="none" rtlCol="0">
            <a:spAutoFit/>
          </a:bodyPr>
          <a:lstStyle/>
          <a:p>
            <a:r>
              <a:rPr lang="en-US" sz="787" b="1" dirty="0"/>
              <a:t>Los Angeles</a:t>
            </a:r>
          </a:p>
        </p:txBody>
      </p:sp>
      <p:sp>
        <p:nvSpPr>
          <p:cNvPr id="3" name="Title 2"/>
          <p:cNvSpPr>
            <a:spLocks noGrp="1"/>
          </p:cNvSpPr>
          <p:nvPr>
            <p:ph type="title"/>
          </p:nvPr>
        </p:nvSpPr>
        <p:spPr/>
        <p:txBody>
          <a:bodyPr/>
          <a:lstStyle/>
          <a:p>
            <a:r>
              <a:rPr lang="en-US" dirty="0" smtClean="0"/>
              <a:t>9-Class Neighborhood Archetypes</a:t>
            </a:r>
            <a:endParaRPr lang="en-US" dirty="0"/>
          </a:p>
        </p:txBody>
      </p:sp>
      <p:sp>
        <p:nvSpPr>
          <p:cNvPr id="15" name="Text Placeholder 14"/>
          <p:cNvSpPr>
            <a:spLocks noGrp="1"/>
          </p:cNvSpPr>
          <p:nvPr>
            <p:ph type="body" sz="quarter" idx="15"/>
          </p:nvPr>
        </p:nvSpPr>
        <p:spPr/>
        <p:txBody>
          <a:bodyPr/>
          <a:lstStyle/>
          <a:p>
            <a:r>
              <a:rPr lang="en-US" dirty="0"/>
              <a:t>2000 California Census Tracts</a:t>
            </a:r>
          </a:p>
        </p:txBody>
      </p:sp>
      <p:graphicFrame>
        <p:nvGraphicFramePr>
          <p:cNvPr id="14" name="Content Placeholder 6"/>
          <p:cNvGraphicFramePr>
            <a:graphicFrameLocks noGrp="1"/>
          </p:cNvGraphicFramePr>
          <p:nvPr>
            <p:ph idx="1"/>
            <p:extLst>
              <p:ext uri="{D42A27DB-BD31-4B8C-83A1-F6EECF244321}">
                <p14:modId xmlns:p14="http://schemas.microsoft.com/office/powerpoint/2010/main" val="2711579884"/>
              </p:ext>
            </p:extLst>
          </p:nvPr>
        </p:nvGraphicFramePr>
        <p:xfrm>
          <a:off x="1675004" y="2011579"/>
          <a:ext cx="6565109" cy="2927833"/>
        </p:xfrm>
        <a:graphic>
          <a:graphicData uri="http://schemas.openxmlformats.org/drawingml/2006/table">
            <a:tbl>
              <a:tblPr firstRow="1" firstCol="1" bandRow="1">
                <a:tableStyleId>{21E4AEA4-8DFA-4A89-87EB-49C32662AFE0}</a:tableStyleId>
              </a:tblPr>
              <a:tblGrid>
                <a:gridCol w="1356697">
                  <a:extLst>
                    <a:ext uri="{9D8B030D-6E8A-4147-A177-3AD203B41FA5}">
                      <a16:colId xmlns:a16="http://schemas.microsoft.com/office/drawing/2014/main" val="20000"/>
                    </a:ext>
                  </a:extLst>
                </a:gridCol>
                <a:gridCol w="585425">
                  <a:extLst>
                    <a:ext uri="{9D8B030D-6E8A-4147-A177-3AD203B41FA5}">
                      <a16:colId xmlns:a16="http://schemas.microsoft.com/office/drawing/2014/main" val="20001"/>
                    </a:ext>
                  </a:extLst>
                </a:gridCol>
                <a:gridCol w="692287">
                  <a:extLst>
                    <a:ext uri="{9D8B030D-6E8A-4147-A177-3AD203B41FA5}">
                      <a16:colId xmlns:a16="http://schemas.microsoft.com/office/drawing/2014/main" val="20002"/>
                    </a:ext>
                  </a:extLst>
                </a:gridCol>
                <a:gridCol w="775918">
                  <a:extLst>
                    <a:ext uri="{9D8B030D-6E8A-4147-A177-3AD203B41FA5}">
                      <a16:colId xmlns:a16="http://schemas.microsoft.com/office/drawing/2014/main" val="20003"/>
                    </a:ext>
                  </a:extLst>
                </a:gridCol>
                <a:gridCol w="906013">
                  <a:extLst>
                    <a:ext uri="{9D8B030D-6E8A-4147-A177-3AD203B41FA5}">
                      <a16:colId xmlns:a16="http://schemas.microsoft.com/office/drawing/2014/main" val="20004"/>
                    </a:ext>
                  </a:extLst>
                </a:gridCol>
                <a:gridCol w="845612">
                  <a:extLst>
                    <a:ext uri="{9D8B030D-6E8A-4147-A177-3AD203B41FA5}">
                      <a16:colId xmlns:a16="http://schemas.microsoft.com/office/drawing/2014/main" val="20005"/>
                    </a:ext>
                  </a:extLst>
                </a:gridCol>
                <a:gridCol w="831674">
                  <a:extLst>
                    <a:ext uri="{9D8B030D-6E8A-4147-A177-3AD203B41FA5}">
                      <a16:colId xmlns:a16="http://schemas.microsoft.com/office/drawing/2014/main" val="20006"/>
                    </a:ext>
                  </a:extLst>
                </a:gridCol>
                <a:gridCol w="571483">
                  <a:extLst>
                    <a:ext uri="{9D8B030D-6E8A-4147-A177-3AD203B41FA5}">
                      <a16:colId xmlns:a16="http://schemas.microsoft.com/office/drawing/2014/main" val="20007"/>
                    </a:ext>
                  </a:extLst>
                </a:gridCol>
              </a:tblGrid>
              <a:tr h="257460">
                <a:tc>
                  <a:txBody>
                    <a:bodyPr/>
                    <a:lstStyle/>
                    <a:p>
                      <a:pPr marL="0" marR="0" algn="ctr">
                        <a:lnSpc>
                          <a:spcPct val="107000"/>
                        </a:lnSpc>
                        <a:spcBef>
                          <a:spcPts val="0"/>
                        </a:spcBef>
                        <a:spcAft>
                          <a:spcPts val="0"/>
                        </a:spcAft>
                      </a:pP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err="1">
                          <a:effectLst/>
                          <a:latin typeface="Arial Narrow" panose="020B0606020202030204" pitchFamily="34" charset="0"/>
                        </a:rPr>
                        <a:t>Urbanicity</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SES</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Demographics</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smtClean="0">
                          <a:effectLst/>
                          <a:latin typeface="Arial Narrow" panose="020B0606020202030204" pitchFamily="34" charset="0"/>
                        </a:rPr>
                        <a:t>Age</a:t>
                      </a:r>
                      <a:r>
                        <a:rPr lang="en-US" sz="900" kern="1200" baseline="0" dirty="0" smtClean="0">
                          <a:effectLst/>
                          <a:latin typeface="Arial Narrow" panose="020B0606020202030204" pitchFamily="34" charset="0"/>
                        </a:rPr>
                        <a:t> and h</a:t>
                      </a:r>
                      <a:r>
                        <a:rPr lang="en-US" sz="900" kern="1200" dirty="0" smtClean="0">
                          <a:effectLst/>
                          <a:latin typeface="Arial Narrow" panose="020B0606020202030204" pitchFamily="34" charset="0"/>
                        </a:rPr>
                        <a:t>ouseholds</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Land use</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Commuting and streets</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Food</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extLst>
                  <a:ext uri="{0D108BD9-81ED-4DB2-BD59-A6C34878D82A}">
                    <a16:rowId xmlns:a16="http://schemas.microsoft.com/office/drawing/2014/main" val="10000"/>
                  </a:ext>
                </a:extLst>
              </a:tr>
              <a:tr h="257460">
                <a:tc>
                  <a:txBody>
                    <a:bodyPr/>
                    <a:lstStyle/>
                    <a:p>
                      <a:pPr marL="0" marR="0">
                        <a:lnSpc>
                          <a:spcPct val="107000"/>
                        </a:lnSpc>
                        <a:spcBef>
                          <a:spcPts val="0"/>
                        </a:spcBef>
                        <a:spcAft>
                          <a:spcPts val="0"/>
                        </a:spcAft>
                      </a:pPr>
                      <a:r>
                        <a:rPr lang="en-US" sz="900" kern="1200">
                          <a:effectLst/>
                          <a:latin typeface="Arial Narrow" panose="020B0606020202030204" pitchFamily="34" charset="0"/>
                        </a:rPr>
                        <a:t>Upper middle-class suburb</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 </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High</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White/API</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Midlife</a:t>
                      </a:r>
                      <a:endParaRPr lang="en-US" sz="900" dirty="0">
                        <a:effectLst/>
                        <a:latin typeface="Arial Narrow" panose="020B0606020202030204" pitchFamily="34" charset="0"/>
                      </a:endParaRPr>
                    </a:p>
                    <a:p>
                      <a:pPr marL="0" marR="0" algn="ctr">
                        <a:lnSpc>
                          <a:spcPct val="107000"/>
                        </a:lnSpc>
                        <a:spcBef>
                          <a:spcPts val="0"/>
                        </a:spcBef>
                        <a:spcAft>
                          <a:spcPts val="0"/>
                        </a:spcAft>
                      </a:pPr>
                      <a:r>
                        <a:rPr lang="en-US" sz="900" kern="1200" dirty="0">
                          <a:effectLst/>
                          <a:latin typeface="Arial Narrow" panose="020B0606020202030204" pitchFamily="34" charset="0"/>
                        </a:rPr>
                        <a:t>Fewer </a:t>
                      </a:r>
                      <a:r>
                        <a:rPr lang="en-US" sz="900" kern="1200" baseline="0" dirty="0" smtClean="0">
                          <a:effectLst/>
                          <a:latin typeface="Arial Narrow" panose="020B0606020202030204" pitchFamily="34" charset="0"/>
                        </a:rPr>
                        <a:t>female </a:t>
                      </a:r>
                      <a:r>
                        <a:rPr lang="en-US" sz="900" kern="1200" dirty="0" smtClean="0">
                          <a:effectLst/>
                          <a:latin typeface="Arial Narrow" panose="020B0606020202030204" pitchFamily="34" charset="0"/>
                        </a:rPr>
                        <a:t>HH </a:t>
                      </a:r>
                      <a:endParaRPr lang="en-US" sz="900" dirty="0">
                        <a:effectLst/>
                        <a:latin typeface="Arial Narrow" panose="020B0606020202030204" pitchFamily="34"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Greenspace Recreation</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Low connectivity</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extLst>
                  <a:ext uri="{0D108BD9-81ED-4DB2-BD59-A6C34878D82A}">
                    <a16:rowId xmlns:a16="http://schemas.microsoft.com/office/drawing/2014/main" val="10001"/>
                  </a:ext>
                </a:extLst>
              </a:tr>
              <a:tr h="257460">
                <a:tc>
                  <a:txBody>
                    <a:bodyPr/>
                    <a:lstStyle/>
                    <a:p>
                      <a:pPr marL="0" marR="0">
                        <a:lnSpc>
                          <a:spcPct val="107000"/>
                        </a:lnSpc>
                        <a:spcBef>
                          <a:spcPts val="0"/>
                        </a:spcBef>
                        <a:spcAft>
                          <a:spcPts val="0"/>
                        </a:spcAft>
                      </a:pPr>
                      <a:r>
                        <a:rPr lang="en-US" sz="900" kern="1200" dirty="0">
                          <a:effectLst/>
                          <a:latin typeface="Arial Narrow" panose="020B0606020202030204" pitchFamily="34" charset="0"/>
                        </a:rPr>
                        <a:t>High status</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 </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High</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White</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Older</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Greenspace Recreation</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 </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Healthy</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extLst>
                  <a:ext uri="{0D108BD9-81ED-4DB2-BD59-A6C34878D82A}">
                    <a16:rowId xmlns:a16="http://schemas.microsoft.com/office/drawing/2014/main" val="10002"/>
                  </a:ext>
                </a:extLst>
              </a:tr>
              <a:tr h="257460">
                <a:tc>
                  <a:txBody>
                    <a:bodyPr/>
                    <a:lstStyle/>
                    <a:p>
                      <a:pPr marL="0" marR="0">
                        <a:lnSpc>
                          <a:spcPct val="107000"/>
                        </a:lnSpc>
                        <a:spcBef>
                          <a:spcPts val="0"/>
                        </a:spcBef>
                        <a:spcAft>
                          <a:spcPts val="0"/>
                        </a:spcAft>
                      </a:pPr>
                      <a:r>
                        <a:rPr lang="en-US" sz="900" kern="1200">
                          <a:effectLst/>
                          <a:latin typeface="Arial Narrow" panose="020B0606020202030204" pitchFamily="34" charset="0"/>
                        </a:rPr>
                        <a:t>New urban/ Pedestrian</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Downtown</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 </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Diverse </a:t>
                      </a:r>
                      <a:endParaRPr lang="en-US" sz="900" dirty="0">
                        <a:effectLst/>
                        <a:latin typeface="Arial Narrow" panose="020B0606020202030204" pitchFamily="34" charset="0"/>
                      </a:endParaRPr>
                    </a:p>
                    <a:p>
                      <a:pPr marL="0" marR="0" algn="ctr">
                        <a:lnSpc>
                          <a:spcPct val="107000"/>
                        </a:lnSpc>
                        <a:spcBef>
                          <a:spcPts val="0"/>
                        </a:spcBef>
                        <a:spcAft>
                          <a:spcPts val="0"/>
                        </a:spcAft>
                      </a:pPr>
                      <a:r>
                        <a:rPr lang="en-US" sz="900" kern="1200" dirty="0">
                          <a:effectLst/>
                          <a:latin typeface="Arial Narrow" panose="020B0606020202030204" pitchFamily="34" charset="0"/>
                        </a:rPr>
                        <a:t>(</a:t>
                      </a:r>
                      <a:r>
                        <a:rPr lang="en-US" sz="900" kern="1200" dirty="0" smtClean="0">
                          <a:effectLst/>
                          <a:latin typeface="Arial Narrow" panose="020B0606020202030204" pitchFamily="34" charset="0"/>
                        </a:rPr>
                        <a:t>non-Hispanic</a:t>
                      </a:r>
                      <a:r>
                        <a:rPr lang="en-US" sz="900" kern="1200" dirty="0">
                          <a:effectLst/>
                          <a:latin typeface="Arial Narrow" panose="020B0606020202030204" pitchFamily="34" charset="0"/>
                        </a:rPr>
                        <a:t>)</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smtClean="0">
                          <a:effectLst/>
                          <a:latin typeface="Arial Narrow" panose="020B0606020202030204" pitchFamily="34" charset="0"/>
                        </a:rPr>
                        <a:t>Young,</a:t>
                      </a:r>
                      <a:r>
                        <a:rPr lang="en-US" sz="900" kern="1200" baseline="0" dirty="0" smtClean="0">
                          <a:effectLst/>
                          <a:latin typeface="Arial Narrow" panose="020B0606020202030204" pitchFamily="34" charset="0"/>
                        </a:rPr>
                        <a:t> </a:t>
                      </a:r>
                      <a:r>
                        <a:rPr lang="en-US" sz="900" kern="1200" dirty="0" smtClean="0">
                          <a:effectLst/>
                          <a:latin typeface="Arial Narrow" panose="020B0606020202030204" pitchFamily="34" charset="0"/>
                        </a:rPr>
                        <a:t>Singles</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Mixed use</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High traffic</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extLst>
                  <a:ext uri="{0D108BD9-81ED-4DB2-BD59-A6C34878D82A}">
                    <a16:rowId xmlns:a16="http://schemas.microsoft.com/office/drawing/2014/main" val="10003"/>
                  </a:ext>
                </a:extLst>
              </a:tr>
              <a:tr h="257460">
                <a:tc>
                  <a:txBody>
                    <a:bodyPr/>
                    <a:lstStyle/>
                    <a:p>
                      <a:pPr marL="0" marR="0">
                        <a:lnSpc>
                          <a:spcPct val="107000"/>
                        </a:lnSpc>
                        <a:spcBef>
                          <a:spcPts val="0"/>
                        </a:spcBef>
                        <a:spcAft>
                          <a:spcPts val="0"/>
                        </a:spcAft>
                      </a:pPr>
                      <a:r>
                        <a:rPr lang="en-US" sz="900" kern="1200">
                          <a:effectLst/>
                          <a:latin typeface="Arial Narrow" panose="020B0606020202030204" pitchFamily="34" charset="0"/>
                        </a:rPr>
                        <a:t>Mixed SES class suburb</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Families</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Some mixed use</a:t>
                      </a:r>
                      <a:endParaRPr lang="en-US" sz="900">
                        <a:effectLst/>
                        <a:latin typeface="Arial Narrow" panose="020B0606020202030204" pitchFamily="34" charset="0"/>
                      </a:endParaRPr>
                    </a:p>
                    <a:p>
                      <a:pPr marL="0" marR="0" algn="ctr">
                        <a:lnSpc>
                          <a:spcPct val="107000"/>
                        </a:lnSpc>
                        <a:spcBef>
                          <a:spcPts val="0"/>
                        </a:spcBef>
                        <a:spcAft>
                          <a:spcPts val="0"/>
                        </a:spcAft>
                      </a:pPr>
                      <a:r>
                        <a:rPr lang="en-US" sz="900" kern="1200">
                          <a:effectLst/>
                          <a:latin typeface="Arial Narrow" panose="020B0606020202030204" pitchFamily="34" charset="0"/>
                        </a:rPr>
                        <a:t>Recreation</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Commuting </a:t>
                      </a:r>
                      <a:endParaRPr lang="en-US" sz="900" dirty="0">
                        <a:effectLst/>
                        <a:latin typeface="Arial Narrow" panose="020B0606020202030204" pitchFamily="34" charset="0"/>
                      </a:endParaRPr>
                    </a:p>
                    <a:p>
                      <a:pPr marL="0" marR="0" algn="ctr">
                        <a:lnSpc>
                          <a:spcPct val="107000"/>
                        </a:lnSpc>
                        <a:spcBef>
                          <a:spcPts val="0"/>
                        </a:spcBef>
                        <a:spcAft>
                          <a:spcPts val="0"/>
                        </a:spcAft>
                      </a:pPr>
                      <a:r>
                        <a:rPr lang="en-US" sz="900" kern="1200" dirty="0">
                          <a:effectLst/>
                          <a:latin typeface="Arial Narrow" panose="020B0606020202030204" pitchFamily="34" charset="0"/>
                        </a:rPr>
                        <a:t>Low </a:t>
                      </a:r>
                      <a:r>
                        <a:rPr lang="en-US" sz="900" kern="1200" dirty="0" smtClean="0">
                          <a:effectLst/>
                          <a:latin typeface="Arial Narrow" panose="020B0606020202030204" pitchFamily="34" charset="0"/>
                        </a:rPr>
                        <a:t>connectivity</a:t>
                      </a: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Healthy</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extLst>
                  <a:ext uri="{0D108BD9-81ED-4DB2-BD59-A6C34878D82A}">
                    <a16:rowId xmlns:a16="http://schemas.microsoft.com/office/drawing/2014/main" val="10004"/>
                  </a:ext>
                </a:extLst>
              </a:tr>
              <a:tr h="216554">
                <a:tc>
                  <a:txBody>
                    <a:bodyPr/>
                    <a:lstStyle/>
                    <a:p>
                      <a:pPr marL="0" marR="0">
                        <a:lnSpc>
                          <a:spcPct val="107000"/>
                        </a:lnSpc>
                        <a:spcBef>
                          <a:spcPts val="0"/>
                        </a:spcBef>
                        <a:spcAft>
                          <a:spcPts val="0"/>
                        </a:spcAft>
                      </a:pPr>
                      <a:r>
                        <a:rPr lang="en-US" sz="900" kern="1200">
                          <a:effectLst/>
                          <a:latin typeface="Arial Narrow" panose="020B0606020202030204" pitchFamily="34" charset="0"/>
                        </a:rPr>
                        <a:t>Suburban pioneer</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smtClean="0">
                          <a:effectLst/>
                          <a:latin typeface="Arial Narrow" panose="020B0606020202030204" pitchFamily="34" charset="0"/>
                        </a:rPr>
                        <a:t>City</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Middle</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smtClean="0">
                          <a:effectLst/>
                          <a:latin typeface="Arial Narrow" panose="020B0606020202030204" pitchFamily="34" charset="0"/>
                        </a:rPr>
                        <a:t>Diverse</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smtClean="0">
                          <a:effectLst/>
                          <a:latin typeface="Arial Narrow" panose="020B0606020202030204" pitchFamily="34" charset="0"/>
                        </a:rPr>
                        <a:t>Families,</a:t>
                      </a:r>
                      <a:r>
                        <a:rPr lang="en-US" sz="900" kern="1200" baseline="0" dirty="0" smtClean="0">
                          <a:effectLst/>
                          <a:latin typeface="Arial Narrow" panose="020B0606020202030204" pitchFamily="34" charset="0"/>
                        </a:rPr>
                        <a:t> </a:t>
                      </a:r>
                      <a:r>
                        <a:rPr lang="en-US" sz="900" kern="1200" dirty="0" smtClean="0">
                          <a:effectLst/>
                          <a:latin typeface="Arial Narrow" panose="020B0606020202030204" pitchFamily="34" charset="0"/>
                        </a:rPr>
                        <a:t>Owning</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Mixed use</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extLst>
                  <a:ext uri="{0D108BD9-81ED-4DB2-BD59-A6C34878D82A}">
                    <a16:rowId xmlns:a16="http://schemas.microsoft.com/office/drawing/2014/main" val="10005"/>
                  </a:ext>
                </a:extLst>
              </a:tr>
              <a:tr h="257460">
                <a:tc>
                  <a:txBody>
                    <a:bodyPr/>
                    <a:lstStyle/>
                    <a:p>
                      <a:pPr marL="0" marR="0">
                        <a:lnSpc>
                          <a:spcPct val="107000"/>
                        </a:lnSpc>
                        <a:spcBef>
                          <a:spcPts val="0"/>
                        </a:spcBef>
                        <a:spcAft>
                          <a:spcPts val="0"/>
                        </a:spcAft>
                      </a:pPr>
                      <a:r>
                        <a:rPr lang="en-US" sz="900" kern="1200">
                          <a:effectLst/>
                          <a:latin typeface="Arial Narrow" panose="020B0606020202030204" pitchFamily="34" charset="0"/>
                        </a:rPr>
                        <a:t>Rural/ Micropolitan</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Rural</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Low</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White</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Older</a:t>
                      </a:r>
                      <a:endParaRPr lang="en-US" sz="900" dirty="0">
                        <a:effectLst/>
                        <a:latin typeface="Arial Narrow" panose="020B0606020202030204" pitchFamily="34" charset="0"/>
                      </a:endParaRPr>
                    </a:p>
                    <a:p>
                      <a:pPr marL="0" marR="0" algn="ctr">
                        <a:lnSpc>
                          <a:spcPct val="107000"/>
                        </a:lnSpc>
                        <a:spcBef>
                          <a:spcPts val="0"/>
                        </a:spcBef>
                        <a:spcAft>
                          <a:spcPts val="0"/>
                        </a:spcAft>
                      </a:pPr>
                      <a:r>
                        <a:rPr lang="en-US" sz="900" kern="1200" dirty="0">
                          <a:effectLst/>
                          <a:latin typeface="Arial Narrow" panose="020B0606020202030204" pitchFamily="34" charset="0"/>
                        </a:rPr>
                        <a:t>Single HH </a:t>
                      </a:r>
                      <a:endParaRPr lang="en-US" sz="900" dirty="0">
                        <a:effectLst/>
                        <a:latin typeface="Arial Narrow" panose="020B0606020202030204" pitchFamily="34"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 </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Low traffic</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extLst>
                  <a:ext uri="{0D108BD9-81ED-4DB2-BD59-A6C34878D82A}">
                    <a16:rowId xmlns:a16="http://schemas.microsoft.com/office/drawing/2014/main" val="10006"/>
                  </a:ext>
                </a:extLst>
              </a:tr>
              <a:tr h="386189">
                <a:tc>
                  <a:txBody>
                    <a:bodyPr/>
                    <a:lstStyle/>
                    <a:p>
                      <a:pPr marL="0" marR="0">
                        <a:lnSpc>
                          <a:spcPct val="107000"/>
                        </a:lnSpc>
                        <a:spcBef>
                          <a:spcPts val="0"/>
                        </a:spcBef>
                        <a:spcAft>
                          <a:spcPts val="0"/>
                        </a:spcAft>
                      </a:pPr>
                      <a:r>
                        <a:rPr lang="en-US" sz="900" kern="1200">
                          <a:effectLst/>
                          <a:latin typeface="Arial Narrow" panose="020B0606020202030204" pitchFamily="34" charset="0"/>
                        </a:rPr>
                        <a:t>City pioneer</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smtClean="0">
                          <a:effectLst/>
                          <a:latin typeface="Arial Narrow" panose="020B0606020202030204" pitchFamily="34" charset="0"/>
                        </a:rPr>
                        <a:t>City</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Lower-middle</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smtClean="0">
                          <a:effectLst/>
                          <a:latin typeface="Arial Narrow" panose="020B0606020202030204" pitchFamily="34" charset="0"/>
                        </a:rPr>
                        <a:t>Diverse</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Older</a:t>
                      </a:r>
                      <a:endParaRPr lang="en-US" sz="900" dirty="0">
                        <a:effectLst/>
                        <a:latin typeface="Arial Narrow" panose="020B0606020202030204" pitchFamily="34" charset="0"/>
                      </a:endParaRPr>
                    </a:p>
                    <a:p>
                      <a:pPr marL="0" marR="0" algn="ctr">
                        <a:lnSpc>
                          <a:spcPct val="107000"/>
                        </a:lnSpc>
                        <a:spcBef>
                          <a:spcPts val="0"/>
                        </a:spcBef>
                        <a:spcAft>
                          <a:spcPts val="0"/>
                        </a:spcAft>
                      </a:pPr>
                      <a:r>
                        <a:rPr lang="en-US" sz="900" kern="1200" dirty="0" smtClean="0">
                          <a:effectLst/>
                          <a:latin typeface="Arial Narrow" panose="020B0606020202030204" pitchFamily="34" charset="0"/>
                        </a:rPr>
                        <a:t>Single</a:t>
                      </a:r>
                      <a:r>
                        <a:rPr lang="en-US" sz="900" kern="1200" baseline="0" dirty="0" smtClean="0">
                          <a:effectLst/>
                          <a:latin typeface="Arial Narrow" panose="020B0606020202030204" pitchFamily="34" charset="0"/>
                        </a:rPr>
                        <a:t>, f</a:t>
                      </a:r>
                      <a:r>
                        <a:rPr lang="en-US" sz="900" kern="1200" dirty="0" smtClean="0">
                          <a:effectLst/>
                          <a:latin typeface="Arial Narrow" panose="020B0606020202030204" pitchFamily="34" charset="0"/>
                        </a:rPr>
                        <a:t>emale </a:t>
                      </a:r>
                      <a:r>
                        <a:rPr lang="en-US" sz="900" kern="1200" dirty="0">
                          <a:effectLst/>
                          <a:latin typeface="Arial Narrow" panose="020B0606020202030204" pitchFamily="34" charset="0"/>
                        </a:rPr>
                        <a:t>HH</a:t>
                      </a:r>
                      <a:endParaRPr lang="en-US" sz="900" dirty="0">
                        <a:effectLst/>
                        <a:latin typeface="Arial Narrow" panose="020B0606020202030204" pitchFamily="34" charset="0"/>
                      </a:endParaRPr>
                    </a:p>
                    <a:p>
                      <a:pPr marL="0" marR="0" algn="ctr">
                        <a:lnSpc>
                          <a:spcPct val="107000"/>
                        </a:lnSpc>
                        <a:spcBef>
                          <a:spcPts val="0"/>
                        </a:spcBef>
                        <a:spcAft>
                          <a:spcPts val="0"/>
                        </a:spcAft>
                      </a:pPr>
                      <a:r>
                        <a:rPr lang="en-US" sz="900" kern="1200" dirty="0">
                          <a:effectLst/>
                          <a:latin typeface="Arial Narrow" panose="020B0606020202030204" pitchFamily="34" charset="0"/>
                        </a:rPr>
                        <a:t>Rentals</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Mixed use</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High traffic</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 </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extLst>
                  <a:ext uri="{0D108BD9-81ED-4DB2-BD59-A6C34878D82A}">
                    <a16:rowId xmlns:a16="http://schemas.microsoft.com/office/drawing/2014/main" val="10007"/>
                  </a:ext>
                </a:extLst>
              </a:tr>
              <a:tr h="257460">
                <a:tc>
                  <a:txBody>
                    <a:bodyPr/>
                    <a:lstStyle/>
                    <a:p>
                      <a:pPr marL="0" marR="0">
                        <a:lnSpc>
                          <a:spcPct val="107000"/>
                        </a:lnSpc>
                        <a:spcBef>
                          <a:spcPts val="0"/>
                        </a:spcBef>
                        <a:spcAft>
                          <a:spcPts val="0"/>
                        </a:spcAft>
                      </a:pPr>
                      <a:r>
                        <a:rPr lang="en-US" sz="900" kern="1200">
                          <a:effectLst/>
                          <a:latin typeface="Arial Narrow" panose="020B0606020202030204" pitchFamily="34" charset="0"/>
                        </a:rPr>
                        <a:t>Hispanic small towns</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 </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Lower-middle</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smtClean="0">
                          <a:effectLst/>
                          <a:latin typeface="Arial Narrow" panose="020B0606020202030204" pitchFamily="34" charset="0"/>
                        </a:rPr>
                        <a:t>Hispanic</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Some mixed use</a:t>
                      </a:r>
                      <a:endParaRPr lang="en-US" sz="900" dirty="0">
                        <a:effectLst/>
                        <a:latin typeface="Arial Narrow" panose="020B0606020202030204" pitchFamily="34" charset="0"/>
                      </a:endParaRPr>
                    </a:p>
                    <a:p>
                      <a:pPr marL="0" marR="0" algn="ctr">
                        <a:lnSpc>
                          <a:spcPct val="107000"/>
                        </a:lnSpc>
                        <a:spcBef>
                          <a:spcPts val="0"/>
                        </a:spcBef>
                        <a:spcAft>
                          <a:spcPts val="0"/>
                        </a:spcAft>
                      </a:pPr>
                      <a:r>
                        <a:rPr lang="en-US" sz="900" kern="1200" dirty="0">
                          <a:effectLst/>
                          <a:latin typeface="Arial Narrow" panose="020B0606020202030204" pitchFamily="34" charset="0"/>
                        </a:rPr>
                        <a:t>Less greenspace</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Less commuting </a:t>
                      </a:r>
                      <a:endParaRPr lang="en-US" sz="900" dirty="0">
                        <a:effectLst/>
                        <a:latin typeface="Arial Narrow" panose="020B0606020202030204" pitchFamily="34" charset="0"/>
                      </a:endParaRPr>
                    </a:p>
                    <a:p>
                      <a:pPr marL="0" marR="0" algn="ctr">
                        <a:lnSpc>
                          <a:spcPct val="107000"/>
                        </a:lnSpc>
                        <a:spcBef>
                          <a:spcPts val="0"/>
                        </a:spcBef>
                        <a:spcAft>
                          <a:spcPts val="0"/>
                        </a:spcAft>
                      </a:pPr>
                      <a:r>
                        <a:rPr lang="en-US" sz="900" kern="1200" dirty="0">
                          <a:effectLst/>
                          <a:latin typeface="Arial Narrow" panose="020B0606020202030204" pitchFamily="34" charset="0"/>
                        </a:rPr>
                        <a:t>Low traffic</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Unhealthy</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extLst>
                  <a:ext uri="{0D108BD9-81ED-4DB2-BD59-A6C34878D82A}">
                    <a16:rowId xmlns:a16="http://schemas.microsoft.com/office/drawing/2014/main" val="10008"/>
                  </a:ext>
                </a:extLst>
              </a:tr>
              <a:tr h="216554">
                <a:tc>
                  <a:txBody>
                    <a:bodyPr/>
                    <a:lstStyle/>
                    <a:p>
                      <a:pPr marL="0" marR="0">
                        <a:lnSpc>
                          <a:spcPct val="107000"/>
                        </a:lnSpc>
                        <a:spcBef>
                          <a:spcPts val="0"/>
                        </a:spcBef>
                        <a:spcAft>
                          <a:spcPts val="0"/>
                        </a:spcAft>
                      </a:pPr>
                      <a:r>
                        <a:rPr lang="en-US" sz="900" kern="1200">
                          <a:effectLst/>
                          <a:latin typeface="Arial Narrow" panose="020B0606020202030204" pitchFamily="34" charset="0"/>
                        </a:rPr>
                        <a:t>Inner city</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Urban</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Low</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smtClean="0">
                          <a:effectLst/>
                          <a:latin typeface="Arial Narrow" panose="020B0606020202030204" pitchFamily="34" charset="0"/>
                        </a:rPr>
                        <a:t>Black, </a:t>
                      </a:r>
                      <a:r>
                        <a:rPr lang="en-US" sz="900" kern="1200" dirty="0">
                          <a:effectLst/>
                          <a:latin typeface="Arial Narrow" panose="020B0606020202030204" pitchFamily="34" charset="0"/>
                        </a:rPr>
                        <a:t>Hispanic</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smtClean="0">
                          <a:effectLst/>
                          <a:latin typeface="Arial Narrow" panose="020B0606020202030204" pitchFamily="34" charset="0"/>
                        </a:rPr>
                        <a:t>Rentals,</a:t>
                      </a:r>
                      <a:r>
                        <a:rPr lang="en-US" sz="900" kern="1200" baseline="0" dirty="0" smtClean="0">
                          <a:effectLst/>
                          <a:latin typeface="Arial Narrow" panose="020B0606020202030204" pitchFamily="34" charset="0"/>
                        </a:rPr>
                        <a:t> </a:t>
                      </a:r>
                      <a:r>
                        <a:rPr lang="en-US" sz="900" kern="1200" dirty="0" smtClean="0">
                          <a:effectLst/>
                          <a:latin typeface="Arial Narrow" panose="020B0606020202030204" pitchFamily="34" charset="0"/>
                        </a:rPr>
                        <a:t>Vacancy</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a:effectLst/>
                          <a:latin typeface="Arial Narrow" panose="020B0606020202030204" pitchFamily="34" charset="0"/>
                        </a:rPr>
                        <a:t> </a:t>
                      </a:r>
                      <a:endParaRPr lang="en-US" sz="90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 </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tc>
                  <a:txBody>
                    <a:bodyPr/>
                    <a:lstStyle/>
                    <a:p>
                      <a:pPr marL="0" marR="0" algn="ctr">
                        <a:lnSpc>
                          <a:spcPct val="107000"/>
                        </a:lnSpc>
                        <a:spcBef>
                          <a:spcPts val="0"/>
                        </a:spcBef>
                        <a:spcAft>
                          <a:spcPts val="0"/>
                        </a:spcAft>
                      </a:pPr>
                      <a:r>
                        <a:rPr lang="en-US" sz="900" kern="1200" dirty="0">
                          <a:effectLst/>
                          <a:latin typeface="Arial Narrow" panose="020B0606020202030204" pitchFamily="34" charset="0"/>
                        </a:rPr>
                        <a:t>Unhealthy</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8498" marR="28498"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553295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626" y="271764"/>
            <a:ext cx="8173580" cy="726024"/>
          </a:xfrm>
        </p:spPr>
        <p:txBody>
          <a:bodyPr/>
          <a:lstStyle/>
          <a:p>
            <a:r>
              <a:rPr lang="en-US" sz="3200" dirty="0"/>
              <a:t>Mortality Associations by Race/Ethnicity</a:t>
            </a:r>
            <a:br>
              <a:rPr lang="en-US" sz="3200" dirty="0"/>
            </a:br>
            <a:r>
              <a:rPr lang="en-US" sz="3200" dirty="0"/>
              <a:t>(All Cause and Breast-Cancer Specific)</a:t>
            </a:r>
          </a:p>
        </p:txBody>
      </p:sp>
      <p:graphicFrame>
        <p:nvGraphicFramePr>
          <p:cNvPr id="11" name="Table 10"/>
          <p:cNvGraphicFramePr>
            <a:graphicFrameLocks noGrp="1"/>
          </p:cNvGraphicFramePr>
          <p:nvPr>
            <p:extLst/>
          </p:nvPr>
        </p:nvGraphicFramePr>
        <p:xfrm>
          <a:off x="3815330" y="5524080"/>
          <a:ext cx="5746253" cy="410679"/>
        </p:xfrm>
        <a:graphic>
          <a:graphicData uri="http://schemas.openxmlformats.org/drawingml/2006/table">
            <a:tbl>
              <a:tblPr/>
              <a:tblGrid>
                <a:gridCol w="5746253">
                  <a:extLst>
                    <a:ext uri="{9D8B030D-6E8A-4147-A177-3AD203B41FA5}">
                      <a16:colId xmlns:a16="http://schemas.microsoft.com/office/drawing/2014/main" val="20000"/>
                    </a:ext>
                  </a:extLst>
                </a:gridCol>
              </a:tblGrid>
              <a:tr h="410679">
                <a:tc>
                  <a:txBody>
                    <a:bodyPr/>
                    <a:lstStyle/>
                    <a:p>
                      <a:pPr algn="l" fontAlgn="b"/>
                      <a:r>
                        <a:rPr lang="en-US" sz="900" b="0" i="0" u="none" strike="noStrike" baseline="30000" dirty="0">
                          <a:solidFill>
                            <a:srgbClr val="000000"/>
                          </a:solidFill>
                          <a:latin typeface="+mn-lt"/>
                        </a:rPr>
                        <a:t>1</a:t>
                      </a:r>
                      <a:r>
                        <a:rPr lang="en-US" sz="900" b="0" i="0" u="none" strike="noStrike" dirty="0">
                          <a:solidFill>
                            <a:srgbClr val="000000"/>
                          </a:solidFill>
                          <a:latin typeface="+mn-lt"/>
                        </a:rPr>
                        <a:t>Model adjusted for age at diagnosis, year of diagnosis, SEER summary stage, histology, grade, ER status, PR status, chemotherapy, radiation, surgery and clustering by census tract</a:t>
                      </a:r>
                    </a:p>
                  </a:txBody>
                  <a:tcPr marL="3767" marR="3767" marT="3767"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3793"/>
          <a:stretch/>
        </p:blipFill>
        <p:spPr>
          <a:xfrm>
            <a:off x="3151509" y="1832542"/>
            <a:ext cx="3145411" cy="3602122"/>
          </a:xfrm>
          <a:prstGeom prst="rect">
            <a:avLst/>
          </a:prstGeom>
        </p:spPr>
      </p:pic>
      <p:cxnSp>
        <p:nvCxnSpPr>
          <p:cNvPr id="12" name="Straight Connector 11"/>
          <p:cNvCxnSpPr/>
          <p:nvPr/>
        </p:nvCxnSpPr>
        <p:spPr bwMode="auto">
          <a:xfrm>
            <a:off x="4609207" y="1912911"/>
            <a:ext cx="0" cy="3359183"/>
          </a:xfrm>
          <a:prstGeom prst="line">
            <a:avLst/>
          </a:prstGeom>
          <a:blipFill dpi="0" rotWithShape="0">
            <a:blip r:embed="rId4"/>
            <a:srcRect/>
            <a:tile tx="0" ty="0" sx="100000" sy="100000" flip="none" algn="tl"/>
          </a:blipFill>
          <a:ln w="28575" cap="flat" cmpd="sng" algn="ctr">
            <a:solidFill>
              <a:srgbClr val="000000"/>
            </a:solidFill>
            <a:prstDash val="dash"/>
            <a:round/>
            <a:headEnd type="none" w="med" len="med"/>
            <a:tailEnd type="none" w="med" len="med"/>
          </a:ln>
          <a:effectLst/>
        </p:spPr>
      </p:cxnSp>
      <p:sp>
        <p:nvSpPr>
          <p:cNvPr id="14" name="Rectangle 13"/>
          <p:cNvSpPr/>
          <p:nvPr/>
        </p:nvSpPr>
        <p:spPr>
          <a:xfrm rot="16200000">
            <a:off x="2933381" y="4534625"/>
            <a:ext cx="707176" cy="207749"/>
          </a:xfrm>
          <a:prstGeom prst="rect">
            <a:avLst/>
          </a:prstGeom>
        </p:spPr>
        <p:txBody>
          <a:bodyPr wrap="square">
            <a:spAutoFit/>
          </a:bodyPr>
          <a:lstStyle/>
          <a:p>
            <a:r>
              <a:rPr lang="en-US" sz="750" dirty="0">
                <a:solidFill>
                  <a:srgbClr val="E46C0A"/>
                </a:solidFill>
                <a:latin typeface="Calibri" panose="020F0502020204030204" pitchFamily="34" charset="0"/>
              </a:rPr>
              <a:t>NH White </a:t>
            </a:r>
            <a:endParaRPr lang="en-US" sz="750" dirty="0"/>
          </a:p>
        </p:txBody>
      </p:sp>
      <p:sp>
        <p:nvSpPr>
          <p:cNvPr id="15" name="Rectangle 14"/>
          <p:cNvSpPr/>
          <p:nvPr/>
        </p:nvSpPr>
        <p:spPr>
          <a:xfrm rot="16200000">
            <a:off x="2792059" y="3816806"/>
            <a:ext cx="1000308" cy="207749"/>
          </a:xfrm>
          <a:prstGeom prst="rect">
            <a:avLst/>
          </a:prstGeom>
        </p:spPr>
        <p:txBody>
          <a:bodyPr wrap="square">
            <a:spAutoFit/>
          </a:bodyPr>
          <a:lstStyle/>
          <a:p>
            <a:r>
              <a:rPr lang="en-US" sz="750" dirty="0">
                <a:solidFill>
                  <a:srgbClr val="00B050"/>
                </a:solidFill>
                <a:latin typeface="Calibri" panose="020F0502020204030204" pitchFamily="34" charset="0"/>
              </a:rPr>
              <a:t>NH African American </a:t>
            </a:r>
            <a:endParaRPr lang="en-US" sz="750" dirty="0"/>
          </a:p>
        </p:txBody>
      </p:sp>
      <p:sp>
        <p:nvSpPr>
          <p:cNvPr id="16" name="Rectangle 15"/>
          <p:cNvSpPr/>
          <p:nvPr/>
        </p:nvSpPr>
        <p:spPr>
          <a:xfrm rot="16200000">
            <a:off x="2990262" y="3049652"/>
            <a:ext cx="593263" cy="207749"/>
          </a:xfrm>
          <a:prstGeom prst="rect">
            <a:avLst/>
          </a:prstGeom>
        </p:spPr>
        <p:txBody>
          <a:bodyPr wrap="square">
            <a:spAutoFit/>
          </a:bodyPr>
          <a:lstStyle/>
          <a:p>
            <a:r>
              <a:rPr lang="en-US" sz="750" dirty="0">
                <a:solidFill>
                  <a:srgbClr val="C00000"/>
                </a:solidFill>
                <a:latin typeface="Calibri" panose="020F0502020204030204" pitchFamily="34" charset="0"/>
              </a:rPr>
              <a:t>Hispanic</a:t>
            </a:r>
            <a:r>
              <a:rPr lang="en-US" sz="750" dirty="0"/>
              <a:t> </a:t>
            </a:r>
          </a:p>
        </p:txBody>
      </p:sp>
      <p:sp>
        <p:nvSpPr>
          <p:cNvPr id="17" name="Rectangle 16"/>
          <p:cNvSpPr/>
          <p:nvPr/>
        </p:nvSpPr>
        <p:spPr>
          <a:xfrm rot="16200000">
            <a:off x="2770889" y="2301623"/>
            <a:ext cx="1017017" cy="207749"/>
          </a:xfrm>
          <a:prstGeom prst="rect">
            <a:avLst/>
          </a:prstGeom>
        </p:spPr>
        <p:txBody>
          <a:bodyPr wrap="square">
            <a:spAutoFit/>
          </a:bodyPr>
          <a:lstStyle/>
          <a:p>
            <a:r>
              <a:rPr lang="en-US" sz="750" dirty="0">
                <a:solidFill>
                  <a:srgbClr val="0070C0"/>
                </a:solidFill>
                <a:latin typeface="Calibri" panose="020F0502020204030204" pitchFamily="34" charset="0"/>
              </a:rPr>
              <a:t>Asian/Pacific Islander </a:t>
            </a:r>
            <a:endParaRPr lang="en-US" sz="750" dirty="0"/>
          </a:p>
        </p:txBody>
      </p:sp>
      <p:sp>
        <p:nvSpPr>
          <p:cNvPr id="3" name="Rectangle 2"/>
          <p:cNvSpPr/>
          <p:nvPr/>
        </p:nvSpPr>
        <p:spPr>
          <a:xfrm>
            <a:off x="6247673" y="2400300"/>
            <a:ext cx="2705829"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50"/>
          </a:p>
        </p:txBody>
      </p:sp>
      <p:pic>
        <p:nvPicPr>
          <p:cNvPr id="18" name="Picture 17"/>
          <p:cNvPicPr>
            <a:picLocks noChangeAspect="1"/>
          </p:cNvPicPr>
          <p:nvPr/>
        </p:nvPicPr>
        <p:blipFill rotWithShape="1">
          <a:blip r:embed="rId5" cstate="screen">
            <a:extLst>
              <a:ext uri="{28A0092B-C50C-407E-A947-70E740481C1C}">
                <a14:useLocalDpi xmlns:a14="http://schemas.microsoft.com/office/drawing/2010/main"/>
              </a:ext>
            </a:extLst>
          </a:blip>
          <a:srcRect l="20934"/>
          <a:stretch/>
        </p:blipFill>
        <p:spPr>
          <a:xfrm>
            <a:off x="6091305" y="1810117"/>
            <a:ext cx="3311699" cy="3697544"/>
          </a:xfrm>
          <a:prstGeom prst="rect">
            <a:avLst/>
          </a:prstGeom>
        </p:spPr>
      </p:pic>
      <p:sp>
        <p:nvSpPr>
          <p:cNvPr id="19" name="Rectangle 18"/>
          <p:cNvSpPr/>
          <p:nvPr/>
        </p:nvSpPr>
        <p:spPr>
          <a:xfrm rot="16200000">
            <a:off x="5962036" y="4645288"/>
            <a:ext cx="656657" cy="207749"/>
          </a:xfrm>
          <a:prstGeom prst="rect">
            <a:avLst/>
          </a:prstGeom>
        </p:spPr>
        <p:txBody>
          <a:bodyPr wrap="square">
            <a:spAutoFit/>
          </a:bodyPr>
          <a:lstStyle/>
          <a:p>
            <a:r>
              <a:rPr lang="en-US" sz="750" dirty="0">
                <a:solidFill>
                  <a:srgbClr val="E46C0A"/>
                </a:solidFill>
                <a:latin typeface="Calibri" panose="020F0502020204030204" pitchFamily="34" charset="0"/>
              </a:rPr>
              <a:t>NH White </a:t>
            </a:r>
            <a:endParaRPr lang="en-US" sz="750" dirty="0"/>
          </a:p>
        </p:txBody>
      </p:sp>
      <p:sp>
        <p:nvSpPr>
          <p:cNvPr id="20" name="Rectangle 19"/>
          <p:cNvSpPr/>
          <p:nvPr/>
        </p:nvSpPr>
        <p:spPr>
          <a:xfrm rot="16200000">
            <a:off x="5811262" y="3821843"/>
            <a:ext cx="1000308" cy="207749"/>
          </a:xfrm>
          <a:prstGeom prst="rect">
            <a:avLst/>
          </a:prstGeom>
        </p:spPr>
        <p:txBody>
          <a:bodyPr wrap="square">
            <a:spAutoFit/>
          </a:bodyPr>
          <a:lstStyle/>
          <a:p>
            <a:r>
              <a:rPr lang="en-US" sz="750" dirty="0">
                <a:solidFill>
                  <a:srgbClr val="00B050"/>
                </a:solidFill>
                <a:latin typeface="Calibri" panose="020F0502020204030204" pitchFamily="34" charset="0"/>
              </a:rPr>
              <a:t>NH African American </a:t>
            </a:r>
            <a:endParaRPr lang="en-US" sz="750" dirty="0"/>
          </a:p>
        </p:txBody>
      </p:sp>
      <p:sp>
        <p:nvSpPr>
          <p:cNvPr id="21" name="Rectangle 20"/>
          <p:cNvSpPr/>
          <p:nvPr/>
        </p:nvSpPr>
        <p:spPr>
          <a:xfrm rot="16200000">
            <a:off x="6014686" y="3064597"/>
            <a:ext cx="573446" cy="207749"/>
          </a:xfrm>
          <a:prstGeom prst="rect">
            <a:avLst/>
          </a:prstGeom>
        </p:spPr>
        <p:txBody>
          <a:bodyPr wrap="square">
            <a:spAutoFit/>
          </a:bodyPr>
          <a:lstStyle/>
          <a:p>
            <a:r>
              <a:rPr lang="en-US" sz="750" dirty="0">
                <a:solidFill>
                  <a:srgbClr val="C00000"/>
                </a:solidFill>
                <a:latin typeface="Calibri" panose="020F0502020204030204" pitchFamily="34" charset="0"/>
              </a:rPr>
              <a:t>Hispanic</a:t>
            </a:r>
            <a:r>
              <a:rPr lang="en-US" sz="750" dirty="0"/>
              <a:t> </a:t>
            </a:r>
          </a:p>
        </p:txBody>
      </p:sp>
      <p:sp>
        <p:nvSpPr>
          <p:cNvPr id="22" name="Rectangle 21"/>
          <p:cNvSpPr/>
          <p:nvPr/>
        </p:nvSpPr>
        <p:spPr>
          <a:xfrm rot="16200000">
            <a:off x="5790093" y="2306660"/>
            <a:ext cx="1017017" cy="207749"/>
          </a:xfrm>
          <a:prstGeom prst="rect">
            <a:avLst/>
          </a:prstGeom>
        </p:spPr>
        <p:txBody>
          <a:bodyPr wrap="square">
            <a:spAutoFit/>
          </a:bodyPr>
          <a:lstStyle/>
          <a:p>
            <a:r>
              <a:rPr lang="en-US" sz="750" dirty="0">
                <a:solidFill>
                  <a:srgbClr val="0070C0"/>
                </a:solidFill>
                <a:latin typeface="Calibri" panose="020F0502020204030204" pitchFamily="34" charset="0"/>
              </a:rPr>
              <a:t>Asian/Pacific Islander </a:t>
            </a:r>
            <a:endParaRPr lang="en-US" sz="750" dirty="0"/>
          </a:p>
        </p:txBody>
      </p:sp>
      <p:cxnSp>
        <p:nvCxnSpPr>
          <p:cNvPr id="23" name="Straight Connector 22"/>
          <p:cNvCxnSpPr/>
          <p:nvPr/>
        </p:nvCxnSpPr>
        <p:spPr bwMode="auto">
          <a:xfrm>
            <a:off x="7663160" y="1931323"/>
            <a:ext cx="0" cy="3359183"/>
          </a:xfrm>
          <a:prstGeom prst="line">
            <a:avLst/>
          </a:prstGeom>
          <a:blipFill dpi="0" rotWithShape="0">
            <a:blip r:embed="rId4"/>
            <a:srcRect/>
            <a:tile tx="0" ty="0" sx="100000" sy="100000" flip="none" algn="tl"/>
          </a:blipFill>
          <a:ln w="28575" cap="flat" cmpd="sng" algn="ctr">
            <a:solidFill>
              <a:srgbClr val="000000"/>
            </a:solidFill>
            <a:prstDash val="dash"/>
            <a:round/>
            <a:headEnd type="none" w="med" len="med"/>
            <a:tailEnd type="none" w="med" len="med"/>
          </a:ln>
          <a:effectLst/>
        </p:spPr>
      </p:cxnSp>
      <p:sp>
        <p:nvSpPr>
          <p:cNvPr id="24" name="TextBox 23"/>
          <p:cNvSpPr txBox="1"/>
          <p:nvPr/>
        </p:nvSpPr>
        <p:spPr>
          <a:xfrm>
            <a:off x="8885496" y="4070415"/>
            <a:ext cx="1771650" cy="1086516"/>
          </a:xfrm>
          <a:prstGeom prst="rect">
            <a:avLst/>
          </a:prstGeom>
          <a:solidFill>
            <a:schemeClr val="accent2">
              <a:lumMod val="40000"/>
              <a:lumOff val="60000"/>
            </a:schemeClr>
          </a:solidFill>
        </p:spPr>
        <p:txBody>
          <a:bodyPr wrap="square" rtlCol="0">
            <a:spAutoFit/>
          </a:bodyPr>
          <a:lstStyle/>
          <a:p>
            <a:pPr marL="112996" indent="-112996">
              <a:buFont typeface="Arial" panose="020B0604020202020204" pitchFamily="34" charset="0"/>
              <a:buChar char="•"/>
            </a:pPr>
            <a:r>
              <a:rPr lang="en-US" sz="923" b="1" dirty="0"/>
              <a:t>More heterogeneity across racial/ethnic groups</a:t>
            </a:r>
          </a:p>
          <a:p>
            <a:pPr marL="112996" indent="-112996">
              <a:buFont typeface="Arial" panose="020B0604020202020204" pitchFamily="34" charset="0"/>
              <a:buChar char="•"/>
            </a:pPr>
            <a:r>
              <a:rPr lang="en-US" sz="923" dirty="0"/>
              <a:t>Upper middle-class suburb and High had lowest mortality for NH Whites</a:t>
            </a:r>
          </a:p>
          <a:p>
            <a:pPr marL="112996" indent="-112996">
              <a:buFont typeface="Arial" panose="020B0604020202020204" pitchFamily="34" charset="0"/>
              <a:buChar char="•"/>
            </a:pPr>
            <a:r>
              <a:rPr lang="en-US" sz="923" dirty="0"/>
              <a:t>Inner City had highest mortality for all groups except Hispanics</a:t>
            </a:r>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06243" y="4239256"/>
            <a:ext cx="1658923" cy="1134883"/>
          </a:xfrm>
          <a:prstGeom prst="rect">
            <a:avLst/>
          </a:prstGeom>
        </p:spPr>
      </p:pic>
    </p:spTree>
    <p:extLst>
      <p:ext uri="{BB962C8B-B14F-4D97-AF65-F5344CB8AC3E}">
        <p14:creationId xmlns:p14="http://schemas.microsoft.com/office/powerpoint/2010/main" val="1032607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77733" y="438912"/>
            <a:ext cx="8089901" cy="575094"/>
          </a:xfrm>
        </p:spPr>
        <p:txBody>
          <a:bodyPr/>
          <a:lstStyle/>
          <a:p>
            <a:r>
              <a:rPr lang="en-US" b="1" dirty="0" smtClean="0"/>
              <a:t>Outline</a:t>
            </a:r>
            <a:endParaRPr lang="en-US" b="1" dirty="0"/>
          </a:p>
        </p:txBody>
      </p:sp>
      <p:sp>
        <p:nvSpPr>
          <p:cNvPr id="3" name="Content Placeholder 2"/>
          <p:cNvSpPr>
            <a:spLocks noGrp="1"/>
          </p:cNvSpPr>
          <p:nvPr>
            <p:ph idx="1"/>
          </p:nvPr>
        </p:nvSpPr>
        <p:spPr>
          <a:xfrm>
            <a:off x="2185375" y="1506602"/>
            <a:ext cx="8549300" cy="4011502"/>
          </a:xfrm>
        </p:spPr>
        <p:txBody>
          <a:bodyPr/>
          <a:lstStyle/>
          <a:p>
            <a:pPr marL="257074" indent="-257074">
              <a:spcBef>
                <a:spcPct val="20000"/>
              </a:spcBef>
              <a:buClr>
                <a:schemeClr val="tx1"/>
              </a:buClr>
              <a:buFont typeface="Arial" pitchFamily="34" charset="0"/>
              <a:buChar char="•"/>
              <a:defRPr/>
            </a:pPr>
            <a:r>
              <a:rPr lang="en-US" sz="2800" dirty="0">
                <a:solidFill>
                  <a:schemeClr val="bg1">
                    <a:lumMod val="85000"/>
                  </a:schemeClr>
                </a:solidFill>
                <a:latin typeface="Trebuchet MS" pitchFamily="34" charset="0"/>
                <a:sym typeface="Gill Sans" pitchFamily="1" charset="0"/>
              </a:rPr>
              <a:t>Causes of cancer</a:t>
            </a:r>
          </a:p>
          <a:p>
            <a:pPr marL="257074" indent="-257074">
              <a:spcBef>
                <a:spcPct val="20000"/>
              </a:spcBef>
              <a:buClr>
                <a:schemeClr val="tx1"/>
              </a:buClr>
              <a:buFont typeface="Arial" pitchFamily="34" charset="0"/>
              <a:buChar char="•"/>
              <a:defRPr/>
            </a:pPr>
            <a:r>
              <a:rPr lang="en-US" sz="2800" dirty="0">
                <a:solidFill>
                  <a:schemeClr val="bg1">
                    <a:lumMod val="85000"/>
                  </a:schemeClr>
                </a:solidFill>
                <a:latin typeface="Trebuchet MS" pitchFamily="34" charset="0"/>
                <a:sym typeface="Gill Sans" pitchFamily="1" charset="0"/>
              </a:rPr>
              <a:t>Cancer registry data</a:t>
            </a:r>
          </a:p>
          <a:p>
            <a:pPr marL="545999" lvl="1" indent="-257074">
              <a:spcBef>
                <a:spcPct val="20000"/>
              </a:spcBef>
              <a:buClr>
                <a:schemeClr val="tx1"/>
              </a:buClr>
              <a:defRPr/>
            </a:pPr>
            <a:r>
              <a:rPr lang="en-US" sz="2800" dirty="0">
                <a:solidFill>
                  <a:schemeClr val="bg1">
                    <a:lumMod val="85000"/>
                  </a:schemeClr>
                </a:solidFill>
                <a:latin typeface="Trebuchet MS" pitchFamily="34" charset="0"/>
                <a:sym typeface="Gill Sans" pitchFamily="1" charset="0"/>
              </a:rPr>
              <a:t>The old</a:t>
            </a:r>
          </a:p>
          <a:p>
            <a:pPr marL="831749" lvl="2" indent="-257074">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Types of cancer registries</a:t>
            </a:r>
          </a:p>
          <a:p>
            <a:pPr marL="831749" lvl="2" indent="-257074">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Classic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new</a:t>
            </a:r>
          </a:p>
          <a:p>
            <a:pPr marL="803275" lvl="2"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Contemporary cancer surveillance activities &amp; studies</a:t>
            </a:r>
          </a:p>
          <a:p>
            <a:pPr marL="517525" lvl="1" indent="-228600">
              <a:spcBef>
                <a:spcPct val="20000"/>
              </a:spcBef>
              <a:buClr>
                <a:schemeClr val="tx1"/>
              </a:buClr>
              <a:defRPr/>
            </a:pPr>
            <a:r>
              <a:rPr lang="en-US" sz="2800" dirty="0">
                <a:solidFill>
                  <a:schemeClr val="bg1">
                    <a:lumMod val="85000"/>
                  </a:schemeClr>
                </a:solidFill>
                <a:latin typeface="Trebuchet MS" pitchFamily="34" charset="0"/>
                <a:ea typeface="ヒラギノ角ゴ ProN W3" pitchFamily="1" charset="-128"/>
                <a:cs typeface="Arial" pitchFamily="34" charset="0"/>
                <a:sym typeface="Gill Sans" pitchFamily="1" charset="0"/>
              </a:rPr>
              <a:t>The future</a:t>
            </a:r>
          </a:p>
          <a:p>
            <a:pPr marL="803275" lvl="2" indent="-228600">
              <a:spcBef>
                <a:spcPct val="20000"/>
              </a:spcBef>
              <a:buClr>
                <a:schemeClr val="tx1"/>
              </a:buClr>
              <a:defRPr/>
            </a:pPr>
            <a:r>
              <a:rPr lang="en-US" sz="2800" dirty="0">
                <a:latin typeface="Trebuchet MS" pitchFamily="34" charset="0"/>
                <a:ea typeface="ヒラギノ角ゴ ProN W3" pitchFamily="1" charset="-128"/>
                <a:cs typeface="Arial" pitchFamily="34" charset="0"/>
                <a:sym typeface="Gill Sans" pitchFamily="1" charset="0"/>
              </a:rPr>
              <a:t>The New SEER: “Not your grandmother’s SEER”</a:t>
            </a:r>
          </a:p>
          <a:p>
            <a:pPr marL="228600" indent="-228600">
              <a:spcBef>
                <a:spcPct val="20000"/>
              </a:spcBef>
              <a:buClr>
                <a:schemeClr val="tx1"/>
              </a:buClr>
              <a:defRPr/>
            </a:pPr>
            <a:endParaRPr lang="en-US" sz="2800" dirty="0">
              <a:latin typeface="Trebuchet MS" pitchFamily="34" charset="0"/>
              <a:ea typeface="ヒラギノ角ゴ ProN W3" pitchFamily="1" charset="-128"/>
              <a:cs typeface="Arial" pitchFamily="34" charset="0"/>
              <a:sym typeface="Gill Sans" pitchFamily="1" charset="0"/>
            </a:endParaRPr>
          </a:p>
          <a:p>
            <a:pPr>
              <a:buClr>
                <a:schemeClr val="tx1"/>
              </a:buClr>
            </a:pPr>
            <a:endParaRPr lang="en-US" dirty="0"/>
          </a:p>
        </p:txBody>
      </p:sp>
    </p:spTree>
    <p:extLst>
      <p:ext uri="{BB962C8B-B14F-4D97-AF65-F5344CB8AC3E}">
        <p14:creationId xmlns:p14="http://schemas.microsoft.com/office/powerpoint/2010/main" val="364705140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62623" y="2894972"/>
            <a:ext cx="8080375" cy="1987788"/>
          </a:xfrm>
        </p:spPr>
        <p:txBody>
          <a:bodyPr/>
          <a:lstStyle/>
          <a:p>
            <a:pPr algn="ctr"/>
            <a:r>
              <a:rPr lang="en-US" dirty="0" smtClean="0"/>
              <a:t>The future</a:t>
            </a:r>
            <a:br>
              <a:rPr lang="en-US" dirty="0" smtClean="0"/>
            </a:br>
            <a:r>
              <a:rPr lang="en-US" dirty="0" smtClean="0"/>
              <a:t/>
            </a:r>
            <a:br>
              <a:rPr lang="en-US" dirty="0" smtClean="0"/>
            </a:br>
            <a:r>
              <a:rPr lang="en-US" dirty="0" smtClean="0"/>
              <a:t>“This is not your grandmother’s SEER”</a:t>
            </a:r>
            <a:br>
              <a:rPr lang="en-US" dirty="0" smtClean="0"/>
            </a:br>
            <a:r>
              <a:rPr lang="en-US" dirty="0" smtClean="0"/>
              <a:t>Norman </a:t>
            </a:r>
            <a:r>
              <a:rPr lang="en-US" dirty="0" err="1" smtClean="0"/>
              <a:t>Sharpless</a:t>
            </a:r>
            <a:r>
              <a:rPr lang="en-US" dirty="0" smtClean="0"/>
              <a:t>, NCI Director</a:t>
            </a:r>
            <a:endParaRPr lang="en-US" dirty="0"/>
          </a:p>
        </p:txBody>
      </p:sp>
    </p:spTree>
    <p:extLst>
      <p:ext uri="{BB962C8B-B14F-4D97-AF65-F5344CB8AC3E}">
        <p14:creationId xmlns:p14="http://schemas.microsoft.com/office/powerpoint/2010/main" val="350026715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txBox="1">
            <a:spLocks/>
          </p:cNvSpPr>
          <p:nvPr/>
        </p:nvSpPr>
        <p:spPr>
          <a:xfrm>
            <a:off x="1752601" y="1034145"/>
            <a:ext cx="3752850" cy="4714875"/>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rtlCol="0">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dk1"/>
                </a:solidFill>
                <a:latin typeface="+mn-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dk1"/>
                </a:solidFill>
                <a:latin typeface="+mn-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dk1"/>
                </a:solidFill>
                <a:latin typeface="+mn-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dk1"/>
                </a:solidFill>
                <a:latin typeface="+mn-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nSpc>
                <a:spcPct val="100000"/>
              </a:lnSpc>
              <a:defRPr/>
            </a:pPr>
            <a:r>
              <a:rPr lang="en-US" sz="2000" dirty="0">
                <a:latin typeface="Trebuchet MS" panose="020B0603020202020204" pitchFamily="34" charset="0"/>
              </a:rPr>
              <a:t>16 population-based</a:t>
            </a:r>
            <a:r>
              <a:rPr lang="en-US" sz="2000" b="1" i="1" dirty="0">
                <a:latin typeface="Trebuchet MS" panose="020B0603020202020204" pitchFamily="34" charset="0"/>
              </a:rPr>
              <a:t> </a:t>
            </a:r>
            <a:r>
              <a:rPr lang="en-US" sz="2000" dirty="0">
                <a:latin typeface="Trebuchet MS" panose="020B0603020202020204" pitchFamily="34" charset="0"/>
              </a:rPr>
              <a:t>registries </a:t>
            </a:r>
            <a:r>
              <a:rPr lang="en-US" sz="2000" b="1" i="1" dirty="0">
                <a:latin typeface="Trebuchet MS" panose="020B0603020202020204" pitchFamily="34" charset="0"/>
              </a:rPr>
              <a:t>now</a:t>
            </a:r>
            <a:r>
              <a:rPr lang="en-US" sz="2000" dirty="0">
                <a:latin typeface="Trebuchet MS" panose="020B0603020202020204" pitchFamily="34" charset="0"/>
              </a:rPr>
              <a:t> covering </a:t>
            </a:r>
            <a:r>
              <a:rPr lang="en-US" sz="2000" b="1" dirty="0">
                <a:latin typeface="Trebuchet MS" panose="020B0603020202020204" pitchFamily="34" charset="0"/>
              </a:rPr>
              <a:t>34%</a:t>
            </a:r>
            <a:r>
              <a:rPr lang="en-US" sz="2000" dirty="0">
                <a:latin typeface="Trebuchet MS" panose="020B0603020202020204" pitchFamily="34" charset="0"/>
              </a:rPr>
              <a:t> of the US population</a:t>
            </a:r>
          </a:p>
          <a:p>
            <a:pPr lvl="1">
              <a:lnSpc>
                <a:spcPct val="100000"/>
              </a:lnSpc>
              <a:defRPr/>
            </a:pPr>
            <a:r>
              <a:rPr lang="en-US" sz="2000" dirty="0">
                <a:latin typeface="Trebuchet MS" panose="020B0603020202020204" pitchFamily="34" charset="0"/>
              </a:rPr>
              <a:t>Registries represent racial and ethnic minorities</a:t>
            </a:r>
          </a:p>
          <a:p>
            <a:pPr lvl="1">
              <a:lnSpc>
                <a:spcPct val="100000"/>
              </a:lnSpc>
              <a:defRPr/>
            </a:pPr>
            <a:r>
              <a:rPr lang="en-US" sz="2000" dirty="0">
                <a:latin typeface="Trebuchet MS" panose="020B0603020202020204" pitchFamily="34" charset="0"/>
              </a:rPr>
              <a:t>Various geographic areas</a:t>
            </a:r>
          </a:p>
          <a:p>
            <a:pPr>
              <a:lnSpc>
                <a:spcPct val="100000"/>
              </a:lnSpc>
              <a:defRPr/>
            </a:pPr>
            <a:r>
              <a:rPr lang="en-US" sz="2000" dirty="0">
                <a:latin typeface="Trebuchet MS" panose="020B0603020202020204" pitchFamily="34" charset="0"/>
              </a:rPr>
              <a:t>With new registries −550,000</a:t>
            </a:r>
            <a:r>
              <a:rPr lang="en-US" sz="2000" dirty="0">
                <a:latin typeface="Trebuchet MS" panose="020B0603020202020204" pitchFamily="34" charset="0"/>
              </a:rPr>
              <a:t> </a:t>
            </a:r>
            <a:r>
              <a:rPr lang="en-US" sz="2000" dirty="0">
                <a:latin typeface="Trebuchet MS" panose="020B0603020202020204" pitchFamily="34" charset="0"/>
              </a:rPr>
              <a:t>incident cases annually</a:t>
            </a:r>
          </a:p>
          <a:p>
            <a:pPr>
              <a:lnSpc>
                <a:spcPct val="100000"/>
              </a:lnSpc>
              <a:defRPr/>
            </a:pPr>
            <a:r>
              <a:rPr lang="en-US" sz="2000" dirty="0">
                <a:latin typeface="Trebuchet MS" panose="020B0603020202020204" pitchFamily="34" charset="0"/>
              </a:rPr>
              <a:t>Current solicitation out to add more registries!</a:t>
            </a:r>
          </a:p>
        </p:txBody>
      </p:sp>
      <p:pic>
        <p:nvPicPr>
          <p:cNvPr id="6" name="Content Placeholder 6">
            <a:extLst>
              <a:ext uri="{FF2B5EF4-FFF2-40B4-BE49-F238E27FC236}">
                <a16:creationId xmlns:a16="http://schemas.microsoft.com/office/drawing/2014/main" id="{DA15E317-E1E5-45E7-80A1-4EB4FBEFA75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17324" y="2122711"/>
            <a:ext cx="5300915" cy="4180118"/>
          </a:xfrm>
          <a:prstGeom prst="rect">
            <a:avLst/>
          </a:prstGeom>
        </p:spPr>
      </p:pic>
      <p:sp>
        <p:nvSpPr>
          <p:cNvPr id="7" name="Rectangle 2"/>
          <p:cNvSpPr txBox="1">
            <a:spLocks noChangeArrowheads="1"/>
          </p:cNvSpPr>
          <p:nvPr/>
        </p:nvSpPr>
        <p:spPr>
          <a:xfrm>
            <a:off x="1964532" y="144111"/>
            <a:ext cx="7983141" cy="1067098"/>
          </a:xfrm>
          <a:prstGeom prst="rect">
            <a:avLst/>
          </a:prstGeom>
        </p:spPr>
        <p:txBody>
          <a:bodyPr>
            <a:normAutofit fontScale="75000" lnSpcReduction="20000"/>
          </a:bodyPr>
          <a:lst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a:lstStyle>
          <a:p>
            <a:pPr>
              <a:defRPr/>
            </a:pPr>
            <a:r>
              <a:rPr lang="en-US" sz="4711" b="1" dirty="0">
                <a:sym typeface="Whitney Semibold" pitchFamily="50" charset="0"/>
              </a:rPr>
              <a:t>(Expanded!) Surveillance, Epidemiology and End Results (SEER) program</a:t>
            </a:r>
            <a:r>
              <a:rPr lang="en-US" sz="3375" dirty="0">
                <a:ea typeface="ヒラギノ角ゴ ProN W6" pitchFamily="1" charset="-128"/>
                <a:sym typeface="Whitney Medium" pitchFamily="50" charset="0"/>
              </a:rPr>
              <a:t/>
            </a:r>
            <a:br>
              <a:rPr lang="en-US" sz="3375" dirty="0">
                <a:ea typeface="ヒラギノ角ゴ ProN W6" pitchFamily="1" charset="-128"/>
                <a:sym typeface="Whitney Medium" pitchFamily="50" charset="0"/>
              </a:rPr>
            </a:br>
            <a:r>
              <a:rPr lang="en-US" sz="3375" dirty="0">
                <a:ea typeface="ヒラギノ角ゴ ProN W6" pitchFamily="1" charset="-128"/>
                <a:sym typeface="Whitney Medium" pitchFamily="50" charset="0"/>
              </a:rPr>
              <a:t> </a:t>
            </a:r>
            <a:endParaRPr lang="en-US" sz="3586" dirty="0">
              <a:sym typeface="Gill Sans" pitchFamily="1" charset="0"/>
            </a:endParaRPr>
          </a:p>
        </p:txBody>
      </p:sp>
    </p:spTree>
    <p:extLst>
      <p:ext uri="{BB962C8B-B14F-4D97-AF65-F5344CB8AC3E}">
        <p14:creationId xmlns:p14="http://schemas.microsoft.com/office/powerpoint/2010/main" val="357931916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p:cNvSpPr>
          <p:nvPr>
            <p:ph type="title"/>
          </p:nvPr>
        </p:nvSpPr>
        <p:spPr bwMode="auto">
          <a:noFill/>
        </p:spPr>
        <p:txBody>
          <a:bodyPr vert="horz" wrap="square" lIns="68580" tIns="34290" rIns="68580" bIns="34290" numCol="1" rtlCol="0" anchor="ctr" anchorCtr="0" compatLnSpc="1">
            <a:prstTxWarp prst="textNoShape">
              <a:avLst/>
            </a:prstTxWarp>
            <a:noAutofit/>
          </a:bodyPr>
          <a:lstStyle/>
          <a:p>
            <a:r>
              <a:rPr lang="en-US" sz="3000" b="1" dirty="0">
                <a:cs typeface="Arial" charset="0"/>
              </a:rPr>
              <a:t>Current SEER and CCR initiatives</a:t>
            </a:r>
            <a:endParaRPr lang="en-US" sz="3000" b="1" dirty="0"/>
          </a:p>
        </p:txBody>
      </p:sp>
      <p:sp>
        <p:nvSpPr>
          <p:cNvPr id="156675" name="Rectangle 3"/>
          <p:cNvSpPr>
            <a:spLocks noChangeArrowheads="1"/>
          </p:cNvSpPr>
          <p:nvPr/>
        </p:nvSpPr>
        <p:spPr bwMode="auto">
          <a:xfrm>
            <a:off x="2179950" y="1066803"/>
            <a:ext cx="8089900" cy="4781548"/>
          </a:xfrm>
          <a:prstGeom prst="rect">
            <a:avLst/>
          </a:prstGeom>
          <a:noFill/>
          <a:ln w="9525">
            <a:noFill/>
            <a:miter lim="800000"/>
            <a:headEnd/>
            <a:tailEnd/>
          </a:ln>
          <a:effectLst/>
        </p:spPr>
        <p:txBody>
          <a:bodyPr/>
          <a:lstStyle/>
          <a:p>
            <a:pPr marL="114300"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 </a:t>
            </a:r>
            <a:r>
              <a:rPr lang="en-US" sz="2100" dirty="0">
                <a:latin typeface="Trebuchet MS" panose="020B0603020202020204" pitchFamily="34" charset="0"/>
                <a:cs typeface="Calibri" panose="020F0502020204030204" pitchFamily="34" charset="0"/>
              </a:rPr>
              <a:t>Linkages, and more linkages!</a:t>
            </a:r>
          </a:p>
          <a:p>
            <a:pPr marL="571500" lvl="1"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Payer claims data</a:t>
            </a:r>
          </a:p>
          <a:p>
            <a:pPr marL="571500" lvl="1"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Genetic testing data</a:t>
            </a:r>
          </a:p>
          <a:p>
            <a:pPr marL="1028700" lvl="2"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Tumor</a:t>
            </a:r>
          </a:p>
          <a:p>
            <a:pPr marL="1028700" lvl="2"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Germline </a:t>
            </a:r>
          </a:p>
          <a:p>
            <a:pPr marL="571500" lvl="1"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Pharmacy data</a:t>
            </a:r>
          </a:p>
          <a:p>
            <a:pPr marL="571500" lvl="1"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Medicaid claims data</a:t>
            </a:r>
          </a:p>
          <a:p>
            <a:pPr marL="571500" lvl="1"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Hepatitis registry data</a:t>
            </a:r>
            <a:endParaRPr lang="en-US" sz="2100" dirty="0">
              <a:latin typeface="Trebuchet MS" panose="020B0603020202020204" pitchFamily="34" charset="0"/>
              <a:cs typeface="Calibri" panose="020F0502020204030204" pitchFamily="34" charset="0"/>
            </a:endParaRPr>
          </a:p>
          <a:p>
            <a:pPr marL="685800" lvl="1" indent="-342900">
              <a:spcBef>
                <a:spcPts val="400"/>
              </a:spcBef>
              <a:buClr>
                <a:schemeClr val="tx1">
                  <a:lumMod val="95000"/>
                </a:schemeClr>
              </a:buClr>
              <a:buFont typeface="Arial" panose="020B0604020202020204" pitchFamily="34" charset="0"/>
              <a:buChar char="•"/>
            </a:pPr>
            <a:endParaRPr lang="en-US" sz="2100" dirty="0">
              <a:latin typeface="Trebuchet MS" panose="020B0603020202020204" pitchFamily="34" charset="0"/>
              <a:cs typeface="Calibri" panose="020F0502020204030204" pitchFamily="34" charset="0"/>
            </a:endParaRPr>
          </a:p>
          <a:p>
            <a:pPr marL="114300"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 </a:t>
            </a:r>
            <a:r>
              <a:rPr lang="en-US" sz="2100" dirty="0">
                <a:latin typeface="Trebuchet MS" panose="020B0603020202020204" pitchFamily="34" charset="0"/>
                <a:cs typeface="Calibri" panose="020F0502020204030204" pitchFamily="34" charset="0"/>
              </a:rPr>
              <a:t>Automation</a:t>
            </a:r>
          </a:p>
          <a:p>
            <a:pPr marL="571500" lvl="1"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Electronic pathology reporting</a:t>
            </a:r>
          </a:p>
          <a:p>
            <a:pPr marL="571500" lvl="1"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Web-based reporting portals</a:t>
            </a:r>
          </a:p>
          <a:p>
            <a:pPr marL="571500" lvl="1"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Natural language processing to code unstructured text</a:t>
            </a:r>
          </a:p>
          <a:p>
            <a:pPr marL="571500" lvl="1" indent="-114300">
              <a:spcBef>
                <a:spcPts val="4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Image processing to read pathology slides</a:t>
            </a:r>
            <a:endParaRPr lang="en-US" sz="2100" dirty="0">
              <a:latin typeface="Trebuchet MS" panose="020B0603020202020204" pitchFamily="34" charset="0"/>
              <a:cs typeface="Calibri" panose="020F0502020204030204" pitchFamily="34" charset="0"/>
            </a:endParaRPr>
          </a:p>
          <a:p>
            <a:pPr>
              <a:spcBef>
                <a:spcPts val="400"/>
              </a:spcBef>
              <a:buClr>
                <a:schemeClr val="tx1">
                  <a:lumMod val="95000"/>
                </a:schemeClr>
              </a:buClr>
              <a:buSzPct val="100000"/>
            </a:pPr>
            <a:endParaRPr lang="en-US" sz="2100" dirty="0">
              <a:latin typeface="Trebuchet MS" panose="020B0603020202020204" pitchFamily="34" charset="0"/>
              <a:cs typeface="Calibri" panose="020F0502020204030204" pitchFamily="34" charset="0"/>
            </a:endParaRPr>
          </a:p>
          <a:p>
            <a:pPr marL="342900" indent="-342900">
              <a:spcBef>
                <a:spcPts val="400"/>
              </a:spcBef>
              <a:buClr>
                <a:schemeClr val="tx1">
                  <a:lumMod val="95000"/>
                </a:schemeClr>
              </a:buClr>
              <a:buSzPct val="80000"/>
              <a:buFont typeface="Arial" panose="020B0604020202020204" pitchFamily="34" charset="0"/>
              <a:buChar char="•"/>
            </a:pPr>
            <a:endParaRPr lang="en-US" sz="2100" dirty="0">
              <a:latin typeface="Trebuchet MS" panose="020B0603020202020204" pitchFamily="34" charset="0"/>
              <a:cs typeface="Calibri" panose="020F0502020204030204" pitchFamily="34" charset="0"/>
            </a:endParaRPr>
          </a:p>
        </p:txBody>
      </p:sp>
    </p:spTree>
    <p:extLst>
      <p:ext uri="{BB962C8B-B14F-4D97-AF65-F5344CB8AC3E}">
        <p14:creationId xmlns:p14="http://schemas.microsoft.com/office/powerpoint/2010/main" val="335878056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p:cNvSpPr>
          <p:nvPr>
            <p:ph type="title"/>
          </p:nvPr>
        </p:nvSpPr>
        <p:spPr bwMode="auto">
          <a:noFill/>
        </p:spPr>
        <p:txBody>
          <a:bodyPr vert="horz" wrap="square" lIns="68580" tIns="34290" rIns="68580" bIns="34290" numCol="1" rtlCol="0" anchor="ctr" anchorCtr="0" compatLnSpc="1">
            <a:prstTxWarp prst="textNoShape">
              <a:avLst/>
            </a:prstTxWarp>
            <a:noAutofit/>
          </a:bodyPr>
          <a:lstStyle/>
          <a:p>
            <a:r>
              <a:rPr lang="en-US" sz="3000" b="1">
                <a:cs typeface="Arial" charset="0"/>
              </a:rPr>
              <a:t>Current SEER and CCR </a:t>
            </a:r>
            <a:r>
              <a:rPr lang="en-US" sz="3000" b="1" dirty="0">
                <a:cs typeface="Arial" charset="0"/>
              </a:rPr>
              <a:t>initiatives</a:t>
            </a:r>
            <a:endParaRPr lang="en-US" sz="3000" b="1" dirty="0"/>
          </a:p>
        </p:txBody>
      </p:sp>
      <p:sp>
        <p:nvSpPr>
          <p:cNvPr id="156675" name="Rectangle 3"/>
          <p:cNvSpPr>
            <a:spLocks noChangeArrowheads="1"/>
          </p:cNvSpPr>
          <p:nvPr/>
        </p:nvSpPr>
        <p:spPr bwMode="auto">
          <a:xfrm>
            <a:off x="2179950" y="1285878"/>
            <a:ext cx="8089900" cy="4781548"/>
          </a:xfrm>
          <a:prstGeom prst="rect">
            <a:avLst/>
          </a:prstGeom>
          <a:noFill/>
          <a:ln w="9525">
            <a:noFill/>
            <a:miter lim="800000"/>
            <a:headEnd/>
            <a:tailEnd/>
          </a:ln>
          <a:effectLst/>
        </p:spPr>
        <p:txBody>
          <a:bodyPr/>
          <a:lstStyle/>
          <a:p>
            <a:pPr marL="114300"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 </a:t>
            </a:r>
            <a:r>
              <a:rPr lang="en-US" sz="2100" dirty="0">
                <a:latin typeface="Trebuchet MS" panose="020B0603020202020204" pitchFamily="34" charset="0"/>
                <a:cs typeface="Calibri" panose="020F0502020204030204" pitchFamily="34" charset="0"/>
              </a:rPr>
              <a:t>Virtual tumor repository</a:t>
            </a:r>
          </a:p>
          <a:p>
            <a:pPr marL="571500" lvl="1"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Registries serve as clearinghouse for location and annotation of tumor specimens</a:t>
            </a:r>
          </a:p>
          <a:p>
            <a:pPr marL="571500" lvl="1"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Registries can facilitate access to stored tissue (formalin-fixed, paraffin-embedded blocks)</a:t>
            </a:r>
            <a:endParaRPr lang="en-US" sz="2100" dirty="0">
              <a:latin typeface="Trebuchet MS" panose="020B0603020202020204" pitchFamily="34" charset="0"/>
              <a:cs typeface="Calibri" panose="020F0502020204030204" pitchFamily="34" charset="0"/>
            </a:endParaRPr>
          </a:p>
          <a:p>
            <a:pPr marL="685800" lvl="1" indent="-342900">
              <a:buClr>
                <a:schemeClr val="tx1">
                  <a:lumMod val="95000"/>
                </a:schemeClr>
              </a:buClr>
              <a:buFont typeface="Arial" panose="020B0604020202020204" pitchFamily="34" charset="0"/>
              <a:buChar char="•"/>
            </a:pPr>
            <a:endParaRPr lang="en-US" sz="2100" dirty="0">
              <a:latin typeface="Trebuchet MS" panose="020B0603020202020204" pitchFamily="34" charset="0"/>
              <a:cs typeface="Calibri" panose="020F0502020204030204" pitchFamily="34" charset="0"/>
            </a:endParaRPr>
          </a:p>
          <a:p>
            <a:pPr marL="114300"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 </a:t>
            </a:r>
            <a:r>
              <a:rPr lang="en-US" sz="2100" dirty="0">
                <a:latin typeface="Trebuchet MS" panose="020B0603020202020204" pitchFamily="34" charset="0"/>
                <a:cs typeface="Calibri" panose="020F0502020204030204" pitchFamily="34" charset="0"/>
              </a:rPr>
              <a:t>Virtual pooled registry</a:t>
            </a:r>
          </a:p>
          <a:p>
            <a:pPr marL="571500" lvl="1"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Facilitate and streamline linkage of study data to data from multiple cancer registries</a:t>
            </a:r>
          </a:p>
          <a:p>
            <a:pPr marL="571500" lvl="1" indent="-114300">
              <a:spcBef>
                <a:spcPct val="20000"/>
              </a:spcBef>
              <a:buClr>
                <a:schemeClr val="tx1">
                  <a:lumMod val="95000"/>
                </a:schemeClr>
              </a:buClr>
              <a:buSzPct val="100000"/>
              <a:buFont typeface="Arial" panose="020B0604020202020204" pitchFamily="34" charset="0"/>
              <a:buChar char="•"/>
            </a:pPr>
            <a:endParaRPr lang="en-US" sz="2100" dirty="0">
              <a:latin typeface="Trebuchet MS" panose="020B0603020202020204" pitchFamily="34" charset="0"/>
              <a:cs typeface="Calibri" panose="020F0502020204030204" pitchFamily="34" charset="0"/>
            </a:endParaRPr>
          </a:p>
          <a:p>
            <a:pPr marL="114300"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Patient-generated health data (PGHD)</a:t>
            </a:r>
          </a:p>
          <a:p>
            <a:pPr marL="571500" lvl="1"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Collect additional information on PGHD including patient-reported outcomes, data from wearables, etc.</a:t>
            </a:r>
          </a:p>
          <a:p>
            <a:pPr marL="571500" lvl="1" indent="-114300">
              <a:spcBef>
                <a:spcPct val="20000"/>
              </a:spcBef>
              <a:buClr>
                <a:schemeClr val="tx1">
                  <a:lumMod val="95000"/>
                </a:schemeClr>
              </a:buClr>
              <a:buSzPct val="100000"/>
              <a:buFont typeface="Arial" panose="020B0604020202020204" pitchFamily="34" charset="0"/>
              <a:buChar char="•"/>
            </a:pPr>
            <a:endParaRPr lang="en-US" sz="2100" dirty="0">
              <a:latin typeface="Trebuchet MS" panose="020B0603020202020204" pitchFamily="34" charset="0"/>
              <a:cs typeface="Calibri" panose="020F0502020204030204" pitchFamily="34" charset="0"/>
            </a:endParaRPr>
          </a:p>
          <a:p>
            <a:pPr>
              <a:spcBef>
                <a:spcPct val="20000"/>
              </a:spcBef>
              <a:buClr>
                <a:schemeClr val="tx1">
                  <a:lumMod val="95000"/>
                </a:schemeClr>
              </a:buClr>
              <a:buSzPct val="100000"/>
            </a:pPr>
            <a:endParaRPr lang="en-US" sz="2100" dirty="0">
              <a:latin typeface="Trebuchet MS" panose="020B0603020202020204" pitchFamily="34" charset="0"/>
              <a:cs typeface="Calibri" panose="020F0502020204030204" pitchFamily="34" charset="0"/>
            </a:endParaRPr>
          </a:p>
          <a:p>
            <a:pPr marL="342900" indent="-342900">
              <a:spcBef>
                <a:spcPct val="20000"/>
              </a:spcBef>
              <a:buClr>
                <a:schemeClr val="tx1">
                  <a:lumMod val="95000"/>
                </a:schemeClr>
              </a:buClr>
              <a:buSzPct val="80000"/>
              <a:buFont typeface="Arial" panose="020B0604020202020204" pitchFamily="34" charset="0"/>
              <a:buChar char="•"/>
            </a:pPr>
            <a:endParaRPr lang="en-US" sz="2100" dirty="0">
              <a:latin typeface="Trebuchet MS" panose="020B0603020202020204" pitchFamily="34" charset="0"/>
              <a:cs typeface="Calibri" panose="020F0502020204030204" pitchFamily="34" charset="0"/>
            </a:endParaRPr>
          </a:p>
        </p:txBody>
      </p:sp>
    </p:spTree>
    <p:extLst>
      <p:ext uri="{BB962C8B-B14F-4D97-AF65-F5344CB8AC3E}">
        <p14:creationId xmlns:p14="http://schemas.microsoft.com/office/powerpoint/2010/main" val="131630292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p:cNvSpPr>
          <p:nvPr>
            <p:ph type="title"/>
          </p:nvPr>
        </p:nvSpPr>
        <p:spPr bwMode="auto">
          <a:noFill/>
        </p:spPr>
        <p:txBody>
          <a:bodyPr vert="horz" wrap="square" lIns="68580" tIns="34290" rIns="68580" bIns="34290" numCol="1" rtlCol="0" anchor="ctr" anchorCtr="0" compatLnSpc="1">
            <a:prstTxWarp prst="textNoShape">
              <a:avLst/>
            </a:prstTxWarp>
            <a:noAutofit/>
          </a:bodyPr>
          <a:lstStyle/>
          <a:p>
            <a:r>
              <a:rPr lang="en-US" sz="3000" b="1">
                <a:cs typeface="Arial" charset="0"/>
              </a:rPr>
              <a:t>Current SEER and CCR </a:t>
            </a:r>
            <a:r>
              <a:rPr lang="en-US" sz="3000" b="1" dirty="0">
                <a:cs typeface="Arial" charset="0"/>
              </a:rPr>
              <a:t>initiatives</a:t>
            </a:r>
            <a:endParaRPr lang="en-US" sz="3000" b="1" dirty="0"/>
          </a:p>
        </p:txBody>
      </p:sp>
      <p:sp>
        <p:nvSpPr>
          <p:cNvPr id="156675" name="Rectangle 3"/>
          <p:cNvSpPr>
            <a:spLocks noChangeArrowheads="1"/>
          </p:cNvSpPr>
          <p:nvPr/>
        </p:nvSpPr>
        <p:spPr bwMode="auto">
          <a:xfrm>
            <a:off x="2179950" y="1333503"/>
            <a:ext cx="8089900" cy="4781548"/>
          </a:xfrm>
          <a:prstGeom prst="rect">
            <a:avLst/>
          </a:prstGeom>
          <a:noFill/>
          <a:ln w="9525">
            <a:noFill/>
            <a:miter lim="800000"/>
            <a:headEnd/>
            <a:tailEnd/>
          </a:ln>
          <a:effectLst/>
        </p:spPr>
        <p:txBody>
          <a:bodyPr/>
          <a:lstStyle/>
          <a:p>
            <a:pPr marL="114300"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Algorithms to identify recurrences, disease progression</a:t>
            </a:r>
          </a:p>
          <a:p>
            <a:pPr>
              <a:spcBef>
                <a:spcPct val="20000"/>
              </a:spcBef>
              <a:buClr>
                <a:schemeClr val="tx1">
                  <a:lumMod val="95000"/>
                </a:schemeClr>
              </a:buClr>
              <a:buSzPct val="100000"/>
            </a:pPr>
            <a:r>
              <a:rPr lang="en-US" sz="2100" dirty="0">
                <a:latin typeface="Trebuchet MS" panose="020B0603020202020204" pitchFamily="34" charset="0"/>
                <a:cs typeface="Calibri" panose="020F0502020204030204" pitchFamily="34" charset="0"/>
              </a:rPr>
              <a:t> </a:t>
            </a:r>
          </a:p>
          <a:p>
            <a:pPr marL="114300"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Geospatial resources</a:t>
            </a:r>
          </a:p>
          <a:p>
            <a:pPr marL="571500" lvl="1"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Small-area level measures – e.g., neighborhood SES</a:t>
            </a:r>
          </a:p>
          <a:p>
            <a:pPr marL="571500" lvl="1"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Sub-county zones</a:t>
            </a:r>
          </a:p>
          <a:p>
            <a:pPr marL="571500" lvl="1" indent="-114300">
              <a:spcBef>
                <a:spcPct val="20000"/>
              </a:spcBef>
              <a:buClr>
                <a:schemeClr val="tx1">
                  <a:lumMod val="95000"/>
                </a:schemeClr>
              </a:buClr>
              <a:buSzPct val="100000"/>
              <a:buFont typeface="Arial" panose="020B0604020202020204" pitchFamily="34" charset="0"/>
              <a:buChar char="•"/>
            </a:pPr>
            <a:r>
              <a:rPr lang="en-US" sz="2100" dirty="0">
                <a:latin typeface="Trebuchet MS" panose="020B0603020202020204" pitchFamily="34" charset="0"/>
                <a:cs typeface="Calibri" panose="020F0502020204030204" pitchFamily="34" charset="0"/>
              </a:rPr>
              <a:t>Residential history through linkage to commercial databases</a:t>
            </a:r>
            <a:endParaRPr lang="en-US" sz="2100" dirty="0">
              <a:latin typeface="Trebuchet MS" panose="020B0603020202020204" pitchFamily="34" charset="0"/>
              <a:cs typeface="Calibri" panose="020F0502020204030204" pitchFamily="34" charset="0"/>
            </a:endParaRPr>
          </a:p>
          <a:p>
            <a:pPr marL="685800" lvl="1" indent="-342900">
              <a:buClr>
                <a:schemeClr val="tx1">
                  <a:lumMod val="95000"/>
                </a:schemeClr>
              </a:buClr>
              <a:buFont typeface="Arial" panose="020B0604020202020204" pitchFamily="34" charset="0"/>
              <a:buChar char="•"/>
            </a:pPr>
            <a:endParaRPr lang="en-US" sz="2100" dirty="0">
              <a:latin typeface="Trebuchet MS" panose="020B0603020202020204" pitchFamily="34" charset="0"/>
              <a:cs typeface="Calibri" panose="020F0502020204030204" pitchFamily="34" charset="0"/>
            </a:endParaRPr>
          </a:p>
          <a:p>
            <a:pPr>
              <a:spcBef>
                <a:spcPct val="20000"/>
              </a:spcBef>
              <a:buClr>
                <a:schemeClr val="tx1">
                  <a:lumMod val="95000"/>
                </a:schemeClr>
              </a:buClr>
              <a:buSzPct val="100000"/>
            </a:pPr>
            <a:endParaRPr lang="en-US" sz="2100" dirty="0">
              <a:latin typeface="Trebuchet MS" panose="020B0603020202020204" pitchFamily="34" charset="0"/>
              <a:cs typeface="Calibri" panose="020F0502020204030204" pitchFamily="34" charset="0"/>
            </a:endParaRPr>
          </a:p>
          <a:p>
            <a:pPr marL="342900" indent="-342900">
              <a:spcBef>
                <a:spcPct val="20000"/>
              </a:spcBef>
              <a:buClr>
                <a:schemeClr val="tx1">
                  <a:lumMod val="95000"/>
                </a:schemeClr>
              </a:buClr>
              <a:buSzPct val="80000"/>
              <a:buFont typeface="Arial" panose="020B0604020202020204" pitchFamily="34" charset="0"/>
              <a:buChar char="•"/>
            </a:pPr>
            <a:endParaRPr lang="en-US" sz="2100" dirty="0">
              <a:latin typeface="Trebuchet MS" panose="020B0603020202020204" pitchFamily="34" charset="0"/>
              <a:cs typeface="Calibri" panose="020F0502020204030204" pitchFamily="34" charset="0"/>
            </a:endParaRPr>
          </a:p>
        </p:txBody>
      </p:sp>
    </p:spTree>
    <p:extLst>
      <p:ext uri="{BB962C8B-B14F-4D97-AF65-F5344CB8AC3E}">
        <p14:creationId xmlns:p14="http://schemas.microsoft.com/office/powerpoint/2010/main" val="326031507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bwMode="auto">
          <a:xfrm>
            <a:off x="4131005" y="5783034"/>
            <a:ext cx="3515558" cy="373323"/>
          </a:xfrm>
          <a:prstGeom prst="rect">
            <a:avLst/>
          </a:prstGeom>
          <a:noFill/>
          <a:ln w="19050" algn="ctr">
            <a:noFill/>
            <a:miter lim="800000"/>
            <a:headEnd/>
            <a:tailEnd/>
          </a:ln>
        </p:spPr>
        <p:txBody>
          <a:bodyPr wrap="none" lIns="0" tIns="0" rIns="0" bIns="0" rtlCol="0">
            <a:noAutofit/>
          </a:bodyPr>
          <a:lstStyle/>
          <a:p>
            <a:pPr>
              <a:buClr>
                <a:schemeClr val="accent1"/>
              </a:buClr>
              <a:buSzPct val="80000"/>
            </a:pPr>
            <a:r>
              <a:rPr lang="en-US" sz="2200" b="1" dirty="0"/>
              <a:t>www.californiahealthmaps.org</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0" y="1"/>
            <a:ext cx="4978852" cy="3561145"/>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4000" y="3561146"/>
            <a:ext cx="5048718" cy="2066925"/>
          </a:xfrm>
          <a:prstGeom prst="rect">
            <a:avLst/>
          </a:prstGeom>
        </p:spPr>
      </p:pic>
      <p:grpSp>
        <p:nvGrpSpPr>
          <p:cNvPr id="11" name="Group 10"/>
          <p:cNvGrpSpPr/>
          <p:nvPr/>
        </p:nvGrpSpPr>
        <p:grpSpPr>
          <a:xfrm>
            <a:off x="6534618" y="154898"/>
            <a:ext cx="4181007" cy="5198152"/>
            <a:chOff x="5048718" y="154898"/>
            <a:chExt cx="3278424" cy="4569193"/>
          </a:xfrm>
        </p:grpSpPr>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65653" y="1780572"/>
              <a:ext cx="3161489" cy="2943519"/>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8718" y="154898"/>
              <a:ext cx="3278424" cy="1868106"/>
            </a:xfrm>
            <a:prstGeom prst="rect">
              <a:avLst/>
            </a:prstGeom>
          </p:spPr>
        </p:pic>
      </p:grpSp>
    </p:spTree>
    <p:extLst>
      <p:ext uri="{BB962C8B-B14F-4D97-AF65-F5344CB8AC3E}">
        <p14:creationId xmlns:p14="http://schemas.microsoft.com/office/powerpoint/2010/main" val="29320699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408"/>
            <a:ext cx="9601200" cy="923026"/>
          </a:xfrm>
        </p:spPr>
        <p:txBody>
          <a:bodyPr>
            <a:normAutofit/>
          </a:bodyPr>
          <a:lstStyle/>
          <a:p>
            <a:r>
              <a:rPr lang="en-US" b="1" dirty="0"/>
              <a:t>Lung cancer risk factors - smoking</a:t>
            </a:r>
          </a:p>
        </p:txBody>
      </p:sp>
      <p:sp>
        <p:nvSpPr>
          <p:cNvPr id="3" name="Content Placeholder 2"/>
          <p:cNvSpPr>
            <a:spLocks noGrp="1"/>
          </p:cNvSpPr>
          <p:nvPr>
            <p:ph idx="1"/>
          </p:nvPr>
        </p:nvSpPr>
        <p:spPr>
          <a:xfrm>
            <a:off x="1043796" y="1273214"/>
            <a:ext cx="10308566" cy="5584785"/>
          </a:xfrm>
        </p:spPr>
        <p:txBody>
          <a:bodyPr>
            <a:normAutofit/>
          </a:bodyPr>
          <a:lstStyle/>
          <a:p>
            <a:r>
              <a:rPr lang="en-US" sz="2400" b="1" dirty="0"/>
              <a:t>Secondhand smoke (environmental tobacco smoke [ETS]) </a:t>
            </a:r>
          </a:p>
          <a:p>
            <a:pPr lvl="1"/>
            <a:r>
              <a:rPr lang="en-US" sz="2400" i="0" dirty="0"/>
              <a:t>Breathing in tobacco smoke from others</a:t>
            </a:r>
          </a:p>
          <a:p>
            <a:pPr lvl="1"/>
            <a:r>
              <a:rPr lang="en-US" sz="2400" b="1" i="0" dirty="0"/>
              <a:t>Mainstream smoke: </a:t>
            </a:r>
            <a:r>
              <a:rPr lang="en-US" sz="2400" i="0" dirty="0"/>
              <a:t>the smoke exhaled by the smoker</a:t>
            </a:r>
          </a:p>
          <a:p>
            <a:pPr lvl="1"/>
            <a:r>
              <a:rPr lang="en-US" sz="2400" b="1" i="0" dirty="0" err="1"/>
              <a:t>Sidestream</a:t>
            </a:r>
            <a:r>
              <a:rPr lang="en-US" sz="2400" b="1" i="0" dirty="0"/>
              <a:t> smoke</a:t>
            </a:r>
            <a:r>
              <a:rPr lang="en-US" sz="2400" i="0" dirty="0"/>
              <a:t>: the smoke from the lighted end of a cigarette, pipe or cigar, or tobacco burning in a hookah</a:t>
            </a:r>
          </a:p>
          <a:p>
            <a:pPr lvl="1"/>
            <a:endParaRPr lang="en-US" sz="2400" dirty="0"/>
          </a:p>
          <a:p>
            <a:r>
              <a:rPr lang="en-US" sz="2400" b="1" dirty="0"/>
              <a:t>Thirdhand smoke </a:t>
            </a:r>
          </a:p>
          <a:p>
            <a:pPr lvl="1"/>
            <a:r>
              <a:rPr lang="en-US" sz="2400" i="0" dirty="0"/>
              <a:t>Residual nicotine and other chemicals left on the indoor surfaces by tobacco smoke.</a:t>
            </a:r>
          </a:p>
          <a:p>
            <a:pPr lvl="1"/>
            <a:r>
              <a:rPr lang="en-US" sz="2400" i="0" dirty="0"/>
              <a:t>Only way to protect nonsmokers from thirdhand smoke is to create a smoke-free environment.</a:t>
            </a:r>
          </a:p>
        </p:txBody>
      </p:sp>
    </p:spTree>
    <p:extLst>
      <p:ext uri="{BB962C8B-B14F-4D97-AF65-F5344CB8AC3E}">
        <p14:creationId xmlns:p14="http://schemas.microsoft.com/office/powerpoint/2010/main" val="866678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10515600" cy="575094"/>
          </a:xfrm>
        </p:spPr>
        <p:txBody>
          <a:bodyPr/>
          <a:lstStyle/>
          <a:p>
            <a:r>
              <a:rPr lang="en-US" b="1" dirty="0"/>
              <a:t>Risk factors – lung cancer</a:t>
            </a:r>
          </a:p>
        </p:txBody>
      </p:sp>
      <p:sp>
        <p:nvSpPr>
          <p:cNvPr id="3" name="Content Placeholder 2"/>
          <p:cNvSpPr>
            <a:spLocks noGrp="1"/>
          </p:cNvSpPr>
          <p:nvPr>
            <p:ph idx="1"/>
          </p:nvPr>
        </p:nvSpPr>
        <p:spPr>
          <a:xfrm>
            <a:off x="1143000" y="1219201"/>
            <a:ext cx="9872871" cy="5638800"/>
          </a:xfrm>
        </p:spPr>
        <p:txBody>
          <a:bodyPr>
            <a:normAutofit/>
          </a:bodyPr>
          <a:lstStyle/>
          <a:p>
            <a:r>
              <a:rPr lang="en-US" sz="2400" dirty="0"/>
              <a:t>In and outdoor air pollution</a:t>
            </a:r>
          </a:p>
          <a:p>
            <a:r>
              <a:rPr lang="en-US" sz="2400" dirty="0"/>
              <a:t>Radon: Naturally occurring radioactive gas that results from the breakdown of uranium in soil and rocks.</a:t>
            </a:r>
          </a:p>
          <a:p>
            <a:r>
              <a:rPr lang="en-US" sz="2400" dirty="0"/>
              <a:t>Asbestos</a:t>
            </a:r>
          </a:p>
          <a:p>
            <a:r>
              <a:rPr lang="en-US" sz="2400" dirty="0"/>
              <a:t>Arsenic-high levels in drinking </a:t>
            </a:r>
          </a:p>
          <a:p>
            <a:r>
              <a:rPr lang="en-US" sz="2400" dirty="0"/>
              <a:t>Occupational exposures (e.g. coal products, cadmium) asbestos, some metals (nickel, arsenic and cadmium), radon (among miners) and ionizing radiation</a:t>
            </a:r>
          </a:p>
          <a:p>
            <a:r>
              <a:rPr lang="en-US" sz="2400" dirty="0"/>
              <a:t>Radiation</a:t>
            </a:r>
          </a:p>
          <a:p>
            <a:r>
              <a:rPr lang="en-US" sz="2400" dirty="0"/>
              <a:t>Hormones</a:t>
            </a:r>
          </a:p>
          <a:p>
            <a:r>
              <a:rPr lang="en-US" sz="2400" dirty="0"/>
              <a:t>Infections (COPD, TB</a:t>
            </a:r>
            <a:r>
              <a:rPr lang="en-US" sz="2400" dirty="0" smtClean="0"/>
              <a:t>)</a:t>
            </a:r>
            <a:endParaRPr lang="en-US" sz="2400" dirty="0"/>
          </a:p>
        </p:txBody>
      </p:sp>
    </p:spTree>
    <p:extLst>
      <p:ext uri="{BB962C8B-B14F-4D97-AF65-F5344CB8AC3E}">
        <p14:creationId xmlns:p14="http://schemas.microsoft.com/office/powerpoint/2010/main" val="18896064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CF31D3C-BD82-4EE5-8420-64026FC5BF46}"/>
              </a:ext>
            </a:extLst>
          </p:cNvPr>
          <p:cNvSpPr>
            <a:spLocks noGrp="1" noChangeArrowheads="1"/>
          </p:cNvSpPr>
          <p:nvPr>
            <p:ph type="title"/>
          </p:nvPr>
        </p:nvSpPr>
        <p:spPr>
          <a:xfrm>
            <a:off x="874600" y="434994"/>
            <a:ext cx="10786533" cy="628698"/>
          </a:xfrm>
        </p:spPr>
        <p:txBody>
          <a:bodyPr/>
          <a:lstStyle/>
          <a:p>
            <a:r>
              <a:rPr lang="en-US" altLang="en-US" sz="4000" b="1" dirty="0"/>
              <a:t>Malignant Melanoma – established risk factors</a:t>
            </a:r>
          </a:p>
        </p:txBody>
      </p:sp>
      <p:sp>
        <p:nvSpPr>
          <p:cNvPr id="51203" name="Rectangle 3">
            <a:extLst>
              <a:ext uri="{FF2B5EF4-FFF2-40B4-BE49-F238E27FC236}">
                <a16:creationId xmlns:a16="http://schemas.microsoft.com/office/drawing/2014/main" id="{9FF61789-F822-4D48-AED3-0EDF5ED0DAEF}"/>
              </a:ext>
            </a:extLst>
          </p:cNvPr>
          <p:cNvSpPr>
            <a:spLocks noGrp="1" noChangeArrowheads="1"/>
          </p:cNvSpPr>
          <p:nvPr>
            <p:ph type="body" sz="half" idx="1"/>
          </p:nvPr>
        </p:nvSpPr>
        <p:spPr>
          <a:xfrm>
            <a:off x="838199" y="1541722"/>
            <a:ext cx="9543473" cy="4600460"/>
          </a:xfrm>
        </p:spPr>
        <p:txBody>
          <a:bodyPr numCol="2">
            <a:noAutofit/>
          </a:bodyPr>
          <a:lstStyle/>
          <a:p>
            <a:r>
              <a:rPr lang="en-US" altLang="en-US" sz="2000" dirty="0" smtClean="0"/>
              <a:t>Moles </a:t>
            </a:r>
            <a:endParaRPr lang="en-US" altLang="en-US" sz="2000" dirty="0"/>
          </a:p>
          <a:p>
            <a:r>
              <a:rPr lang="en-US" altLang="en-US" sz="2000" dirty="0"/>
              <a:t>UV-radiation from sun exposure (intermittent vs. chronic)</a:t>
            </a:r>
          </a:p>
          <a:p>
            <a:r>
              <a:rPr lang="en-US" altLang="en-US" sz="2000" dirty="0"/>
              <a:t>Phenotypes that tans poorly and sunburns easily</a:t>
            </a:r>
          </a:p>
          <a:p>
            <a:r>
              <a:rPr lang="en-US" altLang="en-US" sz="2000" dirty="0"/>
              <a:t>Melanin</a:t>
            </a:r>
          </a:p>
          <a:p>
            <a:r>
              <a:rPr lang="en-US" altLang="en-US" sz="2000" dirty="0"/>
              <a:t>Fair-skin, blond/red hair, blue/green eyes</a:t>
            </a:r>
          </a:p>
          <a:p>
            <a:r>
              <a:rPr lang="en-US" altLang="en-US" sz="2000" dirty="0"/>
              <a:t>Number of nevi</a:t>
            </a:r>
          </a:p>
          <a:p>
            <a:r>
              <a:rPr lang="en-US" altLang="en-US" sz="2000" dirty="0"/>
              <a:t>Tanning beds</a:t>
            </a:r>
          </a:p>
          <a:p>
            <a:r>
              <a:rPr lang="en-US" altLang="en-US" sz="2000" dirty="0"/>
              <a:t>Number of sunburns</a:t>
            </a:r>
          </a:p>
          <a:p>
            <a:pPr>
              <a:lnSpc>
                <a:spcPct val="90000"/>
              </a:lnSpc>
            </a:pPr>
            <a:r>
              <a:rPr lang="en-US" altLang="en-US" sz="2000" dirty="0"/>
              <a:t>Genetic risk factors</a:t>
            </a:r>
          </a:p>
          <a:p>
            <a:pPr lvl="1">
              <a:lnSpc>
                <a:spcPct val="90000"/>
              </a:lnSpc>
            </a:pPr>
            <a:r>
              <a:rPr lang="en-US" altLang="en-US" sz="2000" dirty="0"/>
              <a:t>CDKN2A (p16 mutations)</a:t>
            </a:r>
          </a:p>
          <a:p>
            <a:pPr lvl="1">
              <a:lnSpc>
                <a:spcPct val="90000"/>
              </a:lnSpc>
            </a:pPr>
            <a:r>
              <a:rPr lang="en-US" altLang="en-US" sz="2000" dirty="0"/>
              <a:t>Melanocortin 1 receptor (MC1R)</a:t>
            </a:r>
          </a:p>
          <a:p>
            <a:r>
              <a:rPr lang="en-US" altLang="en-US" sz="2000" dirty="0"/>
              <a:t>Age</a:t>
            </a:r>
          </a:p>
          <a:p>
            <a:pPr>
              <a:lnSpc>
                <a:spcPct val="90000"/>
              </a:lnSpc>
            </a:pPr>
            <a:r>
              <a:rPr lang="en-US" altLang="en-US" sz="2000" dirty="0"/>
              <a:t>Weakened immune system</a:t>
            </a:r>
          </a:p>
        </p:txBody>
      </p:sp>
    </p:spTree>
    <p:extLst>
      <p:ext uri="{BB962C8B-B14F-4D97-AF65-F5344CB8AC3E}">
        <p14:creationId xmlns:p14="http://schemas.microsoft.com/office/powerpoint/2010/main" val="2871084263"/>
      </p:ext>
    </p:extLst>
  </p:cSld>
  <p:clrMapOvr>
    <a:masterClrMapping/>
  </p:clrMapOvr>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UCSF PPT Template</Template>
  <TotalTime>5384</TotalTime>
  <Words>4371</Words>
  <Application>Microsoft Office PowerPoint</Application>
  <PresentationFormat>Widescreen</PresentationFormat>
  <Paragraphs>735</Paragraphs>
  <Slides>68</Slides>
  <Notes>30</Notes>
  <HiddenSlides>4</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68</vt:i4>
      </vt:variant>
    </vt:vector>
  </HeadingPairs>
  <TitlesOfParts>
    <vt:vector size="84" baseType="lpstr">
      <vt:lpstr>ＭＳ Ｐゴシック</vt:lpstr>
      <vt:lpstr>Arial</vt:lpstr>
      <vt:lpstr>Arial Narrow</vt:lpstr>
      <vt:lpstr>Calibri</vt:lpstr>
      <vt:lpstr>Garamond</vt:lpstr>
      <vt:lpstr>Gill Sans</vt:lpstr>
      <vt:lpstr>Times New Roman</vt:lpstr>
      <vt:lpstr>Trebuchet MS</vt:lpstr>
      <vt:lpstr>Whitney Medium</vt:lpstr>
      <vt:lpstr>Whitney Semibold</vt:lpstr>
      <vt:lpstr>Wingdings</vt:lpstr>
      <vt:lpstr>ヒラギノ角ゴ ProN W3</vt:lpstr>
      <vt:lpstr>ヒラギノ角ゴ ProN W6</vt:lpstr>
      <vt:lpstr>UCSF PPT Template</vt:lpstr>
      <vt:lpstr>UCSF PPT Template-Blue</vt:lpstr>
      <vt:lpstr>UCSF PPT Template-Blue Bar</vt:lpstr>
      <vt:lpstr>Cancer Registry Data &amp; Cancer Surveillance</vt:lpstr>
      <vt:lpstr>Outline</vt:lpstr>
      <vt:lpstr>Outline</vt:lpstr>
      <vt:lpstr>Much of cancers are avoidable</vt:lpstr>
      <vt:lpstr>% Contribution (men/women) of risk factors to cancer types</vt:lpstr>
      <vt:lpstr>Smoking has been and continues to be the biggest contributor to cancer</vt:lpstr>
      <vt:lpstr>Lung cancer risk factors - smoking</vt:lpstr>
      <vt:lpstr>Risk factors – lung cancer</vt:lpstr>
      <vt:lpstr>Malignant Melanoma – established risk factors</vt:lpstr>
      <vt:lpstr>Prostate Cancer – Established Risk Factors  </vt:lpstr>
      <vt:lpstr>Breast Cancer – Established Risk Factors </vt:lpstr>
      <vt:lpstr>Non-modifiable risk factors for colorectal cancer</vt:lpstr>
      <vt:lpstr>Potentially modifiable risk factors for colorectal cancer</vt:lpstr>
      <vt:lpstr>Causes of cancer and potential reductions in cancer burden through preventive measures</vt:lpstr>
      <vt:lpstr>Outline</vt:lpstr>
      <vt:lpstr>What is a population-based cancer registry?</vt:lpstr>
      <vt:lpstr>Why is being “population-based” important?</vt:lpstr>
      <vt:lpstr>Federal Cancer Surveillance: SEER  </vt:lpstr>
      <vt:lpstr>Surveillance, Epidemiology and End Results (SEER) program  </vt:lpstr>
      <vt:lpstr>% US population in SEER regions by race/ethnicity</vt:lpstr>
      <vt:lpstr>What data items are collected on patients?</vt:lpstr>
      <vt:lpstr>What data items are collected on tumors?</vt:lpstr>
      <vt:lpstr>Outline</vt:lpstr>
      <vt:lpstr>Outline</vt:lpstr>
      <vt:lpstr>Classic public health surveillance</vt:lpstr>
      <vt:lpstr>GBACR Annual Report</vt:lpstr>
      <vt:lpstr>Breast cancer in Marin County</vt:lpstr>
      <vt:lpstr>Melanoma and tanning bed legislation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studies using registry data</vt:lpstr>
      <vt:lpstr>Data resources</vt:lpstr>
      <vt:lpstr>Linkages overview</vt:lpstr>
      <vt:lpstr>Outline</vt:lpstr>
      <vt:lpstr>Health disparities</vt:lpstr>
      <vt:lpstr>PowerPoint Presentation</vt:lpstr>
      <vt:lpstr>PowerPoint Presentation</vt:lpstr>
      <vt:lpstr>PowerPoint Presentation</vt:lpstr>
      <vt:lpstr>PowerPoint Presentation</vt:lpstr>
      <vt:lpstr>PowerPoint Presentation</vt:lpstr>
      <vt:lpstr>Clinical cancer surveillance</vt:lpstr>
      <vt:lpstr>PowerPoint Presentation</vt:lpstr>
      <vt:lpstr>PowerPoint Presentation</vt:lpstr>
      <vt:lpstr>Enhanced resource development</vt:lpstr>
      <vt:lpstr>Lung Cancer Incidence in AANHPI females</vt:lpstr>
      <vt:lpstr>Cohort description – Female lung cancer cases (N=3867)</vt:lpstr>
      <vt:lpstr>PowerPoint Presentation</vt:lpstr>
      <vt:lpstr>Incidence of never-smoking lung cancer among females</vt:lpstr>
      <vt:lpstr>Neighborhood Context:  California Neighborhoods Data System </vt:lpstr>
      <vt:lpstr>PowerPoint Presentation</vt:lpstr>
      <vt:lpstr>9-Class Neighborhood Archetypes</vt:lpstr>
      <vt:lpstr>Mortality Associations by Race/Ethnicity (All Cause and Breast-Cancer Specific)</vt:lpstr>
      <vt:lpstr>Outline</vt:lpstr>
      <vt:lpstr>The future  “This is not your grandmother’s SEER” Norman Sharpless, NCI Director</vt:lpstr>
      <vt:lpstr>PowerPoint Presentation</vt:lpstr>
      <vt:lpstr>Current SEER and CCR initiatives</vt:lpstr>
      <vt:lpstr>Current SEER and CCR initiatives</vt:lpstr>
      <vt:lpstr>Current SEER and CCR initiatives</vt:lpstr>
      <vt:lpstr>PowerPoint Presentation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Gomez, Scarlett</cp:lastModifiedBy>
  <cp:revision>345</cp:revision>
  <dcterms:created xsi:type="dcterms:W3CDTF">2012-05-07T17:59:34Z</dcterms:created>
  <dcterms:modified xsi:type="dcterms:W3CDTF">2020-01-30T23:51:04Z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