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4"/>
    <p:sldMasterId id="2147483952" r:id="rId5"/>
    <p:sldMasterId id="2147483971" r:id="rId6"/>
  </p:sldMasterIdLst>
  <p:notesMasterIdLst>
    <p:notesMasterId r:id="rId60"/>
  </p:notesMasterIdLst>
  <p:handoutMasterIdLst>
    <p:handoutMasterId r:id="rId61"/>
  </p:handoutMasterIdLst>
  <p:sldIdLst>
    <p:sldId id="406" r:id="rId7"/>
    <p:sldId id="670" r:id="rId8"/>
    <p:sldId id="671" r:id="rId9"/>
    <p:sldId id="672" r:id="rId10"/>
    <p:sldId id="621" r:id="rId11"/>
    <p:sldId id="622" r:id="rId12"/>
    <p:sldId id="645" r:id="rId13"/>
    <p:sldId id="623" r:id="rId14"/>
    <p:sldId id="744" r:id="rId15"/>
    <p:sldId id="745" r:id="rId16"/>
    <p:sldId id="746" r:id="rId17"/>
    <p:sldId id="747" r:id="rId18"/>
    <p:sldId id="748" r:id="rId19"/>
    <p:sldId id="749" r:id="rId20"/>
    <p:sldId id="750" r:id="rId21"/>
    <p:sldId id="751" r:id="rId22"/>
    <p:sldId id="752" r:id="rId23"/>
    <p:sldId id="753" r:id="rId24"/>
    <p:sldId id="754" r:id="rId25"/>
    <p:sldId id="755" r:id="rId26"/>
    <p:sldId id="756" r:id="rId27"/>
    <p:sldId id="757" r:id="rId28"/>
    <p:sldId id="758" r:id="rId29"/>
    <p:sldId id="759" r:id="rId30"/>
    <p:sldId id="699" r:id="rId31"/>
    <p:sldId id="743" r:id="rId32"/>
    <p:sldId id="700" r:id="rId33"/>
    <p:sldId id="702" r:id="rId34"/>
    <p:sldId id="703" r:id="rId35"/>
    <p:sldId id="705" r:id="rId36"/>
    <p:sldId id="707" r:id="rId37"/>
    <p:sldId id="708" r:id="rId38"/>
    <p:sldId id="710" r:id="rId39"/>
    <p:sldId id="711" r:id="rId40"/>
    <p:sldId id="712" r:id="rId41"/>
    <p:sldId id="713" r:id="rId42"/>
    <p:sldId id="714" r:id="rId43"/>
    <p:sldId id="715" r:id="rId44"/>
    <p:sldId id="716" r:id="rId45"/>
    <p:sldId id="717" r:id="rId46"/>
    <p:sldId id="718" r:id="rId47"/>
    <p:sldId id="721" r:id="rId48"/>
    <p:sldId id="722" r:id="rId49"/>
    <p:sldId id="760" r:id="rId50"/>
    <p:sldId id="742" r:id="rId51"/>
    <p:sldId id="723" r:id="rId52"/>
    <p:sldId id="690" r:id="rId53"/>
    <p:sldId id="725" r:id="rId54"/>
    <p:sldId id="727" r:id="rId55"/>
    <p:sldId id="735" r:id="rId56"/>
    <p:sldId id="736" r:id="rId57"/>
    <p:sldId id="761" r:id="rId58"/>
    <p:sldId id="488" r:id="rId5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6D892D8-6A59-E843-9CF0-586A656F8C2B}">
          <p14:sldIdLst>
            <p14:sldId id="406"/>
            <p14:sldId id="670"/>
            <p14:sldId id="671"/>
            <p14:sldId id="672"/>
            <p14:sldId id="621"/>
            <p14:sldId id="622"/>
            <p14:sldId id="645"/>
            <p14:sldId id="623"/>
            <p14:sldId id="744"/>
            <p14:sldId id="745"/>
            <p14:sldId id="746"/>
            <p14:sldId id="747"/>
            <p14:sldId id="748"/>
            <p14:sldId id="749"/>
            <p14:sldId id="750"/>
            <p14:sldId id="751"/>
            <p14:sldId id="752"/>
            <p14:sldId id="753"/>
            <p14:sldId id="754"/>
            <p14:sldId id="755"/>
            <p14:sldId id="756"/>
            <p14:sldId id="757"/>
            <p14:sldId id="758"/>
            <p14:sldId id="759"/>
            <p14:sldId id="699"/>
            <p14:sldId id="743"/>
            <p14:sldId id="700"/>
            <p14:sldId id="702"/>
            <p14:sldId id="703"/>
            <p14:sldId id="705"/>
            <p14:sldId id="707"/>
            <p14:sldId id="708"/>
            <p14:sldId id="710"/>
            <p14:sldId id="711"/>
            <p14:sldId id="712"/>
            <p14:sldId id="713"/>
            <p14:sldId id="714"/>
            <p14:sldId id="715"/>
            <p14:sldId id="716"/>
            <p14:sldId id="717"/>
            <p14:sldId id="718"/>
            <p14:sldId id="721"/>
            <p14:sldId id="722"/>
            <p14:sldId id="760"/>
            <p14:sldId id="742"/>
            <p14:sldId id="723"/>
            <p14:sldId id="690"/>
            <p14:sldId id="725"/>
            <p14:sldId id="727"/>
            <p14:sldId id="735"/>
            <p14:sldId id="736"/>
            <p14:sldId id="761"/>
            <p14:sldId id="48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8024"/>
    <a:srgbClr val="90BD31"/>
    <a:srgbClr val="18A3AC"/>
    <a:srgbClr val="178CCB"/>
    <a:srgbClr val="EC1848"/>
    <a:srgbClr val="052049"/>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1" autoAdjust="0"/>
    <p:restoredTop sz="86232" autoAdjust="0"/>
  </p:normalViewPr>
  <p:slideViewPr>
    <p:cSldViewPr snapToGrid="0" snapToObjects="1" showGuides="1">
      <p:cViewPr varScale="1">
        <p:scale>
          <a:sx n="77" d="100"/>
          <a:sy n="77" d="100"/>
        </p:scale>
        <p:origin x="-1512" y="-104"/>
      </p:cViewPr>
      <p:guideLst>
        <p:guide orient="horz" pos="1052"/>
        <p:guide orient="horz" pos="3477"/>
        <p:guide orient="horz" pos="4032"/>
        <p:guide orient="horz" pos="2183"/>
        <p:guide orient="horz" pos="287"/>
        <p:guide orient="horz" pos="1471"/>
        <p:guide orient="horz" pos="464"/>
        <p:guide orient="horz" pos="3938"/>
        <p:guide orient="horz" pos="231"/>
        <p:guide pos="230"/>
        <p:guide pos="5530"/>
        <p:guide pos="2880"/>
        <p:guide pos="1120"/>
        <p:guide pos="1411"/>
        <p:guide pos="5287"/>
        <p:guide pos="456"/>
        <p:guide pos="4812"/>
      </p:guideLst>
    </p:cSldViewPr>
  </p:slideViewPr>
  <p:notesTextViewPr>
    <p:cViewPr>
      <p:scale>
        <a:sx n="100" d="100"/>
        <a:sy n="100" d="100"/>
      </p:scale>
      <p:origin x="0" y="0"/>
    </p:cViewPr>
  </p:notesTextViewPr>
  <p:sorterViewPr>
    <p:cViewPr>
      <p:scale>
        <a:sx n="71" d="100"/>
        <a:sy n="71" d="100"/>
      </p:scale>
      <p:origin x="0" y="0"/>
    </p:cViewPr>
  </p:sorterViewPr>
  <p:notesViewPr>
    <p:cSldViewPr snapToGrid="0">
      <p:cViewPr varScale="1">
        <p:scale>
          <a:sx n="70" d="100"/>
          <a:sy n="70" d="100"/>
        </p:scale>
        <p:origin x="-3450" y="-11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6.em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616"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199311"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mtClean="0">
                <a:latin typeface="Arial" pitchFamily="34" charset="0"/>
                <a:cs typeface="Arial" pitchFamily="34" charset="0"/>
              </a:rPr>
              <a:pPr algn="l"/>
              <a:t>10/1/18</a:t>
            </a:fld>
            <a:endParaRPr lang="en-US" dirty="0">
              <a:latin typeface="Arial" pitchFamily="34" charset="0"/>
              <a:cs typeface="Arial" pitchFamily="34" charset="0"/>
            </a:endParaRPr>
          </a:p>
        </p:txBody>
      </p:sp>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507" y="8857103"/>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6.em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8028" y="399934"/>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Header Placeholder 1"/>
          <p:cNvSpPr>
            <a:spLocks noGrp="1"/>
          </p:cNvSpPr>
          <p:nvPr>
            <p:ph type="hdr" sz="quarter"/>
          </p:nvPr>
        </p:nvSpPr>
        <p:spPr>
          <a:xfrm>
            <a:off x="2227340" y="8863084"/>
            <a:ext cx="2664646" cy="137851"/>
          </a:xfrm>
          <a:prstGeom prst="rect">
            <a:avLst/>
          </a:prstGeom>
        </p:spPr>
        <p:txBody>
          <a:bodyPr vert="horz" wrap="square" lIns="0" tIns="0" rIns="0" bIns="0" rtlCol="0" anchor="t" anchorCtr="0"/>
          <a:lstStyle>
            <a:lvl1pPr algn="l">
              <a:defRPr sz="800" i="0"/>
            </a:lvl1p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12" name="Date Placeholder 2"/>
          <p:cNvSpPr>
            <a:spLocks noGrp="1"/>
          </p:cNvSpPr>
          <p:nvPr>
            <p:ph type="dt" idx="1"/>
          </p:nvPr>
        </p:nvSpPr>
        <p:spPr>
          <a:xfrm>
            <a:off x="1206035" y="8856576"/>
            <a:ext cx="880135" cy="146304"/>
          </a:xfrm>
          <a:prstGeom prst="rect">
            <a:avLst/>
          </a:prstGeom>
        </p:spPr>
        <p:txBody>
          <a:bodyPr vert="horz" lIns="0" tIns="0" rIns="0" bIns="0" rtlCol="0"/>
          <a:lstStyle>
            <a:lvl1pPr algn="r">
              <a:defRPr sz="800" i="0"/>
            </a:lvl1pPr>
          </a:lstStyle>
          <a:p>
            <a:pPr algn="l"/>
            <a:fld id="{9535A4AE-AB74-4BDA-B84A-019528CC2B4D}" type="datetimeFigureOut">
              <a:rPr lang="en-US" smtClean="0">
                <a:latin typeface="Arial" pitchFamily="34" charset="0"/>
                <a:cs typeface="Arial" pitchFamily="34" charset="0"/>
              </a:rPr>
              <a:pPr algn="l"/>
              <a:t>10/1/18</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48231" y="8857103"/>
            <a:ext cx="554100" cy="105317"/>
          </a:xfrm>
          <a:prstGeom prst="rect">
            <a:avLst/>
          </a:prstGeom>
        </p:spPr>
        <p:txBody>
          <a:bodyPr vert="horz" wrap="square" lIns="0" tIns="0" rIns="0" bIns="0" rtlCol="0" anchor="b" anchorCtr="0"/>
          <a:lstStyle>
            <a:lvl1pPr marL="0" algn="l" defTabSz="914400"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Image Placeholder 21"/>
          <p:cNvSpPr>
            <a:spLocks noGrp="1" noRot="1" noChangeAspect="1"/>
          </p:cNvSpPr>
          <p:nvPr>
            <p:ph type="sldImg"/>
          </p:nvPr>
        </p:nvSpPr>
        <p:spPr>
          <a:xfrm>
            <a:off x="1187450" y="400050"/>
            <a:ext cx="4648200" cy="3486150"/>
          </a:xfrm>
        </p:spPr>
      </p:sp>
      <p:sp>
        <p:nvSpPr>
          <p:cNvPr id="23" name="Notes Placeholder 22"/>
          <p:cNvSpPr>
            <a:spLocks noGrp="1"/>
          </p:cNvSpPr>
          <p:nvPr>
            <p:ph type="body" idx="1"/>
          </p:nvPr>
        </p:nvSpPr>
        <p:spPr/>
        <p:txBody>
          <a:bodyPr>
            <a:normAutofit/>
          </a:bodyPr>
          <a:lstStyle/>
          <a:p>
            <a:endParaRPr lang="en-US"/>
          </a:p>
        </p:txBody>
      </p:sp>
      <p:sp>
        <p:nvSpPr>
          <p:cNvPr id="24" name="Header Placeholder 1"/>
          <p:cNvSpPr>
            <a:spLocks noGrp="1"/>
          </p:cNvSpPr>
          <p:nvPr>
            <p:ph type="hdr" sz="quarter"/>
          </p:nvPr>
        </p:nvSpPr>
        <p:spPr>
          <a:xfrm>
            <a:off x="2482852"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sz="600" i="1" dirty="0" smtClean="0">
                <a:latin typeface="Arial" pitchFamily="34" charset="0"/>
                <a:cs typeface="Arial" pitchFamily="34" charset="0"/>
              </a:rPr>
              <a:t>[ADD PRESENTATION TITLE: INSERT TAB &gt; HEADER &amp; FOOTER &gt; NOTES AND HANDOUTS]</a:t>
            </a:r>
          </a:p>
        </p:txBody>
      </p:sp>
      <p:sp>
        <p:nvSpPr>
          <p:cNvPr id="25" name="Date Placeholder 2"/>
          <p:cNvSpPr>
            <a:spLocks noGrp="1"/>
          </p:cNvSpPr>
          <p:nvPr>
            <p:ph type="dt" idx="1"/>
          </p:nvPr>
        </p:nvSpPr>
        <p:spPr>
          <a:xfrm>
            <a:off x="1461547"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z="600" i="1" smtClean="0">
                <a:latin typeface="Arial" pitchFamily="34" charset="0"/>
                <a:cs typeface="Arial" pitchFamily="34" charset="0"/>
              </a:rPr>
              <a:pPr algn="l"/>
              <a:t>10/1/18</a:t>
            </a:fld>
            <a:endParaRPr lang="en-US" sz="600" i="1" dirty="0">
              <a:latin typeface="Arial" pitchFamily="34" charset="0"/>
              <a:cs typeface="Arial" pitchFamily="34" charset="0"/>
            </a:endParaRPr>
          </a:p>
        </p:txBody>
      </p:sp>
      <p:sp>
        <p:nvSpPr>
          <p:cNvPr id="26" name="Slide Number Placeholder 6"/>
          <p:cNvSpPr>
            <a:spLocks noGrp="1"/>
          </p:cNvSpPr>
          <p:nvPr>
            <p:ph type="sldNum" sz="quarter" idx="5"/>
          </p:nvPr>
        </p:nvSpPr>
        <p:spPr>
          <a:xfrm>
            <a:off x="703743" y="8836931"/>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sz="600" i="1">
                <a:latin typeface="Arial" pitchFamily="34" charset="0"/>
                <a:cs typeface="Arial" pitchFamily="34" charset="0"/>
              </a:rPr>
              <a:pPr/>
              <a:t>1</a:t>
            </a:fld>
            <a:endParaRPr lang="en-US" sz="600" i="1" dirty="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t>
            </a:r>
            <a:r>
              <a:rPr lang="en-US" dirty="0" err="1" smtClean="0"/>
              <a:t>Olshansky</a:t>
            </a:r>
            <a:r>
              <a:rPr lang="en-US" dirty="0" smtClean="0"/>
              <a:t> believes in a biological limit to life (to about 85 years at </a:t>
            </a:r>
            <a:r>
              <a:rPr lang="en-US" smtClean="0"/>
              <a:t>the time) </a:t>
            </a:r>
            <a:r>
              <a:rPr lang="en-US" dirty="0" smtClean="0"/>
              <a:t>=&gt; consequence of this new stage of the mortality transition = </a:t>
            </a:r>
            <a:r>
              <a:rPr lang="en-US" dirty="0" err="1" smtClean="0"/>
              <a:t>rectangularization</a:t>
            </a:r>
            <a:r>
              <a:rPr lang="en-US" dirty="0" smtClean="0"/>
              <a:t> of the survival curve</a:t>
            </a:r>
            <a:endParaRPr lang="en-US" dirty="0"/>
          </a:p>
        </p:txBody>
      </p:sp>
      <p:sp>
        <p:nvSpPr>
          <p:cNvPr id="4" name="Slide Number Placeholder 3"/>
          <p:cNvSpPr>
            <a:spLocks noGrp="1"/>
          </p:cNvSpPr>
          <p:nvPr>
            <p:ph type="sldNum" sz="quarter" idx="10"/>
          </p:nvPr>
        </p:nvSpPr>
        <p:spPr/>
        <p:txBody>
          <a:bodyPr/>
          <a:lstStyle/>
          <a:p>
            <a:fld id="{5D47B0C2-6939-4783-9301-1AA5DD7B2B48}" type="slidenum">
              <a:rPr lang="en-US" smtClean="0"/>
              <a:pPr/>
              <a:t>36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t>
            </a:r>
            <a:r>
              <a:rPr lang="en-US" dirty="0" err="1" smtClean="0"/>
              <a:t>Frenk’s</a:t>
            </a:r>
            <a:r>
              <a:rPr lang="en-US" dirty="0" smtClean="0"/>
              <a:t> main critic to </a:t>
            </a:r>
            <a:r>
              <a:rPr lang="en-US" dirty="0" err="1" smtClean="0"/>
              <a:t>Omran</a:t>
            </a:r>
            <a:r>
              <a:rPr lang="en-US" dirty="0" smtClean="0"/>
              <a:t> = not only should the theory describe the characteristics/process of mortality change but it should also aim at understanding its determinants and consequences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5D47B0C2-6939-4783-9301-1AA5DD7B2B48}" type="slidenum">
              <a:rPr lang="en-US" smtClean="0"/>
              <a:pPr/>
              <a:t>37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Organized into a very complex framework presented in the paper</a:t>
            </a:r>
          </a:p>
          <a:p>
            <a:pPr>
              <a:buFont typeface="Arial" pitchFamily="34" charset="0"/>
              <a:buChar char="•"/>
            </a:pPr>
            <a:r>
              <a:rPr lang="en-US" dirty="0" smtClean="0"/>
              <a:t> Multiple attempts to</a:t>
            </a:r>
            <a:r>
              <a:rPr lang="en-US" baseline="0" dirty="0" smtClean="0"/>
              <a:t> provide a valid and functional theoretical framework to analyze mortality factors but not highly successful so far</a:t>
            </a:r>
          </a:p>
          <a:p>
            <a:pPr>
              <a:buFont typeface="Arial" pitchFamily="34" charset="0"/>
              <a:buChar char="•"/>
            </a:pPr>
            <a:r>
              <a:rPr lang="en-US" baseline="0" dirty="0" smtClean="0"/>
              <a:t> Starting point in the determinants of health = population and the environment, which interactions are determined by social organization and the population genome</a:t>
            </a:r>
          </a:p>
          <a:p>
            <a:pPr>
              <a:buFont typeface="Arial" pitchFamily="34" charset="0"/>
              <a:buChar char="•"/>
            </a:pPr>
            <a:r>
              <a:rPr lang="en-US" baseline="0" dirty="0" smtClean="0"/>
              <a:t> Social organization = a society’s structures and process to transform nature</a:t>
            </a:r>
          </a:p>
          <a:p>
            <a:pPr>
              <a:buFont typeface="Arial" pitchFamily="34" charset="0"/>
              <a:buChar char="•"/>
            </a:pPr>
            <a:r>
              <a:rPr lang="en-US" baseline="0" dirty="0" smtClean="0"/>
              <a:t> The genome = transforms the deepest constitution of human populations in response to changes in the environment (evolution)</a:t>
            </a:r>
            <a:endParaRPr lang="en-US" dirty="0" smtClean="0"/>
          </a:p>
          <a:p>
            <a:endParaRPr lang="en-US" dirty="0"/>
          </a:p>
        </p:txBody>
      </p:sp>
      <p:sp>
        <p:nvSpPr>
          <p:cNvPr id="4" name="Slide Number Placeholder 3"/>
          <p:cNvSpPr>
            <a:spLocks noGrp="1"/>
          </p:cNvSpPr>
          <p:nvPr>
            <p:ph type="sldNum" sz="quarter" idx="10"/>
          </p:nvPr>
        </p:nvSpPr>
        <p:spPr/>
        <p:txBody>
          <a:bodyPr/>
          <a:lstStyle/>
          <a:p>
            <a:fld id="{5D47B0C2-6939-4783-9301-1AA5DD7B2B48}" type="slidenum">
              <a:rPr lang="en-US" smtClean="0"/>
              <a:pPr/>
              <a:t>38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Four major dimensions on the social determinants</a:t>
            </a:r>
          </a:p>
          <a:p>
            <a:pPr>
              <a:buFont typeface="Arial" pitchFamily="34" charset="0"/>
              <a:buChar char="•"/>
            </a:pPr>
            <a:r>
              <a:rPr lang="en-US" dirty="0" smtClean="0"/>
              <a:t> Redistribution mechanisms = used by the community or the</a:t>
            </a:r>
            <a:r>
              <a:rPr lang="en-US" baseline="0" dirty="0" smtClean="0"/>
              <a:t> government to spread wealth within the population, notably through taxes and subsidies</a:t>
            </a:r>
          </a:p>
          <a:p>
            <a:pPr>
              <a:buFont typeface="Arial" pitchFamily="34" charset="0"/>
              <a:buChar char="•"/>
            </a:pPr>
            <a:r>
              <a:rPr lang="en-US" baseline="0" dirty="0" smtClean="0"/>
              <a:t> Social organization determines in turn the proximate determinants of health</a:t>
            </a:r>
            <a:endParaRPr lang="en-US" dirty="0"/>
          </a:p>
        </p:txBody>
      </p:sp>
      <p:sp>
        <p:nvSpPr>
          <p:cNvPr id="4" name="Slide Number Placeholder 3"/>
          <p:cNvSpPr>
            <a:spLocks noGrp="1"/>
          </p:cNvSpPr>
          <p:nvPr>
            <p:ph type="sldNum" sz="quarter" idx="10"/>
          </p:nvPr>
        </p:nvSpPr>
        <p:spPr/>
        <p:txBody>
          <a:bodyPr/>
          <a:lstStyle/>
          <a:p>
            <a:fld id="{5D47B0C2-6939-4783-9301-1AA5DD7B2B48}" type="slidenum">
              <a:rPr lang="en-US" smtClean="0"/>
              <a:pPr/>
              <a:t>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Living conditions include market-based elements (food, housing..), education and assistance programs (social security), public health (water and sanitation systems) =&gt; objective material situation in which the different social groups live</a:t>
            </a:r>
          </a:p>
          <a:p>
            <a:pPr>
              <a:buFont typeface="Arial" pitchFamily="34" charset="0"/>
              <a:buChar char="•"/>
            </a:pPr>
            <a:r>
              <a:rPr lang="en-US" dirty="0" smtClean="0"/>
              <a:t> Lifestyles = the manner in which social groups translate their objective material situation into patterns of behavior (determined in turn by living conditions,</a:t>
            </a:r>
            <a:r>
              <a:rPr lang="en-US" baseline="0" dirty="0" smtClean="0"/>
              <a:t> culture and ideology, laws and regulations, taxes and subsidies, and the pressures of commercial enterprises)</a:t>
            </a:r>
            <a:endParaRPr lang="en-US" dirty="0"/>
          </a:p>
        </p:txBody>
      </p:sp>
      <p:sp>
        <p:nvSpPr>
          <p:cNvPr id="4" name="Slide Number Placeholder 3"/>
          <p:cNvSpPr>
            <a:spLocks noGrp="1"/>
          </p:cNvSpPr>
          <p:nvPr>
            <p:ph type="sldNum" sz="quarter" idx="10"/>
          </p:nvPr>
        </p:nvSpPr>
        <p:spPr/>
        <p:txBody>
          <a:bodyPr/>
          <a:lstStyle/>
          <a:p>
            <a:fld id="{5D47B0C2-6939-4783-9301-1AA5DD7B2B48}" type="slidenum">
              <a:rPr lang="en-US" smtClean="0"/>
              <a:pPr/>
              <a:t>40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All of these factors operate at five different levels</a:t>
            </a:r>
            <a:endParaRPr lang="en-US" dirty="0"/>
          </a:p>
        </p:txBody>
      </p:sp>
      <p:sp>
        <p:nvSpPr>
          <p:cNvPr id="4" name="Slide Number Placeholder 3"/>
          <p:cNvSpPr>
            <a:spLocks noGrp="1"/>
          </p:cNvSpPr>
          <p:nvPr>
            <p:ph type="sldNum" sz="quarter" idx="10"/>
          </p:nvPr>
        </p:nvSpPr>
        <p:spPr/>
        <p:txBody>
          <a:bodyPr/>
          <a:lstStyle/>
          <a:p>
            <a:fld id="{5D47B0C2-6939-4783-9301-1AA5DD7B2B48}" type="slidenum">
              <a:rPr lang="en-US" smtClean="0"/>
              <a:pPr/>
              <a:t>41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FR" dirty="0" err="1" smtClean="0"/>
              <a:t>Seek</a:t>
            </a:r>
            <a:r>
              <a:rPr lang="fr-FR" dirty="0" smtClean="0"/>
              <a:t> to </a:t>
            </a:r>
            <a:r>
              <a:rPr lang="fr-FR" dirty="0" err="1" smtClean="0"/>
              <a:t>explain</a:t>
            </a:r>
            <a:r>
              <a:rPr lang="fr-FR" dirty="0" smtClean="0"/>
              <a:t> the </a:t>
            </a:r>
            <a:r>
              <a:rPr lang="fr-FR" dirty="0" err="1" smtClean="0"/>
              <a:t>wide</a:t>
            </a:r>
            <a:r>
              <a:rPr lang="fr-FR" dirty="0" smtClean="0"/>
              <a:t> </a:t>
            </a:r>
            <a:r>
              <a:rPr lang="fr-FR" dirty="0" err="1" smtClean="0"/>
              <a:t>diversity</a:t>
            </a:r>
            <a:r>
              <a:rPr lang="fr-FR" dirty="0" smtClean="0"/>
              <a:t> of </a:t>
            </a:r>
            <a:r>
              <a:rPr lang="fr-FR" dirty="0" err="1" smtClean="0"/>
              <a:t>mortality</a:t>
            </a:r>
            <a:r>
              <a:rPr lang="fr-FR" dirty="0" smtClean="0"/>
              <a:t> situations </a:t>
            </a:r>
            <a:r>
              <a:rPr lang="fr-FR" dirty="0" err="1" smtClean="0"/>
              <a:t>throughout</a:t>
            </a:r>
            <a:r>
              <a:rPr lang="fr-FR" dirty="0" smtClean="0"/>
              <a:t> the world and </a:t>
            </a:r>
            <a:r>
              <a:rPr lang="fr-FR" dirty="0" err="1" smtClean="0"/>
              <a:t>within</a:t>
            </a:r>
            <a:r>
              <a:rPr lang="fr-FR" dirty="0" smtClean="0"/>
              <a:t> </a:t>
            </a:r>
            <a:r>
              <a:rPr lang="fr-FR" dirty="0" err="1" smtClean="0"/>
              <a:t>MDCs</a:t>
            </a:r>
            <a:endParaRPr lang="fr-FR" dirty="0" smtClean="0"/>
          </a:p>
          <a:p>
            <a:pPr marL="171450" indent="-171450">
              <a:buFont typeface="Arial" panose="020B0604020202020204" pitchFamily="34" charset="0"/>
              <a:buChar char="•"/>
            </a:pPr>
            <a:r>
              <a:rPr lang="fr-FR" dirty="0" smtClean="0"/>
              <a:t>The </a:t>
            </a:r>
            <a:r>
              <a:rPr lang="fr-FR" dirty="0" err="1" smtClean="0"/>
              <a:t>idea</a:t>
            </a:r>
            <a:r>
              <a:rPr lang="fr-FR" dirty="0" smtClean="0"/>
              <a:t> </a:t>
            </a:r>
            <a:r>
              <a:rPr lang="fr-FR" dirty="0" err="1" smtClean="0"/>
              <a:t>that</a:t>
            </a:r>
            <a:r>
              <a:rPr lang="fr-FR" dirty="0" smtClean="0"/>
              <a:t> the social</a:t>
            </a:r>
            <a:r>
              <a:rPr lang="fr-FR" baseline="0" dirty="0" smtClean="0"/>
              <a:t> </a:t>
            </a:r>
            <a:r>
              <a:rPr lang="fr-FR" baseline="0" dirty="0" err="1" smtClean="0"/>
              <a:t>response</a:t>
            </a:r>
            <a:r>
              <a:rPr lang="fr-FR" baseline="0" dirty="0" smtClean="0"/>
              <a:t> to </a:t>
            </a:r>
            <a:r>
              <a:rPr lang="fr-FR" baseline="0" dirty="0" err="1" smtClean="0"/>
              <a:t>epidemiologic</a:t>
            </a:r>
            <a:r>
              <a:rPr lang="fr-FR" baseline="0" dirty="0" smtClean="0"/>
              <a:t> patterns </a:t>
            </a:r>
            <a:r>
              <a:rPr lang="fr-FR" baseline="0" dirty="0" err="1" smtClean="0"/>
              <a:t>is</a:t>
            </a:r>
            <a:r>
              <a:rPr lang="fr-FR" baseline="0" dirty="0" smtClean="0"/>
              <a:t> as important as the pattern </a:t>
            </a:r>
            <a:r>
              <a:rPr lang="fr-FR" baseline="0" dirty="0" err="1" smtClean="0"/>
              <a:t>itself</a:t>
            </a:r>
            <a:r>
              <a:rPr lang="fr-FR" baseline="0" dirty="0" smtClean="0"/>
              <a:t> (</a:t>
            </a:r>
            <a:r>
              <a:rPr lang="fr-FR" baseline="0" dirty="0" err="1" smtClean="0"/>
              <a:t>e.g</a:t>
            </a:r>
            <a:r>
              <a:rPr lang="fr-FR" baseline="0" dirty="0" smtClean="0"/>
              <a:t>. </a:t>
            </a:r>
            <a:r>
              <a:rPr lang="fr-FR" baseline="0" dirty="0" err="1" smtClean="0"/>
              <a:t>predominance</a:t>
            </a:r>
            <a:r>
              <a:rPr lang="fr-FR" baseline="0" dirty="0" smtClean="0"/>
              <a:t> of </a:t>
            </a:r>
            <a:r>
              <a:rPr lang="fr-FR" baseline="0" dirty="0" err="1" smtClean="0"/>
              <a:t>infectious</a:t>
            </a:r>
            <a:r>
              <a:rPr lang="fr-FR" baseline="0" dirty="0" smtClean="0"/>
              <a:t> vs. </a:t>
            </a:r>
            <a:r>
              <a:rPr lang="fr-FR" baseline="0" dirty="0" err="1" smtClean="0"/>
              <a:t>chronic</a:t>
            </a:r>
            <a:r>
              <a:rPr lang="fr-FR" baseline="0" dirty="0" smtClean="0"/>
              <a:t> </a:t>
            </a:r>
            <a:r>
              <a:rPr lang="fr-FR" baseline="0" dirty="0" err="1" smtClean="0"/>
              <a:t>diseases</a:t>
            </a:r>
            <a:r>
              <a:rPr lang="fr-FR" baseline="0" dirty="0" smtClean="0"/>
              <a:t>), </a:t>
            </a:r>
            <a:r>
              <a:rPr lang="fr-FR" baseline="0" dirty="0" err="1" smtClean="0"/>
              <a:t>that</a:t>
            </a:r>
            <a:r>
              <a:rPr lang="fr-FR" baseline="0" dirty="0" smtClean="0"/>
              <a:t> </a:t>
            </a:r>
            <a:r>
              <a:rPr lang="fr-FR" baseline="0" dirty="0" err="1" smtClean="0"/>
              <a:t>is</a:t>
            </a:r>
            <a:r>
              <a:rPr lang="fr-FR" baseline="0" dirty="0" smtClean="0"/>
              <a:t> </a:t>
            </a:r>
            <a:r>
              <a:rPr lang="fr-FR" baseline="0" dirty="0" err="1" smtClean="0"/>
              <a:t>emphasized</a:t>
            </a:r>
            <a:r>
              <a:rPr lang="fr-FR" baseline="0" dirty="0" smtClean="0"/>
              <a:t> by the </a:t>
            </a:r>
            <a:r>
              <a:rPr lang="fr-FR" baseline="0" dirty="0" err="1" smtClean="0"/>
              <a:t>health</a:t>
            </a:r>
            <a:r>
              <a:rPr lang="fr-FR" baseline="0" dirty="0" smtClean="0"/>
              <a:t> transition concept – by </a:t>
            </a:r>
            <a:r>
              <a:rPr lang="fr-FR" baseline="0" dirty="0" err="1" smtClean="0"/>
              <a:t>contrast</a:t>
            </a:r>
            <a:r>
              <a:rPr lang="fr-FR" baseline="0" dirty="0" smtClean="0"/>
              <a:t> </a:t>
            </a:r>
            <a:r>
              <a:rPr lang="fr-FR" baseline="0" dirty="0" err="1" smtClean="0"/>
              <a:t>with</a:t>
            </a:r>
            <a:r>
              <a:rPr lang="fr-FR" baseline="0" dirty="0" smtClean="0"/>
              <a:t> the </a:t>
            </a:r>
            <a:r>
              <a:rPr lang="fr-FR" baseline="0" dirty="0" err="1" smtClean="0"/>
              <a:t>epidemiologic</a:t>
            </a:r>
            <a:r>
              <a:rPr lang="fr-FR" baseline="0" dirty="0" smtClean="0"/>
              <a:t> transition </a:t>
            </a:r>
            <a:r>
              <a:rPr lang="fr-FR" baseline="0" dirty="0" err="1" smtClean="0"/>
              <a:t>theory</a:t>
            </a:r>
            <a:r>
              <a:rPr lang="fr-FR" baseline="0" dirty="0" smtClean="0"/>
              <a:t> – </a:t>
            </a:r>
            <a:r>
              <a:rPr lang="fr-FR" baseline="0" dirty="0" err="1" smtClean="0"/>
              <a:t>is</a:t>
            </a:r>
            <a:r>
              <a:rPr lang="fr-FR" baseline="0" dirty="0" smtClean="0"/>
              <a:t> </a:t>
            </a:r>
            <a:r>
              <a:rPr lang="fr-FR" baseline="0" dirty="0" err="1" smtClean="0"/>
              <a:t>also</a:t>
            </a:r>
            <a:r>
              <a:rPr lang="fr-FR" baseline="0" dirty="0" smtClean="0"/>
              <a:t> </a:t>
            </a:r>
            <a:r>
              <a:rPr lang="fr-FR" baseline="0" dirty="0" err="1" smtClean="0"/>
              <a:t>emphasized</a:t>
            </a:r>
            <a:r>
              <a:rPr lang="fr-FR" baseline="0" dirty="0" smtClean="0"/>
              <a:t> by </a:t>
            </a:r>
            <a:r>
              <a:rPr lang="fr-FR" baseline="0" dirty="0" err="1" smtClean="0"/>
              <a:t>others</a:t>
            </a:r>
            <a:r>
              <a:rPr lang="fr-FR" baseline="0" dirty="0" smtClean="0"/>
              <a:t> </a:t>
            </a:r>
            <a:r>
              <a:rPr lang="fr-FR" baseline="0" dirty="0" err="1" smtClean="0"/>
              <a:t>scholars</a:t>
            </a:r>
            <a:r>
              <a:rPr lang="fr-FR" baseline="0" dirty="0" smtClean="0"/>
              <a:t> and has </a:t>
            </a:r>
            <a:r>
              <a:rPr lang="fr-FR" baseline="0" dirty="0" err="1" smtClean="0"/>
              <a:t>led</a:t>
            </a:r>
            <a:r>
              <a:rPr lang="fr-FR" baseline="0" dirty="0" smtClean="0"/>
              <a:t> to </a:t>
            </a:r>
            <a:r>
              <a:rPr lang="fr-FR" baseline="0" dirty="0" err="1" smtClean="0"/>
              <a:t>other</a:t>
            </a:r>
            <a:r>
              <a:rPr lang="fr-FR" baseline="0" dirty="0" smtClean="0"/>
              <a:t> </a:t>
            </a:r>
            <a:r>
              <a:rPr lang="fr-FR" baseline="0" dirty="0" err="1" smtClean="0"/>
              <a:t>developments</a:t>
            </a:r>
            <a:r>
              <a:rPr lang="fr-FR" baseline="0" dirty="0" smtClean="0"/>
              <a:t> of the </a:t>
            </a:r>
            <a:r>
              <a:rPr lang="fr-FR" baseline="0" dirty="0" err="1" smtClean="0"/>
              <a:t>theory</a:t>
            </a:r>
            <a:endParaRPr lang="fr-FR" dirty="0"/>
          </a:p>
        </p:txBody>
      </p:sp>
      <p:sp>
        <p:nvSpPr>
          <p:cNvPr id="4" name="Espace réservé du numéro de diapositive 3"/>
          <p:cNvSpPr>
            <a:spLocks noGrp="1"/>
          </p:cNvSpPr>
          <p:nvPr>
            <p:ph type="sldNum" sz="quarter" idx="10"/>
          </p:nvPr>
        </p:nvSpPr>
        <p:spPr/>
        <p:txBody>
          <a:bodyPr/>
          <a:lstStyle/>
          <a:p>
            <a:fld id="{5D47B0C2-6939-4783-9301-1AA5DD7B2B48}" type="slidenum">
              <a:rPr lang="en-US" smtClean="0"/>
              <a:pPr/>
              <a:t>42</a:t>
            </a:fld>
            <a:endParaRPr lang="en-US"/>
          </a:p>
        </p:txBody>
      </p:sp>
    </p:spTree>
    <p:extLst>
      <p:ext uri="{BB962C8B-B14F-4D97-AF65-F5344CB8AC3E}">
        <p14:creationId xmlns:p14="http://schemas.microsoft.com/office/powerpoint/2010/main" val="3774970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7450" y="400050"/>
            <a:ext cx="4648200" cy="3486150"/>
          </a:xfrm>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FR" dirty="0" smtClean="0"/>
              <a:t>Discussion</a:t>
            </a:r>
            <a:r>
              <a:rPr lang="fr-FR" baseline="0" dirty="0" smtClean="0"/>
              <a:t> of </a:t>
            </a:r>
            <a:r>
              <a:rPr lang="fr-FR" baseline="0" dirty="0" err="1" smtClean="0"/>
              <a:t>whether</a:t>
            </a:r>
            <a:r>
              <a:rPr lang="fr-FR" baseline="0" dirty="0" smtClean="0"/>
              <a:t> the population </a:t>
            </a:r>
            <a:r>
              <a:rPr lang="fr-FR" baseline="0" dirty="0" err="1" smtClean="0"/>
              <a:t>increase</a:t>
            </a:r>
            <a:r>
              <a:rPr lang="fr-FR" baseline="0" dirty="0" smtClean="0"/>
              <a:t> </a:t>
            </a:r>
            <a:r>
              <a:rPr lang="fr-FR" baseline="0" dirty="0" err="1" smtClean="0"/>
              <a:t>could</a:t>
            </a:r>
            <a:r>
              <a:rPr lang="fr-FR" baseline="0" dirty="0" smtClean="0"/>
              <a:t> have been </a:t>
            </a:r>
            <a:r>
              <a:rPr lang="fr-FR" baseline="0" dirty="0" err="1" smtClean="0"/>
              <a:t>driven</a:t>
            </a:r>
            <a:r>
              <a:rPr lang="fr-FR" baseline="0" dirty="0" smtClean="0"/>
              <a:t> by a </a:t>
            </a:r>
            <a:r>
              <a:rPr lang="fr-FR" baseline="0" dirty="0" err="1" smtClean="0"/>
              <a:t>fertility</a:t>
            </a:r>
            <a:r>
              <a:rPr lang="fr-FR" baseline="0" dirty="0" smtClean="0"/>
              <a:t> </a:t>
            </a:r>
            <a:r>
              <a:rPr lang="fr-FR" baseline="0" dirty="0" err="1" smtClean="0"/>
              <a:t>increase</a:t>
            </a:r>
            <a:r>
              <a:rPr lang="fr-FR" baseline="0" dirty="0" smtClean="0"/>
              <a:t> but </a:t>
            </a:r>
            <a:r>
              <a:rPr lang="fr-FR" baseline="0" dirty="0" err="1" smtClean="0"/>
              <a:t>McKeown</a:t>
            </a:r>
            <a:r>
              <a:rPr lang="fr-FR" baseline="0" dirty="0" smtClean="0"/>
              <a:t> argues </a:t>
            </a:r>
            <a:r>
              <a:rPr lang="fr-FR" baseline="0" dirty="0" err="1" smtClean="0"/>
              <a:t>against</a:t>
            </a:r>
            <a:r>
              <a:rPr lang="fr-FR" baseline="0" dirty="0" smtClean="0"/>
              <a:t> </a:t>
            </a:r>
            <a:r>
              <a:rPr lang="fr-FR" baseline="0" dirty="0" err="1" smtClean="0"/>
              <a:t>it</a:t>
            </a:r>
            <a:r>
              <a:rPr lang="fr-FR" baseline="0" dirty="0" smtClean="0"/>
              <a:t> =&gt;</a:t>
            </a:r>
          </a:p>
          <a:p>
            <a:pPr marL="171450" indent="-171450">
              <a:buFont typeface="Arial" panose="020B0604020202020204" pitchFamily="34" charset="0"/>
              <a:buChar char="•"/>
            </a:pPr>
            <a:r>
              <a:rPr lang="fr-FR" baseline="0" dirty="0" err="1" smtClean="0"/>
              <a:t>could</a:t>
            </a:r>
            <a:r>
              <a:rPr lang="fr-FR" baseline="0" dirty="0" smtClean="0"/>
              <a:t> </a:t>
            </a:r>
            <a:r>
              <a:rPr lang="fr-FR" baseline="0" dirty="0" err="1" smtClean="0"/>
              <a:t>only</a:t>
            </a:r>
            <a:r>
              <a:rPr lang="fr-FR" baseline="0" dirty="0" smtClean="0"/>
              <a:t>  have been </a:t>
            </a:r>
            <a:r>
              <a:rPr lang="fr-FR" baseline="0" dirty="0" err="1" smtClean="0"/>
              <a:t>achieved</a:t>
            </a:r>
            <a:r>
              <a:rPr lang="fr-FR" baseline="0" dirty="0" smtClean="0"/>
              <a:t> by </a:t>
            </a:r>
            <a:r>
              <a:rPr lang="fr-FR" baseline="0" dirty="0" err="1" smtClean="0"/>
              <a:t>lower</a:t>
            </a:r>
            <a:r>
              <a:rPr lang="fr-FR" baseline="0" dirty="0" smtClean="0"/>
              <a:t> </a:t>
            </a:r>
            <a:r>
              <a:rPr lang="fr-FR" baseline="0" dirty="0" err="1" smtClean="0"/>
              <a:t>age</a:t>
            </a:r>
            <a:r>
              <a:rPr lang="fr-FR" baseline="0" dirty="0" smtClean="0"/>
              <a:t> at first </a:t>
            </a:r>
            <a:r>
              <a:rPr lang="fr-FR" baseline="0" dirty="0" err="1" smtClean="0"/>
              <a:t>marriage</a:t>
            </a:r>
            <a:r>
              <a:rPr lang="fr-FR" baseline="0" dirty="0" smtClean="0"/>
              <a:t> (=&gt; </a:t>
            </a:r>
            <a:r>
              <a:rPr lang="fr-FR" baseline="0" dirty="0" err="1" smtClean="0"/>
              <a:t>natural</a:t>
            </a:r>
            <a:r>
              <a:rPr lang="fr-FR" baseline="0" dirty="0" smtClean="0"/>
              <a:t> </a:t>
            </a:r>
            <a:r>
              <a:rPr lang="fr-FR" baseline="0" dirty="0" err="1" smtClean="0"/>
              <a:t>fertility</a:t>
            </a:r>
            <a:r>
              <a:rPr lang="fr-FR" baseline="0" dirty="0" smtClean="0"/>
              <a:t>)</a:t>
            </a:r>
          </a:p>
          <a:p>
            <a:pPr marL="171450" indent="-171450">
              <a:buFont typeface="Arial" panose="020B0604020202020204" pitchFamily="34" charset="0"/>
              <a:buChar char="•"/>
            </a:pPr>
            <a:r>
              <a:rPr lang="fr-FR" baseline="0" dirty="0" smtClean="0"/>
              <a:t>but </a:t>
            </a:r>
            <a:r>
              <a:rPr lang="fr-FR" baseline="0" dirty="0" err="1" smtClean="0"/>
              <a:t>little</a:t>
            </a:r>
            <a:r>
              <a:rPr lang="fr-FR" baseline="0" dirty="0" smtClean="0"/>
              <a:t> influence on the </a:t>
            </a:r>
            <a:r>
              <a:rPr lang="fr-FR" baseline="0" dirty="0" err="1" smtClean="0"/>
              <a:t>growth</a:t>
            </a:r>
            <a:r>
              <a:rPr lang="fr-FR" baseline="0" dirty="0" smtClean="0"/>
              <a:t> rate =&gt; high </a:t>
            </a:r>
            <a:r>
              <a:rPr lang="fr-FR" baseline="0" dirty="0" err="1" smtClean="0"/>
              <a:t>mortality</a:t>
            </a:r>
            <a:r>
              <a:rPr lang="fr-FR" baseline="0" dirty="0" smtClean="0"/>
              <a:t> = high infant and </a:t>
            </a:r>
            <a:r>
              <a:rPr lang="fr-FR" baseline="0" dirty="0" err="1" smtClean="0"/>
              <a:t>child</a:t>
            </a:r>
            <a:r>
              <a:rPr lang="fr-FR" baseline="0" dirty="0" smtClean="0"/>
              <a:t> </a:t>
            </a:r>
            <a:r>
              <a:rPr lang="fr-FR" baseline="0" dirty="0" err="1" smtClean="0"/>
              <a:t>mortality</a:t>
            </a:r>
            <a:r>
              <a:rPr lang="fr-FR" baseline="0" dirty="0" smtClean="0"/>
              <a:t> =&gt; </a:t>
            </a:r>
            <a:r>
              <a:rPr lang="fr-FR" baseline="0" dirty="0" err="1" smtClean="0"/>
              <a:t>higher</a:t>
            </a:r>
            <a:r>
              <a:rPr lang="fr-FR" baseline="0" dirty="0" smtClean="0"/>
              <a:t> </a:t>
            </a:r>
            <a:r>
              <a:rPr lang="fr-FR" baseline="0" dirty="0" err="1" smtClean="0"/>
              <a:t>fertility</a:t>
            </a:r>
            <a:r>
              <a:rPr lang="fr-FR" baseline="0" dirty="0" smtClean="0"/>
              <a:t> = </a:t>
            </a:r>
            <a:r>
              <a:rPr lang="fr-FR" baseline="0" dirty="0" err="1" smtClean="0"/>
              <a:t>increasing</a:t>
            </a:r>
            <a:r>
              <a:rPr lang="fr-FR" baseline="0" dirty="0" smtClean="0"/>
              <a:t> </a:t>
            </a:r>
            <a:r>
              <a:rPr lang="fr-FR" baseline="0" dirty="0" err="1" smtClean="0"/>
              <a:t>mortality</a:t>
            </a:r>
            <a:r>
              <a:rPr lang="fr-FR" baseline="0" dirty="0" smtClean="0"/>
              <a:t> (</a:t>
            </a:r>
            <a:r>
              <a:rPr lang="fr-FR" baseline="0" dirty="0" err="1" smtClean="0"/>
              <a:t>especially</a:t>
            </a:r>
            <a:r>
              <a:rPr lang="fr-FR" baseline="0" dirty="0" smtClean="0"/>
              <a:t> </a:t>
            </a:r>
            <a:r>
              <a:rPr lang="fr-FR" baseline="0" dirty="0" err="1" smtClean="0"/>
              <a:t>because</a:t>
            </a:r>
            <a:r>
              <a:rPr lang="fr-FR" baseline="0" dirty="0" smtClean="0"/>
              <a:t> </a:t>
            </a:r>
            <a:r>
              <a:rPr lang="fr-FR" baseline="0" dirty="0" err="1" smtClean="0"/>
              <a:t>adding</a:t>
            </a:r>
            <a:r>
              <a:rPr lang="fr-FR" baseline="0" dirty="0" smtClean="0"/>
              <a:t> </a:t>
            </a:r>
            <a:r>
              <a:rPr lang="fr-FR" baseline="0" dirty="0" err="1" smtClean="0"/>
              <a:t>children</a:t>
            </a:r>
            <a:r>
              <a:rPr lang="fr-FR" baseline="0" dirty="0" smtClean="0"/>
              <a:t> to </a:t>
            </a:r>
            <a:r>
              <a:rPr lang="fr-FR" baseline="0" dirty="0" err="1" smtClean="0"/>
              <a:t>existing</a:t>
            </a:r>
            <a:r>
              <a:rPr lang="fr-FR" baseline="0" dirty="0" smtClean="0"/>
              <a:t> </a:t>
            </a:r>
            <a:r>
              <a:rPr lang="fr-FR" baseline="0" dirty="0" err="1" smtClean="0"/>
              <a:t>families</a:t>
            </a:r>
            <a:r>
              <a:rPr lang="fr-FR" baseline="0" dirty="0" smtClean="0"/>
              <a:t> in a </a:t>
            </a:r>
            <a:r>
              <a:rPr lang="fr-FR" baseline="0" dirty="0" err="1" smtClean="0"/>
              <a:t>context</a:t>
            </a:r>
            <a:r>
              <a:rPr lang="fr-FR" baseline="0" dirty="0" smtClean="0"/>
              <a:t> of high </a:t>
            </a:r>
            <a:r>
              <a:rPr lang="fr-FR" baseline="0" dirty="0" err="1" smtClean="0"/>
              <a:t>infectious</a:t>
            </a:r>
            <a:r>
              <a:rPr lang="fr-FR" baseline="0" dirty="0" smtClean="0"/>
              <a:t> </a:t>
            </a:r>
            <a:r>
              <a:rPr lang="fr-FR" baseline="0" dirty="0" err="1" smtClean="0"/>
              <a:t>disease</a:t>
            </a:r>
            <a:r>
              <a:rPr lang="fr-FR" baseline="0" dirty="0" smtClean="0"/>
              <a:t> </a:t>
            </a:r>
            <a:r>
              <a:rPr lang="fr-FR" baseline="0" dirty="0" err="1" smtClean="0"/>
              <a:t>might</a:t>
            </a:r>
            <a:r>
              <a:rPr lang="fr-FR" baseline="0" dirty="0" smtClean="0"/>
              <a:t> have </a:t>
            </a:r>
            <a:r>
              <a:rPr lang="fr-FR" baseline="0" dirty="0" err="1" smtClean="0"/>
              <a:t>led</a:t>
            </a:r>
            <a:r>
              <a:rPr lang="fr-FR" baseline="0" dirty="0" smtClean="0"/>
              <a:t> to </a:t>
            </a:r>
            <a:r>
              <a:rPr lang="fr-FR" baseline="0" dirty="0" err="1" smtClean="0"/>
              <a:t>increasing</a:t>
            </a:r>
            <a:r>
              <a:rPr lang="fr-FR" baseline="0" dirty="0" smtClean="0"/>
              <a:t> </a:t>
            </a:r>
            <a:r>
              <a:rPr lang="fr-FR" baseline="0" dirty="0" err="1" smtClean="0"/>
              <a:t>mortality</a:t>
            </a:r>
            <a:r>
              <a:rPr lang="fr-FR" baseline="0" dirty="0" smtClean="0"/>
              <a:t>)</a:t>
            </a:r>
          </a:p>
          <a:p>
            <a:pPr marL="171450" indent="-171450">
              <a:buFont typeface="Arial" panose="020B0604020202020204" pitchFamily="34" charset="0"/>
              <a:buChar char="•"/>
            </a:pPr>
            <a:r>
              <a:rPr lang="fr-FR" baseline="0" dirty="0" err="1" smtClean="0"/>
              <a:t>Considers</a:t>
            </a:r>
            <a:r>
              <a:rPr lang="fr-FR" baseline="0" dirty="0" smtClean="0"/>
              <a:t> </a:t>
            </a:r>
            <a:r>
              <a:rPr lang="fr-FR" baseline="0" dirty="0" err="1" smtClean="0"/>
              <a:t>three</a:t>
            </a:r>
            <a:r>
              <a:rPr lang="fr-FR" baseline="0" dirty="0" smtClean="0"/>
              <a:t> groups of </a:t>
            </a:r>
            <a:r>
              <a:rPr lang="fr-FR" baseline="0" dirty="0" err="1" smtClean="0"/>
              <a:t>factors</a:t>
            </a:r>
            <a:r>
              <a:rPr lang="fr-FR" baseline="0" dirty="0" smtClean="0"/>
              <a:t> = 1) </a:t>
            </a:r>
            <a:r>
              <a:rPr lang="fr-FR" baseline="0" dirty="0" err="1" smtClean="0"/>
              <a:t>specific</a:t>
            </a:r>
            <a:r>
              <a:rPr lang="fr-FR" baseline="0" dirty="0" smtClean="0"/>
              <a:t> </a:t>
            </a:r>
            <a:r>
              <a:rPr lang="fr-FR" baseline="0" dirty="0" err="1" smtClean="0"/>
              <a:t>preventive</a:t>
            </a:r>
            <a:r>
              <a:rPr lang="fr-FR" baseline="0" dirty="0" smtClean="0"/>
              <a:t> and curative </a:t>
            </a:r>
            <a:r>
              <a:rPr lang="fr-FR" baseline="0" dirty="0" err="1" smtClean="0"/>
              <a:t>therapy</a:t>
            </a:r>
            <a:r>
              <a:rPr lang="fr-FR" baseline="0" dirty="0" smtClean="0"/>
              <a:t>, 2) </a:t>
            </a:r>
            <a:r>
              <a:rPr lang="fr-FR" baseline="0" dirty="0" err="1" smtClean="0"/>
              <a:t>improvements</a:t>
            </a:r>
            <a:r>
              <a:rPr lang="fr-FR" baseline="0" dirty="0" smtClean="0"/>
              <a:t> in the </a:t>
            </a:r>
            <a:r>
              <a:rPr lang="fr-FR" baseline="0" dirty="0" err="1" smtClean="0"/>
              <a:t>environment</a:t>
            </a:r>
            <a:r>
              <a:rPr lang="fr-FR" baseline="0" dirty="0" smtClean="0"/>
              <a:t>, 3) change in the balance </a:t>
            </a:r>
            <a:r>
              <a:rPr lang="fr-FR" baseline="0" dirty="0" err="1" smtClean="0"/>
              <a:t>between</a:t>
            </a:r>
            <a:r>
              <a:rPr lang="fr-FR" baseline="0" dirty="0" smtClean="0"/>
              <a:t> the virulence of the </a:t>
            </a:r>
            <a:r>
              <a:rPr lang="fr-FR" baseline="0" dirty="0" err="1" smtClean="0"/>
              <a:t>infective</a:t>
            </a:r>
            <a:r>
              <a:rPr lang="fr-FR" baseline="0" dirty="0" smtClean="0"/>
              <a:t> </a:t>
            </a:r>
            <a:r>
              <a:rPr lang="fr-FR" baseline="0" dirty="0" err="1" smtClean="0"/>
              <a:t>organisms</a:t>
            </a:r>
            <a:r>
              <a:rPr lang="fr-FR" baseline="0" dirty="0" smtClean="0"/>
              <a:t> and the </a:t>
            </a:r>
            <a:r>
              <a:rPr lang="fr-FR" baseline="0" dirty="0" err="1" smtClean="0"/>
              <a:t>resistance</a:t>
            </a:r>
            <a:r>
              <a:rPr lang="fr-FR" baseline="0" dirty="0" smtClean="0"/>
              <a:t> of the host =&gt; </a:t>
            </a:r>
            <a:r>
              <a:rPr lang="fr-FR" baseline="0" dirty="0" err="1" smtClean="0"/>
              <a:t>rule</a:t>
            </a:r>
            <a:r>
              <a:rPr lang="fr-FR" baseline="0" dirty="0" smtClean="0"/>
              <a:t> out the first and </a:t>
            </a:r>
            <a:r>
              <a:rPr lang="fr-FR" baseline="0" dirty="0" err="1" smtClean="0"/>
              <a:t>third</a:t>
            </a:r>
            <a:r>
              <a:rPr lang="fr-FR" baseline="0" dirty="0" smtClean="0"/>
              <a:t> of </a:t>
            </a:r>
            <a:r>
              <a:rPr lang="fr-FR" baseline="0" dirty="0" err="1" smtClean="0"/>
              <a:t>these</a:t>
            </a:r>
            <a:r>
              <a:rPr lang="fr-FR" baseline="0" dirty="0" smtClean="0"/>
              <a:t> </a:t>
            </a:r>
            <a:r>
              <a:rPr lang="fr-FR" baseline="0" dirty="0" err="1" smtClean="0"/>
              <a:t>factors</a:t>
            </a:r>
            <a:endParaRPr lang="fr-FR" dirty="0" smtClean="0"/>
          </a:p>
        </p:txBody>
      </p:sp>
      <p:sp>
        <p:nvSpPr>
          <p:cNvPr id="4" name="Espace réservé du numéro de diapositive 3"/>
          <p:cNvSpPr>
            <a:spLocks noGrp="1"/>
          </p:cNvSpPr>
          <p:nvPr>
            <p:ph type="sldNum" sz="quarter" idx="10"/>
          </p:nvPr>
        </p:nvSpPr>
        <p:spPr/>
        <p:txBody>
          <a:bodyPr/>
          <a:lstStyle/>
          <a:p>
            <a:fld id="{3F8C8BE0-78D9-4E76-A9C1-F8A83D1B8DF4}" type="slidenum">
              <a:rPr lang="fr-FR" smtClean="0">
                <a:solidFill>
                  <a:prstClr val="black"/>
                </a:solidFill>
                <a:latin typeface="Calibri"/>
              </a:rPr>
              <a:pPr/>
              <a:t>48</a:t>
            </a:fld>
            <a:endParaRPr lang="fr-FR">
              <a:solidFill>
                <a:prstClr val="black"/>
              </a:solidFill>
              <a:latin typeface="Calibri"/>
            </a:endParaRPr>
          </a:p>
        </p:txBody>
      </p:sp>
    </p:spTree>
    <p:extLst>
      <p:ext uri="{BB962C8B-B14F-4D97-AF65-F5344CB8AC3E}">
        <p14:creationId xmlns:p14="http://schemas.microsoft.com/office/powerpoint/2010/main" val="89056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7450" y="400050"/>
            <a:ext cx="4648200" cy="3486150"/>
          </a:xfrm>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FR" dirty="0" err="1" smtClean="0"/>
              <a:t>McKeown</a:t>
            </a:r>
            <a:r>
              <a:rPr lang="fr-FR" dirty="0" smtClean="0"/>
              <a:t> </a:t>
            </a:r>
            <a:r>
              <a:rPr lang="fr-FR" dirty="0" err="1" smtClean="0"/>
              <a:t>acknowledges</a:t>
            </a:r>
            <a:r>
              <a:rPr lang="fr-FR" dirty="0" smtClean="0"/>
              <a:t> </a:t>
            </a:r>
            <a:r>
              <a:rPr lang="fr-FR" dirty="0" err="1" smtClean="0"/>
              <a:t>that</a:t>
            </a:r>
            <a:r>
              <a:rPr lang="fr-FR" dirty="0" smtClean="0"/>
              <a:t> </a:t>
            </a:r>
            <a:r>
              <a:rPr lang="fr-FR" dirty="0" err="1" smtClean="0"/>
              <a:t>experience</a:t>
            </a:r>
            <a:r>
              <a:rPr lang="fr-FR" baseline="0" dirty="0" smtClean="0"/>
              <a:t> of the </a:t>
            </a:r>
            <a:r>
              <a:rPr lang="fr-FR" baseline="0" dirty="0" err="1" smtClean="0"/>
              <a:t>pre</a:t>
            </a:r>
            <a:r>
              <a:rPr lang="fr-FR" baseline="0" dirty="0" smtClean="0"/>
              <a:t>-registration </a:t>
            </a:r>
            <a:r>
              <a:rPr lang="fr-FR" baseline="0" dirty="0" err="1" smtClean="0"/>
              <a:t>period</a:t>
            </a:r>
            <a:r>
              <a:rPr lang="fr-FR" baseline="0" dirty="0" smtClean="0"/>
              <a:t> in </a:t>
            </a:r>
            <a:r>
              <a:rPr lang="fr-FR" baseline="0" dirty="0" err="1" smtClean="0"/>
              <a:t>terms</a:t>
            </a:r>
            <a:r>
              <a:rPr lang="fr-FR" baseline="0" dirty="0" smtClean="0"/>
              <a:t> of TB </a:t>
            </a:r>
            <a:r>
              <a:rPr lang="fr-FR" baseline="0" dirty="0" err="1" smtClean="0"/>
              <a:t>mortality</a:t>
            </a:r>
            <a:r>
              <a:rPr lang="fr-FR" baseline="0" dirty="0" smtClean="0"/>
              <a:t> </a:t>
            </a:r>
            <a:r>
              <a:rPr lang="fr-FR" baseline="0" dirty="0" err="1" smtClean="0"/>
              <a:t>is</a:t>
            </a:r>
            <a:r>
              <a:rPr lang="fr-FR" baseline="0" dirty="0" smtClean="0"/>
              <a:t> </a:t>
            </a:r>
            <a:r>
              <a:rPr lang="fr-FR" baseline="0" dirty="0" err="1" smtClean="0"/>
              <a:t>uncertain</a:t>
            </a:r>
            <a:r>
              <a:rPr lang="fr-FR" baseline="0" dirty="0" smtClean="0"/>
              <a:t> but </a:t>
            </a:r>
            <a:r>
              <a:rPr lang="fr-FR" baseline="0" dirty="0" err="1" smtClean="0"/>
              <a:t>he</a:t>
            </a:r>
            <a:r>
              <a:rPr lang="fr-FR" baseline="0" dirty="0" smtClean="0"/>
              <a:t> claims </a:t>
            </a:r>
            <a:r>
              <a:rPr lang="fr-FR" baseline="0" dirty="0" err="1" smtClean="0"/>
              <a:t>that</a:t>
            </a:r>
            <a:r>
              <a:rPr lang="fr-FR" baseline="0" dirty="0" smtClean="0"/>
              <a:t> « </a:t>
            </a:r>
            <a:r>
              <a:rPr lang="fr-FR" baseline="0" dirty="0" err="1" smtClean="0"/>
              <a:t>there</a:t>
            </a:r>
            <a:r>
              <a:rPr lang="fr-FR" baseline="0" dirty="0" smtClean="0"/>
              <a:t> </a:t>
            </a:r>
            <a:r>
              <a:rPr lang="fr-FR" baseline="0" dirty="0" err="1" smtClean="0"/>
              <a:t>is</a:t>
            </a:r>
            <a:r>
              <a:rPr lang="fr-FR" baseline="0" dirty="0" smtClean="0"/>
              <a:t> no </a:t>
            </a:r>
            <a:r>
              <a:rPr lang="fr-FR" baseline="0" dirty="0" err="1" smtClean="0"/>
              <a:t>serious</a:t>
            </a:r>
            <a:r>
              <a:rPr lang="fr-FR" baseline="0" dirty="0" smtClean="0"/>
              <a:t> </a:t>
            </a:r>
            <a:r>
              <a:rPr lang="fr-FR" baseline="0" dirty="0" err="1" smtClean="0"/>
              <a:t>doubt</a:t>
            </a:r>
            <a:r>
              <a:rPr lang="fr-FR" baseline="0" dirty="0" smtClean="0"/>
              <a:t> </a:t>
            </a:r>
            <a:r>
              <a:rPr lang="fr-FR" baseline="0" dirty="0" err="1" smtClean="0"/>
              <a:t>that</a:t>
            </a:r>
            <a:r>
              <a:rPr lang="fr-FR" baseline="0" dirty="0" smtClean="0"/>
              <a:t> </a:t>
            </a:r>
            <a:r>
              <a:rPr lang="fr-FR" baseline="0" dirty="0" err="1" smtClean="0"/>
              <a:t>mortality</a:t>
            </a:r>
            <a:r>
              <a:rPr lang="fr-FR" baseline="0" dirty="0" smtClean="0"/>
              <a:t> </a:t>
            </a:r>
            <a:r>
              <a:rPr lang="fr-FR" baseline="0" dirty="0" err="1" smtClean="0"/>
              <a:t>from</a:t>
            </a:r>
            <a:r>
              <a:rPr lang="fr-FR" baseline="0" dirty="0" smtClean="0"/>
              <a:t> </a:t>
            </a:r>
            <a:r>
              <a:rPr lang="fr-FR" baseline="0" dirty="0" err="1" smtClean="0"/>
              <a:t>tuberculosis</a:t>
            </a:r>
            <a:r>
              <a:rPr lang="fr-FR" baseline="0" dirty="0" smtClean="0"/>
              <a:t> </a:t>
            </a:r>
            <a:r>
              <a:rPr lang="fr-FR" baseline="0" dirty="0" err="1" smtClean="0"/>
              <a:t>was</a:t>
            </a:r>
            <a:r>
              <a:rPr lang="fr-FR" baseline="0" dirty="0" smtClean="0"/>
              <a:t> </a:t>
            </a:r>
            <a:r>
              <a:rPr lang="fr-FR" baseline="0" dirty="0" err="1" smtClean="0"/>
              <a:t>very</a:t>
            </a:r>
            <a:r>
              <a:rPr lang="fr-FR" baseline="0" dirty="0" smtClean="0"/>
              <a:t> high </a:t>
            </a:r>
            <a:r>
              <a:rPr lang="fr-FR" baseline="0" dirty="0" err="1" smtClean="0"/>
              <a:t>during</a:t>
            </a:r>
            <a:r>
              <a:rPr lang="fr-FR" baseline="0" dirty="0" smtClean="0"/>
              <a:t> the </a:t>
            </a:r>
            <a:r>
              <a:rPr lang="fr-FR" baseline="0" dirty="0" err="1" smtClean="0"/>
              <a:t>previous</a:t>
            </a:r>
            <a:r>
              <a:rPr lang="fr-FR" baseline="0" dirty="0" smtClean="0"/>
              <a:t> </a:t>
            </a:r>
            <a:r>
              <a:rPr lang="fr-FR" baseline="0" dirty="0" err="1" smtClean="0"/>
              <a:t>three</a:t>
            </a:r>
            <a:r>
              <a:rPr lang="fr-FR" baseline="0" dirty="0" smtClean="0"/>
              <a:t> centuries » = one of the </a:t>
            </a:r>
            <a:r>
              <a:rPr lang="fr-FR" baseline="0" dirty="0" err="1" smtClean="0"/>
              <a:t>critics</a:t>
            </a:r>
            <a:r>
              <a:rPr lang="fr-FR" baseline="0" dirty="0" smtClean="0"/>
              <a:t> of </a:t>
            </a:r>
            <a:r>
              <a:rPr lang="fr-FR" baseline="0" dirty="0" err="1" smtClean="0"/>
              <a:t>his</a:t>
            </a:r>
            <a:r>
              <a:rPr lang="fr-FR" baseline="0" dirty="0" smtClean="0"/>
              <a:t> </a:t>
            </a:r>
            <a:r>
              <a:rPr lang="fr-FR" baseline="0" dirty="0" err="1" smtClean="0"/>
              <a:t>opponents</a:t>
            </a:r>
            <a:r>
              <a:rPr lang="fr-FR" baseline="0" dirty="0" smtClean="0"/>
              <a:t> </a:t>
            </a:r>
            <a:r>
              <a:rPr lang="fr-FR" baseline="0" dirty="0" err="1" smtClean="0"/>
              <a:t>is</a:t>
            </a:r>
            <a:r>
              <a:rPr lang="fr-FR" baseline="0" dirty="0" smtClean="0"/>
              <a:t> </a:t>
            </a:r>
            <a:r>
              <a:rPr lang="fr-FR" baseline="0" dirty="0" err="1" smtClean="0"/>
              <a:t>that</a:t>
            </a:r>
            <a:r>
              <a:rPr lang="fr-FR" baseline="0" dirty="0" smtClean="0"/>
              <a:t> TB </a:t>
            </a:r>
            <a:r>
              <a:rPr lang="fr-FR" baseline="0" dirty="0" err="1" smtClean="0"/>
              <a:t>seems</a:t>
            </a:r>
            <a:r>
              <a:rPr lang="fr-FR" baseline="0" dirty="0" smtClean="0"/>
              <a:t> in </a:t>
            </a:r>
            <a:r>
              <a:rPr lang="fr-FR" baseline="0" dirty="0" err="1" smtClean="0"/>
              <a:t>fact</a:t>
            </a:r>
            <a:r>
              <a:rPr lang="fr-FR" baseline="0" dirty="0" smtClean="0"/>
              <a:t> to have </a:t>
            </a:r>
            <a:r>
              <a:rPr lang="fr-FR" baseline="0" dirty="0" err="1" smtClean="0"/>
              <a:t>increased</a:t>
            </a:r>
            <a:r>
              <a:rPr lang="fr-FR" baseline="0" dirty="0" smtClean="0"/>
              <a:t> </a:t>
            </a:r>
            <a:r>
              <a:rPr lang="fr-FR" baseline="0" dirty="0" err="1" smtClean="0"/>
              <a:t>with</a:t>
            </a:r>
            <a:r>
              <a:rPr lang="fr-FR" baseline="0" dirty="0" smtClean="0"/>
              <a:t> </a:t>
            </a:r>
            <a:r>
              <a:rPr lang="fr-FR" baseline="0" dirty="0" err="1" smtClean="0"/>
              <a:t>urbanization</a:t>
            </a:r>
            <a:r>
              <a:rPr lang="fr-FR" baseline="0" dirty="0" smtClean="0"/>
              <a:t> in the first </a:t>
            </a:r>
            <a:r>
              <a:rPr lang="fr-FR" baseline="0" dirty="0" err="1" smtClean="0"/>
              <a:t>third</a:t>
            </a:r>
            <a:r>
              <a:rPr lang="fr-FR" baseline="0" dirty="0" smtClean="0"/>
              <a:t> of the 19th </a:t>
            </a:r>
            <a:r>
              <a:rPr lang="fr-FR" baseline="0" dirty="0" err="1" smtClean="0"/>
              <a:t>century</a:t>
            </a:r>
            <a:endParaRPr lang="fr-FR" dirty="0"/>
          </a:p>
        </p:txBody>
      </p:sp>
      <p:sp>
        <p:nvSpPr>
          <p:cNvPr id="4" name="Espace réservé du numéro de diapositive 3"/>
          <p:cNvSpPr>
            <a:spLocks noGrp="1"/>
          </p:cNvSpPr>
          <p:nvPr>
            <p:ph type="sldNum" sz="quarter" idx="10"/>
          </p:nvPr>
        </p:nvSpPr>
        <p:spPr/>
        <p:txBody>
          <a:bodyPr/>
          <a:lstStyle/>
          <a:p>
            <a:fld id="{3F8C8BE0-78D9-4E76-A9C1-F8A83D1B8DF4}" type="slidenum">
              <a:rPr lang="fr-FR" smtClean="0"/>
              <a:pPr/>
              <a:t>49</a:t>
            </a:fld>
            <a:endParaRPr lang="fr-FR"/>
          </a:p>
        </p:txBody>
      </p:sp>
    </p:spTree>
    <p:extLst>
      <p:ext uri="{BB962C8B-B14F-4D97-AF65-F5344CB8AC3E}">
        <p14:creationId xmlns:p14="http://schemas.microsoft.com/office/powerpoint/2010/main" val="2232296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7450" y="400050"/>
            <a:ext cx="4648200" cy="34861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8C8BE0-78D9-4E76-A9C1-F8A83D1B8DF4}" type="slidenum">
              <a:rPr lang="fr-FR" smtClean="0"/>
              <a:pPr/>
              <a:t>50</a:t>
            </a:fld>
            <a:endParaRPr lang="fr-FR"/>
          </a:p>
        </p:txBody>
      </p:sp>
    </p:spTree>
    <p:extLst>
      <p:ext uri="{BB962C8B-B14F-4D97-AF65-F5344CB8AC3E}">
        <p14:creationId xmlns:p14="http://schemas.microsoft.com/office/powerpoint/2010/main" val="2149319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47B0C2-6939-4783-9301-1AA5DD7B2B48}" type="slidenum">
              <a:rPr lang="en-US" smtClean="0"/>
              <a:pPr/>
              <a:t>25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Much debate over the respective impact of these various</a:t>
            </a:r>
            <a:r>
              <a:rPr lang="en-US" baseline="0" dirty="0" smtClean="0"/>
              <a:t> factors on mortality change, especially as regards historical Europe</a:t>
            </a:r>
            <a:endParaRPr lang="en-US" dirty="0" smtClean="0"/>
          </a:p>
          <a:p>
            <a:pPr>
              <a:buFont typeface="Arial" pitchFamily="34" charset="0"/>
              <a:buChar char="•"/>
            </a:pPr>
            <a:r>
              <a:rPr lang="en-US" dirty="0" smtClean="0"/>
              <a:t> Variations in the role of these different determinants over time and across space (e.g. Western countries = role of social factors most important </a:t>
            </a:r>
            <a:r>
              <a:rPr lang="en-US" dirty="0" smtClean="0">
                <a:sym typeface="Wingdings" pitchFamily="2" charset="2"/>
              </a:rPr>
              <a:t> role</a:t>
            </a:r>
            <a:r>
              <a:rPr lang="en-US" baseline="0" dirty="0" smtClean="0">
                <a:sym typeface="Wingdings" pitchFamily="2" charset="2"/>
              </a:rPr>
              <a:t> of medical technology predominates in LDCs) =&gt; determine different models of the epidemiologic transition</a:t>
            </a:r>
            <a:endParaRPr lang="en-US" dirty="0"/>
          </a:p>
        </p:txBody>
      </p:sp>
      <p:sp>
        <p:nvSpPr>
          <p:cNvPr id="4" name="Slide Number Placeholder 3"/>
          <p:cNvSpPr>
            <a:spLocks noGrp="1"/>
          </p:cNvSpPr>
          <p:nvPr>
            <p:ph type="sldNum" sz="quarter" idx="10"/>
          </p:nvPr>
        </p:nvSpPr>
        <p:spPr/>
        <p:txBody>
          <a:bodyPr/>
          <a:lstStyle/>
          <a:p>
            <a:fld id="{5D47B0C2-6939-4783-9301-1AA5DD7B2B48}" type="slidenum">
              <a:rPr lang="en-US" smtClean="0"/>
              <a:pPr/>
              <a:t>52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Final boiler plate language: 2 versions</a:t>
            </a:r>
          </a:p>
          <a:p>
            <a:endParaRPr lang="en-US" dirty="0" smtClean="0"/>
          </a:p>
          <a:p>
            <a:r>
              <a:rPr lang="en-US" sz="1200" kern="1200" dirty="0" smtClean="0">
                <a:solidFill>
                  <a:schemeClr val="tx1"/>
                </a:solidFill>
                <a:latin typeface="Arial" pitchFamily="34" charset="0"/>
                <a:ea typeface="+mn-ea"/>
                <a:cs typeface="Arial" pitchFamily="34" charset="0"/>
              </a:rPr>
              <a:t>Through its singular focus on health, UCSF is leading revolutions in health.</a:t>
            </a:r>
          </a:p>
          <a:p>
            <a:r>
              <a:rPr lang="en-US" sz="1200" kern="1200" smtClean="0">
                <a:solidFill>
                  <a:schemeClr val="tx1"/>
                </a:solidFill>
                <a:latin typeface="Arial" pitchFamily="34" charset="0"/>
                <a:ea typeface="+mn-ea"/>
                <a:cs typeface="Arial" pitchFamily="34" charset="0"/>
              </a:rPr>
              <a:t>UCSF is driven by the idea that great breakthroughs are achieved when the best research, the best education and the best patient care converge.</a:t>
            </a:r>
            <a:endParaRPr lang="en-US" smtClean="0"/>
          </a:p>
          <a:p>
            <a:endParaRPr lang="en-US"/>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F81535CF-1E6D-4F58-ADCA-A0D754487971}" type="datetime1">
              <a:rPr lang="en-US" smtClean="0">
                <a:latin typeface="Arial" pitchFamily="34" charset="0"/>
                <a:cs typeface="Arial" pitchFamily="34" charset="0"/>
              </a:rPr>
              <a:t>10/1/18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53</a:t>
            </a:fld>
            <a:endParaRPr lang="en-US" dirty="0">
              <a:latin typeface="Arial" pitchFamily="34" charset="0"/>
              <a:cs typeface="Arial" pitchFamily="34" charset="0"/>
            </a:endParaRPr>
          </a:p>
        </p:txBody>
      </p:sp>
    </p:spTree>
    <p:extLst>
      <p:ext uri="{BB962C8B-B14F-4D97-AF65-F5344CB8AC3E}">
        <p14:creationId xmlns:p14="http://schemas.microsoft.com/office/powerpoint/2010/main" val="2084201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D47B0C2-6939-4783-9301-1AA5DD7B2B48}" type="slidenum">
              <a:rPr lang="en-US" smtClean="0"/>
              <a:pPr/>
              <a:t>27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Two components of mortality : “normal” and “epidemics” (often related to natural catastrophes or wars)</a:t>
            </a:r>
          </a:p>
          <a:p>
            <a:pPr>
              <a:buFont typeface="Arial" pitchFamily="34" charset="0"/>
              <a:buChar char="•"/>
            </a:pPr>
            <a:r>
              <a:rPr lang="en-US" baseline="0" dirty="0" smtClean="0"/>
              <a:t> </a:t>
            </a:r>
            <a:r>
              <a:rPr lang="en-US" dirty="0" smtClean="0"/>
              <a:t>Death</a:t>
            </a:r>
            <a:r>
              <a:rPr lang="en-US" baseline="0" dirty="0" smtClean="0"/>
              <a:t> rates fluctuate at very high levels between peaks and troughs in response to epidemics that periodically ravage the population</a:t>
            </a:r>
          </a:p>
          <a:p>
            <a:pPr>
              <a:buFont typeface="Arial" pitchFamily="34" charset="0"/>
              <a:buChar char="•"/>
            </a:pPr>
            <a:r>
              <a:rPr lang="en-US" baseline="0" dirty="0" smtClean="0"/>
              <a:t> Major killers = influenza, pneumonia, diarrhea, smallpox, tuberculosis and the plague</a:t>
            </a:r>
          </a:p>
          <a:p>
            <a:pPr>
              <a:buFont typeface="Arial" pitchFamily="34" charset="0"/>
              <a:buChar char="•"/>
            </a:pPr>
            <a:r>
              <a:rPr lang="en-US" baseline="0" dirty="0" smtClean="0"/>
              <a:t> Main victims of “normal” mortality = infants and children as well as women of reproductive ages =&gt; unusually high risks related to complications of pregnancy and delivery</a:t>
            </a: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Women</a:t>
            </a:r>
            <a:r>
              <a:rPr lang="en-US" baseline="0" dirty="0" smtClean="0"/>
              <a:t> probably had a lower expectation of life at birth than men in many pre-transitional societies (especially where they were severely discriminated – e.g. East and South Asia) but not the case any longer</a:t>
            </a:r>
          </a:p>
          <a:p>
            <a:pPr>
              <a:buFont typeface="Arial" pitchFamily="34" charset="0"/>
              <a:buChar char="•"/>
            </a:pPr>
            <a:r>
              <a:rPr lang="en-US" dirty="0" smtClean="0"/>
              <a:t> Hence median age at death skewed</a:t>
            </a:r>
            <a:r>
              <a:rPr lang="en-US" baseline="0" dirty="0" smtClean="0"/>
              <a:t> toward younger ages</a:t>
            </a:r>
          </a:p>
        </p:txBody>
      </p:sp>
      <p:sp>
        <p:nvSpPr>
          <p:cNvPr id="4" name="Slide Number Placeholder 3"/>
          <p:cNvSpPr>
            <a:spLocks noGrp="1"/>
          </p:cNvSpPr>
          <p:nvPr>
            <p:ph type="sldNum" sz="quarter" idx="10"/>
          </p:nvPr>
        </p:nvSpPr>
        <p:spPr/>
        <p:txBody>
          <a:bodyPr/>
          <a:lstStyle/>
          <a:p>
            <a:fld id="{5D47B0C2-6939-4783-9301-1AA5DD7B2B48}" type="slidenum">
              <a:rPr lang="en-US" smtClean="0"/>
              <a:pPr/>
              <a:t>30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5D47B0C2-6939-4783-9301-1AA5DD7B2B48}" type="slidenum">
              <a:rPr lang="en-US" smtClean="0"/>
              <a:pPr/>
              <a:t>31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Described basically as a plateau phase in our epidemiologic history where we reach again a level</a:t>
            </a:r>
            <a:r>
              <a:rPr lang="en-US" baseline="0" dirty="0" smtClean="0"/>
              <a:t> of equilibrium in mortality but lower than during the pre-transitional stage</a:t>
            </a:r>
          </a:p>
          <a:p>
            <a:pPr>
              <a:buFont typeface="Arial" pitchFamily="34" charset="0"/>
              <a:buChar char="•"/>
            </a:pPr>
            <a:r>
              <a:rPr lang="en-US" baseline="0" dirty="0" smtClean="0"/>
              <a:t> In this stage, the pace of the declines in mortality rates slows as the theoretical limits to mortality declines are approached</a:t>
            </a:r>
            <a:endParaRPr lang="en-US" dirty="0" smtClean="0"/>
          </a:p>
          <a:p>
            <a:pPr>
              <a:buFont typeface="Arial" pitchFamily="34" charset="0"/>
              <a:buChar char="•"/>
            </a:pPr>
            <a:r>
              <a:rPr lang="en-US" dirty="0" smtClean="0"/>
              <a:t> Improvements in survivorship that occurred with the recession of pandemics were especially beneficial to children (1-4 years old) of both sexes and to women in the reproductive age period</a:t>
            </a:r>
          </a:p>
          <a:p>
            <a:pPr>
              <a:buFont typeface="Arial" pitchFamily="34" charset="0"/>
              <a:buChar char="•"/>
            </a:pPr>
            <a:r>
              <a:rPr lang="en-US" baseline="0" dirty="0" smtClean="0"/>
              <a:t>Shift in the structure of mortality by cause is a major characteristic of the transition =&gt; the </a:t>
            </a:r>
            <a:r>
              <a:rPr lang="en-US" u="sng" baseline="0" dirty="0" smtClean="0"/>
              <a:t>epidemiologic</a:t>
            </a:r>
            <a:r>
              <a:rPr lang="en-US" baseline="0" dirty="0" smtClean="0"/>
              <a:t> transition</a:t>
            </a:r>
          </a:p>
          <a:p>
            <a:pPr>
              <a:buFont typeface="Arial" pitchFamily="34" charset="0"/>
              <a:buChar char="•"/>
            </a:pPr>
            <a:r>
              <a:rPr lang="en-US" baseline="0" dirty="0" smtClean="0"/>
              <a:t> Two main components of the epidemiologic transition = shifts in the cause-of-death pattern and change in the age structure of mortality</a:t>
            </a:r>
            <a:endParaRPr lang="en-US" dirty="0"/>
          </a:p>
        </p:txBody>
      </p:sp>
      <p:sp>
        <p:nvSpPr>
          <p:cNvPr id="4" name="Slide Number Placeholder 3"/>
          <p:cNvSpPr>
            <a:spLocks noGrp="1"/>
          </p:cNvSpPr>
          <p:nvPr>
            <p:ph type="sldNum" sz="quarter" idx="10"/>
          </p:nvPr>
        </p:nvSpPr>
        <p:spPr/>
        <p:txBody>
          <a:bodyPr/>
          <a:lstStyle/>
          <a:p>
            <a:fld id="{5D47B0C2-6939-4783-9301-1AA5DD7B2B48}" type="slidenum">
              <a:rPr lang="en-US" smtClean="0"/>
              <a:pPr/>
              <a:t>32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47B0C2-6939-4783-9301-1AA5DD7B2B48}" type="slidenum">
              <a:rPr lang="en-US" smtClean="0"/>
              <a:pPr/>
              <a:t>33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In the 1960s and early 1970s, scientific consensus</a:t>
            </a:r>
            <a:r>
              <a:rPr lang="en-US" baseline="0" dirty="0" smtClean="0"/>
              <a:t> on 3 propositions :</a:t>
            </a:r>
          </a:p>
          <a:p>
            <a:pPr marL="228600" indent="-228600">
              <a:buFont typeface="+mj-lt"/>
              <a:buAutoNum type="arabicPeriod"/>
            </a:pPr>
            <a:r>
              <a:rPr lang="en-US" baseline="0" dirty="0" smtClean="0"/>
              <a:t>The century long decline in mortality rates in industrialized countries over the period from 1850 to 1950 was unique and could not be repeated because virtually all of the gains made through the </a:t>
            </a:r>
            <a:r>
              <a:rPr lang="en-US" baseline="0" dirty="0" err="1" smtClean="0"/>
              <a:t>limination</a:t>
            </a:r>
            <a:r>
              <a:rPr lang="en-US" baseline="0" dirty="0" smtClean="0"/>
              <a:t> of death from contagious diseases below age 60 had been made.</a:t>
            </a:r>
          </a:p>
          <a:p>
            <a:pPr marL="228600" indent="-228600">
              <a:buFont typeface="+mj-lt"/>
              <a:buAutoNum type="arabicPeriod"/>
            </a:pPr>
            <a:r>
              <a:rPr lang="en-US" baseline="0" dirty="0" smtClean="0"/>
              <a:t>Deaths, now concentrated at older ages, were due to degenerative diseases that were unrelated to the contagious diseases they superseded. The degenerative diseases were caused by accelerated organ losses that were part of the natural process of aging.</a:t>
            </a:r>
          </a:p>
          <a:p>
            <a:pPr marL="228600" indent="-228600">
              <a:buFont typeface="+mj-lt"/>
              <a:buAutoNum type="arabicPeriod"/>
            </a:pPr>
            <a:r>
              <a:rPr lang="en-US" baseline="0" dirty="0" smtClean="0"/>
              <a:t>There was an upper limit to life expectancy that was </a:t>
            </a:r>
            <a:r>
              <a:rPr lang="en-US" baseline="0" dirty="0" err="1" smtClean="0"/>
              <a:t>genetaically</a:t>
            </a:r>
            <a:r>
              <a:rPr lang="en-US" baseline="0" dirty="0" smtClean="0"/>
              <a:t> determined. One influential paper put that limit at 85, plus </a:t>
            </a:r>
            <a:r>
              <a:rPr lang="en-US" baseline="0" smtClean="0"/>
              <a:t>or minus 7 (Fries 1980, 1989).</a:t>
            </a:r>
            <a:endParaRPr lang="en-US" dirty="0"/>
          </a:p>
        </p:txBody>
      </p:sp>
      <p:sp>
        <p:nvSpPr>
          <p:cNvPr id="4" name="Slide Number Placeholder 3"/>
          <p:cNvSpPr>
            <a:spLocks noGrp="1"/>
          </p:cNvSpPr>
          <p:nvPr>
            <p:ph type="sldNum" sz="quarter" idx="10"/>
          </p:nvPr>
        </p:nvSpPr>
        <p:spPr/>
        <p:txBody>
          <a:bodyPr/>
          <a:lstStyle/>
          <a:p>
            <a:fld id="{5D47B0C2-6939-4783-9301-1AA5DD7B2B48}" type="slidenum">
              <a:rPr lang="en-US" smtClean="0"/>
              <a:pPr/>
              <a:t>34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Cardiovascular revolution of the 1970s and 1980s: US mortality from heart diseases, the leading cause of death at the time, declined by 25% between 1968 and 1978</a:t>
            </a:r>
            <a:endParaRPr lang="en-US" dirty="0"/>
          </a:p>
        </p:txBody>
      </p:sp>
      <p:sp>
        <p:nvSpPr>
          <p:cNvPr id="4" name="Slide Number Placeholder 3"/>
          <p:cNvSpPr>
            <a:spLocks noGrp="1"/>
          </p:cNvSpPr>
          <p:nvPr>
            <p:ph type="sldNum" sz="quarter" idx="10"/>
          </p:nvPr>
        </p:nvSpPr>
        <p:spPr/>
        <p:txBody>
          <a:bodyPr/>
          <a:lstStyle/>
          <a:p>
            <a:fld id="{5D47B0C2-6939-4783-9301-1AA5DD7B2B48}" type="slidenum">
              <a:rPr lang="en-US" smtClean="0"/>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6.emf"/><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6.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6.emf"/><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 Id="rId3"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emf"/></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emf"/></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6.emf"/><Relationship Id="rId1" Type="http://schemas.openxmlformats.org/officeDocument/2006/relationships/slideMaster" Target="../slideMasters/slideMaster3.xml"/><Relationship Id="rId2"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10/1/18</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bg1"/>
                  </a:solidFill>
                  <a:latin typeface="+mj-lt"/>
                </a:rPr>
                <a:t>Partner Logo</a:t>
              </a:r>
            </a:p>
          </p:txBody>
        </p:sp>
      </p:grpSp>
      <p:pic>
        <p:nvPicPr>
          <p:cNvPr id="13"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21501032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10/1/18</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34417006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10/1/18</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14866148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10/1/18</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967005"/>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A6150A5-0478-4814-9F6F-313D0B0598FE}" type="datetime1">
              <a:rPr lang="en-US" smtClean="0"/>
              <a:t>10/1/18</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5213682"/>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8F6F5B01-31EA-46FA-A31F-D71521F3C0AE}" type="datetime1">
              <a:rPr lang="en-US" smtClean="0"/>
              <a:t>10/1/18</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BE4F006E-5431-4BDD-8829-6B0B1D987D3A}" type="datetime1">
              <a:rPr lang="en-US" smtClean="0"/>
              <a:t>10/1/18</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74316033"/>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3999"/>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513693AB-E85E-4A83-93AE-7C2C33716FFD}" type="datetime1">
              <a:rPr lang="en-US" smtClean="0"/>
              <a:t>10/1/18</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801"/>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C1669700-339D-4BC3-9C61-1670B9701C57}" type="datetime1">
              <a:rPr lang="en-US" smtClean="0"/>
              <a:t>10/1/18</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7F4196-1AA7-489C-AB25-66F2A1CDE0B2}" type="datetime1">
              <a:rPr lang="en-US" smtClean="0"/>
              <a:t>10/1/18</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C412304-4450-4BFA-A76B-D97C72798D07}" type="datetime1">
              <a:rPr lang="en-US" smtClean="0"/>
              <a:t>10/1/18</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01994352"/>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fld id="{87431B66-2D65-4398-A930-0D30EC9EE69D}" type="datetime1">
              <a:rPr lang="en-US" smtClean="0"/>
              <a:pPr/>
              <a:t>10/1/18</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tx2"/>
                  </a:solidFill>
                  <a:latin typeface="+mj-lt"/>
                </a:rPr>
                <a:t>Partner Logo</a:t>
              </a:r>
            </a:p>
          </p:txBody>
        </p:sp>
      </p:grpSp>
      <p:pic>
        <p:nvPicPr>
          <p:cNvPr id="13" name="Picture 12" descr="UCSF_sig_navy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616" y="739445"/>
            <a:ext cx="1388923" cy="903111"/>
          </a:xfrm>
          <a:prstGeom prst="rect">
            <a:avLst/>
          </a:prstGeom>
        </p:spPr>
      </p:pic>
    </p:spTree>
    <p:extLst>
      <p:ext uri="{BB962C8B-B14F-4D97-AF65-F5344CB8AC3E}">
        <p14:creationId xmlns:p14="http://schemas.microsoft.com/office/powerpoint/2010/main" val="25964129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7318694"/>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27374"/>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944395890"/>
      </p:ext>
    </p:extLst>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814910"/>
      </p:ext>
    </p:extLst>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CBB796D-0F66-444D-88C9-E0625FFF0838}" type="datetimeFigureOut">
              <a:rPr lang="fr-FR" smtClean="0"/>
              <a:pPr/>
              <a:t>10/1/18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9A76F2-187C-4FA4-86BC-AB27ECD18983}" type="slidenum">
              <a:rPr lang="fr-FR" smtClean="0"/>
              <a:pPr/>
              <a:t>‹#›</a:t>
            </a:fld>
            <a:endParaRPr lang="fr-FR"/>
          </a:p>
        </p:txBody>
      </p:sp>
    </p:spTree>
    <p:extLst>
      <p:ext uri="{BB962C8B-B14F-4D97-AF65-F5344CB8AC3E}">
        <p14:creationId xmlns:p14="http://schemas.microsoft.com/office/powerpoint/2010/main" val="4058477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42DCCBC-AA0F-44E9-9EDE-CB9B971EF028}" type="datetime1">
              <a:rPr lang="en-US" smtClean="0"/>
              <a:t>10/1/18</a:t>
            </a:fld>
            <a:endParaRPr lang="en-US" dirty="0"/>
          </a:p>
        </p:txBody>
      </p:sp>
      <p:sp>
        <p:nvSpPr>
          <p:cNvPr id="3" name="Text Placeholder 2"/>
          <p:cNvSpPr>
            <a:spLocks noGrp="1"/>
          </p:cNvSpPr>
          <p:nvPr>
            <p:ph type="body" sz="quarter" idx="10"/>
          </p:nvPr>
        </p:nvSpPr>
        <p:spPr>
          <a:xfrm>
            <a:off x="747714" y="4349650"/>
            <a:ext cx="6477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smtClean="0"/>
              <a:t>Click to edit Master text styles</a:t>
            </a:r>
            <a:endParaRPr lang="en-US" dirty="0"/>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2914079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10/1/18</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10/1/18</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48376" y="742095"/>
            <a:ext cx="1044588" cy="68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10/1/18</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10/1/18</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10/1/18</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4" name="Picture 3" descr="UCSF_SubLogo_GlobalHealthSci_whit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736601"/>
            <a:ext cx="2465211" cy="539446"/>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10/1/18</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10/1/18</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61690"/>
      </p:ext>
    </p:extLst>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28D28A0-0B10-49E3-B98C-F13B15972263}" type="datetime1">
              <a:rPr lang="en-US" smtClean="0"/>
              <a:t>10/1/18</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08275623"/>
      </p:ext>
    </p:extLst>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9F6946C-7957-4FE0-A225-75CA733E28BC}" type="datetime1">
              <a:rPr lang="en-US" smtClean="0"/>
              <a:t>10/1/18</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D8ECEF0-CB47-4EA5-B6EB-9C58888664FE}" type="datetime1">
              <a:rPr lang="en-US" smtClean="0"/>
              <a:t>10/1/18</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FD22769-B73C-414A-8867-3CE0DE637C76}" type="datetime1">
              <a:rPr lang="en-US" smtClean="0"/>
              <a:t>10/1/18</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166"/>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6F556D52-286A-460A-8B31-C56630A107D8}" type="datetime1">
              <a:rPr lang="en-US" smtClean="0"/>
              <a:t>10/1/18</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C768DDD-C57D-4775-A14F-6AFABE7D7161}" type="datetime1">
              <a:rPr lang="en-US" smtClean="0"/>
              <a:t>10/1/18</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xmlns:p14="http://schemas.microsoft.com/office/powerpoint/2010/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301C2F7C-A299-487F-8450-8A4957FDF6BE}" type="datetime1">
              <a:rPr lang="en-US" smtClean="0"/>
              <a:t>10/1/18</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710662"/>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10/1/18</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5" name="TextBox 4"/>
          <p:cNvSpPr txBox="1"/>
          <p:nvPr userDrawn="1"/>
        </p:nvSpPr>
        <p:spPr bwMode="auto">
          <a:xfrm>
            <a:off x="4876801" y="756610"/>
            <a:ext cx="1563518" cy="461665"/>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UCSF Helen Diller Family</a:t>
            </a:r>
          </a:p>
          <a:p>
            <a:r>
              <a:rPr lang="en-US" sz="1000" dirty="0" smtClean="0">
                <a:solidFill>
                  <a:schemeClr val="bg1"/>
                </a:solidFill>
                <a:latin typeface="+mj-lt"/>
              </a:rPr>
              <a:t>Comprehensive </a:t>
            </a:r>
            <a:br>
              <a:rPr lang="en-US" sz="1000" dirty="0" smtClean="0">
                <a:solidFill>
                  <a:schemeClr val="bg1"/>
                </a:solidFill>
                <a:latin typeface="+mj-lt"/>
              </a:rPr>
            </a:br>
            <a:r>
              <a:rPr lang="en-US" sz="1000" dirty="0" smtClean="0">
                <a:solidFill>
                  <a:schemeClr val="bg1"/>
                </a:solidFill>
                <a:latin typeface="+mj-lt"/>
              </a:rPr>
              <a:t>Cancer Center</a:t>
            </a:r>
          </a:p>
        </p:txBody>
      </p:sp>
      <p:cxnSp>
        <p:nvCxnSpPr>
          <p:cNvPr id="7" name="Straight Connector 6"/>
          <p:cNvCxnSpPr/>
          <p:nvPr userDrawn="1"/>
        </p:nvCxnSpPr>
        <p:spPr>
          <a:xfrm>
            <a:off x="6440319"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6688975" y="756610"/>
            <a:ext cx="817830" cy="307777"/>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UCSF School</a:t>
            </a:r>
            <a:br>
              <a:rPr lang="en-US" sz="1000" dirty="0" smtClean="0">
                <a:solidFill>
                  <a:schemeClr val="bg1"/>
                </a:solidFill>
                <a:latin typeface="+mj-lt"/>
              </a:rPr>
            </a:br>
            <a:r>
              <a:rPr lang="en-US" sz="1000" dirty="0" smtClean="0">
                <a:solidFill>
                  <a:schemeClr val="bg1"/>
                </a:solidFill>
                <a:latin typeface="+mj-lt"/>
              </a:rPr>
              <a:t>of Medicine</a:t>
            </a:r>
          </a:p>
        </p:txBody>
      </p:sp>
      <p:cxnSp>
        <p:nvCxnSpPr>
          <p:cNvPr id="13" name="Straight Connector 12"/>
          <p:cNvCxnSpPr/>
          <p:nvPr userDrawn="1"/>
        </p:nvCxnSpPr>
        <p:spPr>
          <a:xfrm>
            <a:off x="7570536"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7802880" y="756610"/>
            <a:ext cx="975995" cy="307777"/>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AIDS Research</a:t>
            </a:r>
            <a:r>
              <a:rPr lang="en-US" sz="1000" baseline="0" dirty="0" smtClean="0">
                <a:solidFill>
                  <a:schemeClr val="bg1"/>
                </a:solidFill>
                <a:latin typeface="+mj-lt"/>
              </a:rPr>
              <a:t> Institute at UCSF</a:t>
            </a:r>
            <a:endParaRPr lang="en-US" sz="1000" dirty="0" smtClean="0">
              <a:solidFill>
                <a:schemeClr val="bg1"/>
              </a:solidFill>
              <a:latin typeface="+mj-lt"/>
            </a:endParaRPr>
          </a:p>
        </p:txBody>
      </p:sp>
      <p:pic>
        <p:nvPicPr>
          <p:cNvPr id="15" name="Picture 14" descr="UCSF_SubLogo_GlobalHealthSci_whit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736601"/>
            <a:ext cx="2465211" cy="539446"/>
          </a:xfrm>
          <a:prstGeom prst="rect">
            <a:avLst/>
          </a:prstGeom>
        </p:spPr>
      </p:pic>
    </p:spTree>
    <p:extLst>
      <p:ext uri="{BB962C8B-B14F-4D97-AF65-F5344CB8AC3E}">
        <p14:creationId xmlns:p14="http://schemas.microsoft.com/office/powerpoint/2010/main" val="1706015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3375995295"/>
      </p:ext>
    </p:extLst>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xmlns:p14="http://schemas.microsoft.com/office/powerpoint/2010/mai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85481"/>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10/1/18</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72F3927-F806-4A5F-B3A7-3A5008CDE1B8}" type="datetime1">
              <a:rPr lang="en-US" smtClean="0"/>
              <a:t>10/1/18</a:t>
            </a:fld>
            <a:endParaRPr lang="en-US" dirty="0"/>
          </a:p>
        </p:txBody>
      </p:sp>
      <p:sp>
        <p:nvSpPr>
          <p:cNvPr id="3" name="Text Placeholder 2"/>
          <p:cNvSpPr>
            <a:spLocks noGrp="1"/>
          </p:cNvSpPr>
          <p:nvPr>
            <p:ph type="body" sz="quarter" idx="10"/>
          </p:nvPr>
        </p:nvSpPr>
        <p:spPr>
          <a:xfrm>
            <a:off x="747713" y="4352099"/>
            <a:ext cx="6477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8108470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10/1/18</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10/1/18</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10/1/18</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10/1/18</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5" name="Straight Connector 14"/>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0" name="Rectangle 19"/>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10/1/18</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grpSp>
        <p:nvGrpSpPr>
          <p:cNvPr id="7" name="Group 4"/>
          <p:cNvGrpSpPr>
            <a:grpSpLocks noChangeAspect="1"/>
          </p:cNvGrpSpPr>
          <p:nvPr/>
        </p:nvGrpSpPr>
        <p:grpSpPr bwMode="auto">
          <a:xfrm>
            <a:off x="8131175" y="6396038"/>
            <a:ext cx="650875"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Tree>
    <p:extLst>
      <p:ext uri="{BB962C8B-B14F-4D97-AF65-F5344CB8AC3E}">
        <p14:creationId xmlns:p14="http://schemas.microsoft.com/office/powerpoint/2010/main" val="4061661690"/>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10/1/18</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19938489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FE6E1587-BC69-4B74-AFFA-2A7C92D282DA}" type="datetime1">
              <a:rPr lang="en-US" smtClean="0"/>
              <a:t>10/1/18</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8702353"/>
      </p:ext>
    </p:extLst>
  </p:cSld>
  <p:clrMapOvr>
    <a:masterClrMapping/>
  </p:clrMapOvr>
  <p:transition xmlns:p14="http://schemas.microsoft.com/office/powerpoint/2010/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8C5C635-FA56-4672-BA77-6AA531D97063}" type="datetime1">
              <a:rPr lang="en-US" smtClean="0"/>
              <a:t>10/1/18</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xmlns:p14="http://schemas.microsoft.com/office/powerpoint/2010/mai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E25C4B3-F886-41B6-9CDF-2EEF0C9BB989}" type="datetime1">
              <a:rPr lang="en-US" smtClean="0"/>
              <a:t>10/1/18</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xmlns:p14="http://schemas.microsoft.com/office/powerpoint/2010/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4EC454B-8AA2-4785-AE0D-AE23F3ECCADE}" type="datetime1">
              <a:rPr lang="en-US" smtClean="0"/>
              <a:t>10/1/18</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xmlns:p14="http://schemas.microsoft.com/office/powerpoint/2010/mai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163C71C-E15B-4273-8FC5-6D8F0B255339}" type="datetime1">
              <a:rPr lang="en-US" smtClean="0"/>
              <a:t>10/1/18</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xmlns:p14="http://schemas.microsoft.com/office/powerpoint/2010/mai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99020C2-B8CC-43A5-BD38-18054C1AB93F}" type="datetime1">
              <a:rPr lang="en-US" smtClean="0"/>
              <a:t>10/1/18</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xmlns:p14="http://schemas.microsoft.com/office/powerpoint/2010/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5668621-AC61-413F-988E-AE3E49B130F0}" type="datetime1">
              <a:rPr lang="en-US" smtClean="0"/>
              <a:t>10/1/18</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328183"/>
      </p:ext>
    </p:extLst>
  </p:cSld>
  <p:clrMapOvr>
    <a:masterClrMapping/>
  </p:clrMapOvr>
  <p:transition xmlns:p14="http://schemas.microsoft.com/office/powerpoint/2010/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xmlns:p14="http://schemas.microsoft.com/office/powerpoint/2010/mai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141800773"/>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10/1/18</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12" name="TextBox 11"/>
          <p:cNvSpPr txBox="1"/>
          <p:nvPr userDrawn="1"/>
        </p:nvSpPr>
        <p:spPr bwMode="auto">
          <a:xfrm>
            <a:off x="3785492" y="756610"/>
            <a:ext cx="1345153" cy="415498"/>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Helen Diller Family</a:t>
            </a:r>
          </a:p>
          <a:p>
            <a:r>
              <a:rPr lang="en-US" sz="900" dirty="0" smtClean="0">
                <a:solidFill>
                  <a:schemeClr val="bg1"/>
                </a:solidFill>
                <a:latin typeface="+mj-lt"/>
              </a:rPr>
              <a:t>Comprehensive </a:t>
            </a:r>
            <a:br>
              <a:rPr lang="en-US" sz="900" dirty="0" smtClean="0">
                <a:solidFill>
                  <a:schemeClr val="bg1"/>
                </a:solidFill>
                <a:latin typeface="+mj-lt"/>
              </a:rPr>
            </a:br>
            <a:r>
              <a:rPr lang="en-US" sz="900" dirty="0" smtClean="0">
                <a:solidFill>
                  <a:schemeClr val="bg1"/>
                </a:solidFill>
                <a:latin typeface="+mj-lt"/>
              </a:rPr>
              <a:t>Cancer Center</a:t>
            </a:r>
          </a:p>
        </p:txBody>
      </p:sp>
      <p:cxnSp>
        <p:nvCxnSpPr>
          <p:cNvPr id="14" name="Straight Connector 13"/>
          <p:cNvCxnSpPr/>
          <p:nvPr userDrawn="1"/>
        </p:nvCxnSpPr>
        <p:spPr>
          <a:xfrm>
            <a:off x="514007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auto">
          <a:xfrm>
            <a:off x="5297863" y="756610"/>
            <a:ext cx="765029"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School</a:t>
            </a:r>
            <a:br>
              <a:rPr lang="en-US" sz="900" dirty="0" smtClean="0">
                <a:solidFill>
                  <a:schemeClr val="bg1"/>
                </a:solidFill>
                <a:latin typeface="+mj-lt"/>
              </a:rPr>
            </a:br>
            <a:r>
              <a:rPr lang="en-US" sz="900" dirty="0" smtClean="0">
                <a:solidFill>
                  <a:schemeClr val="bg1"/>
                </a:solidFill>
                <a:latin typeface="+mj-lt"/>
              </a:rPr>
              <a:t>of Medicine</a:t>
            </a:r>
          </a:p>
        </p:txBody>
      </p:sp>
      <p:cxnSp>
        <p:nvCxnSpPr>
          <p:cNvPr id="16" name="Straight Connector 15"/>
          <p:cNvCxnSpPr/>
          <p:nvPr userDrawn="1"/>
        </p:nvCxnSpPr>
        <p:spPr>
          <a:xfrm>
            <a:off x="606289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6221297" y="756610"/>
            <a:ext cx="975995"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AIDS Research</a:t>
            </a:r>
            <a:r>
              <a:rPr lang="en-US" sz="900" baseline="0" dirty="0" smtClean="0">
                <a:solidFill>
                  <a:schemeClr val="bg1"/>
                </a:solidFill>
                <a:latin typeface="+mj-lt"/>
              </a:rPr>
              <a:t> Institute at UCSF</a:t>
            </a:r>
            <a:endParaRPr lang="en-US" sz="900" dirty="0" smtClean="0">
              <a:solidFill>
                <a:schemeClr val="bg1"/>
              </a:solidFill>
              <a:latin typeface="+mj-lt"/>
            </a:endParaRPr>
          </a:p>
        </p:txBody>
      </p:sp>
      <p:pic>
        <p:nvPicPr>
          <p:cNvPr id="18" name="Picture 17" descr="UCSF_SubLogo_GlobalHealthSci_white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42379688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22" name="Rectangle 21"/>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10/1/18</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8" name="Straight Connector 17"/>
          <p:cNvCxnSpPr/>
          <p:nvPr userDrawn="1"/>
        </p:nvCxnSpPr>
        <p:spPr>
          <a:xfrm>
            <a:off x="3238039"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3502429" y="742095"/>
            <a:ext cx="1487211"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dirty="0" err="1" smtClean="0">
                <a:solidFill>
                  <a:schemeClr val="bg1"/>
                </a:solidFill>
                <a:latin typeface="+mj-lt"/>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smtClean="0">
                  <a:solidFill>
                    <a:schemeClr val="bg1"/>
                  </a:solidFill>
                  <a:latin typeface="+mj-lt"/>
                </a:rPr>
                <a:t>Partner </a:t>
              </a:r>
              <a:br>
                <a:rPr lang="en-US" sz="1400" dirty="0" smtClean="0">
                  <a:solidFill>
                    <a:schemeClr val="bg1"/>
                  </a:solidFill>
                  <a:latin typeface="+mj-lt"/>
                </a:rPr>
              </a:br>
              <a:r>
                <a:rPr lang="en-US" sz="1400" dirty="0" smtClean="0">
                  <a:solidFill>
                    <a:schemeClr val="bg1"/>
                  </a:solidFill>
                  <a:latin typeface="+mj-lt"/>
                </a:rPr>
                <a:t>Logo</a:t>
              </a:r>
            </a:p>
          </p:txBody>
        </p:sp>
      </p:grpSp>
      <p:pic>
        <p:nvPicPr>
          <p:cNvPr id="16" name="Picture 15" descr="UCSF_SubLogo_GlobalHealthSci_white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29717569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10/1/18</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35486567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10/1/18</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29893839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3.xml"/><Relationship Id="rId20" Type="http://schemas.openxmlformats.org/officeDocument/2006/relationships/image" Target="../media/image6.emf"/><Relationship Id="rId10" Type="http://schemas.openxmlformats.org/officeDocument/2006/relationships/slideLayout" Target="../slideLayouts/slideLayout34.xml"/><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slideLayout" Target="../slideLayouts/slideLayout38.xml"/><Relationship Id="rId15" Type="http://schemas.openxmlformats.org/officeDocument/2006/relationships/slideLayout" Target="../slideLayouts/slideLayout39.xml"/><Relationship Id="rId16" Type="http://schemas.openxmlformats.org/officeDocument/2006/relationships/slideLayout" Target="../slideLayouts/slideLayout40.xml"/><Relationship Id="rId17" Type="http://schemas.openxmlformats.org/officeDocument/2006/relationships/slideLayout" Target="../slideLayouts/slideLayout41.xml"/><Relationship Id="rId18" Type="http://schemas.openxmlformats.org/officeDocument/2006/relationships/slideLayout" Target="../slideLayouts/slideLayout42.xml"/><Relationship Id="rId19" Type="http://schemas.openxmlformats.org/officeDocument/2006/relationships/theme" Target="../theme/theme2.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1.xml"/><Relationship Id="rId20" Type="http://schemas.openxmlformats.org/officeDocument/2006/relationships/image" Target="../media/image6.emf"/><Relationship Id="rId10" Type="http://schemas.openxmlformats.org/officeDocument/2006/relationships/slideLayout" Target="../slideLayouts/slideLayout52.xml"/><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slideLayout" Target="../slideLayouts/slideLayout56.xml"/><Relationship Id="rId15" Type="http://schemas.openxmlformats.org/officeDocument/2006/relationships/slideLayout" Target="../slideLayouts/slideLayout57.xml"/><Relationship Id="rId16" Type="http://schemas.openxmlformats.org/officeDocument/2006/relationships/slideLayout" Target="../slideLayouts/slideLayout58.xml"/><Relationship Id="rId17" Type="http://schemas.openxmlformats.org/officeDocument/2006/relationships/slideLayout" Target="../slideLayouts/slideLayout59.xml"/><Relationship Id="rId18" Type="http://schemas.openxmlformats.org/officeDocument/2006/relationships/slideLayout" Target="../slideLayouts/slideLayout60.xml"/><Relationship Id="rId19" Type="http://schemas.openxmlformats.org/officeDocument/2006/relationships/theme" Target="../theme/theme3.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950" y="434993"/>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6557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t>10/1/18</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2069" name="Freeform 77"/>
          <p:cNvSpPr>
            <a:spLocks/>
          </p:cNvSpPr>
          <p:nvPr userDrawn="1"/>
        </p:nvSpPr>
        <p:spPr bwMode="auto">
          <a:xfrm>
            <a:off x="8129588" y="6394450"/>
            <a:ext cx="647700" cy="311150"/>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4014" r:id="rId1"/>
    <p:sldLayoutId id="2147484016" r:id="rId2"/>
    <p:sldLayoutId id="2147483933" r:id="rId3"/>
    <p:sldLayoutId id="2147484012" r:id="rId4"/>
    <p:sldLayoutId id="2147483934" r:id="rId5"/>
    <p:sldLayoutId id="2147484013" r:id="rId6"/>
    <p:sldLayoutId id="2147484015" r:id="rId7"/>
    <p:sldLayoutId id="2147483935" r:id="rId8"/>
    <p:sldLayoutId id="2147483936" r:id="rId9"/>
    <p:sldLayoutId id="2147483937" r:id="rId10"/>
    <p:sldLayoutId id="2147483938" r:id="rId11"/>
    <p:sldLayoutId id="2147483939" r:id="rId12"/>
    <p:sldLayoutId id="2147483940" r:id="rId13"/>
    <p:sldLayoutId id="2147483941" r:id="rId14"/>
    <p:sldLayoutId id="2147483950"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4017" r:id="rId24"/>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473"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AB5EC3A-29DC-4460-AB8F-0DD1BAF5274D}" type="datetime1">
              <a:rPr lang="en-US" smtClean="0"/>
              <a:t>10/1/18</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pic>
        <p:nvPicPr>
          <p:cNvPr id="10"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Placeholder 1"/>
          <p:cNvSpPr>
            <a:spLocks noGrp="1"/>
          </p:cNvSpPr>
          <p:nvPr>
            <p:ph type="title"/>
          </p:nvPr>
        </p:nvSpPr>
        <p:spPr>
          <a:xfrm>
            <a:off x="655950"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092B5C8-A02F-48BB-85A9-4E6693BB4284}" type="datetime1">
              <a:rPr lang="en-US" smtClean="0"/>
              <a:t>10/1/18</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9"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5.png"/><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6.png"/><Relationship Id="rId1" Type="http://schemas.openxmlformats.org/officeDocument/2006/relationships/slideLayout" Target="../slideLayouts/slideLayout15.xml"/><Relationship Id="rId2"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0.emf"/><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605" y="2849426"/>
            <a:ext cx="6595720" cy="652743"/>
          </a:xfrm>
        </p:spPr>
        <p:txBody>
          <a:bodyPr/>
          <a:lstStyle/>
          <a:p>
            <a:r>
              <a:rPr lang="en-US" dirty="0" smtClean="0">
                <a:ea typeface="MS PGothic" charset="0"/>
              </a:rPr>
              <a:t>Mortality</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Measuring Mortality</a:t>
            </a:r>
            <a:endParaRPr lang="en-US" dirty="0"/>
          </a:p>
        </p:txBody>
      </p:sp>
      <p:sp>
        <p:nvSpPr>
          <p:cNvPr id="3" name="Content Placeholder 2"/>
          <p:cNvSpPr>
            <a:spLocks noGrp="1"/>
          </p:cNvSpPr>
          <p:nvPr>
            <p:ph idx="1"/>
          </p:nvPr>
        </p:nvSpPr>
        <p:spPr>
          <a:xfrm>
            <a:off x="661375" y="1554616"/>
            <a:ext cx="8325548" cy="4011502"/>
          </a:xfrm>
        </p:spPr>
        <p:txBody>
          <a:bodyPr/>
          <a:lstStyle/>
          <a:p>
            <a:r>
              <a:rPr lang="en-US" dirty="0">
                <a:latin typeface="+mn-lt"/>
              </a:rPr>
              <a:t>Crude Death Rate=</a:t>
            </a:r>
          </a:p>
          <a:p>
            <a:pPr lvl="1" indent="0">
              <a:buNone/>
            </a:pPr>
            <a:r>
              <a:rPr lang="en-US" sz="2000" dirty="0">
                <a:latin typeface="+mn-lt"/>
              </a:rPr>
              <a:t>Number of deaths in year X, in country Y</a:t>
            </a:r>
          </a:p>
          <a:p>
            <a:pPr lvl="1" indent="0">
              <a:buNone/>
            </a:pPr>
            <a:r>
              <a:rPr lang="en-US" sz="800" dirty="0" smtClean="0">
                <a:latin typeface="+mn-lt"/>
              </a:rPr>
              <a:t>___________________________________________________________________________________</a:t>
            </a:r>
            <a:r>
              <a:rPr lang="en-US" sz="2000" dirty="0" smtClean="0">
                <a:latin typeface="+mn-lt"/>
              </a:rPr>
              <a:t>       X 1000</a:t>
            </a:r>
            <a:endParaRPr lang="en-US" sz="2000" dirty="0">
              <a:latin typeface="+mn-lt"/>
            </a:endParaRPr>
          </a:p>
          <a:p>
            <a:pPr lvl="1" indent="0">
              <a:buNone/>
            </a:pPr>
            <a:r>
              <a:rPr lang="en-US" sz="2000" dirty="0">
                <a:latin typeface="+mn-lt"/>
              </a:rPr>
              <a:t>Mid-year population in year X, country Y</a:t>
            </a:r>
          </a:p>
          <a:p>
            <a:endParaRPr lang="en-US" dirty="0">
              <a:latin typeface="+mn-lt"/>
            </a:endParaRPr>
          </a:p>
          <a:p>
            <a:r>
              <a:rPr lang="en-US" dirty="0">
                <a:latin typeface="+mn-lt"/>
              </a:rPr>
              <a:t>Age specific death rate=</a:t>
            </a:r>
          </a:p>
          <a:p>
            <a:pPr lvl="1" indent="0">
              <a:buNone/>
            </a:pPr>
            <a:r>
              <a:rPr lang="en-US" sz="2000" dirty="0">
                <a:latin typeface="+mn-lt"/>
              </a:rPr>
              <a:t>Number of deaths at age Z, in country Y</a:t>
            </a:r>
          </a:p>
          <a:p>
            <a:pPr lvl="1" indent="0">
              <a:buNone/>
            </a:pPr>
            <a:r>
              <a:rPr lang="en-US" sz="800" dirty="0" smtClean="0">
                <a:latin typeface="+mn-lt"/>
              </a:rPr>
              <a:t>________________________________________________________________________________________     </a:t>
            </a:r>
            <a:r>
              <a:rPr lang="en-US" sz="2000" dirty="0" smtClean="0">
                <a:latin typeface="+mn-lt"/>
              </a:rPr>
              <a:t>X 1000</a:t>
            </a:r>
            <a:endParaRPr lang="en-US" sz="1600" dirty="0">
              <a:latin typeface="+mn-lt"/>
            </a:endParaRPr>
          </a:p>
          <a:p>
            <a:pPr lvl="1" indent="0">
              <a:buNone/>
            </a:pPr>
            <a:r>
              <a:rPr lang="en-US" sz="2000" dirty="0">
                <a:latin typeface="+mn-lt"/>
              </a:rPr>
              <a:t>Number of people age Z, in country Y</a:t>
            </a: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10</a:t>
            </a:fld>
            <a:endParaRPr lang="en-US" dirty="0"/>
          </a:p>
        </p:txBody>
      </p:sp>
    </p:spTree>
    <p:extLst>
      <p:ext uri="{BB962C8B-B14F-4D97-AF65-F5344CB8AC3E}">
        <p14:creationId xmlns:p14="http://schemas.microsoft.com/office/powerpoint/2010/main" val="324397438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Crude death rate: why is it problematic?</a:t>
            </a:r>
            <a:endParaRPr lang="en-US" dirty="0"/>
          </a:p>
        </p:txBody>
      </p:sp>
      <p:sp>
        <p:nvSpPr>
          <p:cNvPr id="4" name="Text Placeholder 3"/>
          <p:cNvSpPr>
            <a:spLocks noGrp="1"/>
          </p:cNvSpPr>
          <p:nvPr>
            <p:ph type="body" idx="10"/>
          </p:nvPr>
        </p:nvSpPr>
        <p:spPr>
          <a:xfrm>
            <a:off x="638227" y="1563684"/>
            <a:ext cx="2544199" cy="1458362"/>
          </a:xfrm>
        </p:spPr>
        <p:txBody>
          <a:bodyPr/>
          <a:lstStyle/>
          <a:p>
            <a:r>
              <a:rPr lang="en-US" dirty="0" smtClean="0"/>
              <a:t>Think about lexis diagrams from the other day</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11</a:t>
            </a:fld>
            <a:endParaRPr lang="en-US" dirty="0"/>
          </a:p>
        </p:txBody>
      </p:sp>
      <p:pic>
        <p:nvPicPr>
          <p:cNvPr id="8" name="Picture 7"/>
          <p:cNvPicPr>
            <a:picLocks noChangeAspect="1"/>
          </p:cNvPicPr>
          <p:nvPr/>
        </p:nvPicPr>
        <p:blipFill>
          <a:blip r:embed="rId2"/>
          <a:stretch>
            <a:fillRect/>
          </a:stretch>
        </p:blipFill>
        <p:spPr>
          <a:xfrm>
            <a:off x="3612309" y="1219753"/>
            <a:ext cx="5222574" cy="4952082"/>
          </a:xfrm>
          <a:prstGeom prst="rect">
            <a:avLst/>
          </a:prstGeom>
        </p:spPr>
      </p:pic>
    </p:spTree>
    <p:extLst>
      <p:ext uri="{BB962C8B-B14F-4D97-AF65-F5344CB8AC3E}">
        <p14:creationId xmlns:p14="http://schemas.microsoft.com/office/powerpoint/2010/main" val="381281220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53732" y="438912"/>
            <a:ext cx="8089901" cy="577081"/>
          </a:xfrm>
        </p:spPr>
        <p:txBody>
          <a:bodyPr/>
          <a:lstStyle/>
          <a:p>
            <a:r>
              <a:rPr lang="en-US" dirty="0" smtClean="0"/>
              <a:t>Rate </a:t>
            </a:r>
            <a:r>
              <a:rPr lang="en-US" dirty="0" err="1" smtClean="0"/>
              <a:t>vs</a:t>
            </a:r>
            <a:r>
              <a:rPr lang="en-US" dirty="0" smtClean="0"/>
              <a:t> probability</a:t>
            </a:r>
            <a:endParaRPr lang="en-US" dirty="0"/>
          </a:p>
        </p:txBody>
      </p:sp>
      <p:sp>
        <p:nvSpPr>
          <p:cNvPr id="9" name="Content Placeholder 8"/>
          <p:cNvSpPr>
            <a:spLocks noGrp="1"/>
          </p:cNvSpPr>
          <p:nvPr>
            <p:ph idx="1"/>
          </p:nvPr>
        </p:nvSpPr>
        <p:spPr>
          <a:xfrm>
            <a:off x="661375" y="1401529"/>
            <a:ext cx="8325548" cy="4657162"/>
          </a:xfrm>
        </p:spPr>
        <p:txBody>
          <a:bodyPr>
            <a:normAutofit lnSpcReduction="10000"/>
          </a:bodyPr>
          <a:lstStyle/>
          <a:p>
            <a:r>
              <a:rPr lang="en-US" dirty="0" smtClean="0"/>
              <a:t>Rate: </a:t>
            </a:r>
          </a:p>
          <a:p>
            <a:pPr lvl="1"/>
            <a:r>
              <a:rPr lang="en-US" dirty="0" smtClean="0"/>
              <a:t>Measure </a:t>
            </a:r>
            <a:r>
              <a:rPr lang="en-US" dirty="0"/>
              <a:t>of the frequency with which an event occurs in a defined population during a given length of time </a:t>
            </a:r>
          </a:p>
          <a:p>
            <a:pPr lvl="1"/>
            <a:r>
              <a:rPr lang="en-US" dirty="0"/>
              <a:t>Numerator: Count of events that occur during a period </a:t>
            </a:r>
          </a:p>
          <a:p>
            <a:pPr lvl="1"/>
            <a:r>
              <a:rPr lang="en-US" dirty="0" smtClean="0"/>
              <a:t>Denominator</a:t>
            </a:r>
            <a:r>
              <a:rPr lang="en-US" dirty="0"/>
              <a:t>: Midpoint population, or person-years, or other person-time units of exposure for the same period as the numerator </a:t>
            </a:r>
          </a:p>
          <a:p>
            <a:r>
              <a:rPr lang="en-US" dirty="0" smtClean="0"/>
              <a:t>Probability: </a:t>
            </a:r>
          </a:p>
          <a:p>
            <a:pPr lvl="1"/>
            <a:r>
              <a:rPr lang="en-US" dirty="0" smtClean="0"/>
              <a:t>In </a:t>
            </a:r>
            <a:r>
              <a:rPr lang="en-US" dirty="0"/>
              <a:t>demography, indicates the likelihood that some event will (or will not) occur to some group of exposed persons during the course of some period of time </a:t>
            </a:r>
          </a:p>
          <a:p>
            <a:pPr lvl="1"/>
            <a:r>
              <a:rPr lang="en-US" dirty="0" smtClean="0"/>
              <a:t>Similar </a:t>
            </a:r>
            <a:r>
              <a:rPr lang="en-US" dirty="0"/>
              <a:t>to rates except that they consider the number of people exposed to risk at the start of a time interval </a:t>
            </a: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12</a:t>
            </a:fld>
            <a:endParaRPr lang="en-US" dirty="0"/>
          </a:p>
        </p:txBody>
      </p:sp>
    </p:spTree>
    <p:extLst>
      <p:ext uri="{BB962C8B-B14F-4D97-AF65-F5344CB8AC3E}">
        <p14:creationId xmlns:p14="http://schemas.microsoft.com/office/powerpoint/2010/main" val="7660753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Cohort </a:t>
            </a:r>
            <a:r>
              <a:rPr lang="en-US" dirty="0" err="1" smtClean="0"/>
              <a:t>vs</a:t>
            </a:r>
            <a:r>
              <a:rPr lang="en-US" dirty="0" smtClean="0"/>
              <a:t> period rates</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13</a:t>
            </a:fld>
            <a:endParaRPr lang="en-US" dirty="0"/>
          </a:p>
        </p:txBody>
      </p:sp>
      <p:pic>
        <p:nvPicPr>
          <p:cNvPr id="10" name="Picture 9"/>
          <p:cNvPicPr>
            <a:picLocks noChangeAspect="1"/>
          </p:cNvPicPr>
          <p:nvPr/>
        </p:nvPicPr>
        <p:blipFill>
          <a:blip r:embed="rId2"/>
          <a:stretch>
            <a:fillRect/>
          </a:stretch>
        </p:blipFill>
        <p:spPr>
          <a:xfrm>
            <a:off x="1582155" y="1401527"/>
            <a:ext cx="5848371" cy="2519415"/>
          </a:xfrm>
          <a:prstGeom prst="rect">
            <a:avLst/>
          </a:prstGeom>
        </p:spPr>
      </p:pic>
      <p:pic>
        <p:nvPicPr>
          <p:cNvPr id="11" name="Picture 10"/>
          <p:cNvPicPr>
            <a:picLocks noChangeAspect="1"/>
          </p:cNvPicPr>
          <p:nvPr/>
        </p:nvPicPr>
        <p:blipFill>
          <a:blip r:embed="rId3"/>
          <a:stretch>
            <a:fillRect/>
          </a:stretch>
        </p:blipFill>
        <p:spPr>
          <a:xfrm>
            <a:off x="1711659" y="3838671"/>
            <a:ext cx="6656817" cy="2227914"/>
          </a:xfrm>
          <a:prstGeom prst="rect">
            <a:avLst/>
          </a:prstGeom>
        </p:spPr>
      </p:pic>
    </p:spTree>
    <p:extLst>
      <p:ext uri="{BB962C8B-B14F-4D97-AF65-F5344CB8AC3E}">
        <p14:creationId xmlns:p14="http://schemas.microsoft.com/office/powerpoint/2010/main" val="20518724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Rates </a:t>
            </a:r>
            <a:r>
              <a:rPr lang="en-US" dirty="0" err="1" smtClean="0"/>
              <a:t>vs</a:t>
            </a:r>
            <a:r>
              <a:rPr lang="en-US" dirty="0" smtClean="0"/>
              <a:t> probabilities</a:t>
            </a:r>
            <a:endParaRPr lang="en-US" dirty="0"/>
          </a:p>
        </p:txBody>
      </p:sp>
      <p:sp>
        <p:nvSpPr>
          <p:cNvPr id="3" name="Content Placeholder 2"/>
          <p:cNvSpPr>
            <a:spLocks noGrp="1"/>
          </p:cNvSpPr>
          <p:nvPr>
            <p:ph idx="1"/>
          </p:nvPr>
        </p:nvSpPr>
        <p:spPr>
          <a:xfrm>
            <a:off x="653732" y="1394024"/>
            <a:ext cx="8325548" cy="4011502"/>
          </a:xfrm>
        </p:spPr>
        <p:txBody>
          <a:bodyPr/>
          <a:lstStyle/>
          <a:p>
            <a:r>
              <a:rPr lang="en-US" dirty="0" smtClean="0"/>
              <a:t>We often think in terms of probabilities in demography (the probability of dying)</a:t>
            </a:r>
          </a:p>
          <a:p>
            <a:pPr lvl="1"/>
            <a:r>
              <a:rPr lang="en-US" dirty="0" smtClean="0"/>
              <a:t>Life tables next week</a:t>
            </a:r>
          </a:p>
          <a:p>
            <a:pPr lvl="1"/>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14</a:t>
            </a:fld>
            <a:endParaRPr lang="en-US" dirty="0"/>
          </a:p>
        </p:txBody>
      </p:sp>
      <p:pic>
        <p:nvPicPr>
          <p:cNvPr id="9" name="Picture 8"/>
          <p:cNvPicPr>
            <a:picLocks noChangeAspect="1"/>
          </p:cNvPicPr>
          <p:nvPr/>
        </p:nvPicPr>
        <p:blipFill>
          <a:blip r:embed="rId2"/>
          <a:stretch>
            <a:fillRect/>
          </a:stretch>
        </p:blipFill>
        <p:spPr>
          <a:xfrm>
            <a:off x="1474427" y="2700862"/>
            <a:ext cx="5870844" cy="3272599"/>
          </a:xfrm>
          <a:prstGeom prst="rect">
            <a:avLst/>
          </a:prstGeom>
        </p:spPr>
      </p:pic>
    </p:spTree>
    <p:extLst>
      <p:ext uri="{BB962C8B-B14F-4D97-AF65-F5344CB8AC3E}">
        <p14:creationId xmlns:p14="http://schemas.microsoft.com/office/powerpoint/2010/main" val="418171557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Try to calculate!</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15</a:t>
            </a:fld>
            <a:endParaRPr lang="en-US" dirty="0"/>
          </a:p>
        </p:txBody>
      </p:sp>
      <p:pic>
        <p:nvPicPr>
          <p:cNvPr id="8" name="Picture 7"/>
          <p:cNvPicPr>
            <a:picLocks noChangeAspect="1"/>
          </p:cNvPicPr>
          <p:nvPr/>
        </p:nvPicPr>
        <p:blipFill>
          <a:blip r:embed="rId2"/>
          <a:stretch>
            <a:fillRect/>
          </a:stretch>
        </p:blipFill>
        <p:spPr>
          <a:xfrm>
            <a:off x="568594" y="1434864"/>
            <a:ext cx="8175039" cy="4498259"/>
          </a:xfrm>
          <a:prstGeom prst="rect">
            <a:avLst/>
          </a:prstGeom>
        </p:spPr>
      </p:pic>
    </p:spTree>
    <p:extLst>
      <p:ext uri="{BB962C8B-B14F-4D97-AF65-F5344CB8AC3E}">
        <p14:creationId xmlns:p14="http://schemas.microsoft.com/office/powerpoint/2010/main" val="20812339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Try to calculate!</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16</a:t>
            </a:fld>
            <a:endParaRPr lang="en-US" dirty="0"/>
          </a:p>
        </p:txBody>
      </p:sp>
      <p:pic>
        <p:nvPicPr>
          <p:cNvPr id="11" name="Picture 10"/>
          <p:cNvPicPr>
            <a:picLocks noChangeAspect="1"/>
          </p:cNvPicPr>
          <p:nvPr/>
        </p:nvPicPr>
        <p:blipFill rotWithShape="1">
          <a:blip r:embed="rId2"/>
          <a:srcRect r="47926"/>
          <a:stretch/>
        </p:blipFill>
        <p:spPr>
          <a:xfrm>
            <a:off x="139035" y="1587264"/>
            <a:ext cx="4257021" cy="4498259"/>
          </a:xfrm>
          <a:prstGeom prst="rect">
            <a:avLst/>
          </a:prstGeom>
        </p:spPr>
      </p:pic>
      <p:pic>
        <p:nvPicPr>
          <p:cNvPr id="12" name="Picture 11"/>
          <p:cNvPicPr>
            <a:picLocks noChangeAspect="1"/>
          </p:cNvPicPr>
          <p:nvPr/>
        </p:nvPicPr>
        <p:blipFill rotWithShape="1">
          <a:blip r:embed="rId3"/>
          <a:srcRect t="63793"/>
          <a:stretch/>
        </p:blipFill>
        <p:spPr>
          <a:xfrm>
            <a:off x="4204306" y="1587264"/>
            <a:ext cx="4858522" cy="1184905"/>
          </a:xfrm>
          <a:prstGeom prst="rect">
            <a:avLst/>
          </a:prstGeom>
        </p:spPr>
      </p:pic>
      <p:pic>
        <p:nvPicPr>
          <p:cNvPr id="13" name="Picture 12"/>
          <p:cNvPicPr>
            <a:picLocks noChangeAspect="1"/>
          </p:cNvPicPr>
          <p:nvPr/>
        </p:nvPicPr>
        <p:blipFill>
          <a:blip r:embed="rId4"/>
          <a:stretch>
            <a:fillRect/>
          </a:stretch>
        </p:blipFill>
        <p:spPr>
          <a:xfrm>
            <a:off x="4204306" y="2724714"/>
            <a:ext cx="4858523" cy="2227914"/>
          </a:xfrm>
          <a:prstGeom prst="rect">
            <a:avLst/>
          </a:prstGeom>
        </p:spPr>
      </p:pic>
    </p:spTree>
    <p:extLst>
      <p:ext uri="{BB962C8B-B14F-4D97-AF65-F5344CB8AC3E}">
        <p14:creationId xmlns:p14="http://schemas.microsoft.com/office/powerpoint/2010/main" val="154853425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Try to calculate!</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17</a:t>
            </a:fld>
            <a:endParaRPr lang="en-US" dirty="0"/>
          </a:p>
        </p:txBody>
      </p:sp>
      <p:pic>
        <p:nvPicPr>
          <p:cNvPr id="8" name="Picture 7"/>
          <p:cNvPicPr>
            <a:picLocks noChangeAspect="1"/>
          </p:cNvPicPr>
          <p:nvPr/>
        </p:nvPicPr>
        <p:blipFill>
          <a:blip r:embed="rId2"/>
          <a:stretch>
            <a:fillRect/>
          </a:stretch>
        </p:blipFill>
        <p:spPr>
          <a:xfrm>
            <a:off x="568594" y="1434864"/>
            <a:ext cx="8175039" cy="4498259"/>
          </a:xfrm>
          <a:prstGeom prst="rect">
            <a:avLst/>
          </a:prstGeom>
        </p:spPr>
      </p:pic>
      <p:sp>
        <p:nvSpPr>
          <p:cNvPr id="3" name="TextBox 2"/>
          <p:cNvSpPr txBox="1"/>
          <p:nvPr/>
        </p:nvSpPr>
        <p:spPr bwMode="auto">
          <a:xfrm>
            <a:off x="7459723" y="2970352"/>
            <a:ext cx="368691" cy="307777"/>
          </a:xfrm>
          <a:prstGeom prst="rect">
            <a:avLst/>
          </a:prstGeom>
          <a:noFill/>
          <a:ln w="19050" algn="ctr">
            <a:noFill/>
            <a:miter lim="800000"/>
            <a:headEnd/>
            <a:tailEnd/>
          </a:ln>
        </p:spPr>
        <p:txBody>
          <a:bodyPr wrap="none" lIns="0" tIns="0" rIns="0" bIns="0" rtlCol="0">
            <a:spAutoFit/>
          </a:bodyPr>
          <a:lstStyle/>
          <a:p>
            <a:r>
              <a:rPr lang="en-US" sz="2000" dirty="0"/>
              <a:t>3</a:t>
            </a:r>
            <a:r>
              <a:rPr lang="en-US" sz="2000" dirty="0" smtClean="0"/>
              <a:t>/6</a:t>
            </a:r>
          </a:p>
        </p:txBody>
      </p:sp>
      <p:sp>
        <p:nvSpPr>
          <p:cNvPr id="9" name="TextBox 8"/>
          <p:cNvSpPr txBox="1"/>
          <p:nvPr/>
        </p:nvSpPr>
        <p:spPr bwMode="auto">
          <a:xfrm>
            <a:off x="6721628" y="3735921"/>
            <a:ext cx="368691" cy="307777"/>
          </a:xfrm>
          <a:prstGeom prst="rect">
            <a:avLst/>
          </a:prstGeom>
          <a:noFill/>
          <a:ln w="19050" algn="ctr">
            <a:noFill/>
            <a:miter lim="800000"/>
            <a:headEnd/>
            <a:tailEnd/>
          </a:ln>
        </p:spPr>
        <p:txBody>
          <a:bodyPr wrap="none" lIns="0" tIns="0" rIns="0" bIns="0" rtlCol="0">
            <a:spAutoFit/>
          </a:bodyPr>
          <a:lstStyle/>
          <a:p>
            <a:r>
              <a:rPr lang="en-US" sz="2000" dirty="0" smtClean="0"/>
              <a:t>3/4</a:t>
            </a:r>
          </a:p>
        </p:txBody>
      </p:sp>
      <p:sp>
        <p:nvSpPr>
          <p:cNvPr id="10" name="TextBox 9"/>
          <p:cNvSpPr txBox="1"/>
          <p:nvPr/>
        </p:nvSpPr>
        <p:spPr bwMode="auto">
          <a:xfrm>
            <a:off x="6790172" y="4436685"/>
            <a:ext cx="368691" cy="307777"/>
          </a:xfrm>
          <a:prstGeom prst="rect">
            <a:avLst/>
          </a:prstGeom>
          <a:noFill/>
          <a:ln w="19050" algn="ctr">
            <a:noFill/>
            <a:miter lim="800000"/>
            <a:headEnd/>
            <a:tailEnd/>
          </a:ln>
        </p:spPr>
        <p:txBody>
          <a:bodyPr wrap="none" lIns="0" tIns="0" rIns="0" bIns="0" rtlCol="0">
            <a:spAutoFit/>
          </a:bodyPr>
          <a:lstStyle/>
          <a:p>
            <a:r>
              <a:rPr lang="en-US" sz="2000" dirty="0" smtClean="0"/>
              <a:t>3/</a:t>
            </a:r>
            <a:r>
              <a:rPr lang="en-US" sz="2000" dirty="0"/>
              <a:t>5</a:t>
            </a:r>
            <a:endParaRPr lang="en-US" sz="2000" dirty="0" smtClean="0"/>
          </a:p>
        </p:txBody>
      </p:sp>
    </p:spTree>
    <p:extLst>
      <p:ext uri="{BB962C8B-B14F-4D97-AF65-F5344CB8AC3E}">
        <p14:creationId xmlns:p14="http://schemas.microsoft.com/office/powerpoint/2010/main" val="1068117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Problem with crude death rates</a:t>
            </a:r>
            <a:endParaRPr lang="en-US" dirty="0"/>
          </a:p>
        </p:txBody>
      </p:sp>
      <p:sp>
        <p:nvSpPr>
          <p:cNvPr id="3" name="Content Placeholder 2"/>
          <p:cNvSpPr>
            <a:spLocks noGrp="1"/>
          </p:cNvSpPr>
          <p:nvPr>
            <p:ph idx="1"/>
          </p:nvPr>
        </p:nvSpPr>
        <p:spPr>
          <a:xfrm>
            <a:off x="653732" y="1481393"/>
            <a:ext cx="8325548" cy="4011502"/>
          </a:xfrm>
        </p:spPr>
        <p:txBody>
          <a:bodyPr/>
          <a:lstStyle/>
          <a:p>
            <a:r>
              <a:rPr lang="en-US" dirty="0" smtClean="0"/>
              <a:t>Populations differ in terms of age distribution</a:t>
            </a:r>
          </a:p>
          <a:p>
            <a:pPr lvl="1"/>
            <a:r>
              <a:rPr lang="en-US" dirty="0" smtClean="0"/>
              <a:t>Cannot really compare</a:t>
            </a:r>
          </a:p>
          <a:p>
            <a:r>
              <a:rPr lang="en-US" dirty="0" smtClean="0"/>
              <a:t>Need to remove the effects of the population distribution on crude death rates to compare</a:t>
            </a:r>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18</a:t>
            </a:fld>
            <a:endParaRPr lang="en-US" dirty="0"/>
          </a:p>
        </p:txBody>
      </p:sp>
    </p:spTree>
    <p:extLst>
      <p:ext uri="{BB962C8B-B14F-4D97-AF65-F5344CB8AC3E}">
        <p14:creationId xmlns:p14="http://schemas.microsoft.com/office/powerpoint/2010/main" val="14901494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Ecuador </a:t>
            </a:r>
            <a:r>
              <a:rPr lang="en-US" dirty="0" err="1" smtClean="0"/>
              <a:t>vs</a:t>
            </a:r>
            <a:r>
              <a:rPr lang="en-US" dirty="0" smtClean="0"/>
              <a:t> Sweden</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19</a:t>
            </a:fld>
            <a:endParaRPr lang="en-US" dirty="0"/>
          </a:p>
        </p:txBody>
      </p:sp>
      <p:pic>
        <p:nvPicPr>
          <p:cNvPr id="8" name="Picture 7"/>
          <p:cNvPicPr>
            <a:picLocks noChangeAspect="1"/>
          </p:cNvPicPr>
          <p:nvPr/>
        </p:nvPicPr>
        <p:blipFill>
          <a:blip r:embed="rId2"/>
          <a:stretch>
            <a:fillRect/>
          </a:stretch>
        </p:blipFill>
        <p:spPr>
          <a:xfrm>
            <a:off x="2850888" y="1452691"/>
            <a:ext cx="5999004" cy="3883748"/>
          </a:xfrm>
          <a:prstGeom prst="rect">
            <a:avLst/>
          </a:prstGeom>
        </p:spPr>
      </p:pic>
      <p:sp>
        <p:nvSpPr>
          <p:cNvPr id="9" name="TextBox 8"/>
          <p:cNvSpPr txBox="1"/>
          <p:nvPr/>
        </p:nvSpPr>
        <p:spPr bwMode="auto">
          <a:xfrm>
            <a:off x="358009" y="1493221"/>
            <a:ext cx="2492879" cy="3693319"/>
          </a:xfrm>
          <a:prstGeom prst="rect">
            <a:avLst/>
          </a:prstGeom>
          <a:noFill/>
          <a:ln w="19050" algn="ctr">
            <a:noFill/>
            <a:miter lim="800000"/>
            <a:headEnd/>
            <a:tailEnd/>
          </a:ln>
        </p:spPr>
        <p:txBody>
          <a:bodyPr wrap="square" lIns="0" tIns="0" rIns="0" bIns="0" rtlCol="0">
            <a:spAutoFit/>
          </a:bodyPr>
          <a:lstStyle/>
          <a:p>
            <a:r>
              <a:rPr lang="en-US" sz="2000" dirty="0" smtClean="0"/>
              <a:t>Crude death rate</a:t>
            </a:r>
          </a:p>
          <a:p>
            <a:endParaRPr lang="en-US" sz="2000" dirty="0"/>
          </a:p>
          <a:p>
            <a:r>
              <a:rPr lang="en-US" sz="2000" dirty="0" smtClean="0"/>
              <a:t>Ecuador: 5.6/1000</a:t>
            </a:r>
          </a:p>
          <a:p>
            <a:endParaRPr lang="en-US" sz="2000" dirty="0"/>
          </a:p>
          <a:p>
            <a:r>
              <a:rPr lang="en-US" sz="2000" dirty="0" smtClean="0"/>
              <a:t>Sweden 10.5/1000</a:t>
            </a:r>
          </a:p>
          <a:p>
            <a:endParaRPr lang="en-US" sz="2000" dirty="0"/>
          </a:p>
          <a:p>
            <a:r>
              <a:rPr lang="en-US" sz="2000" dirty="0" smtClean="0"/>
              <a:t>Why? </a:t>
            </a:r>
          </a:p>
          <a:p>
            <a:endParaRPr lang="en-US" sz="2000" dirty="0"/>
          </a:p>
          <a:p>
            <a:endParaRPr lang="en-US" sz="2000" dirty="0" smtClean="0"/>
          </a:p>
          <a:p>
            <a:r>
              <a:rPr lang="en-US" sz="2000" dirty="0" smtClean="0"/>
              <a:t>Age Structure: </a:t>
            </a:r>
          </a:p>
          <a:p>
            <a:r>
              <a:rPr lang="en-US" sz="2000" dirty="0" smtClean="0"/>
              <a:t>More old people in Sweden</a:t>
            </a:r>
          </a:p>
        </p:txBody>
      </p:sp>
    </p:spTree>
    <p:extLst>
      <p:ext uri="{BB962C8B-B14F-4D97-AF65-F5344CB8AC3E}">
        <p14:creationId xmlns:p14="http://schemas.microsoft.com/office/powerpoint/2010/main" val="244094735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Adult Mortality Decline</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a:t>
            </a:fld>
            <a:endParaRPr lang="en-US" dirty="0"/>
          </a:p>
        </p:txBody>
      </p:sp>
      <p:pic>
        <p:nvPicPr>
          <p:cNvPr id="8" name="Picture 7"/>
          <p:cNvPicPr>
            <a:picLocks noChangeAspect="1"/>
          </p:cNvPicPr>
          <p:nvPr/>
        </p:nvPicPr>
        <p:blipFill>
          <a:blip r:embed="rId2"/>
          <a:stretch>
            <a:fillRect/>
          </a:stretch>
        </p:blipFill>
        <p:spPr>
          <a:xfrm>
            <a:off x="729161" y="1161222"/>
            <a:ext cx="7261830" cy="5446373"/>
          </a:xfrm>
          <a:prstGeom prst="rect">
            <a:avLst/>
          </a:prstGeom>
        </p:spPr>
      </p:pic>
    </p:spTree>
    <p:extLst>
      <p:ext uri="{BB962C8B-B14F-4D97-AF65-F5344CB8AC3E}">
        <p14:creationId xmlns:p14="http://schemas.microsoft.com/office/powerpoint/2010/main" val="10947957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How to address: Standardization</a:t>
            </a:r>
            <a:endParaRPr lang="en-US" dirty="0"/>
          </a:p>
        </p:txBody>
      </p:sp>
      <p:sp>
        <p:nvSpPr>
          <p:cNvPr id="3" name="Content Placeholder 2"/>
          <p:cNvSpPr>
            <a:spLocks noGrp="1"/>
          </p:cNvSpPr>
          <p:nvPr>
            <p:ph idx="1"/>
          </p:nvPr>
        </p:nvSpPr>
        <p:spPr/>
        <p:txBody>
          <a:bodyPr/>
          <a:lstStyle/>
          <a:p>
            <a:r>
              <a:rPr lang="en-US" dirty="0" smtClean="0"/>
              <a:t>Apply age specific death rates of both countries to a standard population age distribution</a:t>
            </a:r>
          </a:p>
          <a:p>
            <a:r>
              <a:rPr lang="en-US" dirty="0" smtClean="0"/>
              <a:t>Problem: what population to choose?</a:t>
            </a:r>
          </a:p>
          <a:p>
            <a:pPr lvl="1"/>
            <a:r>
              <a:rPr lang="en-US" dirty="0" smtClean="0"/>
              <a:t>Can get very different results depending on the population</a:t>
            </a:r>
          </a:p>
          <a:p>
            <a:pPr lvl="1"/>
            <a:r>
              <a:rPr lang="en-US" dirty="0" smtClean="0"/>
              <a:t>Some options</a:t>
            </a:r>
          </a:p>
          <a:p>
            <a:pPr lvl="2"/>
            <a:r>
              <a:rPr lang="en-US" dirty="0" smtClean="0"/>
              <a:t>Middle between the two populations</a:t>
            </a:r>
          </a:p>
          <a:p>
            <a:pPr lvl="2"/>
            <a:r>
              <a:rPr lang="en-US" dirty="0" smtClean="0"/>
              <a:t>Region specific fake populations (Africa, European, etc.)</a:t>
            </a:r>
          </a:p>
          <a:p>
            <a:pPr lvl="2"/>
            <a:r>
              <a:rPr lang="en-US" dirty="0" smtClean="0"/>
              <a:t>WHO in 2001 made a “world” population </a:t>
            </a:r>
            <a:endParaRPr lang="en-US" dirty="0"/>
          </a:p>
        </p:txBody>
      </p:sp>
      <p:sp>
        <p:nvSpPr>
          <p:cNvPr id="4" name="Text Placeholder 3"/>
          <p:cNvSpPr>
            <a:spLocks noGrp="1"/>
          </p:cNvSpPr>
          <p:nvPr>
            <p:ph type="body" idx="10"/>
          </p:nvPr>
        </p:nvSpPr>
        <p:spPr/>
        <p:txBody>
          <a:bodyPr/>
          <a:lstStyle/>
          <a:p>
            <a:r>
              <a:rPr lang="en-US" dirty="0" smtClean="0"/>
              <a:t>Direct</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20</a:t>
            </a:fld>
            <a:endParaRPr lang="en-US" dirty="0"/>
          </a:p>
        </p:txBody>
      </p:sp>
    </p:spTree>
    <p:extLst>
      <p:ext uri="{BB962C8B-B14F-4D97-AF65-F5344CB8AC3E}">
        <p14:creationId xmlns:p14="http://schemas.microsoft.com/office/powerpoint/2010/main" val="8971973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Standardization: Direct continued</a:t>
            </a:r>
            <a:endParaRPr lang="en-US" dirty="0"/>
          </a:p>
        </p:txBody>
      </p:sp>
      <p:sp>
        <p:nvSpPr>
          <p:cNvPr id="3" name="Content Placeholder 2"/>
          <p:cNvSpPr>
            <a:spLocks noGrp="1"/>
          </p:cNvSpPr>
          <p:nvPr>
            <p:ph idx="1"/>
          </p:nvPr>
        </p:nvSpPr>
        <p:spPr>
          <a:xfrm>
            <a:off x="661375" y="1440863"/>
            <a:ext cx="8325548" cy="4011502"/>
          </a:xfrm>
        </p:spPr>
        <p:txBody>
          <a:bodyPr/>
          <a:lstStyle/>
          <a:p>
            <a:r>
              <a:rPr lang="en-US" dirty="0" smtClean="0"/>
              <a:t>Usually calculate the Comparative Mortality Figure (CMR), which is the ratio of the age adjusted rate to the rate of the </a:t>
            </a:r>
            <a:r>
              <a:rPr lang="en-US" smtClean="0"/>
              <a:t>other country</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21</a:t>
            </a:fld>
            <a:endParaRPr lang="en-US" dirty="0"/>
          </a:p>
        </p:txBody>
      </p:sp>
    </p:spTree>
    <p:extLst>
      <p:ext uri="{BB962C8B-B14F-4D97-AF65-F5344CB8AC3E}">
        <p14:creationId xmlns:p14="http://schemas.microsoft.com/office/powerpoint/2010/main" val="5097850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a:t>How to address: Standardization</a:t>
            </a:r>
          </a:p>
        </p:txBody>
      </p:sp>
      <p:sp>
        <p:nvSpPr>
          <p:cNvPr id="3" name="Content Placeholder 2"/>
          <p:cNvSpPr>
            <a:spLocks noGrp="1"/>
          </p:cNvSpPr>
          <p:nvPr>
            <p:ph idx="1"/>
          </p:nvPr>
        </p:nvSpPr>
        <p:spPr/>
        <p:txBody>
          <a:bodyPr/>
          <a:lstStyle/>
          <a:p>
            <a:r>
              <a:rPr lang="en-US" dirty="0" smtClean="0"/>
              <a:t>Calculate the expected number of deaths if each country had real age structure, but apply a standard set of death rates</a:t>
            </a:r>
          </a:p>
          <a:p>
            <a:r>
              <a:rPr lang="en-US" dirty="0" smtClean="0"/>
              <a:t>Usually calculate a Standardized Mortality Ratio (SMR)</a:t>
            </a:r>
          </a:p>
          <a:p>
            <a:endParaRPr lang="en-US" dirty="0"/>
          </a:p>
          <a:p>
            <a:pPr marL="0" indent="0">
              <a:buNone/>
            </a:pPr>
            <a:endParaRPr lang="en-US" dirty="0"/>
          </a:p>
          <a:p>
            <a:r>
              <a:rPr lang="en-US" dirty="0" smtClean="0"/>
              <a:t>Can use one countries death rates and apply to the other country</a:t>
            </a:r>
          </a:p>
          <a:p>
            <a:r>
              <a:rPr lang="en-US" dirty="0" smtClean="0"/>
              <a:t>Only need to know # deaths, and age structure, not rates, so sometimes more feasible to calculate</a:t>
            </a:r>
          </a:p>
          <a:p>
            <a:r>
              <a:rPr lang="en-US" dirty="0" smtClean="0"/>
              <a:t>Preferable when small numbers in some cells</a:t>
            </a:r>
          </a:p>
          <a:p>
            <a:endParaRPr lang="en-US" dirty="0"/>
          </a:p>
        </p:txBody>
      </p:sp>
      <p:sp>
        <p:nvSpPr>
          <p:cNvPr id="4" name="Text Placeholder 3"/>
          <p:cNvSpPr>
            <a:spLocks noGrp="1"/>
          </p:cNvSpPr>
          <p:nvPr>
            <p:ph type="body" idx="10"/>
          </p:nvPr>
        </p:nvSpPr>
        <p:spPr/>
        <p:txBody>
          <a:bodyPr/>
          <a:lstStyle/>
          <a:p>
            <a:r>
              <a:rPr lang="en-US" dirty="0" smtClean="0"/>
              <a:t>Indirect</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22</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381083633"/>
              </p:ext>
            </p:extLst>
          </p:nvPr>
        </p:nvGraphicFramePr>
        <p:xfrm>
          <a:off x="2185890" y="2807930"/>
          <a:ext cx="3873394" cy="1204531"/>
        </p:xfrm>
        <a:graphic>
          <a:graphicData uri="http://schemas.openxmlformats.org/presentationml/2006/ole">
            <mc:AlternateContent xmlns:mc="http://schemas.openxmlformats.org/markup-compatibility/2006">
              <mc:Choice xmlns:v="urn:schemas-microsoft-com:vml" Requires="v">
                <p:oleObj spid="_x0000_s2057" name="Equation" r:id="rId3" imgW="2082800" imgH="647700" progId="Equation.3">
                  <p:embed/>
                </p:oleObj>
              </mc:Choice>
              <mc:Fallback>
                <p:oleObj name="Equation" r:id="rId3" imgW="2082800" imgH="647700" progId="Equation.3">
                  <p:embed/>
                  <p:pic>
                    <p:nvPicPr>
                      <p:cNvPr id="0" name=""/>
                      <p:cNvPicPr/>
                      <p:nvPr/>
                    </p:nvPicPr>
                    <p:blipFill>
                      <a:blip r:embed="rId4"/>
                      <a:stretch>
                        <a:fillRect/>
                      </a:stretch>
                    </p:blipFill>
                    <p:spPr>
                      <a:xfrm>
                        <a:off x="2185890" y="2807930"/>
                        <a:ext cx="3873394" cy="1204531"/>
                      </a:xfrm>
                      <a:prstGeom prst="rect">
                        <a:avLst/>
                      </a:prstGeom>
                    </p:spPr>
                  </p:pic>
                </p:oleObj>
              </mc:Fallback>
            </mc:AlternateContent>
          </a:graphicData>
        </a:graphic>
      </p:graphicFrame>
    </p:spTree>
    <p:extLst>
      <p:ext uri="{BB962C8B-B14F-4D97-AF65-F5344CB8AC3E}">
        <p14:creationId xmlns:p14="http://schemas.microsoft.com/office/powerpoint/2010/main" val="6178228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Comparison</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23</a:t>
            </a:fld>
            <a:endParaRPr lang="en-US" dirty="0"/>
          </a:p>
        </p:txBody>
      </p:sp>
      <p:pic>
        <p:nvPicPr>
          <p:cNvPr id="8" name="Picture 7"/>
          <p:cNvPicPr>
            <a:picLocks noChangeAspect="1"/>
          </p:cNvPicPr>
          <p:nvPr/>
        </p:nvPicPr>
        <p:blipFill>
          <a:blip r:embed="rId2"/>
          <a:stretch>
            <a:fillRect/>
          </a:stretch>
        </p:blipFill>
        <p:spPr>
          <a:xfrm>
            <a:off x="1117600" y="1600200"/>
            <a:ext cx="6908800" cy="3657600"/>
          </a:xfrm>
          <a:prstGeom prst="rect">
            <a:avLst/>
          </a:prstGeom>
        </p:spPr>
      </p:pic>
    </p:spTree>
    <p:extLst>
      <p:ext uri="{BB962C8B-B14F-4D97-AF65-F5344CB8AC3E}">
        <p14:creationId xmlns:p14="http://schemas.microsoft.com/office/powerpoint/2010/main" val="24769448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6334" y="3854883"/>
            <a:ext cx="8089901" cy="769441"/>
          </a:xfrm>
        </p:spPr>
        <p:txBody>
          <a:bodyPr/>
          <a:lstStyle/>
          <a:p>
            <a:r>
              <a:rPr lang="en-US" dirty="0" smtClean="0"/>
              <a:t>Theories of mortality decline</a:t>
            </a:r>
            <a:endParaRPr lang="en-US" dirty="0"/>
          </a:p>
        </p:txBody>
      </p:sp>
      <p:sp>
        <p:nvSpPr>
          <p:cNvPr id="9" name="Content Placeholder 8"/>
          <p:cNvSpPr>
            <a:spLocks noGrp="1"/>
          </p:cNvSpPr>
          <p:nvPr>
            <p:ph idx="1"/>
          </p:nvPr>
        </p:nvSpPr>
        <p:spPr/>
        <p:txBody>
          <a:bodyPr/>
          <a:lstStyle/>
          <a:p>
            <a:r>
              <a:rPr lang="en-US" dirty="0" smtClean="0"/>
              <a:t>(Acknowledgement to Dr. </a:t>
            </a:r>
            <a:r>
              <a:rPr lang="en-US" dirty="0" err="1" smtClean="0"/>
              <a:t>Magali</a:t>
            </a:r>
            <a:r>
              <a:rPr lang="en-US" dirty="0" smtClean="0"/>
              <a:t> </a:t>
            </a:r>
            <a:r>
              <a:rPr lang="en-US" dirty="0" err="1" smtClean="0"/>
              <a:t>Barbieri</a:t>
            </a:r>
            <a:r>
              <a:rPr lang="en-US" dirty="0" smtClean="0"/>
              <a:t> for some of these slides)</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24</a:t>
            </a:fld>
            <a:endParaRPr lang="en-US" dirty="0"/>
          </a:p>
        </p:txBody>
      </p:sp>
    </p:spTree>
    <p:extLst>
      <p:ext uri="{BB962C8B-B14F-4D97-AF65-F5344CB8AC3E}">
        <p14:creationId xmlns:p14="http://schemas.microsoft.com/office/powerpoint/2010/main" val="6173105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of mortality change</a:t>
            </a:r>
            <a:endParaRPr lang="en-US" dirty="0"/>
          </a:p>
        </p:txBody>
      </p:sp>
      <p:sp>
        <p:nvSpPr>
          <p:cNvPr id="3" name="Content Placeholder 2"/>
          <p:cNvSpPr>
            <a:spLocks noGrp="1"/>
          </p:cNvSpPr>
          <p:nvPr>
            <p:ph idx="1"/>
          </p:nvPr>
        </p:nvSpPr>
        <p:spPr/>
        <p:txBody>
          <a:bodyPr/>
          <a:lstStyle/>
          <a:p>
            <a:r>
              <a:rPr lang="en-US" dirty="0" smtClean="0"/>
              <a:t>Malthus</a:t>
            </a:r>
          </a:p>
          <a:p>
            <a:r>
              <a:rPr lang="en-US" dirty="0" smtClean="0"/>
              <a:t>The demographic transition theory</a:t>
            </a:r>
          </a:p>
          <a:p>
            <a:r>
              <a:rPr lang="en-US" dirty="0" smtClean="0"/>
              <a:t>The epidemiologic transition theory</a:t>
            </a:r>
          </a:p>
          <a:p>
            <a:r>
              <a:rPr lang="en-US" dirty="0" smtClean="0"/>
              <a:t>The health transition theory</a:t>
            </a:r>
          </a:p>
          <a:p>
            <a:pPr lvl="1"/>
            <a:r>
              <a:rPr lang="en-US" dirty="0" smtClean="0"/>
              <a:t>Initial formulation</a:t>
            </a:r>
          </a:p>
          <a:p>
            <a:pPr lvl="1"/>
            <a:r>
              <a:rPr lang="en-US" dirty="0" smtClean="0"/>
              <a:t>The 4</a:t>
            </a:r>
            <a:r>
              <a:rPr lang="en-US" baseline="30000" dirty="0" smtClean="0"/>
              <a:t>th</a:t>
            </a:r>
            <a:r>
              <a:rPr lang="en-US" dirty="0" smtClean="0"/>
              <a:t> stage of the health transition</a:t>
            </a:r>
          </a:p>
          <a:p>
            <a:pPr lvl="1"/>
            <a:r>
              <a:rPr lang="en-US" dirty="0" smtClean="0"/>
              <a:t>Convergence/divergence cycles</a:t>
            </a:r>
          </a:p>
          <a:p>
            <a:r>
              <a:rPr lang="en-US" dirty="0" smtClean="0"/>
              <a:t>Drivers of mortality change</a:t>
            </a:r>
          </a:p>
          <a:p>
            <a:pPr>
              <a:buNone/>
            </a:pPr>
            <a:endParaRPr lang="en-US" dirty="0"/>
          </a:p>
        </p:txBody>
      </p:sp>
    </p:spTree>
    <p:extLst>
      <p:ext uri="{BB962C8B-B14F-4D97-AF65-F5344CB8AC3E}">
        <p14:creationId xmlns:p14="http://schemas.microsoft.com/office/powerpoint/2010/main" val="18405361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835613"/>
          </a:xfrm>
        </p:spPr>
        <p:txBody>
          <a:bodyPr/>
          <a:lstStyle/>
          <a:p>
            <a:r>
              <a:rPr lang="en-US" sz="2800" dirty="0"/>
              <a:t>Changes in Fertility + Changes in Mortality: Demographic and Epidemiologic Transition Theory</a:t>
            </a:r>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26</a:t>
            </a:fld>
            <a:endParaRPr lang="en-US" dirty="0"/>
          </a:p>
        </p:txBody>
      </p:sp>
      <p:pic>
        <p:nvPicPr>
          <p:cNvPr id="8" name="Picture 7"/>
          <p:cNvPicPr>
            <a:picLocks noChangeAspect="1"/>
          </p:cNvPicPr>
          <p:nvPr/>
        </p:nvPicPr>
        <p:blipFill>
          <a:blip r:embed="rId2"/>
          <a:stretch>
            <a:fillRect/>
          </a:stretch>
        </p:blipFill>
        <p:spPr>
          <a:xfrm>
            <a:off x="729161" y="1246240"/>
            <a:ext cx="7254944" cy="5010608"/>
          </a:xfrm>
          <a:prstGeom prst="rect">
            <a:avLst/>
          </a:prstGeom>
        </p:spPr>
      </p:pic>
    </p:spTree>
    <p:extLst>
      <p:ext uri="{BB962C8B-B14F-4D97-AF65-F5344CB8AC3E}">
        <p14:creationId xmlns:p14="http://schemas.microsoft.com/office/powerpoint/2010/main" val="29199261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normAutofit/>
          </a:bodyPr>
          <a:lstStyle/>
          <a:p>
            <a:r>
              <a:rPr lang="en-US" dirty="0" smtClean="0"/>
              <a:t>Basic concepts of [mortality] transition theories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”A </a:t>
            </a:r>
            <a:r>
              <a:rPr lang="en-US" b="1" dirty="0" smtClean="0"/>
              <a:t>transition</a:t>
            </a:r>
            <a:r>
              <a:rPr lang="en-US" dirty="0" smtClean="0"/>
              <a:t> is not just any change but change that follows an identifiable pattern and which occurs over a relatively long time” (</a:t>
            </a:r>
            <a:r>
              <a:rPr lang="en-US" dirty="0" err="1" smtClean="0"/>
              <a:t>Frenk</a:t>
            </a:r>
            <a:r>
              <a:rPr lang="en-US" dirty="0" smtClean="0"/>
              <a:t>)</a:t>
            </a:r>
            <a:endParaRPr lang="en-US" dirty="0"/>
          </a:p>
        </p:txBody>
      </p:sp>
    </p:spTree>
    <p:extLst>
      <p:ext uri="{BB962C8B-B14F-4D97-AF65-F5344CB8AC3E}">
        <p14:creationId xmlns:p14="http://schemas.microsoft.com/office/powerpoint/2010/main" val="16268128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3600" dirty="0" smtClean="0"/>
              <a:t>What is the </a:t>
            </a:r>
            <a:r>
              <a:rPr lang="en-US" sz="3600" b="1" dirty="0" smtClean="0"/>
              <a:t>epidemiologic transition </a:t>
            </a:r>
            <a:r>
              <a:rPr lang="en-US" sz="3600" dirty="0" smtClean="0"/>
              <a:t>theory?</a:t>
            </a:r>
            <a:endParaRPr lang="en-US" sz="3600" dirty="0"/>
          </a:p>
        </p:txBody>
      </p:sp>
      <p:sp>
        <p:nvSpPr>
          <p:cNvPr id="3" name="Content Placeholder 2"/>
          <p:cNvSpPr>
            <a:spLocks noGrp="1"/>
          </p:cNvSpPr>
          <p:nvPr>
            <p:ph idx="1"/>
          </p:nvPr>
        </p:nvSpPr>
        <p:spPr/>
        <p:txBody>
          <a:bodyPr/>
          <a:lstStyle/>
          <a:p>
            <a:r>
              <a:rPr lang="en-US" dirty="0" smtClean="0"/>
              <a:t>Abdel </a:t>
            </a:r>
            <a:r>
              <a:rPr lang="en-US" b="1" dirty="0" err="1" smtClean="0"/>
              <a:t>Omran</a:t>
            </a:r>
            <a:r>
              <a:rPr lang="en-US" dirty="0" err="1" smtClean="0"/>
              <a:t>’s</a:t>
            </a:r>
            <a:r>
              <a:rPr lang="en-US" dirty="0" smtClean="0"/>
              <a:t> seminal article published in </a:t>
            </a:r>
            <a:r>
              <a:rPr lang="en-US" i="1" dirty="0" smtClean="0"/>
              <a:t>The Milbank Memorial Fund Quarterly </a:t>
            </a:r>
            <a:r>
              <a:rPr lang="en-US" dirty="0" smtClean="0"/>
              <a:t>in 1971</a:t>
            </a:r>
          </a:p>
          <a:p>
            <a:r>
              <a:rPr lang="en-US" smtClean="0"/>
              <a:t>Describes and explains </a:t>
            </a:r>
            <a:r>
              <a:rPr lang="en-US" dirty="0" smtClean="0"/>
              <a:t>the profound shift in mortality that has taken place around the world</a:t>
            </a:r>
          </a:p>
          <a:p>
            <a:r>
              <a:rPr lang="en-US" dirty="0" smtClean="0"/>
              <a:t>Change in mortality pattern</a:t>
            </a:r>
          </a:p>
          <a:p>
            <a:pPr lvl="1"/>
            <a:r>
              <a:rPr lang="en-US" dirty="0" smtClean="0"/>
              <a:t>By age</a:t>
            </a:r>
          </a:p>
          <a:p>
            <a:pPr lvl="1"/>
            <a:r>
              <a:rPr lang="en-US" dirty="0" smtClean="0"/>
              <a:t>By cause of death</a:t>
            </a:r>
            <a:endParaRPr lang="en-US" dirty="0"/>
          </a:p>
        </p:txBody>
      </p:sp>
    </p:spTree>
    <p:extLst>
      <p:ext uri="{BB962C8B-B14F-4D97-AF65-F5344CB8AC3E}">
        <p14:creationId xmlns:p14="http://schemas.microsoft.com/office/powerpoint/2010/main" val="12820158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stages</a:t>
            </a:r>
            <a:endParaRPr lang="en-US" dirty="0"/>
          </a:p>
        </p:txBody>
      </p:sp>
      <p:sp>
        <p:nvSpPr>
          <p:cNvPr id="3" name="Content Placeholder 2"/>
          <p:cNvSpPr>
            <a:spLocks noGrp="1"/>
          </p:cNvSpPr>
          <p:nvPr>
            <p:ph idx="1"/>
          </p:nvPr>
        </p:nvSpPr>
        <p:spPr>
          <a:xfrm>
            <a:off x="657789" y="1565576"/>
            <a:ext cx="8089901" cy="2733104"/>
          </a:xfrm>
        </p:spPr>
        <p:txBody>
          <a:bodyPr>
            <a:normAutofit lnSpcReduction="10000"/>
          </a:bodyPr>
          <a:lstStyle/>
          <a:p>
            <a:pPr marL="514350" indent="-514350">
              <a:buFont typeface="+mj-lt"/>
              <a:buAutoNum type="arabicPeriod"/>
            </a:pPr>
            <a:r>
              <a:rPr lang="en-US" dirty="0" smtClean="0"/>
              <a:t>High and fluctuating mortality =&gt; until the mid-18</a:t>
            </a:r>
            <a:r>
              <a:rPr lang="en-US" baseline="30000" dirty="0" smtClean="0"/>
              <a:t>th</a:t>
            </a:r>
            <a:r>
              <a:rPr lang="en-US" dirty="0" smtClean="0"/>
              <a:t> century for the most advanced countries = The </a:t>
            </a:r>
            <a:r>
              <a:rPr lang="en-US" b="1" dirty="0" smtClean="0"/>
              <a:t>Age of Pestilence and Famine</a:t>
            </a:r>
          </a:p>
          <a:p>
            <a:pPr marL="514350" indent="-514350">
              <a:buFont typeface="+mj-lt"/>
              <a:buAutoNum type="arabicPeriod"/>
            </a:pPr>
            <a:r>
              <a:rPr lang="en-US" dirty="0" smtClean="0"/>
              <a:t>Mortality declines = </a:t>
            </a:r>
            <a:br>
              <a:rPr lang="en-US" dirty="0" smtClean="0"/>
            </a:br>
            <a:r>
              <a:rPr lang="en-US" dirty="0" smtClean="0"/>
              <a:t>The </a:t>
            </a:r>
            <a:r>
              <a:rPr lang="en-US" b="1" dirty="0" smtClean="0"/>
              <a:t>Age of Receding Pandemics</a:t>
            </a:r>
          </a:p>
          <a:p>
            <a:pPr marL="514350" indent="-514350">
              <a:buFont typeface="+mj-lt"/>
              <a:buAutoNum type="arabicPeriod"/>
            </a:pPr>
            <a:r>
              <a:rPr lang="en-US" dirty="0" smtClean="0"/>
              <a:t>Mortality reaches its lowest level (implicit concept of a biological limit to life) =</a:t>
            </a:r>
            <a:br>
              <a:rPr lang="en-US" dirty="0" smtClean="0"/>
            </a:br>
            <a:r>
              <a:rPr lang="en-US" dirty="0" smtClean="0"/>
              <a:t>The </a:t>
            </a:r>
            <a:r>
              <a:rPr lang="en-US" b="1" dirty="0" smtClean="0"/>
              <a:t>Age of Degenerative and Man-Made diseases</a:t>
            </a:r>
          </a:p>
        </p:txBody>
      </p:sp>
    </p:spTree>
    <p:extLst>
      <p:ext uri="{BB962C8B-B14F-4D97-AF65-F5344CB8AC3E}">
        <p14:creationId xmlns:p14="http://schemas.microsoft.com/office/powerpoint/2010/main" val="3758656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Under 5 mortality rate</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a:t>
            </a:fld>
            <a:endParaRPr lang="en-US" dirty="0"/>
          </a:p>
        </p:txBody>
      </p:sp>
      <p:pic>
        <p:nvPicPr>
          <p:cNvPr id="9" name="Picture 8"/>
          <p:cNvPicPr>
            <a:picLocks noChangeAspect="1"/>
          </p:cNvPicPr>
          <p:nvPr/>
        </p:nvPicPr>
        <p:blipFill>
          <a:blip r:embed="rId2"/>
          <a:stretch>
            <a:fillRect/>
          </a:stretch>
        </p:blipFill>
        <p:spPr>
          <a:xfrm>
            <a:off x="1360721" y="1204793"/>
            <a:ext cx="6657761" cy="4869227"/>
          </a:xfrm>
          <a:prstGeom prst="rect">
            <a:avLst/>
          </a:prstGeom>
        </p:spPr>
      </p:pic>
    </p:spTree>
    <p:extLst>
      <p:ext uri="{BB962C8B-B14F-4D97-AF65-F5344CB8AC3E}">
        <p14:creationId xmlns:p14="http://schemas.microsoft.com/office/powerpoint/2010/main" val="32604401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Age of Pestilence and Famine</a:t>
            </a:r>
            <a:endParaRPr lang="en-US" dirty="0"/>
          </a:p>
        </p:txBody>
      </p:sp>
      <p:sp>
        <p:nvSpPr>
          <p:cNvPr id="4" name="Content Placeholder 3"/>
          <p:cNvSpPr>
            <a:spLocks noGrp="1"/>
          </p:cNvSpPr>
          <p:nvPr>
            <p:ph idx="1"/>
          </p:nvPr>
        </p:nvSpPr>
        <p:spPr>
          <a:xfrm>
            <a:off x="657789" y="1565576"/>
            <a:ext cx="8089901" cy="4380001"/>
          </a:xfrm>
        </p:spPr>
        <p:txBody>
          <a:bodyPr>
            <a:normAutofit/>
          </a:bodyPr>
          <a:lstStyle/>
          <a:p>
            <a:r>
              <a:rPr lang="en-US" dirty="0" smtClean="0"/>
              <a:t>Mortality patterns of pre-modern societies characterized by frequent and violent fluctuations</a:t>
            </a:r>
          </a:p>
          <a:p>
            <a:r>
              <a:rPr lang="en-US" dirty="0" smtClean="0"/>
              <a:t>The average length of life oscillated between 20 and 40 years</a:t>
            </a:r>
          </a:p>
          <a:p>
            <a:pPr lvl="1"/>
            <a:r>
              <a:rPr lang="en-US" sz="2200" dirty="0" smtClean="0"/>
              <a:t>18 in ancient Greece</a:t>
            </a:r>
          </a:p>
          <a:p>
            <a:pPr lvl="1"/>
            <a:r>
              <a:rPr lang="en-US" sz="2200" dirty="0" smtClean="0"/>
              <a:t>22 in Rome</a:t>
            </a:r>
          </a:p>
          <a:p>
            <a:pPr lvl="1"/>
            <a:r>
              <a:rPr lang="en-US" sz="2200" dirty="0" smtClean="0"/>
              <a:t>17-35 in medieval Britain</a:t>
            </a:r>
          </a:p>
          <a:p>
            <a:pPr lvl="1"/>
            <a:r>
              <a:rPr lang="en-US" sz="2200" dirty="0" smtClean="0"/>
              <a:t>22, 26, and 34 in 16</a:t>
            </a:r>
            <a:r>
              <a:rPr lang="en-US" sz="2200" baseline="30000" dirty="0" smtClean="0"/>
              <a:t>th</a:t>
            </a:r>
            <a:r>
              <a:rPr lang="en-US" sz="2200" dirty="0" smtClean="0"/>
              <a:t> , 17</a:t>
            </a:r>
            <a:r>
              <a:rPr lang="en-US" sz="2200" baseline="30000" dirty="0" smtClean="0"/>
              <a:t>th</a:t>
            </a:r>
            <a:r>
              <a:rPr lang="en-US" sz="2200" dirty="0" smtClean="0"/>
              <a:t> , 18</a:t>
            </a:r>
            <a:r>
              <a:rPr lang="en-US" sz="2200" baseline="30000" dirty="0" smtClean="0"/>
              <a:t>th</a:t>
            </a:r>
            <a:r>
              <a:rPr lang="en-US" sz="2200" dirty="0" smtClean="0"/>
              <a:t> c. Geneva</a:t>
            </a:r>
          </a:p>
          <a:p>
            <a:r>
              <a:rPr lang="en-US" dirty="0" smtClean="0"/>
              <a:t>Predominance of infectious diseases</a:t>
            </a:r>
          </a:p>
          <a:p>
            <a:r>
              <a:rPr lang="en-US" dirty="0" smtClean="0"/>
              <a:t>No sustained population growth</a:t>
            </a:r>
          </a:p>
        </p:txBody>
      </p:sp>
    </p:spTree>
    <p:extLst>
      <p:ext uri="{BB962C8B-B14F-4D97-AF65-F5344CB8AC3E}">
        <p14:creationId xmlns:p14="http://schemas.microsoft.com/office/powerpoint/2010/main" val="38848590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Age of Receding Pandemics</a:t>
            </a:r>
            <a:endParaRPr lang="en-US" dirty="0"/>
          </a:p>
        </p:txBody>
      </p:sp>
      <p:sp>
        <p:nvSpPr>
          <p:cNvPr id="3" name="Content Placeholder 2"/>
          <p:cNvSpPr>
            <a:spLocks noGrp="1"/>
          </p:cNvSpPr>
          <p:nvPr>
            <p:ph idx="1"/>
          </p:nvPr>
        </p:nvSpPr>
        <p:spPr/>
        <p:txBody>
          <a:bodyPr/>
          <a:lstStyle/>
          <a:p>
            <a:pPr>
              <a:buNone/>
            </a:pPr>
            <a:r>
              <a:rPr lang="en-US" dirty="0" smtClean="0"/>
              <a:t>Transitional phase</a:t>
            </a:r>
          </a:p>
          <a:p>
            <a:r>
              <a:rPr lang="en-US" dirty="0" smtClean="0"/>
              <a:t>Mortality declines progressively</a:t>
            </a:r>
          </a:p>
          <a:p>
            <a:r>
              <a:rPr lang="en-US" dirty="0" smtClean="0"/>
              <a:t>First, mortality crises recede</a:t>
            </a:r>
          </a:p>
          <a:p>
            <a:r>
              <a:rPr lang="en-US" dirty="0" smtClean="0"/>
              <a:t>Then, “normal” mortality falls</a:t>
            </a:r>
          </a:p>
          <a:p>
            <a:r>
              <a:rPr lang="en-US" dirty="0" smtClean="0"/>
              <a:t>Population growth is sustained and begins its exponential growth (as the birth rates remain high)</a:t>
            </a:r>
            <a:endParaRPr lang="en-US" dirty="0"/>
          </a:p>
        </p:txBody>
      </p:sp>
    </p:spTree>
    <p:extLst>
      <p:ext uri="{BB962C8B-B14F-4D97-AF65-F5344CB8AC3E}">
        <p14:creationId xmlns:p14="http://schemas.microsoft.com/office/powerpoint/2010/main" val="17366880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The Age of Degenerative and Man-Made Diseases</a:t>
            </a:r>
            <a:endParaRPr lang="en-US" dirty="0"/>
          </a:p>
        </p:txBody>
      </p:sp>
      <p:sp>
        <p:nvSpPr>
          <p:cNvPr id="3" name="Content Placeholder 2"/>
          <p:cNvSpPr>
            <a:spLocks noGrp="1"/>
          </p:cNvSpPr>
          <p:nvPr>
            <p:ph idx="1"/>
          </p:nvPr>
        </p:nvSpPr>
        <p:spPr>
          <a:xfrm>
            <a:off x="228600" y="1371600"/>
            <a:ext cx="8763000" cy="5334000"/>
          </a:xfrm>
        </p:spPr>
        <p:txBody>
          <a:bodyPr>
            <a:normAutofit/>
          </a:bodyPr>
          <a:lstStyle/>
          <a:p>
            <a:r>
              <a:rPr lang="en-US" dirty="0" smtClean="0"/>
              <a:t>Mortality has fallen to a low level</a:t>
            </a:r>
          </a:p>
          <a:p>
            <a:r>
              <a:rPr lang="en-US" dirty="0" smtClean="0"/>
              <a:t>Infectious diseases have been replaced by non-communicable diseases (cardiovascular diseases and cancer) as the leading causes of death =&gt; spectacular change in the epidemiologic profile of modern populations</a:t>
            </a:r>
          </a:p>
          <a:p>
            <a:r>
              <a:rPr lang="en-US" dirty="0" smtClean="0"/>
              <a:t>The age structure of mortality has shifted from children to older adults =&gt; change in epidemiologic pattern associated to changes in age pattern of mortality</a:t>
            </a:r>
            <a:endParaRPr lang="en-US" dirty="0"/>
          </a:p>
        </p:txBody>
      </p:sp>
    </p:spTree>
    <p:extLst>
      <p:ext uri="{BB962C8B-B14F-4D97-AF65-F5344CB8AC3E}">
        <p14:creationId xmlns:p14="http://schemas.microsoft.com/office/powerpoint/2010/main" val="148966383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The three types of transition</a:t>
            </a:r>
            <a:endParaRPr lang="en-US" dirty="0"/>
          </a:p>
        </p:txBody>
      </p:sp>
      <p:sp>
        <p:nvSpPr>
          <p:cNvPr id="3" name="Content Placeholder 2"/>
          <p:cNvSpPr>
            <a:spLocks noGrp="1"/>
          </p:cNvSpPr>
          <p:nvPr>
            <p:ph idx="1"/>
          </p:nvPr>
        </p:nvSpPr>
        <p:spPr>
          <a:xfrm>
            <a:off x="152400" y="1295400"/>
            <a:ext cx="8763000" cy="5181600"/>
          </a:xfrm>
        </p:spPr>
        <p:txBody>
          <a:bodyPr>
            <a:normAutofit fontScale="85000" lnSpcReduction="20000"/>
          </a:bodyPr>
          <a:lstStyle/>
          <a:p>
            <a:r>
              <a:rPr lang="en-US" dirty="0" smtClean="0"/>
              <a:t>The </a:t>
            </a:r>
            <a:r>
              <a:rPr lang="en-US" b="1" dirty="0"/>
              <a:t>C</a:t>
            </a:r>
            <a:r>
              <a:rPr lang="en-US" b="1" dirty="0" smtClean="0"/>
              <a:t>lassical</a:t>
            </a:r>
            <a:r>
              <a:rPr lang="en-US" dirty="0" smtClean="0"/>
              <a:t> (Western) model</a:t>
            </a:r>
          </a:p>
          <a:p>
            <a:pPr lvl="1"/>
            <a:r>
              <a:rPr lang="en-US" dirty="0" smtClean="0"/>
              <a:t>Gradual, progressive transition</a:t>
            </a:r>
          </a:p>
          <a:p>
            <a:pPr lvl="1"/>
            <a:r>
              <a:rPr lang="en-US" dirty="0" smtClean="0"/>
              <a:t>Mainly determined by socioeconomic factors</a:t>
            </a:r>
          </a:p>
          <a:p>
            <a:pPr lvl="1">
              <a:spcAft>
                <a:spcPts val="1200"/>
              </a:spcAft>
            </a:pPr>
            <a:r>
              <a:rPr lang="en-US" dirty="0" smtClean="0"/>
              <a:t>Slow population growth (=&gt; fertility decline)</a:t>
            </a:r>
          </a:p>
          <a:p>
            <a:r>
              <a:rPr lang="en-US" dirty="0" smtClean="0"/>
              <a:t>The </a:t>
            </a:r>
            <a:r>
              <a:rPr lang="en-US" b="1" dirty="0" smtClean="0"/>
              <a:t>Accelerated</a:t>
            </a:r>
            <a:r>
              <a:rPr lang="en-US" dirty="0" smtClean="0"/>
              <a:t> model</a:t>
            </a:r>
          </a:p>
          <a:p>
            <a:pPr lvl="1"/>
            <a:r>
              <a:rPr lang="en-US" dirty="0" smtClean="0"/>
              <a:t>Rapid modernization lead to rapid mortality drop in the 20</a:t>
            </a:r>
            <a:r>
              <a:rPr lang="en-US" baseline="30000" dirty="0" smtClean="0"/>
              <a:t>th</a:t>
            </a:r>
            <a:r>
              <a:rPr lang="en-US" dirty="0" smtClean="0"/>
              <a:t> century</a:t>
            </a:r>
          </a:p>
          <a:p>
            <a:pPr lvl="1">
              <a:spcAft>
                <a:spcPts val="1200"/>
              </a:spcAft>
            </a:pPr>
            <a:r>
              <a:rPr lang="en-US" dirty="0" smtClean="0"/>
              <a:t>Epidemiologic transition driven by a combination of sanitary and medical advances as well as by general social improvements (also bringing a decline in fertility)</a:t>
            </a:r>
          </a:p>
          <a:p>
            <a:r>
              <a:rPr lang="en-US" dirty="0" smtClean="0"/>
              <a:t>The </a:t>
            </a:r>
            <a:r>
              <a:rPr lang="en-US" b="1" dirty="0" smtClean="0"/>
              <a:t>Contemporary</a:t>
            </a:r>
            <a:r>
              <a:rPr lang="en-US" dirty="0" smtClean="0"/>
              <a:t> model</a:t>
            </a:r>
          </a:p>
          <a:p>
            <a:pPr lvl="1"/>
            <a:r>
              <a:rPr lang="en-US" dirty="0" smtClean="0"/>
              <a:t>Relatively recent transition of most developing countries</a:t>
            </a:r>
          </a:p>
          <a:p>
            <a:pPr lvl="1"/>
            <a:r>
              <a:rPr lang="en-US" dirty="0" smtClean="0"/>
              <a:t>Rapid and substantial declines in death rates after WWII</a:t>
            </a:r>
          </a:p>
          <a:p>
            <a:pPr lvl="1"/>
            <a:r>
              <a:rPr lang="en-US" dirty="0" smtClean="0"/>
              <a:t>Public health and primary health care measures determinants</a:t>
            </a:r>
          </a:p>
          <a:p>
            <a:pPr lvl="1"/>
            <a:r>
              <a:rPr lang="en-US" dirty="0" smtClean="0"/>
              <a:t>Explosive population growth as fertility remained high for a long time</a:t>
            </a:r>
            <a:endParaRPr lang="en-US" dirty="0"/>
          </a:p>
        </p:txBody>
      </p:sp>
    </p:spTree>
    <p:extLst>
      <p:ext uri="{BB962C8B-B14F-4D97-AF65-F5344CB8AC3E}">
        <p14:creationId xmlns:p14="http://schemas.microsoft.com/office/powerpoint/2010/main" val="236710734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Limits to the epidemiologic transition theory</a:t>
            </a:r>
            <a:endParaRPr lang="en-US" dirty="0"/>
          </a:p>
        </p:txBody>
      </p:sp>
      <p:sp>
        <p:nvSpPr>
          <p:cNvPr id="3" name="Content Placeholder 2"/>
          <p:cNvSpPr>
            <a:spLocks noGrp="1"/>
          </p:cNvSpPr>
          <p:nvPr>
            <p:ph idx="1"/>
          </p:nvPr>
        </p:nvSpPr>
        <p:spPr>
          <a:xfrm>
            <a:off x="457200" y="1676400"/>
            <a:ext cx="8229600" cy="5181600"/>
          </a:xfrm>
        </p:spPr>
        <p:txBody>
          <a:bodyPr/>
          <a:lstStyle/>
          <a:p>
            <a:r>
              <a:rPr lang="en-US" dirty="0" smtClean="0"/>
              <a:t>Concept of a biological limit to life</a:t>
            </a:r>
          </a:p>
          <a:p>
            <a:r>
              <a:rPr lang="en-US" dirty="0" smtClean="0"/>
              <a:t>Linear process</a:t>
            </a:r>
          </a:p>
          <a:p>
            <a:r>
              <a:rPr lang="en-US" dirty="0" smtClean="0"/>
              <a:t>Overlapping patterns (“double burden of diseases”)</a:t>
            </a:r>
          </a:p>
          <a:p>
            <a:r>
              <a:rPr lang="en-US" dirty="0" smtClean="0"/>
              <a:t>Determinants of change</a:t>
            </a:r>
          </a:p>
          <a:p>
            <a:pPr>
              <a:buFont typeface="Symbol"/>
              <a:buChar char="Þ"/>
            </a:pPr>
            <a:r>
              <a:rPr lang="en-US" dirty="0" smtClean="0"/>
              <a:t> Revisions to the initial theory</a:t>
            </a:r>
          </a:p>
          <a:p>
            <a:pPr lvl="1">
              <a:buFontTx/>
              <a:buChar char="-"/>
            </a:pPr>
            <a:r>
              <a:rPr lang="en-US" dirty="0" smtClean="0"/>
              <a:t>The fourth stage of the epidemiologic transition</a:t>
            </a:r>
          </a:p>
          <a:p>
            <a:pPr lvl="1">
              <a:buFontTx/>
              <a:buChar char="-"/>
            </a:pPr>
            <a:r>
              <a:rPr lang="en-US" dirty="0" smtClean="0"/>
              <a:t>The health transition theory</a:t>
            </a:r>
          </a:p>
          <a:p>
            <a:pPr lvl="1">
              <a:buFontTx/>
              <a:buChar char="-"/>
            </a:pPr>
            <a:r>
              <a:rPr lang="en-US" dirty="0" smtClean="0"/>
              <a:t>The concept of convergence/divergence cycles</a:t>
            </a:r>
          </a:p>
        </p:txBody>
      </p:sp>
    </p:spTree>
    <p:extLst>
      <p:ext uri="{BB962C8B-B14F-4D97-AF65-F5344CB8AC3E}">
        <p14:creationId xmlns:p14="http://schemas.microsoft.com/office/powerpoint/2010/main" val="12396376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fourth stage of the epidemiologic transition</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Proposed by </a:t>
            </a:r>
            <a:r>
              <a:rPr lang="en-US" dirty="0" err="1" smtClean="0"/>
              <a:t>Olshansky</a:t>
            </a:r>
            <a:r>
              <a:rPr lang="en-US" dirty="0" smtClean="0"/>
              <a:t> and Ault (1986)</a:t>
            </a:r>
          </a:p>
          <a:p>
            <a:r>
              <a:rPr lang="en-US" dirty="0" smtClean="0"/>
              <a:t>Context of renewed mortality decline (c.1970)</a:t>
            </a:r>
          </a:p>
          <a:p>
            <a:pPr lvl="1"/>
            <a:r>
              <a:rPr lang="en-US" dirty="0" smtClean="0"/>
              <a:t>Due to medical advances</a:t>
            </a:r>
          </a:p>
          <a:p>
            <a:pPr lvl="1"/>
            <a:r>
              <a:rPr lang="en-US" dirty="0" smtClean="0"/>
              <a:t>And improved access to health care (Medicare and Medicaid in the 1960s)</a:t>
            </a:r>
          </a:p>
          <a:p>
            <a:pPr lvl="1"/>
            <a:r>
              <a:rPr lang="en-US" dirty="0" smtClean="0"/>
              <a:t>[Change in individual behavior = smoking]</a:t>
            </a:r>
          </a:p>
          <a:p>
            <a:r>
              <a:rPr lang="en-US" dirty="0" smtClean="0"/>
              <a:t>Timing and magnitude significant and distinct from the first 3 stages</a:t>
            </a:r>
          </a:p>
          <a:p>
            <a:pPr lvl="1"/>
            <a:r>
              <a:rPr lang="en-US" dirty="0" smtClean="0"/>
              <a:t>qualifies as a 4</a:t>
            </a:r>
            <a:r>
              <a:rPr lang="en-US" baseline="30000" dirty="0" smtClean="0"/>
              <a:t>th</a:t>
            </a:r>
            <a:r>
              <a:rPr lang="en-US" dirty="0" smtClean="0"/>
              <a:t> stage</a:t>
            </a:r>
          </a:p>
        </p:txBody>
      </p:sp>
    </p:spTree>
    <p:extLst>
      <p:ext uri="{BB962C8B-B14F-4D97-AF65-F5344CB8AC3E}">
        <p14:creationId xmlns:p14="http://schemas.microsoft.com/office/powerpoint/2010/main" val="150477912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the 4</a:t>
            </a:r>
            <a:r>
              <a:rPr lang="en-US" baseline="30000" dirty="0" smtClean="0"/>
              <a:t>th</a:t>
            </a:r>
            <a:r>
              <a:rPr lang="en-US" dirty="0" smtClean="0"/>
              <a:t> stage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Rapidly declining death rates concentrated in advanced ages</a:t>
            </a:r>
          </a:p>
          <a:p>
            <a:pPr marL="514350" indent="-514350">
              <a:buFont typeface="+mj-lt"/>
              <a:buAutoNum type="arabicPeriod"/>
            </a:pPr>
            <a:r>
              <a:rPr lang="en-US" dirty="0" smtClean="0"/>
              <a:t>Occurred for both men and women</a:t>
            </a:r>
          </a:p>
          <a:p>
            <a:pPr marL="514350" indent="-514350">
              <a:buFont typeface="+mj-lt"/>
              <a:buAutoNum type="arabicPeriod"/>
            </a:pPr>
            <a:r>
              <a:rPr lang="en-US" dirty="0" smtClean="0"/>
              <a:t>Cause-of-death structure relatively similar to 3</a:t>
            </a:r>
            <a:r>
              <a:rPr lang="en-US" baseline="30000" dirty="0" smtClean="0"/>
              <a:t>rd</a:t>
            </a:r>
            <a:r>
              <a:rPr lang="en-US" dirty="0" smtClean="0"/>
              <a:t> stage BUT</a:t>
            </a:r>
          </a:p>
          <a:p>
            <a:pPr marL="514350" indent="-514350">
              <a:buFont typeface="+mj-lt"/>
              <a:buAutoNum type="arabicPeriod"/>
            </a:pPr>
            <a:r>
              <a:rPr lang="en-US" dirty="0" smtClean="0"/>
              <a:t>Age distribution of deaths from degenerative causes shifting to older ages</a:t>
            </a:r>
          </a:p>
          <a:p>
            <a:pPr marL="514350" indent="-514350">
              <a:buNone/>
            </a:pPr>
            <a:r>
              <a:rPr lang="en-US" dirty="0" smtClean="0"/>
              <a:t>              </a:t>
            </a:r>
            <a:endParaRPr lang="en-US" b="1" dirty="0" smtClean="0"/>
          </a:p>
        </p:txBody>
      </p:sp>
    </p:spTree>
    <p:extLst>
      <p:ext uri="{BB962C8B-B14F-4D97-AF65-F5344CB8AC3E}">
        <p14:creationId xmlns:p14="http://schemas.microsoft.com/office/powerpoint/2010/main" val="354365224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health transition theory</a:t>
            </a:r>
            <a:endParaRPr lang="en-US" dirty="0"/>
          </a:p>
        </p:txBody>
      </p:sp>
      <p:sp>
        <p:nvSpPr>
          <p:cNvPr id="3" name="Content Placeholder 2"/>
          <p:cNvSpPr>
            <a:spLocks noGrp="1"/>
          </p:cNvSpPr>
          <p:nvPr>
            <p:ph idx="1"/>
          </p:nvPr>
        </p:nvSpPr>
        <p:spPr>
          <a:xfrm>
            <a:off x="657789" y="1565576"/>
            <a:ext cx="8089901" cy="4226477"/>
          </a:xfrm>
        </p:spPr>
        <p:txBody>
          <a:bodyPr>
            <a:normAutofit/>
          </a:bodyPr>
          <a:lstStyle/>
          <a:p>
            <a:r>
              <a:rPr lang="en-US" dirty="0" smtClean="0"/>
              <a:t>Concept </a:t>
            </a:r>
            <a:r>
              <a:rPr lang="en-US" dirty="0"/>
              <a:t>developed by </a:t>
            </a:r>
            <a:r>
              <a:rPr lang="en-US" b="1" dirty="0" err="1"/>
              <a:t>Frenk</a:t>
            </a:r>
            <a:r>
              <a:rPr lang="en-US" dirty="0"/>
              <a:t> and al. to describe the transition from a high to a low level of mortality</a:t>
            </a:r>
          </a:p>
          <a:p>
            <a:r>
              <a:rPr lang="en-US" dirty="0"/>
              <a:t>Built on the epidemiologic transition theory, itself an offspring of the demographic transition </a:t>
            </a:r>
            <a:r>
              <a:rPr lang="en-US" dirty="0" smtClean="0"/>
              <a:t>theory</a:t>
            </a:r>
          </a:p>
          <a:p>
            <a:r>
              <a:rPr lang="en-US" dirty="0" smtClean="0"/>
              <a:t>Not a dispute of the main characteristic of the epidemiologic transition theory but more encompassing </a:t>
            </a:r>
            <a:r>
              <a:rPr lang="en-US" sz="2400" dirty="0" smtClean="0"/>
              <a:t>=&gt; both</a:t>
            </a:r>
          </a:p>
          <a:p>
            <a:pPr marL="914400" indent="-285750">
              <a:buFont typeface="+mj-lt"/>
              <a:buAutoNum type="arabicPeriod"/>
            </a:pPr>
            <a:r>
              <a:rPr lang="en-US" sz="2400" dirty="0" smtClean="0"/>
              <a:t>The </a:t>
            </a:r>
            <a:r>
              <a:rPr lang="en-US" sz="2400" b="1" dirty="0" smtClean="0"/>
              <a:t>health conditions </a:t>
            </a:r>
            <a:r>
              <a:rPr lang="en-US" sz="2400" dirty="0" smtClean="0"/>
              <a:t>in a population</a:t>
            </a:r>
          </a:p>
          <a:p>
            <a:pPr marL="914400" indent="-285750">
              <a:buFont typeface="+mj-lt"/>
              <a:buAutoNum type="arabicPeriod"/>
            </a:pPr>
            <a:r>
              <a:rPr lang="en-US" sz="2400" dirty="0" smtClean="0"/>
              <a:t>The </a:t>
            </a:r>
            <a:r>
              <a:rPr lang="en-US" sz="2400" b="1" dirty="0" smtClean="0"/>
              <a:t>response</a:t>
            </a:r>
            <a:r>
              <a:rPr lang="en-US" sz="2400" dirty="0" smtClean="0"/>
              <a:t> to those conditions</a:t>
            </a:r>
          </a:p>
          <a:p>
            <a:r>
              <a:rPr lang="en-US" dirty="0" smtClean="0"/>
              <a:t>Strong focus on the </a:t>
            </a:r>
            <a:r>
              <a:rPr lang="en-US" b="1" dirty="0" smtClean="0"/>
              <a:t>determinants</a:t>
            </a:r>
            <a:r>
              <a:rPr lang="en-US" dirty="0" smtClean="0"/>
              <a:t> of mortality change</a:t>
            </a:r>
            <a:endParaRPr lang="en-US" dirty="0"/>
          </a:p>
        </p:txBody>
      </p:sp>
    </p:spTree>
    <p:extLst>
      <p:ext uri="{BB962C8B-B14F-4D97-AF65-F5344CB8AC3E}">
        <p14:creationId xmlns:p14="http://schemas.microsoft.com/office/powerpoint/2010/main" val="176718888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dirty="0" smtClean="0"/>
              <a:t>Theoretical framework</a:t>
            </a:r>
            <a:endParaRPr lang="en-US" dirty="0"/>
          </a:p>
        </p:txBody>
      </p:sp>
      <p:sp>
        <p:nvSpPr>
          <p:cNvPr id="3" name="Content Placeholder 2"/>
          <p:cNvSpPr>
            <a:spLocks noGrp="1"/>
          </p:cNvSpPr>
          <p:nvPr>
            <p:ph idx="1"/>
          </p:nvPr>
        </p:nvSpPr>
        <p:spPr>
          <a:xfrm>
            <a:off x="457200" y="1219200"/>
            <a:ext cx="8229600" cy="4949685"/>
          </a:xfrm>
        </p:spPr>
        <p:txBody>
          <a:bodyPr>
            <a:noAutofit/>
          </a:bodyPr>
          <a:lstStyle/>
          <a:p>
            <a:pPr>
              <a:lnSpc>
                <a:spcPct val="50000"/>
              </a:lnSpc>
              <a:buNone/>
            </a:pPr>
            <a:r>
              <a:rPr lang="en-US" sz="2400" dirty="0" smtClean="0"/>
              <a:t>Four element model driven by</a:t>
            </a:r>
          </a:p>
          <a:p>
            <a:pPr marL="514350" indent="400050">
              <a:lnSpc>
                <a:spcPct val="50000"/>
              </a:lnSpc>
              <a:spcBef>
                <a:spcPts val="1200"/>
              </a:spcBef>
              <a:buFont typeface="+mj-lt"/>
              <a:buAutoNum type="arabicPeriod"/>
            </a:pPr>
            <a:r>
              <a:rPr lang="en-US" sz="2400" dirty="0" smtClean="0"/>
              <a:t>The population</a:t>
            </a:r>
          </a:p>
          <a:p>
            <a:pPr marL="1371600" lvl="1" indent="-400050">
              <a:lnSpc>
                <a:spcPct val="50000"/>
              </a:lnSpc>
            </a:pPr>
            <a:r>
              <a:rPr lang="en-US" sz="2400" dirty="0" smtClean="0"/>
              <a:t>Size</a:t>
            </a:r>
          </a:p>
          <a:p>
            <a:pPr marL="1371600" lvl="1" indent="-400050">
              <a:lnSpc>
                <a:spcPct val="50000"/>
              </a:lnSpc>
            </a:pPr>
            <a:r>
              <a:rPr lang="en-US" sz="2400" dirty="0" smtClean="0"/>
              <a:t>Growth rate</a:t>
            </a:r>
          </a:p>
          <a:p>
            <a:pPr marL="1371600" lvl="1" indent="-400050">
              <a:lnSpc>
                <a:spcPct val="50000"/>
              </a:lnSpc>
            </a:pPr>
            <a:r>
              <a:rPr lang="en-US" sz="2400" dirty="0" smtClean="0"/>
              <a:t>Age structure</a:t>
            </a:r>
          </a:p>
          <a:p>
            <a:pPr marL="1371600" lvl="1" indent="-400050">
              <a:lnSpc>
                <a:spcPct val="50000"/>
              </a:lnSpc>
            </a:pPr>
            <a:r>
              <a:rPr lang="en-US" sz="2400" dirty="0" smtClean="0"/>
              <a:t>Geographic distribution</a:t>
            </a:r>
          </a:p>
          <a:p>
            <a:pPr marL="914400" indent="-400050">
              <a:lnSpc>
                <a:spcPct val="50000"/>
              </a:lnSpc>
              <a:spcBef>
                <a:spcPts val="1200"/>
              </a:spcBef>
              <a:buFont typeface="+mj-lt"/>
              <a:buAutoNum type="arabicPeriod"/>
            </a:pPr>
            <a:r>
              <a:rPr lang="en-US" sz="2400" dirty="0" smtClean="0"/>
              <a:t>The environment</a:t>
            </a:r>
          </a:p>
          <a:p>
            <a:pPr marL="1371600" lvl="1" indent="-400050">
              <a:lnSpc>
                <a:spcPct val="50000"/>
              </a:lnSpc>
            </a:pPr>
            <a:r>
              <a:rPr lang="en-US" sz="2400" dirty="0" smtClean="0"/>
              <a:t>Altitude</a:t>
            </a:r>
          </a:p>
          <a:p>
            <a:pPr marL="1371600" lvl="1" indent="-400050">
              <a:lnSpc>
                <a:spcPct val="50000"/>
              </a:lnSpc>
            </a:pPr>
            <a:r>
              <a:rPr lang="en-US" sz="2400" dirty="0" smtClean="0"/>
              <a:t>Climate</a:t>
            </a:r>
          </a:p>
          <a:p>
            <a:pPr marL="1371600" lvl="1" indent="-400050">
              <a:lnSpc>
                <a:spcPct val="50000"/>
              </a:lnSpc>
            </a:pPr>
            <a:r>
              <a:rPr lang="en-US" sz="2400" dirty="0" smtClean="0"/>
              <a:t>Natural resources</a:t>
            </a:r>
          </a:p>
          <a:p>
            <a:pPr marL="1371600" lvl="1" indent="-400050">
              <a:lnSpc>
                <a:spcPct val="50000"/>
              </a:lnSpc>
            </a:pPr>
            <a:r>
              <a:rPr lang="en-US" sz="2400" dirty="0" smtClean="0"/>
              <a:t>Type of pathogens (parasites, vectors…)</a:t>
            </a:r>
          </a:p>
          <a:p>
            <a:pPr marL="514350" indent="-514350">
              <a:lnSpc>
                <a:spcPct val="50000"/>
              </a:lnSpc>
              <a:spcBef>
                <a:spcPts val="2400"/>
              </a:spcBef>
              <a:buNone/>
            </a:pPr>
            <a:r>
              <a:rPr lang="en-US" sz="2400" dirty="0" smtClean="0"/>
              <a:t>Linked by two “bridges”</a:t>
            </a:r>
          </a:p>
          <a:p>
            <a:pPr marL="971550" indent="-400050">
              <a:lnSpc>
                <a:spcPct val="50000"/>
              </a:lnSpc>
              <a:spcBef>
                <a:spcPts val="1200"/>
              </a:spcBef>
              <a:buFont typeface="+mj-lt"/>
              <a:buAutoNum type="arabicPeriod" startAt="3"/>
            </a:pPr>
            <a:r>
              <a:rPr lang="en-US" sz="2400" dirty="0" smtClean="0"/>
              <a:t>Social organization</a:t>
            </a:r>
          </a:p>
          <a:p>
            <a:pPr marL="971550" indent="-400050">
              <a:lnSpc>
                <a:spcPct val="50000"/>
              </a:lnSpc>
              <a:spcBef>
                <a:spcPts val="1200"/>
              </a:spcBef>
              <a:buFont typeface="+mj-lt"/>
              <a:buAutoNum type="arabicPeriod" startAt="3"/>
            </a:pPr>
            <a:r>
              <a:rPr lang="en-US" sz="2400" dirty="0" smtClean="0"/>
              <a:t>The genome</a:t>
            </a:r>
          </a:p>
        </p:txBody>
      </p:sp>
    </p:spTree>
    <p:extLst>
      <p:ext uri="{BB962C8B-B14F-4D97-AF65-F5344CB8AC3E}">
        <p14:creationId xmlns:p14="http://schemas.microsoft.com/office/powerpoint/2010/main" val="299184672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organization</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Economic structure (production system)</a:t>
            </a:r>
          </a:p>
          <a:p>
            <a:r>
              <a:rPr lang="en-US" dirty="0" smtClean="0"/>
              <a:t>Political institutions</a:t>
            </a:r>
          </a:p>
          <a:p>
            <a:r>
              <a:rPr lang="en-US" dirty="0" smtClean="0"/>
              <a:t>Science and technology</a:t>
            </a:r>
          </a:p>
          <a:p>
            <a:r>
              <a:rPr lang="en-US" dirty="0" smtClean="0"/>
              <a:t>Culture and ideology</a:t>
            </a:r>
          </a:p>
          <a:p>
            <a:r>
              <a:rPr lang="en-US" dirty="0" smtClean="0"/>
              <a:t>Total level of wealth</a:t>
            </a:r>
          </a:p>
          <a:p>
            <a:r>
              <a:rPr lang="en-US" dirty="0" smtClean="0"/>
              <a:t>Distribution of wealth within the population</a:t>
            </a:r>
          </a:p>
          <a:p>
            <a:pPr lvl="1"/>
            <a:r>
              <a:rPr lang="en-US" dirty="0" smtClean="0"/>
              <a:t>Occupational structure</a:t>
            </a:r>
          </a:p>
          <a:p>
            <a:pPr lvl="1"/>
            <a:r>
              <a:rPr lang="en-US" dirty="0" smtClean="0"/>
              <a:t>Redistribution mechanisms</a:t>
            </a:r>
            <a:endParaRPr lang="en-US" dirty="0"/>
          </a:p>
        </p:txBody>
      </p:sp>
    </p:spTree>
    <p:extLst>
      <p:ext uri="{BB962C8B-B14F-4D97-AF65-F5344CB8AC3E}">
        <p14:creationId xmlns:p14="http://schemas.microsoft.com/office/powerpoint/2010/main" val="14193700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Neonatal mortality</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a:t>
            </a:fld>
            <a:endParaRPr lang="en-US" dirty="0"/>
          </a:p>
        </p:txBody>
      </p:sp>
      <p:pic>
        <p:nvPicPr>
          <p:cNvPr id="8" name="Picture 7"/>
          <p:cNvPicPr>
            <a:picLocks noChangeAspect="1"/>
          </p:cNvPicPr>
          <p:nvPr/>
        </p:nvPicPr>
        <p:blipFill>
          <a:blip r:embed="rId2"/>
          <a:stretch>
            <a:fillRect/>
          </a:stretch>
        </p:blipFill>
        <p:spPr>
          <a:xfrm>
            <a:off x="358009" y="1452140"/>
            <a:ext cx="8199057" cy="4181519"/>
          </a:xfrm>
          <a:prstGeom prst="rect">
            <a:avLst/>
          </a:prstGeom>
        </p:spPr>
      </p:pic>
    </p:spTree>
    <p:extLst>
      <p:ext uri="{BB962C8B-B14F-4D97-AF65-F5344CB8AC3E}">
        <p14:creationId xmlns:p14="http://schemas.microsoft.com/office/powerpoint/2010/main" val="40990525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Proximate determinants</a:t>
            </a:r>
            <a:endParaRPr lang="en-US" dirty="0"/>
          </a:p>
        </p:txBody>
      </p:sp>
      <p:sp>
        <p:nvSpPr>
          <p:cNvPr id="5" name="Content Placeholder 4"/>
          <p:cNvSpPr>
            <a:spLocks noGrp="1"/>
          </p:cNvSpPr>
          <p:nvPr>
            <p:ph idx="1"/>
          </p:nvPr>
        </p:nvSpPr>
        <p:spPr/>
        <p:txBody>
          <a:bodyPr/>
          <a:lstStyle/>
          <a:p>
            <a:r>
              <a:rPr lang="en-US" dirty="0" smtClean="0"/>
              <a:t>Occupational hazards</a:t>
            </a:r>
          </a:p>
          <a:p>
            <a:r>
              <a:rPr lang="en-US" dirty="0" smtClean="0"/>
              <a:t>Living conditions</a:t>
            </a:r>
          </a:p>
          <a:p>
            <a:r>
              <a:rPr lang="en-US" dirty="0" smtClean="0"/>
              <a:t>Lifestyles</a:t>
            </a:r>
          </a:p>
          <a:p>
            <a:r>
              <a:rPr lang="en-US" dirty="0" smtClean="0"/>
              <a:t>The health care system</a:t>
            </a:r>
          </a:p>
          <a:p>
            <a:pPr lvl="1"/>
            <a:r>
              <a:rPr lang="en-US" dirty="0" smtClean="0"/>
              <a:t>Health policy</a:t>
            </a:r>
          </a:p>
          <a:p>
            <a:pPr lvl="1"/>
            <a:r>
              <a:rPr lang="en-US" dirty="0" smtClean="0"/>
              <a:t>Health care (prevention and treatment)</a:t>
            </a:r>
            <a:endParaRPr lang="en-US" dirty="0"/>
          </a:p>
        </p:txBody>
      </p:sp>
    </p:spTree>
    <p:extLst>
      <p:ext uri="{BB962C8B-B14F-4D97-AF65-F5344CB8AC3E}">
        <p14:creationId xmlns:p14="http://schemas.microsoft.com/office/powerpoint/2010/main" val="249138841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operation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Individual</a:t>
            </a:r>
          </a:p>
          <a:p>
            <a:pPr marL="514350" indent="-514350">
              <a:buFont typeface="+mj-lt"/>
              <a:buAutoNum type="arabicPeriod"/>
            </a:pPr>
            <a:r>
              <a:rPr lang="en-US" dirty="0" smtClean="0"/>
              <a:t>Household/family</a:t>
            </a:r>
          </a:p>
          <a:p>
            <a:pPr marL="514350" indent="-514350">
              <a:buFont typeface="+mj-lt"/>
              <a:buAutoNum type="arabicPeriod"/>
            </a:pPr>
            <a:r>
              <a:rPr lang="en-US" dirty="0" smtClean="0"/>
              <a:t>Institutional</a:t>
            </a:r>
          </a:p>
          <a:p>
            <a:pPr marL="514350" indent="-514350">
              <a:buFont typeface="+mj-lt"/>
              <a:buAutoNum type="arabicPeriod"/>
            </a:pPr>
            <a:r>
              <a:rPr lang="en-US" dirty="0" smtClean="0"/>
              <a:t>Societal</a:t>
            </a:r>
          </a:p>
          <a:p>
            <a:pPr marL="514350" indent="-514350">
              <a:buFont typeface="+mj-lt"/>
              <a:buAutoNum type="arabicPeriod"/>
            </a:pPr>
            <a:r>
              <a:rPr lang="en-US" dirty="0" smtClean="0"/>
              <a:t>Systemic</a:t>
            </a:r>
          </a:p>
        </p:txBody>
      </p:sp>
    </p:spTree>
    <p:extLst>
      <p:ext uri="{BB962C8B-B14F-4D97-AF65-F5344CB8AC3E}">
        <p14:creationId xmlns:p14="http://schemas.microsoft.com/office/powerpoint/2010/main" val="121466865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Divergence-convergence cycles </a:t>
            </a:r>
            <a:r>
              <a:rPr lang="fr-FR" dirty="0" err="1" smtClean="0"/>
              <a:t>theory</a:t>
            </a:r>
            <a:endParaRPr lang="fr-FR" dirty="0"/>
          </a:p>
        </p:txBody>
      </p:sp>
      <p:sp>
        <p:nvSpPr>
          <p:cNvPr id="3" name="Espace réservé du contenu 2"/>
          <p:cNvSpPr>
            <a:spLocks noGrp="1"/>
          </p:cNvSpPr>
          <p:nvPr>
            <p:ph idx="1"/>
          </p:nvPr>
        </p:nvSpPr>
        <p:spPr/>
        <p:txBody>
          <a:bodyPr/>
          <a:lstStyle/>
          <a:p>
            <a:r>
              <a:rPr lang="fr-FR" dirty="0" err="1" smtClean="0"/>
              <a:t>Developed</a:t>
            </a:r>
            <a:r>
              <a:rPr lang="fr-FR" dirty="0" smtClean="0"/>
              <a:t> by France </a:t>
            </a:r>
            <a:r>
              <a:rPr lang="fr-FR" dirty="0" err="1" smtClean="0"/>
              <a:t>Meslé</a:t>
            </a:r>
            <a:r>
              <a:rPr lang="fr-FR" dirty="0" smtClean="0"/>
              <a:t> and Jacques Vallin (INED, Paris) (2004 </a:t>
            </a:r>
            <a:r>
              <a:rPr lang="fr-FR" dirty="0" err="1" smtClean="0"/>
              <a:t>Demographic</a:t>
            </a:r>
            <a:r>
              <a:rPr lang="fr-FR" dirty="0" smtClean="0"/>
              <a:t> </a:t>
            </a:r>
            <a:r>
              <a:rPr lang="fr-FR" dirty="0" err="1" smtClean="0"/>
              <a:t>Research</a:t>
            </a:r>
            <a:r>
              <a:rPr lang="fr-FR" dirty="0" smtClean="0"/>
              <a:t>)</a:t>
            </a:r>
          </a:p>
          <a:p>
            <a:r>
              <a:rPr lang="fr-FR" dirty="0" smtClean="0"/>
              <a:t>To </a:t>
            </a:r>
            <a:r>
              <a:rPr lang="fr-FR" dirty="0" err="1" smtClean="0"/>
              <a:t>explain</a:t>
            </a:r>
            <a:r>
              <a:rPr lang="fr-FR" dirty="0" smtClean="0"/>
              <a:t> the </a:t>
            </a:r>
            <a:r>
              <a:rPr lang="fr-FR" dirty="0" err="1" smtClean="0"/>
              <a:t>lack</a:t>
            </a:r>
            <a:r>
              <a:rPr lang="fr-FR" dirty="0" smtClean="0"/>
              <a:t> of convergence </a:t>
            </a:r>
            <a:r>
              <a:rPr lang="fr-FR" dirty="0" err="1" smtClean="0"/>
              <a:t>postulated</a:t>
            </a:r>
            <a:r>
              <a:rPr lang="fr-FR" dirty="0" smtClean="0"/>
              <a:t> by the </a:t>
            </a:r>
            <a:r>
              <a:rPr lang="fr-FR" dirty="0" err="1" smtClean="0"/>
              <a:t>health</a:t>
            </a:r>
            <a:r>
              <a:rPr lang="fr-FR" dirty="0" smtClean="0"/>
              <a:t> transition </a:t>
            </a:r>
            <a:r>
              <a:rPr lang="fr-FR" dirty="0" err="1" smtClean="0"/>
              <a:t>theory</a:t>
            </a:r>
            <a:r>
              <a:rPr lang="fr-FR" dirty="0" smtClean="0"/>
              <a:t> (</a:t>
            </a:r>
            <a:r>
              <a:rPr lang="fr-FR" dirty="0" err="1" smtClean="0"/>
              <a:t>Eastern</a:t>
            </a:r>
            <a:r>
              <a:rPr lang="fr-FR" dirty="0" smtClean="0"/>
              <a:t> Europe, </a:t>
            </a:r>
            <a:r>
              <a:rPr lang="fr-FR" dirty="0" err="1" smtClean="0"/>
              <a:t>sub-Saharan</a:t>
            </a:r>
            <a:r>
              <a:rPr lang="fr-FR" dirty="0" smtClean="0"/>
              <a:t> </a:t>
            </a:r>
            <a:r>
              <a:rPr lang="fr-FR" dirty="0" err="1" smtClean="0"/>
              <a:t>Africa</a:t>
            </a:r>
            <a:r>
              <a:rPr lang="fr-FR" dirty="0" smtClean="0"/>
              <a:t>…)</a:t>
            </a:r>
            <a:endParaRPr lang="fr-FR" dirty="0"/>
          </a:p>
        </p:txBody>
      </p:sp>
    </p:spTree>
    <p:extLst>
      <p:ext uri="{BB962C8B-B14F-4D97-AF65-F5344CB8AC3E}">
        <p14:creationId xmlns:p14="http://schemas.microsoft.com/office/powerpoint/2010/main" val="364553793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62"/>
          </a:xfrm>
        </p:spPr>
        <p:txBody>
          <a:bodyPr/>
          <a:lstStyle/>
          <a:p>
            <a:r>
              <a:rPr lang="fr-FR" dirty="0" smtClean="0"/>
              <a:t>Basic </a:t>
            </a:r>
            <a:r>
              <a:rPr lang="fr-FR" dirty="0" err="1" smtClean="0"/>
              <a:t>theory</a:t>
            </a:r>
            <a:endParaRPr lang="fr-FR" dirty="0"/>
          </a:p>
        </p:txBody>
      </p:sp>
      <p:sp>
        <p:nvSpPr>
          <p:cNvPr id="3" name="Espace réservé du contenu 2"/>
          <p:cNvSpPr>
            <a:spLocks noGrp="1"/>
          </p:cNvSpPr>
          <p:nvPr>
            <p:ph idx="1"/>
          </p:nvPr>
        </p:nvSpPr>
        <p:spPr>
          <a:xfrm>
            <a:off x="457200" y="1143000"/>
            <a:ext cx="8229600" cy="5059363"/>
          </a:xfrm>
        </p:spPr>
        <p:txBody>
          <a:bodyPr>
            <a:normAutofit/>
          </a:bodyPr>
          <a:lstStyle/>
          <a:p>
            <a:r>
              <a:rPr lang="fr-FR" dirty="0" smtClean="0"/>
              <a:t>Each new stage of the health transition is associated with major changes in health technologies and/or strategies</a:t>
            </a:r>
          </a:p>
          <a:p>
            <a:r>
              <a:rPr lang="fr-FR" dirty="0" err="1" smtClean="0"/>
              <a:t>Some</a:t>
            </a:r>
            <a:r>
              <a:rPr lang="fr-FR" dirty="0" smtClean="0"/>
              <a:t> </a:t>
            </a:r>
            <a:r>
              <a:rPr lang="fr-FR" dirty="0" err="1" smtClean="0"/>
              <a:t>societies</a:t>
            </a:r>
            <a:r>
              <a:rPr lang="fr-FR" dirty="0" smtClean="0"/>
              <a:t>/populations are </a:t>
            </a:r>
            <a:r>
              <a:rPr lang="fr-FR" dirty="0" err="1" smtClean="0"/>
              <a:t>better</a:t>
            </a:r>
            <a:r>
              <a:rPr lang="fr-FR" dirty="0" smtClean="0"/>
              <a:t> </a:t>
            </a:r>
            <a:r>
              <a:rPr lang="fr-FR" dirty="0" err="1" smtClean="0"/>
              <a:t>prepared</a:t>
            </a:r>
            <a:r>
              <a:rPr lang="fr-FR" dirty="0" smtClean="0"/>
              <a:t> </a:t>
            </a:r>
            <a:r>
              <a:rPr lang="fr-FR" dirty="0" err="1" smtClean="0"/>
              <a:t>than</a:t>
            </a:r>
            <a:r>
              <a:rPr lang="fr-FR" dirty="0" smtClean="0"/>
              <a:t> </a:t>
            </a:r>
            <a:r>
              <a:rPr lang="fr-FR" dirty="0" err="1" smtClean="0"/>
              <a:t>others</a:t>
            </a:r>
            <a:r>
              <a:rPr lang="fr-FR" dirty="0" smtClean="0"/>
              <a:t> to </a:t>
            </a:r>
            <a:r>
              <a:rPr lang="fr-FR" dirty="0" err="1" smtClean="0"/>
              <a:t>take</a:t>
            </a:r>
            <a:r>
              <a:rPr lang="fr-FR" dirty="0" smtClean="0"/>
              <a:t> </a:t>
            </a:r>
            <a:r>
              <a:rPr lang="fr-FR" dirty="0" err="1" smtClean="0"/>
              <a:t>advantage</a:t>
            </a:r>
            <a:r>
              <a:rPr lang="fr-FR" dirty="0" smtClean="0"/>
              <a:t> of the </a:t>
            </a:r>
            <a:r>
              <a:rPr lang="fr-FR" dirty="0" err="1" smtClean="0"/>
              <a:t>advances</a:t>
            </a:r>
            <a:r>
              <a:rPr lang="fr-FR" dirty="0" smtClean="0"/>
              <a:t> =&gt; divergence</a:t>
            </a:r>
          </a:p>
          <a:p>
            <a:r>
              <a:rPr lang="fr-FR" dirty="0" smtClean="0"/>
              <a:t>Progress diffuses </a:t>
            </a:r>
            <a:r>
              <a:rPr lang="fr-FR" dirty="0" err="1" smtClean="0"/>
              <a:t>from</a:t>
            </a:r>
            <a:r>
              <a:rPr lang="fr-FR" dirty="0" smtClean="0"/>
              <a:t> population to population =&gt; convergence</a:t>
            </a:r>
          </a:p>
          <a:p>
            <a:r>
              <a:rPr lang="fr-FR" dirty="0" err="1" smtClean="0"/>
              <a:t>Hence</a:t>
            </a:r>
            <a:r>
              <a:rPr lang="fr-FR" dirty="0" smtClean="0"/>
              <a:t> the successive cycles of divergence/convergence as e0 </a:t>
            </a:r>
            <a:r>
              <a:rPr lang="fr-FR" dirty="0" err="1" smtClean="0"/>
              <a:t>increases</a:t>
            </a:r>
            <a:endParaRPr lang="fr-FR" dirty="0"/>
          </a:p>
        </p:txBody>
      </p:sp>
    </p:spTree>
    <p:extLst>
      <p:ext uri="{BB962C8B-B14F-4D97-AF65-F5344CB8AC3E}">
        <p14:creationId xmlns:p14="http://schemas.microsoft.com/office/powerpoint/2010/main" val="82441541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993"/>
            <a:ext cx="8089900" cy="577081"/>
          </a:xfrm>
        </p:spPr>
        <p:txBody>
          <a:bodyPr/>
          <a:lstStyle/>
          <a:p>
            <a:r>
              <a:rPr lang="en-US" dirty="0" smtClean="0"/>
              <a:t>Why did mortality decline? </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CCBB796D-0F66-444D-88C9-E0625FFF0838}" type="datetimeFigureOut">
              <a:rPr lang="fr-FR" smtClean="0"/>
              <a:pPr/>
              <a:t>10/1/18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C9A76F2-187C-4FA4-86BC-AB27ECD18983}" type="slidenum">
              <a:rPr lang="fr-FR" smtClean="0"/>
              <a:pPr/>
              <a:t>44</a:t>
            </a:fld>
            <a:endParaRPr lang="fr-FR"/>
          </a:p>
        </p:txBody>
      </p:sp>
    </p:spTree>
    <p:extLst>
      <p:ext uri="{BB962C8B-B14F-4D97-AF65-F5344CB8AC3E}">
        <p14:creationId xmlns:p14="http://schemas.microsoft.com/office/powerpoint/2010/main" val="305771228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94956" y="1295399"/>
            <a:ext cx="8631482" cy="5055151"/>
          </a:xfrm>
          <a:prstGeom prst="rect">
            <a:avLst/>
          </a:prstGeom>
        </p:spPr>
      </p:pic>
      <p:sp>
        <p:nvSpPr>
          <p:cNvPr id="2" name="Title 1"/>
          <p:cNvSpPr>
            <a:spLocks noGrp="1"/>
          </p:cNvSpPr>
          <p:nvPr>
            <p:ph type="title"/>
          </p:nvPr>
        </p:nvSpPr>
        <p:spPr>
          <a:xfrm>
            <a:off x="653732" y="438912"/>
            <a:ext cx="8089901" cy="577081"/>
          </a:xfrm>
        </p:spPr>
        <p:txBody>
          <a:bodyPr/>
          <a:lstStyle/>
          <a:p>
            <a:r>
              <a:rPr lang="en-US" dirty="0"/>
              <a:t>Mortality decline in the US</a:t>
            </a:r>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45</a:t>
            </a:fld>
            <a:endParaRPr lang="en-US" dirty="0"/>
          </a:p>
        </p:txBody>
      </p:sp>
      <p:sp>
        <p:nvSpPr>
          <p:cNvPr id="8" name="Rectangle 7"/>
          <p:cNvSpPr/>
          <p:nvPr/>
        </p:nvSpPr>
        <p:spPr>
          <a:xfrm>
            <a:off x="3163455" y="1616364"/>
            <a:ext cx="1477818" cy="254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888673" y="3396672"/>
            <a:ext cx="1752599" cy="37869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917372" y="4033981"/>
            <a:ext cx="885537" cy="37869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512540" y="4412672"/>
            <a:ext cx="983096" cy="37869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495635" y="4565072"/>
            <a:ext cx="1974273" cy="37869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468581" y="1491673"/>
            <a:ext cx="1059874" cy="50569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468580" y="3775363"/>
            <a:ext cx="1290783" cy="87745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97549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Why did mortality decline?</a:t>
            </a:r>
            <a:endParaRPr lang="en-US" dirty="0"/>
          </a:p>
        </p:txBody>
      </p:sp>
      <p:sp>
        <p:nvSpPr>
          <p:cNvPr id="3" name="Content Placeholder 2"/>
          <p:cNvSpPr>
            <a:spLocks noGrp="1"/>
          </p:cNvSpPr>
          <p:nvPr>
            <p:ph idx="1"/>
          </p:nvPr>
        </p:nvSpPr>
        <p:spPr/>
        <p:txBody>
          <a:bodyPr/>
          <a:lstStyle/>
          <a:p>
            <a:r>
              <a:rPr lang="en-US" dirty="0">
                <a:latin typeface="+mn-lt"/>
              </a:rPr>
              <a:t>Improved therapeutic medical interventions </a:t>
            </a:r>
          </a:p>
          <a:p>
            <a:r>
              <a:rPr lang="en-US" dirty="0">
                <a:latin typeface="+mn-lt"/>
              </a:rPr>
              <a:t>Improved water and sanitation (Preston and van de </a:t>
            </a:r>
            <a:r>
              <a:rPr lang="en-US" dirty="0" err="1">
                <a:latin typeface="+mn-lt"/>
              </a:rPr>
              <a:t>Walle</a:t>
            </a:r>
            <a:r>
              <a:rPr lang="en-US" dirty="0">
                <a:latin typeface="+mn-lt"/>
              </a:rPr>
              <a:t>, 1978) </a:t>
            </a:r>
          </a:p>
          <a:p>
            <a:r>
              <a:rPr lang="en-US" dirty="0">
                <a:latin typeface="+mn-lt"/>
              </a:rPr>
              <a:t>Improved preventive medical interventions (</a:t>
            </a:r>
            <a:r>
              <a:rPr lang="en-US" dirty="0" err="1">
                <a:latin typeface="+mn-lt"/>
              </a:rPr>
              <a:t>Razzell</a:t>
            </a:r>
            <a:r>
              <a:rPr lang="en-US" dirty="0">
                <a:latin typeface="+mn-lt"/>
              </a:rPr>
              <a:t>) </a:t>
            </a:r>
          </a:p>
          <a:p>
            <a:r>
              <a:rPr lang="en-US" dirty="0" smtClean="0">
                <a:latin typeface="+mn-lt"/>
              </a:rPr>
              <a:t>Increased </a:t>
            </a:r>
            <a:r>
              <a:rPr lang="en-US" dirty="0">
                <a:latin typeface="+mn-lt"/>
              </a:rPr>
              <a:t>living standards, nutrition, hygiene (</a:t>
            </a:r>
            <a:r>
              <a:rPr lang="en-US" dirty="0" err="1">
                <a:latin typeface="+mn-lt"/>
              </a:rPr>
              <a:t>McKeown</a:t>
            </a:r>
            <a:r>
              <a:rPr lang="en-US" dirty="0">
                <a:latin typeface="+mn-lt"/>
              </a:rPr>
              <a:t>, 1976) </a:t>
            </a:r>
          </a:p>
          <a:p>
            <a:r>
              <a:rPr lang="en-US" dirty="0" smtClean="0">
                <a:latin typeface="+mn-lt"/>
              </a:rPr>
              <a:t>Spread </a:t>
            </a:r>
            <a:r>
              <a:rPr lang="en-US" dirty="0">
                <a:latin typeface="+mn-lt"/>
              </a:rPr>
              <a:t>of knowledge to public concerning disease prevention (Preston and Haines, 1991) </a:t>
            </a:r>
          </a:p>
          <a:p>
            <a:pPr lvl="1"/>
            <a:r>
              <a:rPr lang="en-US" dirty="0">
                <a:latin typeface="+mn-lt"/>
              </a:rPr>
              <a:t>Evidence in differences in child mortality by mother’s education level, etc. </a:t>
            </a:r>
          </a:p>
          <a:p>
            <a:endParaRPr lang="en-US" dirty="0"/>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46</a:t>
            </a:fld>
            <a:endParaRPr lang="en-US" dirty="0"/>
          </a:p>
        </p:txBody>
      </p:sp>
    </p:spTree>
    <p:extLst>
      <p:ext uri="{BB962C8B-B14F-4D97-AF65-F5344CB8AC3E}">
        <p14:creationId xmlns:p14="http://schemas.microsoft.com/office/powerpoint/2010/main" val="169366363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Thomas </a:t>
            </a:r>
            <a:r>
              <a:rPr lang="fr-FR" dirty="0" err="1" smtClean="0"/>
              <a:t>McKeown’s</a:t>
            </a:r>
            <a:r>
              <a:rPr lang="fr-FR" dirty="0" smtClean="0"/>
              <a:t> </a:t>
            </a:r>
            <a:r>
              <a:rPr lang="fr-FR" dirty="0" err="1" smtClean="0"/>
              <a:t>thesis</a:t>
            </a:r>
            <a:endParaRPr lang="fr-FR" dirty="0"/>
          </a:p>
        </p:txBody>
      </p:sp>
      <p:sp>
        <p:nvSpPr>
          <p:cNvPr id="3" name="Espace réservé du contenu 2"/>
          <p:cNvSpPr>
            <a:spLocks noGrp="1"/>
          </p:cNvSpPr>
          <p:nvPr>
            <p:ph idx="1"/>
          </p:nvPr>
        </p:nvSpPr>
        <p:spPr/>
        <p:txBody>
          <a:bodyPr/>
          <a:lstStyle/>
          <a:p>
            <a:r>
              <a:rPr lang="fr-FR" dirty="0" smtClean="0"/>
              <a:t>4 </a:t>
            </a:r>
            <a:r>
              <a:rPr lang="fr-FR" dirty="0" err="1" smtClean="0"/>
              <a:t>seminal</a:t>
            </a:r>
            <a:r>
              <a:rPr lang="fr-FR" dirty="0" smtClean="0"/>
              <a:t> articles </a:t>
            </a:r>
            <a:r>
              <a:rPr lang="fr-FR" dirty="0" err="1" smtClean="0"/>
              <a:t>published</a:t>
            </a:r>
            <a:r>
              <a:rPr lang="fr-FR" dirty="0" smtClean="0"/>
              <a:t> in Population </a:t>
            </a:r>
            <a:r>
              <a:rPr lang="fr-FR" dirty="0" err="1" smtClean="0"/>
              <a:t>Studies</a:t>
            </a:r>
            <a:r>
              <a:rPr lang="fr-FR" dirty="0" smtClean="0"/>
              <a:t> </a:t>
            </a:r>
            <a:r>
              <a:rPr lang="fr-FR" dirty="0" err="1" smtClean="0"/>
              <a:t>between</a:t>
            </a:r>
            <a:r>
              <a:rPr lang="fr-FR" dirty="0" smtClean="0"/>
              <a:t> 1955 and 1975</a:t>
            </a:r>
          </a:p>
          <a:p>
            <a:r>
              <a:rPr lang="fr-FR" dirty="0" smtClean="0"/>
              <a:t>2 </a:t>
            </a:r>
            <a:r>
              <a:rPr lang="fr-FR" dirty="0" err="1" smtClean="0"/>
              <a:t>popular</a:t>
            </a:r>
            <a:r>
              <a:rPr lang="fr-FR" dirty="0" smtClean="0"/>
              <a:t> books </a:t>
            </a:r>
            <a:r>
              <a:rPr lang="fr-FR" dirty="0" err="1" smtClean="0"/>
              <a:t>published</a:t>
            </a:r>
            <a:r>
              <a:rPr lang="fr-FR" dirty="0" smtClean="0"/>
              <a:t> in 1976</a:t>
            </a:r>
          </a:p>
          <a:p>
            <a:pPr lvl="1"/>
            <a:r>
              <a:rPr lang="fr-FR" i="1" dirty="0" smtClean="0"/>
              <a:t>The Modern Rise of Population</a:t>
            </a:r>
          </a:p>
          <a:p>
            <a:pPr lvl="1"/>
            <a:r>
              <a:rPr lang="fr-FR" i="1" dirty="0" smtClean="0"/>
              <a:t>The </a:t>
            </a:r>
            <a:r>
              <a:rPr lang="fr-FR" i="1" dirty="0" err="1" smtClean="0"/>
              <a:t>Role</a:t>
            </a:r>
            <a:r>
              <a:rPr lang="fr-FR" i="1" dirty="0" smtClean="0"/>
              <a:t> of </a:t>
            </a:r>
            <a:r>
              <a:rPr lang="fr-FR" i="1" dirty="0" err="1" smtClean="0"/>
              <a:t>Medicine</a:t>
            </a:r>
            <a:r>
              <a:rPr lang="fr-FR" i="1" dirty="0" smtClean="0"/>
              <a:t>: </a:t>
            </a:r>
            <a:r>
              <a:rPr lang="fr-FR" i="1" dirty="0" err="1" smtClean="0"/>
              <a:t>Dream</a:t>
            </a:r>
            <a:r>
              <a:rPr lang="fr-FR" i="1" dirty="0" smtClean="0"/>
              <a:t>, Mirage, or </a:t>
            </a:r>
            <a:r>
              <a:rPr lang="fr-FR" i="1" dirty="0" err="1" smtClean="0"/>
              <a:t>Nemesis</a:t>
            </a:r>
            <a:r>
              <a:rPr lang="fr-FR" i="1" dirty="0" smtClean="0"/>
              <a:t>?</a:t>
            </a:r>
          </a:p>
          <a:p>
            <a:r>
              <a:rPr lang="fr-FR" dirty="0" smtClean="0"/>
              <a:t>His work generated considerable controversies and continues to stimulate support, criticism, and commentary</a:t>
            </a:r>
          </a:p>
          <a:p>
            <a:r>
              <a:rPr lang="en-US" dirty="0" smtClean="0"/>
              <a:t>Idea: The </a:t>
            </a:r>
            <a:r>
              <a:rPr lang="en-US" dirty="0"/>
              <a:t>growth in population in the industrialized world from the late 1700s to the present was due </a:t>
            </a:r>
            <a:r>
              <a:rPr lang="en-US" b="1" dirty="0"/>
              <a:t>not to life-saving advancements in the field of medicine or public health</a:t>
            </a:r>
            <a:r>
              <a:rPr lang="en-US" dirty="0"/>
              <a:t>, </a:t>
            </a:r>
            <a:r>
              <a:rPr lang="en-US" b="1" dirty="0"/>
              <a:t>but instead to improvements in overall standards of living, especially diet and nutritional status</a:t>
            </a:r>
            <a:r>
              <a:rPr lang="en-US" dirty="0"/>
              <a:t>, resulting from better economic conditions</a:t>
            </a:r>
            <a:endParaRPr lang="fr-FR" dirty="0"/>
          </a:p>
          <a:p>
            <a:endParaRPr lang="fr-FR" dirty="0" smtClean="0"/>
          </a:p>
        </p:txBody>
      </p:sp>
    </p:spTree>
    <p:extLst>
      <p:ext uri="{BB962C8B-B14F-4D97-AF65-F5344CB8AC3E}">
        <p14:creationId xmlns:p14="http://schemas.microsoft.com/office/powerpoint/2010/main" val="87568028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McKeown’s Main postulate</a:t>
            </a:r>
            <a:endParaRPr lang="fr-FR" dirty="0"/>
          </a:p>
        </p:txBody>
      </p:sp>
      <p:sp>
        <p:nvSpPr>
          <p:cNvPr id="3" name="Espace réservé du contenu 2"/>
          <p:cNvSpPr>
            <a:spLocks noGrp="1"/>
          </p:cNvSpPr>
          <p:nvPr>
            <p:ph idx="1"/>
          </p:nvPr>
        </p:nvSpPr>
        <p:spPr>
          <a:xfrm>
            <a:off x="457200" y="1600200"/>
            <a:ext cx="8229600" cy="5029200"/>
          </a:xfrm>
        </p:spPr>
        <p:txBody>
          <a:bodyPr/>
          <a:lstStyle/>
          <a:p>
            <a:r>
              <a:rPr lang="fr-FR" dirty="0" err="1" smtClean="0"/>
              <a:t>Dramatic</a:t>
            </a:r>
            <a:r>
              <a:rPr lang="fr-FR" dirty="0" smtClean="0"/>
              <a:t> population </a:t>
            </a:r>
            <a:r>
              <a:rPr lang="fr-FR" dirty="0" err="1" smtClean="0"/>
              <a:t>growth</a:t>
            </a:r>
            <a:r>
              <a:rPr lang="fr-FR" dirty="0" smtClean="0"/>
              <a:t> in </a:t>
            </a:r>
            <a:r>
              <a:rPr lang="fr-FR" dirty="0" err="1" smtClean="0"/>
              <a:t>industrialized</a:t>
            </a:r>
            <a:r>
              <a:rPr lang="fr-FR" dirty="0" smtClean="0"/>
              <a:t> countries </a:t>
            </a:r>
            <a:r>
              <a:rPr lang="fr-FR" dirty="0" err="1" smtClean="0"/>
              <a:t>that</a:t>
            </a:r>
            <a:r>
              <a:rPr lang="fr-FR" dirty="0" smtClean="0"/>
              <a:t> </a:t>
            </a:r>
            <a:r>
              <a:rPr lang="fr-FR" dirty="0" err="1" smtClean="0"/>
              <a:t>started</a:t>
            </a:r>
            <a:r>
              <a:rPr lang="fr-FR" dirty="0" smtClean="0"/>
              <a:t> in the last quarter of the 18th </a:t>
            </a:r>
            <a:r>
              <a:rPr lang="fr-FR" dirty="0" err="1" smtClean="0"/>
              <a:t>century</a:t>
            </a:r>
            <a:endParaRPr lang="fr-FR" dirty="0" smtClean="0"/>
          </a:p>
          <a:p>
            <a:r>
              <a:rPr lang="fr-FR" dirty="0" smtClean="0"/>
              <a:t>Due to a </a:t>
            </a:r>
            <a:r>
              <a:rPr lang="fr-FR" dirty="0" err="1" smtClean="0"/>
              <a:t>decline</a:t>
            </a:r>
            <a:r>
              <a:rPr lang="fr-FR" dirty="0" smtClean="0"/>
              <a:t> in </a:t>
            </a:r>
            <a:r>
              <a:rPr lang="fr-FR" dirty="0" err="1" smtClean="0"/>
              <a:t>mortality</a:t>
            </a:r>
            <a:r>
              <a:rPr lang="fr-FR" dirty="0" smtClean="0"/>
              <a:t> </a:t>
            </a:r>
            <a:r>
              <a:rPr lang="fr-FR" dirty="0" err="1" smtClean="0"/>
              <a:t>from</a:t>
            </a:r>
            <a:r>
              <a:rPr lang="fr-FR" dirty="0" smtClean="0"/>
              <a:t> </a:t>
            </a:r>
            <a:r>
              <a:rPr lang="fr-FR" dirty="0" err="1" smtClean="0"/>
              <a:t>infectious</a:t>
            </a:r>
            <a:r>
              <a:rPr lang="fr-FR" dirty="0" smtClean="0"/>
              <a:t> </a:t>
            </a:r>
            <a:r>
              <a:rPr lang="fr-FR" dirty="0" err="1" smtClean="0"/>
              <a:t>diseases</a:t>
            </a:r>
            <a:endParaRPr lang="fr-FR" dirty="0" smtClean="0"/>
          </a:p>
          <a:p>
            <a:r>
              <a:rPr lang="fr-FR" dirty="0" err="1" smtClean="0"/>
              <a:t>Driven</a:t>
            </a:r>
            <a:r>
              <a:rPr lang="fr-FR" dirty="0" smtClean="0"/>
              <a:t> by </a:t>
            </a:r>
            <a:r>
              <a:rPr lang="fr-FR" dirty="0" err="1" smtClean="0"/>
              <a:t>improved</a:t>
            </a:r>
            <a:r>
              <a:rPr lang="fr-FR" dirty="0" smtClean="0"/>
              <a:t> </a:t>
            </a:r>
            <a:r>
              <a:rPr lang="fr-FR" dirty="0" err="1" smtClean="0"/>
              <a:t>economic</a:t>
            </a:r>
            <a:r>
              <a:rPr lang="fr-FR" dirty="0" smtClean="0"/>
              <a:t> conditions</a:t>
            </a:r>
          </a:p>
          <a:p>
            <a:pPr marL="457200" lvl="1" indent="0">
              <a:buNone/>
            </a:pPr>
            <a:r>
              <a:rPr lang="fr-FR" dirty="0"/>
              <a:t> </a:t>
            </a:r>
            <a:r>
              <a:rPr lang="fr-FR" dirty="0" smtClean="0"/>
              <a:t>        Rising standards of living</a:t>
            </a:r>
          </a:p>
          <a:p>
            <a:pPr marL="457200" lvl="1" indent="0">
              <a:buNone/>
            </a:pPr>
            <a:r>
              <a:rPr lang="fr-FR" dirty="0"/>
              <a:t> </a:t>
            </a:r>
            <a:r>
              <a:rPr lang="fr-FR" dirty="0" smtClean="0"/>
              <a:t>        </a:t>
            </a:r>
            <a:r>
              <a:rPr lang="fr-FR" dirty="0" err="1" smtClean="0"/>
              <a:t>Improved</a:t>
            </a:r>
            <a:r>
              <a:rPr lang="fr-FR" dirty="0" smtClean="0"/>
              <a:t> nutrition</a:t>
            </a:r>
          </a:p>
          <a:p>
            <a:pPr marL="457200" lvl="1" indent="0">
              <a:buNone/>
            </a:pPr>
            <a:r>
              <a:rPr lang="fr-FR" dirty="0"/>
              <a:t> </a:t>
            </a:r>
            <a:r>
              <a:rPr lang="fr-FR" dirty="0" smtClean="0"/>
              <a:t>        </a:t>
            </a:r>
            <a:r>
              <a:rPr lang="fr-FR" dirty="0" err="1" smtClean="0"/>
              <a:t>Better</a:t>
            </a:r>
            <a:r>
              <a:rPr lang="fr-FR" dirty="0" smtClean="0"/>
              <a:t> </a:t>
            </a:r>
            <a:r>
              <a:rPr lang="fr-FR" dirty="0" err="1" smtClean="0"/>
              <a:t>natural</a:t>
            </a:r>
            <a:r>
              <a:rPr lang="fr-FR" dirty="0" smtClean="0"/>
              <a:t> </a:t>
            </a:r>
            <a:r>
              <a:rPr lang="fr-FR" dirty="0" err="1" smtClean="0"/>
              <a:t>resistance</a:t>
            </a:r>
            <a:r>
              <a:rPr lang="fr-FR" dirty="0" smtClean="0"/>
              <a:t> to </a:t>
            </a:r>
            <a:r>
              <a:rPr lang="fr-FR" dirty="0" err="1" smtClean="0"/>
              <a:t>diseases</a:t>
            </a:r>
            <a:endParaRPr lang="fr-FR" dirty="0"/>
          </a:p>
        </p:txBody>
      </p:sp>
    </p:spTree>
    <p:extLst>
      <p:ext uri="{BB962C8B-B14F-4D97-AF65-F5344CB8AC3E}">
        <p14:creationId xmlns:p14="http://schemas.microsoft.com/office/powerpoint/2010/main" val="287099709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5950" y="434993"/>
            <a:ext cx="8089900" cy="577081"/>
          </a:xfrm>
        </p:spPr>
        <p:txBody>
          <a:bodyPr/>
          <a:lstStyle/>
          <a:p>
            <a:r>
              <a:rPr lang="fr-FR" dirty="0" smtClean="0"/>
              <a:t>McKeown’s Rebuttal of other theories</a:t>
            </a:r>
            <a:endParaRPr lang="fr-FR" dirty="0"/>
          </a:p>
        </p:txBody>
      </p:sp>
      <p:sp>
        <p:nvSpPr>
          <p:cNvPr id="3" name="Espace réservé du contenu 2"/>
          <p:cNvSpPr>
            <a:spLocks noGrp="1"/>
          </p:cNvSpPr>
          <p:nvPr>
            <p:ph idx="1"/>
          </p:nvPr>
        </p:nvSpPr>
        <p:spPr>
          <a:xfrm>
            <a:off x="657789" y="1565576"/>
            <a:ext cx="8089901" cy="4114823"/>
          </a:xfrm>
        </p:spPr>
        <p:txBody>
          <a:bodyPr>
            <a:normAutofit fontScale="85000" lnSpcReduction="20000"/>
          </a:bodyPr>
          <a:lstStyle/>
          <a:p>
            <a:r>
              <a:rPr lang="fr-FR" sz="2900" dirty="0"/>
              <a:t>Medical </a:t>
            </a:r>
            <a:r>
              <a:rPr lang="fr-FR" sz="2900" dirty="0" smtClean="0"/>
              <a:t>treatment:</a:t>
            </a:r>
          </a:p>
          <a:p>
            <a:pPr lvl="1"/>
            <a:r>
              <a:rPr lang="fr-FR" sz="2900" dirty="0" smtClean="0"/>
              <a:t> Ruled out (except for smallpox) because became effective long after a downward mortality trend had begun</a:t>
            </a:r>
          </a:p>
          <a:p>
            <a:r>
              <a:rPr lang="fr-FR" sz="2900" dirty="0"/>
              <a:t>Public health </a:t>
            </a:r>
            <a:r>
              <a:rPr lang="fr-FR" sz="2900" dirty="0" smtClean="0"/>
              <a:t>advances</a:t>
            </a:r>
          </a:p>
          <a:p>
            <a:pPr lvl="1"/>
            <a:r>
              <a:rPr lang="fr-FR" sz="2900" dirty="0" smtClean="0"/>
              <a:t> Small </a:t>
            </a:r>
            <a:r>
              <a:rPr lang="fr-FR" sz="2900" dirty="0"/>
              <a:t>role at best because influenced water-borne illnesses such as cholera, which were responsible for just a small portion of the mortality decline</a:t>
            </a:r>
          </a:p>
          <a:p>
            <a:pPr lvl="1"/>
            <a:r>
              <a:rPr lang="fr-FR" sz="2900" dirty="0"/>
              <a:t>Did not influence airborne diseases, such as tuberculosis, which made up a large share of mortality</a:t>
            </a:r>
          </a:p>
          <a:p>
            <a:endParaRPr lang="fr-FR" sz="7200" dirty="0" smtClean="0"/>
          </a:p>
          <a:p>
            <a:endParaRPr lang="fr-FR" dirty="0"/>
          </a:p>
        </p:txBody>
      </p:sp>
    </p:spTree>
    <p:extLst>
      <p:ext uri="{BB962C8B-B14F-4D97-AF65-F5344CB8AC3E}">
        <p14:creationId xmlns:p14="http://schemas.microsoft.com/office/powerpoint/2010/main" val="24847212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r>
              <a:rPr lang="en-US" dirty="0" smtClean="0"/>
              <a:t>How does mortality differ by age group over time?</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5</a:t>
            </a:fld>
            <a:endParaRPr lang="en-US" dirty="0"/>
          </a:p>
        </p:txBody>
      </p:sp>
      <p:pic>
        <p:nvPicPr>
          <p:cNvPr id="8" name="Picture 7"/>
          <p:cNvPicPr>
            <a:picLocks noChangeAspect="1"/>
          </p:cNvPicPr>
          <p:nvPr/>
        </p:nvPicPr>
        <p:blipFill rotWithShape="1">
          <a:blip r:embed="rId2"/>
          <a:srcRect t="8138"/>
          <a:stretch/>
        </p:blipFill>
        <p:spPr>
          <a:xfrm>
            <a:off x="604070" y="1486891"/>
            <a:ext cx="7578360" cy="4838516"/>
          </a:xfrm>
          <a:prstGeom prst="rect">
            <a:avLst/>
          </a:prstGeom>
        </p:spPr>
      </p:pic>
    </p:spTree>
    <p:extLst>
      <p:ext uri="{BB962C8B-B14F-4D97-AF65-F5344CB8AC3E}">
        <p14:creationId xmlns:p14="http://schemas.microsoft.com/office/powerpoint/2010/main" val="22691655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2395"/>
            <a:ext cx="8229600" cy="577081"/>
          </a:xfrm>
        </p:spPr>
        <p:txBody>
          <a:bodyPr/>
          <a:lstStyle/>
          <a:p>
            <a:r>
              <a:rPr lang="fr-FR" dirty="0" smtClean="0"/>
              <a:t>McKeown’s Conclusion</a:t>
            </a:r>
            <a:endParaRPr lang="fr-FR" dirty="0"/>
          </a:p>
        </p:txBody>
      </p:sp>
      <p:sp>
        <p:nvSpPr>
          <p:cNvPr id="3" name="Espace réservé du contenu 2"/>
          <p:cNvSpPr>
            <a:spLocks noGrp="1"/>
          </p:cNvSpPr>
          <p:nvPr>
            <p:ph idx="1"/>
          </p:nvPr>
        </p:nvSpPr>
        <p:spPr>
          <a:xfrm>
            <a:off x="457200" y="1066800"/>
            <a:ext cx="8229600" cy="5638800"/>
          </a:xfrm>
        </p:spPr>
        <p:txBody>
          <a:bodyPr>
            <a:normAutofit/>
          </a:bodyPr>
          <a:lstStyle/>
          <a:p>
            <a:r>
              <a:rPr lang="en-US" dirty="0" smtClean="0"/>
              <a:t>“The rise in population was due less to human agency in the form of health-enhancing measures than to largely invisible economic forces that changed broad social conditions”</a:t>
            </a:r>
          </a:p>
          <a:p>
            <a:r>
              <a:rPr lang="en-US" dirty="0" smtClean="0"/>
              <a:t>By elimination, mortality decline must have been brought about by a change in the environment associated with the substantial rise in the standard of living that occurred in the 1840s</a:t>
            </a:r>
          </a:p>
          <a:p>
            <a:r>
              <a:rPr lang="en-US" dirty="0" smtClean="0"/>
              <a:t>Increased food supplies during the 18</a:t>
            </a:r>
            <a:r>
              <a:rPr lang="en-US" baseline="30000" dirty="0" smtClean="0"/>
              <a:t>th</a:t>
            </a:r>
            <a:r>
              <a:rPr lang="en-US" dirty="0" smtClean="0"/>
              <a:t>-19</a:t>
            </a:r>
            <a:r>
              <a:rPr lang="en-US" baseline="30000" dirty="0" smtClean="0"/>
              <a:t>th</a:t>
            </a:r>
            <a:r>
              <a:rPr lang="en-US" dirty="0" smtClean="0"/>
              <a:t> centuries is particularly well documented (“impressive evidence”)</a:t>
            </a:r>
            <a:endParaRPr lang="fr-FR" dirty="0" smtClean="0"/>
          </a:p>
        </p:txBody>
      </p:sp>
    </p:spTree>
    <p:extLst>
      <p:ext uri="{BB962C8B-B14F-4D97-AF65-F5344CB8AC3E}">
        <p14:creationId xmlns:p14="http://schemas.microsoft.com/office/powerpoint/2010/main" val="26395153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914400"/>
          </a:xfrm>
        </p:spPr>
        <p:txBody>
          <a:bodyPr/>
          <a:lstStyle/>
          <a:p>
            <a:r>
              <a:rPr lang="fr-FR" dirty="0" err="1" smtClean="0"/>
              <a:t>Influential</a:t>
            </a:r>
            <a:r>
              <a:rPr lang="fr-FR" dirty="0" smtClean="0"/>
              <a:t> </a:t>
            </a:r>
            <a:r>
              <a:rPr lang="fr-FR" dirty="0" err="1" smtClean="0"/>
              <a:t>thesis</a:t>
            </a:r>
            <a:endParaRPr lang="fr-FR" dirty="0"/>
          </a:p>
        </p:txBody>
      </p:sp>
      <p:sp>
        <p:nvSpPr>
          <p:cNvPr id="3" name="Espace réservé du contenu 2"/>
          <p:cNvSpPr>
            <a:spLocks noGrp="1"/>
          </p:cNvSpPr>
          <p:nvPr>
            <p:ph idx="1"/>
          </p:nvPr>
        </p:nvSpPr>
        <p:spPr>
          <a:xfrm>
            <a:off x="457200" y="1143000"/>
            <a:ext cx="8229600" cy="5486400"/>
          </a:xfrm>
        </p:spPr>
        <p:txBody>
          <a:bodyPr>
            <a:normAutofit/>
          </a:bodyPr>
          <a:lstStyle/>
          <a:p>
            <a:r>
              <a:rPr lang="fr-FR" dirty="0" smtClean="0"/>
              <a:t>In spite of </a:t>
            </a:r>
            <a:r>
              <a:rPr lang="fr-FR" dirty="0" err="1" smtClean="0"/>
              <a:t>flawed</a:t>
            </a:r>
            <a:r>
              <a:rPr lang="fr-FR" dirty="0" smtClean="0"/>
              <a:t> data, </a:t>
            </a:r>
            <a:r>
              <a:rPr lang="fr-FR" dirty="0" err="1" smtClean="0"/>
              <a:t>analysis</a:t>
            </a:r>
            <a:r>
              <a:rPr lang="fr-FR" dirty="0" smtClean="0"/>
              <a:t>, </a:t>
            </a:r>
            <a:r>
              <a:rPr lang="fr-FR" dirty="0" err="1" smtClean="0"/>
              <a:t>interpretation</a:t>
            </a:r>
            <a:r>
              <a:rPr lang="fr-FR" dirty="0" smtClean="0"/>
              <a:t> and conclusions (as </a:t>
            </a:r>
            <a:r>
              <a:rPr lang="fr-FR" dirty="0" err="1" smtClean="0"/>
              <a:t>showed</a:t>
            </a:r>
            <a:r>
              <a:rPr lang="fr-FR" dirty="0" smtClean="0"/>
              <a:t> in the 1980s)</a:t>
            </a:r>
          </a:p>
          <a:p>
            <a:r>
              <a:rPr lang="fr-FR" dirty="0" smtClean="0"/>
              <a:t>Major influence on </a:t>
            </a:r>
            <a:r>
              <a:rPr lang="fr-FR" dirty="0" err="1" smtClean="0"/>
              <a:t>demography</a:t>
            </a:r>
            <a:r>
              <a:rPr lang="fr-FR" dirty="0" smtClean="0"/>
              <a:t>, public </a:t>
            </a:r>
            <a:r>
              <a:rPr lang="fr-FR" dirty="0" err="1" smtClean="0"/>
              <a:t>health</a:t>
            </a:r>
            <a:r>
              <a:rPr lang="fr-FR" dirty="0" smtClean="0"/>
              <a:t> </a:t>
            </a:r>
            <a:r>
              <a:rPr lang="fr-FR" dirty="0" err="1" smtClean="0"/>
              <a:t>research</a:t>
            </a:r>
            <a:r>
              <a:rPr lang="fr-FR" dirty="0" smtClean="0"/>
              <a:t> and </a:t>
            </a:r>
            <a:r>
              <a:rPr lang="fr-FR" dirty="0" err="1" smtClean="0"/>
              <a:t>policy</a:t>
            </a:r>
            <a:endParaRPr lang="fr-FR" dirty="0" smtClean="0"/>
          </a:p>
          <a:p>
            <a:r>
              <a:rPr lang="fr-FR" dirty="0"/>
              <a:t>A</a:t>
            </a:r>
            <a:r>
              <a:rPr lang="fr-FR" dirty="0" smtClean="0"/>
              <a:t>sked fundamental questions that remain relevant (especially in a context of scarce resources and rising health care costs) =</a:t>
            </a:r>
          </a:p>
          <a:p>
            <a:pPr marL="0" indent="0">
              <a:buNone/>
            </a:pPr>
            <a:r>
              <a:rPr lang="en-US" dirty="0" smtClean="0"/>
              <a:t>What are the most important determinants of a society's patterns of morbidity and mortality? and How should public health practitioners most effectively focus their efforts?</a:t>
            </a:r>
          </a:p>
          <a:p>
            <a:r>
              <a:rPr lang="fr-FR" dirty="0"/>
              <a:t>Also because of the demographic context</a:t>
            </a:r>
            <a:br>
              <a:rPr lang="fr-FR" dirty="0"/>
            </a:br>
            <a:r>
              <a:rPr lang="fr-FR" dirty="0"/>
              <a:t>as the mortality decline of the previous period had stalled (1960s) in spite of </a:t>
            </a:r>
            <a:r>
              <a:rPr lang="en-US" dirty="0"/>
              <a:t>large expenditures on sophisticated medical techniques</a:t>
            </a:r>
          </a:p>
          <a:p>
            <a:pPr marL="0" indent="0">
              <a:buNone/>
            </a:pPr>
            <a:r>
              <a:rPr lang="en-US" dirty="0">
                <a:sym typeface="Wingdings" panose="05000000000000000000" pitchFamily="2" charset="2"/>
              </a:rPr>
              <a:t> optimism and faith in medicine that had characterized the 1940s and 1950s</a:t>
            </a:r>
            <a:endParaRPr lang="fr-FR" dirty="0"/>
          </a:p>
          <a:p>
            <a:pPr marL="0" indent="0">
              <a:buNone/>
            </a:pPr>
            <a:endParaRPr lang="fr-FR" dirty="0" smtClean="0"/>
          </a:p>
          <a:p>
            <a:endParaRPr lang="fr-FR" dirty="0"/>
          </a:p>
        </p:txBody>
      </p:sp>
    </p:spTree>
    <p:extLst>
      <p:ext uri="{BB962C8B-B14F-4D97-AF65-F5344CB8AC3E}">
        <p14:creationId xmlns:p14="http://schemas.microsoft.com/office/powerpoint/2010/main" val="25403572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993"/>
            <a:ext cx="8089900" cy="1047979"/>
          </a:xfrm>
        </p:spPr>
        <p:txBody>
          <a:bodyPr/>
          <a:lstStyle/>
          <a:p>
            <a:r>
              <a:rPr lang="en-US" dirty="0" smtClean="0"/>
              <a:t>Conclusions: Determinants of mortality decline—debate still open</a:t>
            </a:r>
            <a:endParaRPr lang="en-US" dirty="0"/>
          </a:p>
        </p:txBody>
      </p:sp>
      <p:sp>
        <p:nvSpPr>
          <p:cNvPr id="3" name="Content Placeholder 2"/>
          <p:cNvSpPr>
            <a:spLocks noGrp="1"/>
          </p:cNvSpPr>
          <p:nvPr>
            <p:ph idx="1"/>
          </p:nvPr>
        </p:nvSpPr>
        <p:spPr>
          <a:xfrm>
            <a:off x="657789" y="1565576"/>
            <a:ext cx="8089901" cy="4519569"/>
          </a:xfrm>
        </p:spPr>
        <p:txBody>
          <a:bodyPr>
            <a:normAutofit fontScale="92500" lnSpcReduction="10000"/>
          </a:bodyPr>
          <a:lstStyle/>
          <a:p>
            <a:r>
              <a:rPr lang="en-US" dirty="0" smtClean="0"/>
              <a:t>Ecological =&gt; complex balance between</a:t>
            </a:r>
          </a:p>
          <a:p>
            <a:pPr lvl="1"/>
            <a:r>
              <a:rPr lang="en-US" dirty="0" smtClean="0"/>
              <a:t>disease agents</a:t>
            </a:r>
          </a:p>
          <a:p>
            <a:pPr lvl="1"/>
            <a:r>
              <a:rPr lang="en-US" dirty="0" smtClean="0"/>
              <a:t>The level of hostility in the environment</a:t>
            </a:r>
          </a:p>
          <a:p>
            <a:pPr lvl="1"/>
            <a:r>
              <a:rPr lang="en-US" dirty="0" smtClean="0"/>
              <a:t>The resistance of the host</a:t>
            </a:r>
          </a:p>
          <a:p>
            <a:r>
              <a:rPr lang="en-US" dirty="0" smtClean="0"/>
              <a:t>Socio-economic, political and cultural determinants</a:t>
            </a:r>
          </a:p>
          <a:p>
            <a:pPr lvl="1"/>
            <a:r>
              <a:rPr lang="en-US" dirty="0" smtClean="0"/>
              <a:t>Standards of living (nutrition)</a:t>
            </a:r>
          </a:p>
          <a:p>
            <a:pPr lvl="1"/>
            <a:r>
              <a:rPr lang="en-US" dirty="0" smtClean="0"/>
              <a:t>Health habits (hygiene)</a:t>
            </a:r>
          </a:p>
          <a:p>
            <a:r>
              <a:rPr lang="en-US" dirty="0" smtClean="0"/>
              <a:t>Medical and public health determinants</a:t>
            </a:r>
          </a:p>
          <a:p>
            <a:pPr lvl="1"/>
            <a:r>
              <a:rPr lang="en-US" dirty="0" smtClean="0"/>
              <a:t>Improved public sanitation (sewage and water systems)</a:t>
            </a:r>
          </a:p>
          <a:p>
            <a:pPr lvl="1"/>
            <a:r>
              <a:rPr lang="en-US" dirty="0" smtClean="0"/>
              <a:t>Immunization (smallpox)</a:t>
            </a:r>
          </a:p>
          <a:p>
            <a:pPr lvl="1"/>
            <a:r>
              <a:rPr lang="en-US" dirty="0" smtClean="0"/>
              <a:t>Therapies (surgery and treatment)</a:t>
            </a:r>
          </a:p>
        </p:txBody>
      </p:sp>
    </p:spTree>
    <p:extLst>
      <p:ext uri="{BB962C8B-B14F-4D97-AF65-F5344CB8AC3E}">
        <p14:creationId xmlns:p14="http://schemas.microsoft.com/office/powerpoint/2010/main" val="36547027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Thank you!</a:t>
            </a:r>
          </a:p>
          <a:p>
            <a:endParaRPr lang="en-US" dirty="0"/>
          </a:p>
          <a:p>
            <a:r>
              <a:rPr lang="en-US" dirty="0" smtClean="0"/>
              <a:t>Questions?</a:t>
            </a:r>
            <a:endParaRPr lang="en-US" dirty="0"/>
          </a:p>
        </p:txBody>
      </p:sp>
    </p:spTree>
    <p:extLst>
      <p:ext uri="{BB962C8B-B14F-4D97-AF65-F5344CB8AC3E}">
        <p14:creationId xmlns:p14="http://schemas.microsoft.com/office/powerpoint/2010/main" val="3044553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r>
              <a:rPr lang="en-US" dirty="0" smtClean="0"/>
              <a:t>How does mortality differ by sex and age over time? (Sweden)</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6</a:t>
            </a:fld>
            <a:endParaRPr lang="en-US" dirty="0"/>
          </a:p>
        </p:txBody>
      </p:sp>
      <p:pic>
        <p:nvPicPr>
          <p:cNvPr id="8" name="Picture 7"/>
          <p:cNvPicPr>
            <a:picLocks noChangeAspect="1"/>
          </p:cNvPicPr>
          <p:nvPr/>
        </p:nvPicPr>
        <p:blipFill>
          <a:blip r:embed="rId2"/>
          <a:stretch>
            <a:fillRect/>
          </a:stretch>
        </p:blipFill>
        <p:spPr>
          <a:xfrm>
            <a:off x="1192375" y="1486891"/>
            <a:ext cx="7353304" cy="4843182"/>
          </a:xfrm>
          <a:prstGeom prst="rect">
            <a:avLst/>
          </a:prstGeom>
        </p:spPr>
      </p:pic>
    </p:spTree>
    <p:extLst>
      <p:ext uri="{BB962C8B-B14F-4D97-AF65-F5344CB8AC3E}">
        <p14:creationId xmlns:p14="http://schemas.microsoft.com/office/powerpoint/2010/main" val="41590248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r>
              <a:rPr lang="en-US" dirty="0" smtClean="0"/>
              <a:t>India: Age </a:t>
            </a:r>
            <a:r>
              <a:rPr lang="en-US" dirty="0"/>
              <a:t>contribution to the sex gap in mortality (M/F)</a:t>
            </a:r>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7</a:t>
            </a:fld>
            <a:endParaRPr lang="en-US" dirty="0"/>
          </a:p>
        </p:txBody>
      </p:sp>
      <p:pic>
        <p:nvPicPr>
          <p:cNvPr id="8" name="Picture 7"/>
          <p:cNvPicPr>
            <a:picLocks noChangeAspect="1"/>
          </p:cNvPicPr>
          <p:nvPr/>
        </p:nvPicPr>
        <p:blipFill>
          <a:blip r:embed="rId2"/>
          <a:stretch>
            <a:fillRect/>
          </a:stretch>
        </p:blipFill>
        <p:spPr>
          <a:xfrm>
            <a:off x="646885" y="1385454"/>
            <a:ext cx="7381824" cy="4290291"/>
          </a:xfrm>
          <a:prstGeom prst="rect">
            <a:avLst/>
          </a:prstGeom>
        </p:spPr>
      </p:pic>
    </p:spTree>
    <p:extLst>
      <p:ext uri="{BB962C8B-B14F-4D97-AF65-F5344CB8AC3E}">
        <p14:creationId xmlns:p14="http://schemas.microsoft.com/office/powerpoint/2010/main" val="1157931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r>
              <a:rPr lang="en-US" dirty="0"/>
              <a:t>India: Cause contribution to sex gap in mortality (M/F)</a:t>
            </a:r>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8</a:t>
            </a:fld>
            <a:endParaRPr lang="en-US" dirty="0"/>
          </a:p>
        </p:txBody>
      </p:sp>
      <p:pic>
        <p:nvPicPr>
          <p:cNvPr id="8" name="Picture 7"/>
          <p:cNvPicPr>
            <a:picLocks noChangeAspect="1"/>
          </p:cNvPicPr>
          <p:nvPr/>
        </p:nvPicPr>
        <p:blipFill>
          <a:blip r:embed="rId2"/>
          <a:stretch>
            <a:fillRect/>
          </a:stretch>
        </p:blipFill>
        <p:spPr>
          <a:xfrm>
            <a:off x="204788" y="1337187"/>
            <a:ext cx="8510798" cy="4574085"/>
          </a:xfrm>
          <a:prstGeom prst="rect">
            <a:avLst/>
          </a:prstGeom>
        </p:spPr>
      </p:pic>
    </p:spTree>
    <p:extLst>
      <p:ext uri="{BB962C8B-B14F-4D97-AF65-F5344CB8AC3E}">
        <p14:creationId xmlns:p14="http://schemas.microsoft.com/office/powerpoint/2010/main" val="34362908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Measures</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10/1/18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9</a:t>
            </a:fld>
            <a:endParaRPr lang="en-US" dirty="0"/>
          </a:p>
        </p:txBody>
      </p:sp>
    </p:spTree>
    <p:extLst>
      <p:ext uri="{BB962C8B-B14F-4D97-AF65-F5344CB8AC3E}">
        <p14:creationId xmlns:p14="http://schemas.microsoft.com/office/powerpoint/2010/main" val="32157098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B48DB2A-A2BB-49B9-B517-04CB45F2482A}">
  <ds:schemaRefs>
    <ds:schemaRef ds:uri="http://purl.org/dc/term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F8A51949-CE2D-4D1D-81B7-CD96A1311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UCSF PPT Template</Template>
  <TotalTime>71430</TotalTime>
  <Words>3212</Words>
  <Application>Microsoft Macintosh PowerPoint</Application>
  <PresentationFormat>On-screen Show (4:3)</PresentationFormat>
  <Paragraphs>388</Paragraphs>
  <Slides>53</Slides>
  <Notes>21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53</vt:i4>
      </vt:variant>
    </vt:vector>
  </HeadingPairs>
  <TitlesOfParts>
    <vt:vector size="57" baseType="lpstr">
      <vt:lpstr>UCSF PPT Template</vt:lpstr>
      <vt:lpstr>UCSF PPT Template-Blue</vt:lpstr>
      <vt:lpstr>UCSF PPT Template-Blue Bar</vt:lpstr>
      <vt:lpstr>Equation</vt:lpstr>
      <vt:lpstr>Mortality</vt:lpstr>
      <vt:lpstr>Adult Mortality Decline</vt:lpstr>
      <vt:lpstr>Under 5 mortality rate</vt:lpstr>
      <vt:lpstr>Neonatal mortality</vt:lpstr>
      <vt:lpstr>How does mortality differ by age group over time?</vt:lpstr>
      <vt:lpstr>How does mortality differ by sex and age over time? (Sweden)</vt:lpstr>
      <vt:lpstr>India: Age contribution to the sex gap in mortality (M/F)</vt:lpstr>
      <vt:lpstr>India: Cause contribution to sex gap in mortality (M/F)</vt:lpstr>
      <vt:lpstr>Measures</vt:lpstr>
      <vt:lpstr>Measuring Mortality</vt:lpstr>
      <vt:lpstr>Crude death rate: why is it problematic?</vt:lpstr>
      <vt:lpstr>Rate vs probability</vt:lpstr>
      <vt:lpstr>Cohort vs period rates</vt:lpstr>
      <vt:lpstr>Rates vs probabilities</vt:lpstr>
      <vt:lpstr>Try to calculate!</vt:lpstr>
      <vt:lpstr>Try to calculate!</vt:lpstr>
      <vt:lpstr>Try to calculate!</vt:lpstr>
      <vt:lpstr>Problem with crude death rates</vt:lpstr>
      <vt:lpstr>Ecuador vs Sweden</vt:lpstr>
      <vt:lpstr>How to address: Standardization</vt:lpstr>
      <vt:lpstr>Standardization: Direct continued</vt:lpstr>
      <vt:lpstr>How to address: Standardization</vt:lpstr>
      <vt:lpstr>Comparison</vt:lpstr>
      <vt:lpstr>Theories of mortality decline</vt:lpstr>
      <vt:lpstr>Theories of mortality change</vt:lpstr>
      <vt:lpstr>Changes in Fertility + Changes in Mortality: Demographic and Epidemiologic Transition Theory</vt:lpstr>
      <vt:lpstr>Basic concepts of [mortality] transition theories</vt:lpstr>
      <vt:lpstr>What is the epidemiologic transition theory?</vt:lpstr>
      <vt:lpstr>Three stages</vt:lpstr>
      <vt:lpstr>The Age of Pestilence and Famine</vt:lpstr>
      <vt:lpstr>The Age of Receding Pandemics</vt:lpstr>
      <vt:lpstr>The Age of Degenerative and Man-Made Diseases</vt:lpstr>
      <vt:lpstr>The three types of transition</vt:lpstr>
      <vt:lpstr>Limits to the epidemiologic transition theory</vt:lpstr>
      <vt:lpstr>The fourth stage of the epidemiologic transition</vt:lpstr>
      <vt:lpstr>Characteristics of the 4th stage</vt:lpstr>
      <vt:lpstr>The health transition theory</vt:lpstr>
      <vt:lpstr>Theoretical framework</vt:lpstr>
      <vt:lpstr>Social organization</vt:lpstr>
      <vt:lpstr>Proximate determinants</vt:lpstr>
      <vt:lpstr>Levels of operation</vt:lpstr>
      <vt:lpstr>Divergence-convergence cycles theory</vt:lpstr>
      <vt:lpstr>Basic theory</vt:lpstr>
      <vt:lpstr>Why did mortality decline? </vt:lpstr>
      <vt:lpstr>Mortality decline in the US</vt:lpstr>
      <vt:lpstr>Why did mortality decline?</vt:lpstr>
      <vt:lpstr>Thomas McKeown’s thesis</vt:lpstr>
      <vt:lpstr>McKeown’s Main postulate</vt:lpstr>
      <vt:lpstr>McKeown’s Rebuttal of other theories</vt:lpstr>
      <vt:lpstr>McKeown’s Conclusion</vt:lpstr>
      <vt:lpstr>Influential thesis</vt:lpstr>
      <vt:lpstr>Conclusions: Determinants of mortality decline—debate still open</vt:lpstr>
      <vt:lpstr>PowerPoint Presentation</vt:lpstr>
    </vt:vector>
  </TitlesOfParts>
  <Company>UCSF</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test</cp:lastModifiedBy>
  <cp:revision>444</cp:revision>
  <dcterms:created xsi:type="dcterms:W3CDTF">2012-05-07T17:59:34Z</dcterms:created>
  <dcterms:modified xsi:type="dcterms:W3CDTF">2018-10-03T16:18:05Z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