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embeddings/oleObject1.bin" ContentType="application/vnd.openxmlformats-officedocument.oleObject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embeddings/oleObject2.bin" ContentType="application/vnd.openxmlformats-officedocument.oleObject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embeddings/oleObject3.bin" ContentType="application/vnd.openxmlformats-officedocument.oleObject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91"/>
  </p:notesMasterIdLst>
  <p:handoutMasterIdLst>
    <p:handoutMasterId r:id="rId92"/>
  </p:handoutMasterIdLst>
  <p:sldIdLst>
    <p:sldId id="1524" r:id="rId2"/>
    <p:sldId id="1395" r:id="rId3"/>
    <p:sldId id="1396" r:id="rId4"/>
    <p:sldId id="1398" r:id="rId5"/>
    <p:sldId id="1350" r:id="rId6"/>
    <p:sldId id="1482" r:id="rId7"/>
    <p:sldId id="1408" r:id="rId8"/>
    <p:sldId id="1573" r:id="rId9"/>
    <p:sldId id="1412" r:id="rId10"/>
    <p:sldId id="1562" r:id="rId11"/>
    <p:sldId id="1410" r:id="rId12"/>
    <p:sldId id="1563" r:id="rId13"/>
    <p:sldId id="1564" r:id="rId14"/>
    <p:sldId id="1565" r:id="rId15"/>
    <p:sldId id="1526" r:id="rId16"/>
    <p:sldId id="1418" r:id="rId17"/>
    <p:sldId id="1419" r:id="rId18"/>
    <p:sldId id="1420" r:id="rId19"/>
    <p:sldId id="1567" r:id="rId20"/>
    <p:sldId id="1421" r:id="rId21"/>
    <p:sldId id="1568" r:id="rId22"/>
    <p:sldId id="1425" r:id="rId23"/>
    <p:sldId id="1528" r:id="rId24"/>
    <p:sldId id="1427" r:id="rId25"/>
    <p:sldId id="1529" r:id="rId26"/>
    <p:sldId id="1429" r:id="rId27"/>
    <p:sldId id="1488" r:id="rId28"/>
    <p:sldId id="1431" r:id="rId29"/>
    <p:sldId id="1399" r:id="rId30"/>
    <p:sldId id="1498" r:id="rId31"/>
    <p:sldId id="1519" r:id="rId32"/>
    <p:sldId id="1433" r:id="rId33"/>
    <p:sldId id="1434" r:id="rId34"/>
    <p:sldId id="1435" r:id="rId35"/>
    <p:sldId id="1555" r:id="rId36"/>
    <p:sldId id="1556" r:id="rId37"/>
    <p:sldId id="1501" r:id="rId38"/>
    <p:sldId id="1574" r:id="rId39"/>
    <p:sldId id="1572" r:id="rId40"/>
    <p:sldId id="1444" r:id="rId41"/>
    <p:sldId id="1441" r:id="rId42"/>
    <p:sldId id="1503" r:id="rId43"/>
    <p:sldId id="1402" r:id="rId44"/>
    <p:sldId id="1405" r:id="rId45"/>
    <p:sldId id="1360" r:id="rId46"/>
    <p:sldId id="1502" r:id="rId47"/>
    <p:sldId id="1551" r:id="rId48"/>
    <p:sldId id="1504" r:id="rId49"/>
    <p:sldId id="1505" r:id="rId50"/>
    <p:sldId id="1401" r:id="rId51"/>
    <p:sldId id="1403" r:id="rId52"/>
    <p:sldId id="1451" r:id="rId53"/>
    <p:sldId id="1533" r:id="rId54"/>
    <p:sldId id="1534" r:id="rId55"/>
    <p:sldId id="1536" r:id="rId56"/>
    <p:sldId id="1454" r:id="rId57"/>
    <p:sldId id="1476" r:id="rId58"/>
    <p:sldId id="1506" r:id="rId59"/>
    <p:sldId id="1486" r:id="rId60"/>
    <p:sldId id="1487" r:id="rId61"/>
    <p:sldId id="1561" r:id="rId62"/>
    <p:sldId id="1456" r:id="rId63"/>
    <p:sldId id="1472" r:id="rId64"/>
    <p:sldId id="1481" r:id="rId65"/>
    <p:sldId id="1540" r:id="rId66"/>
    <p:sldId id="1544" r:id="rId67"/>
    <p:sldId id="1550" r:id="rId68"/>
    <p:sldId id="1469" r:id="rId69"/>
    <p:sldId id="1569" r:id="rId70"/>
    <p:sldId id="1510" r:id="rId71"/>
    <p:sldId id="1509" r:id="rId72"/>
    <p:sldId id="1541" r:id="rId73"/>
    <p:sldId id="1571" r:id="rId74"/>
    <p:sldId id="1458" r:id="rId75"/>
    <p:sldId id="1542" r:id="rId76"/>
    <p:sldId id="1543" r:id="rId77"/>
    <p:sldId id="1514" r:id="rId78"/>
    <p:sldId id="1466" r:id="rId79"/>
    <p:sldId id="1553" r:id="rId80"/>
    <p:sldId id="1511" r:id="rId81"/>
    <p:sldId id="1468" r:id="rId82"/>
    <p:sldId id="1570" r:id="rId83"/>
    <p:sldId id="1545" r:id="rId84"/>
    <p:sldId id="1470" r:id="rId85"/>
    <p:sldId id="1512" r:id="rId86"/>
    <p:sldId id="1513" r:id="rId87"/>
    <p:sldId id="1549" r:id="rId88"/>
    <p:sldId id="1483" r:id="rId89"/>
    <p:sldId id="1484" r:id="rId9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72"/>
    <a:srgbClr val="0000FF"/>
    <a:srgbClr val="E4D8C8"/>
    <a:srgbClr val="EBE0DE"/>
    <a:srgbClr val="B39B84"/>
    <a:srgbClr val="ACA312"/>
    <a:srgbClr val="8D3800"/>
    <a:srgbClr val="82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80" y="-80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16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notesMaster" Target="notesMasters/notesMaster1.xml"/><Relationship Id="rId92" Type="http://schemas.openxmlformats.org/officeDocument/2006/relationships/handoutMaster" Target="handoutMasters/handoutMaster1.xml"/><Relationship Id="rId93" Type="http://schemas.openxmlformats.org/officeDocument/2006/relationships/printerSettings" Target="printerSettings/printerSettings1.bin"/><Relationship Id="rId94" Type="http://schemas.openxmlformats.org/officeDocument/2006/relationships/presProps" Target="presProps.xml"/><Relationship Id="rId95" Type="http://schemas.openxmlformats.org/officeDocument/2006/relationships/viewProps" Target="viewProps.xml"/><Relationship Id="rId96" Type="http://schemas.openxmlformats.org/officeDocument/2006/relationships/theme" Target="theme/theme1.xml"/><Relationship Id="rId9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US" sz="1200" b="0" i="0"/>
              <a:t>Page </a:t>
            </a:r>
            <a:fld id="{3FA6C971-1CF6-5B43-A4F3-44EFDB2A4620}" type="slidenum">
              <a:rPr lang="en-US" sz="1200" b="0" i="0"/>
              <a:pPr algn="ctr" defTabSz="868363">
                <a:lnSpc>
                  <a:spcPct val="90000"/>
                </a:lnSpc>
              </a:pPr>
              <a:t>‹#›</a:t>
            </a:fld>
            <a:endParaRPr lang="en-US" sz="1200" b="0" i="0"/>
          </a:p>
        </p:txBody>
      </p:sp>
    </p:spTree>
    <p:extLst>
      <p:ext uri="{BB962C8B-B14F-4D97-AF65-F5344CB8AC3E}">
        <p14:creationId xmlns:p14="http://schemas.microsoft.com/office/powerpoint/2010/main" val="2212543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US" sz="1200" b="0" i="0"/>
              <a:t>Page </a:t>
            </a:r>
            <a:fld id="{8AC3541F-877A-CB4A-89BF-7AB037A9FF6C}" type="slidenum">
              <a:rPr lang="en-US" sz="1200" b="0" i="0"/>
              <a:pPr algn="ctr" defTabSz="868363">
                <a:lnSpc>
                  <a:spcPct val="90000"/>
                </a:lnSpc>
              </a:pPr>
              <a:t>‹#›</a:t>
            </a:fld>
            <a:endParaRPr lang="en-US" sz="1200" b="0" i="0"/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74553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7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7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7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7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8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8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5.xml"/></Relationships>
</file>

<file path=ppt/notesSlides/_rels/notesSlide8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8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7.xml"/></Relationships>
</file>

<file path=ppt/notesSlides/_rels/notesSlide8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8.xml"/></Relationships>
</file>

<file path=ppt/notesSlides/_rels/notesSlide8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84163"/>
      </p:ext>
    </p:extLst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05592"/>
      </p:ext>
    </p:extLst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6513" y="222250"/>
            <a:ext cx="184785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63" y="222250"/>
            <a:ext cx="539115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53639"/>
      </p:ext>
    </p:extLst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588" y="222250"/>
            <a:ext cx="73437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42963" y="1866900"/>
            <a:ext cx="7381875" cy="42926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308286785"/>
      </p:ext>
    </p:extLst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05228"/>
      </p:ext>
    </p:extLst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8687325"/>
      </p:ext>
    </p:extLst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2963" y="1866900"/>
            <a:ext cx="3614737" cy="429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66900"/>
            <a:ext cx="3614738" cy="429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86936"/>
      </p:ext>
    </p:extLst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02874"/>
      </p:ext>
    </p:extLst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25465"/>
      </p:ext>
    </p:extLst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88110"/>
      </p:ext>
    </p:extLst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372300"/>
      </p:ext>
    </p:extLst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6019396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42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ECEEE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22250"/>
            <a:ext cx="73437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42963" y="1866900"/>
            <a:ext cx="7381875" cy="429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64933" name="Text Box 5"/>
          <p:cNvSpPr txBox="1">
            <a:spLocks noChangeArrowheads="1"/>
          </p:cNvSpPr>
          <p:nvPr userDrawn="1"/>
        </p:nvSpPr>
        <p:spPr bwMode="auto">
          <a:xfrm>
            <a:off x="0" y="6256338"/>
            <a:ext cx="3935413" cy="471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800" i="0" smtClean="0">
                <a:solidFill>
                  <a:srgbClr val="F9F9F9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59595"/>
                    </a:outerShdw>
                  </a:cont>
                  <a:effect ref="fillLine"/>
                </a:effectDag>
                <a:latin typeface="Arial" charset="0"/>
              </a:rPr>
              <a:t>SF</a:t>
            </a:r>
            <a:r>
              <a:rPr lang="en-US" sz="2800" i="0" baseline="-41000" smtClean="0">
                <a:solidFill>
                  <a:srgbClr val="F9F9F9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59595"/>
                    </a:outerShdw>
                  </a:cont>
                  <a:effect ref="fillLine"/>
                </a:effectDag>
                <a:latin typeface="Arial" charset="0"/>
              </a:rPr>
              <a:t>Coordinating Center</a:t>
            </a:r>
            <a:endParaRPr lang="en-US" sz="1800" i="0" baseline="-41000" smtClean="0">
              <a:solidFill>
                <a:srgbClr val="F9F9F9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59595"/>
                  </a:outerShdw>
                </a:cont>
                <a:effect ref="fillLine"/>
              </a:effectDag>
              <a:latin typeface="Arial" charset="0"/>
            </a:endParaRPr>
          </a:p>
          <a:p>
            <a:pPr>
              <a:spcBef>
                <a:spcPct val="50000"/>
              </a:spcBef>
              <a:defRPr/>
            </a:pPr>
            <a:endParaRPr lang="en-US" sz="400" i="0" smtClean="0">
              <a:solidFill>
                <a:srgbClr val="F9F9F9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59595"/>
                  </a:outerShdw>
                </a:cont>
                <a:effect ref="fillLine"/>
              </a:effectDag>
            </a:endParaRPr>
          </a:p>
        </p:txBody>
      </p:sp>
      <p:sp>
        <p:nvSpPr>
          <p:cNvPr id="764940" name="Rectangle 12"/>
          <p:cNvSpPr>
            <a:spLocks noChangeArrowheads="1"/>
          </p:cNvSpPr>
          <p:nvPr userDrawn="1"/>
        </p:nvSpPr>
        <p:spPr bwMode="auto">
          <a:xfrm>
            <a:off x="8594725" y="2230438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xmlns:p14="http://schemas.microsoft.com/office/powerpoint/2010/main" spd="med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FF0208"/>
        </a:buClr>
        <a:buSzPct val="100000"/>
        <a:buFont typeface="Times" charset="0"/>
        <a:buChar char="•"/>
        <a:defRPr sz="3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spcBef>
          <a:spcPct val="30000"/>
        </a:spcBef>
        <a:spcAft>
          <a:spcPct val="0"/>
        </a:spcAft>
        <a:buClr>
          <a:srgbClr val="424AFF"/>
        </a:buClr>
        <a:buSzPct val="50000"/>
        <a:buFont typeface="Zapf Dingbats" charset="0"/>
        <a:buChar char="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3CC7C"/>
        </a:buClr>
        <a:buSzPct val="50000"/>
        <a:buFont typeface="Monotype Sorts" charset="0"/>
        <a:buChar char="u"/>
        <a:defRPr sz="26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3pPr>
      <a:lvl4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</a:defRPr>
      </a:lvl4pPr>
      <a:lvl5pPr marL="2000250" indent="-171450" algn="l" rtl="0" eaLnBrk="0" fontAlgn="base" hangingPunct="0">
        <a:spcBef>
          <a:spcPct val="20000"/>
        </a:spcBef>
        <a:spcAft>
          <a:spcPct val="0"/>
        </a:spcAft>
        <a:buFont typeface="Wingdings" charset="0"/>
        <a:defRPr sz="2000">
          <a:solidFill>
            <a:schemeClr val="tx1"/>
          </a:solidFill>
          <a:latin typeface="Times" charset="0"/>
          <a:ea typeface="ＭＳ Ｐゴシック" charset="-128"/>
        </a:defRPr>
      </a:lvl5pPr>
      <a:lvl6pPr marL="24574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Times" charset="0"/>
          <a:ea typeface="ＭＳ Ｐゴシック" charset="-128"/>
        </a:defRPr>
      </a:lvl6pPr>
      <a:lvl7pPr marL="29146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Times" charset="0"/>
          <a:ea typeface="ＭＳ Ｐゴシック" charset="-128"/>
        </a:defRPr>
      </a:lvl7pPr>
      <a:lvl8pPr marL="33718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Times" charset="0"/>
          <a:ea typeface="ＭＳ Ｐゴシック" charset="-128"/>
        </a:defRPr>
      </a:lvl8pPr>
      <a:lvl9pPr marL="38290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Times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6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7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7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Relationship Id="rId3" Type="http://schemas.openxmlformats.org/officeDocument/2006/relationships/image" Target="../media/image10.jpeg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Relationship Id="rId3" Type="http://schemas.openxmlformats.org/officeDocument/2006/relationships/image" Target="../media/image11.png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6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1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Relationship Id="rId3" Type="http://schemas.openxmlformats.org/officeDocument/2006/relationships/image" Target="../media/image11.png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Relationship Id="rId3" Type="http://schemas.openxmlformats.org/officeDocument/2006/relationships/image" Target="../media/image11.png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Relationship Id="rId3" Type="http://schemas.openxmlformats.org/officeDocument/2006/relationships/image" Target="../media/image15.png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Relationship Id="rId3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Relationship Id="rId3" Type="http://schemas.openxmlformats.org/officeDocument/2006/relationships/image" Target="../media/image16.png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Relationship Id="rId3" Type="http://schemas.openxmlformats.org/officeDocument/2006/relationships/image" Target="../media/image16.png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5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3200">
                <a:latin typeface="Helvetica" charset="0"/>
                <a:ea typeface="ＭＳ Ｐゴシック" charset="0"/>
                <a:cs typeface="ＭＳ Ｐゴシック" charset="0"/>
              </a:rPr>
              <a:t>Sample Size and Power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172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sz="2600">
                <a:latin typeface="Helvetica" charset="0"/>
                <a:ea typeface="ＭＳ Ｐゴシック" charset="0"/>
                <a:cs typeface="ＭＳ Ｐゴシック" charset="0"/>
              </a:rPr>
              <a:t>Steven R. Cummings, MD</a:t>
            </a:r>
          </a:p>
          <a:p>
            <a:pPr>
              <a:defRPr/>
            </a:pPr>
            <a:r>
              <a:rPr lang="en-US" sz="2600">
                <a:latin typeface="Helvetica" charset="0"/>
                <a:ea typeface="ＭＳ Ｐゴシック" charset="0"/>
                <a:cs typeface="ＭＳ Ｐゴシック" charset="0"/>
              </a:rPr>
              <a:t>Director, S.F. Coordinating Center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Consuming resveratrol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8516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855663" y="1663700"/>
            <a:ext cx="4854575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The most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rigorous design: randomized placebo-controlled trial 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Comparing red wine to placebo would be difficult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But resveratrol supplements are widely available</a:t>
            </a:r>
          </a:p>
        </p:txBody>
      </p:sp>
      <p:grpSp>
        <p:nvGrpSpPr>
          <p:cNvPr id="2" name="Group 1031"/>
          <p:cNvGrpSpPr>
            <a:grpSpLocks/>
          </p:cNvGrpSpPr>
          <p:nvPr/>
        </p:nvGrpSpPr>
        <p:grpSpPr bwMode="auto">
          <a:xfrm>
            <a:off x="6029325" y="1020763"/>
            <a:ext cx="1663700" cy="5343525"/>
            <a:chOff x="3798" y="643"/>
            <a:chExt cx="1048" cy="3366"/>
          </a:xfrm>
        </p:grpSpPr>
        <p:pic>
          <p:nvPicPr>
            <p:cNvPr id="22532" name="Picture 1029" descr="Purple Longevity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9" y="2453"/>
              <a:ext cx="865" cy="1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3" name="Picture 1030" descr="Life-Extension-Resveratrol-60-capsules-B000M6Y6ZW-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8" y="643"/>
              <a:ext cx="1048" cy="1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9974897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851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 specific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redictor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Consuming resveratrol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	</a:t>
            </a:r>
          </a:p>
          <a:p>
            <a:pPr>
              <a:defRPr/>
            </a:pPr>
            <a:r>
              <a:rPr lang="en-US" i="1" dirty="0" smtClean="0">
                <a:latin typeface="Helvetica" charset="0"/>
                <a:ea typeface="ＭＳ Ｐゴシック" charset="0"/>
                <a:cs typeface="ＭＳ Ｐゴシック" charset="0"/>
              </a:rPr>
              <a:t>Resveratrol supplements vs. placebo</a:t>
            </a:r>
            <a:endParaRPr lang="en-US" i="1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 need a measureable outcome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Prolongs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healthy life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dirty="0" smtClean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Lower mortality rate 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50643634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The question is becoming a hypothesis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947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Do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people randomized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 get a resveratrol supplement have a lower mortality rate than those who get a placebo?</a:t>
            </a:r>
          </a:p>
        </p:txBody>
      </p:sp>
    </p:spTree>
    <p:extLst>
      <p:ext uri="{BB962C8B-B14F-4D97-AF65-F5344CB8AC3E}">
        <p14:creationId xmlns:p14="http://schemas.microsoft.com/office/powerpoint/2010/main" val="47290410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 must specify the population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947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Do </a:t>
            </a:r>
            <a:r>
              <a:rPr lang="en-US" u="sng" dirty="0" smtClean="0">
                <a:latin typeface="Helvetica" charset="0"/>
                <a:ea typeface="ＭＳ Ｐゴシック" charset="0"/>
                <a:cs typeface="ＭＳ Ｐゴシック" charset="0"/>
              </a:rPr>
              <a:t>people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 randomized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 get a resveratrol supplement have a lower mortality rate than those who get a placebo?</a:t>
            </a:r>
          </a:p>
        </p:txBody>
      </p:sp>
    </p:spTree>
    <p:extLst>
      <p:ext uri="{BB962C8B-B14F-4D97-AF65-F5344CB8AC3E}">
        <p14:creationId xmlns:p14="http://schemas.microsoft.com/office/powerpoint/2010/main" val="118588888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 whom?</a:t>
            </a:r>
          </a:p>
        </p:txBody>
      </p:sp>
      <p:sp>
        <p:nvSpPr>
          <p:cNvPr id="173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419975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Elderly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men and women (≥70 years)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Because the question applies to both genders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Because they have a relatively high mortality rate</a:t>
            </a:r>
          </a:p>
          <a:p>
            <a:pPr lvl="2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I’ll have enough ‘events’ within a feasible period of study 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2250"/>
            <a:ext cx="7675563" cy="11430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research hypothesis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(AKA the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dirty="0">
                <a:latin typeface="Helvetica" charset="0"/>
                <a:ea typeface="ＭＳ Ｐゴシック" charset="0"/>
                <a:cs typeface="ＭＳ Ｐゴシック" charset="0"/>
              </a:rPr>
              <a:t>alternative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 smtClean="0">
                <a:latin typeface="Helvetica" charset="0"/>
                <a:ea typeface="ＭＳ Ｐゴシック" charset="0"/>
                <a:cs typeface="ＭＳ Ｐゴシック" charset="0"/>
              </a:rPr>
              <a:t>hypothesis)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3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5850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Men and women &gt; age 70 years randomized to get a resveratrol supplement have a lower mortality rate than those who get a placebo.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However, it cannot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be tested statistically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Statistical tests only reject </a:t>
            </a:r>
            <a:r>
              <a:rPr lang="en-US" u="sng" dirty="0">
                <a:latin typeface="Helvetica" charset="0"/>
                <a:ea typeface="ＭＳ Ｐゴシック" charset="0"/>
                <a:cs typeface="ＭＳ Ｐゴシック" charset="0"/>
              </a:rPr>
              <a:t>null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hypothesis - that there is </a:t>
            </a:r>
            <a:r>
              <a:rPr lang="en-US" u="sng" dirty="0">
                <a:latin typeface="Helvetica" charset="0"/>
                <a:ea typeface="ＭＳ Ｐゴシック" charset="0"/>
                <a:cs typeface="ＭＳ Ｐゴシック" charset="0"/>
              </a:rPr>
              <a:t>no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effect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Null Hypothesis</a:t>
            </a:r>
          </a:p>
        </p:txBody>
      </p:sp>
      <p:sp>
        <p:nvSpPr>
          <p:cNvPr id="173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Men and women &gt; age 70 years randomized to receive a resveratrol supplement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do not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have lower mortality rate than those who receive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placebo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Can be rejected by statistical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testing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Ingredients for Sample Size</a:t>
            </a:r>
          </a:p>
        </p:txBody>
      </p:sp>
      <p:sp>
        <p:nvSpPr>
          <p:cNvPr id="1736708" name="Rectangle 4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Type of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study: Descriptive or Analytical</a:t>
            </a:r>
          </a:p>
          <a:p>
            <a:pPr marL="914400" lvl="1" indent="-45720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Wingdings" charset="2"/>
              <a:buChar char="Ø"/>
              <a:defRPr/>
            </a:pPr>
            <a:endParaRPr lang="en-US" sz="3000" b="0" i="0" dirty="0" smtClean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Descriptive studies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37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0263" y="1701800"/>
            <a:ext cx="7780337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Only </a:t>
            </a:r>
            <a:r>
              <a:rPr lang="en-US" dirty="0">
                <a:latin typeface="Helvetica" charset="0"/>
                <a:ea typeface="ＭＳ Ｐゴシック" charset="0"/>
              </a:rPr>
              <a:t>one </a:t>
            </a:r>
            <a:r>
              <a:rPr lang="en-US" dirty="0" smtClean="0">
                <a:latin typeface="Helvetica" charset="0"/>
                <a:ea typeface="ＭＳ Ｐゴシック" charset="0"/>
              </a:rPr>
              <a:t>variable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Sample size is based on the desired width of the confidence interval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What </a:t>
            </a:r>
            <a:r>
              <a:rPr lang="en-US" u="sng" dirty="0">
                <a:latin typeface="Helvetica" charset="0"/>
                <a:ea typeface="ＭＳ Ｐゴシック" charset="0"/>
                <a:cs typeface="ＭＳ Ｐゴシック" charset="0"/>
              </a:rPr>
              <a:t>proportion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of centenarians (≥100 years old) take resveratrol supplements?</a:t>
            </a:r>
          </a:p>
          <a:p>
            <a:pPr lvl="1">
              <a:defRPr/>
            </a:pPr>
            <a:r>
              <a:rPr lang="en-US" i="1" dirty="0">
                <a:latin typeface="Helvetica" charset="0"/>
                <a:ea typeface="ＭＳ Ｐゴシック" charset="0"/>
              </a:rPr>
              <a:t>Confidence interval </a:t>
            </a:r>
            <a:r>
              <a:rPr lang="en-US" dirty="0">
                <a:latin typeface="Helvetica" charset="0"/>
                <a:ea typeface="ＭＳ Ｐゴシック" charset="0"/>
              </a:rPr>
              <a:t>for proportions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What is the </a:t>
            </a:r>
            <a:r>
              <a:rPr lang="en-US" u="sng" dirty="0">
                <a:latin typeface="Helvetica" charset="0"/>
                <a:ea typeface="ＭＳ Ｐゴシック" charset="0"/>
                <a:cs typeface="ＭＳ Ｐゴシック" charset="0"/>
              </a:rPr>
              <a:t>mean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red wine intake of centenarians?</a:t>
            </a:r>
          </a:p>
          <a:p>
            <a:pPr lvl="1">
              <a:defRPr/>
            </a:pPr>
            <a:r>
              <a:rPr lang="en-US" i="1" dirty="0">
                <a:latin typeface="Helvetica" charset="0"/>
                <a:ea typeface="ＭＳ Ｐゴシック" charset="0"/>
              </a:rPr>
              <a:t>Confidence interval </a:t>
            </a:r>
            <a:r>
              <a:rPr lang="en-US" dirty="0">
                <a:latin typeface="Helvetica" charset="0"/>
                <a:ea typeface="ＭＳ Ｐゴシック" charset="0"/>
              </a:rPr>
              <a:t>for the mean</a:t>
            </a:r>
          </a:p>
        </p:txBody>
      </p:sp>
    </p:spTree>
    <p:extLst>
      <p:ext uri="{BB962C8B-B14F-4D97-AF65-F5344CB8AC3E}">
        <p14:creationId xmlns:p14="http://schemas.microsoft.com/office/powerpoint/2010/main" val="251113051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7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7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7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7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Key to Long Life?</a:t>
            </a:r>
          </a:p>
        </p:txBody>
      </p:sp>
      <p:sp>
        <p:nvSpPr>
          <p:cNvPr id="171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263" y="1866900"/>
            <a:ext cx="4651375" cy="42926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Resveratrol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 the skin of red grapes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Makes mice </a:t>
            </a:r>
          </a:p>
          <a:p>
            <a:pPr lvl="1">
              <a:defRPr/>
            </a:pPr>
            <a:r>
              <a:rPr lang="en-US">
                <a:latin typeface="Helvetica" charset="0"/>
                <a:ea typeface="ＭＳ Ｐゴシック" charset="0"/>
              </a:rPr>
              <a:t>Run faster</a:t>
            </a:r>
          </a:p>
          <a:p>
            <a:pPr lvl="1">
              <a:defRPr/>
            </a:pPr>
            <a:r>
              <a:rPr lang="en-US">
                <a:latin typeface="Helvetica" charset="0"/>
                <a:ea typeface="ＭＳ Ｐゴシック" charset="0"/>
              </a:rPr>
              <a:t>Live longer</a:t>
            </a:r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925" y="1785938"/>
            <a:ext cx="292735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Descriptive studies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37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0263" y="1701800"/>
            <a:ext cx="7780337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Only </a:t>
            </a: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one </a:t>
            </a:r>
            <a:r>
              <a:rPr lang="en-US" dirty="0" smtClean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variable</a:t>
            </a:r>
          </a:p>
          <a:p>
            <a:pPr>
              <a:defRPr/>
            </a:pPr>
            <a:r>
              <a:rPr lang="en-US" dirty="0" smtClean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Sample size is based on the desired width of the confidence interval</a:t>
            </a:r>
            <a:endParaRPr lang="en-US" dirty="0">
              <a:solidFill>
                <a:schemeClr val="bg2"/>
              </a:solidFill>
              <a:latin typeface="Helvetica" charset="0"/>
              <a:ea typeface="ＭＳ Ｐゴシック" charset="0"/>
            </a:endParaRPr>
          </a:p>
          <a:p>
            <a:pPr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</a:t>
            </a:r>
            <a:r>
              <a:rPr lang="en-US" u="sng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proportion</a:t>
            </a: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 of centenarians (≥100 years old) take resveratrol supplements?</a:t>
            </a:r>
          </a:p>
          <a:p>
            <a:pPr lvl="1">
              <a:defRPr/>
            </a:pPr>
            <a:r>
              <a:rPr lang="en-US" i="1" dirty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Confidence interval </a:t>
            </a: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for proportions</a:t>
            </a:r>
          </a:p>
          <a:p>
            <a:pPr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is the </a:t>
            </a:r>
            <a:r>
              <a:rPr lang="en-US" u="sng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mean</a:t>
            </a: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 red wine intake of centenarians?</a:t>
            </a:r>
          </a:p>
          <a:p>
            <a:pPr lvl="1">
              <a:defRPr/>
            </a:pPr>
            <a:r>
              <a:rPr lang="en-US" i="1" dirty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Confidence interval </a:t>
            </a: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for the mean</a:t>
            </a:r>
          </a:p>
        </p:txBody>
      </p:sp>
      <p:sp>
        <p:nvSpPr>
          <p:cNvPr id="2" name="Rectangle 1"/>
          <p:cNvSpPr/>
          <p:nvPr/>
        </p:nvSpPr>
        <p:spPr>
          <a:xfrm>
            <a:off x="2197100" y="2438400"/>
            <a:ext cx="44069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Clr>
                <a:srgbClr val="820003"/>
              </a:buClr>
              <a:defRPr/>
            </a:pPr>
            <a:endParaRPr lang="en-US" sz="3200" i="0" dirty="0" smtClean="0">
              <a:solidFill>
                <a:srgbClr val="8D3800"/>
              </a:solidFill>
            </a:endParaRPr>
          </a:p>
          <a:p>
            <a:pPr algn="ctr">
              <a:buClr>
                <a:srgbClr val="820003"/>
              </a:buClr>
              <a:defRPr/>
            </a:pPr>
            <a:r>
              <a:rPr lang="en-US" sz="3200" i="0" dirty="0" smtClean="0">
                <a:solidFill>
                  <a:srgbClr val="8D3800"/>
                </a:solidFill>
              </a:rPr>
              <a:t>Not </a:t>
            </a:r>
            <a:r>
              <a:rPr lang="en-US" sz="3200" i="0" dirty="0">
                <a:solidFill>
                  <a:srgbClr val="8D3800"/>
                </a:solidFill>
              </a:rPr>
              <a:t>covered </a:t>
            </a:r>
            <a:r>
              <a:rPr lang="en-US" sz="3200" i="0" dirty="0" smtClean="0">
                <a:solidFill>
                  <a:srgbClr val="8D3800"/>
                </a:solidFill>
              </a:rPr>
              <a:t>today</a:t>
            </a:r>
          </a:p>
          <a:p>
            <a:pPr algn="ctr">
              <a:buClr>
                <a:srgbClr val="820003"/>
              </a:buClr>
              <a:defRPr/>
            </a:pPr>
            <a:endParaRPr lang="en-US" sz="3200" i="0" dirty="0">
              <a:solidFill>
                <a:srgbClr val="8D38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Analytical studies</a:t>
            </a:r>
          </a:p>
        </p:txBody>
      </p:sp>
      <p:sp>
        <p:nvSpPr>
          <p:cNvPr id="173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625600"/>
            <a:ext cx="7318375" cy="45339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Predictor and outcome variable(s)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Comparisons</a:t>
            </a:r>
            <a:endParaRPr lang="en-US" dirty="0" smtClean="0">
              <a:latin typeface="Helvetica" charset="0"/>
              <a:ea typeface="ＭＳ Ｐゴシック" charset="0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For example: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Compare the mean </a:t>
            </a:r>
            <a:r>
              <a:rPr lang="en-US" dirty="0">
                <a:latin typeface="Helvetica" charset="0"/>
                <a:ea typeface="ＭＳ Ｐゴシック" charset="0"/>
              </a:rPr>
              <a:t>red wine intake in centenarians </a:t>
            </a:r>
            <a:r>
              <a:rPr lang="en-US" b="1" i="1" dirty="0" smtClean="0">
                <a:latin typeface="Helvetica" charset="0"/>
                <a:ea typeface="ＭＳ Ｐゴシック" charset="0"/>
              </a:rPr>
              <a:t>vs</a:t>
            </a:r>
            <a:r>
              <a:rPr lang="en-US" b="1" dirty="0">
                <a:latin typeface="Helvetica" charset="0"/>
                <a:ea typeface="ＭＳ Ｐゴシック" charset="0"/>
              </a:rPr>
              <a:t>.</a:t>
            </a:r>
            <a:r>
              <a:rPr lang="en-US" dirty="0">
                <a:latin typeface="Helvetica" charset="0"/>
                <a:ea typeface="ＭＳ Ｐゴシック" charset="0"/>
              </a:rPr>
              <a:t> 60-80 year </a:t>
            </a:r>
            <a:r>
              <a:rPr lang="en-US" dirty="0" smtClean="0">
                <a:latin typeface="Helvetica" charset="0"/>
                <a:ea typeface="ＭＳ Ｐゴシック" charset="0"/>
              </a:rPr>
              <a:t>olds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People </a:t>
            </a:r>
            <a:r>
              <a:rPr lang="en-US" dirty="0">
                <a:latin typeface="Helvetica" charset="0"/>
                <a:ea typeface="ＭＳ Ｐゴシック" charset="0"/>
              </a:rPr>
              <a:t>who get resveratrol have lower mortality </a:t>
            </a:r>
            <a:r>
              <a:rPr lang="en-US" i="1" dirty="0">
                <a:latin typeface="Helvetica" charset="0"/>
                <a:ea typeface="ＭＳ Ｐゴシック" charset="0"/>
              </a:rPr>
              <a:t>than</a:t>
            </a:r>
            <a:r>
              <a:rPr lang="en-US" dirty="0">
                <a:latin typeface="Helvetica" charset="0"/>
                <a:ea typeface="ＭＳ Ｐゴシック" charset="0"/>
              </a:rPr>
              <a:t> those who get placebo</a:t>
            </a:r>
          </a:p>
          <a:p>
            <a:pPr lvl="1"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defRPr/>
            </a:pPr>
            <a:endParaRPr lang="en-US" dirty="0"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31624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Ingredients for Sample Size</a:t>
            </a:r>
          </a:p>
        </p:txBody>
      </p:sp>
      <p:sp>
        <p:nvSpPr>
          <p:cNvPr id="1741827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Statistical test</a:t>
            </a: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Char char=""/>
              <a:defRPr/>
            </a:pPr>
            <a:r>
              <a:rPr lang="en-US" sz="28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Type of variables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Effect size (and its variance)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Power and alpha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636588" y="222250"/>
            <a:ext cx="7750175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Type of statistical tests</a:t>
            </a:r>
            <a:br>
              <a:rPr lang="en-US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Depends on the types of variables</a:t>
            </a:r>
          </a:p>
        </p:txBody>
      </p:sp>
      <p:graphicFrame>
        <p:nvGraphicFramePr>
          <p:cNvPr id="53250" name="Object 2"/>
          <p:cNvGraphicFramePr>
            <a:graphicFrameLocks noGrp="1" noChangeAspect="1"/>
          </p:cNvGraphicFramePr>
          <p:nvPr>
            <p:ph type="tbl" idx="1"/>
          </p:nvPr>
        </p:nvGraphicFramePr>
        <p:xfrm>
          <a:off x="862013" y="1898650"/>
          <a:ext cx="7235825" cy="410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6" name="Document" r:id="rId4" imgW="7315200" imgH="3784600" progId="Word.Document.8">
                  <p:embed/>
                </p:oleObj>
              </mc:Choice>
              <mc:Fallback>
                <p:oleObj name="Document" r:id="rId4" imgW="7315200" imgH="37846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1898650"/>
                        <a:ext cx="7235825" cy="410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267200" y="5054600"/>
            <a:ext cx="2755900" cy="1333500"/>
            <a:chOff x="2688" y="3184"/>
            <a:chExt cx="1736" cy="840"/>
          </a:xfrm>
        </p:grpSpPr>
        <p:sp>
          <p:nvSpPr>
            <p:cNvPr id="1680389" name="AutoShape 5"/>
            <p:cNvSpPr>
              <a:spLocks noChangeArrowheads="1"/>
            </p:cNvSpPr>
            <p:nvPr/>
          </p:nvSpPr>
          <p:spPr bwMode="auto">
            <a:xfrm>
              <a:off x="2688" y="3184"/>
              <a:ext cx="1736" cy="840"/>
            </a:xfrm>
            <a:prstGeom prst="cloudCallout">
              <a:avLst>
                <a:gd name="adj1" fmla="val -23792"/>
                <a:gd name="adj2" fmla="val -10678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endParaRPr>
            </a:p>
          </p:txBody>
        </p:sp>
        <p:sp>
          <p:nvSpPr>
            <p:cNvPr id="1680390" name="Text Box 6"/>
            <p:cNvSpPr txBox="1">
              <a:spLocks noChangeArrowheads="1"/>
            </p:cNvSpPr>
            <p:nvPr/>
          </p:nvSpPr>
          <p:spPr bwMode="auto">
            <a:xfrm>
              <a:off x="2880" y="3353"/>
              <a:ext cx="1450" cy="3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defRPr/>
              </a:pPr>
              <a:r>
                <a:rPr lang="en-US" sz="1800" b="0" i="0" smtClean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This works for 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sz="1800" b="0" i="0" smtClean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most study planning</a:t>
              </a:r>
              <a:r>
                <a:rPr lang="en-US" smtClean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types of variables?</a:t>
            </a:r>
          </a:p>
        </p:txBody>
      </p:sp>
      <p:sp>
        <p:nvSpPr>
          <p:cNvPr id="174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Men and women &gt; age 70 years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randomized to receive a resveratrol supplement do not have lower mortality rate than those who receive placebo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Dichotomous: resveratrol or placebo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Continuous: mortality </a:t>
            </a: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rate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types of variables?</a:t>
            </a:r>
          </a:p>
        </p:txBody>
      </p:sp>
      <p:sp>
        <p:nvSpPr>
          <p:cNvPr id="174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Men and women &gt; age 70 years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randomized to receive a resveratrol supplement do not have lower mortality rate than those who receive placebo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Dichotomous: resveratrol or placebo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Continuous: mortality </a:t>
            </a: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rate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3876" name="Text Box 4"/>
          <p:cNvSpPr txBox="1">
            <a:spLocks noChangeArrowheads="1"/>
          </p:cNvSpPr>
          <p:nvPr/>
        </p:nvSpPr>
        <p:spPr bwMode="auto">
          <a:xfrm>
            <a:off x="2892425" y="5175250"/>
            <a:ext cx="2620963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0" smtClean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What</a:t>
            </a:r>
            <a:r>
              <a:rPr lang="ja-JP" altLang="en-US" sz="2800" b="0" smtClean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’</a:t>
            </a:r>
            <a:r>
              <a:rPr lang="en-US" sz="2800" b="0" smtClean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 wrong?</a:t>
            </a:r>
            <a:r>
              <a:rPr lang="en-US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types of variables?</a:t>
            </a:r>
          </a:p>
        </p:txBody>
      </p:sp>
      <p:sp>
        <p:nvSpPr>
          <p:cNvPr id="174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r>
              <a:rPr lang="en-US" i="1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Men and women &gt; age 70 years</a:t>
            </a: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 randomized to receive a resveratrol supplement do not have lower mortality rate than those who receive placebo</a:t>
            </a:r>
          </a:p>
          <a:p>
            <a:pPr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Dichotomous: </a:t>
            </a:r>
            <a:r>
              <a:rPr lang="en-US" dirty="0" smtClean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resveratrol </a:t>
            </a: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or placebo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Continuous: mortality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rate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It is a </a:t>
            </a:r>
            <a:r>
              <a:rPr lang="en-US" b="1" dirty="0">
                <a:latin typeface="Helvetica" charset="0"/>
                <a:ea typeface="ＭＳ Ｐゴシック" charset="0"/>
              </a:rPr>
              <a:t>proportion</a:t>
            </a:r>
            <a:r>
              <a:rPr lang="en-US" dirty="0">
                <a:latin typeface="Helvetica" charset="0"/>
                <a:ea typeface="ＭＳ Ｐゴシック" charset="0"/>
              </a:rPr>
              <a:t> at certain times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For example, 3% at 1 year</a:t>
            </a:r>
          </a:p>
        </p:txBody>
      </p:sp>
      <p:sp>
        <p:nvSpPr>
          <p:cNvPr id="1745924" name="Line 4"/>
          <p:cNvSpPr>
            <a:spLocks noChangeShapeType="1"/>
          </p:cNvSpPr>
          <p:nvPr/>
        </p:nvSpPr>
        <p:spPr bwMode="auto">
          <a:xfrm flipV="1">
            <a:off x="1168400" y="4660900"/>
            <a:ext cx="217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>
          <a:xfrm>
            <a:off x="636588" y="222250"/>
            <a:ext cx="7750175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appropriate test for this randomized trial for mortality</a:t>
            </a:r>
          </a:p>
        </p:txBody>
      </p:sp>
      <p:graphicFrame>
        <p:nvGraphicFramePr>
          <p:cNvPr id="61442" name="Object 2"/>
          <p:cNvGraphicFramePr>
            <a:graphicFrameLocks noGrp="1" noChangeAspect="1"/>
          </p:cNvGraphicFramePr>
          <p:nvPr>
            <p:ph type="tbl" idx="1"/>
          </p:nvPr>
        </p:nvGraphicFramePr>
        <p:xfrm>
          <a:off x="862013" y="1898650"/>
          <a:ext cx="7235825" cy="410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6" name="Document" r:id="rId4" imgW="7315200" imgH="3784600" progId="Word.Document.8">
                  <p:embed/>
                </p:oleObj>
              </mc:Choice>
              <mc:Fallback>
                <p:oleObj name="Document" r:id="rId4" imgW="7315200" imgH="37846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1898650"/>
                        <a:ext cx="7235825" cy="410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36388" name="AutoShape 4"/>
          <p:cNvSpPr>
            <a:spLocks noChangeArrowheads="1"/>
          </p:cNvSpPr>
          <p:nvPr/>
        </p:nvSpPr>
        <p:spPr bwMode="auto">
          <a:xfrm>
            <a:off x="3263900" y="3098800"/>
            <a:ext cx="2286000" cy="6604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638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Ingredients for Sample Size</a:t>
            </a:r>
          </a:p>
        </p:txBody>
      </p:sp>
      <p:sp>
        <p:nvSpPr>
          <p:cNvPr id="1747971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test</a:t>
            </a: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None/>
              <a:defRPr/>
            </a:pPr>
            <a:r>
              <a:rPr lang="en-US" sz="28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28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variables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Effect size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Power and alpha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Estimating the effect size</a:t>
            </a:r>
          </a:p>
        </p:txBody>
      </p:sp>
      <p:sp>
        <p:nvSpPr>
          <p:cNvPr id="171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5850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For randomized trials,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Start with the expected rate in the placebo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Usually available from population or cohort studies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 this case, we know the mortality rates by age: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3-4% per year*; for a 3 year study: 10%</a:t>
            </a:r>
          </a:p>
        </p:txBody>
      </p:sp>
      <p:sp>
        <p:nvSpPr>
          <p:cNvPr id="1715206" name="Text Box 6"/>
          <p:cNvSpPr txBox="1">
            <a:spLocks noChangeArrowheads="1"/>
          </p:cNvSpPr>
          <p:nvPr/>
        </p:nvSpPr>
        <p:spPr bwMode="auto">
          <a:xfrm>
            <a:off x="4283075" y="6400800"/>
            <a:ext cx="48609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* ~ </a:t>
            </a:r>
            <a:r>
              <a:rPr lang="en-US" sz="2000" b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mean annual female/males @ 78 yrs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Key to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Long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Life?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263" y="1866900"/>
            <a:ext cx="4651375" cy="42926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Resveratrol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 the skin of red grapes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Makes mice </a:t>
            </a:r>
          </a:p>
          <a:p>
            <a:pPr lvl="1">
              <a:defRPr/>
            </a:pPr>
            <a:r>
              <a:rPr lang="en-US">
                <a:latin typeface="Helvetica" charset="0"/>
                <a:ea typeface="ＭＳ Ｐゴシック" charset="0"/>
              </a:rPr>
              <a:t>Run faster</a:t>
            </a:r>
          </a:p>
          <a:p>
            <a:pPr lvl="1">
              <a:defRPr/>
            </a:pPr>
            <a:r>
              <a:rPr lang="en-US">
                <a:latin typeface="Helvetica" charset="0"/>
                <a:ea typeface="ＭＳ Ｐゴシック" charset="0"/>
              </a:rPr>
              <a:t>Live longer</a:t>
            </a:r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925" y="1785938"/>
            <a:ext cx="292735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11109" name="AutoShape 5"/>
          <p:cNvSpPr>
            <a:spLocks noChangeArrowheads="1"/>
          </p:cNvSpPr>
          <p:nvPr/>
        </p:nvSpPr>
        <p:spPr bwMode="auto">
          <a:xfrm flipH="1">
            <a:off x="3390900" y="4419600"/>
            <a:ext cx="2794000" cy="1905000"/>
          </a:xfrm>
          <a:prstGeom prst="cloudCallout">
            <a:avLst>
              <a:gd name="adj1" fmla="val 93750"/>
              <a:gd name="adj2" fmla="val -157588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352800" y="4641850"/>
            <a:ext cx="2641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600" b="0" dirty="0"/>
              <a:t>Mimics </a:t>
            </a:r>
            <a:r>
              <a:rPr lang="ja-JP" altLang="en-US" sz="1600" b="0" dirty="0"/>
              <a:t>‘</a:t>
            </a:r>
            <a:r>
              <a:rPr lang="en-US" altLang="ja-JP" sz="1600" dirty="0"/>
              <a:t>sirtuin:</a:t>
            </a:r>
            <a:r>
              <a:rPr lang="ja-JP" altLang="en-US" sz="1600" b="0" dirty="0"/>
              <a:t>’</a:t>
            </a:r>
            <a:endParaRPr lang="en-US" altLang="ja-JP" sz="1600" b="0" dirty="0"/>
          </a:p>
          <a:p>
            <a:pPr algn="ctr"/>
            <a:r>
              <a:rPr lang="en-US" sz="1600" b="0" dirty="0"/>
              <a:t>senses </a:t>
            </a:r>
            <a:r>
              <a:rPr lang="en-US" sz="1600" b="0" dirty="0" smtClean="0"/>
              <a:t>energy; controls </a:t>
            </a:r>
            <a:r>
              <a:rPr lang="en-US" sz="1600" b="0" dirty="0"/>
              <a:t>DNA </a:t>
            </a:r>
            <a:r>
              <a:rPr lang="en-US" sz="1600" b="0" dirty="0" smtClean="0"/>
              <a:t>transcription; produces  more</a:t>
            </a:r>
          </a:p>
          <a:p>
            <a:pPr algn="ctr"/>
            <a:r>
              <a:rPr lang="en-US" sz="1600" b="0" dirty="0"/>
              <a:t>m</a:t>
            </a:r>
            <a:r>
              <a:rPr lang="en-US" sz="1600" b="0" dirty="0" smtClean="0"/>
              <a:t>itochondria.</a:t>
            </a:r>
            <a:endParaRPr lang="en-US" sz="1600" b="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Effect size</a:t>
            </a:r>
            <a:br>
              <a:rPr lang="en-US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b="0" i="1">
                <a:latin typeface="Helvetica" charset="0"/>
                <a:ea typeface="ＭＳ Ｐゴシック" charset="0"/>
                <a:cs typeface="ＭＳ Ｐゴシック" charset="0"/>
              </a:rPr>
              <a:t>the hardest part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5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263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	What should I assume for the effect of resveratrol on mortality?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Effect size</a:t>
            </a:r>
            <a:br>
              <a:rPr lang="en-US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b="0" i="1">
                <a:latin typeface="Helvetica" charset="0"/>
                <a:ea typeface="ＭＳ Ｐゴシック" charset="0"/>
                <a:cs typeface="ＭＳ Ｐゴシック" charset="0"/>
              </a:rPr>
              <a:t>the hardest part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049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263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Ways to choose an effect size: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is likely, based on other data?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Do a pilot study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Estimate based on effect on biomarkers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difference is important to detect?</a:t>
            </a:r>
          </a:p>
          <a:p>
            <a:pPr lvl="1">
              <a:defRPr/>
            </a:pPr>
            <a:r>
              <a:rPr lang="ja-JP" altLang="en-US" dirty="0">
                <a:latin typeface="Helvetica" charset="0"/>
                <a:ea typeface="ＭＳ Ｐゴシック" charset="0"/>
              </a:rPr>
              <a:t>“</a:t>
            </a:r>
            <a:r>
              <a:rPr lang="en-US" dirty="0">
                <a:latin typeface="Helvetica" charset="0"/>
                <a:ea typeface="ＭＳ Ｐゴシック" charset="0"/>
              </a:rPr>
              <a:t>We don</a:t>
            </a:r>
            <a:r>
              <a:rPr lang="ja-JP" altLang="en-US" dirty="0">
                <a:latin typeface="Helvetica" charset="0"/>
                <a:ea typeface="ＭＳ Ｐゴシック" charset="0"/>
              </a:rPr>
              <a:t>’</a:t>
            </a:r>
            <a:r>
              <a:rPr lang="en-US" dirty="0">
                <a:latin typeface="Helvetica" charset="0"/>
                <a:ea typeface="ＭＳ Ｐゴシック" charset="0"/>
              </a:rPr>
              <a:t>t want to miss a __</a:t>
            </a:r>
            <a:r>
              <a:rPr lang="en-US" u="sng" dirty="0">
                <a:latin typeface="Helvetica" charset="0"/>
                <a:ea typeface="ＭＳ Ｐゴシック" charset="0"/>
              </a:rPr>
              <a:t>%</a:t>
            </a:r>
            <a:r>
              <a:rPr lang="en-US" dirty="0">
                <a:latin typeface="Helvetica" charset="0"/>
                <a:ea typeface="ＭＳ Ｐゴシック" charset="0"/>
              </a:rPr>
              <a:t>_ difference</a:t>
            </a:r>
            <a:r>
              <a:rPr lang="ja-JP" altLang="en-US" dirty="0">
                <a:latin typeface="Helvetica" charset="0"/>
                <a:ea typeface="ＭＳ Ｐゴシック" charset="0"/>
              </a:rPr>
              <a:t>”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can we afford?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499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effect of resveratrol on mortality rate?</a:t>
            </a:r>
          </a:p>
        </p:txBody>
      </p:sp>
      <p:sp>
        <p:nvSpPr>
          <p:cNvPr id="175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542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is likely, based on other </a:t>
            </a: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data?</a:t>
            </a:r>
          </a:p>
          <a:p>
            <a:pPr lvl="1">
              <a:defRPr/>
            </a:pPr>
            <a:r>
              <a:rPr lang="en-US" sz="2600" dirty="0" smtClean="0">
                <a:solidFill>
                  <a:srgbClr val="000072"/>
                </a:solidFill>
                <a:latin typeface="Helvetica" charset="0"/>
                <a:ea typeface="ＭＳ Ｐゴシック" charset="0"/>
                <a:cs typeface="ＭＳ Ｐゴシック" charset="0"/>
              </a:rPr>
              <a:t>No data in humans!</a:t>
            </a:r>
            <a:endParaRPr lang="en-US" sz="2600" dirty="0">
              <a:solidFill>
                <a:srgbClr val="000072"/>
              </a:solidFill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solidFill>
                <a:schemeClr val="accent1"/>
              </a:solidFill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Resveratrol pronged survival of mice fed high calorie diet</a:t>
            </a:r>
          </a:p>
        </p:txBody>
      </p:sp>
      <p:sp>
        <p:nvSpPr>
          <p:cNvPr id="1752067" name="Rectangle 3"/>
          <p:cNvSpPr>
            <a:spLocks noChangeArrowheads="1"/>
          </p:cNvSpPr>
          <p:nvPr/>
        </p:nvSpPr>
        <p:spPr bwMode="auto">
          <a:xfrm>
            <a:off x="3344863" y="1230313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pic>
        <p:nvPicPr>
          <p:cNvPr id="73731" name="Picture 4" descr="Sir2 surviv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04" b="29817"/>
          <a:stretch>
            <a:fillRect/>
          </a:stretch>
        </p:blipFill>
        <p:spPr bwMode="auto">
          <a:xfrm>
            <a:off x="950913" y="1355725"/>
            <a:ext cx="6532562" cy="509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2069" name="Text Box 5"/>
          <p:cNvSpPr txBox="1">
            <a:spLocks noChangeArrowheads="1"/>
          </p:cNvSpPr>
          <p:nvPr/>
        </p:nvSpPr>
        <p:spPr bwMode="auto">
          <a:xfrm>
            <a:off x="6207125" y="6461125"/>
            <a:ext cx="22606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Baur, Nature 2006</a:t>
            </a:r>
          </a:p>
        </p:txBody>
      </p:sp>
      <p:sp>
        <p:nvSpPr>
          <p:cNvPr id="1752070" name="Text Box 6"/>
          <p:cNvSpPr txBox="1">
            <a:spLocks noChangeArrowheads="1"/>
          </p:cNvSpPr>
          <p:nvPr/>
        </p:nvSpPr>
        <p:spPr bwMode="auto">
          <a:xfrm>
            <a:off x="2701925" y="3054350"/>
            <a:ext cx="1201738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~ 25%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effect of resveratrol on mortality rate?</a:t>
            </a:r>
          </a:p>
        </p:txBody>
      </p:sp>
      <p:sp>
        <p:nvSpPr>
          <p:cNvPr id="175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542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is likely, based on other data?</a:t>
            </a:r>
            <a:endParaRPr lang="en-US" sz="28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Pilot study?? </a:t>
            </a:r>
            <a:endParaRPr lang="en-US" sz="2800" dirty="0" smtClean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en-US" dirty="0" smtClean="0">
                <a:solidFill>
                  <a:schemeClr val="tx2"/>
                </a:solidFill>
                <a:latin typeface="Helvetica" charset="0"/>
                <a:ea typeface="ＭＳ Ｐゴシック" charset="0"/>
                <a:cs typeface="ＭＳ Ｐゴシック" charset="0"/>
              </a:rPr>
              <a:t>Small pilot studies generally produce unstable estimates of effects and variance</a:t>
            </a:r>
            <a:endParaRPr lang="en-US" dirty="0">
              <a:solidFill>
                <a:schemeClr val="tx2"/>
              </a:solidFill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effect of resveratrol on mortality rate?</a:t>
            </a:r>
          </a:p>
        </p:txBody>
      </p:sp>
      <p:sp>
        <p:nvSpPr>
          <p:cNvPr id="20049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26375" cy="42926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</a:t>
            </a: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is likely, based on other data?</a:t>
            </a:r>
          </a:p>
          <a:p>
            <a:pPr>
              <a:defRPr/>
            </a:pP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Do a pilot study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Estimate based on effect on </a:t>
            </a: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biomarkers</a:t>
            </a: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en-US" sz="2600" dirty="0" smtClean="0">
                <a:latin typeface="Helvetica" charset="0"/>
                <a:ea typeface="ＭＳ Ｐゴシック" charset="0"/>
                <a:cs typeface="ＭＳ Ｐゴシック" charset="0"/>
              </a:rPr>
              <a:t>Biomarkers for mortality and effect of resveratrol?</a:t>
            </a:r>
          </a:p>
        </p:txBody>
      </p:sp>
    </p:spTree>
    <p:extLst>
      <p:ext uri="{BB962C8B-B14F-4D97-AF65-F5344CB8AC3E}">
        <p14:creationId xmlns:p14="http://schemas.microsoft.com/office/powerpoint/2010/main" val="235889237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effect of resveratrol on mortality rate?</a:t>
            </a:r>
          </a:p>
        </p:txBody>
      </p:sp>
      <p:sp>
        <p:nvSpPr>
          <p:cNvPr id="20049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26375" cy="42926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</a:t>
            </a: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is likely, based on other data?</a:t>
            </a:r>
          </a:p>
          <a:p>
            <a:pPr>
              <a:defRPr/>
            </a:pP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Do a pilot study</a:t>
            </a:r>
          </a:p>
          <a:p>
            <a:pPr>
              <a:defRPr/>
            </a:pPr>
            <a:r>
              <a:rPr lang="en-US" sz="2800" dirty="0">
                <a:solidFill>
                  <a:srgbClr val="808080"/>
                </a:solidFill>
                <a:latin typeface="Helvetica" charset="0"/>
                <a:ea typeface="ＭＳ Ｐゴシック" charset="0"/>
                <a:cs typeface="ＭＳ Ｐゴシック" charset="0"/>
              </a:rPr>
              <a:t>Estimate based on effect on </a:t>
            </a:r>
            <a:r>
              <a:rPr lang="en-US" sz="2800" dirty="0" smtClean="0">
                <a:solidFill>
                  <a:srgbClr val="808080"/>
                </a:solidFill>
                <a:latin typeface="Helvetica" charset="0"/>
                <a:ea typeface="ＭＳ Ｐゴシック" charset="0"/>
                <a:cs typeface="ＭＳ Ｐゴシック" charset="0"/>
              </a:rPr>
              <a:t>biomarkers</a:t>
            </a: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endParaRPr lang="en-US" sz="28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difference is important to detect?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I don’t want to miss a </a:t>
            </a:r>
            <a:r>
              <a:rPr lang="en-US" u="sng" dirty="0" smtClean="0">
                <a:latin typeface="Helvetica" charset="0"/>
                <a:ea typeface="ＭＳ Ｐゴシック" charset="0"/>
              </a:rPr>
              <a:t>1%</a:t>
            </a:r>
            <a:r>
              <a:rPr lang="en-US" dirty="0" smtClean="0">
                <a:latin typeface="Helvetica" charset="0"/>
                <a:ea typeface="ＭＳ Ｐゴシック" charset="0"/>
              </a:rPr>
              <a:t> decrease!</a:t>
            </a:r>
          </a:p>
          <a:p>
            <a:pPr>
              <a:defRPr/>
            </a:pP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What can we afford?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1</a:t>
            </a:r>
            <a:r>
              <a:rPr lang="en-US" dirty="0">
                <a:latin typeface="Helvetica" charset="0"/>
                <a:ea typeface="ＭＳ Ｐゴシック" charset="0"/>
              </a:rPr>
              <a:t>%: the trial will be too big &amp; expensive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5%: the study will be smaller and cheaper</a:t>
            </a:r>
          </a:p>
          <a:p>
            <a:pPr>
              <a:defRPr/>
            </a:pPr>
            <a:endParaRPr lang="en-US" sz="2800" dirty="0" smtClean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98852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>
          <a:xfrm>
            <a:off x="649288" y="222250"/>
            <a:ext cx="7724775" cy="11430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Science of Effect Sizes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Too large!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			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42963" y="1854200"/>
            <a:ext cx="7877175" cy="429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0208"/>
              </a:buClr>
              <a:buSzPct val="100000"/>
              <a:buFont typeface="Times" charset="0"/>
              <a:buChar char="•"/>
              <a:defRPr sz="30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424AFF"/>
              </a:buClr>
              <a:buSzPct val="50000"/>
              <a:buFont typeface="Zapf Dingbats" charset="0"/>
              <a:buChar char="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3CC7C"/>
              </a:buClr>
              <a:buSzPct val="50000"/>
              <a:buFont typeface="Monotype Sorts" charset="0"/>
              <a:buChar char="u"/>
              <a:defRPr sz="26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-128"/>
              </a:defRPr>
            </a:lvl4pPr>
            <a:lvl5pPr marL="2000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4574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146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3718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29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smtClean="0">
                <a:latin typeface="Helvetica" charset="0"/>
                <a:ea typeface="ＭＳ Ｐゴシック" charset="0"/>
                <a:cs typeface="ＭＳ Ｐゴシック" charset="0"/>
              </a:rPr>
              <a:t>Smaller effect is important to health</a:t>
            </a:r>
          </a:p>
          <a:p>
            <a:pPr>
              <a:defRPr/>
            </a:pPr>
            <a:r>
              <a:rPr lang="en-US" smtClean="0">
                <a:latin typeface="Helvetica" charset="0"/>
                <a:ea typeface="ＭＳ Ｐゴシック" charset="0"/>
                <a:cs typeface="ＭＳ Ｐゴシック" charset="0"/>
              </a:rPr>
              <a:t>Larger effect is important for your budget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89000" y="1549400"/>
            <a:ext cx="7315200" cy="4876800"/>
            <a:chOff x="889000" y="1549400"/>
            <a:chExt cx="7315200" cy="4876800"/>
          </a:xfrm>
        </p:grpSpPr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9000" y="1549400"/>
              <a:ext cx="7315200" cy="4876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4953000" y="3810000"/>
              <a:ext cx="6294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0" dirty="0" smtClean="0"/>
                <a:t>5%</a:t>
              </a:r>
              <a:endParaRPr lang="en-US" i="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21400" y="3581400"/>
              <a:ext cx="642199" cy="461665"/>
            </a:xfrm>
            <a:prstGeom prst="rect">
              <a:avLst/>
            </a:prstGeom>
            <a:solidFill>
              <a:schemeClr val="bg1">
                <a:alpha val="47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i="0" dirty="0"/>
                <a:t>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>
          <a:xfrm>
            <a:off x="649288" y="222250"/>
            <a:ext cx="7724775" cy="11430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Science of Effect Sizes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Too large! Too small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!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42963" y="1854200"/>
            <a:ext cx="7877175" cy="429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0208"/>
              </a:buClr>
              <a:buSzPct val="100000"/>
              <a:buFont typeface="Times" charset="0"/>
              <a:buChar char="•"/>
              <a:defRPr sz="30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424AFF"/>
              </a:buClr>
              <a:buSzPct val="50000"/>
              <a:buFont typeface="Zapf Dingbats" charset="0"/>
              <a:buChar char="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3CC7C"/>
              </a:buClr>
              <a:buSzPct val="50000"/>
              <a:buFont typeface="Monotype Sorts" charset="0"/>
              <a:buChar char="u"/>
              <a:defRPr sz="26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-128"/>
              </a:defRPr>
            </a:lvl4pPr>
            <a:lvl5pPr marL="2000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4574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146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3718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29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smtClean="0">
                <a:latin typeface="Helvetica" charset="0"/>
                <a:ea typeface="ＭＳ Ｐゴシック" charset="0"/>
                <a:cs typeface="ＭＳ Ｐゴシック" charset="0"/>
              </a:rPr>
              <a:t>Smaller effect is important to health</a:t>
            </a:r>
          </a:p>
          <a:p>
            <a:pPr>
              <a:defRPr/>
            </a:pPr>
            <a:r>
              <a:rPr lang="en-US" smtClean="0">
                <a:latin typeface="Helvetica" charset="0"/>
                <a:ea typeface="ＭＳ Ｐゴシック" charset="0"/>
                <a:cs typeface="ＭＳ Ｐゴシック" charset="0"/>
              </a:rPr>
              <a:t>Larger effect is important for your budget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89000" y="1549400"/>
            <a:ext cx="7315200" cy="4876800"/>
            <a:chOff x="889000" y="1549400"/>
            <a:chExt cx="7315200" cy="4876800"/>
          </a:xfrm>
        </p:grpSpPr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9000" y="1549400"/>
              <a:ext cx="7315200" cy="4876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3962400" y="4051300"/>
              <a:ext cx="6294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0" dirty="0" smtClean="0"/>
                <a:t>1%</a:t>
              </a:r>
              <a:endParaRPr lang="en-US" i="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953000" y="3810000"/>
              <a:ext cx="6294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0" dirty="0" smtClean="0"/>
                <a:t>5%</a:t>
              </a:r>
              <a:endParaRPr lang="en-US" i="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21400" y="3581400"/>
              <a:ext cx="642199" cy="461665"/>
            </a:xfrm>
            <a:prstGeom prst="rect">
              <a:avLst/>
            </a:prstGeom>
            <a:solidFill>
              <a:schemeClr val="bg1">
                <a:alpha val="47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i="0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177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>
          <a:xfrm>
            <a:off x="649288" y="222250"/>
            <a:ext cx="7724775" cy="11430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Science of Effect Sizes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Too large! Too small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! Just right!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6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542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Smaller effect is important to health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Larger effect is important for your budget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89000" y="1549400"/>
            <a:ext cx="7315200" cy="4876800"/>
            <a:chOff x="889000" y="1549400"/>
            <a:chExt cx="7315200" cy="4876800"/>
          </a:xfrm>
        </p:grpSpPr>
        <p:pic>
          <p:nvPicPr>
            <p:cNvPr id="8806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9000" y="1549400"/>
              <a:ext cx="7315200" cy="4876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962400" y="4051300"/>
              <a:ext cx="6294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0" dirty="0" smtClean="0"/>
                <a:t>1%</a:t>
              </a:r>
              <a:endParaRPr lang="en-US" i="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953000" y="3810000"/>
              <a:ext cx="6294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0" dirty="0" smtClean="0"/>
                <a:t>5%</a:t>
              </a:r>
              <a:endParaRPr lang="en-US" i="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121400" y="3581400"/>
              <a:ext cx="642199" cy="461665"/>
            </a:xfrm>
            <a:prstGeom prst="rect">
              <a:avLst/>
            </a:prstGeom>
            <a:solidFill>
              <a:schemeClr val="bg1">
                <a:alpha val="47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i="0" dirty="0"/>
                <a:t>2</a:t>
              </a:r>
              <a:r>
                <a:rPr lang="en-US" i="0" dirty="0" smtClean="0"/>
                <a:t>%</a:t>
              </a:r>
              <a:endParaRPr lang="en-US" i="0" dirty="0"/>
            </a:p>
          </p:txBody>
        </p:sp>
      </p:grpSp>
      <p:sp>
        <p:nvSpPr>
          <p:cNvPr id="1963013" name="AutoShape 5"/>
          <p:cNvSpPr>
            <a:spLocks noChangeArrowheads="1"/>
          </p:cNvSpPr>
          <p:nvPr/>
        </p:nvSpPr>
        <p:spPr bwMode="auto">
          <a:xfrm>
            <a:off x="3289300" y="1524000"/>
            <a:ext cx="2565400" cy="1206500"/>
          </a:xfrm>
          <a:prstGeom prst="wedgeEllipseCallout">
            <a:avLst>
              <a:gd name="adj1" fmla="val 74875"/>
              <a:gd name="adj2" fmla="val 3447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It requires </a:t>
            </a:r>
          </a:p>
          <a:p>
            <a:pPr algn="ctr">
              <a:defRPr/>
            </a:pPr>
            <a:r>
              <a:rPr lang="en-US" sz="1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good judgment, </a:t>
            </a:r>
          </a:p>
          <a:p>
            <a:pPr algn="ctr">
              <a:defRPr/>
            </a:pPr>
            <a:r>
              <a:rPr lang="en-US" sz="1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balancing science </a:t>
            </a:r>
          </a:p>
          <a:p>
            <a:pPr algn="ctr">
              <a:defRPr/>
            </a:pPr>
            <a:r>
              <a:rPr lang="en-US" sz="1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and feasibility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956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30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What I want to show</a:t>
            </a:r>
          </a:p>
        </p:txBody>
      </p:sp>
      <p:sp>
        <p:nvSpPr>
          <p:cNvPr id="17131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03263" y="1866900"/>
            <a:ext cx="4651375" cy="4292600"/>
          </a:xfrm>
        </p:spPr>
        <p:txBody>
          <a:bodyPr/>
          <a:lstStyle/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Consuming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resveratrol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prolongs healthy life</a:t>
            </a:r>
          </a:p>
        </p:txBody>
      </p:sp>
      <p:pic>
        <p:nvPicPr>
          <p:cNvPr id="10243" name="Picture 10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925" y="1785938"/>
            <a:ext cx="292735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Effect size</a:t>
            </a:r>
          </a:p>
        </p:txBody>
      </p:sp>
      <p:sp>
        <p:nvSpPr>
          <p:cNvPr id="176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Men and women &gt; age 70 years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randomized to receive a resveratrol supplement do not have lower mortality rate than those who receive placebo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It would be important to find (I don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 want to miss) a 20% decrease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Placebo rate: 10%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Resveratrol rate: 8%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Ingredients for Sample Size</a:t>
            </a:r>
          </a:p>
        </p:txBody>
      </p:sp>
      <p:sp>
        <p:nvSpPr>
          <p:cNvPr id="1761283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test</a:t>
            </a: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None/>
              <a:defRPr/>
            </a:pPr>
            <a:r>
              <a:rPr lang="en-US" sz="28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28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variables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Effect size (and its variance)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Power and alpha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40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(alpha)</a:t>
            </a:r>
          </a:p>
        </p:txBody>
      </p:sp>
      <p:sp>
        <p:nvSpPr>
          <p:cNvPr id="196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5200" y="3873500"/>
            <a:ext cx="4648200" cy="175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probability of finding a 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significant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result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if nothing is going on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“Type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1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error”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ChangeArrowheads="1"/>
          </p:cNvSpPr>
          <p:nvPr>
            <p:ph type="title"/>
          </p:nvPr>
        </p:nvSpPr>
        <p:spPr>
          <a:xfrm>
            <a:off x="698500" y="222250"/>
            <a:ext cx="7797800" cy="1143000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To convince people that an effect is not due to chance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559675" cy="42926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Customarily, a result is 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statistically significant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if P&lt;0.05</a:t>
            </a:r>
          </a:p>
          <a:p>
            <a:pPr>
              <a:buFont typeface="Times" charset="0"/>
              <a:buNone/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 other words,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Probability of a type I error = 5% </a:t>
            </a:r>
          </a:p>
          <a:p>
            <a:pPr>
              <a:defRPr/>
            </a:pPr>
            <a:r>
              <a:rPr lang="en-US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(alpha) = 0.05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 will need to convince skeptics</a:t>
            </a:r>
          </a:p>
        </p:txBody>
      </p:sp>
      <p:sp>
        <p:nvSpPr>
          <p:cNvPr id="1721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559675" cy="4292600"/>
          </a:xfrm>
        </p:spPr>
        <p:txBody>
          <a:bodyPr/>
          <a:lstStyle/>
          <a:p>
            <a:pPr>
              <a:defRPr/>
            </a:pP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Very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small chance that a positive result is an error</a:t>
            </a:r>
          </a:p>
          <a:p>
            <a:pPr algn="ctr">
              <a:buFont typeface="Times" charset="0"/>
              <a:buNone/>
              <a:defRPr/>
            </a:pPr>
            <a:r>
              <a:rPr lang="en-US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(alpha) = 0.01 </a:t>
            </a:r>
          </a:p>
          <a:p>
            <a:pPr algn="ctr">
              <a:buFont typeface="Times" charset="0"/>
              <a:buNone/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P&lt;0.01</a:t>
            </a:r>
          </a:p>
          <a:p>
            <a:pPr algn="ctr">
              <a:buFont typeface="Times" charset="0"/>
              <a:buNone/>
              <a:defRPr/>
            </a:pP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 smaller </a:t>
            </a:r>
            <a:r>
              <a:rPr lang="en-US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means larger sample size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Two-sided vs. one-sided </a:t>
            </a:r>
            <a:r>
              <a:rPr lang="en-US" sz="44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</a:t>
            </a:r>
            <a:r>
              <a:rPr lang="en-US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67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485900"/>
            <a:ext cx="7724775" cy="429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A 2-sided </a:t>
            </a:r>
            <a:r>
              <a:rPr lang="en-US" sz="3200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</a:t>
            </a: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 assumes that the result could go either way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Recognizes that you have two chances of finding something that </a:t>
            </a:r>
            <a:r>
              <a:rPr lang="en-US" dirty="0" smtClean="0">
                <a:latin typeface="Helvetica" charset="0"/>
                <a:ea typeface="ＭＳ Ｐゴシック" charset="0"/>
              </a:rPr>
              <a:t>isn’t </a:t>
            </a:r>
            <a:r>
              <a:rPr lang="en-US" dirty="0">
                <a:latin typeface="Helvetica" charset="0"/>
                <a:ea typeface="ＭＳ Ｐゴシック" charset="0"/>
              </a:rPr>
              <a:t>really there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>
                <a:latin typeface="Helvetica" charset="0"/>
                <a:ea typeface="ＭＳ Ｐゴシック" charset="0"/>
              </a:rPr>
              <a:t>Resveratrol decreases mortality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>
                <a:latin typeface="Helvetica" charset="0"/>
                <a:ea typeface="ＭＳ Ｐゴシック" charset="0"/>
              </a:rPr>
              <a:t>Resveratrol increases mortality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A </a:t>
            </a: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1-sided </a:t>
            </a: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hypothesis assumes </a:t>
            </a: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that the result could, plausibly, go only one way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One-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sided </a:t>
            </a:r>
            <a:r>
              <a:rPr lang="en-US" sz="4400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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96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485900"/>
            <a:ext cx="7724775" cy="45847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You may believe that your effect could only go one way!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Resveratrol </a:t>
            </a:r>
            <a:r>
              <a:rPr lang="en-US" dirty="0" smtClean="0">
                <a:latin typeface="Helvetica" charset="0"/>
                <a:ea typeface="ＭＳ Ｐゴシック" charset="0"/>
              </a:rPr>
              <a:t>is</a:t>
            </a:r>
            <a:r>
              <a:rPr lang="ja-JP" altLang="en-US" dirty="0" smtClean="0">
                <a:latin typeface="Helvetica" charset="0"/>
                <a:ea typeface="ＭＳ Ｐゴシック" charset="0"/>
              </a:rPr>
              <a:t>‘</a:t>
            </a:r>
            <a:r>
              <a:rPr lang="en-US" dirty="0">
                <a:latin typeface="Helvetica" charset="0"/>
                <a:ea typeface="ＭＳ Ｐゴシック" charset="0"/>
              </a:rPr>
              <a:t>natural.</a:t>
            </a:r>
            <a:r>
              <a:rPr lang="ja-JP" altLang="en-US" dirty="0">
                <a:latin typeface="Helvetica" charset="0"/>
                <a:ea typeface="ＭＳ Ｐゴシック" charset="0"/>
              </a:rPr>
              <a:t>’</a:t>
            </a:r>
            <a:r>
              <a:rPr lang="en-US" dirty="0">
                <a:latin typeface="Helvetica" charset="0"/>
                <a:ea typeface="ＭＳ Ｐゴシック" charset="0"/>
              </a:rPr>
              <a:t> It could not increase mortality!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Be humble.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The history of research is filled with results that contradicted </a:t>
            </a:r>
            <a:r>
              <a:rPr lang="en-US" dirty="0" smtClean="0">
                <a:latin typeface="Helvetica" charset="0"/>
                <a:ea typeface="ＭＳ Ｐゴシック" charset="0"/>
              </a:rPr>
              <a:t>expectations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O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ne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-sided </a:t>
            </a:r>
            <a:r>
              <a:rPr lang="en-US" sz="4400" dirty="0" smtClean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?</a:t>
            </a:r>
            <a:r>
              <a:rPr lang="en-US" dirty="0" smtClean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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6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485900"/>
            <a:ext cx="7724775" cy="4584700"/>
          </a:xfrm>
        </p:spPr>
        <p:txBody>
          <a:bodyPr/>
          <a:lstStyle/>
          <a:p>
            <a:pPr>
              <a:defRPr/>
            </a:pPr>
            <a:r>
              <a:rPr lang="en-US" sz="2600" dirty="0" smtClean="0">
                <a:latin typeface="Helvetica" charset="0"/>
                <a:ea typeface="ＭＳ Ｐゴシック" charset="0"/>
              </a:rPr>
              <a:t>There is a universal consensus: vitamin D is good for muscle and bone!</a:t>
            </a:r>
          </a:p>
          <a:p>
            <a:pPr>
              <a:defRPr/>
            </a:pPr>
            <a:r>
              <a:rPr lang="en-US" sz="2600" dirty="0">
                <a:latin typeface="Helvetica" charset="0"/>
                <a:ea typeface="ＭＳ Ｐゴシック" charset="0"/>
              </a:rPr>
              <a:t>Vitamin D trial (Sanders et al, JAMA 2010): 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>
                <a:latin typeface="Helvetica" charset="0"/>
                <a:ea typeface="ＭＳ Ｐゴシック" charset="0"/>
              </a:rPr>
              <a:t>~</a:t>
            </a:r>
            <a:r>
              <a:rPr lang="en-US" sz="2400" dirty="0">
                <a:latin typeface="Helvetica" charset="0"/>
                <a:ea typeface="ＭＳ Ｐゴシック" charset="0"/>
              </a:rPr>
              <a:t>1500 IU of vitamin D/</a:t>
            </a:r>
            <a:r>
              <a:rPr lang="en-US" sz="2400" dirty="0" smtClean="0">
                <a:latin typeface="Helvetica" charset="0"/>
                <a:ea typeface="ＭＳ Ｐゴシック" charset="0"/>
              </a:rPr>
              <a:t>d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>
                <a:latin typeface="Helvetica" charset="0"/>
                <a:ea typeface="ＭＳ Ｐゴシック" charset="0"/>
              </a:rPr>
              <a:t> Significantly </a:t>
            </a:r>
            <a:r>
              <a:rPr lang="en-US" sz="2400" b="1" i="1" dirty="0">
                <a:latin typeface="Helvetica" charset="0"/>
                <a:ea typeface="ＭＳ Ｐゴシック" charset="0"/>
              </a:rPr>
              <a:t>i</a:t>
            </a:r>
            <a:r>
              <a:rPr lang="en-US" sz="2400" b="1" i="1" dirty="0" smtClean="0">
                <a:latin typeface="Helvetica" charset="0"/>
                <a:ea typeface="ＭＳ Ｐゴシック" charset="0"/>
              </a:rPr>
              <a:t>ncreased</a:t>
            </a:r>
            <a:r>
              <a:rPr lang="en-US" sz="2400" dirty="0" smtClean="0">
                <a:latin typeface="Helvetica" charset="0"/>
                <a:ea typeface="ＭＳ Ｐゴシック" charset="0"/>
              </a:rPr>
              <a:t> </a:t>
            </a:r>
            <a:r>
              <a:rPr lang="en-US" sz="2400" dirty="0">
                <a:latin typeface="Helvetica" charset="0"/>
                <a:ea typeface="ＭＳ Ｐゴシック" charset="0"/>
              </a:rPr>
              <a:t>the risk of falls and fractures in elderly women and men</a:t>
            </a:r>
          </a:p>
          <a:p>
            <a:pPr>
              <a:lnSpc>
                <a:spcPct val="80000"/>
              </a:lnSpc>
              <a:defRPr/>
            </a:pP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A 1-sided test is almost never the best choice</a:t>
            </a:r>
          </a:p>
          <a:p>
            <a:pPr>
              <a:defRPr/>
            </a:pPr>
            <a:endParaRPr lang="en-US" sz="2600" dirty="0"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1601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40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(beta)</a:t>
            </a:r>
            <a:endParaRPr lang="en-US" b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7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33550" y="3822700"/>
            <a:ext cx="5511800" cy="17526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probability of </a:t>
            </a: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missing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this effect size in this sample, if it is really true in the populations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AKA Type 2 error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Power (1-</a:t>
            </a:r>
            <a:r>
              <a:rPr lang="en-US" sz="40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 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97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33550" y="3822700"/>
            <a:ext cx="5511800" cy="17526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probability of </a:t>
            </a: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finding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this effect size in this sample, if it is really true in the population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241300" y="222250"/>
            <a:ext cx="8686800" cy="11430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What I need to know:</a:t>
            </a:r>
            <a:b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Ingredients for Estimating Sample Size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1063" y="1651000"/>
            <a:ext cx="7381875" cy="47498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Testable hypothesis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Type of study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Statistical test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Type of variables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Effect size (and its variance)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Power and alpha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88" y="222250"/>
            <a:ext cx="8283575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If it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s true, I don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t want to miss it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chance of missing the effect (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is 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customarily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20%</a:t>
            </a:r>
          </a:p>
          <a:p>
            <a:pPr>
              <a:lnSpc>
                <a:spcPct val="80000"/>
              </a:lnSpc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In other words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Probability of a type II error = 0.20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(beta) =  0.20</a:t>
            </a: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latin typeface="Helvetica" charset="0"/>
                <a:ea typeface="ＭＳ Ｐゴシック" charset="0"/>
                <a:cs typeface="ＭＳ Ｐゴシック" charset="0"/>
              </a:rPr>
              <a:t>Power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= 1- 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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0.80  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“80% power”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 typeface="Times" charset="0"/>
              <a:buNone/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 </a:t>
            </a: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really 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don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t want to miss it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6101" y="1866900"/>
            <a:ext cx="8102600" cy="4292600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= .10</a:t>
            </a:r>
          </a:p>
          <a:p>
            <a:pPr algn="ctr"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Power (1- 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) = 0.90</a:t>
            </a:r>
          </a:p>
          <a:p>
            <a:pPr algn="ctr">
              <a:buFont typeface="Times" charset="0"/>
              <a:buNone/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Greater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power requires a larger sample size</a:t>
            </a:r>
          </a:p>
          <a:p>
            <a:pPr algn="ctr"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We have all of the ingredients</a:t>
            </a:r>
          </a:p>
        </p:txBody>
      </p:sp>
      <p:sp>
        <p:nvSpPr>
          <p:cNvPr id="1771523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test: Chi-squared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Effect size 10% vs 8%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 Power: 0.90; alpha: 2-sided 0.05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34950"/>
            <a:ext cx="7343775" cy="1143000"/>
          </a:xfrm>
        </p:spPr>
        <p:txBody>
          <a:bodyPr/>
          <a:lstStyle/>
          <a:p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From Table 6B.2</a:t>
            </a:r>
            <a:b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Comparing two proportions</a:t>
            </a:r>
            <a:endParaRPr lang="en-US" sz="2800" b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798148" name="Rectangle 4"/>
          <p:cNvSpPr>
            <a:spLocks noChangeArrowheads="1"/>
          </p:cNvSpPr>
          <p:nvPr/>
        </p:nvSpPr>
        <p:spPr bwMode="auto">
          <a:xfrm>
            <a:off x="454025" y="46386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grpSp>
        <p:nvGrpSpPr>
          <p:cNvPr id="120837" name="Group 9"/>
          <p:cNvGrpSpPr>
            <a:grpSpLocks/>
          </p:cNvGrpSpPr>
          <p:nvPr/>
        </p:nvGrpSpPr>
        <p:grpSpPr bwMode="auto">
          <a:xfrm>
            <a:off x="869950" y="1409700"/>
            <a:ext cx="7404100" cy="4546600"/>
            <a:chOff x="556" y="640"/>
            <a:chExt cx="4664" cy="2864"/>
          </a:xfrm>
        </p:grpSpPr>
        <p:pic>
          <p:nvPicPr>
            <p:cNvPr id="120843" name="Picture 6" descr="6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" y="640"/>
              <a:ext cx="4664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0844" name="Picture 7" descr="Table 6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8" y="1584"/>
              <a:ext cx="4272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98154" name="AutoShape 10"/>
          <p:cNvSpPr>
            <a:spLocks noChangeArrowheads="1"/>
          </p:cNvSpPr>
          <p:nvPr/>
        </p:nvSpPr>
        <p:spPr bwMode="auto">
          <a:xfrm>
            <a:off x="1473200" y="1905000"/>
            <a:ext cx="723900" cy="165100"/>
          </a:xfrm>
          <a:prstGeom prst="rightArrow">
            <a:avLst>
              <a:gd name="adj1" fmla="val 50000"/>
              <a:gd name="adj2" fmla="val 109615"/>
            </a:avLst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8155" name="AutoShape 11"/>
          <p:cNvSpPr>
            <a:spLocks noChangeArrowheads="1"/>
          </p:cNvSpPr>
          <p:nvPr/>
        </p:nvSpPr>
        <p:spPr bwMode="auto">
          <a:xfrm>
            <a:off x="2870200" y="24892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8156" name="AutoShape 12"/>
          <p:cNvSpPr>
            <a:spLocks noChangeArrowheads="1"/>
          </p:cNvSpPr>
          <p:nvPr/>
        </p:nvSpPr>
        <p:spPr bwMode="auto">
          <a:xfrm>
            <a:off x="1282700" y="40513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8157" name="AutoShape 13"/>
          <p:cNvSpPr>
            <a:spLocks noChangeArrowheads="1"/>
          </p:cNvSpPr>
          <p:nvPr/>
        </p:nvSpPr>
        <p:spPr bwMode="auto">
          <a:xfrm>
            <a:off x="2844800" y="44831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8158" name="AutoShape 14"/>
          <p:cNvSpPr>
            <a:spLocks noChangeArrowheads="1"/>
          </p:cNvSpPr>
          <p:nvPr/>
        </p:nvSpPr>
        <p:spPr bwMode="auto">
          <a:xfrm>
            <a:off x="5486400" y="1854200"/>
            <a:ext cx="2565400" cy="2032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4000" y="660400"/>
            <a:ext cx="1976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0" dirty="0" smtClean="0"/>
              <a:t>2-sided </a:t>
            </a:r>
            <a:r>
              <a:rPr lang="en-US" sz="2000" b="0" i="0" dirty="0" smtClean="0">
                <a:latin typeface="Symbol" charset="0"/>
                <a:sym typeface="Symbol" charset="0"/>
              </a:rPr>
              <a:t> </a:t>
            </a:r>
            <a:r>
              <a:rPr lang="en-US" sz="2000" i="0" dirty="0" smtClean="0">
                <a:latin typeface="Symbol" charset="0"/>
                <a:sym typeface="Symbol" charset="0"/>
              </a:rPr>
              <a:t>= 0.05</a:t>
            </a:r>
          </a:p>
          <a:p>
            <a:r>
              <a:rPr lang="en-US" sz="2000" b="0" i="0" dirty="0" smtClean="0"/>
              <a:t>Power = 0.90</a:t>
            </a:r>
            <a:endParaRPr lang="en-US" sz="2000" i="0" dirty="0"/>
          </a:p>
        </p:txBody>
      </p:sp>
      <p:sp>
        <p:nvSpPr>
          <p:cNvPr id="15" name="TextBox 14"/>
          <p:cNvSpPr txBox="1"/>
          <p:nvPr/>
        </p:nvSpPr>
        <p:spPr>
          <a:xfrm>
            <a:off x="-27378" y="3848100"/>
            <a:ext cx="134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0" dirty="0" smtClean="0"/>
              <a:t>Treatment</a:t>
            </a:r>
          </a:p>
          <a:p>
            <a:pPr algn="ctr"/>
            <a:r>
              <a:rPr lang="en-US" sz="2000" b="0" i="0" dirty="0" smtClean="0"/>
              <a:t>rate</a:t>
            </a:r>
            <a:endParaRPr lang="en-US" sz="2000" i="0" dirty="0"/>
          </a:p>
        </p:txBody>
      </p:sp>
      <p:sp>
        <p:nvSpPr>
          <p:cNvPr id="16" name="AutoShape 13"/>
          <p:cNvSpPr>
            <a:spLocks noChangeArrowheads="1"/>
          </p:cNvSpPr>
          <p:nvPr/>
        </p:nvSpPr>
        <p:spPr bwMode="auto">
          <a:xfrm>
            <a:off x="787400" y="2209800"/>
            <a:ext cx="1333500" cy="6096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" name="AutoShape 11"/>
          <p:cNvSpPr>
            <a:spLocks noChangeArrowheads="1"/>
          </p:cNvSpPr>
          <p:nvPr/>
        </p:nvSpPr>
        <p:spPr bwMode="auto">
          <a:xfrm>
            <a:off x="3340100" y="2171700"/>
            <a:ext cx="3619500" cy="3175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98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98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8154" grpId="0" animBg="1"/>
      <p:bldP spid="1798155" grpId="0" animBg="1"/>
      <p:bldP spid="1798156" grpId="0" animBg="1"/>
      <p:bldP spid="1798157" grpId="0" animBg="1"/>
      <p:bldP spid="1798158" grpId="0" animBg="1"/>
      <p:bldP spid="2" grpId="0"/>
      <p:bldP spid="15" grpId="1"/>
      <p:bldP spid="16" grpId="0" animBg="1"/>
      <p:bldP spid="1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From Table 6B.2</a:t>
            </a:r>
          </a:p>
        </p:txBody>
      </p:sp>
      <p:sp>
        <p:nvSpPr>
          <p:cNvPr id="201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Sample size: 4,401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Per group!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Total: 8,802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Does not include drop-outs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20% drop-out: 11,002 total sample size!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Appropriate responses</a:t>
            </a:r>
          </a:p>
        </p:txBody>
      </p:sp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Shock and awe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Depression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Anxiety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Consider alternative approaches</a:t>
            </a:r>
          </a:p>
          <a:p>
            <a:pPr marL="0" indent="0">
              <a:buNone/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Alternatives</a:t>
            </a:r>
          </a:p>
        </p:txBody>
      </p:sp>
      <p:sp>
        <p:nvSpPr>
          <p:cNvPr id="177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Tweak </a:t>
            </a:r>
            <a:r>
              <a:rPr lang="en-US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: 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one-sided </a:t>
            </a:r>
          </a:p>
          <a:p>
            <a:pPr lvl="1">
              <a:defRPr/>
            </a:pPr>
            <a:r>
              <a:rPr lang="en-US">
                <a:latin typeface="Helvetica" charset="0"/>
                <a:ea typeface="ＭＳ Ｐゴシック" charset="0"/>
              </a:rPr>
              <a:t>Almost never appropriate 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Tweak the power: 0.80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019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37218" name="Rectangle 3"/>
          <p:cNvSpPr>
            <a:spLocks noGrp="1" noChangeArrowheads="1"/>
          </p:cNvSpPr>
          <p:nvPr>
            <p:ph type="title"/>
          </p:nvPr>
        </p:nvSpPr>
        <p:spPr>
          <a:xfrm>
            <a:off x="900113" y="234950"/>
            <a:ext cx="7343775" cy="1143000"/>
          </a:xfrm>
        </p:spPr>
        <p:txBody>
          <a:bodyPr/>
          <a:lstStyle/>
          <a:p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From Table 6B.2</a:t>
            </a:r>
            <a:b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Comparing two proportions</a:t>
            </a:r>
            <a:endParaRPr lang="en-US" sz="2800" b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019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800197" name="Rectangle 5"/>
          <p:cNvSpPr>
            <a:spLocks noChangeArrowheads="1"/>
          </p:cNvSpPr>
          <p:nvPr/>
        </p:nvSpPr>
        <p:spPr bwMode="auto">
          <a:xfrm>
            <a:off x="454025" y="46386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grpSp>
        <p:nvGrpSpPr>
          <p:cNvPr id="137221" name="Group 6"/>
          <p:cNvGrpSpPr>
            <a:grpSpLocks/>
          </p:cNvGrpSpPr>
          <p:nvPr/>
        </p:nvGrpSpPr>
        <p:grpSpPr bwMode="auto">
          <a:xfrm>
            <a:off x="869950" y="1397000"/>
            <a:ext cx="7404100" cy="4546600"/>
            <a:chOff x="556" y="640"/>
            <a:chExt cx="4664" cy="2864"/>
          </a:xfrm>
        </p:grpSpPr>
        <p:pic>
          <p:nvPicPr>
            <p:cNvPr id="137228" name="Picture 7" descr="6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" y="640"/>
              <a:ext cx="4664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7229" name="Picture 8" descr="Table 6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8" y="1584"/>
              <a:ext cx="4272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00201" name="AutoShape 9"/>
          <p:cNvSpPr>
            <a:spLocks noChangeArrowheads="1"/>
          </p:cNvSpPr>
          <p:nvPr/>
        </p:nvSpPr>
        <p:spPr bwMode="auto">
          <a:xfrm>
            <a:off x="1435100" y="1689100"/>
            <a:ext cx="723900" cy="165100"/>
          </a:xfrm>
          <a:prstGeom prst="rightArrow">
            <a:avLst>
              <a:gd name="adj1" fmla="val 50000"/>
              <a:gd name="adj2" fmla="val 109615"/>
            </a:avLst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0202" name="AutoShape 10"/>
          <p:cNvSpPr>
            <a:spLocks noChangeArrowheads="1"/>
          </p:cNvSpPr>
          <p:nvPr/>
        </p:nvSpPr>
        <p:spPr bwMode="auto">
          <a:xfrm>
            <a:off x="2870200" y="25019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0203" name="AutoShape 11"/>
          <p:cNvSpPr>
            <a:spLocks noChangeArrowheads="1"/>
          </p:cNvSpPr>
          <p:nvPr/>
        </p:nvSpPr>
        <p:spPr bwMode="auto">
          <a:xfrm>
            <a:off x="1282700" y="40513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0205" name="AutoShape 13"/>
          <p:cNvSpPr>
            <a:spLocks noChangeArrowheads="1"/>
          </p:cNvSpPr>
          <p:nvPr/>
        </p:nvSpPr>
        <p:spPr bwMode="auto">
          <a:xfrm>
            <a:off x="2895600" y="4521200"/>
            <a:ext cx="508000" cy="190500"/>
          </a:xfrm>
          <a:prstGeom prst="octagon">
            <a:avLst>
              <a:gd name="adj" fmla="val 29287"/>
            </a:avLst>
          </a:prstGeom>
          <a:noFill/>
          <a:ln w="38100" cmpd="sng">
            <a:solidFill>
              <a:srgbClr val="FFBA1B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0206" name="AutoShape 14"/>
          <p:cNvSpPr>
            <a:spLocks noChangeArrowheads="1"/>
          </p:cNvSpPr>
          <p:nvPr/>
        </p:nvSpPr>
        <p:spPr bwMode="auto">
          <a:xfrm>
            <a:off x="5524500" y="1663700"/>
            <a:ext cx="2565400" cy="2032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4000" y="660400"/>
            <a:ext cx="1976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0" dirty="0" smtClean="0"/>
              <a:t>2-sided </a:t>
            </a:r>
            <a:r>
              <a:rPr lang="en-US" sz="2000" b="0" i="0" dirty="0" smtClean="0">
                <a:latin typeface="Symbol" charset="0"/>
                <a:sym typeface="Symbol" charset="0"/>
              </a:rPr>
              <a:t> </a:t>
            </a:r>
            <a:r>
              <a:rPr lang="en-US" sz="2000" i="0" dirty="0" smtClean="0">
                <a:latin typeface="Symbol" charset="0"/>
                <a:sym typeface="Symbol" charset="0"/>
              </a:rPr>
              <a:t>= 0.05</a:t>
            </a:r>
          </a:p>
          <a:p>
            <a:r>
              <a:rPr lang="en-US" sz="2000" i="0" dirty="0" smtClean="0"/>
              <a:t>Power = 0.80</a:t>
            </a:r>
            <a:endParaRPr lang="en-US" sz="2000" i="0" dirty="0"/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2870200" y="42799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93" y="3848100"/>
            <a:ext cx="1228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i="0" dirty="0" smtClean="0"/>
              <a:t>Treatment</a:t>
            </a:r>
          </a:p>
          <a:p>
            <a:pPr algn="ctr"/>
            <a:r>
              <a:rPr lang="en-US" sz="1800" b="0" i="0" dirty="0" smtClean="0"/>
              <a:t>rate</a:t>
            </a:r>
            <a:endParaRPr lang="en-US" sz="1800" i="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Alternatives</a:t>
            </a:r>
          </a:p>
        </p:txBody>
      </p:sp>
      <p:sp>
        <p:nvSpPr>
          <p:cNvPr id="197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Tweak </a:t>
            </a:r>
            <a:r>
              <a:rPr lang="en-US" dirty="0">
                <a:solidFill>
                  <a:schemeClr val="bg2"/>
                </a:solidFill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: </a:t>
            </a: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one-sided </a:t>
            </a:r>
          </a:p>
          <a:p>
            <a:pPr lvl="1"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Almost never appropriate 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Tweak the power: 0.80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Modest effect: 3,308 (6,616 total</a:t>
            </a:r>
            <a:r>
              <a:rPr lang="en-US" dirty="0" smtClean="0">
                <a:latin typeface="Helvetica" charset="0"/>
                <a:ea typeface="ＭＳ Ｐゴシック" charset="0"/>
              </a:rPr>
              <a:t>)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(not including loss to follow-up)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Alternatives</a:t>
            </a:r>
          </a:p>
        </p:txBody>
      </p:sp>
      <p:sp>
        <p:nvSpPr>
          <p:cNvPr id="181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Increase the effect size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10% vs. 6% </a:t>
            </a:r>
            <a:r>
              <a:rPr lang="en-US" dirty="0" smtClean="0">
                <a:latin typeface="Helvetica" charset="0"/>
                <a:ea typeface="ＭＳ Ｐゴシック" charset="0"/>
              </a:rPr>
              <a:t>(4% difference)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40% reduction</a:t>
            </a:r>
          </a:p>
          <a:p>
            <a:pPr lvl="1">
              <a:lnSpc>
                <a:spcPct val="90000"/>
              </a:lnSpc>
              <a:defRPr/>
            </a:pPr>
            <a:endParaRPr lang="en-US" dirty="0" smtClean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Sample Size Ingredients</a:t>
            </a:r>
          </a:p>
        </p:txBody>
      </p:sp>
      <p:sp>
        <p:nvSpPr>
          <p:cNvPr id="180633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81063" y="1651000"/>
            <a:ext cx="7381875" cy="47498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Testable hypothesis</a:t>
            </a:r>
          </a:p>
          <a:p>
            <a:pPr>
              <a:defRPr/>
            </a:pPr>
            <a:r>
              <a:rPr lang="en-US">
                <a:solidFill>
                  <a:srgbClr val="B39B84"/>
                </a:solidFill>
                <a:latin typeface="Helvetica" charset="0"/>
                <a:ea typeface="ＭＳ Ｐゴシック" charset="0"/>
                <a:cs typeface="ＭＳ Ｐゴシック" charset="0"/>
              </a:rPr>
              <a:t>Type of study</a:t>
            </a:r>
          </a:p>
          <a:p>
            <a:pPr>
              <a:defRPr/>
            </a:pPr>
            <a:r>
              <a:rPr lang="en-US">
                <a:solidFill>
                  <a:srgbClr val="B39B84"/>
                </a:solidFill>
                <a:latin typeface="Helvetica" charset="0"/>
                <a:ea typeface="ＭＳ Ｐゴシック" charset="0"/>
                <a:cs typeface="ＭＳ Ｐゴシック" charset="0"/>
              </a:rPr>
              <a:t>Statistical test</a:t>
            </a:r>
          </a:p>
          <a:p>
            <a:pPr lvl="1">
              <a:defRPr/>
            </a:pPr>
            <a:r>
              <a:rPr lang="en-US">
                <a:solidFill>
                  <a:srgbClr val="B39B84"/>
                </a:solidFill>
                <a:latin typeface="Helvetica" charset="0"/>
                <a:ea typeface="ＭＳ Ｐゴシック" charset="0"/>
              </a:rPr>
              <a:t>Type of variables</a:t>
            </a:r>
          </a:p>
          <a:p>
            <a:pPr>
              <a:defRPr/>
            </a:pPr>
            <a:r>
              <a:rPr lang="en-US">
                <a:solidFill>
                  <a:srgbClr val="B39B84"/>
                </a:solidFill>
                <a:latin typeface="Helvetica" charset="0"/>
                <a:ea typeface="ＭＳ Ｐゴシック" charset="0"/>
                <a:cs typeface="ＭＳ Ｐゴシック" charset="0"/>
              </a:rPr>
              <a:t>Effect size (and its variance)</a:t>
            </a:r>
          </a:p>
          <a:p>
            <a:pPr>
              <a:defRPr/>
            </a:pPr>
            <a:r>
              <a:rPr lang="en-US">
                <a:solidFill>
                  <a:srgbClr val="B39B84"/>
                </a:solidFill>
                <a:latin typeface="Helvetica" charset="0"/>
                <a:ea typeface="ＭＳ Ｐゴシック" charset="0"/>
                <a:cs typeface="ＭＳ Ｐゴシック" charset="0"/>
              </a:rPr>
              <a:t>Power and alpha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145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43362" name="Rectangle 3"/>
          <p:cNvSpPr>
            <a:spLocks noGrp="1" noChangeArrowheads="1"/>
          </p:cNvSpPr>
          <p:nvPr>
            <p:ph type="title"/>
          </p:nvPr>
        </p:nvSpPr>
        <p:spPr>
          <a:xfrm>
            <a:off x="900113" y="234950"/>
            <a:ext cx="7343775" cy="1143000"/>
          </a:xfrm>
        </p:spPr>
        <p:txBody>
          <a:bodyPr/>
          <a:lstStyle/>
          <a:p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From Table 6B.2</a:t>
            </a:r>
            <a:b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Comparing two proportions</a:t>
            </a:r>
            <a:endParaRPr lang="en-US" sz="2800" b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114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811461" name="Rectangle 5"/>
          <p:cNvSpPr>
            <a:spLocks noChangeArrowheads="1"/>
          </p:cNvSpPr>
          <p:nvPr/>
        </p:nvSpPr>
        <p:spPr bwMode="auto">
          <a:xfrm>
            <a:off x="454025" y="46386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grpSp>
        <p:nvGrpSpPr>
          <p:cNvPr id="143365" name="Group 6"/>
          <p:cNvGrpSpPr>
            <a:grpSpLocks/>
          </p:cNvGrpSpPr>
          <p:nvPr/>
        </p:nvGrpSpPr>
        <p:grpSpPr bwMode="auto">
          <a:xfrm>
            <a:off x="869950" y="1333500"/>
            <a:ext cx="7404100" cy="4546600"/>
            <a:chOff x="556" y="640"/>
            <a:chExt cx="4664" cy="2864"/>
          </a:xfrm>
        </p:grpSpPr>
        <p:pic>
          <p:nvPicPr>
            <p:cNvPr id="143372" name="Picture 7" descr="6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" y="640"/>
              <a:ext cx="4664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373" name="Picture 8" descr="Table 6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8" y="1584"/>
              <a:ext cx="4272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11465" name="AutoShape 9"/>
          <p:cNvSpPr>
            <a:spLocks noChangeArrowheads="1"/>
          </p:cNvSpPr>
          <p:nvPr/>
        </p:nvSpPr>
        <p:spPr bwMode="auto">
          <a:xfrm>
            <a:off x="1435100" y="1638300"/>
            <a:ext cx="723900" cy="165100"/>
          </a:xfrm>
          <a:prstGeom prst="rightArrow">
            <a:avLst>
              <a:gd name="adj1" fmla="val 50000"/>
              <a:gd name="adj2" fmla="val 109615"/>
            </a:avLst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66" name="AutoShape 10"/>
          <p:cNvSpPr>
            <a:spLocks noChangeArrowheads="1"/>
          </p:cNvSpPr>
          <p:nvPr/>
        </p:nvSpPr>
        <p:spPr bwMode="auto">
          <a:xfrm>
            <a:off x="4203700" y="2425700"/>
            <a:ext cx="5969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67" name="AutoShape 11"/>
          <p:cNvSpPr>
            <a:spLocks noChangeArrowheads="1"/>
          </p:cNvSpPr>
          <p:nvPr/>
        </p:nvSpPr>
        <p:spPr bwMode="auto">
          <a:xfrm>
            <a:off x="1308100" y="28194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68" name="AutoShape 12"/>
          <p:cNvSpPr>
            <a:spLocks noChangeArrowheads="1"/>
          </p:cNvSpPr>
          <p:nvPr/>
        </p:nvSpPr>
        <p:spPr bwMode="auto">
          <a:xfrm>
            <a:off x="4279900" y="29972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69" name="AutoShape 13"/>
          <p:cNvSpPr>
            <a:spLocks noChangeArrowheads="1"/>
          </p:cNvSpPr>
          <p:nvPr/>
        </p:nvSpPr>
        <p:spPr bwMode="auto">
          <a:xfrm>
            <a:off x="2895600" y="42418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rgbClr val="ACA31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70" name="AutoShape 14"/>
          <p:cNvSpPr>
            <a:spLocks noChangeArrowheads="1"/>
          </p:cNvSpPr>
          <p:nvPr/>
        </p:nvSpPr>
        <p:spPr bwMode="auto">
          <a:xfrm>
            <a:off x="5486400" y="1574800"/>
            <a:ext cx="2565400" cy="2032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 flipV="1">
            <a:off x="3416300" y="2095500"/>
            <a:ext cx="3378200" cy="2667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971" y="2641600"/>
            <a:ext cx="1228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i="0" dirty="0" smtClean="0"/>
              <a:t>Treatment</a:t>
            </a:r>
          </a:p>
          <a:p>
            <a:pPr algn="ctr"/>
            <a:r>
              <a:rPr lang="en-US" sz="1800" b="0" i="0" dirty="0" smtClean="0"/>
              <a:t>rate</a:t>
            </a:r>
            <a:endParaRPr lang="en-US" sz="1800" i="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11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11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1466" grpId="0" animBg="1"/>
      <p:bldP spid="1811468" grpId="0" animBg="1"/>
      <p:bldP spid="15" grpId="0" animBg="1"/>
      <p:bldP spid="16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Increasing the effect size</a:t>
            </a:r>
          </a:p>
        </p:txBody>
      </p:sp>
      <p:sp>
        <p:nvSpPr>
          <p:cNvPr id="177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10% vs. 6% 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Makes a </a:t>
            </a:r>
            <a:r>
              <a:rPr lang="en-US" b="1" dirty="0">
                <a:latin typeface="Helvetica" charset="0"/>
                <a:ea typeface="ＭＳ Ｐゴシック" charset="0"/>
                <a:cs typeface="ＭＳ Ｐゴシック" charset="0"/>
              </a:rPr>
              <a:t>big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difference! 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769 / group; 1,538 total </a:t>
            </a: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(no dropouts)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However, still large (and not affordable)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Not believable</a:t>
            </a:r>
          </a:p>
        </p:txBody>
      </p:sp>
    </p:spTree>
    <p:extLst>
      <p:ext uri="{BB962C8B-B14F-4D97-AF65-F5344CB8AC3E}">
        <p14:creationId xmlns:p14="http://schemas.microsoft.com/office/powerpoint/2010/main" val="30818678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Alternatives: a new hypothesis</a:t>
            </a:r>
          </a:p>
        </p:txBody>
      </p:sp>
      <p:sp>
        <p:nvSpPr>
          <p:cNvPr id="1777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Change the outcome measure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Continuous measurement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A precise measurement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surrogate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for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mortality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rate: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Strongly associated with mortality </a:t>
            </a:r>
            <a:r>
              <a:rPr lang="en-US" dirty="0" smtClean="0">
                <a:latin typeface="Helvetica" charset="0"/>
                <a:ea typeface="ＭＳ Ｐゴシック" charset="0"/>
              </a:rPr>
              <a:t>rate</a:t>
            </a:r>
          </a:p>
          <a:p>
            <a:pPr marL="914400" lvl="2" indent="0">
              <a:buNone/>
              <a:defRPr/>
            </a:pPr>
            <a:r>
              <a:rPr lang="en-US" i="1" dirty="0">
                <a:latin typeface="Helvetica" charset="0"/>
                <a:ea typeface="ＭＳ Ｐゴシック" charset="0"/>
              </a:rPr>
              <a:t>a</a:t>
            </a:r>
            <a:r>
              <a:rPr lang="en-US" i="1" dirty="0" smtClean="0">
                <a:latin typeface="Helvetica" charset="0"/>
                <a:ea typeface="ＭＳ Ｐゴシック" charset="0"/>
              </a:rPr>
              <a:t>nd</a:t>
            </a:r>
            <a:endParaRPr lang="en-US" i="1" dirty="0">
              <a:latin typeface="Helvetica" charset="0"/>
              <a:ea typeface="ＭＳ Ｐゴシック" charset="0"/>
            </a:endParaRP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 </a:t>
            </a:r>
            <a:r>
              <a:rPr lang="en-US" dirty="0" smtClean="0">
                <a:latin typeface="Helvetica" charset="0"/>
                <a:ea typeface="ＭＳ Ｐゴシック" charset="0"/>
              </a:rPr>
              <a:t>Influenced by resveratrol</a:t>
            </a:r>
          </a:p>
          <a:p>
            <a:pPr>
              <a:defRPr/>
            </a:pP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Walking speed</a:t>
            </a: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7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7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7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7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7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7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7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7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7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7667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Mice on resveratrol</a:t>
            </a:r>
          </a:p>
        </p:txBody>
      </p:sp>
      <p:sp>
        <p:nvSpPr>
          <p:cNvPr id="1796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4016375" cy="429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Mice fed resveratrol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Live 25% longer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Run faster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Have greater </a:t>
            </a:r>
            <a:r>
              <a:rPr lang="en-US" dirty="0" smtClean="0">
                <a:latin typeface="Helvetica" charset="0"/>
                <a:ea typeface="ＭＳ Ｐゴシック" charset="0"/>
              </a:rPr>
              <a:t>endurance</a:t>
            </a:r>
          </a:p>
        </p:txBody>
      </p:sp>
      <p:pic>
        <p:nvPicPr>
          <p:cNvPr id="153603" name="Picture 5" descr="pgc1a-ko_mou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300" y="1774825"/>
            <a:ext cx="3463925" cy="448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5322" name="Rectangl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  <a:t>People who walk faster live longer</a:t>
            </a:r>
            <a:endParaRPr lang="en-US" sz="320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55651" name="Picture 4" descr="Improved gait speed and morta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1646238"/>
            <a:ext cx="5389563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5317" name="Text Box 5"/>
          <p:cNvSpPr txBox="1">
            <a:spLocks noChangeArrowheads="1"/>
          </p:cNvSpPr>
          <p:nvPr/>
        </p:nvSpPr>
        <p:spPr bwMode="auto">
          <a:xfrm>
            <a:off x="5883275" y="1984375"/>
            <a:ext cx="2790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Faster by ≥0.1 m/s </a:t>
            </a:r>
          </a:p>
        </p:txBody>
      </p:sp>
      <p:sp>
        <p:nvSpPr>
          <p:cNvPr id="1805318" name="Text Box 6"/>
          <p:cNvSpPr txBox="1">
            <a:spLocks noChangeArrowheads="1"/>
          </p:cNvSpPr>
          <p:nvPr/>
        </p:nvSpPr>
        <p:spPr bwMode="auto">
          <a:xfrm>
            <a:off x="5908675" y="3429000"/>
            <a:ext cx="1285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Slower  </a:t>
            </a:r>
          </a:p>
        </p:txBody>
      </p:sp>
      <p:sp>
        <p:nvSpPr>
          <p:cNvPr id="1805320" name="Rectangle 8"/>
          <p:cNvSpPr>
            <a:spLocks noChangeArrowheads="1"/>
          </p:cNvSpPr>
          <p:nvPr/>
        </p:nvSpPr>
        <p:spPr bwMode="auto">
          <a:xfrm>
            <a:off x="7261225" y="3200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sp>
        <p:nvSpPr>
          <p:cNvPr id="1805321" name="Text Box 9"/>
          <p:cNvSpPr txBox="1">
            <a:spLocks noChangeArrowheads="1"/>
          </p:cNvSpPr>
          <p:nvPr/>
        </p:nvSpPr>
        <p:spPr bwMode="auto">
          <a:xfrm>
            <a:off x="5292725" y="4295775"/>
            <a:ext cx="256540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~20% decreased </a:t>
            </a:r>
          </a:p>
          <a:p>
            <a:pPr algn="ctr"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mortality rate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Title 3"/>
          <p:cNvSpPr>
            <a:spLocks noGrp="1"/>
          </p:cNvSpPr>
          <p:nvPr>
            <p:ph type="title"/>
          </p:nvPr>
        </p:nvSpPr>
        <p:spPr>
          <a:xfrm>
            <a:off x="711200" y="222250"/>
            <a:ext cx="7772400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Fast walkers have lower mortality</a:t>
            </a:r>
            <a:br>
              <a:rPr lang="en-US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An evolutionary perspective</a:t>
            </a:r>
          </a:p>
        </p:txBody>
      </p:sp>
      <p:pic>
        <p:nvPicPr>
          <p:cNvPr id="15769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1989138"/>
            <a:ext cx="4965700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Walking speed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Easy and cheap!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Measure time over a 6 meter course</a:t>
            </a:r>
          </a:p>
        </p:txBody>
      </p:sp>
      <p:pic>
        <p:nvPicPr>
          <p:cNvPr id="15872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00" y="3492500"/>
            <a:ext cx="3097213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New endpoint needs a new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Among 70 year old men and women, those randomized to resveratrol will not have a greater </a:t>
            </a:r>
            <a:r>
              <a:rPr lang="en-US" u="sng" dirty="0">
                <a:latin typeface="Helvetica" charset="0"/>
                <a:ea typeface="ＭＳ Ｐゴシック" charset="0"/>
                <a:cs typeface="ＭＳ Ｐゴシック" charset="0"/>
              </a:rPr>
              <a:t>change in walking speed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than those assigned to placebo.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793027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New testable hypothesis 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test?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Char char="4"/>
              <a:defRPr/>
            </a:pPr>
            <a:r>
              <a:rPr lang="en-US" sz="2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Continuous variable </a:t>
            </a: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Char char="4"/>
              <a:defRPr/>
            </a:pPr>
            <a:r>
              <a:rPr lang="en-US" sz="2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Difference between </a:t>
            </a:r>
            <a:r>
              <a:rPr lang="en-US" sz="28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means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636588" y="222250"/>
            <a:ext cx="7750175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Type of statistical tests</a:t>
            </a:r>
            <a:br>
              <a:rPr lang="en-US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Depends on the types of variables</a:t>
            </a:r>
          </a:p>
        </p:txBody>
      </p:sp>
      <p:graphicFrame>
        <p:nvGraphicFramePr>
          <p:cNvPr id="51202" name="Object 2"/>
          <p:cNvGraphicFramePr>
            <a:graphicFrameLocks noGrp="1" noChangeAspect="1"/>
          </p:cNvGraphicFramePr>
          <p:nvPr>
            <p:ph type="tbl" idx="1"/>
          </p:nvPr>
        </p:nvGraphicFramePr>
        <p:xfrm>
          <a:off x="862013" y="1898650"/>
          <a:ext cx="7235825" cy="410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Document" r:id="rId4" imgW="7315200" imgH="3784600" progId="Word.Document.8">
                  <p:embed/>
                </p:oleObj>
              </mc:Choice>
              <mc:Fallback>
                <p:oleObj name="Document" r:id="rId4" imgW="7315200" imgH="37846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1898650"/>
                        <a:ext cx="7235825" cy="410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/>
          <p:cNvSpPr/>
          <p:nvPr/>
        </p:nvSpPr>
        <p:spPr bwMode="auto">
          <a:xfrm>
            <a:off x="5549900" y="2959100"/>
            <a:ext cx="1574800" cy="8763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1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702300" y="1714500"/>
            <a:ext cx="1879600" cy="8763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1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4539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My research question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153275" cy="4292600"/>
          </a:xfrm>
        </p:spPr>
        <p:txBody>
          <a:bodyPr/>
          <a:lstStyle/>
          <a:p>
            <a:pPr algn="ctr">
              <a:buFont typeface="Times" charset="0"/>
              <a:buNone/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Does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consuming resveratrol lead to a long and healthy life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?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978371" name="Rectangle 3"/>
          <p:cNvSpPr>
            <a:spLocks noChangeArrowheads="1"/>
          </p:cNvSpPr>
          <p:nvPr/>
        </p:nvSpPr>
        <p:spPr bwMode="auto">
          <a:xfrm>
            <a:off x="881063" y="1651000"/>
            <a:ext cx="7640637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New testable hypothesis 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RCT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test: t-test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&gt;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Effect size: “standardized effect size”  </a:t>
            </a:r>
            <a:r>
              <a:rPr lang="en-US" sz="300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E/S</a:t>
            </a:r>
            <a:endParaRPr lang="en-US" sz="300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Standardized effect size: E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/S</a:t>
            </a:r>
          </a:p>
        </p:txBody>
      </p:sp>
      <p:sp>
        <p:nvSpPr>
          <p:cNvPr id="197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1063" y="1638300"/>
            <a:ext cx="7381875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Sample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size depends on the ratio of E/S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E: Effect size (difference in means)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S: Standard deviation for measurement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You need smaller sample size if</a:t>
            </a:r>
          </a:p>
          <a:p>
            <a:pPr lvl="1">
              <a:defRPr/>
            </a:pPr>
            <a:r>
              <a:rPr lang="en-US" sz="2600" dirty="0">
                <a:latin typeface="Helvetica" charset="0"/>
                <a:ea typeface="ＭＳ Ｐゴシック" charset="0"/>
              </a:rPr>
              <a:t>Greater effect (E)</a:t>
            </a:r>
          </a:p>
          <a:p>
            <a:pPr lvl="1">
              <a:defRPr/>
            </a:pPr>
            <a:r>
              <a:rPr lang="en-US" sz="2600" dirty="0">
                <a:latin typeface="Helvetica" charset="0"/>
                <a:ea typeface="ＭＳ Ｐゴシック" charset="0"/>
              </a:rPr>
              <a:t>More precise measurement (lower SD)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5322" name="Rectangl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46100" y="222250"/>
            <a:ext cx="8039100" cy="1143000"/>
          </a:xfrm>
        </p:spPr>
        <p:txBody>
          <a:bodyPr/>
          <a:lstStyle/>
          <a:p>
            <a:r>
              <a:rPr lang="en-US" sz="3200" dirty="0">
                <a:latin typeface="Helvetica" charset="0"/>
                <a:ea typeface="ＭＳ Ｐゴシック" charset="0"/>
                <a:cs typeface="ＭＳ Ｐゴシック" charset="0"/>
              </a:rPr>
              <a:t>Effect </a:t>
            </a:r>
            <a: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  <a:t>size for change in walk speed?</a:t>
            </a:r>
            <a:endParaRPr lang="en-US" sz="320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64867" name="Picture 4" descr="Improved gait speed and morta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1646238"/>
            <a:ext cx="5389563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5317" name="Text Box 5"/>
          <p:cNvSpPr txBox="1">
            <a:spLocks noChangeArrowheads="1"/>
          </p:cNvSpPr>
          <p:nvPr/>
        </p:nvSpPr>
        <p:spPr bwMode="auto">
          <a:xfrm>
            <a:off x="5883275" y="1984375"/>
            <a:ext cx="2790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Faster by ≥0.1 m/s </a:t>
            </a:r>
          </a:p>
        </p:txBody>
      </p:sp>
      <p:sp>
        <p:nvSpPr>
          <p:cNvPr id="1805318" name="Text Box 6"/>
          <p:cNvSpPr txBox="1">
            <a:spLocks noChangeArrowheads="1"/>
          </p:cNvSpPr>
          <p:nvPr/>
        </p:nvSpPr>
        <p:spPr bwMode="auto">
          <a:xfrm>
            <a:off x="5908675" y="3429000"/>
            <a:ext cx="1285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Slower  </a:t>
            </a:r>
          </a:p>
        </p:txBody>
      </p:sp>
      <p:sp>
        <p:nvSpPr>
          <p:cNvPr id="1805320" name="Rectangle 8"/>
          <p:cNvSpPr>
            <a:spLocks noChangeArrowheads="1"/>
          </p:cNvSpPr>
          <p:nvPr/>
        </p:nvSpPr>
        <p:spPr bwMode="auto">
          <a:xfrm>
            <a:off x="7261225" y="3200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sp>
        <p:nvSpPr>
          <p:cNvPr id="1805321" name="Text Box 9"/>
          <p:cNvSpPr txBox="1">
            <a:spLocks noChangeArrowheads="1"/>
          </p:cNvSpPr>
          <p:nvPr/>
        </p:nvSpPr>
        <p:spPr bwMode="auto">
          <a:xfrm>
            <a:off x="5292725" y="4295775"/>
            <a:ext cx="256540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~20% decreased </a:t>
            </a:r>
          </a:p>
          <a:p>
            <a:pPr algn="ctr"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mortality rate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5322" name="Rectangl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222250"/>
            <a:ext cx="8369300" cy="1143000"/>
          </a:xfrm>
        </p:spPr>
        <p:txBody>
          <a:bodyPr/>
          <a:lstStyle/>
          <a:p>
            <a: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  <a:t>Human cohort studies</a:t>
            </a:r>
            <a:b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sz="3200" b="0" dirty="0" smtClean="0">
                <a:latin typeface="Helvetica" charset="0"/>
                <a:ea typeface="ＭＳ Ｐゴシック" charset="0"/>
                <a:cs typeface="ＭＳ Ｐゴシック" charset="0"/>
              </a:rPr>
              <a:t>0.1 m/s corresponds to a 20% decreased mortality rate</a:t>
            </a:r>
            <a:endParaRPr lang="en-US" sz="3200" b="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64867" name="Picture 4" descr="Improved gait speed and morta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1646238"/>
            <a:ext cx="5389563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5317" name="Text Box 5"/>
          <p:cNvSpPr txBox="1">
            <a:spLocks noChangeArrowheads="1"/>
          </p:cNvSpPr>
          <p:nvPr/>
        </p:nvSpPr>
        <p:spPr bwMode="auto">
          <a:xfrm>
            <a:off x="5883275" y="1984375"/>
            <a:ext cx="2790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Faster by ≥0.1 m/s </a:t>
            </a:r>
          </a:p>
        </p:txBody>
      </p:sp>
      <p:sp>
        <p:nvSpPr>
          <p:cNvPr id="1805318" name="Text Box 6"/>
          <p:cNvSpPr txBox="1">
            <a:spLocks noChangeArrowheads="1"/>
          </p:cNvSpPr>
          <p:nvPr/>
        </p:nvSpPr>
        <p:spPr bwMode="auto">
          <a:xfrm>
            <a:off x="5908675" y="3429000"/>
            <a:ext cx="1285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Slower  </a:t>
            </a:r>
          </a:p>
        </p:txBody>
      </p:sp>
      <p:sp>
        <p:nvSpPr>
          <p:cNvPr id="1805320" name="Rectangle 8"/>
          <p:cNvSpPr>
            <a:spLocks noChangeArrowheads="1"/>
          </p:cNvSpPr>
          <p:nvPr/>
        </p:nvSpPr>
        <p:spPr bwMode="auto">
          <a:xfrm>
            <a:off x="7261225" y="3200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sp>
        <p:nvSpPr>
          <p:cNvPr id="1805321" name="Text Box 9"/>
          <p:cNvSpPr txBox="1">
            <a:spLocks noChangeArrowheads="1"/>
          </p:cNvSpPr>
          <p:nvPr/>
        </p:nvSpPr>
        <p:spPr bwMode="auto">
          <a:xfrm>
            <a:off x="5292725" y="4295775"/>
            <a:ext cx="256540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~20% decreased </a:t>
            </a:r>
          </a:p>
          <a:p>
            <a:pPr algn="ctr"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mortality rate</a:t>
            </a:r>
          </a:p>
        </p:txBody>
      </p:sp>
    </p:spTree>
    <p:extLst>
      <p:ext uri="{BB962C8B-B14F-4D97-AF65-F5344CB8AC3E}">
        <p14:creationId xmlns:p14="http://schemas.microsoft.com/office/powerpoint/2010/main" val="51645658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Rectangle 2"/>
          <p:cNvSpPr>
            <a:spLocks noGrp="1" noChangeArrowheads="1"/>
          </p:cNvSpPr>
          <p:nvPr>
            <p:ph type="title"/>
          </p:nvPr>
        </p:nvSpPr>
        <p:spPr>
          <a:xfrm>
            <a:off x="763588" y="222250"/>
            <a:ext cx="7661275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What we need to determine E/S for our trial</a:t>
            </a:r>
          </a:p>
        </p:txBody>
      </p:sp>
      <p:sp>
        <p:nvSpPr>
          <p:cNvPr id="177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737475" cy="429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Effect size (E) for change in walking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speed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Decline in the </a:t>
            </a:r>
            <a:r>
              <a:rPr lang="en-US" dirty="0">
                <a:latin typeface="Helvetica" charset="0"/>
                <a:ea typeface="ＭＳ Ｐゴシック" charset="0"/>
              </a:rPr>
              <a:t>placebo group = </a:t>
            </a:r>
            <a:r>
              <a:rPr lang="en-US" dirty="0" smtClean="0">
                <a:latin typeface="Helvetica" charset="0"/>
                <a:ea typeface="ＭＳ Ｐゴシック" charset="0"/>
              </a:rPr>
              <a:t>-0.1 m/s 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Prevented by resveratrol </a:t>
            </a:r>
            <a:r>
              <a:rPr lang="en-US" dirty="0">
                <a:latin typeface="Helvetica" charset="0"/>
                <a:ea typeface="ＭＳ Ｐゴシック" charset="0"/>
              </a:rPr>
              <a:t>=  </a:t>
            </a:r>
            <a:r>
              <a:rPr lang="en-US" dirty="0" smtClean="0">
                <a:latin typeface="Helvetica" charset="0"/>
                <a:ea typeface="ＭＳ Ｐゴシック" charset="0"/>
              </a:rPr>
              <a:t>0 m</a:t>
            </a:r>
            <a:r>
              <a:rPr lang="en-US" dirty="0">
                <a:latin typeface="Helvetica" charset="0"/>
                <a:ea typeface="ＭＳ Ｐゴシック" charset="0"/>
              </a:rPr>
              <a:t>/</a:t>
            </a:r>
            <a:r>
              <a:rPr lang="en-US" dirty="0" smtClean="0">
                <a:latin typeface="Helvetica" charset="0"/>
                <a:ea typeface="ＭＳ Ｐゴシック" charset="0"/>
              </a:rPr>
              <a:t>s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Difference (effect size) = 0.1 m/s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Rectangle 2"/>
          <p:cNvSpPr>
            <a:spLocks noGrp="1" noChangeArrowheads="1"/>
          </p:cNvSpPr>
          <p:nvPr>
            <p:ph type="title"/>
          </p:nvPr>
        </p:nvSpPr>
        <p:spPr>
          <a:xfrm>
            <a:off x="763588" y="222250"/>
            <a:ext cx="7661275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What we need to determine E/S for our trial</a:t>
            </a:r>
          </a:p>
        </p:txBody>
      </p:sp>
      <p:sp>
        <p:nvSpPr>
          <p:cNvPr id="177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737475" cy="4292600"/>
          </a:xfrm>
        </p:spPr>
        <p:txBody>
          <a:bodyPr/>
          <a:lstStyle/>
          <a:p>
            <a:pPr>
              <a:buFont typeface="Zapf Dingbats" charset="0"/>
              <a:buChar char="4"/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Effect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size (E) for change in walking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speed</a:t>
            </a:r>
          </a:p>
          <a:p>
            <a:pPr marL="0" indent="0" algn="ctr">
              <a:buNone/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+</a:t>
            </a:r>
            <a:r>
              <a:rPr lang="en-US" dirty="0">
                <a:latin typeface="Helvetica" charset="0"/>
                <a:ea typeface="ＭＳ Ｐゴシック" charset="0"/>
              </a:rPr>
              <a:t>0.1 m/</a:t>
            </a:r>
            <a:r>
              <a:rPr lang="en-US" dirty="0" smtClean="0">
                <a:latin typeface="Helvetica" charset="0"/>
                <a:ea typeface="ＭＳ Ｐゴシック" charset="0"/>
              </a:rPr>
              <a:t>s</a:t>
            </a:r>
          </a:p>
          <a:p>
            <a:pPr marL="0" indent="0" algn="ctr">
              <a:buNone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 need </a:t>
            </a:r>
            <a:r>
              <a:rPr lang="en-US" b="1" dirty="0" smtClean="0">
                <a:latin typeface="Helvetica" charset="0"/>
                <a:ea typeface="ＭＳ Ｐゴシック" charset="0"/>
                <a:cs typeface="ＭＳ Ｐゴシック" charset="0"/>
              </a:rPr>
              <a:t>S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: Standard deviation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Standard </a:t>
            </a:r>
            <a:r>
              <a:rPr lang="en-US" dirty="0">
                <a:latin typeface="Helvetica" charset="0"/>
                <a:ea typeface="ＭＳ Ｐゴシック" charset="0"/>
              </a:rPr>
              <a:t>deviation of the </a:t>
            </a:r>
            <a:r>
              <a:rPr lang="en-US" i="1" dirty="0">
                <a:latin typeface="Helvetica" charset="0"/>
                <a:ea typeface="ＭＳ Ｐゴシック" charset="0"/>
              </a:rPr>
              <a:t>change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</a:t>
            </a:r>
          </a:p>
        </p:txBody>
      </p:sp>
      <p:sp>
        <p:nvSpPr>
          <p:cNvPr id="178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Standard deviation for the measurement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Cross-sectional data: 0.25 m / sec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However, we are interested in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change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Standard deviation of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change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in speed?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Often more difficult to find because cross-sectional surveys are more common than longitudinal studies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What if you don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t know the SD?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8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610475" cy="429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Standard deviation of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change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in speed?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If you cannot find data from other studies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Alternatives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Pilot study: measure </a:t>
            </a:r>
            <a:r>
              <a:rPr lang="en-US" dirty="0" smtClean="0">
                <a:latin typeface="Helvetica" charset="0"/>
                <a:ea typeface="ＭＳ Ｐゴシック" charset="0"/>
              </a:rPr>
              <a:t>change in gait speed  over 6 </a:t>
            </a:r>
            <a:r>
              <a:rPr lang="en-US" dirty="0" err="1" smtClean="0">
                <a:latin typeface="Helvetica" charset="0"/>
                <a:ea typeface="ＭＳ Ｐゴシック" charset="0"/>
              </a:rPr>
              <a:t>mos</a:t>
            </a:r>
            <a:r>
              <a:rPr lang="en-US" dirty="0" smtClean="0">
                <a:latin typeface="Helvetica" charset="0"/>
                <a:ea typeface="ＭＳ Ｐゴシック" charset="0"/>
              </a:rPr>
              <a:t>?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A well </a:t>
            </a:r>
            <a:r>
              <a:rPr lang="en-US" dirty="0">
                <a:latin typeface="Helvetica" charset="0"/>
                <a:ea typeface="ＭＳ Ｐゴシック" charset="0"/>
              </a:rPr>
              <a:t>educated guess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958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Estimating an S.D.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b="0" i="1" dirty="0">
                <a:latin typeface="Helvetica" charset="0"/>
                <a:ea typeface="ＭＳ Ｐゴシック" charset="0"/>
                <a:cs typeface="ＭＳ Ｐゴシック" charset="0"/>
              </a:rPr>
              <a:t>T</a:t>
            </a:r>
            <a:r>
              <a:rPr lang="en-US" b="0" i="1" dirty="0" smtClean="0">
                <a:latin typeface="Helvetica" charset="0"/>
                <a:ea typeface="ＭＳ Ｐゴシック" charset="0"/>
                <a:cs typeface="ＭＳ Ｐゴシック" charset="0"/>
              </a:rPr>
              <a:t>he </a:t>
            </a:r>
            <a:r>
              <a:rPr lang="en-US" b="0" i="1" dirty="0">
                <a:latin typeface="Helvetica" charset="0"/>
                <a:ea typeface="ＭＳ Ｐゴシック" charset="0"/>
                <a:cs typeface="ＭＳ Ｐゴシック" charset="0"/>
              </a:rPr>
              <a:t>1/4 rule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635875" cy="4292600"/>
          </a:xfrm>
        </p:spPr>
        <p:txBody>
          <a:bodyPr/>
          <a:lstStyle/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~ 4 S.D.s across a </a:t>
            </a:r>
            <a:r>
              <a:rPr lang="ja-JP" altLang="en-US" sz="2600" dirty="0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usual</a:t>
            </a:r>
            <a:r>
              <a:rPr lang="ja-JP" altLang="en-US" sz="2600" dirty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 range of values</a:t>
            </a: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So, 1 S.D. will = </a:t>
            </a:r>
            <a:r>
              <a:rPr lang="en-US" sz="2600" dirty="0" smtClean="0">
                <a:latin typeface="Helvetica" charset="0"/>
                <a:ea typeface="ＭＳ Ｐゴシック" charset="0"/>
                <a:cs typeface="ＭＳ Ｐゴシック" charset="0"/>
              </a:rPr>
              <a:t> about 1</a:t>
            </a: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/4 of the range</a:t>
            </a:r>
          </a:p>
        </p:txBody>
      </p:sp>
      <p:pic>
        <p:nvPicPr>
          <p:cNvPr id="179204" name="Picture 4" descr="normal distribu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" t="2315" r="865" b="2315"/>
          <a:stretch>
            <a:fillRect/>
          </a:stretch>
        </p:blipFill>
        <p:spPr bwMode="auto">
          <a:xfrm>
            <a:off x="1223963" y="2544763"/>
            <a:ext cx="7329487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89957" name="AutoShape 5"/>
          <p:cNvSpPr>
            <a:spLocks/>
          </p:cNvSpPr>
          <p:nvPr/>
        </p:nvSpPr>
        <p:spPr bwMode="auto">
          <a:xfrm rot="5400000">
            <a:off x="4413250" y="3251200"/>
            <a:ext cx="317500" cy="3695700"/>
          </a:xfrm>
          <a:prstGeom prst="rightBrace">
            <a:avLst>
              <a:gd name="adj1" fmla="val 970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1498600" y="2540000"/>
            <a:ext cx="0" cy="2235200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56321" y="2971800"/>
            <a:ext cx="10968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0" dirty="0" smtClean="0"/>
              <a:t>Number</a:t>
            </a:r>
          </a:p>
          <a:p>
            <a:pPr algn="ctr"/>
            <a:r>
              <a:rPr lang="en-US" sz="2000" b="0" i="0" dirty="0"/>
              <a:t>o</a:t>
            </a:r>
            <a:r>
              <a:rPr lang="en-US" sz="2000" b="0" i="0" dirty="0" smtClean="0"/>
              <a:t>f</a:t>
            </a:r>
          </a:p>
          <a:p>
            <a:pPr algn="ctr"/>
            <a:r>
              <a:rPr lang="en-US" sz="2000" b="0" i="0" dirty="0"/>
              <a:t>p</a:t>
            </a:r>
            <a:r>
              <a:rPr lang="en-US" sz="2000" b="0" i="0" dirty="0" smtClean="0"/>
              <a:t>eople</a:t>
            </a:r>
            <a:endParaRPr lang="en-US" sz="2000" b="0" i="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958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Estimating an S.D.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b="0" i="1" dirty="0">
                <a:latin typeface="Helvetica" charset="0"/>
                <a:ea typeface="ＭＳ Ｐゴシック" charset="0"/>
                <a:cs typeface="ＭＳ Ｐゴシック" charset="0"/>
              </a:rPr>
              <a:t>T</a:t>
            </a:r>
            <a:r>
              <a:rPr lang="en-US" b="0" i="1" dirty="0" smtClean="0">
                <a:latin typeface="Helvetica" charset="0"/>
                <a:ea typeface="ＭＳ Ｐゴシック" charset="0"/>
                <a:cs typeface="ＭＳ Ｐゴシック" charset="0"/>
              </a:rPr>
              <a:t>he </a:t>
            </a:r>
            <a:r>
              <a:rPr lang="en-US" b="0" i="1" dirty="0">
                <a:latin typeface="Helvetica" charset="0"/>
                <a:ea typeface="ＭＳ Ｐゴシック" charset="0"/>
                <a:cs typeface="ＭＳ Ｐゴシック" charset="0"/>
              </a:rPr>
              <a:t>1/4 rule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635875" cy="4292600"/>
          </a:xfrm>
        </p:spPr>
        <p:txBody>
          <a:bodyPr/>
          <a:lstStyle/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~ 4 S.D.s across a </a:t>
            </a:r>
            <a:r>
              <a:rPr lang="ja-JP" altLang="en-US" sz="2600" dirty="0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usual</a:t>
            </a:r>
            <a:r>
              <a:rPr lang="ja-JP" altLang="en-US" sz="2600" dirty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 range of values</a:t>
            </a: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79204" name="Picture 4" descr="normal distribu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" t="2315" r="865" b="2315"/>
          <a:stretch>
            <a:fillRect/>
          </a:stretch>
        </p:blipFill>
        <p:spPr bwMode="auto">
          <a:xfrm>
            <a:off x="1223963" y="2544763"/>
            <a:ext cx="7329487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89957" name="AutoShape 5"/>
          <p:cNvSpPr>
            <a:spLocks/>
          </p:cNvSpPr>
          <p:nvPr/>
        </p:nvSpPr>
        <p:spPr bwMode="auto">
          <a:xfrm rot="5400000">
            <a:off x="4464050" y="3721100"/>
            <a:ext cx="317500" cy="3695700"/>
          </a:xfrm>
          <a:prstGeom prst="rightBrace">
            <a:avLst>
              <a:gd name="adj1" fmla="val 970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3415" y="5791200"/>
            <a:ext cx="3623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 smtClean="0"/>
              <a:t>Change in walking speed</a:t>
            </a:r>
            <a:endParaRPr lang="en-US" b="0" i="0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1498600" y="2540000"/>
            <a:ext cx="0" cy="2235200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56321" y="2971800"/>
            <a:ext cx="10968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0" dirty="0" smtClean="0"/>
              <a:t>Number</a:t>
            </a:r>
          </a:p>
          <a:p>
            <a:pPr algn="ctr"/>
            <a:r>
              <a:rPr lang="en-US" sz="2000" b="0" i="0" dirty="0"/>
              <a:t>o</a:t>
            </a:r>
            <a:r>
              <a:rPr lang="en-US" sz="2000" b="0" i="0" dirty="0" smtClean="0"/>
              <a:t>f</a:t>
            </a:r>
          </a:p>
          <a:p>
            <a:pPr algn="ctr"/>
            <a:r>
              <a:rPr lang="en-US" sz="2000" b="0" i="0" dirty="0"/>
              <a:t>p</a:t>
            </a:r>
            <a:r>
              <a:rPr lang="en-US" sz="2000" b="0" i="0" dirty="0" smtClean="0"/>
              <a:t>eople</a:t>
            </a:r>
            <a:endParaRPr lang="en-US" sz="2000" b="0" i="0" dirty="0"/>
          </a:p>
        </p:txBody>
      </p:sp>
    </p:spTree>
    <p:extLst>
      <p:ext uri="{BB962C8B-B14F-4D97-AF65-F5344CB8AC3E}">
        <p14:creationId xmlns:p14="http://schemas.microsoft.com/office/powerpoint/2010/main" val="129206847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What’</a:t>
            </a:r>
            <a:r>
              <a:rPr lang="en-US" altLang="ja-JP" dirty="0" smtClean="0">
                <a:latin typeface="Helvetica" charset="0"/>
                <a:ea typeface="ＭＳ Ｐゴシック" charset="0"/>
                <a:cs typeface="ＭＳ Ｐゴシック" charset="0"/>
              </a:rPr>
              <a:t>s wrong?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153275" cy="4292600"/>
          </a:xfrm>
        </p:spPr>
        <p:txBody>
          <a:bodyPr/>
          <a:lstStyle/>
          <a:p>
            <a:pPr algn="ctr">
              <a:buFont typeface="Times" charset="0"/>
              <a:buNone/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Does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consuming resveratrol lead to a long and healthy life?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Vague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To estimate sample size, it must be a testable hypothesis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75747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4419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Estimating S.D. 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for change in walking speed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b="0" i="1" dirty="0">
                <a:latin typeface="Helvetica" charset="0"/>
                <a:ea typeface="ＭＳ Ｐゴシック" charset="0"/>
                <a:cs typeface="ＭＳ Ｐゴシック" charset="0"/>
              </a:rPr>
              <a:t>u</a:t>
            </a:r>
            <a:r>
              <a:rPr lang="en-US" b="0" i="1" dirty="0" smtClean="0">
                <a:latin typeface="Helvetica" charset="0"/>
                <a:ea typeface="ＭＳ Ｐゴシック" charset="0"/>
                <a:cs typeface="ＭＳ Ｐゴシック" charset="0"/>
              </a:rPr>
              <a:t>sing the </a:t>
            </a:r>
            <a:r>
              <a:rPr lang="en-US" b="0" i="1" dirty="0">
                <a:latin typeface="Helvetica" charset="0"/>
                <a:ea typeface="ＭＳ Ｐゴシック" charset="0"/>
                <a:cs typeface="ＭＳ Ｐゴシック" charset="0"/>
              </a:rPr>
              <a:t>1/4 rule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8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Range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of changes over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3 years*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+0.2 m/sec to -0.6 m/sec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Based on ‘experience’ or informed guess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Range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= 0.8 m/sec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1/4 of the range = 0.2 m/sec </a:t>
            </a:r>
          </a:p>
          <a:p>
            <a:pPr marL="0" indent="0">
              <a:buNone/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E/S</a:t>
            </a:r>
          </a:p>
        </p:txBody>
      </p:sp>
      <p:sp>
        <p:nvSpPr>
          <p:cNvPr id="179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latin typeface="Helvetica" charset="0"/>
                <a:ea typeface="ＭＳ Ｐゴシック" charset="0"/>
                <a:cs typeface="ＭＳ Ｐゴシック" charset="0"/>
              </a:rPr>
              <a:t>E: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Effect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size: 0.1 m/sec difference in change </a:t>
            </a:r>
          </a:p>
          <a:p>
            <a:pPr>
              <a:defRPr/>
            </a:pPr>
            <a:r>
              <a:rPr lang="en-US" b="1" dirty="0" smtClean="0">
                <a:latin typeface="Helvetica" charset="0"/>
                <a:ea typeface="ＭＳ Ｐゴシック" charset="0"/>
                <a:cs typeface="ＭＳ Ｐゴシック" charset="0"/>
              </a:rPr>
              <a:t>S: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Standard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deviation: 0.2 m/sec</a:t>
            </a:r>
          </a:p>
          <a:p>
            <a:pPr>
              <a:defRPr/>
            </a:pPr>
            <a:r>
              <a:rPr lang="en-US" b="1" dirty="0">
                <a:latin typeface="Helvetica" charset="0"/>
                <a:ea typeface="ＭＳ Ｐゴシック" charset="0"/>
                <a:cs typeface="ＭＳ Ｐゴシック" charset="0"/>
              </a:rPr>
              <a:t>E/S = 0.5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793027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New testable hypothesis 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test: t-test</a:t>
            </a: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Char char="4"/>
              <a:defRPr/>
            </a:pPr>
            <a:r>
              <a:rPr lang="en-US" sz="2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Continuous variable </a:t>
            </a: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Char char="4"/>
              <a:defRPr/>
            </a:pPr>
            <a:r>
              <a:rPr lang="en-US" sz="2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Difference between means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Effect size: 0 vs. 0.1 m/sec change</a:t>
            </a:r>
          </a:p>
          <a:p>
            <a:pPr marL="685800" lvl="1" indent="-22860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E/S = 0.5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Power: </a:t>
            </a:r>
            <a:r>
              <a:rPr lang="en-US" sz="3000" b="0" i="0" u="sng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0.80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;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2-sided alpha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: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0.05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71820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3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pic>
        <p:nvPicPr>
          <p:cNvPr id="189443" name="Picture 4" descr="Table 6A t-t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509588"/>
            <a:ext cx="8207375" cy="553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4294" name="AutoShape 6"/>
          <p:cNvSpPr>
            <a:spLocks noChangeArrowheads="1"/>
          </p:cNvSpPr>
          <p:nvPr/>
        </p:nvSpPr>
        <p:spPr bwMode="auto">
          <a:xfrm>
            <a:off x="4940300" y="22860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4296" name="AutoShape 8"/>
          <p:cNvSpPr>
            <a:spLocks noChangeArrowheads="1"/>
          </p:cNvSpPr>
          <p:nvPr/>
        </p:nvSpPr>
        <p:spPr bwMode="auto">
          <a:xfrm>
            <a:off x="5600700" y="26289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444500" y="1587500"/>
            <a:ext cx="1536700" cy="5334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393700" y="2286000"/>
            <a:ext cx="1536700" cy="2921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409700" y="26289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901700" y="42799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5702300" y="42799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4294" grpId="0" animBg="1"/>
      <p:bldP spid="180429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794051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New testable hypothesis 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T-test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Effect size: E/S = 0.5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Power: </a:t>
            </a:r>
            <a:r>
              <a:rPr lang="en-US" sz="3000" b="0" i="0" u="sng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0.80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; alpha: 0.20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	</a:t>
            </a:r>
            <a:r>
              <a:rPr lang="en-US" sz="3000" i="0">
                <a:effectLst>
                  <a:outerShdw blurRad="38100" dist="38100" dir="2700000" algn="tl">
                    <a:srgbClr val="DDDDDD"/>
                  </a:outerShdw>
                </a:effectLst>
              </a:rPr>
              <a:t>Sample size: 64 per group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; </a:t>
            </a:r>
            <a:r>
              <a:rPr lang="en-US" sz="3000" i="0">
                <a:effectLst>
                  <a:outerShdw blurRad="38100" dist="38100" dir="2700000" algn="tl">
                    <a:srgbClr val="DDDDDD"/>
                  </a:outerShdw>
                </a:effectLst>
              </a:rPr>
              <a:t>128 total</a:t>
            </a:r>
            <a:endParaRPr lang="en-US" sz="3000" b="0" i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	With 20% drop out: </a:t>
            </a:r>
            <a:r>
              <a:rPr lang="en-US" sz="3000" i="0">
                <a:effectLst>
                  <a:outerShdw blurRad="38100" dist="38100" dir="2700000" algn="tl">
                    <a:srgbClr val="DDDDDD"/>
                  </a:outerShdw>
                </a:effectLst>
              </a:rPr>
              <a:t>160 total</a:t>
            </a:r>
            <a:endParaRPr lang="en-US" sz="3000" b="0" i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endParaRPr lang="en-US" sz="3000" b="0" i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Improving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precision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8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Increased precision (decreased SD) will decrease the sample size 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Ways to increase precision: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Take the mean of repeated 6m walks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S.D. improves from 0.2 to 0.15 m/sec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E/S improves from 0.5 to 0.1÷ 0.15 = 0.7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633" name="Picture 4" descr="Table 6A t-t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509588"/>
            <a:ext cx="8207375" cy="5537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86565" name="AutoShape 5"/>
          <p:cNvSpPr>
            <a:spLocks noChangeArrowheads="1"/>
          </p:cNvSpPr>
          <p:nvPr/>
        </p:nvSpPr>
        <p:spPr bwMode="auto">
          <a:xfrm>
            <a:off x="901700" y="4279900"/>
            <a:ext cx="584200" cy="304800"/>
          </a:xfrm>
          <a:prstGeom prst="octagon">
            <a:avLst>
              <a:gd name="adj" fmla="val 29287"/>
            </a:avLst>
          </a:prstGeom>
          <a:noFill/>
          <a:ln w="63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986566" name="AutoShape 6"/>
          <p:cNvSpPr>
            <a:spLocks noChangeArrowheads="1"/>
          </p:cNvSpPr>
          <p:nvPr/>
        </p:nvSpPr>
        <p:spPr bwMode="auto">
          <a:xfrm>
            <a:off x="4940300" y="22860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986567" name="AutoShape 7"/>
          <p:cNvSpPr>
            <a:spLocks noChangeArrowheads="1"/>
          </p:cNvSpPr>
          <p:nvPr/>
        </p:nvSpPr>
        <p:spPr bwMode="auto">
          <a:xfrm>
            <a:off x="5702300" y="4279900"/>
            <a:ext cx="584200" cy="304800"/>
          </a:xfrm>
          <a:prstGeom prst="octagon">
            <a:avLst>
              <a:gd name="adj" fmla="val 29287"/>
            </a:avLst>
          </a:prstGeom>
          <a:noFill/>
          <a:ln w="63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986568" name="AutoShape 8"/>
          <p:cNvSpPr>
            <a:spLocks noChangeArrowheads="1"/>
          </p:cNvSpPr>
          <p:nvPr/>
        </p:nvSpPr>
        <p:spPr bwMode="auto">
          <a:xfrm>
            <a:off x="5600700" y="26289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986572" name="AutoShape 12"/>
          <p:cNvSpPr>
            <a:spLocks noChangeArrowheads="1"/>
          </p:cNvSpPr>
          <p:nvPr/>
        </p:nvSpPr>
        <p:spPr bwMode="auto">
          <a:xfrm>
            <a:off x="914400" y="4762500"/>
            <a:ext cx="584200" cy="304800"/>
          </a:xfrm>
          <a:prstGeom prst="octagon">
            <a:avLst>
              <a:gd name="adj" fmla="val 29287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986573" name="AutoShape 13"/>
          <p:cNvSpPr>
            <a:spLocks noChangeArrowheads="1"/>
          </p:cNvSpPr>
          <p:nvPr/>
        </p:nvSpPr>
        <p:spPr bwMode="auto">
          <a:xfrm>
            <a:off x="5715000" y="4762500"/>
            <a:ext cx="584200" cy="304800"/>
          </a:xfrm>
          <a:prstGeom prst="octagon">
            <a:avLst>
              <a:gd name="adj" fmla="val 29287"/>
            </a:avLst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986574" name="Text Box 14"/>
          <p:cNvSpPr txBox="1">
            <a:spLocks noChangeArrowheads="1"/>
          </p:cNvSpPr>
          <p:nvPr/>
        </p:nvSpPr>
        <p:spPr bwMode="auto">
          <a:xfrm>
            <a:off x="2333625" y="5438775"/>
            <a:ext cx="5019675" cy="8223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 modest improvement in precision</a:t>
            </a:r>
          </a:p>
          <a:p>
            <a:pPr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reduced sample size by 1/2</a:t>
            </a:r>
            <a:endParaRPr lang="en-US" dirty="0" smtClean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72" grpId="0" animBg="1"/>
      <p:bldP spid="1986573" grpId="0" animBg="1"/>
      <p:bldP spid="1986574" grpId="0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201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1063" y="1651000"/>
            <a:ext cx="7381875" cy="47498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Estimate sample size early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Systematically collect the ingredients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Effect size is the most difficult - and important - </a:t>
            </a:r>
            <a:r>
              <a:rPr lang="en-US" dirty="0" err="1">
                <a:latin typeface="Helvetica" charset="0"/>
                <a:ea typeface="ＭＳ Ｐゴシック" charset="0"/>
                <a:cs typeface="ＭＳ Ｐゴシック" charset="0"/>
              </a:rPr>
              <a:t>judgement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Alternatives that reduce sample size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Compromise power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Increase effect size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Use precise continuous outcomes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5400" b="0">
                <a:latin typeface="Bradley Hand ITC TT-Bold" charset="0"/>
                <a:ea typeface="ＭＳ Ｐゴシック" charset="0"/>
                <a:cs typeface="ＭＳ Ｐゴシック" charset="0"/>
              </a:rPr>
              <a:t/>
            </a:r>
            <a:br>
              <a:rPr lang="en-US" sz="5400" b="0">
                <a:latin typeface="Bradley Hand ITC TT-Bold" charset="0"/>
                <a:ea typeface="ＭＳ Ｐゴシック" charset="0"/>
                <a:cs typeface="ＭＳ Ｐゴシック" charset="0"/>
              </a:rPr>
            </a:br>
            <a:r>
              <a:rPr lang="en-US" sz="5400" b="0">
                <a:solidFill>
                  <a:srgbClr val="0054D3"/>
                </a:solidFill>
                <a:latin typeface="Bradley Hand ITC TT-Bold" charset="0"/>
                <a:ea typeface="ＭＳ Ｐゴシック" charset="0"/>
                <a:cs typeface="ＭＳ Ｐゴシック" charset="0"/>
              </a:rPr>
              <a:t>Thank you</a:t>
            </a:r>
            <a:br>
              <a:rPr lang="en-US" sz="5400" b="0">
                <a:solidFill>
                  <a:srgbClr val="0054D3"/>
                </a:solidFill>
                <a:latin typeface="Bradley Hand ITC TT-Bold" charset="0"/>
                <a:ea typeface="ＭＳ Ｐゴシック" charset="0"/>
                <a:cs typeface="ＭＳ Ｐゴシック" charset="0"/>
              </a:rPr>
            </a:b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Consuming resveratrol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8516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855663" y="1663700"/>
            <a:ext cx="7437437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 could measure resveratrol intake in a cohort, then follow-up for survival free of disease…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CR Tx 11/01">
  <a:themeElements>
    <a:clrScheme name="ACR Tx 11/01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CR Tx 11/01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charset="0"/>
          </a:defRPr>
        </a:defPPr>
      </a:lstStyle>
    </a:lnDef>
  </a:objectDefaults>
  <a:extraClrSchemeLst>
    <a:extraClrScheme>
      <a:clrScheme name="ACR Tx 11/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R Tx 11/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Steve's G4 PB:Desktop Folder:1/21/02:ACR Tx 11/01</Template>
  <TotalTime>13208</TotalTime>
  <Pages>38</Pages>
  <Words>2257</Words>
  <Application>Microsoft Macintosh PowerPoint</Application>
  <PresentationFormat>On-screen Show (4:3)</PresentationFormat>
  <Paragraphs>446</Paragraphs>
  <Slides>89</Slides>
  <Notes>86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1" baseType="lpstr">
      <vt:lpstr>ACR Tx 11/01</vt:lpstr>
      <vt:lpstr>Document</vt:lpstr>
      <vt:lpstr>Sample Size and Power</vt:lpstr>
      <vt:lpstr>The Key to Long Life?</vt:lpstr>
      <vt:lpstr>The Key to Long Life?</vt:lpstr>
      <vt:lpstr>What I want to show</vt:lpstr>
      <vt:lpstr> What I need to know: Ingredients for Estimating Sample Size</vt:lpstr>
      <vt:lpstr> Sample Size Ingredients</vt:lpstr>
      <vt:lpstr>My research question</vt:lpstr>
      <vt:lpstr>What’s wrong?</vt:lpstr>
      <vt:lpstr>“Consuming resveratrol”</vt:lpstr>
      <vt:lpstr>“Consuming resveratrol”</vt:lpstr>
      <vt:lpstr>A specific predictor</vt:lpstr>
      <vt:lpstr>I need a measureable outcome</vt:lpstr>
      <vt:lpstr>The question is becoming a hypothesis</vt:lpstr>
      <vt:lpstr>I must specify the population</vt:lpstr>
      <vt:lpstr>In whom?</vt:lpstr>
      <vt:lpstr>The research hypothesis (AKA the‘alternative’ hypothesis)</vt:lpstr>
      <vt:lpstr>The Null Hypothesis</vt:lpstr>
      <vt:lpstr>Ingredients for Sample Size</vt:lpstr>
      <vt:lpstr>Descriptive studies</vt:lpstr>
      <vt:lpstr>Descriptive studies</vt:lpstr>
      <vt:lpstr>Analytical studies</vt:lpstr>
      <vt:lpstr>Ingredients for Sample Size</vt:lpstr>
      <vt:lpstr>Type of statistical tests Depends on the types of variables</vt:lpstr>
      <vt:lpstr>The types of variables?</vt:lpstr>
      <vt:lpstr>The types of variables?</vt:lpstr>
      <vt:lpstr>The types of variables?</vt:lpstr>
      <vt:lpstr>The appropriate test for this randomized trial for mortality</vt:lpstr>
      <vt:lpstr>Ingredients for Sample Size</vt:lpstr>
      <vt:lpstr>Estimating the effect size</vt:lpstr>
      <vt:lpstr>Effect size the hardest part</vt:lpstr>
      <vt:lpstr>Effect size the hardest part</vt:lpstr>
      <vt:lpstr>The effect of resveratrol on mortality rate?</vt:lpstr>
      <vt:lpstr>Resveratrol pronged survival of mice fed high calorie diet</vt:lpstr>
      <vt:lpstr>The effect of resveratrol on mortality rate?</vt:lpstr>
      <vt:lpstr>The effect of resveratrol on mortality rate?</vt:lpstr>
      <vt:lpstr>The effect of resveratrol on mortality rate?</vt:lpstr>
      <vt:lpstr>The Science of Effect Sizes Too large!    </vt:lpstr>
      <vt:lpstr>The Science of Effect Sizes Too large! Too small!</vt:lpstr>
      <vt:lpstr>The Science of Effect Sizes Too large! Too small! Just right!</vt:lpstr>
      <vt:lpstr>Effect size</vt:lpstr>
      <vt:lpstr>Ingredients for Sample Size</vt:lpstr>
      <vt:lpstr>(alpha)</vt:lpstr>
      <vt:lpstr>To convince people that an effect is not due to chance</vt:lpstr>
      <vt:lpstr>I will need to convince skeptics</vt:lpstr>
      <vt:lpstr>Two-sided vs. one-sided  </vt:lpstr>
      <vt:lpstr>One-sided  </vt:lpstr>
      <vt:lpstr>One-sided ? </vt:lpstr>
      <vt:lpstr>(beta)</vt:lpstr>
      <vt:lpstr>Power (1- )</vt:lpstr>
      <vt:lpstr>If it’s true, I don’t want to miss it</vt:lpstr>
      <vt:lpstr>I really don’t want to miss it</vt:lpstr>
      <vt:lpstr>We have all of the ingredients</vt:lpstr>
      <vt:lpstr>From Table 6B.2 Comparing two proportions</vt:lpstr>
      <vt:lpstr>From Table 6B.2</vt:lpstr>
      <vt:lpstr>Appropriate responses</vt:lpstr>
      <vt:lpstr>Alternatives</vt:lpstr>
      <vt:lpstr>From Table 6B.2 Comparing two proportions</vt:lpstr>
      <vt:lpstr>Alternatives</vt:lpstr>
      <vt:lpstr>Alternatives</vt:lpstr>
      <vt:lpstr>From Table 6B.2 Comparing two proportions</vt:lpstr>
      <vt:lpstr>Increasing the effect size</vt:lpstr>
      <vt:lpstr>Alternatives: a new hypothesis</vt:lpstr>
      <vt:lpstr>Mice on resveratrol</vt:lpstr>
      <vt:lpstr>People who walk faster live longer</vt:lpstr>
      <vt:lpstr>Fast walkers have lower mortality An evolutionary perspective</vt:lpstr>
      <vt:lpstr>Walking speed</vt:lpstr>
      <vt:lpstr>New endpoint needs a new hypothesis</vt:lpstr>
      <vt:lpstr>The new ingredients</vt:lpstr>
      <vt:lpstr>Type of statistical tests Depends on the types of variables</vt:lpstr>
      <vt:lpstr>The new ingredients</vt:lpstr>
      <vt:lpstr>Standardized effect size: E/S</vt:lpstr>
      <vt:lpstr>Effect size for change in walk speed?</vt:lpstr>
      <vt:lpstr>Human cohort studies 0.1 m/s corresponds to a 20% decreased mortality rate</vt:lpstr>
      <vt:lpstr>What we need to determine E/S for our trial</vt:lpstr>
      <vt:lpstr>What we need to determine E/S for our trial</vt:lpstr>
      <vt:lpstr>S</vt:lpstr>
      <vt:lpstr>What if you don’t know the SD?</vt:lpstr>
      <vt:lpstr>Estimating an S.D. The 1/4 rule</vt:lpstr>
      <vt:lpstr>Estimating an S.D. The 1/4 rule</vt:lpstr>
      <vt:lpstr>Estimating S.D.  for change in walking speed using the 1/4 rule</vt:lpstr>
      <vt:lpstr>E/S</vt:lpstr>
      <vt:lpstr>The new ingredients</vt:lpstr>
      <vt:lpstr>PowerPoint Presentation</vt:lpstr>
      <vt:lpstr>The new ingredients</vt:lpstr>
      <vt:lpstr>Improving precision</vt:lpstr>
      <vt:lpstr>PowerPoint Presentation</vt:lpstr>
      <vt:lpstr>Summary</vt:lpstr>
      <vt:lpstr> Thank you </vt:lpstr>
      <vt:lpstr>PowerPoint Presentation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Prevention of Fractures Evidence and Issues </dc:title>
  <dc:subject/>
  <dc:creator>Steve Cummings</dc:creator>
  <cp:keywords/>
  <dc:description/>
  <cp:lastModifiedBy>Steve Cummings</cp:lastModifiedBy>
  <cp:revision>451</cp:revision>
  <cp:lastPrinted>2011-08-10T22:49:14Z</cp:lastPrinted>
  <dcterms:created xsi:type="dcterms:W3CDTF">2011-08-16T05:04:54Z</dcterms:created>
  <dcterms:modified xsi:type="dcterms:W3CDTF">2014-08-08T19:04:14Z</dcterms:modified>
</cp:coreProperties>
</file>