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27"/>
  </p:notesMasterIdLst>
  <p:handoutMasterIdLst>
    <p:handoutMasterId r:id="rId28"/>
  </p:handoutMasterIdLst>
  <p:sldIdLst>
    <p:sldId id="406" r:id="rId2"/>
    <p:sldId id="731" r:id="rId3"/>
    <p:sldId id="717" r:id="rId4"/>
    <p:sldId id="689" r:id="rId5"/>
    <p:sldId id="359" r:id="rId6"/>
    <p:sldId id="728" r:id="rId7"/>
    <p:sldId id="720" r:id="rId8"/>
    <p:sldId id="721" r:id="rId9"/>
    <p:sldId id="722" r:id="rId10"/>
    <p:sldId id="723" r:id="rId11"/>
    <p:sldId id="724" r:id="rId12"/>
    <p:sldId id="725" r:id="rId13"/>
    <p:sldId id="726" r:id="rId14"/>
    <p:sldId id="727" r:id="rId15"/>
    <p:sldId id="730" r:id="rId16"/>
    <p:sldId id="693" r:id="rId17"/>
    <p:sldId id="719" r:id="rId18"/>
    <p:sldId id="718" r:id="rId19"/>
    <p:sldId id="694" r:id="rId20"/>
    <p:sldId id="712" r:id="rId21"/>
    <p:sldId id="575" r:id="rId22"/>
    <p:sldId id="697" r:id="rId23"/>
    <p:sldId id="714" r:id="rId24"/>
    <p:sldId id="732" r:id="rId25"/>
    <p:sldId id="729" r:id="rId26"/>
  </p:sldIdLst>
  <p:sldSz cx="9144000" cy="6858000" type="screen4x3"/>
  <p:notesSz cx="69850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D03"/>
    <a:srgbClr val="0000FF"/>
    <a:srgbClr val="CCECFF"/>
    <a:srgbClr val="FFFF00"/>
    <a:srgbClr val="339933"/>
    <a:srgbClr val="00CC00"/>
    <a:srgbClr val="CC0000"/>
    <a:srgbClr val="FF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3" autoAdjust="0"/>
    <p:restoredTop sz="85847" autoAdjust="0"/>
  </p:normalViewPr>
  <p:slideViewPr>
    <p:cSldViewPr>
      <p:cViewPr varScale="1">
        <p:scale>
          <a:sx n="129" d="100"/>
          <a:sy n="129" d="100"/>
        </p:scale>
        <p:origin x="24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26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4"/>
    </p:cViewPr>
  </p:sorterViewPr>
  <p:notesViewPr>
    <p:cSldViewPr>
      <p:cViewPr>
        <p:scale>
          <a:sx n="100" d="100"/>
          <a:sy n="100" d="100"/>
        </p:scale>
        <p:origin x="-1040" y="-4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72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3" tIns="46532" rIns="93063" bIns="46532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273" y="0"/>
            <a:ext cx="302672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3" tIns="46532" rIns="93063" bIns="4653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2672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3" tIns="46532" rIns="93063" bIns="46532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273" y="8820150"/>
            <a:ext cx="302672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3" tIns="46532" rIns="93063" bIns="4653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fld id="{B2584CD0-8478-4E17-B1CA-DB06CAFA73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88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72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693" y="0"/>
            <a:ext cx="302672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448" y="4410075"/>
            <a:ext cx="558610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672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693" y="8818563"/>
            <a:ext cx="302672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fld id="{22D8B181-F2DB-4314-84D1-0473164440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84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tualart.com/Artwork/Calvin-and-Hobbes-Duplicator/A1D7C28ADF37DA9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ams.org/blogonmathblogs/2017/04/10/divorce-and-margarine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thinkingclinicaltrials.org/chapters/pragmatic-clinical-trial/what-is-a-pragmatic-clinical-trial-2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bcf.usc.edu/~gareth/ISL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169F7-B22D-4033-90D2-783A340C6A1A}" type="slidenum">
              <a:rPr lang="en-US"/>
              <a:pPr/>
              <a:t>1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Introduction to course, course is being recorded. 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10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class poll and discuss selection bias, we do not know the direction of the bias</a:t>
            </a:r>
          </a:p>
        </p:txBody>
      </p:sp>
    </p:spTree>
    <p:extLst>
      <p:ext uri="{BB962C8B-B14F-4D97-AF65-F5344CB8AC3E}">
        <p14:creationId xmlns:p14="http://schemas.microsoft.com/office/powerpoint/2010/main" val="2569722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11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Run through ice cream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Prediction does not require you to understand the causal mechanism under study.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Causal inference requires you to disentangle the mechanics of a system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Image source: https://</a:t>
            </a:r>
            <a:r>
              <a:rPr lang="en-US" dirty="0" err="1"/>
              <a:t>miro.medium.com</a:t>
            </a:r>
            <a:r>
              <a:rPr lang="en-US" dirty="0"/>
              <a:t>/max/700/1*8j7U89RK1SgopIGET0mSFA.png</a:t>
            </a:r>
          </a:p>
        </p:txBody>
      </p:sp>
    </p:spTree>
    <p:extLst>
      <p:ext uri="{BB962C8B-B14F-4D97-AF65-F5344CB8AC3E}">
        <p14:creationId xmlns:p14="http://schemas.microsoft.com/office/powerpoint/2010/main" val="477644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12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does that mean? Well in causal inference you want to observe say the effect of a drug A and drug B. Ideally you observe both drugs in the same comparison and compare their effects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in the world of Calvin and Hobbes, Calvin has a machine called the duplicator where he is able to make copies of himself. Causal inference is easy in this world!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reality we tend to only observe one event and we need to construct what is called a counterfactual, or an estimate of what might have occurred in the world where someone received drug B instead of 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just meant to provide you some guidance on the limitations of observed data, even in highly controlled settings like drug trials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https://www.mutualart.com/Artwork/Calvin-and-Hobbes-Duplicator/A1D7C28ADF37DA90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24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13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Spurious correlation: a correlation that appears in your data due to chance and is interpreted as meaningful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Example: divorce and margarine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By chance in big data, you will find correlations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Algorithms are incredibly powerful, like a blood hound, and will sniff out any correlation so we need to have caution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Validation as a tool to combat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https://blogs.ams.org/blogonmathblogs/2017/04/10/divorce-and-margarine/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40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14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Positive note? We can combine clever study design with big data to produce very powerful clinical studies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Pragmatic clinical trial, leverage EHR data infrastructure to monitor a clinical trial within an existing health care setting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contrast is a traditional trial which is heavily curated, more expensive, and less realistic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Hybrid designs show lots of promise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Very techy in spirit, like a real world experiment for advertising and click rates.</a:t>
            </a:r>
          </a:p>
          <a:p>
            <a:endParaRPr lang="en-US" dirty="0"/>
          </a:p>
          <a:p>
            <a:r>
              <a:rPr lang="en-US" dirty="0"/>
              <a:t>Image source: </a:t>
            </a:r>
            <a:r>
              <a:rPr lang="en-US" dirty="0">
                <a:hlinkClick r:id="rId3"/>
              </a:rPr>
              <a:t>https://rethinkingclinicaltrials.org/chapters/pragmatic-clinical-trial/what-is-a-pragmatic-clinical-trial-2/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69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15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Help me help you understand content or concerns about the course</a:t>
            </a:r>
          </a:p>
        </p:txBody>
      </p:sp>
    </p:spTree>
    <p:extLst>
      <p:ext uri="{BB962C8B-B14F-4D97-AF65-F5344CB8AC3E}">
        <p14:creationId xmlns:p14="http://schemas.microsoft.com/office/powerpoint/2010/main" val="1552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16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Getting data and managing data: the foundation of algorithms. Not the most exciting topic but without a discussion of databases and data quality, we are stranded.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Algorithms (five lectures): the core of the course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Predictor/variable selection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Causal inference with big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Describing data with tables and figures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Case studies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17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06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18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00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19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B181-F2DB-4314-84D1-0473164440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73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20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21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22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23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 introduction to statistical learning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Gareth James, Daniela Witten, Trevor Hastie, and Robert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Tibshirani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New York: Springer, 2013 and is available for free via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www-bcf.usc.edu/~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gareth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/ISL/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Largely a machine learning book. The book is technical in places, but strives to explain things in text. The book provides accompanying code in R to illustrate concepts, but the R material is restricted to lab sections at the end of each chapter; understanding R is not necessary for following the general concepts in the book.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24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06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25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3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CCF9F-9193-4F58-832D-835D23C9113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Data is everywhere even in today’s popular</a:t>
            </a:r>
            <a:r>
              <a:rPr lang="en-US" baseline="0" dirty="0"/>
              <a:t> culture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9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CCF9F-9193-4F58-832D-835D23C91133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scene. </a:t>
            </a:r>
            <a:r>
              <a:rPr lang="en-US" dirty="0" err="1"/>
              <a:t>bviously</a:t>
            </a:r>
            <a:r>
              <a:rPr lang="en-US" baseline="0" dirty="0"/>
              <a:t> science fiction.  </a:t>
            </a:r>
          </a:p>
          <a:p>
            <a:endParaRPr lang="en-US" baseline="0" dirty="0"/>
          </a:p>
          <a:p>
            <a:r>
              <a:rPr lang="en-US" baseline="0" dirty="0" err="1"/>
              <a:t>Hyrda</a:t>
            </a:r>
            <a:r>
              <a:rPr lang="en-US" baseline="0" dirty="0"/>
              <a:t> the villain will predict actions using the 21</a:t>
            </a:r>
            <a:r>
              <a:rPr lang="en-US" baseline="30000" dirty="0"/>
              <a:t>st</a:t>
            </a:r>
            <a:r>
              <a:rPr lang="en-US" baseline="0" dirty="0"/>
              <a:t> century digital book. </a:t>
            </a:r>
          </a:p>
          <a:p>
            <a:endParaRPr lang="en-US" baseline="0" dirty="0"/>
          </a:p>
          <a:p>
            <a:r>
              <a:rPr lang="en-US" baseline="0" dirty="0"/>
              <a:t>But isn’t far from what is possible now.  We can’t predict everyone’s exact future, but given that information we could predict a number of things.  </a:t>
            </a:r>
          </a:p>
          <a:p>
            <a:endParaRPr lang="en-US" baseline="0" dirty="0"/>
          </a:p>
          <a:p>
            <a:r>
              <a:rPr lang="en-US" dirty="0"/>
              <a:t>Raises significant privacy</a:t>
            </a:r>
            <a:r>
              <a:rPr lang="en-US" baseline="0" dirty="0"/>
              <a:t> issues.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33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discussed big data examples but we never really sat down and described big data.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 single definition, you can google Big data and get a very different definitions.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Here I have the 5 V’s of big data. You can find other charts with the 4 V’s. I happen to like this one.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Volume: size, digital exhaust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Variety: HER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Velocity: online learning with real time model training and prediction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Variability: present in all data, measures spread and randomness in all data – </a:t>
            </a:r>
            <a:r>
              <a:rPr lang="en-US" dirty="0" err="1"/>
              <a:t>thereore</a:t>
            </a:r>
            <a:r>
              <a:rPr lang="en-US" dirty="0"/>
              <a:t> also present in big data.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Veracity: the accuracy of the data, say a doctor recording a value down on a chart. Harder to confirm and check with big data (remember the baby weight example)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</a:t>
            </a:r>
            <a:r>
              <a:rPr lang="en-US" sz="1200" dirty="0"/>
              <a:t>https://</a:t>
            </a:r>
            <a:r>
              <a:rPr lang="en-US" sz="1200" dirty="0" err="1"/>
              <a:t>hac.nursing.umich.edu</a:t>
            </a:r>
            <a:r>
              <a:rPr lang="en-US" sz="1200" dirty="0"/>
              <a:t>/2018/02/26/big-data-finding-its-mark/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77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specifics for each of the 5 V’s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</a:t>
            </a:r>
            <a:r>
              <a:rPr lang="en-US" sz="1200" dirty="0"/>
              <a:t>https://</a:t>
            </a:r>
            <a:r>
              <a:rPr lang="en-US" sz="1200" dirty="0" err="1"/>
              <a:t>hac.nursing.umich.edu</a:t>
            </a:r>
            <a:r>
              <a:rPr lang="en-US" sz="1200" dirty="0"/>
              <a:t>/2018/02/26/big-data-finding-its-mark/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7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am going to briefly discuss the 7 thoughts on big data from the prerecorded content.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course was developed over many years by some of the leading biostatistical faculty in the country and these thoughts reflect the cumulative experience of their careers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really think they are valuable and worth revisiting at the beginning of our Big Data careers. </a:t>
            </a:r>
          </a:p>
        </p:txBody>
      </p:sp>
    </p:spTree>
    <p:extLst>
      <p:ext uri="{BB962C8B-B14F-4D97-AF65-F5344CB8AC3E}">
        <p14:creationId xmlns:p14="http://schemas.microsoft.com/office/powerpoint/2010/main" val="620361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8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1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4A2-4CF6-4148-8DC3-2B12856928EA}" type="slidenum">
              <a:rPr lang="en-US"/>
              <a:pPr/>
              <a:t>9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85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8857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857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857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38617A-5722-459E-B98B-844ACF7CC5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85768" name="Line 8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85769" name="Group 9"/>
          <p:cNvGrpSpPr>
            <a:grpSpLocks/>
          </p:cNvGrpSpPr>
          <p:nvPr/>
        </p:nvGrpSpPr>
        <p:grpSpPr bwMode="auto">
          <a:xfrm>
            <a:off x="7315200" y="3124200"/>
            <a:ext cx="1676400" cy="2057400"/>
            <a:chOff x="2928" y="2256"/>
            <a:chExt cx="1411" cy="1581"/>
          </a:xfrm>
        </p:grpSpPr>
        <p:pic>
          <p:nvPicPr>
            <p:cNvPr id="885770" name="Picture 1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76732"/>
            <a:stretch>
              <a:fillRect/>
            </a:stretch>
          </p:blipFill>
          <p:spPr bwMode="auto">
            <a:xfrm>
              <a:off x="2928" y="2256"/>
              <a:ext cx="502" cy="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5771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6649" r="20030"/>
            <a:stretch>
              <a:fillRect/>
            </a:stretch>
          </p:blipFill>
          <p:spPr bwMode="auto">
            <a:xfrm>
              <a:off x="3408" y="2256"/>
              <a:ext cx="931" cy="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F7483-A273-41FC-8884-D1D65B5779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3A21A-81C0-49D3-803A-4EE76AD07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8A0FA47-EEEB-4909-948F-21F2801D6F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1B42-EF23-4C1D-A7B8-C934921542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FF761-B768-4E79-AD5B-47FA290199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CD4A1-3323-4068-994C-BBAEA53FCF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C6848-545F-4744-8BA3-931D4DAAD3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41B52-0666-4625-8C55-3C61C60B7B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BAEBC-16C0-4792-AAA9-8BE6079DAB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2FD05-363B-4001-9A4E-616DF85875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0EF18-1CBA-44A8-B1AB-0834E7783E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847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847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en-US" altLang="en-US"/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90B5C0E-589F-4E14-B71E-B75129FFCB44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884744" name="Group 8"/>
          <p:cNvGrpSpPr>
            <a:grpSpLocks/>
          </p:cNvGrpSpPr>
          <p:nvPr/>
        </p:nvGrpSpPr>
        <p:grpSpPr bwMode="auto">
          <a:xfrm>
            <a:off x="8077200" y="304800"/>
            <a:ext cx="914400" cy="1219200"/>
            <a:chOff x="2928" y="2256"/>
            <a:chExt cx="1411" cy="1581"/>
          </a:xfrm>
        </p:grpSpPr>
        <p:pic>
          <p:nvPicPr>
            <p:cNvPr id="884745" name="Picture 9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r="76732"/>
            <a:stretch>
              <a:fillRect/>
            </a:stretch>
          </p:blipFill>
          <p:spPr bwMode="auto">
            <a:xfrm>
              <a:off x="2928" y="2256"/>
              <a:ext cx="502" cy="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4746" name="Picture 10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36649" r="20030"/>
            <a:stretch>
              <a:fillRect/>
            </a:stretch>
          </p:blipFill>
          <p:spPr bwMode="auto">
            <a:xfrm>
              <a:off x="3408" y="2256"/>
              <a:ext cx="931" cy="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ucsf.edu/course/view.php?id=859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marshall.usc.edu/gareth-james/ISL/ISLR%20Seventh%20Printing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mfLYkcgJD8?feature=oembed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533400" y="3048000"/>
            <a:ext cx="655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i="1" dirty="0"/>
              <a:t>Aaron Wolfe Scheffler, </a:t>
            </a:r>
          </a:p>
          <a:p>
            <a:pPr algn="l"/>
            <a:r>
              <a:rPr lang="en-US" sz="2800" i="1" dirty="0"/>
              <a:t>Division of Biostatistics,</a:t>
            </a:r>
          </a:p>
          <a:p>
            <a:pPr algn="l"/>
            <a:r>
              <a:rPr lang="en-US" sz="2800" i="1" dirty="0"/>
              <a:t>Department of Epidemiology and Biostatistics</a:t>
            </a:r>
          </a:p>
          <a:p>
            <a:pPr algn="l"/>
            <a:endParaRPr lang="en-US" sz="2800" i="1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1662249"/>
            <a:ext cx="670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err="1"/>
              <a:t>Biostat</a:t>
            </a:r>
            <a:r>
              <a:rPr lang="en-US" sz="3200" kern="0" dirty="0"/>
              <a:t> 202:  Opportunities and Challenges of “Big Data”</a:t>
            </a:r>
            <a:br>
              <a:rPr lang="en-US" kern="0" dirty="0"/>
            </a:br>
            <a:endParaRPr lang="en-US" kern="0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943600"/>
            <a:ext cx="8077200" cy="685800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</a:pPr>
            <a:r>
              <a:rPr lang="en-US" sz="2400" b="1" i="1" dirty="0" err="1">
                <a:solidFill>
                  <a:srgbClr val="CC0000"/>
                </a:solidFill>
              </a:rPr>
              <a:t>Biostat</a:t>
            </a:r>
            <a:r>
              <a:rPr lang="en-US" sz="2400" b="1" i="1" dirty="0">
                <a:solidFill>
                  <a:srgbClr val="CC0000"/>
                </a:solidFill>
              </a:rPr>
              <a:t> 202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7696200" y="990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1543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6316" y="-110170"/>
            <a:ext cx="7543800" cy="1036638"/>
          </a:xfrm>
        </p:spPr>
        <p:txBody>
          <a:bodyPr/>
          <a:lstStyle/>
          <a:p>
            <a:r>
              <a:rPr lang="en-US" dirty="0"/>
              <a:t>Thoughts on 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169" y="1021813"/>
            <a:ext cx="8512342" cy="4411662"/>
          </a:xfrm>
          <a:solidFill>
            <a:schemeClr val="lt1"/>
          </a:solidFill>
        </p:spPr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eriod" startAt="3"/>
            </a:pPr>
            <a:r>
              <a:rPr lang="en-US" dirty="0"/>
              <a:t>Having big data doesn’t help if it was selected in a biased way.</a:t>
            </a:r>
          </a:p>
          <a:p>
            <a:pPr marL="514350" indent="-514350">
              <a:buClrTx/>
              <a:buSzPct val="100000"/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ClrTx/>
              <a:buSzPct val="100000"/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384D38-97E0-8847-862E-AE069C5ACC26}"/>
              </a:ext>
            </a:extLst>
          </p:cNvPr>
          <p:cNvGrpSpPr/>
          <p:nvPr/>
        </p:nvGrpSpPr>
        <p:grpSpPr>
          <a:xfrm>
            <a:off x="1009650" y="2376548"/>
            <a:ext cx="7124700" cy="3152272"/>
            <a:chOff x="1104900" y="3499611"/>
            <a:chExt cx="7048500" cy="30054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DE24CD-888A-C84E-8BC8-D86ACE1628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7" t="26754" r="16592" b="67073"/>
            <a:stretch/>
          </p:blipFill>
          <p:spPr>
            <a:xfrm>
              <a:off x="1104900" y="3499611"/>
              <a:ext cx="7048500" cy="11766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2ABFC8-C19A-984D-89CF-A6C9AB9AC0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57" t="34283" r="16592" b="56911"/>
            <a:stretch/>
          </p:blipFill>
          <p:spPr>
            <a:xfrm>
              <a:off x="1104900" y="4826377"/>
              <a:ext cx="7048500" cy="1678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212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6316" y="-110170"/>
            <a:ext cx="7543800" cy="1036638"/>
          </a:xfrm>
        </p:spPr>
        <p:txBody>
          <a:bodyPr/>
          <a:lstStyle/>
          <a:p>
            <a:r>
              <a:rPr lang="en-US" dirty="0"/>
              <a:t>Thoughts on 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169" y="1021813"/>
            <a:ext cx="8512342" cy="4411662"/>
          </a:xfrm>
          <a:solidFill>
            <a:schemeClr val="lt1"/>
          </a:solidFill>
        </p:spPr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eriod" startAt="4"/>
            </a:pPr>
            <a:r>
              <a:rPr lang="en-US" dirty="0"/>
              <a:t>Compared to causality, prediction is easy since you only have to understand associations and correlation.</a:t>
            </a:r>
          </a:p>
          <a:p>
            <a:pPr marL="514350" indent="-514350">
              <a:buClrTx/>
              <a:buSzPct val="100000"/>
              <a:buFont typeface="+mj-lt"/>
              <a:buAutoNum type="arabicPeriod" startAt="4"/>
            </a:pPr>
            <a:endParaRPr lang="en-US" dirty="0"/>
          </a:p>
          <a:p>
            <a:pPr marL="0" indent="0">
              <a:buClrTx/>
              <a:buSzPct val="100000"/>
              <a:buNone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AD452-97EA-C840-A012-D20BBD08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43200"/>
            <a:ext cx="615461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6316" y="-110170"/>
            <a:ext cx="7543800" cy="1036638"/>
          </a:xfrm>
        </p:spPr>
        <p:txBody>
          <a:bodyPr/>
          <a:lstStyle/>
          <a:p>
            <a:r>
              <a:rPr lang="en-US" dirty="0"/>
              <a:t>Thoughts on 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169" y="1021813"/>
            <a:ext cx="8512342" cy="1721387"/>
          </a:xfrm>
          <a:solidFill>
            <a:schemeClr val="lt1"/>
          </a:solidFill>
        </p:spPr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eriod" startAt="5"/>
            </a:pPr>
            <a:r>
              <a:rPr lang="en-US" dirty="0"/>
              <a:t>If you are interested in causation you can’t measure it all. You can at most, measure half of it.</a:t>
            </a:r>
          </a:p>
          <a:p>
            <a:pPr marL="514350" indent="-514350">
              <a:buClrTx/>
              <a:buSzPct val="100000"/>
              <a:buFont typeface="+mj-lt"/>
              <a:buAutoNum type="arabicPeriod" startAt="5"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57464D-1C03-5C49-85A9-7EEF84542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740" y="2454671"/>
            <a:ext cx="5029200" cy="37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6316" y="-110170"/>
            <a:ext cx="7543800" cy="1036638"/>
          </a:xfrm>
        </p:spPr>
        <p:txBody>
          <a:bodyPr/>
          <a:lstStyle/>
          <a:p>
            <a:r>
              <a:rPr lang="en-US" dirty="0"/>
              <a:t>Thoughts on 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169" y="1021813"/>
            <a:ext cx="8512342" cy="2026187"/>
          </a:xfrm>
          <a:solidFill>
            <a:schemeClr val="lt1"/>
          </a:solidFill>
        </p:spPr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eriod" startAt="6"/>
            </a:pPr>
            <a:r>
              <a:rPr lang="en-US" dirty="0"/>
              <a:t>Modern machine learning methods are just as good or even better than the more usual statistical methods at finding spurious correlations. Solution? validation. </a:t>
            </a:r>
          </a:p>
          <a:p>
            <a:pPr marL="514350" indent="-514350">
              <a:buClrTx/>
              <a:buSzPct val="100000"/>
              <a:buFont typeface="+mj-lt"/>
              <a:buAutoNum type="arabicPeriod" startAt="6"/>
            </a:pPr>
            <a:endParaRPr lang="en-US" dirty="0"/>
          </a:p>
          <a:p>
            <a:pPr marL="514350" indent="-514350">
              <a:buClrTx/>
              <a:buSzPct val="100000"/>
              <a:buFont typeface="+mj-lt"/>
              <a:buAutoNum type="arabicPeriod" startAt="6"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B3F5E-1872-9846-B94D-B880A735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15" y="3220751"/>
            <a:ext cx="7674450" cy="29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47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6316" y="-110170"/>
            <a:ext cx="7543800" cy="1036638"/>
          </a:xfrm>
        </p:spPr>
        <p:txBody>
          <a:bodyPr/>
          <a:lstStyle/>
          <a:p>
            <a:r>
              <a:rPr lang="en-US" dirty="0"/>
              <a:t>Thoughts on 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169" y="1021813"/>
            <a:ext cx="8512342" cy="4411662"/>
          </a:xfrm>
          <a:solidFill>
            <a:schemeClr val="lt1"/>
          </a:solidFill>
        </p:spPr>
        <p:txBody>
          <a:bodyPr/>
          <a:lstStyle/>
          <a:p>
            <a:pPr marL="514350" lvl="0" indent="-514350">
              <a:buClrTx/>
              <a:buSzPct val="100000"/>
              <a:buFont typeface="+mj-lt"/>
              <a:buAutoNum type="arabicPeriod" startAt="7"/>
            </a:pPr>
            <a:r>
              <a:rPr lang="en-US" dirty="0"/>
              <a:t>Randomization can be used with big data.</a:t>
            </a:r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68CD2-1DAD-304F-8D74-327C8443D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17593"/>
            <a:ext cx="8001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2667000"/>
            <a:ext cx="7543800" cy="1036638"/>
          </a:xfrm>
        </p:spPr>
        <p:txBody>
          <a:bodyPr/>
          <a:lstStyle/>
          <a:p>
            <a:r>
              <a:rPr lang="en-US" dirty="0"/>
              <a:t>Questions related to content?</a:t>
            </a:r>
            <a:br>
              <a:rPr lang="en-US" dirty="0"/>
            </a:br>
            <a:r>
              <a:rPr lang="en-US" b="0" dirty="0"/>
              <a:t>Use the </a:t>
            </a:r>
            <a:r>
              <a:rPr lang="en-US" dirty="0"/>
              <a:t>chat</a:t>
            </a:r>
            <a:r>
              <a:rPr lang="en-US" b="0" dirty="0"/>
              <a:t> to let me know, I will attend in that order.</a:t>
            </a:r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7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Introduction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Getting data (large databases, electronic health records)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Managing data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Algorithms (predictive, clustering)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Predictor/variable selection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Causal inference and big data 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Describing data with tables and figures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Case studies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0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course for you?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141538"/>
            <a:ext cx="8610600" cy="4411662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High-level survey course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Fast, comprehensive, but not deep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No programming, graphical computer interface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Not statistics!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Goal: teach basic fluency in language and methods of machine learning/data mining in big data. Hold your own at a SF dinner party!</a:t>
            </a:r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Delivery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719263"/>
            <a:ext cx="9067800" cy="4411662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As you may have noticed, we are remote!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b="1" dirty="0"/>
              <a:t>Online format</a:t>
            </a:r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Lecture (2x/week): 1 hour recorded (watch before)</a:t>
            </a:r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Summary/QA (2/week): M/Th 1:00 – 1:45 PM (live Zoom)</a:t>
            </a:r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Lab: Th 2:00 – 4:00 PM (MH-1400)</a:t>
            </a:r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See CLE for links: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courses.ucsf.edu</a:t>
            </a:r>
            <a:r>
              <a:rPr lang="en-US" dirty="0">
                <a:hlinkClick r:id="rId3"/>
              </a:rPr>
              <a:t>/course/</a:t>
            </a:r>
            <a:r>
              <a:rPr lang="en-US" dirty="0" err="1">
                <a:hlinkClick r:id="rId3"/>
              </a:rPr>
              <a:t>view.php?id</a:t>
            </a:r>
            <a:r>
              <a:rPr lang="en-US" dirty="0">
                <a:hlinkClick r:id="rId3"/>
              </a:rPr>
              <a:t>=8594</a:t>
            </a:r>
            <a:endParaRPr lang="en-US" dirty="0"/>
          </a:p>
          <a:p>
            <a:pPr marL="344487" lvl="1" indent="0">
              <a:lnSpc>
                <a:spcPct val="90000"/>
              </a:lnSpc>
              <a:buSzTx/>
              <a:buNone/>
            </a:pPr>
            <a:endParaRPr lang="en-US" dirty="0"/>
          </a:p>
          <a:p>
            <a:pPr marL="344487" lvl="1" indent="0">
              <a:lnSpc>
                <a:spcPct val="90000"/>
              </a:lnSpc>
              <a:buSzTx/>
              <a:buNone/>
            </a:pPr>
            <a:r>
              <a:rPr lang="en-US" i="1" dirty="0"/>
              <a:t>Attendance is not required but I urge you to log in!</a:t>
            </a:r>
          </a:p>
          <a:p>
            <a:pPr marL="344487" lvl="1" indent="0">
              <a:lnSpc>
                <a:spcPct val="90000"/>
              </a:lnSpc>
              <a:buSzTx/>
              <a:buNone/>
            </a:pPr>
            <a:r>
              <a:rPr lang="en-US" i="1" dirty="0"/>
              <a:t>All class is pre-recorded or recorded via Zoom!</a:t>
            </a:r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endParaRPr lang="en-US" b="1" dirty="0"/>
          </a:p>
          <a:p>
            <a:pPr marL="344487" lvl="1" indent="0">
              <a:lnSpc>
                <a:spcPct val="90000"/>
              </a:lnSpc>
              <a:buSzTx/>
              <a:buNone/>
            </a:pPr>
            <a:endParaRPr lang="en-US" dirty="0"/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Grading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Assignments (55%) 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Project (45%) – four data options</a:t>
            </a:r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3 “components” (0/1/2 grading – 15%)</a:t>
            </a:r>
          </a:p>
          <a:p>
            <a:pPr lvl="1"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Final project write-up (30%)</a:t>
            </a:r>
          </a:p>
          <a:p>
            <a:pPr marL="344487" lvl="1" indent="0">
              <a:lnSpc>
                <a:spcPct val="90000"/>
              </a:lnSpc>
              <a:buSzTx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SzTx/>
              <a:buNone/>
            </a:pPr>
            <a:r>
              <a:rPr lang="en-US" dirty="0"/>
              <a:t>Turn assignments in on time.  </a:t>
            </a:r>
            <a:r>
              <a:rPr lang="en-US" i="1" dirty="0"/>
              <a:t>We move fast.</a:t>
            </a:r>
            <a:endParaRPr lang="en-US" dirty="0"/>
          </a:p>
          <a:p>
            <a:pPr marL="0" indent="0">
              <a:lnSpc>
                <a:spcPct val="90000"/>
              </a:lnSpc>
              <a:buSzTx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SzTx/>
              <a:buNone/>
            </a:pPr>
            <a:r>
              <a:rPr lang="en-US" i="1" dirty="0"/>
              <a:t>To ease grading, copy and paste answers into a separate document – do not respond inline.</a:t>
            </a:r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3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B112-B028-BD47-948B-9E4947CE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lectures and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BF84-7393-874F-9A43-1235F91C3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Zoom lectures and labs will be recorded and posted for those who cannot attend</a:t>
            </a:r>
          </a:p>
          <a:p>
            <a:r>
              <a:rPr lang="en-US" dirty="0"/>
              <a:t>Muted by default, please use chat to get </a:t>
            </a:r>
            <a:r>
              <a:rPr lang="en-US"/>
              <a:t>my attention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98710-B7D4-6848-90D9-35C16845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1B42-EF23-4C1D-A7B8-C9349215426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237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TICR Professional Conduct Statement</a:t>
            </a:r>
            <a:endParaRPr lang="en-US" dirty="0"/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611923"/>
            <a:ext cx="8686800" cy="4953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I will maintain the highest standards of academic honesty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I will neither give nor receive aid in examinations or assignments </a:t>
            </a:r>
            <a:r>
              <a:rPr lang="en-US" altLang="en-US" sz="2400" i="1" dirty="0"/>
              <a:t>unless such cooperation is expressly permitted by the instructor </a:t>
            </a:r>
            <a:r>
              <a:rPr lang="en-US" altLang="en-US" sz="2400" dirty="0">
                <a:solidFill>
                  <a:srgbClr val="BA0026"/>
                </a:solidFill>
              </a:rPr>
              <a:t>(Our policy:  mutual collaboration on labs and assignments is fine.  The project should be your own work)</a:t>
            </a:r>
            <a:endParaRPr lang="en-US" altLang="en-US" sz="2400" dirty="0">
              <a:solidFill>
                <a:schemeClr val="hlink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I will conduct research in an unbiased manner, report results truthfully, and credit ideas developed and work done by others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I will not use answer keys from prior years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/>
              <a:t>I will write answers in my own words, and, when collaboration is permitted, acknowledge collaborators when answers are jointly formulated.</a:t>
            </a:r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39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due dates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9288" y="2293938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Assignments are due Thursdays starting 7/29.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Project components due on 8/8, 8/15 and 8/22.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Final project due Thursday 9/2.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endParaRPr lang="en-US" dirty="0"/>
          </a:p>
          <a:p>
            <a:pPr marL="0" indent="0">
              <a:lnSpc>
                <a:spcPct val="90000"/>
              </a:lnSpc>
              <a:buSzTx/>
              <a:buNone/>
            </a:pPr>
            <a:r>
              <a:rPr lang="en-US" i="1" dirty="0"/>
              <a:t>All materials submitted via CLE. 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71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709" y="0"/>
            <a:ext cx="7543800" cy="1295400"/>
          </a:xfrm>
        </p:spPr>
        <p:txBody>
          <a:bodyPr/>
          <a:lstStyle/>
          <a:p>
            <a:r>
              <a:rPr lang="en-US" dirty="0"/>
              <a:t>Course software: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39783" y="1665288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Orange Data Mining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A key aspect of the labs will be hands-on use of the software.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dirty="0"/>
              <a:t>Allows access to many of the features of big data analytics without the need to learn programming.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33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reading (posted on CLE):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52880"/>
            <a:ext cx="8229600" cy="4411662"/>
          </a:xfrm>
        </p:spPr>
        <p:txBody>
          <a:bodyPr/>
          <a:lstStyle/>
          <a:p>
            <a:pPr lvl="0"/>
            <a:r>
              <a:rPr lang="en-US" i="1" dirty="0"/>
              <a:t>An Introduction to Statistical Learning</a:t>
            </a:r>
            <a:r>
              <a:rPr lang="en-US" dirty="0"/>
              <a:t>. eBook  free via </a:t>
            </a:r>
            <a:r>
              <a:rPr lang="en-US" dirty="0">
                <a:hlinkClick r:id="rId3"/>
              </a:rPr>
              <a:t>http://faculty.marshall.usc.edu/gareth-james/ISL/ISLR%20Seventh%20Printing.pdf </a:t>
            </a:r>
            <a:r>
              <a:rPr lang="en-US" dirty="0"/>
              <a:t>Or within UCSF network from Springer directly. 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17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709" y="0"/>
            <a:ext cx="7543800" cy="12954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39783" y="1665288"/>
            <a:ext cx="8229600" cy="4411662"/>
          </a:xfr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</a:pPr>
            <a:r>
              <a:rPr lang="en-US" dirty="0"/>
              <a:t>Class forum – let other people see your questions!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SzTx/>
              <a:buNone/>
            </a:pPr>
            <a:r>
              <a:rPr lang="en-US" dirty="0"/>
              <a:t>Or contact me: </a:t>
            </a:r>
            <a:r>
              <a:rPr lang="en-US" dirty="0" err="1"/>
              <a:t>aaron.scheffler@ucsf.edu</a:t>
            </a: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76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709" y="0"/>
            <a:ext cx="7543800" cy="1295400"/>
          </a:xfrm>
        </p:spPr>
        <p:txBody>
          <a:bodyPr/>
          <a:lstStyle/>
          <a:p>
            <a:r>
              <a:rPr lang="en-US" dirty="0"/>
              <a:t>Next up, lab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9709" y="1665288"/>
            <a:ext cx="8279674" cy="1077912"/>
          </a:xfr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</a:pPr>
            <a:r>
              <a:rPr lang="en-US" dirty="0"/>
              <a:t>Take a 15 minute break and we will return and go through lab.</a:t>
            </a:r>
          </a:p>
          <a:p>
            <a:pPr marL="0" indent="0">
              <a:lnSpc>
                <a:spcPct val="90000"/>
              </a:lnSpc>
              <a:buSzTx/>
              <a:buNone/>
            </a:pPr>
            <a:endParaRPr lang="en-US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718-DDF0-42E1-B0F6-66C7AE31B706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941" y="0"/>
            <a:ext cx="7543800" cy="731838"/>
          </a:xfrm>
        </p:spPr>
        <p:txBody>
          <a:bodyPr/>
          <a:lstStyle/>
          <a:p>
            <a:r>
              <a:rPr lang="en-US" dirty="0"/>
              <a:t>What is “Big Data” today?</a:t>
            </a:r>
          </a:p>
        </p:txBody>
      </p:sp>
      <p:pic>
        <p:nvPicPr>
          <p:cNvPr id="2" name="Online Media 1" descr="Zola's Algorithm">
            <a:hlinkClick r:id="" action="ppaction://media"/>
            <a:extLst>
              <a:ext uri="{FF2B5EF4-FFF2-40B4-BE49-F238E27FC236}">
                <a16:creationId xmlns:a16="http://schemas.microsoft.com/office/drawing/2014/main" id="{0C5A223D-7462-2242-9D07-221942CC31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1611694"/>
            <a:ext cx="7543800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B718-DDF0-42E1-B0F6-66C7AE31B706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 dirty="0"/>
              <a:t>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166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  </a:t>
            </a:r>
          </a:p>
          <a:p>
            <a:pPr marL="0" indent="0">
              <a:buNone/>
            </a:pPr>
            <a:r>
              <a:rPr lang="en-US" sz="2000" u="sng" dirty="0"/>
              <a:t>Jasper Sitwell</a:t>
            </a:r>
            <a:r>
              <a:rPr lang="en-US" sz="2000" dirty="0"/>
              <a:t>:  Zola's algorithm is a program...for choosing Insight's targets. </a:t>
            </a:r>
          </a:p>
          <a:p>
            <a:pPr marL="0" indent="0">
              <a:buNone/>
            </a:pPr>
            <a:r>
              <a:rPr lang="en-US" sz="2000" u="sng" dirty="0"/>
              <a:t>Steve Rogers</a:t>
            </a:r>
            <a:r>
              <a:rPr lang="en-US" sz="2000" dirty="0"/>
              <a:t>:  What targets? </a:t>
            </a:r>
          </a:p>
          <a:p>
            <a:pPr marL="0" indent="0">
              <a:buNone/>
            </a:pPr>
            <a:r>
              <a:rPr lang="en-US" sz="2000" u="sng" dirty="0"/>
              <a:t>Jasper Sitwell</a:t>
            </a:r>
            <a:r>
              <a:rPr lang="en-US" sz="2000" dirty="0"/>
              <a:t>:  You! The TV anchor in Cairo, the Undersecretary of Defense, a high school valedictorian in Iowa city.  Bruce Banner, Stephen Strange, anyone who's a threat to HYDRA.  Now, or in the future.</a:t>
            </a:r>
          </a:p>
          <a:p>
            <a:pPr marL="0" indent="0">
              <a:buNone/>
            </a:pPr>
            <a:r>
              <a:rPr lang="en-US" sz="2000" u="sng" dirty="0"/>
              <a:t>Steve Rogers </a:t>
            </a:r>
            <a:r>
              <a:rPr lang="en-US" sz="2000" dirty="0"/>
              <a:t>The future? How can it know?</a:t>
            </a:r>
          </a:p>
          <a:p>
            <a:pPr marL="0" indent="0">
              <a:buNone/>
            </a:pPr>
            <a:r>
              <a:rPr lang="en-US" sz="2000" u="sng" dirty="0"/>
              <a:t>Jasper Sitwell</a:t>
            </a:r>
            <a:r>
              <a:rPr lang="en-US" sz="2000" dirty="0"/>
              <a:t>: How could it not?  </a:t>
            </a:r>
            <a:r>
              <a:rPr lang="en-US" sz="2000" dirty="0">
                <a:solidFill>
                  <a:srgbClr val="FF0000"/>
                </a:solidFill>
              </a:rPr>
              <a:t>The 21st century is a digital book.  Zola taught HYDRA how to read it.  Your bank records, medical histories, voting patterns, e-mails, phone calls, the damn SAT scores.  Zola's algorithm evaluates peoples' past to predict their future.</a:t>
            </a:r>
          </a:p>
          <a:p>
            <a:pPr marL="0" indent="0">
              <a:buNone/>
            </a:pPr>
            <a:r>
              <a:rPr lang="en-US" sz="2000" u="sng" dirty="0"/>
              <a:t>Steve Rogers </a:t>
            </a:r>
            <a:r>
              <a:rPr lang="en-US" sz="2000" dirty="0"/>
              <a:t>What then?</a:t>
            </a:r>
          </a:p>
          <a:p>
            <a:pPr marL="0" indent="0">
              <a:buNone/>
            </a:pPr>
            <a:r>
              <a:rPr lang="en-US" sz="2000" u="sng" dirty="0"/>
              <a:t>Jasper Sitwell</a:t>
            </a:r>
            <a:r>
              <a:rPr lang="en-US" sz="2000" dirty="0"/>
              <a:t>: Then the Insight </a:t>
            </a:r>
            <a:r>
              <a:rPr lang="en-US" sz="2000" dirty="0" err="1"/>
              <a:t>heli</a:t>
            </a:r>
            <a:r>
              <a:rPr lang="en-US" sz="2000" dirty="0"/>
              <a:t>-carriers scratch people off the list.</a:t>
            </a:r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9C77-35A9-AF48-B61F-6C3EFDF6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68" y="-115269"/>
            <a:ext cx="7543800" cy="1295400"/>
          </a:xfrm>
        </p:spPr>
        <p:txBody>
          <a:bodyPr/>
          <a:lstStyle/>
          <a:p>
            <a:r>
              <a:rPr lang="en-US" dirty="0"/>
              <a:t>“Big Data”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496FFE-A219-B148-9231-01772BA15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862" y="1234492"/>
            <a:ext cx="8374990" cy="4099508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F01127AF-D719-6545-A12F-087C46022C5E}"/>
              </a:ext>
            </a:extLst>
          </p:cNvPr>
          <p:cNvSpPr/>
          <p:nvPr/>
        </p:nvSpPr>
        <p:spPr>
          <a:xfrm rot="16200000">
            <a:off x="2736645" y="3119577"/>
            <a:ext cx="480971" cy="5018538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FA518E6-C0D7-4442-B961-A876B60CDD99}"/>
              </a:ext>
            </a:extLst>
          </p:cNvPr>
          <p:cNvSpPr/>
          <p:nvPr/>
        </p:nvSpPr>
        <p:spPr>
          <a:xfrm rot="16200000">
            <a:off x="6916984" y="4110175"/>
            <a:ext cx="480971" cy="3037339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6D79E-9CB4-764B-84C2-3232949301B1}"/>
              </a:ext>
            </a:extLst>
          </p:cNvPr>
          <p:cNvSpPr/>
          <p:nvPr/>
        </p:nvSpPr>
        <p:spPr>
          <a:xfrm>
            <a:off x="2369559" y="5984652"/>
            <a:ext cx="1215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Big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02BC1B-73C1-9646-B22E-5E446E285212}"/>
              </a:ext>
            </a:extLst>
          </p:cNvPr>
          <p:cNvSpPr/>
          <p:nvPr/>
        </p:nvSpPr>
        <p:spPr>
          <a:xfrm>
            <a:off x="6581157" y="6096000"/>
            <a:ext cx="1152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All Data</a:t>
            </a:r>
          </a:p>
        </p:txBody>
      </p:sp>
    </p:spTree>
    <p:extLst>
      <p:ext uri="{BB962C8B-B14F-4D97-AF65-F5344CB8AC3E}">
        <p14:creationId xmlns:p14="http://schemas.microsoft.com/office/powerpoint/2010/main" val="103577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9C77-35A9-AF48-B61F-6C3EFDF6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“Big Data” – the 5 Vs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5187A45-05EC-2640-9B64-0FA9DE3FF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Volume</a:t>
            </a:r>
            <a:r>
              <a:rPr lang="en-US" sz="2800" dirty="0"/>
              <a:t>: Google flu trends, billions of data points</a:t>
            </a:r>
          </a:p>
          <a:p>
            <a:r>
              <a:rPr lang="en-US" sz="2800" b="1" dirty="0"/>
              <a:t>Variety</a:t>
            </a:r>
            <a:r>
              <a:rPr lang="en-US" sz="2800" dirty="0"/>
              <a:t>: electronic health records include diagnosis, imaging, genetics, </a:t>
            </a:r>
            <a:r>
              <a:rPr lang="en-US" sz="2800" dirty="0" err="1"/>
              <a:t>etc</a:t>
            </a:r>
            <a:r>
              <a:rPr lang="en-US" sz="2800" dirty="0"/>
              <a:t>…</a:t>
            </a:r>
          </a:p>
          <a:p>
            <a:r>
              <a:rPr lang="en-US" sz="2800" b="1" dirty="0"/>
              <a:t>Velocity</a:t>
            </a:r>
            <a:r>
              <a:rPr lang="en-US" sz="2800" dirty="0"/>
              <a:t>: real time model training, e.g. hypoglycemia prediction</a:t>
            </a:r>
          </a:p>
          <a:p>
            <a:r>
              <a:rPr lang="en-US" sz="2800" b="1" dirty="0"/>
              <a:t>Variability</a:t>
            </a:r>
            <a:r>
              <a:rPr lang="en-US" sz="2800" dirty="0"/>
              <a:t>: random variation, spurious correlations</a:t>
            </a:r>
          </a:p>
          <a:p>
            <a:r>
              <a:rPr lang="en-US" sz="2800" b="1" dirty="0"/>
              <a:t>Veracity</a:t>
            </a:r>
            <a:r>
              <a:rPr lang="en-US" sz="2800" dirty="0"/>
              <a:t>: harder to ensure data quality in big data</a:t>
            </a:r>
          </a:p>
        </p:txBody>
      </p:sp>
    </p:spTree>
    <p:extLst>
      <p:ext uri="{BB962C8B-B14F-4D97-AF65-F5344CB8AC3E}">
        <p14:creationId xmlns:p14="http://schemas.microsoft.com/office/powerpoint/2010/main" val="158619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6316" y="-110170"/>
            <a:ext cx="7543800" cy="1036638"/>
          </a:xfrm>
        </p:spPr>
        <p:txBody>
          <a:bodyPr/>
          <a:lstStyle/>
          <a:p>
            <a:r>
              <a:rPr lang="en-US" dirty="0"/>
              <a:t>Thoughts on 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169" y="1021813"/>
            <a:ext cx="8512342" cy="4411662"/>
          </a:xfrm>
          <a:solidFill>
            <a:schemeClr val="lt1"/>
          </a:solidFill>
        </p:spPr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sz="2800" dirty="0"/>
              <a:t>Data mining can be used for good and evil.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800" dirty="0"/>
              <a:t>Big data isn’t the same as big information.</a:t>
            </a:r>
          </a:p>
          <a:p>
            <a:pPr marL="514350" indent="-514350">
              <a:buClrTx/>
              <a:buSzPct val="100000"/>
              <a:buFont typeface="+mj-lt"/>
              <a:buAutoNum type="arabicPeriod" startAt="3"/>
            </a:pPr>
            <a:r>
              <a:rPr lang="en-US" sz="2800" dirty="0"/>
              <a:t>Having big data doesn’t help if it was selected in a biased way.</a:t>
            </a:r>
          </a:p>
          <a:p>
            <a:pPr marL="514350" indent="-514350">
              <a:buClrTx/>
              <a:buSzPct val="100000"/>
              <a:buFont typeface="+mj-lt"/>
              <a:buAutoNum type="arabicPeriod" startAt="4"/>
            </a:pPr>
            <a:r>
              <a:rPr lang="en-US" sz="2800" dirty="0"/>
              <a:t>Compared to causality, prediction is easy since you only have to understand associations and correlation.</a:t>
            </a:r>
          </a:p>
          <a:p>
            <a:pPr marL="514350" indent="-514350">
              <a:buClrTx/>
              <a:buSzPct val="100000"/>
              <a:buFont typeface="+mj-lt"/>
              <a:buAutoNum type="arabicPeriod" startAt="4"/>
            </a:pPr>
            <a:r>
              <a:rPr lang="en-US" sz="2800" dirty="0"/>
              <a:t>If you are interested in causation you can’t measure it all. </a:t>
            </a:r>
          </a:p>
          <a:p>
            <a:pPr marL="514350" indent="-514350">
              <a:buClrTx/>
              <a:buSzPct val="100000"/>
              <a:buFont typeface="+mj-lt"/>
              <a:buAutoNum type="arabicPeriod" startAt="4"/>
            </a:pPr>
            <a:r>
              <a:rPr lang="en-US" sz="2800" dirty="0"/>
              <a:t>Modern machine learning methods are good at finding spurious correlations.</a:t>
            </a:r>
          </a:p>
          <a:p>
            <a:pPr marL="514350" indent="-514350">
              <a:buClrTx/>
              <a:buSzPct val="100000"/>
              <a:buFont typeface="+mj-lt"/>
              <a:buAutoNum type="arabicPeriod" startAt="4"/>
            </a:pPr>
            <a:r>
              <a:rPr lang="en-US" sz="2800" dirty="0"/>
              <a:t>Randomization can be used with big data.</a:t>
            </a:r>
          </a:p>
          <a:p>
            <a:pPr marL="514350" indent="-514350">
              <a:buClrTx/>
              <a:buSzPct val="100000"/>
              <a:buFont typeface="+mj-lt"/>
              <a:buAutoNum type="arabicPeriod" startAt="4"/>
            </a:pPr>
            <a:endParaRPr lang="en-US" sz="2800" dirty="0"/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8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6316" y="-110170"/>
            <a:ext cx="7543800" cy="1036638"/>
          </a:xfrm>
        </p:spPr>
        <p:txBody>
          <a:bodyPr/>
          <a:lstStyle/>
          <a:p>
            <a:r>
              <a:rPr lang="en-US" dirty="0"/>
              <a:t>Thoughts on 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169" y="1021813"/>
            <a:ext cx="8512342" cy="654587"/>
          </a:xfrm>
          <a:solidFill>
            <a:schemeClr val="lt1"/>
          </a:solidFill>
        </p:spPr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dirty="0"/>
              <a:t>Data mining can be used for good and evil.</a:t>
            </a:r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8921B-9E14-C54A-B30D-5EB1FD122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51" r="6288" b="2367"/>
          <a:stretch/>
        </p:blipFill>
        <p:spPr>
          <a:xfrm>
            <a:off x="2433810" y="2247900"/>
            <a:ext cx="411939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8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52D9-4819-4733-ADD5-75193A64921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28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6316" y="-110170"/>
            <a:ext cx="7543800" cy="1036638"/>
          </a:xfrm>
        </p:spPr>
        <p:txBody>
          <a:bodyPr/>
          <a:lstStyle/>
          <a:p>
            <a:r>
              <a:rPr lang="en-US" dirty="0"/>
              <a:t>Thoughts on Big Data</a:t>
            </a:r>
          </a:p>
        </p:txBody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6169" y="1021813"/>
            <a:ext cx="8512342" cy="4411662"/>
          </a:xfrm>
          <a:solidFill>
            <a:schemeClr val="lt1"/>
          </a:solidFill>
        </p:spPr>
        <p:txBody>
          <a:bodyPr/>
          <a:lstStyle/>
          <a:p>
            <a:pPr marL="514350" lvl="0" indent="-514350">
              <a:buClrTx/>
              <a:buSzPct val="100000"/>
              <a:buFont typeface="+mj-lt"/>
              <a:buAutoNum type="arabicPeriod" startAt="2"/>
            </a:pPr>
            <a:r>
              <a:rPr lang="en-US" dirty="0"/>
              <a:t>Big data isn’t the same as big information.</a:t>
            </a:r>
          </a:p>
        </p:txBody>
      </p:sp>
      <p:sp>
        <p:nvSpPr>
          <p:cNvPr id="728068" name="Text Box 1028"/>
          <p:cNvSpPr txBox="1">
            <a:spLocks noChangeArrowheads="1"/>
          </p:cNvSpPr>
          <p:nvPr/>
        </p:nvSpPr>
        <p:spPr bwMode="auto">
          <a:xfrm>
            <a:off x="381000" y="6324600"/>
            <a:ext cx="1447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400">
              <a:latin typeface="Book Antiqua" pitchFamily="18" charset="0"/>
            </a:endParaRPr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id="{F3AB01E5-8046-DD43-905A-EE8C4C496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SzTx/>
              <a:buNone/>
            </a:pPr>
            <a:r>
              <a:rPr lang="en-US" u="sng" kern="0" dirty="0"/>
              <a:t>Baboon study</a:t>
            </a:r>
            <a:r>
              <a:rPr lang="en-US" kern="0" dirty="0"/>
              <a:t>: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kern="0" dirty="0"/>
              <a:t>13 baboons studied.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kern="0" dirty="0"/>
              <a:t>At least two electrical leads per animal.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kern="0" dirty="0"/>
              <a:t>Up to 67 days of observation.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kern="0" dirty="0"/>
              <a:t>Record electrical activity of uterine muscles 32 times per second</a:t>
            </a:r>
          </a:p>
          <a:p>
            <a:pPr>
              <a:lnSpc>
                <a:spcPct val="90000"/>
              </a:lnSpc>
              <a:buSzTx/>
              <a:buFont typeface="Wingdings" panose="05000000000000000000" pitchFamily="2" charset="2"/>
              <a:buChar char=""/>
            </a:pPr>
            <a:r>
              <a:rPr lang="en-US" kern="0" dirty="0"/>
              <a:t>Data ? Information ? Knowledge </a:t>
            </a:r>
          </a:p>
          <a:p>
            <a:pPr marL="0" indent="0">
              <a:lnSpc>
                <a:spcPct val="90000"/>
              </a:lnSpc>
              <a:buSzTx/>
              <a:buFont typeface="Wingdings" pitchFamily="2" charset="2"/>
              <a:buNone/>
            </a:pPr>
            <a:endParaRPr lang="en-US" kern="0" dirty="0"/>
          </a:p>
          <a:p>
            <a:pPr marL="0" indent="0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kern="0" dirty="0"/>
              <a:t>About 4.8 billion data points (~4.5 GB)</a:t>
            </a:r>
          </a:p>
        </p:txBody>
      </p:sp>
    </p:spTree>
    <p:extLst>
      <p:ext uri="{BB962C8B-B14F-4D97-AF65-F5344CB8AC3E}">
        <p14:creationId xmlns:p14="http://schemas.microsoft.com/office/powerpoint/2010/main" val="4308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m chi2">
  <a:themeElements>
    <a:clrScheme name="cem chi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cem chi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m chi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 chi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 chi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 chi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 chi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 chi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 chi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 chi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m chi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m chi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23497</TotalTime>
  <Words>1996</Words>
  <Application>Microsoft Macintosh PowerPoint</Application>
  <PresentationFormat>On-screen Show (4:3)</PresentationFormat>
  <Paragraphs>229</Paragraphs>
  <Slides>25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Book Antiqua</vt:lpstr>
      <vt:lpstr>Times New Roman</vt:lpstr>
      <vt:lpstr>Wingdings</vt:lpstr>
      <vt:lpstr>cem chi2</vt:lpstr>
      <vt:lpstr>PowerPoint Presentation</vt:lpstr>
      <vt:lpstr>Zoom lectures and labs</vt:lpstr>
      <vt:lpstr>What is “Big Data” today?</vt:lpstr>
      <vt:lpstr>Big Data</vt:lpstr>
      <vt:lpstr>“Big Data”</vt:lpstr>
      <vt:lpstr>“Big Data” – the 5 Vs</vt:lpstr>
      <vt:lpstr>Thoughts on Big Data</vt:lpstr>
      <vt:lpstr>Thoughts on Big Data</vt:lpstr>
      <vt:lpstr>Thoughts on Big Data</vt:lpstr>
      <vt:lpstr>Thoughts on Big Data</vt:lpstr>
      <vt:lpstr>Thoughts on Big Data</vt:lpstr>
      <vt:lpstr>Thoughts on Big Data</vt:lpstr>
      <vt:lpstr>Thoughts on Big Data</vt:lpstr>
      <vt:lpstr>Thoughts on Big Data</vt:lpstr>
      <vt:lpstr>Questions related to content? Use the chat to let me know, I will attend in that order.</vt:lpstr>
      <vt:lpstr>Course outline</vt:lpstr>
      <vt:lpstr>Is this course for you?</vt:lpstr>
      <vt:lpstr>Course Delivery</vt:lpstr>
      <vt:lpstr>Course Grading</vt:lpstr>
      <vt:lpstr>TICR Professional Conduct Statement</vt:lpstr>
      <vt:lpstr>Course due dates</vt:lpstr>
      <vt:lpstr>Course software:</vt:lpstr>
      <vt:lpstr>Optional reading (posted on CLE):</vt:lpstr>
      <vt:lpstr>Questions?</vt:lpstr>
      <vt:lpstr>Next up, lab</vt:lpstr>
    </vt:vector>
  </TitlesOfParts>
  <Company>UCSF-PSG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Appropriate OAI Data Use</dc:title>
  <dc:creator>CMcCulloch</dc:creator>
  <cp:lastModifiedBy>Scheffler, Aaron</cp:lastModifiedBy>
  <cp:revision>439</cp:revision>
  <cp:lastPrinted>2020-07-20T21:26:11Z</cp:lastPrinted>
  <dcterms:created xsi:type="dcterms:W3CDTF">2007-11-26T22:52:26Z</dcterms:created>
  <dcterms:modified xsi:type="dcterms:W3CDTF">2021-07-22T19:18:57Z</dcterms:modified>
</cp:coreProperties>
</file>