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511" r:id="rId3"/>
    <p:sldId id="529" r:id="rId4"/>
    <p:sldId id="483" r:id="rId5"/>
    <p:sldId id="537" r:id="rId6"/>
    <p:sldId id="526" r:id="rId7"/>
    <p:sldId id="417" r:id="rId8"/>
    <p:sldId id="522" r:id="rId9"/>
    <p:sldId id="523" r:id="rId10"/>
    <p:sldId id="524" r:id="rId11"/>
    <p:sldId id="538" r:id="rId12"/>
    <p:sldId id="530" r:id="rId13"/>
    <p:sldId id="554" r:id="rId14"/>
    <p:sldId id="552" r:id="rId15"/>
    <p:sldId id="553" r:id="rId16"/>
    <p:sldId id="418" r:id="rId17"/>
    <p:sldId id="539" r:id="rId18"/>
    <p:sldId id="540" r:id="rId19"/>
    <p:sldId id="487" r:id="rId20"/>
    <p:sldId id="488" r:id="rId21"/>
    <p:sldId id="531" r:id="rId22"/>
    <p:sldId id="485" r:id="rId23"/>
    <p:sldId id="525" r:id="rId24"/>
    <p:sldId id="555" r:id="rId25"/>
    <p:sldId id="515" r:id="rId26"/>
    <p:sldId id="516" r:id="rId27"/>
    <p:sldId id="517" r:id="rId28"/>
    <p:sldId id="518" r:id="rId29"/>
    <p:sldId id="519" r:id="rId30"/>
    <p:sldId id="520" r:id="rId31"/>
    <p:sldId id="533" r:id="rId32"/>
    <p:sldId id="556" r:id="rId33"/>
    <p:sldId id="548" r:id="rId34"/>
    <p:sldId id="498" r:id="rId35"/>
    <p:sldId id="430" r:id="rId36"/>
    <p:sldId id="433" r:id="rId37"/>
    <p:sldId id="500" r:id="rId38"/>
    <p:sldId id="527" r:id="rId39"/>
    <p:sldId id="528" r:id="rId40"/>
    <p:sldId id="434" r:id="rId41"/>
    <p:sldId id="435" r:id="rId42"/>
    <p:sldId id="436" r:id="rId43"/>
    <p:sldId id="437" r:id="rId44"/>
    <p:sldId id="438" r:id="rId45"/>
    <p:sldId id="439" r:id="rId46"/>
    <p:sldId id="542" r:id="rId47"/>
    <p:sldId id="499" r:id="rId48"/>
    <p:sldId id="492" r:id="rId49"/>
    <p:sldId id="454" r:id="rId50"/>
    <p:sldId id="502" r:id="rId51"/>
    <p:sldId id="557" r:id="rId52"/>
    <p:sldId id="534" r:id="rId53"/>
    <p:sldId id="455" r:id="rId54"/>
    <p:sldId id="447" r:id="rId55"/>
    <p:sldId id="457" r:id="rId56"/>
    <p:sldId id="440" r:id="rId57"/>
    <p:sldId id="497" r:id="rId58"/>
    <p:sldId id="453" r:id="rId59"/>
    <p:sldId id="449" r:id="rId60"/>
    <p:sldId id="558" r:id="rId61"/>
    <p:sldId id="535" r:id="rId62"/>
    <p:sldId id="427" r:id="rId63"/>
    <p:sldId id="475" r:id="rId64"/>
    <p:sldId id="428" r:id="rId65"/>
    <p:sldId id="479" r:id="rId66"/>
    <p:sldId id="482" r:id="rId67"/>
    <p:sldId id="481" r:id="rId68"/>
    <p:sldId id="550" r:id="rId69"/>
    <p:sldId id="476" r:id="rId70"/>
    <p:sldId id="478" r:id="rId71"/>
    <p:sldId id="536" r:id="rId72"/>
    <p:sldId id="473" r:id="rId73"/>
    <p:sldId id="504" r:id="rId74"/>
    <p:sldId id="466" r:id="rId75"/>
    <p:sldId id="493" r:id="rId76"/>
    <p:sldId id="496" r:id="rId77"/>
    <p:sldId id="494" r:id="rId78"/>
    <p:sldId id="495" r:id="rId79"/>
    <p:sldId id="521" r:id="rId80"/>
    <p:sldId id="353" r:id="rId81"/>
    <p:sldId id="551" r:id="rId82"/>
    <p:sldId id="544" r:id="rId83"/>
    <p:sldId id="545" r:id="rId84"/>
    <p:sldId id="546" r:id="rId85"/>
    <p:sldId id="547" r:id="rId86"/>
  </p:sldIdLst>
  <p:sldSz cx="9144000" cy="6858000" type="screen4x3"/>
  <p:notesSz cx="6842125" cy="92630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8">
          <p15:clr>
            <a:srgbClr val="A4A3A4"/>
          </p15:clr>
        </p15:guide>
        <p15:guide id="2" pos="215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ellena Glymour" initials="MG" lastIdx="1" clrIdx="0">
    <p:extLst>
      <p:ext uri="{19B8F6BF-5375-455C-9EA6-DF929625EA0E}">
        <p15:presenceInfo xmlns:p15="http://schemas.microsoft.com/office/powerpoint/2012/main" userId="7e3b5371ad9426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81106" autoAdjust="0"/>
  </p:normalViewPr>
  <p:slideViewPr>
    <p:cSldViewPr>
      <p:cViewPr varScale="1">
        <p:scale>
          <a:sx n="129" d="100"/>
          <a:sy n="129" d="100"/>
        </p:scale>
        <p:origin x="2811" y="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84"/>
    </p:cViewPr>
  </p:sorterViewPr>
  <p:notesViewPr>
    <p:cSldViewPr>
      <p:cViewPr varScale="1">
        <p:scale>
          <a:sx n="52" d="100"/>
          <a:sy n="52" d="100"/>
        </p:scale>
        <p:origin x="-1488" y="-84"/>
      </p:cViewPr>
      <p:guideLst>
        <p:guide orient="horz" pos="2918"/>
        <p:guide pos="215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23T21:31:54.058" idx="1">
    <p:pos x="10" y="10"/>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541" cy="463470"/>
          </a:xfrm>
          <a:prstGeom prst="rect">
            <a:avLst/>
          </a:prstGeom>
        </p:spPr>
        <p:txBody>
          <a:bodyPr vert="horz" lIns="90306" tIns="45153" rIns="90306" bIns="45153" rtlCol="0"/>
          <a:lstStyle>
            <a:lvl1pPr algn="l">
              <a:defRPr sz="1200"/>
            </a:lvl1pPr>
          </a:lstStyle>
          <a:p>
            <a:pPr>
              <a:defRPr/>
            </a:pPr>
            <a:endParaRPr lang="en-US"/>
          </a:p>
        </p:txBody>
      </p:sp>
      <p:sp>
        <p:nvSpPr>
          <p:cNvPr id="3" name="Date Placeholder 2"/>
          <p:cNvSpPr>
            <a:spLocks noGrp="1"/>
          </p:cNvSpPr>
          <p:nvPr>
            <p:ph type="dt" sz="quarter" idx="1"/>
          </p:nvPr>
        </p:nvSpPr>
        <p:spPr>
          <a:xfrm>
            <a:off x="3875036" y="0"/>
            <a:ext cx="2965541" cy="463470"/>
          </a:xfrm>
          <a:prstGeom prst="rect">
            <a:avLst/>
          </a:prstGeom>
        </p:spPr>
        <p:txBody>
          <a:bodyPr vert="horz" lIns="90306" tIns="45153" rIns="90306" bIns="45153" rtlCol="0"/>
          <a:lstStyle>
            <a:lvl1pPr algn="r">
              <a:defRPr sz="1200"/>
            </a:lvl1pPr>
          </a:lstStyle>
          <a:p>
            <a:pPr>
              <a:defRPr/>
            </a:pPr>
            <a:fld id="{4004DE76-A2B7-4B5F-91FA-9CF7792A535C}" type="datetimeFigureOut">
              <a:rPr lang="en-US"/>
              <a:pPr>
                <a:defRPr/>
              </a:pPr>
              <a:t>1/24/2017</a:t>
            </a:fld>
            <a:endParaRPr lang="en-US"/>
          </a:p>
        </p:txBody>
      </p:sp>
      <p:sp>
        <p:nvSpPr>
          <p:cNvPr id="4" name="Footer Placeholder 3"/>
          <p:cNvSpPr>
            <a:spLocks noGrp="1"/>
          </p:cNvSpPr>
          <p:nvPr>
            <p:ph type="ftr" sz="quarter" idx="2"/>
          </p:nvPr>
        </p:nvSpPr>
        <p:spPr>
          <a:xfrm>
            <a:off x="0" y="8798012"/>
            <a:ext cx="2965541" cy="463470"/>
          </a:xfrm>
          <a:prstGeom prst="rect">
            <a:avLst/>
          </a:prstGeom>
        </p:spPr>
        <p:txBody>
          <a:bodyPr vert="horz" lIns="90306" tIns="45153" rIns="90306" bIns="4515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75036" y="8798012"/>
            <a:ext cx="2965541" cy="463470"/>
          </a:xfrm>
          <a:prstGeom prst="rect">
            <a:avLst/>
          </a:prstGeom>
        </p:spPr>
        <p:txBody>
          <a:bodyPr vert="horz" lIns="90306" tIns="45153" rIns="90306" bIns="45153" rtlCol="0" anchor="b"/>
          <a:lstStyle>
            <a:lvl1pPr algn="r">
              <a:defRPr sz="1200"/>
            </a:lvl1pPr>
          </a:lstStyle>
          <a:p>
            <a:pPr>
              <a:defRPr/>
            </a:pPr>
            <a:fld id="{471F7330-3ED8-4594-A9FD-5A88DAC2468A}" type="slidenum">
              <a:rPr lang="en-US"/>
              <a:pPr>
                <a:defRPr/>
              </a:pPr>
              <a:t>‹#›</a:t>
            </a:fld>
            <a:endParaRPr lang="en-US"/>
          </a:p>
        </p:txBody>
      </p:sp>
    </p:spTree>
    <p:extLst>
      <p:ext uri="{BB962C8B-B14F-4D97-AF65-F5344CB8AC3E}">
        <p14:creationId xmlns:p14="http://schemas.microsoft.com/office/powerpoint/2010/main" val="270948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75036"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04900" y="693738"/>
            <a:ext cx="4632325" cy="347503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4833" y="4400588"/>
            <a:ext cx="5472460" cy="4168062"/>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75036"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lgn="r">
              <a:defRPr sz="1200"/>
            </a:lvl1pPr>
          </a:lstStyle>
          <a:p>
            <a:pPr>
              <a:defRPr/>
            </a:pPr>
            <a:fld id="{22949670-C378-4628-A308-FBE1674AD54F}" type="slidenum">
              <a:rPr lang="en-US"/>
              <a:pPr>
                <a:defRPr/>
              </a:pPr>
              <a:t>‹#›</a:t>
            </a:fld>
            <a:endParaRPr lang="en-US"/>
          </a:p>
        </p:txBody>
      </p:sp>
    </p:spTree>
    <p:extLst>
      <p:ext uri="{BB962C8B-B14F-4D97-AF65-F5344CB8AC3E}">
        <p14:creationId xmlns:p14="http://schemas.microsoft.com/office/powerpoint/2010/main" val="356544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B0EB4C3-9E14-48FE-BB25-63FD1212EC0C}" type="slidenum">
              <a:rPr lang="en-US" smtClean="0"/>
              <a:pPr/>
              <a:t>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4711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Estimated Effects of Duration of US Residence on Low Birthweight among Mothers Who Arrived at Ages 18+ Years, Controlling for Year of Arrival and Maternal Age at Time of Birth (</a:t>
            </a:r>
            <a:r>
              <a:rPr lang="en-US" i="1" dirty="0"/>
              <a:t>N </a:t>
            </a:r>
            <a:r>
              <a:rPr lang="en-US" dirty="0"/>
              <a:t>=</a:t>
            </a:r>
            <a:r>
              <a:rPr lang="en-US" i="1" dirty="0"/>
              <a:t> </a:t>
            </a:r>
            <a:r>
              <a:rPr lang="en-US" dirty="0"/>
              <a:t>12,350) Note: Derived from estimates in column (e) of Table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Estimated Effects of Duration of US Residence on Low Birthweight among Mothers Who Arrived at Ages &lt;18 Years, Controlling for Year of Arrival and Maternal Age at Time of Birth (</a:t>
            </a:r>
            <a:r>
              <a:rPr lang="en-US" i="1" dirty="0"/>
              <a:t>N </a:t>
            </a:r>
            <a:r>
              <a:rPr lang="en-US" dirty="0"/>
              <a:t>=</a:t>
            </a:r>
            <a:r>
              <a:rPr lang="en-US" i="1" dirty="0"/>
              <a:t> </a:t>
            </a:r>
            <a:r>
              <a:rPr lang="en-US" dirty="0"/>
              <a:t>8,000) Note: Derived from estimates in column (d) of Table .</a:t>
            </a:r>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17</a:t>
            </a:fld>
            <a:endParaRPr lang="en-US"/>
          </a:p>
        </p:txBody>
      </p:sp>
    </p:spTree>
    <p:extLst>
      <p:ext uri="{BB962C8B-B14F-4D97-AF65-F5344CB8AC3E}">
        <p14:creationId xmlns:p14="http://schemas.microsoft.com/office/powerpoint/2010/main" val="3101013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Estimated Effects of Duration of US Residence on Low Birthweight among Mothers Who Arrived at Ages &lt;18 Years, Controlling for Year of Arrival and Maternal Age at Time of Birth (</a:t>
            </a:r>
            <a:r>
              <a:rPr lang="en-US" i="1" dirty="0"/>
              <a:t>N </a:t>
            </a:r>
            <a:r>
              <a:rPr lang="en-US" dirty="0"/>
              <a:t>=</a:t>
            </a:r>
            <a:r>
              <a:rPr lang="en-US" i="1" dirty="0"/>
              <a:t> </a:t>
            </a:r>
            <a:r>
              <a:rPr lang="en-US" dirty="0"/>
              <a:t>8,000) Note: Derived from estimates in column (d) of Table .</a:t>
            </a:r>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18</a:t>
            </a:fld>
            <a:endParaRPr lang="en-US"/>
          </a:p>
        </p:txBody>
      </p:sp>
    </p:spTree>
    <p:extLst>
      <p:ext uri="{BB962C8B-B14F-4D97-AF65-F5344CB8AC3E}">
        <p14:creationId xmlns:p14="http://schemas.microsoft.com/office/powerpoint/2010/main" val="150475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FDF5E-96E0-4677-B6B5-512404B0169A}" type="slidenum">
              <a:rPr lang="en-US"/>
              <a:pPr eaLnBrk="1" hangingPunct="1"/>
              <a:t>19</a:t>
            </a:fld>
            <a:endParaRPr lang="en-US"/>
          </a:p>
        </p:txBody>
      </p:sp>
      <p:sp>
        <p:nvSpPr>
          <p:cNvPr id="48131"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6561E46-33BC-4961-BEC6-27C84D6804AD}" type="slidenum">
              <a:rPr lang="en-US" sz="1200"/>
              <a:pPr algn="r" eaLnBrk="1" hangingPunct="1"/>
              <a:t>19</a:t>
            </a:fld>
            <a:endParaRPr lang="en-US" sz="120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dirty="0"/>
          </a:p>
        </p:txBody>
      </p:sp>
    </p:spTree>
    <p:extLst>
      <p:ext uri="{BB962C8B-B14F-4D97-AF65-F5344CB8AC3E}">
        <p14:creationId xmlns:p14="http://schemas.microsoft.com/office/powerpoint/2010/main" val="226852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2D2874-DC12-42E4-AE08-9BBEDB07D02B}" type="slidenum">
              <a:rPr lang="en-US"/>
              <a:pPr eaLnBrk="1" hangingPunct="1"/>
              <a:t>20</a:t>
            </a:fld>
            <a:endParaRPr lang="en-US"/>
          </a:p>
        </p:txBody>
      </p:sp>
      <p:sp>
        <p:nvSpPr>
          <p:cNvPr id="49155"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292A631-2D94-4521-87AB-6834799B3D68}" type="slidenum">
              <a:rPr lang="en-US" sz="1200"/>
              <a:pPr algn="r" eaLnBrk="1" hangingPunct="1"/>
              <a:t>20</a:t>
            </a:fld>
            <a:endParaRPr lang="en-U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321286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C256B-8532-4454-8A24-FF8F3206F0E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4701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so simple that I don’t have to look it</a:t>
            </a:r>
            <a:r>
              <a:rPr lang="en-US" baseline="0" dirty="0"/>
              <a:t> up every single time.</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30</a:t>
            </a:fld>
            <a:endParaRPr lang="en-US"/>
          </a:p>
        </p:txBody>
      </p:sp>
    </p:spTree>
    <p:extLst>
      <p:ext uri="{BB962C8B-B14F-4D97-AF65-F5344CB8AC3E}">
        <p14:creationId xmlns:p14="http://schemas.microsoft.com/office/powerpoint/2010/main" val="241280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32</a:t>
            </a:fld>
            <a:endParaRPr lang="en-US" altLang="en-US">
              <a:solidFill>
                <a:prstClr val="black"/>
              </a:solidFill>
            </a:endParaRPr>
          </a:p>
        </p:txBody>
      </p:sp>
    </p:spTree>
    <p:extLst>
      <p:ext uri="{BB962C8B-B14F-4D97-AF65-F5344CB8AC3E}">
        <p14:creationId xmlns:p14="http://schemas.microsoft.com/office/powerpoint/2010/main" val="827213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060D0-AACA-42FC-BA81-1F80BCA7DC35}" type="slidenum">
              <a:rPr lang="en-US"/>
              <a:pPr eaLnBrk="1" hangingPunct="1"/>
              <a:t>35</a:t>
            </a:fld>
            <a:endParaRPr lang="en-US"/>
          </a:p>
        </p:txBody>
      </p:sp>
      <p:sp>
        <p:nvSpPr>
          <p:cNvPr id="50179"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FCDB26F-C6A9-4154-98D8-21CF67635F4E}" type="slidenum">
              <a:rPr lang="en-US" sz="1200"/>
              <a:pPr algn="r" eaLnBrk="1" hangingPunct="1"/>
              <a:t>35</a:t>
            </a:fld>
            <a:endParaRPr 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118832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43FD26-382C-4BF3-9ADC-DB981E0BCB7E}" type="slidenum">
              <a:rPr lang="en-US"/>
              <a:pPr eaLnBrk="1" hangingPunct="1"/>
              <a:t>36</a:t>
            </a:fld>
            <a:endParaRPr lang="en-US"/>
          </a:p>
        </p:txBody>
      </p:sp>
      <p:sp>
        <p:nvSpPr>
          <p:cNvPr id="52227"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B93A4B8-18B4-4AE6-8F52-9DA118C47780}" type="slidenum">
              <a:rPr lang="en-US" sz="1200"/>
              <a:pPr algn="r" eaLnBrk="1" hangingPunct="1"/>
              <a:t>36</a:t>
            </a:fld>
            <a:endParaRPr lang="en-US" sz="12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334020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3A9CFA-3E5D-45DC-B2F0-1023BBA5D62B}" type="slidenum">
              <a:rPr lang="en-US"/>
              <a:pPr eaLnBrk="1" hangingPunct="1"/>
              <a:t>40</a:t>
            </a:fld>
            <a:endParaRPr lang="en-US"/>
          </a:p>
        </p:txBody>
      </p:sp>
      <p:sp>
        <p:nvSpPr>
          <p:cNvPr id="53251"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A2DBFBB-7FED-4670-B458-6CC3DB8EFC11}" type="slidenum">
              <a:rPr lang="en-US" sz="1200"/>
              <a:pPr algn="r" eaLnBrk="1" hangingPunct="1"/>
              <a:t>40</a:t>
            </a:fld>
            <a:endParaRPr 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40940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a:t>
            </a:r>
            <a:r>
              <a:rPr lang="en-US" baseline="0" dirty="0"/>
              <a:t> Eliseo introducing race/ethnicity?  Link back to his definition.</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5</a:t>
            </a:fld>
            <a:endParaRPr lang="en-US"/>
          </a:p>
        </p:txBody>
      </p:sp>
    </p:spTree>
    <p:extLst>
      <p:ext uri="{BB962C8B-B14F-4D97-AF65-F5344CB8AC3E}">
        <p14:creationId xmlns:p14="http://schemas.microsoft.com/office/powerpoint/2010/main" val="625222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7277AB-2D65-41BA-B4C7-84694ECB55F0}" type="slidenum">
              <a:rPr lang="en-US"/>
              <a:pPr eaLnBrk="1" hangingPunct="1"/>
              <a:t>41</a:t>
            </a:fld>
            <a:endParaRPr lang="en-US"/>
          </a:p>
        </p:txBody>
      </p:sp>
      <p:sp>
        <p:nvSpPr>
          <p:cNvPr id="54275"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29F0E5-1F17-4993-97AD-40A17D3775AA}" type="slidenum">
              <a:rPr lang="en-US" sz="1200"/>
              <a:pPr algn="r" eaLnBrk="1" hangingPunct="1"/>
              <a:t>41</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93563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6A851C-3DB5-491D-81FF-1FBBB94D7A98}" type="slidenum">
              <a:rPr lang="en-US"/>
              <a:pPr eaLnBrk="1" hangingPunct="1"/>
              <a:t>42</a:t>
            </a:fld>
            <a:endParaRPr lang="en-US"/>
          </a:p>
        </p:txBody>
      </p:sp>
      <p:sp>
        <p:nvSpPr>
          <p:cNvPr id="55299"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9B6C735-777C-4916-B4F9-EE24BD607805}" type="slidenum">
              <a:rPr lang="en-US" sz="1200"/>
              <a:pPr algn="r" eaLnBrk="1" hangingPunct="1"/>
              <a:t>42</a:t>
            </a:fld>
            <a:endParaRPr lang="en-US" sz="120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2987936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7A3CB6-C37C-42CF-AC49-1F57D6D74CEB}" type="slidenum">
              <a:rPr lang="en-US"/>
              <a:pPr eaLnBrk="1" hangingPunct="1"/>
              <a:t>43</a:t>
            </a:fld>
            <a:endParaRPr lang="en-US"/>
          </a:p>
        </p:txBody>
      </p:sp>
      <p:sp>
        <p:nvSpPr>
          <p:cNvPr id="56323"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4A020E-2439-42DE-BE70-D815F4F2F7BE}" type="slidenum">
              <a:rPr lang="en-US" sz="1200"/>
              <a:pPr algn="r" eaLnBrk="1" hangingPunct="1"/>
              <a:t>43</a:t>
            </a:fld>
            <a:endParaRPr lang="en-US" sz="12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27903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15AA54-907F-416B-9586-2F7BE2C7CD43}" type="slidenum">
              <a:rPr lang="en-US"/>
              <a:pPr eaLnBrk="1" hangingPunct="1"/>
              <a:t>44</a:t>
            </a:fld>
            <a:endParaRPr lang="en-US"/>
          </a:p>
        </p:txBody>
      </p:sp>
      <p:sp>
        <p:nvSpPr>
          <p:cNvPr id="57347"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7D3C7FA-1A22-4CF8-AD34-26228EBC4CA4}" type="slidenum">
              <a:rPr lang="en-US" sz="1200"/>
              <a:pPr algn="r" eaLnBrk="1" hangingPunct="1"/>
              <a:t>44</a:t>
            </a:fld>
            <a:endParaRPr lang="en-US"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368300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23FE97-365F-4CF2-83E9-0FAF19700AF2}" type="slidenum">
              <a:rPr lang="en-US"/>
              <a:pPr eaLnBrk="1" hangingPunct="1"/>
              <a:t>45</a:t>
            </a:fld>
            <a:endParaRPr lang="en-US"/>
          </a:p>
        </p:txBody>
      </p:sp>
      <p:sp>
        <p:nvSpPr>
          <p:cNvPr id="58371"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2098DFA-40D7-4008-8745-D8F6B7E64B9E}" type="slidenum">
              <a:rPr lang="en-US" sz="1200"/>
              <a:pPr algn="r" eaLnBrk="1" hangingPunct="1"/>
              <a:t>45</a:t>
            </a:fld>
            <a:endParaRPr lang="en-U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p:spPr>
        <p:txBody>
          <a:bodyPr/>
          <a:lstStyle/>
          <a:p>
            <a:pPr eaLnBrk="1" hangingPunct="1"/>
            <a:r>
              <a:rPr lang="en-US"/>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a:p>
        </p:txBody>
      </p:sp>
    </p:spTree>
    <p:extLst>
      <p:ext uri="{BB962C8B-B14F-4D97-AF65-F5344CB8AC3E}">
        <p14:creationId xmlns:p14="http://schemas.microsoft.com/office/powerpoint/2010/main" val="16795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23FE97-365F-4CF2-83E9-0FAF19700AF2}" type="slidenum">
              <a:rPr lang="en-US"/>
              <a:pPr eaLnBrk="1" hangingPunct="1"/>
              <a:t>46</a:t>
            </a:fld>
            <a:endParaRPr lang="en-US"/>
          </a:p>
        </p:txBody>
      </p:sp>
      <p:sp>
        <p:nvSpPr>
          <p:cNvPr id="58371"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2098DFA-40D7-4008-8745-D8F6B7E64B9E}" type="slidenum">
              <a:rPr lang="en-US" sz="1200"/>
              <a:pPr algn="r" eaLnBrk="1" hangingPunct="1"/>
              <a:t>46</a:t>
            </a:fld>
            <a:endParaRPr lang="en-U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charset="0"/>
                <a:ea typeface="+mn-ea"/>
                <a:cs typeface="+mn-cs"/>
              </a:rPr>
              <a:t>Objectives: Differences in DNA methylation have been associated with early life adversity, suggesting that alterations</a:t>
            </a:r>
          </a:p>
          <a:p>
            <a:r>
              <a:rPr lang="en-US" sz="1200" b="0" i="0" u="none" strike="noStrike" kern="1200" baseline="0" dirty="0">
                <a:solidFill>
                  <a:schemeClr val="tx1"/>
                </a:solidFill>
                <a:latin typeface="Arial" charset="0"/>
                <a:ea typeface="+mn-ea"/>
                <a:cs typeface="+mn-cs"/>
              </a:rPr>
              <a:t>in methylation function as one pathway through which adverse early environments are biologically embedded.</a:t>
            </a:r>
          </a:p>
          <a:p>
            <a:r>
              <a:rPr lang="en-US" sz="1200" b="0" i="0" u="none" strike="noStrike" kern="1200" baseline="0" dirty="0">
                <a:solidFill>
                  <a:schemeClr val="tx1"/>
                </a:solidFill>
                <a:latin typeface="Arial" charset="0"/>
                <a:ea typeface="+mn-ea"/>
                <a:cs typeface="+mn-cs"/>
              </a:rPr>
              <a:t>This study examined associations between exposure to institutional care, quantified as the proportion of time in</a:t>
            </a:r>
          </a:p>
          <a:p>
            <a:r>
              <a:rPr lang="en-US" sz="1200" b="0" i="0" u="none" strike="noStrike" kern="1200" baseline="0" dirty="0">
                <a:solidFill>
                  <a:schemeClr val="tx1"/>
                </a:solidFill>
                <a:latin typeface="Arial" charset="0"/>
                <a:ea typeface="+mn-ea"/>
                <a:cs typeface="+mn-cs"/>
              </a:rPr>
              <a:t>institutional care at specified follow-up assessment ages, and DNA methylation status in two stress-related genes:</a:t>
            </a:r>
          </a:p>
          <a:p>
            <a:r>
              <a:rPr lang="en-US" sz="1200" b="0" i="0" u="none" strike="noStrike" kern="1200" baseline="0" dirty="0">
                <a:solidFill>
                  <a:schemeClr val="tx1"/>
                </a:solidFill>
                <a:latin typeface="Arial" charset="0"/>
                <a:ea typeface="+mn-ea"/>
                <a:cs typeface="+mn-cs"/>
              </a:rPr>
              <a:t>FKBP5 and SLC6A4.</a:t>
            </a:r>
          </a:p>
          <a:p>
            <a:r>
              <a:rPr lang="en-US" sz="1200" b="0" i="0" u="none" strike="noStrike" kern="1200" baseline="0" dirty="0">
                <a:solidFill>
                  <a:schemeClr val="tx1"/>
                </a:solidFill>
                <a:latin typeface="Arial" charset="0"/>
                <a:ea typeface="+mn-ea"/>
                <a:cs typeface="+mn-cs"/>
              </a:rPr>
              <a:t>Materials and Methods: We analyzed data from the Bucharest Early Intervention Project, which is a prospective</a:t>
            </a:r>
          </a:p>
          <a:p>
            <a:r>
              <a:rPr lang="en-US" sz="1200" b="0" i="0" u="none" strike="noStrike" kern="1200" baseline="0" dirty="0">
                <a:solidFill>
                  <a:schemeClr val="tx1"/>
                </a:solidFill>
                <a:latin typeface="Arial" charset="0"/>
                <a:ea typeface="+mn-ea"/>
                <a:cs typeface="+mn-cs"/>
              </a:rPr>
              <a:t>study in which children reared in institutional settings were randomly assigned (mean age 22 months) to either</a:t>
            </a:r>
          </a:p>
          <a:p>
            <a:r>
              <a:rPr lang="en-US" sz="1200" b="0" i="0" u="none" strike="noStrike" kern="1200" baseline="0" dirty="0">
                <a:solidFill>
                  <a:schemeClr val="tx1"/>
                </a:solidFill>
                <a:latin typeface="Arial" charset="0"/>
                <a:ea typeface="+mn-ea"/>
                <a:cs typeface="+mn-cs"/>
              </a:rPr>
              <a:t>newly created foster care or care as usual (to remain in their current placement) and prospectively followed. A group</a:t>
            </a:r>
          </a:p>
          <a:p>
            <a:r>
              <a:rPr lang="en-US" sz="1200" b="0" i="0" u="none" strike="noStrike" kern="1200" baseline="0" dirty="0">
                <a:solidFill>
                  <a:schemeClr val="tx1"/>
                </a:solidFill>
                <a:latin typeface="Arial" charset="0"/>
                <a:ea typeface="+mn-ea"/>
                <a:cs typeface="+mn-cs"/>
              </a:rPr>
              <a:t>of children from the same geographic area, with no history of institutionalized caregiving, were also recruited. DNA</a:t>
            </a:r>
          </a:p>
          <a:p>
            <a:r>
              <a:rPr lang="en-US" sz="1200" b="0" i="0" u="none" strike="noStrike" kern="1200" baseline="0" dirty="0">
                <a:solidFill>
                  <a:schemeClr val="tx1"/>
                </a:solidFill>
                <a:latin typeface="Arial" charset="0"/>
                <a:ea typeface="+mn-ea"/>
                <a:cs typeface="+mn-cs"/>
              </a:rPr>
              <a:t>methylation status was determined in DNA extracted from buccal epithelial cells of children at age 12.</a:t>
            </a:r>
          </a:p>
          <a:p>
            <a:r>
              <a:rPr lang="en-US" sz="1200" b="0" i="0" u="none" strike="noStrike" kern="1200" baseline="0" dirty="0">
                <a:solidFill>
                  <a:schemeClr val="tx1"/>
                </a:solidFill>
                <a:latin typeface="Arial" charset="0"/>
                <a:ea typeface="+mn-ea"/>
                <a:cs typeface="+mn-cs"/>
              </a:rPr>
              <a:t>Results: An inverse association was identified such that more time spent in institutional care was associated with</a:t>
            </a:r>
          </a:p>
          <a:p>
            <a:r>
              <a:rPr lang="en-US" sz="1200" b="0" i="0" u="none" strike="noStrike" kern="1200" baseline="0" dirty="0">
                <a:solidFill>
                  <a:schemeClr val="tx1"/>
                </a:solidFill>
                <a:latin typeface="Arial" charset="0"/>
                <a:ea typeface="+mn-ea"/>
                <a:cs typeface="+mn-cs"/>
              </a:rPr>
              <a:t>lower DNA methylation at specific </a:t>
            </a:r>
            <a:r>
              <a:rPr lang="en-US" sz="1200" b="0" i="0" u="none" strike="noStrike" kern="1200" baseline="0" dirty="0" err="1">
                <a:solidFill>
                  <a:schemeClr val="tx1"/>
                </a:solidFill>
                <a:latin typeface="Arial" charset="0"/>
                <a:ea typeface="+mn-ea"/>
                <a:cs typeface="+mn-cs"/>
              </a:rPr>
              <a:t>CpG</a:t>
            </a:r>
            <a:r>
              <a:rPr lang="en-US" sz="1200" b="0" i="0" u="none" strike="noStrike" kern="1200" baseline="0" dirty="0">
                <a:solidFill>
                  <a:schemeClr val="tx1"/>
                </a:solidFill>
                <a:latin typeface="Arial" charset="0"/>
                <a:ea typeface="+mn-ea"/>
                <a:cs typeface="+mn-cs"/>
              </a:rPr>
              <a:t> sites within both genes.</a:t>
            </a:r>
          </a:p>
          <a:p>
            <a:r>
              <a:rPr lang="en-US" sz="1200" b="0" i="0" u="none" strike="noStrike" kern="1200" baseline="0" dirty="0">
                <a:solidFill>
                  <a:schemeClr val="tx1"/>
                </a:solidFill>
                <a:latin typeface="Arial" charset="0"/>
                <a:ea typeface="+mn-ea"/>
                <a:cs typeface="+mn-cs"/>
              </a:rPr>
              <a:t>Discussion: These results suggest a lasting impact of early severe social deprivation on methylation patterns in</a:t>
            </a:r>
          </a:p>
          <a:p>
            <a:r>
              <a:rPr lang="en-US" sz="1200" b="0" i="0" u="none" strike="noStrike" kern="1200" baseline="0" dirty="0">
                <a:solidFill>
                  <a:schemeClr val="tx1"/>
                </a:solidFill>
                <a:latin typeface="Arial" charset="0"/>
                <a:ea typeface="+mn-ea"/>
                <a:cs typeface="+mn-cs"/>
              </a:rPr>
              <a:t>these genes, and contribute to a growing literature linking early adversity and epigenetic variation in children. Am</a:t>
            </a:r>
          </a:p>
          <a:p>
            <a:r>
              <a:rPr lang="en-US" sz="1200" b="0" i="0" u="none" strike="noStrike" kern="1200" baseline="0" dirty="0">
                <a:solidFill>
                  <a:schemeClr val="tx1"/>
                </a:solidFill>
                <a:latin typeface="Arial" charset="0"/>
                <a:ea typeface="+mn-ea"/>
                <a:cs typeface="+mn-cs"/>
              </a:rPr>
              <a:t>J Phys </a:t>
            </a:r>
            <a:r>
              <a:rPr lang="en-US" sz="1200" b="0" i="0" u="none" strike="noStrike" kern="1200" baseline="0" dirty="0" err="1">
                <a:solidFill>
                  <a:schemeClr val="tx1"/>
                </a:solidFill>
                <a:latin typeface="Arial" charset="0"/>
                <a:ea typeface="+mn-ea"/>
                <a:cs typeface="+mn-cs"/>
              </a:rPr>
              <a:t>Anthropol</a:t>
            </a:r>
            <a:r>
              <a:rPr lang="en-US" sz="1200" b="0" i="0" u="none" strike="noStrike" kern="1200" baseline="0" dirty="0">
                <a:solidFill>
                  <a:schemeClr val="tx1"/>
                </a:solidFill>
                <a:latin typeface="Arial" charset="0"/>
                <a:ea typeface="+mn-ea"/>
                <a:cs typeface="+mn-cs"/>
              </a:rPr>
              <a:t> 161:84–93, 2016. VC 2016 Wiley Periodicals, Inc.</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SLC6A4, the gene that encodes the</a:t>
            </a:r>
          </a:p>
          <a:p>
            <a:r>
              <a:rPr lang="en-US" sz="1200" b="0" i="0" u="none" strike="noStrike" kern="1200" baseline="0" dirty="0">
                <a:solidFill>
                  <a:schemeClr val="tx1"/>
                </a:solidFill>
                <a:latin typeface="Arial" charset="0"/>
                <a:ea typeface="+mn-ea"/>
                <a:cs typeface="+mn-cs"/>
              </a:rPr>
              <a:t>serotonin transporter (5-HTT). Serotonin (5-HT) is</a:t>
            </a:r>
          </a:p>
          <a:p>
            <a:r>
              <a:rPr lang="en-US" sz="1200" b="0" i="0" u="none" strike="noStrike" kern="1200" baseline="0" dirty="0">
                <a:solidFill>
                  <a:schemeClr val="tx1"/>
                </a:solidFill>
                <a:latin typeface="Arial" charset="0"/>
                <a:ea typeface="+mn-ea"/>
                <a:cs typeface="+mn-cs"/>
              </a:rPr>
              <a:t>involved in the development of the central nervous system,</a:t>
            </a:r>
          </a:p>
          <a:p>
            <a:r>
              <a:rPr lang="en-US" sz="1200" b="0" i="0" u="none" strike="noStrike" kern="1200" baseline="0" dirty="0">
                <a:solidFill>
                  <a:schemeClr val="tx1"/>
                </a:solidFill>
                <a:latin typeface="Arial" charset="0"/>
                <a:ea typeface="+mn-ea"/>
                <a:cs typeface="+mn-cs"/>
              </a:rPr>
              <a:t>including multiple pathways that have been implicated</a:t>
            </a:r>
          </a:p>
          <a:p>
            <a:r>
              <a:rPr lang="en-US" sz="1200" b="0" i="0" u="none" strike="noStrike" kern="1200" baseline="0" dirty="0">
                <a:solidFill>
                  <a:schemeClr val="tx1"/>
                </a:solidFill>
                <a:latin typeface="Arial" charset="0"/>
                <a:ea typeface="+mn-ea"/>
                <a:cs typeface="+mn-cs"/>
              </a:rPr>
              <a:t>in neuropsychiatric disorders (</a:t>
            </a:r>
            <a:r>
              <a:rPr lang="en-US" sz="1200" b="0" i="0" u="none" strike="noStrike" kern="1200" baseline="0" dirty="0" err="1">
                <a:solidFill>
                  <a:schemeClr val="tx1"/>
                </a:solidFill>
                <a:latin typeface="Arial" charset="0"/>
                <a:ea typeface="+mn-ea"/>
                <a:cs typeface="+mn-cs"/>
              </a:rPr>
              <a:t>Jans</a:t>
            </a:r>
            <a:r>
              <a:rPr lang="en-US" sz="1200" b="0" i="0" u="none" strike="noStrike" kern="1200" baseline="0" dirty="0">
                <a:solidFill>
                  <a:schemeClr val="tx1"/>
                </a:solidFill>
                <a:latin typeface="Arial" charset="0"/>
                <a:ea typeface="+mn-ea"/>
                <a:cs typeface="+mn-cs"/>
              </a:rPr>
              <a:t> et al., 2007).</a:t>
            </a:r>
          </a:p>
          <a:p>
            <a:r>
              <a:rPr lang="en-US" sz="1200" b="0" i="0" u="none" strike="noStrike" kern="1200" baseline="0" dirty="0">
                <a:solidFill>
                  <a:schemeClr val="tx1"/>
                </a:solidFill>
                <a:latin typeface="Arial" charset="0"/>
                <a:ea typeface="+mn-ea"/>
                <a:cs typeface="+mn-cs"/>
              </a:rPr>
              <a:t>The 5HTT is a key regulator of 5HT levels and a substantial</a:t>
            </a:r>
          </a:p>
          <a:p>
            <a:r>
              <a:rPr lang="en-US" sz="1200" b="0" i="0" u="none" strike="noStrike" kern="1200" baseline="0" dirty="0">
                <a:solidFill>
                  <a:schemeClr val="tx1"/>
                </a:solidFill>
                <a:latin typeface="Arial" charset="0"/>
                <a:ea typeface="+mn-ea"/>
                <a:cs typeface="+mn-cs"/>
              </a:rPr>
              <a:t>body of literature has examined genetic and</a:t>
            </a:r>
          </a:p>
          <a:p>
            <a:r>
              <a:rPr lang="en-US" sz="1200" b="0" i="0" u="none" strike="noStrike" kern="1200" baseline="0" dirty="0">
                <a:solidFill>
                  <a:schemeClr val="tx1"/>
                </a:solidFill>
                <a:latin typeface="Arial" charset="0"/>
                <a:ea typeface="+mn-ea"/>
                <a:cs typeface="+mn-cs"/>
              </a:rPr>
              <a:t>stress-related alterations in SLC6A4 in association with</a:t>
            </a:r>
          </a:p>
          <a:p>
            <a:r>
              <a:rPr lang="en-US" sz="1200" b="0" i="0" u="none" strike="noStrike" kern="1200" baseline="0" dirty="0">
                <a:solidFill>
                  <a:schemeClr val="tx1"/>
                </a:solidFill>
                <a:latin typeface="Arial" charset="0"/>
                <a:ea typeface="+mn-ea"/>
                <a:cs typeface="+mn-cs"/>
              </a:rPr>
              <a:t>early life adversity and long-term health outcomes</a:t>
            </a:r>
          </a:p>
          <a:p>
            <a:r>
              <a:rPr lang="en-US" sz="1200" b="0" i="0" u="none" strike="noStrike" kern="1200" baseline="0" dirty="0">
                <a:solidFill>
                  <a:schemeClr val="tx1"/>
                </a:solidFill>
                <a:latin typeface="Arial" charset="0"/>
                <a:ea typeface="+mn-ea"/>
                <a:cs typeface="+mn-cs"/>
              </a:rPr>
              <a:t>(</a:t>
            </a:r>
            <a:r>
              <a:rPr lang="en-US" sz="1200" b="0" i="0" u="none" strike="noStrike" kern="1200" baseline="0" dirty="0" err="1">
                <a:solidFill>
                  <a:schemeClr val="tx1"/>
                </a:solidFill>
                <a:latin typeface="Arial" charset="0"/>
                <a:ea typeface="+mn-ea"/>
                <a:cs typeface="+mn-cs"/>
              </a:rPr>
              <a:t>Dayer</a:t>
            </a:r>
            <a:r>
              <a:rPr lang="en-US" sz="1200" b="0" i="0" u="none" strike="noStrike" kern="1200" baseline="0" dirty="0">
                <a:solidFill>
                  <a:schemeClr val="tx1"/>
                </a:solidFill>
                <a:latin typeface="Arial" charset="0"/>
                <a:ea typeface="+mn-ea"/>
                <a:cs typeface="+mn-cs"/>
              </a:rPr>
              <a:t>, 2014).</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FK506 Binding protein 5 (FKBP5) is a member of the</a:t>
            </a:r>
          </a:p>
          <a:p>
            <a:r>
              <a:rPr lang="en-US" sz="1200" b="0" i="0" u="none" strike="noStrike" kern="1200" baseline="0" dirty="0">
                <a:solidFill>
                  <a:schemeClr val="tx1"/>
                </a:solidFill>
                <a:latin typeface="Arial" charset="0"/>
                <a:ea typeface="+mn-ea"/>
                <a:cs typeface="+mn-cs"/>
              </a:rPr>
              <a:t>glucocorticoid receptor complex, which facilitates termination</a:t>
            </a:r>
          </a:p>
          <a:p>
            <a:r>
              <a:rPr lang="en-US" sz="1200" b="0" i="0" u="none" strike="noStrike" kern="1200" baseline="0" dirty="0">
                <a:solidFill>
                  <a:schemeClr val="tx1"/>
                </a:solidFill>
                <a:latin typeface="Arial" charset="0"/>
                <a:ea typeface="+mn-ea"/>
                <a:cs typeface="+mn-cs"/>
              </a:rPr>
              <a:t>of the cortisol stress response by altering the sensitivity</a:t>
            </a:r>
          </a:p>
          <a:p>
            <a:r>
              <a:rPr lang="en-US" sz="1200" b="0" i="0" u="none" strike="noStrike" kern="1200" baseline="0" dirty="0">
                <a:solidFill>
                  <a:schemeClr val="tx1"/>
                </a:solidFill>
                <a:latin typeface="Arial" charset="0"/>
                <a:ea typeface="+mn-ea"/>
                <a:cs typeface="+mn-cs"/>
              </a:rPr>
              <a:t>to glucocorticoid receptor negative feedback</a:t>
            </a:r>
          </a:p>
          <a:p>
            <a:r>
              <a:rPr lang="en-US" sz="1200" b="0" i="0" u="none" strike="noStrike" kern="1200" baseline="0" dirty="0">
                <a:solidFill>
                  <a:schemeClr val="tx1"/>
                </a:solidFill>
                <a:latin typeface="Arial" charset="0"/>
                <a:ea typeface="+mn-ea"/>
                <a:cs typeface="+mn-cs"/>
              </a:rPr>
              <a:t>(Binder, 2009). Specifically, elevated FKBP5 gene expression</a:t>
            </a:r>
          </a:p>
          <a:p>
            <a:r>
              <a:rPr lang="en-US" sz="1200" b="0" i="0" u="none" strike="noStrike" kern="1200" baseline="0" dirty="0">
                <a:solidFill>
                  <a:schemeClr val="tx1"/>
                </a:solidFill>
                <a:latin typeface="Arial" charset="0"/>
                <a:ea typeface="+mn-ea"/>
                <a:cs typeface="+mn-cs"/>
              </a:rPr>
              <a:t>reduces the ability of the GR complex to translocate</a:t>
            </a:r>
          </a:p>
          <a:p>
            <a:r>
              <a:rPr lang="en-US" sz="1200" b="0" i="0" u="none" strike="noStrike" kern="1200" baseline="0" dirty="0">
                <a:solidFill>
                  <a:schemeClr val="tx1"/>
                </a:solidFill>
                <a:latin typeface="Arial" charset="0"/>
                <a:ea typeface="+mn-ea"/>
                <a:cs typeface="+mn-cs"/>
              </a:rPr>
              <a:t>to the nucleus, decreasing transcriptional activation,</a:t>
            </a:r>
          </a:p>
          <a:p>
            <a:r>
              <a:rPr lang="en-US" sz="1200" b="0" i="0" u="none" strike="noStrike" kern="1200" baseline="0" dirty="0">
                <a:solidFill>
                  <a:schemeClr val="tx1"/>
                </a:solidFill>
                <a:latin typeface="Arial" charset="0"/>
                <a:ea typeface="+mn-ea"/>
                <a:cs typeface="+mn-cs"/>
              </a:rPr>
              <a:t>and subsequently down regulating expression changes</a:t>
            </a:r>
          </a:p>
          <a:p>
            <a:r>
              <a:rPr lang="en-US" sz="1200" b="0" i="0" u="none" strike="noStrike" kern="1200" baseline="0" dirty="0">
                <a:solidFill>
                  <a:schemeClr val="tx1"/>
                </a:solidFill>
                <a:latin typeface="Arial" charset="0"/>
                <a:ea typeface="+mn-ea"/>
                <a:cs typeface="+mn-cs"/>
              </a:rPr>
              <a:t>initially triggered by elevated glucocorticoids</a:t>
            </a:r>
            <a:endParaRPr lang="en-US" dirty="0"/>
          </a:p>
        </p:txBody>
      </p:sp>
    </p:spTree>
    <p:extLst>
      <p:ext uri="{BB962C8B-B14F-4D97-AF65-F5344CB8AC3E}">
        <p14:creationId xmlns:p14="http://schemas.microsoft.com/office/powerpoint/2010/main" val="1786836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adjusted </a:t>
            </a:r>
            <a:r>
              <a:rPr lang="en-US" sz="1200" b="0" i="0" kern="1200" dirty="0" err="1">
                <a:solidFill>
                  <a:schemeClr val="tx1"/>
                </a:solidFill>
                <a:effectLst/>
                <a:latin typeface="Arial" charset="0"/>
                <a:ea typeface="+mn-ea"/>
                <a:cs typeface="+mn-cs"/>
              </a:rPr>
              <a:t>supratentorial</a:t>
            </a:r>
            <a:r>
              <a:rPr lang="en-US" sz="1200" b="0" i="0" kern="1200" dirty="0">
                <a:solidFill>
                  <a:schemeClr val="tx1"/>
                </a:solidFill>
                <a:effectLst/>
                <a:latin typeface="Arial" charset="0"/>
                <a:ea typeface="+mn-ea"/>
                <a:cs typeface="+mn-cs"/>
              </a:rPr>
              <a:t> volume.</a:t>
            </a:r>
          </a:p>
          <a:p>
            <a:r>
              <a:rPr lang="en-US" sz="1200" b="0" i="0" kern="1200" dirty="0">
                <a:solidFill>
                  <a:schemeClr val="tx1"/>
                </a:solidFill>
                <a:effectLst/>
                <a:latin typeface="Arial" charset="0"/>
                <a:ea typeface="+mn-ea"/>
                <a:cs typeface="+mn-cs"/>
              </a:rPr>
              <a:t>Similar</a:t>
            </a:r>
            <a:r>
              <a:rPr lang="en-US" sz="1200" b="0" i="0" kern="1200" baseline="0" dirty="0">
                <a:solidFill>
                  <a:schemeClr val="tx1"/>
                </a:solidFill>
                <a:effectLst/>
                <a:latin typeface="Arial" charset="0"/>
                <a:ea typeface="+mn-ea"/>
                <a:cs typeface="+mn-cs"/>
              </a:rPr>
              <a:t> patterns in PFC.</a:t>
            </a:r>
          </a:p>
          <a:p>
            <a:r>
              <a:rPr lang="en-US" sz="1200" b="0" i="0" kern="1200" baseline="0" dirty="0">
                <a:solidFill>
                  <a:schemeClr val="tx1"/>
                </a:solidFill>
                <a:effectLst/>
                <a:latin typeface="Arial" charset="0"/>
                <a:ea typeface="+mn-ea"/>
                <a:cs typeface="+mn-cs"/>
              </a:rPr>
              <a:t>Primarily changes in surface area rather than thickness.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48</a:t>
            </a:fld>
            <a:endParaRPr lang="en-US"/>
          </a:p>
        </p:txBody>
      </p:sp>
    </p:spTree>
    <p:extLst>
      <p:ext uri="{BB962C8B-B14F-4D97-AF65-F5344CB8AC3E}">
        <p14:creationId xmlns:p14="http://schemas.microsoft.com/office/powerpoint/2010/main" val="1548330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51</a:t>
            </a:fld>
            <a:endParaRPr lang="en-US" altLang="en-US">
              <a:solidFill>
                <a:prstClr val="black"/>
              </a:solidFill>
            </a:endParaRPr>
          </a:p>
        </p:txBody>
      </p:sp>
    </p:spTree>
    <p:extLst>
      <p:ext uri="{BB962C8B-B14F-4D97-AF65-F5344CB8AC3E}">
        <p14:creationId xmlns:p14="http://schemas.microsoft.com/office/powerpoint/2010/main" val="2029141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60</a:t>
            </a:fld>
            <a:endParaRPr lang="en-US" altLang="en-US">
              <a:solidFill>
                <a:prstClr val="black"/>
              </a:solidFill>
            </a:endParaRPr>
          </a:p>
        </p:txBody>
      </p:sp>
    </p:spTree>
    <p:extLst>
      <p:ext uri="{BB962C8B-B14F-4D97-AF65-F5344CB8AC3E}">
        <p14:creationId xmlns:p14="http://schemas.microsoft.com/office/powerpoint/2010/main" val="749413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Disadvantage included parent education, welfare,</a:t>
            </a:r>
            <a:r>
              <a:rPr lang="en-US" baseline="0" dirty="0"/>
              <a:t> financial situation Plus own education, household income, difficulty paying </a:t>
            </a:r>
            <a:r>
              <a:rPr lang="en-US" baseline="0" dirty="0" err="1"/>
              <a:t>bill,s</a:t>
            </a:r>
            <a:r>
              <a:rPr lang="en-US" baseline="0" dirty="0"/>
              <a:t> availability of money to meet basic needs, current financial situation</a:t>
            </a:r>
            <a:endParaRPr lang="en-US" dirty="0"/>
          </a:p>
          <a:p>
            <a:r>
              <a:rPr lang="en-US" dirty="0"/>
              <a:t>Sympathetic nervous system: epinephrine norepinephrine</a:t>
            </a:r>
          </a:p>
          <a:p>
            <a:r>
              <a:rPr lang="en-US" dirty="0"/>
              <a:t>Parasympathetic, HRT, </a:t>
            </a:r>
          </a:p>
          <a:p>
            <a:r>
              <a:rPr lang="en-US" dirty="0"/>
              <a:t>HPA:</a:t>
            </a:r>
            <a:r>
              <a:rPr lang="en-US" baseline="0" dirty="0"/>
              <a:t> cortisol, DHEAS, </a:t>
            </a:r>
            <a:endParaRPr lang="en-US" dirty="0"/>
          </a:p>
          <a:p>
            <a:endParaRPr lang="en-US" dirty="0"/>
          </a:p>
          <a:p>
            <a:r>
              <a:rPr lang="en-US" dirty="0"/>
              <a:t>Inflammation: Il6, CRP, fibrinogen, </a:t>
            </a:r>
            <a:r>
              <a:rPr lang="en-US" dirty="0" err="1"/>
              <a:t>sEselectin</a:t>
            </a:r>
            <a:r>
              <a:rPr lang="en-US" baseline="0" dirty="0"/>
              <a:t> and </a:t>
            </a:r>
            <a:r>
              <a:rPr lang="en-US" baseline="0" dirty="0" err="1"/>
              <a:t>sICAM</a:t>
            </a:r>
            <a:endParaRPr lang="en-US" dirty="0"/>
          </a:p>
          <a:p>
            <a:r>
              <a:rPr lang="en-US" dirty="0"/>
              <a:t>Cardiovascular: pulse</a:t>
            </a:r>
            <a:r>
              <a:rPr lang="en-US" baseline="0" dirty="0"/>
              <a:t>, SBP, DBP.  </a:t>
            </a:r>
            <a:endParaRPr lang="en-US" dirty="0"/>
          </a:p>
          <a:p>
            <a:r>
              <a:rPr lang="en-US" dirty="0"/>
              <a:t>Metabolic glucose risk: Hba1c, fasting glucose,</a:t>
            </a:r>
            <a:r>
              <a:rPr lang="en-US" baseline="0" dirty="0"/>
              <a:t> fasting insulin HOMA-IR, WHR, BMI</a:t>
            </a:r>
            <a:endParaRPr lang="en-US" dirty="0"/>
          </a:p>
          <a:p>
            <a:r>
              <a:rPr lang="en-US" dirty="0"/>
              <a:t>Metabolic lipids </a:t>
            </a:r>
            <a:r>
              <a:rPr lang="en-US" dirty="0" err="1"/>
              <a:t>riskcholesterol</a:t>
            </a:r>
            <a:r>
              <a:rPr lang="en-US" dirty="0"/>
              <a:t>, HDL, LDL</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66</a:t>
            </a:fld>
            <a:endParaRPr lang="en-US"/>
          </a:p>
        </p:txBody>
      </p:sp>
    </p:spTree>
    <p:extLst>
      <p:ext uri="{BB962C8B-B14F-4D97-AF65-F5344CB8AC3E}">
        <p14:creationId xmlns:p14="http://schemas.microsoft.com/office/powerpoint/2010/main" val="406629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a:t>
            </a:r>
            <a:r>
              <a:rPr lang="en-US" baseline="0" dirty="0"/>
              <a:t> Eliseo introducing race/ethnicity?  Link back to his definition.</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7</a:t>
            </a:fld>
            <a:endParaRPr lang="en-US"/>
          </a:p>
        </p:txBody>
      </p:sp>
    </p:spTree>
    <p:extLst>
      <p:ext uri="{BB962C8B-B14F-4D97-AF65-F5344CB8AC3E}">
        <p14:creationId xmlns:p14="http://schemas.microsoft.com/office/powerpoint/2010/main" val="1433795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Disadvantage included parent education, welfare,</a:t>
            </a:r>
            <a:r>
              <a:rPr lang="en-US" baseline="0" dirty="0"/>
              <a:t> financial situation Plus own education, household income, difficulty paying </a:t>
            </a:r>
            <a:r>
              <a:rPr lang="en-US" baseline="0" dirty="0" err="1"/>
              <a:t>bill,s</a:t>
            </a:r>
            <a:r>
              <a:rPr lang="en-US" baseline="0" dirty="0"/>
              <a:t> availability of money to meet basic needs, current financial situation</a:t>
            </a:r>
            <a:endParaRPr lang="en-US" dirty="0"/>
          </a:p>
          <a:p>
            <a:r>
              <a:rPr lang="en-US" dirty="0"/>
              <a:t>Sympathetic nervous system: epinephrine norepinephrine</a:t>
            </a:r>
          </a:p>
          <a:p>
            <a:r>
              <a:rPr lang="en-US" dirty="0"/>
              <a:t>Parasympathetic, HRT, </a:t>
            </a:r>
          </a:p>
          <a:p>
            <a:r>
              <a:rPr lang="en-US" dirty="0"/>
              <a:t>HPA:</a:t>
            </a:r>
            <a:r>
              <a:rPr lang="en-US" baseline="0" dirty="0"/>
              <a:t> cortisol, DHEAS, </a:t>
            </a:r>
            <a:endParaRPr lang="en-US" dirty="0"/>
          </a:p>
          <a:p>
            <a:endParaRPr lang="en-US" dirty="0"/>
          </a:p>
          <a:p>
            <a:r>
              <a:rPr lang="en-US" dirty="0"/>
              <a:t>Inflammation: Il6, CRP, fibrinogen, </a:t>
            </a:r>
            <a:r>
              <a:rPr lang="en-US" dirty="0" err="1"/>
              <a:t>sEselectin</a:t>
            </a:r>
            <a:r>
              <a:rPr lang="en-US" baseline="0" dirty="0"/>
              <a:t> and </a:t>
            </a:r>
            <a:r>
              <a:rPr lang="en-US" baseline="0" dirty="0" err="1"/>
              <a:t>sICAM</a:t>
            </a:r>
            <a:endParaRPr lang="en-US" dirty="0"/>
          </a:p>
          <a:p>
            <a:r>
              <a:rPr lang="en-US" dirty="0"/>
              <a:t>Cardiovascular: pulse</a:t>
            </a:r>
            <a:r>
              <a:rPr lang="en-US" baseline="0" dirty="0"/>
              <a:t>, SBP, DBP.  </a:t>
            </a:r>
            <a:endParaRPr lang="en-US" dirty="0"/>
          </a:p>
          <a:p>
            <a:r>
              <a:rPr lang="en-US" dirty="0"/>
              <a:t>Metabolic glucose risk: Hba1c, fasting glucose,</a:t>
            </a:r>
            <a:r>
              <a:rPr lang="en-US" baseline="0" dirty="0"/>
              <a:t> fasting insulin HOMA-IR, WHR, BMI</a:t>
            </a:r>
            <a:endParaRPr lang="en-US" dirty="0"/>
          </a:p>
          <a:p>
            <a:r>
              <a:rPr lang="en-US" dirty="0"/>
              <a:t>Metabolic lipids </a:t>
            </a:r>
            <a:r>
              <a:rPr lang="en-US" dirty="0" err="1"/>
              <a:t>riskcholesterol</a:t>
            </a:r>
            <a:r>
              <a:rPr lang="en-US" dirty="0"/>
              <a:t>, HDL, LDL</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67</a:t>
            </a:fld>
            <a:endParaRPr lang="en-US"/>
          </a:p>
        </p:txBody>
      </p:sp>
    </p:spTree>
    <p:extLst>
      <p:ext uri="{BB962C8B-B14F-4D97-AF65-F5344CB8AC3E}">
        <p14:creationId xmlns:p14="http://schemas.microsoft.com/office/powerpoint/2010/main" val="4066296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68</a:t>
            </a:fld>
            <a:endParaRPr lang="en-US"/>
          </a:p>
        </p:txBody>
      </p:sp>
    </p:spTree>
    <p:extLst>
      <p:ext uri="{BB962C8B-B14F-4D97-AF65-F5344CB8AC3E}">
        <p14:creationId xmlns:p14="http://schemas.microsoft.com/office/powerpoint/2010/main" val="1700927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A91851-F92C-4DE9-9726-674852B37A79}" type="slidenum">
              <a:rPr lang="en-US"/>
              <a:pPr eaLnBrk="1" hangingPunct="1"/>
              <a:t>77</a:t>
            </a:fld>
            <a:endParaRPr lang="en-US"/>
          </a:p>
        </p:txBody>
      </p:sp>
      <p:sp>
        <p:nvSpPr>
          <p:cNvPr id="61443"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2D72B1E-46B4-46A0-A259-5FC954B0F1E2}" type="slidenum">
              <a:rPr lang="en-US" sz="1200"/>
              <a:pPr algn="r" eaLnBrk="1" hangingPunct="1"/>
              <a:t>77</a:t>
            </a:fld>
            <a:endParaRPr lang="en-US" sz="120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pPr eaLnBrk="1" hangingPunct="1"/>
            <a:r>
              <a:rPr lang="en-US" dirty="0"/>
              <a:t>Differential tactile activation maps contrasting the blindfolded and non-blindfolded.  Silencing this area with TMS on day 5 impaired Braille performance of the blindfolded group but did not affect performance of the non-blindfolded group.</a:t>
            </a:r>
          </a:p>
        </p:txBody>
      </p:sp>
    </p:spTree>
    <p:extLst>
      <p:ext uri="{BB962C8B-B14F-4D97-AF65-F5344CB8AC3E}">
        <p14:creationId xmlns:p14="http://schemas.microsoft.com/office/powerpoint/2010/main" val="883324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D10DAF-5268-4D89-8753-A85C998A18C1}" type="slidenum">
              <a:rPr lang="en-US"/>
              <a:pPr eaLnBrk="1" hangingPunct="1"/>
              <a:t>78</a:t>
            </a:fld>
            <a:endParaRPr lang="en-US"/>
          </a:p>
        </p:txBody>
      </p:sp>
      <p:sp>
        <p:nvSpPr>
          <p:cNvPr id="62467"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FB9B400-8D41-4DFE-803F-81B04F181115}" type="slidenum">
              <a:rPr lang="en-US" sz="1200"/>
              <a:pPr algn="r" eaLnBrk="1" hangingPunct="1"/>
              <a:t>78</a:t>
            </a:fld>
            <a:endParaRPr lang="en-US" sz="120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pPr eaLnBrk="1" hangingPunct="1"/>
            <a:r>
              <a:rPr lang="en-US"/>
              <a:t>Sile</a:t>
            </a:r>
          </a:p>
        </p:txBody>
      </p:sp>
    </p:spTree>
    <p:extLst>
      <p:ext uri="{BB962C8B-B14F-4D97-AF65-F5344CB8AC3E}">
        <p14:creationId xmlns:p14="http://schemas.microsoft.com/office/powerpoint/2010/main" val="1965839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Baumeister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83</a:t>
            </a:fld>
            <a:endParaRPr lang="en-US"/>
          </a:p>
        </p:txBody>
      </p:sp>
    </p:spTree>
    <p:extLst>
      <p:ext uri="{BB962C8B-B14F-4D97-AF65-F5344CB8AC3E}">
        <p14:creationId xmlns:p14="http://schemas.microsoft.com/office/powerpoint/2010/main" val="3080937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Proportion of rulings in </a:t>
            </a:r>
            <a:r>
              <a:rPr lang="en-GB" altLang="en-US" dirty="0" err="1">
                <a:latin typeface="Arial" panose="020B0604020202020204" pitchFamily="34" charset="0"/>
                <a:ea typeface="msgothic" charset="0"/>
                <a:cs typeface="msgothic" charset="0"/>
              </a:rPr>
              <a:t>favor</a:t>
            </a:r>
            <a:r>
              <a:rPr lang="en-GB" altLang="en-US" dirty="0">
                <a:latin typeface="Arial" panose="020B0604020202020204" pitchFamily="34" charset="0"/>
                <a:ea typeface="msgothic" charset="0"/>
                <a:cs typeface="msgothic" charset="0"/>
              </a:rPr>
              <a:t> of the prisoners by ordinal position. Circled points indicate the first decision in each of the three decision sessions; tick marks on x axis denote every third case; dotted line denotes food break. Because unequal session lengths resulted in a low number of cases for some of the later ordinal positions, the graph is based on the first 95% of the data from each session.</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From 1,112 judicial</a:t>
            </a:r>
            <a:r>
              <a:rPr lang="en-GB" altLang="en-US" baseline="0" dirty="0">
                <a:latin typeface="Arial" panose="020B0604020202020204" pitchFamily="34" charset="0"/>
                <a:ea typeface="msgothic" charset="0"/>
                <a:cs typeface="msgothic" charset="0"/>
              </a:rPr>
              <a:t> rulings collected over 50 days over 10 months by 8 judges on parole boards in Israel</a:t>
            </a:r>
            <a:endParaRPr lang="en-GB" altLang="en-US"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344652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8</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9</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10</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11</a:t>
            </a:fld>
            <a:endParaRPr lang="en-US" altLang="en-US">
              <a:solidFill>
                <a:prstClr val="black"/>
              </a:solidFill>
            </a:endParaRPr>
          </a:p>
        </p:txBody>
      </p:sp>
    </p:spTree>
    <p:extLst>
      <p:ext uri="{BB962C8B-B14F-4D97-AF65-F5344CB8AC3E}">
        <p14:creationId xmlns:p14="http://schemas.microsoft.com/office/powerpoint/2010/main" val="38970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us into the ideas of alternative models, discussed last week in the </a:t>
            </a:r>
            <a:r>
              <a:rPr lang="en-US" dirty="0" err="1"/>
              <a:t>lifecourse</a:t>
            </a:r>
            <a:r>
              <a:rPr lang="en-US" dirty="0"/>
              <a:t> framework.</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14</a:t>
            </a:fld>
            <a:endParaRPr lang="en-US"/>
          </a:p>
        </p:txBody>
      </p:sp>
    </p:spTree>
    <p:extLst>
      <p:ext uri="{BB962C8B-B14F-4D97-AF65-F5344CB8AC3E}">
        <p14:creationId xmlns:p14="http://schemas.microsoft.com/office/powerpoint/2010/main" val="317338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Estimated Effects of Duration of US Residence on Low Birthweight among Mothers Who Arrived at Ages &lt;18 Years, Controlling for Year of Arrival and Maternal Age at Time of Birth (</a:t>
            </a:r>
            <a:r>
              <a:rPr lang="en-US" i="1" dirty="0"/>
              <a:t>N </a:t>
            </a:r>
            <a:r>
              <a:rPr lang="en-US" dirty="0"/>
              <a:t>=</a:t>
            </a:r>
            <a:r>
              <a:rPr lang="en-US" i="1" dirty="0"/>
              <a:t> </a:t>
            </a:r>
            <a:r>
              <a:rPr lang="en-US" dirty="0"/>
              <a:t>8,000) Note: Derived from estimates in column (d) of Table .</a:t>
            </a:r>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16</a:t>
            </a:fld>
            <a:endParaRPr lang="en-US"/>
          </a:p>
        </p:txBody>
      </p:sp>
    </p:spTree>
    <p:extLst>
      <p:ext uri="{BB962C8B-B14F-4D97-AF65-F5344CB8AC3E}">
        <p14:creationId xmlns:p14="http://schemas.microsoft.com/office/powerpoint/2010/main" val="426422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BA1AF-CC48-441F-8DDC-3AD50916B4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4356B-89C1-4F21-9FED-422A879AB4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4A6FD-8894-4A50-AC26-D6BEB527B6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DF9ED6-3823-4DFC-9942-538D08F50E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8D8DE9-303A-4ABA-A733-D6FD568B70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EC55B-2585-4DB3-9C5B-94287E5FA8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DD4CF-628E-497E-87DB-B2E98C36C6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636573-1FEA-4CF9-8BEC-F023FD2168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0BB42-D475-407F-A521-CC09FAB050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20FD3C-1ED2-4B40-BFF9-732E574685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805696-A8B8-4CD2-8622-8AC28DEFFA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D6F10-7CF0-4E56-B9BE-37EF0D6403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BA95A2-251B-440C-A27A-417550741808}" type="slidenum">
              <a:rPr lang="en-US"/>
              <a:pPr>
                <a:defRPr/>
              </a:pPr>
              <a:t>‹#›</a:t>
            </a:fld>
            <a:endParaRPr lang="en-US"/>
          </a:p>
        </p:txBody>
      </p:sp>
      <p:sp>
        <p:nvSpPr>
          <p:cNvPr id="1042" name="Rectangle 18"/>
          <p:cNvSpPr>
            <a:spLocks noChangeArrowheads="1"/>
          </p:cNvSpPr>
          <p:nvPr userDrawn="1"/>
        </p:nvSpPr>
        <p:spPr bwMode="auto">
          <a:xfrm>
            <a:off x="447675" y="215900"/>
            <a:ext cx="5876925" cy="77788"/>
          </a:xfrm>
          <a:prstGeom prst="rect">
            <a:avLst/>
          </a:prstGeom>
          <a:solidFill>
            <a:srgbClr val="000068"/>
          </a:solidFill>
          <a:ln w="9525">
            <a:noFill/>
            <a:miter lim="800000"/>
            <a:headEnd/>
            <a:tailEnd/>
          </a:ln>
          <a:effectLst/>
        </p:spPr>
        <p:txBody>
          <a:bodyPr wrap="none" anchor="ctr"/>
          <a:lstStyle/>
          <a:p>
            <a:pPr>
              <a:defRPr/>
            </a:pPr>
            <a:endParaRPr lang="en-US"/>
          </a:p>
        </p:txBody>
      </p:sp>
      <p:sp>
        <p:nvSpPr>
          <p:cNvPr id="1044" name="Line 20"/>
          <p:cNvSpPr>
            <a:spLocks noChangeShapeType="1"/>
          </p:cNvSpPr>
          <p:nvPr userDrawn="1"/>
        </p:nvSpPr>
        <p:spPr bwMode="auto">
          <a:xfrm>
            <a:off x="3200400" y="6324600"/>
            <a:ext cx="2819400" cy="0"/>
          </a:xfrm>
          <a:prstGeom prst="line">
            <a:avLst/>
          </a:prstGeom>
          <a:noFill/>
          <a:ln w="9525">
            <a:solidFill>
              <a:srgbClr val="000080"/>
            </a:solidFill>
            <a:round/>
            <a:headEnd/>
            <a:tailEnd/>
          </a:ln>
          <a:effectLst/>
        </p:spPr>
        <p:txBody>
          <a:bodyPr/>
          <a:lstStyle/>
          <a:p>
            <a:pPr>
              <a:defRPr/>
            </a:pPr>
            <a:endParaRPr lang="en-US"/>
          </a:p>
        </p:txBody>
      </p:sp>
      <p:sp>
        <p:nvSpPr>
          <p:cNvPr id="1043" name="Rectangle 19"/>
          <p:cNvSpPr>
            <a:spLocks noChangeArrowheads="1"/>
          </p:cNvSpPr>
          <p:nvPr userDrawn="1"/>
        </p:nvSpPr>
        <p:spPr bwMode="auto">
          <a:xfrm>
            <a:off x="2809875" y="1420813"/>
            <a:ext cx="5876925" cy="77787"/>
          </a:xfrm>
          <a:prstGeom prst="rect">
            <a:avLst/>
          </a:prstGeom>
          <a:solidFill>
            <a:srgbClr val="000068"/>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onlinelibrary.wiley.com/doi/10.1111/imre.12207/full#imre12207-fig-000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nlinelibrary.wiley.com/doi/10.1111/imre.12207/full#imre12207-fig-000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onlinelibrary.wiley.com/doi/10.1111/imre.12207/full#imre12207-fig-00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Excel_Worksheet.xlsx"/></Relationships>
</file>

<file path=ppt/slides/_rels/slide6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905000"/>
            <a:ext cx="7772400" cy="1752600"/>
          </a:xfrm>
        </p:spPr>
        <p:txBody>
          <a:bodyPr/>
          <a:lstStyle/>
          <a:p>
            <a:pPr eaLnBrk="1" hangingPunct="1"/>
            <a:r>
              <a:rPr lang="en-US" sz="4000" b="1" dirty="0"/>
              <a:t>EPI222:</a:t>
            </a:r>
            <a:endParaRPr lang="en-US" sz="4000" dirty="0"/>
          </a:p>
        </p:txBody>
      </p:sp>
      <p:sp>
        <p:nvSpPr>
          <p:cNvPr id="10243" name="Rectangle 4"/>
          <p:cNvSpPr>
            <a:spLocks noChangeArrowheads="1"/>
          </p:cNvSpPr>
          <p:nvPr/>
        </p:nvSpPr>
        <p:spPr bwMode="auto">
          <a:xfrm>
            <a:off x="685800" y="1828800"/>
            <a:ext cx="5876925" cy="77788"/>
          </a:xfrm>
          <a:prstGeom prst="rect">
            <a:avLst/>
          </a:prstGeom>
          <a:solidFill>
            <a:srgbClr val="000068"/>
          </a:solidFill>
          <a:ln w="9525">
            <a:noFill/>
            <a:miter lim="800000"/>
            <a:headEnd/>
            <a:tailEnd/>
          </a:ln>
        </p:spPr>
        <p:txBody>
          <a:bodyPr wrap="none" anchor="ctr"/>
          <a:lstStyle/>
          <a:p>
            <a:endParaRPr lang="en-US"/>
          </a:p>
        </p:txBody>
      </p:sp>
      <p:sp>
        <p:nvSpPr>
          <p:cNvPr id="10244" name="Rectangle 5"/>
          <p:cNvSpPr>
            <a:spLocks noChangeArrowheads="1"/>
          </p:cNvSpPr>
          <p:nvPr/>
        </p:nvSpPr>
        <p:spPr bwMode="auto">
          <a:xfrm>
            <a:off x="2590800" y="3656013"/>
            <a:ext cx="5876925" cy="77787"/>
          </a:xfrm>
          <a:prstGeom prst="rect">
            <a:avLst/>
          </a:prstGeom>
          <a:solidFill>
            <a:srgbClr val="000068"/>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pPr>
              <a:defRPr/>
            </a:pPr>
            <a:fld id="{8B9BA1AF-CC48-441F-8DDC-3AD50916B435}" type="slidenum">
              <a:rPr lang="en-US" smtClean="0"/>
              <a:pPr>
                <a:defRPr/>
              </a:pPr>
              <a:t>1</a:t>
            </a:fld>
            <a:endParaRPr lang="en-US"/>
          </a:p>
        </p:txBody>
      </p:sp>
      <p:sp>
        <p:nvSpPr>
          <p:cNvPr id="6" name="TextBox 4"/>
          <p:cNvSpPr txBox="1">
            <a:spLocks noChangeArrowheads="1"/>
          </p:cNvSpPr>
          <p:nvPr/>
        </p:nvSpPr>
        <p:spPr bwMode="auto">
          <a:xfrm>
            <a:off x="1124712" y="4452918"/>
            <a:ext cx="754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Calibri" pitchFamily="34" charset="0"/>
              </a:rPr>
              <a:t>Lecture 3 Biological Determinants, Mediators and Mechanisms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Behaviors</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Calibri"/>
                <a:cs typeface="Times New Roman" panose="02020603050405020304" pitchFamily="18" charset="0"/>
              </a:rPr>
              <a:t>(diet, exercise, medical care, sex, violence)</a:t>
            </a: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p>
          <a:p>
            <a:pPr algn="ctr" eaLnBrk="1" hangingPunct="1"/>
            <a:r>
              <a:rPr lang="en-US" altLang="en-US" dirty="0">
                <a:solidFill>
                  <a:prstClr val="black"/>
                </a:solidFill>
                <a:latin typeface="Calibri"/>
                <a:cs typeface="Times New Roman" panose="02020603050405020304" pitchFamily="18" charset="0"/>
              </a:rPr>
              <a:t>Onset,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…which in turn influence material, behavioral, and psychological risk</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Toxic/Dangerous Environments </a:t>
            </a:r>
            <a:r>
              <a:rPr lang="en-US" altLang="en-US" dirty="0">
                <a:solidFill>
                  <a:prstClr val="black"/>
                </a:solidFill>
                <a:latin typeface="Calibri"/>
                <a:cs typeface="Times New Roman" panose="02020603050405020304" pitchFamily="18" charset="0"/>
              </a:rPr>
              <a:t>(Housing, work, infections, lead)</a:t>
            </a:r>
          </a:p>
        </p:txBody>
      </p:sp>
      <p:sp>
        <p:nvSpPr>
          <p:cNvPr id="15377" name="Text Box 21"/>
          <p:cNvSpPr txBox="1">
            <a:spLocks noChangeArrowheads="1"/>
          </p:cNvSpPr>
          <p:nvPr/>
        </p:nvSpPr>
        <p:spPr bwMode="auto">
          <a:xfrm>
            <a:off x="4862513" y="4587504"/>
            <a:ext cx="199548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Psychological Experiences </a:t>
            </a:r>
          </a:p>
          <a:p>
            <a:pPr eaLnBrk="1" hangingPunct="1"/>
            <a:r>
              <a:rPr lang="en-US" altLang="en-US" dirty="0">
                <a:solidFill>
                  <a:prstClr val="black"/>
                </a:solidFill>
                <a:latin typeface="Calibri"/>
                <a:cs typeface="Times New Roman" panose="02020603050405020304" pitchFamily="18" charset="0"/>
              </a:rPr>
              <a:t>(stress, shame, stigma</a:t>
            </a:r>
            <a:r>
              <a:rPr lang="en-US" altLang="en-US" dirty="0">
                <a:solidFill>
                  <a:prstClr val="black"/>
                </a:solidFill>
                <a:latin typeface="Times New Roman" panose="02020603050405020304" pitchFamily="18" charset="0"/>
                <a:cs typeface="Times New Roman" panose="02020603050405020304" pitchFamily="18" charset="0"/>
              </a:rPr>
              <a:t>)</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10</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Race/</a:t>
            </a:r>
          </a:p>
          <a:p>
            <a:pPr algn="ctr" eaLnBrk="1" hangingPunct="1"/>
            <a:r>
              <a:rPr lang="en-US" altLang="en-US" sz="2000" dirty="0">
                <a:solidFill>
                  <a:prstClr val="black"/>
                </a:solidFill>
                <a:latin typeface="Calibri"/>
                <a:cs typeface="Times New Roman" panose="02020603050405020304" pitchFamily="18" charset="0"/>
              </a:rPr>
              <a:t>Ethnicity</a:t>
            </a: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73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Behaviors</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Calibri"/>
                <a:cs typeface="Times New Roman" panose="02020603050405020304" pitchFamily="18" charset="0"/>
              </a:rPr>
              <a:t>(diet, exercise, medical care, sex, violence)</a:t>
            </a: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p>
          <a:p>
            <a:pPr algn="ctr" eaLnBrk="1" hangingPunct="1"/>
            <a:r>
              <a:rPr lang="en-US" altLang="en-US" dirty="0">
                <a:solidFill>
                  <a:prstClr val="black"/>
                </a:solidFill>
                <a:latin typeface="Calibri"/>
                <a:cs typeface="Times New Roman" panose="02020603050405020304" pitchFamily="18" charset="0"/>
              </a:rPr>
              <a:t>Onset,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265112" y="300307"/>
            <a:ext cx="87249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Not a law of physics: These pathways can be weakened or broken. </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Toxic/Dangerous Environments </a:t>
            </a:r>
            <a:r>
              <a:rPr lang="en-US" altLang="en-US" dirty="0">
                <a:solidFill>
                  <a:prstClr val="black"/>
                </a:solidFill>
                <a:latin typeface="Calibri"/>
                <a:cs typeface="Times New Roman" panose="02020603050405020304" pitchFamily="18" charset="0"/>
              </a:rPr>
              <a:t>(Housing, work, infections, lead)</a:t>
            </a:r>
          </a:p>
        </p:txBody>
      </p:sp>
      <p:sp>
        <p:nvSpPr>
          <p:cNvPr id="15377" name="Text Box 21"/>
          <p:cNvSpPr txBox="1">
            <a:spLocks noChangeArrowheads="1"/>
          </p:cNvSpPr>
          <p:nvPr/>
        </p:nvSpPr>
        <p:spPr bwMode="auto">
          <a:xfrm>
            <a:off x="4862513" y="4587504"/>
            <a:ext cx="199548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Psychological Experiences </a:t>
            </a:r>
          </a:p>
          <a:p>
            <a:pPr eaLnBrk="1" hangingPunct="1"/>
            <a:r>
              <a:rPr lang="en-US" altLang="en-US" dirty="0">
                <a:solidFill>
                  <a:prstClr val="black"/>
                </a:solidFill>
                <a:latin typeface="Calibri"/>
                <a:cs typeface="Times New Roman" panose="02020603050405020304" pitchFamily="18" charset="0"/>
              </a:rPr>
              <a:t>(stress, shame, stigma</a:t>
            </a:r>
            <a:r>
              <a:rPr lang="en-US" altLang="en-US" dirty="0">
                <a:solidFill>
                  <a:prstClr val="black"/>
                </a:solidFill>
                <a:latin typeface="Times New Roman" panose="02020603050405020304" pitchFamily="18" charset="0"/>
                <a:cs typeface="Times New Roman" panose="02020603050405020304" pitchFamily="18" charset="0"/>
              </a:rPr>
              <a:t>)</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11</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Race/</a:t>
            </a:r>
          </a:p>
          <a:p>
            <a:pPr algn="ctr" eaLnBrk="1" hangingPunct="1"/>
            <a:r>
              <a:rPr lang="en-US" altLang="en-US" sz="2000" dirty="0">
                <a:solidFill>
                  <a:prstClr val="black"/>
                </a:solidFill>
                <a:latin typeface="Calibri"/>
                <a:cs typeface="Times New Roman" panose="02020603050405020304" pitchFamily="18" charset="0"/>
              </a:rPr>
              <a:t>Ethnicity</a:t>
            </a: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360628" y="3350208"/>
            <a:ext cx="1600200" cy="1061177"/>
          </a:xfrm>
          <a:prstGeom prst="ellipse">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Policies</a:t>
            </a:r>
          </a:p>
        </p:txBody>
      </p:sp>
      <p:sp>
        <p:nvSpPr>
          <p:cNvPr id="32" name="Oval 31"/>
          <p:cNvSpPr/>
          <p:nvPr/>
        </p:nvSpPr>
        <p:spPr>
          <a:xfrm>
            <a:off x="3810986" y="3388833"/>
            <a:ext cx="1588697" cy="1061177"/>
          </a:xfrm>
          <a:prstGeom prst="ellipse">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Policies</a:t>
            </a:r>
          </a:p>
        </p:txBody>
      </p:sp>
    </p:spTree>
    <p:extLst>
      <p:ext uri="{BB962C8B-B14F-4D97-AF65-F5344CB8AC3E}">
        <p14:creationId xmlns:p14="http://schemas.microsoft.com/office/powerpoint/2010/main" val="227751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Want You to Leave Knowing</a:t>
            </a:r>
          </a:p>
        </p:txBody>
      </p:sp>
      <p:sp>
        <p:nvSpPr>
          <p:cNvPr id="3" name="Content Placeholder 2"/>
          <p:cNvSpPr>
            <a:spLocks noGrp="1"/>
          </p:cNvSpPr>
          <p:nvPr>
            <p:ph idx="1"/>
          </p:nvPr>
        </p:nvSpPr>
        <p:spPr>
          <a:xfrm>
            <a:off x="152400" y="1600200"/>
            <a:ext cx="8763000" cy="4525963"/>
          </a:xfrm>
        </p:spPr>
        <p:txBody>
          <a:bodyPr/>
          <a:lstStyle/>
          <a:p>
            <a:r>
              <a:rPr lang="en-US" sz="2800" dirty="0"/>
              <a:t>There are physiologic mechanisms for embodiment of social experiences and adversity</a:t>
            </a:r>
          </a:p>
          <a:p>
            <a:r>
              <a:rPr lang="en-US" sz="2800" dirty="0"/>
              <a:t>Examples of some promising areas of research on mechanisms</a:t>
            </a:r>
          </a:p>
          <a:p>
            <a:r>
              <a:rPr lang="en-US" sz="2800" dirty="0"/>
              <a:t>Intersection of human development and social stratification</a:t>
            </a:r>
            <a:r>
              <a:rPr lang="en-US" sz="2800" dirty="0">
                <a:sym typeface="Wingdings" panose="05000000000000000000" pitchFamily="2" charset="2"/>
              </a:rPr>
              <a:t> </a:t>
            </a:r>
            <a:r>
              <a:rPr lang="en-US" sz="2800" dirty="0" err="1">
                <a:sym typeface="Wingdings" panose="05000000000000000000" pitchFamily="2" charset="2"/>
              </a:rPr>
              <a:t>lifecourse</a:t>
            </a:r>
            <a:r>
              <a:rPr lang="en-US" sz="2800" dirty="0">
                <a:sym typeface="Wingdings" panose="05000000000000000000" pitchFamily="2" charset="2"/>
              </a:rPr>
              <a:t> determinants</a:t>
            </a:r>
            <a:endParaRPr lang="en-US" sz="2800" dirty="0"/>
          </a:p>
          <a:p>
            <a:r>
              <a:rPr lang="en-US" sz="2800" dirty="0"/>
              <a:t>Know </a:t>
            </a:r>
            <a:r>
              <a:rPr lang="en-US" sz="2800" dirty="0"/>
              <a:t>(some) </a:t>
            </a:r>
            <a:r>
              <a:rPr lang="en-US" sz="2800" dirty="0"/>
              <a:t>key research approaches &amp; challenges</a:t>
            </a:r>
          </a:p>
          <a:p>
            <a:r>
              <a:rPr lang="en-US" sz="2800" dirty="0"/>
              <a:t>Know (some) major points of controversy</a:t>
            </a:r>
            <a:endParaRPr lang="en-US" sz="24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12</a:t>
            </a:fld>
            <a:endParaRPr lang="en-US"/>
          </a:p>
        </p:txBody>
      </p:sp>
    </p:spTree>
    <p:extLst>
      <p:ext uri="{BB962C8B-B14F-4D97-AF65-F5344CB8AC3E}">
        <p14:creationId xmlns:p14="http://schemas.microsoft.com/office/powerpoint/2010/main" val="400638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b="1" dirty="0">
                <a:solidFill>
                  <a:srgbClr val="FF0000"/>
                </a:solidFill>
              </a:rPr>
              <a:t>Preliminaries</a:t>
            </a:r>
          </a:p>
          <a:p>
            <a:pPr lvl="1"/>
            <a:r>
              <a:rPr lang="en-US" sz="2400" dirty="0"/>
              <a:t>What this lecture is </a:t>
            </a:r>
            <a:r>
              <a:rPr lang="en-US" sz="2400" i="1" dirty="0"/>
              <a:t>not</a:t>
            </a:r>
            <a:r>
              <a:rPr lang="en-US" sz="2400" dirty="0"/>
              <a:t> about</a:t>
            </a:r>
          </a:p>
          <a:p>
            <a:pPr lvl="1"/>
            <a:r>
              <a:rPr lang="en-US" sz="2400" dirty="0"/>
              <a:t>Why care about the biology?</a:t>
            </a:r>
          </a:p>
          <a:p>
            <a:pPr lvl="1"/>
            <a:r>
              <a:rPr lang="en-US" sz="2400" dirty="0"/>
              <a:t>Embodiment</a:t>
            </a:r>
          </a:p>
          <a:p>
            <a:pPr lvl="1"/>
            <a:r>
              <a:rPr lang="en-US" sz="2400" dirty="0"/>
              <a:t>Pathways</a:t>
            </a:r>
          </a:p>
          <a:p>
            <a:pPr lvl="1"/>
            <a:r>
              <a:rPr lang="en-US" sz="2400" dirty="0">
                <a:solidFill>
                  <a:srgbClr val="FF0000"/>
                </a:solidFill>
              </a:rPr>
              <a:t>Sensitive/critical periods</a:t>
            </a:r>
          </a:p>
          <a:p>
            <a:pPr lvl="1"/>
            <a:r>
              <a:rPr lang="en-US" sz="2400" dirty="0"/>
              <a:t>Where do genetics fit in?</a:t>
            </a:r>
          </a:p>
          <a:p>
            <a:pPr marL="457200" lvl="1" indent="0">
              <a:buNone/>
            </a:pPr>
            <a:endParaRPr lang="en-US" sz="2400" dirty="0"/>
          </a:p>
          <a:p>
            <a:pPr lvl="1"/>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13</a:t>
            </a:fld>
            <a:endParaRPr lang="en-US"/>
          </a:p>
        </p:txBody>
      </p:sp>
    </p:spTree>
    <p:extLst>
      <p:ext uri="{BB962C8B-B14F-4D97-AF65-F5344CB8AC3E}">
        <p14:creationId xmlns:p14="http://schemas.microsoft.com/office/powerpoint/2010/main" val="3835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in Biological Embedding: Sensitive Periods</a:t>
            </a:r>
          </a:p>
        </p:txBody>
      </p:sp>
      <p:sp>
        <p:nvSpPr>
          <p:cNvPr id="3" name="Content Placeholder 2"/>
          <p:cNvSpPr>
            <a:spLocks noGrp="1"/>
          </p:cNvSpPr>
          <p:nvPr>
            <p:ph idx="1"/>
          </p:nvPr>
        </p:nvSpPr>
        <p:spPr/>
        <p:txBody>
          <a:bodyPr/>
          <a:lstStyle/>
          <a:p>
            <a:r>
              <a:rPr lang="en-US" sz="2400" dirty="0"/>
              <a:t>Arguments for special sensitivity in early life because this is a period of very rapid physical development</a:t>
            </a:r>
          </a:p>
          <a:p>
            <a:r>
              <a:rPr lang="en-US" sz="2400" dirty="0"/>
              <a:t>Sensitive period: an age when the influence of the stimulus is disproportionate</a:t>
            </a:r>
          </a:p>
          <a:p>
            <a:r>
              <a:rPr lang="en-US" sz="2400" dirty="0"/>
              <a:t>Critical period: an age when the influence of the stimulus is essential for normal development</a:t>
            </a:r>
          </a:p>
          <a:p>
            <a:r>
              <a:rPr lang="en-US" sz="2400" dirty="0"/>
              <a:t>However, there is clearly a persistence of plasticity (capacity to change) throughout life and into old age</a:t>
            </a:r>
          </a:p>
          <a:p>
            <a:r>
              <a:rPr lang="en-US" sz="2400" dirty="0"/>
              <a:t>Sensitive periods can be defined with respect to </a:t>
            </a:r>
            <a:r>
              <a:rPr lang="en-US" sz="2400" i="1" dirty="0"/>
              <a:t>physical</a:t>
            </a:r>
            <a:r>
              <a:rPr lang="en-US" sz="2400" dirty="0"/>
              <a:t> or </a:t>
            </a:r>
            <a:r>
              <a:rPr lang="en-US" sz="2400" i="1" dirty="0"/>
              <a:t>social</a:t>
            </a:r>
            <a:r>
              <a:rPr lang="en-US" sz="2400" dirty="0"/>
              <a:t> experiences. </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14</a:t>
            </a:fld>
            <a:endParaRPr lang="en-US" dirty="0"/>
          </a:p>
        </p:txBody>
      </p:sp>
    </p:spTree>
    <p:extLst>
      <p:ext uri="{BB962C8B-B14F-4D97-AF65-F5344CB8AC3E}">
        <p14:creationId xmlns:p14="http://schemas.microsoft.com/office/powerpoint/2010/main" val="424700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F79FB7-41ED-4219-8E4A-3A08BAAD315D}" type="slidenum">
              <a:rPr lang="en-US" sz="1400" b="1"/>
              <a:pPr algn="r" eaLnBrk="1" hangingPunct="1"/>
              <a:t>15</a:t>
            </a:fld>
            <a:endParaRPr lang="en-US" sz="1400" b="1"/>
          </a:p>
        </p:txBody>
      </p:sp>
      <p:sp>
        <p:nvSpPr>
          <p:cNvPr id="3075" name="Rectangle 2"/>
          <p:cNvSpPr>
            <a:spLocks noGrp="1" noChangeArrowheads="1"/>
          </p:cNvSpPr>
          <p:nvPr>
            <p:ph type="title" idx="4294967295"/>
          </p:nvPr>
        </p:nvSpPr>
        <p:spPr>
          <a:ln w="12700">
            <a:noFill/>
            <a:miter lim="800000"/>
            <a:headEnd/>
            <a:tailEnd/>
          </a:ln>
        </p:spPr>
        <p:txBody>
          <a:bodyPr/>
          <a:lstStyle/>
          <a:p>
            <a:pPr eaLnBrk="1" hangingPunct="1"/>
            <a:r>
              <a:rPr lang="en-US" sz="4000" dirty="0"/>
              <a:t>Physical Pathways for Special Sensitivity to Early Context</a:t>
            </a:r>
          </a:p>
        </p:txBody>
      </p:sp>
      <p:sp>
        <p:nvSpPr>
          <p:cNvPr id="3076" name="Rectangle 3"/>
          <p:cNvSpPr>
            <a:spLocks noGrp="1" noChangeArrowheads="1"/>
          </p:cNvSpPr>
          <p:nvPr>
            <p:ph idx="4294967295"/>
          </p:nvPr>
        </p:nvSpPr>
        <p:spPr/>
        <p:txBody>
          <a:bodyPr/>
          <a:lstStyle/>
          <a:p>
            <a:pPr eaLnBrk="1" hangingPunct="1"/>
            <a:r>
              <a:rPr lang="en-US" sz="2800" dirty="0"/>
              <a:t>Periods of rapid growth; “catch-up” is hard</a:t>
            </a:r>
          </a:p>
          <a:p>
            <a:pPr eaLnBrk="1" hangingPunct="1"/>
            <a:r>
              <a:rPr lang="en-US" sz="2800" dirty="0"/>
              <a:t>Critical periods for certain skills (e.g., language)</a:t>
            </a:r>
          </a:p>
          <a:p>
            <a:pPr eaLnBrk="1" hangingPunct="1"/>
            <a:r>
              <a:rPr lang="en-US" sz="2800" dirty="0"/>
              <a:t>Enduring changes to gene expression patterns</a:t>
            </a:r>
            <a:endParaRPr lang="en-US" sz="2400" dirty="0"/>
          </a:p>
          <a:p>
            <a:pPr eaLnBrk="1" hangingPunct="1"/>
            <a:r>
              <a:rPr lang="en-US" sz="2800" dirty="0"/>
              <a:t>Exposures at specific developmental periods set in place behavioral patterns/addictions (e.g. smoking, education</a:t>
            </a:r>
            <a:r>
              <a:rPr lang="en-US" sz="2800" dirty="0">
                <a:sym typeface="Wingdings" panose="05000000000000000000" pitchFamily="2" charset="2"/>
              </a:rPr>
              <a:t> soft skills</a:t>
            </a:r>
            <a:r>
              <a:rPr lang="en-US" sz="2800" dirty="0"/>
              <a:t>) </a:t>
            </a:r>
          </a:p>
          <a:p>
            <a:pPr eaLnBrk="1" hangingPunct="1"/>
            <a:r>
              <a:rPr lang="en-US" sz="2800" dirty="0"/>
              <a:t>Hierarchy of skill development</a:t>
            </a:r>
          </a:p>
          <a:p>
            <a:pPr lvl="1" eaLnBrk="1" hangingPunct="1"/>
            <a:endParaRPr lang="en-US" sz="2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15</a:t>
            </a:fld>
            <a:endParaRPr lang="en-US"/>
          </a:p>
        </p:txBody>
      </p:sp>
    </p:spTree>
    <p:extLst>
      <p:ext uri="{BB962C8B-B14F-4D97-AF65-F5344CB8AC3E}">
        <p14:creationId xmlns:p14="http://schemas.microsoft.com/office/powerpoint/2010/main" val="169555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Occurs Across the </a:t>
            </a:r>
            <a:r>
              <a:rPr lang="en-US" dirty="0" err="1"/>
              <a:t>Lifecourse</a:t>
            </a:r>
            <a:endParaRPr lang="en-US" dirty="0"/>
          </a:p>
        </p:txBody>
      </p:sp>
      <p:sp>
        <p:nvSpPr>
          <p:cNvPr id="3" name="Content Placeholder 2"/>
          <p:cNvSpPr>
            <a:spLocks noGrp="1"/>
          </p:cNvSpPr>
          <p:nvPr>
            <p:ph idx="1"/>
          </p:nvPr>
        </p:nvSpPr>
        <p:spPr>
          <a:xfrm>
            <a:off x="457200" y="1524000"/>
            <a:ext cx="8534400" cy="4525963"/>
          </a:xfrm>
        </p:spPr>
        <p:txBody>
          <a:bodyPr/>
          <a:lstStyle/>
          <a:p>
            <a:r>
              <a:rPr lang="en-US" sz="2400" dirty="0"/>
              <a:t>Social patterns create biological &amp; physiological patterns.</a:t>
            </a:r>
          </a:p>
          <a:p>
            <a:r>
              <a:rPr lang="en-US" sz="2400" dirty="0"/>
              <a:t>Physiological patterns create social patterns. </a:t>
            </a:r>
          </a:p>
          <a:p>
            <a:r>
              <a:rPr lang="en-US" sz="2400" dirty="0"/>
              <a:t>Feedback occurs across the </a:t>
            </a:r>
            <a:r>
              <a:rPr lang="en-US" sz="2400" dirty="0" err="1"/>
              <a:t>lifecourse</a:t>
            </a:r>
            <a:r>
              <a:rPr lang="en-US" sz="2400" dirty="0"/>
              <a:t>, in ways that depend on both the biology and the social context.</a:t>
            </a:r>
          </a:p>
          <a:p>
            <a:pPr lvl="1"/>
            <a:r>
              <a:rPr lang="en-US" sz="2000" dirty="0"/>
              <a:t>Community norms influence whether an adolescent starts smoking. </a:t>
            </a:r>
          </a:p>
          <a:p>
            <a:pPr lvl="1"/>
            <a:r>
              <a:rPr lang="en-US" sz="2000" dirty="0"/>
              <a:t>Cigarette use is initiated in adolescence and is highly addictive, </a:t>
            </a:r>
          </a:p>
          <a:p>
            <a:pPr lvl="1"/>
            <a:r>
              <a:rPr lang="en-US" sz="2000" dirty="0"/>
              <a:t>Smoking reflects place of residence in adolescence</a:t>
            </a:r>
          </a:p>
          <a:p>
            <a:r>
              <a:rPr lang="en-US" sz="2400" dirty="0"/>
              <a:t>Because smoking is such a powerful influence on health, this manifests in other outcomes, such as LBW</a:t>
            </a:r>
          </a:p>
          <a:p>
            <a:pPr lvl="1"/>
            <a:endParaRPr lang="en-US" sz="1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16</a:t>
            </a:fld>
            <a:endParaRPr lang="en-US"/>
          </a:p>
        </p:txBody>
      </p:sp>
      <p:sp>
        <p:nvSpPr>
          <p:cNvPr id="6" name="Text Box 4"/>
          <p:cNvSpPr txBox="1">
            <a:spLocks noChangeArrowheads="1"/>
          </p:cNvSpPr>
          <p:nvPr/>
        </p:nvSpPr>
        <p:spPr bwMode="auto">
          <a:xfrm>
            <a:off x="228600" y="6180673"/>
            <a:ext cx="6892925" cy="557212"/>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dirty="0" err="1">
                <a:solidFill>
                  <a:srgbClr val="000000"/>
                </a:solidFill>
              </a:rPr>
              <a:t>Teitler</a:t>
            </a:r>
            <a:r>
              <a:rPr lang="en-GB" sz="1100" b="1" dirty="0">
                <a:solidFill>
                  <a:srgbClr val="000000"/>
                </a:solidFill>
              </a:rPr>
              <a:t> et al., International Migration Review</a:t>
            </a:r>
            <a:br>
              <a:rPr lang="en-GB" sz="1100" dirty="0">
                <a:solidFill>
                  <a:srgbClr val="000000"/>
                </a:solidFill>
              </a:rPr>
            </a:br>
            <a:r>
              <a:rPr lang="en-GB" sz="1100" dirty="0">
                <a:solidFill>
                  <a:srgbClr val="000000"/>
                </a:solidFill>
              </a:rPr>
              <a:t>18 AUG 2015 DOI: 10.1111/imre.12207</a:t>
            </a:r>
            <a:br>
              <a:rPr lang="en-GB" sz="1100" dirty="0">
                <a:solidFill>
                  <a:srgbClr val="000000"/>
                </a:solidFill>
              </a:rPr>
            </a:br>
            <a:r>
              <a:rPr lang="en-GB" sz="1100" dirty="0">
                <a:solidFill>
                  <a:srgbClr val="000000"/>
                </a:solidFill>
                <a:hlinkClick r:id="rId3"/>
              </a:rPr>
              <a:t>http://onlinelibrary.wiley.com/doi/10.1111/imre.12207/full#imre12207-fig-0005</a:t>
            </a:r>
          </a:p>
        </p:txBody>
      </p:sp>
    </p:spTree>
    <p:extLst>
      <p:ext uri="{BB962C8B-B14F-4D97-AF65-F5344CB8AC3E}">
        <p14:creationId xmlns:p14="http://schemas.microsoft.com/office/powerpoint/2010/main" val="227392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Occurs Across the </a:t>
            </a:r>
            <a:r>
              <a:rPr lang="en-US" dirty="0" err="1"/>
              <a:t>Lifecourse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17</a:t>
            </a:fld>
            <a:endParaRPr lang="en-US"/>
          </a:p>
        </p:txBody>
      </p:sp>
      <p:sp>
        <p:nvSpPr>
          <p:cNvPr id="6" name="Text Box 4"/>
          <p:cNvSpPr txBox="1">
            <a:spLocks noChangeArrowheads="1"/>
          </p:cNvSpPr>
          <p:nvPr/>
        </p:nvSpPr>
        <p:spPr bwMode="auto">
          <a:xfrm>
            <a:off x="228600" y="6180673"/>
            <a:ext cx="6892925" cy="557212"/>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dirty="0" err="1">
                <a:solidFill>
                  <a:srgbClr val="000000"/>
                </a:solidFill>
              </a:rPr>
              <a:t>Teitler</a:t>
            </a:r>
            <a:r>
              <a:rPr lang="en-GB" sz="1100" b="1" dirty="0">
                <a:solidFill>
                  <a:srgbClr val="000000"/>
                </a:solidFill>
              </a:rPr>
              <a:t> et al., International Migration Review</a:t>
            </a:r>
            <a:br>
              <a:rPr lang="en-GB" sz="1100" dirty="0">
                <a:solidFill>
                  <a:srgbClr val="000000"/>
                </a:solidFill>
              </a:rPr>
            </a:br>
            <a:r>
              <a:rPr lang="en-GB" sz="1100" dirty="0">
                <a:solidFill>
                  <a:srgbClr val="000000"/>
                </a:solidFill>
              </a:rPr>
              <a:t>18 AUG 2015 DOI: 10.1111/imre.12207</a:t>
            </a:r>
            <a:br>
              <a:rPr lang="en-GB" sz="1100" dirty="0">
                <a:solidFill>
                  <a:srgbClr val="000000"/>
                </a:solidFill>
              </a:rPr>
            </a:br>
            <a:r>
              <a:rPr lang="en-GB" sz="1100" dirty="0">
                <a:solidFill>
                  <a:srgbClr val="000000"/>
                </a:solidFill>
                <a:hlinkClick r:id="rId3"/>
              </a:rPr>
              <a:t>http://onlinelibrary.wiley.com/doi/10.1111/imre.12207/full#imre12207-fig-0005</a:t>
            </a:r>
          </a:p>
        </p:txBody>
      </p:sp>
      <p:pic>
        <p:nvPicPr>
          <p:cNvPr id="8" name="Picture 7"/>
          <p:cNvPicPr>
            <a:picLocks noChangeAspect="1" noChangeArrowheads="1"/>
          </p:cNvPicPr>
          <p:nvPr/>
        </p:nvPicPr>
        <p:blipFill>
          <a:blip r:embed="rId4" cstate="print"/>
          <a:srcRect/>
          <a:stretch>
            <a:fillRect/>
          </a:stretch>
        </p:blipFill>
        <p:spPr bwMode="auto">
          <a:xfrm>
            <a:off x="228600" y="2669678"/>
            <a:ext cx="5071305" cy="3310435"/>
          </a:xfrm>
          <a:prstGeom prst="rect">
            <a:avLst/>
          </a:prstGeom>
          <a:noFill/>
          <a:ln w="9525">
            <a:noFill/>
            <a:round/>
            <a:headEnd/>
            <a:tailEnd/>
          </a:ln>
        </p:spPr>
      </p:pic>
      <p:sp>
        <p:nvSpPr>
          <p:cNvPr id="10" name="TextBox 9"/>
          <p:cNvSpPr txBox="1"/>
          <p:nvPr/>
        </p:nvSpPr>
        <p:spPr>
          <a:xfrm>
            <a:off x="513306" y="1762229"/>
            <a:ext cx="4794094" cy="923330"/>
          </a:xfrm>
          <a:prstGeom prst="rect">
            <a:avLst/>
          </a:prstGeom>
          <a:solidFill>
            <a:schemeClr val="bg1"/>
          </a:solidFill>
        </p:spPr>
        <p:txBody>
          <a:bodyPr wrap="square" rtlCol="0">
            <a:spAutoFit/>
          </a:bodyPr>
          <a:lstStyle/>
          <a:p>
            <a:r>
              <a:rPr lang="en-US" dirty="0">
                <a:solidFill>
                  <a:schemeClr val="accent2"/>
                </a:solidFill>
              </a:rPr>
              <a:t>Duration of US Residence on Low Birthweight among Mothers Who Arrived at Ages 18+ Years</a:t>
            </a:r>
          </a:p>
        </p:txBody>
      </p:sp>
    </p:spTree>
    <p:extLst>
      <p:ext uri="{BB962C8B-B14F-4D97-AF65-F5344CB8AC3E}">
        <p14:creationId xmlns:p14="http://schemas.microsoft.com/office/powerpoint/2010/main" val="302511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8605" y="1787326"/>
            <a:ext cx="4794094" cy="923330"/>
          </a:xfrm>
          <a:prstGeom prst="rect">
            <a:avLst/>
          </a:prstGeom>
          <a:solidFill>
            <a:schemeClr val="bg1"/>
          </a:solidFill>
        </p:spPr>
        <p:txBody>
          <a:bodyPr wrap="square" rtlCol="0">
            <a:spAutoFit/>
          </a:bodyPr>
          <a:lstStyle/>
          <a:p>
            <a:r>
              <a:rPr lang="en-US" dirty="0">
                <a:solidFill>
                  <a:schemeClr val="accent2">
                    <a:lumMod val="20000"/>
                    <a:lumOff val="80000"/>
                  </a:schemeClr>
                </a:solidFill>
              </a:rPr>
              <a:t>Duration of US Residence on Low Birthweight among Mothers Who Arrived at Ages 18+ Years</a:t>
            </a:r>
          </a:p>
        </p:txBody>
      </p:sp>
      <p:sp>
        <p:nvSpPr>
          <p:cNvPr id="2" name="Title 1"/>
          <p:cNvSpPr>
            <a:spLocks noGrp="1"/>
          </p:cNvSpPr>
          <p:nvPr>
            <p:ph type="title"/>
          </p:nvPr>
        </p:nvSpPr>
        <p:spPr/>
        <p:txBody>
          <a:bodyPr/>
          <a:lstStyle/>
          <a:p>
            <a:r>
              <a:rPr lang="en-US" dirty="0"/>
              <a:t>Feedback Occurs Across the </a:t>
            </a:r>
            <a:r>
              <a:rPr lang="en-US" dirty="0" err="1"/>
              <a:t>Lifecourse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18</a:t>
            </a:fld>
            <a:endParaRPr lang="en-US"/>
          </a:p>
        </p:txBody>
      </p:sp>
      <p:sp>
        <p:nvSpPr>
          <p:cNvPr id="6" name="Text Box 4"/>
          <p:cNvSpPr txBox="1">
            <a:spLocks noChangeArrowheads="1"/>
          </p:cNvSpPr>
          <p:nvPr/>
        </p:nvSpPr>
        <p:spPr bwMode="auto">
          <a:xfrm>
            <a:off x="228600" y="6180673"/>
            <a:ext cx="6892925" cy="557212"/>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dirty="0" err="1">
                <a:solidFill>
                  <a:srgbClr val="000000"/>
                </a:solidFill>
              </a:rPr>
              <a:t>Teitler</a:t>
            </a:r>
            <a:r>
              <a:rPr lang="en-GB" sz="1100" b="1" dirty="0">
                <a:solidFill>
                  <a:srgbClr val="000000"/>
                </a:solidFill>
              </a:rPr>
              <a:t> et al., International Migration Review</a:t>
            </a:r>
            <a:br>
              <a:rPr lang="en-GB" sz="1100" dirty="0">
                <a:solidFill>
                  <a:srgbClr val="000000"/>
                </a:solidFill>
              </a:rPr>
            </a:br>
            <a:r>
              <a:rPr lang="en-GB" sz="1100" dirty="0">
                <a:solidFill>
                  <a:srgbClr val="000000"/>
                </a:solidFill>
              </a:rPr>
              <a:t>18 AUG 2015 DOI: 10.1111/imre.12207</a:t>
            </a:r>
            <a:br>
              <a:rPr lang="en-GB" sz="1100" dirty="0">
                <a:solidFill>
                  <a:srgbClr val="000000"/>
                </a:solidFill>
              </a:rPr>
            </a:br>
            <a:r>
              <a:rPr lang="en-GB" sz="1100" dirty="0">
                <a:solidFill>
                  <a:srgbClr val="000000"/>
                </a:solidFill>
                <a:hlinkClick r:id="rId3"/>
              </a:rPr>
              <a:t>http://onlinelibrary.wiley.com/doi/10.1111/imre.12207/full#imre12207-fig-0005</a:t>
            </a:r>
          </a:p>
        </p:txBody>
      </p:sp>
      <p:sp>
        <p:nvSpPr>
          <p:cNvPr id="7" name="TextBox 6"/>
          <p:cNvSpPr txBox="1"/>
          <p:nvPr/>
        </p:nvSpPr>
        <p:spPr>
          <a:xfrm>
            <a:off x="4058900" y="1768475"/>
            <a:ext cx="4794094" cy="923330"/>
          </a:xfrm>
          <a:prstGeom prst="rect">
            <a:avLst/>
          </a:prstGeom>
          <a:solidFill>
            <a:schemeClr val="bg1"/>
          </a:solidFill>
        </p:spPr>
        <p:txBody>
          <a:bodyPr wrap="square" rtlCol="0">
            <a:spAutoFit/>
          </a:bodyPr>
          <a:lstStyle/>
          <a:p>
            <a:r>
              <a:rPr lang="en-US" dirty="0">
                <a:solidFill>
                  <a:schemeClr val="accent2"/>
                </a:solidFill>
              </a:rPr>
              <a:t>Duration of US Residence on Low Birthweight among Mothers Who Arrived at Ages &lt;18 Years</a:t>
            </a:r>
          </a:p>
        </p:txBody>
      </p:sp>
      <p:pic>
        <p:nvPicPr>
          <p:cNvPr id="8" name="Picture 7"/>
          <p:cNvPicPr>
            <a:picLocks noChangeAspect="1" noChangeArrowheads="1"/>
          </p:cNvPicPr>
          <p:nvPr/>
        </p:nvPicPr>
        <p:blipFill>
          <a:blip r:embed="rId4" cstate="print"/>
          <a:srcRect/>
          <a:stretch>
            <a:fillRect/>
          </a:stretch>
        </p:blipFill>
        <p:spPr bwMode="auto">
          <a:xfrm>
            <a:off x="0" y="2675566"/>
            <a:ext cx="5071305" cy="3310435"/>
          </a:xfrm>
          <a:prstGeom prst="rect">
            <a:avLst/>
          </a:prstGeom>
          <a:noFill/>
          <a:ln w="9525">
            <a:noFill/>
            <a:round/>
            <a:headEnd/>
            <a:tailEnd/>
          </a:ln>
        </p:spPr>
      </p:pic>
      <p:pic>
        <p:nvPicPr>
          <p:cNvPr id="5" name="Picture 2"/>
          <p:cNvPicPr>
            <a:picLocks noChangeAspect="1" noChangeArrowheads="1"/>
          </p:cNvPicPr>
          <p:nvPr/>
        </p:nvPicPr>
        <p:blipFill>
          <a:blip r:embed="rId5" cstate="print"/>
          <a:srcRect/>
          <a:stretch>
            <a:fillRect/>
          </a:stretch>
        </p:blipFill>
        <p:spPr bwMode="auto">
          <a:xfrm>
            <a:off x="3920295" y="2669678"/>
            <a:ext cx="5071305" cy="3310435"/>
          </a:xfrm>
          <a:prstGeom prst="rect">
            <a:avLst/>
          </a:prstGeom>
          <a:noFill/>
          <a:ln w="9525">
            <a:noFill/>
            <a:round/>
            <a:headEnd/>
            <a:tailEnd/>
          </a:ln>
        </p:spPr>
      </p:pic>
    </p:spTree>
    <p:extLst>
      <p:ext uri="{BB962C8B-B14F-4D97-AF65-F5344CB8AC3E}">
        <p14:creationId xmlns:p14="http://schemas.microsoft.com/office/powerpoint/2010/main" val="394407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ln w="12700">
            <a:noFill/>
            <a:miter lim="800000"/>
            <a:headEnd/>
            <a:tailEnd/>
          </a:ln>
        </p:spPr>
        <p:txBody>
          <a:bodyPr/>
          <a:lstStyle/>
          <a:p>
            <a:pPr eaLnBrk="1" hangingPunct="1"/>
            <a:r>
              <a:rPr lang="en-US" dirty="0"/>
              <a:t>Dendritic growth </a:t>
            </a:r>
          </a:p>
        </p:txBody>
      </p:sp>
      <p:sp>
        <p:nvSpPr>
          <p:cNvPr id="4099" name="Rectangle 3"/>
          <p:cNvSpPr>
            <a:spLocks noGrp="1" noChangeArrowheads="1"/>
          </p:cNvSpPr>
          <p:nvPr>
            <p:ph type="body" idx="4294967295"/>
          </p:nvPr>
        </p:nvSpPr>
        <p:spPr>
          <a:xfrm>
            <a:off x="457200" y="1722437"/>
            <a:ext cx="8229600" cy="4906963"/>
          </a:xfrm>
        </p:spPr>
        <p:txBody>
          <a:bodyPr/>
          <a:lstStyle/>
          <a:p>
            <a:pPr eaLnBrk="1" hangingPunct="1">
              <a:lnSpc>
                <a:spcPct val="90000"/>
              </a:lnSpc>
            </a:pPr>
            <a:r>
              <a:rPr lang="en-US" sz="2800" dirty="0"/>
              <a:t>The major outgrowth of dendrites starts after birth and continues during the first 2-3 years. This phase of the fastest dendritic outgrowth parallels the phase of fast cerebral cortex expansion, which also lasts until about 4 years of age. </a:t>
            </a:r>
          </a:p>
          <a:p>
            <a:pPr eaLnBrk="1" hangingPunct="1">
              <a:lnSpc>
                <a:spcPct val="90000"/>
              </a:lnSpc>
            </a:pPr>
            <a:r>
              <a:rPr lang="en-US" sz="2800" dirty="0"/>
              <a:t>After 5 years of age, a large </a:t>
            </a:r>
            <a:r>
              <a:rPr lang="en-US" sz="2800" dirty="0" err="1"/>
              <a:t>interindividual</a:t>
            </a:r>
            <a:r>
              <a:rPr lang="en-US" sz="2800" dirty="0"/>
              <a:t> variation in dendritic tree size becomes apparent.  </a:t>
            </a:r>
          </a:p>
        </p:txBody>
      </p:sp>
      <p:sp>
        <p:nvSpPr>
          <p:cNvPr id="4100" name="Text Box 4"/>
          <p:cNvSpPr txBox="1">
            <a:spLocks noChangeArrowheads="1"/>
          </p:cNvSpPr>
          <p:nvPr/>
        </p:nvSpPr>
        <p:spPr bwMode="auto">
          <a:xfrm>
            <a:off x="381000" y="60960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Uylings, H.B.M. (2006) Development of the Human Cortex and the Concept of “Critical” or “Sensitive” Periods. </a:t>
            </a:r>
            <a:r>
              <a:rPr lang="en-US" u="sng"/>
              <a:t>Language Learning</a:t>
            </a:r>
            <a:r>
              <a:rPr lang="en-US"/>
              <a:t>, </a:t>
            </a:r>
            <a:r>
              <a:rPr lang="en-US" u="sng"/>
              <a:t>56</a:t>
            </a:r>
            <a:r>
              <a:rPr lang="en-US"/>
              <a:t>, 59-90.</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19</a:t>
            </a:fld>
            <a:endParaRPr lang="en-US"/>
          </a:p>
        </p:txBody>
      </p:sp>
    </p:spTree>
    <p:extLst>
      <p:ext uri="{BB962C8B-B14F-4D97-AF65-F5344CB8AC3E}">
        <p14:creationId xmlns:p14="http://schemas.microsoft.com/office/powerpoint/2010/main" val="311593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3" name="Block Arc 2"/>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4" name="Group 96"/>
          <p:cNvGrpSpPr>
            <a:grpSpLocks/>
          </p:cNvGrpSpPr>
          <p:nvPr/>
        </p:nvGrpSpPr>
        <p:grpSpPr bwMode="auto">
          <a:xfrm>
            <a:off x="2941638" y="3546475"/>
            <a:ext cx="3144837" cy="3305175"/>
            <a:chOff x="3017367" y="3759796"/>
            <a:chExt cx="3144656" cy="3304620"/>
          </a:xfrm>
        </p:grpSpPr>
        <p:sp>
          <p:nvSpPr>
            <p:cNvPr id="5" name="Chord 4"/>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6" name="Straight Connector 5"/>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35063" y="5075238"/>
            <a:ext cx="6753225" cy="1327150"/>
            <a:chOff x="800100" y="2562225"/>
            <a:chExt cx="5486400" cy="707021"/>
          </a:xfrm>
        </p:grpSpPr>
        <p:sp>
          <p:nvSpPr>
            <p:cNvPr id="8" name="Rectangle 7"/>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9" name="Straight Connector 8"/>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11"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p>
        </p:txBody>
      </p:sp>
      <p:sp>
        <p:nvSpPr>
          <p:cNvPr id="12"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p>
        </p:txBody>
      </p:sp>
      <p:sp>
        <p:nvSpPr>
          <p:cNvPr id="13"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and Communities</a:t>
            </a:r>
          </a:p>
        </p:txBody>
      </p:sp>
      <p:sp>
        <p:nvSpPr>
          <p:cNvPr id="14"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and Resources</a:t>
            </a:r>
          </a:p>
        </p:txBody>
      </p:sp>
      <p:grpSp>
        <p:nvGrpSpPr>
          <p:cNvPr id="15" name="Group 81"/>
          <p:cNvGrpSpPr>
            <a:grpSpLocks/>
          </p:cNvGrpSpPr>
          <p:nvPr/>
        </p:nvGrpSpPr>
        <p:grpSpPr bwMode="auto">
          <a:xfrm>
            <a:off x="5748338" y="1990725"/>
            <a:ext cx="2709862" cy="1149350"/>
            <a:chOff x="4629150" y="152401"/>
            <a:chExt cx="2295526" cy="962024"/>
          </a:xfrm>
        </p:grpSpPr>
        <p:sp>
          <p:nvSpPr>
            <p:cNvPr id="16" name="Left Arrow Callout 15"/>
            <p:cNvSpPr/>
            <p:nvPr/>
          </p:nvSpPr>
          <p:spPr>
            <a:xfrm>
              <a:off x="4629150" y="152401"/>
              <a:ext cx="2295526" cy="833134"/>
            </a:xfrm>
            <a:prstGeom prst="leftArrowCallout">
              <a:avLst>
                <a:gd name="adj1" fmla="val 20842"/>
                <a:gd name="adj2" fmla="val 25960"/>
                <a:gd name="adj3" fmla="val 25000"/>
                <a:gd name="adj4" fmla="val 81234"/>
              </a:avLst>
            </a:prstGeom>
            <a:solidFill>
              <a:srgbClr val="99CC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17" name="TextBox 30"/>
            <p:cNvSpPr txBox="1"/>
            <p:nvPr/>
          </p:nvSpPr>
          <p:spPr>
            <a:xfrm>
              <a:off x="5058132" y="181634"/>
              <a:ext cx="1866544" cy="9327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child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youth development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education, infancy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through college</a:t>
              </a:r>
              <a:endParaRPr lang="en-US" sz="12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en-US" sz="1300" dirty="0">
                <a:solidFill>
                  <a:srgbClr val="002060"/>
                </a:solidFill>
                <a:latin typeface="Arial Narrow" pitchFamily="34" charset="0"/>
              </a:endParaRPr>
            </a:p>
          </p:txBody>
        </p:sp>
      </p:grpSp>
      <p:grpSp>
        <p:nvGrpSpPr>
          <p:cNvPr id="18" name="Group 82"/>
          <p:cNvGrpSpPr>
            <a:grpSpLocks/>
          </p:cNvGrpSpPr>
          <p:nvPr/>
        </p:nvGrpSpPr>
        <p:grpSpPr bwMode="auto">
          <a:xfrm>
            <a:off x="5897563" y="3468688"/>
            <a:ext cx="2789237" cy="890587"/>
            <a:chOff x="4676775" y="1352550"/>
            <a:chExt cx="2743200" cy="752475"/>
          </a:xfrm>
        </p:grpSpPr>
        <p:sp>
          <p:nvSpPr>
            <p:cNvPr id="19" name="Left Arrow Callout 18"/>
            <p:cNvSpPr/>
            <p:nvPr/>
          </p:nvSpPr>
          <p:spPr>
            <a:xfrm>
              <a:off x="4676775" y="1352550"/>
              <a:ext cx="2743200" cy="752475"/>
            </a:xfrm>
            <a:prstGeom prst="leftArrowCallout">
              <a:avLst>
                <a:gd name="adj1" fmla="val 30670"/>
                <a:gd name="adj2" fmla="val 34469"/>
                <a:gd name="adj3" fmla="val 36137"/>
                <a:gd name="adj4" fmla="val 81569"/>
              </a:avLst>
            </a:prstGeom>
            <a:solidFill>
              <a:srgbClr val="3399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20" name="TextBox 32"/>
            <p:cNvSpPr txBox="1"/>
            <p:nvPr/>
          </p:nvSpPr>
          <p:spPr>
            <a:xfrm>
              <a:off x="5206055" y="1380717"/>
              <a:ext cx="2184256" cy="696141"/>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healthier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homes, neighborhoods,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schools and workplaces</a:t>
              </a:r>
              <a:endParaRPr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en-US" sz="1300" b="1" dirty="0">
                <a:solidFill>
                  <a:srgbClr val="002060"/>
                </a:solidFill>
                <a:latin typeface="Arial Narrow" pitchFamily="34" charset="0"/>
              </a:endParaRPr>
            </a:p>
          </p:txBody>
        </p:sp>
      </p:grpSp>
      <p:grpSp>
        <p:nvGrpSpPr>
          <p:cNvPr id="21" name="Group 83"/>
          <p:cNvGrpSpPr>
            <a:grpSpLocks/>
          </p:cNvGrpSpPr>
          <p:nvPr/>
        </p:nvGrpSpPr>
        <p:grpSpPr bwMode="auto">
          <a:xfrm>
            <a:off x="381000" y="2119313"/>
            <a:ext cx="2803525" cy="1112837"/>
            <a:chOff x="0" y="238125"/>
            <a:chExt cx="2362201" cy="1066800"/>
          </a:xfrm>
        </p:grpSpPr>
        <p:sp>
          <p:nvSpPr>
            <p:cNvPr id="22" name="Right Arrow Callout 21"/>
            <p:cNvSpPr/>
            <p:nvPr/>
          </p:nvSpPr>
          <p:spPr>
            <a:xfrm>
              <a:off x="76244" y="238125"/>
              <a:ext cx="2285957" cy="905486"/>
            </a:xfrm>
            <a:prstGeom prst="rightArrowCallout">
              <a:avLst>
                <a:gd name="adj1" fmla="val 23462"/>
                <a:gd name="adj2" fmla="val 26417"/>
                <a:gd name="adj3" fmla="val 25000"/>
                <a:gd name="adj4" fmla="val 82503"/>
              </a:avLst>
            </a:prstGeom>
            <a:solidFill>
              <a:srgbClr val="99CC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23" name="TextBox 36"/>
            <p:cNvSpPr txBox="1"/>
            <p:nvPr/>
          </p:nvSpPr>
          <p:spPr>
            <a:xfrm>
              <a:off x="0" y="334000"/>
              <a:ext cx="2038502" cy="970925"/>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economic development, reduce poverty,</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and reduce racial segregation</a:t>
              </a:r>
              <a:endParaRPr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5" name="Text Box 21"/>
          <p:cNvSpPr txBox="1">
            <a:spLocks noChangeArrowheads="1"/>
          </p:cNvSpPr>
          <p:nvPr/>
        </p:nvSpPr>
        <p:spPr bwMode="ltGray">
          <a:xfrm>
            <a:off x="533400" y="6402388"/>
            <a:ext cx="815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kumimoji="1" lang="en-US" altLang="en-US" sz="1200">
                <a:solidFill>
                  <a:srgbClr val="FFFFFF"/>
                </a:solidFill>
              </a:rPr>
              <a:t>Adapted from Robert Wood Johnson Foundation Commission to Build a Healthier America | www.commissiononhealth.org</a:t>
            </a:r>
          </a:p>
        </p:txBody>
      </p:sp>
      <p:sp>
        <p:nvSpPr>
          <p:cNvPr id="26" name="TextBox 25"/>
          <p:cNvSpPr txBox="1">
            <a:spLocks noChangeArrowheads="1"/>
          </p:cNvSpPr>
          <p:nvPr/>
        </p:nvSpPr>
        <p:spPr bwMode="auto">
          <a:xfrm>
            <a:off x="1117600" y="5075238"/>
            <a:ext cx="6786563" cy="369332"/>
          </a:xfrm>
          <a:prstGeom prst="rect">
            <a:avLst/>
          </a:prstGeom>
          <a:solidFill>
            <a:srgbClr val="FF000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prstClr val="white"/>
                </a:solidFill>
              </a:rPr>
              <a:t>Biology and interactions between biology &amp; experiences</a:t>
            </a:r>
          </a:p>
        </p:txBody>
      </p:sp>
      <p:sp>
        <p:nvSpPr>
          <p:cNvPr id="27" name="Title 26"/>
          <p:cNvSpPr>
            <a:spLocks noGrp="1"/>
          </p:cNvSpPr>
          <p:nvPr>
            <p:ph type="title"/>
          </p:nvPr>
        </p:nvSpPr>
        <p:spPr>
          <a:xfrm>
            <a:off x="464361" y="304800"/>
            <a:ext cx="8229600" cy="1143000"/>
          </a:xfrm>
        </p:spPr>
        <p:txBody>
          <a:bodyPr/>
          <a:lstStyle/>
          <a:p>
            <a:pPr>
              <a:lnSpc>
                <a:spcPct val="85000"/>
              </a:lnSpc>
              <a:defRPr/>
            </a:pPr>
            <a:r>
              <a:rPr lang="en-US" dirty="0"/>
              <a:t>Where are we in the class?</a:t>
            </a:r>
            <a:endParaRPr lang="en-US" dirty="0">
              <a:solidFill>
                <a:schemeClr val="bg1"/>
              </a:solidFill>
            </a:endParaRPr>
          </a:p>
        </p:txBody>
      </p:sp>
    </p:spTree>
    <p:extLst>
      <p:ext uri="{BB962C8B-B14F-4D97-AF65-F5344CB8AC3E}">
        <p14:creationId xmlns:p14="http://schemas.microsoft.com/office/powerpoint/2010/main" val="108021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ln w="12700">
            <a:noFill/>
            <a:miter lim="800000"/>
            <a:headEnd/>
            <a:tailEnd/>
          </a:ln>
        </p:spPr>
        <p:txBody>
          <a:bodyPr/>
          <a:lstStyle/>
          <a:p>
            <a:pPr eaLnBrk="1" hangingPunct="1"/>
            <a:r>
              <a:rPr lang="en-US" dirty="0"/>
              <a:t>Human cortical development</a:t>
            </a:r>
          </a:p>
        </p:txBody>
      </p:sp>
      <p:sp>
        <p:nvSpPr>
          <p:cNvPr id="5123" name="Rectangle 3"/>
          <p:cNvSpPr>
            <a:spLocks noGrp="1" noChangeArrowheads="1"/>
          </p:cNvSpPr>
          <p:nvPr>
            <p:ph type="body" idx="4294967295"/>
          </p:nvPr>
        </p:nvSpPr>
        <p:spPr/>
        <p:txBody>
          <a:bodyPr/>
          <a:lstStyle/>
          <a:p>
            <a:pPr eaLnBrk="1" hangingPunct="1"/>
            <a:r>
              <a:rPr lang="en-US" sz="2800" dirty="0"/>
              <a:t>Critical periods…exist for those functions for which axonal rewiring across a long distance in the brain is necessary. This is virtually impossible after completion of the developmental competition between different axonal systems. </a:t>
            </a:r>
          </a:p>
          <a:p>
            <a:pPr eaLnBrk="1" hangingPunct="1"/>
            <a:r>
              <a:rPr lang="en-US" sz="2800" dirty="0"/>
              <a:t>Under dramatic circumstances, environmental factors during the first years of life can be quite decisive for the development of language social or other intellectual functions</a:t>
            </a:r>
          </a:p>
        </p:txBody>
      </p:sp>
      <p:sp>
        <p:nvSpPr>
          <p:cNvPr id="5124" name="Text Box 4"/>
          <p:cNvSpPr txBox="1">
            <a:spLocks noChangeArrowheads="1"/>
          </p:cNvSpPr>
          <p:nvPr/>
        </p:nvSpPr>
        <p:spPr bwMode="auto">
          <a:xfrm>
            <a:off x="381000" y="6324600"/>
            <a:ext cx="876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Uylings, H.B.M. (2006) Development of the Human Cortex and the Concept of “Critical” or “Sensitive” Periods. </a:t>
            </a:r>
            <a:r>
              <a:rPr lang="en-US" sz="1400" u="sng"/>
              <a:t>Language Learning</a:t>
            </a:r>
            <a:r>
              <a:rPr lang="en-US" sz="1400"/>
              <a:t>, </a:t>
            </a:r>
            <a:r>
              <a:rPr lang="en-US" sz="1400" u="sng"/>
              <a:t>56</a:t>
            </a:r>
            <a:r>
              <a:rPr lang="en-US" sz="1400"/>
              <a:t>, 59-90. </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20</a:t>
            </a:fld>
            <a:endParaRPr lang="en-US"/>
          </a:p>
        </p:txBody>
      </p:sp>
    </p:spTree>
    <p:extLst>
      <p:ext uri="{BB962C8B-B14F-4D97-AF65-F5344CB8AC3E}">
        <p14:creationId xmlns:p14="http://schemas.microsoft.com/office/powerpoint/2010/main" val="1720139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ln w="12700">
            <a:noFill/>
            <a:miter lim="800000"/>
            <a:headEnd/>
            <a:tailEnd/>
          </a:ln>
        </p:spPr>
        <p:txBody>
          <a:bodyPr/>
          <a:lstStyle/>
          <a:p>
            <a:pPr eaLnBrk="1" hangingPunct="1"/>
            <a:r>
              <a:rPr lang="en-US" sz="4000" dirty="0">
                <a:solidFill>
                  <a:srgbClr val="0070C0"/>
                </a:solidFill>
              </a:rPr>
              <a:t>Giving up on grown-ups: Is there any “return” to investing in adults?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199"/>
            <a:ext cx="5257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93" y="5657671"/>
            <a:ext cx="8458200" cy="1200329"/>
          </a:xfrm>
          <a:prstGeom prst="rect">
            <a:avLst/>
          </a:prstGeom>
        </p:spPr>
        <p:txBody>
          <a:bodyPr wrap="square">
            <a:spAutoFit/>
          </a:bodyPr>
          <a:lstStyle/>
          <a:p>
            <a:r>
              <a:rPr lang="en-US" sz="2400" dirty="0"/>
              <a:t>Investments were initially set to be equal across all ages. r represents the cost of the funds. Reproduced from Knudson, data are from Cunha </a:t>
            </a:r>
            <a:r>
              <a:rPr lang="en-US" sz="2400" i="1" dirty="0"/>
              <a:t>et al.</a:t>
            </a:r>
            <a:r>
              <a:rPr lang="en-US" sz="2400" dirty="0"/>
              <a:t> </a:t>
            </a:r>
          </a:p>
        </p:txBody>
      </p:sp>
      <p:sp>
        <p:nvSpPr>
          <p:cNvPr id="3" name="Rectangle 2"/>
          <p:cNvSpPr/>
          <p:nvPr/>
        </p:nvSpPr>
        <p:spPr>
          <a:xfrm>
            <a:off x="5410200" y="1598022"/>
            <a:ext cx="3505200" cy="4154984"/>
          </a:xfrm>
          <a:prstGeom prst="rect">
            <a:avLst/>
          </a:prstGeom>
        </p:spPr>
        <p:txBody>
          <a:bodyPr wrap="square">
            <a:spAutoFit/>
          </a:bodyPr>
          <a:lstStyle/>
          <a:p>
            <a:r>
              <a:rPr lang="en-US" sz="2400" dirty="0"/>
              <a:t>Rates of return to investment in human capital as function of age when the investment was initiated. Data from a life cycle model of dynamic human capital accumulation with multiple periods and credit constraints. </a:t>
            </a:r>
          </a:p>
        </p:txBody>
      </p:sp>
      <p:sp>
        <p:nvSpPr>
          <p:cNvPr id="4" name="Slide Number Placeholder 3"/>
          <p:cNvSpPr>
            <a:spLocks noGrp="1"/>
          </p:cNvSpPr>
          <p:nvPr>
            <p:ph type="sldNum" sz="quarter" idx="12"/>
          </p:nvPr>
        </p:nvSpPr>
        <p:spPr/>
        <p:txBody>
          <a:bodyPr/>
          <a:lstStyle/>
          <a:p>
            <a:pPr>
              <a:defRPr/>
            </a:pPr>
            <a:fld id="{AD20FD3C-1ED2-4B40-BFF9-732E574685C3}" type="slidenum">
              <a:rPr lang="en-US" smtClean="0"/>
              <a:pPr>
                <a:defRPr/>
              </a:pPr>
              <a:t>21</a:t>
            </a:fld>
            <a:endParaRPr lang="en-US"/>
          </a:p>
        </p:txBody>
      </p:sp>
    </p:spTree>
    <p:extLst>
      <p:ext uri="{BB962C8B-B14F-4D97-AF65-F5344CB8AC3E}">
        <p14:creationId xmlns:p14="http://schemas.microsoft.com/office/powerpoint/2010/main" val="381195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F79FB7-41ED-4219-8E4A-3A08BAAD315D}" type="slidenum">
              <a:rPr lang="en-US" sz="1400" b="1"/>
              <a:pPr algn="r" eaLnBrk="1" hangingPunct="1"/>
              <a:t>22</a:t>
            </a:fld>
            <a:endParaRPr lang="en-US" sz="1400" b="1"/>
          </a:p>
        </p:txBody>
      </p:sp>
      <p:sp>
        <p:nvSpPr>
          <p:cNvPr id="3075" name="Rectangle 2"/>
          <p:cNvSpPr>
            <a:spLocks noGrp="1" noChangeArrowheads="1"/>
          </p:cNvSpPr>
          <p:nvPr>
            <p:ph type="title" idx="4294967295"/>
          </p:nvPr>
        </p:nvSpPr>
        <p:spPr>
          <a:ln w="12700">
            <a:noFill/>
            <a:miter lim="800000"/>
            <a:headEnd/>
            <a:tailEnd/>
          </a:ln>
        </p:spPr>
        <p:txBody>
          <a:bodyPr/>
          <a:lstStyle/>
          <a:p>
            <a:pPr eaLnBrk="1" hangingPunct="1"/>
            <a:r>
              <a:rPr lang="en-US" sz="4000" dirty="0"/>
              <a:t>(Possible) Socially Defined Sensitive Periods</a:t>
            </a:r>
          </a:p>
        </p:txBody>
      </p:sp>
      <p:sp>
        <p:nvSpPr>
          <p:cNvPr id="3076" name="Rectangle 3"/>
          <p:cNvSpPr>
            <a:spLocks noGrp="1" noChangeArrowheads="1"/>
          </p:cNvSpPr>
          <p:nvPr>
            <p:ph idx="4294967295"/>
          </p:nvPr>
        </p:nvSpPr>
        <p:spPr/>
        <p:txBody>
          <a:bodyPr/>
          <a:lstStyle/>
          <a:p>
            <a:pPr lvl="1"/>
            <a:r>
              <a:rPr lang="en-US" sz="2400" dirty="0"/>
              <a:t>Age when you meet and woo your spouse (who will influence your diet, behaviors, material conditions for decades to come)</a:t>
            </a:r>
          </a:p>
          <a:p>
            <a:pPr lvl="1"/>
            <a:r>
              <a:rPr lang="en-US" sz="2400" dirty="0"/>
              <a:t>Departure from school/ Entry into the labor force.</a:t>
            </a:r>
          </a:p>
          <a:p>
            <a:pPr lvl="1"/>
            <a:r>
              <a:rPr lang="en-US" sz="2400" dirty="0"/>
              <a:t>Departure of children from the household or from dependence</a:t>
            </a:r>
          </a:p>
          <a:p>
            <a:pPr lvl="1"/>
            <a:r>
              <a:rPr lang="en-US" sz="2400" dirty="0"/>
              <a:t>Retirement</a:t>
            </a:r>
          </a:p>
          <a:p>
            <a:pPr lvl="1"/>
            <a:r>
              <a:rPr lang="en-US" sz="2400" dirty="0"/>
              <a:t>Bereavement</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22</a:t>
            </a:fld>
            <a:endParaRPr lang="en-US"/>
          </a:p>
        </p:txBody>
      </p:sp>
    </p:spTree>
    <p:extLst>
      <p:ext uri="{BB962C8B-B14F-4D97-AF65-F5344CB8AC3E}">
        <p14:creationId xmlns:p14="http://schemas.microsoft.com/office/powerpoint/2010/main" val="184976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F79FB7-41ED-4219-8E4A-3A08BAAD315D}" type="slidenum">
              <a:rPr lang="en-US" sz="1400" b="1"/>
              <a:pPr algn="r" eaLnBrk="1" hangingPunct="1"/>
              <a:t>23</a:t>
            </a:fld>
            <a:endParaRPr lang="en-US" sz="1400" b="1"/>
          </a:p>
        </p:txBody>
      </p:sp>
      <p:sp>
        <p:nvSpPr>
          <p:cNvPr id="3075" name="Rectangle 2"/>
          <p:cNvSpPr>
            <a:spLocks noGrp="1" noChangeArrowheads="1"/>
          </p:cNvSpPr>
          <p:nvPr>
            <p:ph type="title" idx="4294967295"/>
          </p:nvPr>
        </p:nvSpPr>
        <p:spPr>
          <a:ln w="12700">
            <a:noFill/>
            <a:miter lim="800000"/>
            <a:headEnd/>
            <a:tailEnd/>
          </a:ln>
        </p:spPr>
        <p:txBody>
          <a:bodyPr/>
          <a:lstStyle/>
          <a:p>
            <a:pPr eaLnBrk="1" hangingPunct="1"/>
            <a:r>
              <a:rPr lang="en-US" sz="4000" dirty="0"/>
              <a:t>Bereavement as a Sensitive Period</a:t>
            </a:r>
          </a:p>
        </p:txBody>
      </p:sp>
      <p:sp>
        <p:nvSpPr>
          <p:cNvPr id="3076" name="Rectangle 3"/>
          <p:cNvSpPr>
            <a:spLocks noGrp="1" noChangeArrowheads="1"/>
          </p:cNvSpPr>
          <p:nvPr>
            <p:ph idx="4294967295"/>
          </p:nvPr>
        </p:nvSpPr>
        <p:spPr>
          <a:xfrm>
            <a:off x="6198079" y="1676400"/>
            <a:ext cx="2819400" cy="3505200"/>
          </a:xfrm>
        </p:spPr>
        <p:txBody>
          <a:bodyPr/>
          <a:lstStyle/>
          <a:p>
            <a:pPr marL="0" lvl="1" indent="0">
              <a:buNone/>
            </a:pPr>
            <a:r>
              <a:rPr lang="en-US" sz="2400" dirty="0"/>
              <a:t>In a large UK cohort of older adults with preexisting CVD, there was lower uptake of cardiovascular care and reduced medication coverage in the year leading up to bereavement. </a:t>
            </a:r>
          </a:p>
          <a:p>
            <a:pPr marL="0" lvl="1" indent="0">
              <a:buNone/>
            </a:pPr>
            <a:r>
              <a:rPr lang="en-US" sz="1400" dirty="0"/>
              <a:t>Shah et al Circulation 2013</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23</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59912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00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b="1" dirty="0">
                <a:solidFill>
                  <a:srgbClr val="FF0000"/>
                </a:solidFill>
              </a:rPr>
              <a:t>Preliminaries</a:t>
            </a:r>
          </a:p>
          <a:p>
            <a:pPr lvl="1"/>
            <a:r>
              <a:rPr lang="en-US" sz="2400" dirty="0"/>
              <a:t>What this lecture is </a:t>
            </a:r>
            <a:r>
              <a:rPr lang="en-US" sz="2400" i="1" dirty="0"/>
              <a:t>not</a:t>
            </a:r>
            <a:r>
              <a:rPr lang="en-US" sz="2400" dirty="0"/>
              <a:t> about</a:t>
            </a:r>
          </a:p>
          <a:p>
            <a:pPr lvl="1"/>
            <a:r>
              <a:rPr lang="en-US" sz="2400" dirty="0"/>
              <a:t>Why care about the biology?</a:t>
            </a:r>
          </a:p>
          <a:p>
            <a:pPr lvl="1"/>
            <a:r>
              <a:rPr lang="en-US" sz="2400" dirty="0"/>
              <a:t>Embodiment</a:t>
            </a:r>
          </a:p>
          <a:p>
            <a:pPr lvl="1"/>
            <a:r>
              <a:rPr lang="en-US" sz="2400" dirty="0"/>
              <a:t>Pathways</a:t>
            </a:r>
          </a:p>
          <a:p>
            <a:pPr lvl="1"/>
            <a:r>
              <a:rPr lang="en-US" sz="2400" dirty="0"/>
              <a:t>Sensitive/critical periods</a:t>
            </a:r>
          </a:p>
          <a:p>
            <a:pPr lvl="1"/>
            <a:r>
              <a:rPr lang="en-US" sz="2400" dirty="0">
                <a:solidFill>
                  <a:srgbClr val="FF0000"/>
                </a:solidFill>
              </a:rPr>
              <a:t>Where do genetics fit in?</a:t>
            </a:r>
          </a:p>
          <a:p>
            <a:pPr marL="457200" lvl="1" indent="0">
              <a:buNone/>
            </a:pPr>
            <a:endParaRPr lang="en-US" sz="2400" dirty="0"/>
          </a:p>
          <a:p>
            <a:pPr lvl="1"/>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24</a:t>
            </a:fld>
            <a:endParaRPr lang="en-US"/>
          </a:p>
        </p:txBody>
      </p:sp>
    </p:spTree>
    <p:extLst>
      <p:ext uri="{BB962C8B-B14F-4D97-AF65-F5344CB8AC3E}">
        <p14:creationId xmlns:p14="http://schemas.microsoft.com/office/powerpoint/2010/main" val="136163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do genetics fit in?</a:t>
            </a:r>
          </a:p>
        </p:txBody>
      </p:sp>
      <p:sp>
        <p:nvSpPr>
          <p:cNvPr id="4" name="Content Placeholder 3"/>
          <p:cNvSpPr>
            <a:spLocks noGrp="1"/>
          </p:cNvSpPr>
          <p:nvPr>
            <p:ph idx="1"/>
          </p:nvPr>
        </p:nvSpPr>
        <p:spPr>
          <a:xfrm>
            <a:off x="152400" y="1524000"/>
            <a:ext cx="8991600" cy="5334000"/>
          </a:xfrm>
        </p:spPr>
        <p:txBody>
          <a:bodyPr/>
          <a:lstStyle/>
          <a:p>
            <a:pPr marL="173038" indent="-173038"/>
            <a:r>
              <a:rPr lang="en-US" sz="2400" dirty="0">
                <a:sym typeface="Wingdings" panose="05000000000000000000" pitchFamily="2" charset="2"/>
              </a:rPr>
              <a:t>Gene </a:t>
            </a:r>
            <a:r>
              <a:rPr lang="en-US" sz="2400" i="1" dirty="0">
                <a:sym typeface="Wingdings" panose="05000000000000000000" pitchFamily="2" charset="2"/>
              </a:rPr>
              <a:t>expression</a:t>
            </a:r>
            <a:r>
              <a:rPr lang="en-US" sz="2400" dirty="0">
                <a:sym typeface="Wingdings" panose="05000000000000000000" pitchFamily="2" charset="2"/>
              </a:rPr>
              <a:t> probably central to explanations of disparities</a:t>
            </a:r>
            <a:endParaRPr lang="en-US" sz="2400" dirty="0"/>
          </a:p>
          <a:p>
            <a:pPr marL="173038" indent="-173038"/>
            <a:r>
              <a:rPr lang="en-US" sz="2400" dirty="0"/>
              <a:t>Genetic code cannot </a:t>
            </a:r>
            <a:r>
              <a:rPr lang="en-US" sz="2400" i="1" dirty="0"/>
              <a:t>mediate</a:t>
            </a:r>
            <a:r>
              <a:rPr lang="en-US" sz="2400" dirty="0"/>
              <a:t> health disparities, because this would imply that race/SES/place influences genetic code (draw the DAG to see what an unlikely claim this is). </a:t>
            </a:r>
          </a:p>
          <a:p>
            <a:pPr marL="173038" indent="-173038"/>
            <a:r>
              <a:rPr lang="en-US" sz="2400" dirty="0"/>
              <a:t>Usually when people say genetics “mediate” health disparities, they mean “confound”: they hypothesize genes that cause people to be low SES also cause worse health, or that racial/ethnic groups have different frequencies of genetic polymorphisms linked to disease. </a:t>
            </a:r>
            <a:r>
              <a:rPr lang="en-US" sz="2800" dirty="0"/>
              <a:t> </a:t>
            </a:r>
          </a:p>
          <a:p>
            <a:pPr marL="173038" indent="-173038"/>
            <a:r>
              <a:rPr lang="en-US" sz="2400" dirty="0"/>
              <a:t>Evidence for this is, for most complex disorders, largely speculative. Few identified genes have large effects.  Rarely major MAF differences that could account for disease differences.</a:t>
            </a:r>
            <a:endParaRPr lang="en-US" sz="2400" dirty="0">
              <a:solidFill>
                <a:srgbClr val="FF0000"/>
              </a:solidFill>
            </a:endParaRPr>
          </a:p>
          <a:p>
            <a:pPr lvl="1"/>
            <a:endParaRPr lang="en-US" sz="1600" dirty="0"/>
          </a:p>
          <a:p>
            <a:endParaRPr lang="en-US" sz="2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25</a:t>
            </a:fld>
            <a:endParaRPr lang="en-US" dirty="0"/>
          </a:p>
        </p:txBody>
      </p:sp>
    </p:spTree>
    <p:extLst>
      <p:ext uri="{BB962C8B-B14F-4D97-AF65-F5344CB8AC3E}">
        <p14:creationId xmlns:p14="http://schemas.microsoft.com/office/powerpoint/2010/main" val="10819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 y="228600"/>
            <a:ext cx="8692896" cy="353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24991" y="4724400"/>
            <a:ext cx="5262979" cy="954107"/>
          </a:xfrm>
          <a:prstGeom prst="rect">
            <a:avLst/>
          </a:prstGeom>
          <a:noFill/>
          <a:ln>
            <a:solidFill>
              <a:schemeClr val="accent1"/>
            </a:solidFill>
          </a:ln>
        </p:spPr>
        <p:txBody>
          <a:bodyPr wrap="none" rtlCol="0">
            <a:spAutoFit/>
          </a:bodyPr>
          <a:lstStyle/>
          <a:p>
            <a:pPr algn="ctr"/>
            <a:r>
              <a:rPr lang="en-US" sz="2800" b="1" dirty="0"/>
              <a:t>APOL-1 and risk of albuminuria in </a:t>
            </a:r>
          </a:p>
          <a:p>
            <a:pPr algn="ctr"/>
            <a:r>
              <a:rPr lang="en-US" sz="2800" b="1" dirty="0"/>
              <a:t>African Americans </a:t>
            </a:r>
          </a:p>
        </p:txBody>
      </p:sp>
    </p:spTree>
    <p:extLst>
      <p:ext uri="{BB962C8B-B14F-4D97-AF65-F5344CB8AC3E}">
        <p14:creationId xmlns:p14="http://schemas.microsoft.com/office/powerpoint/2010/main" val="3821731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Apolipoprotein</a:t>
            </a:r>
            <a:r>
              <a:rPr lang="en-US" dirty="0"/>
              <a:t> L1</a:t>
            </a:r>
          </a:p>
        </p:txBody>
      </p:sp>
      <p:sp>
        <p:nvSpPr>
          <p:cNvPr id="3" name="Content Placeholder 2"/>
          <p:cNvSpPr>
            <a:spLocks noGrp="1"/>
          </p:cNvSpPr>
          <p:nvPr>
            <p:ph idx="1"/>
          </p:nvPr>
        </p:nvSpPr>
        <p:spPr>
          <a:xfrm>
            <a:off x="609600" y="1676400"/>
            <a:ext cx="7772400" cy="4571999"/>
          </a:xfrm>
        </p:spPr>
        <p:txBody>
          <a:bodyPr>
            <a:normAutofit fontScale="25000" lnSpcReduction="20000"/>
          </a:bodyPr>
          <a:lstStyle/>
          <a:p>
            <a:r>
              <a:rPr lang="en-US" sz="8000" dirty="0" err="1"/>
              <a:t>Apolipoprotein</a:t>
            </a:r>
            <a:r>
              <a:rPr lang="en-US" sz="8000" dirty="0"/>
              <a:t> L1 (APOL1 ) is a minor </a:t>
            </a:r>
            <a:r>
              <a:rPr lang="en-US" sz="8000" dirty="0" err="1"/>
              <a:t>apoprotein</a:t>
            </a:r>
            <a:r>
              <a:rPr lang="en-US" sz="8000" dirty="0"/>
              <a:t> component of HDL cholesterol,  found in vascular endothelium, liver, heart, lung, placenta,</a:t>
            </a:r>
            <a:r>
              <a:rPr lang="en-US" sz="8000" baseline="30000" dirty="0"/>
              <a:t> </a:t>
            </a:r>
            <a:r>
              <a:rPr lang="en-US" sz="8000" dirty="0" err="1"/>
              <a:t>podocytes</a:t>
            </a:r>
            <a:r>
              <a:rPr lang="en-US" sz="8000" dirty="0"/>
              <a:t>, proximal tubules, and arterial cells. </a:t>
            </a:r>
          </a:p>
          <a:p>
            <a:endParaRPr lang="en-US" sz="8000" dirty="0"/>
          </a:p>
          <a:p>
            <a:r>
              <a:rPr lang="en-US" sz="8000" dirty="0"/>
              <a:t>Although its intracellular function has not been elucidated, APOL1 circulating in plasma has the ability to kill the trypanosome that causes sleeping sickness.</a:t>
            </a:r>
          </a:p>
          <a:p>
            <a:endParaRPr lang="en-US" sz="8000" dirty="0"/>
          </a:p>
          <a:p>
            <a:r>
              <a:rPr lang="en-US" sz="8000" dirty="0"/>
              <a:t>Two coding sequence variants in APOL1 were identified by looking at variation in genetic ancestry in African Americans with kidney disease. </a:t>
            </a:r>
          </a:p>
          <a:p>
            <a:endParaRPr lang="en-US" sz="8000" dirty="0"/>
          </a:p>
          <a:p>
            <a:r>
              <a:rPr lang="en-US" sz="8000" dirty="0"/>
              <a:t>People who have at least one copy of either the G1 or G2 variant are resistant to infection by trypanosomes, but people who have two copies of either variant are at an increased risk of developing a non-diabetic kidney disease.</a:t>
            </a:r>
          </a:p>
          <a:p>
            <a:endParaRPr lang="en-US" dirty="0"/>
          </a:p>
        </p:txBody>
      </p:sp>
    </p:spTree>
    <p:extLst>
      <p:ext uri="{BB962C8B-B14F-4D97-AF65-F5344CB8AC3E}">
        <p14:creationId xmlns:p14="http://schemas.microsoft.com/office/powerpoint/2010/main" val="5962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question</a:t>
            </a:r>
          </a:p>
        </p:txBody>
      </p:sp>
      <p:sp>
        <p:nvSpPr>
          <p:cNvPr id="3" name="Content Placeholder 2"/>
          <p:cNvSpPr>
            <a:spLocks noGrp="1"/>
          </p:cNvSpPr>
          <p:nvPr>
            <p:ph idx="1"/>
          </p:nvPr>
        </p:nvSpPr>
        <p:spPr>
          <a:xfrm>
            <a:off x="152400" y="1295400"/>
            <a:ext cx="7848600" cy="4525963"/>
          </a:xfrm>
        </p:spPr>
        <p:txBody>
          <a:bodyPr>
            <a:normAutofit lnSpcReduction="10000"/>
          </a:bodyPr>
          <a:lstStyle/>
          <a:p>
            <a:pPr marL="411480" lvl="1" indent="0">
              <a:buNone/>
            </a:pPr>
            <a:endParaRPr lang="en-US" dirty="0"/>
          </a:p>
          <a:p>
            <a:pPr marL="411480" lvl="1" indent="0">
              <a:buNone/>
            </a:pPr>
            <a:r>
              <a:rPr lang="en-US" sz="2800" dirty="0"/>
              <a:t>To investigate the role of genetic variants in </a:t>
            </a:r>
            <a:r>
              <a:rPr lang="en-US" sz="2800" i="1" dirty="0"/>
              <a:t>APOL1</a:t>
            </a:r>
            <a:r>
              <a:rPr lang="en-US" sz="2800" dirty="0"/>
              <a:t>, traditional risk factors and socioeconomic position (SEP) in explaining race differences in albuminuria and kidney function decline in young adults. </a:t>
            </a:r>
          </a:p>
          <a:p>
            <a:pPr marL="411480" lvl="1" indent="0">
              <a:buNone/>
            </a:pPr>
            <a:endParaRPr lang="en-US" dirty="0"/>
          </a:p>
          <a:p>
            <a:pPr marL="411480" lvl="1" indent="0">
              <a:buNone/>
            </a:pPr>
            <a:r>
              <a:rPr lang="en-US" dirty="0"/>
              <a:t>PAF=Fraction of cases in the population that </a:t>
            </a:r>
            <a:r>
              <a:rPr lang="en-US" i="1" dirty="0"/>
              <a:t>would not have occurred if the exposure had been eliminated</a:t>
            </a:r>
          </a:p>
          <a:p>
            <a:pPr marL="411480" lvl="1" indent="0">
              <a:buNone/>
            </a:pPr>
            <a:endParaRPr lang="en-US" sz="2800" dirty="0"/>
          </a:p>
        </p:txBody>
      </p:sp>
      <p:sp>
        <p:nvSpPr>
          <p:cNvPr id="4" name="TextBox 3"/>
          <p:cNvSpPr txBox="1"/>
          <p:nvPr/>
        </p:nvSpPr>
        <p:spPr>
          <a:xfrm>
            <a:off x="4419600" y="6248400"/>
            <a:ext cx="4438465" cy="369332"/>
          </a:xfrm>
          <a:prstGeom prst="rect">
            <a:avLst/>
          </a:prstGeom>
          <a:noFill/>
        </p:spPr>
        <p:txBody>
          <a:bodyPr wrap="square" rtlCol="0">
            <a:spAutoFit/>
          </a:bodyPr>
          <a:lstStyle/>
          <a:p>
            <a:r>
              <a:rPr lang="en-US" dirty="0">
                <a:solidFill>
                  <a:prstClr val="black"/>
                </a:solidFill>
              </a:rPr>
              <a:t>Peralta, Bibbins-Domingo </a:t>
            </a:r>
            <a:r>
              <a:rPr lang="en-US" i="1" dirty="0">
                <a:solidFill>
                  <a:prstClr val="black"/>
                </a:solidFill>
              </a:rPr>
              <a:t>et al.  </a:t>
            </a:r>
            <a:r>
              <a:rPr lang="en-US" dirty="0">
                <a:solidFill>
                  <a:prstClr val="black"/>
                </a:solidFill>
              </a:rPr>
              <a:t>under review</a:t>
            </a:r>
          </a:p>
        </p:txBody>
      </p:sp>
      <p:sp>
        <p:nvSpPr>
          <p:cNvPr id="6" name="TextBox 5"/>
          <p:cNvSpPr txBox="1"/>
          <p:nvPr/>
        </p:nvSpPr>
        <p:spPr>
          <a:xfrm>
            <a:off x="7204924" y="5758934"/>
            <a:ext cx="1455848" cy="369332"/>
          </a:xfrm>
          <a:prstGeom prst="rect">
            <a:avLst/>
          </a:prstGeom>
          <a:noFill/>
        </p:spPr>
        <p:txBody>
          <a:bodyPr wrap="none" rtlCol="0">
            <a:spAutoFit/>
          </a:bodyPr>
          <a:lstStyle/>
          <a:p>
            <a:r>
              <a:rPr lang="en-US" dirty="0"/>
              <a:t>USRDS - 2007</a:t>
            </a:r>
          </a:p>
        </p:txBody>
      </p:sp>
    </p:spTree>
    <p:extLst>
      <p:ext uri="{BB962C8B-B14F-4D97-AF65-F5344CB8AC3E}">
        <p14:creationId xmlns:p14="http://schemas.microsoft.com/office/powerpoint/2010/main" val="26627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52400"/>
            <a:ext cx="8260672" cy="1039427"/>
          </a:xfrm>
        </p:spPr>
        <p:txBody>
          <a:bodyPr>
            <a:normAutofit/>
          </a:bodyPr>
          <a:lstStyle/>
          <a:p>
            <a:r>
              <a:rPr lang="en-US" dirty="0"/>
              <a:t>Results- Incident albuminuria</a:t>
            </a:r>
          </a:p>
        </p:txBody>
      </p:sp>
      <p:sp>
        <p:nvSpPr>
          <p:cNvPr id="6" name="AutoShape 3"/>
          <p:cNvSpPr>
            <a:spLocks noChangeAspect="1" noChangeArrowheads="1" noTextEdit="1"/>
          </p:cNvSpPr>
          <p:nvPr/>
        </p:nvSpPr>
        <p:spPr bwMode="auto">
          <a:xfrm>
            <a:off x="457200" y="1343025"/>
            <a:ext cx="81438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p:nvSpPr>
        <p:spPr bwMode="auto">
          <a:xfrm>
            <a:off x="452438" y="1395413"/>
            <a:ext cx="1571625"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6"/>
          <p:cNvSpPr>
            <a:spLocks noChangeArrowheads="1"/>
          </p:cNvSpPr>
          <p:nvPr/>
        </p:nvSpPr>
        <p:spPr bwMode="auto">
          <a:xfrm>
            <a:off x="2024063" y="1395413"/>
            <a:ext cx="825500"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7"/>
          <p:cNvSpPr>
            <a:spLocks noChangeArrowheads="1"/>
          </p:cNvSpPr>
          <p:nvPr/>
        </p:nvSpPr>
        <p:spPr bwMode="auto">
          <a:xfrm>
            <a:off x="2849563" y="1395413"/>
            <a:ext cx="1255713"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8"/>
          <p:cNvSpPr>
            <a:spLocks noChangeArrowheads="1"/>
          </p:cNvSpPr>
          <p:nvPr/>
        </p:nvSpPr>
        <p:spPr bwMode="auto">
          <a:xfrm>
            <a:off x="4105275" y="1395413"/>
            <a:ext cx="1528763"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9"/>
          <p:cNvSpPr>
            <a:spLocks noChangeArrowheads="1"/>
          </p:cNvSpPr>
          <p:nvPr/>
        </p:nvSpPr>
        <p:spPr bwMode="auto">
          <a:xfrm>
            <a:off x="5634038" y="1395413"/>
            <a:ext cx="1358900"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0"/>
          <p:cNvSpPr>
            <a:spLocks noChangeArrowheads="1"/>
          </p:cNvSpPr>
          <p:nvPr/>
        </p:nvSpPr>
        <p:spPr bwMode="auto">
          <a:xfrm>
            <a:off x="6992938" y="1395413"/>
            <a:ext cx="1612900"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1"/>
          <p:cNvSpPr>
            <a:spLocks noChangeArrowheads="1"/>
          </p:cNvSpPr>
          <p:nvPr/>
        </p:nvSpPr>
        <p:spPr bwMode="auto">
          <a:xfrm>
            <a:off x="452438" y="2127250"/>
            <a:ext cx="8153400" cy="396875"/>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12"/>
          <p:cNvSpPr>
            <a:spLocks noChangeArrowheads="1"/>
          </p:cNvSpPr>
          <p:nvPr/>
        </p:nvSpPr>
        <p:spPr bwMode="auto">
          <a:xfrm>
            <a:off x="452438" y="2524125"/>
            <a:ext cx="1571625" cy="530225"/>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13"/>
          <p:cNvSpPr>
            <a:spLocks noChangeArrowheads="1"/>
          </p:cNvSpPr>
          <p:nvPr/>
        </p:nvSpPr>
        <p:spPr bwMode="auto">
          <a:xfrm>
            <a:off x="2024063" y="2524125"/>
            <a:ext cx="825500"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14"/>
          <p:cNvSpPr>
            <a:spLocks noChangeArrowheads="1"/>
          </p:cNvSpPr>
          <p:nvPr/>
        </p:nvSpPr>
        <p:spPr bwMode="auto">
          <a:xfrm>
            <a:off x="2849563" y="2524125"/>
            <a:ext cx="1255713"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5"/>
          <p:cNvSpPr>
            <a:spLocks noChangeArrowheads="1"/>
          </p:cNvSpPr>
          <p:nvPr/>
        </p:nvSpPr>
        <p:spPr bwMode="auto">
          <a:xfrm>
            <a:off x="4105275" y="2524125"/>
            <a:ext cx="1528763"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Rectangle 16"/>
          <p:cNvSpPr>
            <a:spLocks noChangeArrowheads="1"/>
          </p:cNvSpPr>
          <p:nvPr/>
        </p:nvSpPr>
        <p:spPr bwMode="auto">
          <a:xfrm>
            <a:off x="5634038" y="2524125"/>
            <a:ext cx="1612900"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Rectangle 17"/>
          <p:cNvSpPr>
            <a:spLocks noChangeArrowheads="1"/>
          </p:cNvSpPr>
          <p:nvPr/>
        </p:nvSpPr>
        <p:spPr bwMode="auto">
          <a:xfrm>
            <a:off x="7246938" y="2524125"/>
            <a:ext cx="1358900"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8"/>
          <p:cNvSpPr>
            <a:spLocks noChangeArrowheads="1"/>
          </p:cNvSpPr>
          <p:nvPr/>
        </p:nvSpPr>
        <p:spPr bwMode="auto">
          <a:xfrm>
            <a:off x="452438" y="3054350"/>
            <a:ext cx="1571625" cy="89058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Rectangle 19"/>
          <p:cNvSpPr>
            <a:spLocks noChangeArrowheads="1"/>
          </p:cNvSpPr>
          <p:nvPr/>
        </p:nvSpPr>
        <p:spPr bwMode="auto">
          <a:xfrm>
            <a:off x="2024063" y="3054350"/>
            <a:ext cx="8255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Rectangle 20"/>
          <p:cNvSpPr>
            <a:spLocks noChangeArrowheads="1"/>
          </p:cNvSpPr>
          <p:nvPr/>
        </p:nvSpPr>
        <p:spPr bwMode="auto">
          <a:xfrm>
            <a:off x="2849563" y="3054350"/>
            <a:ext cx="125571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1"/>
          <p:cNvSpPr>
            <a:spLocks noChangeArrowheads="1"/>
          </p:cNvSpPr>
          <p:nvPr/>
        </p:nvSpPr>
        <p:spPr bwMode="auto">
          <a:xfrm>
            <a:off x="4105275" y="3054350"/>
            <a:ext cx="152876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Rectangle 22"/>
          <p:cNvSpPr>
            <a:spLocks noChangeArrowheads="1"/>
          </p:cNvSpPr>
          <p:nvPr/>
        </p:nvSpPr>
        <p:spPr bwMode="auto">
          <a:xfrm>
            <a:off x="5634038" y="3054350"/>
            <a:ext cx="1612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Rectangle 23"/>
          <p:cNvSpPr>
            <a:spLocks noChangeArrowheads="1"/>
          </p:cNvSpPr>
          <p:nvPr/>
        </p:nvSpPr>
        <p:spPr bwMode="auto">
          <a:xfrm>
            <a:off x="7246938" y="3054350"/>
            <a:ext cx="1358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4"/>
          <p:cNvSpPr>
            <a:spLocks noChangeArrowheads="1"/>
          </p:cNvSpPr>
          <p:nvPr/>
        </p:nvSpPr>
        <p:spPr bwMode="auto">
          <a:xfrm>
            <a:off x="452438" y="3944938"/>
            <a:ext cx="8153400" cy="396875"/>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Rectangle 25"/>
          <p:cNvSpPr>
            <a:spLocks noChangeArrowheads="1"/>
          </p:cNvSpPr>
          <p:nvPr/>
        </p:nvSpPr>
        <p:spPr bwMode="auto">
          <a:xfrm>
            <a:off x="452438" y="4341813"/>
            <a:ext cx="1571625" cy="639763"/>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Rectangle 26"/>
          <p:cNvSpPr>
            <a:spLocks noChangeArrowheads="1"/>
          </p:cNvSpPr>
          <p:nvPr/>
        </p:nvSpPr>
        <p:spPr bwMode="auto">
          <a:xfrm>
            <a:off x="2024063" y="4341813"/>
            <a:ext cx="825500"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7"/>
          <p:cNvSpPr>
            <a:spLocks noChangeArrowheads="1"/>
          </p:cNvSpPr>
          <p:nvPr/>
        </p:nvSpPr>
        <p:spPr bwMode="auto">
          <a:xfrm>
            <a:off x="2849563" y="4341813"/>
            <a:ext cx="1255713"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Rectangle 28"/>
          <p:cNvSpPr>
            <a:spLocks noChangeArrowheads="1"/>
          </p:cNvSpPr>
          <p:nvPr/>
        </p:nvSpPr>
        <p:spPr bwMode="auto">
          <a:xfrm>
            <a:off x="4105275" y="4341813"/>
            <a:ext cx="1528763"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29"/>
          <p:cNvSpPr>
            <a:spLocks noChangeArrowheads="1"/>
          </p:cNvSpPr>
          <p:nvPr/>
        </p:nvSpPr>
        <p:spPr bwMode="auto">
          <a:xfrm>
            <a:off x="5634038" y="4341813"/>
            <a:ext cx="1612900"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4" name="Rectangle 30"/>
          <p:cNvSpPr>
            <a:spLocks noChangeArrowheads="1"/>
          </p:cNvSpPr>
          <p:nvPr/>
        </p:nvSpPr>
        <p:spPr bwMode="auto">
          <a:xfrm>
            <a:off x="7246938" y="4341813"/>
            <a:ext cx="1358900"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6" name="Rectangle 31"/>
          <p:cNvSpPr>
            <a:spLocks noChangeArrowheads="1"/>
          </p:cNvSpPr>
          <p:nvPr/>
        </p:nvSpPr>
        <p:spPr bwMode="auto">
          <a:xfrm>
            <a:off x="452438" y="4981575"/>
            <a:ext cx="1571625" cy="838200"/>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7" name="Rectangle 32"/>
          <p:cNvSpPr>
            <a:spLocks noChangeArrowheads="1"/>
          </p:cNvSpPr>
          <p:nvPr/>
        </p:nvSpPr>
        <p:spPr bwMode="auto">
          <a:xfrm>
            <a:off x="2024063" y="4981575"/>
            <a:ext cx="825500"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8" name="Rectangle 33"/>
          <p:cNvSpPr>
            <a:spLocks noChangeArrowheads="1"/>
          </p:cNvSpPr>
          <p:nvPr/>
        </p:nvSpPr>
        <p:spPr bwMode="auto">
          <a:xfrm>
            <a:off x="2849563" y="4981575"/>
            <a:ext cx="1255713"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9" name="Rectangle 34"/>
          <p:cNvSpPr>
            <a:spLocks noChangeArrowheads="1"/>
          </p:cNvSpPr>
          <p:nvPr/>
        </p:nvSpPr>
        <p:spPr bwMode="auto">
          <a:xfrm>
            <a:off x="4105275" y="4981575"/>
            <a:ext cx="1528763"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0" name="Rectangle 35"/>
          <p:cNvSpPr>
            <a:spLocks noChangeArrowheads="1"/>
          </p:cNvSpPr>
          <p:nvPr/>
        </p:nvSpPr>
        <p:spPr bwMode="auto">
          <a:xfrm>
            <a:off x="5634038" y="4981575"/>
            <a:ext cx="1612900"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Rectangle 36"/>
          <p:cNvSpPr>
            <a:spLocks noChangeArrowheads="1"/>
          </p:cNvSpPr>
          <p:nvPr/>
        </p:nvSpPr>
        <p:spPr bwMode="auto">
          <a:xfrm>
            <a:off x="7246938" y="4981575"/>
            <a:ext cx="1358900"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Rectangle 37"/>
          <p:cNvSpPr>
            <a:spLocks noChangeArrowheads="1"/>
          </p:cNvSpPr>
          <p:nvPr/>
        </p:nvSpPr>
        <p:spPr bwMode="auto">
          <a:xfrm>
            <a:off x="452438" y="5819775"/>
            <a:ext cx="1571625" cy="89058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Rectangle 38"/>
          <p:cNvSpPr>
            <a:spLocks noChangeArrowheads="1"/>
          </p:cNvSpPr>
          <p:nvPr/>
        </p:nvSpPr>
        <p:spPr bwMode="auto">
          <a:xfrm>
            <a:off x="2024063" y="5819775"/>
            <a:ext cx="8255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4" name="Rectangle 39"/>
          <p:cNvSpPr>
            <a:spLocks noChangeArrowheads="1"/>
          </p:cNvSpPr>
          <p:nvPr/>
        </p:nvSpPr>
        <p:spPr bwMode="auto">
          <a:xfrm>
            <a:off x="2849563" y="5819775"/>
            <a:ext cx="125571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Rectangle 40"/>
          <p:cNvSpPr>
            <a:spLocks noChangeArrowheads="1"/>
          </p:cNvSpPr>
          <p:nvPr/>
        </p:nvSpPr>
        <p:spPr bwMode="auto">
          <a:xfrm>
            <a:off x="4105275" y="5819775"/>
            <a:ext cx="152876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6" name="Rectangle 41"/>
          <p:cNvSpPr>
            <a:spLocks noChangeArrowheads="1"/>
          </p:cNvSpPr>
          <p:nvPr/>
        </p:nvSpPr>
        <p:spPr bwMode="auto">
          <a:xfrm>
            <a:off x="5634038" y="5819775"/>
            <a:ext cx="1612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Rectangle 42"/>
          <p:cNvSpPr>
            <a:spLocks noChangeArrowheads="1"/>
          </p:cNvSpPr>
          <p:nvPr/>
        </p:nvSpPr>
        <p:spPr bwMode="auto">
          <a:xfrm>
            <a:off x="7246938" y="5819775"/>
            <a:ext cx="1358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8" name="Line 43"/>
          <p:cNvSpPr>
            <a:spLocks noChangeShapeType="1"/>
          </p:cNvSpPr>
          <p:nvPr/>
        </p:nvSpPr>
        <p:spPr bwMode="auto">
          <a:xfrm>
            <a:off x="2024063"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Line 44"/>
          <p:cNvSpPr>
            <a:spLocks noChangeShapeType="1"/>
          </p:cNvSpPr>
          <p:nvPr/>
        </p:nvSpPr>
        <p:spPr bwMode="auto">
          <a:xfrm>
            <a:off x="2024063"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0" name="Line 45"/>
          <p:cNvSpPr>
            <a:spLocks noChangeShapeType="1"/>
          </p:cNvSpPr>
          <p:nvPr/>
        </p:nvSpPr>
        <p:spPr bwMode="auto">
          <a:xfrm>
            <a:off x="2024063"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1" name="Line 46"/>
          <p:cNvSpPr>
            <a:spLocks noChangeShapeType="1"/>
          </p:cNvSpPr>
          <p:nvPr/>
        </p:nvSpPr>
        <p:spPr bwMode="auto">
          <a:xfrm>
            <a:off x="2849563"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2" name="Line 47"/>
          <p:cNvSpPr>
            <a:spLocks noChangeShapeType="1"/>
          </p:cNvSpPr>
          <p:nvPr/>
        </p:nvSpPr>
        <p:spPr bwMode="auto">
          <a:xfrm>
            <a:off x="2849563"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3" name="Line 48"/>
          <p:cNvSpPr>
            <a:spLocks noChangeShapeType="1"/>
          </p:cNvSpPr>
          <p:nvPr/>
        </p:nvSpPr>
        <p:spPr bwMode="auto">
          <a:xfrm>
            <a:off x="2849563"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4" name="Line 49"/>
          <p:cNvSpPr>
            <a:spLocks noChangeShapeType="1"/>
          </p:cNvSpPr>
          <p:nvPr/>
        </p:nvSpPr>
        <p:spPr bwMode="auto">
          <a:xfrm>
            <a:off x="4105275"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5" name="Line 50"/>
          <p:cNvSpPr>
            <a:spLocks noChangeShapeType="1"/>
          </p:cNvSpPr>
          <p:nvPr/>
        </p:nvSpPr>
        <p:spPr bwMode="auto">
          <a:xfrm>
            <a:off x="4105275"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6" name="Line 51"/>
          <p:cNvSpPr>
            <a:spLocks noChangeShapeType="1"/>
          </p:cNvSpPr>
          <p:nvPr/>
        </p:nvSpPr>
        <p:spPr bwMode="auto">
          <a:xfrm>
            <a:off x="4105275"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7" name="Line 52"/>
          <p:cNvSpPr>
            <a:spLocks noChangeShapeType="1"/>
          </p:cNvSpPr>
          <p:nvPr/>
        </p:nvSpPr>
        <p:spPr bwMode="auto">
          <a:xfrm>
            <a:off x="5634038"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8" name="Line 53"/>
          <p:cNvSpPr>
            <a:spLocks noChangeShapeType="1"/>
          </p:cNvSpPr>
          <p:nvPr/>
        </p:nvSpPr>
        <p:spPr bwMode="auto">
          <a:xfrm>
            <a:off x="5634038"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9" name="Line 54"/>
          <p:cNvSpPr>
            <a:spLocks noChangeShapeType="1"/>
          </p:cNvSpPr>
          <p:nvPr/>
        </p:nvSpPr>
        <p:spPr bwMode="auto">
          <a:xfrm>
            <a:off x="5634038"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0" name="Line 55"/>
          <p:cNvSpPr>
            <a:spLocks noChangeShapeType="1"/>
          </p:cNvSpPr>
          <p:nvPr/>
        </p:nvSpPr>
        <p:spPr bwMode="auto">
          <a:xfrm>
            <a:off x="6992938"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1" name="Line 56"/>
          <p:cNvSpPr>
            <a:spLocks noChangeShapeType="1"/>
          </p:cNvSpPr>
          <p:nvPr/>
        </p:nvSpPr>
        <p:spPr bwMode="auto">
          <a:xfrm>
            <a:off x="7246938"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2" name="Line 57"/>
          <p:cNvSpPr>
            <a:spLocks noChangeShapeType="1"/>
          </p:cNvSpPr>
          <p:nvPr/>
        </p:nvSpPr>
        <p:spPr bwMode="auto">
          <a:xfrm>
            <a:off x="7246938"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3" name="Line 58"/>
          <p:cNvSpPr>
            <a:spLocks noChangeShapeType="1"/>
          </p:cNvSpPr>
          <p:nvPr/>
        </p:nvSpPr>
        <p:spPr bwMode="auto">
          <a:xfrm>
            <a:off x="446088" y="2127250"/>
            <a:ext cx="81661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4" name="Line 59"/>
          <p:cNvSpPr>
            <a:spLocks noChangeShapeType="1"/>
          </p:cNvSpPr>
          <p:nvPr/>
        </p:nvSpPr>
        <p:spPr bwMode="auto">
          <a:xfrm>
            <a:off x="318431" y="2524125"/>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5" name="Line 60"/>
          <p:cNvSpPr>
            <a:spLocks noChangeShapeType="1"/>
          </p:cNvSpPr>
          <p:nvPr/>
        </p:nvSpPr>
        <p:spPr bwMode="auto">
          <a:xfrm>
            <a:off x="446088" y="3054350"/>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6" name="Line 61"/>
          <p:cNvSpPr>
            <a:spLocks noChangeShapeType="1"/>
          </p:cNvSpPr>
          <p:nvPr/>
        </p:nvSpPr>
        <p:spPr bwMode="auto">
          <a:xfrm>
            <a:off x="446088" y="3944938"/>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7" name="Line 62"/>
          <p:cNvSpPr>
            <a:spLocks noChangeShapeType="1"/>
          </p:cNvSpPr>
          <p:nvPr/>
        </p:nvSpPr>
        <p:spPr bwMode="auto">
          <a:xfrm>
            <a:off x="446088" y="4341813"/>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8" name="Line 63"/>
          <p:cNvSpPr>
            <a:spLocks noChangeShapeType="1"/>
          </p:cNvSpPr>
          <p:nvPr/>
        </p:nvSpPr>
        <p:spPr bwMode="auto">
          <a:xfrm>
            <a:off x="446088" y="4981575"/>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9" name="Line 64"/>
          <p:cNvSpPr>
            <a:spLocks noChangeShapeType="1"/>
          </p:cNvSpPr>
          <p:nvPr/>
        </p:nvSpPr>
        <p:spPr bwMode="auto">
          <a:xfrm>
            <a:off x="446088" y="5819775"/>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0" name="Line 65"/>
          <p:cNvSpPr>
            <a:spLocks noChangeShapeType="1"/>
          </p:cNvSpPr>
          <p:nvPr/>
        </p:nvSpPr>
        <p:spPr bwMode="auto">
          <a:xfrm>
            <a:off x="452438" y="1389063"/>
            <a:ext cx="0" cy="53276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1" name="Line 66"/>
          <p:cNvSpPr>
            <a:spLocks noChangeShapeType="1"/>
          </p:cNvSpPr>
          <p:nvPr/>
        </p:nvSpPr>
        <p:spPr bwMode="auto">
          <a:xfrm>
            <a:off x="8605838" y="1389063"/>
            <a:ext cx="0" cy="53276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2" name="Line 67"/>
          <p:cNvSpPr>
            <a:spLocks noChangeShapeType="1"/>
          </p:cNvSpPr>
          <p:nvPr/>
        </p:nvSpPr>
        <p:spPr bwMode="auto">
          <a:xfrm>
            <a:off x="446088" y="1395413"/>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3" name="Line 68"/>
          <p:cNvSpPr>
            <a:spLocks noChangeShapeType="1"/>
          </p:cNvSpPr>
          <p:nvPr/>
        </p:nvSpPr>
        <p:spPr bwMode="auto">
          <a:xfrm>
            <a:off x="446088" y="6710363"/>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4" name="Rectangle 69"/>
          <p:cNvSpPr>
            <a:spLocks noChangeArrowheads="1"/>
          </p:cNvSpPr>
          <p:nvPr/>
        </p:nvSpPr>
        <p:spPr bwMode="auto">
          <a:xfrm>
            <a:off x="2366963" y="1654175"/>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N</a:t>
            </a:r>
            <a:endParaRPr lang="en-US" altLang="en-US">
              <a:solidFill>
                <a:prstClr val="black"/>
              </a:solidFill>
            </a:endParaRPr>
          </a:p>
        </p:txBody>
      </p:sp>
      <p:sp>
        <p:nvSpPr>
          <p:cNvPr id="1065" name="Rectangle 70"/>
          <p:cNvSpPr>
            <a:spLocks noChangeArrowheads="1"/>
          </p:cNvSpPr>
          <p:nvPr/>
        </p:nvSpPr>
        <p:spPr bwMode="auto">
          <a:xfrm>
            <a:off x="2994025" y="1409700"/>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Incidence </a:t>
            </a:r>
            <a:endParaRPr lang="en-US" altLang="en-US">
              <a:solidFill>
                <a:prstClr val="black"/>
              </a:solidFill>
            </a:endParaRPr>
          </a:p>
        </p:txBody>
      </p:sp>
      <p:sp>
        <p:nvSpPr>
          <p:cNvPr id="1066" name="Rectangle 71"/>
          <p:cNvSpPr>
            <a:spLocks noChangeArrowheads="1"/>
          </p:cNvSpPr>
          <p:nvPr/>
        </p:nvSpPr>
        <p:spPr bwMode="auto">
          <a:xfrm>
            <a:off x="3070225" y="1657350"/>
            <a:ext cx="971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Rate per </a:t>
            </a:r>
            <a:endParaRPr lang="en-US" altLang="en-US">
              <a:solidFill>
                <a:prstClr val="black"/>
              </a:solidFill>
            </a:endParaRPr>
          </a:p>
        </p:txBody>
      </p:sp>
      <p:sp>
        <p:nvSpPr>
          <p:cNvPr id="1067" name="Rectangle 72"/>
          <p:cNvSpPr>
            <a:spLocks noChangeArrowheads="1"/>
          </p:cNvSpPr>
          <p:nvPr/>
        </p:nvSpPr>
        <p:spPr bwMode="auto">
          <a:xfrm>
            <a:off x="3108325" y="1895475"/>
            <a:ext cx="838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1000 PY</a:t>
            </a:r>
            <a:endParaRPr lang="en-US" altLang="en-US">
              <a:solidFill>
                <a:prstClr val="black"/>
              </a:solidFill>
            </a:endParaRPr>
          </a:p>
        </p:txBody>
      </p:sp>
      <p:sp>
        <p:nvSpPr>
          <p:cNvPr id="1068" name="Rectangle 73"/>
          <p:cNvSpPr>
            <a:spLocks noChangeArrowheads="1"/>
          </p:cNvSpPr>
          <p:nvPr/>
        </p:nvSpPr>
        <p:spPr bwMode="auto">
          <a:xfrm>
            <a:off x="4200525" y="1654175"/>
            <a:ext cx="14192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Age Adjusted</a:t>
            </a:r>
            <a:endParaRPr lang="en-US" altLang="en-US" dirty="0">
              <a:solidFill>
                <a:prstClr val="black"/>
              </a:solidFill>
            </a:endParaRPr>
          </a:p>
        </p:txBody>
      </p:sp>
      <p:sp>
        <p:nvSpPr>
          <p:cNvPr id="1069" name="Rectangle 74"/>
          <p:cNvSpPr>
            <a:spLocks noChangeArrowheads="1"/>
          </p:cNvSpPr>
          <p:nvPr/>
        </p:nvSpPr>
        <p:spPr bwMode="auto">
          <a:xfrm>
            <a:off x="5798098" y="1577931"/>
            <a:ext cx="11156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Risk Factor </a:t>
            </a:r>
          </a:p>
          <a:p>
            <a:r>
              <a:rPr lang="en-US" altLang="en-US" sz="1600" b="1" dirty="0">
                <a:solidFill>
                  <a:srgbClr val="FFFFFF"/>
                </a:solidFill>
                <a:latin typeface="Century Gothic" pitchFamily="34" charset="0"/>
              </a:rPr>
              <a:t>Adjusted</a:t>
            </a:r>
            <a:endParaRPr lang="en-US" altLang="en-US" dirty="0">
              <a:solidFill>
                <a:prstClr val="black"/>
              </a:solidFill>
            </a:endParaRPr>
          </a:p>
        </p:txBody>
      </p:sp>
      <p:sp>
        <p:nvSpPr>
          <p:cNvPr id="1070" name="Rectangle 75"/>
          <p:cNvSpPr>
            <a:spLocks noChangeArrowheads="1"/>
          </p:cNvSpPr>
          <p:nvPr/>
        </p:nvSpPr>
        <p:spPr bwMode="auto">
          <a:xfrm>
            <a:off x="7689086" y="1569277"/>
            <a:ext cx="3302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SEP</a:t>
            </a:r>
            <a:endParaRPr lang="en-US" altLang="en-US" dirty="0">
              <a:solidFill>
                <a:prstClr val="black"/>
              </a:solidFill>
            </a:endParaRPr>
          </a:p>
        </p:txBody>
      </p:sp>
      <p:sp>
        <p:nvSpPr>
          <p:cNvPr id="1071" name="Rectangle 76"/>
          <p:cNvSpPr>
            <a:spLocks noChangeArrowheads="1"/>
          </p:cNvSpPr>
          <p:nvPr/>
        </p:nvSpPr>
        <p:spPr bwMode="auto">
          <a:xfrm>
            <a:off x="7373938" y="1770063"/>
            <a:ext cx="952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Adjusted</a:t>
            </a:r>
            <a:endParaRPr lang="en-US" altLang="en-US" dirty="0">
              <a:solidFill>
                <a:prstClr val="black"/>
              </a:solidFill>
            </a:endParaRPr>
          </a:p>
        </p:txBody>
      </p:sp>
      <p:sp>
        <p:nvSpPr>
          <p:cNvPr id="1072" name="Rectangle 77"/>
          <p:cNvSpPr>
            <a:spLocks noChangeArrowheads="1"/>
          </p:cNvSpPr>
          <p:nvPr/>
        </p:nvSpPr>
        <p:spPr bwMode="auto">
          <a:xfrm>
            <a:off x="3271838" y="2141538"/>
            <a:ext cx="1333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Comparison </a:t>
            </a:r>
            <a:endParaRPr lang="en-US" altLang="en-US">
              <a:solidFill>
                <a:prstClr val="black"/>
              </a:solidFill>
            </a:endParaRPr>
          </a:p>
        </p:txBody>
      </p:sp>
      <p:sp>
        <p:nvSpPr>
          <p:cNvPr id="1073" name="Rectangle 78"/>
          <p:cNvSpPr>
            <a:spLocks noChangeArrowheads="1"/>
          </p:cNvSpPr>
          <p:nvPr/>
        </p:nvSpPr>
        <p:spPr bwMode="auto">
          <a:xfrm>
            <a:off x="4529138" y="2141538"/>
            <a:ext cx="1466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Within Blacks  </a:t>
            </a:r>
            <a:endParaRPr lang="en-US" altLang="en-US">
              <a:solidFill>
                <a:prstClr val="black"/>
              </a:solidFill>
            </a:endParaRPr>
          </a:p>
        </p:txBody>
      </p:sp>
      <p:sp>
        <p:nvSpPr>
          <p:cNvPr id="1074" name="Rectangle 79"/>
          <p:cNvSpPr>
            <a:spLocks noChangeArrowheads="1"/>
          </p:cNvSpPr>
          <p:nvPr/>
        </p:nvSpPr>
        <p:spPr bwMode="auto">
          <a:xfrm>
            <a:off x="586041" y="2586705"/>
            <a:ext cx="9585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Black </a:t>
            </a:r>
          </a:p>
          <a:p>
            <a:r>
              <a:rPr lang="en-US" altLang="en-US" sz="1600" b="1" dirty="0">
                <a:solidFill>
                  <a:srgbClr val="FFFFFF"/>
                </a:solidFill>
                <a:latin typeface="Century Gothic" pitchFamily="34" charset="0"/>
              </a:rPr>
              <a:t>no APOL1</a:t>
            </a:r>
            <a:endParaRPr lang="en-US" altLang="en-US" dirty="0">
              <a:solidFill>
                <a:prstClr val="black"/>
              </a:solidFill>
            </a:endParaRPr>
          </a:p>
        </p:txBody>
      </p:sp>
      <p:sp>
        <p:nvSpPr>
          <p:cNvPr id="1075" name="Rectangle 80"/>
          <p:cNvSpPr>
            <a:spLocks noChangeArrowheads="1"/>
          </p:cNvSpPr>
          <p:nvPr/>
        </p:nvSpPr>
        <p:spPr bwMode="auto">
          <a:xfrm>
            <a:off x="2214563" y="2671763"/>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1058</a:t>
            </a:r>
            <a:endParaRPr lang="en-US" altLang="en-US">
              <a:solidFill>
                <a:prstClr val="black"/>
              </a:solidFill>
            </a:endParaRPr>
          </a:p>
        </p:txBody>
      </p:sp>
      <p:sp>
        <p:nvSpPr>
          <p:cNvPr id="1076" name="Rectangle 81"/>
          <p:cNvSpPr>
            <a:spLocks noChangeArrowheads="1"/>
          </p:cNvSpPr>
          <p:nvPr/>
        </p:nvSpPr>
        <p:spPr bwMode="auto">
          <a:xfrm>
            <a:off x="3127375" y="2671763"/>
            <a:ext cx="371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7.3</a:t>
            </a:r>
            <a:endParaRPr lang="en-US" altLang="en-US">
              <a:solidFill>
                <a:prstClr val="black"/>
              </a:solidFill>
            </a:endParaRPr>
          </a:p>
        </p:txBody>
      </p:sp>
      <p:sp>
        <p:nvSpPr>
          <p:cNvPr id="1077" name="Rectangle 82"/>
          <p:cNvSpPr>
            <a:spLocks noChangeArrowheads="1"/>
          </p:cNvSpPr>
          <p:nvPr/>
        </p:nvSpPr>
        <p:spPr bwMode="auto">
          <a:xfrm>
            <a:off x="3460750" y="2671763"/>
            <a:ext cx="3905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(72</a:t>
            </a:r>
            <a:endParaRPr lang="en-US" altLang="en-US">
              <a:solidFill>
                <a:prstClr val="black"/>
              </a:solidFill>
            </a:endParaRPr>
          </a:p>
        </p:txBody>
      </p:sp>
      <p:sp>
        <p:nvSpPr>
          <p:cNvPr id="1078" name="Rectangle 83"/>
          <p:cNvSpPr>
            <a:spLocks noChangeArrowheads="1"/>
          </p:cNvSpPr>
          <p:nvPr/>
        </p:nvSpPr>
        <p:spPr bwMode="auto">
          <a:xfrm>
            <a:off x="3765550" y="2671763"/>
            <a:ext cx="171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a:t>
            </a:r>
            <a:endParaRPr lang="en-US" altLang="en-US">
              <a:solidFill>
                <a:prstClr val="black"/>
              </a:solidFill>
            </a:endParaRPr>
          </a:p>
        </p:txBody>
      </p:sp>
      <p:sp>
        <p:nvSpPr>
          <p:cNvPr id="1079" name="Rectangle 84"/>
          <p:cNvSpPr>
            <a:spLocks noChangeArrowheads="1"/>
          </p:cNvSpPr>
          <p:nvPr/>
        </p:nvSpPr>
        <p:spPr bwMode="auto">
          <a:xfrm>
            <a:off x="4743450" y="2671763"/>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ref</a:t>
            </a:r>
            <a:endParaRPr lang="en-US" altLang="en-US">
              <a:solidFill>
                <a:prstClr val="black"/>
              </a:solidFill>
            </a:endParaRPr>
          </a:p>
        </p:txBody>
      </p:sp>
      <p:sp>
        <p:nvSpPr>
          <p:cNvPr id="1080" name="Rectangle 85"/>
          <p:cNvSpPr>
            <a:spLocks noChangeArrowheads="1"/>
          </p:cNvSpPr>
          <p:nvPr/>
        </p:nvSpPr>
        <p:spPr bwMode="auto">
          <a:xfrm>
            <a:off x="6310313" y="2671763"/>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ref</a:t>
            </a:r>
            <a:endParaRPr lang="en-US" altLang="en-US">
              <a:solidFill>
                <a:prstClr val="black"/>
              </a:solidFill>
            </a:endParaRPr>
          </a:p>
        </p:txBody>
      </p:sp>
      <p:sp>
        <p:nvSpPr>
          <p:cNvPr id="1081" name="Rectangle 86"/>
          <p:cNvSpPr>
            <a:spLocks noChangeArrowheads="1"/>
          </p:cNvSpPr>
          <p:nvPr/>
        </p:nvSpPr>
        <p:spPr bwMode="auto">
          <a:xfrm>
            <a:off x="7799388" y="2671763"/>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ref</a:t>
            </a:r>
            <a:endParaRPr lang="en-US" altLang="en-US">
              <a:solidFill>
                <a:prstClr val="black"/>
              </a:solidFill>
            </a:endParaRPr>
          </a:p>
        </p:txBody>
      </p:sp>
      <p:sp>
        <p:nvSpPr>
          <p:cNvPr id="1082" name="Rectangle 87"/>
          <p:cNvSpPr>
            <a:spLocks noChangeArrowheads="1"/>
          </p:cNvSpPr>
          <p:nvPr/>
        </p:nvSpPr>
        <p:spPr bwMode="auto">
          <a:xfrm>
            <a:off x="511175" y="3392488"/>
            <a:ext cx="12583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APOL1 Black</a:t>
            </a:r>
            <a:endParaRPr lang="en-US" altLang="en-US" dirty="0">
              <a:solidFill>
                <a:prstClr val="black"/>
              </a:solidFill>
            </a:endParaRPr>
          </a:p>
        </p:txBody>
      </p:sp>
      <p:sp>
        <p:nvSpPr>
          <p:cNvPr id="1083" name="Rectangle 88"/>
          <p:cNvSpPr>
            <a:spLocks noChangeArrowheads="1"/>
          </p:cNvSpPr>
          <p:nvPr/>
        </p:nvSpPr>
        <p:spPr bwMode="auto">
          <a:xfrm>
            <a:off x="2300288" y="3382963"/>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143</a:t>
            </a:r>
            <a:endParaRPr lang="en-US" altLang="en-US">
              <a:solidFill>
                <a:prstClr val="black"/>
              </a:solidFill>
            </a:endParaRPr>
          </a:p>
        </p:txBody>
      </p:sp>
      <p:sp>
        <p:nvSpPr>
          <p:cNvPr id="1084" name="Rectangle 89"/>
          <p:cNvSpPr>
            <a:spLocks noChangeArrowheads="1"/>
          </p:cNvSpPr>
          <p:nvPr/>
        </p:nvSpPr>
        <p:spPr bwMode="auto">
          <a:xfrm>
            <a:off x="3070225" y="3382963"/>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14.8</a:t>
            </a:r>
            <a:endParaRPr lang="en-US" altLang="en-US">
              <a:solidFill>
                <a:prstClr val="black"/>
              </a:solidFill>
            </a:endParaRPr>
          </a:p>
        </p:txBody>
      </p:sp>
      <p:sp>
        <p:nvSpPr>
          <p:cNvPr id="1085" name="Rectangle 90"/>
          <p:cNvSpPr>
            <a:spLocks noChangeArrowheads="1"/>
          </p:cNvSpPr>
          <p:nvPr/>
        </p:nvSpPr>
        <p:spPr bwMode="auto">
          <a:xfrm>
            <a:off x="3517900" y="3382963"/>
            <a:ext cx="457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(20)</a:t>
            </a:r>
            <a:endParaRPr lang="en-US" altLang="en-US">
              <a:solidFill>
                <a:prstClr val="black"/>
              </a:solidFill>
            </a:endParaRPr>
          </a:p>
        </p:txBody>
      </p:sp>
      <p:sp>
        <p:nvSpPr>
          <p:cNvPr id="1086" name="Rectangle 91"/>
          <p:cNvSpPr>
            <a:spLocks noChangeArrowheads="1"/>
          </p:cNvSpPr>
          <p:nvPr/>
        </p:nvSpPr>
        <p:spPr bwMode="auto">
          <a:xfrm>
            <a:off x="4629150" y="3222625"/>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2.34*</a:t>
            </a:r>
            <a:endParaRPr lang="en-US" altLang="en-US">
              <a:solidFill>
                <a:prstClr val="black"/>
              </a:solidFill>
            </a:endParaRPr>
          </a:p>
        </p:txBody>
      </p:sp>
      <p:sp>
        <p:nvSpPr>
          <p:cNvPr id="1087" name="Rectangle 92"/>
          <p:cNvSpPr>
            <a:spLocks noChangeArrowheads="1"/>
          </p:cNvSpPr>
          <p:nvPr/>
        </p:nvSpPr>
        <p:spPr bwMode="auto">
          <a:xfrm>
            <a:off x="4248150" y="3536950"/>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(1.38 to 3.98)</a:t>
            </a:r>
            <a:endParaRPr lang="en-US" altLang="en-US">
              <a:solidFill>
                <a:prstClr val="black"/>
              </a:solidFill>
            </a:endParaRPr>
          </a:p>
        </p:txBody>
      </p:sp>
      <p:sp>
        <p:nvSpPr>
          <p:cNvPr id="1088" name="Rectangle 93"/>
          <p:cNvSpPr>
            <a:spLocks noChangeArrowheads="1"/>
          </p:cNvSpPr>
          <p:nvPr/>
        </p:nvSpPr>
        <p:spPr bwMode="auto">
          <a:xfrm>
            <a:off x="6205538" y="3222625"/>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2.80*</a:t>
            </a:r>
            <a:endParaRPr lang="en-US" altLang="en-US">
              <a:solidFill>
                <a:prstClr val="black"/>
              </a:solidFill>
            </a:endParaRPr>
          </a:p>
        </p:txBody>
      </p:sp>
      <p:sp>
        <p:nvSpPr>
          <p:cNvPr id="1089" name="Rectangle 94"/>
          <p:cNvSpPr>
            <a:spLocks noChangeArrowheads="1"/>
          </p:cNvSpPr>
          <p:nvPr/>
        </p:nvSpPr>
        <p:spPr bwMode="auto">
          <a:xfrm>
            <a:off x="5824538" y="3536950"/>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(1.61 to 4.87)</a:t>
            </a:r>
            <a:endParaRPr lang="en-US" altLang="en-US">
              <a:solidFill>
                <a:prstClr val="black"/>
              </a:solidFill>
            </a:endParaRPr>
          </a:p>
        </p:txBody>
      </p:sp>
      <p:sp>
        <p:nvSpPr>
          <p:cNvPr id="1090" name="Rectangle 95"/>
          <p:cNvSpPr>
            <a:spLocks noChangeArrowheads="1"/>
          </p:cNvSpPr>
          <p:nvPr/>
        </p:nvSpPr>
        <p:spPr bwMode="auto">
          <a:xfrm>
            <a:off x="7694613" y="3222625"/>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2.81*</a:t>
            </a:r>
            <a:endParaRPr lang="en-US" altLang="en-US">
              <a:solidFill>
                <a:prstClr val="black"/>
              </a:solidFill>
            </a:endParaRPr>
          </a:p>
        </p:txBody>
      </p:sp>
      <p:sp>
        <p:nvSpPr>
          <p:cNvPr id="1091" name="Rectangle 96"/>
          <p:cNvSpPr>
            <a:spLocks noChangeArrowheads="1"/>
          </p:cNvSpPr>
          <p:nvPr/>
        </p:nvSpPr>
        <p:spPr bwMode="auto">
          <a:xfrm>
            <a:off x="7313613" y="3536950"/>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(1.59 to 4.98)</a:t>
            </a:r>
            <a:endParaRPr lang="en-US" altLang="en-US">
              <a:solidFill>
                <a:prstClr val="black"/>
              </a:solidFill>
            </a:endParaRPr>
          </a:p>
        </p:txBody>
      </p:sp>
      <p:sp>
        <p:nvSpPr>
          <p:cNvPr id="1092" name="Rectangle 97"/>
          <p:cNvSpPr>
            <a:spLocks noChangeArrowheads="1"/>
          </p:cNvSpPr>
          <p:nvPr/>
        </p:nvSpPr>
        <p:spPr bwMode="auto">
          <a:xfrm>
            <a:off x="2586038" y="3959225"/>
            <a:ext cx="1333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Comparison </a:t>
            </a:r>
            <a:endParaRPr lang="en-US" altLang="en-US">
              <a:solidFill>
                <a:prstClr val="black"/>
              </a:solidFill>
            </a:endParaRPr>
          </a:p>
        </p:txBody>
      </p:sp>
      <p:sp>
        <p:nvSpPr>
          <p:cNvPr id="1093" name="Rectangle 98"/>
          <p:cNvSpPr>
            <a:spLocks noChangeArrowheads="1"/>
          </p:cNvSpPr>
          <p:nvPr/>
        </p:nvSpPr>
        <p:spPr bwMode="auto">
          <a:xfrm>
            <a:off x="3843338" y="3959225"/>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between Whites and </a:t>
            </a:r>
            <a:endParaRPr lang="en-US" altLang="en-US">
              <a:solidFill>
                <a:prstClr val="black"/>
              </a:solidFill>
            </a:endParaRPr>
          </a:p>
        </p:txBody>
      </p:sp>
      <p:sp>
        <p:nvSpPr>
          <p:cNvPr id="1094" name="Rectangle 99"/>
          <p:cNvSpPr>
            <a:spLocks noChangeArrowheads="1"/>
          </p:cNvSpPr>
          <p:nvPr/>
        </p:nvSpPr>
        <p:spPr bwMode="auto">
          <a:xfrm>
            <a:off x="5910263" y="3959225"/>
            <a:ext cx="723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FFFFFF"/>
                </a:solidFill>
                <a:latin typeface="Century Gothic" pitchFamily="34" charset="0"/>
              </a:rPr>
              <a:t>Blacks</a:t>
            </a:r>
            <a:endParaRPr lang="en-US" altLang="en-US">
              <a:solidFill>
                <a:prstClr val="black"/>
              </a:solidFill>
            </a:endParaRPr>
          </a:p>
        </p:txBody>
      </p:sp>
      <p:sp>
        <p:nvSpPr>
          <p:cNvPr id="1095" name="Rectangle 100"/>
          <p:cNvSpPr>
            <a:spLocks noChangeArrowheads="1"/>
          </p:cNvSpPr>
          <p:nvPr/>
        </p:nvSpPr>
        <p:spPr bwMode="auto">
          <a:xfrm>
            <a:off x="561281" y="4518819"/>
            <a:ext cx="628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White</a:t>
            </a:r>
            <a:endParaRPr lang="en-US" altLang="en-US" dirty="0">
              <a:solidFill>
                <a:prstClr val="black"/>
              </a:solidFill>
            </a:endParaRPr>
          </a:p>
        </p:txBody>
      </p:sp>
      <p:sp>
        <p:nvSpPr>
          <p:cNvPr id="1096" name="Rectangle 101"/>
          <p:cNvSpPr>
            <a:spLocks noChangeArrowheads="1"/>
          </p:cNvSpPr>
          <p:nvPr/>
        </p:nvSpPr>
        <p:spPr bwMode="auto">
          <a:xfrm>
            <a:off x="2214563" y="4543425"/>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1617</a:t>
            </a:r>
            <a:endParaRPr lang="en-US" altLang="en-US">
              <a:solidFill>
                <a:prstClr val="black"/>
              </a:solidFill>
            </a:endParaRPr>
          </a:p>
        </p:txBody>
      </p:sp>
      <p:sp>
        <p:nvSpPr>
          <p:cNvPr id="1097" name="Rectangle 102"/>
          <p:cNvSpPr>
            <a:spLocks noChangeArrowheads="1"/>
          </p:cNvSpPr>
          <p:nvPr/>
        </p:nvSpPr>
        <p:spPr bwMode="auto">
          <a:xfrm>
            <a:off x="3127375" y="4543425"/>
            <a:ext cx="4953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3.9 (</a:t>
            </a:r>
            <a:endParaRPr lang="en-US" altLang="en-US">
              <a:solidFill>
                <a:prstClr val="black"/>
              </a:solidFill>
            </a:endParaRPr>
          </a:p>
        </p:txBody>
      </p:sp>
      <p:sp>
        <p:nvSpPr>
          <p:cNvPr id="1098" name="Rectangle 103"/>
          <p:cNvSpPr>
            <a:spLocks noChangeArrowheads="1"/>
          </p:cNvSpPr>
          <p:nvPr/>
        </p:nvSpPr>
        <p:spPr bwMode="auto">
          <a:xfrm>
            <a:off x="3536950" y="4543425"/>
            <a:ext cx="314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62</a:t>
            </a:r>
            <a:endParaRPr lang="en-US" altLang="en-US">
              <a:solidFill>
                <a:prstClr val="black"/>
              </a:solidFill>
            </a:endParaRPr>
          </a:p>
        </p:txBody>
      </p:sp>
      <p:sp>
        <p:nvSpPr>
          <p:cNvPr id="1099" name="Rectangle 104"/>
          <p:cNvSpPr>
            <a:spLocks noChangeArrowheads="1"/>
          </p:cNvSpPr>
          <p:nvPr/>
        </p:nvSpPr>
        <p:spPr bwMode="auto">
          <a:xfrm>
            <a:off x="3765550" y="4543425"/>
            <a:ext cx="171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a:t>
            </a:r>
            <a:endParaRPr lang="en-US" altLang="en-US">
              <a:solidFill>
                <a:prstClr val="black"/>
              </a:solidFill>
            </a:endParaRPr>
          </a:p>
        </p:txBody>
      </p:sp>
      <p:sp>
        <p:nvSpPr>
          <p:cNvPr id="1100" name="Rectangle 105"/>
          <p:cNvSpPr>
            <a:spLocks noChangeArrowheads="1"/>
          </p:cNvSpPr>
          <p:nvPr/>
        </p:nvSpPr>
        <p:spPr bwMode="auto">
          <a:xfrm>
            <a:off x="4743450" y="4543425"/>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ref</a:t>
            </a:r>
            <a:endParaRPr lang="en-US" altLang="en-US">
              <a:solidFill>
                <a:prstClr val="black"/>
              </a:solidFill>
            </a:endParaRPr>
          </a:p>
        </p:txBody>
      </p:sp>
      <p:sp>
        <p:nvSpPr>
          <p:cNvPr id="1101" name="Rectangle 106"/>
          <p:cNvSpPr>
            <a:spLocks noChangeArrowheads="1"/>
          </p:cNvSpPr>
          <p:nvPr/>
        </p:nvSpPr>
        <p:spPr bwMode="auto">
          <a:xfrm>
            <a:off x="6310313" y="4543425"/>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ref</a:t>
            </a:r>
            <a:endParaRPr lang="en-US" altLang="en-US">
              <a:solidFill>
                <a:prstClr val="black"/>
              </a:solidFill>
            </a:endParaRPr>
          </a:p>
        </p:txBody>
      </p:sp>
      <p:sp>
        <p:nvSpPr>
          <p:cNvPr id="1102" name="Rectangle 107"/>
          <p:cNvSpPr>
            <a:spLocks noChangeArrowheads="1"/>
          </p:cNvSpPr>
          <p:nvPr/>
        </p:nvSpPr>
        <p:spPr bwMode="auto">
          <a:xfrm>
            <a:off x="7799388" y="4543425"/>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ref</a:t>
            </a:r>
            <a:endParaRPr lang="en-US" altLang="en-US">
              <a:solidFill>
                <a:prstClr val="black"/>
              </a:solidFill>
            </a:endParaRPr>
          </a:p>
        </p:txBody>
      </p:sp>
      <p:sp>
        <p:nvSpPr>
          <p:cNvPr id="1103" name="Rectangle 108"/>
          <p:cNvSpPr>
            <a:spLocks noChangeArrowheads="1"/>
          </p:cNvSpPr>
          <p:nvPr/>
        </p:nvSpPr>
        <p:spPr bwMode="auto">
          <a:xfrm>
            <a:off x="539750" y="5170488"/>
            <a:ext cx="9585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Black </a:t>
            </a:r>
          </a:p>
          <a:p>
            <a:r>
              <a:rPr lang="en-US" altLang="en-US" sz="1600" b="1" dirty="0">
                <a:solidFill>
                  <a:srgbClr val="FFFFFF"/>
                </a:solidFill>
                <a:latin typeface="Century Gothic" pitchFamily="34" charset="0"/>
              </a:rPr>
              <a:t>no APOL1</a:t>
            </a:r>
            <a:endParaRPr lang="en-US" altLang="en-US" dirty="0">
              <a:solidFill>
                <a:prstClr val="black"/>
              </a:solidFill>
            </a:endParaRPr>
          </a:p>
        </p:txBody>
      </p:sp>
      <p:sp>
        <p:nvSpPr>
          <p:cNvPr id="1104" name="Rectangle 109"/>
          <p:cNvSpPr>
            <a:spLocks noChangeArrowheads="1"/>
          </p:cNvSpPr>
          <p:nvPr/>
        </p:nvSpPr>
        <p:spPr bwMode="auto">
          <a:xfrm>
            <a:off x="2214563" y="5283200"/>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1058</a:t>
            </a:r>
            <a:endParaRPr lang="en-US" altLang="en-US">
              <a:solidFill>
                <a:prstClr val="black"/>
              </a:solidFill>
            </a:endParaRPr>
          </a:p>
        </p:txBody>
      </p:sp>
      <p:sp>
        <p:nvSpPr>
          <p:cNvPr id="1105" name="Rectangle 110"/>
          <p:cNvSpPr>
            <a:spLocks noChangeArrowheads="1"/>
          </p:cNvSpPr>
          <p:nvPr/>
        </p:nvSpPr>
        <p:spPr bwMode="auto">
          <a:xfrm>
            <a:off x="3127375" y="5283200"/>
            <a:ext cx="371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7.3</a:t>
            </a:r>
            <a:endParaRPr lang="en-US" altLang="en-US">
              <a:solidFill>
                <a:prstClr val="black"/>
              </a:solidFill>
            </a:endParaRPr>
          </a:p>
        </p:txBody>
      </p:sp>
      <p:sp>
        <p:nvSpPr>
          <p:cNvPr id="1106" name="Rectangle 111"/>
          <p:cNvSpPr>
            <a:spLocks noChangeArrowheads="1"/>
          </p:cNvSpPr>
          <p:nvPr/>
        </p:nvSpPr>
        <p:spPr bwMode="auto">
          <a:xfrm>
            <a:off x="3460750" y="5283200"/>
            <a:ext cx="3905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(72</a:t>
            </a:r>
            <a:endParaRPr lang="en-US" altLang="en-US">
              <a:solidFill>
                <a:prstClr val="black"/>
              </a:solidFill>
            </a:endParaRPr>
          </a:p>
        </p:txBody>
      </p:sp>
      <p:sp>
        <p:nvSpPr>
          <p:cNvPr id="1107" name="Rectangle 112"/>
          <p:cNvSpPr>
            <a:spLocks noChangeArrowheads="1"/>
          </p:cNvSpPr>
          <p:nvPr/>
        </p:nvSpPr>
        <p:spPr bwMode="auto">
          <a:xfrm>
            <a:off x="3765550" y="5283200"/>
            <a:ext cx="171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a:t>
            </a:r>
            <a:endParaRPr lang="en-US" altLang="en-US">
              <a:solidFill>
                <a:prstClr val="black"/>
              </a:solidFill>
            </a:endParaRPr>
          </a:p>
        </p:txBody>
      </p:sp>
      <p:sp>
        <p:nvSpPr>
          <p:cNvPr id="1108" name="Rectangle 113"/>
          <p:cNvSpPr>
            <a:spLocks noChangeArrowheads="1"/>
          </p:cNvSpPr>
          <p:nvPr/>
        </p:nvSpPr>
        <p:spPr bwMode="auto">
          <a:xfrm>
            <a:off x="4629150" y="5122863"/>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2.06*</a:t>
            </a:r>
            <a:endParaRPr lang="en-US" altLang="en-US">
              <a:solidFill>
                <a:prstClr val="black"/>
              </a:solidFill>
            </a:endParaRPr>
          </a:p>
        </p:txBody>
      </p:sp>
      <p:sp>
        <p:nvSpPr>
          <p:cNvPr id="1109" name="Rectangle 114"/>
          <p:cNvSpPr>
            <a:spLocks noChangeArrowheads="1"/>
          </p:cNvSpPr>
          <p:nvPr/>
        </p:nvSpPr>
        <p:spPr bwMode="auto">
          <a:xfrm>
            <a:off x="4248150" y="5437188"/>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(1.45 to 2.93)</a:t>
            </a:r>
            <a:endParaRPr lang="en-US" altLang="en-US">
              <a:solidFill>
                <a:prstClr val="black"/>
              </a:solidFill>
            </a:endParaRPr>
          </a:p>
        </p:txBody>
      </p:sp>
      <p:sp>
        <p:nvSpPr>
          <p:cNvPr id="1110" name="Rectangle 115"/>
          <p:cNvSpPr>
            <a:spLocks noChangeArrowheads="1"/>
          </p:cNvSpPr>
          <p:nvPr/>
        </p:nvSpPr>
        <p:spPr bwMode="auto">
          <a:xfrm>
            <a:off x="6243638" y="5122863"/>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1.11</a:t>
            </a:r>
            <a:endParaRPr lang="en-US" altLang="en-US">
              <a:solidFill>
                <a:prstClr val="black"/>
              </a:solidFill>
            </a:endParaRPr>
          </a:p>
        </p:txBody>
      </p:sp>
      <p:sp>
        <p:nvSpPr>
          <p:cNvPr id="1111" name="Rectangle 116"/>
          <p:cNvSpPr>
            <a:spLocks noChangeArrowheads="1"/>
          </p:cNvSpPr>
          <p:nvPr/>
        </p:nvSpPr>
        <p:spPr bwMode="auto">
          <a:xfrm>
            <a:off x="5824538" y="5437188"/>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(0.75 to 1.65)</a:t>
            </a:r>
            <a:endParaRPr lang="en-US" altLang="en-US">
              <a:solidFill>
                <a:prstClr val="black"/>
              </a:solidFill>
            </a:endParaRPr>
          </a:p>
        </p:txBody>
      </p:sp>
      <p:sp>
        <p:nvSpPr>
          <p:cNvPr id="1112" name="Rectangle 117"/>
          <p:cNvSpPr>
            <a:spLocks noChangeArrowheads="1"/>
          </p:cNvSpPr>
          <p:nvPr/>
        </p:nvSpPr>
        <p:spPr bwMode="auto">
          <a:xfrm>
            <a:off x="7732713" y="5122863"/>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1.09</a:t>
            </a:r>
            <a:endParaRPr lang="en-US" altLang="en-US">
              <a:solidFill>
                <a:prstClr val="black"/>
              </a:solidFill>
            </a:endParaRPr>
          </a:p>
        </p:txBody>
      </p:sp>
      <p:sp>
        <p:nvSpPr>
          <p:cNvPr id="1113" name="Rectangle 118"/>
          <p:cNvSpPr>
            <a:spLocks noChangeArrowheads="1"/>
          </p:cNvSpPr>
          <p:nvPr/>
        </p:nvSpPr>
        <p:spPr bwMode="auto">
          <a:xfrm>
            <a:off x="7313613" y="5437188"/>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(0.73 to 1.65)</a:t>
            </a:r>
            <a:endParaRPr lang="en-US" altLang="en-US">
              <a:solidFill>
                <a:prstClr val="black"/>
              </a:solidFill>
            </a:endParaRPr>
          </a:p>
        </p:txBody>
      </p:sp>
      <p:sp>
        <p:nvSpPr>
          <p:cNvPr id="1115" name="Rectangle 120"/>
          <p:cNvSpPr>
            <a:spLocks noChangeArrowheads="1"/>
          </p:cNvSpPr>
          <p:nvPr/>
        </p:nvSpPr>
        <p:spPr bwMode="auto">
          <a:xfrm>
            <a:off x="539750" y="5988050"/>
            <a:ext cx="12583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a:solidFill>
                  <a:srgbClr val="FFFFFF"/>
                </a:solidFill>
                <a:latin typeface="Century Gothic" pitchFamily="34" charset="0"/>
              </a:rPr>
              <a:t>APOL1 Black</a:t>
            </a:r>
            <a:endParaRPr lang="en-US" altLang="en-US" dirty="0">
              <a:solidFill>
                <a:prstClr val="black"/>
              </a:solidFill>
            </a:endParaRPr>
          </a:p>
        </p:txBody>
      </p:sp>
      <p:sp>
        <p:nvSpPr>
          <p:cNvPr id="1116" name="Rectangle 121"/>
          <p:cNvSpPr>
            <a:spLocks noChangeArrowheads="1"/>
          </p:cNvSpPr>
          <p:nvPr/>
        </p:nvSpPr>
        <p:spPr bwMode="auto">
          <a:xfrm>
            <a:off x="2271713" y="6148388"/>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143</a:t>
            </a:r>
            <a:endParaRPr lang="en-US" altLang="en-US">
              <a:solidFill>
                <a:prstClr val="black"/>
              </a:solidFill>
            </a:endParaRPr>
          </a:p>
        </p:txBody>
      </p:sp>
      <p:sp>
        <p:nvSpPr>
          <p:cNvPr id="1117" name="Rectangle 122"/>
          <p:cNvSpPr>
            <a:spLocks noChangeArrowheads="1"/>
          </p:cNvSpPr>
          <p:nvPr/>
        </p:nvSpPr>
        <p:spPr bwMode="auto">
          <a:xfrm>
            <a:off x="3098800" y="6148388"/>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14.8</a:t>
            </a:r>
            <a:endParaRPr lang="en-US" altLang="en-US">
              <a:solidFill>
                <a:prstClr val="black"/>
              </a:solidFill>
            </a:endParaRPr>
          </a:p>
        </p:txBody>
      </p:sp>
      <p:sp>
        <p:nvSpPr>
          <p:cNvPr id="1118" name="Rectangle 123"/>
          <p:cNvSpPr>
            <a:spLocks noChangeArrowheads="1"/>
          </p:cNvSpPr>
          <p:nvPr/>
        </p:nvSpPr>
        <p:spPr bwMode="auto">
          <a:xfrm>
            <a:off x="3546475" y="6148388"/>
            <a:ext cx="457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(20)</a:t>
            </a:r>
            <a:endParaRPr lang="en-US" altLang="en-US">
              <a:solidFill>
                <a:prstClr val="black"/>
              </a:solidFill>
            </a:endParaRPr>
          </a:p>
        </p:txBody>
      </p:sp>
      <p:sp>
        <p:nvSpPr>
          <p:cNvPr id="1119" name="Rectangle 124"/>
          <p:cNvSpPr>
            <a:spLocks noChangeArrowheads="1"/>
          </p:cNvSpPr>
          <p:nvPr/>
        </p:nvSpPr>
        <p:spPr bwMode="auto">
          <a:xfrm>
            <a:off x="4629150" y="5988050"/>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4.83*</a:t>
            </a:r>
            <a:endParaRPr lang="en-US" altLang="en-US">
              <a:solidFill>
                <a:prstClr val="black"/>
              </a:solidFill>
            </a:endParaRPr>
          </a:p>
        </p:txBody>
      </p:sp>
      <p:sp>
        <p:nvSpPr>
          <p:cNvPr id="1120" name="Rectangle 125"/>
          <p:cNvSpPr>
            <a:spLocks noChangeArrowheads="1"/>
          </p:cNvSpPr>
          <p:nvPr/>
        </p:nvSpPr>
        <p:spPr bwMode="auto">
          <a:xfrm>
            <a:off x="4248150" y="6302375"/>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(2.81 to 8.31)</a:t>
            </a:r>
            <a:endParaRPr lang="en-US" altLang="en-US">
              <a:solidFill>
                <a:prstClr val="black"/>
              </a:solidFill>
            </a:endParaRPr>
          </a:p>
        </p:txBody>
      </p:sp>
      <p:sp>
        <p:nvSpPr>
          <p:cNvPr id="1121" name="Rectangle 126"/>
          <p:cNvSpPr>
            <a:spLocks noChangeArrowheads="1"/>
          </p:cNvSpPr>
          <p:nvPr/>
        </p:nvSpPr>
        <p:spPr bwMode="auto">
          <a:xfrm>
            <a:off x="6205538" y="5988050"/>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3.12*</a:t>
            </a:r>
            <a:endParaRPr lang="en-US" altLang="en-US">
              <a:solidFill>
                <a:prstClr val="black"/>
              </a:solidFill>
            </a:endParaRPr>
          </a:p>
        </p:txBody>
      </p:sp>
      <p:sp>
        <p:nvSpPr>
          <p:cNvPr id="1122" name="Rectangle 127"/>
          <p:cNvSpPr>
            <a:spLocks noChangeArrowheads="1"/>
          </p:cNvSpPr>
          <p:nvPr/>
        </p:nvSpPr>
        <p:spPr bwMode="auto">
          <a:xfrm>
            <a:off x="5824538" y="6302375"/>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(1.76 to 5.51)</a:t>
            </a:r>
            <a:endParaRPr lang="en-US" altLang="en-US">
              <a:solidFill>
                <a:prstClr val="black"/>
              </a:solidFill>
            </a:endParaRPr>
          </a:p>
        </p:txBody>
      </p:sp>
      <p:sp>
        <p:nvSpPr>
          <p:cNvPr id="1123" name="Rectangle 128"/>
          <p:cNvSpPr>
            <a:spLocks noChangeArrowheads="1"/>
          </p:cNvSpPr>
          <p:nvPr/>
        </p:nvSpPr>
        <p:spPr bwMode="auto">
          <a:xfrm>
            <a:off x="7694613" y="5988050"/>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3.07*</a:t>
            </a:r>
            <a:endParaRPr lang="en-US" altLang="en-US">
              <a:solidFill>
                <a:prstClr val="black"/>
              </a:solidFill>
            </a:endParaRPr>
          </a:p>
        </p:txBody>
      </p:sp>
      <p:sp>
        <p:nvSpPr>
          <p:cNvPr id="1124" name="Rectangle 129"/>
          <p:cNvSpPr>
            <a:spLocks noChangeArrowheads="1"/>
          </p:cNvSpPr>
          <p:nvPr/>
        </p:nvSpPr>
        <p:spPr bwMode="auto">
          <a:xfrm>
            <a:off x="7313613" y="6302375"/>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entury Gothic" pitchFamily="34" charset="0"/>
              </a:rPr>
              <a:t>(1.69 to 5.60)</a:t>
            </a:r>
            <a:endParaRPr lang="en-US" altLang="en-US">
              <a:solidFill>
                <a:prstClr val="black"/>
              </a:solidFill>
            </a:endParaRPr>
          </a:p>
        </p:txBody>
      </p:sp>
      <p:sp>
        <p:nvSpPr>
          <p:cNvPr id="1125" name="Rounded Rectangle 1124"/>
          <p:cNvSpPr/>
          <p:nvPr/>
        </p:nvSpPr>
        <p:spPr>
          <a:xfrm>
            <a:off x="577173" y="2523032"/>
            <a:ext cx="8223250" cy="1420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rPr>
              <a:t>In Blacks, population attributable fraction for</a:t>
            </a:r>
          </a:p>
          <a:p>
            <a:pPr algn="ctr"/>
            <a:r>
              <a:rPr lang="en-US" sz="2000" b="1" i="1" dirty="0">
                <a:solidFill>
                  <a:schemeClr val="bg1"/>
                </a:solidFill>
              </a:rPr>
              <a:t>APOL1</a:t>
            </a:r>
            <a:r>
              <a:rPr lang="en-US" sz="2000" b="1" dirty="0">
                <a:solidFill>
                  <a:schemeClr val="bg1"/>
                </a:solidFill>
              </a:rPr>
              <a:t> was 9.4%</a:t>
            </a:r>
          </a:p>
          <a:p>
            <a:pPr algn="ctr"/>
            <a:r>
              <a:rPr lang="en-US" sz="2000" b="1" dirty="0">
                <a:solidFill>
                  <a:schemeClr val="bg1"/>
                </a:solidFill>
              </a:rPr>
              <a:t>HTN and DM was 27.6%</a:t>
            </a:r>
          </a:p>
        </p:txBody>
      </p:sp>
      <p:sp>
        <p:nvSpPr>
          <p:cNvPr id="134" name="TextBox 133"/>
          <p:cNvSpPr txBox="1"/>
          <p:nvPr/>
        </p:nvSpPr>
        <p:spPr>
          <a:xfrm>
            <a:off x="5367376" y="1018400"/>
            <a:ext cx="3417667" cy="276999"/>
          </a:xfrm>
          <a:prstGeom prst="rect">
            <a:avLst/>
          </a:prstGeom>
          <a:noFill/>
        </p:spPr>
        <p:txBody>
          <a:bodyPr wrap="none" rtlCol="0">
            <a:spAutoFit/>
          </a:bodyPr>
          <a:lstStyle/>
          <a:p>
            <a:r>
              <a:rPr lang="en-US" sz="1200" dirty="0">
                <a:solidFill>
                  <a:prstClr val="black"/>
                </a:solidFill>
              </a:rPr>
              <a:t>Peralta CA , Bibbins-Domingo, K </a:t>
            </a:r>
            <a:r>
              <a:rPr lang="en-US" sz="1200" i="1" dirty="0">
                <a:solidFill>
                  <a:prstClr val="black"/>
                </a:solidFill>
              </a:rPr>
              <a:t>et al.  </a:t>
            </a:r>
            <a:r>
              <a:rPr lang="en-US" sz="1200" dirty="0">
                <a:solidFill>
                  <a:prstClr val="black"/>
                </a:solidFill>
              </a:rPr>
              <a:t>Under review</a:t>
            </a:r>
          </a:p>
        </p:txBody>
      </p:sp>
    </p:spTree>
    <p:extLst>
      <p:ext uri="{BB962C8B-B14F-4D97-AF65-F5344CB8AC3E}">
        <p14:creationId xmlns:p14="http://schemas.microsoft.com/office/powerpoint/2010/main" val="32347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038"/>
                                        </p:tgtEl>
                                        <p:attrNameLst>
                                          <p:attrName>style.visibility</p:attrName>
                                        </p:attrNameLst>
                                      </p:cBhvr>
                                      <p:to>
                                        <p:strVal val="visible"/>
                                      </p:to>
                                    </p:set>
                                    <p:animEffect transition="in" filter="fade">
                                      <p:cBhvr>
                                        <p:cTn id="102" dur="1000"/>
                                        <p:tgtEl>
                                          <p:spTgt spid="1038"/>
                                        </p:tgtEl>
                                      </p:cBhvr>
                                    </p:animEffect>
                                    <p:anim calcmode="lin" valueType="num">
                                      <p:cBhvr>
                                        <p:cTn id="103" dur="1000" fill="hold"/>
                                        <p:tgtEl>
                                          <p:spTgt spid="1038"/>
                                        </p:tgtEl>
                                        <p:attrNameLst>
                                          <p:attrName>ppt_x</p:attrName>
                                        </p:attrNameLst>
                                      </p:cBhvr>
                                      <p:tavLst>
                                        <p:tav tm="0">
                                          <p:val>
                                            <p:strVal val="#ppt_x"/>
                                          </p:val>
                                        </p:tav>
                                        <p:tav tm="100000">
                                          <p:val>
                                            <p:strVal val="#ppt_x"/>
                                          </p:val>
                                        </p:tav>
                                      </p:tavLst>
                                    </p:anim>
                                    <p:anim calcmode="lin" valueType="num">
                                      <p:cBhvr>
                                        <p:cTn id="104" dur="1000" fill="hold"/>
                                        <p:tgtEl>
                                          <p:spTgt spid="103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39"/>
                                        </p:tgtEl>
                                        <p:attrNameLst>
                                          <p:attrName>style.visibility</p:attrName>
                                        </p:attrNameLst>
                                      </p:cBhvr>
                                      <p:to>
                                        <p:strVal val="visible"/>
                                      </p:to>
                                    </p:set>
                                    <p:animEffect transition="in" filter="fade">
                                      <p:cBhvr>
                                        <p:cTn id="107" dur="1000"/>
                                        <p:tgtEl>
                                          <p:spTgt spid="1039"/>
                                        </p:tgtEl>
                                      </p:cBhvr>
                                    </p:animEffect>
                                    <p:anim calcmode="lin" valueType="num">
                                      <p:cBhvr>
                                        <p:cTn id="108" dur="1000" fill="hold"/>
                                        <p:tgtEl>
                                          <p:spTgt spid="1039"/>
                                        </p:tgtEl>
                                        <p:attrNameLst>
                                          <p:attrName>ppt_x</p:attrName>
                                        </p:attrNameLst>
                                      </p:cBhvr>
                                      <p:tavLst>
                                        <p:tav tm="0">
                                          <p:val>
                                            <p:strVal val="#ppt_x"/>
                                          </p:val>
                                        </p:tav>
                                        <p:tav tm="100000">
                                          <p:val>
                                            <p:strVal val="#ppt_x"/>
                                          </p:val>
                                        </p:tav>
                                      </p:tavLst>
                                    </p:anim>
                                    <p:anim calcmode="lin" valueType="num">
                                      <p:cBhvr>
                                        <p:cTn id="109" dur="1000" fill="hold"/>
                                        <p:tgtEl>
                                          <p:spTgt spid="103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41"/>
                                        </p:tgtEl>
                                        <p:attrNameLst>
                                          <p:attrName>style.visibility</p:attrName>
                                        </p:attrNameLst>
                                      </p:cBhvr>
                                      <p:to>
                                        <p:strVal val="visible"/>
                                      </p:to>
                                    </p:set>
                                    <p:animEffect transition="in" filter="fade">
                                      <p:cBhvr>
                                        <p:cTn id="112" dur="1000"/>
                                        <p:tgtEl>
                                          <p:spTgt spid="1041"/>
                                        </p:tgtEl>
                                      </p:cBhvr>
                                    </p:animEffect>
                                    <p:anim calcmode="lin" valueType="num">
                                      <p:cBhvr>
                                        <p:cTn id="113" dur="1000" fill="hold"/>
                                        <p:tgtEl>
                                          <p:spTgt spid="1041"/>
                                        </p:tgtEl>
                                        <p:attrNameLst>
                                          <p:attrName>ppt_x</p:attrName>
                                        </p:attrNameLst>
                                      </p:cBhvr>
                                      <p:tavLst>
                                        <p:tav tm="0">
                                          <p:val>
                                            <p:strVal val="#ppt_x"/>
                                          </p:val>
                                        </p:tav>
                                        <p:tav tm="100000">
                                          <p:val>
                                            <p:strVal val="#ppt_x"/>
                                          </p:val>
                                        </p:tav>
                                      </p:tavLst>
                                    </p:anim>
                                    <p:anim calcmode="lin" valueType="num">
                                      <p:cBhvr>
                                        <p:cTn id="114" dur="1000" fill="hold"/>
                                        <p:tgtEl>
                                          <p:spTgt spid="10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42"/>
                                        </p:tgtEl>
                                        <p:attrNameLst>
                                          <p:attrName>style.visibility</p:attrName>
                                        </p:attrNameLst>
                                      </p:cBhvr>
                                      <p:to>
                                        <p:strVal val="visible"/>
                                      </p:to>
                                    </p:set>
                                    <p:animEffect transition="in" filter="fade">
                                      <p:cBhvr>
                                        <p:cTn id="117" dur="1000"/>
                                        <p:tgtEl>
                                          <p:spTgt spid="1042"/>
                                        </p:tgtEl>
                                      </p:cBhvr>
                                    </p:animEffect>
                                    <p:anim calcmode="lin" valueType="num">
                                      <p:cBhvr>
                                        <p:cTn id="118" dur="1000" fill="hold"/>
                                        <p:tgtEl>
                                          <p:spTgt spid="1042"/>
                                        </p:tgtEl>
                                        <p:attrNameLst>
                                          <p:attrName>ppt_x</p:attrName>
                                        </p:attrNameLst>
                                      </p:cBhvr>
                                      <p:tavLst>
                                        <p:tav tm="0">
                                          <p:val>
                                            <p:strVal val="#ppt_x"/>
                                          </p:val>
                                        </p:tav>
                                        <p:tav tm="100000">
                                          <p:val>
                                            <p:strVal val="#ppt_x"/>
                                          </p:val>
                                        </p:tav>
                                      </p:tavLst>
                                    </p:anim>
                                    <p:anim calcmode="lin" valueType="num">
                                      <p:cBhvr>
                                        <p:cTn id="119" dur="1000" fill="hold"/>
                                        <p:tgtEl>
                                          <p:spTgt spid="104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044"/>
                                        </p:tgtEl>
                                        <p:attrNameLst>
                                          <p:attrName>style.visibility</p:attrName>
                                        </p:attrNameLst>
                                      </p:cBhvr>
                                      <p:to>
                                        <p:strVal val="visible"/>
                                      </p:to>
                                    </p:set>
                                    <p:animEffect transition="in" filter="fade">
                                      <p:cBhvr>
                                        <p:cTn id="122" dur="1000"/>
                                        <p:tgtEl>
                                          <p:spTgt spid="1044"/>
                                        </p:tgtEl>
                                      </p:cBhvr>
                                    </p:animEffect>
                                    <p:anim calcmode="lin" valueType="num">
                                      <p:cBhvr>
                                        <p:cTn id="123" dur="1000" fill="hold"/>
                                        <p:tgtEl>
                                          <p:spTgt spid="1044"/>
                                        </p:tgtEl>
                                        <p:attrNameLst>
                                          <p:attrName>ppt_x</p:attrName>
                                        </p:attrNameLst>
                                      </p:cBhvr>
                                      <p:tavLst>
                                        <p:tav tm="0">
                                          <p:val>
                                            <p:strVal val="#ppt_x"/>
                                          </p:val>
                                        </p:tav>
                                        <p:tav tm="100000">
                                          <p:val>
                                            <p:strVal val="#ppt_x"/>
                                          </p:val>
                                        </p:tav>
                                      </p:tavLst>
                                    </p:anim>
                                    <p:anim calcmode="lin" valueType="num">
                                      <p:cBhvr>
                                        <p:cTn id="124" dur="1000" fill="hold"/>
                                        <p:tgtEl>
                                          <p:spTgt spid="104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045"/>
                                        </p:tgtEl>
                                        <p:attrNameLst>
                                          <p:attrName>style.visibility</p:attrName>
                                        </p:attrNameLst>
                                      </p:cBhvr>
                                      <p:to>
                                        <p:strVal val="visible"/>
                                      </p:to>
                                    </p:set>
                                    <p:animEffect transition="in" filter="fade">
                                      <p:cBhvr>
                                        <p:cTn id="127" dur="1000"/>
                                        <p:tgtEl>
                                          <p:spTgt spid="1045"/>
                                        </p:tgtEl>
                                      </p:cBhvr>
                                    </p:animEffect>
                                    <p:anim calcmode="lin" valueType="num">
                                      <p:cBhvr>
                                        <p:cTn id="128" dur="1000" fill="hold"/>
                                        <p:tgtEl>
                                          <p:spTgt spid="1045"/>
                                        </p:tgtEl>
                                        <p:attrNameLst>
                                          <p:attrName>ppt_x</p:attrName>
                                        </p:attrNameLst>
                                      </p:cBhvr>
                                      <p:tavLst>
                                        <p:tav tm="0">
                                          <p:val>
                                            <p:strVal val="#ppt_x"/>
                                          </p:val>
                                        </p:tav>
                                        <p:tav tm="100000">
                                          <p:val>
                                            <p:strVal val="#ppt_x"/>
                                          </p:val>
                                        </p:tav>
                                      </p:tavLst>
                                    </p:anim>
                                    <p:anim calcmode="lin" valueType="num">
                                      <p:cBhvr>
                                        <p:cTn id="129" dur="1000" fill="hold"/>
                                        <p:tgtEl>
                                          <p:spTgt spid="104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047"/>
                                        </p:tgtEl>
                                        <p:attrNameLst>
                                          <p:attrName>style.visibility</p:attrName>
                                        </p:attrNameLst>
                                      </p:cBhvr>
                                      <p:to>
                                        <p:strVal val="visible"/>
                                      </p:to>
                                    </p:set>
                                    <p:animEffect transition="in" filter="fade">
                                      <p:cBhvr>
                                        <p:cTn id="132" dur="1000"/>
                                        <p:tgtEl>
                                          <p:spTgt spid="1047"/>
                                        </p:tgtEl>
                                      </p:cBhvr>
                                    </p:animEffect>
                                    <p:anim calcmode="lin" valueType="num">
                                      <p:cBhvr>
                                        <p:cTn id="133" dur="1000" fill="hold"/>
                                        <p:tgtEl>
                                          <p:spTgt spid="1047"/>
                                        </p:tgtEl>
                                        <p:attrNameLst>
                                          <p:attrName>ppt_x</p:attrName>
                                        </p:attrNameLst>
                                      </p:cBhvr>
                                      <p:tavLst>
                                        <p:tav tm="0">
                                          <p:val>
                                            <p:strVal val="#ppt_x"/>
                                          </p:val>
                                        </p:tav>
                                        <p:tav tm="100000">
                                          <p:val>
                                            <p:strVal val="#ppt_x"/>
                                          </p:val>
                                        </p:tav>
                                      </p:tavLst>
                                    </p:anim>
                                    <p:anim calcmode="lin" valueType="num">
                                      <p:cBhvr>
                                        <p:cTn id="134" dur="1000" fill="hold"/>
                                        <p:tgtEl>
                                          <p:spTgt spid="104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048"/>
                                        </p:tgtEl>
                                        <p:attrNameLst>
                                          <p:attrName>style.visibility</p:attrName>
                                        </p:attrNameLst>
                                      </p:cBhvr>
                                      <p:to>
                                        <p:strVal val="visible"/>
                                      </p:to>
                                    </p:set>
                                    <p:animEffect transition="in" filter="fade">
                                      <p:cBhvr>
                                        <p:cTn id="137" dur="1000"/>
                                        <p:tgtEl>
                                          <p:spTgt spid="1048"/>
                                        </p:tgtEl>
                                      </p:cBhvr>
                                    </p:animEffect>
                                    <p:anim calcmode="lin" valueType="num">
                                      <p:cBhvr>
                                        <p:cTn id="138" dur="1000" fill="hold"/>
                                        <p:tgtEl>
                                          <p:spTgt spid="1048"/>
                                        </p:tgtEl>
                                        <p:attrNameLst>
                                          <p:attrName>ppt_x</p:attrName>
                                        </p:attrNameLst>
                                      </p:cBhvr>
                                      <p:tavLst>
                                        <p:tav tm="0">
                                          <p:val>
                                            <p:strVal val="#ppt_x"/>
                                          </p:val>
                                        </p:tav>
                                        <p:tav tm="100000">
                                          <p:val>
                                            <p:strVal val="#ppt_x"/>
                                          </p:val>
                                        </p:tav>
                                      </p:tavLst>
                                    </p:anim>
                                    <p:anim calcmode="lin" valueType="num">
                                      <p:cBhvr>
                                        <p:cTn id="139" dur="1000" fill="hold"/>
                                        <p:tgtEl>
                                          <p:spTgt spid="104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050"/>
                                        </p:tgtEl>
                                        <p:attrNameLst>
                                          <p:attrName>style.visibility</p:attrName>
                                        </p:attrNameLst>
                                      </p:cBhvr>
                                      <p:to>
                                        <p:strVal val="visible"/>
                                      </p:to>
                                    </p:set>
                                    <p:animEffect transition="in" filter="fade">
                                      <p:cBhvr>
                                        <p:cTn id="142" dur="1000"/>
                                        <p:tgtEl>
                                          <p:spTgt spid="1050"/>
                                        </p:tgtEl>
                                      </p:cBhvr>
                                    </p:animEffect>
                                    <p:anim calcmode="lin" valueType="num">
                                      <p:cBhvr>
                                        <p:cTn id="143" dur="1000" fill="hold"/>
                                        <p:tgtEl>
                                          <p:spTgt spid="1050"/>
                                        </p:tgtEl>
                                        <p:attrNameLst>
                                          <p:attrName>ppt_x</p:attrName>
                                        </p:attrNameLst>
                                      </p:cBhvr>
                                      <p:tavLst>
                                        <p:tav tm="0">
                                          <p:val>
                                            <p:strVal val="#ppt_x"/>
                                          </p:val>
                                        </p:tav>
                                        <p:tav tm="100000">
                                          <p:val>
                                            <p:strVal val="#ppt_x"/>
                                          </p:val>
                                        </p:tav>
                                      </p:tavLst>
                                    </p:anim>
                                    <p:anim calcmode="lin" valueType="num">
                                      <p:cBhvr>
                                        <p:cTn id="144" dur="1000" fill="hold"/>
                                        <p:tgtEl>
                                          <p:spTgt spid="105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051"/>
                                        </p:tgtEl>
                                        <p:attrNameLst>
                                          <p:attrName>style.visibility</p:attrName>
                                        </p:attrNameLst>
                                      </p:cBhvr>
                                      <p:to>
                                        <p:strVal val="visible"/>
                                      </p:to>
                                    </p:set>
                                    <p:animEffect transition="in" filter="fade">
                                      <p:cBhvr>
                                        <p:cTn id="147" dur="1000"/>
                                        <p:tgtEl>
                                          <p:spTgt spid="1051"/>
                                        </p:tgtEl>
                                      </p:cBhvr>
                                    </p:animEffect>
                                    <p:anim calcmode="lin" valueType="num">
                                      <p:cBhvr>
                                        <p:cTn id="148" dur="1000" fill="hold"/>
                                        <p:tgtEl>
                                          <p:spTgt spid="1051"/>
                                        </p:tgtEl>
                                        <p:attrNameLst>
                                          <p:attrName>ppt_x</p:attrName>
                                        </p:attrNameLst>
                                      </p:cBhvr>
                                      <p:tavLst>
                                        <p:tav tm="0">
                                          <p:val>
                                            <p:strVal val="#ppt_x"/>
                                          </p:val>
                                        </p:tav>
                                        <p:tav tm="100000">
                                          <p:val>
                                            <p:strVal val="#ppt_x"/>
                                          </p:val>
                                        </p:tav>
                                      </p:tavLst>
                                    </p:anim>
                                    <p:anim calcmode="lin" valueType="num">
                                      <p:cBhvr>
                                        <p:cTn id="149" dur="1000" fill="hold"/>
                                        <p:tgtEl>
                                          <p:spTgt spid="1051"/>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053"/>
                                        </p:tgtEl>
                                        <p:attrNameLst>
                                          <p:attrName>style.visibility</p:attrName>
                                        </p:attrNameLst>
                                      </p:cBhvr>
                                      <p:to>
                                        <p:strVal val="visible"/>
                                      </p:to>
                                    </p:set>
                                    <p:animEffect transition="in" filter="fade">
                                      <p:cBhvr>
                                        <p:cTn id="152" dur="1000"/>
                                        <p:tgtEl>
                                          <p:spTgt spid="1053"/>
                                        </p:tgtEl>
                                      </p:cBhvr>
                                    </p:animEffect>
                                    <p:anim calcmode="lin" valueType="num">
                                      <p:cBhvr>
                                        <p:cTn id="153" dur="1000" fill="hold"/>
                                        <p:tgtEl>
                                          <p:spTgt spid="1053"/>
                                        </p:tgtEl>
                                        <p:attrNameLst>
                                          <p:attrName>ppt_x</p:attrName>
                                        </p:attrNameLst>
                                      </p:cBhvr>
                                      <p:tavLst>
                                        <p:tav tm="0">
                                          <p:val>
                                            <p:strVal val="#ppt_x"/>
                                          </p:val>
                                        </p:tav>
                                        <p:tav tm="100000">
                                          <p:val>
                                            <p:strVal val="#ppt_x"/>
                                          </p:val>
                                        </p:tav>
                                      </p:tavLst>
                                    </p:anim>
                                    <p:anim calcmode="lin" valueType="num">
                                      <p:cBhvr>
                                        <p:cTn id="154" dur="1000" fill="hold"/>
                                        <p:tgtEl>
                                          <p:spTgt spid="1053"/>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054"/>
                                        </p:tgtEl>
                                        <p:attrNameLst>
                                          <p:attrName>style.visibility</p:attrName>
                                        </p:attrNameLst>
                                      </p:cBhvr>
                                      <p:to>
                                        <p:strVal val="visible"/>
                                      </p:to>
                                    </p:set>
                                    <p:animEffect transition="in" filter="fade">
                                      <p:cBhvr>
                                        <p:cTn id="157" dur="1000"/>
                                        <p:tgtEl>
                                          <p:spTgt spid="1054"/>
                                        </p:tgtEl>
                                      </p:cBhvr>
                                    </p:animEffect>
                                    <p:anim calcmode="lin" valueType="num">
                                      <p:cBhvr>
                                        <p:cTn id="158" dur="1000" fill="hold"/>
                                        <p:tgtEl>
                                          <p:spTgt spid="1054"/>
                                        </p:tgtEl>
                                        <p:attrNameLst>
                                          <p:attrName>ppt_x</p:attrName>
                                        </p:attrNameLst>
                                      </p:cBhvr>
                                      <p:tavLst>
                                        <p:tav tm="0">
                                          <p:val>
                                            <p:strVal val="#ppt_x"/>
                                          </p:val>
                                        </p:tav>
                                        <p:tav tm="100000">
                                          <p:val>
                                            <p:strVal val="#ppt_x"/>
                                          </p:val>
                                        </p:tav>
                                      </p:tavLst>
                                    </p:anim>
                                    <p:anim calcmode="lin" valueType="num">
                                      <p:cBhvr>
                                        <p:cTn id="159" dur="1000" fill="hold"/>
                                        <p:tgtEl>
                                          <p:spTgt spid="105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055"/>
                                        </p:tgtEl>
                                        <p:attrNameLst>
                                          <p:attrName>style.visibility</p:attrName>
                                        </p:attrNameLst>
                                      </p:cBhvr>
                                      <p:to>
                                        <p:strVal val="visible"/>
                                      </p:to>
                                    </p:set>
                                    <p:animEffect transition="in" filter="fade">
                                      <p:cBhvr>
                                        <p:cTn id="162" dur="1000"/>
                                        <p:tgtEl>
                                          <p:spTgt spid="1055"/>
                                        </p:tgtEl>
                                      </p:cBhvr>
                                    </p:animEffect>
                                    <p:anim calcmode="lin" valueType="num">
                                      <p:cBhvr>
                                        <p:cTn id="163" dur="1000" fill="hold"/>
                                        <p:tgtEl>
                                          <p:spTgt spid="1055"/>
                                        </p:tgtEl>
                                        <p:attrNameLst>
                                          <p:attrName>ppt_x</p:attrName>
                                        </p:attrNameLst>
                                      </p:cBhvr>
                                      <p:tavLst>
                                        <p:tav tm="0">
                                          <p:val>
                                            <p:strVal val="#ppt_x"/>
                                          </p:val>
                                        </p:tav>
                                        <p:tav tm="100000">
                                          <p:val>
                                            <p:strVal val="#ppt_x"/>
                                          </p:val>
                                        </p:tav>
                                      </p:tavLst>
                                    </p:anim>
                                    <p:anim calcmode="lin" valueType="num">
                                      <p:cBhvr>
                                        <p:cTn id="164" dur="1000" fill="hold"/>
                                        <p:tgtEl>
                                          <p:spTgt spid="105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056"/>
                                        </p:tgtEl>
                                        <p:attrNameLst>
                                          <p:attrName>style.visibility</p:attrName>
                                        </p:attrNameLst>
                                      </p:cBhvr>
                                      <p:to>
                                        <p:strVal val="visible"/>
                                      </p:to>
                                    </p:set>
                                    <p:animEffect transition="in" filter="fade">
                                      <p:cBhvr>
                                        <p:cTn id="167" dur="1000"/>
                                        <p:tgtEl>
                                          <p:spTgt spid="1056"/>
                                        </p:tgtEl>
                                      </p:cBhvr>
                                    </p:animEffect>
                                    <p:anim calcmode="lin" valueType="num">
                                      <p:cBhvr>
                                        <p:cTn id="168" dur="1000" fill="hold"/>
                                        <p:tgtEl>
                                          <p:spTgt spid="1056"/>
                                        </p:tgtEl>
                                        <p:attrNameLst>
                                          <p:attrName>ppt_x</p:attrName>
                                        </p:attrNameLst>
                                      </p:cBhvr>
                                      <p:tavLst>
                                        <p:tav tm="0">
                                          <p:val>
                                            <p:strVal val="#ppt_x"/>
                                          </p:val>
                                        </p:tav>
                                        <p:tav tm="100000">
                                          <p:val>
                                            <p:strVal val="#ppt_x"/>
                                          </p:val>
                                        </p:tav>
                                      </p:tavLst>
                                    </p:anim>
                                    <p:anim calcmode="lin" valueType="num">
                                      <p:cBhvr>
                                        <p:cTn id="169" dur="1000" fill="hold"/>
                                        <p:tgtEl>
                                          <p:spTgt spid="1056"/>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062"/>
                                        </p:tgtEl>
                                        <p:attrNameLst>
                                          <p:attrName>style.visibility</p:attrName>
                                        </p:attrNameLst>
                                      </p:cBhvr>
                                      <p:to>
                                        <p:strVal val="visible"/>
                                      </p:to>
                                    </p:set>
                                    <p:animEffect transition="in" filter="fade">
                                      <p:cBhvr>
                                        <p:cTn id="172" dur="1000"/>
                                        <p:tgtEl>
                                          <p:spTgt spid="1062"/>
                                        </p:tgtEl>
                                      </p:cBhvr>
                                    </p:animEffect>
                                    <p:anim calcmode="lin" valueType="num">
                                      <p:cBhvr>
                                        <p:cTn id="173" dur="1000" fill="hold"/>
                                        <p:tgtEl>
                                          <p:spTgt spid="1062"/>
                                        </p:tgtEl>
                                        <p:attrNameLst>
                                          <p:attrName>ppt_x</p:attrName>
                                        </p:attrNameLst>
                                      </p:cBhvr>
                                      <p:tavLst>
                                        <p:tav tm="0">
                                          <p:val>
                                            <p:strVal val="#ppt_x"/>
                                          </p:val>
                                        </p:tav>
                                        <p:tav tm="100000">
                                          <p:val>
                                            <p:strVal val="#ppt_x"/>
                                          </p:val>
                                        </p:tav>
                                      </p:tavLst>
                                    </p:anim>
                                    <p:anim calcmode="lin" valueType="num">
                                      <p:cBhvr>
                                        <p:cTn id="174" dur="1000" fill="hold"/>
                                        <p:tgtEl>
                                          <p:spTgt spid="106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064"/>
                                        </p:tgtEl>
                                        <p:attrNameLst>
                                          <p:attrName>style.visibility</p:attrName>
                                        </p:attrNameLst>
                                      </p:cBhvr>
                                      <p:to>
                                        <p:strVal val="visible"/>
                                      </p:to>
                                    </p:set>
                                    <p:animEffect transition="in" filter="fade">
                                      <p:cBhvr>
                                        <p:cTn id="177" dur="1000"/>
                                        <p:tgtEl>
                                          <p:spTgt spid="1064"/>
                                        </p:tgtEl>
                                      </p:cBhvr>
                                    </p:animEffect>
                                    <p:anim calcmode="lin" valueType="num">
                                      <p:cBhvr>
                                        <p:cTn id="178" dur="1000" fill="hold"/>
                                        <p:tgtEl>
                                          <p:spTgt spid="1064"/>
                                        </p:tgtEl>
                                        <p:attrNameLst>
                                          <p:attrName>ppt_x</p:attrName>
                                        </p:attrNameLst>
                                      </p:cBhvr>
                                      <p:tavLst>
                                        <p:tav tm="0">
                                          <p:val>
                                            <p:strVal val="#ppt_x"/>
                                          </p:val>
                                        </p:tav>
                                        <p:tav tm="100000">
                                          <p:val>
                                            <p:strVal val="#ppt_x"/>
                                          </p:val>
                                        </p:tav>
                                      </p:tavLst>
                                    </p:anim>
                                    <p:anim calcmode="lin" valueType="num">
                                      <p:cBhvr>
                                        <p:cTn id="179" dur="1000" fill="hold"/>
                                        <p:tgtEl>
                                          <p:spTgt spid="106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065"/>
                                        </p:tgtEl>
                                        <p:attrNameLst>
                                          <p:attrName>style.visibility</p:attrName>
                                        </p:attrNameLst>
                                      </p:cBhvr>
                                      <p:to>
                                        <p:strVal val="visible"/>
                                      </p:to>
                                    </p:set>
                                    <p:animEffect transition="in" filter="fade">
                                      <p:cBhvr>
                                        <p:cTn id="182" dur="1000"/>
                                        <p:tgtEl>
                                          <p:spTgt spid="1065"/>
                                        </p:tgtEl>
                                      </p:cBhvr>
                                    </p:animEffect>
                                    <p:anim calcmode="lin" valueType="num">
                                      <p:cBhvr>
                                        <p:cTn id="183" dur="1000" fill="hold"/>
                                        <p:tgtEl>
                                          <p:spTgt spid="1065"/>
                                        </p:tgtEl>
                                        <p:attrNameLst>
                                          <p:attrName>ppt_x</p:attrName>
                                        </p:attrNameLst>
                                      </p:cBhvr>
                                      <p:tavLst>
                                        <p:tav tm="0">
                                          <p:val>
                                            <p:strVal val="#ppt_x"/>
                                          </p:val>
                                        </p:tav>
                                        <p:tav tm="100000">
                                          <p:val>
                                            <p:strVal val="#ppt_x"/>
                                          </p:val>
                                        </p:tav>
                                      </p:tavLst>
                                    </p:anim>
                                    <p:anim calcmode="lin" valueType="num">
                                      <p:cBhvr>
                                        <p:cTn id="184" dur="1000" fill="hold"/>
                                        <p:tgtEl>
                                          <p:spTgt spid="1065"/>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1066"/>
                                        </p:tgtEl>
                                        <p:attrNameLst>
                                          <p:attrName>style.visibility</p:attrName>
                                        </p:attrNameLst>
                                      </p:cBhvr>
                                      <p:to>
                                        <p:strVal val="visible"/>
                                      </p:to>
                                    </p:set>
                                    <p:animEffect transition="in" filter="fade">
                                      <p:cBhvr>
                                        <p:cTn id="187" dur="1000"/>
                                        <p:tgtEl>
                                          <p:spTgt spid="1066"/>
                                        </p:tgtEl>
                                      </p:cBhvr>
                                    </p:animEffect>
                                    <p:anim calcmode="lin" valueType="num">
                                      <p:cBhvr>
                                        <p:cTn id="188" dur="1000" fill="hold"/>
                                        <p:tgtEl>
                                          <p:spTgt spid="1066"/>
                                        </p:tgtEl>
                                        <p:attrNameLst>
                                          <p:attrName>ppt_x</p:attrName>
                                        </p:attrNameLst>
                                      </p:cBhvr>
                                      <p:tavLst>
                                        <p:tav tm="0">
                                          <p:val>
                                            <p:strVal val="#ppt_x"/>
                                          </p:val>
                                        </p:tav>
                                        <p:tav tm="100000">
                                          <p:val>
                                            <p:strVal val="#ppt_x"/>
                                          </p:val>
                                        </p:tav>
                                      </p:tavLst>
                                    </p:anim>
                                    <p:anim calcmode="lin" valueType="num">
                                      <p:cBhvr>
                                        <p:cTn id="189" dur="1000" fill="hold"/>
                                        <p:tgtEl>
                                          <p:spTgt spid="106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067"/>
                                        </p:tgtEl>
                                        <p:attrNameLst>
                                          <p:attrName>style.visibility</p:attrName>
                                        </p:attrNameLst>
                                      </p:cBhvr>
                                      <p:to>
                                        <p:strVal val="visible"/>
                                      </p:to>
                                    </p:set>
                                    <p:animEffect transition="in" filter="fade">
                                      <p:cBhvr>
                                        <p:cTn id="192" dur="1000"/>
                                        <p:tgtEl>
                                          <p:spTgt spid="1067"/>
                                        </p:tgtEl>
                                      </p:cBhvr>
                                    </p:animEffect>
                                    <p:anim calcmode="lin" valueType="num">
                                      <p:cBhvr>
                                        <p:cTn id="193" dur="1000" fill="hold"/>
                                        <p:tgtEl>
                                          <p:spTgt spid="1067"/>
                                        </p:tgtEl>
                                        <p:attrNameLst>
                                          <p:attrName>ppt_x</p:attrName>
                                        </p:attrNameLst>
                                      </p:cBhvr>
                                      <p:tavLst>
                                        <p:tav tm="0">
                                          <p:val>
                                            <p:strVal val="#ppt_x"/>
                                          </p:val>
                                        </p:tav>
                                        <p:tav tm="100000">
                                          <p:val>
                                            <p:strVal val="#ppt_x"/>
                                          </p:val>
                                        </p:tav>
                                      </p:tavLst>
                                    </p:anim>
                                    <p:anim calcmode="lin" valueType="num">
                                      <p:cBhvr>
                                        <p:cTn id="194" dur="1000" fill="hold"/>
                                        <p:tgtEl>
                                          <p:spTgt spid="1067"/>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068"/>
                                        </p:tgtEl>
                                        <p:attrNameLst>
                                          <p:attrName>style.visibility</p:attrName>
                                        </p:attrNameLst>
                                      </p:cBhvr>
                                      <p:to>
                                        <p:strVal val="visible"/>
                                      </p:to>
                                    </p:set>
                                    <p:animEffect transition="in" filter="fade">
                                      <p:cBhvr>
                                        <p:cTn id="197" dur="1000"/>
                                        <p:tgtEl>
                                          <p:spTgt spid="1068"/>
                                        </p:tgtEl>
                                      </p:cBhvr>
                                    </p:animEffect>
                                    <p:anim calcmode="lin" valueType="num">
                                      <p:cBhvr>
                                        <p:cTn id="198" dur="1000" fill="hold"/>
                                        <p:tgtEl>
                                          <p:spTgt spid="1068"/>
                                        </p:tgtEl>
                                        <p:attrNameLst>
                                          <p:attrName>ppt_x</p:attrName>
                                        </p:attrNameLst>
                                      </p:cBhvr>
                                      <p:tavLst>
                                        <p:tav tm="0">
                                          <p:val>
                                            <p:strVal val="#ppt_x"/>
                                          </p:val>
                                        </p:tav>
                                        <p:tav tm="100000">
                                          <p:val>
                                            <p:strVal val="#ppt_x"/>
                                          </p:val>
                                        </p:tav>
                                      </p:tavLst>
                                    </p:anim>
                                    <p:anim calcmode="lin" valueType="num">
                                      <p:cBhvr>
                                        <p:cTn id="199" dur="1000" fill="hold"/>
                                        <p:tgtEl>
                                          <p:spTgt spid="1068"/>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069"/>
                                        </p:tgtEl>
                                        <p:attrNameLst>
                                          <p:attrName>style.visibility</p:attrName>
                                        </p:attrNameLst>
                                      </p:cBhvr>
                                      <p:to>
                                        <p:strVal val="visible"/>
                                      </p:to>
                                    </p:set>
                                    <p:animEffect transition="in" filter="fade">
                                      <p:cBhvr>
                                        <p:cTn id="202" dur="1000"/>
                                        <p:tgtEl>
                                          <p:spTgt spid="1069"/>
                                        </p:tgtEl>
                                      </p:cBhvr>
                                    </p:animEffect>
                                    <p:anim calcmode="lin" valueType="num">
                                      <p:cBhvr>
                                        <p:cTn id="203" dur="1000" fill="hold"/>
                                        <p:tgtEl>
                                          <p:spTgt spid="1069"/>
                                        </p:tgtEl>
                                        <p:attrNameLst>
                                          <p:attrName>ppt_x</p:attrName>
                                        </p:attrNameLst>
                                      </p:cBhvr>
                                      <p:tavLst>
                                        <p:tav tm="0">
                                          <p:val>
                                            <p:strVal val="#ppt_x"/>
                                          </p:val>
                                        </p:tav>
                                        <p:tav tm="100000">
                                          <p:val>
                                            <p:strVal val="#ppt_x"/>
                                          </p:val>
                                        </p:tav>
                                      </p:tavLst>
                                    </p:anim>
                                    <p:anim calcmode="lin" valueType="num">
                                      <p:cBhvr>
                                        <p:cTn id="204" dur="1000" fill="hold"/>
                                        <p:tgtEl>
                                          <p:spTgt spid="1069"/>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070"/>
                                        </p:tgtEl>
                                        <p:attrNameLst>
                                          <p:attrName>style.visibility</p:attrName>
                                        </p:attrNameLst>
                                      </p:cBhvr>
                                      <p:to>
                                        <p:strVal val="visible"/>
                                      </p:to>
                                    </p:set>
                                    <p:animEffect transition="in" filter="fade">
                                      <p:cBhvr>
                                        <p:cTn id="207" dur="1000"/>
                                        <p:tgtEl>
                                          <p:spTgt spid="1070"/>
                                        </p:tgtEl>
                                      </p:cBhvr>
                                    </p:animEffect>
                                    <p:anim calcmode="lin" valueType="num">
                                      <p:cBhvr>
                                        <p:cTn id="208" dur="1000" fill="hold"/>
                                        <p:tgtEl>
                                          <p:spTgt spid="1070"/>
                                        </p:tgtEl>
                                        <p:attrNameLst>
                                          <p:attrName>ppt_x</p:attrName>
                                        </p:attrNameLst>
                                      </p:cBhvr>
                                      <p:tavLst>
                                        <p:tav tm="0">
                                          <p:val>
                                            <p:strVal val="#ppt_x"/>
                                          </p:val>
                                        </p:tav>
                                        <p:tav tm="100000">
                                          <p:val>
                                            <p:strVal val="#ppt_x"/>
                                          </p:val>
                                        </p:tav>
                                      </p:tavLst>
                                    </p:anim>
                                    <p:anim calcmode="lin" valueType="num">
                                      <p:cBhvr>
                                        <p:cTn id="209" dur="1000" fill="hold"/>
                                        <p:tgtEl>
                                          <p:spTgt spid="1070"/>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071"/>
                                        </p:tgtEl>
                                        <p:attrNameLst>
                                          <p:attrName>style.visibility</p:attrName>
                                        </p:attrNameLst>
                                      </p:cBhvr>
                                      <p:to>
                                        <p:strVal val="visible"/>
                                      </p:to>
                                    </p:set>
                                    <p:animEffect transition="in" filter="fade">
                                      <p:cBhvr>
                                        <p:cTn id="212" dur="1000"/>
                                        <p:tgtEl>
                                          <p:spTgt spid="1071"/>
                                        </p:tgtEl>
                                      </p:cBhvr>
                                    </p:animEffect>
                                    <p:anim calcmode="lin" valueType="num">
                                      <p:cBhvr>
                                        <p:cTn id="213" dur="1000" fill="hold"/>
                                        <p:tgtEl>
                                          <p:spTgt spid="1071"/>
                                        </p:tgtEl>
                                        <p:attrNameLst>
                                          <p:attrName>ppt_x</p:attrName>
                                        </p:attrNameLst>
                                      </p:cBhvr>
                                      <p:tavLst>
                                        <p:tav tm="0">
                                          <p:val>
                                            <p:strVal val="#ppt_x"/>
                                          </p:val>
                                        </p:tav>
                                        <p:tav tm="100000">
                                          <p:val>
                                            <p:strVal val="#ppt_x"/>
                                          </p:val>
                                        </p:tav>
                                      </p:tavLst>
                                    </p:anim>
                                    <p:anim calcmode="lin" valueType="num">
                                      <p:cBhvr>
                                        <p:cTn id="214" dur="1000" fill="hold"/>
                                        <p:tgtEl>
                                          <p:spTgt spid="1071"/>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072"/>
                                        </p:tgtEl>
                                        <p:attrNameLst>
                                          <p:attrName>style.visibility</p:attrName>
                                        </p:attrNameLst>
                                      </p:cBhvr>
                                      <p:to>
                                        <p:strVal val="visible"/>
                                      </p:to>
                                    </p:set>
                                    <p:animEffect transition="in" filter="fade">
                                      <p:cBhvr>
                                        <p:cTn id="217" dur="1000"/>
                                        <p:tgtEl>
                                          <p:spTgt spid="1072"/>
                                        </p:tgtEl>
                                      </p:cBhvr>
                                    </p:animEffect>
                                    <p:anim calcmode="lin" valueType="num">
                                      <p:cBhvr>
                                        <p:cTn id="218" dur="1000" fill="hold"/>
                                        <p:tgtEl>
                                          <p:spTgt spid="1072"/>
                                        </p:tgtEl>
                                        <p:attrNameLst>
                                          <p:attrName>ppt_x</p:attrName>
                                        </p:attrNameLst>
                                      </p:cBhvr>
                                      <p:tavLst>
                                        <p:tav tm="0">
                                          <p:val>
                                            <p:strVal val="#ppt_x"/>
                                          </p:val>
                                        </p:tav>
                                        <p:tav tm="100000">
                                          <p:val>
                                            <p:strVal val="#ppt_x"/>
                                          </p:val>
                                        </p:tav>
                                      </p:tavLst>
                                    </p:anim>
                                    <p:anim calcmode="lin" valueType="num">
                                      <p:cBhvr>
                                        <p:cTn id="219" dur="1000" fill="hold"/>
                                        <p:tgtEl>
                                          <p:spTgt spid="1072"/>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073"/>
                                        </p:tgtEl>
                                        <p:attrNameLst>
                                          <p:attrName>style.visibility</p:attrName>
                                        </p:attrNameLst>
                                      </p:cBhvr>
                                      <p:to>
                                        <p:strVal val="visible"/>
                                      </p:to>
                                    </p:set>
                                    <p:animEffect transition="in" filter="fade">
                                      <p:cBhvr>
                                        <p:cTn id="222" dur="1000"/>
                                        <p:tgtEl>
                                          <p:spTgt spid="1073"/>
                                        </p:tgtEl>
                                      </p:cBhvr>
                                    </p:animEffect>
                                    <p:anim calcmode="lin" valueType="num">
                                      <p:cBhvr>
                                        <p:cTn id="223" dur="1000" fill="hold"/>
                                        <p:tgtEl>
                                          <p:spTgt spid="1073"/>
                                        </p:tgtEl>
                                        <p:attrNameLst>
                                          <p:attrName>ppt_x</p:attrName>
                                        </p:attrNameLst>
                                      </p:cBhvr>
                                      <p:tavLst>
                                        <p:tav tm="0">
                                          <p:val>
                                            <p:strVal val="#ppt_x"/>
                                          </p:val>
                                        </p:tav>
                                        <p:tav tm="100000">
                                          <p:val>
                                            <p:strVal val="#ppt_x"/>
                                          </p:val>
                                        </p:tav>
                                      </p:tavLst>
                                    </p:anim>
                                    <p:anim calcmode="lin" valueType="num">
                                      <p:cBhvr>
                                        <p:cTn id="224" dur="1000" fill="hold"/>
                                        <p:tgtEl>
                                          <p:spTgt spid="1073"/>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074"/>
                                        </p:tgtEl>
                                        <p:attrNameLst>
                                          <p:attrName>style.visibility</p:attrName>
                                        </p:attrNameLst>
                                      </p:cBhvr>
                                      <p:to>
                                        <p:strVal val="visible"/>
                                      </p:to>
                                    </p:set>
                                    <p:animEffect transition="in" filter="fade">
                                      <p:cBhvr>
                                        <p:cTn id="227" dur="1000"/>
                                        <p:tgtEl>
                                          <p:spTgt spid="1074"/>
                                        </p:tgtEl>
                                      </p:cBhvr>
                                    </p:animEffect>
                                    <p:anim calcmode="lin" valueType="num">
                                      <p:cBhvr>
                                        <p:cTn id="228" dur="1000" fill="hold"/>
                                        <p:tgtEl>
                                          <p:spTgt spid="1074"/>
                                        </p:tgtEl>
                                        <p:attrNameLst>
                                          <p:attrName>ppt_x</p:attrName>
                                        </p:attrNameLst>
                                      </p:cBhvr>
                                      <p:tavLst>
                                        <p:tav tm="0">
                                          <p:val>
                                            <p:strVal val="#ppt_x"/>
                                          </p:val>
                                        </p:tav>
                                        <p:tav tm="100000">
                                          <p:val>
                                            <p:strVal val="#ppt_x"/>
                                          </p:val>
                                        </p:tav>
                                      </p:tavLst>
                                    </p:anim>
                                    <p:anim calcmode="lin" valueType="num">
                                      <p:cBhvr>
                                        <p:cTn id="229" dur="1000" fill="hold"/>
                                        <p:tgtEl>
                                          <p:spTgt spid="1074"/>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1075"/>
                                        </p:tgtEl>
                                        <p:attrNameLst>
                                          <p:attrName>style.visibility</p:attrName>
                                        </p:attrNameLst>
                                      </p:cBhvr>
                                      <p:to>
                                        <p:strVal val="visible"/>
                                      </p:to>
                                    </p:set>
                                    <p:animEffect transition="in" filter="fade">
                                      <p:cBhvr>
                                        <p:cTn id="232" dur="1000"/>
                                        <p:tgtEl>
                                          <p:spTgt spid="1075"/>
                                        </p:tgtEl>
                                      </p:cBhvr>
                                    </p:animEffect>
                                    <p:anim calcmode="lin" valueType="num">
                                      <p:cBhvr>
                                        <p:cTn id="233" dur="1000" fill="hold"/>
                                        <p:tgtEl>
                                          <p:spTgt spid="1075"/>
                                        </p:tgtEl>
                                        <p:attrNameLst>
                                          <p:attrName>ppt_x</p:attrName>
                                        </p:attrNameLst>
                                      </p:cBhvr>
                                      <p:tavLst>
                                        <p:tav tm="0">
                                          <p:val>
                                            <p:strVal val="#ppt_x"/>
                                          </p:val>
                                        </p:tav>
                                        <p:tav tm="100000">
                                          <p:val>
                                            <p:strVal val="#ppt_x"/>
                                          </p:val>
                                        </p:tav>
                                      </p:tavLst>
                                    </p:anim>
                                    <p:anim calcmode="lin" valueType="num">
                                      <p:cBhvr>
                                        <p:cTn id="234" dur="1000" fill="hold"/>
                                        <p:tgtEl>
                                          <p:spTgt spid="1075"/>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1076"/>
                                        </p:tgtEl>
                                        <p:attrNameLst>
                                          <p:attrName>style.visibility</p:attrName>
                                        </p:attrNameLst>
                                      </p:cBhvr>
                                      <p:to>
                                        <p:strVal val="visible"/>
                                      </p:to>
                                    </p:set>
                                    <p:animEffect transition="in" filter="fade">
                                      <p:cBhvr>
                                        <p:cTn id="237" dur="1000"/>
                                        <p:tgtEl>
                                          <p:spTgt spid="1076"/>
                                        </p:tgtEl>
                                      </p:cBhvr>
                                    </p:animEffect>
                                    <p:anim calcmode="lin" valueType="num">
                                      <p:cBhvr>
                                        <p:cTn id="238" dur="1000" fill="hold"/>
                                        <p:tgtEl>
                                          <p:spTgt spid="1076"/>
                                        </p:tgtEl>
                                        <p:attrNameLst>
                                          <p:attrName>ppt_x</p:attrName>
                                        </p:attrNameLst>
                                      </p:cBhvr>
                                      <p:tavLst>
                                        <p:tav tm="0">
                                          <p:val>
                                            <p:strVal val="#ppt_x"/>
                                          </p:val>
                                        </p:tav>
                                        <p:tav tm="100000">
                                          <p:val>
                                            <p:strVal val="#ppt_x"/>
                                          </p:val>
                                        </p:tav>
                                      </p:tavLst>
                                    </p:anim>
                                    <p:anim calcmode="lin" valueType="num">
                                      <p:cBhvr>
                                        <p:cTn id="239" dur="1000" fill="hold"/>
                                        <p:tgtEl>
                                          <p:spTgt spid="1076"/>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1077"/>
                                        </p:tgtEl>
                                        <p:attrNameLst>
                                          <p:attrName>style.visibility</p:attrName>
                                        </p:attrNameLst>
                                      </p:cBhvr>
                                      <p:to>
                                        <p:strVal val="visible"/>
                                      </p:to>
                                    </p:set>
                                    <p:animEffect transition="in" filter="fade">
                                      <p:cBhvr>
                                        <p:cTn id="242" dur="1000"/>
                                        <p:tgtEl>
                                          <p:spTgt spid="1077"/>
                                        </p:tgtEl>
                                      </p:cBhvr>
                                    </p:animEffect>
                                    <p:anim calcmode="lin" valueType="num">
                                      <p:cBhvr>
                                        <p:cTn id="243" dur="1000" fill="hold"/>
                                        <p:tgtEl>
                                          <p:spTgt spid="1077"/>
                                        </p:tgtEl>
                                        <p:attrNameLst>
                                          <p:attrName>ppt_x</p:attrName>
                                        </p:attrNameLst>
                                      </p:cBhvr>
                                      <p:tavLst>
                                        <p:tav tm="0">
                                          <p:val>
                                            <p:strVal val="#ppt_x"/>
                                          </p:val>
                                        </p:tav>
                                        <p:tav tm="100000">
                                          <p:val>
                                            <p:strVal val="#ppt_x"/>
                                          </p:val>
                                        </p:tav>
                                      </p:tavLst>
                                    </p:anim>
                                    <p:anim calcmode="lin" valueType="num">
                                      <p:cBhvr>
                                        <p:cTn id="244" dur="1000" fill="hold"/>
                                        <p:tgtEl>
                                          <p:spTgt spid="1077"/>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078"/>
                                        </p:tgtEl>
                                        <p:attrNameLst>
                                          <p:attrName>style.visibility</p:attrName>
                                        </p:attrNameLst>
                                      </p:cBhvr>
                                      <p:to>
                                        <p:strVal val="visible"/>
                                      </p:to>
                                    </p:set>
                                    <p:animEffect transition="in" filter="fade">
                                      <p:cBhvr>
                                        <p:cTn id="247" dur="1000"/>
                                        <p:tgtEl>
                                          <p:spTgt spid="1078"/>
                                        </p:tgtEl>
                                      </p:cBhvr>
                                    </p:animEffect>
                                    <p:anim calcmode="lin" valueType="num">
                                      <p:cBhvr>
                                        <p:cTn id="248" dur="1000" fill="hold"/>
                                        <p:tgtEl>
                                          <p:spTgt spid="1078"/>
                                        </p:tgtEl>
                                        <p:attrNameLst>
                                          <p:attrName>ppt_x</p:attrName>
                                        </p:attrNameLst>
                                      </p:cBhvr>
                                      <p:tavLst>
                                        <p:tav tm="0">
                                          <p:val>
                                            <p:strVal val="#ppt_x"/>
                                          </p:val>
                                        </p:tav>
                                        <p:tav tm="100000">
                                          <p:val>
                                            <p:strVal val="#ppt_x"/>
                                          </p:val>
                                        </p:tav>
                                      </p:tavLst>
                                    </p:anim>
                                    <p:anim calcmode="lin" valueType="num">
                                      <p:cBhvr>
                                        <p:cTn id="249" dur="1000" fill="hold"/>
                                        <p:tgtEl>
                                          <p:spTgt spid="1078"/>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079"/>
                                        </p:tgtEl>
                                        <p:attrNameLst>
                                          <p:attrName>style.visibility</p:attrName>
                                        </p:attrNameLst>
                                      </p:cBhvr>
                                      <p:to>
                                        <p:strVal val="visible"/>
                                      </p:to>
                                    </p:set>
                                    <p:animEffect transition="in" filter="fade">
                                      <p:cBhvr>
                                        <p:cTn id="252" dur="1000"/>
                                        <p:tgtEl>
                                          <p:spTgt spid="1079"/>
                                        </p:tgtEl>
                                      </p:cBhvr>
                                    </p:animEffect>
                                    <p:anim calcmode="lin" valueType="num">
                                      <p:cBhvr>
                                        <p:cTn id="253" dur="1000" fill="hold"/>
                                        <p:tgtEl>
                                          <p:spTgt spid="1079"/>
                                        </p:tgtEl>
                                        <p:attrNameLst>
                                          <p:attrName>ppt_x</p:attrName>
                                        </p:attrNameLst>
                                      </p:cBhvr>
                                      <p:tavLst>
                                        <p:tav tm="0">
                                          <p:val>
                                            <p:strVal val="#ppt_x"/>
                                          </p:val>
                                        </p:tav>
                                        <p:tav tm="100000">
                                          <p:val>
                                            <p:strVal val="#ppt_x"/>
                                          </p:val>
                                        </p:tav>
                                      </p:tavLst>
                                    </p:anim>
                                    <p:anim calcmode="lin" valueType="num">
                                      <p:cBhvr>
                                        <p:cTn id="254" dur="1000" fill="hold"/>
                                        <p:tgtEl>
                                          <p:spTgt spid="1079"/>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080"/>
                                        </p:tgtEl>
                                        <p:attrNameLst>
                                          <p:attrName>style.visibility</p:attrName>
                                        </p:attrNameLst>
                                      </p:cBhvr>
                                      <p:to>
                                        <p:strVal val="visible"/>
                                      </p:to>
                                    </p:set>
                                    <p:animEffect transition="in" filter="fade">
                                      <p:cBhvr>
                                        <p:cTn id="257" dur="1000"/>
                                        <p:tgtEl>
                                          <p:spTgt spid="1080"/>
                                        </p:tgtEl>
                                      </p:cBhvr>
                                    </p:animEffect>
                                    <p:anim calcmode="lin" valueType="num">
                                      <p:cBhvr>
                                        <p:cTn id="258" dur="1000" fill="hold"/>
                                        <p:tgtEl>
                                          <p:spTgt spid="1080"/>
                                        </p:tgtEl>
                                        <p:attrNameLst>
                                          <p:attrName>ppt_x</p:attrName>
                                        </p:attrNameLst>
                                      </p:cBhvr>
                                      <p:tavLst>
                                        <p:tav tm="0">
                                          <p:val>
                                            <p:strVal val="#ppt_x"/>
                                          </p:val>
                                        </p:tav>
                                        <p:tav tm="100000">
                                          <p:val>
                                            <p:strVal val="#ppt_x"/>
                                          </p:val>
                                        </p:tav>
                                      </p:tavLst>
                                    </p:anim>
                                    <p:anim calcmode="lin" valueType="num">
                                      <p:cBhvr>
                                        <p:cTn id="259" dur="1000" fill="hold"/>
                                        <p:tgtEl>
                                          <p:spTgt spid="1080"/>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1081"/>
                                        </p:tgtEl>
                                        <p:attrNameLst>
                                          <p:attrName>style.visibility</p:attrName>
                                        </p:attrNameLst>
                                      </p:cBhvr>
                                      <p:to>
                                        <p:strVal val="visible"/>
                                      </p:to>
                                    </p:set>
                                    <p:animEffect transition="in" filter="fade">
                                      <p:cBhvr>
                                        <p:cTn id="262" dur="1000"/>
                                        <p:tgtEl>
                                          <p:spTgt spid="1081"/>
                                        </p:tgtEl>
                                      </p:cBhvr>
                                    </p:animEffect>
                                    <p:anim calcmode="lin" valueType="num">
                                      <p:cBhvr>
                                        <p:cTn id="263" dur="1000" fill="hold"/>
                                        <p:tgtEl>
                                          <p:spTgt spid="1081"/>
                                        </p:tgtEl>
                                        <p:attrNameLst>
                                          <p:attrName>ppt_x</p:attrName>
                                        </p:attrNameLst>
                                      </p:cBhvr>
                                      <p:tavLst>
                                        <p:tav tm="0">
                                          <p:val>
                                            <p:strVal val="#ppt_x"/>
                                          </p:val>
                                        </p:tav>
                                        <p:tav tm="100000">
                                          <p:val>
                                            <p:strVal val="#ppt_x"/>
                                          </p:val>
                                        </p:tav>
                                      </p:tavLst>
                                    </p:anim>
                                    <p:anim calcmode="lin" valueType="num">
                                      <p:cBhvr>
                                        <p:cTn id="264" dur="1000" fill="hold"/>
                                        <p:tgtEl>
                                          <p:spTgt spid="1081"/>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082"/>
                                        </p:tgtEl>
                                        <p:attrNameLst>
                                          <p:attrName>style.visibility</p:attrName>
                                        </p:attrNameLst>
                                      </p:cBhvr>
                                      <p:to>
                                        <p:strVal val="visible"/>
                                      </p:to>
                                    </p:set>
                                    <p:animEffect transition="in" filter="fade">
                                      <p:cBhvr>
                                        <p:cTn id="267" dur="1000"/>
                                        <p:tgtEl>
                                          <p:spTgt spid="1082"/>
                                        </p:tgtEl>
                                      </p:cBhvr>
                                    </p:animEffect>
                                    <p:anim calcmode="lin" valueType="num">
                                      <p:cBhvr>
                                        <p:cTn id="268" dur="1000" fill="hold"/>
                                        <p:tgtEl>
                                          <p:spTgt spid="1082"/>
                                        </p:tgtEl>
                                        <p:attrNameLst>
                                          <p:attrName>ppt_x</p:attrName>
                                        </p:attrNameLst>
                                      </p:cBhvr>
                                      <p:tavLst>
                                        <p:tav tm="0">
                                          <p:val>
                                            <p:strVal val="#ppt_x"/>
                                          </p:val>
                                        </p:tav>
                                        <p:tav tm="100000">
                                          <p:val>
                                            <p:strVal val="#ppt_x"/>
                                          </p:val>
                                        </p:tav>
                                      </p:tavLst>
                                    </p:anim>
                                    <p:anim calcmode="lin" valueType="num">
                                      <p:cBhvr>
                                        <p:cTn id="269" dur="1000" fill="hold"/>
                                        <p:tgtEl>
                                          <p:spTgt spid="1082"/>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083"/>
                                        </p:tgtEl>
                                        <p:attrNameLst>
                                          <p:attrName>style.visibility</p:attrName>
                                        </p:attrNameLst>
                                      </p:cBhvr>
                                      <p:to>
                                        <p:strVal val="visible"/>
                                      </p:to>
                                    </p:set>
                                    <p:animEffect transition="in" filter="fade">
                                      <p:cBhvr>
                                        <p:cTn id="272" dur="1000"/>
                                        <p:tgtEl>
                                          <p:spTgt spid="1083"/>
                                        </p:tgtEl>
                                      </p:cBhvr>
                                    </p:animEffect>
                                    <p:anim calcmode="lin" valueType="num">
                                      <p:cBhvr>
                                        <p:cTn id="273" dur="1000" fill="hold"/>
                                        <p:tgtEl>
                                          <p:spTgt spid="1083"/>
                                        </p:tgtEl>
                                        <p:attrNameLst>
                                          <p:attrName>ppt_x</p:attrName>
                                        </p:attrNameLst>
                                      </p:cBhvr>
                                      <p:tavLst>
                                        <p:tav tm="0">
                                          <p:val>
                                            <p:strVal val="#ppt_x"/>
                                          </p:val>
                                        </p:tav>
                                        <p:tav tm="100000">
                                          <p:val>
                                            <p:strVal val="#ppt_x"/>
                                          </p:val>
                                        </p:tav>
                                      </p:tavLst>
                                    </p:anim>
                                    <p:anim calcmode="lin" valueType="num">
                                      <p:cBhvr>
                                        <p:cTn id="274" dur="1000" fill="hold"/>
                                        <p:tgtEl>
                                          <p:spTgt spid="1083"/>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1084"/>
                                        </p:tgtEl>
                                        <p:attrNameLst>
                                          <p:attrName>style.visibility</p:attrName>
                                        </p:attrNameLst>
                                      </p:cBhvr>
                                      <p:to>
                                        <p:strVal val="visible"/>
                                      </p:to>
                                    </p:set>
                                    <p:animEffect transition="in" filter="fade">
                                      <p:cBhvr>
                                        <p:cTn id="277" dur="1000"/>
                                        <p:tgtEl>
                                          <p:spTgt spid="1084"/>
                                        </p:tgtEl>
                                      </p:cBhvr>
                                    </p:animEffect>
                                    <p:anim calcmode="lin" valueType="num">
                                      <p:cBhvr>
                                        <p:cTn id="278" dur="1000" fill="hold"/>
                                        <p:tgtEl>
                                          <p:spTgt spid="1084"/>
                                        </p:tgtEl>
                                        <p:attrNameLst>
                                          <p:attrName>ppt_x</p:attrName>
                                        </p:attrNameLst>
                                      </p:cBhvr>
                                      <p:tavLst>
                                        <p:tav tm="0">
                                          <p:val>
                                            <p:strVal val="#ppt_x"/>
                                          </p:val>
                                        </p:tav>
                                        <p:tav tm="100000">
                                          <p:val>
                                            <p:strVal val="#ppt_x"/>
                                          </p:val>
                                        </p:tav>
                                      </p:tavLst>
                                    </p:anim>
                                    <p:anim calcmode="lin" valueType="num">
                                      <p:cBhvr>
                                        <p:cTn id="279" dur="1000" fill="hold"/>
                                        <p:tgtEl>
                                          <p:spTgt spid="1084"/>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1085"/>
                                        </p:tgtEl>
                                        <p:attrNameLst>
                                          <p:attrName>style.visibility</p:attrName>
                                        </p:attrNameLst>
                                      </p:cBhvr>
                                      <p:to>
                                        <p:strVal val="visible"/>
                                      </p:to>
                                    </p:set>
                                    <p:animEffect transition="in" filter="fade">
                                      <p:cBhvr>
                                        <p:cTn id="282" dur="1000"/>
                                        <p:tgtEl>
                                          <p:spTgt spid="1085"/>
                                        </p:tgtEl>
                                      </p:cBhvr>
                                    </p:animEffect>
                                    <p:anim calcmode="lin" valueType="num">
                                      <p:cBhvr>
                                        <p:cTn id="283" dur="1000" fill="hold"/>
                                        <p:tgtEl>
                                          <p:spTgt spid="1085"/>
                                        </p:tgtEl>
                                        <p:attrNameLst>
                                          <p:attrName>ppt_x</p:attrName>
                                        </p:attrNameLst>
                                      </p:cBhvr>
                                      <p:tavLst>
                                        <p:tav tm="0">
                                          <p:val>
                                            <p:strVal val="#ppt_x"/>
                                          </p:val>
                                        </p:tav>
                                        <p:tav tm="100000">
                                          <p:val>
                                            <p:strVal val="#ppt_x"/>
                                          </p:val>
                                        </p:tav>
                                      </p:tavLst>
                                    </p:anim>
                                    <p:anim calcmode="lin" valueType="num">
                                      <p:cBhvr>
                                        <p:cTn id="284" dur="1000" fill="hold"/>
                                        <p:tgtEl>
                                          <p:spTgt spid="1085"/>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086"/>
                                        </p:tgtEl>
                                        <p:attrNameLst>
                                          <p:attrName>style.visibility</p:attrName>
                                        </p:attrNameLst>
                                      </p:cBhvr>
                                      <p:to>
                                        <p:strVal val="visible"/>
                                      </p:to>
                                    </p:set>
                                    <p:animEffect transition="in" filter="fade">
                                      <p:cBhvr>
                                        <p:cTn id="287" dur="1000"/>
                                        <p:tgtEl>
                                          <p:spTgt spid="1086"/>
                                        </p:tgtEl>
                                      </p:cBhvr>
                                    </p:animEffect>
                                    <p:anim calcmode="lin" valueType="num">
                                      <p:cBhvr>
                                        <p:cTn id="288" dur="1000" fill="hold"/>
                                        <p:tgtEl>
                                          <p:spTgt spid="1086"/>
                                        </p:tgtEl>
                                        <p:attrNameLst>
                                          <p:attrName>ppt_x</p:attrName>
                                        </p:attrNameLst>
                                      </p:cBhvr>
                                      <p:tavLst>
                                        <p:tav tm="0">
                                          <p:val>
                                            <p:strVal val="#ppt_x"/>
                                          </p:val>
                                        </p:tav>
                                        <p:tav tm="100000">
                                          <p:val>
                                            <p:strVal val="#ppt_x"/>
                                          </p:val>
                                        </p:tav>
                                      </p:tavLst>
                                    </p:anim>
                                    <p:anim calcmode="lin" valueType="num">
                                      <p:cBhvr>
                                        <p:cTn id="289" dur="1000" fill="hold"/>
                                        <p:tgtEl>
                                          <p:spTgt spid="1086"/>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1087"/>
                                        </p:tgtEl>
                                        <p:attrNameLst>
                                          <p:attrName>style.visibility</p:attrName>
                                        </p:attrNameLst>
                                      </p:cBhvr>
                                      <p:to>
                                        <p:strVal val="visible"/>
                                      </p:to>
                                    </p:set>
                                    <p:animEffect transition="in" filter="fade">
                                      <p:cBhvr>
                                        <p:cTn id="292" dur="1000"/>
                                        <p:tgtEl>
                                          <p:spTgt spid="1087"/>
                                        </p:tgtEl>
                                      </p:cBhvr>
                                    </p:animEffect>
                                    <p:anim calcmode="lin" valueType="num">
                                      <p:cBhvr>
                                        <p:cTn id="293" dur="1000" fill="hold"/>
                                        <p:tgtEl>
                                          <p:spTgt spid="1087"/>
                                        </p:tgtEl>
                                        <p:attrNameLst>
                                          <p:attrName>ppt_x</p:attrName>
                                        </p:attrNameLst>
                                      </p:cBhvr>
                                      <p:tavLst>
                                        <p:tav tm="0">
                                          <p:val>
                                            <p:strVal val="#ppt_x"/>
                                          </p:val>
                                        </p:tav>
                                        <p:tav tm="100000">
                                          <p:val>
                                            <p:strVal val="#ppt_x"/>
                                          </p:val>
                                        </p:tav>
                                      </p:tavLst>
                                    </p:anim>
                                    <p:anim calcmode="lin" valueType="num">
                                      <p:cBhvr>
                                        <p:cTn id="294" dur="1000" fill="hold"/>
                                        <p:tgtEl>
                                          <p:spTgt spid="1087"/>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088"/>
                                        </p:tgtEl>
                                        <p:attrNameLst>
                                          <p:attrName>style.visibility</p:attrName>
                                        </p:attrNameLst>
                                      </p:cBhvr>
                                      <p:to>
                                        <p:strVal val="visible"/>
                                      </p:to>
                                    </p:set>
                                    <p:animEffect transition="in" filter="fade">
                                      <p:cBhvr>
                                        <p:cTn id="297" dur="1000"/>
                                        <p:tgtEl>
                                          <p:spTgt spid="1088"/>
                                        </p:tgtEl>
                                      </p:cBhvr>
                                    </p:animEffect>
                                    <p:anim calcmode="lin" valueType="num">
                                      <p:cBhvr>
                                        <p:cTn id="298" dur="1000" fill="hold"/>
                                        <p:tgtEl>
                                          <p:spTgt spid="1088"/>
                                        </p:tgtEl>
                                        <p:attrNameLst>
                                          <p:attrName>ppt_x</p:attrName>
                                        </p:attrNameLst>
                                      </p:cBhvr>
                                      <p:tavLst>
                                        <p:tav tm="0">
                                          <p:val>
                                            <p:strVal val="#ppt_x"/>
                                          </p:val>
                                        </p:tav>
                                        <p:tav tm="100000">
                                          <p:val>
                                            <p:strVal val="#ppt_x"/>
                                          </p:val>
                                        </p:tav>
                                      </p:tavLst>
                                    </p:anim>
                                    <p:anim calcmode="lin" valueType="num">
                                      <p:cBhvr>
                                        <p:cTn id="299" dur="1000" fill="hold"/>
                                        <p:tgtEl>
                                          <p:spTgt spid="1088"/>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1089"/>
                                        </p:tgtEl>
                                        <p:attrNameLst>
                                          <p:attrName>style.visibility</p:attrName>
                                        </p:attrNameLst>
                                      </p:cBhvr>
                                      <p:to>
                                        <p:strVal val="visible"/>
                                      </p:to>
                                    </p:set>
                                    <p:animEffect transition="in" filter="fade">
                                      <p:cBhvr>
                                        <p:cTn id="302" dur="1000"/>
                                        <p:tgtEl>
                                          <p:spTgt spid="1089"/>
                                        </p:tgtEl>
                                      </p:cBhvr>
                                    </p:animEffect>
                                    <p:anim calcmode="lin" valueType="num">
                                      <p:cBhvr>
                                        <p:cTn id="303" dur="1000" fill="hold"/>
                                        <p:tgtEl>
                                          <p:spTgt spid="1089"/>
                                        </p:tgtEl>
                                        <p:attrNameLst>
                                          <p:attrName>ppt_x</p:attrName>
                                        </p:attrNameLst>
                                      </p:cBhvr>
                                      <p:tavLst>
                                        <p:tav tm="0">
                                          <p:val>
                                            <p:strVal val="#ppt_x"/>
                                          </p:val>
                                        </p:tav>
                                        <p:tav tm="100000">
                                          <p:val>
                                            <p:strVal val="#ppt_x"/>
                                          </p:val>
                                        </p:tav>
                                      </p:tavLst>
                                    </p:anim>
                                    <p:anim calcmode="lin" valueType="num">
                                      <p:cBhvr>
                                        <p:cTn id="304" dur="1000" fill="hold"/>
                                        <p:tgtEl>
                                          <p:spTgt spid="1089"/>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090"/>
                                        </p:tgtEl>
                                        <p:attrNameLst>
                                          <p:attrName>style.visibility</p:attrName>
                                        </p:attrNameLst>
                                      </p:cBhvr>
                                      <p:to>
                                        <p:strVal val="visible"/>
                                      </p:to>
                                    </p:set>
                                    <p:animEffect transition="in" filter="fade">
                                      <p:cBhvr>
                                        <p:cTn id="307" dur="1000"/>
                                        <p:tgtEl>
                                          <p:spTgt spid="1090"/>
                                        </p:tgtEl>
                                      </p:cBhvr>
                                    </p:animEffect>
                                    <p:anim calcmode="lin" valueType="num">
                                      <p:cBhvr>
                                        <p:cTn id="308" dur="1000" fill="hold"/>
                                        <p:tgtEl>
                                          <p:spTgt spid="1090"/>
                                        </p:tgtEl>
                                        <p:attrNameLst>
                                          <p:attrName>ppt_x</p:attrName>
                                        </p:attrNameLst>
                                      </p:cBhvr>
                                      <p:tavLst>
                                        <p:tav tm="0">
                                          <p:val>
                                            <p:strVal val="#ppt_x"/>
                                          </p:val>
                                        </p:tav>
                                        <p:tav tm="100000">
                                          <p:val>
                                            <p:strVal val="#ppt_x"/>
                                          </p:val>
                                        </p:tav>
                                      </p:tavLst>
                                    </p:anim>
                                    <p:anim calcmode="lin" valueType="num">
                                      <p:cBhvr>
                                        <p:cTn id="309" dur="1000" fill="hold"/>
                                        <p:tgtEl>
                                          <p:spTgt spid="1090"/>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091"/>
                                        </p:tgtEl>
                                        <p:attrNameLst>
                                          <p:attrName>style.visibility</p:attrName>
                                        </p:attrNameLst>
                                      </p:cBhvr>
                                      <p:to>
                                        <p:strVal val="visible"/>
                                      </p:to>
                                    </p:set>
                                    <p:animEffect transition="in" filter="fade">
                                      <p:cBhvr>
                                        <p:cTn id="312" dur="1000"/>
                                        <p:tgtEl>
                                          <p:spTgt spid="1091"/>
                                        </p:tgtEl>
                                      </p:cBhvr>
                                    </p:animEffect>
                                    <p:anim calcmode="lin" valueType="num">
                                      <p:cBhvr>
                                        <p:cTn id="313" dur="1000" fill="hold"/>
                                        <p:tgtEl>
                                          <p:spTgt spid="1091"/>
                                        </p:tgtEl>
                                        <p:attrNameLst>
                                          <p:attrName>ppt_x</p:attrName>
                                        </p:attrNameLst>
                                      </p:cBhvr>
                                      <p:tavLst>
                                        <p:tav tm="0">
                                          <p:val>
                                            <p:strVal val="#ppt_x"/>
                                          </p:val>
                                        </p:tav>
                                        <p:tav tm="100000">
                                          <p:val>
                                            <p:strVal val="#ppt_x"/>
                                          </p:val>
                                        </p:tav>
                                      </p:tavLst>
                                    </p:anim>
                                    <p:anim calcmode="lin" valueType="num">
                                      <p:cBhvr>
                                        <p:cTn id="314" dur="1000" fill="hold"/>
                                        <p:tgtEl>
                                          <p:spTgt spid="1091"/>
                                        </p:tgtEl>
                                        <p:attrNameLst>
                                          <p:attrName>ppt_y</p:attrName>
                                        </p:attrNameLst>
                                      </p:cBhvr>
                                      <p:tavLst>
                                        <p:tav tm="0">
                                          <p:val>
                                            <p:strVal val="#ppt_y+.1"/>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42" presetClass="entr" presetSubtype="0" fill="hold" grpId="0" nodeType="clickEffect">
                                  <p:stCondLst>
                                    <p:cond delay="0"/>
                                  </p:stCondLst>
                                  <p:childTnLst>
                                    <p:set>
                                      <p:cBhvr>
                                        <p:cTn id="318" dur="1" fill="hold">
                                          <p:stCondLst>
                                            <p:cond delay="0"/>
                                          </p:stCondLst>
                                        </p:cTn>
                                        <p:tgtEl>
                                          <p:spTgt spid="28"/>
                                        </p:tgtEl>
                                        <p:attrNameLst>
                                          <p:attrName>style.visibility</p:attrName>
                                        </p:attrNameLst>
                                      </p:cBhvr>
                                      <p:to>
                                        <p:strVal val="visible"/>
                                      </p:to>
                                    </p:set>
                                    <p:animEffect transition="in" filter="fade">
                                      <p:cBhvr>
                                        <p:cTn id="319" dur="1000"/>
                                        <p:tgtEl>
                                          <p:spTgt spid="28"/>
                                        </p:tgtEl>
                                      </p:cBhvr>
                                    </p:animEffect>
                                    <p:anim calcmode="lin" valueType="num">
                                      <p:cBhvr>
                                        <p:cTn id="320" dur="1000" fill="hold"/>
                                        <p:tgtEl>
                                          <p:spTgt spid="28"/>
                                        </p:tgtEl>
                                        <p:attrNameLst>
                                          <p:attrName>ppt_x</p:attrName>
                                        </p:attrNameLst>
                                      </p:cBhvr>
                                      <p:tavLst>
                                        <p:tav tm="0">
                                          <p:val>
                                            <p:strVal val="#ppt_x"/>
                                          </p:val>
                                        </p:tav>
                                        <p:tav tm="100000">
                                          <p:val>
                                            <p:strVal val="#ppt_x"/>
                                          </p:val>
                                        </p:tav>
                                      </p:tavLst>
                                    </p:anim>
                                    <p:anim calcmode="lin" valueType="num">
                                      <p:cBhvr>
                                        <p:cTn id="321" dur="1000" fill="hold"/>
                                        <p:tgtEl>
                                          <p:spTgt spid="28"/>
                                        </p:tgtEl>
                                        <p:attrNameLst>
                                          <p:attrName>ppt_y</p:attrName>
                                        </p:attrNameLst>
                                      </p:cBhvr>
                                      <p:tavLst>
                                        <p:tav tm="0">
                                          <p:val>
                                            <p:strVal val="#ppt_y+.1"/>
                                          </p:val>
                                        </p:tav>
                                        <p:tav tm="100000">
                                          <p:val>
                                            <p:strVal val="#ppt_y"/>
                                          </p:val>
                                        </p:tav>
                                      </p:tavLst>
                                    </p:anim>
                                  </p:childTnLst>
                                </p:cTn>
                              </p:par>
                              <p:par>
                                <p:cTn id="322" presetID="42" presetClass="entr" presetSubtype="0" fill="hold" grpId="0" nodeType="withEffect">
                                  <p:stCondLst>
                                    <p:cond delay="0"/>
                                  </p:stCondLst>
                                  <p:childTnLst>
                                    <p:set>
                                      <p:cBhvr>
                                        <p:cTn id="323" dur="1" fill="hold">
                                          <p:stCondLst>
                                            <p:cond delay="0"/>
                                          </p:stCondLst>
                                        </p:cTn>
                                        <p:tgtEl>
                                          <p:spTgt spid="29"/>
                                        </p:tgtEl>
                                        <p:attrNameLst>
                                          <p:attrName>style.visibility</p:attrName>
                                        </p:attrNameLst>
                                      </p:cBhvr>
                                      <p:to>
                                        <p:strVal val="visible"/>
                                      </p:to>
                                    </p:set>
                                    <p:animEffect transition="in" filter="fade">
                                      <p:cBhvr>
                                        <p:cTn id="324" dur="1000"/>
                                        <p:tgtEl>
                                          <p:spTgt spid="29"/>
                                        </p:tgtEl>
                                      </p:cBhvr>
                                    </p:animEffect>
                                    <p:anim calcmode="lin" valueType="num">
                                      <p:cBhvr>
                                        <p:cTn id="325" dur="1000" fill="hold"/>
                                        <p:tgtEl>
                                          <p:spTgt spid="29"/>
                                        </p:tgtEl>
                                        <p:attrNameLst>
                                          <p:attrName>ppt_x</p:attrName>
                                        </p:attrNameLst>
                                      </p:cBhvr>
                                      <p:tavLst>
                                        <p:tav tm="0">
                                          <p:val>
                                            <p:strVal val="#ppt_x"/>
                                          </p:val>
                                        </p:tav>
                                        <p:tav tm="100000">
                                          <p:val>
                                            <p:strVal val="#ppt_x"/>
                                          </p:val>
                                        </p:tav>
                                      </p:tavLst>
                                    </p:anim>
                                    <p:anim calcmode="lin" valueType="num">
                                      <p:cBhvr>
                                        <p:cTn id="326" dur="1000" fill="hold"/>
                                        <p:tgtEl>
                                          <p:spTgt spid="29"/>
                                        </p:tgtEl>
                                        <p:attrNameLst>
                                          <p:attrName>ppt_y</p:attrName>
                                        </p:attrNameLst>
                                      </p:cBhvr>
                                      <p:tavLst>
                                        <p:tav tm="0">
                                          <p:val>
                                            <p:strVal val="#ppt_y+.1"/>
                                          </p:val>
                                        </p:tav>
                                        <p:tav tm="100000">
                                          <p:val>
                                            <p:strVal val="#ppt_y"/>
                                          </p:val>
                                        </p:tav>
                                      </p:tavLst>
                                    </p:anim>
                                  </p:childTnLst>
                                </p:cTn>
                              </p:par>
                              <p:par>
                                <p:cTn id="327" presetID="42" presetClass="entr" presetSubtype="0" fill="hold" grpId="0" nodeType="withEffect">
                                  <p:stCondLst>
                                    <p:cond delay="0"/>
                                  </p:stCondLst>
                                  <p:childTnLst>
                                    <p:set>
                                      <p:cBhvr>
                                        <p:cTn id="328" dur="1" fill="hold">
                                          <p:stCondLst>
                                            <p:cond delay="0"/>
                                          </p:stCondLst>
                                        </p:cTn>
                                        <p:tgtEl>
                                          <p:spTgt spid="30"/>
                                        </p:tgtEl>
                                        <p:attrNameLst>
                                          <p:attrName>style.visibility</p:attrName>
                                        </p:attrNameLst>
                                      </p:cBhvr>
                                      <p:to>
                                        <p:strVal val="visible"/>
                                      </p:to>
                                    </p:set>
                                    <p:animEffect transition="in" filter="fade">
                                      <p:cBhvr>
                                        <p:cTn id="329" dur="1000"/>
                                        <p:tgtEl>
                                          <p:spTgt spid="30"/>
                                        </p:tgtEl>
                                      </p:cBhvr>
                                    </p:animEffect>
                                    <p:anim calcmode="lin" valueType="num">
                                      <p:cBhvr>
                                        <p:cTn id="330" dur="1000" fill="hold"/>
                                        <p:tgtEl>
                                          <p:spTgt spid="30"/>
                                        </p:tgtEl>
                                        <p:attrNameLst>
                                          <p:attrName>ppt_x</p:attrName>
                                        </p:attrNameLst>
                                      </p:cBhvr>
                                      <p:tavLst>
                                        <p:tav tm="0">
                                          <p:val>
                                            <p:strVal val="#ppt_x"/>
                                          </p:val>
                                        </p:tav>
                                        <p:tav tm="100000">
                                          <p:val>
                                            <p:strVal val="#ppt_x"/>
                                          </p:val>
                                        </p:tav>
                                      </p:tavLst>
                                    </p:anim>
                                    <p:anim calcmode="lin" valueType="num">
                                      <p:cBhvr>
                                        <p:cTn id="331" dur="1000" fill="hold"/>
                                        <p:tgtEl>
                                          <p:spTgt spid="30"/>
                                        </p:tgtEl>
                                        <p:attrNameLst>
                                          <p:attrName>ppt_y</p:attrName>
                                        </p:attrNameLst>
                                      </p:cBhvr>
                                      <p:tavLst>
                                        <p:tav tm="0">
                                          <p:val>
                                            <p:strVal val="#ppt_y+.1"/>
                                          </p:val>
                                        </p:tav>
                                        <p:tav tm="100000">
                                          <p:val>
                                            <p:strVal val="#ppt_y"/>
                                          </p:val>
                                        </p:tav>
                                      </p:tavLst>
                                    </p:anim>
                                  </p:childTnLst>
                                </p:cTn>
                              </p:par>
                              <p:par>
                                <p:cTn id="332" presetID="42" presetClass="entr" presetSubtype="0" fill="hold" grpId="0" nodeType="withEffect">
                                  <p:stCondLst>
                                    <p:cond delay="0"/>
                                  </p:stCondLst>
                                  <p:childTnLst>
                                    <p:set>
                                      <p:cBhvr>
                                        <p:cTn id="333" dur="1" fill="hold">
                                          <p:stCondLst>
                                            <p:cond delay="0"/>
                                          </p:stCondLst>
                                        </p:cTn>
                                        <p:tgtEl>
                                          <p:spTgt spid="31"/>
                                        </p:tgtEl>
                                        <p:attrNameLst>
                                          <p:attrName>style.visibility</p:attrName>
                                        </p:attrNameLst>
                                      </p:cBhvr>
                                      <p:to>
                                        <p:strVal val="visible"/>
                                      </p:to>
                                    </p:set>
                                    <p:animEffect transition="in" filter="fade">
                                      <p:cBhvr>
                                        <p:cTn id="334" dur="1000"/>
                                        <p:tgtEl>
                                          <p:spTgt spid="31"/>
                                        </p:tgtEl>
                                      </p:cBhvr>
                                    </p:animEffect>
                                    <p:anim calcmode="lin" valueType="num">
                                      <p:cBhvr>
                                        <p:cTn id="335" dur="1000" fill="hold"/>
                                        <p:tgtEl>
                                          <p:spTgt spid="31"/>
                                        </p:tgtEl>
                                        <p:attrNameLst>
                                          <p:attrName>ppt_x</p:attrName>
                                        </p:attrNameLst>
                                      </p:cBhvr>
                                      <p:tavLst>
                                        <p:tav tm="0">
                                          <p:val>
                                            <p:strVal val="#ppt_x"/>
                                          </p:val>
                                        </p:tav>
                                        <p:tav tm="100000">
                                          <p:val>
                                            <p:strVal val="#ppt_x"/>
                                          </p:val>
                                        </p:tav>
                                      </p:tavLst>
                                    </p:anim>
                                    <p:anim calcmode="lin" valueType="num">
                                      <p:cBhvr>
                                        <p:cTn id="336" dur="1000" fill="hold"/>
                                        <p:tgtEl>
                                          <p:spTgt spid="31"/>
                                        </p:tgtEl>
                                        <p:attrNameLst>
                                          <p:attrName>ppt_y</p:attrName>
                                        </p:attrNameLst>
                                      </p:cBhvr>
                                      <p:tavLst>
                                        <p:tav tm="0">
                                          <p:val>
                                            <p:strVal val="#ppt_y+.1"/>
                                          </p:val>
                                        </p:tav>
                                        <p:tav tm="100000">
                                          <p:val>
                                            <p:strVal val="#ppt_y"/>
                                          </p:val>
                                        </p:tav>
                                      </p:tavLst>
                                    </p:anim>
                                  </p:childTnLst>
                                </p:cTn>
                              </p:par>
                              <p:par>
                                <p:cTn id="337" presetID="42" presetClass="entr" presetSubtype="0" fill="hold" grpId="0" nodeType="withEffect">
                                  <p:stCondLst>
                                    <p:cond delay="0"/>
                                  </p:stCondLst>
                                  <p:childTnLst>
                                    <p:set>
                                      <p:cBhvr>
                                        <p:cTn id="338" dur="1" fill="hold">
                                          <p:stCondLst>
                                            <p:cond delay="0"/>
                                          </p:stCondLst>
                                        </p:cTn>
                                        <p:tgtEl>
                                          <p:spTgt spid="1024"/>
                                        </p:tgtEl>
                                        <p:attrNameLst>
                                          <p:attrName>style.visibility</p:attrName>
                                        </p:attrNameLst>
                                      </p:cBhvr>
                                      <p:to>
                                        <p:strVal val="visible"/>
                                      </p:to>
                                    </p:set>
                                    <p:animEffect transition="in" filter="fade">
                                      <p:cBhvr>
                                        <p:cTn id="339" dur="1000"/>
                                        <p:tgtEl>
                                          <p:spTgt spid="1024"/>
                                        </p:tgtEl>
                                      </p:cBhvr>
                                    </p:animEffect>
                                    <p:anim calcmode="lin" valueType="num">
                                      <p:cBhvr>
                                        <p:cTn id="340" dur="1000" fill="hold"/>
                                        <p:tgtEl>
                                          <p:spTgt spid="1024"/>
                                        </p:tgtEl>
                                        <p:attrNameLst>
                                          <p:attrName>ppt_x</p:attrName>
                                        </p:attrNameLst>
                                      </p:cBhvr>
                                      <p:tavLst>
                                        <p:tav tm="0">
                                          <p:val>
                                            <p:strVal val="#ppt_x"/>
                                          </p:val>
                                        </p:tav>
                                        <p:tav tm="100000">
                                          <p:val>
                                            <p:strVal val="#ppt_x"/>
                                          </p:val>
                                        </p:tav>
                                      </p:tavLst>
                                    </p:anim>
                                    <p:anim calcmode="lin" valueType="num">
                                      <p:cBhvr>
                                        <p:cTn id="341" dur="1000" fill="hold"/>
                                        <p:tgtEl>
                                          <p:spTgt spid="1024"/>
                                        </p:tgtEl>
                                        <p:attrNameLst>
                                          <p:attrName>ppt_y</p:attrName>
                                        </p:attrNameLst>
                                      </p:cBhvr>
                                      <p:tavLst>
                                        <p:tav tm="0">
                                          <p:val>
                                            <p:strVal val="#ppt_y+.1"/>
                                          </p:val>
                                        </p:tav>
                                        <p:tav tm="100000">
                                          <p:val>
                                            <p:strVal val="#ppt_y"/>
                                          </p:val>
                                        </p:tav>
                                      </p:tavLst>
                                    </p:anim>
                                  </p:childTnLst>
                                </p:cTn>
                              </p:par>
                              <p:par>
                                <p:cTn id="342" presetID="42" presetClass="entr" presetSubtype="0" fill="hold" grpId="0" nodeType="withEffect">
                                  <p:stCondLst>
                                    <p:cond delay="0"/>
                                  </p:stCondLst>
                                  <p:childTnLst>
                                    <p:set>
                                      <p:cBhvr>
                                        <p:cTn id="343" dur="1" fill="hold">
                                          <p:stCondLst>
                                            <p:cond delay="0"/>
                                          </p:stCondLst>
                                        </p:cTn>
                                        <p:tgtEl>
                                          <p:spTgt spid="1026"/>
                                        </p:tgtEl>
                                        <p:attrNameLst>
                                          <p:attrName>style.visibility</p:attrName>
                                        </p:attrNameLst>
                                      </p:cBhvr>
                                      <p:to>
                                        <p:strVal val="visible"/>
                                      </p:to>
                                    </p:set>
                                    <p:animEffect transition="in" filter="fade">
                                      <p:cBhvr>
                                        <p:cTn id="344" dur="1000"/>
                                        <p:tgtEl>
                                          <p:spTgt spid="1026"/>
                                        </p:tgtEl>
                                      </p:cBhvr>
                                    </p:animEffect>
                                    <p:anim calcmode="lin" valueType="num">
                                      <p:cBhvr>
                                        <p:cTn id="345" dur="1000" fill="hold"/>
                                        <p:tgtEl>
                                          <p:spTgt spid="1026"/>
                                        </p:tgtEl>
                                        <p:attrNameLst>
                                          <p:attrName>ppt_x</p:attrName>
                                        </p:attrNameLst>
                                      </p:cBhvr>
                                      <p:tavLst>
                                        <p:tav tm="0">
                                          <p:val>
                                            <p:strVal val="#ppt_x"/>
                                          </p:val>
                                        </p:tav>
                                        <p:tav tm="100000">
                                          <p:val>
                                            <p:strVal val="#ppt_x"/>
                                          </p:val>
                                        </p:tav>
                                      </p:tavLst>
                                    </p:anim>
                                    <p:anim calcmode="lin" valueType="num">
                                      <p:cBhvr>
                                        <p:cTn id="346" dur="1000" fill="hold"/>
                                        <p:tgtEl>
                                          <p:spTgt spid="1026"/>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27"/>
                                        </p:tgtEl>
                                        <p:attrNameLst>
                                          <p:attrName>style.visibility</p:attrName>
                                        </p:attrNameLst>
                                      </p:cBhvr>
                                      <p:to>
                                        <p:strVal val="visible"/>
                                      </p:to>
                                    </p:set>
                                    <p:animEffect transition="in" filter="fade">
                                      <p:cBhvr>
                                        <p:cTn id="349" dur="1000"/>
                                        <p:tgtEl>
                                          <p:spTgt spid="1027"/>
                                        </p:tgtEl>
                                      </p:cBhvr>
                                    </p:animEffect>
                                    <p:anim calcmode="lin" valueType="num">
                                      <p:cBhvr>
                                        <p:cTn id="350" dur="1000" fill="hold"/>
                                        <p:tgtEl>
                                          <p:spTgt spid="1027"/>
                                        </p:tgtEl>
                                        <p:attrNameLst>
                                          <p:attrName>ppt_x</p:attrName>
                                        </p:attrNameLst>
                                      </p:cBhvr>
                                      <p:tavLst>
                                        <p:tav tm="0">
                                          <p:val>
                                            <p:strVal val="#ppt_x"/>
                                          </p:val>
                                        </p:tav>
                                        <p:tav tm="100000">
                                          <p:val>
                                            <p:strVal val="#ppt_x"/>
                                          </p:val>
                                        </p:tav>
                                      </p:tavLst>
                                    </p:anim>
                                    <p:anim calcmode="lin" valueType="num">
                                      <p:cBhvr>
                                        <p:cTn id="351" dur="1000" fill="hold"/>
                                        <p:tgtEl>
                                          <p:spTgt spid="1027"/>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028"/>
                                        </p:tgtEl>
                                        <p:attrNameLst>
                                          <p:attrName>style.visibility</p:attrName>
                                        </p:attrNameLst>
                                      </p:cBhvr>
                                      <p:to>
                                        <p:strVal val="visible"/>
                                      </p:to>
                                    </p:set>
                                    <p:animEffect transition="in" filter="fade">
                                      <p:cBhvr>
                                        <p:cTn id="354" dur="1000"/>
                                        <p:tgtEl>
                                          <p:spTgt spid="1028"/>
                                        </p:tgtEl>
                                      </p:cBhvr>
                                    </p:animEffect>
                                    <p:anim calcmode="lin" valueType="num">
                                      <p:cBhvr>
                                        <p:cTn id="355" dur="1000" fill="hold"/>
                                        <p:tgtEl>
                                          <p:spTgt spid="1028"/>
                                        </p:tgtEl>
                                        <p:attrNameLst>
                                          <p:attrName>ppt_x</p:attrName>
                                        </p:attrNameLst>
                                      </p:cBhvr>
                                      <p:tavLst>
                                        <p:tav tm="0">
                                          <p:val>
                                            <p:strVal val="#ppt_x"/>
                                          </p:val>
                                        </p:tav>
                                        <p:tav tm="100000">
                                          <p:val>
                                            <p:strVal val="#ppt_x"/>
                                          </p:val>
                                        </p:tav>
                                      </p:tavLst>
                                    </p:anim>
                                    <p:anim calcmode="lin" valueType="num">
                                      <p:cBhvr>
                                        <p:cTn id="356" dur="1000" fill="hold"/>
                                        <p:tgtEl>
                                          <p:spTgt spid="1028"/>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029"/>
                                        </p:tgtEl>
                                        <p:attrNameLst>
                                          <p:attrName>style.visibility</p:attrName>
                                        </p:attrNameLst>
                                      </p:cBhvr>
                                      <p:to>
                                        <p:strVal val="visible"/>
                                      </p:to>
                                    </p:set>
                                    <p:animEffect transition="in" filter="fade">
                                      <p:cBhvr>
                                        <p:cTn id="359" dur="1000"/>
                                        <p:tgtEl>
                                          <p:spTgt spid="1029"/>
                                        </p:tgtEl>
                                      </p:cBhvr>
                                    </p:animEffect>
                                    <p:anim calcmode="lin" valueType="num">
                                      <p:cBhvr>
                                        <p:cTn id="360" dur="1000" fill="hold"/>
                                        <p:tgtEl>
                                          <p:spTgt spid="1029"/>
                                        </p:tgtEl>
                                        <p:attrNameLst>
                                          <p:attrName>ppt_x</p:attrName>
                                        </p:attrNameLst>
                                      </p:cBhvr>
                                      <p:tavLst>
                                        <p:tav tm="0">
                                          <p:val>
                                            <p:strVal val="#ppt_x"/>
                                          </p:val>
                                        </p:tav>
                                        <p:tav tm="100000">
                                          <p:val>
                                            <p:strVal val="#ppt_x"/>
                                          </p:val>
                                        </p:tav>
                                      </p:tavLst>
                                    </p:anim>
                                    <p:anim calcmode="lin" valueType="num">
                                      <p:cBhvr>
                                        <p:cTn id="361" dur="1000" fill="hold"/>
                                        <p:tgtEl>
                                          <p:spTgt spid="1029"/>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030"/>
                                        </p:tgtEl>
                                        <p:attrNameLst>
                                          <p:attrName>style.visibility</p:attrName>
                                        </p:attrNameLst>
                                      </p:cBhvr>
                                      <p:to>
                                        <p:strVal val="visible"/>
                                      </p:to>
                                    </p:set>
                                    <p:animEffect transition="in" filter="fade">
                                      <p:cBhvr>
                                        <p:cTn id="364" dur="1000"/>
                                        <p:tgtEl>
                                          <p:spTgt spid="1030"/>
                                        </p:tgtEl>
                                      </p:cBhvr>
                                    </p:animEffect>
                                    <p:anim calcmode="lin" valueType="num">
                                      <p:cBhvr>
                                        <p:cTn id="365" dur="1000" fill="hold"/>
                                        <p:tgtEl>
                                          <p:spTgt spid="1030"/>
                                        </p:tgtEl>
                                        <p:attrNameLst>
                                          <p:attrName>ppt_x</p:attrName>
                                        </p:attrNameLst>
                                      </p:cBhvr>
                                      <p:tavLst>
                                        <p:tav tm="0">
                                          <p:val>
                                            <p:strVal val="#ppt_x"/>
                                          </p:val>
                                        </p:tav>
                                        <p:tav tm="100000">
                                          <p:val>
                                            <p:strVal val="#ppt_x"/>
                                          </p:val>
                                        </p:tav>
                                      </p:tavLst>
                                    </p:anim>
                                    <p:anim calcmode="lin" valueType="num">
                                      <p:cBhvr>
                                        <p:cTn id="366" dur="1000" fill="hold"/>
                                        <p:tgtEl>
                                          <p:spTgt spid="1030"/>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031"/>
                                        </p:tgtEl>
                                        <p:attrNameLst>
                                          <p:attrName>style.visibility</p:attrName>
                                        </p:attrNameLst>
                                      </p:cBhvr>
                                      <p:to>
                                        <p:strVal val="visible"/>
                                      </p:to>
                                    </p:set>
                                    <p:animEffect transition="in" filter="fade">
                                      <p:cBhvr>
                                        <p:cTn id="369" dur="1000"/>
                                        <p:tgtEl>
                                          <p:spTgt spid="1031"/>
                                        </p:tgtEl>
                                      </p:cBhvr>
                                    </p:animEffect>
                                    <p:anim calcmode="lin" valueType="num">
                                      <p:cBhvr>
                                        <p:cTn id="370" dur="1000" fill="hold"/>
                                        <p:tgtEl>
                                          <p:spTgt spid="1031"/>
                                        </p:tgtEl>
                                        <p:attrNameLst>
                                          <p:attrName>ppt_x</p:attrName>
                                        </p:attrNameLst>
                                      </p:cBhvr>
                                      <p:tavLst>
                                        <p:tav tm="0">
                                          <p:val>
                                            <p:strVal val="#ppt_x"/>
                                          </p:val>
                                        </p:tav>
                                        <p:tav tm="100000">
                                          <p:val>
                                            <p:strVal val="#ppt_x"/>
                                          </p:val>
                                        </p:tav>
                                      </p:tavLst>
                                    </p:anim>
                                    <p:anim calcmode="lin" valueType="num">
                                      <p:cBhvr>
                                        <p:cTn id="371" dur="1000" fill="hold"/>
                                        <p:tgtEl>
                                          <p:spTgt spid="1031"/>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057"/>
                                        </p:tgtEl>
                                        <p:attrNameLst>
                                          <p:attrName>style.visibility</p:attrName>
                                        </p:attrNameLst>
                                      </p:cBhvr>
                                      <p:to>
                                        <p:strVal val="visible"/>
                                      </p:to>
                                    </p:set>
                                    <p:animEffect transition="in" filter="fade">
                                      <p:cBhvr>
                                        <p:cTn id="374" dur="1000"/>
                                        <p:tgtEl>
                                          <p:spTgt spid="1057"/>
                                        </p:tgtEl>
                                      </p:cBhvr>
                                    </p:animEffect>
                                    <p:anim calcmode="lin" valueType="num">
                                      <p:cBhvr>
                                        <p:cTn id="375" dur="1000" fill="hold"/>
                                        <p:tgtEl>
                                          <p:spTgt spid="1057"/>
                                        </p:tgtEl>
                                        <p:attrNameLst>
                                          <p:attrName>ppt_x</p:attrName>
                                        </p:attrNameLst>
                                      </p:cBhvr>
                                      <p:tavLst>
                                        <p:tav tm="0">
                                          <p:val>
                                            <p:strVal val="#ppt_x"/>
                                          </p:val>
                                        </p:tav>
                                        <p:tav tm="100000">
                                          <p:val>
                                            <p:strVal val="#ppt_x"/>
                                          </p:val>
                                        </p:tav>
                                      </p:tavLst>
                                    </p:anim>
                                    <p:anim calcmode="lin" valueType="num">
                                      <p:cBhvr>
                                        <p:cTn id="376" dur="1000" fill="hold"/>
                                        <p:tgtEl>
                                          <p:spTgt spid="1057"/>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058"/>
                                        </p:tgtEl>
                                        <p:attrNameLst>
                                          <p:attrName>style.visibility</p:attrName>
                                        </p:attrNameLst>
                                      </p:cBhvr>
                                      <p:to>
                                        <p:strVal val="visible"/>
                                      </p:to>
                                    </p:set>
                                    <p:animEffect transition="in" filter="fade">
                                      <p:cBhvr>
                                        <p:cTn id="379" dur="1000"/>
                                        <p:tgtEl>
                                          <p:spTgt spid="1058"/>
                                        </p:tgtEl>
                                      </p:cBhvr>
                                    </p:animEffect>
                                    <p:anim calcmode="lin" valueType="num">
                                      <p:cBhvr>
                                        <p:cTn id="380" dur="1000" fill="hold"/>
                                        <p:tgtEl>
                                          <p:spTgt spid="1058"/>
                                        </p:tgtEl>
                                        <p:attrNameLst>
                                          <p:attrName>ppt_x</p:attrName>
                                        </p:attrNameLst>
                                      </p:cBhvr>
                                      <p:tavLst>
                                        <p:tav tm="0">
                                          <p:val>
                                            <p:strVal val="#ppt_x"/>
                                          </p:val>
                                        </p:tav>
                                        <p:tav tm="100000">
                                          <p:val>
                                            <p:strVal val="#ppt_x"/>
                                          </p:val>
                                        </p:tav>
                                      </p:tavLst>
                                    </p:anim>
                                    <p:anim calcmode="lin" valueType="num">
                                      <p:cBhvr>
                                        <p:cTn id="381" dur="1000" fill="hold"/>
                                        <p:tgtEl>
                                          <p:spTgt spid="1058"/>
                                        </p:tgtEl>
                                        <p:attrNameLst>
                                          <p:attrName>ppt_y</p:attrName>
                                        </p:attrNameLst>
                                      </p:cBhvr>
                                      <p:tavLst>
                                        <p:tav tm="0">
                                          <p:val>
                                            <p:strVal val="#ppt_y+.1"/>
                                          </p:val>
                                        </p:tav>
                                        <p:tav tm="100000">
                                          <p:val>
                                            <p:strVal val="#ppt_y"/>
                                          </p:val>
                                        </p:tav>
                                      </p:tavLst>
                                    </p:anim>
                                  </p:childTnLst>
                                </p:cTn>
                              </p:par>
                              <p:par>
                                <p:cTn id="382" presetID="42" presetClass="entr" presetSubtype="0" fill="hold" grpId="0" nodeType="withEffect">
                                  <p:stCondLst>
                                    <p:cond delay="0"/>
                                  </p:stCondLst>
                                  <p:childTnLst>
                                    <p:set>
                                      <p:cBhvr>
                                        <p:cTn id="383" dur="1" fill="hold">
                                          <p:stCondLst>
                                            <p:cond delay="0"/>
                                          </p:stCondLst>
                                        </p:cTn>
                                        <p:tgtEl>
                                          <p:spTgt spid="1059"/>
                                        </p:tgtEl>
                                        <p:attrNameLst>
                                          <p:attrName>style.visibility</p:attrName>
                                        </p:attrNameLst>
                                      </p:cBhvr>
                                      <p:to>
                                        <p:strVal val="visible"/>
                                      </p:to>
                                    </p:set>
                                    <p:animEffect transition="in" filter="fade">
                                      <p:cBhvr>
                                        <p:cTn id="384" dur="1000"/>
                                        <p:tgtEl>
                                          <p:spTgt spid="1059"/>
                                        </p:tgtEl>
                                      </p:cBhvr>
                                    </p:animEffect>
                                    <p:anim calcmode="lin" valueType="num">
                                      <p:cBhvr>
                                        <p:cTn id="385" dur="1000" fill="hold"/>
                                        <p:tgtEl>
                                          <p:spTgt spid="1059"/>
                                        </p:tgtEl>
                                        <p:attrNameLst>
                                          <p:attrName>ppt_x</p:attrName>
                                        </p:attrNameLst>
                                      </p:cBhvr>
                                      <p:tavLst>
                                        <p:tav tm="0">
                                          <p:val>
                                            <p:strVal val="#ppt_x"/>
                                          </p:val>
                                        </p:tav>
                                        <p:tav tm="100000">
                                          <p:val>
                                            <p:strVal val="#ppt_x"/>
                                          </p:val>
                                        </p:tav>
                                      </p:tavLst>
                                    </p:anim>
                                    <p:anim calcmode="lin" valueType="num">
                                      <p:cBhvr>
                                        <p:cTn id="386" dur="1000" fill="hold"/>
                                        <p:tgtEl>
                                          <p:spTgt spid="1059"/>
                                        </p:tgtEl>
                                        <p:attrNameLst>
                                          <p:attrName>ppt_y</p:attrName>
                                        </p:attrNameLst>
                                      </p:cBhvr>
                                      <p:tavLst>
                                        <p:tav tm="0">
                                          <p:val>
                                            <p:strVal val="#ppt_y+.1"/>
                                          </p:val>
                                        </p:tav>
                                        <p:tav tm="100000">
                                          <p:val>
                                            <p:strVal val="#ppt_y"/>
                                          </p:val>
                                        </p:tav>
                                      </p:tavLst>
                                    </p:anim>
                                  </p:childTnLst>
                                </p:cTn>
                              </p:par>
                              <p:par>
                                <p:cTn id="387" presetID="42" presetClass="entr" presetSubtype="0" fill="hold" grpId="0" nodeType="withEffect">
                                  <p:stCondLst>
                                    <p:cond delay="0"/>
                                  </p:stCondLst>
                                  <p:childTnLst>
                                    <p:set>
                                      <p:cBhvr>
                                        <p:cTn id="388" dur="1" fill="hold">
                                          <p:stCondLst>
                                            <p:cond delay="0"/>
                                          </p:stCondLst>
                                        </p:cTn>
                                        <p:tgtEl>
                                          <p:spTgt spid="1092"/>
                                        </p:tgtEl>
                                        <p:attrNameLst>
                                          <p:attrName>style.visibility</p:attrName>
                                        </p:attrNameLst>
                                      </p:cBhvr>
                                      <p:to>
                                        <p:strVal val="visible"/>
                                      </p:to>
                                    </p:set>
                                    <p:animEffect transition="in" filter="fade">
                                      <p:cBhvr>
                                        <p:cTn id="389" dur="1000"/>
                                        <p:tgtEl>
                                          <p:spTgt spid="1092"/>
                                        </p:tgtEl>
                                      </p:cBhvr>
                                    </p:animEffect>
                                    <p:anim calcmode="lin" valueType="num">
                                      <p:cBhvr>
                                        <p:cTn id="390" dur="1000" fill="hold"/>
                                        <p:tgtEl>
                                          <p:spTgt spid="1092"/>
                                        </p:tgtEl>
                                        <p:attrNameLst>
                                          <p:attrName>ppt_x</p:attrName>
                                        </p:attrNameLst>
                                      </p:cBhvr>
                                      <p:tavLst>
                                        <p:tav tm="0">
                                          <p:val>
                                            <p:strVal val="#ppt_x"/>
                                          </p:val>
                                        </p:tav>
                                        <p:tav tm="100000">
                                          <p:val>
                                            <p:strVal val="#ppt_x"/>
                                          </p:val>
                                        </p:tav>
                                      </p:tavLst>
                                    </p:anim>
                                    <p:anim calcmode="lin" valueType="num">
                                      <p:cBhvr>
                                        <p:cTn id="391" dur="1000" fill="hold"/>
                                        <p:tgtEl>
                                          <p:spTgt spid="1092"/>
                                        </p:tgtEl>
                                        <p:attrNameLst>
                                          <p:attrName>ppt_y</p:attrName>
                                        </p:attrNameLst>
                                      </p:cBhvr>
                                      <p:tavLst>
                                        <p:tav tm="0">
                                          <p:val>
                                            <p:strVal val="#ppt_y+.1"/>
                                          </p:val>
                                        </p:tav>
                                        <p:tav tm="100000">
                                          <p:val>
                                            <p:strVal val="#ppt_y"/>
                                          </p:val>
                                        </p:tav>
                                      </p:tavLst>
                                    </p:anim>
                                  </p:childTnLst>
                                </p:cTn>
                              </p:par>
                              <p:par>
                                <p:cTn id="392" presetID="42" presetClass="entr" presetSubtype="0" fill="hold" grpId="0" nodeType="withEffect">
                                  <p:stCondLst>
                                    <p:cond delay="0"/>
                                  </p:stCondLst>
                                  <p:childTnLst>
                                    <p:set>
                                      <p:cBhvr>
                                        <p:cTn id="393" dur="1" fill="hold">
                                          <p:stCondLst>
                                            <p:cond delay="0"/>
                                          </p:stCondLst>
                                        </p:cTn>
                                        <p:tgtEl>
                                          <p:spTgt spid="1093"/>
                                        </p:tgtEl>
                                        <p:attrNameLst>
                                          <p:attrName>style.visibility</p:attrName>
                                        </p:attrNameLst>
                                      </p:cBhvr>
                                      <p:to>
                                        <p:strVal val="visible"/>
                                      </p:to>
                                    </p:set>
                                    <p:animEffect transition="in" filter="fade">
                                      <p:cBhvr>
                                        <p:cTn id="394" dur="1000"/>
                                        <p:tgtEl>
                                          <p:spTgt spid="1093"/>
                                        </p:tgtEl>
                                      </p:cBhvr>
                                    </p:animEffect>
                                    <p:anim calcmode="lin" valueType="num">
                                      <p:cBhvr>
                                        <p:cTn id="395" dur="1000" fill="hold"/>
                                        <p:tgtEl>
                                          <p:spTgt spid="1093"/>
                                        </p:tgtEl>
                                        <p:attrNameLst>
                                          <p:attrName>ppt_x</p:attrName>
                                        </p:attrNameLst>
                                      </p:cBhvr>
                                      <p:tavLst>
                                        <p:tav tm="0">
                                          <p:val>
                                            <p:strVal val="#ppt_x"/>
                                          </p:val>
                                        </p:tav>
                                        <p:tav tm="100000">
                                          <p:val>
                                            <p:strVal val="#ppt_x"/>
                                          </p:val>
                                        </p:tav>
                                      </p:tavLst>
                                    </p:anim>
                                    <p:anim calcmode="lin" valueType="num">
                                      <p:cBhvr>
                                        <p:cTn id="396" dur="1000" fill="hold"/>
                                        <p:tgtEl>
                                          <p:spTgt spid="1093"/>
                                        </p:tgtEl>
                                        <p:attrNameLst>
                                          <p:attrName>ppt_y</p:attrName>
                                        </p:attrNameLst>
                                      </p:cBhvr>
                                      <p:tavLst>
                                        <p:tav tm="0">
                                          <p:val>
                                            <p:strVal val="#ppt_y+.1"/>
                                          </p:val>
                                        </p:tav>
                                        <p:tav tm="100000">
                                          <p:val>
                                            <p:strVal val="#ppt_y"/>
                                          </p:val>
                                        </p:tav>
                                      </p:tavLst>
                                    </p:anim>
                                  </p:childTnLst>
                                </p:cTn>
                              </p:par>
                              <p:par>
                                <p:cTn id="397" presetID="42" presetClass="entr" presetSubtype="0" fill="hold" grpId="0" nodeType="withEffect">
                                  <p:stCondLst>
                                    <p:cond delay="0"/>
                                  </p:stCondLst>
                                  <p:childTnLst>
                                    <p:set>
                                      <p:cBhvr>
                                        <p:cTn id="398" dur="1" fill="hold">
                                          <p:stCondLst>
                                            <p:cond delay="0"/>
                                          </p:stCondLst>
                                        </p:cTn>
                                        <p:tgtEl>
                                          <p:spTgt spid="1094"/>
                                        </p:tgtEl>
                                        <p:attrNameLst>
                                          <p:attrName>style.visibility</p:attrName>
                                        </p:attrNameLst>
                                      </p:cBhvr>
                                      <p:to>
                                        <p:strVal val="visible"/>
                                      </p:to>
                                    </p:set>
                                    <p:animEffect transition="in" filter="fade">
                                      <p:cBhvr>
                                        <p:cTn id="399" dur="1000"/>
                                        <p:tgtEl>
                                          <p:spTgt spid="1094"/>
                                        </p:tgtEl>
                                      </p:cBhvr>
                                    </p:animEffect>
                                    <p:anim calcmode="lin" valueType="num">
                                      <p:cBhvr>
                                        <p:cTn id="400" dur="1000" fill="hold"/>
                                        <p:tgtEl>
                                          <p:spTgt spid="1094"/>
                                        </p:tgtEl>
                                        <p:attrNameLst>
                                          <p:attrName>ppt_x</p:attrName>
                                        </p:attrNameLst>
                                      </p:cBhvr>
                                      <p:tavLst>
                                        <p:tav tm="0">
                                          <p:val>
                                            <p:strVal val="#ppt_x"/>
                                          </p:val>
                                        </p:tav>
                                        <p:tav tm="100000">
                                          <p:val>
                                            <p:strVal val="#ppt_x"/>
                                          </p:val>
                                        </p:tav>
                                      </p:tavLst>
                                    </p:anim>
                                    <p:anim calcmode="lin" valueType="num">
                                      <p:cBhvr>
                                        <p:cTn id="401" dur="1000" fill="hold"/>
                                        <p:tgtEl>
                                          <p:spTgt spid="1094"/>
                                        </p:tgtEl>
                                        <p:attrNameLst>
                                          <p:attrName>ppt_y</p:attrName>
                                        </p:attrNameLst>
                                      </p:cBhvr>
                                      <p:tavLst>
                                        <p:tav tm="0">
                                          <p:val>
                                            <p:strVal val="#ppt_y+.1"/>
                                          </p:val>
                                        </p:tav>
                                        <p:tav tm="100000">
                                          <p:val>
                                            <p:strVal val="#ppt_y"/>
                                          </p:val>
                                        </p:tav>
                                      </p:tavLst>
                                    </p:anim>
                                  </p:childTnLst>
                                </p:cTn>
                              </p:par>
                              <p:par>
                                <p:cTn id="402" presetID="42" presetClass="entr" presetSubtype="0" fill="hold" grpId="0" nodeType="withEffect">
                                  <p:stCondLst>
                                    <p:cond delay="0"/>
                                  </p:stCondLst>
                                  <p:childTnLst>
                                    <p:set>
                                      <p:cBhvr>
                                        <p:cTn id="403" dur="1" fill="hold">
                                          <p:stCondLst>
                                            <p:cond delay="0"/>
                                          </p:stCondLst>
                                        </p:cTn>
                                        <p:tgtEl>
                                          <p:spTgt spid="1095"/>
                                        </p:tgtEl>
                                        <p:attrNameLst>
                                          <p:attrName>style.visibility</p:attrName>
                                        </p:attrNameLst>
                                      </p:cBhvr>
                                      <p:to>
                                        <p:strVal val="visible"/>
                                      </p:to>
                                    </p:set>
                                    <p:animEffect transition="in" filter="fade">
                                      <p:cBhvr>
                                        <p:cTn id="404" dur="1000"/>
                                        <p:tgtEl>
                                          <p:spTgt spid="1095"/>
                                        </p:tgtEl>
                                      </p:cBhvr>
                                    </p:animEffect>
                                    <p:anim calcmode="lin" valueType="num">
                                      <p:cBhvr>
                                        <p:cTn id="405" dur="1000" fill="hold"/>
                                        <p:tgtEl>
                                          <p:spTgt spid="1095"/>
                                        </p:tgtEl>
                                        <p:attrNameLst>
                                          <p:attrName>ppt_x</p:attrName>
                                        </p:attrNameLst>
                                      </p:cBhvr>
                                      <p:tavLst>
                                        <p:tav tm="0">
                                          <p:val>
                                            <p:strVal val="#ppt_x"/>
                                          </p:val>
                                        </p:tav>
                                        <p:tav tm="100000">
                                          <p:val>
                                            <p:strVal val="#ppt_x"/>
                                          </p:val>
                                        </p:tav>
                                      </p:tavLst>
                                    </p:anim>
                                    <p:anim calcmode="lin" valueType="num">
                                      <p:cBhvr>
                                        <p:cTn id="406" dur="1000" fill="hold"/>
                                        <p:tgtEl>
                                          <p:spTgt spid="1095"/>
                                        </p:tgtEl>
                                        <p:attrNameLst>
                                          <p:attrName>ppt_y</p:attrName>
                                        </p:attrNameLst>
                                      </p:cBhvr>
                                      <p:tavLst>
                                        <p:tav tm="0">
                                          <p:val>
                                            <p:strVal val="#ppt_y+.1"/>
                                          </p:val>
                                        </p:tav>
                                        <p:tav tm="100000">
                                          <p:val>
                                            <p:strVal val="#ppt_y"/>
                                          </p:val>
                                        </p:tav>
                                      </p:tavLst>
                                    </p:anim>
                                  </p:childTnLst>
                                </p:cTn>
                              </p:par>
                              <p:par>
                                <p:cTn id="407" presetID="42" presetClass="entr" presetSubtype="0" fill="hold" grpId="0" nodeType="withEffect">
                                  <p:stCondLst>
                                    <p:cond delay="0"/>
                                  </p:stCondLst>
                                  <p:childTnLst>
                                    <p:set>
                                      <p:cBhvr>
                                        <p:cTn id="408" dur="1" fill="hold">
                                          <p:stCondLst>
                                            <p:cond delay="0"/>
                                          </p:stCondLst>
                                        </p:cTn>
                                        <p:tgtEl>
                                          <p:spTgt spid="1096"/>
                                        </p:tgtEl>
                                        <p:attrNameLst>
                                          <p:attrName>style.visibility</p:attrName>
                                        </p:attrNameLst>
                                      </p:cBhvr>
                                      <p:to>
                                        <p:strVal val="visible"/>
                                      </p:to>
                                    </p:set>
                                    <p:animEffect transition="in" filter="fade">
                                      <p:cBhvr>
                                        <p:cTn id="409" dur="1000"/>
                                        <p:tgtEl>
                                          <p:spTgt spid="1096"/>
                                        </p:tgtEl>
                                      </p:cBhvr>
                                    </p:animEffect>
                                    <p:anim calcmode="lin" valueType="num">
                                      <p:cBhvr>
                                        <p:cTn id="410" dur="1000" fill="hold"/>
                                        <p:tgtEl>
                                          <p:spTgt spid="1096"/>
                                        </p:tgtEl>
                                        <p:attrNameLst>
                                          <p:attrName>ppt_x</p:attrName>
                                        </p:attrNameLst>
                                      </p:cBhvr>
                                      <p:tavLst>
                                        <p:tav tm="0">
                                          <p:val>
                                            <p:strVal val="#ppt_x"/>
                                          </p:val>
                                        </p:tav>
                                        <p:tav tm="100000">
                                          <p:val>
                                            <p:strVal val="#ppt_x"/>
                                          </p:val>
                                        </p:tav>
                                      </p:tavLst>
                                    </p:anim>
                                    <p:anim calcmode="lin" valueType="num">
                                      <p:cBhvr>
                                        <p:cTn id="411" dur="1000" fill="hold"/>
                                        <p:tgtEl>
                                          <p:spTgt spid="1096"/>
                                        </p:tgtEl>
                                        <p:attrNameLst>
                                          <p:attrName>ppt_y</p:attrName>
                                        </p:attrNameLst>
                                      </p:cBhvr>
                                      <p:tavLst>
                                        <p:tav tm="0">
                                          <p:val>
                                            <p:strVal val="#ppt_y+.1"/>
                                          </p:val>
                                        </p:tav>
                                        <p:tav tm="100000">
                                          <p:val>
                                            <p:strVal val="#ppt_y"/>
                                          </p:val>
                                        </p:tav>
                                      </p:tavLst>
                                    </p:anim>
                                  </p:childTnLst>
                                </p:cTn>
                              </p:par>
                              <p:par>
                                <p:cTn id="412" presetID="42" presetClass="entr" presetSubtype="0" fill="hold" grpId="0" nodeType="withEffect">
                                  <p:stCondLst>
                                    <p:cond delay="0"/>
                                  </p:stCondLst>
                                  <p:childTnLst>
                                    <p:set>
                                      <p:cBhvr>
                                        <p:cTn id="413" dur="1" fill="hold">
                                          <p:stCondLst>
                                            <p:cond delay="0"/>
                                          </p:stCondLst>
                                        </p:cTn>
                                        <p:tgtEl>
                                          <p:spTgt spid="1097"/>
                                        </p:tgtEl>
                                        <p:attrNameLst>
                                          <p:attrName>style.visibility</p:attrName>
                                        </p:attrNameLst>
                                      </p:cBhvr>
                                      <p:to>
                                        <p:strVal val="visible"/>
                                      </p:to>
                                    </p:set>
                                    <p:animEffect transition="in" filter="fade">
                                      <p:cBhvr>
                                        <p:cTn id="414" dur="1000"/>
                                        <p:tgtEl>
                                          <p:spTgt spid="1097"/>
                                        </p:tgtEl>
                                      </p:cBhvr>
                                    </p:animEffect>
                                    <p:anim calcmode="lin" valueType="num">
                                      <p:cBhvr>
                                        <p:cTn id="415" dur="1000" fill="hold"/>
                                        <p:tgtEl>
                                          <p:spTgt spid="1097"/>
                                        </p:tgtEl>
                                        <p:attrNameLst>
                                          <p:attrName>ppt_x</p:attrName>
                                        </p:attrNameLst>
                                      </p:cBhvr>
                                      <p:tavLst>
                                        <p:tav tm="0">
                                          <p:val>
                                            <p:strVal val="#ppt_x"/>
                                          </p:val>
                                        </p:tav>
                                        <p:tav tm="100000">
                                          <p:val>
                                            <p:strVal val="#ppt_x"/>
                                          </p:val>
                                        </p:tav>
                                      </p:tavLst>
                                    </p:anim>
                                    <p:anim calcmode="lin" valueType="num">
                                      <p:cBhvr>
                                        <p:cTn id="416" dur="1000" fill="hold"/>
                                        <p:tgtEl>
                                          <p:spTgt spid="1097"/>
                                        </p:tgtEl>
                                        <p:attrNameLst>
                                          <p:attrName>ppt_y</p:attrName>
                                        </p:attrNameLst>
                                      </p:cBhvr>
                                      <p:tavLst>
                                        <p:tav tm="0">
                                          <p:val>
                                            <p:strVal val="#ppt_y+.1"/>
                                          </p:val>
                                        </p:tav>
                                        <p:tav tm="100000">
                                          <p:val>
                                            <p:strVal val="#ppt_y"/>
                                          </p:val>
                                        </p:tav>
                                      </p:tavLst>
                                    </p:anim>
                                  </p:childTnLst>
                                </p:cTn>
                              </p:par>
                              <p:par>
                                <p:cTn id="417" presetID="42" presetClass="entr" presetSubtype="0" fill="hold" grpId="0" nodeType="withEffect">
                                  <p:stCondLst>
                                    <p:cond delay="0"/>
                                  </p:stCondLst>
                                  <p:childTnLst>
                                    <p:set>
                                      <p:cBhvr>
                                        <p:cTn id="418" dur="1" fill="hold">
                                          <p:stCondLst>
                                            <p:cond delay="0"/>
                                          </p:stCondLst>
                                        </p:cTn>
                                        <p:tgtEl>
                                          <p:spTgt spid="1098"/>
                                        </p:tgtEl>
                                        <p:attrNameLst>
                                          <p:attrName>style.visibility</p:attrName>
                                        </p:attrNameLst>
                                      </p:cBhvr>
                                      <p:to>
                                        <p:strVal val="visible"/>
                                      </p:to>
                                    </p:set>
                                    <p:animEffect transition="in" filter="fade">
                                      <p:cBhvr>
                                        <p:cTn id="419" dur="1000"/>
                                        <p:tgtEl>
                                          <p:spTgt spid="1098"/>
                                        </p:tgtEl>
                                      </p:cBhvr>
                                    </p:animEffect>
                                    <p:anim calcmode="lin" valueType="num">
                                      <p:cBhvr>
                                        <p:cTn id="420" dur="1000" fill="hold"/>
                                        <p:tgtEl>
                                          <p:spTgt spid="1098"/>
                                        </p:tgtEl>
                                        <p:attrNameLst>
                                          <p:attrName>ppt_x</p:attrName>
                                        </p:attrNameLst>
                                      </p:cBhvr>
                                      <p:tavLst>
                                        <p:tav tm="0">
                                          <p:val>
                                            <p:strVal val="#ppt_x"/>
                                          </p:val>
                                        </p:tav>
                                        <p:tav tm="100000">
                                          <p:val>
                                            <p:strVal val="#ppt_x"/>
                                          </p:val>
                                        </p:tav>
                                      </p:tavLst>
                                    </p:anim>
                                    <p:anim calcmode="lin" valueType="num">
                                      <p:cBhvr>
                                        <p:cTn id="421" dur="1000" fill="hold"/>
                                        <p:tgtEl>
                                          <p:spTgt spid="1098"/>
                                        </p:tgtEl>
                                        <p:attrNameLst>
                                          <p:attrName>ppt_y</p:attrName>
                                        </p:attrNameLst>
                                      </p:cBhvr>
                                      <p:tavLst>
                                        <p:tav tm="0">
                                          <p:val>
                                            <p:strVal val="#ppt_y+.1"/>
                                          </p:val>
                                        </p:tav>
                                        <p:tav tm="100000">
                                          <p:val>
                                            <p:strVal val="#ppt_y"/>
                                          </p:val>
                                        </p:tav>
                                      </p:tavLst>
                                    </p:anim>
                                  </p:childTnLst>
                                </p:cTn>
                              </p:par>
                              <p:par>
                                <p:cTn id="422" presetID="42" presetClass="entr" presetSubtype="0" fill="hold" grpId="0" nodeType="withEffect">
                                  <p:stCondLst>
                                    <p:cond delay="0"/>
                                  </p:stCondLst>
                                  <p:childTnLst>
                                    <p:set>
                                      <p:cBhvr>
                                        <p:cTn id="423" dur="1" fill="hold">
                                          <p:stCondLst>
                                            <p:cond delay="0"/>
                                          </p:stCondLst>
                                        </p:cTn>
                                        <p:tgtEl>
                                          <p:spTgt spid="1099"/>
                                        </p:tgtEl>
                                        <p:attrNameLst>
                                          <p:attrName>style.visibility</p:attrName>
                                        </p:attrNameLst>
                                      </p:cBhvr>
                                      <p:to>
                                        <p:strVal val="visible"/>
                                      </p:to>
                                    </p:set>
                                    <p:animEffect transition="in" filter="fade">
                                      <p:cBhvr>
                                        <p:cTn id="424" dur="1000"/>
                                        <p:tgtEl>
                                          <p:spTgt spid="1099"/>
                                        </p:tgtEl>
                                      </p:cBhvr>
                                    </p:animEffect>
                                    <p:anim calcmode="lin" valueType="num">
                                      <p:cBhvr>
                                        <p:cTn id="425" dur="1000" fill="hold"/>
                                        <p:tgtEl>
                                          <p:spTgt spid="1099"/>
                                        </p:tgtEl>
                                        <p:attrNameLst>
                                          <p:attrName>ppt_x</p:attrName>
                                        </p:attrNameLst>
                                      </p:cBhvr>
                                      <p:tavLst>
                                        <p:tav tm="0">
                                          <p:val>
                                            <p:strVal val="#ppt_x"/>
                                          </p:val>
                                        </p:tav>
                                        <p:tav tm="100000">
                                          <p:val>
                                            <p:strVal val="#ppt_x"/>
                                          </p:val>
                                        </p:tav>
                                      </p:tavLst>
                                    </p:anim>
                                    <p:anim calcmode="lin" valueType="num">
                                      <p:cBhvr>
                                        <p:cTn id="426" dur="1000" fill="hold"/>
                                        <p:tgtEl>
                                          <p:spTgt spid="1099"/>
                                        </p:tgtEl>
                                        <p:attrNameLst>
                                          <p:attrName>ppt_y</p:attrName>
                                        </p:attrNameLst>
                                      </p:cBhvr>
                                      <p:tavLst>
                                        <p:tav tm="0">
                                          <p:val>
                                            <p:strVal val="#ppt_y+.1"/>
                                          </p:val>
                                        </p:tav>
                                        <p:tav tm="100000">
                                          <p:val>
                                            <p:strVal val="#ppt_y"/>
                                          </p:val>
                                        </p:tav>
                                      </p:tavLst>
                                    </p:anim>
                                  </p:childTnLst>
                                </p:cTn>
                              </p:par>
                              <p:par>
                                <p:cTn id="427" presetID="42" presetClass="entr" presetSubtype="0" fill="hold" grpId="0" nodeType="withEffect">
                                  <p:stCondLst>
                                    <p:cond delay="0"/>
                                  </p:stCondLst>
                                  <p:childTnLst>
                                    <p:set>
                                      <p:cBhvr>
                                        <p:cTn id="428" dur="1" fill="hold">
                                          <p:stCondLst>
                                            <p:cond delay="0"/>
                                          </p:stCondLst>
                                        </p:cTn>
                                        <p:tgtEl>
                                          <p:spTgt spid="1100"/>
                                        </p:tgtEl>
                                        <p:attrNameLst>
                                          <p:attrName>style.visibility</p:attrName>
                                        </p:attrNameLst>
                                      </p:cBhvr>
                                      <p:to>
                                        <p:strVal val="visible"/>
                                      </p:to>
                                    </p:set>
                                    <p:animEffect transition="in" filter="fade">
                                      <p:cBhvr>
                                        <p:cTn id="429" dur="1000"/>
                                        <p:tgtEl>
                                          <p:spTgt spid="1100"/>
                                        </p:tgtEl>
                                      </p:cBhvr>
                                    </p:animEffect>
                                    <p:anim calcmode="lin" valueType="num">
                                      <p:cBhvr>
                                        <p:cTn id="430" dur="1000" fill="hold"/>
                                        <p:tgtEl>
                                          <p:spTgt spid="1100"/>
                                        </p:tgtEl>
                                        <p:attrNameLst>
                                          <p:attrName>ppt_x</p:attrName>
                                        </p:attrNameLst>
                                      </p:cBhvr>
                                      <p:tavLst>
                                        <p:tav tm="0">
                                          <p:val>
                                            <p:strVal val="#ppt_x"/>
                                          </p:val>
                                        </p:tav>
                                        <p:tav tm="100000">
                                          <p:val>
                                            <p:strVal val="#ppt_x"/>
                                          </p:val>
                                        </p:tav>
                                      </p:tavLst>
                                    </p:anim>
                                    <p:anim calcmode="lin" valueType="num">
                                      <p:cBhvr>
                                        <p:cTn id="431" dur="1000" fill="hold"/>
                                        <p:tgtEl>
                                          <p:spTgt spid="1100"/>
                                        </p:tgtEl>
                                        <p:attrNameLst>
                                          <p:attrName>ppt_y</p:attrName>
                                        </p:attrNameLst>
                                      </p:cBhvr>
                                      <p:tavLst>
                                        <p:tav tm="0">
                                          <p:val>
                                            <p:strVal val="#ppt_y+.1"/>
                                          </p:val>
                                        </p:tav>
                                        <p:tav tm="100000">
                                          <p:val>
                                            <p:strVal val="#ppt_y"/>
                                          </p:val>
                                        </p:tav>
                                      </p:tavLst>
                                    </p:anim>
                                  </p:childTnLst>
                                </p:cTn>
                              </p:par>
                              <p:par>
                                <p:cTn id="432" presetID="42" presetClass="entr" presetSubtype="0" fill="hold" grpId="0" nodeType="withEffect">
                                  <p:stCondLst>
                                    <p:cond delay="0"/>
                                  </p:stCondLst>
                                  <p:childTnLst>
                                    <p:set>
                                      <p:cBhvr>
                                        <p:cTn id="433" dur="1" fill="hold">
                                          <p:stCondLst>
                                            <p:cond delay="0"/>
                                          </p:stCondLst>
                                        </p:cTn>
                                        <p:tgtEl>
                                          <p:spTgt spid="1101"/>
                                        </p:tgtEl>
                                        <p:attrNameLst>
                                          <p:attrName>style.visibility</p:attrName>
                                        </p:attrNameLst>
                                      </p:cBhvr>
                                      <p:to>
                                        <p:strVal val="visible"/>
                                      </p:to>
                                    </p:set>
                                    <p:animEffect transition="in" filter="fade">
                                      <p:cBhvr>
                                        <p:cTn id="434" dur="1000"/>
                                        <p:tgtEl>
                                          <p:spTgt spid="1101"/>
                                        </p:tgtEl>
                                      </p:cBhvr>
                                    </p:animEffect>
                                    <p:anim calcmode="lin" valueType="num">
                                      <p:cBhvr>
                                        <p:cTn id="435" dur="1000" fill="hold"/>
                                        <p:tgtEl>
                                          <p:spTgt spid="1101"/>
                                        </p:tgtEl>
                                        <p:attrNameLst>
                                          <p:attrName>ppt_x</p:attrName>
                                        </p:attrNameLst>
                                      </p:cBhvr>
                                      <p:tavLst>
                                        <p:tav tm="0">
                                          <p:val>
                                            <p:strVal val="#ppt_x"/>
                                          </p:val>
                                        </p:tav>
                                        <p:tav tm="100000">
                                          <p:val>
                                            <p:strVal val="#ppt_x"/>
                                          </p:val>
                                        </p:tav>
                                      </p:tavLst>
                                    </p:anim>
                                    <p:anim calcmode="lin" valueType="num">
                                      <p:cBhvr>
                                        <p:cTn id="436" dur="1000" fill="hold"/>
                                        <p:tgtEl>
                                          <p:spTgt spid="1101"/>
                                        </p:tgtEl>
                                        <p:attrNameLst>
                                          <p:attrName>ppt_y</p:attrName>
                                        </p:attrNameLst>
                                      </p:cBhvr>
                                      <p:tavLst>
                                        <p:tav tm="0">
                                          <p:val>
                                            <p:strVal val="#ppt_y+.1"/>
                                          </p:val>
                                        </p:tav>
                                        <p:tav tm="100000">
                                          <p:val>
                                            <p:strVal val="#ppt_y"/>
                                          </p:val>
                                        </p:tav>
                                      </p:tavLst>
                                    </p:anim>
                                  </p:childTnLst>
                                </p:cTn>
                              </p:par>
                              <p:par>
                                <p:cTn id="437" presetID="42" presetClass="entr" presetSubtype="0" fill="hold" grpId="0" nodeType="withEffect">
                                  <p:stCondLst>
                                    <p:cond delay="0"/>
                                  </p:stCondLst>
                                  <p:childTnLst>
                                    <p:set>
                                      <p:cBhvr>
                                        <p:cTn id="438" dur="1" fill="hold">
                                          <p:stCondLst>
                                            <p:cond delay="0"/>
                                          </p:stCondLst>
                                        </p:cTn>
                                        <p:tgtEl>
                                          <p:spTgt spid="1102"/>
                                        </p:tgtEl>
                                        <p:attrNameLst>
                                          <p:attrName>style.visibility</p:attrName>
                                        </p:attrNameLst>
                                      </p:cBhvr>
                                      <p:to>
                                        <p:strVal val="visible"/>
                                      </p:to>
                                    </p:set>
                                    <p:animEffect transition="in" filter="fade">
                                      <p:cBhvr>
                                        <p:cTn id="439" dur="1000"/>
                                        <p:tgtEl>
                                          <p:spTgt spid="1102"/>
                                        </p:tgtEl>
                                      </p:cBhvr>
                                    </p:animEffect>
                                    <p:anim calcmode="lin" valueType="num">
                                      <p:cBhvr>
                                        <p:cTn id="440" dur="1000" fill="hold"/>
                                        <p:tgtEl>
                                          <p:spTgt spid="1102"/>
                                        </p:tgtEl>
                                        <p:attrNameLst>
                                          <p:attrName>ppt_x</p:attrName>
                                        </p:attrNameLst>
                                      </p:cBhvr>
                                      <p:tavLst>
                                        <p:tav tm="0">
                                          <p:val>
                                            <p:strVal val="#ppt_x"/>
                                          </p:val>
                                        </p:tav>
                                        <p:tav tm="100000">
                                          <p:val>
                                            <p:strVal val="#ppt_x"/>
                                          </p:val>
                                        </p:tav>
                                      </p:tavLst>
                                    </p:anim>
                                    <p:anim calcmode="lin" valueType="num">
                                      <p:cBhvr>
                                        <p:cTn id="441" dur="1000" fill="hold"/>
                                        <p:tgtEl>
                                          <p:spTgt spid="1102"/>
                                        </p:tgtEl>
                                        <p:attrNameLst>
                                          <p:attrName>ppt_y</p:attrName>
                                        </p:attrNameLst>
                                      </p:cBhvr>
                                      <p:tavLst>
                                        <p:tav tm="0">
                                          <p:val>
                                            <p:strVal val="#ppt_y+.1"/>
                                          </p:val>
                                        </p:tav>
                                        <p:tav tm="100000">
                                          <p:val>
                                            <p:strVal val="#ppt_y"/>
                                          </p:val>
                                        </p:tav>
                                      </p:tavLst>
                                    </p:anim>
                                  </p:childTnLst>
                                </p:cTn>
                              </p:par>
                              <p:par>
                                <p:cTn id="442" presetID="42" presetClass="entr" presetSubtype="0" fill="hold" grpId="0" nodeType="withEffect">
                                  <p:stCondLst>
                                    <p:cond delay="0"/>
                                  </p:stCondLst>
                                  <p:childTnLst>
                                    <p:set>
                                      <p:cBhvr>
                                        <p:cTn id="443" dur="1" fill="hold">
                                          <p:stCondLst>
                                            <p:cond delay="0"/>
                                          </p:stCondLst>
                                        </p:cTn>
                                        <p:tgtEl>
                                          <p:spTgt spid="1103"/>
                                        </p:tgtEl>
                                        <p:attrNameLst>
                                          <p:attrName>style.visibility</p:attrName>
                                        </p:attrNameLst>
                                      </p:cBhvr>
                                      <p:to>
                                        <p:strVal val="visible"/>
                                      </p:to>
                                    </p:set>
                                    <p:animEffect transition="in" filter="fade">
                                      <p:cBhvr>
                                        <p:cTn id="444" dur="1000"/>
                                        <p:tgtEl>
                                          <p:spTgt spid="1103"/>
                                        </p:tgtEl>
                                      </p:cBhvr>
                                    </p:animEffect>
                                    <p:anim calcmode="lin" valueType="num">
                                      <p:cBhvr>
                                        <p:cTn id="445" dur="1000" fill="hold"/>
                                        <p:tgtEl>
                                          <p:spTgt spid="1103"/>
                                        </p:tgtEl>
                                        <p:attrNameLst>
                                          <p:attrName>ppt_x</p:attrName>
                                        </p:attrNameLst>
                                      </p:cBhvr>
                                      <p:tavLst>
                                        <p:tav tm="0">
                                          <p:val>
                                            <p:strVal val="#ppt_x"/>
                                          </p:val>
                                        </p:tav>
                                        <p:tav tm="100000">
                                          <p:val>
                                            <p:strVal val="#ppt_x"/>
                                          </p:val>
                                        </p:tav>
                                      </p:tavLst>
                                    </p:anim>
                                    <p:anim calcmode="lin" valueType="num">
                                      <p:cBhvr>
                                        <p:cTn id="446" dur="1000" fill="hold"/>
                                        <p:tgtEl>
                                          <p:spTgt spid="1103"/>
                                        </p:tgtEl>
                                        <p:attrNameLst>
                                          <p:attrName>ppt_y</p:attrName>
                                        </p:attrNameLst>
                                      </p:cBhvr>
                                      <p:tavLst>
                                        <p:tav tm="0">
                                          <p:val>
                                            <p:strVal val="#ppt_y+.1"/>
                                          </p:val>
                                        </p:tav>
                                        <p:tav tm="100000">
                                          <p:val>
                                            <p:strVal val="#ppt_y"/>
                                          </p:val>
                                        </p:tav>
                                      </p:tavLst>
                                    </p:anim>
                                  </p:childTnLst>
                                </p:cTn>
                              </p:par>
                              <p:par>
                                <p:cTn id="447" presetID="42" presetClass="entr" presetSubtype="0" fill="hold" grpId="0" nodeType="withEffect">
                                  <p:stCondLst>
                                    <p:cond delay="0"/>
                                  </p:stCondLst>
                                  <p:childTnLst>
                                    <p:set>
                                      <p:cBhvr>
                                        <p:cTn id="448" dur="1" fill="hold">
                                          <p:stCondLst>
                                            <p:cond delay="0"/>
                                          </p:stCondLst>
                                        </p:cTn>
                                        <p:tgtEl>
                                          <p:spTgt spid="1104"/>
                                        </p:tgtEl>
                                        <p:attrNameLst>
                                          <p:attrName>style.visibility</p:attrName>
                                        </p:attrNameLst>
                                      </p:cBhvr>
                                      <p:to>
                                        <p:strVal val="visible"/>
                                      </p:to>
                                    </p:set>
                                    <p:animEffect transition="in" filter="fade">
                                      <p:cBhvr>
                                        <p:cTn id="449" dur="1000"/>
                                        <p:tgtEl>
                                          <p:spTgt spid="1104"/>
                                        </p:tgtEl>
                                      </p:cBhvr>
                                    </p:animEffect>
                                    <p:anim calcmode="lin" valueType="num">
                                      <p:cBhvr>
                                        <p:cTn id="450" dur="1000" fill="hold"/>
                                        <p:tgtEl>
                                          <p:spTgt spid="1104"/>
                                        </p:tgtEl>
                                        <p:attrNameLst>
                                          <p:attrName>ppt_x</p:attrName>
                                        </p:attrNameLst>
                                      </p:cBhvr>
                                      <p:tavLst>
                                        <p:tav tm="0">
                                          <p:val>
                                            <p:strVal val="#ppt_x"/>
                                          </p:val>
                                        </p:tav>
                                        <p:tav tm="100000">
                                          <p:val>
                                            <p:strVal val="#ppt_x"/>
                                          </p:val>
                                        </p:tav>
                                      </p:tavLst>
                                    </p:anim>
                                    <p:anim calcmode="lin" valueType="num">
                                      <p:cBhvr>
                                        <p:cTn id="451" dur="1000" fill="hold"/>
                                        <p:tgtEl>
                                          <p:spTgt spid="1104"/>
                                        </p:tgtEl>
                                        <p:attrNameLst>
                                          <p:attrName>ppt_y</p:attrName>
                                        </p:attrNameLst>
                                      </p:cBhvr>
                                      <p:tavLst>
                                        <p:tav tm="0">
                                          <p:val>
                                            <p:strVal val="#ppt_y+.1"/>
                                          </p:val>
                                        </p:tav>
                                        <p:tav tm="100000">
                                          <p:val>
                                            <p:strVal val="#ppt_y"/>
                                          </p:val>
                                        </p:tav>
                                      </p:tavLst>
                                    </p:anim>
                                  </p:childTnLst>
                                </p:cTn>
                              </p:par>
                              <p:par>
                                <p:cTn id="452" presetID="42" presetClass="entr" presetSubtype="0" fill="hold" grpId="0" nodeType="withEffect">
                                  <p:stCondLst>
                                    <p:cond delay="0"/>
                                  </p:stCondLst>
                                  <p:childTnLst>
                                    <p:set>
                                      <p:cBhvr>
                                        <p:cTn id="453" dur="1" fill="hold">
                                          <p:stCondLst>
                                            <p:cond delay="0"/>
                                          </p:stCondLst>
                                        </p:cTn>
                                        <p:tgtEl>
                                          <p:spTgt spid="1105"/>
                                        </p:tgtEl>
                                        <p:attrNameLst>
                                          <p:attrName>style.visibility</p:attrName>
                                        </p:attrNameLst>
                                      </p:cBhvr>
                                      <p:to>
                                        <p:strVal val="visible"/>
                                      </p:to>
                                    </p:set>
                                    <p:animEffect transition="in" filter="fade">
                                      <p:cBhvr>
                                        <p:cTn id="454" dur="1000"/>
                                        <p:tgtEl>
                                          <p:spTgt spid="1105"/>
                                        </p:tgtEl>
                                      </p:cBhvr>
                                    </p:animEffect>
                                    <p:anim calcmode="lin" valueType="num">
                                      <p:cBhvr>
                                        <p:cTn id="455" dur="1000" fill="hold"/>
                                        <p:tgtEl>
                                          <p:spTgt spid="1105"/>
                                        </p:tgtEl>
                                        <p:attrNameLst>
                                          <p:attrName>ppt_x</p:attrName>
                                        </p:attrNameLst>
                                      </p:cBhvr>
                                      <p:tavLst>
                                        <p:tav tm="0">
                                          <p:val>
                                            <p:strVal val="#ppt_x"/>
                                          </p:val>
                                        </p:tav>
                                        <p:tav tm="100000">
                                          <p:val>
                                            <p:strVal val="#ppt_x"/>
                                          </p:val>
                                        </p:tav>
                                      </p:tavLst>
                                    </p:anim>
                                    <p:anim calcmode="lin" valueType="num">
                                      <p:cBhvr>
                                        <p:cTn id="456" dur="1000" fill="hold"/>
                                        <p:tgtEl>
                                          <p:spTgt spid="1105"/>
                                        </p:tgtEl>
                                        <p:attrNameLst>
                                          <p:attrName>ppt_y</p:attrName>
                                        </p:attrNameLst>
                                      </p:cBhvr>
                                      <p:tavLst>
                                        <p:tav tm="0">
                                          <p:val>
                                            <p:strVal val="#ppt_y+.1"/>
                                          </p:val>
                                        </p:tav>
                                        <p:tav tm="100000">
                                          <p:val>
                                            <p:strVal val="#ppt_y"/>
                                          </p:val>
                                        </p:tav>
                                      </p:tavLst>
                                    </p:anim>
                                  </p:childTnLst>
                                </p:cTn>
                              </p:par>
                              <p:par>
                                <p:cTn id="457" presetID="42" presetClass="entr" presetSubtype="0" fill="hold" grpId="0" nodeType="withEffect">
                                  <p:stCondLst>
                                    <p:cond delay="0"/>
                                  </p:stCondLst>
                                  <p:childTnLst>
                                    <p:set>
                                      <p:cBhvr>
                                        <p:cTn id="458" dur="1" fill="hold">
                                          <p:stCondLst>
                                            <p:cond delay="0"/>
                                          </p:stCondLst>
                                        </p:cTn>
                                        <p:tgtEl>
                                          <p:spTgt spid="1106"/>
                                        </p:tgtEl>
                                        <p:attrNameLst>
                                          <p:attrName>style.visibility</p:attrName>
                                        </p:attrNameLst>
                                      </p:cBhvr>
                                      <p:to>
                                        <p:strVal val="visible"/>
                                      </p:to>
                                    </p:set>
                                    <p:animEffect transition="in" filter="fade">
                                      <p:cBhvr>
                                        <p:cTn id="459" dur="1000"/>
                                        <p:tgtEl>
                                          <p:spTgt spid="1106"/>
                                        </p:tgtEl>
                                      </p:cBhvr>
                                    </p:animEffect>
                                    <p:anim calcmode="lin" valueType="num">
                                      <p:cBhvr>
                                        <p:cTn id="460" dur="1000" fill="hold"/>
                                        <p:tgtEl>
                                          <p:spTgt spid="1106"/>
                                        </p:tgtEl>
                                        <p:attrNameLst>
                                          <p:attrName>ppt_x</p:attrName>
                                        </p:attrNameLst>
                                      </p:cBhvr>
                                      <p:tavLst>
                                        <p:tav tm="0">
                                          <p:val>
                                            <p:strVal val="#ppt_x"/>
                                          </p:val>
                                        </p:tav>
                                        <p:tav tm="100000">
                                          <p:val>
                                            <p:strVal val="#ppt_x"/>
                                          </p:val>
                                        </p:tav>
                                      </p:tavLst>
                                    </p:anim>
                                    <p:anim calcmode="lin" valueType="num">
                                      <p:cBhvr>
                                        <p:cTn id="461" dur="1000" fill="hold"/>
                                        <p:tgtEl>
                                          <p:spTgt spid="1106"/>
                                        </p:tgtEl>
                                        <p:attrNameLst>
                                          <p:attrName>ppt_y</p:attrName>
                                        </p:attrNameLst>
                                      </p:cBhvr>
                                      <p:tavLst>
                                        <p:tav tm="0">
                                          <p:val>
                                            <p:strVal val="#ppt_y+.1"/>
                                          </p:val>
                                        </p:tav>
                                        <p:tav tm="100000">
                                          <p:val>
                                            <p:strVal val="#ppt_y"/>
                                          </p:val>
                                        </p:tav>
                                      </p:tavLst>
                                    </p:anim>
                                  </p:childTnLst>
                                </p:cTn>
                              </p:par>
                              <p:par>
                                <p:cTn id="462" presetID="42" presetClass="entr" presetSubtype="0" fill="hold" grpId="0" nodeType="withEffect">
                                  <p:stCondLst>
                                    <p:cond delay="0"/>
                                  </p:stCondLst>
                                  <p:childTnLst>
                                    <p:set>
                                      <p:cBhvr>
                                        <p:cTn id="463" dur="1" fill="hold">
                                          <p:stCondLst>
                                            <p:cond delay="0"/>
                                          </p:stCondLst>
                                        </p:cTn>
                                        <p:tgtEl>
                                          <p:spTgt spid="1107"/>
                                        </p:tgtEl>
                                        <p:attrNameLst>
                                          <p:attrName>style.visibility</p:attrName>
                                        </p:attrNameLst>
                                      </p:cBhvr>
                                      <p:to>
                                        <p:strVal val="visible"/>
                                      </p:to>
                                    </p:set>
                                    <p:animEffect transition="in" filter="fade">
                                      <p:cBhvr>
                                        <p:cTn id="464" dur="1000"/>
                                        <p:tgtEl>
                                          <p:spTgt spid="1107"/>
                                        </p:tgtEl>
                                      </p:cBhvr>
                                    </p:animEffect>
                                    <p:anim calcmode="lin" valueType="num">
                                      <p:cBhvr>
                                        <p:cTn id="465" dur="1000" fill="hold"/>
                                        <p:tgtEl>
                                          <p:spTgt spid="1107"/>
                                        </p:tgtEl>
                                        <p:attrNameLst>
                                          <p:attrName>ppt_x</p:attrName>
                                        </p:attrNameLst>
                                      </p:cBhvr>
                                      <p:tavLst>
                                        <p:tav tm="0">
                                          <p:val>
                                            <p:strVal val="#ppt_x"/>
                                          </p:val>
                                        </p:tav>
                                        <p:tav tm="100000">
                                          <p:val>
                                            <p:strVal val="#ppt_x"/>
                                          </p:val>
                                        </p:tav>
                                      </p:tavLst>
                                    </p:anim>
                                    <p:anim calcmode="lin" valueType="num">
                                      <p:cBhvr>
                                        <p:cTn id="466" dur="1000" fill="hold"/>
                                        <p:tgtEl>
                                          <p:spTgt spid="1107"/>
                                        </p:tgtEl>
                                        <p:attrNameLst>
                                          <p:attrName>ppt_y</p:attrName>
                                        </p:attrNameLst>
                                      </p:cBhvr>
                                      <p:tavLst>
                                        <p:tav tm="0">
                                          <p:val>
                                            <p:strVal val="#ppt_y+.1"/>
                                          </p:val>
                                        </p:tav>
                                        <p:tav tm="100000">
                                          <p:val>
                                            <p:strVal val="#ppt_y"/>
                                          </p:val>
                                        </p:tav>
                                      </p:tavLst>
                                    </p:anim>
                                  </p:childTnLst>
                                </p:cTn>
                              </p:par>
                              <p:par>
                                <p:cTn id="467" presetID="42" presetClass="entr" presetSubtype="0" fill="hold" grpId="0" nodeType="withEffect">
                                  <p:stCondLst>
                                    <p:cond delay="0"/>
                                  </p:stCondLst>
                                  <p:childTnLst>
                                    <p:set>
                                      <p:cBhvr>
                                        <p:cTn id="468" dur="1" fill="hold">
                                          <p:stCondLst>
                                            <p:cond delay="0"/>
                                          </p:stCondLst>
                                        </p:cTn>
                                        <p:tgtEl>
                                          <p:spTgt spid="1108"/>
                                        </p:tgtEl>
                                        <p:attrNameLst>
                                          <p:attrName>style.visibility</p:attrName>
                                        </p:attrNameLst>
                                      </p:cBhvr>
                                      <p:to>
                                        <p:strVal val="visible"/>
                                      </p:to>
                                    </p:set>
                                    <p:animEffect transition="in" filter="fade">
                                      <p:cBhvr>
                                        <p:cTn id="469" dur="1000"/>
                                        <p:tgtEl>
                                          <p:spTgt spid="1108"/>
                                        </p:tgtEl>
                                      </p:cBhvr>
                                    </p:animEffect>
                                    <p:anim calcmode="lin" valueType="num">
                                      <p:cBhvr>
                                        <p:cTn id="470" dur="1000" fill="hold"/>
                                        <p:tgtEl>
                                          <p:spTgt spid="1108"/>
                                        </p:tgtEl>
                                        <p:attrNameLst>
                                          <p:attrName>ppt_x</p:attrName>
                                        </p:attrNameLst>
                                      </p:cBhvr>
                                      <p:tavLst>
                                        <p:tav tm="0">
                                          <p:val>
                                            <p:strVal val="#ppt_x"/>
                                          </p:val>
                                        </p:tav>
                                        <p:tav tm="100000">
                                          <p:val>
                                            <p:strVal val="#ppt_x"/>
                                          </p:val>
                                        </p:tav>
                                      </p:tavLst>
                                    </p:anim>
                                    <p:anim calcmode="lin" valueType="num">
                                      <p:cBhvr>
                                        <p:cTn id="471" dur="1000" fill="hold"/>
                                        <p:tgtEl>
                                          <p:spTgt spid="1108"/>
                                        </p:tgtEl>
                                        <p:attrNameLst>
                                          <p:attrName>ppt_y</p:attrName>
                                        </p:attrNameLst>
                                      </p:cBhvr>
                                      <p:tavLst>
                                        <p:tav tm="0">
                                          <p:val>
                                            <p:strVal val="#ppt_y+.1"/>
                                          </p:val>
                                        </p:tav>
                                        <p:tav tm="100000">
                                          <p:val>
                                            <p:strVal val="#ppt_y"/>
                                          </p:val>
                                        </p:tav>
                                      </p:tavLst>
                                    </p:anim>
                                  </p:childTnLst>
                                </p:cTn>
                              </p:par>
                              <p:par>
                                <p:cTn id="472" presetID="42" presetClass="entr" presetSubtype="0" fill="hold" grpId="0" nodeType="withEffect">
                                  <p:stCondLst>
                                    <p:cond delay="0"/>
                                  </p:stCondLst>
                                  <p:childTnLst>
                                    <p:set>
                                      <p:cBhvr>
                                        <p:cTn id="473" dur="1" fill="hold">
                                          <p:stCondLst>
                                            <p:cond delay="0"/>
                                          </p:stCondLst>
                                        </p:cTn>
                                        <p:tgtEl>
                                          <p:spTgt spid="1109"/>
                                        </p:tgtEl>
                                        <p:attrNameLst>
                                          <p:attrName>style.visibility</p:attrName>
                                        </p:attrNameLst>
                                      </p:cBhvr>
                                      <p:to>
                                        <p:strVal val="visible"/>
                                      </p:to>
                                    </p:set>
                                    <p:animEffect transition="in" filter="fade">
                                      <p:cBhvr>
                                        <p:cTn id="474" dur="1000"/>
                                        <p:tgtEl>
                                          <p:spTgt spid="1109"/>
                                        </p:tgtEl>
                                      </p:cBhvr>
                                    </p:animEffect>
                                    <p:anim calcmode="lin" valueType="num">
                                      <p:cBhvr>
                                        <p:cTn id="475" dur="1000" fill="hold"/>
                                        <p:tgtEl>
                                          <p:spTgt spid="1109"/>
                                        </p:tgtEl>
                                        <p:attrNameLst>
                                          <p:attrName>ppt_x</p:attrName>
                                        </p:attrNameLst>
                                      </p:cBhvr>
                                      <p:tavLst>
                                        <p:tav tm="0">
                                          <p:val>
                                            <p:strVal val="#ppt_x"/>
                                          </p:val>
                                        </p:tav>
                                        <p:tav tm="100000">
                                          <p:val>
                                            <p:strVal val="#ppt_x"/>
                                          </p:val>
                                        </p:tav>
                                      </p:tavLst>
                                    </p:anim>
                                    <p:anim calcmode="lin" valueType="num">
                                      <p:cBhvr>
                                        <p:cTn id="476" dur="1000" fill="hold"/>
                                        <p:tgtEl>
                                          <p:spTgt spid="1109"/>
                                        </p:tgtEl>
                                        <p:attrNameLst>
                                          <p:attrName>ppt_y</p:attrName>
                                        </p:attrNameLst>
                                      </p:cBhvr>
                                      <p:tavLst>
                                        <p:tav tm="0">
                                          <p:val>
                                            <p:strVal val="#ppt_y+.1"/>
                                          </p:val>
                                        </p:tav>
                                        <p:tav tm="100000">
                                          <p:val>
                                            <p:strVal val="#ppt_y"/>
                                          </p:val>
                                        </p:tav>
                                      </p:tavLst>
                                    </p:anim>
                                  </p:childTnLst>
                                </p:cTn>
                              </p:par>
                              <p:par>
                                <p:cTn id="477" presetID="42" presetClass="entr" presetSubtype="0" fill="hold" grpId="0" nodeType="withEffect">
                                  <p:stCondLst>
                                    <p:cond delay="0"/>
                                  </p:stCondLst>
                                  <p:childTnLst>
                                    <p:set>
                                      <p:cBhvr>
                                        <p:cTn id="478" dur="1" fill="hold">
                                          <p:stCondLst>
                                            <p:cond delay="0"/>
                                          </p:stCondLst>
                                        </p:cTn>
                                        <p:tgtEl>
                                          <p:spTgt spid="1110"/>
                                        </p:tgtEl>
                                        <p:attrNameLst>
                                          <p:attrName>style.visibility</p:attrName>
                                        </p:attrNameLst>
                                      </p:cBhvr>
                                      <p:to>
                                        <p:strVal val="visible"/>
                                      </p:to>
                                    </p:set>
                                    <p:animEffect transition="in" filter="fade">
                                      <p:cBhvr>
                                        <p:cTn id="479" dur="1000"/>
                                        <p:tgtEl>
                                          <p:spTgt spid="1110"/>
                                        </p:tgtEl>
                                      </p:cBhvr>
                                    </p:animEffect>
                                    <p:anim calcmode="lin" valueType="num">
                                      <p:cBhvr>
                                        <p:cTn id="480" dur="1000" fill="hold"/>
                                        <p:tgtEl>
                                          <p:spTgt spid="1110"/>
                                        </p:tgtEl>
                                        <p:attrNameLst>
                                          <p:attrName>ppt_x</p:attrName>
                                        </p:attrNameLst>
                                      </p:cBhvr>
                                      <p:tavLst>
                                        <p:tav tm="0">
                                          <p:val>
                                            <p:strVal val="#ppt_x"/>
                                          </p:val>
                                        </p:tav>
                                        <p:tav tm="100000">
                                          <p:val>
                                            <p:strVal val="#ppt_x"/>
                                          </p:val>
                                        </p:tav>
                                      </p:tavLst>
                                    </p:anim>
                                    <p:anim calcmode="lin" valueType="num">
                                      <p:cBhvr>
                                        <p:cTn id="481" dur="1000" fill="hold"/>
                                        <p:tgtEl>
                                          <p:spTgt spid="1110"/>
                                        </p:tgtEl>
                                        <p:attrNameLst>
                                          <p:attrName>ppt_y</p:attrName>
                                        </p:attrNameLst>
                                      </p:cBhvr>
                                      <p:tavLst>
                                        <p:tav tm="0">
                                          <p:val>
                                            <p:strVal val="#ppt_y+.1"/>
                                          </p:val>
                                        </p:tav>
                                        <p:tav tm="100000">
                                          <p:val>
                                            <p:strVal val="#ppt_y"/>
                                          </p:val>
                                        </p:tav>
                                      </p:tavLst>
                                    </p:anim>
                                  </p:childTnLst>
                                </p:cTn>
                              </p:par>
                              <p:par>
                                <p:cTn id="482" presetID="42" presetClass="entr" presetSubtype="0" fill="hold" grpId="0" nodeType="withEffect">
                                  <p:stCondLst>
                                    <p:cond delay="0"/>
                                  </p:stCondLst>
                                  <p:childTnLst>
                                    <p:set>
                                      <p:cBhvr>
                                        <p:cTn id="483" dur="1" fill="hold">
                                          <p:stCondLst>
                                            <p:cond delay="0"/>
                                          </p:stCondLst>
                                        </p:cTn>
                                        <p:tgtEl>
                                          <p:spTgt spid="1111"/>
                                        </p:tgtEl>
                                        <p:attrNameLst>
                                          <p:attrName>style.visibility</p:attrName>
                                        </p:attrNameLst>
                                      </p:cBhvr>
                                      <p:to>
                                        <p:strVal val="visible"/>
                                      </p:to>
                                    </p:set>
                                    <p:animEffect transition="in" filter="fade">
                                      <p:cBhvr>
                                        <p:cTn id="484" dur="1000"/>
                                        <p:tgtEl>
                                          <p:spTgt spid="1111"/>
                                        </p:tgtEl>
                                      </p:cBhvr>
                                    </p:animEffect>
                                    <p:anim calcmode="lin" valueType="num">
                                      <p:cBhvr>
                                        <p:cTn id="485" dur="1000" fill="hold"/>
                                        <p:tgtEl>
                                          <p:spTgt spid="1111"/>
                                        </p:tgtEl>
                                        <p:attrNameLst>
                                          <p:attrName>ppt_x</p:attrName>
                                        </p:attrNameLst>
                                      </p:cBhvr>
                                      <p:tavLst>
                                        <p:tav tm="0">
                                          <p:val>
                                            <p:strVal val="#ppt_x"/>
                                          </p:val>
                                        </p:tav>
                                        <p:tav tm="100000">
                                          <p:val>
                                            <p:strVal val="#ppt_x"/>
                                          </p:val>
                                        </p:tav>
                                      </p:tavLst>
                                    </p:anim>
                                    <p:anim calcmode="lin" valueType="num">
                                      <p:cBhvr>
                                        <p:cTn id="486" dur="1000" fill="hold"/>
                                        <p:tgtEl>
                                          <p:spTgt spid="1111"/>
                                        </p:tgtEl>
                                        <p:attrNameLst>
                                          <p:attrName>ppt_y</p:attrName>
                                        </p:attrNameLst>
                                      </p:cBhvr>
                                      <p:tavLst>
                                        <p:tav tm="0">
                                          <p:val>
                                            <p:strVal val="#ppt_y+.1"/>
                                          </p:val>
                                        </p:tav>
                                        <p:tav tm="100000">
                                          <p:val>
                                            <p:strVal val="#ppt_y"/>
                                          </p:val>
                                        </p:tav>
                                      </p:tavLst>
                                    </p:anim>
                                  </p:childTnLst>
                                </p:cTn>
                              </p:par>
                              <p:par>
                                <p:cTn id="487" presetID="42" presetClass="entr" presetSubtype="0" fill="hold" grpId="0" nodeType="withEffect">
                                  <p:stCondLst>
                                    <p:cond delay="0"/>
                                  </p:stCondLst>
                                  <p:childTnLst>
                                    <p:set>
                                      <p:cBhvr>
                                        <p:cTn id="488" dur="1" fill="hold">
                                          <p:stCondLst>
                                            <p:cond delay="0"/>
                                          </p:stCondLst>
                                        </p:cTn>
                                        <p:tgtEl>
                                          <p:spTgt spid="1112"/>
                                        </p:tgtEl>
                                        <p:attrNameLst>
                                          <p:attrName>style.visibility</p:attrName>
                                        </p:attrNameLst>
                                      </p:cBhvr>
                                      <p:to>
                                        <p:strVal val="visible"/>
                                      </p:to>
                                    </p:set>
                                    <p:animEffect transition="in" filter="fade">
                                      <p:cBhvr>
                                        <p:cTn id="489" dur="1000"/>
                                        <p:tgtEl>
                                          <p:spTgt spid="1112"/>
                                        </p:tgtEl>
                                      </p:cBhvr>
                                    </p:animEffect>
                                    <p:anim calcmode="lin" valueType="num">
                                      <p:cBhvr>
                                        <p:cTn id="490" dur="1000" fill="hold"/>
                                        <p:tgtEl>
                                          <p:spTgt spid="1112"/>
                                        </p:tgtEl>
                                        <p:attrNameLst>
                                          <p:attrName>ppt_x</p:attrName>
                                        </p:attrNameLst>
                                      </p:cBhvr>
                                      <p:tavLst>
                                        <p:tav tm="0">
                                          <p:val>
                                            <p:strVal val="#ppt_x"/>
                                          </p:val>
                                        </p:tav>
                                        <p:tav tm="100000">
                                          <p:val>
                                            <p:strVal val="#ppt_x"/>
                                          </p:val>
                                        </p:tav>
                                      </p:tavLst>
                                    </p:anim>
                                    <p:anim calcmode="lin" valueType="num">
                                      <p:cBhvr>
                                        <p:cTn id="491" dur="1000" fill="hold"/>
                                        <p:tgtEl>
                                          <p:spTgt spid="1112"/>
                                        </p:tgtEl>
                                        <p:attrNameLst>
                                          <p:attrName>ppt_y</p:attrName>
                                        </p:attrNameLst>
                                      </p:cBhvr>
                                      <p:tavLst>
                                        <p:tav tm="0">
                                          <p:val>
                                            <p:strVal val="#ppt_y+.1"/>
                                          </p:val>
                                        </p:tav>
                                        <p:tav tm="100000">
                                          <p:val>
                                            <p:strVal val="#ppt_y"/>
                                          </p:val>
                                        </p:tav>
                                      </p:tavLst>
                                    </p:anim>
                                  </p:childTnLst>
                                </p:cTn>
                              </p:par>
                              <p:par>
                                <p:cTn id="492" presetID="42" presetClass="entr" presetSubtype="0" fill="hold" grpId="0" nodeType="withEffect">
                                  <p:stCondLst>
                                    <p:cond delay="0"/>
                                  </p:stCondLst>
                                  <p:childTnLst>
                                    <p:set>
                                      <p:cBhvr>
                                        <p:cTn id="493" dur="1" fill="hold">
                                          <p:stCondLst>
                                            <p:cond delay="0"/>
                                          </p:stCondLst>
                                        </p:cTn>
                                        <p:tgtEl>
                                          <p:spTgt spid="1113"/>
                                        </p:tgtEl>
                                        <p:attrNameLst>
                                          <p:attrName>style.visibility</p:attrName>
                                        </p:attrNameLst>
                                      </p:cBhvr>
                                      <p:to>
                                        <p:strVal val="visible"/>
                                      </p:to>
                                    </p:set>
                                    <p:animEffect transition="in" filter="fade">
                                      <p:cBhvr>
                                        <p:cTn id="494" dur="1000"/>
                                        <p:tgtEl>
                                          <p:spTgt spid="1113"/>
                                        </p:tgtEl>
                                      </p:cBhvr>
                                    </p:animEffect>
                                    <p:anim calcmode="lin" valueType="num">
                                      <p:cBhvr>
                                        <p:cTn id="495" dur="1000" fill="hold"/>
                                        <p:tgtEl>
                                          <p:spTgt spid="1113"/>
                                        </p:tgtEl>
                                        <p:attrNameLst>
                                          <p:attrName>ppt_x</p:attrName>
                                        </p:attrNameLst>
                                      </p:cBhvr>
                                      <p:tavLst>
                                        <p:tav tm="0">
                                          <p:val>
                                            <p:strVal val="#ppt_x"/>
                                          </p:val>
                                        </p:tav>
                                        <p:tav tm="100000">
                                          <p:val>
                                            <p:strVal val="#ppt_x"/>
                                          </p:val>
                                        </p:tav>
                                      </p:tavLst>
                                    </p:anim>
                                    <p:anim calcmode="lin" valueType="num">
                                      <p:cBhvr>
                                        <p:cTn id="496" dur="1000" fill="hold"/>
                                        <p:tgtEl>
                                          <p:spTgt spid="1113"/>
                                        </p:tgtEl>
                                        <p:attrNameLst>
                                          <p:attrName>ppt_y</p:attrName>
                                        </p:attrNameLst>
                                      </p:cBhvr>
                                      <p:tavLst>
                                        <p:tav tm="0">
                                          <p:val>
                                            <p:strVal val="#ppt_y+.1"/>
                                          </p:val>
                                        </p:tav>
                                        <p:tav tm="100000">
                                          <p:val>
                                            <p:strVal val="#ppt_y"/>
                                          </p:val>
                                        </p:tav>
                                      </p:tavLst>
                                    </p:anim>
                                  </p:childTnLst>
                                </p:cTn>
                              </p:par>
                              <p:par>
                                <p:cTn id="497" presetID="42" presetClass="entr" presetSubtype="0" fill="hold" grpId="0" nodeType="withEffect">
                                  <p:stCondLst>
                                    <p:cond delay="0"/>
                                  </p:stCondLst>
                                  <p:childTnLst>
                                    <p:set>
                                      <p:cBhvr>
                                        <p:cTn id="498" dur="1" fill="hold">
                                          <p:stCondLst>
                                            <p:cond delay="0"/>
                                          </p:stCondLst>
                                        </p:cTn>
                                        <p:tgtEl>
                                          <p:spTgt spid="27"/>
                                        </p:tgtEl>
                                        <p:attrNameLst>
                                          <p:attrName>style.visibility</p:attrName>
                                        </p:attrNameLst>
                                      </p:cBhvr>
                                      <p:to>
                                        <p:strVal val="visible"/>
                                      </p:to>
                                    </p:set>
                                    <p:animEffect transition="in" filter="fade">
                                      <p:cBhvr>
                                        <p:cTn id="499" dur="1000"/>
                                        <p:tgtEl>
                                          <p:spTgt spid="27"/>
                                        </p:tgtEl>
                                      </p:cBhvr>
                                    </p:animEffect>
                                    <p:anim calcmode="lin" valueType="num">
                                      <p:cBhvr>
                                        <p:cTn id="500" dur="1000" fill="hold"/>
                                        <p:tgtEl>
                                          <p:spTgt spid="27"/>
                                        </p:tgtEl>
                                        <p:attrNameLst>
                                          <p:attrName>ppt_x</p:attrName>
                                        </p:attrNameLst>
                                      </p:cBhvr>
                                      <p:tavLst>
                                        <p:tav tm="0">
                                          <p:val>
                                            <p:strVal val="#ppt_x"/>
                                          </p:val>
                                        </p:tav>
                                        <p:tav tm="100000">
                                          <p:val>
                                            <p:strVal val="#ppt_x"/>
                                          </p:val>
                                        </p:tav>
                                      </p:tavLst>
                                    </p:anim>
                                    <p:anim calcmode="lin" valueType="num">
                                      <p:cBhvr>
                                        <p:cTn id="501" dur="1000" fill="hold"/>
                                        <p:tgtEl>
                                          <p:spTgt spid="27"/>
                                        </p:tgtEl>
                                        <p:attrNameLst>
                                          <p:attrName>ppt_y</p:attrName>
                                        </p:attrNameLst>
                                      </p:cBhvr>
                                      <p:tavLst>
                                        <p:tav tm="0">
                                          <p:val>
                                            <p:strVal val="#ppt_y+.1"/>
                                          </p:val>
                                        </p:tav>
                                        <p:tav tm="100000">
                                          <p:val>
                                            <p:strVal val="#ppt_y"/>
                                          </p:val>
                                        </p:tav>
                                      </p:tavLst>
                                    </p:anim>
                                  </p:childTnLst>
                                </p:cTn>
                              </p:par>
                              <p:par>
                                <p:cTn id="502" presetID="42" presetClass="entr" presetSubtype="0" fill="hold" grpId="0" nodeType="withEffect">
                                  <p:stCondLst>
                                    <p:cond delay="0"/>
                                  </p:stCondLst>
                                  <p:childTnLst>
                                    <p:set>
                                      <p:cBhvr>
                                        <p:cTn id="503" dur="1" fill="hold">
                                          <p:stCondLst>
                                            <p:cond delay="0"/>
                                          </p:stCondLst>
                                        </p:cTn>
                                        <p:tgtEl>
                                          <p:spTgt spid="26"/>
                                        </p:tgtEl>
                                        <p:attrNameLst>
                                          <p:attrName>style.visibility</p:attrName>
                                        </p:attrNameLst>
                                      </p:cBhvr>
                                      <p:to>
                                        <p:strVal val="visible"/>
                                      </p:to>
                                    </p:set>
                                    <p:animEffect transition="in" filter="fade">
                                      <p:cBhvr>
                                        <p:cTn id="504" dur="1000"/>
                                        <p:tgtEl>
                                          <p:spTgt spid="26"/>
                                        </p:tgtEl>
                                      </p:cBhvr>
                                    </p:animEffect>
                                    <p:anim calcmode="lin" valueType="num">
                                      <p:cBhvr>
                                        <p:cTn id="505" dur="1000" fill="hold"/>
                                        <p:tgtEl>
                                          <p:spTgt spid="26"/>
                                        </p:tgtEl>
                                        <p:attrNameLst>
                                          <p:attrName>ppt_x</p:attrName>
                                        </p:attrNameLst>
                                      </p:cBhvr>
                                      <p:tavLst>
                                        <p:tav tm="0">
                                          <p:val>
                                            <p:strVal val="#ppt_x"/>
                                          </p:val>
                                        </p:tav>
                                        <p:tav tm="100000">
                                          <p:val>
                                            <p:strVal val="#ppt_x"/>
                                          </p:val>
                                        </p:tav>
                                      </p:tavLst>
                                    </p:anim>
                                    <p:anim calcmode="lin" valueType="num">
                                      <p:cBhvr>
                                        <p:cTn id="50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7" fill="hold">
                      <p:stCondLst>
                        <p:cond delay="indefinite"/>
                      </p:stCondLst>
                      <p:childTnLst>
                        <p:par>
                          <p:cTn id="508" fill="hold">
                            <p:stCondLst>
                              <p:cond delay="0"/>
                            </p:stCondLst>
                            <p:childTnLst>
                              <p:par>
                                <p:cTn id="509" presetID="42" presetClass="entr" presetSubtype="0" fill="hold" grpId="0" nodeType="clickEffect">
                                  <p:stCondLst>
                                    <p:cond delay="0"/>
                                  </p:stCondLst>
                                  <p:childTnLst>
                                    <p:set>
                                      <p:cBhvr>
                                        <p:cTn id="510" dur="1" fill="hold">
                                          <p:stCondLst>
                                            <p:cond delay="0"/>
                                          </p:stCondLst>
                                        </p:cTn>
                                        <p:tgtEl>
                                          <p:spTgt spid="1032"/>
                                        </p:tgtEl>
                                        <p:attrNameLst>
                                          <p:attrName>style.visibility</p:attrName>
                                        </p:attrNameLst>
                                      </p:cBhvr>
                                      <p:to>
                                        <p:strVal val="visible"/>
                                      </p:to>
                                    </p:set>
                                    <p:animEffect transition="in" filter="fade">
                                      <p:cBhvr>
                                        <p:cTn id="511" dur="1000"/>
                                        <p:tgtEl>
                                          <p:spTgt spid="1032"/>
                                        </p:tgtEl>
                                      </p:cBhvr>
                                    </p:animEffect>
                                    <p:anim calcmode="lin" valueType="num">
                                      <p:cBhvr>
                                        <p:cTn id="512" dur="1000" fill="hold"/>
                                        <p:tgtEl>
                                          <p:spTgt spid="1032"/>
                                        </p:tgtEl>
                                        <p:attrNameLst>
                                          <p:attrName>ppt_x</p:attrName>
                                        </p:attrNameLst>
                                      </p:cBhvr>
                                      <p:tavLst>
                                        <p:tav tm="0">
                                          <p:val>
                                            <p:strVal val="#ppt_x"/>
                                          </p:val>
                                        </p:tav>
                                        <p:tav tm="100000">
                                          <p:val>
                                            <p:strVal val="#ppt_x"/>
                                          </p:val>
                                        </p:tav>
                                      </p:tavLst>
                                    </p:anim>
                                    <p:anim calcmode="lin" valueType="num">
                                      <p:cBhvr>
                                        <p:cTn id="513" dur="1000" fill="hold"/>
                                        <p:tgtEl>
                                          <p:spTgt spid="1032"/>
                                        </p:tgtEl>
                                        <p:attrNameLst>
                                          <p:attrName>ppt_y</p:attrName>
                                        </p:attrNameLst>
                                      </p:cBhvr>
                                      <p:tavLst>
                                        <p:tav tm="0">
                                          <p:val>
                                            <p:strVal val="#ppt_y+.1"/>
                                          </p:val>
                                        </p:tav>
                                        <p:tav tm="100000">
                                          <p:val>
                                            <p:strVal val="#ppt_y"/>
                                          </p:val>
                                        </p:tav>
                                      </p:tavLst>
                                    </p:anim>
                                  </p:childTnLst>
                                </p:cTn>
                              </p:par>
                              <p:par>
                                <p:cTn id="514" presetID="42" presetClass="entr" presetSubtype="0" fill="hold" grpId="0" nodeType="withEffect">
                                  <p:stCondLst>
                                    <p:cond delay="0"/>
                                  </p:stCondLst>
                                  <p:childTnLst>
                                    <p:set>
                                      <p:cBhvr>
                                        <p:cTn id="515" dur="1" fill="hold">
                                          <p:stCondLst>
                                            <p:cond delay="0"/>
                                          </p:stCondLst>
                                        </p:cTn>
                                        <p:tgtEl>
                                          <p:spTgt spid="1033"/>
                                        </p:tgtEl>
                                        <p:attrNameLst>
                                          <p:attrName>style.visibility</p:attrName>
                                        </p:attrNameLst>
                                      </p:cBhvr>
                                      <p:to>
                                        <p:strVal val="visible"/>
                                      </p:to>
                                    </p:set>
                                    <p:animEffect transition="in" filter="fade">
                                      <p:cBhvr>
                                        <p:cTn id="516" dur="1000"/>
                                        <p:tgtEl>
                                          <p:spTgt spid="1033"/>
                                        </p:tgtEl>
                                      </p:cBhvr>
                                    </p:animEffect>
                                    <p:anim calcmode="lin" valueType="num">
                                      <p:cBhvr>
                                        <p:cTn id="517" dur="1000" fill="hold"/>
                                        <p:tgtEl>
                                          <p:spTgt spid="1033"/>
                                        </p:tgtEl>
                                        <p:attrNameLst>
                                          <p:attrName>ppt_x</p:attrName>
                                        </p:attrNameLst>
                                      </p:cBhvr>
                                      <p:tavLst>
                                        <p:tav tm="0">
                                          <p:val>
                                            <p:strVal val="#ppt_x"/>
                                          </p:val>
                                        </p:tav>
                                        <p:tav tm="100000">
                                          <p:val>
                                            <p:strVal val="#ppt_x"/>
                                          </p:val>
                                        </p:tav>
                                      </p:tavLst>
                                    </p:anim>
                                    <p:anim calcmode="lin" valueType="num">
                                      <p:cBhvr>
                                        <p:cTn id="518" dur="1000" fill="hold"/>
                                        <p:tgtEl>
                                          <p:spTgt spid="1033"/>
                                        </p:tgtEl>
                                        <p:attrNameLst>
                                          <p:attrName>ppt_y</p:attrName>
                                        </p:attrNameLst>
                                      </p:cBhvr>
                                      <p:tavLst>
                                        <p:tav tm="0">
                                          <p:val>
                                            <p:strVal val="#ppt_y+.1"/>
                                          </p:val>
                                        </p:tav>
                                        <p:tav tm="100000">
                                          <p:val>
                                            <p:strVal val="#ppt_y"/>
                                          </p:val>
                                        </p:tav>
                                      </p:tavLst>
                                    </p:anim>
                                  </p:childTnLst>
                                </p:cTn>
                              </p:par>
                              <p:par>
                                <p:cTn id="519" presetID="42" presetClass="entr" presetSubtype="0" fill="hold" grpId="0" nodeType="withEffect">
                                  <p:stCondLst>
                                    <p:cond delay="0"/>
                                  </p:stCondLst>
                                  <p:childTnLst>
                                    <p:set>
                                      <p:cBhvr>
                                        <p:cTn id="520" dur="1" fill="hold">
                                          <p:stCondLst>
                                            <p:cond delay="0"/>
                                          </p:stCondLst>
                                        </p:cTn>
                                        <p:tgtEl>
                                          <p:spTgt spid="1034"/>
                                        </p:tgtEl>
                                        <p:attrNameLst>
                                          <p:attrName>style.visibility</p:attrName>
                                        </p:attrNameLst>
                                      </p:cBhvr>
                                      <p:to>
                                        <p:strVal val="visible"/>
                                      </p:to>
                                    </p:set>
                                    <p:animEffect transition="in" filter="fade">
                                      <p:cBhvr>
                                        <p:cTn id="521" dur="1000"/>
                                        <p:tgtEl>
                                          <p:spTgt spid="1034"/>
                                        </p:tgtEl>
                                      </p:cBhvr>
                                    </p:animEffect>
                                    <p:anim calcmode="lin" valueType="num">
                                      <p:cBhvr>
                                        <p:cTn id="522" dur="1000" fill="hold"/>
                                        <p:tgtEl>
                                          <p:spTgt spid="1034"/>
                                        </p:tgtEl>
                                        <p:attrNameLst>
                                          <p:attrName>ppt_x</p:attrName>
                                        </p:attrNameLst>
                                      </p:cBhvr>
                                      <p:tavLst>
                                        <p:tav tm="0">
                                          <p:val>
                                            <p:strVal val="#ppt_x"/>
                                          </p:val>
                                        </p:tav>
                                        <p:tav tm="100000">
                                          <p:val>
                                            <p:strVal val="#ppt_x"/>
                                          </p:val>
                                        </p:tav>
                                      </p:tavLst>
                                    </p:anim>
                                    <p:anim calcmode="lin" valueType="num">
                                      <p:cBhvr>
                                        <p:cTn id="523" dur="1000" fill="hold"/>
                                        <p:tgtEl>
                                          <p:spTgt spid="1034"/>
                                        </p:tgtEl>
                                        <p:attrNameLst>
                                          <p:attrName>ppt_y</p:attrName>
                                        </p:attrNameLst>
                                      </p:cBhvr>
                                      <p:tavLst>
                                        <p:tav tm="0">
                                          <p:val>
                                            <p:strVal val="#ppt_y+.1"/>
                                          </p:val>
                                        </p:tav>
                                        <p:tav tm="100000">
                                          <p:val>
                                            <p:strVal val="#ppt_y"/>
                                          </p:val>
                                        </p:tav>
                                      </p:tavLst>
                                    </p:anim>
                                  </p:childTnLst>
                                </p:cTn>
                              </p:par>
                              <p:par>
                                <p:cTn id="524" presetID="42" presetClass="entr" presetSubtype="0" fill="hold" grpId="0" nodeType="withEffect">
                                  <p:stCondLst>
                                    <p:cond delay="0"/>
                                  </p:stCondLst>
                                  <p:childTnLst>
                                    <p:set>
                                      <p:cBhvr>
                                        <p:cTn id="525" dur="1" fill="hold">
                                          <p:stCondLst>
                                            <p:cond delay="0"/>
                                          </p:stCondLst>
                                        </p:cTn>
                                        <p:tgtEl>
                                          <p:spTgt spid="1035"/>
                                        </p:tgtEl>
                                        <p:attrNameLst>
                                          <p:attrName>style.visibility</p:attrName>
                                        </p:attrNameLst>
                                      </p:cBhvr>
                                      <p:to>
                                        <p:strVal val="visible"/>
                                      </p:to>
                                    </p:set>
                                    <p:animEffect transition="in" filter="fade">
                                      <p:cBhvr>
                                        <p:cTn id="526" dur="1000"/>
                                        <p:tgtEl>
                                          <p:spTgt spid="1035"/>
                                        </p:tgtEl>
                                      </p:cBhvr>
                                    </p:animEffect>
                                    <p:anim calcmode="lin" valueType="num">
                                      <p:cBhvr>
                                        <p:cTn id="527" dur="1000" fill="hold"/>
                                        <p:tgtEl>
                                          <p:spTgt spid="1035"/>
                                        </p:tgtEl>
                                        <p:attrNameLst>
                                          <p:attrName>ppt_x</p:attrName>
                                        </p:attrNameLst>
                                      </p:cBhvr>
                                      <p:tavLst>
                                        <p:tav tm="0">
                                          <p:val>
                                            <p:strVal val="#ppt_x"/>
                                          </p:val>
                                        </p:tav>
                                        <p:tav tm="100000">
                                          <p:val>
                                            <p:strVal val="#ppt_x"/>
                                          </p:val>
                                        </p:tav>
                                      </p:tavLst>
                                    </p:anim>
                                    <p:anim calcmode="lin" valueType="num">
                                      <p:cBhvr>
                                        <p:cTn id="528" dur="1000" fill="hold"/>
                                        <p:tgtEl>
                                          <p:spTgt spid="1035"/>
                                        </p:tgtEl>
                                        <p:attrNameLst>
                                          <p:attrName>ppt_y</p:attrName>
                                        </p:attrNameLst>
                                      </p:cBhvr>
                                      <p:tavLst>
                                        <p:tav tm="0">
                                          <p:val>
                                            <p:strVal val="#ppt_y+.1"/>
                                          </p:val>
                                        </p:tav>
                                        <p:tav tm="100000">
                                          <p:val>
                                            <p:strVal val="#ppt_y"/>
                                          </p:val>
                                        </p:tav>
                                      </p:tavLst>
                                    </p:anim>
                                  </p:childTnLst>
                                </p:cTn>
                              </p:par>
                              <p:par>
                                <p:cTn id="529" presetID="42" presetClass="entr" presetSubtype="0" fill="hold" grpId="0" nodeType="withEffect">
                                  <p:stCondLst>
                                    <p:cond delay="0"/>
                                  </p:stCondLst>
                                  <p:childTnLst>
                                    <p:set>
                                      <p:cBhvr>
                                        <p:cTn id="530" dur="1" fill="hold">
                                          <p:stCondLst>
                                            <p:cond delay="0"/>
                                          </p:stCondLst>
                                        </p:cTn>
                                        <p:tgtEl>
                                          <p:spTgt spid="1036"/>
                                        </p:tgtEl>
                                        <p:attrNameLst>
                                          <p:attrName>style.visibility</p:attrName>
                                        </p:attrNameLst>
                                      </p:cBhvr>
                                      <p:to>
                                        <p:strVal val="visible"/>
                                      </p:to>
                                    </p:set>
                                    <p:animEffect transition="in" filter="fade">
                                      <p:cBhvr>
                                        <p:cTn id="531" dur="1000"/>
                                        <p:tgtEl>
                                          <p:spTgt spid="1036"/>
                                        </p:tgtEl>
                                      </p:cBhvr>
                                    </p:animEffect>
                                    <p:anim calcmode="lin" valueType="num">
                                      <p:cBhvr>
                                        <p:cTn id="532" dur="1000" fill="hold"/>
                                        <p:tgtEl>
                                          <p:spTgt spid="1036"/>
                                        </p:tgtEl>
                                        <p:attrNameLst>
                                          <p:attrName>ppt_x</p:attrName>
                                        </p:attrNameLst>
                                      </p:cBhvr>
                                      <p:tavLst>
                                        <p:tav tm="0">
                                          <p:val>
                                            <p:strVal val="#ppt_x"/>
                                          </p:val>
                                        </p:tav>
                                        <p:tav tm="100000">
                                          <p:val>
                                            <p:strVal val="#ppt_x"/>
                                          </p:val>
                                        </p:tav>
                                      </p:tavLst>
                                    </p:anim>
                                    <p:anim calcmode="lin" valueType="num">
                                      <p:cBhvr>
                                        <p:cTn id="533" dur="1000" fill="hold"/>
                                        <p:tgtEl>
                                          <p:spTgt spid="1036"/>
                                        </p:tgtEl>
                                        <p:attrNameLst>
                                          <p:attrName>ppt_y</p:attrName>
                                        </p:attrNameLst>
                                      </p:cBhvr>
                                      <p:tavLst>
                                        <p:tav tm="0">
                                          <p:val>
                                            <p:strVal val="#ppt_y+.1"/>
                                          </p:val>
                                        </p:tav>
                                        <p:tav tm="100000">
                                          <p:val>
                                            <p:strVal val="#ppt_y"/>
                                          </p:val>
                                        </p:tav>
                                      </p:tavLst>
                                    </p:anim>
                                  </p:childTnLst>
                                </p:cTn>
                              </p:par>
                              <p:par>
                                <p:cTn id="534" presetID="42" presetClass="entr" presetSubtype="0" fill="hold" grpId="0" nodeType="withEffect">
                                  <p:stCondLst>
                                    <p:cond delay="0"/>
                                  </p:stCondLst>
                                  <p:childTnLst>
                                    <p:set>
                                      <p:cBhvr>
                                        <p:cTn id="535" dur="1" fill="hold">
                                          <p:stCondLst>
                                            <p:cond delay="0"/>
                                          </p:stCondLst>
                                        </p:cTn>
                                        <p:tgtEl>
                                          <p:spTgt spid="1063"/>
                                        </p:tgtEl>
                                        <p:attrNameLst>
                                          <p:attrName>style.visibility</p:attrName>
                                        </p:attrNameLst>
                                      </p:cBhvr>
                                      <p:to>
                                        <p:strVal val="visible"/>
                                      </p:to>
                                    </p:set>
                                    <p:animEffect transition="in" filter="fade">
                                      <p:cBhvr>
                                        <p:cTn id="536" dur="1000"/>
                                        <p:tgtEl>
                                          <p:spTgt spid="1063"/>
                                        </p:tgtEl>
                                      </p:cBhvr>
                                    </p:animEffect>
                                    <p:anim calcmode="lin" valueType="num">
                                      <p:cBhvr>
                                        <p:cTn id="537" dur="1000" fill="hold"/>
                                        <p:tgtEl>
                                          <p:spTgt spid="1063"/>
                                        </p:tgtEl>
                                        <p:attrNameLst>
                                          <p:attrName>ppt_x</p:attrName>
                                        </p:attrNameLst>
                                      </p:cBhvr>
                                      <p:tavLst>
                                        <p:tav tm="0">
                                          <p:val>
                                            <p:strVal val="#ppt_x"/>
                                          </p:val>
                                        </p:tav>
                                        <p:tav tm="100000">
                                          <p:val>
                                            <p:strVal val="#ppt_x"/>
                                          </p:val>
                                        </p:tav>
                                      </p:tavLst>
                                    </p:anim>
                                    <p:anim calcmode="lin" valueType="num">
                                      <p:cBhvr>
                                        <p:cTn id="538" dur="1000" fill="hold"/>
                                        <p:tgtEl>
                                          <p:spTgt spid="1063"/>
                                        </p:tgtEl>
                                        <p:attrNameLst>
                                          <p:attrName>ppt_y</p:attrName>
                                        </p:attrNameLst>
                                      </p:cBhvr>
                                      <p:tavLst>
                                        <p:tav tm="0">
                                          <p:val>
                                            <p:strVal val="#ppt_y+.1"/>
                                          </p:val>
                                        </p:tav>
                                        <p:tav tm="100000">
                                          <p:val>
                                            <p:strVal val="#ppt_y"/>
                                          </p:val>
                                        </p:tav>
                                      </p:tavLst>
                                    </p:anim>
                                  </p:childTnLst>
                                </p:cTn>
                              </p:par>
                              <p:par>
                                <p:cTn id="539" presetID="42" presetClass="entr" presetSubtype="0" fill="hold" grpId="0" nodeType="withEffect">
                                  <p:stCondLst>
                                    <p:cond delay="0"/>
                                  </p:stCondLst>
                                  <p:childTnLst>
                                    <p:set>
                                      <p:cBhvr>
                                        <p:cTn id="540" dur="1" fill="hold">
                                          <p:stCondLst>
                                            <p:cond delay="0"/>
                                          </p:stCondLst>
                                        </p:cTn>
                                        <p:tgtEl>
                                          <p:spTgt spid="1115"/>
                                        </p:tgtEl>
                                        <p:attrNameLst>
                                          <p:attrName>style.visibility</p:attrName>
                                        </p:attrNameLst>
                                      </p:cBhvr>
                                      <p:to>
                                        <p:strVal val="visible"/>
                                      </p:to>
                                    </p:set>
                                    <p:animEffect transition="in" filter="fade">
                                      <p:cBhvr>
                                        <p:cTn id="541" dur="1000"/>
                                        <p:tgtEl>
                                          <p:spTgt spid="1115"/>
                                        </p:tgtEl>
                                      </p:cBhvr>
                                    </p:animEffect>
                                    <p:anim calcmode="lin" valueType="num">
                                      <p:cBhvr>
                                        <p:cTn id="542" dur="1000" fill="hold"/>
                                        <p:tgtEl>
                                          <p:spTgt spid="1115"/>
                                        </p:tgtEl>
                                        <p:attrNameLst>
                                          <p:attrName>ppt_x</p:attrName>
                                        </p:attrNameLst>
                                      </p:cBhvr>
                                      <p:tavLst>
                                        <p:tav tm="0">
                                          <p:val>
                                            <p:strVal val="#ppt_x"/>
                                          </p:val>
                                        </p:tav>
                                        <p:tav tm="100000">
                                          <p:val>
                                            <p:strVal val="#ppt_x"/>
                                          </p:val>
                                        </p:tav>
                                      </p:tavLst>
                                    </p:anim>
                                    <p:anim calcmode="lin" valueType="num">
                                      <p:cBhvr>
                                        <p:cTn id="543" dur="1000" fill="hold"/>
                                        <p:tgtEl>
                                          <p:spTgt spid="1115"/>
                                        </p:tgtEl>
                                        <p:attrNameLst>
                                          <p:attrName>ppt_y</p:attrName>
                                        </p:attrNameLst>
                                      </p:cBhvr>
                                      <p:tavLst>
                                        <p:tav tm="0">
                                          <p:val>
                                            <p:strVal val="#ppt_y+.1"/>
                                          </p:val>
                                        </p:tav>
                                        <p:tav tm="100000">
                                          <p:val>
                                            <p:strVal val="#ppt_y"/>
                                          </p:val>
                                        </p:tav>
                                      </p:tavLst>
                                    </p:anim>
                                  </p:childTnLst>
                                </p:cTn>
                              </p:par>
                              <p:par>
                                <p:cTn id="544" presetID="42" presetClass="entr" presetSubtype="0" fill="hold" grpId="0" nodeType="withEffect">
                                  <p:stCondLst>
                                    <p:cond delay="0"/>
                                  </p:stCondLst>
                                  <p:childTnLst>
                                    <p:set>
                                      <p:cBhvr>
                                        <p:cTn id="545" dur="1" fill="hold">
                                          <p:stCondLst>
                                            <p:cond delay="0"/>
                                          </p:stCondLst>
                                        </p:cTn>
                                        <p:tgtEl>
                                          <p:spTgt spid="1116"/>
                                        </p:tgtEl>
                                        <p:attrNameLst>
                                          <p:attrName>style.visibility</p:attrName>
                                        </p:attrNameLst>
                                      </p:cBhvr>
                                      <p:to>
                                        <p:strVal val="visible"/>
                                      </p:to>
                                    </p:set>
                                    <p:animEffect transition="in" filter="fade">
                                      <p:cBhvr>
                                        <p:cTn id="546" dur="1000"/>
                                        <p:tgtEl>
                                          <p:spTgt spid="1116"/>
                                        </p:tgtEl>
                                      </p:cBhvr>
                                    </p:animEffect>
                                    <p:anim calcmode="lin" valueType="num">
                                      <p:cBhvr>
                                        <p:cTn id="547" dur="1000" fill="hold"/>
                                        <p:tgtEl>
                                          <p:spTgt spid="1116"/>
                                        </p:tgtEl>
                                        <p:attrNameLst>
                                          <p:attrName>ppt_x</p:attrName>
                                        </p:attrNameLst>
                                      </p:cBhvr>
                                      <p:tavLst>
                                        <p:tav tm="0">
                                          <p:val>
                                            <p:strVal val="#ppt_x"/>
                                          </p:val>
                                        </p:tav>
                                        <p:tav tm="100000">
                                          <p:val>
                                            <p:strVal val="#ppt_x"/>
                                          </p:val>
                                        </p:tav>
                                      </p:tavLst>
                                    </p:anim>
                                    <p:anim calcmode="lin" valueType="num">
                                      <p:cBhvr>
                                        <p:cTn id="548" dur="1000" fill="hold"/>
                                        <p:tgtEl>
                                          <p:spTgt spid="1116"/>
                                        </p:tgtEl>
                                        <p:attrNameLst>
                                          <p:attrName>ppt_y</p:attrName>
                                        </p:attrNameLst>
                                      </p:cBhvr>
                                      <p:tavLst>
                                        <p:tav tm="0">
                                          <p:val>
                                            <p:strVal val="#ppt_y+.1"/>
                                          </p:val>
                                        </p:tav>
                                        <p:tav tm="100000">
                                          <p:val>
                                            <p:strVal val="#ppt_y"/>
                                          </p:val>
                                        </p:tav>
                                      </p:tavLst>
                                    </p:anim>
                                  </p:childTnLst>
                                </p:cTn>
                              </p:par>
                              <p:par>
                                <p:cTn id="549" presetID="42" presetClass="entr" presetSubtype="0" fill="hold" grpId="0" nodeType="withEffect">
                                  <p:stCondLst>
                                    <p:cond delay="0"/>
                                  </p:stCondLst>
                                  <p:childTnLst>
                                    <p:set>
                                      <p:cBhvr>
                                        <p:cTn id="550" dur="1" fill="hold">
                                          <p:stCondLst>
                                            <p:cond delay="0"/>
                                          </p:stCondLst>
                                        </p:cTn>
                                        <p:tgtEl>
                                          <p:spTgt spid="1117"/>
                                        </p:tgtEl>
                                        <p:attrNameLst>
                                          <p:attrName>style.visibility</p:attrName>
                                        </p:attrNameLst>
                                      </p:cBhvr>
                                      <p:to>
                                        <p:strVal val="visible"/>
                                      </p:to>
                                    </p:set>
                                    <p:animEffect transition="in" filter="fade">
                                      <p:cBhvr>
                                        <p:cTn id="551" dur="1000"/>
                                        <p:tgtEl>
                                          <p:spTgt spid="1117"/>
                                        </p:tgtEl>
                                      </p:cBhvr>
                                    </p:animEffect>
                                    <p:anim calcmode="lin" valueType="num">
                                      <p:cBhvr>
                                        <p:cTn id="552" dur="1000" fill="hold"/>
                                        <p:tgtEl>
                                          <p:spTgt spid="1117"/>
                                        </p:tgtEl>
                                        <p:attrNameLst>
                                          <p:attrName>ppt_x</p:attrName>
                                        </p:attrNameLst>
                                      </p:cBhvr>
                                      <p:tavLst>
                                        <p:tav tm="0">
                                          <p:val>
                                            <p:strVal val="#ppt_x"/>
                                          </p:val>
                                        </p:tav>
                                        <p:tav tm="100000">
                                          <p:val>
                                            <p:strVal val="#ppt_x"/>
                                          </p:val>
                                        </p:tav>
                                      </p:tavLst>
                                    </p:anim>
                                    <p:anim calcmode="lin" valueType="num">
                                      <p:cBhvr>
                                        <p:cTn id="553" dur="1000" fill="hold"/>
                                        <p:tgtEl>
                                          <p:spTgt spid="1117"/>
                                        </p:tgtEl>
                                        <p:attrNameLst>
                                          <p:attrName>ppt_y</p:attrName>
                                        </p:attrNameLst>
                                      </p:cBhvr>
                                      <p:tavLst>
                                        <p:tav tm="0">
                                          <p:val>
                                            <p:strVal val="#ppt_y+.1"/>
                                          </p:val>
                                        </p:tav>
                                        <p:tav tm="100000">
                                          <p:val>
                                            <p:strVal val="#ppt_y"/>
                                          </p:val>
                                        </p:tav>
                                      </p:tavLst>
                                    </p:anim>
                                  </p:childTnLst>
                                </p:cTn>
                              </p:par>
                              <p:par>
                                <p:cTn id="554" presetID="42" presetClass="entr" presetSubtype="0" fill="hold" grpId="0" nodeType="withEffect">
                                  <p:stCondLst>
                                    <p:cond delay="0"/>
                                  </p:stCondLst>
                                  <p:childTnLst>
                                    <p:set>
                                      <p:cBhvr>
                                        <p:cTn id="555" dur="1" fill="hold">
                                          <p:stCondLst>
                                            <p:cond delay="0"/>
                                          </p:stCondLst>
                                        </p:cTn>
                                        <p:tgtEl>
                                          <p:spTgt spid="1118"/>
                                        </p:tgtEl>
                                        <p:attrNameLst>
                                          <p:attrName>style.visibility</p:attrName>
                                        </p:attrNameLst>
                                      </p:cBhvr>
                                      <p:to>
                                        <p:strVal val="visible"/>
                                      </p:to>
                                    </p:set>
                                    <p:animEffect transition="in" filter="fade">
                                      <p:cBhvr>
                                        <p:cTn id="556" dur="1000"/>
                                        <p:tgtEl>
                                          <p:spTgt spid="1118"/>
                                        </p:tgtEl>
                                      </p:cBhvr>
                                    </p:animEffect>
                                    <p:anim calcmode="lin" valueType="num">
                                      <p:cBhvr>
                                        <p:cTn id="557" dur="1000" fill="hold"/>
                                        <p:tgtEl>
                                          <p:spTgt spid="1118"/>
                                        </p:tgtEl>
                                        <p:attrNameLst>
                                          <p:attrName>ppt_x</p:attrName>
                                        </p:attrNameLst>
                                      </p:cBhvr>
                                      <p:tavLst>
                                        <p:tav tm="0">
                                          <p:val>
                                            <p:strVal val="#ppt_x"/>
                                          </p:val>
                                        </p:tav>
                                        <p:tav tm="100000">
                                          <p:val>
                                            <p:strVal val="#ppt_x"/>
                                          </p:val>
                                        </p:tav>
                                      </p:tavLst>
                                    </p:anim>
                                    <p:anim calcmode="lin" valueType="num">
                                      <p:cBhvr>
                                        <p:cTn id="558" dur="1000" fill="hold"/>
                                        <p:tgtEl>
                                          <p:spTgt spid="1118"/>
                                        </p:tgtEl>
                                        <p:attrNameLst>
                                          <p:attrName>ppt_y</p:attrName>
                                        </p:attrNameLst>
                                      </p:cBhvr>
                                      <p:tavLst>
                                        <p:tav tm="0">
                                          <p:val>
                                            <p:strVal val="#ppt_y+.1"/>
                                          </p:val>
                                        </p:tav>
                                        <p:tav tm="100000">
                                          <p:val>
                                            <p:strVal val="#ppt_y"/>
                                          </p:val>
                                        </p:tav>
                                      </p:tavLst>
                                    </p:anim>
                                  </p:childTnLst>
                                </p:cTn>
                              </p:par>
                              <p:par>
                                <p:cTn id="559" presetID="42" presetClass="entr" presetSubtype="0" fill="hold" grpId="0" nodeType="withEffect">
                                  <p:stCondLst>
                                    <p:cond delay="0"/>
                                  </p:stCondLst>
                                  <p:childTnLst>
                                    <p:set>
                                      <p:cBhvr>
                                        <p:cTn id="560" dur="1" fill="hold">
                                          <p:stCondLst>
                                            <p:cond delay="0"/>
                                          </p:stCondLst>
                                        </p:cTn>
                                        <p:tgtEl>
                                          <p:spTgt spid="1119"/>
                                        </p:tgtEl>
                                        <p:attrNameLst>
                                          <p:attrName>style.visibility</p:attrName>
                                        </p:attrNameLst>
                                      </p:cBhvr>
                                      <p:to>
                                        <p:strVal val="visible"/>
                                      </p:to>
                                    </p:set>
                                    <p:animEffect transition="in" filter="fade">
                                      <p:cBhvr>
                                        <p:cTn id="561" dur="1000"/>
                                        <p:tgtEl>
                                          <p:spTgt spid="1119"/>
                                        </p:tgtEl>
                                      </p:cBhvr>
                                    </p:animEffect>
                                    <p:anim calcmode="lin" valueType="num">
                                      <p:cBhvr>
                                        <p:cTn id="562" dur="1000" fill="hold"/>
                                        <p:tgtEl>
                                          <p:spTgt spid="1119"/>
                                        </p:tgtEl>
                                        <p:attrNameLst>
                                          <p:attrName>ppt_x</p:attrName>
                                        </p:attrNameLst>
                                      </p:cBhvr>
                                      <p:tavLst>
                                        <p:tav tm="0">
                                          <p:val>
                                            <p:strVal val="#ppt_x"/>
                                          </p:val>
                                        </p:tav>
                                        <p:tav tm="100000">
                                          <p:val>
                                            <p:strVal val="#ppt_x"/>
                                          </p:val>
                                        </p:tav>
                                      </p:tavLst>
                                    </p:anim>
                                    <p:anim calcmode="lin" valueType="num">
                                      <p:cBhvr>
                                        <p:cTn id="563" dur="1000" fill="hold"/>
                                        <p:tgtEl>
                                          <p:spTgt spid="1119"/>
                                        </p:tgtEl>
                                        <p:attrNameLst>
                                          <p:attrName>ppt_y</p:attrName>
                                        </p:attrNameLst>
                                      </p:cBhvr>
                                      <p:tavLst>
                                        <p:tav tm="0">
                                          <p:val>
                                            <p:strVal val="#ppt_y+.1"/>
                                          </p:val>
                                        </p:tav>
                                        <p:tav tm="100000">
                                          <p:val>
                                            <p:strVal val="#ppt_y"/>
                                          </p:val>
                                        </p:tav>
                                      </p:tavLst>
                                    </p:anim>
                                  </p:childTnLst>
                                </p:cTn>
                              </p:par>
                              <p:par>
                                <p:cTn id="564" presetID="42" presetClass="entr" presetSubtype="0" fill="hold" grpId="0" nodeType="withEffect">
                                  <p:stCondLst>
                                    <p:cond delay="0"/>
                                  </p:stCondLst>
                                  <p:childTnLst>
                                    <p:set>
                                      <p:cBhvr>
                                        <p:cTn id="565" dur="1" fill="hold">
                                          <p:stCondLst>
                                            <p:cond delay="0"/>
                                          </p:stCondLst>
                                        </p:cTn>
                                        <p:tgtEl>
                                          <p:spTgt spid="1120"/>
                                        </p:tgtEl>
                                        <p:attrNameLst>
                                          <p:attrName>style.visibility</p:attrName>
                                        </p:attrNameLst>
                                      </p:cBhvr>
                                      <p:to>
                                        <p:strVal val="visible"/>
                                      </p:to>
                                    </p:set>
                                    <p:animEffect transition="in" filter="fade">
                                      <p:cBhvr>
                                        <p:cTn id="566" dur="1000"/>
                                        <p:tgtEl>
                                          <p:spTgt spid="1120"/>
                                        </p:tgtEl>
                                      </p:cBhvr>
                                    </p:animEffect>
                                    <p:anim calcmode="lin" valueType="num">
                                      <p:cBhvr>
                                        <p:cTn id="567" dur="1000" fill="hold"/>
                                        <p:tgtEl>
                                          <p:spTgt spid="1120"/>
                                        </p:tgtEl>
                                        <p:attrNameLst>
                                          <p:attrName>ppt_x</p:attrName>
                                        </p:attrNameLst>
                                      </p:cBhvr>
                                      <p:tavLst>
                                        <p:tav tm="0">
                                          <p:val>
                                            <p:strVal val="#ppt_x"/>
                                          </p:val>
                                        </p:tav>
                                        <p:tav tm="100000">
                                          <p:val>
                                            <p:strVal val="#ppt_x"/>
                                          </p:val>
                                        </p:tav>
                                      </p:tavLst>
                                    </p:anim>
                                    <p:anim calcmode="lin" valueType="num">
                                      <p:cBhvr>
                                        <p:cTn id="568" dur="1000" fill="hold"/>
                                        <p:tgtEl>
                                          <p:spTgt spid="1120"/>
                                        </p:tgtEl>
                                        <p:attrNameLst>
                                          <p:attrName>ppt_y</p:attrName>
                                        </p:attrNameLst>
                                      </p:cBhvr>
                                      <p:tavLst>
                                        <p:tav tm="0">
                                          <p:val>
                                            <p:strVal val="#ppt_y+.1"/>
                                          </p:val>
                                        </p:tav>
                                        <p:tav tm="100000">
                                          <p:val>
                                            <p:strVal val="#ppt_y"/>
                                          </p:val>
                                        </p:tav>
                                      </p:tavLst>
                                    </p:anim>
                                  </p:childTnLst>
                                </p:cTn>
                              </p:par>
                              <p:par>
                                <p:cTn id="569" presetID="42" presetClass="entr" presetSubtype="0" fill="hold" grpId="0" nodeType="withEffect">
                                  <p:stCondLst>
                                    <p:cond delay="0"/>
                                  </p:stCondLst>
                                  <p:childTnLst>
                                    <p:set>
                                      <p:cBhvr>
                                        <p:cTn id="570" dur="1" fill="hold">
                                          <p:stCondLst>
                                            <p:cond delay="0"/>
                                          </p:stCondLst>
                                        </p:cTn>
                                        <p:tgtEl>
                                          <p:spTgt spid="1121"/>
                                        </p:tgtEl>
                                        <p:attrNameLst>
                                          <p:attrName>style.visibility</p:attrName>
                                        </p:attrNameLst>
                                      </p:cBhvr>
                                      <p:to>
                                        <p:strVal val="visible"/>
                                      </p:to>
                                    </p:set>
                                    <p:animEffect transition="in" filter="fade">
                                      <p:cBhvr>
                                        <p:cTn id="571" dur="1000"/>
                                        <p:tgtEl>
                                          <p:spTgt spid="1121"/>
                                        </p:tgtEl>
                                      </p:cBhvr>
                                    </p:animEffect>
                                    <p:anim calcmode="lin" valueType="num">
                                      <p:cBhvr>
                                        <p:cTn id="572" dur="1000" fill="hold"/>
                                        <p:tgtEl>
                                          <p:spTgt spid="1121"/>
                                        </p:tgtEl>
                                        <p:attrNameLst>
                                          <p:attrName>ppt_x</p:attrName>
                                        </p:attrNameLst>
                                      </p:cBhvr>
                                      <p:tavLst>
                                        <p:tav tm="0">
                                          <p:val>
                                            <p:strVal val="#ppt_x"/>
                                          </p:val>
                                        </p:tav>
                                        <p:tav tm="100000">
                                          <p:val>
                                            <p:strVal val="#ppt_x"/>
                                          </p:val>
                                        </p:tav>
                                      </p:tavLst>
                                    </p:anim>
                                    <p:anim calcmode="lin" valueType="num">
                                      <p:cBhvr>
                                        <p:cTn id="573" dur="1000" fill="hold"/>
                                        <p:tgtEl>
                                          <p:spTgt spid="1121"/>
                                        </p:tgtEl>
                                        <p:attrNameLst>
                                          <p:attrName>ppt_y</p:attrName>
                                        </p:attrNameLst>
                                      </p:cBhvr>
                                      <p:tavLst>
                                        <p:tav tm="0">
                                          <p:val>
                                            <p:strVal val="#ppt_y+.1"/>
                                          </p:val>
                                        </p:tav>
                                        <p:tav tm="100000">
                                          <p:val>
                                            <p:strVal val="#ppt_y"/>
                                          </p:val>
                                        </p:tav>
                                      </p:tavLst>
                                    </p:anim>
                                  </p:childTnLst>
                                </p:cTn>
                              </p:par>
                              <p:par>
                                <p:cTn id="574" presetID="42" presetClass="entr" presetSubtype="0" fill="hold" grpId="0" nodeType="withEffect">
                                  <p:stCondLst>
                                    <p:cond delay="0"/>
                                  </p:stCondLst>
                                  <p:childTnLst>
                                    <p:set>
                                      <p:cBhvr>
                                        <p:cTn id="575" dur="1" fill="hold">
                                          <p:stCondLst>
                                            <p:cond delay="0"/>
                                          </p:stCondLst>
                                        </p:cTn>
                                        <p:tgtEl>
                                          <p:spTgt spid="1122"/>
                                        </p:tgtEl>
                                        <p:attrNameLst>
                                          <p:attrName>style.visibility</p:attrName>
                                        </p:attrNameLst>
                                      </p:cBhvr>
                                      <p:to>
                                        <p:strVal val="visible"/>
                                      </p:to>
                                    </p:set>
                                    <p:animEffect transition="in" filter="fade">
                                      <p:cBhvr>
                                        <p:cTn id="576" dur="1000"/>
                                        <p:tgtEl>
                                          <p:spTgt spid="1122"/>
                                        </p:tgtEl>
                                      </p:cBhvr>
                                    </p:animEffect>
                                    <p:anim calcmode="lin" valueType="num">
                                      <p:cBhvr>
                                        <p:cTn id="577" dur="1000" fill="hold"/>
                                        <p:tgtEl>
                                          <p:spTgt spid="1122"/>
                                        </p:tgtEl>
                                        <p:attrNameLst>
                                          <p:attrName>ppt_x</p:attrName>
                                        </p:attrNameLst>
                                      </p:cBhvr>
                                      <p:tavLst>
                                        <p:tav tm="0">
                                          <p:val>
                                            <p:strVal val="#ppt_x"/>
                                          </p:val>
                                        </p:tav>
                                        <p:tav tm="100000">
                                          <p:val>
                                            <p:strVal val="#ppt_x"/>
                                          </p:val>
                                        </p:tav>
                                      </p:tavLst>
                                    </p:anim>
                                    <p:anim calcmode="lin" valueType="num">
                                      <p:cBhvr>
                                        <p:cTn id="578" dur="1000" fill="hold"/>
                                        <p:tgtEl>
                                          <p:spTgt spid="1122"/>
                                        </p:tgtEl>
                                        <p:attrNameLst>
                                          <p:attrName>ppt_y</p:attrName>
                                        </p:attrNameLst>
                                      </p:cBhvr>
                                      <p:tavLst>
                                        <p:tav tm="0">
                                          <p:val>
                                            <p:strVal val="#ppt_y+.1"/>
                                          </p:val>
                                        </p:tav>
                                        <p:tav tm="100000">
                                          <p:val>
                                            <p:strVal val="#ppt_y"/>
                                          </p:val>
                                        </p:tav>
                                      </p:tavLst>
                                    </p:anim>
                                  </p:childTnLst>
                                </p:cTn>
                              </p:par>
                              <p:par>
                                <p:cTn id="579" presetID="42" presetClass="entr" presetSubtype="0" fill="hold" grpId="0" nodeType="withEffect">
                                  <p:stCondLst>
                                    <p:cond delay="0"/>
                                  </p:stCondLst>
                                  <p:childTnLst>
                                    <p:set>
                                      <p:cBhvr>
                                        <p:cTn id="580" dur="1" fill="hold">
                                          <p:stCondLst>
                                            <p:cond delay="0"/>
                                          </p:stCondLst>
                                        </p:cTn>
                                        <p:tgtEl>
                                          <p:spTgt spid="1123"/>
                                        </p:tgtEl>
                                        <p:attrNameLst>
                                          <p:attrName>style.visibility</p:attrName>
                                        </p:attrNameLst>
                                      </p:cBhvr>
                                      <p:to>
                                        <p:strVal val="visible"/>
                                      </p:to>
                                    </p:set>
                                    <p:animEffect transition="in" filter="fade">
                                      <p:cBhvr>
                                        <p:cTn id="581" dur="1000"/>
                                        <p:tgtEl>
                                          <p:spTgt spid="1123"/>
                                        </p:tgtEl>
                                      </p:cBhvr>
                                    </p:animEffect>
                                    <p:anim calcmode="lin" valueType="num">
                                      <p:cBhvr>
                                        <p:cTn id="582" dur="1000" fill="hold"/>
                                        <p:tgtEl>
                                          <p:spTgt spid="1123"/>
                                        </p:tgtEl>
                                        <p:attrNameLst>
                                          <p:attrName>ppt_x</p:attrName>
                                        </p:attrNameLst>
                                      </p:cBhvr>
                                      <p:tavLst>
                                        <p:tav tm="0">
                                          <p:val>
                                            <p:strVal val="#ppt_x"/>
                                          </p:val>
                                        </p:tav>
                                        <p:tav tm="100000">
                                          <p:val>
                                            <p:strVal val="#ppt_x"/>
                                          </p:val>
                                        </p:tav>
                                      </p:tavLst>
                                    </p:anim>
                                    <p:anim calcmode="lin" valueType="num">
                                      <p:cBhvr>
                                        <p:cTn id="583" dur="1000" fill="hold"/>
                                        <p:tgtEl>
                                          <p:spTgt spid="1123"/>
                                        </p:tgtEl>
                                        <p:attrNameLst>
                                          <p:attrName>ppt_y</p:attrName>
                                        </p:attrNameLst>
                                      </p:cBhvr>
                                      <p:tavLst>
                                        <p:tav tm="0">
                                          <p:val>
                                            <p:strVal val="#ppt_y+.1"/>
                                          </p:val>
                                        </p:tav>
                                        <p:tav tm="100000">
                                          <p:val>
                                            <p:strVal val="#ppt_y"/>
                                          </p:val>
                                        </p:tav>
                                      </p:tavLst>
                                    </p:anim>
                                  </p:childTnLst>
                                </p:cTn>
                              </p:par>
                              <p:par>
                                <p:cTn id="584" presetID="42" presetClass="entr" presetSubtype="0" fill="hold" grpId="0" nodeType="withEffect">
                                  <p:stCondLst>
                                    <p:cond delay="0"/>
                                  </p:stCondLst>
                                  <p:childTnLst>
                                    <p:set>
                                      <p:cBhvr>
                                        <p:cTn id="585" dur="1" fill="hold">
                                          <p:stCondLst>
                                            <p:cond delay="0"/>
                                          </p:stCondLst>
                                        </p:cTn>
                                        <p:tgtEl>
                                          <p:spTgt spid="1124"/>
                                        </p:tgtEl>
                                        <p:attrNameLst>
                                          <p:attrName>style.visibility</p:attrName>
                                        </p:attrNameLst>
                                      </p:cBhvr>
                                      <p:to>
                                        <p:strVal val="visible"/>
                                      </p:to>
                                    </p:set>
                                    <p:animEffect transition="in" filter="fade">
                                      <p:cBhvr>
                                        <p:cTn id="586" dur="1000"/>
                                        <p:tgtEl>
                                          <p:spTgt spid="1124"/>
                                        </p:tgtEl>
                                      </p:cBhvr>
                                    </p:animEffect>
                                    <p:anim calcmode="lin" valueType="num">
                                      <p:cBhvr>
                                        <p:cTn id="587" dur="1000" fill="hold"/>
                                        <p:tgtEl>
                                          <p:spTgt spid="1124"/>
                                        </p:tgtEl>
                                        <p:attrNameLst>
                                          <p:attrName>ppt_x</p:attrName>
                                        </p:attrNameLst>
                                      </p:cBhvr>
                                      <p:tavLst>
                                        <p:tav tm="0">
                                          <p:val>
                                            <p:strVal val="#ppt_x"/>
                                          </p:val>
                                        </p:tav>
                                        <p:tav tm="100000">
                                          <p:val>
                                            <p:strVal val="#ppt_x"/>
                                          </p:val>
                                        </p:tav>
                                      </p:tavLst>
                                    </p:anim>
                                    <p:anim calcmode="lin" valueType="num">
                                      <p:cBhvr>
                                        <p:cTn id="588" dur="1000" fill="hold"/>
                                        <p:tgtEl>
                                          <p:spTgt spid="1124"/>
                                        </p:tgtEl>
                                        <p:attrNameLst>
                                          <p:attrName>ppt_y</p:attrName>
                                        </p:attrNameLst>
                                      </p:cBhvr>
                                      <p:tavLst>
                                        <p:tav tm="0">
                                          <p:val>
                                            <p:strVal val="#ppt_y+.1"/>
                                          </p:val>
                                        </p:tav>
                                        <p:tav tm="100000">
                                          <p:val>
                                            <p:strVal val="#ppt_y"/>
                                          </p:val>
                                        </p:tav>
                                      </p:tavLst>
                                    </p:anim>
                                  </p:childTnLst>
                                </p:cTn>
                              </p:par>
                              <p:par>
                                <p:cTn id="589" presetID="42" presetClass="entr" presetSubtype="0" fill="hold" grpId="0" nodeType="withEffect">
                                  <p:stCondLst>
                                    <p:cond delay="0"/>
                                  </p:stCondLst>
                                  <p:childTnLst>
                                    <p:set>
                                      <p:cBhvr>
                                        <p:cTn id="590" dur="1" fill="hold">
                                          <p:stCondLst>
                                            <p:cond delay="0"/>
                                          </p:stCondLst>
                                        </p:cTn>
                                        <p:tgtEl>
                                          <p:spTgt spid="1037"/>
                                        </p:tgtEl>
                                        <p:attrNameLst>
                                          <p:attrName>style.visibility</p:attrName>
                                        </p:attrNameLst>
                                      </p:cBhvr>
                                      <p:to>
                                        <p:strVal val="visible"/>
                                      </p:to>
                                    </p:set>
                                    <p:animEffect transition="in" filter="fade">
                                      <p:cBhvr>
                                        <p:cTn id="591" dur="1000"/>
                                        <p:tgtEl>
                                          <p:spTgt spid="1037"/>
                                        </p:tgtEl>
                                      </p:cBhvr>
                                    </p:animEffect>
                                    <p:anim calcmode="lin" valueType="num">
                                      <p:cBhvr>
                                        <p:cTn id="592" dur="1000" fill="hold"/>
                                        <p:tgtEl>
                                          <p:spTgt spid="1037"/>
                                        </p:tgtEl>
                                        <p:attrNameLst>
                                          <p:attrName>ppt_x</p:attrName>
                                        </p:attrNameLst>
                                      </p:cBhvr>
                                      <p:tavLst>
                                        <p:tav tm="0">
                                          <p:val>
                                            <p:strVal val="#ppt_x"/>
                                          </p:val>
                                        </p:tav>
                                        <p:tav tm="100000">
                                          <p:val>
                                            <p:strVal val="#ppt_x"/>
                                          </p:val>
                                        </p:tav>
                                      </p:tavLst>
                                    </p:anim>
                                    <p:anim calcmode="lin" valueType="num">
                                      <p:cBhvr>
                                        <p:cTn id="593"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594" fill="hold">
                      <p:stCondLst>
                        <p:cond delay="indefinite"/>
                      </p:stCondLst>
                      <p:childTnLst>
                        <p:par>
                          <p:cTn id="595" fill="hold">
                            <p:stCondLst>
                              <p:cond delay="0"/>
                            </p:stCondLst>
                            <p:childTnLst>
                              <p:par>
                                <p:cTn id="596" presetID="42" presetClass="entr" presetSubtype="0" fill="hold" grpId="0" nodeType="clickEffect">
                                  <p:stCondLst>
                                    <p:cond delay="0"/>
                                  </p:stCondLst>
                                  <p:childTnLst>
                                    <p:set>
                                      <p:cBhvr>
                                        <p:cTn id="597" dur="1" fill="hold">
                                          <p:stCondLst>
                                            <p:cond delay="0"/>
                                          </p:stCondLst>
                                        </p:cTn>
                                        <p:tgtEl>
                                          <p:spTgt spid="1125"/>
                                        </p:tgtEl>
                                        <p:attrNameLst>
                                          <p:attrName>style.visibility</p:attrName>
                                        </p:attrNameLst>
                                      </p:cBhvr>
                                      <p:to>
                                        <p:strVal val="visible"/>
                                      </p:to>
                                    </p:set>
                                    <p:animEffect transition="in" filter="fade">
                                      <p:cBhvr>
                                        <p:cTn id="598" dur="1000"/>
                                        <p:tgtEl>
                                          <p:spTgt spid="1125"/>
                                        </p:tgtEl>
                                      </p:cBhvr>
                                    </p:animEffect>
                                    <p:anim calcmode="lin" valueType="num">
                                      <p:cBhvr>
                                        <p:cTn id="599" dur="1000" fill="hold"/>
                                        <p:tgtEl>
                                          <p:spTgt spid="1125"/>
                                        </p:tgtEl>
                                        <p:attrNameLst>
                                          <p:attrName>ppt_x</p:attrName>
                                        </p:attrNameLst>
                                      </p:cBhvr>
                                      <p:tavLst>
                                        <p:tav tm="0">
                                          <p:val>
                                            <p:strVal val="#ppt_x"/>
                                          </p:val>
                                        </p:tav>
                                        <p:tav tm="100000">
                                          <p:val>
                                            <p:strVal val="#ppt_x"/>
                                          </p:val>
                                        </p:tav>
                                      </p:tavLst>
                                    </p:anim>
                                    <p:anim calcmode="lin" valueType="num">
                                      <p:cBhvr>
                                        <p:cTn id="600" dur="1000" fill="hold"/>
                                        <p:tgtEl>
                                          <p:spTgt spid="1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024"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1" grpId="0" animBg="1"/>
      <p:bldP spid="1042" grpId="0" animBg="1"/>
      <p:bldP spid="1044" grpId="0" animBg="1"/>
      <p:bldP spid="1045" grpId="0" animBg="1"/>
      <p:bldP spid="1047" grpId="0" animBg="1"/>
      <p:bldP spid="1048" grpId="0" animBg="1"/>
      <p:bldP spid="1050" grpId="0" animBg="1"/>
      <p:bldP spid="1051" grpId="0" animBg="1"/>
      <p:bldP spid="1053" grpId="0" animBg="1"/>
      <p:bldP spid="1054" grpId="0" animBg="1"/>
      <p:bldP spid="1055" grpId="0" animBg="1"/>
      <p:bldP spid="1056" grpId="0" animBg="1"/>
      <p:bldP spid="1057" grpId="0" animBg="1"/>
      <p:bldP spid="1058" grpId="0" animBg="1"/>
      <p:bldP spid="1059" grpId="0" animBg="1"/>
      <p:bldP spid="1062" grpId="0" animBg="1"/>
      <p:bldP spid="1063" grpId="0" animBg="1"/>
      <p:bldP spid="1064" grpId="0"/>
      <p:bldP spid="1065" grpId="0"/>
      <p:bldP spid="1066" grpId="0"/>
      <p:bldP spid="1067" grpId="0"/>
      <p:bldP spid="1068" grpId="0"/>
      <p:bldP spid="1069" grpId="0"/>
      <p:bldP spid="1070" grpId="0"/>
      <p:bldP spid="1071" grpId="0"/>
      <p:bldP spid="1072" grpId="0"/>
      <p:bldP spid="1073" grpId="0"/>
      <p:bldP spid="1074" grpId="0"/>
      <p:bldP spid="1075" grpId="0"/>
      <p:bldP spid="1076" grpId="0"/>
      <p:bldP spid="1077" grpId="0"/>
      <p:bldP spid="1078" grpId="0"/>
      <p:bldP spid="1079" grpId="0"/>
      <p:bldP spid="1080" grpId="0"/>
      <p:bldP spid="1081" grpId="0"/>
      <p:bldP spid="1082" grpId="0"/>
      <p:bldP spid="1083" grpId="0"/>
      <p:bldP spid="1084" grpId="0"/>
      <p:bldP spid="1085" grpId="0"/>
      <p:bldP spid="1086" grpId="0"/>
      <p:bldP spid="1087" grpId="0"/>
      <p:bldP spid="1088" grpId="0"/>
      <p:bldP spid="1089" grpId="0"/>
      <p:bldP spid="1090" grpId="0"/>
      <p:bldP spid="1091" grpId="0"/>
      <p:bldP spid="1092" grpId="0"/>
      <p:bldP spid="1093" grpId="0"/>
      <p:bldP spid="1094" grpId="0"/>
      <p:bldP spid="1095" grpId="0"/>
      <p:bldP spid="1096" grpId="0"/>
      <p:bldP spid="1097" grpId="0"/>
      <p:bldP spid="1098" grpId="0"/>
      <p:bldP spid="1099" grpId="0"/>
      <p:bldP spid="1100" grpId="0"/>
      <p:bldP spid="1101" grpId="0"/>
      <p:bldP spid="1102" grpId="0"/>
      <p:bldP spid="1103" grpId="0"/>
      <p:bldP spid="1104" grpId="0"/>
      <p:bldP spid="1105" grpId="0"/>
      <p:bldP spid="1106" grpId="0"/>
      <p:bldP spid="1107" grpId="0"/>
      <p:bldP spid="1108" grpId="0"/>
      <p:bldP spid="1109" grpId="0"/>
      <p:bldP spid="1110" grpId="0"/>
      <p:bldP spid="1111" grpId="0"/>
      <p:bldP spid="1112" grpId="0"/>
      <p:bldP spid="1113" grpId="0"/>
      <p:bldP spid="1115" grpId="0"/>
      <p:bldP spid="1116" grpId="0"/>
      <p:bldP spid="1117" grpId="0"/>
      <p:bldP spid="1118" grpId="0"/>
      <p:bldP spid="1119" grpId="0"/>
      <p:bldP spid="1120" grpId="0"/>
      <p:bldP spid="1121" grpId="0"/>
      <p:bldP spid="1122" grpId="0"/>
      <p:bldP spid="1123" grpId="0"/>
      <p:bldP spid="1124" grpId="0"/>
      <p:bldP spid="11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dirty="0"/>
              <a:t>Preliminaries</a:t>
            </a:r>
          </a:p>
          <a:p>
            <a:r>
              <a:rPr lang="en-US" sz="2800" dirty="0"/>
              <a:t>Behaviors, including use of medical care</a:t>
            </a:r>
          </a:p>
          <a:p>
            <a:r>
              <a:rPr lang="en-US" sz="2800" dirty="0"/>
              <a:t>Direct toxic exposures</a:t>
            </a:r>
          </a:p>
          <a:p>
            <a:r>
              <a:rPr lang="en-US" sz="2800" dirty="0"/>
              <a:t>Stress mediated pathways</a:t>
            </a:r>
          </a:p>
          <a:p>
            <a:r>
              <a:rPr lang="en-US" sz="2800" dirty="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a:t>
            </a:fld>
            <a:endParaRPr lang="en-US"/>
          </a:p>
        </p:txBody>
      </p:sp>
    </p:spTree>
    <p:extLst>
      <p:ext uri="{BB962C8B-B14F-4D97-AF65-F5344CB8AC3E}">
        <p14:creationId xmlns:p14="http://schemas.microsoft.com/office/powerpoint/2010/main" val="1276884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Genetics: APOL1 </a:t>
            </a:r>
          </a:p>
        </p:txBody>
      </p:sp>
      <p:sp>
        <p:nvSpPr>
          <p:cNvPr id="3" name="Content Placeholder 2"/>
          <p:cNvSpPr>
            <a:spLocks noGrp="1"/>
          </p:cNvSpPr>
          <p:nvPr>
            <p:ph idx="1"/>
          </p:nvPr>
        </p:nvSpPr>
        <p:spPr>
          <a:xfrm>
            <a:off x="457200" y="1600200"/>
            <a:ext cx="8534400" cy="5105400"/>
          </a:xfrm>
        </p:spPr>
        <p:txBody>
          <a:bodyPr/>
          <a:lstStyle/>
          <a:p>
            <a:r>
              <a:rPr lang="en-US" sz="2400" dirty="0"/>
              <a:t>Example of use of ancestry differences clearly useful for </a:t>
            </a:r>
            <a:r>
              <a:rPr lang="en-US" sz="2400" i="1" dirty="0"/>
              <a:t>insights into disease</a:t>
            </a:r>
          </a:p>
          <a:p>
            <a:r>
              <a:rPr lang="en-US" sz="2400" dirty="0"/>
              <a:t>Large beta effect estimate (RR~2), large MAF difference, but still does not explain that much of the disparity </a:t>
            </a:r>
          </a:p>
          <a:p>
            <a:r>
              <a:rPr lang="en-US" sz="2400" dirty="0"/>
              <a:t>Here’s the math to keep in mind (it’s friendly math!): PAF=Fraction of cases in the population that </a:t>
            </a:r>
            <a:r>
              <a:rPr lang="en-US" sz="2400" i="1" dirty="0"/>
              <a:t>would not have occurred if the exposure had been eliminated</a:t>
            </a:r>
          </a:p>
          <a:p>
            <a:r>
              <a:rPr lang="en-US" sz="2400" dirty="0"/>
              <a:t>PAF=p*(RR-1)/(p*(RR-1)+1)</a:t>
            </a:r>
          </a:p>
          <a:p>
            <a:r>
              <a:rPr lang="en-US" sz="2400" dirty="0"/>
              <a:t>If p (prevalence of exposure) =.5 and RR=1.5</a:t>
            </a:r>
            <a:r>
              <a:rPr lang="en-US" dirty="0"/>
              <a:t>,</a:t>
            </a:r>
            <a:r>
              <a:rPr lang="en-US" sz="2800" dirty="0"/>
              <a:t> </a:t>
            </a:r>
            <a:r>
              <a:rPr lang="en-US" sz="2400" dirty="0"/>
              <a:t>PAF=.5*.5/(.5*.5+1)=0.2</a:t>
            </a:r>
          </a:p>
          <a:p>
            <a:r>
              <a:rPr lang="en-US" sz="2400" dirty="0"/>
              <a:t>If p=.5 and RR=4</a:t>
            </a:r>
            <a:r>
              <a:rPr lang="en-US" sz="2800" dirty="0"/>
              <a:t>, PAF=.5*3/(.5*3+1)=0.60</a:t>
            </a: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30</a:t>
            </a:fld>
            <a:endParaRPr lang="en-US"/>
          </a:p>
        </p:txBody>
      </p:sp>
    </p:spTree>
    <p:extLst>
      <p:ext uri="{BB962C8B-B14F-4D97-AF65-F5344CB8AC3E}">
        <p14:creationId xmlns:p14="http://schemas.microsoft.com/office/powerpoint/2010/main" val="301973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dirty="0"/>
              <a:t>Preliminaries</a:t>
            </a:r>
          </a:p>
          <a:p>
            <a:r>
              <a:rPr lang="en-US" sz="2800" dirty="0">
                <a:solidFill>
                  <a:srgbClr val="FF0000"/>
                </a:solidFill>
              </a:rPr>
              <a:t>Behaviors, including use of medical care</a:t>
            </a:r>
          </a:p>
          <a:p>
            <a:r>
              <a:rPr lang="en-US" sz="2800" dirty="0"/>
              <a:t>Direct toxic exposures</a:t>
            </a:r>
          </a:p>
          <a:p>
            <a:r>
              <a:rPr lang="en-US" sz="2800" dirty="0"/>
              <a:t>Stress mediated pathways</a:t>
            </a:r>
          </a:p>
          <a:p>
            <a:r>
              <a:rPr lang="en-US" sz="2800" dirty="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31</a:t>
            </a:fld>
            <a:endParaRPr lang="en-US"/>
          </a:p>
        </p:txBody>
      </p:sp>
    </p:spTree>
    <p:extLst>
      <p:ext uri="{BB962C8B-B14F-4D97-AF65-F5344CB8AC3E}">
        <p14:creationId xmlns:p14="http://schemas.microsoft.com/office/powerpoint/2010/main" val="173878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Behaviors</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Calibri"/>
                <a:cs typeface="Times New Roman" panose="02020603050405020304" pitchFamily="18" charset="0"/>
              </a:rPr>
              <a:t>(diet, exercise, medical care, sex, violence)</a:t>
            </a: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p>
          <a:p>
            <a:pPr algn="ctr" eaLnBrk="1" hangingPunct="1"/>
            <a:r>
              <a:rPr lang="en-US" altLang="en-US" dirty="0">
                <a:solidFill>
                  <a:prstClr val="black"/>
                </a:solidFill>
                <a:latin typeface="Calibri"/>
                <a:cs typeface="Times New Roman" panose="02020603050405020304" pitchFamily="18" charset="0"/>
              </a:rPr>
              <a:t>Onset,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Biological mechanisms for categories of mechanisms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Toxic/Dangerous Environments </a:t>
            </a:r>
            <a:r>
              <a:rPr lang="en-US" altLang="en-US" dirty="0">
                <a:solidFill>
                  <a:prstClr val="black"/>
                </a:solidFill>
                <a:latin typeface="Calibri"/>
                <a:cs typeface="Times New Roman" panose="02020603050405020304" pitchFamily="18" charset="0"/>
              </a:rPr>
              <a:t>(Housing, work, infections, lead)</a:t>
            </a:r>
          </a:p>
        </p:txBody>
      </p:sp>
      <p:sp>
        <p:nvSpPr>
          <p:cNvPr id="15377" name="Text Box 21"/>
          <p:cNvSpPr txBox="1">
            <a:spLocks noChangeArrowheads="1"/>
          </p:cNvSpPr>
          <p:nvPr/>
        </p:nvSpPr>
        <p:spPr bwMode="auto">
          <a:xfrm>
            <a:off x="4862513" y="4587504"/>
            <a:ext cx="199548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Psychological Experiences </a:t>
            </a:r>
          </a:p>
          <a:p>
            <a:pPr eaLnBrk="1" hangingPunct="1"/>
            <a:r>
              <a:rPr lang="en-US" altLang="en-US" dirty="0">
                <a:solidFill>
                  <a:prstClr val="black"/>
                </a:solidFill>
                <a:latin typeface="Calibri"/>
                <a:cs typeface="Times New Roman" panose="02020603050405020304" pitchFamily="18" charset="0"/>
              </a:rPr>
              <a:t>(stress, shame, stigma</a:t>
            </a:r>
            <a:r>
              <a:rPr lang="en-US" altLang="en-US" dirty="0">
                <a:solidFill>
                  <a:prstClr val="black"/>
                </a:solidFill>
                <a:latin typeface="Times New Roman" panose="02020603050405020304" pitchFamily="18" charset="0"/>
                <a:cs typeface="Times New Roman" panose="02020603050405020304" pitchFamily="18" charset="0"/>
              </a:rPr>
              <a:t>)</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32</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Race/</a:t>
            </a:r>
          </a:p>
          <a:p>
            <a:pPr algn="ctr" eaLnBrk="1" hangingPunct="1"/>
            <a:r>
              <a:rPr lang="en-US" altLang="en-US" sz="2000" dirty="0">
                <a:solidFill>
                  <a:prstClr val="black"/>
                </a:solidFill>
                <a:latin typeface="Calibri"/>
                <a:cs typeface="Times New Roman" panose="02020603050405020304" pitchFamily="18" charset="0"/>
              </a:rPr>
              <a:t>Ethnicity</a:t>
            </a: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4419600" y="3045192"/>
            <a:ext cx="2519364" cy="1573917"/>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776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Behaviors are shaped and constrained by social context</a:t>
            </a:r>
          </a:p>
        </p:txBody>
      </p:sp>
      <p:sp>
        <p:nvSpPr>
          <p:cNvPr id="3" name="Content Placeholder 2"/>
          <p:cNvSpPr>
            <a:spLocks noGrp="1"/>
          </p:cNvSpPr>
          <p:nvPr>
            <p:ph idx="1"/>
          </p:nvPr>
        </p:nvSpPr>
        <p:spPr/>
        <p:txBody>
          <a:bodyPr/>
          <a:lstStyle/>
          <a:p>
            <a:r>
              <a:rPr lang="en-US" sz="2800" dirty="0">
                <a:solidFill>
                  <a:srgbClr val="FF0000"/>
                </a:solidFill>
              </a:rPr>
              <a:t>Behaviors are the focus of an upcoming lecture. Key messages in this lecture:</a:t>
            </a:r>
          </a:p>
          <a:p>
            <a:pPr lvl="1"/>
            <a:r>
              <a:rPr lang="en-US" dirty="0"/>
              <a:t>Behavioral patterns are shaped by social context </a:t>
            </a:r>
          </a:p>
          <a:p>
            <a:pPr lvl="1"/>
            <a:r>
              <a:rPr lang="en-US" dirty="0"/>
              <a:t>Influence of social context on behavior can be mediated by physiologic changes that occur in response to environmental stimuli (epigenetic regulation, neurological development)</a:t>
            </a:r>
          </a:p>
          <a:p>
            <a:pPr lvl="1"/>
            <a:r>
              <a:rPr lang="en-US" dirty="0"/>
              <a:t>The biological embedding implies that environmental causes may be relevant at developmentally specific ages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33</a:t>
            </a:fld>
            <a:endParaRPr lang="en-US"/>
          </a:p>
        </p:txBody>
      </p:sp>
    </p:spTree>
    <p:extLst>
      <p:ext uri="{BB962C8B-B14F-4D97-AF65-F5344CB8AC3E}">
        <p14:creationId xmlns:p14="http://schemas.microsoft.com/office/powerpoint/2010/main" val="126503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Mechanism: Epigenetics</a:t>
            </a:r>
          </a:p>
        </p:txBody>
      </p:sp>
      <p:sp>
        <p:nvSpPr>
          <p:cNvPr id="6" name="Content Placeholder 5"/>
          <p:cNvSpPr>
            <a:spLocks noGrp="1"/>
          </p:cNvSpPr>
          <p:nvPr>
            <p:ph idx="1"/>
          </p:nvPr>
        </p:nvSpPr>
        <p:spPr/>
        <p:txBody>
          <a:bodyPr/>
          <a:lstStyle/>
          <a:p>
            <a:r>
              <a:rPr lang="en-US" dirty="0"/>
              <a:t>Epigenetic modifications provide a possible physiologic mechanism linking parental behaviors to individual behaviors and health outcomes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34</a:t>
            </a:fld>
            <a:endParaRPr lang="en-US"/>
          </a:p>
        </p:txBody>
      </p:sp>
    </p:spTree>
    <p:extLst>
      <p:ext uri="{BB962C8B-B14F-4D97-AF65-F5344CB8AC3E}">
        <p14:creationId xmlns:p14="http://schemas.microsoft.com/office/powerpoint/2010/main" val="167532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ln w="12700">
            <a:noFill/>
            <a:miter lim="800000"/>
            <a:headEnd/>
            <a:tailEnd/>
          </a:ln>
        </p:spPr>
        <p:txBody>
          <a:bodyPr/>
          <a:lstStyle/>
          <a:p>
            <a:pPr eaLnBrk="1" hangingPunct="1"/>
            <a:r>
              <a:rPr lang="en-US" sz="3600" dirty="0"/>
              <a:t>Epigenetic Modifications: Regulate Gene Expression</a:t>
            </a:r>
            <a:endParaRPr lang="en-US" dirty="0"/>
          </a:p>
        </p:txBody>
      </p:sp>
      <p:sp>
        <p:nvSpPr>
          <p:cNvPr id="6147" name="Rectangle 3"/>
          <p:cNvSpPr>
            <a:spLocks noGrp="1" noChangeArrowheads="1"/>
          </p:cNvSpPr>
          <p:nvPr>
            <p:ph type="body" idx="4294967295"/>
          </p:nvPr>
        </p:nvSpPr>
        <p:spPr/>
        <p:txBody>
          <a:bodyPr/>
          <a:lstStyle/>
          <a:p>
            <a:pPr eaLnBrk="1" hangingPunct="1">
              <a:lnSpc>
                <a:spcPct val="80000"/>
              </a:lnSpc>
            </a:pPr>
            <a:r>
              <a:rPr lang="en-US" sz="2800" u="sng" dirty="0"/>
              <a:t>Methylation</a:t>
            </a:r>
            <a:r>
              <a:rPr lang="en-US" sz="2800" dirty="0"/>
              <a:t>: </a:t>
            </a:r>
            <a:r>
              <a:rPr lang="en-US" sz="2400" dirty="0"/>
              <a:t>Attach a methyl (CH3) group to </a:t>
            </a:r>
            <a:r>
              <a:rPr lang="en-US" sz="2400" dirty="0" err="1"/>
              <a:t>CpG</a:t>
            </a:r>
            <a:r>
              <a:rPr lang="en-US" sz="2400" dirty="0"/>
              <a:t> </a:t>
            </a:r>
            <a:r>
              <a:rPr lang="en-US" sz="2400" dirty="0" err="1"/>
              <a:t>dinucleotides</a:t>
            </a:r>
            <a:r>
              <a:rPr lang="en-US" sz="2400" dirty="0"/>
              <a:t> in “islands”</a:t>
            </a:r>
          </a:p>
          <a:p>
            <a:pPr lvl="2" eaLnBrk="1" hangingPunct="1">
              <a:lnSpc>
                <a:spcPct val="80000"/>
              </a:lnSpc>
            </a:pPr>
            <a:r>
              <a:rPr lang="en-US" sz="2000" dirty="0"/>
              <a:t>Catalyzed by DNA </a:t>
            </a:r>
            <a:r>
              <a:rPr lang="en-US" sz="2000" dirty="0" err="1"/>
              <a:t>methyltransferase</a:t>
            </a:r>
            <a:r>
              <a:rPr lang="en-US" sz="2000" dirty="0"/>
              <a:t>, which connects the methyl to a cytosine</a:t>
            </a:r>
          </a:p>
          <a:p>
            <a:pPr lvl="2" eaLnBrk="1" hangingPunct="1">
              <a:lnSpc>
                <a:spcPct val="80000"/>
              </a:lnSpc>
            </a:pPr>
            <a:r>
              <a:rPr lang="en-US" sz="2000" dirty="0"/>
              <a:t>Changes the shape of the double helix, reducing binding or access of some proteins</a:t>
            </a:r>
          </a:p>
          <a:p>
            <a:pPr lvl="2" eaLnBrk="1" hangingPunct="1">
              <a:lnSpc>
                <a:spcPct val="80000"/>
              </a:lnSpc>
            </a:pPr>
            <a:r>
              <a:rPr lang="en-US" sz="2000" dirty="0"/>
              <a:t>Reduces access of polymerase and silences expression</a:t>
            </a:r>
          </a:p>
          <a:p>
            <a:pPr lvl="2" eaLnBrk="1" hangingPunct="1">
              <a:lnSpc>
                <a:spcPct val="80000"/>
              </a:lnSpc>
            </a:pPr>
            <a:r>
              <a:rPr lang="en-US" sz="2000" dirty="0"/>
              <a:t>Often on a “promoter” region that controls extent of expression or tissue specificity</a:t>
            </a:r>
          </a:p>
          <a:p>
            <a:pPr eaLnBrk="1" hangingPunct="1">
              <a:lnSpc>
                <a:spcPct val="80000"/>
              </a:lnSpc>
            </a:pPr>
            <a:r>
              <a:rPr lang="en-US" sz="2800" u="sng" dirty="0"/>
              <a:t>Histone acetylation </a:t>
            </a:r>
            <a:r>
              <a:rPr lang="en-US" sz="2400" dirty="0"/>
              <a:t>enhances transcription while histone </a:t>
            </a:r>
            <a:r>
              <a:rPr lang="en-US" sz="2400" dirty="0" err="1"/>
              <a:t>deacetylation</a:t>
            </a:r>
            <a:r>
              <a:rPr lang="en-US" sz="2400" dirty="0"/>
              <a:t> represses transcription. </a:t>
            </a:r>
          </a:p>
          <a:p>
            <a:pPr eaLnBrk="1" hangingPunct="1">
              <a:lnSpc>
                <a:spcPct val="80000"/>
              </a:lnSpc>
            </a:pPr>
            <a:r>
              <a:rPr lang="en-US" sz="2400" dirty="0"/>
              <a:t>Epigenetic patterns change rapidly at a small number of developmentally specific ages</a:t>
            </a:r>
          </a:p>
          <a:p>
            <a:pPr eaLnBrk="1" hangingPunct="1">
              <a:lnSpc>
                <a:spcPct val="80000"/>
              </a:lnSpc>
            </a:pPr>
            <a:r>
              <a:rPr lang="en-US" sz="2400" dirty="0"/>
              <a:t>Methylation patterns can be maintained if the DNA is copied, and potentially persist throughout life and across generations.</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35</a:t>
            </a:fld>
            <a:endParaRPr lang="en-US"/>
          </a:p>
        </p:txBody>
      </p:sp>
    </p:spTree>
    <p:extLst>
      <p:ext uri="{BB962C8B-B14F-4D97-AF65-F5344CB8AC3E}">
        <p14:creationId xmlns:p14="http://schemas.microsoft.com/office/powerpoint/2010/main" val="140556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ln w="12700">
            <a:noFill/>
            <a:miter lim="800000"/>
            <a:headEnd/>
            <a:tailEnd/>
          </a:ln>
        </p:spPr>
        <p:txBody>
          <a:bodyPr/>
          <a:lstStyle/>
          <a:p>
            <a:pPr eaLnBrk="1" hangingPunct="1"/>
            <a:r>
              <a:rPr lang="en-US" sz="3600" dirty="0" err="1">
                <a:solidFill>
                  <a:srgbClr val="0070C0"/>
                </a:solidFill>
              </a:rPr>
              <a:t>Meaney</a:t>
            </a:r>
            <a:r>
              <a:rPr lang="en-US" sz="3600" dirty="0">
                <a:solidFill>
                  <a:srgbClr val="0070C0"/>
                </a:solidFill>
              </a:rPr>
              <a:t> &amp; </a:t>
            </a:r>
            <a:r>
              <a:rPr lang="en-US" sz="3600" dirty="0" err="1">
                <a:solidFill>
                  <a:srgbClr val="0070C0"/>
                </a:solidFill>
              </a:rPr>
              <a:t>Szyf</a:t>
            </a:r>
            <a:r>
              <a:rPr lang="en-US" sz="3600" dirty="0">
                <a:solidFill>
                  <a:srgbClr val="0070C0"/>
                </a:solidFill>
              </a:rPr>
              <a:t>: Parent-offspring interactions shape epigenetic patterns</a:t>
            </a:r>
            <a:endParaRPr lang="en-US" dirty="0">
              <a:solidFill>
                <a:srgbClr val="0070C0"/>
              </a:solidFill>
            </a:endParaRPr>
          </a:p>
        </p:txBody>
      </p:sp>
      <p:sp>
        <p:nvSpPr>
          <p:cNvPr id="9219" name="Rectangle 3"/>
          <p:cNvSpPr>
            <a:spLocks noGrp="1" noChangeArrowheads="1"/>
          </p:cNvSpPr>
          <p:nvPr>
            <p:ph type="body" idx="4294967295"/>
          </p:nvPr>
        </p:nvSpPr>
        <p:spPr>
          <a:xfrm>
            <a:off x="457200" y="1600200"/>
            <a:ext cx="8458200" cy="1981200"/>
          </a:xfrm>
        </p:spPr>
        <p:txBody>
          <a:bodyPr/>
          <a:lstStyle/>
          <a:p>
            <a:pPr marL="0" indent="0" eaLnBrk="1" hangingPunct="1">
              <a:buNone/>
            </a:pPr>
            <a:r>
              <a:rPr lang="en-US" dirty="0"/>
              <a:t>Basic observation: rat pups handled postnatal days 1-5 have lower stress responses for the rest of their lives.</a:t>
            </a:r>
            <a:endParaRPr lang="en-US" sz="1600" dirty="0"/>
          </a:p>
          <a:p>
            <a:pPr lvl="1" eaLnBrk="1" hangingPunct="1"/>
            <a:endParaRPr lang="en-US" sz="1600" dirty="0"/>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2376"/>
          <a:stretch>
            <a:fillRect/>
          </a:stretch>
        </p:blipFill>
        <p:spPr bwMode="auto">
          <a:xfrm>
            <a:off x="1219200" y="3101975"/>
            <a:ext cx="5703888"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36</a:t>
            </a:fld>
            <a:endParaRPr lang="en-US"/>
          </a:p>
        </p:txBody>
      </p:sp>
    </p:spTree>
    <p:extLst>
      <p:ext uri="{BB962C8B-B14F-4D97-AF65-F5344CB8AC3E}">
        <p14:creationId xmlns:p14="http://schemas.microsoft.com/office/powerpoint/2010/main" val="4208051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“Handled” rats – with more engaged maternal care - had better cognitive aging</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37</a:t>
            </a:fld>
            <a:endParaRPr lang="en-US"/>
          </a:p>
        </p:txBody>
      </p:sp>
      <p:pic>
        <p:nvPicPr>
          <p:cNvPr id="6" name="Picture 5"/>
          <p:cNvPicPr>
            <a:picLocks noChangeAspect="1"/>
          </p:cNvPicPr>
          <p:nvPr/>
        </p:nvPicPr>
        <p:blipFill>
          <a:blip r:embed="rId2"/>
          <a:stretch>
            <a:fillRect/>
          </a:stretch>
        </p:blipFill>
        <p:spPr>
          <a:xfrm>
            <a:off x="1295400" y="1471231"/>
            <a:ext cx="5492630" cy="3490988"/>
          </a:xfrm>
          <a:prstGeom prst="rect">
            <a:avLst/>
          </a:prstGeom>
        </p:spPr>
      </p:pic>
      <p:sp>
        <p:nvSpPr>
          <p:cNvPr id="7" name="TextBox 6"/>
          <p:cNvSpPr txBox="1"/>
          <p:nvPr/>
        </p:nvSpPr>
        <p:spPr>
          <a:xfrm>
            <a:off x="300567" y="5015812"/>
            <a:ext cx="8542866" cy="1384995"/>
          </a:xfrm>
          <a:prstGeom prst="rect">
            <a:avLst/>
          </a:prstGeom>
          <a:noFill/>
        </p:spPr>
        <p:txBody>
          <a:bodyPr wrap="square" rtlCol="0">
            <a:spAutoFit/>
          </a:bodyPr>
          <a:lstStyle/>
          <a:p>
            <a:r>
              <a:rPr lang="en-US" sz="2800" dirty="0"/>
              <a:t>At 24 months, significant differences in neuron density in hippocampal regions.</a:t>
            </a:r>
          </a:p>
          <a:p>
            <a:r>
              <a:rPr lang="en-US" sz="2800" dirty="0"/>
              <a:t>-</a:t>
            </a:r>
            <a:r>
              <a:rPr lang="en-US" sz="2400" dirty="0" err="1"/>
              <a:t>Meaney</a:t>
            </a:r>
            <a:r>
              <a:rPr lang="en-US" sz="2400" dirty="0"/>
              <a:t>, </a:t>
            </a:r>
            <a:r>
              <a:rPr lang="en-US" sz="2400" dirty="0" err="1"/>
              <a:t>Neurobio</a:t>
            </a:r>
            <a:r>
              <a:rPr lang="en-US" sz="2400" dirty="0"/>
              <a:t> of Aging 1991</a:t>
            </a:r>
          </a:p>
        </p:txBody>
      </p:sp>
    </p:spTree>
    <p:extLst>
      <p:ext uri="{BB962C8B-B14F-4D97-AF65-F5344CB8AC3E}">
        <p14:creationId xmlns:p14="http://schemas.microsoft.com/office/powerpoint/2010/main" val="2225904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“Handled” rats – with more engaged maternal care - had better cognitive aging</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38</a:t>
            </a:fld>
            <a:endParaRPr lang="en-US"/>
          </a:p>
        </p:txBody>
      </p:sp>
      <p:sp>
        <p:nvSpPr>
          <p:cNvPr id="7" name="TextBox 6"/>
          <p:cNvSpPr txBox="1"/>
          <p:nvPr/>
        </p:nvSpPr>
        <p:spPr>
          <a:xfrm>
            <a:off x="300567" y="5015812"/>
            <a:ext cx="8542866" cy="1384995"/>
          </a:xfrm>
          <a:prstGeom prst="rect">
            <a:avLst/>
          </a:prstGeom>
          <a:noFill/>
        </p:spPr>
        <p:txBody>
          <a:bodyPr wrap="square" rtlCol="0">
            <a:spAutoFit/>
          </a:bodyPr>
          <a:lstStyle/>
          <a:p>
            <a:r>
              <a:rPr lang="en-US" sz="2800" dirty="0"/>
              <a:t>Better stress recovery (per cortisol) and better memory (faster swim to landing).</a:t>
            </a:r>
          </a:p>
          <a:p>
            <a:r>
              <a:rPr lang="en-US" sz="2800" dirty="0"/>
              <a:t>-</a:t>
            </a:r>
            <a:r>
              <a:rPr lang="en-US" sz="2400" dirty="0" err="1"/>
              <a:t>Meaney</a:t>
            </a:r>
            <a:r>
              <a:rPr lang="en-US" sz="2400" dirty="0"/>
              <a:t>, </a:t>
            </a:r>
            <a:r>
              <a:rPr lang="en-US" sz="2400" dirty="0" err="1"/>
              <a:t>Neurobio</a:t>
            </a:r>
            <a:r>
              <a:rPr lang="en-US" sz="2400" dirty="0"/>
              <a:t> of Aging 1991</a:t>
            </a:r>
          </a:p>
        </p:txBody>
      </p:sp>
      <p:pic>
        <p:nvPicPr>
          <p:cNvPr id="5" name="Picture 4"/>
          <p:cNvPicPr>
            <a:picLocks noChangeAspect="1"/>
          </p:cNvPicPr>
          <p:nvPr/>
        </p:nvPicPr>
        <p:blipFill>
          <a:blip r:embed="rId2"/>
          <a:stretch>
            <a:fillRect/>
          </a:stretch>
        </p:blipFill>
        <p:spPr>
          <a:xfrm>
            <a:off x="300567" y="1676400"/>
            <a:ext cx="5606513" cy="2778750"/>
          </a:xfrm>
          <a:prstGeom prst="rect">
            <a:avLst/>
          </a:prstGeom>
        </p:spPr>
      </p:pic>
    </p:spTree>
    <p:extLst>
      <p:ext uri="{BB962C8B-B14F-4D97-AF65-F5344CB8AC3E}">
        <p14:creationId xmlns:p14="http://schemas.microsoft.com/office/powerpoint/2010/main" val="3298016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“Handled” rats – with more engaged maternal care - had better cognitive aging</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39</a:t>
            </a:fld>
            <a:endParaRPr lang="en-US"/>
          </a:p>
        </p:txBody>
      </p:sp>
      <p:sp>
        <p:nvSpPr>
          <p:cNvPr id="7" name="TextBox 6"/>
          <p:cNvSpPr txBox="1"/>
          <p:nvPr/>
        </p:nvSpPr>
        <p:spPr>
          <a:xfrm>
            <a:off x="300567" y="5015812"/>
            <a:ext cx="8542866" cy="1384995"/>
          </a:xfrm>
          <a:prstGeom prst="rect">
            <a:avLst/>
          </a:prstGeom>
          <a:noFill/>
        </p:spPr>
        <p:txBody>
          <a:bodyPr wrap="square" rtlCol="0">
            <a:spAutoFit/>
          </a:bodyPr>
          <a:lstStyle/>
          <a:p>
            <a:r>
              <a:rPr lang="en-US" sz="2800" dirty="0"/>
              <a:t>Better stress recovery (per cortisol) and better memory (faster swim to landing).</a:t>
            </a:r>
          </a:p>
          <a:p>
            <a:r>
              <a:rPr lang="en-US" sz="2800" dirty="0"/>
              <a:t>-</a:t>
            </a:r>
            <a:r>
              <a:rPr lang="en-US" sz="2400" dirty="0" err="1"/>
              <a:t>Meaney</a:t>
            </a:r>
            <a:r>
              <a:rPr lang="en-US" sz="2400" dirty="0"/>
              <a:t>, </a:t>
            </a:r>
            <a:r>
              <a:rPr lang="en-US" sz="2400" dirty="0" err="1"/>
              <a:t>Neurobio</a:t>
            </a:r>
            <a:r>
              <a:rPr lang="en-US" sz="2400" dirty="0"/>
              <a:t> of Aging 1991</a:t>
            </a:r>
          </a:p>
        </p:txBody>
      </p:sp>
      <p:pic>
        <p:nvPicPr>
          <p:cNvPr id="5" name="Picture 4"/>
          <p:cNvPicPr>
            <a:picLocks noChangeAspect="1"/>
          </p:cNvPicPr>
          <p:nvPr/>
        </p:nvPicPr>
        <p:blipFill>
          <a:blip r:embed="rId2"/>
          <a:stretch>
            <a:fillRect/>
          </a:stretch>
        </p:blipFill>
        <p:spPr>
          <a:xfrm>
            <a:off x="300567" y="1676400"/>
            <a:ext cx="5606513" cy="2778750"/>
          </a:xfrm>
          <a:prstGeom prst="rect">
            <a:avLst/>
          </a:prstGeom>
        </p:spPr>
      </p:pic>
      <p:pic>
        <p:nvPicPr>
          <p:cNvPr id="4" name="Picture 3"/>
          <p:cNvPicPr>
            <a:picLocks noChangeAspect="1"/>
          </p:cNvPicPr>
          <p:nvPr/>
        </p:nvPicPr>
        <p:blipFill>
          <a:blip r:embed="rId3"/>
          <a:stretch>
            <a:fillRect/>
          </a:stretch>
        </p:blipFill>
        <p:spPr>
          <a:xfrm>
            <a:off x="3266121" y="2390624"/>
            <a:ext cx="5577312" cy="2625188"/>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15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b="1" dirty="0">
                <a:solidFill>
                  <a:srgbClr val="FF0000"/>
                </a:solidFill>
              </a:rPr>
              <a:t>Preliminaries</a:t>
            </a:r>
          </a:p>
          <a:p>
            <a:pPr lvl="1"/>
            <a:r>
              <a:rPr lang="en-US" sz="2400" dirty="0"/>
              <a:t>What this lecture is </a:t>
            </a:r>
            <a:r>
              <a:rPr lang="en-US" sz="2400" i="1" dirty="0"/>
              <a:t>not</a:t>
            </a:r>
            <a:r>
              <a:rPr lang="en-US" sz="2400" dirty="0"/>
              <a:t> about</a:t>
            </a:r>
          </a:p>
          <a:p>
            <a:pPr lvl="1"/>
            <a:r>
              <a:rPr lang="en-US" sz="2400" dirty="0"/>
              <a:t>Why care about the biology?</a:t>
            </a:r>
          </a:p>
          <a:p>
            <a:pPr lvl="1"/>
            <a:r>
              <a:rPr lang="en-US" sz="2400" dirty="0"/>
              <a:t>Embodiment</a:t>
            </a:r>
          </a:p>
          <a:p>
            <a:pPr lvl="1"/>
            <a:r>
              <a:rPr lang="en-US" sz="2400" dirty="0"/>
              <a:t>Pathways</a:t>
            </a:r>
          </a:p>
          <a:p>
            <a:pPr lvl="1"/>
            <a:r>
              <a:rPr lang="en-US" sz="2400" dirty="0"/>
              <a:t>Sensitive/critical periods</a:t>
            </a:r>
          </a:p>
          <a:p>
            <a:pPr lvl="1"/>
            <a:r>
              <a:rPr lang="en-US" sz="2400" dirty="0"/>
              <a:t>Where do genetics fit in?</a:t>
            </a:r>
          </a:p>
          <a:p>
            <a:pPr marL="457200" lvl="1" indent="0">
              <a:buNone/>
            </a:pPr>
            <a:endParaRPr lang="en-US" sz="2400" dirty="0"/>
          </a:p>
          <a:p>
            <a:pPr lvl="1"/>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a:t>
            </a:fld>
            <a:endParaRPr lang="en-US"/>
          </a:p>
        </p:txBody>
      </p:sp>
    </p:spTree>
    <p:extLst>
      <p:ext uri="{BB962C8B-B14F-4D97-AF65-F5344CB8AC3E}">
        <p14:creationId xmlns:p14="http://schemas.microsoft.com/office/powerpoint/2010/main" val="2626234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ln w="12700">
            <a:noFill/>
            <a:miter lim="800000"/>
            <a:headEnd/>
            <a:tailEnd/>
          </a:ln>
        </p:spPr>
        <p:txBody>
          <a:bodyPr/>
          <a:lstStyle/>
          <a:p>
            <a:pPr eaLnBrk="1" hangingPunct="1"/>
            <a:r>
              <a:rPr lang="en-US" sz="3600" dirty="0"/>
              <a:t>Epigenetic changes are a mechanism for enduring behavioral differences</a:t>
            </a:r>
            <a:endParaRPr lang="en-US" dirty="0"/>
          </a:p>
        </p:txBody>
      </p:sp>
      <p:sp>
        <p:nvSpPr>
          <p:cNvPr id="10243" name="Rectangle 3"/>
          <p:cNvSpPr>
            <a:spLocks noGrp="1" noChangeArrowheads="1"/>
          </p:cNvSpPr>
          <p:nvPr>
            <p:ph type="body" idx="4294967295"/>
          </p:nvPr>
        </p:nvSpPr>
        <p:spPr>
          <a:xfrm>
            <a:off x="457200" y="1600200"/>
            <a:ext cx="8229600" cy="4495800"/>
          </a:xfrm>
        </p:spPr>
        <p:txBody>
          <a:bodyPr/>
          <a:lstStyle/>
          <a:p>
            <a:pPr eaLnBrk="1" hangingPunct="1">
              <a:lnSpc>
                <a:spcPct val="90000"/>
              </a:lnSpc>
            </a:pPr>
            <a:r>
              <a:rPr lang="en-US" dirty="0"/>
              <a:t>First finding: mediated by maternal behavior (arch-backed nursing, licking and grooming)</a:t>
            </a:r>
          </a:p>
          <a:p>
            <a:pPr lvl="1" eaLnBrk="1" hangingPunct="1">
              <a:lnSpc>
                <a:spcPct val="90000"/>
              </a:lnSpc>
            </a:pPr>
            <a:r>
              <a:rPr lang="en-US" sz="2400" dirty="0"/>
              <a:t>Directly observed changes in maternal behavior after handling</a:t>
            </a:r>
          </a:p>
          <a:p>
            <a:pPr lvl="1" eaLnBrk="1" hangingPunct="1">
              <a:lnSpc>
                <a:spcPct val="90000"/>
              </a:lnSpc>
            </a:pPr>
            <a:r>
              <a:rPr lang="en-US" sz="2400" dirty="0"/>
              <a:t>After handling, such changes in maternal behavior predict outcomes</a:t>
            </a:r>
          </a:p>
          <a:p>
            <a:pPr lvl="1" eaLnBrk="1" hangingPunct="1">
              <a:lnSpc>
                <a:spcPct val="90000"/>
              </a:lnSpc>
            </a:pPr>
            <a:r>
              <a:rPr lang="en-US" sz="2400" dirty="0"/>
              <a:t>Showed that natural variations in maternal behavior predicted same outcomes </a:t>
            </a:r>
          </a:p>
          <a:p>
            <a:pPr lvl="1" eaLnBrk="1" hangingPunct="1">
              <a:lnSpc>
                <a:spcPct val="90000"/>
              </a:lnSpc>
            </a:pPr>
            <a:r>
              <a:rPr lang="en-US" sz="2400" dirty="0"/>
              <a:t>Cross-fostering of pups to high or low LG mothers produced same patterns</a:t>
            </a:r>
          </a:p>
          <a:p>
            <a:pPr lvl="1" eaLnBrk="1" hangingPunct="1">
              <a:lnSpc>
                <a:spcPct val="90000"/>
              </a:lnSpc>
            </a:pPr>
            <a:endParaRPr lang="en-US" sz="1400" dirty="0"/>
          </a:p>
          <a:p>
            <a:pPr lvl="1" eaLnBrk="1" hangingPunct="1">
              <a:lnSpc>
                <a:spcPct val="90000"/>
              </a:lnSpc>
            </a:pPr>
            <a:endParaRPr lang="en-US" sz="16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40</a:t>
            </a:fld>
            <a:endParaRPr lang="en-US"/>
          </a:p>
        </p:txBody>
      </p:sp>
    </p:spTree>
    <p:extLst>
      <p:ext uri="{BB962C8B-B14F-4D97-AF65-F5344CB8AC3E}">
        <p14:creationId xmlns:p14="http://schemas.microsoft.com/office/powerpoint/2010/main" val="1959086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ln w="12700">
            <a:noFill/>
            <a:miter lim="800000"/>
            <a:headEnd/>
            <a:tailEnd/>
          </a:ln>
        </p:spPr>
        <p:txBody>
          <a:bodyPr/>
          <a:lstStyle/>
          <a:p>
            <a:pPr eaLnBrk="1" hangingPunct="1"/>
            <a:r>
              <a:rPr lang="en-US" sz="3600" dirty="0"/>
              <a:t>Epigenetic changes are a mechanism for enduring behavioral differences</a:t>
            </a:r>
            <a:endParaRPr lang="en-US" dirty="0"/>
          </a:p>
        </p:txBody>
      </p:sp>
      <p:sp>
        <p:nvSpPr>
          <p:cNvPr id="11267" name="Rectangle 3"/>
          <p:cNvSpPr>
            <a:spLocks noGrp="1" noChangeArrowheads="1"/>
          </p:cNvSpPr>
          <p:nvPr>
            <p:ph type="body" idx="4294967295"/>
          </p:nvPr>
        </p:nvSpPr>
        <p:spPr>
          <a:xfrm>
            <a:off x="457200" y="1600200"/>
            <a:ext cx="8229600" cy="4495800"/>
          </a:xfrm>
        </p:spPr>
        <p:txBody>
          <a:bodyPr/>
          <a:lstStyle/>
          <a:p>
            <a:pPr eaLnBrk="1" hangingPunct="1"/>
            <a:r>
              <a:rPr lang="en-US" sz="2800" dirty="0"/>
              <a:t>Mediated by hippocampal glucocorticoid receptor expression and negative feedback </a:t>
            </a:r>
          </a:p>
          <a:p>
            <a:pPr lvl="1" eaLnBrk="1" hangingPunct="1"/>
            <a:r>
              <a:rPr lang="en-US" sz="2400" dirty="0"/>
              <a:t>The adult offspring of high- compared with low-LG-ABN mothers show increased hippocampal GR expression and enhanced glucocorticoid feedback sensitivity</a:t>
            </a:r>
          </a:p>
          <a:p>
            <a:pPr lvl="1" eaLnBrk="1" hangingPunct="1"/>
            <a:r>
              <a:rPr lang="en-US" sz="2400" dirty="0"/>
              <a:t>Eliminating the difference in hippocampal GR levels abolishes the effects of early experience on HPA responses to stress in adulthood</a:t>
            </a:r>
            <a:endParaRPr lang="en-US" sz="2000" dirty="0"/>
          </a:p>
          <a:p>
            <a:pPr lvl="1" eaLnBrk="1" hangingPunct="1"/>
            <a:endParaRPr lang="en-US" sz="1200" dirty="0"/>
          </a:p>
          <a:p>
            <a:pPr lvl="1" eaLnBrk="1" hangingPunct="1"/>
            <a:endParaRPr lang="en-US" sz="1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41</a:t>
            </a:fld>
            <a:endParaRPr lang="en-US"/>
          </a:p>
        </p:txBody>
      </p:sp>
    </p:spTree>
    <p:extLst>
      <p:ext uri="{BB962C8B-B14F-4D97-AF65-F5344CB8AC3E}">
        <p14:creationId xmlns:p14="http://schemas.microsoft.com/office/powerpoint/2010/main" val="318195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ln w="12700">
            <a:noFill/>
            <a:miter lim="800000"/>
            <a:headEnd/>
            <a:tailEnd/>
          </a:ln>
        </p:spPr>
        <p:txBody>
          <a:bodyPr/>
          <a:lstStyle/>
          <a:p>
            <a:pPr eaLnBrk="1" hangingPunct="1"/>
            <a:r>
              <a:rPr lang="en-US" sz="3600" dirty="0">
                <a:solidFill>
                  <a:schemeClr val="tx1"/>
                </a:solidFill>
              </a:rPr>
              <a:t>Epigenetic changes are a mechanism for enduring behavioral differences</a:t>
            </a:r>
          </a:p>
        </p:txBody>
      </p:sp>
      <p:sp>
        <p:nvSpPr>
          <p:cNvPr id="12291" name="Rectangle 3"/>
          <p:cNvSpPr>
            <a:spLocks noGrp="1" noChangeArrowheads="1"/>
          </p:cNvSpPr>
          <p:nvPr>
            <p:ph type="body" idx="4294967295"/>
          </p:nvPr>
        </p:nvSpPr>
        <p:spPr>
          <a:xfrm>
            <a:off x="457200" y="1600200"/>
            <a:ext cx="8229600" cy="4495800"/>
          </a:xfrm>
        </p:spPr>
        <p:txBody>
          <a:bodyPr/>
          <a:lstStyle/>
          <a:p>
            <a:pPr eaLnBrk="1" hangingPunct="1"/>
            <a:r>
              <a:rPr lang="en-US" dirty="0"/>
              <a:t>How does maternal care influence GR expression for offspring’s whole life?</a:t>
            </a:r>
          </a:p>
          <a:p>
            <a:pPr lvl="1" eaLnBrk="1" hangingPunct="1"/>
            <a:r>
              <a:rPr lang="en-US" sz="2400" dirty="0"/>
              <a:t>Maternal care </a:t>
            </a:r>
            <a:r>
              <a:rPr lang="en-US" sz="2400" dirty="0">
                <a:sym typeface="Wingdings" pitchFamily="2" charset="2"/>
              </a:rPr>
              <a:t> serotonin in pup</a:t>
            </a:r>
          </a:p>
          <a:p>
            <a:pPr lvl="1" eaLnBrk="1" hangingPunct="1"/>
            <a:r>
              <a:rPr lang="en-US" sz="2400" dirty="0">
                <a:sym typeface="Wingdings" pitchFamily="2" charset="2"/>
              </a:rPr>
              <a:t>Serotonin  NGFI-A expression</a:t>
            </a:r>
          </a:p>
          <a:p>
            <a:pPr lvl="1" eaLnBrk="1" hangingPunct="1"/>
            <a:r>
              <a:rPr lang="en-US" sz="2400" dirty="0">
                <a:sym typeface="Wingdings" pitchFamily="2" charset="2"/>
              </a:rPr>
              <a:t>NGFI-A binds to promoter for GR gene (I</a:t>
            </a:r>
            <a:r>
              <a:rPr lang="en-US" sz="2400" baseline="-25000" dirty="0">
                <a:sym typeface="Wingdings" pitchFamily="2" charset="2"/>
              </a:rPr>
              <a:t>7</a:t>
            </a:r>
            <a:r>
              <a:rPr lang="en-US" sz="2400" dirty="0">
                <a:sym typeface="Wingdings" pitchFamily="2" charset="2"/>
              </a:rPr>
              <a:t>)</a:t>
            </a:r>
          </a:p>
          <a:p>
            <a:pPr lvl="1" eaLnBrk="1" hangingPunct="1"/>
            <a:r>
              <a:rPr lang="en-US" sz="2400" dirty="0">
                <a:sym typeface="Wingdings" pitchFamily="2" charset="2"/>
              </a:rPr>
              <a:t>Post-natal day 1, methylated regardless of maternal care</a:t>
            </a:r>
          </a:p>
          <a:p>
            <a:pPr lvl="1" eaLnBrk="1" hangingPunct="1"/>
            <a:r>
              <a:rPr lang="en-US" sz="2400" dirty="0">
                <a:sym typeface="Wingdings" pitchFamily="2" charset="2"/>
              </a:rPr>
              <a:t>Post-natal day 6, I</a:t>
            </a:r>
            <a:r>
              <a:rPr lang="en-US" sz="2400" baseline="-25000" dirty="0">
                <a:sym typeface="Wingdings" pitchFamily="2" charset="2"/>
              </a:rPr>
              <a:t>7</a:t>
            </a:r>
            <a:r>
              <a:rPr lang="en-US" sz="2400" dirty="0">
                <a:sym typeface="Wingdings" pitchFamily="2" charset="2"/>
              </a:rPr>
              <a:t> </a:t>
            </a:r>
            <a:r>
              <a:rPr lang="en-US" sz="2400" dirty="0" err="1">
                <a:sym typeface="Wingdings" pitchFamily="2" charset="2"/>
              </a:rPr>
              <a:t>demethylated</a:t>
            </a:r>
            <a:r>
              <a:rPr lang="en-US" sz="2400" dirty="0">
                <a:sym typeface="Wingdings" pitchFamily="2" charset="2"/>
              </a:rPr>
              <a:t> in licked/groomed pups </a:t>
            </a:r>
          </a:p>
          <a:p>
            <a:pPr lvl="1" eaLnBrk="1" hangingPunct="1"/>
            <a:r>
              <a:rPr lang="en-US" sz="2400" dirty="0">
                <a:sym typeface="Wingdings" pitchFamily="2" charset="2"/>
              </a:rPr>
              <a:t>NGFI-A binding at critical period of demethylation creates access for the demethylase?</a:t>
            </a:r>
            <a:endParaRPr lang="en-US" sz="2400" dirty="0"/>
          </a:p>
          <a:p>
            <a:pPr lvl="1" eaLnBrk="1" hangingPunct="1"/>
            <a:endParaRPr lang="en-US" sz="1400" dirty="0"/>
          </a:p>
          <a:p>
            <a:pPr lvl="1" eaLnBrk="1" hangingPunct="1"/>
            <a:endParaRPr lang="en-US" sz="16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42</a:t>
            </a:fld>
            <a:endParaRPr lang="en-US"/>
          </a:p>
        </p:txBody>
      </p:sp>
    </p:spTree>
    <p:extLst>
      <p:ext uri="{BB962C8B-B14F-4D97-AF65-F5344CB8AC3E}">
        <p14:creationId xmlns:p14="http://schemas.microsoft.com/office/powerpoint/2010/main" val="1457665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ln w="12700">
            <a:noFill/>
            <a:miter lim="800000"/>
            <a:headEnd/>
            <a:tailEnd/>
          </a:ln>
        </p:spPr>
        <p:txBody>
          <a:bodyPr/>
          <a:lstStyle/>
          <a:p>
            <a:pPr eaLnBrk="1" hangingPunct="1"/>
            <a:r>
              <a:rPr lang="en-US" dirty="0">
                <a:solidFill>
                  <a:srgbClr val="0070C0"/>
                </a:solidFill>
              </a:rPr>
              <a:t>Why this is </a:t>
            </a:r>
            <a:r>
              <a:rPr lang="en-US" i="1" dirty="0">
                <a:solidFill>
                  <a:srgbClr val="0070C0"/>
                </a:solidFill>
              </a:rPr>
              <a:t>extremely</a:t>
            </a:r>
            <a:r>
              <a:rPr lang="en-US" dirty="0">
                <a:solidFill>
                  <a:srgbClr val="0070C0"/>
                </a:solidFill>
              </a:rPr>
              <a:t> powerful, if it’s true</a:t>
            </a:r>
          </a:p>
        </p:txBody>
      </p:sp>
      <p:sp>
        <p:nvSpPr>
          <p:cNvPr id="13315" name="Rectangle 3"/>
          <p:cNvSpPr>
            <a:spLocks noGrp="1" noChangeArrowheads="1"/>
          </p:cNvSpPr>
          <p:nvPr>
            <p:ph type="body" idx="4294967295"/>
          </p:nvPr>
        </p:nvSpPr>
        <p:spPr>
          <a:xfrm>
            <a:off x="457200" y="1600200"/>
            <a:ext cx="8229600" cy="4953000"/>
          </a:xfrm>
        </p:spPr>
        <p:txBody>
          <a:bodyPr/>
          <a:lstStyle/>
          <a:p>
            <a:pPr eaLnBrk="1" hangingPunct="1"/>
            <a:r>
              <a:rPr lang="en-US" sz="2400" dirty="0"/>
              <a:t>Epigenetic patterns are quite stable across the </a:t>
            </a:r>
            <a:r>
              <a:rPr lang="en-US" sz="2400" dirty="0" err="1"/>
              <a:t>lifecourse</a:t>
            </a:r>
            <a:endParaRPr lang="en-US" sz="2400" dirty="0"/>
          </a:p>
          <a:p>
            <a:pPr eaLnBrk="1" hangingPunct="1"/>
            <a:r>
              <a:rPr lang="en-US" sz="2400" dirty="0"/>
              <a:t>Formerly thought almost no changes in methylation patterns after birth; not </a:t>
            </a:r>
            <a:r>
              <a:rPr lang="en-US" sz="2400" i="1" dirty="0"/>
              <a:t>strictly</a:t>
            </a:r>
            <a:r>
              <a:rPr lang="en-US" sz="2400" dirty="0"/>
              <a:t> true (studies in twins show greater divergence in methylation patterns in older twins)</a:t>
            </a:r>
          </a:p>
          <a:p>
            <a:pPr eaLnBrk="1" hangingPunct="1"/>
            <a:r>
              <a:rPr lang="en-US" sz="2400" dirty="0"/>
              <a:t>Epigenetic changes are a mechanism by which an organism can respond to early life environment, and make changes to gene expression patterns that endure for a lifetime</a:t>
            </a:r>
          </a:p>
          <a:p>
            <a:pPr eaLnBrk="1" hangingPunct="1"/>
            <a:r>
              <a:rPr lang="en-US" sz="2400" dirty="0"/>
              <a:t>Changing fundamental feature of (rat-)behavior</a:t>
            </a:r>
          </a:p>
          <a:p>
            <a:pPr lvl="1" eaLnBrk="1" hangingPunct="1"/>
            <a:endParaRPr lang="en-US" dirty="0"/>
          </a:p>
          <a:p>
            <a:pPr lvl="1" eaLnBrk="1" hangingPunct="1"/>
            <a:endParaRPr lang="en-US" sz="16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43</a:t>
            </a:fld>
            <a:endParaRPr lang="en-US"/>
          </a:p>
        </p:txBody>
      </p:sp>
    </p:spTree>
    <p:extLst>
      <p:ext uri="{BB962C8B-B14F-4D97-AF65-F5344CB8AC3E}">
        <p14:creationId xmlns:p14="http://schemas.microsoft.com/office/powerpoint/2010/main" val="1310087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ln w="12700">
            <a:noFill/>
            <a:miter lim="800000"/>
            <a:headEnd/>
            <a:tailEnd/>
          </a:ln>
        </p:spPr>
        <p:txBody>
          <a:bodyPr/>
          <a:lstStyle/>
          <a:p>
            <a:pPr eaLnBrk="1" hangingPunct="1"/>
            <a:r>
              <a:rPr lang="en-US">
                <a:solidFill>
                  <a:srgbClr val="0070C0"/>
                </a:solidFill>
              </a:rPr>
              <a:t>Does it translate to humans?</a:t>
            </a:r>
          </a:p>
        </p:txBody>
      </p:sp>
      <p:sp>
        <p:nvSpPr>
          <p:cNvPr id="14339" name="Rectangle 3"/>
          <p:cNvSpPr>
            <a:spLocks noGrp="1" noChangeArrowheads="1"/>
          </p:cNvSpPr>
          <p:nvPr>
            <p:ph type="body" idx="4294967295"/>
          </p:nvPr>
        </p:nvSpPr>
        <p:spPr>
          <a:xfrm>
            <a:off x="457200" y="1600200"/>
            <a:ext cx="8229600" cy="4495800"/>
          </a:xfrm>
        </p:spPr>
        <p:txBody>
          <a:bodyPr/>
          <a:lstStyle/>
          <a:p>
            <a:pPr eaLnBrk="1" hangingPunct="1"/>
            <a:r>
              <a:rPr lang="en-US" dirty="0"/>
              <a:t>What is the human parallel for postnatal day 1-5 licking and grooming?</a:t>
            </a:r>
          </a:p>
          <a:p>
            <a:pPr eaLnBrk="1" hangingPunct="1"/>
            <a:r>
              <a:rPr lang="en-US" dirty="0"/>
              <a:t>Is this just a specific case of a general model, i.e. other exposures may induce epigenetic modifications of other genes and lead to fundamental behavioral changes?</a:t>
            </a:r>
            <a:endParaRPr lang="en-US" sz="2800" dirty="0"/>
          </a:p>
          <a:p>
            <a:pPr lvl="1" eaLnBrk="1" hangingPunct="1"/>
            <a:endParaRPr lang="en-US" sz="1400" dirty="0"/>
          </a:p>
          <a:p>
            <a:pPr lvl="1" eaLnBrk="1" hangingPunct="1"/>
            <a:endParaRPr lang="en-US" sz="16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44</a:t>
            </a:fld>
            <a:endParaRPr lang="en-US"/>
          </a:p>
        </p:txBody>
      </p:sp>
    </p:spTree>
    <p:extLst>
      <p:ext uri="{BB962C8B-B14F-4D97-AF65-F5344CB8AC3E}">
        <p14:creationId xmlns:p14="http://schemas.microsoft.com/office/powerpoint/2010/main" val="1407094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ln w="12700">
            <a:noFill/>
            <a:miter lim="800000"/>
            <a:headEnd/>
            <a:tailEnd/>
          </a:ln>
        </p:spPr>
        <p:txBody>
          <a:bodyPr/>
          <a:lstStyle/>
          <a:p>
            <a:pPr eaLnBrk="1" hangingPunct="1"/>
            <a:r>
              <a:rPr lang="en-US">
                <a:solidFill>
                  <a:srgbClr val="0070C0"/>
                </a:solidFill>
              </a:rPr>
              <a:t>Does it translate to humans?</a:t>
            </a:r>
          </a:p>
        </p:txBody>
      </p:sp>
      <p:pic>
        <p:nvPicPr>
          <p:cNvPr id="153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47800"/>
            <a:ext cx="61912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5"/>
          <p:cNvSpPr>
            <a:spLocks noChangeArrowheads="1"/>
          </p:cNvSpPr>
          <p:nvPr/>
        </p:nvSpPr>
        <p:spPr bwMode="auto">
          <a:xfrm>
            <a:off x="228600" y="4989513"/>
            <a:ext cx="891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dirty="0"/>
              <a:t>Mean /</a:t>
            </a:r>
            <a:r>
              <a:rPr lang="en-US" sz="2000" dirty="0" err="1"/>
              <a:t>s.e.m</a:t>
            </a:r>
            <a:r>
              <a:rPr lang="en-US" sz="2000" dirty="0"/>
              <a:t>. expression levels of glucocorticoid receptor (GR) mRNA (</a:t>
            </a:r>
            <a:r>
              <a:rPr lang="en-US" sz="2000" b="1" dirty="0"/>
              <a:t>a</a:t>
            </a:r>
            <a:r>
              <a:rPr lang="en-US" sz="2000" dirty="0"/>
              <a:t>) and glucocorticoid receptor 1</a:t>
            </a:r>
            <a:r>
              <a:rPr lang="en-US" sz="2000" baseline="-30000" dirty="0"/>
              <a:t>F</a:t>
            </a:r>
            <a:r>
              <a:rPr lang="en-US" sz="2000" dirty="0"/>
              <a:t> (GR1</a:t>
            </a:r>
            <a:r>
              <a:rPr lang="en-US" sz="2000" baseline="-30000" dirty="0"/>
              <a:t>F</a:t>
            </a:r>
            <a:r>
              <a:rPr lang="en-US" sz="2000" dirty="0"/>
              <a:t>) in 12 suicide victims with a history of childhood abuse, 12 </a:t>
            </a:r>
            <a:r>
              <a:rPr lang="en-US" sz="2000" dirty="0" err="1"/>
              <a:t>nonabused</a:t>
            </a:r>
            <a:r>
              <a:rPr lang="en-US" sz="2000" dirty="0"/>
              <a:t> suicide victims and 12 control subjects (</a:t>
            </a:r>
            <a:r>
              <a:rPr lang="en-US" sz="2000" b="1" dirty="0"/>
              <a:t>b</a:t>
            </a:r>
            <a:r>
              <a:rPr lang="en-US" sz="2000" dirty="0"/>
              <a:t>). </a:t>
            </a:r>
          </a:p>
          <a:p>
            <a:r>
              <a:rPr lang="en-US" sz="2000" baseline="30000" dirty="0"/>
              <a:t>*</a:t>
            </a:r>
            <a:r>
              <a:rPr lang="en-US" sz="2000" dirty="0"/>
              <a:t> indicates </a:t>
            </a:r>
            <a:r>
              <a:rPr lang="en-US" sz="2000" i="1" dirty="0"/>
              <a:t>P</a:t>
            </a:r>
            <a:r>
              <a:rPr lang="en-US" sz="2000" dirty="0"/>
              <a:t> &lt; 0.05; </a:t>
            </a:r>
            <a:r>
              <a:rPr lang="en-US" sz="2000" dirty="0" err="1"/>
              <a:t>n.s</a:t>
            </a:r>
            <a:r>
              <a:rPr lang="en-US" sz="2000" dirty="0"/>
              <a:t>. indicates not statistically significant. </a:t>
            </a:r>
          </a:p>
        </p:txBody>
      </p:sp>
      <p:sp>
        <p:nvSpPr>
          <p:cNvPr id="15365" name="AutoShape 6" descr="plusminus"/>
          <p:cNvSpPr>
            <a:spLocks noChangeAspect="1" noChangeArrowheads="1"/>
          </p:cNvSpPr>
          <p:nvPr/>
        </p:nvSpPr>
        <p:spPr bwMode="auto">
          <a:xfrm>
            <a:off x="-3657600" y="2873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Text Box 7"/>
          <p:cNvSpPr txBox="1">
            <a:spLocks noChangeArrowheads="1"/>
          </p:cNvSpPr>
          <p:nvPr/>
        </p:nvSpPr>
        <p:spPr bwMode="auto">
          <a:xfrm>
            <a:off x="4800600" y="6491288"/>
            <a:ext cx="412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McGowan, Nature Neuroscience, 2009</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45</a:t>
            </a:fld>
            <a:endParaRPr lang="en-US"/>
          </a:p>
        </p:txBody>
      </p:sp>
    </p:spTree>
    <p:extLst>
      <p:ext uri="{BB962C8B-B14F-4D97-AF65-F5344CB8AC3E}">
        <p14:creationId xmlns:p14="http://schemas.microsoft.com/office/powerpoint/2010/main" val="3648813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ln w="12700">
            <a:noFill/>
            <a:miter lim="800000"/>
            <a:headEnd/>
            <a:tailEnd/>
          </a:ln>
        </p:spPr>
        <p:txBody>
          <a:bodyPr/>
          <a:lstStyle/>
          <a:p>
            <a:pPr eaLnBrk="1" hangingPunct="1"/>
            <a:r>
              <a:rPr lang="en-US" sz="4000" dirty="0">
                <a:solidFill>
                  <a:srgbClr val="0070C0"/>
                </a:solidFill>
              </a:rPr>
              <a:t>Does it translate to humans? Bucharest Early Intervention Study</a:t>
            </a:r>
          </a:p>
        </p:txBody>
      </p:sp>
      <p:sp>
        <p:nvSpPr>
          <p:cNvPr id="15364" name="Rectangle 5"/>
          <p:cNvSpPr>
            <a:spLocks noChangeArrowheads="1"/>
          </p:cNvSpPr>
          <p:nvPr/>
        </p:nvSpPr>
        <p:spPr bwMode="auto">
          <a:xfrm>
            <a:off x="4495800" y="4098925"/>
            <a:ext cx="449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t>Relationship between proportion of time in institutional care and methylation level -- among children who had ever spent</a:t>
            </a:r>
          </a:p>
          <a:p>
            <a:r>
              <a:rPr lang="en-US" dirty="0"/>
              <a:t>time in the institution -- for </a:t>
            </a:r>
            <a:r>
              <a:rPr lang="en-US" dirty="0" err="1"/>
              <a:t>CpG</a:t>
            </a:r>
            <a:r>
              <a:rPr lang="en-US" dirty="0"/>
              <a:t> sites with significant associations in SLC6A4 and FKBP5. Longer institutionalization, less methylation.</a:t>
            </a:r>
            <a:endParaRPr lang="en-US" sz="2000" dirty="0"/>
          </a:p>
        </p:txBody>
      </p:sp>
      <p:sp>
        <p:nvSpPr>
          <p:cNvPr id="15365" name="AutoShape 6" descr="plusminus"/>
          <p:cNvSpPr>
            <a:spLocks noChangeAspect="1" noChangeArrowheads="1"/>
          </p:cNvSpPr>
          <p:nvPr/>
        </p:nvSpPr>
        <p:spPr bwMode="auto">
          <a:xfrm>
            <a:off x="-3657600" y="2873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Text Box 7"/>
          <p:cNvSpPr txBox="1">
            <a:spLocks noChangeArrowheads="1"/>
          </p:cNvSpPr>
          <p:nvPr/>
        </p:nvSpPr>
        <p:spPr bwMode="auto">
          <a:xfrm>
            <a:off x="4800600" y="6491288"/>
            <a:ext cx="3762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Non et al., Am J Phys </a:t>
            </a:r>
            <a:r>
              <a:rPr lang="en-US" dirty="0" err="1"/>
              <a:t>Anthro</a:t>
            </a:r>
            <a:r>
              <a:rPr lang="en-US" dirty="0"/>
              <a:t>, 2016</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46</a:t>
            </a:fld>
            <a:endParaRPr lang="en-US"/>
          </a:p>
        </p:txBody>
      </p:sp>
      <p:pic>
        <p:nvPicPr>
          <p:cNvPr id="3" name="Picture 2"/>
          <p:cNvPicPr>
            <a:picLocks noChangeAspect="1"/>
          </p:cNvPicPr>
          <p:nvPr/>
        </p:nvPicPr>
        <p:blipFill>
          <a:blip r:embed="rId3"/>
          <a:stretch>
            <a:fillRect/>
          </a:stretch>
        </p:blipFill>
        <p:spPr>
          <a:xfrm>
            <a:off x="152400" y="1669303"/>
            <a:ext cx="4242106" cy="4971474"/>
          </a:xfrm>
          <a:prstGeom prst="rect">
            <a:avLst/>
          </a:prstGeom>
        </p:spPr>
      </p:pic>
      <p:pic>
        <p:nvPicPr>
          <p:cNvPr id="4" name="Picture 3"/>
          <p:cNvPicPr>
            <a:picLocks noChangeAspect="1"/>
          </p:cNvPicPr>
          <p:nvPr/>
        </p:nvPicPr>
        <p:blipFill>
          <a:blip r:embed="rId4"/>
          <a:stretch>
            <a:fillRect/>
          </a:stretch>
        </p:blipFill>
        <p:spPr>
          <a:xfrm>
            <a:off x="4495800" y="1524000"/>
            <a:ext cx="3995790" cy="2260382"/>
          </a:xfrm>
          <a:prstGeom prst="rect">
            <a:avLst/>
          </a:prstGeom>
        </p:spPr>
      </p:pic>
      <p:sp>
        <p:nvSpPr>
          <p:cNvPr id="5" name="Callout: Bent Line 4"/>
          <p:cNvSpPr/>
          <p:nvPr/>
        </p:nvSpPr>
        <p:spPr>
          <a:xfrm flipH="1">
            <a:off x="76200" y="4098925"/>
            <a:ext cx="1600200" cy="457200"/>
          </a:xfrm>
          <a:prstGeom prst="borderCallout2">
            <a:avLst>
              <a:gd name="adj1" fmla="val 18750"/>
              <a:gd name="adj2" fmla="val -8333"/>
              <a:gd name="adj3" fmla="val 18750"/>
              <a:gd name="adj4" fmla="val -16667"/>
              <a:gd name="adj5" fmla="val 56019"/>
              <a:gd name="adj6" fmla="val -3978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Serotonin transporter gene</a:t>
            </a:r>
          </a:p>
        </p:txBody>
      </p:sp>
      <p:sp>
        <p:nvSpPr>
          <p:cNvPr id="11" name="Callout: Bent Line 10"/>
          <p:cNvSpPr/>
          <p:nvPr/>
        </p:nvSpPr>
        <p:spPr>
          <a:xfrm>
            <a:off x="7391400" y="1447800"/>
            <a:ext cx="1900290" cy="457200"/>
          </a:xfrm>
          <a:prstGeom prst="borderCallout2">
            <a:avLst>
              <a:gd name="adj1" fmla="val 18750"/>
              <a:gd name="adj2" fmla="val -8333"/>
              <a:gd name="adj3" fmla="val 18750"/>
              <a:gd name="adj4" fmla="val -16667"/>
              <a:gd name="adj5" fmla="val 31945"/>
              <a:gd name="adj6" fmla="val -2308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In the glucocorticoid receptor</a:t>
            </a:r>
          </a:p>
        </p:txBody>
      </p:sp>
    </p:spTree>
    <p:extLst>
      <p:ext uri="{BB962C8B-B14F-4D97-AF65-F5344CB8AC3E}">
        <p14:creationId xmlns:p14="http://schemas.microsoft.com/office/powerpoint/2010/main" val="1065060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Mechanism: </a:t>
            </a:r>
            <a:br>
              <a:rPr lang="en-US" dirty="0"/>
            </a:br>
            <a:r>
              <a:rPr lang="en-US" dirty="0"/>
              <a:t>Neural development</a:t>
            </a:r>
          </a:p>
        </p:txBody>
      </p:sp>
      <p:sp>
        <p:nvSpPr>
          <p:cNvPr id="6" name="Content Placeholder 5"/>
          <p:cNvSpPr>
            <a:spLocks noGrp="1"/>
          </p:cNvSpPr>
          <p:nvPr>
            <p:ph idx="1"/>
          </p:nvPr>
        </p:nvSpPr>
        <p:spPr/>
        <p:txBody>
          <a:bodyPr/>
          <a:lstStyle/>
          <a:p>
            <a:r>
              <a:rPr lang="en-US" dirty="0"/>
              <a:t>Early deprivation or trauma changes brain development and subsequent behavioral and health trajectories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47</a:t>
            </a:fld>
            <a:endParaRPr lang="en-US"/>
          </a:p>
        </p:txBody>
      </p:sp>
    </p:spTree>
    <p:extLst>
      <p:ext uri="{BB962C8B-B14F-4D97-AF65-F5344CB8AC3E}">
        <p14:creationId xmlns:p14="http://schemas.microsoft.com/office/powerpoint/2010/main" val="3881876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31682" y="2590800"/>
            <a:ext cx="4432300" cy="3302000"/>
          </a:xfrm>
          <a:prstGeom prst="rect">
            <a:avLst/>
          </a:prstGeom>
        </p:spPr>
      </p:pic>
      <p:sp>
        <p:nvSpPr>
          <p:cNvPr id="3" name="TextBox 2"/>
          <p:cNvSpPr txBox="1"/>
          <p:nvPr/>
        </p:nvSpPr>
        <p:spPr>
          <a:xfrm>
            <a:off x="105833" y="2971800"/>
            <a:ext cx="4008967" cy="1600200"/>
          </a:xfrm>
          <a:prstGeom prst="rect">
            <a:avLst/>
          </a:prstGeom>
        </p:spPr>
        <p:txBody>
          <a:bodyPr/>
          <a:lstStyle/>
          <a:p>
            <a:r>
              <a:rPr lang="en-US" sz="1600" i="0" baseline="0" dirty="0">
                <a:latin typeface="Arial"/>
              </a:rPr>
              <a:t>Duration of early adversity predicts hippocampal volume reduction (age and sex adjusted). Panel A: ICV corrected (± SEM). Panel B: </a:t>
            </a:r>
            <a:r>
              <a:rPr lang="en-US" sz="1600" i="0" baseline="0" dirty="0" err="1">
                <a:latin typeface="Arial"/>
              </a:rPr>
              <a:t>adjSTV</a:t>
            </a:r>
            <a:r>
              <a:rPr lang="en-US" sz="1600" i="0" baseline="0" dirty="0">
                <a:latin typeface="Arial"/>
              </a:rPr>
              <a:t> corrected (± SEM).</a:t>
            </a:r>
          </a:p>
        </p:txBody>
      </p:sp>
      <p:sp>
        <p:nvSpPr>
          <p:cNvPr id="4" name="TextBox 3"/>
          <p:cNvSpPr txBox="1"/>
          <p:nvPr/>
        </p:nvSpPr>
        <p:spPr>
          <a:xfrm>
            <a:off x="304800" y="6096000"/>
            <a:ext cx="7620000" cy="254000"/>
          </a:xfrm>
          <a:prstGeom prst="rect">
            <a:avLst/>
          </a:prstGeom>
        </p:spPr>
        <p:txBody>
          <a:bodyPr/>
          <a:lstStyle/>
          <a:p>
            <a:r>
              <a:rPr lang="en-US" sz="1000" dirty="0">
                <a:latin typeface="Arial"/>
              </a:rPr>
              <a:t>Amanda, </a:t>
            </a:r>
            <a:r>
              <a:rPr lang="en-US" sz="1000" dirty="0" err="1">
                <a:latin typeface="Arial"/>
              </a:rPr>
              <a:t>NeuroImage</a:t>
            </a:r>
            <a:r>
              <a:rPr lang="en-US" sz="1000" dirty="0">
                <a:latin typeface="Arial"/>
              </a:rPr>
              <a:t> 2015 </a:t>
            </a:r>
            <a:r>
              <a:rPr lang="en-US" sz="1000" b="1" dirty="0">
                <a:latin typeface="Arial"/>
              </a:rPr>
              <a:t> Duration of early adversity and structural brain development in post-institutionalized adolescents</a:t>
            </a:r>
          </a:p>
          <a:p>
            <a:endParaRPr lang="en-US" sz="1000" dirty="0">
              <a:latin typeface="Arial"/>
            </a:endParaRPr>
          </a:p>
        </p:txBody>
      </p:sp>
      <p:sp>
        <p:nvSpPr>
          <p:cNvPr id="5" name="TextBox 4"/>
          <p:cNvSpPr txBox="1"/>
          <p:nvPr/>
        </p:nvSpPr>
        <p:spPr>
          <a:xfrm>
            <a:off x="635000" y="5270500"/>
            <a:ext cx="7620000" cy="254000"/>
          </a:xfrm>
          <a:prstGeom prst="rect">
            <a:avLst/>
          </a:prstGeom>
        </p:spPr>
        <p:txBody>
          <a:bodyPr/>
          <a:lstStyle/>
          <a:p>
            <a:endParaRPr lang="en-US" sz="1000" b="1" i="0" baseline="0" dirty="0">
              <a:latin typeface="Arial"/>
            </a:endParaRPr>
          </a:p>
        </p:txBody>
      </p:sp>
      <p:sp>
        <p:nvSpPr>
          <p:cNvPr id="8" name="Title 7"/>
          <p:cNvSpPr>
            <a:spLocks noGrp="1"/>
          </p:cNvSpPr>
          <p:nvPr>
            <p:ph type="title"/>
          </p:nvPr>
        </p:nvSpPr>
        <p:spPr/>
        <p:txBody>
          <a:bodyPr/>
          <a:lstStyle/>
          <a:p>
            <a:r>
              <a:rPr lang="en-US" sz="3600" dirty="0"/>
              <a:t>Early adversity changes brain development (volume, WMV, GMV)</a:t>
            </a:r>
            <a:endParaRPr lang="en-US" dirty="0"/>
          </a:p>
        </p:txBody>
      </p:sp>
      <p:sp>
        <p:nvSpPr>
          <p:cNvPr id="10" name="TextBox 9"/>
          <p:cNvSpPr txBox="1"/>
          <p:nvPr/>
        </p:nvSpPr>
        <p:spPr>
          <a:xfrm>
            <a:off x="290661" y="1438075"/>
            <a:ext cx="8167539" cy="1015663"/>
          </a:xfrm>
          <a:prstGeom prst="rect">
            <a:avLst/>
          </a:prstGeom>
          <a:noFill/>
        </p:spPr>
        <p:txBody>
          <a:bodyPr wrap="square" rtlCol="0">
            <a:spAutoFit/>
          </a:bodyPr>
          <a:lstStyle/>
          <a:p>
            <a:r>
              <a:rPr lang="en-US" sz="2000" dirty="0"/>
              <a:t>N=110 post-institutionalization children (internationally adopted: 3.5 to 60 months of institutional care, dichotomized at adoption before 12 months) compared to 62 children raised with biological families.  </a:t>
            </a:r>
          </a:p>
        </p:txBody>
      </p:sp>
      <p:sp>
        <p:nvSpPr>
          <p:cNvPr id="6" name="Slide Number Placeholder 5"/>
          <p:cNvSpPr>
            <a:spLocks noGrp="1"/>
          </p:cNvSpPr>
          <p:nvPr>
            <p:ph type="sldNum" sz="quarter" idx="12"/>
          </p:nvPr>
        </p:nvSpPr>
        <p:spPr/>
        <p:txBody>
          <a:bodyPr/>
          <a:lstStyle/>
          <a:p>
            <a:pPr>
              <a:defRPr/>
            </a:pPr>
            <a:fld id="{168D8DE9-303A-4ABA-A733-D6FD568B702D}" type="slidenum">
              <a:rPr lang="en-US" smtClean="0"/>
              <a:pPr>
                <a:defRPr/>
              </a:pPr>
              <a:t>48</a:t>
            </a:fld>
            <a:endParaRPr lang="en-US"/>
          </a:p>
        </p:txBody>
      </p:sp>
    </p:spTree>
    <p:extLst>
      <p:ext uri="{BB962C8B-B14F-4D97-AF65-F5344CB8AC3E}">
        <p14:creationId xmlns:p14="http://schemas.microsoft.com/office/powerpoint/2010/main" val="3351710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Placeholder 2"/>
          <p:cNvSpPr txBox="1">
            <a:spLocks/>
          </p:cNvSpPr>
          <p:nvPr/>
        </p:nvSpPr>
        <p:spPr bwMode="auto">
          <a:xfrm>
            <a:off x="-146304" y="49530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dirty="0">
                <a:latin typeface="Helvetica" charset="0"/>
              </a:rPr>
              <a:t>From: </a:t>
            </a:r>
            <a:r>
              <a:rPr lang="en-US" altLang="en-US" sz="1300" b="1" dirty="0">
                <a:latin typeface="Helvetica" charset="0"/>
              </a:rPr>
              <a:t>Childhood Maltreatment, Altered Limbic Neurobiology, and Substance Use Relapse Severity via Trauma-Specific Reductions in Limbic Gray Matter Volume </a:t>
            </a:r>
            <a:r>
              <a:rPr lang="en-US" altLang="en-US" sz="1400" dirty="0">
                <a:latin typeface="Helvetica" charset="0"/>
              </a:rPr>
              <a:t>JAMA Psychiatry. 2014.</a:t>
            </a:r>
            <a:endParaRPr lang="en-US" altLang="en-US" sz="1300" b="1" dirty="0">
              <a:latin typeface="Helvetica" charset="0"/>
            </a:endParaRP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4" name="Text Placeholder 2"/>
          <p:cNvSpPr txBox="1">
            <a:spLocks/>
          </p:cNvSpPr>
          <p:nvPr/>
        </p:nvSpPr>
        <p:spPr bwMode="auto">
          <a:xfrm>
            <a:off x="-146304" y="54102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latin typeface="Helvetica" charset="0"/>
              </a:rPr>
              <a:t>GMV Differences Related to Childhood Maltreatment: Using whole-brain voxel-based </a:t>
            </a:r>
            <a:r>
              <a:rPr lang="en-US" altLang="en-US" sz="1200" dirty="0" err="1">
                <a:latin typeface="Helvetica" charset="0"/>
              </a:rPr>
              <a:t>morphometry</a:t>
            </a:r>
            <a:r>
              <a:rPr lang="en-US" altLang="en-US" sz="1200" dirty="0">
                <a:latin typeface="Helvetica" charset="0"/>
              </a:rPr>
              <a:t>, CM was associated with lower mean GMV, controlling for substance use disorder, psychiatric history, age, sex, total intracranial volume, and substance dependence by age, in the left medial temporal lobe. A, The GMV cluster predominantly includes regions of the hippocampus and </a:t>
            </a:r>
            <a:r>
              <a:rPr lang="en-US" altLang="en-US" sz="1200" dirty="0" err="1">
                <a:latin typeface="Helvetica" charset="0"/>
              </a:rPr>
              <a:t>parahippocampal</a:t>
            </a:r>
            <a:r>
              <a:rPr lang="en-US" altLang="en-US" sz="1200" dirty="0">
                <a:latin typeface="Helvetica" charset="0"/>
              </a:rPr>
              <a:t> and fusiform gyri. B, Box-and-whisker plot of estimated, standardized region-of-interest (ROI) cluster volumes by group (no trauma vs trauma). The shaded boxes indicate the 75th (top) and 25th (bottom) percentiles; horizontal lines in the middle of the boxes, the median (50th percentile); and whiskers, the minimum and maximum </a:t>
            </a:r>
            <a:r>
              <a:rPr lang="en-US" altLang="en-US" sz="1200" dirty="0" err="1">
                <a:latin typeface="Helvetica" charset="0"/>
              </a:rPr>
              <a:t>volumes.</a:t>
            </a:r>
            <a:r>
              <a:rPr lang="en-US" altLang="en-US" sz="1200" baseline="30000" dirty="0" err="1">
                <a:latin typeface="Helvetica" charset="0"/>
              </a:rPr>
              <a:t>a</a:t>
            </a:r>
            <a:r>
              <a:rPr lang="en-US" altLang="en-US" sz="1200" dirty="0" err="1">
                <a:latin typeface="Helvetica" charset="0"/>
              </a:rPr>
              <a:t>A</a:t>
            </a:r>
            <a:r>
              <a:rPr lang="en-US" altLang="en-US" sz="1200" dirty="0">
                <a:latin typeface="Helvetica" charset="0"/>
              </a:rPr>
              <a:t> t test revealed significant differences in the estimated volumes for the ROI between the 2 groups at P &lt; .001.
</a:t>
            </a:r>
          </a:p>
        </p:txBody>
      </p:sp>
      <p:pic>
        <p:nvPicPr>
          <p:cNvPr id="14349" name="Picture 1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39" y="1524000"/>
            <a:ext cx="7901519" cy="3353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Child maltreatment influences Gray Matter Volume and substance use disorder</a:t>
            </a:r>
            <a:endParaRPr lang="en-US" sz="4000" dirty="0"/>
          </a:p>
        </p:txBody>
      </p:sp>
      <p:sp>
        <p:nvSpPr>
          <p:cNvPr id="3" name="Slide Number Placeholder 2"/>
          <p:cNvSpPr>
            <a:spLocks noGrp="1"/>
          </p:cNvSpPr>
          <p:nvPr>
            <p:ph type="sldNum" sz="quarter" idx="12"/>
          </p:nvPr>
        </p:nvSpPr>
        <p:spPr/>
        <p:txBody>
          <a:bodyPr/>
          <a:lstStyle/>
          <a:p>
            <a:pPr>
              <a:defRPr/>
            </a:pPr>
            <a:fld id="{168D8DE9-303A-4ABA-A733-D6FD568B702D}" type="slidenum">
              <a:rPr lang="en-US" smtClean="0"/>
              <a:pPr>
                <a:defRPr/>
              </a:pPr>
              <a:t>49</a:t>
            </a:fld>
            <a:endParaRPr lang="en-US"/>
          </a:p>
        </p:txBody>
      </p:sp>
    </p:spTree>
    <p:extLst>
      <p:ext uri="{BB962C8B-B14F-4D97-AF65-F5344CB8AC3E}">
        <p14:creationId xmlns:p14="http://schemas.microsoft.com/office/powerpoint/2010/main" val="246647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Preliminaries</a:t>
            </a:r>
          </a:p>
        </p:txBody>
      </p:sp>
      <p:sp>
        <p:nvSpPr>
          <p:cNvPr id="3" name="Content Placeholder 2"/>
          <p:cNvSpPr>
            <a:spLocks noGrp="1"/>
          </p:cNvSpPr>
          <p:nvPr>
            <p:ph idx="1"/>
          </p:nvPr>
        </p:nvSpPr>
        <p:spPr>
          <a:xfrm>
            <a:off x="457200" y="1600200"/>
            <a:ext cx="8229600" cy="4876800"/>
          </a:xfrm>
        </p:spPr>
        <p:txBody>
          <a:bodyPr/>
          <a:lstStyle/>
          <a:p>
            <a:r>
              <a:rPr lang="en-US" sz="2000" dirty="0"/>
              <a:t>Many health disparities fall along lines that appear to be arbitrary social boundaries, e.g., high versus low education.</a:t>
            </a:r>
          </a:p>
          <a:p>
            <a:r>
              <a:rPr lang="en-US" sz="2000" dirty="0"/>
              <a:t>Yet these lines correspond with huge differences in physical health.</a:t>
            </a:r>
          </a:p>
          <a:p>
            <a:r>
              <a:rPr lang="en-US" sz="2000" dirty="0"/>
              <a:t>The mechanisms by which social experiences, things outside the body, get “under the skin” and become “embodied” is a controversial and rapidly developing field.</a:t>
            </a:r>
          </a:p>
          <a:p>
            <a:r>
              <a:rPr lang="en-US" sz="2000" dirty="0"/>
              <a:t>This is not </a:t>
            </a:r>
            <a:r>
              <a:rPr lang="en-US" sz="2000" i="1" dirty="0"/>
              <a:t>just</a:t>
            </a:r>
            <a:r>
              <a:rPr lang="en-US" sz="2000" dirty="0"/>
              <a:t> about the biological correlates of differences in health and illness, but rather about the mechanisms.</a:t>
            </a:r>
          </a:p>
          <a:p>
            <a:r>
              <a:rPr lang="en-US" sz="2000" dirty="0"/>
              <a:t>Similar mechanisms are assumed to apply to multiple dimensions of inequality: SES, race, sexual orientation, geography, but some mechanisms will be unique or especially relevant. </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a:t>
            </a:fld>
            <a:endParaRPr lang="en-US"/>
          </a:p>
        </p:txBody>
      </p:sp>
    </p:spTree>
    <p:extLst>
      <p:ext uri="{BB962C8B-B14F-4D97-AF65-F5344CB8AC3E}">
        <p14:creationId xmlns:p14="http://schemas.microsoft.com/office/powerpoint/2010/main" val="922489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Bucharest Early Intervention Project: High Quality Foster Care Offsets Cognitive Harm</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50</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8290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4783195"/>
            <a:ext cx="8153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Children in the institutional group had significantly worse IQ than children randomized to high quality foster care or a never-institutionalized group.</a:t>
            </a:r>
          </a:p>
          <a:p>
            <a:pPr marL="285750" indent="-285750">
              <a:buFont typeface="Arial" panose="020B0604020202020204" pitchFamily="34" charset="0"/>
              <a:buChar char="•"/>
            </a:pPr>
            <a:r>
              <a:rPr lang="en-US" dirty="0"/>
              <a:t>Earlier age at randomization associated with better outcomes</a:t>
            </a:r>
          </a:p>
          <a:p>
            <a:pPr marL="285750" indent="-285750">
              <a:buFont typeface="Arial" panose="020B0604020202020204" pitchFamily="34" charset="0"/>
              <a:buChar char="•"/>
            </a:pPr>
            <a:r>
              <a:rPr lang="en-US" dirty="0"/>
              <a:t>Thresholds for some cognitive and behavioral outcomes, age-thresholds differed across outcomes.</a:t>
            </a:r>
          </a:p>
          <a:p>
            <a:pPr marL="285750" indent="-285750">
              <a:buFont typeface="Arial" panose="020B0604020202020204" pitchFamily="34" charset="0"/>
              <a:buChar char="•"/>
            </a:pPr>
            <a:r>
              <a:rPr lang="en-US" dirty="0"/>
              <a:t>-</a:t>
            </a:r>
            <a:r>
              <a:rPr lang="en-US" sz="1600" dirty="0"/>
              <a:t>Nelson Science 2007</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958" y="1917700"/>
            <a:ext cx="44100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llout: Line 2"/>
          <p:cNvSpPr/>
          <p:nvPr/>
        </p:nvSpPr>
        <p:spPr>
          <a:xfrm>
            <a:off x="4133850" y="1419167"/>
            <a:ext cx="2381250" cy="409575"/>
          </a:xfrm>
          <a:prstGeom prst="borderCallout1">
            <a:avLst>
              <a:gd name="adj1" fmla="val 113840"/>
              <a:gd name="adj2" fmla="val 45882"/>
              <a:gd name="adj3" fmla="val 415342"/>
              <a:gd name="adj4" fmla="val 55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Mean score in kids randomized younger than that age</a:t>
            </a:r>
            <a:endParaRPr lang="en-US" dirty="0">
              <a:solidFill>
                <a:schemeClr val="tx1"/>
              </a:solidFill>
            </a:endParaRPr>
          </a:p>
        </p:txBody>
      </p:sp>
      <p:sp>
        <p:nvSpPr>
          <p:cNvPr id="8" name="Callout: Line 7"/>
          <p:cNvSpPr/>
          <p:nvPr/>
        </p:nvSpPr>
        <p:spPr>
          <a:xfrm>
            <a:off x="6587067" y="1463646"/>
            <a:ext cx="2381250" cy="409575"/>
          </a:xfrm>
          <a:prstGeom prst="borderCallout1">
            <a:avLst>
              <a:gd name="adj1" fmla="val 113840"/>
              <a:gd name="adj2" fmla="val 45882"/>
              <a:gd name="adj3" fmla="val 414308"/>
              <a:gd name="adj4" fmla="val -8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Mean score in kids randomized older than that age</a:t>
            </a:r>
            <a:endParaRPr lang="en-US" dirty="0">
              <a:solidFill>
                <a:schemeClr val="tx1"/>
              </a:solidFill>
            </a:endParaRPr>
          </a:p>
        </p:txBody>
      </p:sp>
    </p:spTree>
    <p:extLst>
      <p:ext uri="{BB962C8B-B14F-4D97-AF65-F5344CB8AC3E}">
        <p14:creationId xmlns:p14="http://schemas.microsoft.com/office/powerpoint/2010/main" val="1245425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Behaviors</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Calibri"/>
                <a:cs typeface="Times New Roman" panose="02020603050405020304" pitchFamily="18" charset="0"/>
              </a:rPr>
              <a:t>(diet, exercise, medical care, sex, violence)</a:t>
            </a: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p>
          <a:p>
            <a:pPr algn="ctr" eaLnBrk="1" hangingPunct="1"/>
            <a:r>
              <a:rPr lang="en-US" altLang="en-US" dirty="0">
                <a:solidFill>
                  <a:prstClr val="black"/>
                </a:solidFill>
                <a:latin typeface="Calibri"/>
                <a:cs typeface="Times New Roman" panose="02020603050405020304" pitchFamily="18" charset="0"/>
              </a:rPr>
              <a:t>Onset,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Biological mechanisms for categories of mechanisms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Toxic/Dangerous Environments </a:t>
            </a:r>
            <a:r>
              <a:rPr lang="en-US" altLang="en-US" dirty="0">
                <a:solidFill>
                  <a:prstClr val="black"/>
                </a:solidFill>
                <a:latin typeface="Calibri"/>
                <a:cs typeface="Times New Roman" panose="02020603050405020304" pitchFamily="18" charset="0"/>
              </a:rPr>
              <a:t>(Housing, work, infections, lead)</a:t>
            </a:r>
          </a:p>
        </p:txBody>
      </p:sp>
      <p:sp>
        <p:nvSpPr>
          <p:cNvPr id="15377" name="Text Box 21"/>
          <p:cNvSpPr txBox="1">
            <a:spLocks noChangeArrowheads="1"/>
          </p:cNvSpPr>
          <p:nvPr/>
        </p:nvSpPr>
        <p:spPr bwMode="auto">
          <a:xfrm>
            <a:off x="4862513" y="4587504"/>
            <a:ext cx="199548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Psychological Experiences </a:t>
            </a:r>
          </a:p>
          <a:p>
            <a:pPr eaLnBrk="1" hangingPunct="1"/>
            <a:r>
              <a:rPr lang="en-US" altLang="en-US" dirty="0">
                <a:solidFill>
                  <a:prstClr val="black"/>
                </a:solidFill>
                <a:latin typeface="Calibri"/>
                <a:cs typeface="Times New Roman" panose="02020603050405020304" pitchFamily="18" charset="0"/>
              </a:rPr>
              <a:t>(stress, shame, stigma</a:t>
            </a:r>
            <a:r>
              <a:rPr lang="en-US" altLang="en-US" dirty="0">
                <a:solidFill>
                  <a:prstClr val="black"/>
                </a:solidFill>
                <a:latin typeface="Times New Roman" panose="02020603050405020304" pitchFamily="18" charset="0"/>
                <a:cs typeface="Times New Roman" panose="02020603050405020304" pitchFamily="18" charset="0"/>
              </a:rPr>
              <a:t>)</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51</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Race/</a:t>
            </a:r>
          </a:p>
          <a:p>
            <a:pPr algn="ctr" eaLnBrk="1" hangingPunct="1"/>
            <a:r>
              <a:rPr lang="en-US" altLang="en-US" sz="2000" dirty="0">
                <a:solidFill>
                  <a:prstClr val="black"/>
                </a:solidFill>
                <a:latin typeface="Calibri"/>
                <a:cs typeface="Times New Roman" panose="02020603050405020304" pitchFamily="18" charset="0"/>
              </a:rPr>
              <a:t>Ethnicity</a:t>
            </a: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4554534" y="1600126"/>
            <a:ext cx="2519364" cy="1573917"/>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710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dirty="0"/>
              <a:t>Preliminaries</a:t>
            </a:r>
          </a:p>
          <a:p>
            <a:r>
              <a:rPr lang="en-US" sz="2800" dirty="0"/>
              <a:t>Where do genetics fit in?</a:t>
            </a:r>
          </a:p>
          <a:p>
            <a:r>
              <a:rPr lang="en-US" sz="2800" dirty="0"/>
              <a:t>Behaviors, including use of medical care</a:t>
            </a:r>
          </a:p>
          <a:p>
            <a:r>
              <a:rPr lang="en-US" sz="2800" dirty="0">
                <a:solidFill>
                  <a:srgbClr val="FF0000"/>
                </a:solidFill>
              </a:rPr>
              <a:t>Direct toxic exposures</a:t>
            </a:r>
          </a:p>
          <a:p>
            <a:r>
              <a:rPr lang="en-US" sz="2800" dirty="0"/>
              <a:t>Stress mediated pathways</a:t>
            </a:r>
          </a:p>
          <a:p>
            <a:r>
              <a:rPr lang="en-US" sz="2800" dirty="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52</a:t>
            </a:fld>
            <a:endParaRPr lang="en-US"/>
          </a:p>
        </p:txBody>
      </p:sp>
    </p:spTree>
    <p:extLst>
      <p:ext uri="{BB962C8B-B14F-4D97-AF65-F5344CB8AC3E}">
        <p14:creationId xmlns:p14="http://schemas.microsoft.com/office/powerpoint/2010/main" val="249479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Toxic Exposures</a:t>
            </a:r>
          </a:p>
        </p:txBody>
      </p:sp>
      <p:sp>
        <p:nvSpPr>
          <p:cNvPr id="3" name="Content Placeholder 2"/>
          <p:cNvSpPr>
            <a:spLocks noGrp="1"/>
          </p:cNvSpPr>
          <p:nvPr>
            <p:ph idx="1"/>
          </p:nvPr>
        </p:nvSpPr>
        <p:spPr/>
        <p:txBody>
          <a:bodyPr/>
          <a:lstStyle/>
          <a:p>
            <a:r>
              <a:rPr lang="en-US" sz="2800" dirty="0"/>
              <a:t>Environmental toxins, e.g., lead, passive tobacco exposure, air pollution strongly socially patterned</a:t>
            </a:r>
          </a:p>
          <a:p>
            <a:r>
              <a:rPr lang="en-US" sz="2800" dirty="0"/>
              <a:t>Affect both disease incidence &amp; outcomes/severity </a:t>
            </a:r>
          </a:p>
          <a:p>
            <a:r>
              <a:rPr lang="en-US" sz="2800" dirty="0"/>
              <a:t>Categories may interact so lead exposure has worse consequences if combined with social stressors</a:t>
            </a:r>
          </a:p>
          <a:p>
            <a:r>
              <a:rPr lang="en-US" sz="2800" dirty="0"/>
              <a:t>Violence</a:t>
            </a:r>
          </a:p>
          <a:p>
            <a:r>
              <a:rPr lang="en-US" sz="2800" dirty="0"/>
              <a:t>Food environments and nutritional deprivation</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53</a:t>
            </a:fld>
            <a:endParaRPr lang="en-US"/>
          </a:p>
        </p:txBody>
      </p:sp>
    </p:spTree>
    <p:extLst>
      <p:ext uri="{BB962C8B-B14F-4D97-AF65-F5344CB8AC3E}">
        <p14:creationId xmlns:p14="http://schemas.microsoft.com/office/powerpoint/2010/main" val="3435619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FB94242-D004-4D5C-A6B7-766385256C41}" type="slidenum">
              <a:rPr lang="en-US" sz="1400" b="1"/>
              <a:pPr algn="r" eaLnBrk="1" hangingPunct="1"/>
              <a:t>54</a:t>
            </a:fld>
            <a:endParaRPr lang="en-US" sz="1400" b="1"/>
          </a:p>
        </p:txBody>
      </p:sp>
      <p:sp>
        <p:nvSpPr>
          <p:cNvPr id="24579" name="Rectangle 2"/>
          <p:cNvSpPr>
            <a:spLocks noGrp="1" noChangeArrowheads="1"/>
          </p:cNvSpPr>
          <p:nvPr>
            <p:ph type="title" idx="4294967295"/>
          </p:nvPr>
        </p:nvSpPr>
        <p:spPr>
          <a:ln w="12700">
            <a:noFill/>
            <a:miter lim="800000"/>
            <a:headEnd/>
            <a:tailEnd/>
          </a:ln>
        </p:spPr>
        <p:txBody>
          <a:bodyPr/>
          <a:lstStyle/>
          <a:p>
            <a:pPr eaLnBrk="1" hangingPunct="1"/>
            <a:r>
              <a:rPr lang="en-US">
                <a:solidFill>
                  <a:srgbClr val="0070C0"/>
                </a:solidFill>
              </a:rPr>
              <a:t>Nutritional Deprivation</a:t>
            </a:r>
          </a:p>
        </p:txBody>
      </p:sp>
      <p:sp>
        <p:nvSpPr>
          <p:cNvPr id="24580" name="Rectangle 3"/>
          <p:cNvSpPr>
            <a:spLocks noGrp="1" noChangeArrowheads="1"/>
          </p:cNvSpPr>
          <p:nvPr>
            <p:ph idx="4294967295"/>
          </p:nvPr>
        </p:nvSpPr>
        <p:spPr/>
        <p:txBody>
          <a:bodyPr/>
          <a:lstStyle/>
          <a:p>
            <a:pPr marL="0" indent="0" eaLnBrk="1" hangingPunct="1"/>
            <a:r>
              <a:rPr lang="en-US" sz="2800" dirty="0"/>
              <a:t>How to research long term effects of nutritional deprivation?</a:t>
            </a:r>
          </a:p>
          <a:p>
            <a:pPr marL="400050" lvl="1" indent="0" eaLnBrk="1" hangingPunct="1"/>
            <a:r>
              <a:rPr lang="en-US" sz="2400" dirty="0"/>
              <a:t>Use anthropometric measures because growth sensitive to both genetic and environmental conditions (distinguish from phrenology deterministic perspective) </a:t>
            </a:r>
          </a:p>
          <a:p>
            <a:pPr marL="400050" lvl="1" indent="0" eaLnBrk="1" hangingPunct="1"/>
            <a:r>
              <a:rPr lang="en-US" sz="2400" dirty="0">
                <a:sym typeface="Wingdings" pitchFamily="2" charset="2"/>
              </a:rPr>
              <a:t>Use administrative records, e.g., </a:t>
            </a:r>
            <a:r>
              <a:rPr lang="en-US" sz="2400" dirty="0" err="1">
                <a:sym typeface="Wingdings" pitchFamily="2" charset="2"/>
              </a:rPr>
              <a:t>birthweight</a:t>
            </a:r>
            <a:r>
              <a:rPr lang="en-US" sz="2400" dirty="0">
                <a:sym typeface="Wingdings" pitchFamily="2" charset="2"/>
              </a:rPr>
              <a:t>, as a proxy for a set of more diverse exposures</a:t>
            </a:r>
          </a:p>
          <a:p>
            <a:pPr marL="400050" lvl="1" indent="0" eaLnBrk="1" hangingPunct="1"/>
            <a:r>
              <a:rPr lang="en-US" sz="2400" dirty="0">
                <a:sym typeface="Wingdings" pitchFamily="2" charset="2"/>
              </a:rPr>
              <a:t>Use natural experiments (Dutch Famine study)</a:t>
            </a:r>
          </a:p>
          <a:p>
            <a:pPr marL="0" indent="0" eaLnBrk="1" hangingPunct="1"/>
            <a:r>
              <a:rPr lang="en-US" sz="2800" dirty="0">
                <a:sym typeface="Wingdings" pitchFamily="2" charset="2"/>
              </a:rPr>
              <a:t>Research in this area is extremely constrained by data availability</a:t>
            </a:r>
            <a:endParaRPr lang="en-US" dirty="0">
              <a:sym typeface="Wingdings" pitchFamily="2" charset="2"/>
            </a:endParaRPr>
          </a:p>
          <a:p>
            <a:pPr marL="0" indent="0" eaLnBrk="1" hangingPunct="1">
              <a:buFontTx/>
              <a:buNone/>
            </a:pPr>
            <a:endParaRPr lang="en-US" sz="2800" dirty="0"/>
          </a:p>
          <a:p>
            <a:pPr marL="0" indent="0" eaLnBrk="1" hangingPunct="1"/>
            <a:endParaRPr lang="en-US"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54</a:t>
            </a:fld>
            <a:endParaRPr lang="en-US"/>
          </a:p>
        </p:txBody>
      </p:sp>
    </p:spTree>
    <p:extLst>
      <p:ext uri="{BB962C8B-B14F-4D97-AF65-F5344CB8AC3E}">
        <p14:creationId xmlns:p14="http://schemas.microsoft.com/office/powerpoint/2010/main" val="1359923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FB94242-D004-4D5C-A6B7-766385256C41}" type="slidenum">
              <a:rPr lang="en-US" sz="1400" b="1"/>
              <a:pPr algn="r" eaLnBrk="1" hangingPunct="1"/>
              <a:t>55</a:t>
            </a:fld>
            <a:endParaRPr lang="en-US" sz="1400" b="1"/>
          </a:p>
        </p:txBody>
      </p:sp>
      <p:sp>
        <p:nvSpPr>
          <p:cNvPr id="24579" name="Rectangle 2"/>
          <p:cNvSpPr>
            <a:spLocks noGrp="1" noChangeArrowheads="1"/>
          </p:cNvSpPr>
          <p:nvPr>
            <p:ph type="title" idx="4294967295"/>
          </p:nvPr>
        </p:nvSpPr>
        <p:spPr>
          <a:ln w="12700">
            <a:noFill/>
            <a:miter lim="800000"/>
            <a:headEnd/>
            <a:tailEnd/>
          </a:ln>
        </p:spPr>
        <p:txBody>
          <a:bodyPr/>
          <a:lstStyle/>
          <a:p>
            <a:pPr eaLnBrk="1" hangingPunct="1"/>
            <a:r>
              <a:rPr lang="en-US" dirty="0">
                <a:solidFill>
                  <a:srgbClr val="0070C0"/>
                </a:solidFill>
              </a:rPr>
              <a:t>Barker Hypothesis: </a:t>
            </a:r>
            <a:r>
              <a:rPr lang="en-US" dirty="0" err="1">
                <a:solidFill>
                  <a:srgbClr val="0070C0"/>
                </a:solidFill>
              </a:rPr>
              <a:t>Birthweight</a:t>
            </a:r>
            <a:r>
              <a:rPr lang="en-US" dirty="0">
                <a:solidFill>
                  <a:srgbClr val="0070C0"/>
                </a:solidFill>
              </a:rPr>
              <a:t> and later CVD risk</a:t>
            </a:r>
          </a:p>
        </p:txBody>
      </p:sp>
      <p:sp>
        <p:nvSpPr>
          <p:cNvPr id="24580" name="Rectangle 3"/>
          <p:cNvSpPr>
            <a:spLocks noGrp="1" noChangeArrowheads="1"/>
          </p:cNvSpPr>
          <p:nvPr>
            <p:ph idx="4294967295"/>
          </p:nvPr>
        </p:nvSpPr>
        <p:spPr/>
        <p:txBody>
          <a:bodyPr/>
          <a:lstStyle/>
          <a:p>
            <a:pPr marL="0" indent="0" eaLnBrk="1" hangingPunct="1">
              <a:buFontTx/>
              <a:buNone/>
            </a:pPr>
            <a:endParaRPr lang="en-US" sz="2800" dirty="0"/>
          </a:p>
          <a:p>
            <a:pPr marL="0" indent="0" eaLnBrk="1" hangingPunct="1"/>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4295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2064" y="6031992"/>
            <a:ext cx="4820550" cy="646331"/>
          </a:xfrm>
          <a:prstGeom prst="rect">
            <a:avLst/>
          </a:prstGeom>
          <a:noFill/>
        </p:spPr>
        <p:txBody>
          <a:bodyPr wrap="none" rtlCol="0">
            <a:spAutoFit/>
          </a:bodyPr>
          <a:lstStyle/>
          <a:p>
            <a:r>
              <a:rPr lang="en-US" dirty="0"/>
              <a:t>Mortality from CHD in n=15,726 Hertfordshire</a:t>
            </a:r>
          </a:p>
          <a:p>
            <a:r>
              <a:rPr lang="en-US" dirty="0"/>
              <a:t>Barker, annual review of public health, 2012</a:t>
            </a:r>
          </a:p>
        </p:txBody>
      </p:sp>
      <p:sp>
        <p:nvSpPr>
          <p:cNvPr id="3" name="Slide Number Placeholder 2"/>
          <p:cNvSpPr>
            <a:spLocks noGrp="1"/>
          </p:cNvSpPr>
          <p:nvPr>
            <p:ph type="sldNum" sz="quarter" idx="12"/>
          </p:nvPr>
        </p:nvSpPr>
        <p:spPr/>
        <p:txBody>
          <a:bodyPr/>
          <a:lstStyle/>
          <a:p>
            <a:pPr>
              <a:defRPr/>
            </a:pPr>
            <a:fld id="{AD20FD3C-1ED2-4B40-BFF9-732E574685C3}" type="slidenum">
              <a:rPr lang="en-US" smtClean="0"/>
              <a:pPr>
                <a:defRPr/>
              </a:pPr>
              <a:t>55</a:t>
            </a:fld>
            <a:endParaRPr lang="en-US"/>
          </a:p>
        </p:txBody>
      </p:sp>
    </p:spTree>
    <p:extLst>
      <p:ext uri="{BB962C8B-B14F-4D97-AF65-F5344CB8AC3E}">
        <p14:creationId xmlns:p14="http://schemas.microsoft.com/office/powerpoint/2010/main" val="2802294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D280F0-2109-42E3-8DED-45F321D31444}" type="slidenum">
              <a:rPr lang="en-US" sz="1400" b="1"/>
              <a:pPr algn="r" eaLnBrk="1" hangingPunct="1"/>
              <a:t>56</a:t>
            </a:fld>
            <a:endParaRPr lang="en-US" sz="1400" b="1"/>
          </a:p>
        </p:txBody>
      </p:sp>
      <p:sp>
        <p:nvSpPr>
          <p:cNvPr id="17411" name="Rectangle 2"/>
          <p:cNvSpPr>
            <a:spLocks noGrp="1" noChangeArrowheads="1"/>
          </p:cNvSpPr>
          <p:nvPr>
            <p:ph type="title" idx="4294967295"/>
          </p:nvPr>
        </p:nvSpPr>
        <p:spPr>
          <a:ln w="12700">
            <a:noFill/>
            <a:miter lim="800000"/>
            <a:headEnd/>
            <a:tailEnd/>
          </a:ln>
        </p:spPr>
        <p:txBody>
          <a:bodyPr/>
          <a:lstStyle/>
          <a:p>
            <a:pPr eaLnBrk="1" hangingPunct="1"/>
            <a:r>
              <a:rPr lang="en-US" dirty="0" err="1">
                <a:solidFill>
                  <a:srgbClr val="0070C0"/>
                </a:solidFill>
              </a:rPr>
              <a:t>Birthweight</a:t>
            </a:r>
            <a:r>
              <a:rPr lang="en-US" dirty="0">
                <a:solidFill>
                  <a:srgbClr val="0070C0"/>
                </a:solidFill>
              </a:rPr>
              <a:t> and later CVD risk</a:t>
            </a:r>
          </a:p>
        </p:txBody>
      </p:sp>
      <p:sp>
        <p:nvSpPr>
          <p:cNvPr id="17412" name="Rectangle 3"/>
          <p:cNvSpPr>
            <a:spLocks noGrp="1" noChangeArrowheads="1"/>
          </p:cNvSpPr>
          <p:nvPr>
            <p:ph idx="4294967295"/>
          </p:nvPr>
        </p:nvSpPr>
        <p:spPr>
          <a:xfrm>
            <a:off x="114300" y="1447800"/>
            <a:ext cx="8915400" cy="4678363"/>
          </a:xfrm>
        </p:spPr>
        <p:txBody>
          <a:bodyPr/>
          <a:lstStyle/>
          <a:p>
            <a:pPr eaLnBrk="1" hangingPunct="1"/>
            <a:r>
              <a:rPr lang="en-US" sz="2400" dirty="0" err="1"/>
              <a:t>Birthweight</a:t>
            </a:r>
            <a:r>
              <a:rPr lang="en-US" sz="2400" dirty="0"/>
              <a:t> is an indicator of adverse exposure in utero (first 1000 days)</a:t>
            </a:r>
          </a:p>
          <a:p>
            <a:pPr eaLnBrk="1" hangingPunct="1"/>
            <a:r>
              <a:rPr lang="en-US" sz="2400" dirty="0"/>
              <a:t>Reduced function in organs such as kidney</a:t>
            </a:r>
          </a:p>
          <a:p>
            <a:pPr eaLnBrk="1" hangingPunct="1"/>
            <a:r>
              <a:rPr lang="en-US" sz="2400" dirty="0"/>
              <a:t>Modified “settings” in metabolism and hormonal feedback</a:t>
            </a:r>
          </a:p>
          <a:p>
            <a:pPr eaLnBrk="1" hangingPunct="1"/>
            <a:r>
              <a:rPr lang="en-US" sz="2400" dirty="0"/>
              <a:t>More vulnerable to adverse later environmental conditions</a:t>
            </a:r>
          </a:p>
          <a:p>
            <a:pPr eaLnBrk="1" hangingPunct="1"/>
            <a:endParaRPr lang="en-US" sz="2400" dirty="0"/>
          </a:p>
          <a:p>
            <a:pPr eaLnBrk="1" hangingPunct="1"/>
            <a:r>
              <a:rPr lang="en-US" sz="2400" dirty="0"/>
              <a:t>Developing organism prioritizes resources for brain growth, low priority for kidney and lungs</a:t>
            </a:r>
          </a:p>
          <a:p>
            <a:pPr eaLnBrk="1" hangingPunct="1"/>
            <a:r>
              <a:rPr lang="en-US" sz="2400" dirty="0"/>
              <a:t>Compensatory growth costs other </a:t>
            </a:r>
            <a:r>
              <a:rPr lang="en-US" sz="2400"/>
              <a:t>developmental activities. </a:t>
            </a:r>
            <a:endParaRPr lang="en-US" sz="2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56</a:t>
            </a:fld>
            <a:endParaRPr lang="en-US"/>
          </a:p>
        </p:txBody>
      </p:sp>
    </p:spTree>
    <p:extLst>
      <p:ext uri="{BB962C8B-B14F-4D97-AF65-F5344CB8AC3E}">
        <p14:creationId xmlns:p14="http://schemas.microsoft.com/office/powerpoint/2010/main" val="3372481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D280F0-2109-42E3-8DED-45F321D31444}" type="slidenum">
              <a:rPr lang="en-US" sz="1400" b="1"/>
              <a:pPr algn="r" eaLnBrk="1" hangingPunct="1"/>
              <a:t>57</a:t>
            </a:fld>
            <a:endParaRPr lang="en-US" sz="1400" b="1"/>
          </a:p>
        </p:txBody>
      </p:sp>
      <p:sp>
        <p:nvSpPr>
          <p:cNvPr id="17411" name="Rectangle 2"/>
          <p:cNvSpPr>
            <a:spLocks noGrp="1" noChangeArrowheads="1"/>
          </p:cNvSpPr>
          <p:nvPr>
            <p:ph type="title" idx="4294967295"/>
          </p:nvPr>
        </p:nvSpPr>
        <p:spPr>
          <a:ln w="12700">
            <a:noFill/>
            <a:miter lim="800000"/>
            <a:headEnd/>
            <a:tailEnd/>
          </a:ln>
        </p:spPr>
        <p:txBody>
          <a:bodyPr/>
          <a:lstStyle/>
          <a:p>
            <a:pPr eaLnBrk="1" hangingPunct="1"/>
            <a:r>
              <a:rPr lang="en-US">
                <a:solidFill>
                  <a:srgbClr val="0070C0"/>
                </a:solidFill>
              </a:rPr>
              <a:t>Nutritional Deprivation</a:t>
            </a:r>
          </a:p>
        </p:txBody>
      </p:sp>
      <p:sp>
        <p:nvSpPr>
          <p:cNvPr id="17412" name="Rectangle 3"/>
          <p:cNvSpPr>
            <a:spLocks noGrp="1" noChangeArrowheads="1"/>
          </p:cNvSpPr>
          <p:nvPr>
            <p:ph idx="4294967295"/>
          </p:nvPr>
        </p:nvSpPr>
        <p:spPr>
          <a:xfrm>
            <a:off x="114300" y="1447800"/>
            <a:ext cx="8915400" cy="4678363"/>
          </a:xfrm>
        </p:spPr>
        <p:txBody>
          <a:bodyPr/>
          <a:lstStyle/>
          <a:p>
            <a:pPr marL="0" indent="0" eaLnBrk="1" hangingPunct="1">
              <a:buFontTx/>
              <a:buNone/>
            </a:pPr>
            <a:r>
              <a:rPr lang="en-US" sz="2800" dirty="0"/>
              <a:t>Several studies report associations between brain or head size and late life cognitive function. </a:t>
            </a:r>
          </a:p>
          <a:p>
            <a:pPr marL="457200" lvl="1" indent="-342900" eaLnBrk="1" hangingPunct="1"/>
            <a:r>
              <a:rPr lang="en-US" sz="2400" dirty="0"/>
              <a:t>Women with neuropathological changes characteristic of AD but no clinical impairment had larger brain volume than women with similar neuropathological changes exhibiting clinical impairments. – </a:t>
            </a:r>
            <a:r>
              <a:rPr lang="en-US" sz="2000" dirty="0" err="1"/>
              <a:t>Katzman</a:t>
            </a:r>
            <a:r>
              <a:rPr lang="en-US" sz="2000" dirty="0"/>
              <a:t>, Ann </a:t>
            </a:r>
            <a:r>
              <a:rPr lang="en-US" sz="2000" dirty="0" err="1"/>
              <a:t>Neurol</a:t>
            </a:r>
            <a:r>
              <a:rPr lang="en-US" sz="2000" dirty="0"/>
              <a:t> 1988</a:t>
            </a:r>
          </a:p>
          <a:p>
            <a:pPr marL="457200" lvl="1" indent="-342900" eaLnBrk="1" hangingPunct="1"/>
            <a:r>
              <a:rPr lang="en-US" sz="2400" dirty="0"/>
              <a:t>Larger head circumference predicts higher cognitive function scores in Japanese Americans in Washington State - Graves, 1996</a:t>
            </a:r>
          </a:p>
          <a:p>
            <a:pPr marL="457200" lvl="1" indent="-342900" eaLnBrk="1" hangingPunct="1"/>
            <a:r>
              <a:rPr lang="en-US" sz="2400" dirty="0"/>
              <a:t>Women with head circumference in the lowest quintile were 2.9 times more likely to have AD (adjusting for age, education, and ethnicity); men were 2.3 times more likely to have AD – sample from Northern Manhattan- Schofield, 1997</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57</a:t>
            </a:fld>
            <a:endParaRPr lang="en-US"/>
          </a:p>
        </p:txBody>
      </p:sp>
    </p:spTree>
    <p:extLst>
      <p:ext uri="{BB962C8B-B14F-4D97-AF65-F5344CB8AC3E}">
        <p14:creationId xmlns:p14="http://schemas.microsoft.com/office/powerpoint/2010/main" val="1661141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D280F0-2109-42E3-8DED-45F321D31444}" type="slidenum">
              <a:rPr lang="en-US" sz="1400" b="1"/>
              <a:pPr algn="r" eaLnBrk="1" hangingPunct="1"/>
              <a:t>58</a:t>
            </a:fld>
            <a:endParaRPr lang="en-US" sz="1400" b="1"/>
          </a:p>
        </p:txBody>
      </p:sp>
      <p:sp>
        <p:nvSpPr>
          <p:cNvPr id="17411" name="Rectangle 2"/>
          <p:cNvSpPr>
            <a:spLocks noGrp="1" noChangeArrowheads="1"/>
          </p:cNvSpPr>
          <p:nvPr>
            <p:ph type="title" idx="4294967295"/>
          </p:nvPr>
        </p:nvSpPr>
        <p:spPr>
          <a:ln w="12700">
            <a:noFill/>
            <a:miter lim="800000"/>
            <a:headEnd/>
            <a:tailEnd/>
          </a:ln>
        </p:spPr>
        <p:txBody>
          <a:bodyPr/>
          <a:lstStyle/>
          <a:p>
            <a:pPr eaLnBrk="1" hangingPunct="1"/>
            <a:r>
              <a:rPr lang="en-US" dirty="0">
                <a:solidFill>
                  <a:srgbClr val="0070C0"/>
                </a:solidFill>
              </a:rPr>
              <a:t>Maternal Height (in cm) and Infant Mortality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676400"/>
            <a:ext cx="6933343"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9400" y="1676400"/>
            <a:ext cx="2514600" cy="3631763"/>
          </a:xfrm>
          <a:prstGeom prst="rect">
            <a:avLst/>
          </a:prstGeom>
          <a:noFill/>
        </p:spPr>
        <p:txBody>
          <a:bodyPr wrap="square" rtlCol="0">
            <a:spAutoFit/>
          </a:bodyPr>
          <a:lstStyle/>
          <a:p>
            <a:pPr marL="285750" indent="-285750">
              <a:buFontTx/>
              <a:buChar char="-"/>
            </a:pPr>
            <a:r>
              <a:rPr lang="en-US" dirty="0">
                <a:solidFill>
                  <a:schemeClr val="accent2"/>
                </a:solidFill>
              </a:rPr>
              <a:t>Short stature indicates mother’s nutritional status in childhood</a:t>
            </a:r>
          </a:p>
          <a:p>
            <a:pPr marL="285750" indent="-285750">
              <a:buFontTx/>
              <a:buChar char="-"/>
            </a:pPr>
            <a:endParaRPr lang="en-US" dirty="0">
              <a:solidFill>
                <a:schemeClr val="accent2"/>
              </a:solidFill>
            </a:endParaRPr>
          </a:p>
          <a:p>
            <a:pPr marL="285750" indent="-285750">
              <a:buFontTx/>
              <a:buChar char="-"/>
            </a:pPr>
            <a:r>
              <a:rPr lang="en-US" dirty="0">
                <a:solidFill>
                  <a:schemeClr val="accent2"/>
                </a:solidFill>
              </a:rPr>
              <a:t>Each taller cm of mom’s height associated with 1.4/1000 fewer deaths in children under 5.</a:t>
            </a:r>
          </a:p>
          <a:p>
            <a:pPr marL="285750" indent="-285750">
              <a:buFontTx/>
              <a:buChar char="-"/>
            </a:pPr>
            <a:endParaRPr lang="en-US" dirty="0">
              <a:solidFill>
                <a:schemeClr val="accent2"/>
              </a:solidFill>
            </a:endParaRPr>
          </a:p>
          <a:p>
            <a:pPr marL="285750" indent="-285750">
              <a:buFontTx/>
              <a:buChar char="-"/>
            </a:pPr>
            <a:r>
              <a:rPr lang="en-US" sz="1400" dirty="0" err="1"/>
              <a:t>Ozaltin</a:t>
            </a:r>
            <a:r>
              <a:rPr lang="en-US" sz="1400" dirty="0"/>
              <a:t>, JAMA, 2009</a:t>
            </a:r>
          </a:p>
        </p:txBody>
      </p:sp>
      <p:sp>
        <p:nvSpPr>
          <p:cNvPr id="3" name="Slide Number Placeholder 2"/>
          <p:cNvSpPr>
            <a:spLocks noGrp="1"/>
          </p:cNvSpPr>
          <p:nvPr>
            <p:ph type="sldNum" sz="quarter" idx="12"/>
          </p:nvPr>
        </p:nvSpPr>
        <p:spPr/>
        <p:txBody>
          <a:bodyPr/>
          <a:lstStyle/>
          <a:p>
            <a:pPr>
              <a:defRPr/>
            </a:pPr>
            <a:fld id="{AD20FD3C-1ED2-4B40-BFF9-732E574685C3}" type="slidenum">
              <a:rPr lang="en-US" smtClean="0"/>
              <a:pPr>
                <a:defRPr/>
              </a:pPr>
              <a:t>58</a:t>
            </a:fld>
            <a:endParaRPr lang="en-US"/>
          </a:p>
        </p:txBody>
      </p:sp>
    </p:spTree>
    <p:extLst>
      <p:ext uri="{BB962C8B-B14F-4D97-AF65-F5344CB8AC3E}">
        <p14:creationId xmlns:p14="http://schemas.microsoft.com/office/powerpoint/2010/main" val="257652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3879A16-0DF9-4E94-A4C8-EC0AA914F1F1}" type="slidenum">
              <a:rPr lang="en-US" sz="1400" b="1"/>
              <a:pPr algn="r" eaLnBrk="1" hangingPunct="1"/>
              <a:t>59</a:t>
            </a:fld>
            <a:endParaRPr lang="en-US" sz="1400" b="1"/>
          </a:p>
        </p:txBody>
      </p:sp>
      <p:sp>
        <p:nvSpPr>
          <p:cNvPr id="26627" name="Rectangle 2"/>
          <p:cNvSpPr>
            <a:spLocks noGrp="1" noChangeArrowheads="1"/>
          </p:cNvSpPr>
          <p:nvPr>
            <p:ph type="title" idx="4294967295"/>
          </p:nvPr>
        </p:nvSpPr>
        <p:spPr>
          <a:ln w="12700">
            <a:noFill/>
            <a:miter lim="800000"/>
            <a:headEnd/>
            <a:tailEnd/>
          </a:ln>
        </p:spPr>
        <p:txBody>
          <a:bodyPr/>
          <a:lstStyle/>
          <a:p>
            <a:pPr eaLnBrk="1" hangingPunct="1"/>
            <a:r>
              <a:rPr lang="en-US" sz="4000">
                <a:solidFill>
                  <a:srgbClr val="0070C0"/>
                </a:solidFill>
              </a:rPr>
              <a:t>Nutritional Deprivation: other measures</a:t>
            </a:r>
          </a:p>
        </p:txBody>
      </p:sp>
      <p:sp>
        <p:nvSpPr>
          <p:cNvPr id="26628" name="Rectangle 3"/>
          <p:cNvSpPr>
            <a:spLocks noGrp="1" noChangeArrowheads="1"/>
          </p:cNvSpPr>
          <p:nvPr>
            <p:ph idx="4294967295"/>
          </p:nvPr>
        </p:nvSpPr>
        <p:spPr/>
        <p:txBody>
          <a:bodyPr/>
          <a:lstStyle/>
          <a:p>
            <a:pPr marL="0" indent="0" eaLnBrk="1" hangingPunct="1">
              <a:buNone/>
            </a:pPr>
            <a:r>
              <a:rPr lang="en-US" dirty="0"/>
              <a:t>Key questions:</a:t>
            </a:r>
          </a:p>
          <a:p>
            <a:pPr marL="854075" lvl="1" indent="-274638" eaLnBrk="1" hangingPunct="1"/>
            <a:r>
              <a:rPr lang="en-US" dirty="0">
                <a:sym typeface="Wingdings" pitchFamily="2" charset="2"/>
              </a:rPr>
              <a:t>Other SES measures or entirely confounding?</a:t>
            </a:r>
          </a:p>
          <a:p>
            <a:pPr marL="854075" lvl="1" indent="-274638" eaLnBrk="1" hangingPunct="1"/>
            <a:r>
              <a:rPr lang="en-US" dirty="0">
                <a:sym typeface="Wingdings" pitchFamily="2" charset="2"/>
              </a:rPr>
              <a:t>Timing of exposures that matter?</a:t>
            </a:r>
          </a:p>
          <a:p>
            <a:pPr marL="854075" lvl="1" indent="-274638" eaLnBrk="1" hangingPunct="1"/>
            <a:r>
              <a:rPr lang="en-US" dirty="0">
                <a:sym typeface="Wingdings" pitchFamily="2" charset="2"/>
              </a:rPr>
              <a:t>Does the sources of stress matter? </a:t>
            </a:r>
          </a:p>
          <a:p>
            <a:pPr marL="1479550" lvl="2" eaLnBrk="1" hangingPunct="1"/>
            <a:r>
              <a:rPr lang="en-US" dirty="0">
                <a:sym typeface="Wingdings" pitchFamily="2" charset="2"/>
              </a:rPr>
              <a:t>(Nutrition? Infection? Emotional?)</a:t>
            </a:r>
          </a:p>
          <a:p>
            <a:pPr marL="854075" lvl="1" indent="-274638" eaLnBrk="1" hangingPunct="1"/>
            <a:r>
              <a:rPr lang="en-US" dirty="0">
                <a:sym typeface="Wingdings" pitchFamily="2" charset="2"/>
              </a:rPr>
              <a:t>Which outcomes are affected?</a:t>
            </a:r>
            <a:endParaRPr lang="en-US"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59</a:t>
            </a:fld>
            <a:endParaRPr lang="en-US"/>
          </a:p>
        </p:txBody>
      </p:sp>
    </p:spTree>
    <p:extLst>
      <p:ext uri="{BB962C8B-B14F-4D97-AF65-F5344CB8AC3E}">
        <p14:creationId xmlns:p14="http://schemas.microsoft.com/office/powerpoint/2010/main" val="41121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worry about the biological mechanism?</a:t>
            </a:r>
          </a:p>
        </p:txBody>
      </p:sp>
      <p:sp>
        <p:nvSpPr>
          <p:cNvPr id="3" name="Content Placeholder 2"/>
          <p:cNvSpPr>
            <a:spLocks noGrp="1"/>
          </p:cNvSpPr>
          <p:nvPr>
            <p:ph idx="1"/>
          </p:nvPr>
        </p:nvSpPr>
        <p:spPr/>
        <p:txBody>
          <a:bodyPr/>
          <a:lstStyle/>
          <a:p>
            <a:r>
              <a:rPr lang="en-US" sz="2800" dirty="0"/>
              <a:t>Designing effective interventions to interrupt the pathway (not always necessary to understand biological mechanisms for this, but it’s helpful)</a:t>
            </a:r>
          </a:p>
          <a:p>
            <a:r>
              <a:rPr lang="en-US" sz="2800" dirty="0"/>
              <a:t>Evidence that associations are “causal” (because if not causal, there is no hope of effective interventions on this exposure)</a:t>
            </a:r>
          </a:p>
          <a:p>
            <a:r>
              <a:rPr lang="en-US" sz="2800" dirty="0"/>
              <a:t>Motivating action: biologically grounded explanations often move decision makers more than statistical associations.  </a:t>
            </a:r>
          </a:p>
          <a:p>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a:t>
            </a:fld>
            <a:endParaRPr lang="en-US"/>
          </a:p>
        </p:txBody>
      </p:sp>
    </p:spTree>
    <p:extLst>
      <p:ext uri="{BB962C8B-B14F-4D97-AF65-F5344CB8AC3E}">
        <p14:creationId xmlns:p14="http://schemas.microsoft.com/office/powerpoint/2010/main" val="2591281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Behaviors</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Calibri"/>
                <a:cs typeface="Times New Roman" panose="02020603050405020304" pitchFamily="18" charset="0"/>
              </a:rPr>
              <a:t>(diet, exercise, medical care, sex, violence)</a:t>
            </a: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p>
          <a:p>
            <a:pPr algn="ctr" eaLnBrk="1" hangingPunct="1"/>
            <a:r>
              <a:rPr lang="en-US" altLang="en-US" dirty="0">
                <a:solidFill>
                  <a:prstClr val="black"/>
                </a:solidFill>
                <a:latin typeface="Calibri"/>
                <a:cs typeface="Times New Roman" panose="02020603050405020304" pitchFamily="18" charset="0"/>
              </a:rPr>
              <a:t>Onset,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Biological mechanisms for categories of mechanisms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Toxic/Dangerous Environments </a:t>
            </a:r>
            <a:r>
              <a:rPr lang="en-US" altLang="en-US" dirty="0">
                <a:solidFill>
                  <a:prstClr val="black"/>
                </a:solidFill>
                <a:latin typeface="Calibri"/>
                <a:cs typeface="Times New Roman" panose="02020603050405020304" pitchFamily="18" charset="0"/>
              </a:rPr>
              <a:t>(Housing, work, infections, lead)</a:t>
            </a:r>
          </a:p>
        </p:txBody>
      </p:sp>
      <p:sp>
        <p:nvSpPr>
          <p:cNvPr id="15377" name="Text Box 21"/>
          <p:cNvSpPr txBox="1">
            <a:spLocks noChangeArrowheads="1"/>
          </p:cNvSpPr>
          <p:nvPr/>
        </p:nvSpPr>
        <p:spPr bwMode="auto">
          <a:xfrm>
            <a:off x="4862513" y="4587504"/>
            <a:ext cx="199548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Psychological Experiences </a:t>
            </a:r>
          </a:p>
          <a:p>
            <a:pPr eaLnBrk="1" hangingPunct="1"/>
            <a:r>
              <a:rPr lang="en-US" altLang="en-US" dirty="0">
                <a:solidFill>
                  <a:prstClr val="black"/>
                </a:solidFill>
                <a:latin typeface="Calibri"/>
                <a:cs typeface="Times New Roman" panose="02020603050405020304" pitchFamily="18" charset="0"/>
              </a:rPr>
              <a:t>(stress, shame, stigma</a:t>
            </a:r>
            <a:r>
              <a:rPr lang="en-US" altLang="en-US" dirty="0">
                <a:solidFill>
                  <a:prstClr val="black"/>
                </a:solidFill>
                <a:latin typeface="Times New Roman" panose="02020603050405020304" pitchFamily="18" charset="0"/>
                <a:cs typeface="Times New Roman" panose="02020603050405020304" pitchFamily="18" charset="0"/>
              </a:rPr>
              <a:t>)</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60</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Race/</a:t>
            </a:r>
          </a:p>
          <a:p>
            <a:pPr algn="ctr" eaLnBrk="1" hangingPunct="1"/>
            <a:r>
              <a:rPr lang="en-US" altLang="en-US" sz="2000" dirty="0">
                <a:solidFill>
                  <a:prstClr val="black"/>
                </a:solidFill>
                <a:latin typeface="Calibri"/>
                <a:cs typeface="Times New Roman" panose="02020603050405020304" pitchFamily="18" charset="0"/>
              </a:rPr>
              <a:t>Ethnicity</a:t>
            </a: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4367206" y="4546977"/>
            <a:ext cx="2519364" cy="1573917"/>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448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dirty="0"/>
              <a:t>Preliminaries</a:t>
            </a:r>
          </a:p>
          <a:p>
            <a:r>
              <a:rPr lang="en-US" sz="2800" dirty="0"/>
              <a:t>Where do genetics fit in?</a:t>
            </a:r>
          </a:p>
          <a:p>
            <a:r>
              <a:rPr lang="en-US" sz="2800" dirty="0"/>
              <a:t>Behaviors, including use of medical care</a:t>
            </a:r>
          </a:p>
          <a:p>
            <a:r>
              <a:rPr lang="en-US" sz="2800" dirty="0"/>
              <a:t>Direct toxic exposures</a:t>
            </a:r>
          </a:p>
          <a:p>
            <a:r>
              <a:rPr lang="en-US" sz="2800" dirty="0">
                <a:solidFill>
                  <a:srgbClr val="FF0000"/>
                </a:solidFill>
              </a:rPr>
              <a:t>Stress mediated pathways</a:t>
            </a:r>
          </a:p>
          <a:p>
            <a:r>
              <a:rPr lang="en-US" sz="2800" dirty="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61</a:t>
            </a:fld>
            <a:endParaRPr lang="en-US"/>
          </a:p>
        </p:txBody>
      </p:sp>
    </p:spTree>
    <p:extLst>
      <p:ext uri="{BB962C8B-B14F-4D97-AF65-F5344CB8AC3E}">
        <p14:creationId xmlns:p14="http://schemas.microsoft.com/office/powerpoint/2010/main" val="4060520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Response</a:t>
            </a:r>
          </a:p>
        </p:txBody>
      </p:sp>
      <p:sp>
        <p:nvSpPr>
          <p:cNvPr id="3" name="Content Placeholder 2"/>
          <p:cNvSpPr>
            <a:spLocks noGrp="1"/>
          </p:cNvSpPr>
          <p:nvPr>
            <p:ph idx="1"/>
          </p:nvPr>
        </p:nvSpPr>
        <p:spPr>
          <a:xfrm>
            <a:off x="457200" y="1371600"/>
            <a:ext cx="8229600" cy="4525963"/>
          </a:xfrm>
        </p:spPr>
        <p:txBody>
          <a:bodyPr/>
          <a:lstStyle/>
          <a:p>
            <a:r>
              <a:rPr lang="en-US" dirty="0"/>
              <a:t>Stressors: external demands encountered by the organism</a:t>
            </a:r>
          </a:p>
          <a:p>
            <a:pPr lvl="1"/>
            <a:r>
              <a:rPr lang="en-US" dirty="0"/>
              <a:t>Source:</a:t>
            </a:r>
          </a:p>
          <a:p>
            <a:pPr lvl="2"/>
            <a:r>
              <a:rPr lang="en-US" dirty="0"/>
              <a:t>Physical (cold, infection)</a:t>
            </a:r>
          </a:p>
          <a:p>
            <a:pPr lvl="2"/>
            <a:r>
              <a:rPr lang="en-US" dirty="0"/>
              <a:t>Psychological (fear, shame, anxiety)</a:t>
            </a:r>
          </a:p>
          <a:p>
            <a:pPr lvl="1"/>
            <a:r>
              <a:rPr lang="en-US" dirty="0"/>
              <a:t>Duration:</a:t>
            </a:r>
          </a:p>
          <a:p>
            <a:pPr lvl="2"/>
            <a:r>
              <a:rPr lang="en-US" dirty="0"/>
              <a:t>Acute (</a:t>
            </a:r>
            <a:r>
              <a:rPr lang="en-US" dirty="0">
                <a:sym typeface="Wingdings" panose="05000000000000000000" pitchFamily="2" charset="2"/>
              </a:rPr>
              <a:t>trauma</a:t>
            </a:r>
            <a:r>
              <a:rPr lang="en-US" dirty="0"/>
              <a:t>)</a:t>
            </a:r>
          </a:p>
          <a:p>
            <a:pPr lvl="2"/>
            <a:r>
              <a:rPr lang="en-US" dirty="0"/>
              <a:t>Chronic (daily hassles)</a:t>
            </a:r>
          </a:p>
          <a:p>
            <a:r>
              <a:rPr lang="en-US" dirty="0"/>
              <a:t>Stress occurs when demand is perceived to exceed capacity to respond</a:t>
            </a:r>
          </a:p>
          <a:p>
            <a:pPr lvl="1"/>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62</a:t>
            </a:fld>
            <a:endParaRPr lang="en-US"/>
          </a:p>
        </p:txBody>
      </p:sp>
    </p:spTree>
    <p:extLst>
      <p:ext uri="{BB962C8B-B14F-4D97-AF65-F5344CB8AC3E}">
        <p14:creationId xmlns:p14="http://schemas.microsoft.com/office/powerpoint/2010/main" val="432225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Stress triggers HPA and SNS Response to improve behavioral response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752601"/>
            <a:ext cx="8714423" cy="444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91000" y="6488668"/>
            <a:ext cx="4681603" cy="369332"/>
          </a:xfrm>
          <a:prstGeom prst="rect">
            <a:avLst/>
          </a:prstGeom>
          <a:noFill/>
        </p:spPr>
        <p:txBody>
          <a:bodyPr wrap="none" rtlCol="0">
            <a:spAutoFit/>
          </a:bodyPr>
          <a:lstStyle/>
          <a:p>
            <a:r>
              <a:rPr lang="en-US" dirty="0"/>
              <a:t>McEwen and </a:t>
            </a:r>
            <a:r>
              <a:rPr lang="en-US" dirty="0" err="1"/>
              <a:t>Gianaros</a:t>
            </a:r>
            <a:r>
              <a:rPr lang="en-US" dirty="0"/>
              <a:t>, </a:t>
            </a:r>
            <a:r>
              <a:rPr lang="en-US" dirty="0" err="1"/>
              <a:t>annu</a:t>
            </a:r>
            <a:r>
              <a:rPr lang="en-US" dirty="0"/>
              <a:t> rev med, 2011</a:t>
            </a:r>
          </a:p>
        </p:txBody>
      </p:sp>
    </p:spTree>
    <p:extLst>
      <p:ext uri="{BB962C8B-B14F-4D97-AF65-F5344CB8AC3E}">
        <p14:creationId xmlns:p14="http://schemas.microsoft.com/office/powerpoint/2010/main" val="1891613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HPA axis response</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64</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55" y="339566"/>
            <a:ext cx="3442335" cy="617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86200" y="1676400"/>
            <a:ext cx="4876800" cy="4401205"/>
          </a:xfrm>
          <a:prstGeom prst="rect">
            <a:avLst/>
          </a:prstGeom>
          <a:noFill/>
        </p:spPr>
        <p:txBody>
          <a:bodyPr wrap="square" rtlCol="0">
            <a:spAutoFit/>
          </a:bodyPr>
          <a:lstStyle/>
          <a:p>
            <a:r>
              <a:rPr lang="en-US" sz="2000" dirty="0"/>
              <a:t>Threat/stress triggers autonomic, neuroendocrine, metabolic and immune responses.</a:t>
            </a:r>
          </a:p>
          <a:p>
            <a:endParaRPr lang="en-US" sz="2000" dirty="0"/>
          </a:p>
          <a:p>
            <a:r>
              <a:rPr lang="en-US" sz="2000" dirty="0"/>
              <a:t>Hypothalamus-pituitary-adrenal axis: hypothalamus releases </a:t>
            </a:r>
            <a:r>
              <a:rPr lang="en-US" sz="2000" dirty="0" err="1"/>
              <a:t>corticotropin</a:t>
            </a:r>
            <a:r>
              <a:rPr lang="en-US" sz="2000" dirty="0"/>
              <a:t> releasing hormone triggering adrenocorticotropic hormone from pituitary </a:t>
            </a:r>
            <a:r>
              <a:rPr lang="en-US" sz="2000" dirty="0">
                <a:sym typeface="Wingdings" panose="05000000000000000000" pitchFamily="2" charset="2"/>
              </a:rPr>
              <a:t> glucocorticoid production by adrenal  adrenaline and noradrenaline.</a:t>
            </a:r>
          </a:p>
          <a:p>
            <a:r>
              <a:rPr lang="en-US" sz="2000" dirty="0">
                <a:sym typeface="Wingdings" panose="05000000000000000000" pitchFamily="2" charset="2"/>
              </a:rPr>
              <a:t> </a:t>
            </a:r>
          </a:p>
          <a:p>
            <a:r>
              <a:rPr lang="en-US" sz="2000" dirty="0">
                <a:sym typeface="Wingdings" panose="05000000000000000000" pitchFamily="2" charset="2"/>
              </a:rPr>
              <a:t>Glucocorticoids feed back and bind corticosteroid receptors to return to base state. </a:t>
            </a:r>
            <a:endParaRPr lang="en-US" sz="2000" dirty="0"/>
          </a:p>
        </p:txBody>
      </p:sp>
    </p:spTree>
    <p:extLst>
      <p:ext uri="{BB962C8B-B14F-4D97-AF65-F5344CB8AC3E}">
        <p14:creationId xmlns:p14="http://schemas.microsoft.com/office/powerpoint/2010/main" val="3745556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Allostatic</a:t>
            </a:r>
            <a:r>
              <a:rPr lang="en-US" dirty="0"/>
              <a:t> Load</a:t>
            </a:r>
          </a:p>
        </p:txBody>
      </p:sp>
      <p:sp>
        <p:nvSpPr>
          <p:cNvPr id="3" name="Content Placeholder 2"/>
          <p:cNvSpPr>
            <a:spLocks noGrp="1"/>
          </p:cNvSpPr>
          <p:nvPr>
            <p:ph idx="1"/>
          </p:nvPr>
        </p:nvSpPr>
        <p:spPr/>
        <p:txBody>
          <a:bodyPr/>
          <a:lstStyle/>
          <a:p>
            <a:r>
              <a:rPr lang="en-US" sz="2000" dirty="0"/>
              <a:t>Homeostasis: capacity of a biological system to maintain state through marked environmental changes</a:t>
            </a:r>
          </a:p>
          <a:p>
            <a:r>
              <a:rPr lang="en-US" sz="2000" dirty="0" err="1"/>
              <a:t>Allostasis</a:t>
            </a:r>
            <a:r>
              <a:rPr lang="en-US" sz="2000" dirty="0"/>
              <a:t> (robustness): capacity of a biological system to maintain functioning through marked environmental changes</a:t>
            </a:r>
          </a:p>
          <a:p>
            <a:pPr lvl="1"/>
            <a:r>
              <a:rPr lang="en-US" sz="2000" dirty="0" err="1"/>
              <a:t>Allostasis</a:t>
            </a:r>
            <a:r>
              <a:rPr lang="en-US" sz="2000" dirty="0"/>
              <a:t> may require changes in state in order to maintain function</a:t>
            </a:r>
          </a:p>
          <a:p>
            <a:pPr lvl="1"/>
            <a:r>
              <a:rPr lang="en-US" sz="2000" dirty="0"/>
              <a:t>Biological regulatory systems alter functioning in order to </a:t>
            </a:r>
            <a:r>
              <a:rPr lang="en-US" sz="2000" i="1" dirty="0"/>
              <a:t>adapt</a:t>
            </a:r>
            <a:r>
              <a:rPr lang="en-US" sz="2000" dirty="0"/>
              <a:t> to changing conditions/demands</a:t>
            </a:r>
          </a:p>
          <a:p>
            <a:r>
              <a:rPr lang="en-US" sz="2000" dirty="0" err="1"/>
              <a:t>Allostatic</a:t>
            </a:r>
            <a:r>
              <a:rPr lang="en-US" sz="2000" dirty="0"/>
              <a:t> load: “wear and tear” accumulating as a result of chronic need to adapt to adverse environmental conditions, especially stress</a:t>
            </a:r>
          </a:p>
          <a:p>
            <a:r>
              <a:rPr lang="en-US" sz="2000" dirty="0"/>
              <a:t>Although effects may have thresholds, concept emphasizes accumulation of harm.</a:t>
            </a:r>
          </a:p>
          <a:p>
            <a:r>
              <a:rPr lang="en-US" sz="2000" dirty="0"/>
              <a:t>Measurements of allostatic load emphasize multi-system breakdown</a:t>
            </a: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65</a:t>
            </a:fld>
            <a:endParaRPr lang="en-US"/>
          </a:p>
        </p:txBody>
      </p:sp>
    </p:spTree>
    <p:extLst>
      <p:ext uri="{BB962C8B-B14F-4D97-AF65-F5344CB8AC3E}">
        <p14:creationId xmlns:p14="http://schemas.microsoft.com/office/powerpoint/2010/main" val="1145852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Allostatic</a:t>
            </a:r>
            <a:r>
              <a:rPr lang="en-US" sz="3200" dirty="0"/>
              <a:t> Load: Multi-system dysregulation by cumulative lifetime SES</a:t>
            </a:r>
            <a:endParaRPr lang="en-US" sz="36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66</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7623048" y="5345668"/>
            <a:ext cx="1351492" cy="738664"/>
          </a:xfrm>
          <a:prstGeom prst="rect">
            <a:avLst/>
          </a:prstGeom>
          <a:noFill/>
        </p:spPr>
        <p:txBody>
          <a:bodyPr wrap="square" rtlCol="0">
            <a:spAutoFit/>
          </a:bodyPr>
          <a:lstStyle/>
          <a:p>
            <a:r>
              <a:rPr lang="en-US" sz="1400" dirty="0" err="1"/>
              <a:t>Gruenewald</a:t>
            </a:r>
            <a:r>
              <a:rPr lang="en-US" sz="1400" dirty="0"/>
              <a:t>, 2012 </a:t>
            </a:r>
            <a:r>
              <a:rPr lang="en-US" sz="1400" dirty="0" err="1"/>
              <a:t>Soc</a:t>
            </a:r>
            <a:r>
              <a:rPr lang="en-US" sz="1400" dirty="0"/>
              <a:t> </a:t>
            </a:r>
            <a:r>
              <a:rPr lang="en-US" sz="1400" dirty="0" err="1"/>
              <a:t>Sci</a:t>
            </a:r>
            <a:r>
              <a:rPr lang="en-US" sz="1400" dirty="0"/>
              <a:t> Med</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93520"/>
            <a:ext cx="6646449" cy="497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1524000"/>
            <a:ext cx="6781800" cy="523220"/>
          </a:xfrm>
          <a:prstGeom prst="rect">
            <a:avLst/>
          </a:prstGeom>
          <a:noFill/>
        </p:spPr>
        <p:txBody>
          <a:bodyPr wrap="square" rtlCol="0">
            <a:spAutoFit/>
          </a:bodyPr>
          <a:lstStyle/>
          <a:p>
            <a:pPr algn="ctr"/>
            <a:r>
              <a:rPr lang="en-US" sz="2800" dirty="0"/>
              <a:t>Biomarker </a:t>
            </a:r>
            <a:r>
              <a:rPr lang="en-US" sz="2800" dirty="0" err="1"/>
              <a:t>substudy</a:t>
            </a:r>
            <a:r>
              <a:rPr lang="en-US" sz="2800" dirty="0"/>
              <a:t> of MIDUS, n=1008.</a:t>
            </a:r>
            <a:endParaRPr lang="en-US" sz="2000" dirty="0"/>
          </a:p>
        </p:txBody>
      </p:sp>
    </p:spTree>
    <p:extLst>
      <p:ext uri="{BB962C8B-B14F-4D97-AF65-F5344CB8AC3E}">
        <p14:creationId xmlns:p14="http://schemas.microsoft.com/office/powerpoint/2010/main" val="421344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Allostatic</a:t>
            </a:r>
            <a:r>
              <a:rPr lang="en-US" sz="3200" dirty="0"/>
              <a:t> Load: Multi-system dysregulation by cumulative lifetime SES</a:t>
            </a:r>
            <a:endParaRPr lang="en-US" sz="36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67</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36263365"/>
              </p:ext>
            </p:extLst>
          </p:nvPr>
        </p:nvGraphicFramePr>
        <p:xfrm>
          <a:off x="716280" y="1524000"/>
          <a:ext cx="7115175" cy="5095875"/>
        </p:xfrm>
        <a:graphic>
          <a:graphicData uri="http://schemas.openxmlformats.org/presentationml/2006/ole">
            <mc:AlternateContent xmlns:mc="http://schemas.openxmlformats.org/markup-compatibility/2006">
              <mc:Choice xmlns:v="urn:schemas-microsoft-com:vml" Requires="v">
                <p:oleObj spid="_x0000_s9277" name="Worksheet" r:id="rId4" imgW="8743950" imgH="5905500" progId="Excel.Sheet.12">
                  <p:embed/>
                </p:oleObj>
              </mc:Choice>
              <mc:Fallback>
                <p:oleObj name="Worksheet" r:id="rId4" imgW="8743950" imgH="590550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 y="1524000"/>
                        <a:ext cx="7115175" cy="509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143000" y="1524000"/>
            <a:ext cx="6781800" cy="523220"/>
          </a:xfrm>
          <a:prstGeom prst="rect">
            <a:avLst/>
          </a:prstGeom>
          <a:noFill/>
        </p:spPr>
        <p:txBody>
          <a:bodyPr wrap="square" rtlCol="0">
            <a:spAutoFit/>
          </a:bodyPr>
          <a:lstStyle/>
          <a:p>
            <a:pPr algn="ctr"/>
            <a:r>
              <a:rPr lang="en-US" sz="2800" dirty="0"/>
              <a:t>Biomarker </a:t>
            </a:r>
            <a:r>
              <a:rPr lang="en-US" sz="2800" dirty="0" err="1"/>
              <a:t>substudy</a:t>
            </a:r>
            <a:r>
              <a:rPr lang="en-US" sz="2800" dirty="0"/>
              <a:t> of MIDUS, n=1008.</a:t>
            </a:r>
            <a:endParaRPr lang="en-US" sz="2000" dirty="0"/>
          </a:p>
        </p:txBody>
      </p:sp>
      <p:sp>
        <p:nvSpPr>
          <p:cNvPr id="5" name="TextBox 4"/>
          <p:cNvSpPr txBox="1"/>
          <p:nvPr/>
        </p:nvSpPr>
        <p:spPr>
          <a:xfrm>
            <a:off x="7623048" y="5345668"/>
            <a:ext cx="1351492" cy="738664"/>
          </a:xfrm>
          <a:prstGeom prst="rect">
            <a:avLst/>
          </a:prstGeom>
          <a:noFill/>
        </p:spPr>
        <p:txBody>
          <a:bodyPr wrap="square" rtlCol="0">
            <a:spAutoFit/>
          </a:bodyPr>
          <a:lstStyle/>
          <a:p>
            <a:r>
              <a:rPr lang="en-US" sz="1400" dirty="0" err="1"/>
              <a:t>Gruenewald</a:t>
            </a:r>
            <a:r>
              <a:rPr lang="en-US" sz="1400" dirty="0"/>
              <a:t>, 2012 </a:t>
            </a:r>
            <a:r>
              <a:rPr lang="en-US" sz="1400" dirty="0" err="1"/>
              <a:t>Soc</a:t>
            </a:r>
            <a:r>
              <a:rPr lang="en-US" sz="1400" dirty="0"/>
              <a:t> </a:t>
            </a:r>
            <a:r>
              <a:rPr lang="en-US" sz="1400" dirty="0" err="1"/>
              <a:t>Sci</a:t>
            </a:r>
            <a:r>
              <a:rPr lang="en-US" sz="1400" dirty="0"/>
              <a:t> Med</a:t>
            </a:r>
          </a:p>
        </p:txBody>
      </p:sp>
      <p:sp>
        <p:nvSpPr>
          <p:cNvPr id="8" name="TextBox 7"/>
          <p:cNvSpPr txBox="1"/>
          <p:nvPr/>
        </p:nvSpPr>
        <p:spPr>
          <a:xfrm>
            <a:off x="-243840" y="5867400"/>
            <a:ext cx="3352800" cy="1200329"/>
          </a:xfrm>
          <a:prstGeom prst="rect">
            <a:avLst/>
          </a:prstGeom>
          <a:noFill/>
        </p:spPr>
        <p:txBody>
          <a:bodyPr wrap="square" rtlCol="0">
            <a:spAutoFit/>
          </a:bodyPr>
          <a:lstStyle/>
          <a:p>
            <a:pPr algn="ctr"/>
            <a:endParaRPr lang="en-US" dirty="0"/>
          </a:p>
          <a:p>
            <a:pPr algn="ctr"/>
            <a:r>
              <a:rPr lang="en-US" dirty="0"/>
              <a:t>Child and adult SES disadvantage quintile: </a:t>
            </a:r>
          </a:p>
          <a:p>
            <a:endParaRPr lang="en-US" dirty="0"/>
          </a:p>
        </p:txBody>
      </p:sp>
    </p:spTree>
    <p:extLst>
      <p:ext uri="{BB962C8B-B14F-4D97-AF65-F5344CB8AC3E}">
        <p14:creationId xmlns:p14="http://schemas.microsoft.com/office/powerpoint/2010/main" val="299097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Bucharest Early Intervention Study and Stress Response Differences</a:t>
            </a:r>
            <a:endParaRPr lang="en-US" sz="36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68</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3"/>
          <a:stretch>
            <a:fillRect/>
          </a:stretch>
        </p:blipFill>
        <p:spPr>
          <a:xfrm>
            <a:off x="152400" y="1357761"/>
            <a:ext cx="5254738" cy="5026106"/>
          </a:xfrm>
          <a:prstGeom prst="rect">
            <a:avLst/>
          </a:prstGeom>
        </p:spPr>
      </p:pic>
      <p:sp>
        <p:nvSpPr>
          <p:cNvPr id="10" name="TextBox 9"/>
          <p:cNvSpPr txBox="1"/>
          <p:nvPr/>
        </p:nvSpPr>
        <p:spPr>
          <a:xfrm>
            <a:off x="3200398" y="5334000"/>
            <a:ext cx="2589170" cy="338554"/>
          </a:xfrm>
          <a:prstGeom prst="rect">
            <a:avLst/>
          </a:prstGeom>
          <a:noFill/>
        </p:spPr>
        <p:txBody>
          <a:bodyPr wrap="none" rtlCol="0">
            <a:spAutoFit/>
          </a:bodyPr>
          <a:lstStyle/>
          <a:p>
            <a:r>
              <a:rPr lang="en-US" sz="1600" dirty="0">
                <a:solidFill>
                  <a:schemeClr val="accent1">
                    <a:lumMod val="50000"/>
                  </a:schemeClr>
                </a:solidFill>
              </a:rPr>
              <a:t>Care as usual in institution</a:t>
            </a:r>
          </a:p>
        </p:txBody>
      </p:sp>
      <p:sp>
        <p:nvSpPr>
          <p:cNvPr id="11" name="TextBox 10"/>
          <p:cNvSpPr txBox="1"/>
          <p:nvPr/>
        </p:nvSpPr>
        <p:spPr>
          <a:xfrm>
            <a:off x="3200398" y="5638800"/>
            <a:ext cx="1223412" cy="338554"/>
          </a:xfrm>
          <a:prstGeom prst="rect">
            <a:avLst/>
          </a:prstGeom>
          <a:noFill/>
        </p:spPr>
        <p:txBody>
          <a:bodyPr wrap="none" rtlCol="0">
            <a:spAutoFit/>
          </a:bodyPr>
          <a:lstStyle/>
          <a:p>
            <a:r>
              <a:rPr lang="en-US" sz="1600" dirty="0">
                <a:solidFill>
                  <a:schemeClr val="accent1">
                    <a:lumMod val="50000"/>
                  </a:schemeClr>
                </a:solidFill>
              </a:rPr>
              <a:t>Foster care</a:t>
            </a:r>
          </a:p>
        </p:txBody>
      </p:sp>
      <p:sp>
        <p:nvSpPr>
          <p:cNvPr id="12" name="TextBox 11"/>
          <p:cNvSpPr txBox="1"/>
          <p:nvPr/>
        </p:nvSpPr>
        <p:spPr>
          <a:xfrm>
            <a:off x="3200398" y="5943600"/>
            <a:ext cx="2188420" cy="338554"/>
          </a:xfrm>
          <a:prstGeom prst="rect">
            <a:avLst/>
          </a:prstGeom>
          <a:noFill/>
        </p:spPr>
        <p:txBody>
          <a:bodyPr wrap="none" rtlCol="0">
            <a:spAutoFit/>
          </a:bodyPr>
          <a:lstStyle/>
          <a:p>
            <a:r>
              <a:rPr lang="en-US" sz="1600" dirty="0">
                <a:solidFill>
                  <a:schemeClr val="accent1">
                    <a:lumMod val="50000"/>
                  </a:schemeClr>
                </a:solidFill>
              </a:rPr>
              <a:t>Never institutionalized</a:t>
            </a:r>
          </a:p>
        </p:txBody>
      </p:sp>
      <p:sp>
        <p:nvSpPr>
          <p:cNvPr id="13" name="TextBox 12"/>
          <p:cNvSpPr txBox="1"/>
          <p:nvPr/>
        </p:nvSpPr>
        <p:spPr>
          <a:xfrm>
            <a:off x="5029200" y="1577691"/>
            <a:ext cx="4191000" cy="3693319"/>
          </a:xfrm>
          <a:prstGeom prst="rect">
            <a:avLst/>
          </a:prstGeom>
          <a:noFill/>
        </p:spPr>
        <p:txBody>
          <a:bodyPr wrap="square" rtlCol="0">
            <a:spAutoFit/>
          </a:bodyPr>
          <a:lstStyle/>
          <a:p>
            <a:r>
              <a:rPr lang="en-US" dirty="0">
                <a:solidFill>
                  <a:srgbClr val="0070C0"/>
                </a:solidFill>
              </a:rPr>
              <a:t>Significant changes in all ANS measures were observed during the social tasks: HR, SBP, and DBP increased, and RSA and PEP decreased (indicating significant PNS withdrawal and SNS activation, respectively). ..evidence for causal effects of the caregiving environment on ANS reactivity to social stress. … CAUG exhibited significantly blunted ANS responses compared with children randomized to FCG during the prep, speech, and math portions of the TSST</a:t>
            </a:r>
          </a:p>
        </p:txBody>
      </p:sp>
      <p:sp>
        <p:nvSpPr>
          <p:cNvPr id="14" name="Rectangle 13"/>
          <p:cNvSpPr/>
          <p:nvPr/>
        </p:nvSpPr>
        <p:spPr>
          <a:xfrm rot="16200000">
            <a:off x="2180650" y="2414131"/>
            <a:ext cx="1188146" cy="246221"/>
          </a:xfrm>
          <a:prstGeom prst="rect">
            <a:avLst/>
          </a:prstGeom>
          <a:solidFill>
            <a:schemeClr val="bg1"/>
          </a:solidFill>
        </p:spPr>
        <p:txBody>
          <a:bodyPr wrap="none">
            <a:spAutoFit/>
          </a:bodyPr>
          <a:lstStyle/>
          <a:p>
            <a:r>
              <a:rPr lang="en-US" sz="1000" dirty="0">
                <a:latin typeface="AdvOT118e7927"/>
              </a:rPr>
              <a:t>pre-ejection period</a:t>
            </a:r>
            <a:endParaRPr lang="en-US" sz="2400" dirty="0"/>
          </a:p>
        </p:txBody>
      </p:sp>
      <p:sp>
        <p:nvSpPr>
          <p:cNvPr id="15" name="Rectangle 14"/>
          <p:cNvSpPr/>
          <p:nvPr/>
        </p:nvSpPr>
        <p:spPr>
          <a:xfrm rot="16200000">
            <a:off x="1925322" y="3899963"/>
            <a:ext cx="1681871" cy="246221"/>
          </a:xfrm>
          <a:prstGeom prst="rect">
            <a:avLst/>
          </a:prstGeom>
          <a:solidFill>
            <a:schemeClr val="bg1"/>
          </a:solidFill>
        </p:spPr>
        <p:txBody>
          <a:bodyPr wrap="none">
            <a:spAutoFit/>
          </a:bodyPr>
          <a:lstStyle/>
          <a:p>
            <a:r>
              <a:rPr lang="en-US" sz="1000" dirty="0">
                <a:latin typeface="AdvOT118e7927"/>
              </a:rPr>
              <a:t>Respiratory sinus arrhythmia</a:t>
            </a:r>
            <a:endParaRPr lang="en-US" sz="2400" dirty="0"/>
          </a:p>
        </p:txBody>
      </p:sp>
    </p:spTree>
    <p:extLst>
      <p:ext uri="{BB962C8B-B14F-4D97-AF65-F5344CB8AC3E}">
        <p14:creationId xmlns:p14="http://schemas.microsoft.com/office/powerpoint/2010/main" val="3318279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Response</a:t>
            </a:r>
          </a:p>
        </p:txBody>
      </p:sp>
      <p:sp>
        <p:nvSpPr>
          <p:cNvPr id="3" name="Content Placeholder 2"/>
          <p:cNvSpPr>
            <a:spLocks noGrp="1"/>
          </p:cNvSpPr>
          <p:nvPr>
            <p:ph idx="1"/>
          </p:nvPr>
        </p:nvSpPr>
        <p:spPr/>
        <p:txBody>
          <a:bodyPr/>
          <a:lstStyle/>
          <a:p>
            <a:r>
              <a:rPr lang="en-US" dirty="0"/>
              <a:t>Chronic stress predicts dysregulation of cortisol levels, but can be either up or down (diurnal fluctuation of cortisol is normal)</a:t>
            </a:r>
          </a:p>
          <a:p>
            <a:r>
              <a:rPr lang="en-US" dirty="0"/>
              <a:t>Science on when upregulated versus </a:t>
            </a:r>
            <a:r>
              <a:rPr lang="en-US" dirty="0" err="1"/>
              <a:t>downregulated</a:t>
            </a:r>
            <a:r>
              <a:rPr lang="en-US" dirty="0"/>
              <a:t> not established</a:t>
            </a:r>
          </a:p>
          <a:p>
            <a:pPr lvl="1"/>
            <a:r>
              <a:rPr lang="en-US" dirty="0"/>
              <a:t>Serious methodological challenges because “healthy”=fluctuating</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69</a:t>
            </a:fld>
            <a:endParaRPr lang="en-US"/>
          </a:p>
        </p:txBody>
      </p:sp>
    </p:spTree>
    <p:extLst>
      <p:ext uri="{BB962C8B-B14F-4D97-AF65-F5344CB8AC3E}">
        <p14:creationId xmlns:p14="http://schemas.microsoft.com/office/powerpoint/2010/main" val="263931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Embodiment</a:t>
            </a:r>
          </a:p>
        </p:txBody>
      </p:sp>
      <p:sp>
        <p:nvSpPr>
          <p:cNvPr id="3" name="Content Placeholder 2"/>
          <p:cNvSpPr>
            <a:spLocks noGrp="1"/>
          </p:cNvSpPr>
          <p:nvPr>
            <p:ph idx="1"/>
          </p:nvPr>
        </p:nvSpPr>
        <p:spPr>
          <a:xfrm>
            <a:off x="457200" y="1600200"/>
            <a:ext cx="8229600" cy="5105400"/>
          </a:xfrm>
        </p:spPr>
        <p:txBody>
          <a:bodyPr/>
          <a:lstStyle/>
          <a:p>
            <a:r>
              <a:rPr lang="en-US" sz="2400" dirty="0"/>
              <a:t>“how we literally incorporate, biologically, the material and social world in which we live, from in utero to death…” Krieger 2005, JECH</a:t>
            </a:r>
          </a:p>
          <a:p>
            <a:endParaRPr lang="en-US" sz="2400" dirty="0"/>
          </a:p>
          <a:p>
            <a:r>
              <a:rPr lang="en-US" sz="2000" dirty="0"/>
              <a:t>Many biological phenomena have social origins, so finding a biological basis for a health disparity does not imply that the root cause of that disparity is not social or could not be eliminated by a social or behavioral intervention. </a:t>
            </a:r>
          </a:p>
          <a:p>
            <a:pPr lvl="1"/>
            <a:r>
              <a:rPr lang="en-US" sz="1600" dirty="0"/>
              <a:t>Cultural norms regarding diet can lead to differences in average body fat, hypertension, and effectiveness of hypertension medications. </a:t>
            </a:r>
          </a:p>
          <a:p>
            <a:r>
              <a:rPr lang="en-US" sz="2000" dirty="0"/>
              <a:t>Many social phenomena have biological origins, so a finding of a social pattern may have root causes in biological differences. </a:t>
            </a:r>
          </a:p>
          <a:p>
            <a:pPr lvl="1"/>
            <a:r>
              <a:rPr lang="en-US" sz="1600" dirty="0"/>
              <a:t>Birthweight</a:t>
            </a:r>
            <a:r>
              <a:rPr lang="en-US" sz="1600" dirty="0">
                <a:sym typeface="Wingdings" panose="05000000000000000000" pitchFamily="2" charset="2"/>
              </a:rPr>
              <a:t> cognitive scores, educational attainment earnings</a:t>
            </a:r>
            <a:r>
              <a:rPr lang="en-US" sz="1600" dirty="0"/>
              <a:t> </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a:t>
            </a:fld>
            <a:endParaRPr lang="en-US"/>
          </a:p>
        </p:txBody>
      </p:sp>
    </p:spTree>
    <p:extLst>
      <p:ext uri="{BB962C8B-B14F-4D97-AF65-F5344CB8AC3E}">
        <p14:creationId xmlns:p14="http://schemas.microsoft.com/office/powerpoint/2010/main" val="752829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Response: Active Research Areas</a:t>
            </a:r>
          </a:p>
        </p:txBody>
      </p:sp>
      <p:sp>
        <p:nvSpPr>
          <p:cNvPr id="3" name="Content Placeholder 2"/>
          <p:cNvSpPr>
            <a:spLocks noGrp="1"/>
          </p:cNvSpPr>
          <p:nvPr>
            <p:ph idx="1"/>
          </p:nvPr>
        </p:nvSpPr>
        <p:spPr/>
        <p:txBody>
          <a:bodyPr/>
          <a:lstStyle/>
          <a:p>
            <a:r>
              <a:rPr lang="en-US" sz="2400" dirty="0"/>
              <a:t>Cell structure and tissue remodeling (e.g., apoptosis, dendritic shape and synapse formation, cellular developmental trajectories)</a:t>
            </a:r>
          </a:p>
          <a:p>
            <a:r>
              <a:rPr lang="en-US" sz="2400" dirty="0"/>
              <a:t>SNS stimulation </a:t>
            </a:r>
            <a:r>
              <a:rPr lang="en-US" sz="2400" dirty="0">
                <a:sym typeface="Wingdings" panose="05000000000000000000" pitchFamily="2" charset="2"/>
              </a:rPr>
              <a:t> increased pro-inflammatory profile of immune cells</a:t>
            </a:r>
          </a:p>
          <a:p>
            <a:r>
              <a:rPr lang="en-US" sz="2400" dirty="0">
                <a:sym typeface="Wingdings" panose="05000000000000000000" pitchFamily="2" charset="2"/>
              </a:rPr>
              <a:t>Telomere length and telomerase activity (chronic stress predicts shorter telomeres; racial patterns inconsistent)</a:t>
            </a:r>
          </a:p>
          <a:p>
            <a:r>
              <a:rPr lang="en-US" sz="2400" dirty="0">
                <a:sym typeface="Wingdings" panose="05000000000000000000" pitchFamily="2" charset="2"/>
              </a:rPr>
              <a:t>Metabolome: stress HPA  gut microbiota</a:t>
            </a:r>
          </a:p>
          <a:p>
            <a:r>
              <a:rPr lang="en-US" sz="2400" dirty="0">
                <a:sym typeface="Wingdings" panose="05000000000000000000" pitchFamily="2" charset="2"/>
              </a:rPr>
              <a:t>Dynamic relationships between physical dysregulation and stress, e.g., PTSD</a:t>
            </a:r>
          </a:p>
          <a:p>
            <a:r>
              <a:rPr lang="en-US" sz="2400" dirty="0">
                <a:sym typeface="Wingdings" panose="05000000000000000000" pitchFamily="2" charset="2"/>
              </a:rPr>
              <a:t>Other mechanisms to regulate gene expression, based on mRNA profiles: “conserved transcriptional response to adversity”  inflammation</a:t>
            </a:r>
            <a:endParaRPr lang="en-US"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70</a:t>
            </a:fld>
            <a:endParaRPr lang="en-US"/>
          </a:p>
        </p:txBody>
      </p:sp>
    </p:spTree>
    <p:extLst>
      <p:ext uri="{BB962C8B-B14F-4D97-AF65-F5344CB8AC3E}">
        <p14:creationId xmlns:p14="http://schemas.microsoft.com/office/powerpoint/2010/main" val="2939123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Mechanisms</a:t>
            </a:r>
          </a:p>
        </p:txBody>
      </p:sp>
      <p:sp>
        <p:nvSpPr>
          <p:cNvPr id="3" name="Content Placeholder 2"/>
          <p:cNvSpPr>
            <a:spLocks noGrp="1"/>
          </p:cNvSpPr>
          <p:nvPr>
            <p:ph idx="1"/>
          </p:nvPr>
        </p:nvSpPr>
        <p:spPr/>
        <p:txBody>
          <a:bodyPr/>
          <a:lstStyle/>
          <a:p>
            <a:r>
              <a:rPr lang="en-US" sz="2800" dirty="0"/>
              <a:t>Preliminaries</a:t>
            </a:r>
          </a:p>
          <a:p>
            <a:r>
              <a:rPr lang="en-US" sz="2800" dirty="0"/>
              <a:t>Where do genetics fit in?</a:t>
            </a:r>
          </a:p>
          <a:p>
            <a:r>
              <a:rPr lang="en-US" sz="2800" dirty="0"/>
              <a:t>Behaviors, including use of medical care</a:t>
            </a:r>
          </a:p>
          <a:p>
            <a:r>
              <a:rPr lang="en-US" sz="2800" dirty="0"/>
              <a:t>Direct toxic exposures</a:t>
            </a:r>
          </a:p>
          <a:p>
            <a:r>
              <a:rPr lang="en-US" sz="2800" dirty="0"/>
              <a:t>Stress mediated pathways</a:t>
            </a:r>
          </a:p>
          <a:p>
            <a:r>
              <a:rPr lang="en-US" sz="2800" dirty="0">
                <a:solidFill>
                  <a:srgbClr val="FF0000"/>
                </a:solidFill>
              </a:rPr>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71</a:t>
            </a:fld>
            <a:endParaRPr lang="en-US"/>
          </a:p>
        </p:txBody>
      </p:sp>
    </p:spTree>
    <p:extLst>
      <p:ext uri="{BB962C8B-B14F-4D97-AF65-F5344CB8AC3E}">
        <p14:creationId xmlns:p14="http://schemas.microsoft.com/office/powerpoint/2010/main" val="2144754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Uncertainties and Controversies</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Physiologic mechanisms still controversial, many hypothesized mechanisms have limited empirical evidence – piecing together evidence from animals, experimental human studies in labs, and observational epidemiologic evidence. Research is very limited by the tools. </a:t>
            </a:r>
          </a:p>
          <a:p>
            <a:pPr marL="457200" indent="-457200">
              <a:buFont typeface="+mj-lt"/>
              <a:buAutoNum type="arabicPeriod"/>
            </a:pPr>
            <a:r>
              <a:rPr lang="en-US" sz="2000" dirty="0"/>
              <a:t>How common are qualitative reversals of effects (i.e., the same exposure that is </a:t>
            </a:r>
            <a:r>
              <a:rPr lang="en-US" sz="2000" i="1" dirty="0"/>
              <a:t>good </a:t>
            </a:r>
            <a:r>
              <a:rPr lang="en-US" sz="2000" dirty="0"/>
              <a:t>for some people is </a:t>
            </a:r>
            <a:r>
              <a:rPr lang="en-US" sz="2000" i="1" dirty="0"/>
              <a:t>bad </a:t>
            </a:r>
            <a:r>
              <a:rPr lang="en-US" sz="2000" dirty="0"/>
              <a:t>for others)?</a:t>
            </a:r>
          </a:p>
          <a:p>
            <a:pPr lvl="1"/>
            <a:r>
              <a:rPr lang="en-US" sz="1800" dirty="0"/>
              <a:t>Boyce: dandelion children versus orchid children</a:t>
            </a:r>
          </a:p>
          <a:p>
            <a:pPr lvl="1"/>
            <a:r>
              <a:rPr lang="en-US" sz="1800" dirty="0" err="1"/>
              <a:t>GxE</a:t>
            </a:r>
            <a:r>
              <a:rPr lang="en-US" sz="1800" dirty="0"/>
              <a:t>?</a:t>
            </a:r>
          </a:p>
          <a:p>
            <a:pPr marL="457200" indent="-457200">
              <a:buFont typeface="+mj-lt"/>
              <a:buAutoNum type="arabicPeriod"/>
            </a:pPr>
            <a:r>
              <a:rPr lang="en-US" sz="2000" dirty="0"/>
              <a:t>Adaptive plasticity: adaptations optimize to environment that prevailed during critical developmental period, and illness is due to a mismatch with new environments?</a:t>
            </a:r>
          </a:p>
          <a:p>
            <a:pPr marL="457200" indent="-457200">
              <a:buFont typeface="+mj-lt"/>
              <a:buAutoNum type="arabicPeriod"/>
            </a:pPr>
            <a:r>
              <a:rPr lang="en-US" sz="2000" dirty="0"/>
              <a:t>Mechanisms of intergenerational transmission</a:t>
            </a:r>
          </a:p>
          <a:p>
            <a:pPr marL="457200" indent="-457200">
              <a:buFont typeface="+mj-lt"/>
              <a:buAutoNum type="arabicPeriod"/>
            </a:pPr>
            <a:r>
              <a:rPr lang="en-US" sz="2000" dirty="0"/>
              <a:t>Reversibility: can advantageous environments undo harm? </a:t>
            </a:r>
          </a:p>
          <a:p>
            <a:pPr marL="457200" indent="-457200">
              <a:buFont typeface="+mj-lt"/>
              <a:buAutoNum type="arabicPeriod"/>
            </a:pPr>
            <a:r>
              <a:rPr lang="en-US" sz="2000" dirty="0"/>
              <a:t>The role of genetics</a:t>
            </a:r>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72</a:t>
            </a:fld>
            <a:endParaRPr lang="en-US"/>
          </a:p>
        </p:txBody>
      </p:sp>
    </p:spTree>
    <p:extLst>
      <p:ext uri="{BB962C8B-B14F-4D97-AF65-F5344CB8AC3E}">
        <p14:creationId xmlns:p14="http://schemas.microsoft.com/office/powerpoint/2010/main" val="2949886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Controversy regarding stress mechanisms</a:t>
            </a:r>
          </a:p>
        </p:txBody>
      </p:sp>
      <p:sp>
        <p:nvSpPr>
          <p:cNvPr id="3" name="Content Placeholder 2"/>
          <p:cNvSpPr>
            <a:spLocks noGrp="1"/>
          </p:cNvSpPr>
          <p:nvPr>
            <p:ph idx="1"/>
          </p:nvPr>
        </p:nvSpPr>
        <p:spPr/>
        <p:txBody>
          <a:bodyPr/>
          <a:lstStyle/>
          <a:p>
            <a:pPr marL="0" indent="0">
              <a:buNone/>
            </a:pPr>
            <a:r>
              <a:rPr lang="en-US" sz="2800" dirty="0"/>
              <a:t>“</a:t>
            </a:r>
            <a:r>
              <a:rPr lang="en-US" sz="2400" dirty="0"/>
              <a:t>Cortisol has received extensive attention as a potential mediator in the SES–health relationship. This review documented that more studies to date have found no association of cortisol with SES than have found the hypothesized association between lower SES and higher levels of cortisol, with several studies identifying ‘reverse’ associations for the whole sample or subgroups. These results may point to genuine inconsistencies in the nature of these relationships, or current inconsistencies in the measurement and analysis cortisol  and SES</a:t>
            </a:r>
            <a:r>
              <a:rPr lang="en-US" sz="2800" dirty="0"/>
              <a:t>”</a:t>
            </a:r>
          </a:p>
          <a:p>
            <a:pPr marL="0" indent="0">
              <a:buNone/>
            </a:pPr>
            <a:r>
              <a:rPr lang="en-US" sz="2000" dirty="0"/>
              <a:t>Dowd, IJE 2009</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73</a:t>
            </a:fld>
            <a:endParaRPr lang="en-US"/>
          </a:p>
        </p:txBody>
      </p:sp>
    </p:spTree>
    <p:extLst>
      <p:ext uri="{BB962C8B-B14F-4D97-AF65-F5344CB8AC3E}">
        <p14:creationId xmlns:p14="http://schemas.microsoft.com/office/powerpoint/2010/main" val="2194636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(Semi-)Competing Theoretical Perspectives</a:t>
            </a:r>
          </a:p>
        </p:txBody>
      </p:sp>
      <p:sp>
        <p:nvSpPr>
          <p:cNvPr id="3" name="Content Placeholder 2"/>
          <p:cNvSpPr>
            <a:spLocks noGrp="1"/>
          </p:cNvSpPr>
          <p:nvPr>
            <p:ph idx="1"/>
          </p:nvPr>
        </p:nvSpPr>
        <p:spPr/>
        <p:txBody>
          <a:bodyPr/>
          <a:lstStyle/>
          <a:p>
            <a:r>
              <a:rPr lang="en-US" sz="2000" dirty="0"/>
              <a:t>Developmental origins and health and disease (DOHAD): insults in early development periods have enduring consequences, possibly because the organism makes developmental choices optimized for a different environment (“fetal programming”).</a:t>
            </a:r>
            <a:endParaRPr lang="en-US" sz="2400" dirty="0"/>
          </a:p>
          <a:p>
            <a:r>
              <a:rPr lang="en-US" sz="2000" dirty="0"/>
              <a:t>Weathering/cumulative </a:t>
            </a:r>
            <a:r>
              <a:rPr lang="en-US" sz="2000" dirty="0" err="1"/>
              <a:t>allostatic</a:t>
            </a:r>
            <a:r>
              <a:rPr lang="en-US" sz="2000" dirty="0"/>
              <a:t> load: Large and small insults each have small physiologic consequences which accumulate and accelerate aging. Eventually the body’s ability to compensate for these accumulating injuries is overwhelmed.</a:t>
            </a:r>
          </a:p>
          <a:p>
            <a:r>
              <a:rPr lang="en-US" sz="2000" dirty="0"/>
              <a:t>Although these seem very distinct theoretically, many people believe both or believe it depends on the outcome. Open empirical question.</a:t>
            </a:r>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74</a:t>
            </a:fld>
            <a:endParaRPr lang="en-US"/>
          </a:p>
        </p:txBody>
      </p:sp>
    </p:spTree>
    <p:extLst>
      <p:ext uri="{BB962C8B-B14F-4D97-AF65-F5344CB8AC3E}">
        <p14:creationId xmlns:p14="http://schemas.microsoft.com/office/powerpoint/2010/main" val="13939753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BCB714-B89B-469D-AF26-A6BA9499796B}" type="slidenum">
              <a:rPr lang="en-US" sz="1400"/>
              <a:pPr algn="r" eaLnBrk="1" hangingPunct="1"/>
              <a:t>75</a:t>
            </a:fld>
            <a:endParaRPr lang="en-US" sz="1400"/>
          </a:p>
        </p:txBody>
      </p:sp>
      <p:sp>
        <p:nvSpPr>
          <p:cNvPr id="29699" name="Rectangle 2"/>
          <p:cNvSpPr>
            <a:spLocks noGrp="1" noChangeArrowheads="1"/>
          </p:cNvSpPr>
          <p:nvPr>
            <p:ph type="title" idx="4294967295"/>
          </p:nvPr>
        </p:nvSpPr>
        <p:spPr>
          <a:ln w="12700">
            <a:noFill/>
            <a:miter lim="800000"/>
            <a:headEnd/>
            <a:tailEnd/>
          </a:ln>
        </p:spPr>
        <p:txBody>
          <a:bodyPr/>
          <a:lstStyle/>
          <a:p>
            <a:pPr eaLnBrk="1" hangingPunct="1"/>
            <a:r>
              <a:rPr lang="en-US" sz="4000" dirty="0">
                <a:solidFill>
                  <a:srgbClr val="0070C0"/>
                </a:solidFill>
              </a:rPr>
              <a:t>Hypothesized </a:t>
            </a:r>
            <a:r>
              <a:rPr lang="en-US" sz="4000" dirty="0" err="1">
                <a:solidFill>
                  <a:srgbClr val="0070C0"/>
                </a:solidFill>
              </a:rPr>
              <a:t>transgenerational</a:t>
            </a:r>
            <a:r>
              <a:rPr lang="en-US" sz="4000" dirty="0">
                <a:solidFill>
                  <a:srgbClr val="0070C0"/>
                </a:solidFill>
              </a:rPr>
              <a:t> flow of risk for chronic disease</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81" r="5560"/>
          <a:stretch/>
        </p:blipFill>
        <p:spPr bwMode="auto">
          <a:xfrm>
            <a:off x="365760" y="1572768"/>
            <a:ext cx="832104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352143"/>
            <a:ext cx="5481052" cy="369332"/>
          </a:xfrm>
          <a:prstGeom prst="rect">
            <a:avLst/>
          </a:prstGeom>
          <a:noFill/>
        </p:spPr>
        <p:txBody>
          <a:bodyPr wrap="none" rtlCol="0">
            <a:spAutoFit/>
          </a:bodyPr>
          <a:lstStyle/>
          <a:p>
            <a:r>
              <a:rPr lang="en-US" dirty="0"/>
              <a:t>Barker, Public Health, 2012 Sir Richard Doll Lecture</a:t>
            </a:r>
          </a:p>
        </p:txBody>
      </p:sp>
      <p:sp>
        <p:nvSpPr>
          <p:cNvPr id="3" name="Slide Number Placeholder 2"/>
          <p:cNvSpPr>
            <a:spLocks noGrp="1"/>
          </p:cNvSpPr>
          <p:nvPr>
            <p:ph type="sldNum" sz="quarter" idx="12"/>
          </p:nvPr>
        </p:nvSpPr>
        <p:spPr/>
        <p:txBody>
          <a:bodyPr/>
          <a:lstStyle/>
          <a:p>
            <a:pPr>
              <a:defRPr/>
            </a:pPr>
            <a:fld id="{AD20FD3C-1ED2-4B40-BFF9-732E574685C3}" type="slidenum">
              <a:rPr lang="en-US" smtClean="0"/>
              <a:pPr>
                <a:defRPr/>
              </a:pPr>
              <a:t>75</a:t>
            </a:fld>
            <a:endParaRPr lang="en-US"/>
          </a:p>
        </p:txBody>
      </p:sp>
    </p:spTree>
    <p:extLst>
      <p:ext uri="{BB962C8B-B14F-4D97-AF65-F5344CB8AC3E}">
        <p14:creationId xmlns:p14="http://schemas.microsoft.com/office/powerpoint/2010/main" val="70159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BCB714-B89B-469D-AF26-A6BA9499796B}" type="slidenum">
              <a:rPr lang="en-US" sz="1400"/>
              <a:pPr algn="r" eaLnBrk="1" hangingPunct="1"/>
              <a:t>76</a:t>
            </a:fld>
            <a:endParaRPr lang="en-US" sz="1400"/>
          </a:p>
        </p:txBody>
      </p:sp>
      <p:sp>
        <p:nvSpPr>
          <p:cNvPr id="29699" name="Rectangle 2"/>
          <p:cNvSpPr>
            <a:spLocks noGrp="1" noChangeArrowheads="1"/>
          </p:cNvSpPr>
          <p:nvPr>
            <p:ph type="title" idx="4294967295"/>
          </p:nvPr>
        </p:nvSpPr>
        <p:spPr>
          <a:ln w="12700">
            <a:noFill/>
            <a:miter lim="800000"/>
            <a:headEnd/>
            <a:tailEnd/>
          </a:ln>
        </p:spPr>
        <p:txBody>
          <a:bodyPr/>
          <a:lstStyle/>
          <a:p>
            <a:pPr eaLnBrk="1" hangingPunct="1"/>
            <a:r>
              <a:rPr lang="en-US" sz="3600" dirty="0">
                <a:solidFill>
                  <a:srgbClr val="0070C0"/>
                </a:solidFill>
              </a:rPr>
              <a:t>How special are early developmental periods? </a:t>
            </a:r>
          </a:p>
        </p:txBody>
      </p:sp>
      <p:sp>
        <p:nvSpPr>
          <p:cNvPr id="29700" name="Rectangle 3"/>
          <p:cNvSpPr>
            <a:spLocks noGrp="1" noChangeArrowheads="1"/>
          </p:cNvSpPr>
          <p:nvPr>
            <p:ph type="body" idx="4294967295"/>
          </p:nvPr>
        </p:nvSpPr>
        <p:spPr/>
        <p:txBody>
          <a:bodyPr/>
          <a:lstStyle/>
          <a:p>
            <a:pPr eaLnBrk="1" hangingPunct="1"/>
            <a:r>
              <a:rPr lang="en-US" sz="2800" dirty="0"/>
              <a:t>Example of Extreme Induced Neuroplasticity in Adults:</a:t>
            </a:r>
          </a:p>
          <a:p>
            <a:pPr lvl="1" eaLnBrk="1" hangingPunct="1"/>
            <a:r>
              <a:rPr lang="en-US" dirty="0"/>
              <a:t>18-30 year olds randomized to 5 days of complete visual deprivation </a:t>
            </a:r>
          </a:p>
          <a:p>
            <a:pPr lvl="1" eaLnBrk="1" hangingPunct="1"/>
            <a:r>
              <a:rPr lang="en-US" dirty="0"/>
              <a:t>All receive intensive Braille training, plus two hours of other tactile games.</a:t>
            </a:r>
          </a:p>
          <a:p>
            <a:pPr lvl="1" eaLnBrk="1" hangingPunct="1"/>
            <a:r>
              <a:rPr lang="en-US" dirty="0"/>
              <a:t>Both improved Braille skills</a:t>
            </a:r>
          </a:p>
          <a:p>
            <a:pPr lvl="1" eaLnBrk="1" hangingPunct="1"/>
            <a:r>
              <a:rPr lang="en-US" dirty="0"/>
              <a:t>Blindfolded group performed better on Braille discrimination.</a:t>
            </a:r>
          </a:p>
          <a:p>
            <a:pPr eaLnBrk="1" hangingPunct="1"/>
            <a:endParaRPr lang="en-US"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76</a:t>
            </a:fld>
            <a:endParaRPr lang="en-US"/>
          </a:p>
        </p:txBody>
      </p:sp>
    </p:spTree>
    <p:extLst>
      <p:ext uri="{BB962C8B-B14F-4D97-AF65-F5344CB8AC3E}">
        <p14:creationId xmlns:p14="http://schemas.microsoft.com/office/powerpoint/2010/main" val="138093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DC108A4-2E1A-4C20-B2F4-A4C42D13E7E2}" type="slidenum">
              <a:rPr lang="en-US" sz="1400"/>
              <a:pPr algn="r" eaLnBrk="1" hangingPunct="1"/>
              <a:t>77</a:t>
            </a:fld>
            <a:endParaRPr lang="en-US" sz="1400"/>
          </a:p>
        </p:txBody>
      </p:sp>
      <p:sp>
        <p:nvSpPr>
          <p:cNvPr id="30723" name="Rectangle 2"/>
          <p:cNvSpPr>
            <a:spLocks noGrp="1" noChangeArrowheads="1"/>
          </p:cNvSpPr>
          <p:nvPr>
            <p:ph type="title" idx="4294967295"/>
          </p:nvPr>
        </p:nvSpPr>
        <p:spPr>
          <a:ln w="12700">
            <a:noFill/>
            <a:miter lim="800000"/>
            <a:headEnd/>
            <a:tailEnd/>
          </a:ln>
        </p:spPr>
        <p:txBody>
          <a:bodyPr/>
          <a:lstStyle/>
          <a:p>
            <a:pPr eaLnBrk="1" hangingPunct="1"/>
            <a:r>
              <a:rPr lang="en-US">
                <a:solidFill>
                  <a:srgbClr val="0070C0"/>
                </a:solidFill>
              </a:rPr>
              <a:t>Quick, reversible plasticity</a:t>
            </a:r>
          </a:p>
        </p:txBody>
      </p:sp>
      <p:sp>
        <p:nvSpPr>
          <p:cNvPr id="30724" name="Rectangle 3"/>
          <p:cNvSpPr>
            <a:spLocks noGrp="1" noChangeArrowheads="1"/>
          </p:cNvSpPr>
          <p:nvPr>
            <p:ph type="body" idx="4294967295"/>
          </p:nvPr>
        </p:nvSpPr>
        <p:spPr>
          <a:xfrm>
            <a:off x="457200" y="1600200"/>
            <a:ext cx="8305800" cy="1295400"/>
          </a:xfrm>
        </p:spPr>
        <p:txBody>
          <a:bodyPr/>
          <a:lstStyle/>
          <a:p>
            <a:pPr eaLnBrk="1" hangingPunct="1"/>
            <a:r>
              <a:rPr lang="en-US"/>
              <a:t>Sighted recruited occipital cortex for Braille</a:t>
            </a:r>
          </a:p>
        </p:txBody>
      </p:sp>
      <p:pic>
        <p:nvPicPr>
          <p:cNvPr id="307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2936875"/>
            <a:ext cx="745807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050" y="2971800"/>
            <a:ext cx="8445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511175" y="255111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Day 1</a:t>
            </a:r>
          </a:p>
        </p:txBody>
      </p:sp>
      <p:sp>
        <p:nvSpPr>
          <p:cNvPr id="30728" name="Text Box 8"/>
          <p:cNvSpPr txBox="1">
            <a:spLocks noChangeArrowheads="1"/>
          </p:cNvSpPr>
          <p:nvPr/>
        </p:nvSpPr>
        <p:spPr bwMode="auto">
          <a:xfrm>
            <a:off x="2584450" y="251460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Day 3</a:t>
            </a:r>
          </a:p>
        </p:txBody>
      </p:sp>
      <p:sp>
        <p:nvSpPr>
          <p:cNvPr id="30729" name="Text Box 9"/>
          <p:cNvSpPr txBox="1">
            <a:spLocks noChangeArrowheads="1"/>
          </p:cNvSpPr>
          <p:nvPr/>
        </p:nvSpPr>
        <p:spPr bwMode="auto">
          <a:xfrm>
            <a:off x="4260850" y="2478088"/>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Day 5</a:t>
            </a:r>
          </a:p>
        </p:txBody>
      </p:sp>
      <p:sp>
        <p:nvSpPr>
          <p:cNvPr id="30730" name="Text Box 10"/>
          <p:cNvSpPr txBox="1">
            <a:spLocks noChangeArrowheads="1"/>
          </p:cNvSpPr>
          <p:nvPr/>
        </p:nvSpPr>
        <p:spPr bwMode="auto">
          <a:xfrm>
            <a:off x="5708650" y="225425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Day 6 (unblindfolded)</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77</a:t>
            </a:fld>
            <a:endParaRPr lang="en-US"/>
          </a:p>
        </p:txBody>
      </p:sp>
    </p:spTree>
    <p:extLst>
      <p:ext uri="{BB962C8B-B14F-4D97-AF65-F5344CB8AC3E}">
        <p14:creationId xmlns:p14="http://schemas.microsoft.com/office/powerpoint/2010/main" val="2492630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1F808A3-59F8-4BF9-B50B-91025B6294F5}" type="slidenum">
              <a:rPr lang="en-US" sz="1400"/>
              <a:pPr algn="r" eaLnBrk="1" hangingPunct="1"/>
              <a:t>78</a:t>
            </a:fld>
            <a:endParaRPr lang="en-US" sz="1400"/>
          </a:p>
        </p:txBody>
      </p:sp>
      <p:sp>
        <p:nvSpPr>
          <p:cNvPr id="31747" name="Rectangle 2"/>
          <p:cNvSpPr>
            <a:spLocks noGrp="1" noChangeArrowheads="1"/>
          </p:cNvSpPr>
          <p:nvPr>
            <p:ph type="title" idx="4294967295"/>
          </p:nvPr>
        </p:nvSpPr>
        <p:spPr>
          <a:ln w="12700">
            <a:noFill/>
            <a:miter lim="800000"/>
            <a:headEnd/>
            <a:tailEnd/>
          </a:ln>
        </p:spPr>
        <p:txBody>
          <a:bodyPr/>
          <a:lstStyle/>
          <a:p>
            <a:pPr eaLnBrk="1" hangingPunct="1"/>
            <a:r>
              <a:rPr lang="en-US">
                <a:solidFill>
                  <a:srgbClr val="0070C0"/>
                </a:solidFill>
              </a:rPr>
              <a:t>Merabet et al., 2008</a:t>
            </a:r>
          </a:p>
        </p:txBody>
      </p:sp>
      <p:sp>
        <p:nvSpPr>
          <p:cNvPr id="31748" name="Rectangle 3"/>
          <p:cNvSpPr>
            <a:spLocks noGrp="1" noChangeArrowheads="1"/>
          </p:cNvSpPr>
          <p:nvPr>
            <p:ph type="body" idx="4294967295"/>
          </p:nvPr>
        </p:nvSpPr>
        <p:spPr>
          <a:xfrm>
            <a:off x="457200" y="1600200"/>
            <a:ext cx="8305800" cy="4495800"/>
          </a:xfrm>
        </p:spPr>
        <p:txBody>
          <a:bodyPr/>
          <a:lstStyle/>
          <a:p>
            <a:pPr eaLnBrk="1" hangingPunct="1">
              <a:lnSpc>
                <a:spcPct val="80000"/>
              </a:lnSpc>
              <a:buFontTx/>
              <a:buNone/>
            </a:pPr>
            <a:r>
              <a:rPr lang="en-US"/>
              <a:t>“…sudden and complete visual deprivation in normally sighted individuals can lead to profound, but rapidly reversible, neuroplastic changes by which the occipital cortex becomes engaged in processing of non-visual information. The speed and dynamic nature of the observed changes suggests that normally inhibited or masked functions in the sighted are revealed by visual loss.”</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78</a:t>
            </a:fld>
            <a:endParaRPr lang="en-US"/>
          </a:p>
        </p:txBody>
      </p:sp>
    </p:spTree>
    <p:extLst>
      <p:ext uri="{BB962C8B-B14F-4D97-AF65-F5344CB8AC3E}">
        <p14:creationId xmlns:p14="http://schemas.microsoft.com/office/powerpoint/2010/main" val="40382897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ym typeface="Wingdings" panose="05000000000000000000" pitchFamily="2" charset="2"/>
              </a:rPr>
              <a:t>How much of </a:t>
            </a:r>
            <a:r>
              <a:rPr lang="en-US" sz="4000" i="1" dirty="0">
                <a:sym typeface="Wingdings" panose="05000000000000000000" pitchFamily="2" charset="2"/>
              </a:rPr>
              <a:t>racial</a:t>
            </a:r>
            <a:r>
              <a:rPr lang="en-US" sz="4000" dirty="0">
                <a:sym typeface="Wingdings" panose="05000000000000000000" pitchFamily="2" charset="2"/>
              </a:rPr>
              <a:t> disparities can be explained by genetic factors?</a:t>
            </a:r>
            <a:r>
              <a:rPr lang="en-US" dirty="0">
                <a:sym typeface="Wingdings" panose="05000000000000000000" pitchFamily="2" charset="2"/>
              </a:rPr>
              <a:t>  </a:t>
            </a:r>
            <a:endParaRPr lang="en-US" dirty="0"/>
          </a:p>
        </p:txBody>
      </p:sp>
      <p:sp>
        <p:nvSpPr>
          <p:cNvPr id="4" name="Content Placeholder 3"/>
          <p:cNvSpPr>
            <a:spLocks noGrp="1"/>
          </p:cNvSpPr>
          <p:nvPr>
            <p:ph idx="1"/>
          </p:nvPr>
        </p:nvSpPr>
        <p:spPr>
          <a:xfrm>
            <a:off x="304800" y="1524000"/>
            <a:ext cx="8915400" cy="4525963"/>
          </a:xfrm>
        </p:spPr>
        <p:txBody>
          <a:bodyPr/>
          <a:lstStyle/>
          <a:p>
            <a:r>
              <a:rPr lang="en-US" sz="2400" dirty="0"/>
              <a:t>So far, rarely major MAF differences that could account for disease differences: </a:t>
            </a:r>
            <a:r>
              <a:rPr lang="en-US" sz="1800" dirty="0"/>
              <a:t>“Despite the rapid increase in the number of genomic studies over the past decade that covered many outcomes, the accumulated evidence for a genetic contribution to CVD disparities in blacks versus whites has been essentially nil.” – Kaufman et al AJE 2015</a:t>
            </a:r>
          </a:p>
          <a:p>
            <a:r>
              <a:rPr lang="en-US" sz="2400" dirty="0"/>
              <a:t>Genetic ancestry strongly tied to SES </a:t>
            </a:r>
          </a:p>
          <a:p>
            <a:pPr lvl="1"/>
            <a:r>
              <a:rPr lang="en-US" sz="1800" dirty="0"/>
              <a:t>highest to lowest q</a:t>
            </a:r>
            <a:r>
              <a:rPr lang="en-US" sz="2000" dirty="0"/>
              <a:t>uartile of African ancestry (among blacks) </a:t>
            </a:r>
          </a:p>
          <a:p>
            <a:pPr lvl="1"/>
            <a:r>
              <a:rPr lang="en-US" sz="2000" dirty="0"/>
              <a:t>OR for mother completed 8</a:t>
            </a:r>
            <a:r>
              <a:rPr lang="en-US" sz="2000" baseline="30000" dirty="0"/>
              <a:t>th</a:t>
            </a:r>
            <a:r>
              <a:rPr lang="en-US" sz="2000" dirty="0"/>
              <a:t> grade=0.44</a:t>
            </a:r>
          </a:p>
          <a:p>
            <a:pPr lvl="1"/>
            <a:r>
              <a:rPr lang="en-US" sz="2000" dirty="0"/>
              <a:t>$12,000 less household wealth (Marden)- wealth marks family SES</a:t>
            </a:r>
          </a:p>
          <a:p>
            <a:r>
              <a:rPr lang="en-US" sz="2400" dirty="0"/>
              <a:t>Adjustment for measured social factors leaves much residual – interpret at “unobserved genetics” or “unobserved social”? </a:t>
            </a:r>
          </a:p>
          <a:p>
            <a:r>
              <a:rPr lang="en-US" sz="2400" dirty="0"/>
              <a:t>Small samples of non-Europeans </a:t>
            </a:r>
            <a:r>
              <a:rPr lang="en-US" sz="2400" dirty="0">
                <a:sym typeface="Wingdings" panose="05000000000000000000" pitchFamily="2" charset="2"/>
              </a:rPr>
              <a:t> more frequent fluke findings and non-significant results</a:t>
            </a:r>
            <a:endParaRPr lang="en-US" sz="1800" dirty="0">
              <a:sym typeface="Wingdings" panose="05000000000000000000" pitchFamily="2" charset="2"/>
            </a:endParaRPr>
          </a:p>
          <a:p>
            <a:pPr lvl="1"/>
            <a:endParaRPr lang="en-US" sz="1600" dirty="0"/>
          </a:p>
          <a:p>
            <a:endParaRPr lang="en-US" sz="2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79</a:t>
            </a:fld>
            <a:endParaRPr lang="en-US" dirty="0"/>
          </a:p>
        </p:txBody>
      </p:sp>
    </p:spTree>
    <p:extLst>
      <p:ext uri="{BB962C8B-B14F-4D97-AF65-F5344CB8AC3E}">
        <p14:creationId xmlns:p14="http://schemas.microsoft.com/office/powerpoint/2010/main" val="322642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p>
          <a:p>
            <a:pPr algn="ctr" eaLnBrk="1" hangingPunct="1"/>
            <a:r>
              <a:rPr lang="en-US" altLang="en-US" dirty="0">
                <a:solidFill>
                  <a:prstClr val="black"/>
                </a:solidFill>
                <a:latin typeface="Calibri"/>
                <a:cs typeface="Times New Roman" panose="02020603050405020304" pitchFamily="18" charset="0"/>
              </a:rPr>
              <a:t>Onset,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Social Factors and Health: </a:t>
            </a:r>
          </a:p>
          <a:p>
            <a:pPr algn="ctr" eaLnBrk="0" hangingPunct="0">
              <a:defRPr/>
            </a:pPr>
            <a:r>
              <a:rPr lang="en-US" sz="4000" kern="0" dirty="0">
                <a:solidFill>
                  <a:srgbClr val="0000FF"/>
                </a:solidFill>
              </a:rPr>
              <a:t>What pathways explain the link?</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8</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Race/</a:t>
            </a:r>
          </a:p>
          <a:p>
            <a:pPr algn="ctr" eaLnBrk="1" hangingPunct="1"/>
            <a:r>
              <a:rPr lang="en-US" altLang="en-US" sz="2000" dirty="0">
                <a:solidFill>
                  <a:prstClr val="black"/>
                </a:solidFill>
                <a:latin typeface="Calibri"/>
                <a:cs typeface="Times New Roman" panose="02020603050405020304" pitchFamily="18" charset="0"/>
              </a:rPr>
              <a:t>Ethnicity</a:t>
            </a: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TextBox 19"/>
          <p:cNvSpPr txBox="1">
            <a:spLocks noChangeArrowheads="1"/>
          </p:cNvSpPr>
          <p:nvPr/>
        </p:nvSpPr>
        <p:spPr bwMode="auto">
          <a:xfrm>
            <a:off x="2733675" y="3492500"/>
            <a:ext cx="59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 </a:t>
            </a:r>
          </a:p>
        </p:txBody>
      </p:sp>
      <p:sp>
        <p:nvSpPr>
          <p:cNvPr id="33" name="TextBox 56"/>
          <p:cNvSpPr txBox="1">
            <a:spLocks noChangeArrowheads="1"/>
          </p:cNvSpPr>
          <p:nvPr/>
        </p:nvSpPr>
        <p:spPr bwMode="auto">
          <a:xfrm>
            <a:off x="5781675" y="34925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t>?</a:t>
            </a:r>
          </a:p>
        </p:txBody>
      </p:sp>
    </p:spTree>
    <p:extLst>
      <p:ext uri="{BB962C8B-B14F-4D97-AF65-F5344CB8AC3E}">
        <p14:creationId xmlns:p14="http://schemas.microsoft.com/office/powerpoint/2010/main" val="3033873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In groups/ Homework</a:t>
            </a:r>
          </a:p>
        </p:txBody>
      </p:sp>
      <p:sp>
        <p:nvSpPr>
          <p:cNvPr id="16387" name="Rectangle 3"/>
          <p:cNvSpPr>
            <a:spLocks noGrp="1" noChangeArrowheads="1"/>
          </p:cNvSpPr>
          <p:nvPr>
            <p:ph type="body" idx="1"/>
          </p:nvPr>
        </p:nvSpPr>
        <p:spPr/>
        <p:txBody>
          <a:bodyPr/>
          <a:lstStyle/>
          <a:p>
            <a:pPr eaLnBrk="1" hangingPunct="1"/>
            <a:r>
              <a:rPr lang="en-US" sz="2800" dirty="0"/>
              <a:t>Choose an aspect of environmental context that could have a profound effect on lifelong health</a:t>
            </a:r>
          </a:p>
          <a:p>
            <a:pPr eaLnBrk="1" hangingPunct="1"/>
            <a:r>
              <a:rPr lang="en-US" sz="2800" dirty="0"/>
              <a:t>Hypothesize a mediating pathway</a:t>
            </a:r>
          </a:p>
          <a:p>
            <a:pPr eaLnBrk="1" hangingPunct="1"/>
            <a:r>
              <a:rPr lang="en-US" sz="2800" dirty="0"/>
              <a:t>Outline studies you would like to conduct to test this pathway.</a:t>
            </a:r>
          </a:p>
          <a:p>
            <a:pPr lvl="1" eaLnBrk="1" hangingPunct="1"/>
            <a:r>
              <a:rPr lang="en-US" sz="2400" dirty="0"/>
              <a:t>Outline one observational epi study and the major assumptions you would need to make to draw causal inferences about your exposure from that study</a:t>
            </a:r>
          </a:p>
          <a:p>
            <a:pPr lvl="1" eaLnBrk="1" hangingPunct="1"/>
            <a:r>
              <a:rPr lang="en-US" sz="2400" dirty="0"/>
              <a:t>Outline how a lab or animal study might help address those assumptions</a:t>
            </a:r>
            <a:endParaRPr lang="en-US" dirty="0"/>
          </a:p>
          <a:p>
            <a:pPr eaLnBrk="1" hangingPunct="1"/>
            <a:endParaRPr lang="en-US" dirty="0"/>
          </a:p>
        </p:txBody>
      </p:sp>
      <p:sp>
        <p:nvSpPr>
          <p:cNvPr id="2" name="Slide Number Placeholder 1"/>
          <p:cNvSpPr>
            <a:spLocks noGrp="1"/>
          </p:cNvSpPr>
          <p:nvPr>
            <p:ph type="sldNum" sz="quarter" idx="12"/>
          </p:nvPr>
        </p:nvSpPr>
        <p:spPr/>
        <p:txBody>
          <a:bodyPr/>
          <a:lstStyle/>
          <a:p>
            <a:pPr>
              <a:defRPr/>
            </a:pPr>
            <a:fld id="{168D8DE9-303A-4ABA-A733-D6FD568B702D}" type="slidenum">
              <a:rPr lang="en-US" smtClean="0"/>
              <a:pPr>
                <a:defRPr/>
              </a:pPr>
              <a:t>80</a:t>
            </a:fld>
            <a:endParaRPr lang="en-US"/>
          </a:p>
        </p:txBody>
      </p:sp>
    </p:spTree>
    <p:extLst>
      <p:ext uri="{BB962C8B-B14F-4D97-AF65-F5344CB8AC3E}">
        <p14:creationId xmlns:p14="http://schemas.microsoft.com/office/powerpoint/2010/main" val="41660114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81</a:t>
            </a:fld>
            <a:endParaRPr lang="en-US"/>
          </a:p>
        </p:txBody>
      </p:sp>
    </p:spTree>
    <p:extLst>
      <p:ext uri="{BB962C8B-B14F-4D97-AF65-F5344CB8AC3E}">
        <p14:creationId xmlns:p14="http://schemas.microsoft.com/office/powerpoint/2010/main" val="37286210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6" name="Content Placeholder 5"/>
          <p:cNvSpPr>
            <a:spLocks noGrp="1"/>
          </p:cNvSpPr>
          <p:nvPr>
            <p:ph idx="1"/>
          </p:nvPr>
        </p:nvSpPr>
        <p:spPr/>
        <p:txBody>
          <a:bodyPr/>
          <a:lstStyle/>
          <a:p>
            <a:r>
              <a:rPr lang="en-US" dirty="0"/>
              <a:t>Depletion of self-regulation by repeated exertions of self-control</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82</a:t>
            </a:fld>
            <a:endParaRPr lang="en-US"/>
          </a:p>
        </p:txBody>
      </p:sp>
    </p:spTree>
    <p:extLst>
      <p:ext uri="{BB962C8B-B14F-4D97-AF65-F5344CB8AC3E}">
        <p14:creationId xmlns:p14="http://schemas.microsoft.com/office/powerpoint/2010/main" val="3151013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Self-regulatory depletion- blood glucose influences self-regulation</a:t>
            </a:r>
          </a:p>
        </p:txBody>
      </p:sp>
      <p:sp>
        <p:nvSpPr>
          <p:cNvPr id="3" name="Content Placeholder 2"/>
          <p:cNvSpPr>
            <a:spLocks noGrp="1"/>
          </p:cNvSpPr>
          <p:nvPr>
            <p:ph idx="1"/>
          </p:nvPr>
        </p:nvSpPr>
        <p:spPr/>
        <p:txBody>
          <a:bodyPr/>
          <a:lstStyle/>
          <a:p>
            <a:r>
              <a:rPr lang="en-US" sz="2400" dirty="0"/>
              <a:t>Self-regulation conceptualized as a “resource” depleted by making difficult decisions or resisting temptation</a:t>
            </a:r>
          </a:p>
          <a:p>
            <a:pPr lvl="1"/>
            <a:r>
              <a:rPr lang="en-US" sz="1800" dirty="0"/>
              <a:t>Famous examples: Judges make more lenient parole decisions early in the morning and right after lunch (moral: bring your dissertation committee snacks)</a:t>
            </a:r>
          </a:p>
          <a:p>
            <a:pPr lvl="1"/>
            <a:r>
              <a:rPr lang="en-US" sz="1800" dirty="0"/>
              <a:t>Exposing people to radishes and cookies and asking them to only eat the radishes led to reductions in amount of time spent in a subsequent problem solving task</a:t>
            </a:r>
          </a:p>
          <a:p>
            <a:pPr lvl="1"/>
            <a:r>
              <a:rPr lang="en-US" sz="1800" dirty="0"/>
              <a:t>Giving people food (glucose) restores self-control (</a:t>
            </a:r>
            <a:r>
              <a:rPr lang="en-US" sz="1800" dirty="0" err="1"/>
              <a:t>Gailliott</a:t>
            </a:r>
            <a:r>
              <a:rPr lang="en-US" sz="1800" dirty="0"/>
              <a:t>)</a:t>
            </a:r>
          </a:p>
          <a:p>
            <a:pPr lvl="1"/>
            <a:r>
              <a:rPr lang="en-US" sz="1800" dirty="0"/>
              <a:t>Meta-analysis shows persistence across task demands and subsequent displays of self-control</a:t>
            </a:r>
          </a:p>
          <a:p>
            <a:pPr lvl="1"/>
            <a:endParaRPr lang="en-US" sz="1600" dirty="0"/>
          </a:p>
          <a:p>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83</a:t>
            </a:fld>
            <a:endParaRPr lang="en-US"/>
          </a:p>
        </p:txBody>
      </p:sp>
    </p:spTree>
    <p:extLst>
      <p:ext uri="{BB962C8B-B14F-4D97-AF65-F5344CB8AC3E}">
        <p14:creationId xmlns:p14="http://schemas.microsoft.com/office/powerpoint/2010/main" val="17155827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5943241"/>
            <a:ext cx="9106560" cy="9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81" y="1624642"/>
            <a:ext cx="7804800" cy="470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Shai Danziger et al. PNAS 2011;108:6889-6892</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©2011 by National Academy of Sciences</a:t>
            </a:r>
          </a:p>
        </p:txBody>
      </p:sp>
      <p:sp>
        <p:nvSpPr>
          <p:cNvPr id="2" name="Title 1"/>
          <p:cNvSpPr>
            <a:spLocks noGrp="1"/>
          </p:cNvSpPr>
          <p:nvPr>
            <p:ph type="title"/>
          </p:nvPr>
        </p:nvSpPr>
        <p:spPr>
          <a:xfrm>
            <a:off x="441360" y="304800"/>
            <a:ext cx="8229600" cy="1143000"/>
          </a:xfrm>
        </p:spPr>
        <p:txBody>
          <a:bodyPr/>
          <a:lstStyle/>
          <a:p>
            <a:r>
              <a:rPr lang="en-GB" altLang="en-US" sz="2800" dirty="0">
                <a:latin typeface="Arial" panose="020B0604020202020204" pitchFamily="34" charset="0"/>
              </a:rPr>
              <a:t>Proportion of rulings in </a:t>
            </a:r>
            <a:r>
              <a:rPr lang="en-GB" altLang="en-US" sz="2800" dirty="0" err="1">
                <a:latin typeface="Arial" panose="020B0604020202020204" pitchFamily="34" charset="0"/>
              </a:rPr>
              <a:t>favor</a:t>
            </a:r>
            <a:r>
              <a:rPr lang="en-GB" altLang="en-US" sz="2800" dirty="0">
                <a:latin typeface="Arial" panose="020B0604020202020204" pitchFamily="34" charset="0"/>
              </a:rPr>
              <a:t> of the prisoners by order of decisions faced by the judge that day</a:t>
            </a:r>
            <a:endParaRPr lang="en-US" sz="3600" dirty="0"/>
          </a:p>
        </p:txBody>
      </p:sp>
    </p:spTree>
    <p:extLst>
      <p:ext uri="{BB962C8B-B14F-4D97-AF65-F5344CB8AC3E}">
        <p14:creationId xmlns:p14="http://schemas.microsoft.com/office/powerpoint/2010/main" val="33909155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Recent efforts seek to identify differential neural activity after depletion of self-regulation</a:t>
            </a:r>
          </a:p>
        </p:txBody>
      </p:sp>
      <p:sp>
        <p:nvSpPr>
          <p:cNvPr id="3" name="Content Placeholder 2"/>
          <p:cNvSpPr>
            <a:spLocks noGrp="1"/>
          </p:cNvSpPr>
          <p:nvPr>
            <p:ph idx="1"/>
          </p:nvPr>
        </p:nvSpPr>
        <p:spPr/>
        <p:txBody>
          <a:bodyPr/>
          <a:lstStyle/>
          <a:p>
            <a:pPr marL="0" indent="0">
              <a:buNone/>
            </a:pPr>
            <a:r>
              <a:rPr lang="en-US" sz="2400" dirty="0"/>
              <a:t>Increased reactivity in ventral striatum and differential functional connectivity between orbitofrontal cortex, inferior frontal gyrus.  Research preliminary.</a:t>
            </a: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85</a:t>
            </a:fld>
            <a:endParaRPr lang="en-US"/>
          </a:p>
        </p:txBody>
      </p:sp>
      <p:pic>
        <p:nvPicPr>
          <p:cNvPr id="5" name="Picture 4"/>
          <p:cNvPicPr>
            <a:picLocks noChangeAspect="1"/>
          </p:cNvPicPr>
          <p:nvPr/>
        </p:nvPicPr>
        <p:blipFill>
          <a:blip r:embed="rId2"/>
          <a:stretch>
            <a:fillRect/>
          </a:stretch>
        </p:blipFill>
        <p:spPr>
          <a:xfrm>
            <a:off x="513118" y="3394841"/>
            <a:ext cx="8117763" cy="3297938"/>
          </a:xfrm>
          <a:prstGeom prst="rect">
            <a:avLst/>
          </a:prstGeom>
        </p:spPr>
      </p:pic>
      <p:sp>
        <p:nvSpPr>
          <p:cNvPr id="6" name="TextBox 5"/>
          <p:cNvSpPr txBox="1"/>
          <p:nvPr/>
        </p:nvSpPr>
        <p:spPr>
          <a:xfrm>
            <a:off x="0" y="5947806"/>
            <a:ext cx="990600" cy="923330"/>
          </a:xfrm>
          <a:prstGeom prst="rect">
            <a:avLst/>
          </a:prstGeom>
          <a:noFill/>
        </p:spPr>
        <p:txBody>
          <a:bodyPr wrap="square" rtlCol="0">
            <a:spAutoFit/>
          </a:bodyPr>
          <a:lstStyle/>
          <a:p>
            <a:r>
              <a:rPr lang="en-US" dirty="0"/>
              <a:t>Wagner et al 2015</a:t>
            </a:r>
          </a:p>
        </p:txBody>
      </p:sp>
    </p:spTree>
    <p:extLst>
      <p:ext uri="{BB962C8B-B14F-4D97-AF65-F5344CB8AC3E}">
        <p14:creationId xmlns:p14="http://schemas.microsoft.com/office/powerpoint/2010/main" val="164471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p>
          <a:p>
            <a:pPr algn="ctr" eaLnBrk="1" hangingPunct="1"/>
            <a:r>
              <a:rPr lang="en-US" altLang="en-US" dirty="0">
                <a:solidFill>
                  <a:prstClr val="black"/>
                </a:solidFill>
                <a:latin typeface="Calibri"/>
                <a:cs typeface="Times New Roman" panose="02020603050405020304" pitchFamily="18" charset="0"/>
              </a:rPr>
              <a:t>Onset,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2800" kern="0" dirty="0">
                <a:solidFill>
                  <a:srgbClr val="0000FF"/>
                </a:solidFill>
              </a:rPr>
              <a:t>Social Factors and Health: Many socioeconomic, cognitive, and </a:t>
            </a:r>
            <a:r>
              <a:rPr lang="en-US" sz="2800" i="1" kern="0" dirty="0">
                <a:solidFill>
                  <a:srgbClr val="0000FF"/>
                </a:solidFill>
              </a:rPr>
              <a:t>network</a:t>
            </a:r>
            <a:r>
              <a:rPr lang="en-US" sz="2800" kern="0" dirty="0">
                <a:solidFill>
                  <a:srgbClr val="0000FF"/>
                </a:solidFill>
              </a:rPr>
              <a:t> resources</a:t>
            </a:r>
            <a:endParaRPr lang="en-US" sz="4000" kern="0" dirty="0">
              <a:solidFill>
                <a:srgbClr val="0000FF"/>
              </a:solidFill>
            </a:endParaRP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9</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Race/</a:t>
            </a:r>
          </a:p>
          <a:p>
            <a:pPr algn="ctr" eaLnBrk="1" hangingPunct="1"/>
            <a:r>
              <a:rPr lang="en-US" altLang="en-US" sz="2000" dirty="0">
                <a:solidFill>
                  <a:prstClr val="black"/>
                </a:solidFill>
                <a:latin typeface="Calibri"/>
                <a:cs typeface="Times New Roman" panose="02020603050405020304" pitchFamily="18" charset="0"/>
              </a:rPr>
              <a:t>Ethnicity</a:t>
            </a: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62406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8117</TotalTime>
  <Words>6866</Words>
  <Application>Microsoft Office PowerPoint</Application>
  <PresentationFormat>On-screen Show (4:3)</PresentationFormat>
  <Paragraphs>823</Paragraphs>
  <Slides>85</Slides>
  <Notes>35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8" baseType="lpstr">
      <vt:lpstr>ＭＳ Ｐゴシック</vt:lpstr>
      <vt:lpstr>AdvOT118e7927</vt:lpstr>
      <vt:lpstr>Arial</vt:lpstr>
      <vt:lpstr>Arial Narrow</vt:lpstr>
      <vt:lpstr>Arial Unicode MS</vt:lpstr>
      <vt:lpstr>Calibri</vt:lpstr>
      <vt:lpstr>Century Gothic</vt:lpstr>
      <vt:lpstr>Helvetica</vt:lpstr>
      <vt:lpstr>msgothic</vt:lpstr>
      <vt:lpstr>Times New Roman</vt:lpstr>
      <vt:lpstr>Wingdings</vt:lpstr>
      <vt:lpstr>Default Design</vt:lpstr>
      <vt:lpstr>Worksheet</vt:lpstr>
      <vt:lpstr>EPI222:</vt:lpstr>
      <vt:lpstr>Where are we in the class?</vt:lpstr>
      <vt:lpstr>Biological Mechanisms</vt:lpstr>
      <vt:lpstr>Biological Mechanisms</vt:lpstr>
      <vt:lpstr>Preliminaries</vt:lpstr>
      <vt:lpstr>Why worry about the biological mechanism?</vt:lpstr>
      <vt:lpstr>Embodiment</vt:lpstr>
      <vt:lpstr>PowerPoint Presentation</vt:lpstr>
      <vt:lpstr>PowerPoint Presentation</vt:lpstr>
      <vt:lpstr>PowerPoint Presentation</vt:lpstr>
      <vt:lpstr>PowerPoint Presentation</vt:lpstr>
      <vt:lpstr>What I Want You to Leave Knowing</vt:lpstr>
      <vt:lpstr>Biological Mechanisms</vt:lpstr>
      <vt:lpstr>Key Idea in Biological Embedding: Sensitive Periods</vt:lpstr>
      <vt:lpstr>Physical Pathways for Special Sensitivity to Early Context</vt:lpstr>
      <vt:lpstr>Feedback Occurs Across the Lifecourse</vt:lpstr>
      <vt:lpstr>Feedback Occurs Across the Lifecourse</vt:lpstr>
      <vt:lpstr>Feedback Occurs Across the Lifecourse</vt:lpstr>
      <vt:lpstr>Dendritic growth </vt:lpstr>
      <vt:lpstr>Human cortical development</vt:lpstr>
      <vt:lpstr>Giving up on grown-ups: Is there any “return” to investing in adults?</vt:lpstr>
      <vt:lpstr>(Possible) Socially Defined Sensitive Periods</vt:lpstr>
      <vt:lpstr>Bereavement as a Sensitive Period</vt:lpstr>
      <vt:lpstr>Biological Mechanisms</vt:lpstr>
      <vt:lpstr>Where do genetics fit in?</vt:lpstr>
      <vt:lpstr>PowerPoint Presentation</vt:lpstr>
      <vt:lpstr>Apolipoprotein L1</vt:lpstr>
      <vt:lpstr>Research question</vt:lpstr>
      <vt:lpstr>Results- Incident albuminuria</vt:lpstr>
      <vt:lpstr>Example of Genetics: APOL1 </vt:lpstr>
      <vt:lpstr>Biological Mechanisms</vt:lpstr>
      <vt:lpstr>PowerPoint Presentation</vt:lpstr>
      <vt:lpstr>Behaviors are shaped and constrained by social context</vt:lpstr>
      <vt:lpstr>Example Mechanism: Epigenetics</vt:lpstr>
      <vt:lpstr>Epigenetic Modifications: Regulate Gene Expression</vt:lpstr>
      <vt:lpstr>Meaney &amp; Szyf: Parent-offspring interactions shape epigenetic patterns</vt:lpstr>
      <vt:lpstr>“Handled” rats – with more engaged maternal care - had better cognitive aging</vt:lpstr>
      <vt:lpstr>“Handled” rats – with more engaged maternal care - had better cognitive aging</vt:lpstr>
      <vt:lpstr>“Handled” rats – with more engaged maternal care - had better cognitive aging</vt:lpstr>
      <vt:lpstr>Epigenetic changes are a mechanism for enduring behavioral differences</vt:lpstr>
      <vt:lpstr>Epigenetic changes are a mechanism for enduring behavioral differences</vt:lpstr>
      <vt:lpstr>Epigenetic changes are a mechanism for enduring behavioral differences</vt:lpstr>
      <vt:lpstr>Why this is extremely powerful, if it’s true</vt:lpstr>
      <vt:lpstr>Does it translate to humans?</vt:lpstr>
      <vt:lpstr>Does it translate to humans?</vt:lpstr>
      <vt:lpstr>Does it translate to humans? Bucharest Early Intervention Study</vt:lpstr>
      <vt:lpstr>Example Mechanism:  Neural development</vt:lpstr>
      <vt:lpstr>Early adversity changes brain development (volume, WMV, GMV)</vt:lpstr>
      <vt:lpstr>Child maltreatment influences Gray Matter Volume and substance use disorder</vt:lpstr>
      <vt:lpstr>Bucharest Early Intervention Project: High Quality Foster Care Offsets Cognitive Harm</vt:lpstr>
      <vt:lpstr>PowerPoint Presentation</vt:lpstr>
      <vt:lpstr>Biological Mechanisms</vt:lpstr>
      <vt:lpstr>Direct Toxic Exposures</vt:lpstr>
      <vt:lpstr>Nutritional Deprivation</vt:lpstr>
      <vt:lpstr>Barker Hypothesis: Birthweight and later CVD risk</vt:lpstr>
      <vt:lpstr>Birthweight and later CVD risk</vt:lpstr>
      <vt:lpstr>Nutritional Deprivation</vt:lpstr>
      <vt:lpstr>Maternal Height (in cm) and Infant Mortality </vt:lpstr>
      <vt:lpstr>Nutritional Deprivation: other measures</vt:lpstr>
      <vt:lpstr>PowerPoint Presentation</vt:lpstr>
      <vt:lpstr>Biological Mechanisms</vt:lpstr>
      <vt:lpstr>Stress Response</vt:lpstr>
      <vt:lpstr>Stress triggers HPA and SNS Response to improve behavioral response</vt:lpstr>
      <vt:lpstr>HPA axis response</vt:lpstr>
      <vt:lpstr>Allostatic Load</vt:lpstr>
      <vt:lpstr>Allostatic Load: Multi-system dysregulation by cumulative lifetime SES</vt:lpstr>
      <vt:lpstr>Allostatic Load: Multi-system dysregulation by cumulative lifetime SES</vt:lpstr>
      <vt:lpstr>Bucharest Early Intervention Study and Stress Response Differences</vt:lpstr>
      <vt:lpstr>Stress Response</vt:lpstr>
      <vt:lpstr>Stress Response: Active Research Areas</vt:lpstr>
      <vt:lpstr>Biological Mechanisms</vt:lpstr>
      <vt:lpstr>Uncertainties and Controversies</vt:lpstr>
      <vt:lpstr>Controversy regarding stress mechanisms</vt:lpstr>
      <vt:lpstr>(Semi-)Competing Theoretical Perspectives</vt:lpstr>
      <vt:lpstr>Hypothesized transgenerational flow of risk for chronic disease</vt:lpstr>
      <vt:lpstr>How special are early developmental periods? </vt:lpstr>
      <vt:lpstr>Quick, reversible plasticity</vt:lpstr>
      <vt:lpstr>Merabet et al., 2008</vt:lpstr>
      <vt:lpstr>How much of racial disparities can be explained by genetic factors?  </vt:lpstr>
      <vt:lpstr>In groups/ Homework</vt:lpstr>
      <vt:lpstr>end</vt:lpstr>
      <vt:lpstr>Example 3</vt:lpstr>
      <vt:lpstr>Self-regulatory depletion- blood glucose influences self-regulation</vt:lpstr>
      <vt:lpstr>Proportion of rulings in favor of the prisoners by order of decisions faced by the judge that day</vt:lpstr>
      <vt:lpstr>Recent efforts seek to identify differential neural activity after depletion of self-regulation</vt:lpstr>
    </vt:vector>
  </TitlesOfParts>
  <Company>HSPH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Aspects of Aging</dc:title>
  <dc:creator>mglymour</dc:creator>
  <cp:lastModifiedBy>Medellena Glymour</cp:lastModifiedBy>
  <cp:revision>213</cp:revision>
  <dcterms:created xsi:type="dcterms:W3CDTF">2005-10-30T17:40:29Z</dcterms:created>
  <dcterms:modified xsi:type="dcterms:W3CDTF">2017-01-24T20:18:55Z</dcterms:modified>
</cp:coreProperties>
</file>