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965" r:id="rId2"/>
    <p:sldId id="1143" r:id="rId3"/>
    <p:sldId id="969" r:id="rId4"/>
    <p:sldId id="977" r:id="rId5"/>
    <p:sldId id="970" r:id="rId6"/>
    <p:sldId id="971" r:id="rId7"/>
    <p:sldId id="972" r:id="rId8"/>
    <p:sldId id="973" r:id="rId9"/>
    <p:sldId id="975" r:id="rId10"/>
    <p:sldId id="974" r:id="rId11"/>
    <p:sldId id="963" r:id="rId12"/>
    <p:sldId id="436" r:id="rId13"/>
    <p:sldId id="1125" r:id="rId14"/>
    <p:sldId id="437" r:id="rId15"/>
    <p:sldId id="438" r:id="rId16"/>
    <p:sldId id="112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e M. Chan" initials="JMC" lastIdx="1" clrIdx="0">
    <p:extLst>
      <p:ext uri="{19B8F6BF-5375-455C-9EA6-DF929625EA0E}">
        <p15:presenceInfo xmlns:p15="http://schemas.microsoft.com/office/powerpoint/2012/main" userId="June M. Chan" providerId="None"/>
      </p:ext>
    </p:extLst>
  </p:cmAuthor>
  <p:cmAuthor id="2" name="Chan, June Maylin" initials="CJM" lastIdx="29" clrIdx="1">
    <p:extLst>
      <p:ext uri="{19B8F6BF-5375-455C-9EA6-DF929625EA0E}">
        <p15:presenceInfo xmlns:p15="http://schemas.microsoft.com/office/powerpoint/2012/main" userId="S::june.chan@ucsf.edu::6b220169-97ed-4553-95ea-2b3c298a9f19" providerId="AD"/>
      </p:ext>
    </p:extLst>
  </p:cmAuthor>
  <p:cmAuthor id="3" name="Medellena Glymour" initials="MG" lastIdx="17" clrIdx="2">
    <p:extLst>
      <p:ext uri="{19B8F6BF-5375-455C-9EA6-DF929625EA0E}">
        <p15:presenceInfo xmlns:p15="http://schemas.microsoft.com/office/powerpoint/2012/main" userId="7e3b5371ad9426c4" providerId="Windows Live"/>
      </p:ext>
    </p:extLst>
  </p:cmAuthor>
  <p:cmAuthor id="4" name="Monica Ospina" initials="MO" lastIdx="7" clrIdx="3">
    <p:extLst>
      <p:ext uri="{19B8F6BF-5375-455C-9EA6-DF929625EA0E}">
        <p15:presenceInfo xmlns:p15="http://schemas.microsoft.com/office/powerpoint/2012/main" userId="f884defe8d1a65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87"/>
    <p:restoredTop sz="62585" autoAdjust="0"/>
  </p:normalViewPr>
  <p:slideViewPr>
    <p:cSldViewPr snapToGrid="0" snapToObjects="1">
      <p:cViewPr varScale="1">
        <p:scale>
          <a:sx n="73" d="100"/>
          <a:sy n="73" d="100"/>
        </p:scale>
        <p:origin x="2936" y="184"/>
      </p:cViewPr>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F4BEE-B0F4-0C4F-B0C5-4EE3331FDE51}" type="datetimeFigureOut">
              <a:rPr lang="en-US" smtClean="0"/>
              <a:t>2/9/20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B49FA-9145-6F48-B012-786C70DCB5A1}" type="slidenum">
              <a:rPr lang="en-US" smtClean="0"/>
              <a:t>‹#›</a:t>
            </a:fld>
            <a:endParaRPr lang="en-US"/>
          </a:p>
        </p:txBody>
      </p:sp>
    </p:spTree>
    <p:extLst>
      <p:ext uri="{BB962C8B-B14F-4D97-AF65-F5344CB8AC3E}">
        <p14:creationId xmlns:p14="http://schemas.microsoft.com/office/powerpoint/2010/main" val="212601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Vanderweele</a:t>
            </a:r>
            <a:r>
              <a:rPr lang="en-US" dirty="0"/>
              <a:t>, </a:t>
            </a:r>
            <a:r>
              <a:rPr lang="en-US" dirty="0" err="1"/>
              <a:t>Epidem</a:t>
            </a:r>
            <a:r>
              <a:rPr lang="en-US" dirty="0"/>
              <a:t> Methods 2014, Part 1</a:t>
            </a:r>
          </a:p>
          <a:p>
            <a:r>
              <a:rPr lang="en-US" dirty="0"/>
              <a:t>RGL, p. 71-79</a:t>
            </a:r>
          </a:p>
          <a:p>
            <a:r>
              <a:rPr lang="en-US" dirty="0"/>
              <a:t>Hernan &amp; Robins, 5.1-5.3</a:t>
            </a:r>
          </a:p>
          <a:p>
            <a:endParaRPr lang="en-US" dirty="0"/>
          </a:p>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2</a:t>
            </a:fld>
            <a:endParaRPr lang="en-US"/>
          </a:p>
        </p:txBody>
      </p:sp>
    </p:spTree>
    <p:extLst>
      <p:ext uri="{BB962C8B-B14F-4D97-AF65-F5344CB8AC3E}">
        <p14:creationId xmlns:p14="http://schemas.microsoft.com/office/powerpoint/2010/main" val="136956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Certain levels of RERI can suggest things about the type of interaction.</a:t>
            </a:r>
          </a:p>
          <a:p>
            <a:endParaRPr lang="en-US" baseline="0" dirty="0"/>
          </a:p>
          <a:p>
            <a:r>
              <a:rPr lang="en-US" baseline="0" dirty="0" err="1"/>
              <a:t>eg</a:t>
            </a:r>
            <a:r>
              <a:rPr lang="en-US" baseline="0" dirty="0"/>
              <a:t> RERI&gt;2 implies "epistatic" interaction in which there are individuals in the population who will have the outcome if and only if both exposures are present.</a:t>
            </a:r>
          </a:p>
          <a:p>
            <a:endParaRPr lang="en-US" baseline="0" dirty="0"/>
          </a:p>
          <a:p>
            <a:r>
              <a:rPr lang="en-US" baseline="0" dirty="0"/>
              <a:t>if RERI&gt;0 and both exposures have positive monotonic effects, then there is an epistatic interaction</a:t>
            </a:r>
          </a:p>
          <a:p>
            <a:r>
              <a:rPr lang="en-US" baseline="0" dirty="0"/>
              <a:t>If RERI&gt;1 and at least one of the exposures has a positive monotonic effect, then there is an epistatic interaction</a:t>
            </a:r>
          </a:p>
          <a:p>
            <a:endParaRPr lang="en-US" baseline="0" dirty="0"/>
          </a:p>
          <a:p>
            <a:r>
              <a:rPr lang="en-US" baseline="0" dirty="0" err="1"/>
              <a:t>pg</a:t>
            </a:r>
            <a:r>
              <a:rPr lang="en-US" baseline="0" dirty="0"/>
              <a:t> 20-21 of </a:t>
            </a:r>
            <a:r>
              <a:rPr lang="en-US" baseline="0" dirty="0" err="1"/>
              <a:t>VanderWeele</a:t>
            </a:r>
            <a:r>
              <a:rPr lang="en-US" baseline="0" dirty="0"/>
              <a:t> and </a:t>
            </a:r>
            <a:r>
              <a:rPr lang="en-US" baseline="0" dirty="0" err="1"/>
              <a:t>Knol's</a:t>
            </a:r>
            <a:r>
              <a:rPr lang="en-US" baseline="0" dirty="0"/>
              <a:t> tutorial.  </a:t>
            </a:r>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13</a:t>
            </a:fld>
            <a:endParaRPr lang="en-US"/>
          </a:p>
        </p:txBody>
      </p:sp>
    </p:spTree>
    <p:extLst>
      <p:ext uri="{BB962C8B-B14F-4D97-AF65-F5344CB8AC3E}">
        <p14:creationId xmlns:p14="http://schemas.microsoft.com/office/powerpoint/2010/main" val="901478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Related to the RERI is the attributable proportion. The attributable proportion</a:t>
            </a:r>
            <a:r>
              <a:rPr lang="en-US" baseline="0" dirty="0"/>
              <a:t> is defined as the proportion of risk in the doubly exposed group that is attributable to the interaction itself (on the additive scale). The formula used to calculate the attributable proportion is as follows. The numerator is the same as the RERI. The denominator is the risk of the outcome in the doubly exposed group. </a:t>
            </a:r>
          </a:p>
          <a:p>
            <a:endParaRPr lang="en-US" baseline="0" dirty="0"/>
          </a:p>
          <a:p>
            <a:r>
              <a:rPr lang="en-US" baseline="0" dirty="0"/>
              <a:t>So if the AP is greater than 0, then RERI</a:t>
            </a:r>
            <a:r>
              <a:rPr lang="en-US" baseline="-25000" dirty="0"/>
              <a:t>RR</a:t>
            </a:r>
            <a:r>
              <a:rPr lang="en-US" baseline="0" dirty="0"/>
              <a:t> is greater than 0. If the AP is less than 0, then the RERI</a:t>
            </a:r>
            <a:r>
              <a:rPr lang="en-US" baseline="-25000" dirty="0"/>
              <a:t>RR</a:t>
            </a:r>
            <a:r>
              <a:rPr lang="en-US" baseline="0" dirty="0"/>
              <a:t> is less than 0.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14</a:t>
            </a:fld>
            <a:endParaRPr lang="en-US"/>
          </a:p>
        </p:txBody>
      </p:sp>
    </p:spTree>
    <p:extLst>
      <p:ext uri="{BB962C8B-B14F-4D97-AF65-F5344CB8AC3E}">
        <p14:creationId xmlns:p14="http://schemas.microsoft.com/office/powerpoint/2010/main" val="3964859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There is also the synergy index, which can be used to assess additive interaction. The synergy index measures the extent to which</a:t>
            </a:r>
            <a:r>
              <a:rPr lang="en-US" baseline="0" dirty="0"/>
              <a:t> the risk ratios for both exposures is exceeds 1 compared to the sum of the extent to which each of the risk ratios considered separately each exceeds 1. </a:t>
            </a:r>
          </a:p>
          <a:p>
            <a:endParaRPr lang="en-US" baseline="0" dirty="0"/>
          </a:p>
          <a:p>
            <a:r>
              <a:rPr lang="en-US" baseline="0" dirty="0"/>
              <a:t>If the synergy index is greater than 1, then the RERI</a:t>
            </a:r>
            <a:r>
              <a:rPr lang="en-US" baseline="-25000" dirty="0"/>
              <a:t>RR</a:t>
            </a:r>
            <a:r>
              <a:rPr lang="en-US" baseline="0" dirty="0"/>
              <a:t> is greater than 0. If the synergy index is less than 1, then the RERI</a:t>
            </a:r>
            <a:r>
              <a:rPr lang="en-US" baseline="-25000" dirty="0"/>
              <a:t>RR</a:t>
            </a:r>
            <a:r>
              <a:rPr lang="en-US" baseline="0" dirty="0"/>
              <a:t> is less than 0. </a:t>
            </a:r>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15</a:t>
            </a:fld>
            <a:endParaRPr lang="en-US"/>
          </a:p>
        </p:txBody>
      </p:sp>
    </p:spTree>
    <p:extLst>
      <p:ext uri="{BB962C8B-B14F-4D97-AF65-F5344CB8AC3E}">
        <p14:creationId xmlns:p14="http://schemas.microsoft.com/office/powerpoint/2010/main" val="35361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3</a:t>
            </a:fld>
            <a:endParaRPr lang="en-US"/>
          </a:p>
        </p:txBody>
      </p:sp>
    </p:spTree>
    <p:extLst>
      <p:ext uri="{BB962C8B-B14F-4D97-AF65-F5344CB8AC3E}">
        <p14:creationId xmlns:p14="http://schemas.microsoft.com/office/powerpoint/2010/main" val="374926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“A natural way to assess interaction is to measure the extent to which the effect of the two factors together exceeds the effect of each considered individually” (</a:t>
            </a:r>
            <a:r>
              <a:rPr lang="en-US" sz="1200" i="1" dirty="0" err="1"/>
              <a:t>Vanderweele</a:t>
            </a:r>
            <a:r>
              <a:rPr lang="en-US" sz="1200" i="1" dirty="0"/>
              <a:t>, </a:t>
            </a:r>
            <a:r>
              <a:rPr lang="en-US" sz="1200" i="1" dirty="0" err="1"/>
              <a:t>Epid</a:t>
            </a:r>
            <a:r>
              <a:rPr lang="en-US" sz="1200" i="1" dirty="0"/>
              <a:t> Methods 2014) </a:t>
            </a:r>
            <a:endParaRPr lang="en-US" dirty="0"/>
          </a:p>
          <a:p>
            <a:endParaRPr lang="en-US" dirty="0"/>
          </a:p>
          <a:p>
            <a:r>
              <a:rPr lang="en-US" dirty="0"/>
              <a:t>A natural way to assess</a:t>
            </a:r>
            <a:r>
              <a:rPr lang="en-US" baseline="0" dirty="0"/>
              <a:t> interaction is to measure the extent to which the effect of the two exposures exceeds the effect of each exposure individually. Let’s assume we have a binary outcome Y and two binary exposures of interest, X and Z</a:t>
            </a:r>
          </a:p>
          <a:p>
            <a:endParaRPr lang="en-US" baseline="0" dirty="0"/>
          </a:p>
          <a:p>
            <a:r>
              <a:rPr lang="en-US" baseline="0" dirty="0"/>
              <a:t>The measure of interaction on the additive scale can be written as the effect of both exposures (click) minus the sum of effect of exposure #1 (click) and the sum of effect of exposure #2 (click). </a:t>
            </a:r>
          </a:p>
          <a:p>
            <a:endParaRPr lang="en-US" baseline="0" dirty="0"/>
          </a:p>
          <a:p>
            <a:r>
              <a:rPr lang="en-US" baseline="0" dirty="0"/>
              <a:t>By rewriting the terms in this equation, you end up with this simplified equation (click). This equation is meant to contrast the effects of both exposures together versus the sum of each exposure considered separately. </a:t>
            </a:r>
          </a:p>
          <a:p>
            <a:endParaRPr lang="en-US" baseline="0" dirty="0"/>
          </a:p>
          <a:p>
            <a:r>
              <a:rPr lang="en-US" baseline="0" dirty="0"/>
              <a:t>If this difference is nonzero, then we would say there is effect modification on the additive scale. </a:t>
            </a:r>
          </a:p>
          <a:p>
            <a:r>
              <a:rPr lang="en-US" baseline="0" dirty="0"/>
              <a:t>If this difference is greater than 0, we can also say that the interaction is positive or super-additive.</a:t>
            </a:r>
          </a:p>
          <a:p>
            <a:r>
              <a:rPr lang="en-US" baseline="0" dirty="0"/>
              <a:t>If this difference is less than 0, we can say that the interaction is negative or sub-additive. </a:t>
            </a:r>
          </a:p>
          <a:p>
            <a:endParaRPr lang="en-US" baseline="0" dirty="0"/>
          </a:p>
          <a:p>
            <a:r>
              <a:rPr lang="en-US" dirty="0"/>
              <a:t>If no effect mod on difference scale, then: (p</a:t>
            </a:r>
            <a:r>
              <a:rPr lang="en-US" baseline="-25000" dirty="0"/>
              <a:t>11</a:t>
            </a:r>
            <a:r>
              <a:rPr lang="en-US" dirty="0"/>
              <a:t>-p</a:t>
            </a:r>
            <a:r>
              <a:rPr lang="en-US" baseline="-25000" dirty="0"/>
              <a:t>00</a:t>
            </a:r>
            <a:r>
              <a:rPr lang="en-US" dirty="0"/>
              <a:t>) = (p</a:t>
            </a:r>
            <a:r>
              <a:rPr lang="en-US" baseline="-25000" dirty="0"/>
              <a:t>10</a:t>
            </a:r>
            <a:r>
              <a:rPr lang="en-US" dirty="0"/>
              <a:t>-p</a:t>
            </a:r>
            <a:r>
              <a:rPr lang="en-US" baseline="-25000" dirty="0"/>
              <a:t>00</a:t>
            </a:r>
            <a:r>
              <a:rPr lang="en-US" dirty="0"/>
              <a:t>) + (p</a:t>
            </a:r>
            <a:r>
              <a:rPr lang="en-US" baseline="-25000" dirty="0"/>
              <a:t>01</a:t>
            </a:r>
            <a:r>
              <a:rPr lang="en-US" dirty="0"/>
              <a:t>-p</a:t>
            </a:r>
            <a:r>
              <a:rPr lang="en-US" baseline="-25000" dirty="0"/>
              <a:t>00</a:t>
            </a:r>
            <a:r>
              <a:rPr lang="en-US" dirty="0"/>
              <a: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Interaction Contrast: p</a:t>
            </a:r>
            <a:r>
              <a:rPr lang="en-US" sz="1200" baseline="-25000" dirty="0"/>
              <a:t>11</a:t>
            </a:r>
            <a:r>
              <a:rPr lang="en-US" sz="1200" dirty="0"/>
              <a:t> </a:t>
            </a:r>
            <a:r>
              <a:rPr lang="mr-IN" sz="1200" dirty="0"/>
              <a:t>–</a:t>
            </a:r>
            <a:r>
              <a:rPr lang="en-US" sz="1200" dirty="0"/>
              <a:t> p</a:t>
            </a:r>
            <a:r>
              <a:rPr lang="en-US" sz="1200" baseline="-25000" dirty="0"/>
              <a:t>10</a:t>
            </a:r>
            <a:r>
              <a:rPr lang="en-US" sz="1200" dirty="0"/>
              <a:t> </a:t>
            </a:r>
            <a:r>
              <a:rPr lang="mr-IN" sz="1200" dirty="0"/>
              <a:t>–</a:t>
            </a:r>
            <a:r>
              <a:rPr lang="en-US" sz="1200" dirty="0"/>
              <a:t> p</a:t>
            </a:r>
            <a:r>
              <a:rPr lang="en-US" sz="1200" baseline="-25000" dirty="0"/>
              <a:t>01</a:t>
            </a:r>
            <a:r>
              <a:rPr lang="en-US" sz="1200" dirty="0"/>
              <a:t> + p</a:t>
            </a:r>
            <a:r>
              <a:rPr lang="en-US" sz="1200" baseline="-25000" dirty="0"/>
              <a:t>00</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524BC4-FDE0-441D-843A-AA9EC17FAFAB}" type="slidenum">
              <a:rPr lang="en-US" smtClean="0"/>
              <a:t>5</a:t>
            </a:fld>
            <a:endParaRPr lang="en-US"/>
          </a:p>
        </p:txBody>
      </p:sp>
    </p:spTree>
    <p:extLst>
      <p:ext uri="{BB962C8B-B14F-4D97-AF65-F5344CB8AC3E}">
        <p14:creationId xmlns:p14="http://schemas.microsoft.com/office/powerpoint/2010/main" val="52892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this example from the </a:t>
            </a:r>
            <a:r>
              <a:rPr lang="en-US" dirty="0" err="1"/>
              <a:t>VanderWheele</a:t>
            </a:r>
            <a:r>
              <a:rPr lang="en-US" dirty="0"/>
              <a:t> text of data presented in a</a:t>
            </a:r>
            <a:r>
              <a:rPr lang="en-US" baseline="0" dirty="0"/>
              <a:t> 1986 study concerning effects of smoking on lung cancer and how this varied by previous exposure to asbestos. The numbers provided in the cells represent the risk of lung cancer within the different groups. </a:t>
            </a:r>
          </a:p>
          <a:p>
            <a:endParaRPr lang="en-US" baseline="0" dirty="0"/>
          </a:p>
          <a:p>
            <a:r>
              <a:rPr lang="en-US" baseline="0" dirty="0"/>
              <a:t>The risk of lung cancer among smokers with asbestos exposure is 0.0450. </a:t>
            </a:r>
          </a:p>
          <a:p>
            <a:r>
              <a:rPr lang="en-US" baseline="0" dirty="0"/>
              <a:t>The risk of lung cancer among smokers without asbestos exposure is 0.0095. </a:t>
            </a:r>
          </a:p>
          <a:p>
            <a:r>
              <a:rPr lang="en-US" baseline="0" dirty="0"/>
              <a:t>The risk of lung cancer among non-smokers with asbestos exposure is 0.0067. </a:t>
            </a:r>
            <a:br>
              <a:rPr lang="en-US" baseline="0" dirty="0"/>
            </a:br>
            <a:r>
              <a:rPr lang="en-US" baseline="0" dirty="0"/>
              <a:t>And the risk among non-smokers without asbestos exposure is 0.0011. </a:t>
            </a:r>
          </a:p>
          <a:p>
            <a:r>
              <a:rPr lang="en-US" baseline="0" dirty="0"/>
              <a:t>We can insert these risks into the equation to compute our additive measure of interaction. </a:t>
            </a:r>
          </a:p>
          <a:p>
            <a:endParaRPr lang="en-US" baseline="0" dirty="0"/>
          </a:p>
          <a:p>
            <a:r>
              <a:rPr lang="en-US" baseline="0" dirty="0"/>
              <a:t>This gives us an additive risk of 0.0299, which provides evidence of positive or super-additive interaction, which suggests that on the additive scale, the risk of lung cancer from both smoking and asbestos exposures is greater than the risk of lung cancer from smoking or asbestos alone. </a:t>
            </a:r>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6</a:t>
            </a:fld>
            <a:endParaRPr lang="en-US"/>
          </a:p>
        </p:txBody>
      </p:sp>
    </p:spTree>
    <p:extLst>
      <p:ext uri="{BB962C8B-B14F-4D97-AF65-F5344CB8AC3E}">
        <p14:creationId xmlns:p14="http://schemas.microsoft.com/office/powerpoint/2010/main" val="1448905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using risk differences</a:t>
            </a:r>
            <a:r>
              <a:rPr lang="en-US" baseline="0" dirty="0"/>
              <a:t> to measure effects, we may decide to use risk ratios or odds ratios. We can assess measures of interaction on the multiplicative scale. Assuming the same binary outcome and two binary exposures, we have the following risk ratios comparing each exposure separately and then the risk ratio for both exposures. </a:t>
            </a:r>
          </a:p>
          <a:p>
            <a:endParaRPr lang="en-US" baseline="0" dirty="0"/>
          </a:p>
          <a:p>
            <a:r>
              <a:rPr lang="en-US" baseline="0" dirty="0"/>
              <a:t>A measure of interaction on the multiplicative scale would be written as the risk ratio of both exposures divided by the product of the risk ratio of exposure #1 and the risk ratio of exposure #2. This measure of interaction can be simplified to this equation (click). </a:t>
            </a:r>
          </a:p>
          <a:p>
            <a:endParaRPr lang="en-US" baseline="0" dirty="0"/>
          </a:p>
          <a:p>
            <a:r>
              <a:rPr lang="en-US" baseline="0" dirty="0"/>
              <a:t>If this value is nonzero, then we would say that there is effect modification on the multiplicative scale.</a:t>
            </a:r>
          </a:p>
          <a:p>
            <a:r>
              <a:rPr lang="en-US" baseline="0" dirty="0"/>
              <a:t>If this value is greater than 1, then there is a positive or super-multiplicative interaction. </a:t>
            </a:r>
          </a:p>
          <a:p>
            <a:r>
              <a:rPr lang="en-US" baseline="0" dirty="0"/>
              <a:t>If this value is less than 1, then there is a negative or sub-multiplicative interaction.</a:t>
            </a:r>
          </a:p>
          <a:p>
            <a:endParaRPr lang="en-US" baseline="0" dirty="0"/>
          </a:p>
          <a:p>
            <a:r>
              <a:rPr lang="en-US" baseline="0" dirty="0"/>
              <a:t>Note that here, the comparison is to 1 and not 0 because this measure of interaction is a ratio and not a difference.</a:t>
            </a:r>
          </a:p>
        </p:txBody>
      </p:sp>
      <p:sp>
        <p:nvSpPr>
          <p:cNvPr id="4" name="Slide Number Placeholder 3"/>
          <p:cNvSpPr>
            <a:spLocks noGrp="1"/>
          </p:cNvSpPr>
          <p:nvPr>
            <p:ph type="sldNum" sz="quarter" idx="10"/>
          </p:nvPr>
        </p:nvSpPr>
        <p:spPr/>
        <p:txBody>
          <a:bodyPr/>
          <a:lstStyle/>
          <a:p>
            <a:fld id="{2E524BC4-FDE0-441D-843A-AA9EC17FAFAB}" type="slidenum">
              <a:rPr lang="en-US" smtClean="0"/>
              <a:t>7</a:t>
            </a:fld>
            <a:endParaRPr lang="en-US"/>
          </a:p>
        </p:txBody>
      </p:sp>
    </p:spTree>
    <p:extLst>
      <p:ext uri="{BB962C8B-B14F-4D97-AF65-F5344CB8AC3E}">
        <p14:creationId xmlns:p14="http://schemas.microsoft.com/office/powerpoint/2010/main" val="170878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a:t>
            </a:r>
            <a:r>
              <a:rPr lang="en-US" baseline="0" dirty="0"/>
              <a:t> same example of smoking and asbestos, we can insert these risks into the equation to compute our multiplicative measure of interaction. </a:t>
            </a:r>
          </a:p>
          <a:p>
            <a:endParaRPr lang="en-US" baseline="0" dirty="0"/>
          </a:p>
          <a:p>
            <a:r>
              <a:rPr lang="en-US" baseline="0" dirty="0"/>
              <a:t>This gives us a multiplicative risk of 0.78, which provides evidence of negative interaction. This suggests that on the multiplicative scale, the risk of lung cancer from both smoking and asbestos exposure is lower than the risk of lung cancer from smoking or asbestos alone. </a:t>
            </a:r>
          </a:p>
        </p:txBody>
      </p:sp>
      <p:sp>
        <p:nvSpPr>
          <p:cNvPr id="4" name="Slide Number Placeholder 3"/>
          <p:cNvSpPr>
            <a:spLocks noGrp="1"/>
          </p:cNvSpPr>
          <p:nvPr>
            <p:ph type="sldNum" sz="quarter" idx="10"/>
          </p:nvPr>
        </p:nvSpPr>
        <p:spPr/>
        <p:txBody>
          <a:bodyPr/>
          <a:lstStyle/>
          <a:p>
            <a:fld id="{2E524BC4-FDE0-441D-843A-AA9EC17FAFAB}" type="slidenum">
              <a:rPr lang="en-US" smtClean="0"/>
              <a:t>8</a:t>
            </a:fld>
            <a:endParaRPr lang="en-US"/>
          </a:p>
        </p:txBody>
      </p:sp>
    </p:spTree>
    <p:extLst>
      <p:ext uri="{BB962C8B-B14F-4D97-AF65-F5344CB8AC3E}">
        <p14:creationId xmlns:p14="http://schemas.microsoft.com/office/powerpoint/2010/main" val="55650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this example, we see how measures of interaction are scale dependent.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may have a positive or super-additive interaction on the additive scale but a negative interaction on the multiplicative scale. This means that the effect of both exposures together on the risk difference scale exceeds the sum of the effects on the risk difference scale of each exposure considered separately.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 on the multiplicative scale, the effect of both exposures together is less than the product of the effects of the two exposures considered separately.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both exposures have independent effects on the outcome, then there has to be interaction on some scale.</a:t>
            </a:r>
            <a:endParaRPr lang="en-US" dirty="0"/>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9</a:t>
            </a:fld>
            <a:endParaRPr lang="en-US"/>
          </a:p>
        </p:txBody>
      </p:sp>
    </p:spTree>
    <p:extLst>
      <p:ext uri="{BB962C8B-B14F-4D97-AF65-F5344CB8AC3E}">
        <p14:creationId xmlns:p14="http://schemas.microsoft.com/office/powerpoint/2010/main" val="47619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formula can also be adapted to be used with odds ratios. </a:t>
            </a:r>
          </a:p>
          <a:p>
            <a:endParaRPr lang="en-US" dirty="0"/>
          </a:p>
          <a:p>
            <a:r>
              <a:rPr lang="en-US" dirty="0"/>
              <a:t>This measure is interpreted similarly to that</a:t>
            </a:r>
            <a:r>
              <a:rPr lang="en-US" baseline="0" dirty="0"/>
              <a:t> using risk ratios. </a:t>
            </a:r>
          </a:p>
          <a:p>
            <a:r>
              <a:rPr lang="en-US" baseline="0" dirty="0"/>
              <a:t>If this value is nonzero, then we would say that there is effect modification on the multiplicative scale.</a:t>
            </a:r>
          </a:p>
          <a:p>
            <a:r>
              <a:rPr lang="en-US" baseline="0" dirty="0"/>
              <a:t>If this value is greater than 1, then there is a positive interaction. </a:t>
            </a:r>
          </a:p>
          <a:p>
            <a:r>
              <a:rPr lang="en-US" baseline="0" dirty="0"/>
              <a:t>If this value is less than 1, then there is a negative interaction.</a:t>
            </a:r>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10</a:t>
            </a:fld>
            <a:endParaRPr lang="en-US"/>
          </a:p>
        </p:txBody>
      </p:sp>
    </p:spTree>
    <p:extLst>
      <p:ext uri="{BB962C8B-B14F-4D97-AF65-F5344CB8AC3E}">
        <p14:creationId xmlns:p14="http://schemas.microsoft.com/office/powerpoint/2010/main" val="25292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Suppose you</a:t>
            </a:r>
            <a:r>
              <a:rPr lang="en-US" baseline="0" dirty="0"/>
              <a:t> want to assess additive interaction from a study but the researchers only reported relative risks (or odds ratios from a logistic regression model). Although you don’t have the individual risks to assess the additive measure of interaction that we covered earlier, you can calculate the RERI or the relative excess risk due to interaction. </a:t>
            </a:r>
          </a:p>
          <a:p>
            <a:endParaRPr lang="en-US" baseline="0" dirty="0"/>
          </a:p>
          <a:p>
            <a:r>
              <a:rPr lang="en-US" baseline="0" dirty="0"/>
              <a:t>The RERI is also sometimes referred to as the interaction contrast ratio or ICR. </a:t>
            </a:r>
          </a:p>
          <a:p>
            <a:r>
              <a:rPr lang="en-US" baseline="0" dirty="0"/>
              <a:t>“Relative excess risk due to interaction” = is like a score or index that can help indicate if you have evidence of interaction on the additive scale, using OR or RR</a:t>
            </a:r>
          </a:p>
          <a:p>
            <a:endParaRPr lang="en-US" baseline="0" dirty="0"/>
          </a:p>
          <a:p>
            <a:r>
              <a:rPr lang="en-US" baseline="0" dirty="0"/>
              <a:t>Using the RERI, we can access </a:t>
            </a:r>
            <a:r>
              <a:rPr lang="en-US" dirty="0"/>
              <a:t>whether additive</a:t>
            </a:r>
            <a:r>
              <a:rPr lang="en-US" baseline="0" dirty="0"/>
              <a:t> interaction is positive, negative, or zero using risk ratios and the RERI formula for RR. </a:t>
            </a:r>
          </a:p>
          <a:p>
            <a:endParaRPr lang="en-US" baseline="0" dirty="0"/>
          </a:p>
          <a:p>
            <a:r>
              <a:rPr lang="en-US" sz="1200" kern="1200" dirty="0">
                <a:solidFill>
                  <a:schemeClr val="tx1"/>
                </a:solidFill>
                <a:effectLst/>
                <a:latin typeface="+mn-lt"/>
                <a:ea typeface="+mn-ea"/>
                <a:cs typeface="+mn-cs"/>
              </a:rPr>
              <a:t>“the RERI</a:t>
            </a:r>
            <a:r>
              <a:rPr lang="en-US" sz="1200" kern="1200" baseline="-25000" dirty="0">
                <a:solidFill>
                  <a:schemeClr val="tx1"/>
                </a:solidFill>
                <a:effectLst/>
                <a:latin typeface="+mn-lt"/>
                <a:ea typeface="+mn-ea"/>
                <a:cs typeface="+mn-cs"/>
              </a:rPr>
              <a:t>RR</a:t>
            </a:r>
            <a:r>
              <a:rPr lang="en-US" sz="1200" kern="1200" dirty="0">
                <a:solidFill>
                  <a:schemeClr val="tx1"/>
                </a:solidFill>
                <a:effectLst/>
                <a:latin typeface="+mn-lt"/>
                <a:ea typeface="+mn-ea"/>
                <a:cs typeface="+mn-cs"/>
              </a:rPr>
              <a:t> measure should be interpreted as giving the direction of additive interaction (positive, negative, or zero) and its relative magnitude does not necessarily correspond to the relative magnitude of the additive interaction for absolute risks.” (p. 12 </a:t>
            </a:r>
            <a:r>
              <a:rPr lang="en-US" sz="1200" kern="1200" dirty="0" err="1">
                <a:solidFill>
                  <a:schemeClr val="tx1"/>
                </a:solidFill>
                <a:effectLst/>
                <a:latin typeface="+mn-lt"/>
                <a:ea typeface="+mn-ea"/>
                <a:cs typeface="+mn-cs"/>
              </a:rPr>
              <a:t>Vanderweele</a:t>
            </a:r>
            <a:r>
              <a:rPr lang="en-US" sz="1200" kern="1200" dirty="0">
                <a:solidFill>
                  <a:schemeClr val="tx1"/>
                </a:solidFill>
                <a:effectLst/>
                <a:latin typeface="+mn-lt"/>
                <a:ea typeface="+mn-ea"/>
                <a:cs typeface="+mn-cs"/>
              </a:rPr>
              <a:t>)</a:t>
            </a:r>
          </a:p>
          <a:p>
            <a:endParaRPr lang="en-US" baseline="0" dirty="0"/>
          </a:p>
          <a:p>
            <a:endParaRPr lang="en-US" baseline="0" dirty="0"/>
          </a:p>
          <a:p>
            <a:r>
              <a:rPr lang="en-US" baseline="0" dirty="0"/>
              <a:t>If you’re trying to decide which group to treat for an intervention, the RERI can provide information on which group would benefit more from a targeted intervention on the exposure. </a:t>
            </a:r>
          </a:p>
          <a:p>
            <a:endParaRPr lang="en-US" baseline="0" dirty="0"/>
          </a:p>
          <a:p>
            <a:r>
              <a:rPr lang="en-US" baseline="0" dirty="0"/>
              <a:t>RERI of OR  ~RERI</a:t>
            </a:r>
            <a:r>
              <a:rPr lang="en-US" baseline="-25000" dirty="0"/>
              <a:t>RR</a:t>
            </a:r>
            <a:r>
              <a:rPr lang="en-US" baseline="0" dirty="0"/>
              <a:t> if the outcome is rare or in incidence density sampling</a:t>
            </a:r>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12</a:t>
            </a:fld>
            <a:endParaRPr lang="en-US"/>
          </a:p>
        </p:txBody>
      </p:sp>
    </p:spTree>
    <p:extLst>
      <p:ext uri="{BB962C8B-B14F-4D97-AF65-F5344CB8AC3E}">
        <p14:creationId xmlns:p14="http://schemas.microsoft.com/office/powerpoint/2010/main" val="2643622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69433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737727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802097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54225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Tree>
    <p:extLst>
      <p:ext uri="{BB962C8B-B14F-4D97-AF65-F5344CB8AC3E}">
        <p14:creationId xmlns:p14="http://schemas.microsoft.com/office/powerpoint/2010/main" val="33484463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8858009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3541553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0235350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95126327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2107430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1740372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9929475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28151425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408451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5342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8966241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600640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7510091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9384247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426942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3" y="438914"/>
            <a:ext cx="8089901" cy="467820"/>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7" y="1563684"/>
            <a:ext cx="8087171" cy="313932"/>
          </a:xfrm>
        </p:spPr>
        <p:txBody>
          <a:bodyPr anchor="t"/>
          <a:lstStyle>
            <a:lvl1pPr marL="0" indent="0">
              <a:buNone/>
              <a:defRPr sz="1575" b="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8" y="6452362"/>
            <a:ext cx="927193" cy="155235"/>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AE8EEDDD-082B-5546-B825-69448448F6D4}" type="datetime1">
              <a:rPr lang="en-US" smtClean="0">
                <a:solidFill>
                  <a:srgbClr val="052049"/>
                </a:solidFill>
              </a:rPr>
              <a:t>2/9/20</a:t>
            </a:fld>
            <a:endParaRPr lang="en-US" dirty="0">
              <a:solidFill>
                <a:srgbClr val="052049"/>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endParaRPr lang="en-US" dirty="0">
              <a:solidFill>
                <a:srgbClr val="052049"/>
              </a:solidFill>
            </a:endParaRPr>
          </a:p>
        </p:txBody>
      </p:sp>
      <p:sp>
        <p:nvSpPr>
          <p:cNvPr id="10" name="Slide Number Placeholder 6"/>
          <p:cNvSpPr>
            <a:spLocks noGrp="1"/>
          </p:cNvSpPr>
          <p:nvPr>
            <p:ph type="sldNum" sz="quarter" idx="4"/>
          </p:nvPr>
        </p:nvSpPr>
        <p:spPr>
          <a:xfrm>
            <a:off x="358010" y="6453505"/>
            <a:ext cx="246061" cy="155233"/>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3968379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0057175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505162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9561609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148318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2644136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0681005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34971859"/>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556566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3" r:id="rId28"/>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15A399-D92F-6C44-9D7E-2B53C5A25101}"/>
              </a:ext>
            </a:extLst>
          </p:cNvPr>
          <p:cNvSpPr>
            <a:spLocks noGrp="1"/>
          </p:cNvSpPr>
          <p:nvPr>
            <p:ph type="body" sz="quarter" idx="10"/>
          </p:nvPr>
        </p:nvSpPr>
        <p:spPr>
          <a:xfrm>
            <a:off x="784277" y="3253147"/>
            <a:ext cx="4952846" cy="1789531"/>
          </a:xfrm>
        </p:spPr>
        <p:txBody>
          <a:bodyPr/>
          <a:lstStyle/>
          <a:p>
            <a:pPr marL="285750" indent="-285750">
              <a:buClr>
                <a:schemeClr val="tx1"/>
              </a:buClr>
              <a:buSzPct val="100000"/>
              <a:buFont typeface="Arial" panose="020B0604020202020204" pitchFamily="34" charset="0"/>
              <a:buChar char="•"/>
            </a:pPr>
            <a:r>
              <a:rPr lang="en-US" sz="2000" dirty="0"/>
              <a:t>Interaction Contrast</a:t>
            </a:r>
          </a:p>
          <a:p>
            <a:pPr marL="285750" indent="-285750">
              <a:buClr>
                <a:schemeClr val="tx1"/>
              </a:buClr>
              <a:buSzPct val="100000"/>
              <a:buFont typeface="Arial" panose="020B0604020202020204" pitchFamily="34" charset="0"/>
              <a:buChar char="•"/>
            </a:pPr>
            <a:r>
              <a:rPr lang="en-US" sz="2000" dirty="0"/>
              <a:t>RERI or Interaction Contrast Ratio</a:t>
            </a:r>
          </a:p>
          <a:p>
            <a:pPr marL="285750" indent="-285750">
              <a:buClr>
                <a:schemeClr val="tx1"/>
              </a:buClr>
              <a:buSzPct val="100000"/>
              <a:buFont typeface="Arial" panose="020B0604020202020204" pitchFamily="34" charset="0"/>
              <a:buChar char="•"/>
            </a:pPr>
            <a:r>
              <a:rPr lang="en-US" sz="2000" dirty="0"/>
              <a:t>Synergy Index</a:t>
            </a:r>
          </a:p>
          <a:p>
            <a:pPr marL="285750" indent="-285750">
              <a:buClr>
                <a:schemeClr val="tx1"/>
              </a:buClr>
              <a:buSzPct val="100000"/>
              <a:buFont typeface="Arial" panose="020B0604020202020204" pitchFamily="34" charset="0"/>
              <a:buChar char="•"/>
            </a:pPr>
            <a:r>
              <a:rPr lang="en-US" sz="2000" dirty="0"/>
              <a:t>Attributable Proportion</a:t>
            </a:r>
          </a:p>
        </p:txBody>
      </p:sp>
      <p:sp>
        <p:nvSpPr>
          <p:cNvPr id="3" name="Title 2">
            <a:extLst>
              <a:ext uri="{FF2B5EF4-FFF2-40B4-BE49-F238E27FC236}">
                <a16:creationId xmlns:a16="http://schemas.microsoft.com/office/drawing/2014/main" id="{581E2A84-225E-E64A-8344-DFF9CE3CDE16}"/>
              </a:ext>
            </a:extLst>
          </p:cNvPr>
          <p:cNvSpPr>
            <a:spLocks noGrp="1"/>
          </p:cNvSpPr>
          <p:nvPr>
            <p:ph type="title"/>
          </p:nvPr>
        </p:nvSpPr>
        <p:spPr/>
        <p:txBody>
          <a:bodyPr/>
          <a:lstStyle/>
          <a:p>
            <a:r>
              <a:rPr lang="en-US" dirty="0"/>
              <a:t>Assessing &amp; Summarizing Statistical Interaction</a:t>
            </a:r>
          </a:p>
        </p:txBody>
      </p:sp>
      <p:sp>
        <p:nvSpPr>
          <p:cNvPr id="2" name="Slide Number Placeholder 1">
            <a:extLst>
              <a:ext uri="{FF2B5EF4-FFF2-40B4-BE49-F238E27FC236}">
                <a16:creationId xmlns:a16="http://schemas.microsoft.com/office/drawing/2014/main" id="{2EC9F606-9888-9E49-A147-7E8BB8885227}"/>
              </a:ext>
            </a:extLst>
          </p:cNvPr>
          <p:cNvSpPr>
            <a:spLocks noGrp="1"/>
          </p:cNvSpPr>
          <p:nvPr>
            <p:ph type="sldNum" sz="quarter" idx="4294967295"/>
          </p:nvPr>
        </p:nvSpPr>
        <p:spPr>
          <a:xfrm>
            <a:off x="0" y="6453188"/>
            <a:ext cx="246063" cy="155575"/>
          </a:xfrm>
        </p:spPr>
        <p:txBody>
          <a:bodyPr/>
          <a:lstStyle/>
          <a:p>
            <a:fld id="{7BCC8D0D-EAEC-449D-9161-023DFF90F2E2}" type="slidenum">
              <a:rPr lang="en-US" smtClean="0">
                <a:solidFill>
                  <a:srgbClr val="052049"/>
                </a:solidFill>
              </a:rPr>
              <a:pPr/>
              <a:t>1</a:t>
            </a:fld>
            <a:endParaRPr lang="en-US" dirty="0">
              <a:solidFill>
                <a:srgbClr val="052049"/>
              </a:solidFill>
            </a:endParaRPr>
          </a:p>
        </p:txBody>
      </p:sp>
    </p:spTree>
    <p:extLst>
      <p:ext uri="{BB962C8B-B14F-4D97-AF65-F5344CB8AC3E}">
        <p14:creationId xmlns:p14="http://schemas.microsoft.com/office/powerpoint/2010/main" val="16946905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Measures of interaction </a:t>
            </a:r>
            <a:r>
              <a:rPr lang="mr-IN" b="1" dirty="0"/>
              <a:t>–</a:t>
            </a:r>
            <a:r>
              <a:rPr lang="en-US" b="1" dirty="0"/>
              <a:t> on the multiplicative scale</a:t>
            </a:r>
          </a:p>
        </p:txBody>
      </p:sp>
      <p:sp>
        <p:nvSpPr>
          <p:cNvPr id="3" name="Content Placeholder 2"/>
          <p:cNvSpPr>
            <a:spLocks noGrp="1"/>
          </p:cNvSpPr>
          <p:nvPr>
            <p:ph idx="1"/>
          </p:nvPr>
        </p:nvSpPr>
        <p:spPr>
          <a:xfrm>
            <a:off x="653732" y="2004316"/>
            <a:ext cx="4698197" cy="3008627"/>
          </a:xfrm>
        </p:spPr>
        <p:txBody>
          <a:bodyPr/>
          <a:lstStyle/>
          <a:p>
            <a:pPr marL="0" indent="0">
              <a:buNone/>
            </a:pPr>
            <a:r>
              <a:rPr lang="en-US" sz="1800" dirty="0"/>
              <a:t>Assume a binary outcome Y and two binary exposures of interest:</a:t>
            </a:r>
          </a:p>
          <a:p>
            <a:pPr marL="0" indent="0" algn="ctr">
              <a:buNone/>
            </a:pPr>
            <a:r>
              <a:rPr lang="en-US" sz="1800" dirty="0"/>
              <a:t>OR</a:t>
            </a:r>
            <a:r>
              <a:rPr lang="en-US" sz="1800" baseline="-25000" dirty="0"/>
              <a:t>10</a:t>
            </a:r>
            <a:r>
              <a:rPr lang="en-US" sz="1800" dirty="0"/>
              <a:t> = [p</a:t>
            </a:r>
            <a:r>
              <a:rPr lang="en-US" sz="1800" baseline="-25000" dirty="0"/>
              <a:t>10 </a:t>
            </a:r>
            <a:r>
              <a:rPr lang="en-US" sz="1800" dirty="0"/>
              <a:t>/ (1- p</a:t>
            </a:r>
            <a:r>
              <a:rPr lang="en-US" sz="1800" baseline="-25000" dirty="0"/>
              <a:t>10</a:t>
            </a:r>
            <a:r>
              <a:rPr lang="en-US" sz="1800" dirty="0"/>
              <a:t>)] /[ p</a:t>
            </a:r>
            <a:r>
              <a:rPr lang="en-US" sz="1800" baseline="-25000" dirty="0"/>
              <a:t>00</a:t>
            </a:r>
            <a:r>
              <a:rPr lang="en-US" sz="1800" dirty="0"/>
              <a:t>/ (1- p</a:t>
            </a:r>
            <a:r>
              <a:rPr lang="en-US" sz="1800" baseline="-25000" dirty="0"/>
              <a:t>00</a:t>
            </a:r>
            <a:r>
              <a:rPr lang="en-US" sz="1800" dirty="0"/>
              <a:t>)]</a:t>
            </a:r>
            <a:endParaRPr lang="en-US" sz="1800" baseline="-25000" dirty="0"/>
          </a:p>
          <a:p>
            <a:pPr marL="0" indent="0" algn="ctr">
              <a:buNone/>
            </a:pPr>
            <a:r>
              <a:rPr lang="en-US" sz="1800" dirty="0"/>
              <a:t>OR</a:t>
            </a:r>
            <a:r>
              <a:rPr lang="en-US" sz="1800" baseline="-25000" dirty="0"/>
              <a:t>01</a:t>
            </a:r>
            <a:r>
              <a:rPr lang="en-US" sz="1800" dirty="0"/>
              <a:t> = [p</a:t>
            </a:r>
            <a:r>
              <a:rPr lang="en-US" sz="1800" baseline="-25000" dirty="0"/>
              <a:t>01 </a:t>
            </a:r>
            <a:r>
              <a:rPr lang="en-US" sz="1800" dirty="0"/>
              <a:t>/ (1- p</a:t>
            </a:r>
            <a:r>
              <a:rPr lang="en-US" sz="1800" baseline="-25000" dirty="0"/>
              <a:t>01</a:t>
            </a:r>
            <a:r>
              <a:rPr lang="en-US" sz="1800" dirty="0"/>
              <a:t>)] /[ p</a:t>
            </a:r>
            <a:r>
              <a:rPr lang="en-US" sz="1800" baseline="-25000" dirty="0"/>
              <a:t>00</a:t>
            </a:r>
            <a:r>
              <a:rPr lang="en-US" sz="1800" dirty="0"/>
              <a:t>/ (1- p</a:t>
            </a:r>
            <a:r>
              <a:rPr lang="en-US" sz="1800" baseline="-25000" dirty="0"/>
              <a:t>00</a:t>
            </a:r>
            <a:r>
              <a:rPr lang="en-US" sz="1800" dirty="0"/>
              <a:t>)]</a:t>
            </a:r>
            <a:endParaRPr lang="en-US" sz="1800" baseline="-25000" dirty="0"/>
          </a:p>
          <a:p>
            <a:pPr marL="0" indent="0" algn="ctr">
              <a:buNone/>
            </a:pPr>
            <a:r>
              <a:rPr lang="en-US" sz="1800" dirty="0"/>
              <a:t>OR</a:t>
            </a:r>
            <a:r>
              <a:rPr lang="en-US" sz="1800" baseline="-25000" dirty="0"/>
              <a:t>11</a:t>
            </a:r>
            <a:r>
              <a:rPr lang="en-US" sz="1800" dirty="0"/>
              <a:t> = [p</a:t>
            </a:r>
            <a:r>
              <a:rPr lang="en-US" sz="1800" baseline="-25000" dirty="0"/>
              <a:t>11 </a:t>
            </a:r>
            <a:r>
              <a:rPr lang="en-US" sz="1800" dirty="0"/>
              <a:t>/ (1- p</a:t>
            </a:r>
            <a:r>
              <a:rPr lang="en-US" sz="1800" baseline="-25000" dirty="0"/>
              <a:t>11</a:t>
            </a:r>
            <a:r>
              <a:rPr lang="en-US" sz="1800" dirty="0"/>
              <a:t>)] /[ p</a:t>
            </a:r>
            <a:r>
              <a:rPr lang="en-US" sz="1800" baseline="-25000" dirty="0"/>
              <a:t>00</a:t>
            </a:r>
            <a:r>
              <a:rPr lang="en-US" sz="1800" dirty="0"/>
              <a:t>/ (1- p</a:t>
            </a:r>
            <a:r>
              <a:rPr lang="en-US" sz="1800" baseline="-25000" dirty="0"/>
              <a:t>00</a:t>
            </a:r>
            <a:r>
              <a:rPr lang="en-US" sz="1800" dirty="0"/>
              <a:t>)]</a:t>
            </a:r>
            <a:endParaRPr lang="en-US" sz="1800" baseline="-25000" dirty="0"/>
          </a:p>
          <a:p>
            <a:pPr marL="0" indent="0" algn="ctr">
              <a:buNone/>
            </a:pPr>
            <a:endParaRPr lang="en-US" sz="1800" baseline="-25000" dirty="0"/>
          </a:p>
          <a:p>
            <a:pPr marL="0" indent="0">
              <a:buNone/>
            </a:pPr>
            <a:r>
              <a:rPr lang="en-US" sz="1800" baseline="-25000" dirty="0"/>
              <a:t>		</a:t>
            </a:r>
            <a:r>
              <a:rPr lang="en-US" sz="1800" dirty="0"/>
              <a:t>        OR</a:t>
            </a:r>
            <a:r>
              <a:rPr lang="en-US" sz="1800" baseline="-25000" dirty="0"/>
              <a:t>11</a:t>
            </a:r>
            <a:r>
              <a:rPr lang="en-US" sz="1800" dirty="0"/>
              <a:t>        </a:t>
            </a:r>
          </a:p>
          <a:p>
            <a:pPr marL="0" indent="0" algn="ctr">
              <a:buNone/>
            </a:pPr>
            <a:r>
              <a:rPr lang="en-US" sz="1800" dirty="0"/>
              <a:t>OR</a:t>
            </a:r>
            <a:r>
              <a:rPr lang="en-US" sz="1800" baseline="-25000" dirty="0"/>
              <a:t>10</a:t>
            </a:r>
            <a:r>
              <a:rPr lang="en-US" sz="1800" dirty="0"/>
              <a:t>OR</a:t>
            </a:r>
            <a:r>
              <a:rPr lang="en-US" sz="1800" baseline="-25000" dirty="0"/>
              <a:t>01</a:t>
            </a:r>
            <a:r>
              <a:rPr lang="en-US" sz="1800" dirty="0"/>
              <a:t> 	</a:t>
            </a:r>
            <a:endParaRPr lang="en-US" baseline="-25000" dirty="0"/>
          </a:p>
        </p:txBody>
      </p:sp>
      <p:cxnSp>
        <p:nvCxnSpPr>
          <p:cNvPr id="7" name="Straight Connector 6"/>
          <p:cNvCxnSpPr/>
          <p:nvPr/>
        </p:nvCxnSpPr>
        <p:spPr>
          <a:xfrm>
            <a:off x="2214223" y="4382578"/>
            <a:ext cx="975947"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608513" y="4024787"/>
            <a:ext cx="4863134" cy="738664"/>
          </a:xfrm>
          <a:prstGeom prst="rect">
            <a:avLst/>
          </a:prstGeom>
        </p:spPr>
        <p:txBody>
          <a:bodyPr wrap="square">
            <a:spAutoFit/>
          </a:bodyPr>
          <a:lstStyle/>
          <a:p>
            <a:pPr algn="ctr"/>
            <a:r>
              <a:rPr lang="en-US" sz="2100" dirty="0">
                <a:latin typeface="+mj-lt"/>
                <a:ea typeface="Arial Hebrew" charset="-79"/>
                <a:cs typeface="Arial Hebrew" charset="-79"/>
              </a:rPr>
              <a:t>If greater than 1, interaction is positive.</a:t>
            </a:r>
          </a:p>
          <a:p>
            <a:pPr algn="ctr"/>
            <a:r>
              <a:rPr lang="en-US" sz="2100" dirty="0">
                <a:latin typeface="+mj-lt"/>
                <a:ea typeface="Arial Hebrew" charset="-79"/>
                <a:cs typeface="Arial Hebrew" charset="-79"/>
              </a:rPr>
              <a:t>If less than 1, interaction is negative.</a:t>
            </a:r>
          </a:p>
        </p:txBody>
      </p:sp>
    </p:spTree>
    <p:extLst>
      <p:ext uri="{BB962C8B-B14F-4D97-AF65-F5344CB8AC3E}">
        <p14:creationId xmlns:p14="http://schemas.microsoft.com/office/powerpoint/2010/main" val="23674576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6F21B5-56C2-CE44-9A2C-1C022DFA748C}"/>
              </a:ext>
            </a:extLst>
          </p:cNvPr>
          <p:cNvSpPr>
            <a:spLocks noGrp="1"/>
          </p:cNvSpPr>
          <p:nvPr>
            <p:ph type="sldNum" sz="quarter" idx="13"/>
          </p:nvPr>
        </p:nvSpPr>
        <p:spPr/>
        <p:txBody>
          <a:bodyPr/>
          <a:lstStyle/>
          <a:p>
            <a:fld id="{7BCC8D0D-EAEC-449D-9161-023DFF90F2E2}" type="slidenum">
              <a:rPr lang="en-US" smtClean="0">
                <a:solidFill>
                  <a:srgbClr val="052049"/>
                </a:solidFill>
              </a:rPr>
              <a:pPr/>
              <a:t>11</a:t>
            </a:fld>
            <a:endParaRPr lang="en-US" dirty="0">
              <a:solidFill>
                <a:srgbClr val="052049"/>
              </a:solidFill>
            </a:endParaRPr>
          </a:p>
        </p:txBody>
      </p:sp>
      <p:sp>
        <p:nvSpPr>
          <p:cNvPr id="3" name="Title 2">
            <a:extLst>
              <a:ext uri="{FF2B5EF4-FFF2-40B4-BE49-F238E27FC236}">
                <a16:creationId xmlns:a16="http://schemas.microsoft.com/office/drawing/2014/main" id="{B37F09FB-23B5-7F4B-A0BE-8215C25FBEBC}"/>
              </a:ext>
            </a:extLst>
          </p:cNvPr>
          <p:cNvSpPr>
            <a:spLocks noGrp="1"/>
          </p:cNvSpPr>
          <p:nvPr>
            <p:ph type="title"/>
          </p:nvPr>
        </p:nvSpPr>
        <p:spPr/>
        <p:txBody>
          <a:bodyPr/>
          <a:lstStyle/>
          <a:p>
            <a:r>
              <a:rPr lang="en-US" dirty="0"/>
              <a:t>Importance of Scale</a:t>
            </a:r>
          </a:p>
        </p:txBody>
      </p:sp>
      <p:sp>
        <p:nvSpPr>
          <p:cNvPr id="4" name="Text Placeholder 3">
            <a:extLst>
              <a:ext uri="{FF2B5EF4-FFF2-40B4-BE49-F238E27FC236}">
                <a16:creationId xmlns:a16="http://schemas.microsoft.com/office/drawing/2014/main" id="{88348E1C-0673-A04B-BF70-B04DE1253022}"/>
              </a:ext>
            </a:extLst>
          </p:cNvPr>
          <p:cNvSpPr>
            <a:spLocks noGrp="1"/>
          </p:cNvSpPr>
          <p:nvPr>
            <p:ph type="body" sz="quarter" idx="14"/>
          </p:nvPr>
        </p:nvSpPr>
        <p:spPr>
          <a:xfrm>
            <a:off x="457200" y="1548581"/>
            <a:ext cx="8179904" cy="4269768"/>
          </a:xfrm>
        </p:spPr>
        <p:txBody>
          <a:bodyPr>
            <a:normAutofit lnSpcReduction="10000"/>
          </a:bodyPr>
          <a:lstStyle/>
          <a:p>
            <a:pPr marL="342900" indent="-342900">
              <a:buClr>
                <a:schemeClr val="tx1"/>
              </a:buClr>
              <a:buSzPct val="100000"/>
              <a:buFont typeface="Arial" panose="020B0604020202020204" pitchFamily="34" charset="0"/>
              <a:buChar char="•"/>
            </a:pPr>
            <a:r>
              <a:rPr lang="en-US" sz="2400" dirty="0"/>
              <a:t>Additive Scale: </a:t>
            </a:r>
          </a:p>
          <a:p>
            <a:pPr marL="800089" lvl="1" indent="-342900">
              <a:buClr>
                <a:schemeClr val="tx1"/>
              </a:buClr>
              <a:buFont typeface="Arial" panose="020B0604020202020204" pitchFamily="34" charset="0"/>
              <a:buChar char="•"/>
            </a:pPr>
            <a:r>
              <a:rPr lang="en-US" sz="2200" dirty="0"/>
              <a:t>Positive or super additive</a:t>
            </a:r>
          </a:p>
          <a:p>
            <a:pPr marL="800089" lvl="1" indent="-342900">
              <a:buClr>
                <a:schemeClr val="tx1"/>
              </a:buClr>
              <a:buFont typeface="Arial" panose="020B0604020202020204" pitchFamily="34" charset="0"/>
              <a:buChar char="•"/>
            </a:pPr>
            <a:r>
              <a:rPr lang="en-US" sz="2200" dirty="0"/>
              <a:t>Negative or sub-additive</a:t>
            </a:r>
          </a:p>
          <a:p>
            <a:pPr marL="342900" indent="-342900">
              <a:buClr>
                <a:schemeClr val="tx1"/>
              </a:buClr>
              <a:buSzPct val="100000"/>
              <a:buFont typeface="Arial" panose="020B0604020202020204" pitchFamily="34" charset="0"/>
              <a:buChar char="•"/>
            </a:pPr>
            <a:r>
              <a:rPr lang="en-US" sz="2400" dirty="0"/>
              <a:t>Multiplicative Scale: </a:t>
            </a:r>
          </a:p>
          <a:p>
            <a:pPr marL="800089" lvl="1" indent="-342900">
              <a:buClr>
                <a:schemeClr val="tx1"/>
              </a:buClr>
              <a:buFont typeface="Arial" panose="020B0604020202020204" pitchFamily="34" charset="0"/>
              <a:buChar char="•"/>
            </a:pPr>
            <a:r>
              <a:rPr lang="en-US" sz="2200" dirty="0"/>
              <a:t>Positive</a:t>
            </a:r>
          </a:p>
          <a:p>
            <a:pPr marL="800089" lvl="1" indent="-342900">
              <a:buClr>
                <a:schemeClr val="tx1"/>
              </a:buClr>
              <a:buFont typeface="Arial" panose="020B0604020202020204" pitchFamily="34" charset="0"/>
              <a:buChar char="•"/>
            </a:pPr>
            <a:r>
              <a:rPr lang="en-US" sz="2200" dirty="0"/>
              <a:t>Negative</a:t>
            </a:r>
          </a:p>
          <a:p>
            <a:pPr marL="342900" indent="-342900">
              <a:buClr>
                <a:schemeClr val="tx1"/>
              </a:buClr>
              <a:buSzPct val="100000"/>
              <a:buFont typeface="Arial" panose="020B0604020202020204" pitchFamily="34" charset="0"/>
              <a:buChar char="•"/>
            </a:pPr>
            <a:endParaRPr lang="en-US" sz="2400" dirty="0"/>
          </a:p>
          <a:p>
            <a:pPr marL="342900" indent="-342900">
              <a:buClr>
                <a:schemeClr val="tx1"/>
              </a:buClr>
              <a:buSzPct val="100000"/>
              <a:buFont typeface="Arial" panose="020B0604020202020204" pitchFamily="34" charset="0"/>
              <a:buChar char="•"/>
            </a:pPr>
            <a:r>
              <a:rPr lang="en-US" sz="2400" dirty="0"/>
              <a:t>If both exposures have independent effect on the outcome, there must be interaction on some scale </a:t>
            </a:r>
          </a:p>
          <a:p>
            <a:pPr marL="800089" lvl="1" indent="-342900">
              <a:buClr>
                <a:schemeClr val="tx1"/>
              </a:buClr>
              <a:buFont typeface="Arial" panose="020B0604020202020204" pitchFamily="34" charset="0"/>
              <a:buChar char="•"/>
            </a:pPr>
            <a:r>
              <a:rPr lang="en-US" sz="2200" dirty="0"/>
              <a:t>RGL, p. 72-74</a:t>
            </a:r>
          </a:p>
          <a:p>
            <a:endParaRPr lang="en-US" sz="2400" dirty="0"/>
          </a:p>
        </p:txBody>
      </p:sp>
    </p:spTree>
    <p:extLst>
      <p:ext uri="{BB962C8B-B14F-4D97-AF65-F5344CB8AC3E}">
        <p14:creationId xmlns:p14="http://schemas.microsoft.com/office/powerpoint/2010/main" val="36275517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389744"/>
            <a:ext cx="8089901" cy="940001"/>
          </a:xfrm>
        </p:spPr>
        <p:txBody>
          <a:bodyPr/>
          <a:lstStyle/>
          <a:p>
            <a:r>
              <a:rPr lang="en-US" sz="3200" b="1" dirty="0"/>
              <a:t>Assessing Interaction on Additive Scale when you only have Relative Risks - RERI</a:t>
            </a:r>
            <a:r>
              <a:rPr lang="en-US" sz="3200" b="1" baseline="-25000" dirty="0"/>
              <a:t>RR</a:t>
            </a:r>
          </a:p>
        </p:txBody>
      </p:sp>
      <p:sp>
        <p:nvSpPr>
          <p:cNvPr id="3" name="Content Placeholder 2"/>
          <p:cNvSpPr>
            <a:spLocks noGrp="1"/>
          </p:cNvSpPr>
          <p:nvPr>
            <p:ph idx="1"/>
          </p:nvPr>
        </p:nvSpPr>
        <p:spPr>
          <a:xfrm>
            <a:off x="462005" y="1655353"/>
            <a:ext cx="8325548" cy="3875293"/>
          </a:xfrm>
        </p:spPr>
        <p:txBody>
          <a:bodyPr/>
          <a:lstStyle/>
          <a:p>
            <a:pPr marL="0" indent="0" algn="ctr">
              <a:buNone/>
            </a:pPr>
            <a:r>
              <a:rPr lang="en-US" sz="2100" dirty="0"/>
              <a:t>RR</a:t>
            </a:r>
            <a:r>
              <a:rPr lang="en-US" sz="2100" baseline="-25000" dirty="0"/>
              <a:t>11</a:t>
            </a:r>
            <a:r>
              <a:rPr lang="en-US" sz="2100" dirty="0"/>
              <a:t> </a:t>
            </a:r>
            <a:r>
              <a:rPr lang="mr-IN" sz="2100" dirty="0"/>
              <a:t>–</a:t>
            </a:r>
            <a:r>
              <a:rPr lang="en-US" sz="2100" dirty="0"/>
              <a:t> RR</a:t>
            </a:r>
            <a:r>
              <a:rPr lang="en-US" sz="2100" baseline="-25000" dirty="0"/>
              <a:t>10</a:t>
            </a:r>
            <a:r>
              <a:rPr lang="en-US" sz="2100" dirty="0"/>
              <a:t> </a:t>
            </a:r>
            <a:r>
              <a:rPr lang="mr-IN" sz="2100" dirty="0"/>
              <a:t>–</a:t>
            </a:r>
            <a:r>
              <a:rPr lang="en-US" sz="2100" dirty="0"/>
              <a:t> RR</a:t>
            </a:r>
            <a:r>
              <a:rPr lang="en-US" sz="2100" baseline="-25000" dirty="0"/>
              <a:t>01</a:t>
            </a:r>
            <a:r>
              <a:rPr lang="en-US" sz="2100" dirty="0"/>
              <a:t> + 1</a:t>
            </a:r>
          </a:p>
          <a:p>
            <a:r>
              <a:rPr lang="en-US" sz="2100" dirty="0"/>
              <a:t>RERI = Relative excess risk due to interaction (Rothman 1986)</a:t>
            </a:r>
          </a:p>
          <a:p>
            <a:r>
              <a:rPr lang="en-US" sz="2100" dirty="0"/>
              <a:t>ICR = Interaction contrast ratio (Greenland 2008)</a:t>
            </a:r>
          </a:p>
          <a:p>
            <a:pPr lvl="1"/>
            <a:r>
              <a:rPr lang="en-US" sz="2100" dirty="0"/>
              <a:t>If RERI</a:t>
            </a:r>
            <a:r>
              <a:rPr lang="en-US" sz="2100" baseline="-25000" dirty="0"/>
              <a:t>RR</a:t>
            </a:r>
            <a:r>
              <a:rPr lang="en-US" sz="2100" dirty="0"/>
              <a:t> &gt; 0 only if p</a:t>
            </a:r>
            <a:r>
              <a:rPr lang="en-US" sz="2100" baseline="-25000" dirty="0"/>
              <a:t>11</a:t>
            </a:r>
            <a:r>
              <a:rPr lang="en-US" sz="2100" dirty="0"/>
              <a:t> </a:t>
            </a:r>
            <a:r>
              <a:rPr lang="mr-IN" sz="2100" dirty="0"/>
              <a:t>–</a:t>
            </a:r>
            <a:r>
              <a:rPr lang="en-US" sz="2100" dirty="0"/>
              <a:t> p</a:t>
            </a:r>
            <a:r>
              <a:rPr lang="en-US" sz="2100" baseline="-25000" dirty="0"/>
              <a:t>10</a:t>
            </a:r>
            <a:r>
              <a:rPr lang="en-US" sz="2100" dirty="0"/>
              <a:t> </a:t>
            </a:r>
            <a:r>
              <a:rPr lang="mr-IN" sz="2100" dirty="0"/>
              <a:t>–</a:t>
            </a:r>
            <a:r>
              <a:rPr lang="en-US" sz="2100" dirty="0"/>
              <a:t> p</a:t>
            </a:r>
            <a:r>
              <a:rPr lang="en-US" sz="2100" baseline="-25000" dirty="0"/>
              <a:t>01</a:t>
            </a:r>
            <a:r>
              <a:rPr lang="en-US" sz="2100" dirty="0"/>
              <a:t> + p</a:t>
            </a:r>
            <a:r>
              <a:rPr lang="en-US" sz="2100" baseline="-25000" dirty="0"/>
              <a:t>00</a:t>
            </a:r>
            <a:r>
              <a:rPr lang="en-US" sz="2100" dirty="0"/>
              <a:t> &gt; 0</a:t>
            </a:r>
          </a:p>
          <a:p>
            <a:pPr lvl="1"/>
            <a:r>
              <a:rPr lang="en-US" sz="2100" dirty="0"/>
              <a:t>If RERI</a:t>
            </a:r>
            <a:r>
              <a:rPr lang="en-US" sz="2100" baseline="-25000" dirty="0"/>
              <a:t>RR</a:t>
            </a:r>
            <a:r>
              <a:rPr lang="en-US" sz="2100" dirty="0"/>
              <a:t> &lt; 0 only if p</a:t>
            </a:r>
            <a:r>
              <a:rPr lang="en-US" sz="2100" baseline="-25000" dirty="0"/>
              <a:t>11</a:t>
            </a:r>
            <a:r>
              <a:rPr lang="en-US" sz="2100" dirty="0"/>
              <a:t> </a:t>
            </a:r>
            <a:r>
              <a:rPr lang="mr-IN" sz="2100" dirty="0"/>
              <a:t>–</a:t>
            </a:r>
            <a:r>
              <a:rPr lang="en-US" sz="2100" dirty="0"/>
              <a:t> p</a:t>
            </a:r>
            <a:r>
              <a:rPr lang="en-US" sz="2100" baseline="-25000" dirty="0"/>
              <a:t>10</a:t>
            </a:r>
            <a:r>
              <a:rPr lang="en-US" sz="2100" dirty="0"/>
              <a:t> </a:t>
            </a:r>
            <a:r>
              <a:rPr lang="mr-IN" sz="2100" dirty="0"/>
              <a:t>–</a:t>
            </a:r>
            <a:r>
              <a:rPr lang="en-US" sz="2100" dirty="0"/>
              <a:t> p</a:t>
            </a:r>
            <a:r>
              <a:rPr lang="en-US" sz="2100" baseline="-25000" dirty="0"/>
              <a:t>01</a:t>
            </a:r>
            <a:r>
              <a:rPr lang="en-US" sz="2100" dirty="0"/>
              <a:t> + p</a:t>
            </a:r>
            <a:r>
              <a:rPr lang="en-US" sz="2100" baseline="-25000" dirty="0"/>
              <a:t>00</a:t>
            </a:r>
            <a:r>
              <a:rPr lang="en-US" sz="2100" dirty="0"/>
              <a:t> &lt; 0</a:t>
            </a:r>
          </a:p>
          <a:p>
            <a:pPr lvl="1"/>
            <a:r>
              <a:rPr lang="en-US" sz="2100" dirty="0"/>
              <a:t>If RERI</a:t>
            </a:r>
            <a:r>
              <a:rPr lang="en-US" sz="2100" baseline="-25000" dirty="0"/>
              <a:t>RR</a:t>
            </a:r>
            <a:r>
              <a:rPr lang="en-US" sz="2100" dirty="0"/>
              <a:t> = 0 if p</a:t>
            </a:r>
            <a:r>
              <a:rPr lang="en-US" sz="2100" baseline="-25000" dirty="0"/>
              <a:t>11</a:t>
            </a:r>
            <a:r>
              <a:rPr lang="en-US" sz="2100" dirty="0"/>
              <a:t> </a:t>
            </a:r>
            <a:r>
              <a:rPr lang="mr-IN" sz="2100" dirty="0"/>
              <a:t>–</a:t>
            </a:r>
            <a:r>
              <a:rPr lang="en-US" sz="2100" dirty="0"/>
              <a:t> p</a:t>
            </a:r>
            <a:r>
              <a:rPr lang="en-US" sz="2100" baseline="-25000" dirty="0"/>
              <a:t>10</a:t>
            </a:r>
            <a:r>
              <a:rPr lang="en-US" sz="2100" dirty="0"/>
              <a:t> </a:t>
            </a:r>
            <a:r>
              <a:rPr lang="mr-IN" sz="2100" dirty="0"/>
              <a:t>–</a:t>
            </a:r>
            <a:r>
              <a:rPr lang="en-US" sz="2100" dirty="0"/>
              <a:t> p</a:t>
            </a:r>
            <a:r>
              <a:rPr lang="en-US" sz="2100" baseline="-25000" dirty="0"/>
              <a:t>01</a:t>
            </a:r>
            <a:r>
              <a:rPr lang="en-US" sz="2100" dirty="0"/>
              <a:t> + p</a:t>
            </a:r>
            <a:r>
              <a:rPr lang="en-US" sz="2100" baseline="-25000" dirty="0"/>
              <a:t>00</a:t>
            </a:r>
            <a:r>
              <a:rPr lang="en-US" sz="2100" dirty="0"/>
              <a:t> = 0</a:t>
            </a:r>
          </a:p>
          <a:p>
            <a:endParaRPr lang="en-US" sz="2100" dirty="0"/>
          </a:p>
          <a:p>
            <a:r>
              <a:rPr lang="en-US" sz="2100" dirty="0"/>
              <a:t>RERI</a:t>
            </a:r>
            <a:r>
              <a:rPr lang="en-US" sz="2100" baseline="-25000" dirty="0"/>
              <a:t>RR</a:t>
            </a:r>
            <a:r>
              <a:rPr lang="en-US" sz="2100" dirty="0"/>
              <a:t> also known as  “Interaction Contrast Ratio” or “ICR”</a:t>
            </a:r>
          </a:p>
          <a:p>
            <a:r>
              <a:rPr lang="en-US" sz="2000" dirty="0">
                <a:solidFill>
                  <a:srgbClr val="052049"/>
                </a:solidFill>
              </a:rPr>
              <a:t>RERI</a:t>
            </a:r>
            <a:r>
              <a:rPr lang="en-US" sz="2000" baseline="-25000" dirty="0">
                <a:solidFill>
                  <a:srgbClr val="052049"/>
                </a:solidFill>
              </a:rPr>
              <a:t>RR</a:t>
            </a:r>
            <a:r>
              <a:rPr lang="en-US" sz="2000" dirty="0">
                <a:solidFill>
                  <a:srgbClr val="052049"/>
                </a:solidFill>
              </a:rPr>
              <a:t> gives direction of additive interaction, but not magnitude</a:t>
            </a:r>
            <a:endParaRPr lang="en-US" sz="2100" dirty="0"/>
          </a:p>
          <a:p>
            <a:endParaRPr lang="en-US" sz="2100" dirty="0"/>
          </a:p>
          <a:p>
            <a:endParaRPr lang="en-US" sz="1900" dirty="0"/>
          </a:p>
          <a:p>
            <a:endParaRPr lang="en-US" sz="2100" dirty="0"/>
          </a:p>
          <a:p>
            <a:endParaRPr lang="en-US" sz="2100" dirty="0"/>
          </a:p>
          <a:p>
            <a:endParaRPr lang="en-US" sz="2100" dirty="0"/>
          </a:p>
        </p:txBody>
      </p:sp>
    </p:spTree>
    <p:extLst>
      <p:ext uri="{BB962C8B-B14F-4D97-AF65-F5344CB8AC3E}">
        <p14:creationId xmlns:p14="http://schemas.microsoft.com/office/powerpoint/2010/main" val="26567714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49" y="333137"/>
            <a:ext cx="8089901" cy="834074"/>
          </a:xfrm>
        </p:spPr>
        <p:txBody>
          <a:bodyPr/>
          <a:lstStyle/>
          <a:p>
            <a:r>
              <a:rPr lang="en-US" b="1" dirty="0"/>
              <a:t>Assessing Interaction on Additive Scale when you only have Relative Risks - RERI</a:t>
            </a:r>
            <a:r>
              <a:rPr lang="en-US" b="1" baseline="-25000" dirty="0"/>
              <a:t>RR</a:t>
            </a:r>
          </a:p>
        </p:txBody>
      </p:sp>
      <p:sp>
        <p:nvSpPr>
          <p:cNvPr id="3" name="Content Placeholder 2"/>
          <p:cNvSpPr>
            <a:spLocks noGrp="1"/>
          </p:cNvSpPr>
          <p:nvPr>
            <p:ph idx="1"/>
          </p:nvPr>
        </p:nvSpPr>
        <p:spPr>
          <a:xfrm>
            <a:off x="462005" y="1257151"/>
            <a:ext cx="8325548" cy="4945355"/>
          </a:xfrm>
        </p:spPr>
        <p:txBody>
          <a:bodyPr/>
          <a:lstStyle/>
          <a:p>
            <a:pPr marL="0" indent="0" algn="ctr">
              <a:buNone/>
            </a:pPr>
            <a:r>
              <a:rPr lang="en-US" sz="2000" dirty="0"/>
              <a:t>RR</a:t>
            </a:r>
            <a:r>
              <a:rPr lang="en-US" sz="2000" baseline="-25000" dirty="0"/>
              <a:t>11</a:t>
            </a:r>
            <a:r>
              <a:rPr lang="en-US" sz="2000" dirty="0"/>
              <a:t> </a:t>
            </a:r>
            <a:r>
              <a:rPr lang="mr-IN" sz="2000" dirty="0"/>
              <a:t>–</a:t>
            </a:r>
            <a:r>
              <a:rPr lang="en-US" sz="2000" dirty="0"/>
              <a:t> RR</a:t>
            </a:r>
            <a:r>
              <a:rPr lang="en-US" sz="2000" baseline="-25000" dirty="0"/>
              <a:t>10</a:t>
            </a:r>
            <a:r>
              <a:rPr lang="en-US" sz="2000" dirty="0"/>
              <a:t> </a:t>
            </a:r>
            <a:r>
              <a:rPr lang="mr-IN" sz="2000" dirty="0"/>
              <a:t>–</a:t>
            </a:r>
            <a:r>
              <a:rPr lang="en-US" sz="2000" dirty="0"/>
              <a:t> RR</a:t>
            </a:r>
            <a:r>
              <a:rPr lang="en-US" sz="2000" baseline="-25000" dirty="0"/>
              <a:t>01</a:t>
            </a:r>
            <a:r>
              <a:rPr lang="en-US" sz="2000" dirty="0"/>
              <a:t> + 1</a:t>
            </a:r>
          </a:p>
          <a:p>
            <a:endParaRPr lang="en-US" sz="2000" dirty="0"/>
          </a:p>
          <a:p>
            <a:r>
              <a:rPr lang="en-US" sz="2000" dirty="0"/>
              <a:t>RERI</a:t>
            </a:r>
            <a:r>
              <a:rPr lang="en-US" sz="2000" baseline="-25000" dirty="0"/>
              <a:t>RR</a:t>
            </a:r>
            <a:r>
              <a:rPr lang="en-US" sz="2000" dirty="0"/>
              <a:t> gives direction of additive interaction, but not magnitude</a:t>
            </a:r>
          </a:p>
          <a:p>
            <a:r>
              <a:rPr lang="en-US" sz="2000" dirty="0"/>
              <a:t>However, magnitude of RERI</a:t>
            </a:r>
            <a:r>
              <a:rPr lang="en-US" sz="2000" baseline="-25000" dirty="0"/>
              <a:t>RR</a:t>
            </a:r>
            <a:r>
              <a:rPr lang="en-US" sz="2000" dirty="0"/>
              <a:t> can suggest different levels of evidence for </a:t>
            </a:r>
            <a:r>
              <a:rPr lang="en-US" sz="2000" i="1" dirty="0"/>
              <a:t>mechanistic interaction</a:t>
            </a:r>
            <a:r>
              <a:rPr lang="en-US" sz="2000" dirty="0"/>
              <a:t> </a:t>
            </a:r>
            <a:r>
              <a:rPr lang="en-US" sz="1600" dirty="0"/>
              <a:t>(p 21, </a:t>
            </a:r>
            <a:r>
              <a:rPr lang="en-US" sz="1600" dirty="0" err="1"/>
              <a:t>Vanderweele</a:t>
            </a:r>
            <a:r>
              <a:rPr lang="en-US" sz="1600" dirty="0"/>
              <a:t>, Table 7)</a:t>
            </a:r>
            <a:endParaRPr lang="en-US" sz="2000" dirty="0"/>
          </a:p>
          <a:p>
            <a:r>
              <a:rPr lang="en-US" sz="2000" dirty="0"/>
              <a:t>Terms describing different “mechanistic interactions”</a:t>
            </a:r>
          </a:p>
          <a:p>
            <a:pPr lvl="1"/>
            <a:r>
              <a:rPr lang="en-US" sz="1800" b="1" dirty="0"/>
              <a:t>Synergism</a:t>
            </a:r>
            <a:r>
              <a:rPr lang="en-US" sz="1800" dirty="0"/>
              <a:t>: in the sufficient cause framework, “synergism” occurs if the disease happens for some individuals when both factors are present, and does not happen when there is only one factor. If neither are present, disease may happen or not. </a:t>
            </a:r>
          </a:p>
          <a:p>
            <a:pPr lvl="1"/>
            <a:r>
              <a:rPr lang="en-US" sz="1800" b="1" dirty="0"/>
              <a:t>Positive monotonicity</a:t>
            </a:r>
            <a:r>
              <a:rPr lang="en-US" sz="1800" dirty="0"/>
              <a:t>: the effect is never preventive for the outcome for anyone in the population</a:t>
            </a:r>
          </a:p>
          <a:p>
            <a:pPr lvl="1"/>
            <a:r>
              <a:rPr lang="en-US" sz="1800" b="1" dirty="0"/>
              <a:t>Epistasis</a:t>
            </a:r>
            <a:r>
              <a:rPr lang="en-US" sz="1800" dirty="0"/>
              <a:t>: Disease happens for some individuals when both factors are present, does not happen when there is only one factor, and if neither are present, disease will not happen. Occurs if RERI</a:t>
            </a:r>
            <a:r>
              <a:rPr lang="en-US" sz="1800" baseline="-25000" dirty="0"/>
              <a:t>RR</a:t>
            </a:r>
            <a:r>
              <a:rPr lang="en-US" sz="1800" dirty="0"/>
              <a:t> &gt; 2</a:t>
            </a:r>
            <a:endParaRPr lang="en-US" dirty="0"/>
          </a:p>
          <a:p>
            <a:endParaRPr lang="en-US" sz="2000" dirty="0"/>
          </a:p>
        </p:txBody>
      </p:sp>
    </p:spTree>
    <p:extLst>
      <p:ext uri="{BB962C8B-B14F-4D97-AF65-F5344CB8AC3E}">
        <p14:creationId xmlns:p14="http://schemas.microsoft.com/office/powerpoint/2010/main" val="7675166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Measures of interaction </a:t>
            </a:r>
            <a:r>
              <a:rPr lang="mr-IN" b="1" dirty="0"/>
              <a:t>–</a:t>
            </a:r>
            <a:r>
              <a:rPr lang="en-US" b="1" dirty="0"/>
              <a:t> Attributable Proportion</a:t>
            </a:r>
          </a:p>
        </p:txBody>
      </p:sp>
      <p:sp>
        <p:nvSpPr>
          <p:cNvPr id="3" name="Content Placeholder 2"/>
          <p:cNvSpPr>
            <a:spLocks noGrp="1"/>
          </p:cNvSpPr>
          <p:nvPr>
            <p:ph idx="1"/>
          </p:nvPr>
        </p:nvSpPr>
        <p:spPr>
          <a:xfrm>
            <a:off x="533813" y="2053559"/>
            <a:ext cx="8325548" cy="3207159"/>
          </a:xfrm>
        </p:spPr>
        <p:txBody>
          <a:bodyPr/>
          <a:lstStyle/>
          <a:p>
            <a:pPr marL="0" indent="0" algn="ctr">
              <a:buNone/>
            </a:pPr>
            <a:r>
              <a:rPr lang="en-US" sz="2100" dirty="0"/>
              <a:t>RR</a:t>
            </a:r>
            <a:r>
              <a:rPr lang="en-US" sz="2100" baseline="-25000" dirty="0"/>
              <a:t>11</a:t>
            </a:r>
            <a:r>
              <a:rPr lang="en-US" sz="2100" dirty="0"/>
              <a:t> </a:t>
            </a:r>
            <a:r>
              <a:rPr lang="mr-IN" sz="2100" dirty="0"/>
              <a:t>–</a:t>
            </a:r>
            <a:r>
              <a:rPr lang="en-US" sz="2100" dirty="0"/>
              <a:t> RR</a:t>
            </a:r>
            <a:r>
              <a:rPr lang="en-US" sz="2100" baseline="-25000" dirty="0"/>
              <a:t>10</a:t>
            </a:r>
            <a:r>
              <a:rPr lang="en-US" sz="2100" dirty="0"/>
              <a:t> </a:t>
            </a:r>
            <a:r>
              <a:rPr lang="mr-IN" sz="2100" dirty="0"/>
              <a:t>–</a:t>
            </a:r>
            <a:r>
              <a:rPr lang="en-US" sz="2100" dirty="0"/>
              <a:t> RR</a:t>
            </a:r>
            <a:r>
              <a:rPr lang="en-US" sz="2100" baseline="-25000" dirty="0"/>
              <a:t>01</a:t>
            </a:r>
            <a:r>
              <a:rPr lang="en-US" sz="2100" dirty="0"/>
              <a:t> + 1</a:t>
            </a:r>
          </a:p>
          <a:p>
            <a:pPr marL="0" indent="0" algn="ctr">
              <a:buNone/>
            </a:pPr>
            <a:r>
              <a:rPr lang="en-US" sz="2100" dirty="0"/>
              <a:t>RR</a:t>
            </a:r>
            <a:r>
              <a:rPr lang="en-US" sz="2100" baseline="-25000" dirty="0"/>
              <a:t>11</a:t>
            </a:r>
          </a:p>
          <a:p>
            <a:endParaRPr lang="en-US" sz="2100" dirty="0"/>
          </a:p>
          <a:p>
            <a:r>
              <a:rPr lang="en-US" sz="2100" dirty="0"/>
              <a:t>Proportion of disease in the doubly exposed group that is attributable to the interaction itself</a:t>
            </a:r>
          </a:p>
          <a:p>
            <a:endParaRPr lang="en-US" sz="2100" dirty="0"/>
          </a:p>
          <a:p>
            <a:pPr marL="0" indent="0" algn="ctr">
              <a:buNone/>
            </a:pPr>
            <a:r>
              <a:rPr lang="en-US" sz="2100" dirty="0"/>
              <a:t>If AP &gt; 0 then RERI</a:t>
            </a:r>
            <a:r>
              <a:rPr lang="en-US" sz="2100" baseline="-25000" dirty="0"/>
              <a:t>RR</a:t>
            </a:r>
            <a:r>
              <a:rPr lang="en-US" sz="2100" dirty="0"/>
              <a:t> &gt; 0. </a:t>
            </a:r>
          </a:p>
          <a:p>
            <a:pPr marL="0" indent="0" algn="ctr">
              <a:buNone/>
            </a:pPr>
            <a:r>
              <a:rPr lang="en-US" sz="2100" dirty="0"/>
              <a:t>If AP &lt; 0 then RERI</a:t>
            </a:r>
            <a:r>
              <a:rPr lang="en-US" sz="2100" baseline="-25000" dirty="0"/>
              <a:t>RR</a:t>
            </a:r>
            <a:r>
              <a:rPr lang="en-US" sz="2100" dirty="0"/>
              <a:t> &lt; 0</a:t>
            </a:r>
          </a:p>
          <a:p>
            <a:endParaRPr lang="en-US" sz="2100" dirty="0"/>
          </a:p>
        </p:txBody>
      </p:sp>
      <p:cxnSp>
        <p:nvCxnSpPr>
          <p:cNvPr id="4" name="Straight Connector 3"/>
          <p:cNvCxnSpPr/>
          <p:nvPr/>
        </p:nvCxnSpPr>
        <p:spPr>
          <a:xfrm>
            <a:off x="3380874" y="2493545"/>
            <a:ext cx="2971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820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Measures of interaction </a:t>
            </a:r>
            <a:r>
              <a:rPr lang="mr-IN" b="1" dirty="0"/>
              <a:t>–</a:t>
            </a:r>
            <a:r>
              <a:rPr lang="en-US" b="1" dirty="0"/>
              <a:t> Synergy Index (S)</a:t>
            </a:r>
          </a:p>
        </p:txBody>
      </p:sp>
      <p:sp>
        <p:nvSpPr>
          <p:cNvPr id="3" name="Content Placeholder 2"/>
          <p:cNvSpPr>
            <a:spLocks noGrp="1"/>
          </p:cNvSpPr>
          <p:nvPr>
            <p:ph idx="1"/>
          </p:nvPr>
        </p:nvSpPr>
        <p:spPr>
          <a:xfrm>
            <a:off x="409226" y="2098530"/>
            <a:ext cx="8325548" cy="3207159"/>
          </a:xfrm>
        </p:spPr>
        <p:txBody>
          <a:bodyPr/>
          <a:lstStyle/>
          <a:p>
            <a:pPr marL="0" indent="0" algn="ctr">
              <a:buNone/>
            </a:pPr>
            <a:r>
              <a:rPr lang="en-US" sz="2100" dirty="0"/>
              <a:t>RR</a:t>
            </a:r>
            <a:r>
              <a:rPr lang="en-US" sz="2100" baseline="-25000" dirty="0"/>
              <a:t>11</a:t>
            </a:r>
            <a:r>
              <a:rPr lang="en-US" sz="2100" dirty="0"/>
              <a:t> </a:t>
            </a:r>
            <a:r>
              <a:rPr lang="mr-IN" sz="2100" dirty="0"/>
              <a:t>–</a:t>
            </a:r>
            <a:r>
              <a:rPr lang="en-US" sz="2100" dirty="0"/>
              <a:t> 1</a:t>
            </a:r>
          </a:p>
          <a:p>
            <a:pPr marL="0" indent="0" algn="ctr">
              <a:buNone/>
            </a:pPr>
            <a:r>
              <a:rPr lang="en-US" sz="2100" dirty="0"/>
              <a:t>(RR</a:t>
            </a:r>
            <a:r>
              <a:rPr lang="en-US" sz="2100" baseline="-25000" dirty="0"/>
              <a:t>10</a:t>
            </a:r>
            <a:r>
              <a:rPr lang="en-US" sz="2100" dirty="0"/>
              <a:t> </a:t>
            </a:r>
            <a:r>
              <a:rPr lang="mr-IN" sz="2100" dirty="0"/>
              <a:t>–</a:t>
            </a:r>
            <a:r>
              <a:rPr lang="en-US" sz="2100" dirty="0"/>
              <a:t> 1) + (RR</a:t>
            </a:r>
            <a:r>
              <a:rPr lang="en-US" sz="2100" baseline="-25000" dirty="0"/>
              <a:t>01</a:t>
            </a:r>
            <a:r>
              <a:rPr lang="en-US" sz="2100" dirty="0"/>
              <a:t> - 1)</a:t>
            </a:r>
          </a:p>
          <a:p>
            <a:endParaRPr lang="en-US" sz="2100" dirty="0"/>
          </a:p>
          <a:p>
            <a:pPr marL="0" indent="0" algn="ctr">
              <a:buNone/>
            </a:pPr>
            <a:r>
              <a:rPr lang="en-US" sz="1800" dirty="0"/>
              <a:t>Numerator represents extent to which RR for both exposures exceeds 1</a:t>
            </a:r>
          </a:p>
          <a:p>
            <a:pPr marL="0" indent="0" algn="ctr">
              <a:buNone/>
            </a:pPr>
            <a:r>
              <a:rPr lang="en-US" sz="1800" dirty="0"/>
              <a:t>Denominator represents sum of the extent to which each of the risk ratios considered separately each exceeds 1</a:t>
            </a:r>
          </a:p>
          <a:p>
            <a:pPr marL="0" indent="0" algn="ctr">
              <a:buNone/>
            </a:pPr>
            <a:endParaRPr lang="en-US" sz="1800" dirty="0"/>
          </a:p>
          <a:p>
            <a:pPr marL="0" indent="0" algn="ctr">
              <a:buNone/>
            </a:pPr>
            <a:r>
              <a:rPr lang="en-US" sz="2100" dirty="0"/>
              <a:t>If S&gt;1 then RERI</a:t>
            </a:r>
            <a:r>
              <a:rPr lang="en-US" sz="2100" baseline="-25000" dirty="0"/>
              <a:t>RR</a:t>
            </a:r>
            <a:r>
              <a:rPr lang="en-US" sz="2100" dirty="0"/>
              <a:t> &gt;0</a:t>
            </a:r>
          </a:p>
          <a:p>
            <a:pPr marL="0" indent="0" algn="ctr">
              <a:buNone/>
            </a:pPr>
            <a:r>
              <a:rPr lang="en-US" sz="2100" dirty="0"/>
              <a:t>If S&lt;1 then RERI</a:t>
            </a:r>
            <a:r>
              <a:rPr lang="en-US" sz="2100" baseline="-25000" dirty="0"/>
              <a:t>RR</a:t>
            </a:r>
            <a:r>
              <a:rPr lang="en-US" sz="2100" dirty="0"/>
              <a:t> &lt;0</a:t>
            </a:r>
          </a:p>
          <a:p>
            <a:endParaRPr lang="en-US" sz="2100" dirty="0"/>
          </a:p>
        </p:txBody>
      </p:sp>
      <p:cxnSp>
        <p:nvCxnSpPr>
          <p:cNvPr id="5" name="Straight Connector 4"/>
          <p:cNvCxnSpPr/>
          <p:nvPr/>
        </p:nvCxnSpPr>
        <p:spPr>
          <a:xfrm>
            <a:off x="3248526" y="2421356"/>
            <a:ext cx="2971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8098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8642-41EB-2A4F-B738-3657ED29DC2B}"/>
              </a:ext>
            </a:extLst>
          </p:cNvPr>
          <p:cNvSpPr>
            <a:spLocks noGrp="1"/>
          </p:cNvSpPr>
          <p:nvPr>
            <p:ph type="title"/>
          </p:nvPr>
        </p:nvSpPr>
        <p:spPr/>
        <p:txBody>
          <a:bodyPr/>
          <a:lstStyle/>
          <a:p>
            <a:r>
              <a:rPr lang="en-US" dirty="0"/>
              <a:t>Summary </a:t>
            </a:r>
          </a:p>
        </p:txBody>
      </p:sp>
      <p:sp>
        <p:nvSpPr>
          <p:cNvPr id="3" name="Text Placeholder 2">
            <a:extLst>
              <a:ext uri="{FF2B5EF4-FFF2-40B4-BE49-F238E27FC236}">
                <a16:creationId xmlns:a16="http://schemas.microsoft.com/office/drawing/2014/main" id="{BA25A807-579B-C341-B343-F4D2040377A4}"/>
              </a:ext>
            </a:extLst>
          </p:cNvPr>
          <p:cNvSpPr>
            <a:spLocks noGrp="1"/>
          </p:cNvSpPr>
          <p:nvPr>
            <p:ph type="body" sz="quarter" idx="14"/>
          </p:nvPr>
        </p:nvSpPr>
        <p:spPr/>
        <p:txBody>
          <a:bodyPr/>
          <a:lstStyle/>
          <a:p>
            <a:pPr marL="285750" indent="-285750">
              <a:buClr>
                <a:schemeClr val="tx1"/>
              </a:buClr>
              <a:buFont typeface="Arial" panose="020B0604020202020204" pitchFamily="34" charset="0"/>
              <a:buChar char="•"/>
            </a:pPr>
            <a:r>
              <a:rPr lang="en-US" dirty="0"/>
              <a:t>There are several ways to summarize statistical Interaction</a:t>
            </a:r>
          </a:p>
          <a:p>
            <a:pPr marL="742939" lvl="1" indent="-285750">
              <a:buClr>
                <a:schemeClr val="tx1"/>
              </a:buClr>
              <a:buFont typeface="Arial" panose="020B0604020202020204" pitchFamily="34" charset="0"/>
              <a:buChar char="•"/>
            </a:pPr>
            <a:r>
              <a:rPr lang="en-US" dirty="0"/>
              <a:t>Interaction Contrast on Additive Scale</a:t>
            </a:r>
          </a:p>
          <a:p>
            <a:pPr marL="742939" lvl="1" indent="-285750">
              <a:buClr>
                <a:schemeClr val="tx1"/>
              </a:buClr>
              <a:buFont typeface="Arial" panose="020B0604020202020204" pitchFamily="34" charset="0"/>
              <a:buChar char="•"/>
            </a:pPr>
            <a:r>
              <a:rPr lang="en-US" dirty="0"/>
              <a:t>Measure of Interaction on Multiplicative Scale</a:t>
            </a:r>
          </a:p>
          <a:p>
            <a:pPr marL="742939" lvl="1" indent="-285750">
              <a:buClr>
                <a:schemeClr val="tx1"/>
              </a:buClr>
              <a:buFont typeface="Arial" panose="020B0604020202020204" pitchFamily="34" charset="0"/>
              <a:buChar char="•"/>
            </a:pPr>
            <a:r>
              <a:rPr lang="en-US" dirty="0"/>
              <a:t>RERI</a:t>
            </a:r>
            <a:r>
              <a:rPr lang="en-US" baseline="-25000" dirty="0"/>
              <a:t>RR</a:t>
            </a:r>
          </a:p>
          <a:p>
            <a:pPr marL="742939" lvl="1" indent="-285750">
              <a:buClr>
                <a:schemeClr val="tx1"/>
              </a:buClr>
              <a:buFont typeface="Arial" panose="020B0604020202020204" pitchFamily="34" charset="0"/>
              <a:buChar char="•"/>
            </a:pPr>
            <a:r>
              <a:rPr lang="en-US" dirty="0"/>
              <a:t>Attributable Proportion</a:t>
            </a:r>
          </a:p>
          <a:p>
            <a:pPr marL="742939" lvl="1" indent="-285750">
              <a:buClr>
                <a:schemeClr val="tx1"/>
              </a:buClr>
              <a:buFont typeface="Arial" panose="020B0604020202020204" pitchFamily="34" charset="0"/>
              <a:buChar char="•"/>
            </a:pPr>
            <a:r>
              <a:rPr lang="en-US" dirty="0"/>
              <a:t>Synergy Index</a:t>
            </a:r>
          </a:p>
          <a:p>
            <a:pPr marL="285750" indent="-285750">
              <a:buClr>
                <a:schemeClr val="tx1"/>
              </a:buClr>
              <a:buFont typeface="Arial" panose="020B0604020202020204" pitchFamily="34" charset="0"/>
              <a:buChar char="•"/>
            </a:pPr>
            <a:r>
              <a:rPr lang="en-US" dirty="0"/>
              <a:t>Measure of interaction is scale-dependent</a:t>
            </a:r>
          </a:p>
          <a:p>
            <a:pPr>
              <a:buClr>
                <a:schemeClr val="tx1"/>
              </a:buClr>
            </a:pPr>
            <a:endParaRPr lang="en-US" dirty="0"/>
          </a:p>
        </p:txBody>
      </p:sp>
    </p:spTree>
    <p:extLst>
      <p:ext uri="{BB962C8B-B14F-4D97-AF65-F5344CB8AC3E}">
        <p14:creationId xmlns:p14="http://schemas.microsoft.com/office/powerpoint/2010/main" val="13182195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055D7D-B54C-B544-B926-BB7658559867}"/>
              </a:ext>
            </a:extLst>
          </p:cNvPr>
          <p:cNvSpPr>
            <a:spLocks noGrp="1"/>
          </p:cNvSpPr>
          <p:nvPr>
            <p:ph type="sldNum" sz="quarter" idx="13"/>
          </p:nvPr>
        </p:nvSpPr>
        <p:spPr/>
        <p:txBody>
          <a:bodyPr/>
          <a:lstStyle/>
          <a:p>
            <a:fld id="{7BCC8D0D-EAEC-449D-9161-023DFF90F2E2}" type="slidenum">
              <a:rPr lang="en-US" smtClean="0">
                <a:solidFill>
                  <a:srgbClr val="052049"/>
                </a:solidFill>
              </a:rPr>
              <a:pPr/>
              <a:t>2</a:t>
            </a:fld>
            <a:endParaRPr lang="en-US" dirty="0">
              <a:solidFill>
                <a:srgbClr val="052049"/>
              </a:solidFill>
            </a:endParaRPr>
          </a:p>
        </p:txBody>
      </p:sp>
      <p:sp>
        <p:nvSpPr>
          <p:cNvPr id="3" name="Title 2">
            <a:extLst>
              <a:ext uri="{FF2B5EF4-FFF2-40B4-BE49-F238E27FC236}">
                <a16:creationId xmlns:a16="http://schemas.microsoft.com/office/drawing/2014/main" id="{68272A8A-2860-B44D-8A22-6BC5E71F4792}"/>
              </a:ext>
            </a:extLst>
          </p:cNvPr>
          <p:cNvSpPr>
            <a:spLocks noGrp="1"/>
          </p:cNvSpPr>
          <p:nvPr>
            <p:ph type="title"/>
          </p:nvPr>
        </p:nvSpPr>
        <p:spPr/>
        <p:txBody>
          <a:bodyPr/>
          <a:lstStyle/>
          <a:p>
            <a:r>
              <a:rPr lang="en-US" dirty="0"/>
              <a:t>Topics</a:t>
            </a:r>
          </a:p>
        </p:txBody>
      </p:sp>
      <p:sp>
        <p:nvSpPr>
          <p:cNvPr id="4" name="Text Placeholder 3">
            <a:extLst>
              <a:ext uri="{FF2B5EF4-FFF2-40B4-BE49-F238E27FC236}">
                <a16:creationId xmlns:a16="http://schemas.microsoft.com/office/drawing/2014/main" id="{55E24AC5-A226-534F-812E-02DF8F804090}"/>
              </a:ext>
            </a:extLst>
          </p:cNvPr>
          <p:cNvSpPr>
            <a:spLocks noGrp="1"/>
          </p:cNvSpPr>
          <p:nvPr>
            <p:ph type="body" sz="quarter" idx="14"/>
          </p:nvPr>
        </p:nvSpPr>
        <p:spPr>
          <a:xfrm>
            <a:off x="457199" y="1881349"/>
            <a:ext cx="8401987" cy="3937000"/>
          </a:xfrm>
        </p:spPr>
        <p:txBody>
          <a:bodyPr>
            <a:normAutofit fontScale="92500"/>
          </a:bodyPr>
          <a:lstStyle/>
          <a:p>
            <a:pPr marL="285750" indent="-285750">
              <a:buClr>
                <a:schemeClr val="tx1"/>
              </a:buClr>
              <a:buFont typeface="Arial" panose="020B0604020202020204" pitchFamily="34" charset="0"/>
              <a:buChar char="•"/>
            </a:pPr>
            <a:r>
              <a:rPr lang="en-US" sz="2400" dirty="0">
                <a:solidFill>
                  <a:schemeClr val="bg2">
                    <a:lumMod val="85000"/>
                  </a:schemeClr>
                </a:solidFill>
              </a:rPr>
              <a:t>Interaction &amp; Effect Modification – </a:t>
            </a:r>
            <a:r>
              <a:rPr lang="en-US" sz="2400" i="1" dirty="0">
                <a:solidFill>
                  <a:schemeClr val="bg2">
                    <a:lumMod val="85000"/>
                  </a:schemeClr>
                </a:solidFill>
              </a:rPr>
              <a:t>what do these terms mean in epidemiology?</a:t>
            </a:r>
          </a:p>
          <a:p>
            <a:pPr marL="285750" indent="-285750">
              <a:buClr>
                <a:schemeClr val="tx1"/>
              </a:buClr>
              <a:buFont typeface="Arial" panose="020B0604020202020204" pitchFamily="34" charset="0"/>
              <a:buChar char="•"/>
            </a:pPr>
            <a:r>
              <a:rPr lang="en-US" sz="2400" dirty="0">
                <a:solidFill>
                  <a:schemeClr val="bg2">
                    <a:lumMod val="85000"/>
                  </a:schemeClr>
                </a:solidFill>
              </a:rPr>
              <a:t>Why or when do we want to study these?</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Interpretation of model coefficients with an interaction term</a:t>
            </a:r>
          </a:p>
          <a:p>
            <a:pPr marL="285750" indent="-285750">
              <a:buClr>
                <a:schemeClr val="tx1"/>
              </a:buClr>
              <a:buFont typeface="Arial" panose="020B0604020202020204" pitchFamily="34" charset="0"/>
              <a:buChar char="•"/>
            </a:pPr>
            <a:r>
              <a:rPr lang="en-US" sz="2400" dirty="0"/>
              <a:t>Statistical Measures of Interaction (View on own, not recorded)</a:t>
            </a:r>
          </a:p>
          <a:p>
            <a:pPr marL="742939" lvl="1" indent="-285750">
              <a:buClr>
                <a:schemeClr val="tx1"/>
              </a:buClr>
              <a:buFont typeface="Arial" panose="020B0604020202020204" pitchFamily="34" charset="0"/>
              <a:buChar char="•"/>
            </a:pPr>
            <a:r>
              <a:rPr lang="en-US" sz="2400" dirty="0"/>
              <a:t>Importance of Scale - Additive vs. Multiplicative Interaction</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Presenting Effect Modification &amp; Interaction, Examples </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Interaction under Counterfactual Framework</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Appendix (not recorded)</a:t>
            </a:r>
          </a:p>
          <a:p>
            <a:pPr marL="285750" indent="-285750">
              <a:buClr>
                <a:schemeClr val="tx1"/>
              </a:buClr>
              <a:buFont typeface="Arial" panose="020B0604020202020204" pitchFamily="34" charset="0"/>
              <a:buChar char="•"/>
            </a:pPr>
            <a:endParaRPr lang="en-US" sz="2400" dirty="0"/>
          </a:p>
          <a:p>
            <a:pPr marL="285750" indent="-285750">
              <a:buClr>
                <a:schemeClr val="tx1"/>
              </a:buClr>
              <a:buFont typeface="Arial" panose="020B0604020202020204" pitchFamily="34" charset="0"/>
              <a:buChar char="•"/>
            </a:pPr>
            <a:endParaRPr lang="en-US" sz="2400" dirty="0"/>
          </a:p>
        </p:txBody>
      </p:sp>
      <p:pic>
        <p:nvPicPr>
          <p:cNvPr id="5" name="Audio 4">
            <a:hlinkClick r:id="" action="ppaction://media"/>
            <a:extLst>
              <a:ext uri="{FF2B5EF4-FFF2-40B4-BE49-F238E27FC236}">
                <a16:creationId xmlns:a16="http://schemas.microsoft.com/office/drawing/2014/main" id="{8C9AF5D6-8A4A-4ECC-A4E4-B9A3911964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2440133833"/>
      </p:ext>
    </p:extLst>
  </p:cSld>
  <p:clrMapOvr>
    <a:masterClrMapping/>
  </p:clrMapOvr>
  <p:transition advTm="1314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2F4BFD-97DD-BD41-A359-11E5DD6793ED}"/>
              </a:ext>
            </a:extLst>
          </p:cNvPr>
          <p:cNvSpPr>
            <a:spLocks noGrp="1"/>
          </p:cNvSpPr>
          <p:nvPr>
            <p:ph type="sldNum" sz="quarter" idx="13"/>
          </p:nvPr>
        </p:nvSpPr>
        <p:spPr/>
        <p:txBody>
          <a:bodyPr/>
          <a:lstStyle/>
          <a:p>
            <a:fld id="{7BCC8D0D-EAEC-449D-9161-023DFF90F2E2}" type="slidenum">
              <a:rPr lang="en-US" smtClean="0">
                <a:solidFill>
                  <a:srgbClr val="052049"/>
                </a:solidFill>
              </a:rPr>
              <a:pPr/>
              <a:t>3</a:t>
            </a:fld>
            <a:endParaRPr lang="en-US" dirty="0">
              <a:solidFill>
                <a:srgbClr val="052049"/>
              </a:solidFill>
            </a:endParaRPr>
          </a:p>
        </p:txBody>
      </p:sp>
      <p:sp>
        <p:nvSpPr>
          <p:cNvPr id="3" name="Title 2">
            <a:extLst>
              <a:ext uri="{FF2B5EF4-FFF2-40B4-BE49-F238E27FC236}">
                <a16:creationId xmlns:a16="http://schemas.microsoft.com/office/drawing/2014/main" id="{F33A85AD-EAC8-8E47-A1F9-2A6130202B0D}"/>
              </a:ext>
            </a:extLst>
          </p:cNvPr>
          <p:cNvSpPr>
            <a:spLocks noGrp="1"/>
          </p:cNvSpPr>
          <p:nvPr>
            <p:ph type="title"/>
          </p:nvPr>
        </p:nvSpPr>
        <p:spPr/>
        <p:txBody>
          <a:bodyPr/>
          <a:lstStyle/>
          <a:p>
            <a:r>
              <a:rPr lang="en-US" dirty="0"/>
              <a:t>How do we assess statistical interaction?</a:t>
            </a:r>
          </a:p>
        </p:txBody>
      </p:sp>
      <p:sp>
        <p:nvSpPr>
          <p:cNvPr id="4" name="Text Placeholder 3">
            <a:extLst>
              <a:ext uri="{FF2B5EF4-FFF2-40B4-BE49-F238E27FC236}">
                <a16:creationId xmlns:a16="http://schemas.microsoft.com/office/drawing/2014/main" id="{DB8B20DE-00F1-C645-BE82-331BF1E513A6}"/>
              </a:ext>
            </a:extLst>
          </p:cNvPr>
          <p:cNvSpPr>
            <a:spLocks noGrp="1"/>
          </p:cNvSpPr>
          <p:nvPr>
            <p:ph type="body" sz="quarter" idx="14"/>
          </p:nvPr>
        </p:nvSpPr>
        <p:spPr>
          <a:xfrm>
            <a:off x="457200" y="1489587"/>
            <a:ext cx="8179904" cy="4328762"/>
          </a:xfrm>
        </p:spPr>
        <p:txBody>
          <a:bodyPr>
            <a:normAutofit/>
          </a:bodyPr>
          <a:lstStyle/>
          <a:p>
            <a:pPr marL="342900" indent="-342900">
              <a:buClr>
                <a:schemeClr val="tx1"/>
              </a:buClr>
              <a:buSzPct val="100000"/>
              <a:buFont typeface="Arial" panose="020B0604020202020204" pitchFamily="34" charset="0"/>
              <a:buChar char="•"/>
            </a:pPr>
            <a:r>
              <a:rPr lang="en-US" sz="2400" dirty="0"/>
              <a:t>Quantifying Interaction</a:t>
            </a:r>
            <a:endParaRPr lang="en-US" sz="2400" i="1" dirty="0"/>
          </a:p>
          <a:p>
            <a:pPr marL="742939" lvl="1" indent="-285750">
              <a:buClr>
                <a:schemeClr val="tx1"/>
              </a:buClr>
              <a:buFont typeface="Arial" panose="020B0604020202020204" pitchFamily="34" charset="0"/>
              <a:buChar char="•"/>
            </a:pPr>
            <a:r>
              <a:rPr lang="en-US" sz="2200" dirty="0"/>
              <a:t>Statistical interaction is scale dependent</a:t>
            </a:r>
          </a:p>
          <a:p>
            <a:pPr marL="742939" lvl="1" indent="-285750">
              <a:buClr>
                <a:schemeClr val="tx1"/>
              </a:buClr>
              <a:buFont typeface="Arial" panose="020B0604020202020204" pitchFamily="34" charset="0"/>
              <a:buChar char="•"/>
            </a:pPr>
            <a:r>
              <a:rPr lang="en-US" sz="2200" dirty="0"/>
              <a:t>Two Flavors – Additive Scale &amp; Multiplicative Scale</a:t>
            </a:r>
          </a:p>
          <a:p>
            <a:pPr marL="742939" lvl="1" indent="-285750">
              <a:buClr>
                <a:schemeClr val="tx1"/>
              </a:buClr>
              <a:buFont typeface="Arial" panose="020B0604020202020204" pitchFamily="34" charset="0"/>
              <a:buChar char="•"/>
            </a:pPr>
            <a:r>
              <a:rPr lang="en-US" sz="2200" dirty="0"/>
              <a:t>Important to define what scale you are using</a:t>
            </a:r>
          </a:p>
          <a:p>
            <a:pPr lvl="1" indent="0">
              <a:buClr>
                <a:schemeClr val="tx1"/>
              </a:buClr>
              <a:buNone/>
            </a:pPr>
            <a:endParaRPr lang="en-US" sz="2400" dirty="0"/>
          </a:p>
          <a:p>
            <a:pPr>
              <a:buClr>
                <a:schemeClr val="tx1"/>
              </a:buClr>
              <a:buSzPct val="100000"/>
            </a:pPr>
            <a:endParaRPr lang="en-US" sz="2400" dirty="0"/>
          </a:p>
          <a:p>
            <a:pPr marL="342900" indent="-342900">
              <a:buClr>
                <a:schemeClr val="tx1"/>
              </a:buClr>
              <a:buSzPct val="100000"/>
              <a:buFont typeface="Arial" panose="020B0604020202020204" pitchFamily="34" charset="0"/>
              <a:buChar char="•"/>
            </a:pPr>
            <a:endParaRPr lang="en-US" sz="2200" dirty="0"/>
          </a:p>
          <a:p>
            <a:endParaRPr lang="en-US" sz="2400" dirty="0"/>
          </a:p>
          <a:p>
            <a:endParaRPr lang="en-US" sz="2400" i="1"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3906575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810C-29AF-5443-BB16-33294F212423}"/>
              </a:ext>
            </a:extLst>
          </p:cNvPr>
          <p:cNvSpPr>
            <a:spLocks noGrp="1"/>
          </p:cNvSpPr>
          <p:nvPr>
            <p:ph type="title"/>
          </p:nvPr>
        </p:nvSpPr>
        <p:spPr/>
        <p:txBody>
          <a:bodyPr/>
          <a:lstStyle/>
          <a:p>
            <a:r>
              <a:rPr lang="en-US" dirty="0"/>
              <a:t>Interaction Contrast </a:t>
            </a:r>
          </a:p>
        </p:txBody>
      </p:sp>
      <p:sp>
        <p:nvSpPr>
          <p:cNvPr id="3" name="Content Placeholder 2">
            <a:extLst>
              <a:ext uri="{FF2B5EF4-FFF2-40B4-BE49-F238E27FC236}">
                <a16:creationId xmlns:a16="http://schemas.microsoft.com/office/drawing/2014/main" id="{77476794-2499-774F-B1F0-C60846BE27F0}"/>
              </a:ext>
            </a:extLst>
          </p:cNvPr>
          <p:cNvSpPr>
            <a:spLocks noGrp="1"/>
          </p:cNvSpPr>
          <p:nvPr>
            <p:ph idx="1"/>
          </p:nvPr>
        </p:nvSpPr>
        <p:spPr>
          <a:xfrm>
            <a:off x="661375" y="2064774"/>
            <a:ext cx="8325548" cy="3968520"/>
          </a:xfrm>
        </p:spPr>
        <p:txBody>
          <a:bodyPr/>
          <a:lstStyle/>
          <a:p>
            <a:r>
              <a:rPr lang="en-US" sz="2400" dirty="0"/>
              <a:t>Interaction Contrast on the Additive Scale</a:t>
            </a:r>
          </a:p>
          <a:p>
            <a:pPr lvl="1"/>
            <a:r>
              <a:rPr lang="en-US" sz="2200" dirty="0"/>
              <a:t>The Differences of Risk Differences</a:t>
            </a:r>
          </a:p>
          <a:p>
            <a:pPr lvl="1"/>
            <a:r>
              <a:rPr lang="en-US" sz="2200" dirty="0"/>
              <a:t>(p</a:t>
            </a:r>
            <a:r>
              <a:rPr lang="en-US" sz="2200" baseline="-25000" dirty="0"/>
              <a:t>11</a:t>
            </a:r>
            <a:r>
              <a:rPr lang="en-US" sz="2200" dirty="0"/>
              <a:t> </a:t>
            </a:r>
            <a:r>
              <a:rPr lang="mr-IN" sz="2200" dirty="0"/>
              <a:t>–</a:t>
            </a:r>
            <a:r>
              <a:rPr lang="en-US" sz="2200" dirty="0"/>
              <a:t> p</a:t>
            </a:r>
            <a:r>
              <a:rPr lang="en-US" sz="2200" baseline="-25000" dirty="0"/>
              <a:t>01</a:t>
            </a:r>
            <a:r>
              <a:rPr lang="en-US" sz="2200" dirty="0"/>
              <a:t>) – (p</a:t>
            </a:r>
            <a:r>
              <a:rPr lang="en-US" sz="2200" baseline="-25000" dirty="0"/>
              <a:t>10</a:t>
            </a:r>
            <a:r>
              <a:rPr lang="en-US" sz="2200" dirty="0"/>
              <a:t> </a:t>
            </a:r>
            <a:r>
              <a:rPr lang="mr-IN" sz="2200" dirty="0"/>
              <a:t>–</a:t>
            </a:r>
            <a:r>
              <a:rPr lang="en-US" sz="2200" dirty="0"/>
              <a:t> p</a:t>
            </a:r>
            <a:r>
              <a:rPr lang="en-US" sz="2200" baseline="-25000" dirty="0"/>
              <a:t>00</a:t>
            </a:r>
            <a:r>
              <a:rPr lang="en-US" sz="2200" dirty="0"/>
              <a:t>)</a:t>
            </a:r>
            <a:r>
              <a:rPr lang="en-US" sz="2200" baseline="-25000" dirty="0"/>
              <a:t> =</a:t>
            </a:r>
            <a:r>
              <a:rPr lang="en-US" sz="2200" dirty="0"/>
              <a:t> (p</a:t>
            </a:r>
            <a:r>
              <a:rPr lang="en-US" sz="2200" baseline="-25000" dirty="0"/>
              <a:t>11</a:t>
            </a:r>
            <a:r>
              <a:rPr lang="en-US" sz="2200" dirty="0"/>
              <a:t>-p</a:t>
            </a:r>
            <a:r>
              <a:rPr lang="en-US" sz="2200" baseline="-25000" dirty="0"/>
              <a:t>10</a:t>
            </a:r>
            <a:r>
              <a:rPr lang="en-US" sz="2200" dirty="0"/>
              <a:t>) - (p</a:t>
            </a:r>
            <a:r>
              <a:rPr lang="en-US" sz="2200" baseline="-25000" dirty="0"/>
              <a:t>01</a:t>
            </a:r>
            <a:r>
              <a:rPr lang="en-US" sz="2200" dirty="0"/>
              <a:t> </a:t>
            </a:r>
            <a:r>
              <a:rPr lang="mr-IN" sz="2200" dirty="0"/>
              <a:t>–</a:t>
            </a:r>
            <a:r>
              <a:rPr lang="en-US" sz="2200" dirty="0"/>
              <a:t> p</a:t>
            </a:r>
            <a:r>
              <a:rPr lang="en-US" sz="2200" baseline="-25000" dirty="0"/>
              <a:t>00</a:t>
            </a:r>
            <a:r>
              <a:rPr lang="en-US" sz="2200" dirty="0"/>
              <a:t>)</a:t>
            </a:r>
          </a:p>
          <a:p>
            <a:pPr lvl="1"/>
            <a:r>
              <a:rPr lang="en-US" sz="2200" dirty="0"/>
              <a:t>= p</a:t>
            </a:r>
            <a:r>
              <a:rPr lang="en-US" sz="2200" baseline="-25000" dirty="0"/>
              <a:t>11</a:t>
            </a:r>
            <a:r>
              <a:rPr lang="en-US" sz="2200" dirty="0"/>
              <a:t> </a:t>
            </a:r>
            <a:r>
              <a:rPr lang="mr-IN" sz="2200" dirty="0"/>
              <a:t>–</a:t>
            </a:r>
            <a:r>
              <a:rPr lang="en-US" sz="2200" dirty="0"/>
              <a:t> p</a:t>
            </a:r>
            <a:r>
              <a:rPr lang="en-US" sz="2200" baseline="-25000" dirty="0"/>
              <a:t>01</a:t>
            </a:r>
            <a:r>
              <a:rPr lang="en-US" sz="2200" dirty="0"/>
              <a:t> – p</a:t>
            </a:r>
            <a:r>
              <a:rPr lang="en-US" sz="2200" baseline="-25000" dirty="0"/>
              <a:t>10</a:t>
            </a:r>
            <a:r>
              <a:rPr lang="en-US" sz="2200" dirty="0"/>
              <a:t> + p</a:t>
            </a:r>
            <a:r>
              <a:rPr lang="en-US" sz="2200" baseline="-25000" dirty="0"/>
              <a:t>00</a:t>
            </a:r>
          </a:p>
          <a:p>
            <a:pPr marL="0" indent="0">
              <a:buNone/>
            </a:pPr>
            <a:endParaRPr lang="en-US" sz="2400" baseline="-25000" dirty="0"/>
          </a:p>
          <a:p>
            <a:endParaRPr lang="en-US" sz="2400" dirty="0"/>
          </a:p>
          <a:p>
            <a:endParaRPr lang="en-US" sz="2400" dirty="0"/>
          </a:p>
          <a:p>
            <a:endParaRPr lang="en-US" sz="2400" dirty="0"/>
          </a:p>
          <a:p>
            <a:pPr marL="0" indent="0">
              <a:buNone/>
            </a:pPr>
            <a:endParaRPr lang="en-US" sz="2200" dirty="0"/>
          </a:p>
          <a:p>
            <a:endParaRPr lang="en-US" sz="2400" dirty="0"/>
          </a:p>
          <a:p>
            <a:endParaRPr lang="en-US" dirty="0"/>
          </a:p>
        </p:txBody>
      </p:sp>
      <p:sp>
        <p:nvSpPr>
          <p:cNvPr id="5" name="Slide Number Placeholder 4">
            <a:extLst>
              <a:ext uri="{FF2B5EF4-FFF2-40B4-BE49-F238E27FC236}">
                <a16:creationId xmlns:a16="http://schemas.microsoft.com/office/drawing/2014/main" id="{A234C819-7969-024D-A87D-868D6089B635}"/>
              </a:ext>
            </a:extLst>
          </p:cNvPr>
          <p:cNvSpPr>
            <a:spLocks noGrp="1"/>
          </p:cNvSpPr>
          <p:nvPr>
            <p:ph type="sldNum" sz="quarter" idx="4"/>
          </p:nvPr>
        </p:nvSpPr>
        <p:spPr/>
        <p:txBody>
          <a:bodyPr/>
          <a:lstStyle/>
          <a:p>
            <a:fld id="{7BCC8D0D-EAEC-449D-9161-023DFF90F2E2}" type="slidenum">
              <a:rPr lang="en-US" smtClean="0">
                <a:solidFill>
                  <a:srgbClr val="052049"/>
                </a:solidFill>
              </a:rPr>
              <a:pPr/>
              <a:t>4</a:t>
            </a:fld>
            <a:endParaRPr lang="en-US" dirty="0">
              <a:solidFill>
                <a:srgbClr val="052049"/>
              </a:solidFill>
            </a:endParaRPr>
          </a:p>
        </p:txBody>
      </p:sp>
      <p:graphicFrame>
        <p:nvGraphicFramePr>
          <p:cNvPr id="6" name="Table 5">
            <a:extLst>
              <a:ext uri="{FF2B5EF4-FFF2-40B4-BE49-F238E27FC236}">
                <a16:creationId xmlns:a16="http://schemas.microsoft.com/office/drawing/2014/main" id="{ED143F13-25F5-B842-84B2-981CF9AFD1F3}"/>
              </a:ext>
            </a:extLst>
          </p:cNvPr>
          <p:cNvGraphicFramePr>
            <a:graphicFrameLocks noGrp="1"/>
          </p:cNvGraphicFramePr>
          <p:nvPr/>
        </p:nvGraphicFramePr>
        <p:xfrm>
          <a:off x="4425943" y="3897206"/>
          <a:ext cx="3873020" cy="1570812"/>
        </p:xfrm>
        <a:graphic>
          <a:graphicData uri="http://schemas.openxmlformats.org/drawingml/2006/table">
            <a:tbl>
              <a:tblPr firstRow="1" bandRow="1">
                <a:tableStyleId>{2A488322-F2BA-4B5B-9748-0D474271808F}</a:tableStyleId>
              </a:tblPr>
              <a:tblGrid>
                <a:gridCol w="659130">
                  <a:extLst>
                    <a:ext uri="{9D8B030D-6E8A-4147-A177-3AD203B41FA5}">
                      <a16:colId xmlns:a16="http://schemas.microsoft.com/office/drawing/2014/main" val="264201194"/>
                    </a:ext>
                  </a:extLst>
                </a:gridCol>
                <a:gridCol w="1606945">
                  <a:extLst>
                    <a:ext uri="{9D8B030D-6E8A-4147-A177-3AD203B41FA5}">
                      <a16:colId xmlns:a16="http://schemas.microsoft.com/office/drawing/2014/main" val="1295444519"/>
                    </a:ext>
                  </a:extLst>
                </a:gridCol>
                <a:gridCol w="1606945">
                  <a:extLst>
                    <a:ext uri="{9D8B030D-6E8A-4147-A177-3AD203B41FA5}">
                      <a16:colId xmlns:a16="http://schemas.microsoft.com/office/drawing/2014/main" val="1494868655"/>
                    </a:ext>
                  </a:extLst>
                </a:gridCol>
              </a:tblGrid>
              <a:tr h="52360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Z=1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Z=0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2995777"/>
                  </a:ext>
                </a:extLst>
              </a:tr>
              <a:tr h="523604">
                <a:tc>
                  <a:txBody>
                    <a:bodyPr/>
                    <a:lstStyle/>
                    <a:p>
                      <a:r>
                        <a:rPr lang="en-US" dirty="0"/>
                        <a:t>X=1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baseline="0" dirty="0"/>
                        <a:t>p</a:t>
                      </a:r>
                      <a:r>
                        <a:rPr lang="en-US" baseline="-250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p</a:t>
                      </a:r>
                      <a:r>
                        <a:rPr lang="en-US" baseline="-25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58934"/>
                  </a:ext>
                </a:extLst>
              </a:tr>
              <a:tr h="523604">
                <a:tc>
                  <a:txBody>
                    <a:bodyPr/>
                    <a:lstStyle/>
                    <a:p>
                      <a:r>
                        <a:rPr lang="en-US" dirty="0"/>
                        <a:t>X=0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baseline="0" dirty="0"/>
                        <a:t>p</a:t>
                      </a:r>
                      <a:r>
                        <a:rPr lang="en-US" baseline="-25000"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p</a:t>
                      </a:r>
                      <a:r>
                        <a:rPr lang="en-US" baseline="-25000" dirty="0"/>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604184"/>
                  </a:ext>
                </a:extLst>
              </a:tr>
            </a:tbl>
          </a:graphicData>
        </a:graphic>
      </p:graphicFrame>
    </p:spTree>
    <p:extLst>
      <p:ext uri="{BB962C8B-B14F-4D97-AF65-F5344CB8AC3E}">
        <p14:creationId xmlns:p14="http://schemas.microsoft.com/office/powerpoint/2010/main" val="262807492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49" y="129311"/>
            <a:ext cx="8089901" cy="834074"/>
          </a:xfrm>
        </p:spPr>
        <p:txBody>
          <a:bodyPr/>
          <a:lstStyle/>
          <a:p>
            <a:r>
              <a:rPr lang="en-US" b="1" dirty="0"/>
              <a:t>Measure of Interaction on the Additive Scale </a:t>
            </a:r>
            <a:br>
              <a:rPr lang="en-US" b="1" dirty="0"/>
            </a:br>
            <a:r>
              <a:rPr lang="en-US" b="1" dirty="0"/>
              <a:t>Interaction Contrast (IC)</a:t>
            </a:r>
          </a:p>
        </p:txBody>
      </p:sp>
      <p:sp>
        <p:nvSpPr>
          <p:cNvPr id="3" name="Content Placeholder 2"/>
          <p:cNvSpPr>
            <a:spLocks noGrp="1"/>
          </p:cNvSpPr>
          <p:nvPr>
            <p:ph idx="1"/>
          </p:nvPr>
        </p:nvSpPr>
        <p:spPr>
          <a:xfrm>
            <a:off x="425728" y="2557767"/>
            <a:ext cx="8325548" cy="4123250"/>
          </a:xfrm>
        </p:spPr>
        <p:txBody>
          <a:bodyPr/>
          <a:lstStyle/>
          <a:p>
            <a:pPr marL="0" indent="0" algn="ctr">
              <a:buNone/>
            </a:pPr>
            <a:r>
              <a:rPr lang="en-US" sz="2700" dirty="0"/>
              <a:t>(p</a:t>
            </a:r>
            <a:r>
              <a:rPr lang="en-US" sz="2700" baseline="-25000" dirty="0"/>
              <a:t>11</a:t>
            </a:r>
            <a:r>
              <a:rPr lang="en-US" sz="2700" dirty="0"/>
              <a:t> </a:t>
            </a:r>
            <a:r>
              <a:rPr lang="mr-IN" sz="2700" dirty="0"/>
              <a:t>–</a:t>
            </a:r>
            <a:r>
              <a:rPr lang="en-US" sz="2700" dirty="0"/>
              <a:t> p</a:t>
            </a:r>
            <a:r>
              <a:rPr lang="en-US" sz="2700" baseline="-25000" dirty="0"/>
              <a:t>00</a:t>
            </a:r>
            <a:r>
              <a:rPr lang="en-US" sz="2700" dirty="0"/>
              <a:t>) - [(p</a:t>
            </a:r>
            <a:r>
              <a:rPr lang="en-US" sz="2700" baseline="-25000" dirty="0"/>
              <a:t>10</a:t>
            </a:r>
            <a:r>
              <a:rPr lang="en-US" sz="2700" dirty="0"/>
              <a:t> </a:t>
            </a:r>
            <a:r>
              <a:rPr lang="mr-IN" sz="2700" dirty="0"/>
              <a:t>–</a:t>
            </a:r>
            <a:r>
              <a:rPr lang="en-US" sz="2700" dirty="0"/>
              <a:t> p</a:t>
            </a:r>
            <a:r>
              <a:rPr lang="en-US" sz="2700" baseline="-25000" dirty="0"/>
              <a:t>00</a:t>
            </a:r>
            <a:r>
              <a:rPr lang="en-US" sz="2700" dirty="0"/>
              <a:t>)</a:t>
            </a:r>
            <a:r>
              <a:rPr lang="en-US" sz="2700" baseline="-25000" dirty="0"/>
              <a:t> </a:t>
            </a:r>
            <a:r>
              <a:rPr lang="en-US" sz="2700" dirty="0"/>
              <a:t>+ (p</a:t>
            </a:r>
            <a:r>
              <a:rPr lang="en-US" sz="2700" baseline="-25000" dirty="0"/>
              <a:t>01</a:t>
            </a:r>
            <a:r>
              <a:rPr lang="en-US" sz="2700" dirty="0"/>
              <a:t> </a:t>
            </a:r>
            <a:r>
              <a:rPr lang="mr-IN" sz="2700" dirty="0"/>
              <a:t>–</a:t>
            </a:r>
            <a:r>
              <a:rPr lang="en-US" sz="2700" dirty="0"/>
              <a:t> p</a:t>
            </a:r>
            <a:r>
              <a:rPr lang="en-US" sz="2700" baseline="-25000" dirty="0"/>
              <a:t>00</a:t>
            </a:r>
            <a:r>
              <a:rPr lang="en-US" sz="2700" dirty="0"/>
              <a:t>)]</a:t>
            </a:r>
          </a:p>
          <a:p>
            <a:pPr marL="0" indent="0" algn="ctr">
              <a:buNone/>
            </a:pPr>
            <a:endParaRPr lang="en-US" sz="2700" dirty="0"/>
          </a:p>
          <a:p>
            <a:pPr marL="0" indent="0" algn="ctr">
              <a:buNone/>
            </a:pPr>
            <a:endParaRPr lang="en-US" sz="2700" dirty="0"/>
          </a:p>
          <a:p>
            <a:pPr marL="0" indent="0" algn="ctr">
              <a:buNone/>
            </a:pPr>
            <a:r>
              <a:rPr lang="en-US" sz="2700" dirty="0"/>
              <a:t>p</a:t>
            </a:r>
            <a:r>
              <a:rPr lang="en-US" sz="2700" baseline="-25000" dirty="0"/>
              <a:t>11</a:t>
            </a:r>
            <a:r>
              <a:rPr lang="en-US" sz="2700" dirty="0"/>
              <a:t> </a:t>
            </a:r>
            <a:r>
              <a:rPr lang="mr-IN" sz="2700" dirty="0"/>
              <a:t>–</a:t>
            </a:r>
            <a:r>
              <a:rPr lang="en-US" sz="2700" dirty="0"/>
              <a:t> p</a:t>
            </a:r>
            <a:r>
              <a:rPr lang="en-US" sz="2700" baseline="-25000" dirty="0"/>
              <a:t>10</a:t>
            </a:r>
            <a:r>
              <a:rPr lang="en-US" sz="2700" dirty="0"/>
              <a:t> </a:t>
            </a:r>
            <a:r>
              <a:rPr lang="mr-IN" sz="2700" dirty="0"/>
              <a:t>–</a:t>
            </a:r>
            <a:r>
              <a:rPr lang="en-US" sz="2700" dirty="0"/>
              <a:t> p</a:t>
            </a:r>
            <a:r>
              <a:rPr lang="en-US" sz="2700" baseline="-25000" dirty="0"/>
              <a:t>01</a:t>
            </a:r>
            <a:r>
              <a:rPr lang="en-US" sz="2700" dirty="0"/>
              <a:t> + p</a:t>
            </a:r>
            <a:r>
              <a:rPr lang="en-US" sz="2700" baseline="-25000" dirty="0"/>
              <a:t>00</a:t>
            </a:r>
          </a:p>
          <a:p>
            <a:pPr marL="0" indent="0" algn="ctr">
              <a:buNone/>
            </a:pPr>
            <a:endParaRPr lang="en-US" sz="2700" baseline="-25000" dirty="0"/>
          </a:p>
          <a:p>
            <a:pPr marL="0" indent="0" algn="ctr">
              <a:buNone/>
            </a:pPr>
            <a:r>
              <a:rPr lang="en-US" sz="2400" dirty="0"/>
              <a:t>If greater than 0, interaction is positive or super-additive.</a:t>
            </a:r>
          </a:p>
          <a:p>
            <a:pPr marL="0" indent="0" algn="ctr">
              <a:buNone/>
            </a:pPr>
            <a:r>
              <a:rPr lang="en-US" sz="2400" dirty="0"/>
              <a:t>If less than 0, interaction is negative or sub-additive.</a:t>
            </a:r>
          </a:p>
          <a:p>
            <a:pPr marL="0" indent="0" algn="ctr">
              <a:buNone/>
            </a:pPr>
            <a:r>
              <a:rPr lang="en-US" sz="2400" dirty="0"/>
              <a:t>If this = 0, then no evidence of interaction on additive scale.</a:t>
            </a:r>
          </a:p>
        </p:txBody>
      </p:sp>
      <p:sp>
        <p:nvSpPr>
          <p:cNvPr id="7" name="TextBox 6"/>
          <p:cNvSpPr txBox="1"/>
          <p:nvPr/>
        </p:nvSpPr>
        <p:spPr bwMode="auto">
          <a:xfrm>
            <a:off x="1076631" y="3122835"/>
            <a:ext cx="2545847" cy="969496"/>
          </a:xfrm>
          <a:prstGeom prst="rect">
            <a:avLst/>
          </a:prstGeom>
          <a:noFill/>
          <a:ln w="19050" algn="ctr">
            <a:noFill/>
            <a:miter lim="800000"/>
            <a:headEnd/>
            <a:tailEnd/>
          </a:ln>
        </p:spPr>
        <p:txBody>
          <a:bodyPr wrap="square" lIns="0" tIns="0" rIns="0" bIns="0" rtlCol="0">
            <a:spAutoFit/>
          </a:bodyPr>
          <a:lstStyle/>
          <a:p>
            <a:pPr algn="ctr"/>
            <a:r>
              <a:rPr lang="en-US" sz="2100" dirty="0">
                <a:solidFill>
                  <a:srgbClr val="C00000"/>
                </a:solidFill>
              </a:rPr>
              <a:t>Effect of both X and Z vs neither exposure</a:t>
            </a:r>
          </a:p>
        </p:txBody>
      </p:sp>
      <p:sp>
        <p:nvSpPr>
          <p:cNvPr id="8" name="TextBox 7"/>
          <p:cNvSpPr txBox="1"/>
          <p:nvPr/>
        </p:nvSpPr>
        <p:spPr bwMode="auto">
          <a:xfrm>
            <a:off x="3683678" y="3126350"/>
            <a:ext cx="1809648" cy="323165"/>
          </a:xfrm>
          <a:prstGeom prst="rect">
            <a:avLst/>
          </a:prstGeom>
          <a:noFill/>
          <a:ln w="19050" algn="ctr">
            <a:noFill/>
            <a:miter lim="800000"/>
            <a:headEnd/>
            <a:tailEnd/>
          </a:ln>
        </p:spPr>
        <p:txBody>
          <a:bodyPr wrap="square" lIns="0" tIns="0" rIns="0" bIns="0" rtlCol="0">
            <a:spAutoFit/>
          </a:bodyPr>
          <a:lstStyle/>
          <a:p>
            <a:pPr algn="ctr"/>
            <a:r>
              <a:rPr lang="en-US" sz="2100" dirty="0">
                <a:solidFill>
                  <a:srgbClr val="C00000"/>
                </a:solidFill>
              </a:rPr>
              <a:t>Effect of X only</a:t>
            </a:r>
          </a:p>
        </p:txBody>
      </p:sp>
      <p:sp>
        <p:nvSpPr>
          <p:cNvPr id="9" name="TextBox 8"/>
          <p:cNvSpPr txBox="1"/>
          <p:nvPr/>
        </p:nvSpPr>
        <p:spPr bwMode="auto">
          <a:xfrm>
            <a:off x="5657763" y="3126350"/>
            <a:ext cx="1809648" cy="323165"/>
          </a:xfrm>
          <a:prstGeom prst="rect">
            <a:avLst/>
          </a:prstGeom>
          <a:noFill/>
          <a:ln w="19050" algn="ctr">
            <a:noFill/>
            <a:miter lim="800000"/>
            <a:headEnd/>
            <a:tailEnd/>
          </a:ln>
        </p:spPr>
        <p:txBody>
          <a:bodyPr wrap="square" lIns="0" tIns="0" rIns="0" bIns="0" rtlCol="0">
            <a:spAutoFit/>
          </a:bodyPr>
          <a:lstStyle/>
          <a:p>
            <a:pPr algn="ctr"/>
            <a:r>
              <a:rPr lang="en-US" sz="2100" dirty="0">
                <a:solidFill>
                  <a:srgbClr val="C00000"/>
                </a:solidFill>
              </a:rPr>
              <a:t>Effect of Z only</a:t>
            </a:r>
          </a:p>
        </p:txBody>
      </p:sp>
      <p:sp>
        <p:nvSpPr>
          <p:cNvPr id="10" name="Rounded Rectangle 9"/>
          <p:cNvSpPr/>
          <p:nvPr/>
        </p:nvSpPr>
        <p:spPr bwMode="auto">
          <a:xfrm>
            <a:off x="2809368" y="4096233"/>
            <a:ext cx="3617259" cy="470647"/>
          </a:xfrm>
          <a:prstGeom prst="roundRect">
            <a:avLst/>
          </a:prstGeom>
          <a:noFill/>
          <a:ln w="60325" algn="ctr">
            <a:solidFill>
              <a:srgbClr val="C00000"/>
            </a:solid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graphicFrame>
        <p:nvGraphicFramePr>
          <p:cNvPr id="11" name="Table 10">
            <a:extLst>
              <a:ext uri="{FF2B5EF4-FFF2-40B4-BE49-F238E27FC236}">
                <a16:creationId xmlns:a16="http://schemas.microsoft.com/office/drawing/2014/main" id="{D46C8B03-7141-994C-9DD0-6E5709543868}"/>
              </a:ext>
            </a:extLst>
          </p:cNvPr>
          <p:cNvGraphicFramePr>
            <a:graphicFrameLocks noGrp="1"/>
          </p:cNvGraphicFramePr>
          <p:nvPr/>
        </p:nvGraphicFramePr>
        <p:xfrm>
          <a:off x="748275" y="1018703"/>
          <a:ext cx="3469764" cy="1493154"/>
        </p:xfrm>
        <a:graphic>
          <a:graphicData uri="http://schemas.openxmlformats.org/drawingml/2006/table">
            <a:tbl>
              <a:tblPr firstRow="1" bandRow="1">
                <a:tableStyleId>{2A488322-F2BA-4B5B-9748-0D474271808F}</a:tableStyleId>
              </a:tblPr>
              <a:tblGrid>
                <a:gridCol w="829802">
                  <a:extLst>
                    <a:ext uri="{9D8B030D-6E8A-4147-A177-3AD203B41FA5}">
                      <a16:colId xmlns:a16="http://schemas.microsoft.com/office/drawing/2014/main" val="264201194"/>
                    </a:ext>
                  </a:extLst>
                </a:gridCol>
                <a:gridCol w="1200331">
                  <a:extLst>
                    <a:ext uri="{9D8B030D-6E8A-4147-A177-3AD203B41FA5}">
                      <a16:colId xmlns:a16="http://schemas.microsoft.com/office/drawing/2014/main" val="1295444519"/>
                    </a:ext>
                  </a:extLst>
                </a:gridCol>
                <a:gridCol w="1439631">
                  <a:extLst>
                    <a:ext uri="{9D8B030D-6E8A-4147-A177-3AD203B41FA5}">
                      <a16:colId xmlns:a16="http://schemas.microsoft.com/office/drawing/2014/main" val="1494868655"/>
                    </a:ext>
                  </a:extLst>
                </a:gridCol>
              </a:tblGrid>
              <a:tr h="49771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Z=1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Z=0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2995777"/>
                  </a:ext>
                </a:extLst>
              </a:tr>
              <a:tr h="497718">
                <a:tc>
                  <a:txBody>
                    <a:bodyPr/>
                    <a:lstStyle/>
                    <a:p>
                      <a:r>
                        <a:rPr lang="en-US" dirty="0"/>
                        <a:t>X=1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baseline="0" dirty="0"/>
                        <a:t>p</a:t>
                      </a:r>
                      <a:r>
                        <a:rPr lang="en-US" baseline="-250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p</a:t>
                      </a:r>
                      <a:r>
                        <a:rPr lang="en-US" baseline="-25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58934"/>
                  </a:ext>
                </a:extLst>
              </a:tr>
              <a:tr h="497718">
                <a:tc>
                  <a:txBody>
                    <a:bodyPr/>
                    <a:lstStyle/>
                    <a:p>
                      <a:r>
                        <a:rPr lang="en-US" dirty="0"/>
                        <a:t>X=0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US" baseline="0" dirty="0"/>
                        <a:t>p</a:t>
                      </a:r>
                      <a:r>
                        <a:rPr lang="en-US" baseline="-25000"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a:t>p</a:t>
                      </a:r>
                      <a:r>
                        <a:rPr lang="en-US" baseline="-25000" dirty="0"/>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604184"/>
                  </a:ext>
                </a:extLst>
              </a:tr>
            </a:tbl>
          </a:graphicData>
        </a:graphic>
      </p:graphicFrame>
      <p:sp>
        <p:nvSpPr>
          <p:cNvPr id="4" name="TextBox 3">
            <a:extLst>
              <a:ext uri="{FF2B5EF4-FFF2-40B4-BE49-F238E27FC236}">
                <a16:creationId xmlns:a16="http://schemas.microsoft.com/office/drawing/2014/main" id="{ED2D9DB4-CCD8-2447-963D-44C89B953603}"/>
              </a:ext>
            </a:extLst>
          </p:cNvPr>
          <p:cNvSpPr txBox="1"/>
          <p:nvPr/>
        </p:nvSpPr>
        <p:spPr bwMode="auto">
          <a:xfrm>
            <a:off x="4449009" y="1327993"/>
            <a:ext cx="4350774" cy="923330"/>
          </a:xfrm>
          <a:prstGeom prst="rect">
            <a:avLst/>
          </a:prstGeom>
          <a:noFill/>
          <a:ln w="19050" algn="ctr">
            <a:noFill/>
            <a:miter lim="800000"/>
            <a:headEnd/>
            <a:tailEnd/>
          </a:ln>
        </p:spPr>
        <p:txBody>
          <a:bodyPr wrap="square" lIns="0" tIns="0" rIns="0" bIns="0" rtlCol="0">
            <a:spAutoFit/>
          </a:bodyPr>
          <a:lstStyle/>
          <a:p>
            <a:r>
              <a:rPr lang="en-US" sz="2000" dirty="0" err="1"/>
              <a:t>p</a:t>
            </a:r>
            <a:r>
              <a:rPr lang="en-US" sz="2000" baseline="-25000" dirty="0" err="1"/>
              <a:t>xz</a:t>
            </a:r>
            <a:r>
              <a:rPr lang="en-US" sz="2000" dirty="0"/>
              <a:t>=P(Y=1|X=x, Z=z)</a:t>
            </a:r>
          </a:p>
          <a:p>
            <a:r>
              <a:rPr lang="en-US" sz="2000" dirty="0"/>
              <a:t>= probability of the outcome when X has the value x and Z has the value z</a:t>
            </a:r>
          </a:p>
        </p:txBody>
      </p:sp>
    </p:spTree>
    <p:extLst>
      <p:ext uri="{BB962C8B-B14F-4D97-AF65-F5344CB8AC3E}">
        <p14:creationId xmlns:p14="http://schemas.microsoft.com/office/powerpoint/2010/main" val="1381789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Measures of interaction </a:t>
            </a:r>
            <a:r>
              <a:rPr lang="mr-IN" b="1" dirty="0"/>
              <a:t>–</a:t>
            </a:r>
            <a:r>
              <a:rPr lang="en-US" b="1" dirty="0"/>
              <a:t> on the additive scale</a:t>
            </a:r>
          </a:p>
        </p:txBody>
      </p:sp>
      <p:sp>
        <p:nvSpPr>
          <p:cNvPr id="3" name="Content Placeholder 2"/>
          <p:cNvSpPr>
            <a:spLocks noGrp="1"/>
          </p:cNvSpPr>
          <p:nvPr>
            <p:ph idx="1"/>
          </p:nvPr>
        </p:nvSpPr>
        <p:spPr>
          <a:xfrm>
            <a:off x="4206408" y="2358846"/>
            <a:ext cx="4898500" cy="3008627"/>
          </a:xfrm>
        </p:spPr>
        <p:txBody>
          <a:bodyPr/>
          <a:lstStyle/>
          <a:p>
            <a:pPr marL="0" indent="0" algn="ctr">
              <a:buNone/>
            </a:pPr>
            <a:r>
              <a:rPr lang="en-US" sz="2400" dirty="0"/>
              <a:t>p</a:t>
            </a:r>
            <a:r>
              <a:rPr lang="en-US" sz="2400" baseline="-25000" dirty="0"/>
              <a:t>11</a:t>
            </a:r>
            <a:r>
              <a:rPr lang="en-US" sz="2400" dirty="0"/>
              <a:t> </a:t>
            </a:r>
            <a:r>
              <a:rPr lang="mr-IN" sz="2400" dirty="0"/>
              <a:t>–</a:t>
            </a:r>
            <a:r>
              <a:rPr lang="en-US" sz="2400" dirty="0"/>
              <a:t> p</a:t>
            </a:r>
            <a:r>
              <a:rPr lang="en-US" sz="2400" baseline="-25000" dirty="0"/>
              <a:t>10</a:t>
            </a:r>
            <a:r>
              <a:rPr lang="en-US" sz="2400" dirty="0"/>
              <a:t> </a:t>
            </a:r>
            <a:r>
              <a:rPr lang="mr-IN" sz="2400" dirty="0"/>
              <a:t>–</a:t>
            </a:r>
            <a:r>
              <a:rPr lang="en-US" sz="2400" dirty="0"/>
              <a:t> p</a:t>
            </a:r>
            <a:r>
              <a:rPr lang="en-US" sz="2400" baseline="-25000" dirty="0"/>
              <a:t>01</a:t>
            </a:r>
            <a:r>
              <a:rPr lang="en-US" sz="2400" dirty="0"/>
              <a:t> + p</a:t>
            </a:r>
            <a:r>
              <a:rPr lang="en-US" sz="2400" baseline="-25000" dirty="0"/>
              <a:t>00</a:t>
            </a:r>
          </a:p>
          <a:p>
            <a:pPr marL="0" indent="0" algn="ctr">
              <a:buNone/>
            </a:pPr>
            <a:endParaRPr lang="en-US" sz="2100" dirty="0"/>
          </a:p>
          <a:p>
            <a:pPr marL="0" indent="0" algn="ctr">
              <a:buNone/>
            </a:pPr>
            <a:r>
              <a:rPr lang="en-US" sz="2100" dirty="0"/>
              <a:t>0.0450 </a:t>
            </a:r>
            <a:r>
              <a:rPr lang="mr-IN" sz="2100" dirty="0"/>
              <a:t>–</a:t>
            </a:r>
            <a:r>
              <a:rPr lang="en-US" sz="2100" dirty="0"/>
              <a:t> 0.0095 </a:t>
            </a:r>
            <a:r>
              <a:rPr lang="mr-IN" sz="2100" dirty="0"/>
              <a:t>–</a:t>
            </a:r>
            <a:r>
              <a:rPr lang="en-US" sz="2100" dirty="0"/>
              <a:t> 0.0670 + 0.011 </a:t>
            </a:r>
          </a:p>
          <a:p>
            <a:pPr marL="0" indent="0" algn="ctr">
              <a:buNone/>
            </a:pPr>
            <a:r>
              <a:rPr lang="en-US" sz="2100" dirty="0"/>
              <a:t>= 0.0299</a:t>
            </a:r>
          </a:p>
          <a:p>
            <a:pPr marL="0" indent="0" algn="ctr">
              <a:buNone/>
            </a:pPr>
            <a:r>
              <a:rPr lang="en-US" sz="2100" dirty="0"/>
              <a:t>Evidence of </a:t>
            </a:r>
            <a:r>
              <a:rPr lang="en-US" sz="2100" dirty="0">
                <a:solidFill>
                  <a:srgbClr val="C00000"/>
                </a:solidFill>
              </a:rPr>
              <a:t>positive</a:t>
            </a:r>
            <a:r>
              <a:rPr lang="en-US" sz="2100" dirty="0"/>
              <a:t> or </a:t>
            </a:r>
            <a:r>
              <a:rPr lang="en-US" sz="2100" dirty="0">
                <a:solidFill>
                  <a:srgbClr val="C00000"/>
                </a:solidFill>
              </a:rPr>
              <a:t>super-additive interaction on additive scale</a:t>
            </a:r>
            <a:endParaRPr lang="en-US" sz="1800" dirty="0">
              <a:solidFill>
                <a:srgbClr val="C00000"/>
              </a:solidFill>
            </a:endParaRPr>
          </a:p>
        </p:txBody>
      </p:sp>
      <p:graphicFrame>
        <p:nvGraphicFramePr>
          <p:cNvPr id="6" name="Table 5"/>
          <p:cNvGraphicFramePr>
            <a:graphicFrameLocks noGrp="1"/>
          </p:cNvGraphicFramePr>
          <p:nvPr/>
        </p:nvGraphicFramePr>
        <p:xfrm>
          <a:off x="442547" y="2412830"/>
          <a:ext cx="3849234" cy="2366373"/>
        </p:xfrm>
        <a:graphic>
          <a:graphicData uri="http://schemas.openxmlformats.org/drawingml/2006/table">
            <a:tbl>
              <a:tblPr firstRow="1" bandRow="1">
                <a:tableStyleId>{93296810-A885-4BE3-A3E7-6D5BEEA58F35}</a:tableStyleId>
              </a:tblPr>
              <a:tblGrid>
                <a:gridCol w="1283078">
                  <a:extLst>
                    <a:ext uri="{9D8B030D-6E8A-4147-A177-3AD203B41FA5}">
                      <a16:colId xmlns:a16="http://schemas.microsoft.com/office/drawing/2014/main" val="20000"/>
                    </a:ext>
                  </a:extLst>
                </a:gridCol>
                <a:gridCol w="1283078">
                  <a:extLst>
                    <a:ext uri="{9D8B030D-6E8A-4147-A177-3AD203B41FA5}">
                      <a16:colId xmlns:a16="http://schemas.microsoft.com/office/drawing/2014/main" val="20001"/>
                    </a:ext>
                  </a:extLst>
                </a:gridCol>
                <a:gridCol w="1283078">
                  <a:extLst>
                    <a:ext uri="{9D8B030D-6E8A-4147-A177-3AD203B41FA5}">
                      <a16:colId xmlns:a16="http://schemas.microsoft.com/office/drawing/2014/main" val="20002"/>
                    </a:ext>
                  </a:extLst>
                </a:gridCol>
              </a:tblGrid>
              <a:tr h="1028700">
                <a:tc>
                  <a:txBody>
                    <a:bodyPr/>
                    <a:lstStyle/>
                    <a:p>
                      <a:pPr algn="ctr"/>
                      <a:endParaRPr lang="en-US"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No</a:t>
                      </a:r>
                      <a:r>
                        <a:rPr lang="en-US" sz="2000" baseline="0" dirty="0"/>
                        <a:t> Asbestos</a:t>
                      </a:r>
                      <a:endParaRPr lang="en-US" sz="2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Asbestos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8660">
                <a:tc>
                  <a:txBody>
                    <a:bodyPr/>
                    <a:lstStyle/>
                    <a:p>
                      <a:pPr algn="ctr"/>
                      <a:r>
                        <a:rPr lang="en-US" sz="2100" dirty="0"/>
                        <a:t>Non-Smoker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0.0067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9013">
                <a:tc>
                  <a:txBody>
                    <a:bodyPr/>
                    <a:lstStyle/>
                    <a:p>
                      <a:pPr algn="ctr"/>
                      <a:r>
                        <a:rPr lang="en-US" sz="2100" dirty="0"/>
                        <a:t>Smoker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0.0095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0.0450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8708420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 of interaction </a:t>
            </a:r>
            <a:r>
              <a:rPr lang="mr-IN" b="1" dirty="0"/>
              <a:t>–</a:t>
            </a:r>
            <a:r>
              <a:rPr lang="en-US" b="1" dirty="0"/>
              <a:t> on the multiplicative scale</a:t>
            </a:r>
          </a:p>
        </p:txBody>
      </p:sp>
      <p:sp>
        <p:nvSpPr>
          <p:cNvPr id="3" name="Content Placeholder 2"/>
          <p:cNvSpPr>
            <a:spLocks noGrp="1"/>
          </p:cNvSpPr>
          <p:nvPr>
            <p:ph idx="1"/>
          </p:nvPr>
        </p:nvSpPr>
        <p:spPr>
          <a:xfrm>
            <a:off x="653732" y="2004316"/>
            <a:ext cx="4614009" cy="3008627"/>
          </a:xfrm>
        </p:spPr>
        <p:txBody>
          <a:bodyPr/>
          <a:lstStyle/>
          <a:p>
            <a:pPr marL="0" indent="0">
              <a:buNone/>
            </a:pPr>
            <a:r>
              <a:rPr lang="en-US" sz="1800" dirty="0"/>
              <a:t>Assume a binary outcome Y and two binary exposures of interest:</a:t>
            </a:r>
          </a:p>
          <a:p>
            <a:pPr marL="0" indent="0" algn="ctr">
              <a:buNone/>
            </a:pPr>
            <a:r>
              <a:rPr lang="en-US" sz="1800" dirty="0"/>
              <a:t> RR</a:t>
            </a:r>
            <a:r>
              <a:rPr lang="en-US" sz="1800" baseline="-25000" dirty="0"/>
              <a:t>10</a:t>
            </a:r>
            <a:r>
              <a:rPr lang="en-US" sz="1800" dirty="0"/>
              <a:t> = p</a:t>
            </a:r>
            <a:r>
              <a:rPr lang="en-US" sz="1800" baseline="-25000" dirty="0"/>
              <a:t>10</a:t>
            </a:r>
            <a:r>
              <a:rPr lang="en-US" sz="1800" dirty="0"/>
              <a:t> / p</a:t>
            </a:r>
            <a:r>
              <a:rPr lang="en-US" sz="1800" baseline="-25000" dirty="0"/>
              <a:t>00</a:t>
            </a:r>
          </a:p>
          <a:p>
            <a:pPr marL="0" indent="0" algn="ctr">
              <a:buNone/>
            </a:pPr>
            <a:r>
              <a:rPr lang="en-US" sz="1800" dirty="0"/>
              <a:t> RR</a:t>
            </a:r>
            <a:r>
              <a:rPr lang="en-US" sz="1800" baseline="-25000" dirty="0"/>
              <a:t>01</a:t>
            </a:r>
            <a:r>
              <a:rPr lang="en-US" sz="1800" dirty="0"/>
              <a:t> = p</a:t>
            </a:r>
            <a:r>
              <a:rPr lang="en-US" sz="1800" baseline="-25000" dirty="0"/>
              <a:t>01</a:t>
            </a:r>
            <a:r>
              <a:rPr lang="en-US" sz="1800" dirty="0"/>
              <a:t> / p</a:t>
            </a:r>
            <a:r>
              <a:rPr lang="en-US" sz="1800" baseline="-25000" dirty="0"/>
              <a:t>00</a:t>
            </a:r>
          </a:p>
          <a:p>
            <a:pPr marL="0" indent="0" algn="ctr">
              <a:buNone/>
            </a:pPr>
            <a:r>
              <a:rPr lang="en-US" sz="1800" dirty="0"/>
              <a:t>RR</a:t>
            </a:r>
            <a:r>
              <a:rPr lang="en-US" sz="1800" baseline="-25000" dirty="0"/>
              <a:t>11</a:t>
            </a:r>
            <a:r>
              <a:rPr lang="en-US" sz="1800" dirty="0"/>
              <a:t> = p</a:t>
            </a:r>
            <a:r>
              <a:rPr lang="en-US" sz="1800" baseline="-25000" dirty="0"/>
              <a:t>11</a:t>
            </a:r>
            <a:r>
              <a:rPr lang="en-US" sz="1800" dirty="0"/>
              <a:t>/ p</a:t>
            </a:r>
            <a:r>
              <a:rPr lang="en-US" sz="1800" baseline="-25000" dirty="0"/>
              <a:t>00</a:t>
            </a:r>
          </a:p>
          <a:p>
            <a:pPr marL="0" indent="0">
              <a:buNone/>
            </a:pPr>
            <a:endParaRPr lang="en-US" sz="1800" dirty="0"/>
          </a:p>
          <a:p>
            <a:pPr marL="0" indent="0" algn="ctr">
              <a:buNone/>
            </a:pPr>
            <a:r>
              <a:rPr lang="en-US" sz="1800" dirty="0"/>
              <a:t>     RR</a:t>
            </a:r>
            <a:r>
              <a:rPr lang="en-US" sz="1800" baseline="-25000" dirty="0"/>
              <a:t>11</a:t>
            </a:r>
            <a:r>
              <a:rPr lang="en-US" sz="1800" dirty="0"/>
              <a:t>        p</a:t>
            </a:r>
            <a:r>
              <a:rPr lang="en-US" sz="1800" baseline="-25000" dirty="0"/>
              <a:t>11</a:t>
            </a:r>
            <a:r>
              <a:rPr lang="en-US" sz="1800" dirty="0"/>
              <a:t>p</a:t>
            </a:r>
            <a:r>
              <a:rPr lang="en-US" sz="1800" baseline="-25000" dirty="0"/>
              <a:t>00</a:t>
            </a:r>
          </a:p>
          <a:p>
            <a:pPr marL="0" indent="0" algn="ctr">
              <a:buNone/>
            </a:pPr>
            <a:r>
              <a:rPr lang="en-US" sz="1800" dirty="0"/>
              <a:t>RR</a:t>
            </a:r>
            <a:r>
              <a:rPr lang="en-US" sz="1800" baseline="-25000" dirty="0"/>
              <a:t>10</a:t>
            </a:r>
            <a:r>
              <a:rPr lang="en-US" sz="1800" dirty="0"/>
              <a:t>RR</a:t>
            </a:r>
            <a:r>
              <a:rPr lang="en-US" sz="1800" baseline="-25000" dirty="0"/>
              <a:t>01</a:t>
            </a:r>
            <a:r>
              <a:rPr lang="en-US" sz="1800" dirty="0"/>
              <a:t> 	 p</a:t>
            </a:r>
            <a:r>
              <a:rPr lang="en-US" sz="1800" baseline="-25000" dirty="0"/>
              <a:t>10</a:t>
            </a:r>
            <a:r>
              <a:rPr lang="en-US" sz="1800" dirty="0"/>
              <a:t>p</a:t>
            </a:r>
            <a:r>
              <a:rPr lang="en-US" sz="1800" baseline="-25000" dirty="0"/>
              <a:t>01</a:t>
            </a:r>
            <a:endParaRPr lang="en-US" baseline="-25000" dirty="0"/>
          </a:p>
        </p:txBody>
      </p:sp>
      <p:cxnSp>
        <p:nvCxnSpPr>
          <p:cNvPr id="7" name="Straight Connector 6"/>
          <p:cNvCxnSpPr/>
          <p:nvPr/>
        </p:nvCxnSpPr>
        <p:spPr>
          <a:xfrm>
            <a:off x="1979326" y="4424582"/>
            <a:ext cx="975947"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243310" y="4510454"/>
            <a:ext cx="850565" cy="659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2967330" y="4348871"/>
            <a:ext cx="778120" cy="323165"/>
          </a:xfrm>
          <a:prstGeom prst="rect">
            <a:avLst/>
          </a:prstGeom>
          <a:noFill/>
          <a:ln w="19050" algn="ctr">
            <a:noFill/>
            <a:miter lim="800000"/>
            <a:headEnd/>
            <a:tailEnd/>
          </a:ln>
        </p:spPr>
        <p:txBody>
          <a:bodyPr wrap="square" lIns="0" tIns="0" rIns="0" bIns="0" rtlCol="0">
            <a:spAutoFit/>
          </a:bodyPr>
          <a:lstStyle/>
          <a:p>
            <a:r>
              <a:rPr lang="en-US" sz="2100" dirty="0"/>
              <a:t>=</a:t>
            </a:r>
          </a:p>
        </p:txBody>
      </p:sp>
      <p:sp>
        <p:nvSpPr>
          <p:cNvPr id="13" name="Rectangle 12"/>
          <p:cNvSpPr/>
          <p:nvPr/>
        </p:nvSpPr>
        <p:spPr>
          <a:xfrm>
            <a:off x="4280866" y="4152663"/>
            <a:ext cx="4863134" cy="2031325"/>
          </a:xfrm>
          <a:prstGeom prst="rect">
            <a:avLst/>
          </a:prstGeom>
        </p:spPr>
        <p:txBody>
          <a:bodyPr wrap="square">
            <a:spAutoFit/>
          </a:bodyPr>
          <a:lstStyle/>
          <a:p>
            <a:pPr algn="ctr"/>
            <a:r>
              <a:rPr lang="en-US" sz="2100" dirty="0">
                <a:latin typeface="+mj-lt"/>
                <a:ea typeface="Arial Hebrew" charset="-79"/>
                <a:cs typeface="Arial Hebrew" charset="-79"/>
              </a:rPr>
              <a:t>If greater than 1, interaction is positive or super-multiplicative.</a:t>
            </a:r>
          </a:p>
          <a:p>
            <a:pPr algn="ctr"/>
            <a:r>
              <a:rPr lang="en-US" sz="2100" dirty="0">
                <a:latin typeface="+mj-lt"/>
                <a:ea typeface="Arial Hebrew" charset="-79"/>
                <a:cs typeface="Arial Hebrew" charset="-79"/>
              </a:rPr>
              <a:t>If less than 1, interaction is negative or sub-multiplicative.</a:t>
            </a:r>
          </a:p>
          <a:p>
            <a:pPr algn="ctr"/>
            <a:r>
              <a:rPr lang="en-US" sz="2100" dirty="0">
                <a:latin typeface="+mj-lt"/>
                <a:ea typeface="Arial Hebrew" charset="-79"/>
                <a:cs typeface="Arial Hebrew" charset="-79"/>
              </a:rPr>
              <a:t>If it = 1, then no evidence of interaction on multiplicative scale</a:t>
            </a:r>
          </a:p>
        </p:txBody>
      </p:sp>
      <p:sp>
        <p:nvSpPr>
          <p:cNvPr id="14" name="Rounded Rectangle 13"/>
          <p:cNvSpPr/>
          <p:nvPr/>
        </p:nvSpPr>
        <p:spPr bwMode="auto">
          <a:xfrm>
            <a:off x="3243310" y="4046401"/>
            <a:ext cx="861891" cy="966542"/>
          </a:xfrm>
          <a:prstGeom prst="roundRect">
            <a:avLst/>
          </a:prstGeom>
          <a:noFill/>
          <a:ln w="60325" algn="ctr">
            <a:solidFill>
              <a:srgbClr val="C00000"/>
            </a:solid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Tree>
    <p:extLst>
      <p:ext uri="{BB962C8B-B14F-4D97-AF65-F5344CB8AC3E}">
        <p14:creationId xmlns:p14="http://schemas.microsoft.com/office/powerpoint/2010/main" val="3510853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1186435"/>
            <a:ext cx="8089901" cy="467757"/>
          </a:xfrm>
        </p:spPr>
        <p:txBody>
          <a:bodyPr/>
          <a:lstStyle/>
          <a:p>
            <a:r>
              <a:rPr lang="en-US" b="1" dirty="0"/>
              <a:t>Measures of interaction </a:t>
            </a:r>
            <a:r>
              <a:rPr lang="mr-IN" b="1" dirty="0"/>
              <a:t>–</a:t>
            </a:r>
            <a:r>
              <a:rPr lang="en-US" b="1" dirty="0"/>
              <a:t> on the multiplicative scale</a:t>
            </a:r>
          </a:p>
        </p:txBody>
      </p:sp>
      <p:sp>
        <p:nvSpPr>
          <p:cNvPr id="3" name="Content Placeholder 2"/>
          <p:cNvSpPr>
            <a:spLocks noGrp="1"/>
          </p:cNvSpPr>
          <p:nvPr>
            <p:ph idx="1"/>
          </p:nvPr>
        </p:nvSpPr>
        <p:spPr>
          <a:xfrm>
            <a:off x="3771900" y="2373594"/>
            <a:ext cx="5372100" cy="3008627"/>
          </a:xfrm>
        </p:spPr>
        <p:txBody>
          <a:bodyPr/>
          <a:lstStyle/>
          <a:p>
            <a:pPr marL="0" indent="0" algn="ctr">
              <a:buNone/>
            </a:pPr>
            <a:endParaRPr lang="en-US" sz="1800" dirty="0"/>
          </a:p>
          <a:p>
            <a:pPr marL="0" indent="0" algn="ctr">
              <a:buNone/>
            </a:pPr>
            <a:r>
              <a:rPr lang="en-US" sz="1800" dirty="0"/>
              <a:t>(0.0450/0.011)</a:t>
            </a:r>
            <a:br>
              <a:rPr lang="en-US" sz="1800" dirty="0"/>
            </a:br>
            <a:r>
              <a:rPr lang="en-US" sz="1800" dirty="0"/>
              <a:t> (0.0095/0.011) X (0.0067 / 0.0011)</a:t>
            </a:r>
          </a:p>
          <a:p>
            <a:pPr marL="0" indent="0" algn="ctr">
              <a:buNone/>
            </a:pPr>
            <a:r>
              <a:rPr lang="en-US" sz="1800" dirty="0"/>
              <a:t>= 0.78</a:t>
            </a:r>
          </a:p>
          <a:p>
            <a:pPr marL="0" indent="0" algn="ctr">
              <a:buNone/>
            </a:pPr>
            <a:r>
              <a:rPr lang="en-US" sz="1800" dirty="0"/>
              <a:t>Evidence of </a:t>
            </a:r>
            <a:r>
              <a:rPr lang="en-US" sz="1800" dirty="0">
                <a:solidFill>
                  <a:srgbClr val="C00000"/>
                </a:solidFill>
              </a:rPr>
              <a:t>negative multiplicative interaction</a:t>
            </a:r>
          </a:p>
        </p:txBody>
      </p:sp>
      <p:cxnSp>
        <p:nvCxnSpPr>
          <p:cNvPr id="7" name="Straight Connector 6"/>
          <p:cNvCxnSpPr/>
          <p:nvPr/>
        </p:nvCxnSpPr>
        <p:spPr>
          <a:xfrm flipV="1">
            <a:off x="4698682" y="3022227"/>
            <a:ext cx="3678836" cy="1564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97B748F1-F749-1343-9C30-4983EB47E7DF}"/>
              </a:ext>
            </a:extLst>
          </p:cNvPr>
          <p:cNvGraphicFramePr>
            <a:graphicFrameLocks noGrp="1"/>
          </p:cNvGraphicFramePr>
          <p:nvPr/>
        </p:nvGraphicFramePr>
        <p:xfrm>
          <a:off x="206573" y="2375967"/>
          <a:ext cx="3849234" cy="2366373"/>
        </p:xfrm>
        <a:graphic>
          <a:graphicData uri="http://schemas.openxmlformats.org/drawingml/2006/table">
            <a:tbl>
              <a:tblPr firstRow="1" bandRow="1">
                <a:tableStyleId>{93296810-A885-4BE3-A3E7-6D5BEEA58F35}</a:tableStyleId>
              </a:tblPr>
              <a:tblGrid>
                <a:gridCol w="1283078">
                  <a:extLst>
                    <a:ext uri="{9D8B030D-6E8A-4147-A177-3AD203B41FA5}">
                      <a16:colId xmlns:a16="http://schemas.microsoft.com/office/drawing/2014/main" val="20000"/>
                    </a:ext>
                  </a:extLst>
                </a:gridCol>
                <a:gridCol w="1283078">
                  <a:extLst>
                    <a:ext uri="{9D8B030D-6E8A-4147-A177-3AD203B41FA5}">
                      <a16:colId xmlns:a16="http://schemas.microsoft.com/office/drawing/2014/main" val="20001"/>
                    </a:ext>
                  </a:extLst>
                </a:gridCol>
                <a:gridCol w="1283078">
                  <a:extLst>
                    <a:ext uri="{9D8B030D-6E8A-4147-A177-3AD203B41FA5}">
                      <a16:colId xmlns:a16="http://schemas.microsoft.com/office/drawing/2014/main" val="20002"/>
                    </a:ext>
                  </a:extLst>
                </a:gridCol>
              </a:tblGrid>
              <a:tr h="1028700">
                <a:tc>
                  <a:txBody>
                    <a:bodyPr/>
                    <a:lstStyle/>
                    <a:p>
                      <a:pPr algn="ctr"/>
                      <a:endParaRPr lang="en-US"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No</a:t>
                      </a:r>
                      <a:r>
                        <a:rPr lang="en-US" sz="2000" baseline="0" dirty="0"/>
                        <a:t> Asbestos</a:t>
                      </a:r>
                      <a:endParaRPr lang="en-US" sz="2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Asbestos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8660">
                <a:tc>
                  <a:txBody>
                    <a:bodyPr/>
                    <a:lstStyle/>
                    <a:p>
                      <a:pPr algn="ctr"/>
                      <a:r>
                        <a:rPr lang="en-US" sz="2100" dirty="0"/>
                        <a:t>Non-Smoker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0.0067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9013">
                <a:tc>
                  <a:txBody>
                    <a:bodyPr/>
                    <a:lstStyle/>
                    <a:p>
                      <a:pPr algn="ctr"/>
                      <a:r>
                        <a:rPr lang="en-US" sz="2100" dirty="0"/>
                        <a:t>Smoker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0.0095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0.0450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426169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49" y="952556"/>
            <a:ext cx="8089901" cy="467757"/>
          </a:xfrm>
        </p:spPr>
        <p:txBody>
          <a:bodyPr/>
          <a:lstStyle/>
          <a:p>
            <a:r>
              <a:rPr lang="en-US" b="1" dirty="0"/>
              <a:t>Measures of interaction </a:t>
            </a:r>
            <a:r>
              <a:rPr lang="mr-IN" b="1" dirty="0"/>
              <a:t>–</a:t>
            </a:r>
            <a:r>
              <a:rPr lang="en-US" b="1" dirty="0"/>
              <a:t> scale dependent</a:t>
            </a:r>
          </a:p>
        </p:txBody>
      </p:sp>
      <p:sp>
        <p:nvSpPr>
          <p:cNvPr id="3" name="Content Placeholder 2"/>
          <p:cNvSpPr>
            <a:spLocks noGrp="1"/>
          </p:cNvSpPr>
          <p:nvPr>
            <p:ph idx="1"/>
          </p:nvPr>
        </p:nvSpPr>
        <p:spPr>
          <a:xfrm>
            <a:off x="4203289" y="1858297"/>
            <a:ext cx="4711325" cy="4188542"/>
          </a:xfrm>
        </p:spPr>
        <p:txBody>
          <a:bodyPr/>
          <a:lstStyle/>
          <a:p>
            <a:pPr>
              <a:buClr>
                <a:schemeClr val="tx1"/>
              </a:buClr>
            </a:pPr>
            <a:r>
              <a:rPr lang="en-US" dirty="0"/>
              <a:t>Positive/ super-additive interaction on additive scale</a:t>
            </a:r>
          </a:p>
          <a:p>
            <a:pPr lvl="1">
              <a:buClr>
                <a:schemeClr val="tx1"/>
              </a:buClr>
            </a:pPr>
            <a:r>
              <a:rPr lang="en-US" dirty="0"/>
              <a:t>Effect of both exposures together exceeds sum of effects individually on the risk difference scale</a:t>
            </a:r>
          </a:p>
          <a:p>
            <a:pPr>
              <a:buClr>
                <a:schemeClr val="tx1"/>
              </a:buClr>
            </a:pPr>
            <a:r>
              <a:rPr lang="en-US" dirty="0"/>
              <a:t>Negative interaction on multiplicative scale</a:t>
            </a:r>
          </a:p>
          <a:p>
            <a:pPr lvl="1">
              <a:buClr>
                <a:schemeClr val="tx1"/>
              </a:buClr>
            </a:pPr>
            <a:r>
              <a:rPr lang="en-US" dirty="0"/>
              <a:t>Effect of both exposures together is less than the product of the effects of the two exposures on the multiplicative scale</a:t>
            </a:r>
          </a:p>
          <a:p>
            <a:endParaRPr lang="en-US" dirty="0"/>
          </a:p>
        </p:txBody>
      </p:sp>
      <p:graphicFrame>
        <p:nvGraphicFramePr>
          <p:cNvPr id="5" name="Table 4">
            <a:extLst>
              <a:ext uri="{FF2B5EF4-FFF2-40B4-BE49-F238E27FC236}">
                <a16:creationId xmlns:a16="http://schemas.microsoft.com/office/drawing/2014/main" id="{C0F8A337-A5D1-0044-9D16-10B7FC41ABFE}"/>
              </a:ext>
            </a:extLst>
          </p:cNvPr>
          <p:cNvGraphicFramePr>
            <a:graphicFrameLocks noGrp="1"/>
          </p:cNvGraphicFramePr>
          <p:nvPr/>
        </p:nvGraphicFramePr>
        <p:xfrm>
          <a:off x="61389" y="2677836"/>
          <a:ext cx="3849234" cy="2366373"/>
        </p:xfrm>
        <a:graphic>
          <a:graphicData uri="http://schemas.openxmlformats.org/drawingml/2006/table">
            <a:tbl>
              <a:tblPr firstRow="1" bandRow="1">
                <a:tableStyleId>{93296810-A885-4BE3-A3E7-6D5BEEA58F35}</a:tableStyleId>
              </a:tblPr>
              <a:tblGrid>
                <a:gridCol w="1283078">
                  <a:extLst>
                    <a:ext uri="{9D8B030D-6E8A-4147-A177-3AD203B41FA5}">
                      <a16:colId xmlns:a16="http://schemas.microsoft.com/office/drawing/2014/main" val="20000"/>
                    </a:ext>
                  </a:extLst>
                </a:gridCol>
                <a:gridCol w="1283078">
                  <a:extLst>
                    <a:ext uri="{9D8B030D-6E8A-4147-A177-3AD203B41FA5}">
                      <a16:colId xmlns:a16="http://schemas.microsoft.com/office/drawing/2014/main" val="20001"/>
                    </a:ext>
                  </a:extLst>
                </a:gridCol>
                <a:gridCol w="1283078">
                  <a:extLst>
                    <a:ext uri="{9D8B030D-6E8A-4147-A177-3AD203B41FA5}">
                      <a16:colId xmlns:a16="http://schemas.microsoft.com/office/drawing/2014/main" val="20002"/>
                    </a:ext>
                  </a:extLst>
                </a:gridCol>
              </a:tblGrid>
              <a:tr h="1028700">
                <a:tc>
                  <a:txBody>
                    <a:bodyPr/>
                    <a:lstStyle/>
                    <a:p>
                      <a:pPr algn="ctr"/>
                      <a:endParaRPr lang="en-US" sz="2100" dirty="0"/>
                    </a:p>
                  </a:txBody>
                  <a:tcPr marL="68580" marR="68580" marT="34290" marB="34290"/>
                </a:tc>
                <a:tc>
                  <a:txBody>
                    <a:bodyPr/>
                    <a:lstStyle/>
                    <a:p>
                      <a:pPr algn="ctr"/>
                      <a:r>
                        <a:rPr lang="en-US" sz="2000" dirty="0"/>
                        <a:t>No</a:t>
                      </a:r>
                      <a:r>
                        <a:rPr lang="en-US" sz="2000" baseline="0" dirty="0"/>
                        <a:t> Asbestos</a:t>
                      </a:r>
                      <a:endParaRPr lang="en-US" sz="2000" dirty="0"/>
                    </a:p>
                  </a:txBody>
                  <a:tcPr marL="68580" marR="68580" marT="34290" marB="34290"/>
                </a:tc>
                <a:tc>
                  <a:txBody>
                    <a:bodyPr/>
                    <a:lstStyle/>
                    <a:p>
                      <a:pPr algn="ctr"/>
                      <a:r>
                        <a:rPr lang="en-US" sz="2000" dirty="0"/>
                        <a:t>Asbestos</a:t>
                      </a:r>
                    </a:p>
                  </a:txBody>
                  <a:tcPr marL="68580" marR="68580" marT="34290" marB="34290"/>
                </a:tc>
                <a:extLst>
                  <a:ext uri="{0D108BD9-81ED-4DB2-BD59-A6C34878D82A}">
                    <a16:rowId xmlns:a16="http://schemas.microsoft.com/office/drawing/2014/main" val="10000"/>
                  </a:ext>
                </a:extLst>
              </a:tr>
              <a:tr h="708660">
                <a:tc>
                  <a:txBody>
                    <a:bodyPr/>
                    <a:lstStyle/>
                    <a:p>
                      <a:pPr algn="ctr"/>
                      <a:r>
                        <a:rPr lang="en-US" sz="2100" dirty="0"/>
                        <a:t>Non-Smoker</a:t>
                      </a:r>
                    </a:p>
                  </a:txBody>
                  <a:tcPr marL="68580" marR="68580" marT="34290" marB="34290"/>
                </a:tc>
                <a:tc>
                  <a:txBody>
                    <a:bodyPr/>
                    <a:lstStyle/>
                    <a:p>
                      <a:pPr algn="ctr"/>
                      <a:r>
                        <a:rPr lang="en-US" sz="2100" dirty="0"/>
                        <a:t>0.0011</a:t>
                      </a:r>
                    </a:p>
                  </a:txBody>
                  <a:tcPr marL="68580" marR="68580" marT="34290" marB="34290"/>
                </a:tc>
                <a:tc>
                  <a:txBody>
                    <a:bodyPr/>
                    <a:lstStyle/>
                    <a:p>
                      <a:pPr algn="ctr"/>
                      <a:r>
                        <a:rPr lang="en-US" sz="2100" dirty="0"/>
                        <a:t>0.0067</a:t>
                      </a:r>
                    </a:p>
                  </a:txBody>
                  <a:tcPr marL="68580" marR="68580" marT="34290" marB="34290"/>
                </a:tc>
                <a:extLst>
                  <a:ext uri="{0D108BD9-81ED-4DB2-BD59-A6C34878D82A}">
                    <a16:rowId xmlns:a16="http://schemas.microsoft.com/office/drawing/2014/main" val="10001"/>
                  </a:ext>
                </a:extLst>
              </a:tr>
              <a:tr h="629013">
                <a:tc>
                  <a:txBody>
                    <a:bodyPr/>
                    <a:lstStyle/>
                    <a:p>
                      <a:pPr algn="ctr"/>
                      <a:r>
                        <a:rPr lang="en-US" sz="2100" dirty="0"/>
                        <a:t>Smoker</a:t>
                      </a:r>
                    </a:p>
                  </a:txBody>
                  <a:tcPr marL="68580" marR="68580" marT="34290" marB="34290"/>
                </a:tc>
                <a:tc>
                  <a:txBody>
                    <a:bodyPr/>
                    <a:lstStyle/>
                    <a:p>
                      <a:pPr algn="ctr"/>
                      <a:r>
                        <a:rPr lang="en-US" sz="2100" dirty="0"/>
                        <a:t>0.0095</a:t>
                      </a:r>
                    </a:p>
                  </a:txBody>
                  <a:tcPr marL="68580" marR="68580" marT="34290" marB="34290"/>
                </a:tc>
                <a:tc>
                  <a:txBody>
                    <a:bodyPr/>
                    <a:lstStyle/>
                    <a:p>
                      <a:pPr algn="ctr"/>
                      <a:r>
                        <a:rPr lang="en-US" sz="2100" dirty="0"/>
                        <a:t>0.0450</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21423952"/>
      </p:ext>
    </p:extLst>
  </p:cSld>
  <p:clrMapOvr>
    <a:masterClrMapping/>
  </p:clrMapOvr>
  <p:transition>
    <p:fade/>
  </p:transition>
</p:sld>
</file>

<file path=ppt/theme/theme1.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14342</TotalTime>
  <Words>2504</Words>
  <Application>Microsoft Macintosh PowerPoint</Application>
  <PresentationFormat>On-screen Show (4:3)</PresentationFormat>
  <Paragraphs>280</Paragraphs>
  <Slides>16</Slides>
  <Notes>12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.AppleSystemUIFont</vt:lpstr>
      <vt:lpstr>Arial</vt:lpstr>
      <vt:lpstr>Calibri</vt:lpstr>
      <vt:lpstr>Garamond</vt:lpstr>
      <vt:lpstr>LucidaGrande</vt:lpstr>
      <vt:lpstr>Wingdings</vt:lpstr>
      <vt:lpstr>1_UCSF Contemporary</vt:lpstr>
      <vt:lpstr>Assessing &amp; Summarizing Statistical Interaction</vt:lpstr>
      <vt:lpstr>Topics</vt:lpstr>
      <vt:lpstr>How do we assess statistical interaction?</vt:lpstr>
      <vt:lpstr>Interaction Contrast </vt:lpstr>
      <vt:lpstr>Measure of Interaction on the Additive Scale  Interaction Contrast (IC)</vt:lpstr>
      <vt:lpstr>Measures of interaction – on the additive scale</vt:lpstr>
      <vt:lpstr>Measure of interaction – on the multiplicative scale</vt:lpstr>
      <vt:lpstr>Measures of interaction – on the multiplicative scale</vt:lpstr>
      <vt:lpstr>Measures of interaction – scale dependent</vt:lpstr>
      <vt:lpstr>Measures of interaction – on the multiplicative scale</vt:lpstr>
      <vt:lpstr>Importance of Scale</vt:lpstr>
      <vt:lpstr>Assessing Interaction on Additive Scale when you only have Relative Risks - RERIRR</vt:lpstr>
      <vt:lpstr>Assessing Interaction on Additive Scale when you only have Relative Risks - RERIRR</vt:lpstr>
      <vt:lpstr>Measures of interaction – Attributable Proportion</vt:lpstr>
      <vt:lpstr>Measures of interaction – Synergy Index (S)</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dc:title>
  <dc:creator>Chan, June Maylin</dc:creator>
  <cp:lastModifiedBy>Chan, June Maylin</cp:lastModifiedBy>
  <cp:revision>571</cp:revision>
  <dcterms:created xsi:type="dcterms:W3CDTF">2018-11-30T00:04:19Z</dcterms:created>
  <dcterms:modified xsi:type="dcterms:W3CDTF">2020-02-10T00:36:32Z</dcterms:modified>
</cp:coreProperties>
</file>