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9"/>
  </p:notesMasterIdLst>
  <p:sldIdLst>
    <p:sldId id="301" r:id="rId2"/>
    <p:sldId id="302" r:id="rId3"/>
    <p:sldId id="330" r:id="rId4"/>
    <p:sldId id="303" r:id="rId5"/>
    <p:sldId id="331" r:id="rId6"/>
    <p:sldId id="315" r:id="rId7"/>
    <p:sldId id="314" r:id="rId8"/>
    <p:sldId id="316" r:id="rId9"/>
    <p:sldId id="306" r:id="rId10"/>
    <p:sldId id="323" r:id="rId11"/>
    <p:sldId id="317" r:id="rId12"/>
    <p:sldId id="307" r:id="rId13"/>
    <p:sldId id="308" r:id="rId14"/>
    <p:sldId id="311" r:id="rId15"/>
    <p:sldId id="318" r:id="rId16"/>
    <p:sldId id="319" r:id="rId17"/>
    <p:sldId id="328" r:id="rId18"/>
    <p:sldId id="266" r:id="rId19"/>
    <p:sldId id="321" r:id="rId20"/>
    <p:sldId id="322" r:id="rId21"/>
    <p:sldId id="271" r:id="rId22"/>
    <p:sldId id="320" r:id="rId23"/>
    <p:sldId id="276" r:id="rId24"/>
    <p:sldId id="312" r:id="rId25"/>
    <p:sldId id="278" r:id="rId26"/>
    <p:sldId id="279" r:id="rId27"/>
    <p:sldId id="280" r:id="rId28"/>
    <p:sldId id="281" r:id="rId29"/>
    <p:sldId id="283" r:id="rId30"/>
    <p:sldId id="282" r:id="rId31"/>
    <p:sldId id="284" r:id="rId32"/>
    <p:sldId id="285" r:id="rId33"/>
    <p:sldId id="286" r:id="rId34"/>
    <p:sldId id="287" r:id="rId35"/>
    <p:sldId id="288" r:id="rId36"/>
    <p:sldId id="290" r:id="rId37"/>
    <p:sldId id="291" r:id="rId38"/>
    <p:sldId id="292" r:id="rId39"/>
    <p:sldId id="293" r:id="rId40"/>
    <p:sldId id="294" r:id="rId41"/>
    <p:sldId id="296" r:id="rId42"/>
    <p:sldId id="329" r:id="rId43"/>
    <p:sldId id="297" r:id="rId44"/>
    <p:sldId id="298" r:id="rId45"/>
    <p:sldId id="299" r:id="rId46"/>
    <p:sldId id="325" r:id="rId47"/>
    <p:sldId id="32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31"/>
    <p:restoredTop sz="93214"/>
  </p:normalViewPr>
  <p:slideViewPr>
    <p:cSldViewPr snapToGrid="0" snapToObjects="1">
      <p:cViewPr varScale="1">
        <p:scale>
          <a:sx n="82" d="100"/>
          <a:sy n="82" d="100"/>
        </p:scale>
        <p:origin x="184" y="69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1ED1D2-B96D-1C46-93A6-84824090F288}" type="datetimeFigureOut">
              <a:rPr lang="en-US" smtClean="0"/>
              <a:t>1/29/18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8F328A-16EF-6444-904D-274E99C0E4E5}" type="slidenum">
              <a:rPr lang="en-US" smtClean="0"/>
              <a:t>‹#›</a:t>
            </a:fld>
            <a:endParaRPr lang="en-US"/>
          </a:p>
        </p:txBody>
      </p:sp>
    </p:spTree>
    <p:extLst>
      <p:ext uri="{BB962C8B-B14F-4D97-AF65-F5344CB8AC3E}">
        <p14:creationId xmlns:p14="http://schemas.microsoft.com/office/powerpoint/2010/main" val="709396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nature.com/avianflu/google-earth/index.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curetogether.co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FFAA793B-A3E8-D74B-B91D-B9315E046BDE}" type="slidenum">
              <a:rPr lang="en-US" altLang="en-US" sz="1200"/>
              <a:pPr/>
              <a:t>1</a:t>
            </a:fld>
            <a:endParaRPr lang="en-US" altLang="en-US" sz="1200"/>
          </a:p>
        </p:txBody>
      </p:sp>
      <p:sp>
        <p:nvSpPr>
          <p:cNvPr id="29698"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p:txBody>
          <a:bodyPr/>
          <a:lstStyle/>
          <a:p>
            <a:pPr>
              <a:defRPr/>
            </a:pPr>
            <a:r>
              <a:rPr lang="en-US" dirty="0">
                <a:cs typeface="+mn-cs"/>
              </a:rPr>
              <a:t>PMI, PPRN, National Cancer Data Ecosystem – patient-donated data to research</a:t>
            </a:r>
          </a:p>
          <a:p>
            <a:pPr>
              <a:defRPr/>
            </a:pPr>
            <a:r>
              <a:rPr lang="en-US" dirty="0">
                <a:cs typeface="+mn-cs"/>
              </a:rPr>
              <a:t>Time for a patient-driven health information economy – </a:t>
            </a:r>
            <a:r>
              <a:rPr lang="en-US" dirty="0" err="1">
                <a:cs typeface="+mn-cs"/>
              </a:rPr>
              <a:t>Mandl</a:t>
            </a:r>
            <a:r>
              <a:rPr lang="en-US" dirty="0">
                <a:cs typeface="+mn-cs"/>
              </a:rPr>
              <a:t> and </a:t>
            </a:r>
            <a:r>
              <a:rPr lang="en-US" dirty="0" err="1">
                <a:cs typeface="+mn-cs"/>
              </a:rPr>
              <a:t>Kohane</a:t>
            </a:r>
            <a:r>
              <a:rPr lang="en-US" dirty="0">
                <a:cs typeface="+mn-cs"/>
              </a:rPr>
              <a:t>, </a:t>
            </a:r>
            <a:r>
              <a:rPr lang="en-US" dirty="0" err="1">
                <a:cs typeface="+mn-cs"/>
              </a:rPr>
              <a:t>hyperportalosis</a:t>
            </a:r>
            <a:endParaRPr lang="en-US" dirty="0">
              <a:cs typeface="+mn-cs"/>
            </a:endParaRPr>
          </a:p>
          <a:p>
            <a:pPr>
              <a:defRPr/>
            </a:pPr>
            <a:endParaRPr lang="en-US" dirty="0">
              <a:cs typeface="+mn-cs"/>
            </a:endParaRPr>
          </a:p>
          <a:p>
            <a:pPr>
              <a:defRPr/>
            </a:pPr>
            <a:r>
              <a:rPr lang="en-US" dirty="0">
                <a:cs typeface="+mn-cs"/>
              </a:rPr>
              <a:t>Open Notes movement</a:t>
            </a:r>
          </a:p>
          <a:p>
            <a:pPr>
              <a:defRPr/>
            </a:pPr>
            <a:r>
              <a:rPr lang="en-US" dirty="0">
                <a:cs typeface="+mn-cs"/>
              </a:rPr>
              <a:t>HUGO to synch with </a:t>
            </a:r>
          </a:p>
          <a:p>
            <a:pPr>
              <a:defRPr/>
            </a:pPr>
            <a:r>
              <a:rPr lang="en-US" dirty="0">
                <a:cs typeface="+mn-cs"/>
              </a:rPr>
              <a:t>Ethan </a:t>
            </a:r>
            <a:r>
              <a:rPr lang="en-US" dirty="0" err="1">
                <a:cs typeface="+mn-cs"/>
              </a:rPr>
              <a:t>Basch</a:t>
            </a:r>
            <a:r>
              <a:rPr lang="en-US" dirty="0">
                <a:cs typeface="+mn-cs"/>
              </a:rPr>
              <a:t>, on PROs</a:t>
            </a:r>
          </a:p>
          <a:p>
            <a:pPr>
              <a:defRPr/>
            </a:pPr>
            <a:r>
              <a:rPr lang="en-US" dirty="0" err="1">
                <a:cs typeface="+mn-cs"/>
              </a:rPr>
              <a:t>Rearchitecting</a:t>
            </a:r>
            <a:r>
              <a:rPr lang="en-US" dirty="0">
                <a:cs typeface="+mn-cs"/>
              </a:rPr>
              <a:t> clinical </a:t>
            </a:r>
            <a:r>
              <a:rPr lang="en-US" dirty="0" err="1">
                <a:cs typeface="+mn-cs"/>
              </a:rPr>
              <a:t>researc</a:t>
            </a:r>
            <a:r>
              <a:rPr lang="en-US" dirty="0">
                <a:cs typeface="+mn-cs"/>
              </a:rPr>
              <a:t> </a:t>
            </a:r>
            <a:r>
              <a:rPr lang="en-US" dirty="0" err="1">
                <a:cs typeface="+mn-cs"/>
              </a:rPr>
              <a:t>hwith</a:t>
            </a:r>
            <a:r>
              <a:rPr lang="en-US" dirty="0">
                <a:cs typeface="+mn-cs"/>
              </a:rPr>
              <a:t> people-powered data partnership</a:t>
            </a:r>
          </a:p>
          <a:p>
            <a:pPr>
              <a:defRPr/>
            </a:pPr>
            <a:r>
              <a:rPr lang="en-US" dirty="0" err="1"/>
              <a:t>www.atsdr.cdc.gov</a:t>
            </a:r>
            <a:endParaRPr lang="en-US" dirty="0"/>
          </a:p>
          <a:p>
            <a:pPr>
              <a:defRPr/>
            </a:pPr>
            <a:endParaRPr lang="en-US" dirty="0">
              <a:cs typeface="+mn-cs"/>
            </a:endParaRPr>
          </a:p>
        </p:txBody>
      </p:sp>
    </p:spTree>
    <p:extLst>
      <p:ext uri="{BB962C8B-B14F-4D97-AF65-F5344CB8AC3E}">
        <p14:creationId xmlns:p14="http://schemas.microsoft.com/office/powerpoint/2010/main" val="1631501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9F0C826E-797E-C747-8C2B-A860E3EEDD2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A551FE3-DC4F-7A47-B508-2C86BE7FDE00}" type="slidenum">
              <a:rPr lang="en-US" altLang="en-US" sz="1200" smtClean="0"/>
              <a:pPr/>
              <a:t>13</a:t>
            </a:fld>
            <a:endParaRPr lang="en-US" altLang="en-US" sz="1200"/>
          </a:p>
        </p:txBody>
      </p:sp>
      <p:sp>
        <p:nvSpPr>
          <p:cNvPr id="72706" name="Rectangle 2">
            <a:extLst>
              <a:ext uri="{FF2B5EF4-FFF2-40B4-BE49-F238E27FC236}">
                <a16:creationId xmlns:a16="http://schemas.microsoft.com/office/drawing/2014/main" id="{83F5C069-0843-F340-9936-BF28DCBA9C35}"/>
              </a:ext>
            </a:extLst>
          </p:cNvPr>
          <p:cNvSpPr>
            <a:spLocks noGrp="1" noRot="1" noChangeAspect="1" noChangeArrowheads="1" noTextEdit="1"/>
          </p:cNvSpPr>
          <p:nvPr>
            <p:ph type="sldImg"/>
          </p:nvPr>
        </p:nvSpPr>
        <p:spPr>
          <a:solidFill>
            <a:srgbClr val="FFFFFF"/>
          </a:solidFill>
          <a:ln/>
        </p:spPr>
      </p:sp>
      <p:sp>
        <p:nvSpPr>
          <p:cNvPr id="995331" name="Rectangle 3">
            <a:extLst>
              <a:ext uri="{FF2B5EF4-FFF2-40B4-BE49-F238E27FC236}">
                <a16:creationId xmlns:a16="http://schemas.microsoft.com/office/drawing/2014/main" id="{7D5AF585-C31A-3C4A-A5D6-1C43D932AB6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dirty="0">
                <a:cs typeface="+mn-cs"/>
              </a:rPr>
              <a:t>The grammar or transmission</a:t>
            </a:r>
          </a:p>
          <a:p>
            <a:pPr>
              <a:defRPr/>
            </a:pPr>
            <a:endParaRPr lang="en-US" dirty="0">
              <a:cs typeface="+mn-cs"/>
            </a:endParaRPr>
          </a:p>
          <a:p>
            <a:pPr>
              <a:lnSpc>
                <a:spcPct val="100000"/>
              </a:lnSpc>
            </a:pPr>
            <a:r>
              <a:rPr lang="en-US" altLang="en-US" sz="1900" dirty="0"/>
              <a:t>Health-specific standards needed “</a:t>
            </a:r>
            <a:r>
              <a:rPr lang="en-US" altLang="ja-JP" sz="1900" dirty="0"/>
              <a:t>on top of” http or TCP/IP</a:t>
            </a:r>
          </a:p>
          <a:p>
            <a:pPr lvl="1">
              <a:lnSpc>
                <a:spcPct val="100000"/>
              </a:lnSpc>
            </a:pPr>
            <a:r>
              <a:rPr lang="en-US" altLang="en-US" sz="1700" dirty="0">
                <a:latin typeface="Calibri" panose="020F0502020204030204" pitchFamily="34" charset="0"/>
                <a:cs typeface="Calibri" panose="020F0502020204030204" pitchFamily="34" charset="0"/>
              </a:rPr>
              <a:t>a “</a:t>
            </a:r>
            <a:r>
              <a:rPr lang="en-US" altLang="ja-JP" sz="1700" dirty="0">
                <a:latin typeface="Calibri" panose="020F0502020204030204" pitchFamily="34" charset="0"/>
                <a:cs typeface="Calibri" panose="020F0502020204030204" pitchFamily="34" charset="0"/>
              </a:rPr>
              <a:t>grammar" for how to exchange health-related data</a:t>
            </a:r>
            <a:endParaRPr lang="en-US" altLang="en-US" sz="1700" dirty="0">
              <a:latin typeface="Calibri" panose="020F0502020204030204" pitchFamily="34" charset="0"/>
              <a:cs typeface="Calibri" panose="020F0502020204030204" pitchFamily="34" charset="0"/>
            </a:endParaRPr>
          </a:p>
          <a:p>
            <a:pPr>
              <a:defRPr/>
            </a:pPr>
            <a:endParaRPr lang="en-US" dirty="0">
              <a:cs typeface="+mn-cs"/>
            </a:endParaRPr>
          </a:p>
          <a:p>
            <a:pPr>
              <a:defRPr/>
            </a:pPr>
            <a:r>
              <a:rPr lang="en-US" dirty="0">
                <a:cs typeface="+mn-cs"/>
              </a:rPr>
              <a:t>.</a:t>
            </a:r>
          </a:p>
        </p:txBody>
      </p:sp>
    </p:spTree>
    <p:extLst>
      <p:ext uri="{BB962C8B-B14F-4D97-AF65-F5344CB8AC3E}">
        <p14:creationId xmlns:p14="http://schemas.microsoft.com/office/powerpoint/2010/main" val="1116808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FF29E831-6369-D247-B313-BAD76457445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8709141-2F2D-D748-BE58-C64EA5A092B6}" type="slidenum">
              <a:rPr lang="en-US" altLang="en-US" sz="1200" smtClean="0"/>
              <a:pPr/>
              <a:t>14</a:t>
            </a:fld>
            <a:endParaRPr lang="en-US" altLang="en-US" sz="1200"/>
          </a:p>
        </p:txBody>
      </p:sp>
      <p:sp>
        <p:nvSpPr>
          <p:cNvPr id="734210" name="Rectangle 2">
            <a:extLst>
              <a:ext uri="{FF2B5EF4-FFF2-40B4-BE49-F238E27FC236}">
                <a16:creationId xmlns:a16="http://schemas.microsoft.com/office/drawing/2014/main" id="{7FBD5F6B-F27D-0341-96C2-02497ED9DE26}"/>
              </a:ext>
            </a:extLst>
          </p:cNvPr>
          <p:cNvSpPr>
            <a:spLocks noGrp="1" noChangeArrowheads="1"/>
          </p:cNvSpPr>
          <p:nvPr>
            <p:ph type="body" idx="1"/>
          </p:nvPr>
        </p:nvSpPr>
        <p:spPr>
          <a:ln/>
        </p:spPr>
        <p:txBody>
          <a:bodyPr lIns="90487" tIns="44450" rIns="90487" bIns="44450"/>
          <a:lstStyle/>
          <a:p>
            <a:pPr>
              <a:defRPr/>
            </a:pPr>
            <a:endParaRPr lang="en-US" dirty="0">
              <a:solidFill>
                <a:srgbClr val="333333"/>
              </a:solidFill>
              <a:latin typeface="Arial" charset="0"/>
              <a:cs typeface="+mn-cs"/>
            </a:endParaRPr>
          </a:p>
        </p:txBody>
      </p:sp>
      <p:sp>
        <p:nvSpPr>
          <p:cNvPr id="62467" name="Rectangle 3">
            <a:extLst>
              <a:ext uri="{FF2B5EF4-FFF2-40B4-BE49-F238E27FC236}">
                <a16:creationId xmlns:a16="http://schemas.microsoft.com/office/drawing/2014/main" id="{A717C06B-BB8B-CF4A-8972-80CE5B2DA4FA}"/>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2386734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need for English grammar and vocab on top of cups and a string</a:t>
            </a:r>
          </a:p>
        </p:txBody>
      </p:sp>
      <p:sp>
        <p:nvSpPr>
          <p:cNvPr id="4" name="Slide Number Placeholder 3"/>
          <p:cNvSpPr>
            <a:spLocks noGrp="1"/>
          </p:cNvSpPr>
          <p:nvPr>
            <p:ph type="sldNum" sz="quarter" idx="10"/>
          </p:nvPr>
        </p:nvSpPr>
        <p:spPr/>
        <p:txBody>
          <a:bodyPr/>
          <a:lstStyle/>
          <a:p>
            <a:fld id="{548F328A-16EF-6444-904D-274E99C0E4E5}" type="slidenum">
              <a:rPr lang="en-US" smtClean="0"/>
              <a:t>16</a:t>
            </a:fld>
            <a:endParaRPr lang="en-US"/>
          </a:p>
        </p:txBody>
      </p:sp>
    </p:spTree>
    <p:extLst>
      <p:ext uri="{BB962C8B-B14F-4D97-AF65-F5344CB8AC3E}">
        <p14:creationId xmlns:p14="http://schemas.microsoft.com/office/powerpoint/2010/main" val="232916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E213215C-B133-674F-A466-E82D6D5A98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E743768-F83A-6640-9831-96B198E8F9B5}" type="slidenum">
              <a:rPr lang="en-US" altLang="en-US" sz="1200" smtClean="0"/>
              <a:pPr/>
              <a:t>17</a:t>
            </a:fld>
            <a:endParaRPr lang="en-US" altLang="en-US" sz="1200"/>
          </a:p>
        </p:txBody>
      </p:sp>
      <p:sp>
        <p:nvSpPr>
          <p:cNvPr id="62466" name="Rectangle 2">
            <a:extLst>
              <a:ext uri="{FF2B5EF4-FFF2-40B4-BE49-F238E27FC236}">
                <a16:creationId xmlns:a16="http://schemas.microsoft.com/office/drawing/2014/main" id="{50A6CE6E-200F-904B-AED1-FB782BF4C7EA}"/>
              </a:ext>
            </a:extLst>
          </p:cNvPr>
          <p:cNvSpPr>
            <a:spLocks noGrp="1" noRot="1" noChangeAspect="1" noChangeArrowheads="1" noTextEdit="1"/>
          </p:cNvSpPr>
          <p:nvPr>
            <p:ph type="sldImg"/>
          </p:nvPr>
        </p:nvSpPr>
        <p:spPr>
          <a:solidFill>
            <a:srgbClr val="FFFFFF"/>
          </a:solidFill>
          <a:ln/>
        </p:spPr>
      </p:sp>
      <p:sp>
        <p:nvSpPr>
          <p:cNvPr id="893955" name="Rectangle 3">
            <a:extLst>
              <a:ext uri="{FF2B5EF4-FFF2-40B4-BE49-F238E27FC236}">
                <a16:creationId xmlns:a16="http://schemas.microsoft.com/office/drawing/2014/main" id="{4959C4BD-AE6B-0D45-AE1B-47FE5ED91B9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3101033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2F690741-1712-5C42-AEDA-FDDCEDFA5D9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2DE0E08-F578-7F48-AAEC-1676C7A95992}" type="slidenum">
              <a:rPr lang="en-US" altLang="en-US" sz="1200" smtClean="0"/>
              <a:pPr/>
              <a:t>18</a:t>
            </a:fld>
            <a:endParaRPr lang="en-US" altLang="en-US" sz="1200"/>
          </a:p>
        </p:txBody>
      </p:sp>
      <p:sp>
        <p:nvSpPr>
          <p:cNvPr id="734210" name="Rectangle 2">
            <a:extLst>
              <a:ext uri="{FF2B5EF4-FFF2-40B4-BE49-F238E27FC236}">
                <a16:creationId xmlns:a16="http://schemas.microsoft.com/office/drawing/2014/main" id="{48C9D32C-E947-854D-B941-CC5E68B538C6}"/>
              </a:ext>
            </a:extLst>
          </p:cNvPr>
          <p:cNvSpPr>
            <a:spLocks noGrp="1" noChangeArrowheads="1"/>
          </p:cNvSpPr>
          <p:nvPr>
            <p:ph type="body" idx="1"/>
          </p:nvPr>
        </p:nvSpPr>
        <p:spPr>
          <a:ln/>
        </p:spPr>
        <p:txBody>
          <a:bodyPr lIns="90487" tIns="44450" rIns="90487" bIns="4445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"when persons or entities knowingly and unreasonably interfere with the exchange or use of electronic health information” – Office of National Coordinator (ONC) for Health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Cures Act: </a:t>
            </a:r>
            <a:r>
              <a:rPr lang="en-US" sz="1200" b="0" i="0" kern="1200" dirty="0">
                <a:solidFill>
                  <a:schemeClr val="tx1"/>
                </a:solidFill>
                <a:effectLst/>
                <a:latin typeface="+mn-lt"/>
                <a:ea typeface="+mn-ea"/>
                <a:cs typeface="+mn-cs"/>
              </a:rPr>
              <a:t>they have laid out up to $1 million in penalties for vendors found guilty of data hoarding, and as-yet-unspecified ramifications for providers caught doing the same.</a:t>
            </a:r>
            <a:endParaRPr lang="en-US" altLang="en-US" dirty="0"/>
          </a:p>
          <a:p>
            <a:pPr>
              <a:defRPr/>
            </a:pPr>
            <a:endParaRPr lang="en-US" dirty="0">
              <a:solidFill>
                <a:srgbClr val="333333"/>
              </a:solidFill>
              <a:latin typeface="Arial" charset="0"/>
              <a:cs typeface="+mn-cs"/>
            </a:endParaRPr>
          </a:p>
        </p:txBody>
      </p:sp>
      <p:sp>
        <p:nvSpPr>
          <p:cNvPr id="64515" name="Rectangle 3">
            <a:extLst>
              <a:ext uri="{FF2B5EF4-FFF2-40B4-BE49-F238E27FC236}">
                <a16:creationId xmlns:a16="http://schemas.microsoft.com/office/drawing/2014/main" id="{90AD2FD4-70C7-7C4F-843B-E1228C750BA6}"/>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4053882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2F690741-1712-5C42-AEDA-FDDCEDFA5D9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2DE0E08-F578-7F48-AAEC-1676C7A95992}" type="slidenum">
              <a:rPr lang="en-US" altLang="en-US" sz="1200" smtClean="0"/>
              <a:pPr/>
              <a:t>19</a:t>
            </a:fld>
            <a:endParaRPr lang="en-US" altLang="en-US" sz="1200"/>
          </a:p>
        </p:txBody>
      </p:sp>
      <p:sp>
        <p:nvSpPr>
          <p:cNvPr id="734210" name="Rectangle 2">
            <a:extLst>
              <a:ext uri="{FF2B5EF4-FFF2-40B4-BE49-F238E27FC236}">
                <a16:creationId xmlns:a16="http://schemas.microsoft.com/office/drawing/2014/main" id="{48C9D32C-E947-854D-B941-CC5E68B538C6}"/>
              </a:ext>
            </a:extLst>
          </p:cNvPr>
          <p:cNvSpPr>
            <a:spLocks noGrp="1" noChangeArrowheads="1"/>
          </p:cNvSpPr>
          <p:nvPr>
            <p:ph type="body" idx="1"/>
          </p:nvPr>
        </p:nvSpPr>
        <p:spPr>
          <a:ln/>
        </p:spPr>
        <p:txBody>
          <a:bodyPr lIns="90487" tIns="44450" rIns="90487" bIns="44450"/>
          <a:lstStyle/>
          <a:p>
            <a:pPr>
              <a:defRPr/>
            </a:pPr>
            <a:endParaRPr lang="en-US" dirty="0">
              <a:solidFill>
                <a:srgbClr val="333333"/>
              </a:solidFill>
              <a:latin typeface="Arial" charset="0"/>
              <a:cs typeface="+mn-cs"/>
            </a:endParaRPr>
          </a:p>
        </p:txBody>
      </p:sp>
      <p:sp>
        <p:nvSpPr>
          <p:cNvPr id="64515" name="Rectangle 3">
            <a:extLst>
              <a:ext uri="{FF2B5EF4-FFF2-40B4-BE49-F238E27FC236}">
                <a16:creationId xmlns:a16="http://schemas.microsoft.com/office/drawing/2014/main" id="{90AD2FD4-70C7-7C4F-843B-E1228C750BA6}"/>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4161029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2F690741-1712-5C42-AEDA-FDDCEDFA5D9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2DE0E08-F578-7F48-AAEC-1676C7A95992}" type="slidenum">
              <a:rPr lang="en-US" altLang="en-US" sz="1200" smtClean="0"/>
              <a:pPr/>
              <a:t>20</a:t>
            </a:fld>
            <a:endParaRPr lang="en-US" altLang="en-US" sz="1200"/>
          </a:p>
        </p:txBody>
      </p:sp>
      <p:sp>
        <p:nvSpPr>
          <p:cNvPr id="734210" name="Rectangle 2">
            <a:extLst>
              <a:ext uri="{FF2B5EF4-FFF2-40B4-BE49-F238E27FC236}">
                <a16:creationId xmlns:a16="http://schemas.microsoft.com/office/drawing/2014/main" id="{48C9D32C-E947-854D-B941-CC5E68B538C6}"/>
              </a:ext>
            </a:extLst>
          </p:cNvPr>
          <p:cNvSpPr>
            <a:spLocks noGrp="1" noChangeArrowheads="1"/>
          </p:cNvSpPr>
          <p:nvPr>
            <p:ph type="body" idx="1"/>
          </p:nvPr>
        </p:nvSpPr>
        <p:spPr>
          <a:ln/>
        </p:spPr>
        <p:txBody>
          <a:bodyPr lIns="90487" tIns="44450" rIns="90487" bIns="4445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"when persons or entities knowingly and unreasonably interfere with the exchange or use of electronic health information” – Office of National Coordinator (ONC) for Health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Cures Act: </a:t>
            </a:r>
            <a:r>
              <a:rPr lang="en-US" sz="1200" b="0" i="0" kern="1200" dirty="0">
                <a:solidFill>
                  <a:schemeClr val="tx1"/>
                </a:solidFill>
                <a:effectLst/>
                <a:latin typeface="+mn-lt"/>
                <a:ea typeface="+mn-ea"/>
                <a:cs typeface="+mn-cs"/>
              </a:rPr>
              <a:t>they have laid out up to $1 million in penalties for vendors found guilty of data hoarding, and as-yet-unspecified ramifications for providers caught doing the same.</a:t>
            </a:r>
            <a:endParaRPr lang="en-US" altLang="en-US" dirty="0"/>
          </a:p>
          <a:p>
            <a:pPr>
              <a:defRPr/>
            </a:pPr>
            <a:endParaRPr lang="en-US" dirty="0">
              <a:solidFill>
                <a:srgbClr val="333333"/>
              </a:solidFill>
              <a:latin typeface="Arial" charset="0"/>
              <a:cs typeface="+mn-cs"/>
            </a:endParaRPr>
          </a:p>
        </p:txBody>
      </p:sp>
      <p:sp>
        <p:nvSpPr>
          <p:cNvPr id="64515" name="Rectangle 3">
            <a:extLst>
              <a:ext uri="{FF2B5EF4-FFF2-40B4-BE49-F238E27FC236}">
                <a16:creationId xmlns:a16="http://schemas.microsoft.com/office/drawing/2014/main" id="{90AD2FD4-70C7-7C4F-843B-E1228C750BA6}"/>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528425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511FAF56-A021-4F43-B535-923770C6C74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7E467C7-CF23-0141-97A3-EF5782F85312}" type="slidenum">
              <a:rPr lang="en-US" altLang="en-US" sz="1200" smtClean="0"/>
              <a:pPr/>
              <a:t>21</a:t>
            </a:fld>
            <a:endParaRPr lang="en-US" altLang="en-US" sz="1200"/>
          </a:p>
        </p:txBody>
      </p:sp>
      <p:sp>
        <p:nvSpPr>
          <p:cNvPr id="74754" name="Rectangle 2">
            <a:extLst>
              <a:ext uri="{FF2B5EF4-FFF2-40B4-BE49-F238E27FC236}">
                <a16:creationId xmlns:a16="http://schemas.microsoft.com/office/drawing/2014/main" id="{146FC622-30EC-AF47-8F28-D84DF9C876D0}"/>
              </a:ext>
            </a:extLst>
          </p:cNvPr>
          <p:cNvSpPr>
            <a:spLocks noGrp="1" noRot="1" noChangeAspect="1" noChangeArrowheads="1" noTextEdit="1"/>
          </p:cNvSpPr>
          <p:nvPr>
            <p:ph type="sldImg"/>
          </p:nvPr>
        </p:nvSpPr>
        <p:spPr>
          <a:ln/>
        </p:spPr>
      </p:sp>
      <p:sp>
        <p:nvSpPr>
          <p:cNvPr id="1077251" name="Rectangle 3">
            <a:extLst>
              <a:ext uri="{FF2B5EF4-FFF2-40B4-BE49-F238E27FC236}">
                <a16:creationId xmlns:a16="http://schemas.microsoft.com/office/drawing/2014/main" id="{2DCBA7FF-E80A-EF4E-8B98-12073BD324F8}"/>
              </a:ext>
            </a:extLst>
          </p:cNvPr>
          <p:cNvSpPr>
            <a:spLocks noGrp="1" noChangeArrowheads="1"/>
          </p:cNvSpPr>
          <p:nvPr>
            <p:ph type="body" idx="1"/>
          </p:nvPr>
        </p:nvSpPr>
        <p:spPr/>
        <p:txBody>
          <a:bodyPr/>
          <a:lstStyle/>
          <a:p>
            <a:pPr>
              <a:defRPr/>
            </a:pPr>
            <a:r>
              <a:rPr lang="en-US" dirty="0">
                <a:cs typeface="+mn-cs"/>
              </a:rPr>
              <a:t>same </a:t>
            </a:r>
            <a:r>
              <a:rPr lang="en-US" dirty="0" err="1">
                <a:cs typeface="+mn-cs"/>
              </a:rPr>
              <a:t>signon</a:t>
            </a:r>
            <a:r>
              <a:rPr lang="en-US" dirty="0">
                <a:cs typeface="+mn-cs"/>
              </a:rPr>
              <a:t> as web mail</a:t>
            </a:r>
          </a:p>
          <a:p>
            <a:pPr>
              <a:defRPr/>
            </a:pPr>
            <a:r>
              <a:rPr lang="en-US" dirty="0">
                <a:cs typeface="+mn-cs"/>
              </a:rPr>
              <a:t>also do standard variables</a:t>
            </a:r>
          </a:p>
        </p:txBody>
      </p:sp>
    </p:spTree>
    <p:extLst>
      <p:ext uri="{BB962C8B-B14F-4D97-AF65-F5344CB8AC3E}">
        <p14:creationId xmlns:p14="http://schemas.microsoft.com/office/powerpoint/2010/main" val="2603075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448A7B4C-E1DC-E44E-804C-032D0D67DFD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538F3E8-81C1-104D-81B3-EEC9C223465C}" type="slidenum">
              <a:rPr lang="en-US" altLang="en-US" sz="1200" smtClean="0"/>
              <a:pPr/>
              <a:t>22</a:t>
            </a:fld>
            <a:endParaRPr lang="en-US" altLang="en-US" sz="1200"/>
          </a:p>
        </p:txBody>
      </p:sp>
      <p:sp>
        <p:nvSpPr>
          <p:cNvPr id="734210" name="Rectangle 2">
            <a:extLst>
              <a:ext uri="{FF2B5EF4-FFF2-40B4-BE49-F238E27FC236}">
                <a16:creationId xmlns:a16="http://schemas.microsoft.com/office/drawing/2014/main" id="{0DC1A3CC-8B9A-BB4D-8E4B-3F237C7902E5}"/>
              </a:ext>
            </a:extLst>
          </p:cNvPr>
          <p:cNvSpPr>
            <a:spLocks noGrp="1" noChangeArrowheads="1"/>
          </p:cNvSpPr>
          <p:nvPr>
            <p:ph type="body" idx="1"/>
          </p:nvPr>
        </p:nvSpPr>
        <p:spPr>
          <a:ln/>
        </p:spPr>
        <p:txBody>
          <a:bodyPr lIns="90487" tIns="44450" rIns="90487" bIns="44450"/>
          <a:lstStyle/>
          <a:p>
            <a:pPr>
              <a:defRPr/>
            </a:pPr>
            <a:r>
              <a:rPr lang="en-US" dirty="0">
                <a:solidFill>
                  <a:srgbClr val="333333"/>
                </a:solidFill>
                <a:latin typeface="Arial" charset="0"/>
                <a:cs typeface="+mn-cs"/>
              </a:rPr>
              <a:t>One-way only, FHIR based so should also work for Android, dependent on health org to agree and open FHIR endpoint, now can build apps on top of </a:t>
            </a:r>
            <a:r>
              <a:rPr lang="en-US">
                <a:solidFill>
                  <a:srgbClr val="333333"/>
                </a:solidFill>
                <a:latin typeface="Arial" charset="0"/>
                <a:cs typeface="+mn-cs"/>
              </a:rPr>
              <a:t>Health Record.</a:t>
            </a:r>
            <a:endParaRPr lang="en-US" dirty="0">
              <a:solidFill>
                <a:srgbClr val="333333"/>
              </a:solidFill>
              <a:latin typeface="Arial" charset="0"/>
              <a:cs typeface="+mn-cs"/>
            </a:endParaRPr>
          </a:p>
        </p:txBody>
      </p:sp>
      <p:sp>
        <p:nvSpPr>
          <p:cNvPr id="76803" name="Rectangle 3">
            <a:extLst>
              <a:ext uri="{FF2B5EF4-FFF2-40B4-BE49-F238E27FC236}">
                <a16:creationId xmlns:a16="http://schemas.microsoft.com/office/drawing/2014/main" id="{1A85F51E-400D-E54C-BA6F-78207220B973}"/>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584878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2C2366AD-F147-9945-895D-DEB161767AF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EE4735F-F8D6-8E4B-8DCE-5055710A817A}" type="slidenum">
              <a:rPr lang="en-US" altLang="en-US" sz="1200" smtClean="0"/>
              <a:pPr/>
              <a:t>23</a:t>
            </a:fld>
            <a:endParaRPr lang="en-US" altLang="en-US" sz="1200"/>
          </a:p>
        </p:txBody>
      </p:sp>
      <p:sp>
        <p:nvSpPr>
          <p:cNvPr id="734210" name="Rectangle 2">
            <a:extLst>
              <a:ext uri="{FF2B5EF4-FFF2-40B4-BE49-F238E27FC236}">
                <a16:creationId xmlns:a16="http://schemas.microsoft.com/office/drawing/2014/main" id="{26D8C202-124B-2348-A404-D52D21B5843D}"/>
              </a:ext>
            </a:extLst>
          </p:cNvPr>
          <p:cNvSpPr>
            <a:spLocks noGrp="1" noChangeArrowheads="1"/>
          </p:cNvSpPr>
          <p:nvPr>
            <p:ph type="body" idx="1"/>
          </p:nvPr>
        </p:nvSpPr>
        <p:spPr>
          <a:ln/>
        </p:spPr>
        <p:txBody>
          <a:bodyPr lIns="90487" tIns="44450" rIns="90487" bIns="44450"/>
          <a:lstStyle/>
          <a:p>
            <a:pPr>
              <a:defRPr/>
            </a:pPr>
            <a:endParaRPr lang="en-US" dirty="0">
              <a:solidFill>
                <a:srgbClr val="333333"/>
              </a:solidFill>
              <a:latin typeface="Arial" charset="0"/>
              <a:cs typeface="+mn-cs"/>
            </a:endParaRPr>
          </a:p>
        </p:txBody>
      </p:sp>
      <p:sp>
        <p:nvSpPr>
          <p:cNvPr id="84995" name="Rectangle 3">
            <a:extLst>
              <a:ext uri="{FF2B5EF4-FFF2-40B4-BE49-F238E27FC236}">
                <a16:creationId xmlns:a16="http://schemas.microsoft.com/office/drawing/2014/main" id="{DD227906-1374-1E46-98B2-31E013FCE152}"/>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836553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FF29E831-6369-D247-B313-BAD76457445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8709141-2F2D-D748-BE58-C64EA5A092B6}" type="slidenum">
              <a:rPr lang="en-US" altLang="en-US" sz="1200" smtClean="0"/>
              <a:pPr/>
              <a:t>4</a:t>
            </a:fld>
            <a:endParaRPr lang="en-US" altLang="en-US" sz="1200"/>
          </a:p>
        </p:txBody>
      </p:sp>
      <p:sp>
        <p:nvSpPr>
          <p:cNvPr id="734210" name="Rectangle 2">
            <a:extLst>
              <a:ext uri="{FF2B5EF4-FFF2-40B4-BE49-F238E27FC236}">
                <a16:creationId xmlns:a16="http://schemas.microsoft.com/office/drawing/2014/main" id="{7FBD5F6B-F27D-0341-96C2-02497ED9DE26}"/>
              </a:ext>
            </a:extLst>
          </p:cNvPr>
          <p:cNvSpPr>
            <a:spLocks noGrp="1" noChangeArrowheads="1"/>
          </p:cNvSpPr>
          <p:nvPr>
            <p:ph type="body" idx="1"/>
          </p:nvPr>
        </p:nvSpPr>
        <p:spPr>
          <a:ln/>
        </p:spPr>
        <p:txBody>
          <a:bodyPr lIns="90487" tIns="44450" rIns="90487" bIns="44450"/>
          <a:lstStyle/>
          <a:p>
            <a:pPr>
              <a:defRPr/>
            </a:pPr>
            <a:endParaRPr lang="en-US" dirty="0">
              <a:solidFill>
                <a:srgbClr val="333333"/>
              </a:solidFill>
              <a:latin typeface="Arial" charset="0"/>
              <a:cs typeface="+mn-cs"/>
            </a:endParaRPr>
          </a:p>
        </p:txBody>
      </p:sp>
      <p:sp>
        <p:nvSpPr>
          <p:cNvPr id="62467" name="Rectangle 3">
            <a:extLst>
              <a:ext uri="{FF2B5EF4-FFF2-40B4-BE49-F238E27FC236}">
                <a16:creationId xmlns:a16="http://schemas.microsoft.com/office/drawing/2014/main" id="{A717C06B-BB8B-CF4A-8972-80CE5B2DA4FA}"/>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3431420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FF29E831-6369-D247-B313-BAD76457445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8709141-2F2D-D748-BE58-C64EA5A092B6}" type="slidenum">
              <a:rPr lang="en-US" altLang="en-US" sz="1200" smtClean="0"/>
              <a:pPr/>
              <a:t>24</a:t>
            </a:fld>
            <a:endParaRPr lang="en-US" altLang="en-US" sz="1200"/>
          </a:p>
        </p:txBody>
      </p:sp>
      <p:sp>
        <p:nvSpPr>
          <p:cNvPr id="734210" name="Rectangle 2">
            <a:extLst>
              <a:ext uri="{FF2B5EF4-FFF2-40B4-BE49-F238E27FC236}">
                <a16:creationId xmlns:a16="http://schemas.microsoft.com/office/drawing/2014/main" id="{7FBD5F6B-F27D-0341-96C2-02497ED9DE26}"/>
              </a:ext>
            </a:extLst>
          </p:cNvPr>
          <p:cNvSpPr>
            <a:spLocks noGrp="1" noChangeArrowheads="1"/>
          </p:cNvSpPr>
          <p:nvPr>
            <p:ph type="body" idx="1"/>
          </p:nvPr>
        </p:nvSpPr>
        <p:spPr>
          <a:ln/>
        </p:spPr>
        <p:txBody>
          <a:bodyPr lIns="90487" tIns="44450" rIns="90487" bIns="44450"/>
          <a:lstStyle/>
          <a:p>
            <a:pPr>
              <a:defRPr/>
            </a:pPr>
            <a:r>
              <a:rPr lang="en-US" dirty="0">
                <a:solidFill>
                  <a:srgbClr val="333333"/>
                </a:solidFill>
                <a:latin typeface="Arial" charset="0"/>
                <a:cs typeface="+mn-cs"/>
              </a:rPr>
              <a:t>Reviewing Internet stuff, lots probably new to you. Just soak up the impression, think which of these might apply to you</a:t>
            </a:r>
          </a:p>
        </p:txBody>
      </p:sp>
      <p:sp>
        <p:nvSpPr>
          <p:cNvPr id="62467" name="Rectangle 3">
            <a:extLst>
              <a:ext uri="{FF2B5EF4-FFF2-40B4-BE49-F238E27FC236}">
                <a16:creationId xmlns:a16="http://schemas.microsoft.com/office/drawing/2014/main" id="{A717C06B-BB8B-CF4A-8972-80CE5B2DA4FA}"/>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209145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B13F7A12-9E6D-B844-A203-693B60E4394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8C9F55C-1F9A-7644-930C-7886D471BAA3}" type="slidenum">
              <a:rPr lang="en-US" altLang="en-US" sz="1200" smtClean="0"/>
              <a:pPr/>
              <a:t>25</a:t>
            </a:fld>
            <a:endParaRPr lang="en-US" altLang="en-US" sz="1200"/>
          </a:p>
        </p:txBody>
      </p:sp>
      <p:sp>
        <p:nvSpPr>
          <p:cNvPr id="89090" name="Rectangle 2">
            <a:extLst>
              <a:ext uri="{FF2B5EF4-FFF2-40B4-BE49-F238E27FC236}">
                <a16:creationId xmlns:a16="http://schemas.microsoft.com/office/drawing/2014/main" id="{730F4F8C-EB95-2D40-BA2C-B80A7E41A588}"/>
              </a:ext>
            </a:extLst>
          </p:cNvPr>
          <p:cNvSpPr>
            <a:spLocks noGrp="1" noRot="1" noChangeAspect="1" noChangeArrowheads="1" noTextEdit="1"/>
          </p:cNvSpPr>
          <p:nvPr>
            <p:ph type="sldImg"/>
          </p:nvPr>
        </p:nvSpPr>
        <p:spPr>
          <a:ln/>
        </p:spPr>
      </p:sp>
      <p:sp>
        <p:nvSpPr>
          <p:cNvPr id="1294339" name="Rectangle 3">
            <a:extLst>
              <a:ext uri="{FF2B5EF4-FFF2-40B4-BE49-F238E27FC236}">
                <a16:creationId xmlns:a16="http://schemas.microsoft.com/office/drawing/2014/main" id="{43113B2B-6D9D-EE43-B037-F725DDDE8907}"/>
              </a:ext>
            </a:extLst>
          </p:cNvPr>
          <p:cNvSpPr>
            <a:spLocks noGrp="1" noChangeArrowheads="1"/>
          </p:cNvSpPr>
          <p:nvPr>
            <p:ph type="body" idx="1"/>
          </p:nvPr>
        </p:nvSpPr>
        <p:spPr/>
        <p:txBody>
          <a:bodyPr/>
          <a:lstStyle/>
          <a:p>
            <a:pPr>
              <a:defRPr/>
            </a:pPr>
            <a:r>
              <a:rPr lang="en-US" dirty="0">
                <a:cs typeface="+mn-cs"/>
              </a:rPr>
              <a:t>http://</a:t>
            </a:r>
            <a:r>
              <a:rPr lang="en-US" dirty="0" err="1">
                <a:cs typeface="+mn-cs"/>
              </a:rPr>
              <a:t>www.thefigtrees.net</a:t>
            </a:r>
            <a:r>
              <a:rPr lang="en-US" dirty="0">
                <a:cs typeface="+mn-cs"/>
              </a:rPr>
              <a:t>/lee/</a:t>
            </a:r>
            <a:r>
              <a:rPr lang="en-US" dirty="0" err="1">
                <a:cs typeface="+mn-cs"/>
              </a:rPr>
              <a:t>sw</a:t>
            </a:r>
            <a:r>
              <a:rPr lang="en-US" dirty="0">
                <a:cs typeface="+mn-cs"/>
              </a:rPr>
              <a:t>/</a:t>
            </a:r>
            <a:r>
              <a:rPr lang="en-US" dirty="0" err="1">
                <a:cs typeface="+mn-cs"/>
              </a:rPr>
              <a:t>sciam</a:t>
            </a:r>
            <a:r>
              <a:rPr lang="en-US" dirty="0">
                <a:cs typeface="+mn-cs"/>
              </a:rPr>
              <a:t>/</a:t>
            </a:r>
            <a:r>
              <a:rPr lang="en-US">
                <a:cs typeface="+mn-cs"/>
              </a:rPr>
              <a:t>semantic-web-in-action#single-page</a:t>
            </a:r>
          </a:p>
        </p:txBody>
      </p:sp>
    </p:spTree>
    <p:extLst>
      <p:ext uri="{BB962C8B-B14F-4D97-AF65-F5344CB8AC3E}">
        <p14:creationId xmlns:p14="http://schemas.microsoft.com/office/powerpoint/2010/main" val="769454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610E7FD3-3CED-F04E-A923-25DE9F4FAFC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0E7B417-749A-CE47-B7F9-E0A08D2B8911}" type="slidenum">
              <a:rPr lang="en-US" altLang="en-US" sz="1200" smtClean="0"/>
              <a:pPr/>
              <a:t>26</a:t>
            </a:fld>
            <a:endParaRPr lang="en-US" altLang="en-US" sz="1200"/>
          </a:p>
        </p:txBody>
      </p:sp>
      <p:sp>
        <p:nvSpPr>
          <p:cNvPr id="91138" name="Rectangle 2">
            <a:extLst>
              <a:ext uri="{FF2B5EF4-FFF2-40B4-BE49-F238E27FC236}">
                <a16:creationId xmlns:a16="http://schemas.microsoft.com/office/drawing/2014/main" id="{324E003F-92D4-8E46-A092-C2A8CDF9DFFE}"/>
              </a:ext>
            </a:extLst>
          </p:cNvPr>
          <p:cNvSpPr>
            <a:spLocks noGrp="1" noRot="1" noChangeAspect="1" noChangeArrowheads="1" noTextEdit="1"/>
          </p:cNvSpPr>
          <p:nvPr>
            <p:ph type="sldImg"/>
          </p:nvPr>
        </p:nvSpPr>
        <p:spPr>
          <a:solidFill>
            <a:srgbClr val="FFFFFF"/>
          </a:solidFill>
          <a:ln/>
        </p:spPr>
      </p:sp>
      <p:sp>
        <p:nvSpPr>
          <p:cNvPr id="1206275" name="Rectangle 3">
            <a:extLst>
              <a:ext uri="{FF2B5EF4-FFF2-40B4-BE49-F238E27FC236}">
                <a16:creationId xmlns:a16="http://schemas.microsoft.com/office/drawing/2014/main" id="{E0DB0149-1D34-D241-97E1-00C93881526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i="1" dirty="0"/>
              <a:t>Games for Health Journal: Research, Development, and Clinical Applications</a:t>
            </a:r>
            <a:r>
              <a:rPr lang="en-US" dirty="0"/>
              <a:t>, </a:t>
            </a:r>
            <a:endParaRPr lang="en-US" dirty="0">
              <a:cs typeface="+mn-cs"/>
            </a:endParaRPr>
          </a:p>
        </p:txBody>
      </p:sp>
    </p:spTree>
    <p:extLst>
      <p:ext uri="{BB962C8B-B14F-4D97-AF65-F5344CB8AC3E}">
        <p14:creationId xmlns:p14="http://schemas.microsoft.com/office/powerpoint/2010/main" val="3646462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02E33A5D-5770-0746-BC78-4692E4ABD41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81EBE1E-160D-DA4F-86BE-543C6062A673}" type="slidenum">
              <a:rPr lang="en-US" altLang="en-US" sz="1200" smtClean="0"/>
              <a:pPr/>
              <a:t>27</a:t>
            </a:fld>
            <a:endParaRPr lang="en-US" altLang="en-US" sz="1200"/>
          </a:p>
        </p:txBody>
      </p:sp>
      <p:sp>
        <p:nvSpPr>
          <p:cNvPr id="93186" name="Rectangle 2">
            <a:extLst>
              <a:ext uri="{FF2B5EF4-FFF2-40B4-BE49-F238E27FC236}">
                <a16:creationId xmlns:a16="http://schemas.microsoft.com/office/drawing/2014/main" id="{9F9BAE9F-4947-EE42-80F1-15A6BEFE4169}"/>
              </a:ext>
            </a:extLst>
          </p:cNvPr>
          <p:cNvSpPr>
            <a:spLocks noGrp="1" noRot="1" noChangeAspect="1" noChangeArrowheads="1" noTextEdit="1"/>
          </p:cNvSpPr>
          <p:nvPr>
            <p:ph type="sldImg"/>
          </p:nvPr>
        </p:nvSpPr>
        <p:spPr>
          <a:solidFill>
            <a:srgbClr val="FFFFFF"/>
          </a:solidFill>
          <a:ln/>
        </p:spPr>
      </p:sp>
      <p:sp>
        <p:nvSpPr>
          <p:cNvPr id="1139715" name="Rectangle 3">
            <a:extLst>
              <a:ext uri="{FF2B5EF4-FFF2-40B4-BE49-F238E27FC236}">
                <a16:creationId xmlns:a16="http://schemas.microsoft.com/office/drawing/2014/main" id="{D88164ED-8DFA-2040-9BEA-1ADD12BECB5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210194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39241682-DDB2-0D4F-A4BC-64A47F55D83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997C4D6-68A1-C749-9478-A632BDA5606A}" type="slidenum">
              <a:rPr lang="en-US" altLang="en-US" sz="1200" smtClean="0"/>
              <a:pPr/>
              <a:t>28</a:t>
            </a:fld>
            <a:endParaRPr lang="en-US" altLang="en-US" sz="1200"/>
          </a:p>
        </p:txBody>
      </p:sp>
      <p:sp>
        <p:nvSpPr>
          <p:cNvPr id="95234" name="Rectangle 2">
            <a:extLst>
              <a:ext uri="{FF2B5EF4-FFF2-40B4-BE49-F238E27FC236}">
                <a16:creationId xmlns:a16="http://schemas.microsoft.com/office/drawing/2014/main" id="{253EE6E5-6B2B-3E47-9D31-49C9177F9E85}"/>
              </a:ext>
            </a:extLst>
          </p:cNvPr>
          <p:cNvSpPr>
            <a:spLocks noGrp="1" noRot="1" noChangeAspect="1" noChangeArrowheads="1" noTextEdit="1"/>
          </p:cNvSpPr>
          <p:nvPr>
            <p:ph type="sldImg"/>
          </p:nvPr>
        </p:nvSpPr>
        <p:spPr>
          <a:solidFill>
            <a:srgbClr val="FFFFFF"/>
          </a:solidFill>
          <a:ln/>
        </p:spPr>
      </p:sp>
      <p:sp>
        <p:nvSpPr>
          <p:cNvPr id="1141763" name="Rectangle 3">
            <a:extLst>
              <a:ext uri="{FF2B5EF4-FFF2-40B4-BE49-F238E27FC236}">
                <a16:creationId xmlns:a16="http://schemas.microsoft.com/office/drawing/2014/main" id="{5F8969C6-20AA-0F40-A6A3-8C16B790E27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3338462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4B090E01-40E1-644B-B654-C600AC97BF0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2F5F402-CA88-414F-9D72-DE181000D2D1}" type="slidenum">
              <a:rPr lang="en-US" altLang="en-US" sz="1200" smtClean="0"/>
              <a:pPr/>
              <a:t>29</a:t>
            </a:fld>
            <a:endParaRPr lang="en-US" altLang="en-US" sz="1200"/>
          </a:p>
        </p:txBody>
      </p:sp>
      <p:sp>
        <p:nvSpPr>
          <p:cNvPr id="99330" name="Rectangle 2">
            <a:extLst>
              <a:ext uri="{FF2B5EF4-FFF2-40B4-BE49-F238E27FC236}">
                <a16:creationId xmlns:a16="http://schemas.microsoft.com/office/drawing/2014/main" id="{B1C85A66-E936-984D-85A8-B440FBE49C3D}"/>
              </a:ext>
            </a:extLst>
          </p:cNvPr>
          <p:cNvSpPr>
            <a:spLocks noGrp="1" noRot="1" noChangeAspect="1" noChangeArrowheads="1" noTextEdit="1"/>
          </p:cNvSpPr>
          <p:nvPr>
            <p:ph type="sldImg"/>
          </p:nvPr>
        </p:nvSpPr>
        <p:spPr>
          <a:solidFill>
            <a:srgbClr val="FFFFFF"/>
          </a:solidFill>
          <a:ln/>
        </p:spPr>
      </p:sp>
      <p:sp>
        <p:nvSpPr>
          <p:cNvPr id="1143811" name="Rectangle 3">
            <a:extLst>
              <a:ext uri="{FF2B5EF4-FFF2-40B4-BE49-F238E27FC236}">
                <a16:creationId xmlns:a16="http://schemas.microsoft.com/office/drawing/2014/main" id="{69582061-A748-594A-A4A4-4C4AE25A2D3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dirty="0" err="1">
                <a:cs typeface="+mn-cs"/>
              </a:rPr>
              <a:t>Einstein@Home</a:t>
            </a:r>
            <a:r>
              <a:rPr lang="en-US" dirty="0">
                <a:cs typeface="+mn-cs"/>
              </a:rPr>
              <a:t> uses idle computer to search for weak astrophysical signals from pulsars to discover new neutron stars</a:t>
            </a:r>
          </a:p>
          <a:p>
            <a:pPr>
              <a:defRPr/>
            </a:pPr>
            <a:endParaRPr lang="en-US" dirty="0">
              <a:cs typeface="+mn-cs"/>
            </a:endParaRPr>
          </a:p>
          <a:p>
            <a:pPr>
              <a:defRPr/>
            </a:pPr>
            <a:r>
              <a:rPr lang="en-US"/>
              <a:t>A protein causing AIDS in rhesus monkeys that hadn't been solved for 15 years was resolved by Foldit players and confirmed by x-ray crystallography. That paper was named "Article of the month" by Nature Structural &amp; Molecular Biology in October 2011.</a:t>
            </a:r>
            <a:endParaRPr lang="en-US" dirty="0">
              <a:cs typeface="+mn-cs"/>
            </a:endParaRPr>
          </a:p>
          <a:p>
            <a:pPr>
              <a:defRPr/>
            </a:pPr>
            <a:endParaRPr lang="en-US" dirty="0">
              <a:cs typeface="+mn-cs"/>
            </a:endParaRPr>
          </a:p>
        </p:txBody>
      </p:sp>
    </p:spTree>
    <p:extLst>
      <p:ext uri="{BB962C8B-B14F-4D97-AF65-F5344CB8AC3E}">
        <p14:creationId xmlns:p14="http://schemas.microsoft.com/office/powerpoint/2010/main" val="3105539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509267C6-0960-E142-94C3-647C877C6A6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B76CF0D-7AB5-1849-8020-76ED62661695}" type="slidenum">
              <a:rPr lang="en-US" altLang="en-US" sz="1200" smtClean="0"/>
              <a:pPr/>
              <a:t>30</a:t>
            </a:fld>
            <a:endParaRPr lang="en-US" altLang="en-US" sz="1200"/>
          </a:p>
        </p:txBody>
      </p:sp>
      <p:sp>
        <p:nvSpPr>
          <p:cNvPr id="97282" name="Rectangle 2">
            <a:extLst>
              <a:ext uri="{FF2B5EF4-FFF2-40B4-BE49-F238E27FC236}">
                <a16:creationId xmlns:a16="http://schemas.microsoft.com/office/drawing/2014/main" id="{6D11B8B1-8F4A-984F-A037-D955EA364FCD}"/>
              </a:ext>
            </a:extLst>
          </p:cNvPr>
          <p:cNvSpPr>
            <a:spLocks noGrp="1" noRot="1" noChangeAspect="1" noChangeArrowheads="1" noTextEdit="1"/>
          </p:cNvSpPr>
          <p:nvPr>
            <p:ph type="sldImg"/>
          </p:nvPr>
        </p:nvSpPr>
        <p:spPr>
          <a:solidFill>
            <a:srgbClr val="FFFFFF"/>
          </a:solidFill>
          <a:ln/>
        </p:spPr>
      </p:sp>
      <p:sp>
        <p:nvSpPr>
          <p:cNvPr id="1143811" name="Rectangle 3">
            <a:extLst>
              <a:ext uri="{FF2B5EF4-FFF2-40B4-BE49-F238E27FC236}">
                <a16:creationId xmlns:a16="http://schemas.microsoft.com/office/drawing/2014/main" id="{757BDCE7-5611-6744-A124-67DCB67FFAB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dirty="0">
                <a:cs typeface="+mn-cs"/>
              </a:rPr>
              <a:t>Talk to </a:t>
            </a:r>
            <a:r>
              <a:rPr lang="en-US" dirty="0" err="1">
                <a:cs typeface="+mn-cs"/>
              </a:rPr>
              <a:t>Urmi</a:t>
            </a:r>
            <a:r>
              <a:rPr lang="en-US" dirty="0">
                <a:cs typeface="+mn-cs"/>
              </a:rPr>
              <a:t> Sakar for social media mining, etc. </a:t>
            </a:r>
          </a:p>
        </p:txBody>
      </p:sp>
    </p:spTree>
    <p:extLst>
      <p:ext uri="{BB962C8B-B14F-4D97-AF65-F5344CB8AC3E}">
        <p14:creationId xmlns:p14="http://schemas.microsoft.com/office/powerpoint/2010/main" val="4136603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09450AA6-070E-8E4A-8E98-6D1CBDD8D5F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C4DC78D-4FD0-1043-828D-7B7A98A09C87}" type="slidenum">
              <a:rPr lang="en-US" altLang="en-US" sz="1200" smtClean="0"/>
              <a:pPr/>
              <a:t>31</a:t>
            </a:fld>
            <a:endParaRPr lang="en-US" altLang="en-US" sz="1200"/>
          </a:p>
        </p:txBody>
      </p:sp>
      <p:sp>
        <p:nvSpPr>
          <p:cNvPr id="101378" name="Rectangle 2">
            <a:extLst>
              <a:ext uri="{FF2B5EF4-FFF2-40B4-BE49-F238E27FC236}">
                <a16:creationId xmlns:a16="http://schemas.microsoft.com/office/drawing/2014/main" id="{24D249BD-6E92-E943-AC8C-7A5AAB7C80B4}"/>
              </a:ext>
            </a:extLst>
          </p:cNvPr>
          <p:cNvSpPr>
            <a:spLocks noGrp="1" noRot="1" noChangeAspect="1" noChangeArrowheads="1" noTextEdit="1"/>
          </p:cNvSpPr>
          <p:nvPr>
            <p:ph type="sldImg"/>
          </p:nvPr>
        </p:nvSpPr>
        <p:spPr>
          <a:solidFill>
            <a:srgbClr val="FFFFFF"/>
          </a:solidFill>
          <a:ln/>
        </p:spPr>
      </p:sp>
      <p:sp>
        <p:nvSpPr>
          <p:cNvPr id="1145859" name="Rectangle 3">
            <a:extLst>
              <a:ext uri="{FF2B5EF4-FFF2-40B4-BE49-F238E27FC236}">
                <a16:creationId xmlns:a16="http://schemas.microsoft.com/office/drawing/2014/main" id="{C4F4033D-FED7-6C4F-AAF0-FECF8BC9228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dirty="0">
                <a:cs typeface="+mn-cs"/>
                <a:hlinkClick r:id="rId3"/>
              </a:rPr>
              <a:t>http://www.nature.com/avianflu/google-earth/index.html</a:t>
            </a:r>
            <a:endParaRPr lang="en-US" dirty="0">
              <a:cs typeface="+mn-cs"/>
            </a:endParaRPr>
          </a:p>
          <a:p>
            <a:pPr>
              <a:defRPr/>
            </a:pPr>
            <a:r>
              <a:rPr lang="en-US" dirty="0">
                <a:cs typeface="+mn-cs"/>
              </a:rPr>
              <a:t>http://</a:t>
            </a:r>
            <a:r>
              <a:rPr lang="en-US" dirty="0" err="1">
                <a:cs typeface="+mn-cs"/>
              </a:rPr>
              <a:t>fluapp.challenge.gov</a:t>
            </a:r>
            <a:r>
              <a:rPr lang="en-US" dirty="0">
                <a:cs typeface="+mn-cs"/>
              </a:rPr>
              <a:t>/</a:t>
            </a:r>
          </a:p>
        </p:txBody>
      </p:sp>
    </p:spTree>
    <p:extLst>
      <p:ext uri="{BB962C8B-B14F-4D97-AF65-F5344CB8AC3E}">
        <p14:creationId xmlns:p14="http://schemas.microsoft.com/office/powerpoint/2010/main" val="1175395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03D05A0E-AD9D-3049-847E-E735A61D140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507BAE5-7773-7145-B356-6058D3284461}" type="slidenum">
              <a:rPr lang="en-US" altLang="en-US" sz="1200" smtClean="0"/>
              <a:pPr/>
              <a:t>32</a:t>
            </a:fld>
            <a:endParaRPr lang="en-US" altLang="en-US" sz="1200"/>
          </a:p>
        </p:txBody>
      </p:sp>
      <p:sp>
        <p:nvSpPr>
          <p:cNvPr id="103426" name="Rectangle 2">
            <a:extLst>
              <a:ext uri="{FF2B5EF4-FFF2-40B4-BE49-F238E27FC236}">
                <a16:creationId xmlns:a16="http://schemas.microsoft.com/office/drawing/2014/main" id="{2DE2C3F4-9773-2F43-9920-046359AA3C43}"/>
              </a:ext>
            </a:extLst>
          </p:cNvPr>
          <p:cNvSpPr>
            <a:spLocks noGrp="1" noRot="1" noChangeAspect="1" noChangeArrowheads="1" noTextEdit="1"/>
          </p:cNvSpPr>
          <p:nvPr>
            <p:ph type="sldImg"/>
          </p:nvPr>
        </p:nvSpPr>
        <p:spPr>
          <a:solidFill>
            <a:srgbClr val="FFFFFF"/>
          </a:solidFill>
          <a:ln/>
        </p:spPr>
      </p:sp>
      <p:sp>
        <p:nvSpPr>
          <p:cNvPr id="1149955" name="Rectangle 3">
            <a:extLst>
              <a:ext uri="{FF2B5EF4-FFF2-40B4-BE49-F238E27FC236}">
                <a16:creationId xmlns:a16="http://schemas.microsoft.com/office/drawing/2014/main" id="{A2681A87-377D-3040-8E2D-0493FDB4A07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1681382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C764755D-47B4-754B-9556-2D9817FAB07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7CC5795-6D11-7043-9B5A-75B40EEE9C02}" type="slidenum">
              <a:rPr lang="en-US" altLang="en-US" sz="1200" smtClean="0"/>
              <a:pPr/>
              <a:t>33</a:t>
            </a:fld>
            <a:endParaRPr lang="en-US" altLang="en-US" sz="1200"/>
          </a:p>
        </p:txBody>
      </p:sp>
      <p:sp>
        <p:nvSpPr>
          <p:cNvPr id="105474" name="Rectangle 2">
            <a:extLst>
              <a:ext uri="{FF2B5EF4-FFF2-40B4-BE49-F238E27FC236}">
                <a16:creationId xmlns:a16="http://schemas.microsoft.com/office/drawing/2014/main" id="{65654BB1-1417-2347-8012-8F4DB170E738}"/>
              </a:ext>
            </a:extLst>
          </p:cNvPr>
          <p:cNvSpPr>
            <a:spLocks noGrp="1" noRot="1" noChangeAspect="1" noChangeArrowheads="1" noTextEdit="1"/>
          </p:cNvSpPr>
          <p:nvPr>
            <p:ph type="sldImg"/>
          </p:nvPr>
        </p:nvSpPr>
        <p:spPr>
          <a:solidFill>
            <a:srgbClr val="FFFFFF"/>
          </a:solidFill>
          <a:ln/>
        </p:spPr>
      </p:sp>
      <p:sp>
        <p:nvSpPr>
          <p:cNvPr id="1152003" name="Rectangle 3">
            <a:extLst>
              <a:ext uri="{FF2B5EF4-FFF2-40B4-BE49-F238E27FC236}">
                <a16:creationId xmlns:a16="http://schemas.microsoft.com/office/drawing/2014/main" id="{0EB8CB04-B7D8-1D44-A984-6911C099865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595493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FF29E831-6369-D247-B313-BAD76457445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8709141-2F2D-D748-BE58-C64EA5A092B6}" type="slidenum">
              <a:rPr lang="en-US" altLang="en-US" sz="1200" smtClean="0"/>
              <a:pPr/>
              <a:t>5</a:t>
            </a:fld>
            <a:endParaRPr lang="en-US" altLang="en-US" sz="1200"/>
          </a:p>
        </p:txBody>
      </p:sp>
      <p:sp>
        <p:nvSpPr>
          <p:cNvPr id="734210" name="Rectangle 2">
            <a:extLst>
              <a:ext uri="{FF2B5EF4-FFF2-40B4-BE49-F238E27FC236}">
                <a16:creationId xmlns:a16="http://schemas.microsoft.com/office/drawing/2014/main" id="{7FBD5F6B-F27D-0341-96C2-02497ED9DE26}"/>
              </a:ext>
            </a:extLst>
          </p:cNvPr>
          <p:cNvSpPr>
            <a:spLocks noGrp="1" noChangeArrowheads="1"/>
          </p:cNvSpPr>
          <p:nvPr>
            <p:ph type="body" idx="1"/>
          </p:nvPr>
        </p:nvSpPr>
        <p:spPr>
          <a:ln/>
        </p:spPr>
        <p:txBody>
          <a:bodyPr lIns="90487" tIns="44450" rIns="90487" bIns="44450"/>
          <a:lstStyle/>
          <a:p>
            <a:pPr>
              <a:defRPr/>
            </a:pPr>
            <a:r>
              <a:rPr lang="en-US" dirty="0">
                <a:solidFill>
                  <a:srgbClr val="333333"/>
                </a:solidFill>
                <a:latin typeface="Arial" charset="0"/>
                <a:cs typeface="+mn-cs"/>
              </a:rPr>
              <a:t>Reviewing Internet stuff, lots probably new to you. Just soak up the impression, think which of these might apply to you.</a:t>
            </a:r>
          </a:p>
          <a:p>
            <a:pPr>
              <a:defRPr/>
            </a:pPr>
            <a:r>
              <a:rPr lang="en-US" dirty="0">
                <a:solidFill>
                  <a:srgbClr val="333333"/>
                </a:solidFill>
                <a:latin typeface="Arial" charset="0"/>
                <a:cs typeface="+mn-cs"/>
              </a:rPr>
              <a:t>What is the Internet?</a:t>
            </a:r>
          </a:p>
        </p:txBody>
      </p:sp>
      <p:sp>
        <p:nvSpPr>
          <p:cNvPr id="62467" name="Rectangle 3">
            <a:extLst>
              <a:ext uri="{FF2B5EF4-FFF2-40B4-BE49-F238E27FC236}">
                <a16:creationId xmlns:a16="http://schemas.microsoft.com/office/drawing/2014/main" id="{A717C06B-BB8B-CF4A-8972-80CE5B2DA4FA}"/>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3231808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F62CAA95-42AF-CA4E-B7C7-A10C02DFD60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907A24F-A723-7441-854D-9B439A24DE8D}" type="slidenum">
              <a:rPr lang="en-US" altLang="en-US" sz="1200" smtClean="0"/>
              <a:pPr/>
              <a:t>34</a:t>
            </a:fld>
            <a:endParaRPr lang="en-US" altLang="en-US" sz="1200"/>
          </a:p>
        </p:txBody>
      </p:sp>
      <p:sp>
        <p:nvSpPr>
          <p:cNvPr id="107522" name="Rectangle 2">
            <a:extLst>
              <a:ext uri="{FF2B5EF4-FFF2-40B4-BE49-F238E27FC236}">
                <a16:creationId xmlns:a16="http://schemas.microsoft.com/office/drawing/2014/main" id="{E8D85317-F6E4-174A-9592-CD50F724334C}"/>
              </a:ext>
            </a:extLst>
          </p:cNvPr>
          <p:cNvSpPr>
            <a:spLocks noGrp="1" noRot="1" noChangeAspect="1" noChangeArrowheads="1" noTextEdit="1"/>
          </p:cNvSpPr>
          <p:nvPr>
            <p:ph type="sldImg"/>
          </p:nvPr>
        </p:nvSpPr>
        <p:spPr>
          <a:solidFill>
            <a:srgbClr val="FFFFFF"/>
          </a:solidFill>
          <a:ln/>
        </p:spPr>
      </p:sp>
      <p:sp>
        <p:nvSpPr>
          <p:cNvPr id="1147907" name="Rectangle 3">
            <a:extLst>
              <a:ext uri="{FF2B5EF4-FFF2-40B4-BE49-F238E27FC236}">
                <a16:creationId xmlns:a16="http://schemas.microsoft.com/office/drawing/2014/main" id="{789E2E98-DF2A-4F4A-ABB6-49C358C967C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lnSpc>
                <a:spcPct val="110000"/>
              </a:lnSpc>
              <a:defRPr/>
            </a:pPr>
            <a:r>
              <a:rPr lang="en-US" altLang="en-US" sz="2400"/>
              <a:t>How important is anonymity for this in healthcare?</a:t>
            </a:r>
          </a:p>
          <a:p>
            <a:pPr lvl="1">
              <a:lnSpc>
                <a:spcPct val="110000"/>
              </a:lnSpc>
              <a:defRPr/>
            </a:pPr>
            <a:r>
              <a:rPr lang="en-US" altLang="en-US" sz="2000">
                <a:hlinkClick r:id="rId3"/>
              </a:rPr>
              <a:t>http://www.curetogether.com/</a:t>
            </a:r>
            <a:endParaRPr lang="en-US" altLang="en-US" sz="2000"/>
          </a:p>
          <a:p>
            <a:pPr>
              <a:defRPr/>
            </a:pPr>
            <a:endParaRPr lang="en-US">
              <a:cs typeface="+mn-cs"/>
            </a:endParaRPr>
          </a:p>
        </p:txBody>
      </p:sp>
    </p:spTree>
    <p:extLst>
      <p:ext uri="{BB962C8B-B14F-4D97-AF65-F5344CB8AC3E}">
        <p14:creationId xmlns:p14="http://schemas.microsoft.com/office/powerpoint/2010/main" val="1253774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2F46151B-D44B-684B-A0B1-00C897663E5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D953672-05A4-DF4A-ADF9-430627ABC467}" type="slidenum">
              <a:rPr lang="en-US" altLang="en-US" sz="1200" smtClean="0"/>
              <a:pPr/>
              <a:t>35</a:t>
            </a:fld>
            <a:endParaRPr lang="en-US" altLang="en-US" sz="1200"/>
          </a:p>
        </p:txBody>
      </p:sp>
      <p:sp>
        <p:nvSpPr>
          <p:cNvPr id="109570" name="Rectangle 2">
            <a:extLst>
              <a:ext uri="{FF2B5EF4-FFF2-40B4-BE49-F238E27FC236}">
                <a16:creationId xmlns:a16="http://schemas.microsoft.com/office/drawing/2014/main" id="{CBE388F3-C8F5-3041-9EC7-1E450B644268}"/>
              </a:ext>
            </a:extLst>
          </p:cNvPr>
          <p:cNvSpPr>
            <a:spLocks noGrp="1" noRot="1" noChangeAspect="1" noChangeArrowheads="1" noTextEdit="1"/>
          </p:cNvSpPr>
          <p:nvPr>
            <p:ph type="sldImg"/>
          </p:nvPr>
        </p:nvSpPr>
        <p:spPr>
          <a:solidFill>
            <a:srgbClr val="FFFFFF"/>
          </a:solidFill>
          <a:ln/>
        </p:spPr>
      </p:sp>
      <p:sp>
        <p:nvSpPr>
          <p:cNvPr id="1147907" name="Rectangle 3">
            <a:extLst>
              <a:ext uri="{FF2B5EF4-FFF2-40B4-BE49-F238E27FC236}">
                <a16:creationId xmlns:a16="http://schemas.microsoft.com/office/drawing/2014/main" id="{2ABB0F9A-8DFB-A74F-AACF-AD7795EEE30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049597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a:extLst>
              <a:ext uri="{FF2B5EF4-FFF2-40B4-BE49-F238E27FC236}">
                <a16:creationId xmlns:a16="http://schemas.microsoft.com/office/drawing/2014/main" id="{B5C2DAAF-A1B7-9040-A93A-1EA1E8448DE8}"/>
              </a:ext>
            </a:extLst>
          </p:cNvPr>
          <p:cNvSpPr>
            <a:spLocks noGrp="1" noRot="1" noChangeAspect="1" noTextEdit="1"/>
          </p:cNvSpPr>
          <p:nvPr>
            <p:ph type="sldImg"/>
          </p:nvPr>
        </p:nvSpPr>
        <p:spPr>
          <a:ln/>
        </p:spPr>
      </p:sp>
      <p:sp>
        <p:nvSpPr>
          <p:cNvPr id="113666" name="Notes Placeholder 2">
            <a:extLst>
              <a:ext uri="{FF2B5EF4-FFF2-40B4-BE49-F238E27FC236}">
                <a16:creationId xmlns:a16="http://schemas.microsoft.com/office/drawing/2014/main" id="{7E54B0B0-F964-9C4E-B903-499EDD58995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u="sng" dirty="0">
              <a:latin typeface="Times" pitchFamily="2" charset="0"/>
              <a:ea typeface="ＭＳ Ｐゴシック" panose="020B0600070205080204" pitchFamily="34" charset="-128"/>
            </a:endParaRPr>
          </a:p>
          <a:p>
            <a:r>
              <a:rPr lang="en-US" altLang="en-US" dirty="0">
                <a:latin typeface="Times" pitchFamily="2" charset="0"/>
                <a:ea typeface="ＭＳ Ｐゴシック" panose="020B0600070205080204" pitchFamily="34" charset="-128"/>
              </a:rPr>
              <a:t>https://</a:t>
            </a:r>
            <a:r>
              <a:rPr lang="en-US" altLang="en-US" dirty="0" err="1">
                <a:latin typeface="Times" pitchFamily="2" charset="0"/>
                <a:ea typeface="ＭＳ Ｐゴシック" panose="020B0600070205080204" pitchFamily="34" charset="-128"/>
              </a:rPr>
              <a:t>dev.twitter.com</a:t>
            </a:r>
            <a:r>
              <a:rPr lang="en-US" altLang="en-US" dirty="0">
                <a:latin typeface="Times" pitchFamily="2" charset="0"/>
                <a:ea typeface="ＭＳ Ｐゴシック" panose="020B0600070205080204" pitchFamily="34" charset="-128"/>
              </a:rPr>
              <a:t>/rest/public</a:t>
            </a:r>
          </a:p>
          <a:p>
            <a:endParaRPr lang="en-US" altLang="en-US" dirty="0">
              <a:latin typeface="Times" pitchFamily="2" charset="0"/>
              <a:ea typeface="ＭＳ Ｐゴシック" panose="020B0600070205080204" pitchFamily="34" charset="-128"/>
            </a:endParaRPr>
          </a:p>
          <a:p>
            <a:r>
              <a:rPr lang="en-US" altLang="en-US" dirty="0">
                <a:latin typeface="Times" pitchFamily="2" charset="0"/>
                <a:ea typeface="ＭＳ Ｐゴシック" panose="020B0600070205080204" pitchFamily="34" charset="-128"/>
              </a:rPr>
              <a:t>Second Life launched in 2003</a:t>
            </a:r>
          </a:p>
        </p:txBody>
      </p:sp>
      <p:sp>
        <p:nvSpPr>
          <p:cNvPr id="113667" name="Slide Number Placeholder 3">
            <a:extLst>
              <a:ext uri="{FF2B5EF4-FFF2-40B4-BE49-F238E27FC236}">
                <a16:creationId xmlns:a16="http://schemas.microsoft.com/office/drawing/2014/main" id="{68C3CC2F-FBDD-AD44-98BC-3FE8FF2BDE9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E06265A-84A8-0C48-830C-9D2CFCC39183}" type="slidenum">
              <a:rPr lang="en-US" altLang="en-US" sz="1200" smtClean="0"/>
              <a:pPr/>
              <a:t>36</a:t>
            </a:fld>
            <a:endParaRPr lang="en-US" altLang="en-US" sz="1200"/>
          </a:p>
        </p:txBody>
      </p:sp>
    </p:spTree>
    <p:extLst>
      <p:ext uri="{BB962C8B-B14F-4D97-AF65-F5344CB8AC3E}">
        <p14:creationId xmlns:p14="http://schemas.microsoft.com/office/powerpoint/2010/main" val="2507930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E53ED076-8ADD-A348-AB23-E778C68679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D836C37-F8B9-C345-8B3D-779AE4DC9B08}" type="slidenum">
              <a:rPr lang="en-US" altLang="en-US" sz="1200" smtClean="0"/>
              <a:pPr/>
              <a:t>37</a:t>
            </a:fld>
            <a:endParaRPr lang="en-US" altLang="en-US" sz="1200"/>
          </a:p>
        </p:txBody>
      </p:sp>
      <p:sp>
        <p:nvSpPr>
          <p:cNvPr id="115714" name="Rectangle 2">
            <a:extLst>
              <a:ext uri="{FF2B5EF4-FFF2-40B4-BE49-F238E27FC236}">
                <a16:creationId xmlns:a16="http://schemas.microsoft.com/office/drawing/2014/main" id="{742D53E0-D4CB-DC40-B629-CB93E732ABA0}"/>
              </a:ext>
            </a:extLst>
          </p:cNvPr>
          <p:cNvSpPr>
            <a:spLocks noGrp="1" noRot="1" noChangeAspect="1" noChangeArrowheads="1" noTextEdit="1"/>
          </p:cNvSpPr>
          <p:nvPr>
            <p:ph type="sldImg"/>
          </p:nvPr>
        </p:nvSpPr>
        <p:spPr>
          <a:solidFill>
            <a:srgbClr val="FFFFFF"/>
          </a:solidFill>
          <a:ln/>
        </p:spPr>
      </p:sp>
      <p:sp>
        <p:nvSpPr>
          <p:cNvPr id="1175555" name="Rectangle 3">
            <a:extLst>
              <a:ext uri="{FF2B5EF4-FFF2-40B4-BE49-F238E27FC236}">
                <a16:creationId xmlns:a16="http://schemas.microsoft.com/office/drawing/2014/main" id="{B6FEA0A2-F50D-FA44-81F4-696BC56D145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873521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a:extLst>
              <a:ext uri="{FF2B5EF4-FFF2-40B4-BE49-F238E27FC236}">
                <a16:creationId xmlns:a16="http://schemas.microsoft.com/office/drawing/2014/main" id="{4AAABAFC-277B-F744-9AF7-BB67AD13DB7B}"/>
              </a:ext>
            </a:extLst>
          </p:cNvPr>
          <p:cNvSpPr>
            <a:spLocks noGrp="1" noRot="1" noChangeAspect="1" noTextEdit="1"/>
          </p:cNvSpPr>
          <p:nvPr>
            <p:ph type="sldImg"/>
          </p:nvPr>
        </p:nvSpPr>
        <p:spPr>
          <a:ln/>
        </p:spPr>
      </p:sp>
      <p:sp>
        <p:nvSpPr>
          <p:cNvPr id="117762" name="Notes Placeholder 2">
            <a:extLst>
              <a:ext uri="{FF2B5EF4-FFF2-40B4-BE49-F238E27FC236}">
                <a16:creationId xmlns:a16="http://schemas.microsoft.com/office/drawing/2014/main" id="{9496BAD2-D7CA-9544-B352-4C1A0D332B5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http://www.wired.com/2015/01/ftc-warns-huge-security-risks-internet-things/</a:t>
            </a:r>
          </a:p>
          <a:p>
            <a:r>
              <a:rPr lang="en-US" altLang="en-US">
                <a:latin typeface="Times" pitchFamily="2" charset="0"/>
                <a:ea typeface="ＭＳ Ｐゴシック" panose="020B0600070205080204" pitchFamily="34" charset="-128"/>
              </a:rPr>
              <a:t>http://theconnectivist-img.s3.amazonaws.com/wp-content/uploads/2014/05/Unknown.png</a:t>
            </a:r>
          </a:p>
        </p:txBody>
      </p:sp>
      <p:sp>
        <p:nvSpPr>
          <p:cNvPr id="117763" name="Slide Number Placeholder 3">
            <a:extLst>
              <a:ext uri="{FF2B5EF4-FFF2-40B4-BE49-F238E27FC236}">
                <a16:creationId xmlns:a16="http://schemas.microsoft.com/office/drawing/2014/main" id="{B6BBE4C9-3974-8C49-AA52-77623A73967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D97D480-E77E-3246-833D-9085B6627F06}" type="slidenum">
              <a:rPr lang="en-US" altLang="en-US" sz="1200" smtClean="0"/>
              <a:pPr/>
              <a:t>38</a:t>
            </a:fld>
            <a:endParaRPr lang="en-US" altLang="en-US" sz="1200"/>
          </a:p>
        </p:txBody>
      </p:sp>
    </p:spTree>
    <p:extLst>
      <p:ext uri="{BB962C8B-B14F-4D97-AF65-F5344CB8AC3E}">
        <p14:creationId xmlns:p14="http://schemas.microsoft.com/office/powerpoint/2010/main" val="13354043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a:extLst>
              <a:ext uri="{FF2B5EF4-FFF2-40B4-BE49-F238E27FC236}">
                <a16:creationId xmlns:a16="http://schemas.microsoft.com/office/drawing/2014/main" id="{F3FD5613-D612-2A41-B654-3813A8B13A97}"/>
              </a:ext>
            </a:extLst>
          </p:cNvPr>
          <p:cNvSpPr>
            <a:spLocks noGrp="1" noRot="1" noChangeAspect="1" noTextEdit="1"/>
          </p:cNvSpPr>
          <p:nvPr>
            <p:ph type="sldImg"/>
          </p:nvPr>
        </p:nvSpPr>
        <p:spPr>
          <a:ln/>
        </p:spPr>
      </p:sp>
      <p:sp>
        <p:nvSpPr>
          <p:cNvPr id="119810" name="Notes Placeholder 2">
            <a:extLst>
              <a:ext uri="{FF2B5EF4-FFF2-40B4-BE49-F238E27FC236}">
                <a16:creationId xmlns:a16="http://schemas.microsoft.com/office/drawing/2014/main" id="{7D55B15D-3577-474A-9EA5-595AD299EFF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http://www.jneuroengrehab.com/content/9/1/21</a:t>
            </a:r>
          </a:p>
          <a:p>
            <a:r>
              <a:rPr lang="en-US" altLang="en-US">
                <a:latin typeface="Times" pitchFamily="2" charset="0"/>
                <a:ea typeface="ＭＳ Ｐゴシック" panose="020B0600070205080204" pitchFamily="34" charset="-128"/>
              </a:rPr>
              <a:t>http://www.mc10inc.com/ BioStamp</a:t>
            </a:r>
          </a:p>
          <a:p>
            <a:r>
              <a:rPr lang="en-US" altLang="en-US">
                <a:latin typeface="Times" pitchFamily="2" charset="0"/>
                <a:ea typeface="ＭＳ Ｐゴシック" panose="020B0600070205080204" pitchFamily="34" charset="-128"/>
              </a:rPr>
              <a:t>Affectiva q sensor stopped to put resources into facial recognition of emotion</a:t>
            </a:r>
          </a:p>
          <a:p>
            <a:r>
              <a:rPr lang="en-US" altLang="en-US">
                <a:latin typeface="Times" pitchFamily="2" charset="0"/>
                <a:ea typeface="ＭＳ Ｐゴシック" panose="020B0600070205080204" pitchFamily="34" charset="-128"/>
              </a:rPr>
              <a:t>http://www.mobihealthnews.com/content/california-hospital-becomes-first-us-prescribe-ingestible-sensors-proteus</a:t>
            </a:r>
          </a:p>
          <a:p>
            <a:r>
              <a:rPr lang="en-US" altLang="en-US">
                <a:latin typeface="Times" pitchFamily="2" charset="0"/>
                <a:ea typeface="ＭＳ Ｐゴシック" panose="020B0600070205080204" pitchFamily="34" charset="-128"/>
              </a:rPr>
              <a:t> </a:t>
            </a:r>
          </a:p>
        </p:txBody>
      </p:sp>
      <p:sp>
        <p:nvSpPr>
          <p:cNvPr id="119811" name="Slide Number Placeholder 3">
            <a:extLst>
              <a:ext uri="{FF2B5EF4-FFF2-40B4-BE49-F238E27FC236}">
                <a16:creationId xmlns:a16="http://schemas.microsoft.com/office/drawing/2014/main" id="{4BC9FC90-7EC0-D843-AA9D-4FF6A0775D0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16DEC9F-CBA9-7D4E-B3FB-4B1EDFB721D1}" type="slidenum">
              <a:rPr lang="en-US" altLang="en-US" sz="1200" smtClean="0"/>
              <a:pPr/>
              <a:t>39</a:t>
            </a:fld>
            <a:endParaRPr lang="en-US" altLang="en-US" sz="1200"/>
          </a:p>
        </p:txBody>
      </p:sp>
    </p:spTree>
    <p:extLst>
      <p:ext uri="{BB962C8B-B14F-4D97-AF65-F5344CB8AC3E}">
        <p14:creationId xmlns:p14="http://schemas.microsoft.com/office/powerpoint/2010/main" val="288416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5E7A2661-BC40-2249-923C-A6AC834EBE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6BE4C2C-8670-E54C-A884-8C5EFFC647E7}" type="slidenum">
              <a:rPr lang="en-US" altLang="en-US" sz="1200" smtClean="0"/>
              <a:pPr/>
              <a:t>40</a:t>
            </a:fld>
            <a:endParaRPr lang="en-US" altLang="en-US" sz="1200"/>
          </a:p>
        </p:txBody>
      </p:sp>
      <p:sp>
        <p:nvSpPr>
          <p:cNvPr id="121858" name="Rectangle 2">
            <a:extLst>
              <a:ext uri="{FF2B5EF4-FFF2-40B4-BE49-F238E27FC236}">
                <a16:creationId xmlns:a16="http://schemas.microsoft.com/office/drawing/2014/main" id="{B30B5EAF-31E5-8341-B075-9FED72E517D1}"/>
              </a:ext>
            </a:extLst>
          </p:cNvPr>
          <p:cNvSpPr>
            <a:spLocks noGrp="1" noRot="1" noChangeAspect="1" noChangeArrowheads="1" noTextEdit="1"/>
          </p:cNvSpPr>
          <p:nvPr>
            <p:ph type="sldImg"/>
          </p:nvPr>
        </p:nvSpPr>
        <p:spPr>
          <a:solidFill>
            <a:srgbClr val="FFFFFF"/>
          </a:solidFill>
          <a:ln/>
        </p:spPr>
      </p:sp>
      <p:sp>
        <p:nvSpPr>
          <p:cNvPr id="1181699" name="Rectangle 3">
            <a:extLst>
              <a:ext uri="{FF2B5EF4-FFF2-40B4-BE49-F238E27FC236}">
                <a16:creationId xmlns:a16="http://schemas.microsoft.com/office/drawing/2014/main" id="{0A0ED27B-39D8-7648-971C-1A1DE535493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dirty="0">
                <a:cs typeface="+mn-cs"/>
              </a:rPr>
              <a:t>http://www.mc10inc.com/</a:t>
            </a:r>
          </a:p>
          <a:p>
            <a:pPr>
              <a:defRPr/>
            </a:pPr>
            <a:r>
              <a:rPr lang="en-US" dirty="0" err="1"/>
              <a:t>Shwetak</a:t>
            </a:r>
            <a:r>
              <a:rPr lang="en-US" dirty="0"/>
              <a:t> Patel, University of Washington. Google bought </a:t>
            </a:r>
            <a:r>
              <a:rPr lang="en-US" dirty="0" err="1"/>
              <a:t>Shwetak’s</a:t>
            </a:r>
            <a:r>
              <a:rPr lang="en-US" dirty="0"/>
              <a:t> company </a:t>
            </a:r>
            <a:r>
              <a:rPr lang="en-US" dirty="0" err="1"/>
              <a:t>Senosis</a:t>
            </a:r>
            <a:r>
              <a:rPr lang="en-US" dirty="0"/>
              <a:t> in August 2017</a:t>
            </a:r>
            <a:endParaRPr lang="en-US" dirty="0">
              <a:cs typeface="+mn-cs"/>
            </a:endParaRPr>
          </a:p>
          <a:p>
            <a:pPr>
              <a:defRPr/>
            </a:pPr>
            <a:endParaRPr lang="en-US" dirty="0">
              <a:cs typeface="+mn-cs"/>
            </a:endParaRPr>
          </a:p>
        </p:txBody>
      </p:sp>
    </p:spTree>
    <p:extLst>
      <p:ext uri="{BB962C8B-B14F-4D97-AF65-F5344CB8AC3E}">
        <p14:creationId xmlns:p14="http://schemas.microsoft.com/office/powerpoint/2010/main" val="1203325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F6818D68-2627-874A-ADAD-7834A9A64B0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3F0DA38-D931-834F-89E0-2821FCED2F0C}" type="slidenum">
              <a:rPr lang="en-US" altLang="en-US" sz="1200" smtClean="0"/>
              <a:pPr/>
              <a:t>41</a:t>
            </a:fld>
            <a:endParaRPr lang="en-US" altLang="en-US" sz="1200"/>
          </a:p>
        </p:txBody>
      </p:sp>
      <p:sp>
        <p:nvSpPr>
          <p:cNvPr id="125954" name="Rectangle 2">
            <a:extLst>
              <a:ext uri="{FF2B5EF4-FFF2-40B4-BE49-F238E27FC236}">
                <a16:creationId xmlns:a16="http://schemas.microsoft.com/office/drawing/2014/main" id="{1347C826-C994-8546-A92E-563FFE5A46EB}"/>
              </a:ext>
            </a:extLst>
          </p:cNvPr>
          <p:cNvSpPr>
            <a:spLocks noGrp="1" noRot="1" noChangeAspect="1" noChangeArrowheads="1" noTextEdit="1"/>
          </p:cNvSpPr>
          <p:nvPr>
            <p:ph type="sldImg"/>
          </p:nvPr>
        </p:nvSpPr>
        <p:spPr>
          <a:solidFill>
            <a:srgbClr val="FFFFFF"/>
          </a:solidFill>
          <a:ln/>
        </p:spPr>
      </p:sp>
      <p:sp>
        <p:nvSpPr>
          <p:cNvPr id="1181699" name="Rectangle 3">
            <a:extLst>
              <a:ext uri="{FF2B5EF4-FFF2-40B4-BE49-F238E27FC236}">
                <a16:creationId xmlns:a16="http://schemas.microsoft.com/office/drawing/2014/main" id="{EA276B9D-F90E-4C46-B8C6-35EE9A52F02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dirty="0">
                <a:cs typeface="+mn-cs"/>
              </a:rPr>
              <a:t>https://www.bloomberg.com/news/articles/2016-08-29/hospitals-try-giving-patients-a-dose-of-vr</a:t>
            </a:r>
          </a:p>
          <a:p>
            <a:pPr>
              <a:defRPr/>
            </a:pPr>
            <a:r>
              <a:rPr lang="en-US" dirty="0">
                <a:cs typeface="+mn-cs"/>
              </a:rPr>
              <a:t>http://www.wired.co.uk/article/darpa-arati-prabhakar-humans-machines?utm_source=Rock+Weekly&amp;utm_campaign=f889bdb158-Rock_Weekly_2-6&amp;utm_medium=email&amp;utm_term=0_e44ef774d4-f889bdb158-90860265&amp;mc_cid=f889bdb158&amp;mc_eid=70ea9a8116</a:t>
            </a:r>
          </a:p>
          <a:p>
            <a:pPr>
              <a:defRPr/>
            </a:pPr>
            <a:r>
              <a:rPr lang="en-US" dirty="0">
                <a:cs typeface="+mn-cs"/>
              </a:rPr>
              <a:t>http://</a:t>
            </a:r>
            <a:r>
              <a:rPr lang="en-US" dirty="0" err="1">
                <a:cs typeface="+mn-cs"/>
              </a:rPr>
              <a:t>news.mit.edu</a:t>
            </a:r>
            <a:r>
              <a:rPr lang="en-US" dirty="0">
                <a:cs typeface="+mn-cs"/>
              </a:rPr>
              <a:t>/2017/virtual-reality-elderly-sloan-health-care-innovations-prize-0224</a:t>
            </a:r>
          </a:p>
        </p:txBody>
      </p:sp>
    </p:spTree>
    <p:extLst>
      <p:ext uri="{BB962C8B-B14F-4D97-AF65-F5344CB8AC3E}">
        <p14:creationId xmlns:p14="http://schemas.microsoft.com/office/powerpoint/2010/main" val="5028934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DF78A86D-EF57-6245-BCC1-0D61A762C26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470050D-BB4E-7143-B825-679BAF8853A9}" type="slidenum">
              <a:rPr lang="en-US" altLang="en-US" sz="1200" smtClean="0"/>
              <a:pPr/>
              <a:t>42</a:t>
            </a:fld>
            <a:endParaRPr lang="en-US" altLang="en-US" sz="1200"/>
          </a:p>
        </p:txBody>
      </p:sp>
      <p:sp>
        <p:nvSpPr>
          <p:cNvPr id="49154" name="Rectangle 2">
            <a:extLst>
              <a:ext uri="{FF2B5EF4-FFF2-40B4-BE49-F238E27FC236}">
                <a16:creationId xmlns:a16="http://schemas.microsoft.com/office/drawing/2014/main" id="{26C46035-1D4D-5446-BCA7-91F27E198473}"/>
              </a:ext>
            </a:extLst>
          </p:cNvPr>
          <p:cNvSpPr>
            <a:spLocks noGrp="1" noRot="1" noChangeAspect="1" noChangeArrowheads="1" noTextEdit="1"/>
          </p:cNvSpPr>
          <p:nvPr>
            <p:ph type="sldImg"/>
          </p:nvPr>
        </p:nvSpPr>
        <p:spPr>
          <a:solidFill>
            <a:srgbClr val="FFFFFF"/>
          </a:solidFill>
          <a:ln/>
        </p:spPr>
      </p:sp>
      <p:sp>
        <p:nvSpPr>
          <p:cNvPr id="924675" name="Rectangle 3">
            <a:extLst>
              <a:ext uri="{FF2B5EF4-FFF2-40B4-BE49-F238E27FC236}">
                <a16:creationId xmlns:a16="http://schemas.microsoft.com/office/drawing/2014/main" id="{166BB153-C9C7-E148-B48A-04A6CE1AD5D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dirty="0">
                <a:cs typeface="+mn-cs"/>
              </a:rPr>
              <a:t>Companies now have all the data. Used to be academics</a:t>
            </a:r>
          </a:p>
        </p:txBody>
      </p:sp>
    </p:spTree>
    <p:extLst>
      <p:ext uri="{BB962C8B-B14F-4D97-AF65-F5344CB8AC3E}">
        <p14:creationId xmlns:p14="http://schemas.microsoft.com/office/powerpoint/2010/main" val="447788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a:extLst>
              <a:ext uri="{FF2B5EF4-FFF2-40B4-BE49-F238E27FC236}">
                <a16:creationId xmlns:a16="http://schemas.microsoft.com/office/drawing/2014/main" id="{BFEFCD9C-B062-DC45-A429-FA701A37BCDB}"/>
              </a:ext>
            </a:extLst>
          </p:cNvPr>
          <p:cNvSpPr>
            <a:spLocks noGrp="1" noRot="1" noChangeAspect="1" noTextEdit="1"/>
          </p:cNvSpPr>
          <p:nvPr>
            <p:ph type="sldImg"/>
          </p:nvPr>
        </p:nvSpPr>
        <p:spPr>
          <a:ln/>
        </p:spPr>
      </p:sp>
      <p:sp>
        <p:nvSpPr>
          <p:cNvPr id="128002" name="Notes Placeholder 2">
            <a:extLst>
              <a:ext uri="{FF2B5EF4-FFF2-40B4-BE49-F238E27FC236}">
                <a16:creationId xmlns:a16="http://schemas.microsoft.com/office/drawing/2014/main" id="{1C981A67-9D4A-294D-AAC3-9546F978419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476 twitter users, 171 seriously depressed. Going back a year, trained on 2.2 million tweets. 70% sens, 90% spec. Community level depression – UCSD. </a:t>
            </a:r>
          </a:p>
          <a:p>
            <a:r>
              <a:rPr lang="en-US" altLang="en-US">
                <a:latin typeface="Times" pitchFamily="2" charset="0"/>
                <a:ea typeface="ＭＳ Ｐゴシック" panose="020B0600070205080204" pitchFamily="34" charset="-128"/>
              </a:rPr>
              <a:t>http://www.bbc.co.uk/news/technology-26065991?goback=%2Egde_2181454_member_5837316516126670848 Watson made $100m 2010-2013</a:t>
            </a:r>
          </a:p>
        </p:txBody>
      </p:sp>
      <p:sp>
        <p:nvSpPr>
          <p:cNvPr id="128003" name="Slide Number Placeholder 3">
            <a:extLst>
              <a:ext uri="{FF2B5EF4-FFF2-40B4-BE49-F238E27FC236}">
                <a16:creationId xmlns:a16="http://schemas.microsoft.com/office/drawing/2014/main" id="{9A5243E6-6CC8-F04F-AFB6-9C842BFF819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45669E2-55F1-F642-A48F-3B7D423CB97A}" type="slidenum">
              <a:rPr lang="en-US" altLang="en-US" sz="1200" smtClean="0"/>
              <a:pPr/>
              <a:t>43</a:t>
            </a:fld>
            <a:endParaRPr lang="en-US" altLang="en-US" sz="1200"/>
          </a:p>
        </p:txBody>
      </p:sp>
    </p:spTree>
    <p:extLst>
      <p:ext uri="{BB962C8B-B14F-4D97-AF65-F5344CB8AC3E}">
        <p14:creationId xmlns:p14="http://schemas.microsoft.com/office/powerpoint/2010/main" val="466262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www.technologyreview.com</a:t>
            </a:r>
            <a:r>
              <a:rPr lang="en-US" dirty="0"/>
              <a:t>/s/540721/first-detailed-public-map-of-us-internet-backbone-could-make-it-stronger/ Sept 2015</a:t>
            </a:r>
          </a:p>
        </p:txBody>
      </p:sp>
      <p:sp>
        <p:nvSpPr>
          <p:cNvPr id="4" name="Slide Number Placeholder 3"/>
          <p:cNvSpPr>
            <a:spLocks noGrp="1"/>
          </p:cNvSpPr>
          <p:nvPr>
            <p:ph type="sldNum" sz="quarter" idx="10"/>
          </p:nvPr>
        </p:nvSpPr>
        <p:spPr/>
        <p:txBody>
          <a:bodyPr/>
          <a:lstStyle/>
          <a:p>
            <a:fld id="{548F328A-16EF-6444-904D-274E99C0E4E5}" type="slidenum">
              <a:rPr lang="en-US" smtClean="0"/>
              <a:t>6</a:t>
            </a:fld>
            <a:endParaRPr lang="en-US"/>
          </a:p>
        </p:txBody>
      </p:sp>
    </p:spTree>
    <p:extLst>
      <p:ext uri="{BB962C8B-B14F-4D97-AF65-F5344CB8AC3E}">
        <p14:creationId xmlns:p14="http://schemas.microsoft.com/office/powerpoint/2010/main" val="42435599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a:extLst>
              <a:ext uri="{FF2B5EF4-FFF2-40B4-BE49-F238E27FC236}">
                <a16:creationId xmlns:a16="http://schemas.microsoft.com/office/drawing/2014/main" id="{FCE38681-9AF5-7D40-9FD8-1490479E145B}"/>
              </a:ext>
            </a:extLst>
          </p:cNvPr>
          <p:cNvSpPr>
            <a:spLocks noGrp="1" noRot="1" noChangeAspect="1" noTextEdit="1"/>
          </p:cNvSpPr>
          <p:nvPr>
            <p:ph type="sldImg"/>
          </p:nvPr>
        </p:nvSpPr>
        <p:spPr>
          <a:ln/>
        </p:spPr>
      </p:sp>
      <p:sp>
        <p:nvSpPr>
          <p:cNvPr id="130050" name="Notes Placeholder 2">
            <a:extLst>
              <a:ext uri="{FF2B5EF4-FFF2-40B4-BE49-F238E27FC236}">
                <a16:creationId xmlns:a16="http://schemas.microsoft.com/office/drawing/2014/main" id="{8F8F1BEB-A1D7-944A-9D97-586CDD62D67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476 twitter users, 171 seriously depressed. Going back a year, trained on 2.2 million tweets. 70% sens, 90% spec. Community level depression – UCSD. </a:t>
            </a:r>
          </a:p>
          <a:p>
            <a:r>
              <a:rPr lang="en-US" altLang="en-US">
                <a:latin typeface="Times" pitchFamily="2" charset="0"/>
                <a:ea typeface="ＭＳ Ｐゴシック" panose="020B0600070205080204" pitchFamily="34" charset="-128"/>
              </a:rPr>
              <a:t>http://www.bbc.co.uk/news/technology-26065991?goback=%2Egde_2181454_member_5837316516126670848 Watson made $100m 2010-2013</a:t>
            </a:r>
          </a:p>
        </p:txBody>
      </p:sp>
      <p:sp>
        <p:nvSpPr>
          <p:cNvPr id="130051" name="Slide Number Placeholder 3">
            <a:extLst>
              <a:ext uri="{FF2B5EF4-FFF2-40B4-BE49-F238E27FC236}">
                <a16:creationId xmlns:a16="http://schemas.microsoft.com/office/drawing/2014/main" id="{9EC1BC7A-77EE-1246-9508-AEE27EB12D3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832287A-5919-E04A-8323-3AA1F8119851}" type="slidenum">
              <a:rPr lang="en-US" altLang="en-US" sz="1200" smtClean="0"/>
              <a:pPr/>
              <a:t>44</a:t>
            </a:fld>
            <a:endParaRPr lang="en-US" altLang="en-US" sz="1200"/>
          </a:p>
        </p:txBody>
      </p:sp>
    </p:spTree>
    <p:extLst>
      <p:ext uri="{BB962C8B-B14F-4D97-AF65-F5344CB8AC3E}">
        <p14:creationId xmlns:p14="http://schemas.microsoft.com/office/powerpoint/2010/main" val="27549454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F55EB1AA-EDF7-E94E-ADE8-E735577B874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3FD663B-AD39-0D4A-9DEC-3AEECE6687AB}" type="slidenum">
              <a:rPr lang="en-US" altLang="en-US" sz="1200" smtClean="0"/>
              <a:pPr/>
              <a:t>45</a:t>
            </a:fld>
            <a:endParaRPr lang="en-US" altLang="en-US" sz="1200"/>
          </a:p>
        </p:txBody>
      </p:sp>
      <p:sp>
        <p:nvSpPr>
          <p:cNvPr id="132098" name="Rectangle 2">
            <a:extLst>
              <a:ext uri="{FF2B5EF4-FFF2-40B4-BE49-F238E27FC236}">
                <a16:creationId xmlns:a16="http://schemas.microsoft.com/office/drawing/2014/main" id="{A31D411A-0F9C-CF44-B965-11A3B181E415}"/>
              </a:ext>
            </a:extLst>
          </p:cNvPr>
          <p:cNvSpPr>
            <a:spLocks noGrp="1" noRot="1" noChangeAspect="1" noChangeArrowheads="1" noTextEdit="1"/>
          </p:cNvSpPr>
          <p:nvPr>
            <p:ph type="sldImg"/>
          </p:nvPr>
        </p:nvSpPr>
        <p:spPr>
          <a:solidFill>
            <a:srgbClr val="FFFFFF"/>
          </a:solidFill>
          <a:ln/>
        </p:spPr>
      </p:sp>
      <p:sp>
        <p:nvSpPr>
          <p:cNvPr id="924675" name="Rectangle 3">
            <a:extLst>
              <a:ext uri="{FF2B5EF4-FFF2-40B4-BE49-F238E27FC236}">
                <a16:creationId xmlns:a16="http://schemas.microsoft.com/office/drawing/2014/main" id="{8D9265AB-1274-E94E-94E4-341A0413145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dirty="0">
                <a:cs typeface="+mn-cs"/>
              </a:rPr>
              <a:t>Companies now have all the data. Used to be academics</a:t>
            </a:r>
          </a:p>
        </p:txBody>
      </p:sp>
    </p:spTree>
    <p:extLst>
      <p:ext uri="{BB962C8B-B14F-4D97-AF65-F5344CB8AC3E}">
        <p14:creationId xmlns:p14="http://schemas.microsoft.com/office/powerpoint/2010/main" val="1778320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1FD6FA83-B986-924B-9197-0C707F5B89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6DDC7AD-287A-5D43-B66C-AF0391B41FEB}" type="slidenum">
              <a:rPr lang="en-US" altLang="en-US" sz="1200" smtClean="0"/>
              <a:pPr/>
              <a:t>47</a:t>
            </a:fld>
            <a:endParaRPr lang="en-US" altLang="en-US" sz="1200"/>
          </a:p>
        </p:txBody>
      </p:sp>
      <p:sp>
        <p:nvSpPr>
          <p:cNvPr id="72706" name="Rectangle 2">
            <a:extLst>
              <a:ext uri="{FF2B5EF4-FFF2-40B4-BE49-F238E27FC236}">
                <a16:creationId xmlns:a16="http://schemas.microsoft.com/office/drawing/2014/main" id="{ABE0F3C6-0E22-6F45-A127-9BDF9126F6B2}"/>
              </a:ext>
            </a:extLst>
          </p:cNvPr>
          <p:cNvSpPr>
            <a:spLocks noGrp="1" noRot="1" noChangeAspect="1" noChangeArrowheads="1" noTextEdit="1"/>
          </p:cNvSpPr>
          <p:nvPr>
            <p:ph type="sldImg"/>
          </p:nvPr>
        </p:nvSpPr>
        <p:spPr>
          <a:ln/>
        </p:spPr>
      </p:sp>
      <p:sp>
        <p:nvSpPr>
          <p:cNvPr id="1077251" name="Rectangle 3">
            <a:extLst>
              <a:ext uri="{FF2B5EF4-FFF2-40B4-BE49-F238E27FC236}">
                <a16:creationId xmlns:a16="http://schemas.microsoft.com/office/drawing/2014/main" id="{29DF9424-2775-4A4D-8686-48A3D7C2C7F7}"/>
              </a:ext>
            </a:extLst>
          </p:cNvPr>
          <p:cNvSpPr>
            <a:spLocks noGrp="1" noChangeArrowheads="1"/>
          </p:cNvSpPr>
          <p:nvPr>
            <p:ph type="body" idx="1"/>
          </p:nvPr>
        </p:nvSpPr>
        <p:spPr/>
        <p:txBody>
          <a:bodyPr/>
          <a:lstStyle/>
          <a:p>
            <a:pPr>
              <a:defRPr/>
            </a:pPr>
            <a:r>
              <a:rPr lang="en-US" dirty="0">
                <a:cs typeface="+mn-cs"/>
              </a:rPr>
              <a:t>Observational Medical Outcomes Partnership: </a:t>
            </a:r>
            <a:r>
              <a:rPr lang="en-US"/>
              <a:t>The </a:t>
            </a:r>
            <a:r>
              <a:rPr lang="en-US" b="1"/>
              <a:t>Observational Medical Outcomes Project (OMOP) </a:t>
            </a:r>
            <a:r>
              <a:rPr lang="en-US"/>
              <a:t>is a public-private partnership between the FDA, the Pharmaceutical Research and Manufacturers of America, and the Foundation for the National Institutes of Health. This interdisciplinary research group is tackling the surprisingly difficult task of identifying the most reliable methods for analyzing huge volumes of data drawn from heterogeneous sources. The problem is critical to enabling comparative effectiveness research, which requires data from all sources to be in the same format. </a:t>
            </a:r>
          </a:p>
          <a:p>
            <a:pPr>
              <a:defRPr/>
            </a:pPr>
            <a:endParaRPr lang="en-US" dirty="0">
              <a:cs typeface="+mn-cs"/>
            </a:endParaRPr>
          </a:p>
          <a:p>
            <a:pPr>
              <a:defRPr/>
            </a:pPr>
            <a:r>
              <a:rPr lang="en-US"/>
              <a:t>Observational Health Data and Informatics (OHDSI) offers international access to 600 million patient records with a common data model, with open software for search and studies. http://www.ohdsi.org </a:t>
            </a:r>
            <a:endParaRPr lang="en-US" dirty="0">
              <a:cs typeface="+mn-cs"/>
            </a:endParaRPr>
          </a:p>
        </p:txBody>
      </p:sp>
    </p:spTree>
    <p:extLst>
      <p:ext uri="{BB962C8B-B14F-4D97-AF65-F5344CB8AC3E}">
        <p14:creationId xmlns:p14="http://schemas.microsoft.com/office/powerpoint/2010/main" val="1678763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medium.freecodecamp.org</a:t>
            </a:r>
            <a:r>
              <a:rPr lang="en-US" dirty="0"/>
              <a:t>/inside-the-invisible-war-for-the-open-internet-dd31a29a3f08</a:t>
            </a:r>
          </a:p>
        </p:txBody>
      </p:sp>
      <p:sp>
        <p:nvSpPr>
          <p:cNvPr id="4" name="Slide Number Placeholder 3"/>
          <p:cNvSpPr>
            <a:spLocks noGrp="1"/>
          </p:cNvSpPr>
          <p:nvPr>
            <p:ph type="sldNum" sz="quarter" idx="10"/>
          </p:nvPr>
        </p:nvSpPr>
        <p:spPr/>
        <p:txBody>
          <a:bodyPr/>
          <a:lstStyle/>
          <a:p>
            <a:fld id="{548F328A-16EF-6444-904D-274E99C0E4E5}" type="slidenum">
              <a:rPr lang="en-US" smtClean="0"/>
              <a:t>7</a:t>
            </a:fld>
            <a:endParaRPr lang="en-US"/>
          </a:p>
        </p:txBody>
      </p:sp>
    </p:spTree>
    <p:extLst>
      <p:ext uri="{BB962C8B-B14F-4D97-AF65-F5344CB8AC3E}">
        <p14:creationId xmlns:p14="http://schemas.microsoft.com/office/powerpoint/2010/main" val="3502789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www.wired.com</a:t>
            </a:r>
            <a:r>
              <a:rPr lang="en-US" dirty="0"/>
              <a:t>/2015/10/undersea-cable-maps/ </a:t>
            </a:r>
          </a:p>
          <a:p>
            <a:r>
              <a:rPr lang="en-US" dirty="0"/>
              <a:t>http://</a:t>
            </a:r>
            <a:r>
              <a:rPr lang="en-US" dirty="0" err="1"/>
              <a:t>www.surfacing.in</a:t>
            </a:r>
            <a:r>
              <a:rPr lang="en-US" dirty="0"/>
              <a:t>/</a:t>
            </a:r>
          </a:p>
        </p:txBody>
      </p:sp>
      <p:sp>
        <p:nvSpPr>
          <p:cNvPr id="4" name="Slide Number Placeholder 3"/>
          <p:cNvSpPr>
            <a:spLocks noGrp="1"/>
          </p:cNvSpPr>
          <p:nvPr>
            <p:ph type="sldNum" sz="quarter" idx="10"/>
          </p:nvPr>
        </p:nvSpPr>
        <p:spPr/>
        <p:txBody>
          <a:bodyPr/>
          <a:lstStyle/>
          <a:p>
            <a:fld id="{548F328A-16EF-6444-904D-274E99C0E4E5}" type="slidenum">
              <a:rPr lang="en-US" smtClean="0"/>
              <a:t>8</a:t>
            </a:fld>
            <a:endParaRPr lang="en-US"/>
          </a:p>
        </p:txBody>
      </p:sp>
    </p:spTree>
    <p:extLst>
      <p:ext uri="{BB962C8B-B14F-4D97-AF65-F5344CB8AC3E}">
        <p14:creationId xmlns:p14="http://schemas.microsoft.com/office/powerpoint/2010/main" val="3586493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D680B824-5814-4A4C-ADA0-E3DFEDD6069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19BE4B0-47E8-714E-8123-0DCF19438CAC}" type="slidenum">
              <a:rPr lang="en-US" altLang="en-US" sz="1200" smtClean="0"/>
              <a:pPr/>
              <a:t>9</a:t>
            </a:fld>
            <a:endParaRPr lang="en-US" altLang="en-US" sz="1200"/>
          </a:p>
        </p:txBody>
      </p:sp>
      <p:sp>
        <p:nvSpPr>
          <p:cNvPr id="68610" name="Rectangle 2">
            <a:extLst>
              <a:ext uri="{FF2B5EF4-FFF2-40B4-BE49-F238E27FC236}">
                <a16:creationId xmlns:a16="http://schemas.microsoft.com/office/drawing/2014/main" id="{AC9B8361-0741-5742-81CE-3A1587D785A4}"/>
              </a:ext>
            </a:extLst>
          </p:cNvPr>
          <p:cNvSpPr>
            <a:spLocks noGrp="1" noRot="1" noChangeAspect="1" noChangeArrowheads="1" noTextEdit="1"/>
          </p:cNvSpPr>
          <p:nvPr>
            <p:ph type="sldImg"/>
          </p:nvPr>
        </p:nvSpPr>
        <p:spPr>
          <a:solidFill>
            <a:srgbClr val="FFFFFF"/>
          </a:solidFill>
          <a:ln/>
        </p:spPr>
      </p:sp>
      <p:sp>
        <p:nvSpPr>
          <p:cNvPr id="1161219" name="Rectangle 3">
            <a:extLst>
              <a:ext uri="{FF2B5EF4-FFF2-40B4-BE49-F238E27FC236}">
                <a16:creationId xmlns:a16="http://schemas.microsoft.com/office/drawing/2014/main" id="{D984F558-591A-C94B-B60D-374833DE5B4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3576084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158D8962-03B1-F942-B373-290B22E4DA5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4B6A3FC-EC12-D24D-9FC1-1F3D6B64EBE3}" type="slidenum">
              <a:rPr lang="en-US" altLang="en-US" sz="1200" smtClean="0"/>
              <a:pPr/>
              <a:t>10</a:t>
            </a:fld>
            <a:endParaRPr lang="en-US" altLang="en-US" sz="1200"/>
          </a:p>
        </p:txBody>
      </p:sp>
      <p:sp>
        <p:nvSpPr>
          <p:cNvPr id="70658" name="Rectangle 2">
            <a:extLst>
              <a:ext uri="{FF2B5EF4-FFF2-40B4-BE49-F238E27FC236}">
                <a16:creationId xmlns:a16="http://schemas.microsoft.com/office/drawing/2014/main" id="{11AC4AF6-A16C-B24E-965F-39D2CDB90BEE}"/>
              </a:ext>
            </a:extLst>
          </p:cNvPr>
          <p:cNvSpPr>
            <a:spLocks noGrp="1" noRot="1" noChangeAspect="1" noChangeArrowheads="1" noTextEdit="1"/>
          </p:cNvSpPr>
          <p:nvPr>
            <p:ph type="sldImg"/>
          </p:nvPr>
        </p:nvSpPr>
        <p:spPr>
          <a:solidFill>
            <a:srgbClr val="FFFFFF"/>
          </a:solidFill>
          <a:ln/>
        </p:spPr>
      </p:sp>
      <p:sp>
        <p:nvSpPr>
          <p:cNvPr id="934915" name="Rectangle 3">
            <a:extLst>
              <a:ext uri="{FF2B5EF4-FFF2-40B4-BE49-F238E27FC236}">
                <a16:creationId xmlns:a16="http://schemas.microsoft.com/office/drawing/2014/main" id="{413A031A-C2CE-634A-BFEF-B995CE70B01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a:cs typeface="+mn-cs"/>
              </a:rPr>
              <a:t>Federal Informatoin Management Security Act, 2002</a:t>
            </a:r>
          </a:p>
        </p:txBody>
      </p:sp>
    </p:spTree>
    <p:extLst>
      <p:ext uri="{BB962C8B-B14F-4D97-AF65-F5344CB8AC3E}">
        <p14:creationId xmlns:p14="http://schemas.microsoft.com/office/powerpoint/2010/main" val="2839127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1AE775EC-3778-8043-A0DE-D28DBE37019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6E835A0-53AE-D64B-A4FD-854E62249BE9}" type="slidenum">
              <a:rPr lang="en-US" altLang="en-US" sz="1200" smtClean="0"/>
              <a:pPr/>
              <a:t>12</a:t>
            </a:fld>
            <a:endParaRPr lang="en-US" altLang="en-US" sz="1200"/>
          </a:p>
        </p:txBody>
      </p:sp>
      <p:sp>
        <p:nvSpPr>
          <p:cNvPr id="70658" name="Rectangle 2">
            <a:extLst>
              <a:ext uri="{FF2B5EF4-FFF2-40B4-BE49-F238E27FC236}">
                <a16:creationId xmlns:a16="http://schemas.microsoft.com/office/drawing/2014/main" id="{2AA34DE6-F079-3F4B-B812-A3CD0DFD87A8}"/>
              </a:ext>
            </a:extLst>
          </p:cNvPr>
          <p:cNvSpPr>
            <a:spLocks noGrp="1" noRot="1" noChangeAspect="1" noChangeArrowheads="1" noTextEdit="1"/>
          </p:cNvSpPr>
          <p:nvPr>
            <p:ph type="sldImg"/>
          </p:nvPr>
        </p:nvSpPr>
        <p:spPr>
          <a:solidFill>
            <a:srgbClr val="FFFFFF"/>
          </a:solidFill>
          <a:ln/>
        </p:spPr>
      </p:sp>
      <p:sp>
        <p:nvSpPr>
          <p:cNvPr id="1159171" name="Rectangle 3">
            <a:extLst>
              <a:ext uri="{FF2B5EF4-FFF2-40B4-BE49-F238E27FC236}">
                <a16:creationId xmlns:a16="http://schemas.microsoft.com/office/drawing/2014/main" id="{57E5CBBE-3BB7-7242-BAFD-DDD8D382A1C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dirty="0">
                <a:cs typeface="+mn-cs"/>
              </a:rPr>
              <a:t>At the Crown Plaza Cabana </a:t>
            </a:r>
          </a:p>
        </p:txBody>
      </p:sp>
    </p:spTree>
    <p:extLst>
      <p:ext uri="{BB962C8B-B14F-4D97-AF65-F5344CB8AC3E}">
        <p14:creationId xmlns:p14="http://schemas.microsoft.com/office/powerpoint/2010/main" val="1013430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FEABD3-B65E-2E42-AFC8-3EE65CAA8167}" type="datetimeFigureOut">
              <a:rPr lang="en-US" smtClean="0"/>
              <a:t>1/29/18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007BF-3917-464B-B9CD-5448348E0F5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FEABD3-B65E-2E42-AFC8-3EE65CAA8167}" type="datetimeFigureOut">
              <a:rPr lang="en-US" smtClean="0"/>
              <a:t>1/29/18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FEABD3-B65E-2E42-AFC8-3EE65CAA8167}" type="datetimeFigureOut">
              <a:rPr lang="en-US" smtClean="0"/>
              <a:t>1/29/18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549275"/>
            <a:ext cx="12192000" cy="838200"/>
          </a:xfrm>
        </p:spPr>
        <p:txBody>
          <a:bodyPr/>
          <a:lstStyle/>
          <a:p>
            <a:r>
              <a:rPr lang="en-US"/>
              <a:t>Click to edit Master title style</a:t>
            </a:r>
            <a:endParaRPr lang="en-GB"/>
          </a:p>
        </p:txBody>
      </p:sp>
      <p:sp>
        <p:nvSpPr>
          <p:cNvPr id="3" name="Content Placeholder 2"/>
          <p:cNvSpPr>
            <a:spLocks noGrp="1"/>
          </p:cNvSpPr>
          <p:nvPr>
            <p:ph sz="half" idx="1"/>
          </p:nvPr>
        </p:nvSpPr>
        <p:spPr>
          <a:xfrm>
            <a:off x="914400" y="1989139"/>
            <a:ext cx="10363200" cy="1976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914400" y="4117976"/>
            <a:ext cx="10363200" cy="1978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6257660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31333" y="2540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600200"/>
            <a:ext cx="5080000" cy="4495800"/>
          </a:xfrm>
        </p:spPr>
        <p:txBody>
          <a:bodyPr/>
          <a:lstStyle/>
          <a:p>
            <a:pPr lvl="0"/>
            <a:endParaRPr lang="en-US" noProof="0"/>
          </a:p>
        </p:txBody>
      </p:sp>
      <p:sp>
        <p:nvSpPr>
          <p:cNvPr id="5" name="Rectangle 4">
            <a:extLst>
              <a:ext uri="{FF2B5EF4-FFF2-40B4-BE49-F238E27FC236}">
                <a16:creationId xmlns:a16="http://schemas.microsoft.com/office/drawing/2014/main" id="{CE886EA3-0F85-6F40-A315-A04278391678}"/>
              </a:ext>
            </a:extLst>
          </p:cNvPr>
          <p:cNvSpPr>
            <a:spLocks noGrp="1" noChangeArrowheads="1"/>
          </p:cNvSpPr>
          <p:nvPr>
            <p:ph type="dt" sz="half" idx="10"/>
          </p:nvPr>
        </p:nvSpPr>
        <p:spPr>
          <a:ln/>
        </p:spPr>
        <p:txBody>
          <a:bodyPr/>
          <a:lstStyle>
            <a:lvl1pPr>
              <a:defRPr/>
            </a:lvl1pPr>
          </a:lstStyle>
          <a:p>
            <a:pPr>
              <a:defRPr/>
            </a:pPr>
            <a:r>
              <a:rPr lang="en-US"/>
              <a:t>February 7, </a:t>
            </a:r>
            <a:r>
              <a:rPr lang="is-IS"/>
              <a:t>2017</a:t>
            </a:r>
            <a:r>
              <a:rPr lang="en-US"/>
              <a:t>: I. Sim</a:t>
            </a:r>
            <a:endParaRPr lang="en-US" sz="1400" i="0">
              <a:latin typeface="Times" charset="0"/>
            </a:endParaRPr>
          </a:p>
        </p:txBody>
      </p:sp>
      <p:sp>
        <p:nvSpPr>
          <p:cNvPr id="6" name="Rectangle 5">
            <a:extLst>
              <a:ext uri="{FF2B5EF4-FFF2-40B4-BE49-F238E27FC236}">
                <a16:creationId xmlns:a16="http://schemas.microsoft.com/office/drawing/2014/main" id="{0FC45C21-CE0A-3345-B9A4-496CE35DA86C}"/>
              </a:ext>
            </a:extLst>
          </p:cNvPr>
          <p:cNvSpPr>
            <a:spLocks noGrp="1" noChangeArrowheads="1"/>
          </p:cNvSpPr>
          <p:nvPr>
            <p:ph type="ftr" sz="quarter" idx="11"/>
          </p:nvPr>
        </p:nvSpPr>
        <p:spPr>
          <a:ln/>
        </p:spPr>
        <p:txBody>
          <a:bodyPr/>
          <a:lstStyle>
            <a:lvl1pPr>
              <a:defRPr/>
            </a:lvl1pPr>
          </a:lstStyle>
          <a:p>
            <a:pPr>
              <a:defRPr/>
            </a:pPr>
            <a:r>
              <a:rPr lang="en-US" altLang="en-US"/>
              <a:t> Epi 206 — Medical Informatics</a:t>
            </a:r>
          </a:p>
        </p:txBody>
      </p:sp>
      <p:sp>
        <p:nvSpPr>
          <p:cNvPr id="7" name="Rectangle 6">
            <a:extLst>
              <a:ext uri="{FF2B5EF4-FFF2-40B4-BE49-F238E27FC236}">
                <a16:creationId xmlns:a16="http://schemas.microsoft.com/office/drawing/2014/main" id="{AE2BDF1B-303A-B444-9B17-411779B5A826}"/>
              </a:ext>
            </a:extLst>
          </p:cNvPr>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52121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FEABD3-B65E-2E42-AFC8-3EE65CAA8167}" type="datetimeFigureOut">
              <a:rPr lang="en-US" smtClean="0"/>
              <a:t>1/29/18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FEABD3-B65E-2E42-AFC8-3EE65CAA8167}" type="datetimeFigureOut">
              <a:rPr lang="en-US" smtClean="0"/>
              <a:t>1/29/18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007BF-3917-464B-B9CD-5448348E0F5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FEABD3-B65E-2E42-AFC8-3EE65CAA8167}" type="datetimeFigureOut">
              <a:rPr lang="en-US" smtClean="0"/>
              <a:t>1/29/18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FEABD3-B65E-2E42-AFC8-3EE65CAA8167}" type="datetimeFigureOut">
              <a:rPr lang="en-US" smtClean="0"/>
              <a:t>1/29/18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FEABD3-B65E-2E42-AFC8-3EE65CAA8167}" type="datetimeFigureOut">
              <a:rPr lang="en-US" smtClean="0"/>
              <a:t>1/29/18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4FEABD3-B65E-2E42-AFC8-3EE65CAA8167}" type="datetimeFigureOut">
              <a:rPr lang="en-US" smtClean="0"/>
              <a:t>1/29/18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4FEABD3-B65E-2E42-AFC8-3EE65CAA8167}" type="datetimeFigureOut">
              <a:rPr lang="en-US" smtClean="0"/>
              <a:t>1/29/18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3D007BF-3917-464B-B9CD-5448348E0F5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FEABD3-B65E-2E42-AFC8-3EE65CAA8167}" type="datetimeFigureOut">
              <a:rPr lang="en-US" smtClean="0"/>
              <a:t>1/29/18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4FEABD3-B65E-2E42-AFC8-3EE65CAA8167}" type="datetimeFigureOut">
              <a:rPr lang="en-US" smtClean="0"/>
              <a:t>1/29/18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3D007BF-3917-464B-B9CD-5448348E0F5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8841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ticr.ucsf.edu/courses/schedule/med_informatics.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manifestmedex.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ucp2.bht.virginia.edu/interest/study"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webmd.com/" TargetMode="External"/><Relationship Id="rId4" Type="http://schemas.openxmlformats.org/officeDocument/2006/relationships/hyperlink" Target="http://www.nlm.nih.gov/medlineplus/"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patientslikeme.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www.ganfyd.org/index.php?title=Main_Pag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mailto:https://einsteinathome.org" TargetMode="External"/><Relationship Id="rId7" Type="http://schemas.openxmlformats.org/officeDocument/2006/relationships/hyperlink" Target="http://wiki.answers.com/Q/FAQ/431"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homes.cs.washington.edu/~zoran/NSMBfoldit-2011.pdf" TargetMode="External"/><Relationship Id="rId5" Type="http://schemas.openxmlformats.org/officeDocument/2006/relationships/hyperlink" Target="https://www.scientificamerican.com/article/foldit-gamers-solve-riddle/" TargetMode="External"/><Relationship Id="rId4" Type="http://schemas.openxmlformats.org/officeDocument/2006/relationships/hyperlink" Target="http://fold.it/porta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ucrexi2b2.ucsf.edu/"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predictit.org/" TargetMode="External"/><Relationship Id="rId7" Type="http://schemas.openxmlformats.org/officeDocument/2006/relationships/hyperlink" Target="https://www.theguardian.com/technology/2016/dec/04/google-democracy-truth-internet-search-facebook"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gking.harvard.edu/files/gking/files/0314policyforumff.pdf" TargetMode="External"/><Relationship Id="rId5" Type="http://schemas.openxmlformats.org/officeDocument/2006/relationships/hyperlink" Target="https://www.google.com/publicdata/explore?ds=z3bsqef7ki44ac_" TargetMode="External"/><Relationship Id="rId4" Type="http://schemas.openxmlformats.org/officeDocument/2006/relationships/hyperlink" Target="http://www.healthmap.org/zika/#timelin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healthdata.gov/"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hyperlink" Target="http://www.amazon.com/Long-Tail-Revised-Updated-Edition/dp/B001PTG4BO"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ww.openhumans.org/" TargetMode="External"/><Relationship Id="rId3" Type="http://schemas.openxmlformats.org/officeDocument/2006/relationships/hyperlink" Target="http://www.curetogether.com/" TargetMode="External"/><Relationship Id="rId7" Type="http://schemas.openxmlformats.org/officeDocument/2006/relationships/hyperlink" Target="https://allofus.nih.gov/" TargetMode="External"/><Relationship Id="rId12"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mygene2.org/" TargetMode="External"/><Relationship Id="rId11" Type="http://schemas.openxmlformats.org/officeDocument/2006/relationships/hyperlink" Target="https://www.openscienceprize.org/" TargetMode="External"/><Relationship Id="rId5" Type="http://schemas.openxmlformats.org/officeDocument/2006/relationships/hyperlink" Target="http://www.iodine.com/" TargetMode="External"/><Relationship Id="rId10" Type="http://schemas.openxmlformats.org/officeDocument/2006/relationships/hyperlink" Target="https://openaq.org/#/?_k=c3wn51" TargetMode="External"/><Relationship Id="rId4" Type="http://schemas.openxmlformats.org/officeDocument/2006/relationships/hyperlink" Target="https://www.patientslikeme.com/" TargetMode="External"/><Relationship Id="rId9" Type="http://schemas.openxmlformats.org/officeDocument/2006/relationships/hyperlink" Target="http://nextstrain.org/zika/"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esciencenews.com/articles/2013/02/08/using.twitter.predict.influence.lifestyle.health?goback=.gde_2181454_member_215294075" TargetMode="External"/><Relationship Id="rId3" Type="http://schemas.openxmlformats.org/officeDocument/2006/relationships/hyperlink" Target="http://healthcaregames.wisc.edu/" TargetMode="External"/><Relationship Id="rId7" Type="http://schemas.openxmlformats.org/officeDocument/2006/relationships/hyperlink" Target="http://diygenomics.or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www.nature.com/nbt/journal/v29/n5/full/nbt.1837.html" TargetMode="External"/><Relationship Id="rId5" Type="http://schemas.openxmlformats.org/officeDocument/2006/relationships/hyperlink" Target="https://itunes.apple.com/us/app/play-to-cure-genes-in-space/id784643890" TargetMode="External"/><Relationship Id="rId10" Type="http://schemas.openxmlformats.org/officeDocument/2006/relationships/image" Target="../media/image18.png"/><Relationship Id="rId4" Type="http://schemas.openxmlformats.org/officeDocument/2006/relationships/hyperlink" Target="http://secondlife.com/?v=1.1" TargetMode="External"/><Relationship Id="rId9" Type="http://schemas.openxmlformats.org/officeDocument/2006/relationships/hyperlink" Target="http://stm.sciencemag.org/content/5/173/173fs6.full"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healthloop.com/" TargetMode="External"/><Relationship Id="rId7" Type="http://schemas.openxmlformats.org/officeDocument/2006/relationships/hyperlink" Target="https://www.ncbi.nlm.nih.gov/pmc/articles/PMC4771536/"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www.myshuti.com/" TargetMode="External"/><Relationship Id="rId5" Type="http://schemas.openxmlformats.org/officeDocument/2006/relationships/hyperlink" Target="http://www.prestoexperts.com/professional-counseling/" TargetMode="External"/><Relationship Id="rId4" Type="http://schemas.openxmlformats.org/officeDocument/2006/relationships/hyperlink" Target="http://98point6.com/" TargetMode="External"/><Relationship Id="rId9"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www.biosense.in/uchek.html" TargetMode="External"/><Relationship Id="rId3" Type="http://schemas.openxmlformats.org/officeDocument/2006/relationships/hyperlink" Target="http://www.fitbit.com/" TargetMode="External"/><Relationship Id="rId7" Type="http://schemas.openxmlformats.org/officeDocument/2006/relationships/hyperlink" Target="https://www.ipglab.com/2013/03/04/xpression-app-tracks-your-mood/"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www.affectiva.com/q-sensor/" TargetMode="External"/><Relationship Id="rId11" Type="http://schemas.openxmlformats.org/officeDocument/2006/relationships/image" Target="../media/image23.png"/><Relationship Id="rId5" Type="http://schemas.openxmlformats.org/officeDocument/2006/relationships/hyperlink" Target="http://www.technologyreview.com/computing/38065/" TargetMode="External"/><Relationship Id="rId10" Type="http://schemas.openxmlformats.org/officeDocument/2006/relationships/image" Target="../media/image22.jpeg"/><Relationship Id="rId4" Type="http://schemas.openxmlformats.org/officeDocument/2006/relationships/hyperlink" Target="http://www.alivecor.com/home" TargetMode="External"/><Relationship Id="rId9" Type="http://schemas.openxmlformats.org/officeDocument/2006/relationships/hyperlink" Target="http://www.mystarsanofi.com/web/"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business.time.com/2014/01/27/how-twitter-knows-when-youre-depressed/" TargetMode="External"/><Relationship Id="rId3" Type="http://schemas.openxmlformats.org/officeDocument/2006/relationships/hyperlink" Target="http://xnet.kp.org/innovationcenter/index.htm" TargetMode="External"/><Relationship Id="rId7" Type="http://schemas.openxmlformats.org/officeDocument/2006/relationships/hyperlink" Target="https://ubicomplab.cs.washington.edu/publications/tracking-lun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ucsdnews.ucsd.edu/pressrelease/temporary_tattoo_offers_needle_free_way_to_monitor_glucose_levels" TargetMode="External"/><Relationship Id="rId5" Type="http://schemas.openxmlformats.org/officeDocument/2006/relationships/hyperlink" Target="http://techcrunch.com/2014/01/16/google-shows-off-smart-contact-lens-that-lets-diabetics-measure-their-glucose-levels/" TargetMode="External"/><Relationship Id="rId4" Type="http://schemas.openxmlformats.org/officeDocument/2006/relationships/hyperlink" Target="https://ubicomplab.cs.washington.edu/publications/spirosmart/" TargetMode="External"/><Relationship Id="rId9" Type="http://schemas.openxmlformats.org/officeDocument/2006/relationships/image" Target="../media/image24.png"/></Relationships>
</file>

<file path=ppt/slides/_rels/slide41.xml.rels><?xml version="1.0" encoding="UTF-8" standalone="yes"?>
<Relationships xmlns="http://schemas.openxmlformats.org/package/2006/relationships"><Relationship Id="rId8" Type="http://schemas.openxmlformats.org/officeDocument/2006/relationships/hyperlink" Target="http://cdmrp.army.mil/vrp/research_highlights/15nirenberg_highlight" TargetMode="External"/><Relationship Id="rId3" Type="http://schemas.openxmlformats.org/officeDocument/2006/relationships/hyperlink" Target="http://www.runnersworld.com/general-interest/paralyzed-runner-to-walk-10k-using-robotic-exoskeleton" TargetMode="External"/><Relationship Id="rId7" Type="http://schemas.openxmlformats.org/officeDocument/2006/relationships/hyperlink" Target="http://www.darpa.mil/news-events/2015-09-11" TargetMode="External"/><Relationship Id="rId12"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rendever.com/" TargetMode="External"/><Relationship Id="rId11" Type="http://schemas.openxmlformats.org/officeDocument/2006/relationships/image" Target="../media/image27.png"/><Relationship Id="rId5" Type="http://schemas.openxmlformats.org/officeDocument/2006/relationships/hyperlink" Target="https://www.bloomberg.com/news/articles/2016-08-29/hospitals-try-giving-patients-a-dose-of-vr" TargetMode="External"/><Relationship Id="rId10"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hyperlink" Target="https://www.technologyreview.com/s/546276/this-40000-robotic-exoskeleton-lets-the-paralyzed-walk/"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minuteclinic.com/" TargetMode="External"/><Relationship Id="rId7" Type="http://schemas.openxmlformats.org/officeDocument/2006/relationships/hyperlink" Target="http://about.att.com/innovation/forhealth"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www.hioscar.com/" TargetMode="External"/><Relationship Id="rId5" Type="http://schemas.openxmlformats.org/officeDocument/2006/relationships/hyperlink" Target="http://www.castlighthealth.com/" TargetMode="External"/><Relationship Id="rId4" Type="http://schemas.openxmlformats.org/officeDocument/2006/relationships/hyperlink" Target="http://www.zocdoc.com/"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sony.net/SonyInfo/News/Press/201401/14-011E/index.html"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s://www-03.ibm.com/press/us/en/pressrelease/51149.wss" TargetMode="External"/><Relationship Id="rId4" Type="http://schemas.openxmlformats.org/officeDocument/2006/relationships/hyperlink" Target="http://www.bloomberg.com/news/articles/2015-01-27/google-biogen-seek-reasons-for-advance-of-multiple-sclerosis"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6.tiff"/><Relationship Id="rId4" Type="http://schemas.openxmlformats.org/officeDocument/2006/relationships/image" Target="../media/image5.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dirty="0"/>
              <a:t>January 30, 2018: I. Sim</a:t>
            </a:r>
            <a:endParaRPr lang="en-US" sz="1400" dirty="0"/>
          </a:p>
        </p:txBody>
      </p:sp>
      <p:sp>
        <p:nvSpPr>
          <p:cNvPr id="6" name="Footer Placeholder 4"/>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
        <p:nvSpPr>
          <p:cNvPr id="123906" name="Rectangle 2"/>
          <p:cNvSpPr>
            <a:spLocks noGrp="1" noChangeArrowheads="1"/>
          </p:cNvSpPr>
          <p:nvPr>
            <p:ph type="ctrTitle"/>
          </p:nvPr>
        </p:nvSpPr>
        <p:spPr>
          <a:xfrm>
            <a:off x="2209800" y="1587500"/>
            <a:ext cx="7772400" cy="1143000"/>
          </a:xfrm>
        </p:spPr>
        <p:txBody>
          <a:bodyPr>
            <a:normAutofit fontScale="90000"/>
          </a:bodyPr>
          <a:lstStyle/>
          <a:p>
            <a:pPr>
              <a:defRPr/>
            </a:pPr>
            <a:r>
              <a:rPr lang="en-US" sz="4400" dirty="0"/>
              <a:t>Internet Technologies</a:t>
            </a:r>
            <a:br>
              <a:rPr lang="en-US" sz="4400" dirty="0"/>
            </a:br>
            <a:r>
              <a:rPr lang="en-US" sz="4400" dirty="0"/>
              <a:t>and Health Care</a:t>
            </a:r>
            <a:endParaRPr lang="en-US" dirty="0">
              <a:cs typeface="+mj-cs"/>
            </a:endParaRPr>
          </a:p>
        </p:txBody>
      </p:sp>
      <p:sp>
        <p:nvSpPr>
          <p:cNvPr id="28676" name="Rectangle 3"/>
          <p:cNvSpPr>
            <a:spLocks noChangeArrowheads="1"/>
          </p:cNvSpPr>
          <p:nvPr/>
        </p:nvSpPr>
        <p:spPr bwMode="auto">
          <a:xfrm>
            <a:off x="2209800" y="2899384"/>
            <a:ext cx="6775077" cy="124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817" tIns="42908" rIns="85817" bIns="42908">
            <a:spAutoFit/>
          </a:bodyPr>
          <a:lstStyle>
            <a:lvl1pPr defTabSz="852488">
              <a:spcBef>
                <a:spcPct val="20000"/>
              </a:spcBef>
              <a:buChar char="•"/>
              <a:defRPr sz="3000">
                <a:solidFill>
                  <a:schemeClr val="tx1"/>
                </a:solidFill>
                <a:latin typeface="Arial" charset="0"/>
                <a:ea typeface="ＭＳ Ｐゴシック" charset="-128"/>
              </a:defRPr>
            </a:lvl1pPr>
            <a:lvl2pPr marL="742950" indent="-285750" defTabSz="852488">
              <a:spcBef>
                <a:spcPct val="20000"/>
              </a:spcBef>
              <a:buChar char="–"/>
              <a:defRPr sz="2800">
                <a:solidFill>
                  <a:schemeClr val="tx1"/>
                </a:solidFill>
                <a:latin typeface="Arial" charset="0"/>
                <a:ea typeface="ＭＳ Ｐゴシック" charset="-128"/>
              </a:defRPr>
            </a:lvl2pPr>
            <a:lvl3pPr marL="1143000" indent="-228600" defTabSz="852488">
              <a:lnSpc>
                <a:spcPct val="120000"/>
              </a:lnSpc>
              <a:spcBef>
                <a:spcPct val="20000"/>
              </a:spcBef>
              <a:buChar char="•"/>
              <a:defRPr sz="2400">
                <a:solidFill>
                  <a:schemeClr val="tx1"/>
                </a:solidFill>
                <a:latin typeface="Arial" charset="0"/>
                <a:ea typeface="ＭＳ Ｐゴシック" charset="-128"/>
              </a:defRPr>
            </a:lvl3pPr>
            <a:lvl4pPr marL="1600200" indent="-228600" defTabSz="852488">
              <a:spcBef>
                <a:spcPct val="20000"/>
              </a:spcBef>
              <a:buChar char="–"/>
              <a:defRPr sz="2000">
                <a:solidFill>
                  <a:schemeClr val="tx1"/>
                </a:solidFill>
                <a:latin typeface="Arial" charset="0"/>
                <a:ea typeface="ＭＳ Ｐゴシック" charset="-128"/>
              </a:defRPr>
            </a:lvl4pPr>
            <a:lvl5pPr marL="2057400" indent="-228600" defTabSz="852488">
              <a:spcBef>
                <a:spcPct val="20000"/>
              </a:spcBef>
              <a:buChar char="»"/>
              <a:defRPr sz="2000">
                <a:solidFill>
                  <a:schemeClr val="tx1"/>
                </a:solidFill>
                <a:latin typeface="Arial" charset="0"/>
                <a:ea typeface="ＭＳ Ｐゴシック" charset="-128"/>
              </a:defRPr>
            </a:lvl5pPr>
            <a:lvl6pPr marL="2514600" indent="-228600" defTabSz="852488"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defTabSz="852488"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defTabSz="852488"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defTabSz="852488"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2100" dirty="0">
                <a:solidFill>
                  <a:schemeClr val="bg1">
                    <a:lumMod val="65000"/>
                  </a:schemeClr>
                </a:solidFill>
                <a:latin typeface="Helvetica" charset="0"/>
              </a:rPr>
              <a:t>Ida Sim, MD, PhD</a:t>
            </a:r>
            <a:endParaRPr lang="en-US" altLang="en-US" sz="1700" dirty="0">
              <a:solidFill>
                <a:schemeClr val="bg1">
                  <a:lumMod val="65000"/>
                </a:schemeClr>
              </a:solidFill>
              <a:latin typeface="Helvetica" charset="0"/>
            </a:endParaRPr>
          </a:p>
          <a:p>
            <a:pPr>
              <a:spcBef>
                <a:spcPct val="0"/>
              </a:spcBef>
              <a:buFontTx/>
              <a:buNone/>
            </a:pPr>
            <a:r>
              <a:rPr lang="en-US" altLang="en-US" sz="2100" dirty="0">
                <a:solidFill>
                  <a:schemeClr val="bg1">
                    <a:lumMod val="65000"/>
                  </a:schemeClr>
                </a:solidFill>
                <a:latin typeface="Helvetica" charset="0"/>
              </a:rPr>
              <a:t>January 30, 2018</a:t>
            </a:r>
            <a:endParaRPr lang="en-US" altLang="en-US" sz="1200" dirty="0">
              <a:solidFill>
                <a:schemeClr val="bg1">
                  <a:lumMod val="65000"/>
                </a:schemeClr>
              </a:solidFill>
              <a:latin typeface="Helvetica" charset="0"/>
            </a:endParaRPr>
          </a:p>
          <a:p>
            <a:pPr algn="ctr">
              <a:spcBef>
                <a:spcPct val="0"/>
              </a:spcBef>
              <a:buFontTx/>
              <a:buNone/>
            </a:pPr>
            <a:endParaRPr lang="en-US" altLang="en-US" sz="1200" dirty="0">
              <a:solidFill>
                <a:schemeClr val="bg1">
                  <a:lumMod val="65000"/>
                </a:schemeClr>
              </a:solidFill>
              <a:latin typeface="Helvetica" charset="0"/>
            </a:endParaRPr>
          </a:p>
          <a:p>
            <a:pPr>
              <a:spcBef>
                <a:spcPct val="0"/>
              </a:spcBef>
              <a:buFontTx/>
              <a:buNone/>
            </a:pPr>
            <a:r>
              <a:rPr lang="en-US" altLang="en-US" sz="2100" dirty="0">
                <a:solidFill>
                  <a:schemeClr val="bg1">
                    <a:lumMod val="65000"/>
                  </a:schemeClr>
                </a:solidFill>
                <a:latin typeface="Helvetica" charset="0"/>
              </a:rPr>
              <a:t>Division of General Internal Medicine</a:t>
            </a:r>
          </a:p>
        </p:txBody>
      </p:sp>
      <p:sp>
        <p:nvSpPr>
          <p:cNvPr id="28677" name="Text Box 4"/>
          <p:cNvSpPr txBox="1">
            <a:spLocks noChangeArrowheads="1"/>
          </p:cNvSpPr>
          <p:nvPr/>
        </p:nvSpPr>
        <p:spPr bwMode="auto">
          <a:xfrm>
            <a:off x="2978151" y="5549901"/>
            <a:ext cx="6283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lnSpc>
                <a:spcPct val="120000"/>
              </a:lnSpc>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US" altLang="en-US" sz="1000" dirty="0">
                <a:solidFill>
                  <a:schemeClr val="bg1">
                    <a:lumMod val="65000"/>
                  </a:schemeClr>
                </a:solidFill>
              </a:rPr>
              <a:t>Copyright Ida Sim, 2018. All federal and state rights reserved for all original material presented in this course through any medium, including lecture or print.</a:t>
            </a:r>
          </a:p>
        </p:txBody>
      </p:sp>
    </p:spTree>
    <p:extLst>
      <p:ext uri="{BB962C8B-B14F-4D97-AF65-F5344CB8AC3E}">
        <p14:creationId xmlns:p14="http://schemas.microsoft.com/office/powerpoint/2010/main" val="330722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1" name="Rectangle 3">
            <a:extLst>
              <a:ext uri="{FF2B5EF4-FFF2-40B4-BE49-F238E27FC236}">
                <a16:creationId xmlns:a16="http://schemas.microsoft.com/office/drawing/2014/main" id="{FD3E15D8-8E83-2B4B-8187-2CF91FC2B735}"/>
              </a:ext>
            </a:extLst>
          </p:cNvPr>
          <p:cNvSpPr>
            <a:spLocks noGrp="1" noChangeArrowheads="1"/>
          </p:cNvSpPr>
          <p:nvPr>
            <p:ph type="title"/>
          </p:nvPr>
        </p:nvSpPr>
        <p:spPr/>
        <p:txBody>
          <a:bodyPr>
            <a:normAutofit/>
          </a:bodyPr>
          <a:lstStyle/>
          <a:p>
            <a:pPr>
              <a:defRPr/>
            </a:pPr>
            <a:r>
              <a:rPr lang="en-US" sz="4000" dirty="0">
                <a:cs typeface="+mj-cs"/>
              </a:rPr>
              <a:t>Example Thin Client and Server</a:t>
            </a:r>
          </a:p>
        </p:txBody>
      </p:sp>
      <p:sp>
        <p:nvSpPr>
          <p:cNvPr id="69635" name="Rectangle 2">
            <a:extLst>
              <a:ext uri="{FF2B5EF4-FFF2-40B4-BE49-F238E27FC236}">
                <a16:creationId xmlns:a16="http://schemas.microsoft.com/office/drawing/2014/main" id="{655BEDF5-AC96-D047-A055-3F0D7A864941}"/>
              </a:ext>
            </a:extLst>
          </p:cNvPr>
          <p:cNvSpPr>
            <a:spLocks noGrp="1" noChangeArrowheads="1"/>
          </p:cNvSpPr>
          <p:nvPr>
            <p:ph idx="1"/>
          </p:nvPr>
        </p:nvSpPr>
        <p:spPr>
          <a:xfrm>
            <a:off x="1097280" y="2386369"/>
            <a:ext cx="5843489" cy="2972518"/>
          </a:xfrm>
        </p:spPr>
        <p:txBody>
          <a:bodyPr/>
          <a:lstStyle/>
          <a:p>
            <a:r>
              <a:rPr lang="en-US" altLang="en-US" sz="1900" dirty="0"/>
              <a:t>UCSF research PHI stored in FISMA level secure database</a:t>
            </a:r>
          </a:p>
          <a:p>
            <a:r>
              <a:rPr lang="en-US" altLang="en-US" sz="1900" dirty="0"/>
              <a:t>Data never physically leaves </a:t>
            </a:r>
            <a:r>
              <a:rPr lang="en-US" altLang="en-US" sz="1900" dirty="0" err="1"/>
              <a:t>MyResearch</a:t>
            </a:r>
            <a:endParaRPr lang="en-US" altLang="en-US" sz="1900" dirty="0">
              <a:latin typeface="Calibri" panose="020F0502020204030204" pitchFamily="34" charset="0"/>
              <a:cs typeface="Calibri" panose="020F0502020204030204" pitchFamily="34" charset="0"/>
            </a:endParaRPr>
          </a:p>
          <a:p>
            <a:pPr>
              <a:lnSpc>
                <a:spcPct val="100000"/>
              </a:lnSpc>
            </a:pPr>
            <a:r>
              <a:rPr lang="en-US" altLang="en-US" sz="1900" dirty="0">
                <a:latin typeface="Calibri" panose="020F0502020204030204" pitchFamily="34" charset="0"/>
                <a:cs typeface="Calibri" panose="020F0502020204030204" pitchFamily="34" charset="0"/>
              </a:rPr>
              <a:t>Your browser is a “</a:t>
            </a:r>
            <a:r>
              <a:rPr lang="en-US" altLang="ja-JP" sz="1900" dirty="0">
                <a:latin typeface="Calibri" panose="020F0502020204030204" pitchFamily="34" charset="0"/>
                <a:cs typeface="Calibri" panose="020F0502020204030204" pitchFamily="34" charset="0"/>
              </a:rPr>
              <a:t>dumb” window, acting as a thin client,  to the </a:t>
            </a:r>
            <a:r>
              <a:rPr lang="en-US" altLang="ja-JP" sz="1900" dirty="0" err="1">
                <a:latin typeface="Calibri" panose="020F0502020204030204" pitchFamily="34" charset="0"/>
                <a:cs typeface="Calibri" panose="020F0502020204030204" pitchFamily="34" charset="0"/>
              </a:rPr>
              <a:t>MyResearch</a:t>
            </a:r>
            <a:r>
              <a:rPr lang="en-US" altLang="ja-JP" sz="1900" dirty="0">
                <a:latin typeface="Calibri" panose="020F0502020204030204" pitchFamily="34" charset="0"/>
                <a:cs typeface="Calibri" panose="020F0502020204030204" pitchFamily="34" charset="0"/>
              </a:rPr>
              <a:t> computer</a:t>
            </a:r>
          </a:p>
          <a:p>
            <a:pPr lvl="1"/>
            <a:r>
              <a:rPr lang="en-US" altLang="en-US" sz="1700" dirty="0"/>
              <a:t>R, STATA, etc. runs on your data on </a:t>
            </a:r>
            <a:r>
              <a:rPr lang="en-US" altLang="en-US" sz="1700" dirty="0" err="1"/>
              <a:t>MyResearch</a:t>
            </a:r>
            <a:r>
              <a:rPr lang="en-US" altLang="en-US" sz="1700" dirty="0"/>
              <a:t> server</a:t>
            </a:r>
          </a:p>
          <a:p>
            <a:pPr lvl="1"/>
            <a:r>
              <a:rPr lang="en-US" altLang="en-US" sz="1700" dirty="0"/>
              <a:t>you see pixels only, no data is copied onto your local computer </a:t>
            </a:r>
          </a:p>
        </p:txBody>
      </p:sp>
      <p:sp>
        <p:nvSpPr>
          <p:cNvPr id="69641" name="Line 10">
            <a:extLst>
              <a:ext uri="{FF2B5EF4-FFF2-40B4-BE49-F238E27FC236}">
                <a16:creationId xmlns:a16="http://schemas.microsoft.com/office/drawing/2014/main" id="{05AC76D0-AFDA-4B4D-A7B4-AB496CC3B884}"/>
              </a:ext>
            </a:extLst>
          </p:cNvPr>
          <p:cNvSpPr>
            <a:spLocks noChangeShapeType="1"/>
          </p:cNvSpPr>
          <p:nvPr/>
        </p:nvSpPr>
        <p:spPr bwMode="auto">
          <a:xfrm flipH="1" flipV="1">
            <a:off x="9679852" y="3091787"/>
            <a:ext cx="1" cy="1221811"/>
          </a:xfrm>
          <a:prstGeom prst="line">
            <a:avLst/>
          </a:prstGeom>
          <a:noFill/>
          <a:ln w="15875">
            <a:solidFill>
              <a:schemeClr val="tx1">
                <a:lumMod val="75000"/>
                <a:lumOff val="25000"/>
              </a:schemeClr>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6" name="Group 5">
            <a:extLst>
              <a:ext uri="{FF2B5EF4-FFF2-40B4-BE49-F238E27FC236}">
                <a16:creationId xmlns:a16="http://schemas.microsoft.com/office/drawing/2014/main" id="{0244D19D-8B20-3A46-A34B-886CE9339ACB}"/>
              </a:ext>
            </a:extLst>
          </p:cNvPr>
          <p:cNvGrpSpPr/>
          <p:nvPr/>
        </p:nvGrpSpPr>
        <p:grpSpPr>
          <a:xfrm>
            <a:off x="7795563" y="2203061"/>
            <a:ext cx="3360117" cy="1525972"/>
            <a:chOff x="7777932" y="1945501"/>
            <a:chExt cx="3360117" cy="1525972"/>
          </a:xfrm>
        </p:grpSpPr>
        <p:sp>
          <p:nvSpPr>
            <p:cNvPr id="69638" name="Line 7">
              <a:extLst>
                <a:ext uri="{FF2B5EF4-FFF2-40B4-BE49-F238E27FC236}">
                  <a16:creationId xmlns:a16="http://schemas.microsoft.com/office/drawing/2014/main" id="{2F453645-2931-5A4A-9DE2-958C7C5D3F3D}"/>
                </a:ext>
              </a:extLst>
            </p:cNvPr>
            <p:cNvSpPr>
              <a:spLocks noChangeShapeType="1"/>
            </p:cNvSpPr>
            <p:nvPr/>
          </p:nvSpPr>
          <p:spPr bwMode="auto">
            <a:xfrm>
              <a:off x="7861449" y="3117824"/>
              <a:ext cx="32766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4" name="Group 3">
              <a:extLst>
                <a:ext uri="{FF2B5EF4-FFF2-40B4-BE49-F238E27FC236}">
                  <a16:creationId xmlns:a16="http://schemas.microsoft.com/office/drawing/2014/main" id="{43F08D38-3099-3245-9B85-F069E9860A2C}"/>
                </a:ext>
              </a:extLst>
            </p:cNvPr>
            <p:cNvGrpSpPr/>
            <p:nvPr/>
          </p:nvGrpSpPr>
          <p:grpSpPr>
            <a:xfrm>
              <a:off x="8511138" y="1945501"/>
              <a:ext cx="2337429" cy="890268"/>
              <a:chOff x="8068212" y="1876849"/>
              <a:chExt cx="2337429" cy="890268"/>
            </a:xfrm>
          </p:grpSpPr>
          <p:sp>
            <p:nvSpPr>
              <p:cNvPr id="3" name="Rounded Rectangle 2">
                <a:extLst>
                  <a:ext uri="{FF2B5EF4-FFF2-40B4-BE49-F238E27FC236}">
                    <a16:creationId xmlns:a16="http://schemas.microsoft.com/office/drawing/2014/main" id="{3018495A-B7B6-C146-9928-BA0AA4BD7716}"/>
                  </a:ext>
                </a:extLst>
              </p:cNvPr>
              <p:cNvSpPr/>
              <p:nvPr/>
            </p:nvSpPr>
            <p:spPr>
              <a:xfrm>
                <a:off x="8068212" y="1876849"/>
                <a:ext cx="2337429" cy="890268"/>
              </a:xfrm>
              <a:prstGeom prst="round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D7B54404-651B-7A4C-A067-3FFA78EA65A1}"/>
                  </a:ext>
                </a:extLst>
              </p:cNvPr>
              <p:cNvGrpSpPr/>
              <p:nvPr/>
            </p:nvGrpSpPr>
            <p:grpSpPr>
              <a:xfrm>
                <a:off x="9032760" y="2060157"/>
                <a:ext cx="1170063" cy="629045"/>
                <a:chOff x="9371356" y="2035804"/>
                <a:chExt cx="1170063" cy="629045"/>
              </a:xfrm>
            </p:grpSpPr>
            <p:sp>
              <p:nvSpPr>
                <p:cNvPr id="69646" name="AutoShape 5">
                  <a:extLst>
                    <a:ext uri="{FF2B5EF4-FFF2-40B4-BE49-F238E27FC236}">
                      <a16:creationId xmlns:a16="http://schemas.microsoft.com/office/drawing/2014/main" id="{68A447A4-096F-1746-9C2E-B3D4356F28E8}"/>
                    </a:ext>
                  </a:extLst>
                </p:cNvPr>
                <p:cNvSpPr>
                  <a:spLocks noChangeArrowheads="1"/>
                </p:cNvSpPr>
                <p:nvPr/>
              </p:nvSpPr>
              <p:spPr bwMode="auto">
                <a:xfrm>
                  <a:off x="9437688" y="2035804"/>
                  <a:ext cx="1037401" cy="583573"/>
                </a:xfrm>
                <a:prstGeom prst="can">
                  <a:avLst>
                    <a:gd name="adj" fmla="val 25000"/>
                  </a:avLst>
                </a:prstGeom>
                <a:solidFill>
                  <a:schemeClr val="tx2">
                    <a:lumMod val="60000"/>
                    <a:lumOff val="40000"/>
                  </a:schemeClr>
                </a:solidFill>
                <a:ln w="9525">
                  <a:solidFill>
                    <a:schemeClr val="tx2">
                      <a:lumMod val="75000"/>
                    </a:schemeClr>
                  </a:solidFill>
                  <a:round/>
                  <a:headEnd/>
                  <a:tailEnd/>
                </a:ln>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sp>
              <p:nvSpPr>
                <p:cNvPr id="69647" name="Text Box 6">
                  <a:extLst>
                    <a:ext uri="{FF2B5EF4-FFF2-40B4-BE49-F238E27FC236}">
                      <a16:creationId xmlns:a16="http://schemas.microsoft.com/office/drawing/2014/main" id="{7BEBDA86-A33A-9C45-A6B8-BA45AAA35352}"/>
                    </a:ext>
                  </a:extLst>
                </p:cNvPr>
                <p:cNvSpPr txBox="1">
                  <a:spLocks noChangeArrowheads="1"/>
                </p:cNvSpPr>
                <p:nvPr/>
              </p:nvSpPr>
              <p:spPr bwMode="auto">
                <a:xfrm>
                  <a:off x="9371356" y="2141629"/>
                  <a:ext cx="11700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b="1" dirty="0" err="1">
                      <a:solidFill>
                        <a:schemeClr val="bg1"/>
                      </a:solidFill>
                      <a:latin typeface="Calibri" panose="020F0502020204030204" pitchFamily="34" charset="0"/>
                      <a:cs typeface="Calibri" panose="020F0502020204030204" pitchFamily="34" charset="0"/>
                    </a:rPr>
                    <a:t>MyResearch</a:t>
                  </a:r>
                  <a:r>
                    <a:rPr lang="en-US" altLang="en-US" sz="1400" b="1" dirty="0">
                      <a:solidFill>
                        <a:schemeClr val="bg1"/>
                      </a:solidFill>
                      <a:latin typeface="Calibri" panose="020F0502020204030204" pitchFamily="34" charset="0"/>
                      <a:cs typeface="Calibri" panose="020F0502020204030204" pitchFamily="34" charset="0"/>
                    </a:rPr>
                    <a:t> DB</a:t>
                  </a:r>
                  <a:endParaRPr lang="en-US" altLang="en-US" sz="1400" dirty="0">
                    <a:solidFill>
                      <a:schemeClr val="bg1"/>
                    </a:solidFill>
                    <a:latin typeface="Calibri" panose="020F0502020204030204" pitchFamily="34" charset="0"/>
                    <a:cs typeface="Calibri" panose="020F0502020204030204" pitchFamily="34" charset="0"/>
                  </a:endParaRPr>
                </a:p>
              </p:txBody>
            </p:sp>
          </p:grpSp>
          <p:sp>
            <p:nvSpPr>
              <p:cNvPr id="69642" name="Text Box 11">
                <a:extLst>
                  <a:ext uri="{FF2B5EF4-FFF2-40B4-BE49-F238E27FC236}">
                    <a16:creationId xmlns:a16="http://schemas.microsoft.com/office/drawing/2014/main" id="{3C9E9A8F-7EFC-3640-A463-DD55D1928689}"/>
                  </a:ext>
                </a:extLst>
              </p:cNvPr>
              <p:cNvSpPr txBox="1">
                <a:spLocks noChangeArrowheads="1"/>
              </p:cNvSpPr>
              <p:nvPr/>
            </p:nvSpPr>
            <p:spPr bwMode="auto">
              <a:xfrm>
                <a:off x="8068212" y="2044136"/>
                <a:ext cx="9645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r">
                  <a:lnSpc>
                    <a:spcPct val="100000"/>
                  </a:lnSpc>
                  <a:spcBef>
                    <a:spcPct val="0"/>
                  </a:spcBef>
                  <a:buFontTx/>
                  <a:buNone/>
                </a:pPr>
                <a:r>
                  <a:rPr lang="en-US" altLang="en-US" sz="1400" dirty="0">
                    <a:latin typeface="Calibri" panose="020F0502020204030204" pitchFamily="34" charset="0"/>
                    <a:cs typeface="Calibri" panose="020F0502020204030204" pitchFamily="34" charset="0"/>
                  </a:rPr>
                  <a:t>STATA, R, SAS</a:t>
                </a:r>
              </a:p>
            </p:txBody>
          </p:sp>
        </p:grpSp>
        <p:sp>
          <p:nvSpPr>
            <p:cNvPr id="69643" name="Text Box 12">
              <a:extLst>
                <a:ext uri="{FF2B5EF4-FFF2-40B4-BE49-F238E27FC236}">
                  <a16:creationId xmlns:a16="http://schemas.microsoft.com/office/drawing/2014/main" id="{229FDE25-045F-9844-BE1C-7B9B91F8F348}"/>
                </a:ext>
              </a:extLst>
            </p:cNvPr>
            <p:cNvSpPr txBox="1">
              <a:spLocks noChangeArrowheads="1"/>
            </p:cNvSpPr>
            <p:nvPr/>
          </p:nvSpPr>
          <p:spPr bwMode="auto">
            <a:xfrm>
              <a:off x="7777932" y="3163696"/>
              <a:ext cx="7532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r>
                <a:rPr lang="en-US" altLang="en-US" sz="1400" dirty="0">
                  <a:solidFill>
                    <a:schemeClr val="tx1">
                      <a:lumMod val="75000"/>
                      <a:lumOff val="25000"/>
                    </a:schemeClr>
                  </a:solidFill>
                  <a:latin typeface="Calibri" panose="020F0502020204030204" pitchFamily="34" charset="0"/>
                  <a:cs typeface="Calibri" panose="020F0502020204030204" pitchFamily="34" charset="0"/>
                </a:rPr>
                <a:t>Firewall</a:t>
              </a:r>
            </a:p>
          </p:txBody>
        </p:sp>
      </p:grpSp>
      <p:sp>
        <p:nvSpPr>
          <p:cNvPr id="69644" name="Text Box 13">
            <a:extLst>
              <a:ext uri="{FF2B5EF4-FFF2-40B4-BE49-F238E27FC236}">
                <a16:creationId xmlns:a16="http://schemas.microsoft.com/office/drawing/2014/main" id="{9D4AA23D-5E85-9544-BA29-252E15BA772B}"/>
              </a:ext>
            </a:extLst>
          </p:cNvPr>
          <p:cNvSpPr txBox="1">
            <a:spLocks noChangeArrowheads="1"/>
          </p:cNvSpPr>
          <p:nvPr/>
        </p:nvSpPr>
        <p:spPr bwMode="auto">
          <a:xfrm>
            <a:off x="8732092" y="3663526"/>
            <a:ext cx="9477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r>
              <a:rPr lang="en-US" altLang="en-US" sz="1400" dirty="0">
                <a:solidFill>
                  <a:schemeClr val="tx1">
                    <a:lumMod val="75000"/>
                    <a:lumOff val="25000"/>
                  </a:schemeClr>
                </a:solidFill>
                <a:latin typeface="Calibri" panose="020F0502020204030204" pitchFamily="34" charset="0"/>
                <a:cs typeface="Calibri" panose="020F0502020204030204" pitchFamily="34" charset="0"/>
              </a:rPr>
              <a:t>Pixels only</a:t>
            </a:r>
          </a:p>
        </p:txBody>
      </p:sp>
      <p:grpSp>
        <p:nvGrpSpPr>
          <p:cNvPr id="5" name="Group 4">
            <a:extLst>
              <a:ext uri="{FF2B5EF4-FFF2-40B4-BE49-F238E27FC236}">
                <a16:creationId xmlns:a16="http://schemas.microsoft.com/office/drawing/2014/main" id="{478586CA-B357-834B-A6D6-52B7FCFCADD4}"/>
              </a:ext>
            </a:extLst>
          </p:cNvPr>
          <p:cNvGrpSpPr/>
          <p:nvPr/>
        </p:nvGrpSpPr>
        <p:grpSpPr>
          <a:xfrm>
            <a:off x="8592691" y="4313599"/>
            <a:ext cx="2174322" cy="1978798"/>
            <a:chOff x="8732093" y="4313600"/>
            <a:chExt cx="2174322" cy="1978798"/>
          </a:xfrm>
        </p:grpSpPr>
        <p:pic>
          <p:nvPicPr>
            <p:cNvPr id="69640" name="Picture 9" descr="myresearch">
              <a:extLst>
                <a:ext uri="{FF2B5EF4-FFF2-40B4-BE49-F238E27FC236}">
                  <a16:creationId xmlns:a16="http://schemas.microsoft.com/office/drawing/2014/main" id="{232A127C-5EE9-EB4F-AF99-26304E90E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2093" y="4313600"/>
              <a:ext cx="2174322" cy="135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5" name="Text Box 14">
              <a:extLst>
                <a:ext uri="{FF2B5EF4-FFF2-40B4-BE49-F238E27FC236}">
                  <a16:creationId xmlns:a16="http://schemas.microsoft.com/office/drawing/2014/main" id="{0EF25740-7562-EB4D-9CA8-A88F64D84C05}"/>
                </a:ext>
              </a:extLst>
            </p:cNvPr>
            <p:cNvSpPr txBox="1">
              <a:spLocks noChangeArrowheads="1"/>
            </p:cNvSpPr>
            <p:nvPr/>
          </p:nvSpPr>
          <p:spPr bwMode="auto">
            <a:xfrm>
              <a:off x="8904677" y="5769178"/>
              <a:ext cx="18291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err="1">
                  <a:solidFill>
                    <a:schemeClr val="tx1">
                      <a:lumMod val="75000"/>
                      <a:lumOff val="25000"/>
                    </a:schemeClr>
                  </a:solidFill>
                  <a:latin typeface="Calibri" panose="020F0502020204030204" pitchFamily="34" charset="0"/>
                  <a:cs typeface="Calibri" panose="020F0502020204030204" pitchFamily="34" charset="0"/>
                </a:rPr>
                <a:t>MyResearch</a:t>
              </a:r>
              <a:r>
                <a:rPr lang="en-US" altLang="en-US" sz="1400" dirty="0">
                  <a:solidFill>
                    <a:schemeClr val="tx1">
                      <a:lumMod val="75000"/>
                      <a:lumOff val="25000"/>
                    </a:schemeClr>
                  </a:solidFill>
                  <a:latin typeface="Calibri" panose="020F0502020204030204" pitchFamily="34" charset="0"/>
                  <a:cs typeface="Calibri" panose="020F0502020204030204" pitchFamily="34" charset="0"/>
                </a:rPr>
                <a:t> </a:t>
              </a:r>
            </a:p>
            <a:p>
              <a:pPr algn="ctr">
                <a:lnSpc>
                  <a:spcPct val="100000"/>
                </a:lnSpc>
                <a:spcBef>
                  <a:spcPct val="0"/>
                </a:spcBef>
                <a:buFontTx/>
                <a:buNone/>
              </a:pPr>
              <a:r>
                <a:rPr lang="en-US" altLang="en-US" sz="1400" dirty="0">
                  <a:solidFill>
                    <a:schemeClr val="tx1">
                      <a:lumMod val="75000"/>
                      <a:lumOff val="25000"/>
                    </a:schemeClr>
                  </a:solidFill>
                  <a:latin typeface="Calibri" panose="020F0502020204030204" pitchFamily="34" charset="0"/>
                  <a:cs typeface="Calibri" panose="020F0502020204030204" pitchFamily="34" charset="0"/>
                </a:rPr>
                <a:t>Secure Global Desktop</a:t>
              </a:r>
            </a:p>
          </p:txBody>
        </p:sp>
      </p:grpSp>
      <p:sp>
        <p:nvSpPr>
          <p:cNvPr id="17" name="Date Placeholder 3">
            <a:extLst>
              <a:ext uri="{FF2B5EF4-FFF2-40B4-BE49-F238E27FC236}">
                <a16:creationId xmlns:a16="http://schemas.microsoft.com/office/drawing/2014/main" id="{D82C1109-F709-6344-A8F1-85A438DD14ED}"/>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18" name="Footer Placeholder 4">
            <a:extLst>
              <a:ext uri="{FF2B5EF4-FFF2-40B4-BE49-F238E27FC236}">
                <a16:creationId xmlns:a16="http://schemas.microsoft.com/office/drawing/2014/main" id="{5D8FF8B9-7B5C-6D42-A021-778388AE070E}"/>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
        <p:nvSpPr>
          <p:cNvPr id="22" name="Text Box 151">
            <a:extLst>
              <a:ext uri="{FF2B5EF4-FFF2-40B4-BE49-F238E27FC236}">
                <a16:creationId xmlns:a16="http://schemas.microsoft.com/office/drawing/2014/main" id="{B03E3F3B-994B-3A47-9732-035F97B42EE5}"/>
              </a:ext>
            </a:extLst>
          </p:cNvPr>
          <p:cNvSpPr txBox="1">
            <a:spLocks noChangeArrowheads="1"/>
          </p:cNvSpPr>
          <p:nvPr/>
        </p:nvSpPr>
        <p:spPr bwMode="auto">
          <a:xfrm>
            <a:off x="7555426" y="4863576"/>
            <a:ext cx="9733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r>
              <a:rPr lang="en-US" altLang="en-US" sz="2400" dirty="0">
                <a:solidFill>
                  <a:srgbClr val="FF0000"/>
                </a:solidFill>
              </a:rPr>
              <a:t>Client</a:t>
            </a:r>
            <a:endParaRPr lang="en-US" altLang="en-US" sz="2400" dirty="0"/>
          </a:p>
        </p:txBody>
      </p:sp>
      <p:sp>
        <p:nvSpPr>
          <p:cNvPr id="23" name="Text Box 151">
            <a:extLst>
              <a:ext uri="{FF2B5EF4-FFF2-40B4-BE49-F238E27FC236}">
                <a16:creationId xmlns:a16="http://schemas.microsoft.com/office/drawing/2014/main" id="{24B8856C-BA85-A04A-A31E-128A93132C60}"/>
              </a:ext>
            </a:extLst>
          </p:cNvPr>
          <p:cNvSpPr txBox="1">
            <a:spLocks noChangeArrowheads="1"/>
          </p:cNvSpPr>
          <p:nvPr/>
        </p:nvSpPr>
        <p:spPr bwMode="auto">
          <a:xfrm>
            <a:off x="10592773" y="1731321"/>
            <a:ext cx="10919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r>
              <a:rPr lang="en-US" altLang="en-US" sz="2400" dirty="0">
                <a:solidFill>
                  <a:srgbClr val="FF0000"/>
                </a:solidFill>
              </a:rPr>
              <a:t>Server</a:t>
            </a:r>
            <a:endParaRPr lang="en-US" altLang="en-US" sz="2400" dirty="0"/>
          </a:p>
        </p:txBody>
      </p:sp>
      <p:sp>
        <p:nvSpPr>
          <p:cNvPr id="24" name="Text Box 14">
            <a:extLst>
              <a:ext uri="{FF2B5EF4-FFF2-40B4-BE49-F238E27FC236}">
                <a16:creationId xmlns:a16="http://schemas.microsoft.com/office/drawing/2014/main" id="{1C014378-1264-F745-A64F-7310FA31E080}"/>
              </a:ext>
            </a:extLst>
          </p:cNvPr>
          <p:cNvSpPr txBox="1">
            <a:spLocks noChangeArrowheads="1"/>
          </p:cNvSpPr>
          <p:nvPr/>
        </p:nvSpPr>
        <p:spPr bwMode="auto">
          <a:xfrm>
            <a:off x="6958835" y="2328050"/>
            <a:ext cx="155186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r">
              <a:lnSpc>
                <a:spcPct val="100000"/>
              </a:lnSpc>
              <a:spcBef>
                <a:spcPct val="0"/>
              </a:spcBef>
              <a:buFontTx/>
              <a:buNone/>
            </a:pPr>
            <a:r>
              <a:rPr lang="en-US" altLang="en-US" sz="1400" dirty="0">
                <a:solidFill>
                  <a:schemeClr val="tx1">
                    <a:lumMod val="75000"/>
                    <a:lumOff val="25000"/>
                  </a:schemeClr>
                </a:solidFill>
                <a:latin typeface="Calibri" panose="020F0502020204030204" pitchFamily="34" charset="0"/>
                <a:cs typeface="Calibri" panose="020F0502020204030204" pitchFamily="34" charset="0"/>
              </a:rPr>
              <a:t>Server is at Minnesota St. with offsite backup</a:t>
            </a:r>
          </a:p>
        </p:txBody>
      </p:sp>
    </p:spTree>
    <p:extLst>
      <p:ext uri="{BB962C8B-B14F-4D97-AF65-F5344CB8AC3E}">
        <p14:creationId xmlns:p14="http://schemas.microsoft.com/office/powerpoint/2010/main" val="243791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9884A-D52D-D44A-B013-8D7D49492EC3}"/>
              </a:ext>
            </a:extLst>
          </p:cNvPr>
          <p:cNvSpPr>
            <a:spLocks noGrp="1"/>
          </p:cNvSpPr>
          <p:nvPr>
            <p:ph type="title"/>
          </p:nvPr>
        </p:nvSpPr>
        <p:spPr/>
        <p:txBody>
          <a:bodyPr>
            <a:normAutofit/>
          </a:bodyPr>
          <a:lstStyle/>
          <a:p>
            <a:r>
              <a:rPr lang="en-US" sz="4000" dirty="0"/>
              <a:t>Cloud Computing</a:t>
            </a:r>
          </a:p>
        </p:txBody>
      </p:sp>
      <p:sp>
        <p:nvSpPr>
          <p:cNvPr id="3" name="Content Placeholder 2">
            <a:extLst>
              <a:ext uri="{FF2B5EF4-FFF2-40B4-BE49-F238E27FC236}">
                <a16:creationId xmlns:a16="http://schemas.microsoft.com/office/drawing/2014/main" id="{2BD2D5E1-94A1-9643-BC7D-D0820837AA48}"/>
              </a:ext>
            </a:extLst>
          </p:cNvPr>
          <p:cNvSpPr>
            <a:spLocks noGrp="1"/>
          </p:cNvSpPr>
          <p:nvPr>
            <p:ph idx="1"/>
          </p:nvPr>
        </p:nvSpPr>
        <p:spPr>
          <a:xfrm>
            <a:off x="1177790" y="1999337"/>
            <a:ext cx="4432562" cy="4023360"/>
          </a:xfrm>
        </p:spPr>
        <p:txBody>
          <a:bodyPr>
            <a:normAutofit/>
          </a:bodyPr>
          <a:lstStyle/>
          <a:p>
            <a:pPr>
              <a:lnSpc>
                <a:spcPct val="100000"/>
              </a:lnSpc>
            </a:pPr>
            <a:r>
              <a:rPr lang="en-US" sz="1900" dirty="0"/>
              <a:t>Storing and accessing data and programs over the Internet instead of your computer's hard drive</a:t>
            </a:r>
          </a:p>
          <a:p>
            <a:pPr lvl="1">
              <a:lnSpc>
                <a:spcPct val="100000"/>
              </a:lnSpc>
            </a:pPr>
            <a:r>
              <a:rPr lang="en-US" sz="1700" dirty="0"/>
              <a:t>you don’t need to install and maintain the software</a:t>
            </a:r>
          </a:p>
          <a:p>
            <a:pPr lvl="1">
              <a:lnSpc>
                <a:spcPct val="100000"/>
              </a:lnSpc>
            </a:pPr>
            <a:r>
              <a:rPr lang="en-US" sz="1700" dirty="0"/>
              <a:t>you don’t need to host and secure the data</a:t>
            </a:r>
          </a:p>
          <a:p>
            <a:pPr lvl="1">
              <a:lnSpc>
                <a:spcPct val="100000"/>
              </a:lnSpc>
            </a:pPr>
            <a:r>
              <a:rPr lang="en-US" sz="1700" dirty="0"/>
              <a:t>upgrades can happen in the background</a:t>
            </a:r>
          </a:p>
          <a:p>
            <a:pPr lvl="1">
              <a:lnSpc>
                <a:spcPct val="100000"/>
              </a:lnSpc>
            </a:pPr>
            <a:r>
              <a:rPr lang="en-US" sz="1700" dirty="0"/>
              <a:t>server capacity and maintenance is shared among many customers, so is cheaper</a:t>
            </a:r>
          </a:p>
          <a:p>
            <a:pPr>
              <a:lnSpc>
                <a:spcPct val="100000"/>
              </a:lnSpc>
            </a:pPr>
            <a:r>
              <a:rPr lang="en-US" sz="1900" dirty="0"/>
              <a:t>Examples</a:t>
            </a:r>
          </a:p>
          <a:p>
            <a:pPr lvl="1">
              <a:lnSpc>
                <a:spcPct val="100000"/>
              </a:lnSpc>
            </a:pPr>
            <a:r>
              <a:rPr lang="en-US" sz="1700" dirty="0"/>
              <a:t>iCloud</a:t>
            </a:r>
          </a:p>
          <a:p>
            <a:pPr lvl="1">
              <a:lnSpc>
                <a:spcPct val="100000"/>
              </a:lnSpc>
            </a:pPr>
            <a:r>
              <a:rPr lang="en-US" sz="1700" dirty="0"/>
              <a:t>Google Photos, etc.</a:t>
            </a:r>
          </a:p>
          <a:p>
            <a:pPr>
              <a:lnSpc>
                <a:spcPct val="120000"/>
              </a:lnSpc>
            </a:pPr>
            <a:endParaRPr lang="en-US" sz="1900" dirty="0"/>
          </a:p>
          <a:p>
            <a:pPr marL="0" indent="0">
              <a:lnSpc>
                <a:spcPct val="120000"/>
              </a:lnSpc>
              <a:buNone/>
            </a:pPr>
            <a:endParaRPr lang="en-US" sz="1900" dirty="0"/>
          </a:p>
          <a:p>
            <a:endParaRPr lang="en-US" sz="1900" dirty="0"/>
          </a:p>
        </p:txBody>
      </p:sp>
      <p:sp>
        <p:nvSpPr>
          <p:cNvPr id="4" name="AutoShape 2">
            <a:extLst>
              <a:ext uri="{FF2B5EF4-FFF2-40B4-BE49-F238E27FC236}">
                <a16:creationId xmlns:a16="http://schemas.microsoft.com/office/drawing/2014/main" id="{4DF699E1-937E-D342-8860-823C0F972560}"/>
              </a:ext>
            </a:extLst>
          </p:cNvPr>
          <p:cNvSpPr>
            <a:spLocks noChangeArrowheads="1"/>
          </p:cNvSpPr>
          <p:nvPr/>
        </p:nvSpPr>
        <p:spPr bwMode="auto">
          <a:xfrm>
            <a:off x="7480114" y="1999337"/>
            <a:ext cx="1562100" cy="863600"/>
          </a:xfrm>
          <a:prstGeom prst="cloudCallout">
            <a:avLst>
              <a:gd name="adj1" fmla="val -33130"/>
              <a:gd name="adj2" fmla="val 3621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endParaRPr lang="en-US" altLang="en-US" sz="2400">
              <a:latin typeface="Times" pitchFamily="2" charset="0"/>
            </a:endParaRPr>
          </a:p>
        </p:txBody>
      </p:sp>
      <p:sp>
        <p:nvSpPr>
          <p:cNvPr id="23" name="Freeform 27">
            <a:extLst>
              <a:ext uri="{FF2B5EF4-FFF2-40B4-BE49-F238E27FC236}">
                <a16:creationId xmlns:a16="http://schemas.microsoft.com/office/drawing/2014/main" id="{DBA8BA8F-F6CE-FC46-B907-AD03B9605E41}"/>
              </a:ext>
            </a:extLst>
          </p:cNvPr>
          <p:cNvSpPr>
            <a:spLocks/>
          </p:cNvSpPr>
          <p:nvPr/>
        </p:nvSpPr>
        <p:spPr bwMode="auto">
          <a:xfrm>
            <a:off x="2616200" y="5715000"/>
            <a:ext cx="914400" cy="330200"/>
          </a:xfrm>
          <a:custGeom>
            <a:avLst/>
            <a:gdLst>
              <a:gd name="T0" fmla="*/ 2147483646 w 576"/>
              <a:gd name="T1" fmla="*/ 2147483646 h 208"/>
              <a:gd name="T2" fmla="*/ 2147483646 w 576"/>
              <a:gd name="T3" fmla="*/ 2147483646 h 208"/>
              <a:gd name="T4" fmla="*/ 2147483646 w 576"/>
              <a:gd name="T5" fmla="*/ 2147483646 h 208"/>
              <a:gd name="T6" fmla="*/ 2147483646 w 576"/>
              <a:gd name="T7" fmla="*/ 2147483646 h 208"/>
              <a:gd name="T8" fmla="*/ 2147483646 w 576"/>
              <a:gd name="T9" fmla="*/ 2147483646 h 208"/>
              <a:gd name="T10" fmla="*/ 2147483646 w 576"/>
              <a:gd name="T11" fmla="*/ 2147483646 h 208"/>
              <a:gd name="T12" fmla="*/ 2147483646 w 576"/>
              <a:gd name="T13" fmla="*/ 2147483646 h 208"/>
              <a:gd name="T14" fmla="*/ 2147483646 w 576"/>
              <a:gd name="T15" fmla="*/ 2147483646 h 208"/>
              <a:gd name="T16" fmla="*/ 2147483646 w 576"/>
              <a:gd name="T17" fmla="*/ 2147483646 h 208"/>
              <a:gd name="T18" fmla="*/ 0 w 576"/>
              <a:gd name="T19" fmla="*/ 0 h 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 h="208">
                <a:moveTo>
                  <a:pt x="576" y="184"/>
                </a:moveTo>
                <a:cubicBezTo>
                  <a:pt x="547" y="193"/>
                  <a:pt x="488" y="208"/>
                  <a:pt x="488" y="208"/>
                </a:cubicBezTo>
                <a:cubicBezTo>
                  <a:pt x="431" y="200"/>
                  <a:pt x="382" y="186"/>
                  <a:pt x="328" y="176"/>
                </a:cubicBezTo>
                <a:cubicBezTo>
                  <a:pt x="314" y="173"/>
                  <a:pt x="301" y="171"/>
                  <a:pt x="288" y="168"/>
                </a:cubicBezTo>
                <a:cubicBezTo>
                  <a:pt x="271" y="163"/>
                  <a:pt x="240" y="152"/>
                  <a:pt x="240" y="152"/>
                </a:cubicBezTo>
                <a:cubicBezTo>
                  <a:pt x="228" y="140"/>
                  <a:pt x="208" y="117"/>
                  <a:pt x="192" y="112"/>
                </a:cubicBezTo>
                <a:cubicBezTo>
                  <a:pt x="169" y="104"/>
                  <a:pt x="141" y="108"/>
                  <a:pt x="120" y="96"/>
                </a:cubicBezTo>
                <a:cubicBezTo>
                  <a:pt x="103" y="86"/>
                  <a:pt x="72" y="64"/>
                  <a:pt x="72" y="64"/>
                </a:cubicBezTo>
                <a:cubicBezTo>
                  <a:pt x="66" y="56"/>
                  <a:pt x="63" y="46"/>
                  <a:pt x="56" y="40"/>
                </a:cubicBezTo>
                <a:cubicBezTo>
                  <a:pt x="33" y="22"/>
                  <a:pt x="16" y="33"/>
                  <a:pt x="0" y="0"/>
                </a:cubicBezTo>
              </a:path>
            </a:pathLst>
          </a:custGeom>
          <a:noFill/>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 name="Freeform 28">
            <a:extLst>
              <a:ext uri="{FF2B5EF4-FFF2-40B4-BE49-F238E27FC236}">
                <a16:creationId xmlns:a16="http://schemas.microsoft.com/office/drawing/2014/main" id="{981A818D-B36C-C943-95F4-AD44DD228AA2}"/>
              </a:ext>
            </a:extLst>
          </p:cNvPr>
          <p:cNvSpPr>
            <a:spLocks/>
          </p:cNvSpPr>
          <p:nvPr/>
        </p:nvSpPr>
        <p:spPr bwMode="auto">
          <a:xfrm>
            <a:off x="2476500" y="4376738"/>
            <a:ext cx="609600" cy="550862"/>
          </a:xfrm>
          <a:custGeom>
            <a:avLst/>
            <a:gdLst>
              <a:gd name="T0" fmla="*/ 0 w 384"/>
              <a:gd name="T1" fmla="*/ 2147483646 h 347"/>
              <a:gd name="T2" fmla="*/ 2147483646 w 384"/>
              <a:gd name="T3" fmla="*/ 2147483646 h 347"/>
              <a:gd name="T4" fmla="*/ 2147483646 w 384"/>
              <a:gd name="T5" fmla="*/ 2147483646 h 347"/>
              <a:gd name="T6" fmla="*/ 2147483646 w 384"/>
              <a:gd name="T7" fmla="*/ 2147483646 h 347"/>
              <a:gd name="T8" fmla="*/ 2147483646 w 384"/>
              <a:gd name="T9" fmla="*/ 2147483646 h 347"/>
              <a:gd name="T10" fmla="*/ 2147483646 w 384"/>
              <a:gd name="T11" fmla="*/ 2147483646 h 3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 h="347">
                <a:moveTo>
                  <a:pt x="0" y="347"/>
                </a:moveTo>
                <a:cubicBezTo>
                  <a:pt x="10" y="242"/>
                  <a:pt x="30" y="202"/>
                  <a:pt x="96" y="123"/>
                </a:cubicBezTo>
                <a:cubicBezTo>
                  <a:pt x="114" y="100"/>
                  <a:pt x="109" y="92"/>
                  <a:pt x="136" y="75"/>
                </a:cubicBezTo>
                <a:cubicBezTo>
                  <a:pt x="171" y="51"/>
                  <a:pt x="221" y="49"/>
                  <a:pt x="256" y="27"/>
                </a:cubicBezTo>
                <a:cubicBezTo>
                  <a:pt x="270" y="17"/>
                  <a:pt x="285" y="4"/>
                  <a:pt x="304" y="3"/>
                </a:cubicBezTo>
                <a:cubicBezTo>
                  <a:pt x="330" y="0"/>
                  <a:pt x="357" y="3"/>
                  <a:pt x="384" y="3"/>
                </a:cubicBezTo>
              </a:path>
            </a:pathLst>
          </a:custGeom>
          <a:noFill/>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 name="Freeform 29">
            <a:extLst>
              <a:ext uri="{FF2B5EF4-FFF2-40B4-BE49-F238E27FC236}">
                <a16:creationId xmlns:a16="http://schemas.microsoft.com/office/drawing/2014/main" id="{C474B95D-3800-004B-9878-4EC05096A8F1}"/>
              </a:ext>
            </a:extLst>
          </p:cNvPr>
          <p:cNvSpPr>
            <a:spLocks/>
          </p:cNvSpPr>
          <p:nvPr/>
        </p:nvSpPr>
        <p:spPr bwMode="auto">
          <a:xfrm>
            <a:off x="3632200" y="4368800"/>
            <a:ext cx="711200" cy="1460500"/>
          </a:xfrm>
          <a:custGeom>
            <a:avLst/>
            <a:gdLst>
              <a:gd name="T0" fmla="*/ 0 w 448"/>
              <a:gd name="T1" fmla="*/ 0 h 920"/>
              <a:gd name="T2" fmla="*/ 2147483646 w 448"/>
              <a:gd name="T3" fmla="*/ 2147483646 h 920"/>
              <a:gd name="T4" fmla="*/ 2147483646 w 448"/>
              <a:gd name="T5" fmla="*/ 2147483646 h 920"/>
              <a:gd name="T6" fmla="*/ 2147483646 w 448"/>
              <a:gd name="T7" fmla="*/ 2147483646 h 920"/>
              <a:gd name="T8" fmla="*/ 2147483646 w 448"/>
              <a:gd name="T9" fmla="*/ 2147483646 h 920"/>
              <a:gd name="T10" fmla="*/ 2147483646 w 448"/>
              <a:gd name="T11" fmla="*/ 2147483646 h 920"/>
              <a:gd name="T12" fmla="*/ 2147483646 w 448"/>
              <a:gd name="T13" fmla="*/ 2147483646 h 920"/>
              <a:gd name="T14" fmla="*/ 2147483646 w 448"/>
              <a:gd name="T15" fmla="*/ 2147483646 h 920"/>
              <a:gd name="T16" fmla="*/ 2147483646 w 448"/>
              <a:gd name="T17" fmla="*/ 2147483646 h 920"/>
              <a:gd name="T18" fmla="*/ 2147483646 w 448"/>
              <a:gd name="T19" fmla="*/ 2147483646 h 920"/>
              <a:gd name="T20" fmla="*/ 2147483646 w 448"/>
              <a:gd name="T21" fmla="*/ 2147483646 h 920"/>
              <a:gd name="T22" fmla="*/ 2147483646 w 448"/>
              <a:gd name="T23" fmla="*/ 2147483646 h 920"/>
              <a:gd name="T24" fmla="*/ 2147483646 w 448"/>
              <a:gd name="T25" fmla="*/ 2147483646 h 920"/>
              <a:gd name="T26" fmla="*/ 2147483646 w 448"/>
              <a:gd name="T27" fmla="*/ 2147483646 h 9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8" h="920">
                <a:moveTo>
                  <a:pt x="0" y="0"/>
                </a:moveTo>
                <a:cubicBezTo>
                  <a:pt x="18" y="4"/>
                  <a:pt x="67" y="15"/>
                  <a:pt x="80" y="24"/>
                </a:cubicBezTo>
                <a:cubicBezTo>
                  <a:pt x="101" y="37"/>
                  <a:pt x="120" y="56"/>
                  <a:pt x="144" y="64"/>
                </a:cubicBezTo>
                <a:cubicBezTo>
                  <a:pt x="181" y="76"/>
                  <a:pt x="228" y="86"/>
                  <a:pt x="264" y="104"/>
                </a:cubicBezTo>
                <a:cubicBezTo>
                  <a:pt x="291" y="117"/>
                  <a:pt x="314" y="134"/>
                  <a:pt x="344" y="144"/>
                </a:cubicBezTo>
                <a:cubicBezTo>
                  <a:pt x="375" y="191"/>
                  <a:pt x="413" y="241"/>
                  <a:pt x="432" y="296"/>
                </a:cubicBezTo>
                <a:cubicBezTo>
                  <a:pt x="435" y="357"/>
                  <a:pt x="448" y="418"/>
                  <a:pt x="448" y="480"/>
                </a:cubicBezTo>
                <a:cubicBezTo>
                  <a:pt x="448" y="506"/>
                  <a:pt x="444" y="533"/>
                  <a:pt x="440" y="560"/>
                </a:cubicBezTo>
                <a:cubicBezTo>
                  <a:pt x="436" y="576"/>
                  <a:pt x="424" y="608"/>
                  <a:pt x="424" y="608"/>
                </a:cubicBezTo>
                <a:cubicBezTo>
                  <a:pt x="436" y="645"/>
                  <a:pt x="420" y="658"/>
                  <a:pt x="408" y="696"/>
                </a:cubicBezTo>
                <a:cubicBezTo>
                  <a:pt x="395" y="734"/>
                  <a:pt x="385" y="822"/>
                  <a:pt x="352" y="856"/>
                </a:cubicBezTo>
                <a:cubicBezTo>
                  <a:pt x="342" y="865"/>
                  <a:pt x="329" y="870"/>
                  <a:pt x="320" y="880"/>
                </a:cubicBezTo>
                <a:cubicBezTo>
                  <a:pt x="313" y="886"/>
                  <a:pt x="310" y="897"/>
                  <a:pt x="304" y="904"/>
                </a:cubicBezTo>
                <a:cubicBezTo>
                  <a:pt x="297" y="910"/>
                  <a:pt x="280" y="920"/>
                  <a:pt x="280" y="920"/>
                </a:cubicBezTo>
              </a:path>
            </a:pathLst>
          </a:custGeom>
          <a:noFill/>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 name="Text Box 44">
            <a:extLst>
              <a:ext uri="{FF2B5EF4-FFF2-40B4-BE49-F238E27FC236}">
                <a16:creationId xmlns:a16="http://schemas.microsoft.com/office/drawing/2014/main" id="{EEC66275-457E-2B4E-9C57-415AD72BFB28}"/>
              </a:ext>
            </a:extLst>
          </p:cNvPr>
          <p:cNvSpPr txBox="1">
            <a:spLocks noChangeArrowheads="1"/>
          </p:cNvSpPr>
          <p:nvPr/>
        </p:nvSpPr>
        <p:spPr bwMode="auto">
          <a:xfrm>
            <a:off x="8573709" y="2524070"/>
            <a:ext cx="26255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ja-JP" sz="1400" dirty="0">
                <a:latin typeface="Calibri" panose="020F0502020204030204" pitchFamily="34" charset="0"/>
                <a:cs typeface="Calibri" panose="020F0502020204030204" pitchFamily="34" charset="0"/>
              </a:rPr>
              <a:t>“the cloud”</a:t>
            </a:r>
          </a:p>
          <a:p>
            <a:pPr algn="ctr">
              <a:lnSpc>
                <a:spcPct val="100000"/>
              </a:lnSpc>
              <a:spcBef>
                <a:spcPct val="0"/>
              </a:spcBef>
              <a:buFontTx/>
              <a:buNone/>
            </a:pPr>
            <a:r>
              <a:rPr lang="en-US" altLang="en-US" sz="1400" dirty="0">
                <a:latin typeface="Calibri" panose="020F0502020204030204" pitchFamily="34" charset="0"/>
                <a:cs typeface="Calibri" panose="020F0502020204030204" pitchFamily="34" charset="0"/>
              </a:rPr>
              <a:t>e.g., Amazon Web Services (AWS)</a:t>
            </a:r>
          </a:p>
        </p:txBody>
      </p:sp>
      <p:grpSp>
        <p:nvGrpSpPr>
          <p:cNvPr id="36" name="Group 35">
            <a:extLst>
              <a:ext uri="{FF2B5EF4-FFF2-40B4-BE49-F238E27FC236}">
                <a16:creationId xmlns:a16="http://schemas.microsoft.com/office/drawing/2014/main" id="{4F529804-A08F-DC4F-98BE-6B5107A7B5F0}"/>
              </a:ext>
            </a:extLst>
          </p:cNvPr>
          <p:cNvGrpSpPr/>
          <p:nvPr/>
        </p:nvGrpSpPr>
        <p:grpSpPr>
          <a:xfrm>
            <a:off x="6197674" y="3171198"/>
            <a:ext cx="3895866" cy="557859"/>
            <a:chOff x="5805272" y="3004710"/>
            <a:chExt cx="3895866" cy="557859"/>
          </a:xfrm>
        </p:grpSpPr>
        <p:sp>
          <p:nvSpPr>
            <p:cNvPr id="37" name="Line 32">
              <a:extLst>
                <a:ext uri="{FF2B5EF4-FFF2-40B4-BE49-F238E27FC236}">
                  <a16:creationId xmlns:a16="http://schemas.microsoft.com/office/drawing/2014/main" id="{F4A3E180-12AF-AD46-8E09-2D7EC439C5F1}"/>
                </a:ext>
              </a:extLst>
            </p:cNvPr>
            <p:cNvSpPr>
              <a:spLocks noChangeShapeType="1"/>
            </p:cNvSpPr>
            <p:nvPr/>
          </p:nvSpPr>
          <p:spPr bwMode="auto">
            <a:xfrm flipV="1">
              <a:off x="5916216" y="3004710"/>
              <a:ext cx="3784922" cy="21236"/>
            </a:xfrm>
            <a:prstGeom prst="line">
              <a:avLst/>
            </a:prstGeom>
            <a:noFill/>
            <a:ln w="76200" cmpd="tri">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Text Box 52">
              <a:extLst>
                <a:ext uri="{FF2B5EF4-FFF2-40B4-BE49-F238E27FC236}">
                  <a16:creationId xmlns:a16="http://schemas.microsoft.com/office/drawing/2014/main" id="{7C33A656-9F88-DC41-8158-92B3E36139E4}"/>
                </a:ext>
              </a:extLst>
            </p:cNvPr>
            <p:cNvSpPr txBox="1">
              <a:spLocks noChangeArrowheads="1"/>
            </p:cNvSpPr>
            <p:nvPr/>
          </p:nvSpPr>
          <p:spPr bwMode="auto">
            <a:xfrm>
              <a:off x="5805272" y="3162459"/>
              <a:ext cx="21051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2000" dirty="0">
                  <a:solidFill>
                    <a:schemeClr val="tx1">
                      <a:lumMod val="75000"/>
                      <a:lumOff val="25000"/>
                    </a:schemeClr>
                  </a:solidFill>
                  <a:latin typeface="Calibri" panose="020F0502020204030204" pitchFamily="34" charset="0"/>
                  <a:cs typeface="Calibri" panose="020F0502020204030204" pitchFamily="34" charset="0"/>
                </a:rPr>
                <a:t>Main Trunk Cables</a:t>
              </a:r>
            </a:p>
          </p:txBody>
        </p:sp>
      </p:grpSp>
      <p:sp>
        <p:nvSpPr>
          <p:cNvPr id="57" name="Freeform 72">
            <a:extLst>
              <a:ext uri="{FF2B5EF4-FFF2-40B4-BE49-F238E27FC236}">
                <a16:creationId xmlns:a16="http://schemas.microsoft.com/office/drawing/2014/main" id="{F5AA8394-976B-C440-911D-D380C51DE0DC}"/>
              </a:ext>
            </a:extLst>
          </p:cNvPr>
          <p:cNvSpPr>
            <a:spLocks/>
          </p:cNvSpPr>
          <p:nvPr/>
        </p:nvSpPr>
        <p:spPr bwMode="auto">
          <a:xfrm>
            <a:off x="7135574" y="1820234"/>
            <a:ext cx="1398588" cy="722313"/>
          </a:xfrm>
          <a:custGeom>
            <a:avLst/>
            <a:gdLst>
              <a:gd name="T0" fmla="*/ 2147483646 w 881"/>
              <a:gd name="T1" fmla="*/ 0 h 455"/>
              <a:gd name="T2" fmla="*/ 2147483646 w 881"/>
              <a:gd name="T3" fmla="*/ 2147483646 h 455"/>
              <a:gd name="T4" fmla="*/ 2147483646 w 881"/>
              <a:gd name="T5" fmla="*/ 2147483646 h 455"/>
              <a:gd name="T6" fmla="*/ 2147483646 w 881"/>
              <a:gd name="T7" fmla="*/ 2147483646 h 455"/>
              <a:gd name="T8" fmla="*/ 2147483646 w 881"/>
              <a:gd name="T9" fmla="*/ 2147483646 h 455"/>
              <a:gd name="T10" fmla="*/ 2147483646 w 881"/>
              <a:gd name="T11" fmla="*/ 2147483646 h 455"/>
              <a:gd name="T12" fmla="*/ 2147483646 w 881"/>
              <a:gd name="T13" fmla="*/ 2147483646 h 455"/>
              <a:gd name="T14" fmla="*/ 2147483646 w 881"/>
              <a:gd name="T15" fmla="*/ 2147483646 h 455"/>
              <a:gd name="T16" fmla="*/ 2147483646 w 881"/>
              <a:gd name="T17" fmla="*/ 2147483646 h 455"/>
              <a:gd name="T18" fmla="*/ 2147483646 w 881"/>
              <a:gd name="T19" fmla="*/ 2147483646 h 455"/>
              <a:gd name="T20" fmla="*/ 2147483646 w 881"/>
              <a:gd name="T21" fmla="*/ 2147483646 h 455"/>
              <a:gd name="T22" fmla="*/ 0 w 881"/>
              <a:gd name="T23" fmla="*/ 2147483646 h 4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81" h="455">
                <a:moveTo>
                  <a:pt x="640" y="0"/>
                </a:moveTo>
                <a:cubicBezTo>
                  <a:pt x="694" y="9"/>
                  <a:pt x="745" y="25"/>
                  <a:pt x="792" y="56"/>
                </a:cubicBezTo>
                <a:cubicBezTo>
                  <a:pt x="812" y="87"/>
                  <a:pt x="840" y="126"/>
                  <a:pt x="856" y="160"/>
                </a:cubicBezTo>
                <a:cubicBezTo>
                  <a:pt x="863" y="175"/>
                  <a:pt x="872" y="208"/>
                  <a:pt x="872" y="208"/>
                </a:cubicBezTo>
                <a:cubicBezTo>
                  <a:pt x="868" y="253"/>
                  <a:pt x="881" y="306"/>
                  <a:pt x="856" y="344"/>
                </a:cubicBezTo>
                <a:cubicBezTo>
                  <a:pt x="806" y="418"/>
                  <a:pt x="625" y="427"/>
                  <a:pt x="552" y="432"/>
                </a:cubicBezTo>
                <a:cubicBezTo>
                  <a:pt x="459" y="455"/>
                  <a:pt x="507" y="446"/>
                  <a:pt x="320" y="432"/>
                </a:cubicBezTo>
                <a:cubicBezTo>
                  <a:pt x="282" y="429"/>
                  <a:pt x="208" y="416"/>
                  <a:pt x="208" y="416"/>
                </a:cubicBezTo>
                <a:cubicBezTo>
                  <a:pt x="200" y="413"/>
                  <a:pt x="192" y="410"/>
                  <a:pt x="184" y="408"/>
                </a:cubicBezTo>
                <a:cubicBezTo>
                  <a:pt x="173" y="404"/>
                  <a:pt x="162" y="403"/>
                  <a:pt x="152" y="400"/>
                </a:cubicBezTo>
                <a:cubicBezTo>
                  <a:pt x="135" y="395"/>
                  <a:pt x="104" y="384"/>
                  <a:pt x="104" y="384"/>
                </a:cubicBezTo>
                <a:cubicBezTo>
                  <a:pt x="82" y="391"/>
                  <a:pt x="0" y="391"/>
                  <a:pt x="0" y="360"/>
                </a:cubicBezTo>
              </a:path>
            </a:pathLst>
          </a:custGeom>
          <a:noFill/>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 name="Line 73">
            <a:extLst>
              <a:ext uri="{FF2B5EF4-FFF2-40B4-BE49-F238E27FC236}">
                <a16:creationId xmlns:a16="http://schemas.microsoft.com/office/drawing/2014/main" id="{D5986941-3680-B240-8BBF-773E20C08FE1}"/>
              </a:ext>
            </a:extLst>
          </p:cNvPr>
          <p:cNvSpPr>
            <a:spLocks noChangeShapeType="1"/>
          </p:cNvSpPr>
          <p:nvPr/>
        </p:nvSpPr>
        <p:spPr bwMode="auto">
          <a:xfrm>
            <a:off x="8092018" y="2842022"/>
            <a:ext cx="12782" cy="2924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9" name="Group 74">
            <a:extLst>
              <a:ext uri="{FF2B5EF4-FFF2-40B4-BE49-F238E27FC236}">
                <a16:creationId xmlns:a16="http://schemas.microsoft.com/office/drawing/2014/main" id="{3A3E18A1-E446-1449-9FB0-CDAFA8B075B4}"/>
              </a:ext>
            </a:extLst>
          </p:cNvPr>
          <p:cNvGrpSpPr>
            <a:grpSpLocks/>
          </p:cNvGrpSpPr>
          <p:nvPr/>
        </p:nvGrpSpPr>
        <p:grpSpPr bwMode="auto">
          <a:xfrm>
            <a:off x="8501352" y="5638665"/>
            <a:ext cx="368300" cy="509588"/>
            <a:chOff x="1324" y="3514"/>
            <a:chExt cx="232" cy="321"/>
          </a:xfrm>
        </p:grpSpPr>
        <p:sp>
          <p:nvSpPr>
            <p:cNvPr id="60" name="AutoShape 75">
              <a:extLst>
                <a:ext uri="{FF2B5EF4-FFF2-40B4-BE49-F238E27FC236}">
                  <a16:creationId xmlns:a16="http://schemas.microsoft.com/office/drawing/2014/main" id="{FF33B01D-B5D2-1643-8BD5-D38ADDF37866}"/>
                </a:ext>
              </a:extLst>
            </p:cNvPr>
            <p:cNvSpPr>
              <a:spLocks noChangeArrowheads="1"/>
            </p:cNvSpPr>
            <p:nvPr/>
          </p:nvSpPr>
          <p:spPr bwMode="auto">
            <a:xfrm>
              <a:off x="1347" y="3514"/>
              <a:ext cx="187" cy="187"/>
            </a:xfrm>
            <a:prstGeom prst="bevel">
              <a:avLst>
                <a:gd name="adj" fmla="val 125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grpSp>
          <p:nvGrpSpPr>
            <p:cNvPr id="61" name="Group 76">
              <a:extLst>
                <a:ext uri="{FF2B5EF4-FFF2-40B4-BE49-F238E27FC236}">
                  <a16:creationId xmlns:a16="http://schemas.microsoft.com/office/drawing/2014/main" id="{4C9667B7-80E4-9643-936D-2C55D6F996AF}"/>
                </a:ext>
              </a:extLst>
            </p:cNvPr>
            <p:cNvGrpSpPr>
              <a:grpSpLocks/>
            </p:cNvGrpSpPr>
            <p:nvPr/>
          </p:nvGrpSpPr>
          <p:grpSpPr bwMode="auto">
            <a:xfrm>
              <a:off x="1324" y="3746"/>
              <a:ext cx="232" cy="89"/>
              <a:chOff x="1324" y="3746"/>
              <a:chExt cx="232" cy="89"/>
            </a:xfrm>
          </p:grpSpPr>
          <p:sp>
            <p:nvSpPr>
              <p:cNvPr id="62" name="Rectangle 77">
                <a:extLst>
                  <a:ext uri="{FF2B5EF4-FFF2-40B4-BE49-F238E27FC236}">
                    <a16:creationId xmlns:a16="http://schemas.microsoft.com/office/drawing/2014/main" id="{D2AEC021-82F4-354E-98BD-666CA08F50A9}"/>
                  </a:ext>
                </a:extLst>
              </p:cNvPr>
              <p:cNvSpPr>
                <a:spLocks noChangeArrowheads="1"/>
              </p:cNvSpPr>
              <p:nvPr/>
            </p:nvSpPr>
            <p:spPr bwMode="auto">
              <a:xfrm>
                <a:off x="1324" y="3746"/>
                <a:ext cx="232" cy="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sp>
            <p:nvSpPr>
              <p:cNvPr id="63" name="Line 78">
                <a:extLst>
                  <a:ext uri="{FF2B5EF4-FFF2-40B4-BE49-F238E27FC236}">
                    <a16:creationId xmlns:a16="http://schemas.microsoft.com/office/drawing/2014/main" id="{96221EBC-6FD2-AA4A-90E9-8E5FC0F25D23}"/>
                  </a:ext>
                </a:extLst>
              </p:cNvPr>
              <p:cNvSpPr>
                <a:spLocks noChangeShapeType="1"/>
              </p:cNvSpPr>
              <p:nvPr/>
            </p:nvSpPr>
            <p:spPr bwMode="auto">
              <a:xfrm>
                <a:off x="1500" y="3776"/>
                <a:ext cx="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64" name="Group 83">
            <a:extLst>
              <a:ext uri="{FF2B5EF4-FFF2-40B4-BE49-F238E27FC236}">
                <a16:creationId xmlns:a16="http://schemas.microsoft.com/office/drawing/2014/main" id="{F84B7880-A052-2C4B-997B-12FA9854C792}"/>
              </a:ext>
            </a:extLst>
          </p:cNvPr>
          <p:cNvGrpSpPr>
            <a:grpSpLocks/>
          </p:cNvGrpSpPr>
          <p:nvPr/>
        </p:nvGrpSpPr>
        <p:grpSpPr bwMode="auto">
          <a:xfrm>
            <a:off x="8104117" y="3904230"/>
            <a:ext cx="393700" cy="558800"/>
            <a:chOff x="2360" y="2496"/>
            <a:chExt cx="248" cy="352"/>
          </a:xfrm>
        </p:grpSpPr>
        <p:sp>
          <p:nvSpPr>
            <p:cNvPr id="65" name="Rectangle 84">
              <a:extLst>
                <a:ext uri="{FF2B5EF4-FFF2-40B4-BE49-F238E27FC236}">
                  <a16:creationId xmlns:a16="http://schemas.microsoft.com/office/drawing/2014/main" id="{E3EADA28-AD90-FE4C-B513-8363B007DAC7}"/>
                </a:ext>
              </a:extLst>
            </p:cNvPr>
            <p:cNvSpPr>
              <a:spLocks noChangeArrowheads="1"/>
            </p:cNvSpPr>
            <p:nvPr/>
          </p:nvSpPr>
          <p:spPr bwMode="auto">
            <a:xfrm>
              <a:off x="2360" y="2496"/>
              <a:ext cx="248" cy="3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grpSp>
          <p:nvGrpSpPr>
            <p:cNvPr id="66" name="Group 85">
              <a:extLst>
                <a:ext uri="{FF2B5EF4-FFF2-40B4-BE49-F238E27FC236}">
                  <a16:creationId xmlns:a16="http://schemas.microsoft.com/office/drawing/2014/main" id="{4A4AEE72-66A4-4E49-830C-2CE8967205F9}"/>
                </a:ext>
              </a:extLst>
            </p:cNvPr>
            <p:cNvGrpSpPr>
              <a:grpSpLocks/>
            </p:cNvGrpSpPr>
            <p:nvPr/>
          </p:nvGrpSpPr>
          <p:grpSpPr bwMode="auto">
            <a:xfrm>
              <a:off x="2388" y="2651"/>
              <a:ext cx="190" cy="161"/>
              <a:chOff x="2388" y="2651"/>
              <a:chExt cx="190" cy="161"/>
            </a:xfrm>
          </p:grpSpPr>
          <p:sp>
            <p:nvSpPr>
              <p:cNvPr id="68" name="Line 86">
                <a:extLst>
                  <a:ext uri="{FF2B5EF4-FFF2-40B4-BE49-F238E27FC236}">
                    <a16:creationId xmlns:a16="http://schemas.microsoft.com/office/drawing/2014/main" id="{34FA5759-F902-9844-9ABD-454FC85F29FB}"/>
                  </a:ext>
                </a:extLst>
              </p:cNvPr>
              <p:cNvSpPr>
                <a:spLocks noChangeShapeType="1"/>
              </p:cNvSpPr>
              <p:nvPr/>
            </p:nvSpPr>
            <p:spPr bwMode="auto">
              <a:xfrm flipV="1">
                <a:off x="2388" y="2651"/>
                <a:ext cx="18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 name="Line 87">
                <a:extLst>
                  <a:ext uri="{FF2B5EF4-FFF2-40B4-BE49-F238E27FC236}">
                    <a16:creationId xmlns:a16="http://schemas.microsoft.com/office/drawing/2014/main" id="{650C9240-1FD8-2C49-818B-F8C6B39FF0F7}"/>
                  </a:ext>
                </a:extLst>
              </p:cNvPr>
              <p:cNvSpPr>
                <a:spLocks noChangeShapeType="1"/>
              </p:cNvSpPr>
              <p:nvPr/>
            </p:nvSpPr>
            <p:spPr bwMode="auto">
              <a:xfrm>
                <a:off x="2388" y="2704"/>
                <a:ext cx="1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 name="Line 88">
                <a:extLst>
                  <a:ext uri="{FF2B5EF4-FFF2-40B4-BE49-F238E27FC236}">
                    <a16:creationId xmlns:a16="http://schemas.microsoft.com/office/drawing/2014/main" id="{73717651-4A95-4741-B5AA-370C30BC568E}"/>
                  </a:ext>
                </a:extLst>
              </p:cNvPr>
              <p:cNvSpPr>
                <a:spLocks noChangeShapeType="1"/>
              </p:cNvSpPr>
              <p:nvPr/>
            </p:nvSpPr>
            <p:spPr bwMode="auto">
              <a:xfrm>
                <a:off x="2388" y="2757"/>
                <a:ext cx="1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 name="Line 89">
                <a:extLst>
                  <a:ext uri="{FF2B5EF4-FFF2-40B4-BE49-F238E27FC236}">
                    <a16:creationId xmlns:a16="http://schemas.microsoft.com/office/drawing/2014/main" id="{8A616D08-4C73-1949-99E4-E2E5DE50178C}"/>
                  </a:ext>
                </a:extLst>
              </p:cNvPr>
              <p:cNvSpPr>
                <a:spLocks noChangeShapeType="1"/>
              </p:cNvSpPr>
              <p:nvPr/>
            </p:nvSpPr>
            <p:spPr bwMode="auto">
              <a:xfrm flipV="1">
                <a:off x="2388" y="2810"/>
                <a:ext cx="190"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7" name="Line 90">
              <a:extLst>
                <a:ext uri="{FF2B5EF4-FFF2-40B4-BE49-F238E27FC236}">
                  <a16:creationId xmlns:a16="http://schemas.microsoft.com/office/drawing/2014/main" id="{50850A1D-292C-0443-A96A-4C31C9279FAD}"/>
                </a:ext>
              </a:extLst>
            </p:cNvPr>
            <p:cNvSpPr>
              <a:spLocks noChangeShapeType="1"/>
            </p:cNvSpPr>
            <p:nvPr/>
          </p:nvSpPr>
          <p:spPr bwMode="auto">
            <a:xfrm>
              <a:off x="2507" y="2541"/>
              <a:ext cx="5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2" name="Text Box 91">
            <a:extLst>
              <a:ext uri="{FF2B5EF4-FFF2-40B4-BE49-F238E27FC236}">
                <a16:creationId xmlns:a16="http://schemas.microsoft.com/office/drawing/2014/main" id="{9BE96262-3E82-7545-935B-81F4EC2D57A9}"/>
              </a:ext>
            </a:extLst>
          </p:cNvPr>
          <p:cNvSpPr txBox="1">
            <a:spLocks noChangeArrowheads="1"/>
          </p:cNvSpPr>
          <p:nvPr/>
        </p:nvSpPr>
        <p:spPr bwMode="auto">
          <a:xfrm>
            <a:off x="7200236" y="4058421"/>
            <a:ext cx="8146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a:latin typeface="Calibri" panose="020F0502020204030204" pitchFamily="34" charset="0"/>
                <a:cs typeface="Calibri" panose="020F0502020204030204" pitchFamily="34" charset="0"/>
              </a:rPr>
              <a:t>Comcast</a:t>
            </a:r>
            <a:endParaRPr lang="en-US" altLang="en-US" sz="2400" dirty="0">
              <a:latin typeface="Calibri" panose="020F0502020204030204" pitchFamily="34" charset="0"/>
              <a:cs typeface="Calibri" panose="020F0502020204030204" pitchFamily="34" charset="0"/>
            </a:endParaRPr>
          </a:p>
        </p:txBody>
      </p:sp>
      <p:cxnSp>
        <p:nvCxnSpPr>
          <p:cNvPr id="82" name="AutoShape 101">
            <a:extLst>
              <a:ext uri="{FF2B5EF4-FFF2-40B4-BE49-F238E27FC236}">
                <a16:creationId xmlns:a16="http://schemas.microsoft.com/office/drawing/2014/main" id="{97E337C8-3B96-5B44-9CB3-A009D135FC59}"/>
              </a:ext>
            </a:extLst>
          </p:cNvPr>
          <p:cNvCxnSpPr>
            <a:cxnSpLocks noChangeShapeType="1"/>
            <a:stCxn id="65" idx="2"/>
          </p:cNvCxnSpPr>
          <p:nvPr/>
        </p:nvCxnSpPr>
        <p:spPr bwMode="auto">
          <a:xfrm rot="16200000" flipH="1">
            <a:off x="7905815" y="4858182"/>
            <a:ext cx="1175634" cy="385330"/>
          </a:xfrm>
          <a:prstGeom prst="curvedConnector3">
            <a:avLst>
              <a:gd name="adj1" fmla="val 50000"/>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85" name="Line 104">
            <a:extLst>
              <a:ext uri="{FF2B5EF4-FFF2-40B4-BE49-F238E27FC236}">
                <a16:creationId xmlns:a16="http://schemas.microsoft.com/office/drawing/2014/main" id="{4EBD60BA-9EE9-C94A-9FA1-E626F6E62407}"/>
              </a:ext>
            </a:extLst>
          </p:cNvPr>
          <p:cNvSpPr>
            <a:spLocks noChangeShapeType="1"/>
          </p:cNvSpPr>
          <p:nvPr/>
        </p:nvSpPr>
        <p:spPr bwMode="auto">
          <a:xfrm flipH="1">
            <a:off x="8288267" y="3226664"/>
            <a:ext cx="12700" cy="6953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 name="Text Box 105">
            <a:extLst>
              <a:ext uri="{FF2B5EF4-FFF2-40B4-BE49-F238E27FC236}">
                <a16:creationId xmlns:a16="http://schemas.microsoft.com/office/drawing/2014/main" id="{35BF41B3-9DEB-764D-9B2D-219F7AFEA61D}"/>
              </a:ext>
            </a:extLst>
          </p:cNvPr>
          <p:cNvSpPr txBox="1">
            <a:spLocks noChangeArrowheads="1"/>
          </p:cNvSpPr>
          <p:nvPr/>
        </p:nvSpPr>
        <p:spPr bwMode="auto">
          <a:xfrm>
            <a:off x="5750060" y="4706298"/>
            <a:ext cx="2595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r">
              <a:lnSpc>
                <a:spcPct val="100000"/>
              </a:lnSpc>
              <a:spcBef>
                <a:spcPct val="0"/>
              </a:spcBef>
              <a:buFontTx/>
              <a:buNone/>
            </a:pPr>
            <a:r>
              <a:rPr lang="en-US" altLang="en-US" sz="1400" dirty="0"/>
              <a:t>Internet Service Provider (ISP)</a:t>
            </a:r>
            <a:endParaRPr lang="en-US" altLang="en-US" sz="2400" dirty="0">
              <a:latin typeface="Times" pitchFamily="2" charset="0"/>
            </a:endParaRPr>
          </a:p>
        </p:txBody>
      </p:sp>
      <p:sp>
        <p:nvSpPr>
          <p:cNvPr id="87" name="Freeform 107">
            <a:extLst>
              <a:ext uri="{FF2B5EF4-FFF2-40B4-BE49-F238E27FC236}">
                <a16:creationId xmlns:a16="http://schemas.microsoft.com/office/drawing/2014/main" id="{86751F0A-D2E8-974C-8C2F-FAAD1E93059A}"/>
              </a:ext>
            </a:extLst>
          </p:cNvPr>
          <p:cNvSpPr>
            <a:spLocks/>
          </p:cNvSpPr>
          <p:nvPr/>
        </p:nvSpPr>
        <p:spPr bwMode="auto">
          <a:xfrm>
            <a:off x="3181350" y="5364164"/>
            <a:ext cx="565150" cy="668337"/>
          </a:xfrm>
          <a:custGeom>
            <a:avLst/>
            <a:gdLst>
              <a:gd name="T0" fmla="*/ 2147483646 w 356"/>
              <a:gd name="T1" fmla="*/ 2147483646 h 421"/>
              <a:gd name="T2" fmla="*/ 2147483646 w 356"/>
              <a:gd name="T3" fmla="*/ 2147483646 h 421"/>
              <a:gd name="T4" fmla="*/ 2147483646 w 356"/>
              <a:gd name="T5" fmla="*/ 2147483646 h 421"/>
              <a:gd name="T6" fmla="*/ 2147483646 w 356"/>
              <a:gd name="T7" fmla="*/ 2147483646 h 421"/>
              <a:gd name="T8" fmla="*/ 2147483646 w 356"/>
              <a:gd name="T9" fmla="*/ 2147483646 h 421"/>
              <a:gd name="T10" fmla="*/ 2147483646 w 356"/>
              <a:gd name="T11" fmla="*/ 2147483646 h 421"/>
              <a:gd name="T12" fmla="*/ 2147483646 w 356"/>
              <a:gd name="T13" fmla="*/ 2147483646 h 421"/>
              <a:gd name="T14" fmla="*/ 2147483646 w 356"/>
              <a:gd name="T15" fmla="*/ 2147483646 h 4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6" h="421">
                <a:moveTo>
                  <a:pt x="356" y="93"/>
                </a:moveTo>
                <a:cubicBezTo>
                  <a:pt x="263" y="0"/>
                  <a:pt x="292" y="10"/>
                  <a:pt x="164" y="21"/>
                </a:cubicBezTo>
                <a:cubicBezTo>
                  <a:pt x="156" y="22"/>
                  <a:pt x="117" y="31"/>
                  <a:pt x="108" y="37"/>
                </a:cubicBezTo>
                <a:cubicBezTo>
                  <a:pt x="91" y="46"/>
                  <a:pt x="60" y="69"/>
                  <a:pt x="60" y="69"/>
                </a:cubicBezTo>
                <a:cubicBezTo>
                  <a:pt x="45" y="111"/>
                  <a:pt x="18" y="146"/>
                  <a:pt x="4" y="189"/>
                </a:cubicBezTo>
                <a:cubicBezTo>
                  <a:pt x="13" y="317"/>
                  <a:pt x="0" y="265"/>
                  <a:pt x="28" y="349"/>
                </a:cubicBezTo>
                <a:cubicBezTo>
                  <a:pt x="33" y="365"/>
                  <a:pt x="29" y="387"/>
                  <a:pt x="44" y="397"/>
                </a:cubicBezTo>
                <a:cubicBezTo>
                  <a:pt x="70" y="414"/>
                  <a:pt x="68" y="403"/>
                  <a:pt x="68" y="421"/>
                </a:cubicBezTo>
              </a:path>
            </a:pathLst>
          </a:custGeom>
          <a:noFill/>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88" name="Group 109">
            <a:extLst>
              <a:ext uri="{FF2B5EF4-FFF2-40B4-BE49-F238E27FC236}">
                <a16:creationId xmlns:a16="http://schemas.microsoft.com/office/drawing/2014/main" id="{D863D2C6-6F77-9B4A-BF66-038D90F45016}"/>
              </a:ext>
            </a:extLst>
          </p:cNvPr>
          <p:cNvGrpSpPr>
            <a:grpSpLocks/>
          </p:cNvGrpSpPr>
          <p:nvPr/>
        </p:nvGrpSpPr>
        <p:grpSpPr bwMode="auto">
          <a:xfrm>
            <a:off x="7932667" y="2141064"/>
            <a:ext cx="711200" cy="603250"/>
            <a:chOff x="360" y="1768"/>
            <a:chExt cx="496" cy="444"/>
          </a:xfrm>
        </p:grpSpPr>
        <p:grpSp>
          <p:nvGrpSpPr>
            <p:cNvPr id="89" name="Group 110">
              <a:extLst>
                <a:ext uri="{FF2B5EF4-FFF2-40B4-BE49-F238E27FC236}">
                  <a16:creationId xmlns:a16="http://schemas.microsoft.com/office/drawing/2014/main" id="{967E4B92-4A5C-A446-9F4F-9EC2E1BA9CC7}"/>
                </a:ext>
              </a:extLst>
            </p:cNvPr>
            <p:cNvGrpSpPr>
              <a:grpSpLocks/>
            </p:cNvGrpSpPr>
            <p:nvPr/>
          </p:nvGrpSpPr>
          <p:grpSpPr bwMode="auto">
            <a:xfrm>
              <a:off x="360" y="1768"/>
              <a:ext cx="120" cy="192"/>
              <a:chOff x="2360" y="2496"/>
              <a:chExt cx="248" cy="352"/>
            </a:xfrm>
          </p:grpSpPr>
          <p:sp>
            <p:nvSpPr>
              <p:cNvPr id="122" name="Rectangle 111">
                <a:extLst>
                  <a:ext uri="{FF2B5EF4-FFF2-40B4-BE49-F238E27FC236}">
                    <a16:creationId xmlns:a16="http://schemas.microsoft.com/office/drawing/2014/main" id="{225D3347-3829-0D40-BEB9-1F254922031F}"/>
                  </a:ext>
                </a:extLst>
              </p:cNvPr>
              <p:cNvSpPr>
                <a:spLocks noChangeArrowheads="1"/>
              </p:cNvSpPr>
              <p:nvPr/>
            </p:nvSpPr>
            <p:spPr bwMode="auto">
              <a:xfrm>
                <a:off x="2360" y="2496"/>
                <a:ext cx="247" cy="351"/>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grpSp>
            <p:nvGrpSpPr>
              <p:cNvPr id="123" name="Group 112">
                <a:extLst>
                  <a:ext uri="{FF2B5EF4-FFF2-40B4-BE49-F238E27FC236}">
                    <a16:creationId xmlns:a16="http://schemas.microsoft.com/office/drawing/2014/main" id="{C2D3E070-B4CE-E24B-BC13-8AEC85C1EE74}"/>
                  </a:ext>
                </a:extLst>
              </p:cNvPr>
              <p:cNvGrpSpPr>
                <a:grpSpLocks/>
              </p:cNvGrpSpPr>
              <p:nvPr/>
            </p:nvGrpSpPr>
            <p:grpSpPr bwMode="auto">
              <a:xfrm>
                <a:off x="2388" y="2651"/>
                <a:ext cx="190" cy="161"/>
                <a:chOff x="2388" y="2651"/>
                <a:chExt cx="190" cy="161"/>
              </a:xfrm>
            </p:grpSpPr>
            <p:sp>
              <p:nvSpPr>
                <p:cNvPr id="125" name="Line 113">
                  <a:extLst>
                    <a:ext uri="{FF2B5EF4-FFF2-40B4-BE49-F238E27FC236}">
                      <a16:creationId xmlns:a16="http://schemas.microsoft.com/office/drawing/2014/main" id="{9C0C2789-E3A1-4944-AA02-9C3674723504}"/>
                    </a:ext>
                  </a:extLst>
                </p:cNvPr>
                <p:cNvSpPr>
                  <a:spLocks noChangeShapeType="1"/>
                </p:cNvSpPr>
                <p:nvPr/>
              </p:nvSpPr>
              <p:spPr bwMode="auto">
                <a:xfrm flipV="1">
                  <a:off x="2387" y="2650"/>
                  <a:ext cx="188"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 name="Line 114">
                  <a:extLst>
                    <a:ext uri="{FF2B5EF4-FFF2-40B4-BE49-F238E27FC236}">
                      <a16:creationId xmlns:a16="http://schemas.microsoft.com/office/drawing/2014/main" id="{9700A801-7877-8547-9241-DF4C2E911C84}"/>
                    </a:ext>
                  </a:extLst>
                </p:cNvPr>
                <p:cNvSpPr>
                  <a:spLocks noChangeShapeType="1"/>
                </p:cNvSpPr>
                <p:nvPr/>
              </p:nvSpPr>
              <p:spPr bwMode="auto">
                <a:xfrm>
                  <a:off x="2387" y="2704"/>
                  <a:ext cx="183"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 name="Line 115">
                  <a:extLst>
                    <a:ext uri="{FF2B5EF4-FFF2-40B4-BE49-F238E27FC236}">
                      <a16:creationId xmlns:a16="http://schemas.microsoft.com/office/drawing/2014/main" id="{31F60FED-B941-0745-B29A-0E4FDDDC16B7}"/>
                    </a:ext>
                  </a:extLst>
                </p:cNvPr>
                <p:cNvSpPr>
                  <a:spLocks noChangeShapeType="1"/>
                </p:cNvSpPr>
                <p:nvPr/>
              </p:nvSpPr>
              <p:spPr bwMode="auto">
                <a:xfrm>
                  <a:off x="2387" y="2753"/>
                  <a:ext cx="183"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8" name="Line 116">
                  <a:extLst>
                    <a:ext uri="{FF2B5EF4-FFF2-40B4-BE49-F238E27FC236}">
                      <a16:creationId xmlns:a16="http://schemas.microsoft.com/office/drawing/2014/main" id="{6FBAF5D4-3BB5-0C44-A641-E9A2258975FE}"/>
                    </a:ext>
                  </a:extLst>
                </p:cNvPr>
                <p:cNvSpPr>
                  <a:spLocks noChangeShapeType="1"/>
                </p:cNvSpPr>
                <p:nvPr/>
              </p:nvSpPr>
              <p:spPr bwMode="auto">
                <a:xfrm flipV="1">
                  <a:off x="2387" y="2809"/>
                  <a:ext cx="190" cy="2"/>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24" name="Line 117">
                <a:extLst>
                  <a:ext uri="{FF2B5EF4-FFF2-40B4-BE49-F238E27FC236}">
                    <a16:creationId xmlns:a16="http://schemas.microsoft.com/office/drawing/2014/main" id="{FB60B88E-995D-7944-A9C5-FFAEBFF6CAF2}"/>
                  </a:ext>
                </a:extLst>
              </p:cNvPr>
              <p:cNvSpPr>
                <a:spLocks noChangeShapeType="1"/>
              </p:cNvSpPr>
              <p:nvPr/>
            </p:nvSpPr>
            <p:spPr bwMode="auto">
              <a:xfrm>
                <a:off x="2506" y="2541"/>
                <a:ext cx="55"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90" name="Group 118">
              <a:extLst>
                <a:ext uri="{FF2B5EF4-FFF2-40B4-BE49-F238E27FC236}">
                  <a16:creationId xmlns:a16="http://schemas.microsoft.com/office/drawing/2014/main" id="{42AF07AD-A320-8543-9C80-920D6FA7F3A0}"/>
                </a:ext>
              </a:extLst>
            </p:cNvPr>
            <p:cNvGrpSpPr>
              <a:grpSpLocks/>
            </p:cNvGrpSpPr>
            <p:nvPr/>
          </p:nvGrpSpPr>
          <p:grpSpPr bwMode="auto">
            <a:xfrm>
              <a:off x="548" y="1776"/>
              <a:ext cx="120" cy="192"/>
              <a:chOff x="2360" y="2496"/>
              <a:chExt cx="248" cy="352"/>
            </a:xfrm>
          </p:grpSpPr>
          <p:sp>
            <p:nvSpPr>
              <p:cNvPr id="115" name="Rectangle 119">
                <a:extLst>
                  <a:ext uri="{FF2B5EF4-FFF2-40B4-BE49-F238E27FC236}">
                    <a16:creationId xmlns:a16="http://schemas.microsoft.com/office/drawing/2014/main" id="{6AD54FED-3DAD-D347-9201-00BBA8A89F16}"/>
                  </a:ext>
                </a:extLst>
              </p:cNvPr>
              <p:cNvSpPr>
                <a:spLocks noChangeArrowheads="1"/>
              </p:cNvSpPr>
              <p:nvPr/>
            </p:nvSpPr>
            <p:spPr bwMode="auto">
              <a:xfrm>
                <a:off x="2360" y="2496"/>
                <a:ext cx="247" cy="351"/>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grpSp>
            <p:nvGrpSpPr>
              <p:cNvPr id="116" name="Group 120">
                <a:extLst>
                  <a:ext uri="{FF2B5EF4-FFF2-40B4-BE49-F238E27FC236}">
                    <a16:creationId xmlns:a16="http://schemas.microsoft.com/office/drawing/2014/main" id="{A3AD1875-0511-B044-96ED-70C4687D29EF}"/>
                  </a:ext>
                </a:extLst>
              </p:cNvPr>
              <p:cNvGrpSpPr>
                <a:grpSpLocks/>
              </p:cNvGrpSpPr>
              <p:nvPr/>
            </p:nvGrpSpPr>
            <p:grpSpPr bwMode="auto">
              <a:xfrm>
                <a:off x="2388" y="2651"/>
                <a:ext cx="190" cy="161"/>
                <a:chOff x="2388" y="2651"/>
                <a:chExt cx="190" cy="161"/>
              </a:xfrm>
            </p:grpSpPr>
            <p:sp>
              <p:nvSpPr>
                <p:cNvPr id="118" name="Line 121">
                  <a:extLst>
                    <a:ext uri="{FF2B5EF4-FFF2-40B4-BE49-F238E27FC236}">
                      <a16:creationId xmlns:a16="http://schemas.microsoft.com/office/drawing/2014/main" id="{1CBEDF8C-1AFC-5746-B98F-A6C7C7D50632}"/>
                    </a:ext>
                  </a:extLst>
                </p:cNvPr>
                <p:cNvSpPr>
                  <a:spLocks noChangeShapeType="1"/>
                </p:cNvSpPr>
                <p:nvPr/>
              </p:nvSpPr>
              <p:spPr bwMode="auto">
                <a:xfrm flipV="1">
                  <a:off x="2388" y="2651"/>
                  <a:ext cx="188"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 name="Line 122">
                  <a:extLst>
                    <a:ext uri="{FF2B5EF4-FFF2-40B4-BE49-F238E27FC236}">
                      <a16:creationId xmlns:a16="http://schemas.microsoft.com/office/drawing/2014/main" id="{0A7D5C62-569E-AC41-B0A9-69EBF7AC1CC6}"/>
                    </a:ext>
                  </a:extLst>
                </p:cNvPr>
                <p:cNvSpPr>
                  <a:spLocks noChangeShapeType="1"/>
                </p:cNvSpPr>
                <p:nvPr/>
              </p:nvSpPr>
              <p:spPr bwMode="auto">
                <a:xfrm>
                  <a:off x="2388" y="2704"/>
                  <a:ext cx="183"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0" name="Line 123">
                  <a:extLst>
                    <a:ext uri="{FF2B5EF4-FFF2-40B4-BE49-F238E27FC236}">
                      <a16:creationId xmlns:a16="http://schemas.microsoft.com/office/drawing/2014/main" id="{2D1A885F-0C98-0244-819E-A963F1842111}"/>
                    </a:ext>
                  </a:extLst>
                </p:cNvPr>
                <p:cNvSpPr>
                  <a:spLocks noChangeShapeType="1"/>
                </p:cNvSpPr>
                <p:nvPr/>
              </p:nvSpPr>
              <p:spPr bwMode="auto">
                <a:xfrm>
                  <a:off x="2388" y="2756"/>
                  <a:ext cx="183"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1" name="Line 124">
                  <a:extLst>
                    <a:ext uri="{FF2B5EF4-FFF2-40B4-BE49-F238E27FC236}">
                      <a16:creationId xmlns:a16="http://schemas.microsoft.com/office/drawing/2014/main" id="{4C13BBAE-2BC4-814A-BFDA-A93070D259CC}"/>
                    </a:ext>
                  </a:extLst>
                </p:cNvPr>
                <p:cNvSpPr>
                  <a:spLocks noChangeShapeType="1"/>
                </p:cNvSpPr>
                <p:nvPr/>
              </p:nvSpPr>
              <p:spPr bwMode="auto">
                <a:xfrm flipV="1">
                  <a:off x="2388" y="2809"/>
                  <a:ext cx="190" cy="2"/>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17" name="Line 125">
                <a:extLst>
                  <a:ext uri="{FF2B5EF4-FFF2-40B4-BE49-F238E27FC236}">
                    <a16:creationId xmlns:a16="http://schemas.microsoft.com/office/drawing/2014/main" id="{10CC9ED9-0F6F-7244-97A9-3282893F7EC0}"/>
                  </a:ext>
                </a:extLst>
              </p:cNvPr>
              <p:cNvSpPr>
                <a:spLocks noChangeShapeType="1"/>
              </p:cNvSpPr>
              <p:nvPr/>
            </p:nvSpPr>
            <p:spPr bwMode="auto">
              <a:xfrm>
                <a:off x="2507" y="2541"/>
                <a:ext cx="57"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91" name="Group 126">
              <a:extLst>
                <a:ext uri="{FF2B5EF4-FFF2-40B4-BE49-F238E27FC236}">
                  <a16:creationId xmlns:a16="http://schemas.microsoft.com/office/drawing/2014/main" id="{B845BA5D-74AB-DD4A-815F-23305B5BCCA3}"/>
                </a:ext>
              </a:extLst>
            </p:cNvPr>
            <p:cNvGrpSpPr>
              <a:grpSpLocks/>
            </p:cNvGrpSpPr>
            <p:nvPr/>
          </p:nvGrpSpPr>
          <p:grpSpPr bwMode="auto">
            <a:xfrm>
              <a:off x="736" y="1768"/>
              <a:ext cx="120" cy="192"/>
              <a:chOff x="2360" y="2496"/>
              <a:chExt cx="248" cy="352"/>
            </a:xfrm>
          </p:grpSpPr>
          <p:sp>
            <p:nvSpPr>
              <p:cNvPr id="108" name="Rectangle 127">
                <a:extLst>
                  <a:ext uri="{FF2B5EF4-FFF2-40B4-BE49-F238E27FC236}">
                    <a16:creationId xmlns:a16="http://schemas.microsoft.com/office/drawing/2014/main" id="{80EA310B-B6EC-8443-AC2C-4A786D8CD196}"/>
                  </a:ext>
                </a:extLst>
              </p:cNvPr>
              <p:cNvSpPr>
                <a:spLocks noChangeArrowheads="1"/>
              </p:cNvSpPr>
              <p:nvPr/>
            </p:nvSpPr>
            <p:spPr bwMode="auto">
              <a:xfrm>
                <a:off x="2361" y="2496"/>
                <a:ext cx="247" cy="351"/>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grpSp>
            <p:nvGrpSpPr>
              <p:cNvPr id="109" name="Group 128">
                <a:extLst>
                  <a:ext uri="{FF2B5EF4-FFF2-40B4-BE49-F238E27FC236}">
                    <a16:creationId xmlns:a16="http://schemas.microsoft.com/office/drawing/2014/main" id="{235C519A-A7B6-3B41-BDC1-8B36724285CF}"/>
                  </a:ext>
                </a:extLst>
              </p:cNvPr>
              <p:cNvGrpSpPr>
                <a:grpSpLocks/>
              </p:cNvGrpSpPr>
              <p:nvPr/>
            </p:nvGrpSpPr>
            <p:grpSpPr bwMode="auto">
              <a:xfrm>
                <a:off x="2388" y="2651"/>
                <a:ext cx="190" cy="161"/>
                <a:chOff x="2388" y="2651"/>
                <a:chExt cx="190" cy="161"/>
              </a:xfrm>
            </p:grpSpPr>
            <p:sp>
              <p:nvSpPr>
                <p:cNvPr id="111" name="Line 129">
                  <a:extLst>
                    <a:ext uri="{FF2B5EF4-FFF2-40B4-BE49-F238E27FC236}">
                      <a16:creationId xmlns:a16="http://schemas.microsoft.com/office/drawing/2014/main" id="{535E9AA5-54C9-8F40-9E3E-E0D6D6620D37}"/>
                    </a:ext>
                  </a:extLst>
                </p:cNvPr>
                <p:cNvSpPr>
                  <a:spLocks noChangeShapeType="1"/>
                </p:cNvSpPr>
                <p:nvPr/>
              </p:nvSpPr>
              <p:spPr bwMode="auto">
                <a:xfrm flipV="1">
                  <a:off x="2388" y="2650"/>
                  <a:ext cx="188"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 name="Line 130">
                  <a:extLst>
                    <a:ext uri="{FF2B5EF4-FFF2-40B4-BE49-F238E27FC236}">
                      <a16:creationId xmlns:a16="http://schemas.microsoft.com/office/drawing/2014/main" id="{D7024F87-E9DD-FF4D-B9A4-66ACA5CAA5CF}"/>
                    </a:ext>
                  </a:extLst>
                </p:cNvPr>
                <p:cNvSpPr>
                  <a:spLocks noChangeShapeType="1"/>
                </p:cNvSpPr>
                <p:nvPr/>
              </p:nvSpPr>
              <p:spPr bwMode="auto">
                <a:xfrm>
                  <a:off x="2388" y="2704"/>
                  <a:ext cx="183"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 name="Line 131">
                  <a:extLst>
                    <a:ext uri="{FF2B5EF4-FFF2-40B4-BE49-F238E27FC236}">
                      <a16:creationId xmlns:a16="http://schemas.microsoft.com/office/drawing/2014/main" id="{4B87DB95-5338-C645-A1F4-39F2406F29A2}"/>
                    </a:ext>
                  </a:extLst>
                </p:cNvPr>
                <p:cNvSpPr>
                  <a:spLocks noChangeShapeType="1"/>
                </p:cNvSpPr>
                <p:nvPr/>
              </p:nvSpPr>
              <p:spPr bwMode="auto">
                <a:xfrm>
                  <a:off x="2388" y="2753"/>
                  <a:ext cx="183"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 name="Line 132">
                  <a:extLst>
                    <a:ext uri="{FF2B5EF4-FFF2-40B4-BE49-F238E27FC236}">
                      <a16:creationId xmlns:a16="http://schemas.microsoft.com/office/drawing/2014/main" id="{E7A19A79-2585-EC45-8D74-2BA57110679C}"/>
                    </a:ext>
                  </a:extLst>
                </p:cNvPr>
                <p:cNvSpPr>
                  <a:spLocks noChangeShapeType="1"/>
                </p:cNvSpPr>
                <p:nvPr/>
              </p:nvSpPr>
              <p:spPr bwMode="auto">
                <a:xfrm flipV="1">
                  <a:off x="2388" y="2809"/>
                  <a:ext cx="190" cy="2"/>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10" name="Line 133">
                <a:extLst>
                  <a:ext uri="{FF2B5EF4-FFF2-40B4-BE49-F238E27FC236}">
                    <a16:creationId xmlns:a16="http://schemas.microsoft.com/office/drawing/2014/main" id="{5FB9C899-AFC9-8C49-B6C3-19AA0A26BA51}"/>
                  </a:ext>
                </a:extLst>
              </p:cNvPr>
              <p:cNvSpPr>
                <a:spLocks noChangeShapeType="1"/>
              </p:cNvSpPr>
              <p:nvPr/>
            </p:nvSpPr>
            <p:spPr bwMode="auto">
              <a:xfrm>
                <a:off x="2507" y="2541"/>
                <a:ext cx="57"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92" name="Group 134">
              <a:extLst>
                <a:ext uri="{FF2B5EF4-FFF2-40B4-BE49-F238E27FC236}">
                  <a16:creationId xmlns:a16="http://schemas.microsoft.com/office/drawing/2014/main" id="{219C327D-6914-A740-84B3-39ED41D10ECA}"/>
                </a:ext>
              </a:extLst>
            </p:cNvPr>
            <p:cNvGrpSpPr>
              <a:grpSpLocks/>
            </p:cNvGrpSpPr>
            <p:nvPr/>
          </p:nvGrpSpPr>
          <p:grpSpPr bwMode="auto">
            <a:xfrm>
              <a:off x="448" y="2020"/>
              <a:ext cx="120" cy="192"/>
              <a:chOff x="2360" y="2496"/>
              <a:chExt cx="248" cy="352"/>
            </a:xfrm>
          </p:grpSpPr>
          <p:sp>
            <p:nvSpPr>
              <p:cNvPr id="101" name="Rectangle 135">
                <a:extLst>
                  <a:ext uri="{FF2B5EF4-FFF2-40B4-BE49-F238E27FC236}">
                    <a16:creationId xmlns:a16="http://schemas.microsoft.com/office/drawing/2014/main" id="{FDEE9C07-FB09-3F4D-B716-34B413C6F295}"/>
                  </a:ext>
                </a:extLst>
              </p:cNvPr>
              <p:cNvSpPr>
                <a:spLocks noChangeArrowheads="1"/>
              </p:cNvSpPr>
              <p:nvPr/>
            </p:nvSpPr>
            <p:spPr bwMode="auto">
              <a:xfrm>
                <a:off x="2359" y="2497"/>
                <a:ext cx="249" cy="351"/>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grpSp>
            <p:nvGrpSpPr>
              <p:cNvPr id="102" name="Group 136">
                <a:extLst>
                  <a:ext uri="{FF2B5EF4-FFF2-40B4-BE49-F238E27FC236}">
                    <a16:creationId xmlns:a16="http://schemas.microsoft.com/office/drawing/2014/main" id="{16B5DCB1-D7CE-7544-9CA9-98BFF316A58B}"/>
                  </a:ext>
                </a:extLst>
              </p:cNvPr>
              <p:cNvGrpSpPr>
                <a:grpSpLocks/>
              </p:cNvGrpSpPr>
              <p:nvPr/>
            </p:nvGrpSpPr>
            <p:grpSpPr bwMode="auto">
              <a:xfrm>
                <a:off x="2388" y="2651"/>
                <a:ext cx="190" cy="161"/>
                <a:chOff x="2388" y="2651"/>
                <a:chExt cx="190" cy="161"/>
              </a:xfrm>
            </p:grpSpPr>
            <p:sp>
              <p:nvSpPr>
                <p:cNvPr id="104" name="Line 137">
                  <a:extLst>
                    <a:ext uri="{FF2B5EF4-FFF2-40B4-BE49-F238E27FC236}">
                      <a16:creationId xmlns:a16="http://schemas.microsoft.com/office/drawing/2014/main" id="{25E38BEE-4EB9-3443-BE41-38609E8E93E5}"/>
                    </a:ext>
                  </a:extLst>
                </p:cNvPr>
                <p:cNvSpPr>
                  <a:spLocks noChangeShapeType="1"/>
                </p:cNvSpPr>
                <p:nvPr/>
              </p:nvSpPr>
              <p:spPr bwMode="auto">
                <a:xfrm flipV="1">
                  <a:off x="2302" y="2651"/>
                  <a:ext cx="277"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 name="Line 138">
                  <a:extLst>
                    <a:ext uri="{FF2B5EF4-FFF2-40B4-BE49-F238E27FC236}">
                      <a16:creationId xmlns:a16="http://schemas.microsoft.com/office/drawing/2014/main" id="{967D154B-0753-5A44-93F5-91CED3C2EA4F}"/>
                    </a:ext>
                  </a:extLst>
                </p:cNvPr>
                <p:cNvSpPr>
                  <a:spLocks noChangeShapeType="1"/>
                </p:cNvSpPr>
                <p:nvPr/>
              </p:nvSpPr>
              <p:spPr bwMode="auto">
                <a:xfrm>
                  <a:off x="2302" y="2704"/>
                  <a:ext cx="27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 name="Line 139">
                  <a:extLst>
                    <a:ext uri="{FF2B5EF4-FFF2-40B4-BE49-F238E27FC236}">
                      <a16:creationId xmlns:a16="http://schemas.microsoft.com/office/drawing/2014/main" id="{D0D6FE3F-947B-AB41-825E-D5840D1CD81E}"/>
                    </a:ext>
                  </a:extLst>
                </p:cNvPr>
                <p:cNvSpPr>
                  <a:spLocks noChangeShapeType="1"/>
                </p:cNvSpPr>
                <p:nvPr/>
              </p:nvSpPr>
              <p:spPr bwMode="auto">
                <a:xfrm>
                  <a:off x="2302" y="2756"/>
                  <a:ext cx="27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 name="Line 140">
                  <a:extLst>
                    <a:ext uri="{FF2B5EF4-FFF2-40B4-BE49-F238E27FC236}">
                      <a16:creationId xmlns:a16="http://schemas.microsoft.com/office/drawing/2014/main" id="{59880E72-9FEA-2848-829E-2C851E40325F}"/>
                    </a:ext>
                  </a:extLst>
                </p:cNvPr>
                <p:cNvSpPr>
                  <a:spLocks noChangeShapeType="1"/>
                </p:cNvSpPr>
                <p:nvPr/>
              </p:nvSpPr>
              <p:spPr bwMode="auto">
                <a:xfrm flipV="1">
                  <a:off x="2302" y="2809"/>
                  <a:ext cx="277" cy="2"/>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03" name="Line 141">
                <a:extLst>
                  <a:ext uri="{FF2B5EF4-FFF2-40B4-BE49-F238E27FC236}">
                    <a16:creationId xmlns:a16="http://schemas.microsoft.com/office/drawing/2014/main" id="{AAAEEE8C-C429-5449-9C89-02D2C21531AC}"/>
                  </a:ext>
                </a:extLst>
              </p:cNvPr>
              <p:cNvSpPr>
                <a:spLocks noChangeShapeType="1"/>
              </p:cNvSpPr>
              <p:nvPr/>
            </p:nvSpPr>
            <p:spPr bwMode="auto">
              <a:xfrm>
                <a:off x="2508" y="2542"/>
                <a:ext cx="57"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93" name="Group 142">
              <a:extLst>
                <a:ext uri="{FF2B5EF4-FFF2-40B4-BE49-F238E27FC236}">
                  <a16:creationId xmlns:a16="http://schemas.microsoft.com/office/drawing/2014/main" id="{F72B7D96-C0C2-C048-B895-B5542BFF271A}"/>
                </a:ext>
              </a:extLst>
            </p:cNvPr>
            <p:cNvGrpSpPr>
              <a:grpSpLocks/>
            </p:cNvGrpSpPr>
            <p:nvPr/>
          </p:nvGrpSpPr>
          <p:grpSpPr bwMode="auto">
            <a:xfrm>
              <a:off x="648" y="2020"/>
              <a:ext cx="120" cy="192"/>
              <a:chOff x="2360" y="2496"/>
              <a:chExt cx="248" cy="352"/>
            </a:xfrm>
          </p:grpSpPr>
          <p:sp>
            <p:nvSpPr>
              <p:cNvPr id="94" name="Rectangle 143">
                <a:extLst>
                  <a:ext uri="{FF2B5EF4-FFF2-40B4-BE49-F238E27FC236}">
                    <a16:creationId xmlns:a16="http://schemas.microsoft.com/office/drawing/2014/main" id="{F483C7C5-DE44-8A45-AA4B-5A35C3175D2C}"/>
                  </a:ext>
                </a:extLst>
              </p:cNvPr>
              <p:cNvSpPr>
                <a:spLocks noChangeArrowheads="1"/>
              </p:cNvSpPr>
              <p:nvPr/>
            </p:nvSpPr>
            <p:spPr bwMode="auto">
              <a:xfrm>
                <a:off x="2360" y="2497"/>
                <a:ext cx="249" cy="351"/>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grpSp>
            <p:nvGrpSpPr>
              <p:cNvPr id="95" name="Group 144">
                <a:extLst>
                  <a:ext uri="{FF2B5EF4-FFF2-40B4-BE49-F238E27FC236}">
                    <a16:creationId xmlns:a16="http://schemas.microsoft.com/office/drawing/2014/main" id="{31CB06AF-3163-0949-A8E2-1AC29B87EDB8}"/>
                  </a:ext>
                </a:extLst>
              </p:cNvPr>
              <p:cNvGrpSpPr>
                <a:grpSpLocks/>
              </p:cNvGrpSpPr>
              <p:nvPr/>
            </p:nvGrpSpPr>
            <p:grpSpPr bwMode="auto">
              <a:xfrm>
                <a:off x="2388" y="2651"/>
                <a:ext cx="190" cy="161"/>
                <a:chOff x="2388" y="2651"/>
                <a:chExt cx="190" cy="161"/>
              </a:xfrm>
            </p:grpSpPr>
            <p:sp>
              <p:nvSpPr>
                <p:cNvPr id="97" name="Line 145">
                  <a:extLst>
                    <a:ext uri="{FF2B5EF4-FFF2-40B4-BE49-F238E27FC236}">
                      <a16:creationId xmlns:a16="http://schemas.microsoft.com/office/drawing/2014/main" id="{BB7859E8-F324-914E-82DF-8C6A8AF2805A}"/>
                    </a:ext>
                  </a:extLst>
                </p:cNvPr>
                <p:cNvSpPr>
                  <a:spLocks noChangeShapeType="1"/>
                </p:cNvSpPr>
                <p:nvPr/>
              </p:nvSpPr>
              <p:spPr bwMode="auto">
                <a:xfrm flipV="1">
                  <a:off x="2387" y="2651"/>
                  <a:ext cx="192"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 name="Line 146">
                  <a:extLst>
                    <a:ext uri="{FF2B5EF4-FFF2-40B4-BE49-F238E27FC236}">
                      <a16:creationId xmlns:a16="http://schemas.microsoft.com/office/drawing/2014/main" id="{205899D9-A9D7-4846-A60A-3459E3D558CE}"/>
                    </a:ext>
                  </a:extLst>
                </p:cNvPr>
                <p:cNvSpPr>
                  <a:spLocks noChangeShapeType="1"/>
                </p:cNvSpPr>
                <p:nvPr/>
              </p:nvSpPr>
              <p:spPr bwMode="auto">
                <a:xfrm>
                  <a:off x="2387" y="2704"/>
                  <a:ext cx="185"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 name="Line 147">
                  <a:extLst>
                    <a:ext uri="{FF2B5EF4-FFF2-40B4-BE49-F238E27FC236}">
                      <a16:creationId xmlns:a16="http://schemas.microsoft.com/office/drawing/2014/main" id="{F2F2CF44-B393-674C-AE6C-62DD54F0EFEF}"/>
                    </a:ext>
                  </a:extLst>
                </p:cNvPr>
                <p:cNvSpPr>
                  <a:spLocks noChangeShapeType="1"/>
                </p:cNvSpPr>
                <p:nvPr/>
              </p:nvSpPr>
              <p:spPr bwMode="auto">
                <a:xfrm>
                  <a:off x="2387" y="2756"/>
                  <a:ext cx="185"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 name="Line 148">
                  <a:extLst>
                    <a:ext uri="{FF2B5EF4-FFF2-40B4-BE49-F238E27FC236}">
                      <a16:creationId xmlns:a16="http://schemas.microsoft.com/office/drawing/2014/main" id="{62191232-958D-724B-80D5-1E00704B3694}"/>
                    </a:ext>
                  </a:extLst>
                </p:cNvPr>
                <p:cNvSpPr>
                  <a:spLocks noChangeShapeType="1"/>
                </p:cNvSpPr>
                <p:nvPr/>
              </p:nvSpPr>
              <p:spPr bwMode="auto">
                <a:xfrm flipV="1">
                  <a:off x="2387" y="2809"/>
                  <a:ext cx="192" cy="2"/>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96" name="Line 149">
                <a:extLst>
                  <a:ext uri="{FF2B5EF4-FFF2-40B4-BE49-F238E27FC236}">
                    <a16:creationId xmlns:a16="http://schemas.microsoft.com/office/drawing/2014/main" id="{40A235DF-4187-8848-A6D7-EC69D1E6499D}"/>
                  </a:ext>
                </a:extLst>
              </p:cNvPr>
              <p:cNvSpPr>
                <a:spLocks noChangeShapeType="1"/>
              </p:cNvSpPr>
              <p:nvPr/>
            </p:nvSpPr>
            <p:spPr bwMode="auto">
              <a:xfrm>
                <a:off x="2508" y="2542"/>
                <a:ext cx="57"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29" name="Text Box 150">
            <a:extLst>
              <a:ext uri="{FF2B5EF4-FFF2-40B4-BE49-F238E27FC236}">
                <a16:creationId xmlns:a16="http://schemas.microsoft.com/office/drawing/2014/main" id="{1FE1B8A7-505B-5445-8F40-C9E735C1D664}"/>
              </a:ext>
            </a:extLst>
          </p:cNvPr>
          <p:cNvSpPr txBox="1">
            <a:spLocks noChangeArrowheads="1"/>
          </p:cNvSpPr>
          <p:nvPr/>
        </p:nvSpPr>
        <p:spPr bwMode="auto">
          <a:xfrm>
            <a:off x="6197674" y="2186339"/>
            <a:ext cx="1082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r>
              <a:rPr lang="en-US" altLang="en-US" sz="2400" dirty="0">
                <a:solidFill>
                  <a:srgbClr val="FF0000"/>
                </a:solidFill>
              </a:rPr>
              <a:t>Server</a:t>
            </a:r>
            <a:endParaRPr lang="en-US" altLang="en-US" sz="2400" dirty="0"/>
          </a:p>
        </p:txBody>
      </p:sp>
      <p:sp>
        <p:nvSpPr>
          <p:cNvPr id="130" name="Text Box 151">
            <a:extLst>
              <a:ext uri="{FF2B5EF4-FFF2-40B4-BE49-F238E27FC236}">
                <a16:creationId xmlns:a16="http://schemas.microsoft.com/office/drawing/2014/main" id="{1EE913DB-0484-0842-8535-1872D7E909FC}"/>
              </a:ext>
            </a:extLst>
          </p:cNvPr>
          <p:cNvSpPr txBox="1">
            <a:spLocks noChangeArrowheads="1"/>
          </p:cNvSpPr>
          <p:nvPr/>
        </p:nvSpPr>
        <p:spPr bwMode="auto">
          <a:xfrm>
            <a:off x="8961728" y="5365616"/>
            <a:ext cx="16578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r>
              <a:rPr lang="en-US" altLang="en-US" sz="2400" dirty="0">
                <a:solidFill>
                  <a:srgbClr val="FF0000"/>
                </a:solidFill>
              </a:rPr>
              <a:t>Thin Client</a:t>
            </a:r>
            <a:endParaRPr lang="en-US" altLang="en-US" sz="2400" dirty="0"/>
          </a:p>
        </p:txBody>
      </p:sp>
    </p:spTree>
    <p:extLst>
      <p:ext uri="{BB962C8B-B14F-4D97-AF65-F5344CB8AC3E}">
        <p14:creationId xmlns:p14="http://schemas.microsoft.com/office/powerpoint/2010/main" val="2731352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146" name="Rectangle 2">
            <a:extLst>
              <a:ext uri="{FF2B5EF4-FFF2-40B4-BE49-F238E27FC236}">
                <a16:creationId xmlns:a16="http://schemas.microsoft.com/office/drawing/2014/main" id="{EA0F0708-53FB-2448-93A0-3B14DF81BB3D}"/>
              </a:ext>
            </a:extLst>
          </p:cNvPr>
          <p:cNvSpPr>
            <a:spLocks noGrp="1" noChangeArrowheads="1"/>
          </p:cNvSpPr>
          <p:nvPr>
            <p:ph type="title"/>
          </p:nvPr>
        </p:nvSpPr>
        <p:spPr/>
        <p:txBody>
          <a:bodyPr>
            <a:normAutofit/>
          </a:bodyPr>
          <a:lstStyle/>
          <a:p>
            <a:pPr>
              <a:defRPr/>
            </a:pPr>
            <a:r>
              <a:rPr lang="en-US" sz="4000" dirty="0">
                <a:cs typeface="+mj-cs"/>
              </a:rPr>
              <a:t>What Happens over the Cables</a:t>
            </a:r>
          </a:p>
        </p:txBody>
      </p:sp>
      <p:sp>
        <p:nvSpPr>
          <p:cNvPr id="69636" name="Rectangle 3">
            <a:extLst>
              <a:ext uri="{FF2B5EF4-FFF2-40B4-BE49-F238E27FC236}">
                <a16:creationId xmlns:a16="http://schemas.microsoft.com/office/drawing/2014/main" id="{8AA3AEDF-B5A4-B744-BB0D-52EBE7F5EDC7}"/>
              </a:ext>
            </a:extLst>
          </p:cNvPr>
          <p:cNvSpPr>
            <a:spLocks noGrp="1" noChangeArrowheads="1"/>
          </p:cNvSpPr>
          <p:nvPr>
            <p:ph idx="1"/>
          </p:nvPr>
        </p:nvSpPr>
        <p:spPr/>
        <p:txBody>
          <a:bodyPr/>
          <a:lstStyle/>
          <a:p>
            <a:r>
              <a:rPr lang="en-US" altLang="en-US" sz="1900" dirty="0"/>
              <a:t>Internet = network of networks</a:t>
            </a:r>
          </a:p>
          <a:p>
            <a:pPr lvl="1"/>
            <a:r>
              <a:rPr lang="en-US" altLang="en-US" sz="1700" dirty="0"/>
              <a:t>computers and cables all linked to one another and talking to one another using </a:t>
            </a:r>
            <a:r>
              <a:rPr lang="en-US" altLang="en-US" sz="1700" i="1" dirty="0"/>
              <a:t>protocols</a:t>
            </a:r>
            <a:r>
              <a:rPr lang="en-US" altLang="en-US" sz="1700" dirty="0"/>
              <a:t> </a:t>
            </a:r>
          </a:p>
          <a:p>
            <a:pPr lvl="1"/>
            <a:r>
              <a:rPr lang="en-US" altLang="en-US" sz="1700" dirty="0"/>
              <a:t>supports lots of different internet protocols</a:t>
            </a:r>
          </a:p>
          <a:p>
            <a:r>
              <a:rPr lang="en-US" altLang="en-US" sz="1900" dirty="0"/>
              <a:t>Protocol = “grammar” for machines talking to each other</a:t>
            </a:r>
          </a:p>
          <a:p>
            <a:pPr lvl="1">
              <a:lnSpc>
                <a:spcPct val="110000"/>
              </a:lnSpc>
            </a:pPr>
            <a:r>
              <a:rPr lang="en-US" altLang="en-US" sz="1700" dirty="0"/>
              <a:t>e.g., hypertext transfer protocol </a:t>
            </a:r>
            <a:r>
              <a:rPr lang="en-US" altLang="en-US" sz="1700" i="1" dirty="0"/>
              <a:t>http</a:t>
            </a:r>
            <a:r>
              <a:rPr lang="en-US" altLang="en-US" sz="1700" dirty="0"/>
              <a:t> for web</a:t>
            </a:r>
          </a:p>
          <a:p>
            <a:pPr lvl="2">
              <a:lnSpc>
                <a:spcPct val="110000"/>
              </a:lnSpc>
            </a:pPr>
            <a:r>
              <a:rPr lang="en-US" altLang="en-US" sz="1500" dirty="0">
                <a:hlinkClick r:id="rId3"/>
              </a:rPr>
              <a:t>http://ticr.ucsf.edu/courses/schedule/med_informatics.html</a:t>
            </a:r>
            <a:r>
              <a:rPr lang="en-US" altLang="en-US" sz="1500" dirty="0"/>
              <a:t> </a:t>
            </a:r>
          </a:p>
          <a:p>
            <a:pPr lvl="1">
              <a:lnSpc>
                <a:spcPct val="110000"/>
              </a:lnSpc>
            </a:pPr>
            <a:r>
              <a:rPr lang="en-US" altLang="en-US" sz="1700" dirty="0"/>
              <a:t>e.g., </a:t>
            </a:r>
            <a:r>
              <a:rPr lang="en-US" altLang="en-US" sz="1700" i="1" dirty="0"/>
              <a:t>ftp </a:t>
            </a:r>
            <a:r>
              <a:rPr lang="en-US" altLang="en-US" sz="1700" dirty="0"/>
              <a:t>file transfer protocol, </a:t>
            </a:r>
            <a:r>
              <a:rPr lang="en-US" altLang="en-US" sz="1700" dirty="0" err="1"/>
              <a:t>smtp</a:t>
            </a:r>
            <a:r>
              <a:rPr lang="en-US" altLang="en-US" sz="1700" dirty="0"/>
              <a:t>, https, etc. etc.</a:t>
            </a:r>
          </a:p>
          <a:p>
            <a:pPr lvl="1">
              <a:lnSpc>
                <a:spcPct val="110000"/>
              </a:lnSpc>
            </a:pPr>
            <a:r>
              <a:rPr lang="en-US" altLang="en-US" sz="1700" dirty="0"/>
              <a:t>all sit on top of basic Internet networking protocol TCP/IP</a:t>
            </a:r>
          </a:p>
          <a:p>
            <a:pPr>
              <a:lnSpc>
                <a:spcPct val="110000"/>
              </a:lnSpc>
            </a:pPr>
            <a:r>
              <a:rPr lang="en-US" altLang="en-US" sz="1900" dirty="0"/>
              <a:t>Routers route redundant data packages across the Internet</a:t>
            </a:r>
          </a:p>
          <a:p>
            <a:pPr lvl="2"/>
            <a:endParaRPr lang="en-US" altLang="en-US" dirty="0"/>
          </a:p>
          <a:p>
            <a:endParaRPr lang="en-US" altLang="en-US" dirty="0"/>
          </a:p>
        </p:txBody>
      </p:sp>
      <p:sp>
        <p:nvSpPr>
          <p:cNvPr id="6" name="Date Placeholder 3">
            <a:extLst>
              <a:ext uri="{FF2B5EF4-FFF2-40B4-BE49-F238E27FC236}">
                <a16:creationId xmlns:a16="http://schemas.microsoft.com/office/drawing/2014/main" id="{C001CE24-496B-894D-9C8E-DB364D6AF666}"/>
              </a:ext>
            </a:extLst>
          </p:cNvPr>
          <p:cNvSpPr>
            <a:spLocks noGrp="1"/>
          </p:cNvSpPr>
          <p:nvPr>
            <p:ph type="dt" sz="half" idx="10"/>
          </p:nvPr>
        </p:nvSpPr>
        <p:spPr/>
        <p:txBody>
          <a:bodyPr/>
          <a:lstStyle/>
          <a:p>
            <a:pPr>
              <a:defRPr/>
            </a:pPr>
            <a:r>
              <a:rPr lang="en-US" dirty="0"/>
              <a:t>January 30, 2018: I. Sim</a:t>
            </a:r>
            <a:endParaRPr lang="en-US" sz="1400" dirty="0"/>
          </a:p>
        </p:txBody>
      </p:sp>
      <p:sp>
        <p:nvSpPr>
          <p:cNvPr id="7" name="Footer Placeholder 4">
            <a:extLst>
              <a:ext uri="{FF2B5EF4-FFF2-40B4-BE49-F238E27FC236}">
                <a16:creationId xmlns:a16="http://schemas.microsoft.com/office/drawing/2014/main" id="{0D4537EF-8B7B-664A-867D-A9A6097561BE}"/>
              </a:ext>
            </a:extLst>
          </p:cNvPr>
          <p:cNvSpPr>
            <a:spLocks noGrp="1"/>
          </p:cNvSpPr>
          <p:nvPr>
            <p:ph type="ftr" sz="quarter" idx="11"/>
          </p:nvPr>
        </p:nvSpPr>
        <p:spPr/>
        <p:txBody>
          <a:bodyPr/>
          <a:lstStyle/>
          <a:p>
            <a:pPr>
              <a:defRPr/>
            </a:pPr>
            <a:r>
              <a:rPr lang="en-US" dirty="0"/>
              <a:t>Internet for clinical research</a:t>
            </a:r>
          </a:p>
          <a:p>
            <a:pPr>
              <a:defRPr/>
            </a:pPr>
            <a:r>
              <a:rPr lang="en-US" dirty="0"/>
              <a:t>Epi 206 Medical Informatics</a:t>
            </a:r>
          </a:p>
        </p:txBody>
      </p:sp>
      <p:pic>
        <p:nvPicPr>
          <p:cNvPr id="3" name="Picture 2">
            <a:extLst>
              <a:ext uri="{FF2B5EF4-FFF2-40B4-BE49-F238E27FC236}">
                <a16:creationId xmlns:a16="http://schemas.microsoft.com/office/drawing/2014/main" id="{08EAA934-C3D9-FE47-8B1D-D03C2084B734}"/>
              </a:ext>
            </a:extLst>
          </p:cNvPr>
          <p:cNvPicPr>
            <a:picLocks noChangeAspect="1"/>
          </p:cNvPicPr>
          <p:nvPr/>
        </p:nvPicPr>
        <p:blipFill>
          <a:blip r:embed="rId4"/>
          <a:stretch>
            <a:fillRect/>
          </a:stretch>
        </p:blipFill>
        <p:spPr>
          <a:xfrm>
            <a:off x="7228090" y="2858947"/>
            <a:ext cx="3927590" cy="2528104"/>
          </a:xfrm>
          <a:prstGeom prst="rect">
            <a:avLst/>
          </a:prstGeom>
        </p:spPr>
      </p:pic>
      <p:sp>
        <p:nvSpPr>
          <p:cNvPr id="5" name="TextBox 4">
            <a:extLst>
              <a:ext uri="{FF2B5EF4-FFF2-40B4-BE49-F238E27FC236}">
                <a16:creationId xmlns:a16="http://schemas.microsoft.com/office/drawing/2014/main" id="{054884BD-2D28-FD41-AB92-5CB51D4154E0}"/>
              </a:ext>
            </a:extLst>
          </p:cNvPr>
          <p:cNvSpPr txBox="1"/>
          <p:nvPr/>
        </p:nvSpPr>
        <p:spPr>
          <a:xfrm>
            <a:off x="7390760" y="5499762"/>
            <a:ext cx="3939285" cy="569387"/>
          </a:xfrm>
          <a:prstGeom prst="rect">
            <a:avLst/>
          </a:prstGeom>
          <a:noFill/>
        </p:spPr>
        <p:txBody>
          <a:bodyPr wrap="none" rtlCol="0">
            <a:spAutoFit/>
          </a:bodyPr>
          <a:lstStyle/>
          <a:p>
            <a:pPr algn="ctr"/>
            <a:r>
              <a:rPr lang="en-US" sz="1700" dirty="0" err="1"/>
              <a:t>Vint</a:t>
            </a:r>
            <a:r>
              <a:rPr lang="en-US" sz="1700" dirty="0"/>
              <a:t> Cerf, TCP/IP co-creator</a:t>
            </a:r>
          </a:p>
          <a:p>
            <a:pPr algn="ctr"/>
            <a:r>
              <a:rPr lang="en-US" sz="1400" dirty="0"/>
              <a:t>https://</a:t>
            </a:r>
            <a:r>
              <a:rPr lang="en-US" sz="1400" dirty="0" err="1"/>
              <a:t>www.youtube.com</a:t>
            </a:r>
            <a:r>
              <a:rPr lang="en-US" sz="1400" dirty="0"/>
              <a:t>/</a:t>
            </a:r>
            <a:r>
              <a:rPr lang="en-US" sz="1400" dirty="0" err="1"/>
              <a:t>watch?v</a:t>
            </a:r>
            <a:r>
              <a:rPr lang="en-US" sz="1400" dirty="0"/>
              <a:t>=</a:t>
            </a:r>
            <a:r>
              <a:rPr lang="en-US" sz="1400" dirty="0" err="1"/>
              <a:t>Xmi_UhKKcwE</a:t>
            </a:r>
            <a:endParaRPr lang="en-US" sz="1400" dirty="0"/>
          </a:p>
        </p:txBody>
      </p:sp>
    </p:spTree>
    <p:extLst>
      <p:ext uri="{BB962C8B-B14F-4D97-AF65-F5344CB8AC3E}">
        <p14:creationId xmlns:p14="http://schemas.microsoft.com/office/powerpoint/2010/main" val="3378556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7" name="Rectangle 3">
            <a:extLst>
              <a:ext uri="{FF2B5EF4-FFF2-40B4-BE49-F238E27FC236}">
                <a16:creationId xmlns:a16="http://schemas.microsoft.com/office/drawing/2014/main" id="{E75CC2C5-8C02-5B44-B3AF-04FD26459437}"/>
              </a:ext>
            </a:extLst>
          </p:cNvPr>
          <p:cNvSpPr>
            <a:spLocks noGrp="1" noChangeArrowheads="1"/>
          </p:cNvSpPr>
          <p:nvPr>
            <p:ph type="title"/>
          </p:nvPr>
        </p:nvSpPr>
        <p:spPr/>
        <p:txBody>
          <a:bodyPr/>
          <a:lstStyle/>
          <a:p>
            <a:pPr>
              <a:defRPr/>
            </a:pPr>
            <a:r>
              <a:rPr lang="en-US" dirty="0">
                <a:cs typeface="+mj-cs"/>
              </a:rPr>
              <a:t>Internet vs. Web</a:t>
            </a:r>
          </a:p>
        </p:txBody>
      </p:sp>
      <p:sp>
        <p:nvSpPr>
          <p:cNvPr id="71683" name="Rectangle 2">
            <a:extLst>
              <a:ext uri="{FF2B5EF4-FFF2-40B4-BE49-F238E27FC236}">
                <a16:creationId xmlns:a16="http://schemas.microsoft.com/office/drawing/2014/main" id="{13528529-54B2-9B4F-89F5-6731ACDD0E61}"/>
              </a:ext>
            </a:extLst>
          </p:cNvPr>
          <p:cNvSpPr>
            <a:spLocks noGrp="1" noChangeArrowheads="1"/>
          </p:cNvSpPr>
          <p:nvPr>
            <p:ph idx="1"/>
          </p:nvPr>
        </p:nvSpPr>
        <p:spPr>
          <a:xfrm>
            <a:off x="1097280" y="1845733"/>
            <a:ext cx="10058400" cy="4335147"/>
          </a:xfrm>
        </p:spPr>
        <p:txBody>
          <a:bodyPr vert="horz" lIns="79727" tIns="39863" rIns="79727" bIns="39863" rtlCol="0">
            <a:normAutofit fontScale="92500" lnSpcReduction="10000"/>
          </a:bodyPr>
          <a:lstStyle/>
          <a:p>
            <a:pPr>
              <a:lnSpc>
                <a:spcPct val="100000"/>
              </a:lnSpc>
            </a:pPr>
            <a:r>
              <a:rPr lang="en-US" altLang="en-US" sz="1900" dirty="0"/>
              <a:t>Web is the internet traffic that uses http</a:t>
            </a:r>
          </a:p>
          <a:p>
            <a:pPr lvl="1">
              <a:lnSpc>
                <a:spcPct val="100000"/>
              </a:lnSpc>
            </a:pPr>
            <a:r>
              <a:rPr lang="en-US" altLang="en-US" sz="1700" dirty="0"/>
              <a:t>servers send out information in HTML (</a:t>
            </a:r>
            <a:r>
              <a:rPr lang="en-US" altLang="en-US" dirty="0"/>
              <a:t>Hypertext Markup Language)</a:t>
            </a:r>
          </a:p>
          <a:p>
            <a:pPr lvl="1">
              <a:lnSpc>
                <a:spcPct val="100000"/>
              </a:lnSpc>
            </a:pPr>
            <a:r>
              <a:rPr lang="en-US" altLang="en-US" sz="1700" dirty="0"/>
              <a:t>web browsers can decode HTML and display it</a:t>
            </a:r>
          </a:p>
          <a:p>
            <a:pPr>
              <a:lnSpc>
                <a:spcPct val="100000"/>
              </a:lnSpc>
            </a:pPr>
            <a:endParaRPr lang="en-US" altLang="en-US" sz="1900" dirty="0"/>
          </a:p>
          <a:p>
            <a:pPr>
              <a:lnSpc>
                <a:spcPct val="100000"/>
              </a:lnSpc>
            </a:pPr>
            <a:endParaRPr lang="en-US" altLang="en-US" sz="1900" dirty="0"/>
          </a:p>
          <a:p>
            <a:pPr>
              <a:lnSpc>
                <a:spcPct val="100000"/>
              </a:lnSpc>
            </a:pPr>
            <a:endParaRPr lang="en-US" altLang="en-US" sz="1900" dirty="0"/>
          </a:p>
          <a:p>
            <a:pPr>
              <a:lnSpc>
                <a:spcPct val="100000"/>
              </a:lnSpc>
            </a:pPr>
            <a:endParaRPr lang="en-US" altLang="en-US" sz="1900" dirty="0"/>
          </a:p>
          <a:p>
            <a:pPr>
              <a:lnSpc>
                <a:spcPct val="100000"/>
              </a:lnSpc>
            </a:pPr>
            <a:endParaRPr lang="en-US" altLang="en-US" sz="1900" dirty="0"/>
          </a:p>
          <a:p>
            <a:pPr>
              <a:lnSpc>
                <a:spcPct val="100000"/>
              </a:lnSpc>
            </a:pPr>
            <a:r>
              <a:rPr lang="en-US" altLang="en-US" sz="1900" dirty="0"/>
              <a:t>Lots of other types of data go over the Internet too, e.g., </a:t>
            </a:r>
          </a:p>
          <a:p>
            <a:pPr lvl="1">
              <a:lnSpc>
                <a:spcPct val="100000"/>
              </a:lnSpc>
            </a:pPr>
            <a:r>
              <a:rPr lang="en-US" altLang="en-US" sz="1700" dirty="0"/>
              <a:t>email, e.g., via IMAP (</a:t>
            </a:r>
            <a:r>
              <a:rPr lang="en-US" dirty="0"/>
              <a:t>Internet Message Access Protocol)</a:t>
            </a:r>
          </a:p>
          <a:p>
            <a:pPr lvl="1">
              <a:lnSpc>
                <a:spcPct val="100000"/>
              </a:lnSpc>
            </a:pPr>
            <a:r>
              <a:rPr lang="en-US" altLang="en-US" sz="1700" dirty="0"/>
              <a:t>phone, e.g., via VoIP (voice over IP)</a:t>
            </a:r>
            <a:endParaRPr lang="en-US" altLang="en-US" sz="1900" dirty="0"/>
          </a:p>
        </p:txBody>
      </p:sp>
      <p:sp>
        <p:nvSpPr>
          <p:cNvPr id="6" name="Date Placeholder 3">
            <a:extLst>
              <a:ext uri="{FF2B5EF4-FFF2-40B4-BE49-F238E27FC236}">
                <a16:creationId xmlns:a16="http://schemas.microsoft.com/office/drawing/2014/main" id="{17EC58DC-D201-214B-B8D4-FA6969749967}"/>
              </a:ext>
            </a:extLst>
          </p:cNvPr>
          <p:cNvSpPr>
            <a:spLocks noGrp="1"/>
          </p:cNvSpPr>
          <p:nvPr>
            <p:ph type="dt" sz="half" idx="10"/>
          </p:nvPr>
        </p:nvSpPr>
        <p:spPr/>
        <p:txBody>
          <a:bodyPr/>
          <a:lstStyle/>
          <a:p>
            <a:pPr>
              <a:defRPr/>
            </a:pPr>
            <a:r>
              <a:rPr lang="en-US" dirty="0"/>
              <a:t>January 30, 2018: I. Sim</a:t>
            </a:r>
            <a:endParaRPr lang="en-US" sz="1400" dirty="0"/>
          </a:p>
        </p:txBody>
      </p:sp>
      <p:sp>
        <p:nvSpPr>
          <p:cNvPr id="7" name="Footer Placeholder 4">
            <a:extLst>
              <a:ext uri="{FF2B5EF4-FFF2-40B4-BE49-F238E27FC236}">
                <a16:creationId xmlns:a16="http://schemas.microsoft.com/office/drawing/2014/main" id="{931316E4-9E1F-C848-9B17-9F4065F26606}"/>
              </a:ext>
            </a:extLst>
          </p:cNvPr>
          <p:cNvSpPr>
            <a:spLocks noGrp="1"/>
          </p:cNvSpPr>
          <p:nvPr>
            <p:ph type="ftr" sz="quarter" idx="11"/>
          </p:nvPr>
        </p:nvSpPr>
        <p:spPr/>
        <p:txBody>
          <a:bodyPr/>
          <a:lstStyle/>
          <a:p>
            <a:pPr>
              <a:defRPr/>
            </a:pPr>
            <a:r>
              <a:rPr lang="en-US" dirty="0"/>
              <a:t>Internet for clinical research</a:t>
            </a:r>
          </a:p>
          <a:p>
            <a:pPr>
              <a:defRPr/>
            </a:pPr>
            <a:r>
              <a:rPr lang="en-US" dirty="0"/>
              <a:t>Epi 206 Medical Informatics</a:t>
            </a:r>
          </a:p>
        </p:txBody>
      </p:sp>
      <p:sp>
        <p:nvSpPr>
          <p:cNvPr id="2" name="Rectangle 1">
            <a:extLst>
              <a:ext uri="{FF2B5EF4-FFF2-40B4-BE49-F238E27FC236}">
                <a16:creationId xmlns:a16="http://schemas.microsoft.com/office/drawing/2014/main" id="{20772242-D992-7E49-A61C-4AB8A65D192E}"/>
              </a:ext>
            </a:extLst>
          </p:cNvPr>
          <p:cNvSpPr/>
          <p:nvPr/>
        </p:nvSpPr>
        <p:spPr>
          <a:xfrm>
            <a:off x="2098876" y="2855556"/>
            <a:ext cx="6096000" cy="1938992"/>
          </a:xfrm>
          <a:prstGeom prst="rect">
            <a:avLst/>
          </a:prstGeom>
          <a:ln>
            <a:solidFill>
              <a:schemeClr val="bg1">
                <a:lumMod val="75000"/>
              </a:schemeClr>
            </a:solidFill>
          </a:ln>
        </p:spPr>
        <p:txBody>
          <a:bodyPr>
            <a:spAutoFit/>
          </a:bodyPr>
          <a:lstStyle/>
          <a:p>
            <a:r>
              <a:rPr lang="en-US" sz="1200" dirty="0">
                <a:latin typeface="Courier New" panose="02070309020205020404" pitchFamily="49" charset="0"/>
                <a:ea typeface="Calibri" panose="020F0502020204030204" pitchFamily="34" charset="0"/>
              </a:rPr>
              <a:t>&lt;html&gt;</a:t>
            </a:r>
            <a:endParaRPr lang="en-US" sz="1200" dirty="0">
              <a:latin typeface="Consolas" panose="020B0609020204030204" pitchFamily="49" charset="0"/>
              <a:ea typeface="Calibri" panose="020F0502020204030204" pitchFamily="34" charset="0"/>
            </a:endParaRPr>
          </a:p>
          <a:p>
            <a:r>
              <a:rPr lang="en-US" sz="1200" dirty="0">
                <a:latin typeface="Courier New" panose="02070309020205020404" pitchFamily="49" charset="0"/>
                <a:ea typeface="Calibri" panose="020F0502020204030204" pitchFamily="34" charset="0"/>
              </a:rPr>
              <a:t>&lt;head&gt;</a:t>
            </a:r>
            <a:endParaRPr lang="en-US" sz="1200" dirty="0">
              <a:latin typeface="Consolas" panose="020B0609020204030204" pitchFamily="49" charset="0"/>
              <a:ea typeface="Calibri" panose="020F0502020204030204" pitchFamily="34" charset="0"/>
            </a:endParaRPr>
          </a:p>
          <a:p>
            <a:r>
              <a:rPr lang="en-US" sz="1200" dirty="0">
                <a:latin typeface="Courier New" panose="02070309020205020404" pitchFamily="49" charset="0"/>
                <a:ea typeface="Calibri" panose="020F0502020204030204" pitchFamily="34" charset="0"/>
              </a:rPr>
              <a:t>&lt;title&gt;TICR Medical Informatics&lt;/title&gt;</a:t>
            </a:r>
            <a:endParaRPr lang="en-US" sz="1200" dirty="0">
              <a:latin typeface="Consolas" panose="020B0609020204030204" pitchFamily="49" charset="0"/>
              <a:ea typeface="Calibri" panose="020F0502020204030204" pitchFamily="34" charset="0"/>
            </a:endParaRPr>
          </a:p>
          <a:p>
            <a:r>
              <a:rPr lang="en-US" sz="1200" dirty="0">
                <a:latin typeface="Courier New" panose="02070309020205020404" pitchFamily="49" charset="0"/>
                <a:ea typeface="Calibri" panose="020F0502020204030204" pitchFamily="34" charset="0"/>
              </a:rPr>
              <a:t>&lt;meta http-</a:t>
            </a:r>
            <a:r>
              <a:rPr lang="en-US" sz="1200" dirty="0" err="1">
                <a:latin typeface="Courier New" panose="02070309020205020404" pitchFamily="49" charset="0"/>
                <a:ea typeface="Calibri" panose="020F0502020204030204" pitchFamily="34" charset="0"/>
              </a:rPr>
              <a:t>equiv</a:t>
            </a:r>
            <a:r>
              <a:rPr lang="en-US" sz="1200" dirty="0">
                <a:latin typeface="Courier New" panose="02070309020205020404" pitchFamily="49" charset="0"/>
                <a:ea typeface="Calibri" panose="020F0502020204030204" pitchFamily="34" charset="0"/>
              </a:rPr>
              <a:t>="Content-Type" content="text/html; charset=iso-8859-1"&gt;</a:t>
            </a:r>
            <a:endParaRPr lang="en-US" sz="1200" dirty="0">
              <a:latin typeface="Consolas" panose="020B0609020204030204" pitchFamily="49" charset="0"/>
              <a:ea typeface="Calibri" panose="020F0502020204030204" pitchFamily="34" charset="0"/>
            </a:endParaRPr>
          </a:p>
          <a:p>
            <a:r>
              <a:rPr lang="en-US" sz="1200" dirty="0">
                <a:latin typeface="Courier New" panose="02070309020205020404" pitchFamily="49" charset="0"/>
                <a:ea typeface="Calibri" panose="020F0502020204030204" pitchFamily="34" charset="0"/>
              </a:rPr>
              <a:t>&lt;link </a:t>
            </a:r>
            <a:r>
              <a:rPr lang="en-US" sz="1200" dirty="0" err="1">
                <a:latin typeface="Courier New" panose="02070309020205020404" pitchFamily="49" charset="0"/>
                <a:ea typeface="Calibri" panose="020F0502020204030204" pitchFamily="34" charset="0"/>
              </a:rPr>
              <a:t>rel</a:t>
            </a:r>
            <a:r>
              <a:rPr lang="en-US" sz="1200" dirty="0">
                <a:latin typeface="Courier New" panose="02070309020205020404" pitchFamily="49" charset="0"/>
                <a:ea typeface="Calibri" panose="020F0502020204030204" pitchFamily="34" charset="0"/>
              </a:rPr>
              <a:t>="stylesheet" </a:t>
            </a:r>
            <a:r>
              <a:rPr lang="en-US" sz="1200" dirty="0" err="1">
                <a:latin typeface="Courier New" panose="02070309020205020404" pitchFamily="49" charset="0"/>
                <a:ea typeface="Calibri" panose="020F0502020204030204" pitchFamily="34" charset="0"/>
              </a:rPr>
              <a:t>href</a:t>
            </a:r>
            <a:r>
              <a:rPr lang="en-US" sz="1200" dirty="0">
                <a:latin typeface="Courier New" panose="02070309020205020404" pitchFamily="49" charset="0"/>
                <a:ea typeface="Calibri" panose="020F0502020204030204" pitchFamily="34" charset="0"/>
              </a:rPr>
              <a:t>="/courses/</a:t>
            </a:r>
            <a:r>
              <a:rPr lang="en-US" sz="1200" dirty="0" err="1">
                <a:latin typeface="Courier New" panose="02070309020205020404" pitchFamily="49" charset="0"/>
                <a:ea typeface="Calibri" panose="020F0502020204030204" pitchFamily="34" charset="0"/>
              </a:rPr>
              <a:t>ticr.css</a:t>
            </a:r>
            <a:r>
              <a:rPr lang="en-US" sz="1200" dirty="0">
                <a:latin typeface="Courier New" panose="02070309020205020404" pitchFamily="49" charset="0"/>
                <a:ea typeface="Calibri" panose="020F0502020204030204" pitchFamily="34" charset="0"/>
              </a:rPr>
              <a:t>" type="text/</a:t>
            </a:r>
            <a:r>
              <a:rPr lang="en-US" sz="1200" dirty="0" err="1">
                <a:latin typeface="Courier New" panose="02070309020205020404" pitchFamily="49" charset="0"/>
                <a:ea typeface="Calibri" panose="020F0502020204030204" pitchFamily="34" charset="0"/>
              </a:rPr>
              <a:t>css</a:t>
            </a:r>
            <a:r>
              <a:rPr lang="en-US" sz="1200" dirty="0">
                <a:latin typeface="Courier New" panose="02070309020205020404" pitchFamily="49" charset="0"/>
                <a:ea typeface="Calibri" panose="020F0502020204030204" pitchFamily="34" charset="0"/>
              </a:rPr>
              <a:t>"&gt;</a:t>
            </a:r>
            <a:endParaRPr lang="en-US" sz="1200" dirty="0">
              <a:latin typeface="Consolas" panose="020B0609020204030204" pitchFamily="49" charset="0"/>
              <a:ea typeface="Calibri" panose="020F0502020204030204" pitchFamily="34" charset="0"/>
            </a:endParaRPr>
          </a:p>
          <a:p>
            <a:r>
              <a:rPr lang="en-US" sz="1200" dirty="0">
                <a:latin typeface="Courier New" panose="02070309020205020404" pitchFamily="49" charset="0"/>
                <a:ea typeface="Calibri" panose="020F0502020204030204" pitchFamily="34" charset="0"/>
              </a:rPr>
              <a:t>&lt;/head&gt;</a:t>
            </a:r>
            <a:endParaRPr lang="en-US" sz="1200" dirty="0">
              <a:latin typeface="Consolas" panose="020B0609020204030204" pitchFamily="49" charset="0"/>
              <a:ea typeface="Calibri" panose="020F0502020204030204" pitchFamily="34" charset="0"/>
            </a:endParaRPr>
          </a:p>
          <a:p>
            <a:r>
              <a:rPr lang="en-US" sz="1200" dirty="0">
                <a:latin typeface="Courier New" panose="02070309020205020404" pitchFamily="49" charset="0"/>
                <a:ea typeface="Calibri" panose="020F0502020204030204" pitchFamily="34" charset="0"/>
              </a:rPr>
              <a:t>&lt;body background="/courses/images/blue_background2.gif" </a:t>
            </a:r>
            <a:r>
              <a:rPr lang="en-US" sz="1200" dirty="0" err="1">
                <a:latin typeface="Courier New" panose="02070309020205020404" pitchFamily="49" charset="0"/>
                <a:ea typeface="Calibri" panose="020F0502020204030204" pitchFamily="34" charset="0"/>
              </a:rPr>
              <a:t>marginheight</a:t>
            </a:r>
            <a:r>
              <a:rPr lang="en-US" sz="1200" dirty="0">
                <a:latin typeface="Courier New" panose="02070309020205020404" pitchFamily="49" charset="0"/>
                <a:ea typeface="Calibri" panose="020F0502020204030204" pitchFamily="34" charset="0"/>
              </a:rPr>
              <a:t>="0" </a:t>
            </a:r>
            <a:r>
              <a:rPr lang="en-US" sz="1200" dirty="0" err="1">
                <a:latin typeface="Courier New" panose="02070309020205020404" pitchFamily="49" charset="0"/>
                <a:ea typeface="Calibri" panose="020F0502020204030204" pitchFamily="34" charset="0"/>
              </a:rPr>
              <a:t>marginwidth</a:t>
            </a:r>
            <a:r>
              <a:rPr lang="en-US" sz="1200" dirty="0">
                <a:latin typeface="Courier New" panose="02070309020205020404" pitchFamily="49" charset="0"/>
                <a:ea typeface="Calibri" panose="020F0502020204030204" pitchFamily="34" charset="0"/>
              </a:rPr>
              <a:t>="0" </a:t>
            </a:r>
            <a:r>
              <a:rPr lang="en-US" sz="1200" dirty="0" err="1">
                <a:latin typeface="Courier New" panose="02070309020205020404" pitchFamily="49" charset="0"/>
                <a:ea typeface="Calibri" panose="020F0502020204030204" pitchFamily="34" charset="0"/>
              </a:rPr>
              <a:t>leftmargin</a:t>
            </a:r>
            <a:r>
              <a:rPr lang="en-US" sz="1200" dirty="0">
                <a:latin typeface="Courier New" panose="02070309020205020404" pitchFamily="49" charset="0"/>
                <a:ea typeface="Calibri" panose="020F0502020204030204" pitchFamily="34" charset="0"/>
              </a:rPr>
              <a:t>="0" </a:t>
            </a:r>
            <a:r>
              <a:rPr lang="en-US" sz="1200" dirty="0" err="1">
                <a:latin typeface="Courier New" panose="02070309020205020404" pitchFamily="49" charset="0"/>
                <a:ea typeface="Calibri" panose="020F0502020204030204" pitchFamily="34" charset="0"/>
              </a:rPr>
              <a:t>topmargin</a:t>
            </a:r>
            <a:r>
              <a:rPr lang="en-US" sz="1200" dirty="0">
                <a:latin typeface="Courier New" panose="02070309020205020404" pitchFamily="49" charset="0"/>
                <a:ea typeface="Calibri" panose="020F0502020204030204" pitchFamily="34" charset="0"/>
              </a:rPr>
              <a:t>="0" </a:t>
            </a:r>
            <a:r>
              <a:rPr lang="en-US" sz="1200" dirty="0" err="1">
                <a:latin typeface="Courier New" panose="02070309020205020404" pitchFamily="49" charset="0"/>
                <a:ea typeface="Calibri" panose="020F0502020204030204" pitchFamily="34" charset="0"/>
              </a:rPr>
              <a:t>bgcolor</a:t>
            </a:r>
            <a:r>
              <a:rPr lang="en-US" sz="1200" dirty="0">
                <a:latin typeface="Courier New" panose="02070309020205020404" pitchFamily="49" charset="0"/>
                <a:ea typeface="Calibri" panose="020F0502020204030204" pitchFamily="34" charset="0"/>
              </a:rPr>
              <a:t>="#</a:t>
            </a:r>
            <a:r>
              <a:rPr lang="en-US" sz="1200" dirty="0" err="1">
                <a:latin typeface="Courier New" panose="02070309020205020404" pitchFamily="49" charset="0"/>
                <a:ea typeface="Calibri" panose="020F0502020204030204" pitchFamily="34" charset="0"/>
              </a:rPr>
              <a:t>ffffff</a:t>
            </a:r>
            <a:r>
              <a:rPr lang="en-US" sz="1200" dirty="0">
                <a:latin typeface="Courier New" panose="02070309020205020404" pitchFamily="49" charset="0"/>
                <a:ea typeface="Calibri" panose="020F0502020204030204" pitchFamily="34" charset="0"/>
              </a:rPr>
              <a:t>" &gt;</a:t>
            </a:r>
            <a:endParaRPr lang="en-US" sz="1200" dirty="0">
              <a:latin typeface="Consolas" panose="020B0609020204030204" pitchFamily="49" charset="0"/>
              <a:ea typeface="Calibri" panose="020F0502020204030204" pitchFamily="34" charset="0"/>
            </a:endParaRPr>
          </a:p>
        </p:txBody>
      </p:sp>
    </p:spTree>
    <p:extLst>
      <p:ext uri="{BB962C8B-B14F-4D97-AF65-F5344CB8AC3E}">
        <p14:creationId xmlns:p14="http://schemas.microsoft.com/office/powerpoint/2010/main" val="2820452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81E38778-6873-DB4A-B216-793BC26C5488}"/>
              </a:ext>
            </a:extLst>
          </p:cNvPr>
          <p:cNvSpPr>
            <a:spLocks noGrp="1" noChangeArrowheads="1"/>
          </p:cNvSpPr>
          <p:nvPr>
            <p:ph type="title"/>
          </p:nvPr>
        </p:nvSpPr>
        <p:spPr/>
        <p:txBody>
          <a:bodyPr>
            <a:normAutofit/>
          </a:bodyPr>
          <a:lstStyle/>
          <a:p>
            <a:pPr>
              <a:defRPr/>
            </a:pPr>
            <a:r>
              <a:rPr lang="en-US" sz="4000" dirty="0">
                <a:cs typeface="+mj-cs"/>
              </a:rPr>
              <a:t>Outline</a:t>
            </a:r>
          </a:p>
        </p:txBody>
      </p:sp>
      <p:sp>
        <p:nvSpPr>
          <p:cNvPr id="733186" name="Rectangle 2">
            <a:extLst>
              <a:ext uri="{FF2B5EF4-FFF2-40B4-BE49-F238E27FC236}">
                <a16:creationId xmlns:a16="http://schemas.microsoft.com/office/drawing/2014/main" id="{0DE712C5-8FB7-6543-9A07-16D992FA69EC}"/>
              </a:ext>
            </a:extLst>
          </p:cNvPr>
          <p:cNvSpPr>
            <a:spLocks noGrp="1" noChangeArrowheads="1"/>
          </p:cNvSpPr>
          <p:nvPr>
            <p:ph idx="1"/>
          </p:nvPr>
        </p:nvSpPr>
        <p:spPr>
          <a:extLst>
            <a:ext uri="{91240B29-F687-4f45-9708-019B960494DF}"/>
          </a:extLst>
        </p:spPr>
        <p:txBody>
          <a:bodyPr vert="horz" lIns="85817" tIns="42908" rIns="85817" bIns="42908" rtlCol="0">
            <a:normAutofit/>
          </a:bodyPr>
          <a:lstStyle/>
          <a:p>
            <a:pPr>
              <a:lnSpc>
                <a:spcPct val="100000"/>
              </a:lnSpc>
              <a:defRPr/>
            </a:pPr>
            <a:r>
              <a:rPr lang="en-US" dirty="0">
                <a:solidFill>
                  <a:schemeClr val="bg1">
                    <a:lumMod val="65000"/>
                  </a:schemeClr>
                </a:solidFill>
                <a:cs typeface="+mn-cs"/>
              </a:rPr>
              <a:t>Overview of The Internet</a:t>
            </a:r>
          </a:p>
          <a:p>
            <a:pPr>
              <a:lnSpc>
                <a:spcPct val="100000"/>
              </a:lnSpc>
              <a:defRPr/>
            </a:pPr>
            <a:r>
              <a:rPr lang="en-US" dirty="0"/>
              <a:t>Health Information Exchange and Query</a:t>
            </a:r>
            <a:endParaRPr lang="en-US" dirty="0">
              <a:cs typeface="+mn-cs"/>
            </a:endParaRPr>
          </a:p>
          <a:p>
            <a:pPr>
              <a:lnSpc>
                <a:spcPct val="100000"/>
              </a:lnSpc>
              <a:defRPr/>
            </a:pPr>
            <a:r>
              <a:rPr lang="en-US" dirty="0">
                <a:solidFill>
                  <a:schemeClr val="bg1">
                    <a:lumMod val="65000"/>
                  </a:schemeClr>
                </a:solidFill>
                <a:cs typeface="+mn-cs"/>
              </a:rPr>
              <a:t>Web X.0 to Internet of Things</a:t>
            </a:r>
          </a:p>
          <a:p>
            <a:pPr>
              <a:lnSpc>
                <a:spcPct val="100000"/>
              </a:lnSpc>
              <a:defRPr/>
            </a:pPr>
            <a:r>
              <a:rPr lang="en-US" dirty="0">
                <a:solidFill>
                  <a:schemeClr val="bg1">
                    <a:lumMod val="65000"/>
                  </a:schemeClr>
                </a:solidFill>
                <a:cs typeface="+mn-cs"/>
              </a:rPr>
              <a:t>Summary</a:t>
            </a:r>
          </a:p>
        </p:txBody>
      </p:sp>
      <p:sp>
        <p:nvSpPr>
          <p:cNvPr id="8" name="Date Placeholder 3">
            <a:extLst>
              <a:ext uri="{FF2B5EF4-FFF2-40B4-BE49-F238E27FC236}">
                <a16:creationId xmlns:a16="http://schemas.microsoft.com/office/drawing/2014/main" id="{426C106B-97B8-7942-9F3B-4DE8525F9268}"/>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9" name="Footer Placeholder 4">
            <a:extLst>
              <a:ext uri="{FF2B5EF4-FFF2-40B4-BE49-F238E27FC236}">
                <a16:creationId xmlns:a16="http://schemas.microsoft.com/office/drawing/2014/main" id="{8BA01949-6135-8F4C-ACFD-746E0CEB303B}"/>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Tree>
    <p:extLst>
      <p:ext uri="{BB962C8B-B14F-4D97-AF65-F5344CB8AC3E}">
        <p14:creationId xmlns:p14="http://schemas.microsoft.com/office/powerpoint/2010/main" val="39088885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1345-A494-914A-BBF0-25067CD57084}"/>
              </a:ext>
            </a:extLst>
          </p:cNvPr>
          <p:cNvSpPr>
            <a:spLocks noGrp="1"/>
          </p:cNvSpPr>
          <p:nvPr>
            <p:ph type="title"/>
          </p:nvPr>
        </p:nvSpPr>
        <p:spPr/>
        <p:txBody>
          <a:bodyPr>
            <a:normAutofit/>
          </a:bodyPr>
          <a:lstStyle/>
          <a:p>
            <a:r>
              <a:rPr lang="en-US" sz="4000" dirty="0"/>
              <a:t>Two “Use Cases”</a:t>
            </a:r>
          </a:p>
        </p:txBody>
      </p:sp>
      <p:sp>
        <p:nvSpPr>
          <p:cNvPr id="3" name="Content Placeholder 2">
            <a:extLst>
              <a:ext uri="{FF2B5EF4-FFF2-40B4-BE49-F238E27FC236}">
                <a16:creationId xmlns:a16="http://schemas.microsoft.com/office/drawing/2014/main" id="{FB4BE3EC-C231-A049-919D-1685BA8C41AF}"/>
              </a:ext>
            </a:extLst>
          </p:cNvPr>
          <p:cNvSpPr>
            <a:spLocks noGrp="1"/>
          </p:cNvSpPr>
          <p:nvPr>
            <p:ph idx="1"/>
          </p:nvPr>
        </p:nvSpPr>
        <p:spPr/>
        <p:txBody>
          <a:bodyPr/>
          <a:lstStyle/>
          <a:p>
            <a:pPr>
              <a:lnSpc>
                <a:spcPct val="100000"/>
              </a:lnSpc>
            </a:pPr>
            <a:r>
              <a:rPr lang="en-US" dirty="0"/>
              <a:t>A use case is used in software engineering to identify, clarify, and organize system requirements. It starts with a story and includes actors, goals, specific actions, specific outcomes.  </a:t>
            </a:r>
          </a:p>
          <a:p>
            <a:r>
              <a:rPr lang="en-US" dirty="0"/>
              <a:t>Use Case #1: accessing EHR data at another health care institution</a:t>
            </a:r>
          </a:p>
          <a:p>
            <a:pPr lvl="1"/>
            <a:r>
              <a:rPr lang="en-US" dirty="0"/>
              <a:t>E.g., UCSF accessing Sutter data</a:t>
            </a:r>
          </a:p>
          <a:p>
            <a:r>
              <a:rPr lang="en-US" dirty="0"/>
              <a:t>Use Case #2: accessing EHR data at multiple other health care institutions</a:t>
            </a:r>
          </a:p>
          <a:p>
            <a:pPr lvl="1"/>
            <a:r>
              <a:rPr lang="en-US" dirty="0"/>
              <a:t>E.g., FDA monitoring for any unsuspected adverse events of marketed drugs (SENTINEL)</a:t>
            </a:r>
          </a:p>
          <a:p>
            <a:pPr lvl="1"/>
            <a:r>
              <a:rPr lang="en-US" dirty="0"/>
              <a:t>E.g., how many patients across UC have lupus nephritis? Across all ~60 CTSAs?</a:t>
            </a:r>
          </a:p>
          <a:p>
            <a:r>
              <a:rPr lang="en-US" dirty="0"/>
              <a:t>Core need: access and query data that is held at different servers connected by the Internet  </a:t>
            </a:r>
          </a:p>
        </p:txBody>
      </p:sp>
      <p:sp>
        <p:nvSpPr>
          <p:cNvPr id="4" name="Date Placeholder 3">
            <a:extLst>
              <a:ext uri="{FF2B5EF4-FFF2-40B4-BE49-F238E27FC236}">
                <a16:creationId xmlns:a16="http://schemas.microsoft.com/office/drawing/2014/main" id="{0E9C02D9-E3DC-354C-9B50-40F5AB5D2BEA}"/>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5" name="Footer Placeholder 4">
            <a:extLst>
              <a:ext uri="{FF2B5EF4-FFF2-40B4-BE49-F238E27FC236}">
                <a16:creationId xmlns:a16="http://schemas.microsoft.com/office/drawing/2014/main" id="{E28A4EE1-BE4A-B044-9670-5B87CE47E686}"/>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Tree>
    <p:extLst>
      <p:ext uri="{BB962C8B-B14F-4D97-AF65-F5344CB8AC3E}">
        <p14:creationId xmlns:p14="http://schemas.microsoft.com/office/powerpoint/2010/main" val="327179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A756-D461-1B49-8EE3-B051CBABE2F1}"/>
              </a:ext>
            </a:extLst>
          </p:cNvPr>
          <p:cNvSpPr>
            <a:spLocks noGrp="1"/>
          </p:cNvSpPr>
          <p:nvPr>
            <p:ph type="title"/>
          </p:nvPr>
        </p:nvSpPr>
        <p:spPr/>
        <p:txBody>
          <a:bodyPr/>
          <a:lstStyle/>
          <a:p>
            <a:r>
              <a:rPr lang="en-US" sz="4000" dirty="0"/>
              <a:t>Health-Specific Data Interchange</a:t>
            </a:r>
            <a:r>
              <a:rPr lang="en-US" dirty="0"/>
              <a:t> </a:t>
            </a:r>
          </a:p>
        </p:txBody>
      </p:sp>
      <p:sp>
        <p:nvSpPr>
          <p:cNvPr id="3" name="Content Placeholder 2">
            <a:extLst>
              <a:ext uri="{FF2B5EF4-FFF2-40B4-BE49-F238E27FC236}">
                <a16:creationId xmlns:a16="http://schemas.microsoft.com/office/drawing/2014/main" id="{F1D653E8-77AC-014E-B47E-25B1EA0700BB}"/>
              </a:ext>
            </a:extLst>
          </p:cNvPr>
          <p:cNvSpPr>
            <a:spLocks noGrp="1"/>
          </p:cNvSpPr>
          <p:nvPr>
            <p:ph idx="1"/>
          </p:nvPr>
        </p:nvSpPr>
        <p:spPr/>
        <p:txBody>
          <a:bodyPr>
            <a:normAutofit fontScale="92500" lnSpcReduction="10000"/>
          </a:bodyPr>
          <a:lstStyle/>
          <a:p>
            <a:pPr>
              <a:lnSpc>
                <a:spcPct val="100000"/>
              </a:lnSpc>
            </a:pPr>
            <a:r>
              <a:rPr lang="en-US" altLang="en-US" dirty="0"/>
              <a:t>Health-specific standards needed “</a:t>
            </a:r>
            <a:r>
              <a:rPr lang="en-US" altLang="ja-JP" dirty="0"/>
              <a:t>on top of” http or TCP/IP  </a:t>
            </a:r>
          </a:p>
          <a:p>
            <a:pPr lvl="1">
              <a:lnSpc>
                <a:spcPct val="100000"/>
              </a:lnSpc>
            </a:pPr>
            <a:r>
              <a:rPr lang="en-US" altLang="en-US" sz="1700" dirty="0">
                <a:latin typeface="Calibri" panose="020F0502020204030204" pitchFamily="34" charset="0"/>
                <a:cs typeface="Calibri" panose="020F0502020204030204" pitchFamily="34" charset="0"/>
              </a:rPr>
              <a:t>need a “</a:t>
            </a:r>
            <a:r>
              <a:rPr lang="en-US" altLang="ja-JP" sz="1700" dirty="0">
                <a:latin typeface="Calibri" panose="020F0502020204030204" pitchFamily="34" charset="0"/>
                <a:cs typeface="Calibri" panose="020F0502020204030204" pitchFamily="34" charset="0"/>
              </a:rPr>
              <a:t>grammar” (i.e., a protocol) and vocabulary (e.g., SNOMED) for exchanging health-related data</a:t>
            </a:r>
            <a:endParaRPr lang="en-US" altLang="en-US" sz="1700" dirty="0">
              <a:latin typeface="Calibri" panose="020F0502020204030204" pitchFamily="34" charset="0"/>
              <a:cs typeface="Calibri" panose="020F0502020204030204" pitchFamily="34" charset="0"/>
            </a:endParaRPr>
          </a:p>
          <a:p>
            <a:pPr>
              <a:lnSpc>
                <a:spcPct val="100000"/>
              </a:lnSpc>
            </a:pPr>
            <a:r>
              <a:rPr lang="en-US" altLang="en-US" sz="1900" dirty="0">
                <a:latin typeface="Calibri" panose="020F0502020204030204" pitchFamily="34" charset="0"/>
                <a:cs typeface="Calibri" panose="020F0502020204030204" pitchFamily="34" charset="0"/>
              </a:rPr>
              <a:t>For exchanging EHR data</a:t>
            </a:r>
          </a:p>
          <a:p>
            <a:pPr lvl="1">
              <a:lnSpc>
                <a:spcPct val="100000"/>
              </a:lnSpc>
              <a:defRPr/>
            </a:pPr>
            <a:r>
              <a:rPr lang="en-US" dirty="0"/>
              <a:t>C-CDA (consolidated clinical document architecture) part of Meaningful Use certification </a:t>
            </a:r>
          </a:p>
          <a:p>
            <a:pPr lvl="2">
              <a:lnSpc>
                <a:spcPct val="100000"/>
              </a:lnSpc>
              <a:defRPr/>
            </a:pPr>
            <a:r>
              <a:rPr lang="en-US" dirty="0"/>
              <a:t>implemented in Epic’s Care Everywhere</a:t>
            </a:r>
          </a:p>
          <a:p>
            <a:pPr lvl="1">
              <a:lnSpc>
                <a:spcPct val="100000"/>
              </a:lnSpc>
              <a:defRPr/>
            </a:pPr>
            <a:r>
              <a:rPr lang="en-US" dirty="0"/>
              <a:t>HL7 organization defines health data interchange standards </a:t>
            </a:r>
          </a:p>
          <a:p>
            <a:pPr lvl="2">
              <a:lnSpc>
                <a:spcPct val="100000"/>
              </a:lnSpc>
              <a:defRPr/>
            </a:pPr>
            <a:r>
              <a:rPr lang="en-US" dirty="0"/>
              <a:t>v2 is a common ad hoc approach</a:t>
            </a:r>
          </a:p>
          <a:p>
            <a:pPr lvl="2">
              <a:lnSpc>
                <a:spcPct val="100000"/>
              </a:lnSpc>
              <a:defRPr/>
            </a:pPr>
            <a:r>
              <a:rPr lang="en-US" dirty="0"/>
              <a:t>FHIR is set to be new standard</a:t>
            </a:r>
            <a:endParaRPr lang="en-US" altLang="en-US" sz="1300" dirty="0">
              <a:latin typeface="Calibri" panose="020F0502020204030204" pitchFamily="34" charset="0"/>
              <a:cs typeface="Calibri" panose="020F0502020204030204" pitchFamily="34" charset="0"/>
            </a:endParaRPr>
          </a:p>
          <a:p>
            <a:pPr marL="0">
              <a:lnSpc>
                <a:spcPct val="100000"/>
              </a:lnSpc>
              <a:buNone/>
            </a:pPr>
            <a:r>
              <a:rPr lang="en-US" altLang="en-US" sz="1900" dirty="0">
                <a:latin typeface="Calibri" panose="020F0502020204030204" pitchFamily="34" charset="0"/>
                <a:cs typeface="Calibri" panose="020F0502020204030204" pitchFamily="34" charset="0"/>
              </a:rPr>
              <a:t>For exchanging radiology studies (e.g., </a:t>
            </a:r>
            <a:r>
              <a:rPr lang="en-US" sz="1800" dirty="0"/>
              <a:t>machine used, type of study, # of images, etc.)</a:t>
            </a:r>
            <a:endParaRPr lang="en-US" altLang="en-US" sz="1900" dirty="0">
              <a:latin typeface="Calibri" panose="020F0502020204030204" pitchFamily="34" charset="0"/>
              <a:cs typeface="Calibri" panose="020F0502020204030204" pitchFamily="34" charset="0"/>
            </a:endParaRPr>
          </a:p>
          <a:p>
            <a:pPr marL="544068" lvl="1" indent="-342900">
              <a:lnSpc>
                <a:spcPct val="100000"/>
              </a:lnSpc>
            </a:pPr>
            <a:r>
              <a:rPr lang="en-US" altLang="en-US" sz="1700" dirty="0">
                <a:latin typeface="Calibri" panose="020F0502020204030204" pitchFamily="34" charset="0"/>
                <a:cs typeface="Calibri" panose="020F0502020204030204" pitchFamily="34" charset="0"/>
              </a:rPr>
              <a:t>DICOM </a:t>
            </a:r>
          </a:p>
          <a:p>
            <a:pPr marL="0">
              <a:lnSpc>
                <a:spcPct val="100000"/>
              </a:lnSpc>
              <a:buNone/>
            </a:pPr>
            <a:r>
              <a:rPr lang="en-US" altLang="en-US" sz="1900" dirty="0">
                <a:latin typeface="Calibri" panose="020F0502020204030204" pitchFamily="34" charset="0"/>
                <a:cs typeface="Calibri" panose="020F0502020204030204" pitchFamily="34" charset="0"/>
              </a:rPr>
              <a:t>For mobile health data (i.e., data from sensors, apps)</a:t>
            </a:r>
          </a:p>
          <a:p>
            <a:pPr marL="544068" lvl="1" indent="-342900">
              <a:lnSpc>
                <a:spcPct val="100000"/>
              </a:lnSpc>
            </a:pPr>
            <a:r>
              <a:rPr lang="en-US" altLang="en-US" sz="1700" dirty="0">
                <a:latin typeface="Calibri" panose="020F0502020204030204" pitchFamily="34" charset="0"/>
                <a:cs typeface="Calibri" panose="020F0502020204030204" pitchFamily="34" charset="0"/>
              </a:rPr>
              <a:t>Open </a:t>
            </a:r>
            <a:r>
              <a:rPr lang="en-US" altLang="en-US" sz="1700" dirty="0" err="1">
                <a:latin typeface="Calibri" panose="020F0502020204030204" pitchFamily="34" charset="0"/>
                <a:cs typeface="Calibri" panose="020F0502020204030204" pitchFamily="34" charset="0"/>
              </a:rPr>
              <a:t>mHealth</a:t>
            </a:r>
            <a:r>
              <a:rPr lang="en-US" altLang="en-US" sz="1700" dirty="0">
                <a:latin typeface="Calibri" panose="020F0502020204030204" pitchFamily="34" charset="0"/>
                <a:cs typeface="Calibri" panose="020F0502020204030204" pitchFamily="34" charset="0"/>
              </a:rPr>
              <a:t>* </a:t>
            </a:r>
            <a:r>
              <a:rPr lang="en-US" altLang="en-US" sz="1300" dirty="0">
                <a:latin typeface="Calibri" panose="020F0502020204030204" pitchFamily="34" charset="0"/>
                <a:cs typeface="Calibri" panose="020F0502020204030204" pitchFamily="34" charset="0"/>
              </a:rPr>
              <a:t>(I’m co-founder)</a:t>
            </a:r>
          </a:p>
          <a:p>
            <a:pPr marL="201168" lvl="1" indent="0">
              <a:lnSpc>
                <a:spcPct val="100000"/>
              </a:lnSpc>
              <a:buNone/>
            </a:pPr>
            <a:endParaRPr lang="en-US" altLang="en-US" sz="1700" dirty="0">
              <a:latin typeface="Calibri" panose="020F0502020204030204" pitchFamily="34" charset="0"/>
              <a:cs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3E393B2C-4DC5-C54A-83AA-BDD8B52D4157}"/>
              </a:ext>
            </a:extLst>
          </p:cNvPr>
          <p:cNvPicPr>
            <a:picLocks noChangeAspect="1"/>
          </p:cNvPicPr>
          <p:nvPr/>
        </p:nvPicPr>
        <p:blipFill>
          <a:blip r:embed="rId3"/>
          <a:stretch>
            <a:fillRect/>
          </a:stretch>
        </p:blipFill>
        <p:spPr>
          <a:xfrm>
            <a:off x="8313114" y="1011981"/>
            <a:ext cx="1816100" cy="1117600"/>
          </a:xfrm>
          <a:prstGeom prst="rect">
            <a:avLst/>
          </a:prstGeom>
        </p:spPr>
      </p:pic>
      <p:sp>
        <p:nvSpPr>
          <p:cNvPr id="5" name="Date Placeholder 3">
            <a:extLst>
              <a:ext uri="{FF2B5EF4-FFF2-40B4-BE49-F238E27FC236}">
                <a16:creationId xmlns:a16="http://schemas.microsoft.com/office/drawing/2014/main" id="{9A56F680-8F0B-7940-AA1E-01B0CC66E534}"/>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6" name="Footer Placeholder 4">
            <a:extLst>
              <a:ext uri="{FF2B5EF4-FFF2-40B4-BE49-F238E27FC236}">
                <a16:creationId xmlns:a16="http://schemas.microsoft.com/office/drawing/2014/main" id="{2C602B67-D17D-E04F-A79F-14FA0D247657}"/>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Tree>
    <p:extLst>
      <p:ext uri="{BB962C8B-B14F-4D97-AF65-F5344CB8AC3E}">
        <p14:creationId xmlns:p14="http://schemas.microsoft.com/office/powerpoint/2010/main" val="192763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1006983-647A-D24A-AAE2-E299F531300F}"/>
              </a:ext>
            </a:extLst>
          </p:cNvPr>
          <p:cNvSpPr>
            <a:spLocks noGrp="1"/>
          </p:cNvSpPr>
          <p:nvPr>
            <p:ph type="dt" sz="quarter" idx="10"/>
          </p:nvPr>
        </p:nvSpPr>
        <p:spPr>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a:lstStyle/>
          <a:p>
            <a:pPr>
              <a:defRPr/>
            </a:pPr>
            <a:r>
              <a:rPr lang="en-US"/>
              <a:t>February 7, </a:t>
            </a:r>
            <a:r>
              <a:rPr lang="is-IS"/>
              <a:t>2017</a:t>
            </a:r>
            <a:r>
              <a:rPr lang="en-US"/>
              <a:t>: I. Sim</a:t>
            </a:r>
            <a:endParaRPr lang="en-US" sz="1400">
              <a:latin typeface="Times" charset="0"/>
            </a:endParaRPr>
          </a:p>
        </p:txBody>
      </p:sp>
      <p:sp>
        <p:nvSpPr>
          <p:cNvPr id="61442" name="Footer Placeholder 4">
            <a:extLst>
              <a:ext uri="{FF2B5EF4-FFF2-40B4-BE49-F238E27FC236}">
                <a16:creationId xmlns:a16="http://schemas.microsoft.com/office/drawing/2014/main" id="{A178477E-4F4F-A147-9637-1362B8E55B41}"/>
              </a:ext>
            </a:extLst>
          </p:cNvPr>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r>
              <a:rPr lang="en-US" altLang="en-US" sz="1200"/>
              <a:t> Epi 206 — Medical Informatics</a:t>
            </a:r>
          </a:p>
        </p:txBody>
      </p:sp>
      <p:sp>
        <p:nvSpPr>
          <p:cNvPr id="892930" name="Rectangle 2">
            <a:extLst>
              <a:ext uri="{FF2B5EF4-FFF2-40B4-BE49-F238E27FC236}">
                <a16:creationId xmlns:a16="http://schemas.microsoft.com/office/drawing/2014/main" id="{E2E9239F-17BC-324D-AAFA-8DDACD5DEE2C}"/>
              </a:ext>
            </a:extLst>
          </p:cNvPr>
          <p:cNvSpPr>
            <a:spLocks noGrp="1" noChangeArrowheads="1"/>
          </p:cNvSpPr>
          <p:nvPr>
            <p:ph type="title"/>
          </p:nvPr>
        </p:nvSpPr>
        <p:spPr/>
        <p:txBody>
          <a:bodyPr/>
          <a:lstStyle/>
          <a:p>
            <a:pPr>
              <a:defRPr/>
            </a:pPr>
            <a:r>
              <a:rPr lang="en-US" dirty="0">
                <a:cs typeface="+mj-cs"/>
              </a:rPr>
              <a:t>Interoperation</a:t>
            </a:r>
          </a:p>
        </p:txBody>
      </p:sp>
      <p:sp>
        <p:nvSpPr>
          <p:cNvPr id="892931" name="Rectangle 3">
            <a:extLst>
              <a:ext uri="{FF2B5EF4-FFF2-40B4-BE49-F238E27FC236}">
                <a16:creationId xmlns:a16="http://schemas.microsoft.com/office/drawing/2014/main" id="{1C1F1406-97FB-F644-9024-5A37B9326ECE}"/>
              </a:ext>
            </a:extLst>
          </p:cNvPr>
          <p:cNvSpPr>
            <a:spLocks noGrp="1" noChangeArrowheads="1"/>
          </p:cNvSpPr>
          <p:nvPr>
            <p:ph type="body" idx="1"/>
          </p:nvPr>
        </p:nvSpPr>
        <p:spPr/>
        <p:txBody>
          <a:bodyPr/>
          <a:lstStyle/>
          <a:p>
            <a:pPr>
              <a:lnSpc>
                <a:spcPct val="100000"/>
              </a:lnSpc>
              <a:spcBef>
                <a:spcPts val="0"/>
              </a:spcBef>
              <a:spcAft>
                <a:spcPts val="0"/>
              </a:spcAft>
              <a:defRPr/>
            </a:pPr>
            <a:r>
              <a:rPr lang="en-US" sz="1900" dirty="0">
                <a:cs typeface="+mn-cs"/>
              </a:rPr>
              <a:t>Ability of two or more systems or components to exchange information and to use the information that has been exchanged</a:t>
            </a:r>
            <a:r>
              <a:rPr lang="en-US" sz="1900" dirty="0"/>
              <a:t> [IEEE Standard Computer Dictionary, 1990]</a:t>
            </a:r>
          </a:p>
          <a:p>
            <a:pPr lvl="1">
              <a:spcBef>
                <a:spcPts val="1200"/>
              </a:spcBef>
              <a:defRPr/>
            </a:pPr>
            <a:r>
              <a:rPr lang="en-US" sz="1700" dirty="0"/>
              <a:t>syntactic: grammar, composition of what is said</a:t>
            </a:r>
          </a:p>
          <a:p>
            <a:pPr lvl="2">
              <a:defRPr/>
            </a:pPr>
            <a:r>
              <a:rPr lang="en-US" sz="1500" dirty="0"/>
              <a:t>e.g., using an exchange protocol over networks</a:t>
            </a:r>
          </a:p>
          <a:p>
            <a:pPr lvl="2">
              <a:defRPr/>
            </a:pPr>
            <a:r>
              <a:rPr lang="en-US" sz="1500" dirty="0"/>
              <a:t>e.g., HL7, DICOM, XML Document Type Definition (DTD)</a:t>
            </a:r>
          </a:p>
          <a:p>
            <a:pPr lvl="1">
              <a:spcBef>
                <a:spcPts val="1200"/>
              </a:spcBef>
              <a:defRPr/>
            </a:pPr>
            <a:r>
              <a:rPr lang="en-US" sz="1700" dirty="0"/>
              <a:t>semantic: meaning of what is said</a:t>
            </a:r>
          </a:p>
          <a:p>
            <a:pPr lvl="2">
              <a:defRPr/>
            </a:pPr>
            <a:r>
              <a:rPr lang="en-US" sz="1500" dirty="0"/>
              <a:t>e.g., using a controlled vocabulary aka dictionary</a:t>
            </a:r>
          </a:p>
          <a:p>
            <a:pPr lvl="2">
              <a:defRPr/>
            </a:pPr>
            <a:r>
              <a:rPr lang="en-US" sz="1500" dirty="0"/>
              <a:t>e.g., SNOMED, ICD-10</a:t>
            </a:r>
          </a:p>
        </p:txBody>
      </p:sp>
    </p:spTree>
    <p:extLst>
      <p:ext uri="{BB962C8B-B14F-4D97-AF65-F5344CB8AC3E}">
        <p14:creationId xmlns:p14="http://schemas.microsoft.com/office/powerpoint/2010/main" val="391503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ECC52656-3129-D943-8DB4-7C1733C7D2A0}"/>
              </a:ext>
            </a:extLst>
          </p:cNvPr>
          <p:cNvSpPr>
            <a:spLocks noGrp="1" noChangeArrowheads="1"/>
          </p:cNvSpPr>
          <p:nvPr>
            <p:ph type="title"/>
          </p:nvPr>
        </p:nvSpPr>
        <p:spPr/>
        <p:txBody>
          <a:bodyPr>
            <a:normAutofit/>
          </a:bodyPr>
          <a:lstStyle/>
          <a:p>
            <a:pPr>
              <a:defRPr/>
            </a:pPr>
            <a:r>
              <a:rPr lang="en-US" sz="4000" dirty="0">
                <a:cs typeface="+mj-cs"/>
              </a:rPr>
              <a:t>Use Case #1: EHR Health Info Exchange (HIE)</a:t>
            </a:r>
          </a:p>
        </p:txBody>
      </p:sp>
      <p:sp>
        <p:nvSpPr>
          <p:cNvPr id="733186" name="Rectangle 2">
            <a:extLst>
              <a:ext uri="{FF2B5EF4-FFF2-40B4-BE49-F238E27FC236}">
                <a16:creationId xmlns:a16="http://schemas.microsoft.com/office/drawing/2014/main" id="{217EF2FB-F1F1-1D42-8797-DDFB6A27EB56}"/>
              </a:ext>
            </a:extLst>
          </p:cNvPr>
          <p:cNvSpPr>
            <a:spLocks noGrp="1" noChangeArrowheads="1"/>
          </p:cNvSpPr>
          <p:nvPr>
            <p:ph idx="1"/>
          </p:nvPr>
        </p:nvSpPr>
        <p:spPr>
          <a:xfrm>
            <a:off x="1097280" y="1845734"/>
            <a:ext cx="10058400" cy="4614050"/>
          </a:xfrm>
          <a:extLst>
            <a:ext uri="{91240B29-F687-4f45-9708-019B960494DF}"/>
          </a:extLst>
        </p:spPr>
        <p:txBody>
          <a:bodyPr vert="horz" lIns="85817" tIns="42908" rIns="85817" bIns="42908" rtlCol="0">
            <a:normAutofit/>
          </a:bodyPr>
          <a:lstStyle/>
          <a:p>
            <a:pPr marL="0" indent="0">
              <a:lnSpc>
                <a:spcPct val="100000"/>
              </a:lnSpc>
              <a:buNone/>
              <a:defRPr/>
            </a:pPr>
            <a:r>
              <a:rPr lang="en-US" sz="1900" dirty="0">
                <a:cs typeface="+mn-cs"/>
              </a:rPr>
              <a:t>UCSF accessing Sutter data, between installations of one vendor system</a:t>
            </a:r>
          </a:p>
          <a:p>
            <a:pPr lvl="1">
              <a:lnSpc>
                <a:spcPct val="100000"/>
              </a:lnSpc>
              <a:defRPr/>
            </a:pPr>
            <a:r>
              <a:rPr lang="en-US" sz="1700" dirty="0"/>
              <a:t>s</a:t>
            </a:r>
            <a:r>
              <a:rPr lang="en-US" sz="1700" dirty="0">
                <a:cs typeface="+mn-cs"/>
              </a:rPr>
              <a:t>ame use of C-CDA</a:t>
            </a:r>
          </a:p>
          <a:p>
            <a:pPr lvl="1">
              <a:lnSpc>
                <a:spcPct val="100000"/>
              </a:lnSpc>
              <a:defRPr/>
            </a:pPr>
            <a:r>
              <a:rPr lang="en-US" sz="1700" dirty="0"/>
              <a:t>Epic imposed g</a:t>
            </a:r>
            <a:r>
              <a:rPr lang="en-US" sz="1700" dirty="0">
                <a:cs typeface="+mn-cs"/>
              </a:rPr>
              <a:t>overnance, policies, and charges</a:t>
            </a:r>
            <a:endParaRPr lang="en-US" sz="1700" dirty="0"/>
          </a:p>
          <a:p>
            <a:pPr>
              <a:lnSpc>
                <a:spcPct val="100000"/>
              </a:lnSpc>
              <a:defRPr/>
            </a:pPr>
            <a:endParaRPr lang="en-US" sz="1900" dirty="0">
              <a:cs typeface="+mn-cs"/>
            </a:endParaRPr>
          </a:p>
          <a:p>
            <a:pPr marL="0" indent="0">
              <a:lnSpc>
                <a:spcPct val="100000"/>
              </a:lnSpc>
              <a:spcBef>
                <a:spcPts val="4000"/>
              </a:spcBef>
              <a:buNone/>
              <a:defRPr/>
            </a:pPr>
            <a:r>
              <a:rPr lang="en-US" sz="1900" dirty="0">
                <a:cs typeface="+mn-cs"/>
              </a:rPr>
              <a:t>Deliberate “information blocking” is/was a problem</a:t>
            </a:r>
          </a:p>
          <a:p>
            <a:pPr lvl="1"/>
            <a:r>
              <a:rPr lang="en-US" altLang="en-US" sz="1700" dirty="0"/>
              <a:t>Senate Committee on Health, Education, Labor, and Pensions held hearings in March 2015</a:t>
            </a:r>
          </a:p>
          <a:p>
            <a:pPr lvl="2"/>
            <a:r>
              <a:rPr lang="en-US" altLang="en-US" sz="1500" dirty="0"/>
              <a:t>“The creating the connection to begin with to that other system can wary widely. We charge for that based on an hourly fee," and "We charge on a per-patient, per-year basis — </a:t>
            </a:r>
            <a:r>
              <a:rPr lang="is-IS" altLang="en-US" sz="1500" dirty="0"/>
              <a:t>…</a:t>
            </a:r>
            <a:r>
              <a:rPr lang="en-US" altLang="en-US" sz="1500" dirty="0"/>
              <a:t> $2.35” (Epic Systems Dir. of Interoperability) </a:t>
            </a:r>
          </a:p>
          <a:p>
            <a:pPr lvl="1"/>
            <a:r>
              <a:rPr lang="en-US" altLang="en-US" sz="1700" dirty="0"/>
              <a:t>UCSF had ~3.25 m distinct patients in our EHR in 2015; Epic and others stopped charging by April 2015</a:t>
            </a:r>
          </a:p>
          <a:p>
            <a:pPr lvl="1"/>
            <a:r>
              <a:rPr lang="en-US" altLang="en-US" sz="1700" dirty="0"/>
              <a:t>legislation against info blocking is part of 21</a:t>
            </a:r>
            <a:r>
              <a:rPr lang="en-US" altLang="en-US" sz="1700" baseline="30000" dirty="0"/>
              <a:t>st</a:t>
            </a:r>
            <a:r>
              <a:rPr lang="en-US" altLang="en-US" sz="1700" dirty="0"/>
              <a:t> Century Cures Act</a:t>
            </a:r>
          </a:p>
          <a:p>
            <a:r>
              <a:rPr lang="en-US" altLang="en-US" sz="1900" dirty="0"/>
              <a:t>Dedicated HIEs include </a:t>
            </a:r>
            <a:r>
              <a:rPr lang="en-US" altLang="en-US" sz="1900" dirty="0">
                <a:hlinkClick r:id="rId3"/>
              </a:rPr>
              <a:t>Manifest MedEx </a:t>
            </a:r>
            <a:r>
              <a:rPr lang="en-US" altLang="en-US" sz="1900" dirty="0"/>
              <a:t>(11.7m claims from BC/BS, and 5m Inland Empire patients)</a:t>
            </a:r>
          </a:p>
          <a:p>
            <a:pPr lvl="1">
              <a:lnSpc>
                <a:spcPct val="100000"/>
              </a:lnSpc>
              <a:defRPr/>
            </a:pPr>
            <a:endParaRPr lang="en-US" dirty="0">
              <a:cs typeface="+mn-cs"/>
            </a:endParaRPr>
          </a:p>
          <a:p>
            <a:pPr>
              <a:lnSpc>
                <a:spcPct val="100000"/>
              </a:lnSpc>
              <a:defRPr/>
            </a:pPr>
            <a:endParaRPr lang="en-US" sz="2800" dirty="0"/>
          </a:p>
        </p:txBody>
      </p:sp>
      <p:sp>
        <p:nvSpPr>
          <p:cNvPr id="6" name="Date Placeholder 3">
            <a:extLst>
              <a:ext uri="{FF2B5EF4-FFF2-40B4-BE49-F238E27FC236}">
                <a16:creationId xmlns:a16="http://schemas.microsoft.com/office/drawing/2014/main" id="{C7F58A54-AF53-DC40-AF0A-FD702DB30D72}"/>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7" name="Footer Placeholder 4">
            <a:extLst>
              <a:ext uri="{FF2B5EF4-FFF2-40B4-BE49-F238E27FC236}">
                <a16:creationId xmlns:a16="http://schemas.microsoft.com/office/drawing/2014/main" id="{CA070EEF-C6A0-9D4D-B0E3-DA4120C5B25B}"/>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grpSp>
        <p:nvGrpSpPr>
          <p:cNvPr id="10" name="Group 9">
            <a:extLst>
              <a:ext uri="{FF2B5EF4-FFF2-40B4-BE49-F238E27FC236}">
                <a16:creationId xmlns:a16="http://schemas.microsoft.com/office/drawing/2014/main" id="{CD9838F2-9AAE-E443-817E-4F340FADAD83}"/>
              </a:ext>
            </a:extLst>
          </p:cNvPr>
          <p:cNvGrpSpPr/>
          <p:nvPr/>
        </p:nvGrpSpPr>
        <p:grpSpPr>
          <a:xfrm>
            <a:off x="3388188" y="2973910"/>
            <a:ext cx="4641448" cy="729206"/>
            <a:chOff x="2092703" y="2455760"/>
            <a:chExt cx="4641448" cy="729206"/>
          </a:xfrm>
        </p:grpSpPr>
        <p:sp>
          <p:nvSpPr>
            <p:cNvPr id="2" name="Can 1">
              <a:extLst>
                <a:ext uri="{FF2B5EF4-FFF2-40B4-BE49-F238E27FC236}">
                  <a16:creationId xmlns:a16="http://schemas.microsoft.com/office/drawing/2014/main" id="{C0DA9C3D-1F1C-424F-BAF1-9248CD8FF538}"/>
                </a:ext>
              </a:extLst>
            </p:cNvPr>
            <p:cNvSpPr/>
            <p:nvPr/>
          </p:nvSpPr>
          <p:spPr>
            <a:xfrm>
              <a:off x="2092703" y="2455761"/>
              <a:ext cx="1215342" cy="729205"/>
            </a:xfrm>
            <a:prstGeom prst="can">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UCSF Epic</a:t>
              </a:r>
            </a:p>
          </p:txBody>
        </p:sp>
        <p:sp>
          <p:nvSpPr>
            <p:cNvPr id="9" name="Can 8">
              <a:extLst>
                <a:ext uri="{FF2B5EF4-FFF2-40B4-BE49-F238E27FC236}">
                  <a16:creationId xmlns:a16="http://schemas.microsoft.com/office/drawing/2014/main" id="{D5EA00F8-8A40-3F45-87B4-EB98403BC897}"/>
                </a:ext>
              </a:extLst>
            </p:cNvPr>
            <p:cNvSpPr/>
            <p:nvPr/>
          </p:nvSpPr>
          <p:spPr>
            <a:xfrm>
              <a:off x="5518809" y="2455760"/>
              <a:ext cx="1215342" cy="729205"/>
            </a:xfrm>
            <a:prstGeom prst="can">
              <a:avLst/>
            </a:prstGeom>
            <a:solidFill>
              <a:schemeClr val="bg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Sutter Epic</a:t>
              </a:r>
            </a:p>
          </p:txBody>
        </p:sp>
        <p:cxnSp>
          <p:nvCxnSpPr>
            <p:cNvPr id="5" name="Straight Connector 4">
              <a:extLst>
                <a:ext uri="{FF2B5EF4-FFF2-40B4-BE49-F238E27FC236}">
                  <a16:creationId xmlns:a16="http://schemas.microsoft.com/office/drawing/2014/main" id="{58277F95-9131-E448-94B3-1737917CDDFF}"/>
                </a:ext>
              </a:extLst>
            </p:cNvPr>
            <p:cNvCxnSpPr>
              <a:stCxn id="2" idx="4"/>
              <a:endCxn id="9" idx="2"/>
            </p:cNvCxnSpPr>
            <p:nvPr/>
          </p:nvCxnSpPr>
          <p:spPr>
            <a:xfrm flipV="1">
              <a:off x="3308045" y="2820363"/>
              <a:ext cx="2210764" cy="1"/>
            </a:xfrm>
            <a:prstGeom prst="line">
              <a:avLst/>
            </a:prstGeom>
            <a:ln>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F03B8D4-FF3A-D24C-A58B-D0C4AC6B9FF9}"/>
                </a:ext>
              </a:extLst>
            </p:cNvPr>
            <p:cNvSpPr txBox="1"/>
            <p:nvPr/>
          </p:nvSpPr>
          <p:spPr>
            <a:xfrm>
              <a:off x="4091576" y="2512585"/>
              <a:ext cx="643702" cy="307777"/>
            </a:xfrm>
            <a:prstGeom prst="rect">
              <a:avLst/>
            </a:prstGeom>
            <a:noFill/>
          </p:spPr>
          <p:txBody>
            <a:bodyPr wrap="none" rtlCol="0">
              <a:spAutoFit/>
            </a:bodyPr>
            <a:lstStyle/>
            <a:p>
              <a:r>
                <a:rPr lang="en-US" sz="1400" dirty="0"/>
                <a:t>C-CDA</a:t>
              </a:r>
            </a:p>
          </p:txBody>
        </p:sp>
        <p:sp>
          <p:nvSpPr>
            <p:cNvPr id="13" name="TextBox 12">
              <a:extLst>
                <a:ext uri="{FF2B5EF4-FFF2-40B4-BE49-F238E27FC236}">
                  <a16:creationId xmlns:a16="http://schemas.microsoft.com/office/drawing/2014/main" id="{C79C3765-C018-1441-9FFA-89CF1DDCE1E7}"/>
                </a:ext>
              </a:extLst>
            </p:cNvPr>
            <p:cNvSpPr txBox="1"/>
            <p:nvPr/>
          </p:nvSpPr>
          <p:spPr>
            <a:xfrm>
              <a:off x="4085612" y="2833863"/>
              <a:ext cx="655629" cy="307777"/>
            </a:xfrm>
            <a:prstGeom prst="rect">
              <a:avLst/>
            </a:prstGeom>
            <a:noFill/>
          </p:spPr>
          <p:txBody>
            <a:bodyPr wrap="none" rtlCol="0">
              <a:spAutoFit/>
            </a:bodyPr>
            <a:lstStyle/>
            <a:p>
              <a:r>
                <a:rPr lang="en-US" sz="1400" dirty="0"/>
                <a:t>TCP/IP</a:t>
              </a:r>
            </a:p>
          </p:txBody>
        </p:sp>
      </p:grpSp>
    </p:spTree>
    <p:extLst>
      <p:ext uri="{BB962C8B-B14F-4D97-AF65-F5344CB8AC3E}">
        <p14:creationId xmlns:p14="http://schemas.microsoft.com/office/powerpoint/2010/main" val="726760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3186">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3186">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3186">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3186">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3186">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318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186"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ECC52656-3129-D943-8DB4-7C1733C7D2A0}"/>
              </a:ext>
            </a:extLst>
          </p:cNvPr>
          <p:cNvSpPr>
            <a:spLocks noGrp="1" noChangeArrowheads="1"/>
          </p:cNvSpPr>
          <p:nvPr>
            <p:ph type="title"/>
          </p:nvPr>
        </p:nvSpPr>
        <p:spPr/>
        <p:txBody>
          <a:bodyPr>
            <a:normAutofit/>
          </a:bodyPr>
          <a:lstStyle/>
          <a:p>
            <a:pPr>
              <a:defRPr/>
            </a:pPr>
            <a:r>
              <a:rPr lang="en-US" sz="4000" dirty="0">
                <a:cs typeface="+mj-cs"/>
              </a:rPr>
              <a:t>Use Case 2: Querying Multiple EHRs</a:t>
            </a:r>
          </a:p>
        </p:txBody>
      </p:sp>
      <p:sp>
        <p:nvSpPr>
          <p:cNvPr id="733186" name="Rectangle 2">
            <a:extLst>
              <a:ext uri="{FF2B5EF4-FFF2-40B4-BE49-F238E27FC236}">
                <a16:creationId xmlns:a16="http://schemas.microsoft.com/office/drawing/2014/main" id="{217EF2FB-F1F1-1D42-8797-DDFB6A27EB56}"/>
              </a:ext>
            </a:extLst>
          </p:cNvPr>
          <p:cNvSpPr>
            <a:spLocks noGrp="1" noChangeArrowheads="1"/>
          </p:cNvSpPr>
          <p:nvPr>
            <p:ph idx="1"/>
          </p:nvPr>
        </p:nvSpPr>
        <p:spPr>
          <a:xfrm>
            <a:off x="1097280" y="1845734"/>
            <a:ext cx="10058400" cy="4614050"/>
          </a:xfrm>
          <a:extLst>
            <a:ext uri="{91240B29-F687-4f45-9708-019B960494DF}"/>
          </a:extLst>
        </p:spPr>
        <p:txBody>
          <a:bodyPr vert="horz" lIns="85817" tIns="42908" rIns="85817" bIns="42908" rtlCol="0">
            <a:normAutofit/>
          </a:bodyPr>
          <a:lstStyle/>
          <a:p>
            <a:pPr marL="0" indent="0">
              <a:lnSpc>
                <a:spcPct val="100000"/>
              </a:lnSpc>
              <a:buNone/>
              <a:defRPr/>
            </a:pPr>
            <a:r>
              <a:rPr lang="en-US" sz="1900" dirty="0">
                <a:cs typeface="+mn-cs"/>
              </a:rPr>
              <a:t>e.g., FDA wants to monitor many/most EHRs, in close to real time, for adverse events</a:t>
            </a:r>
          </a:p>
          <a:p>
            <a:pPr marL="0" indent="0">
              <a:lnSpc>
                <a:spcPct val="100000"/>
              </a:lnSpc>
              <a:buNone/>
              <a:defRPr/>
            </a:pPr>
            <a:r>
              <a:rPr lang="en-US" sz="1900" dirty="0"/>
              <a:t>Two approaches</a:t>
            </a:r>
            <a:endParaRPr lang="en-US" sz="1700" dirty="0"/>
          </a:p>
          <a:p>
            <a:pPr>
              <a:lnSpc>
                <a:spcPct val="100000"/>
              </a:lnSpc>
              <a:defRPr/>
            </a:pPr>
            <a:endParaRPr lang="en-US" sz="1900" dirty="0">
              <a:cs typeface="+mn-cs"/>
            </a:endParaRPr>
          </a:p>
          <a:p>
            <a:pPr>
              <a:lnSpc>
                <a:spcPct val="100000"/>
              </a:lnSpc>
              <a:defRPr/>
            </a:pPr>
            <a:endParaRPr lang="en-US" sz="1900" dirty="0"/>
          </a:p>
          <a:p>
            <a:pPr>
              <a:lnSpc>
                <a:spcPct val="100000"/>
              </a:lnSpc>
              <a:defRPr/>
            </a:pPr>
            <a:endParaRPr lang="en-US" sz="2800" dirty="0"/>
          </a:p>
        </p:txBody>
      </p:sp>
      <p:sp>
        <p:nvSpPr>
          <p:cNvPr id="6" name="Date Placeholder 3">
            <a:extLst>
              <a:ext uri="{FF2B5EF4-FFF2-40B4-BE49-F238E27FC236}">
                <a16:creationId xmlns:a16="http://schemas.microsoft.com/office/drawing/2014/main" id="{C7F58A54-AF53-DC40-AF0A-FD702DB30D72}"/>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7" name="Footer Placeholder 4">
            <a:extLst>
              <a:ext uri="{FF2B5EF4-FFF2-40B4-BE49-F238E27FC236}">
                <a16:creationId xmlns:a16="http://schemas.microsoft.com/office/drawing/2014/main" id="{CA070EEF-C6A0-9D4D-B0E3-DA4120C5B25B}"/>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
        <p:nvSpPr>
          <p:cNvPr id="25" name="TextBox 13">
            <a:extLst>
              <a:ext uri="{FF2B5EF4-FFF2-40B4-BE49-F238E27FC236}">
                <a16:creationId xmlns:a16="http://schemas.microsoft.com/office/drawing/2014/main" id="{742D537F-63E5-AF4A-8557-3C8FAAC94758}"/>
              </a:ext>
            </a:extLst>
          </p:cNvPr>
          <p:cNvSpPr txBox="1">
            <a:spLocks noChangeArrowheads="1"/>
          </p:cNvSpPr>
          <p:nvPr/>
        </p:nvSpPr>
        <p:spPr bwMode="auto">
          <a:xfrm>
            <a:off x="2565009" y="5653932"/>
            <a:ext cx="2781300"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900" dirty="0">
                <a:solidFill>
                  <a:schemeClr val="tx1">
                    <a:lumMod val="75000"/>
                    <a:lumOff val="25000"/>
                  </a:schemeClr>
                </a:solidFill>
                <a:latin typeface="Calibri" panose="020F0502020204030204" pitchFamily="34" charset="0"/>
                <a:cs typeface="Calibri" panose="020F0502020204030204" pitchFamily="34" charset="0"/>
              </a:rPr>
              <a:t>Centralized Approach</a:t>
            </a:r>
          </a:p>
          <a:p>
            <a:pPr algn="ctr">
              <a:lnSpc>
                <a:spcPct val="100000"/>
              </a:lnSpc>
              <a:spcBef>
                <a:spcPct val="0"/>
              </a:spcBef>
              <a:buFontTx/>
              <a:buNone/>
            </a:pPr>
            <a:r>
              <a:rPr lang="en-US" altLang="en-US" sz="1700" dirty="0">
                <a:solidFill>
                  <a:schemeClr val="tx1">
                    <a:lumMod val="75000"/>
                    <a:lumOff val="25000"/>
                  </a:schemeClr>
                </a:solidFill>
                <a:latin typeface="Calibri" panose="020F0502020204030204" pitchFamily="34" charset="0"/>
                <a:cs typeface="Calibri" panose="020F0502020204030204" pitchFamily="34" charset="0"/>
              </a:rPr>
              <a:t>Data comes to the query</a:t>
            </a:r>
          </a:p>
        </p:txBody>
      </p:sp>
      <p:grpSp>
        <p:nvGrpSpPr>
          <p:cNvPr id="51" name="Group 50">
            <a:extLst>
              <a:ext uri="{FF2B5EF4-FFF2-40B4-BE49-F238E27FC236}">
                <a16:creationId xmlns:a16="http://schemas.microsoft.com/office/drawing/2014/main" id="{2A3346C0-ADB2-5048-A2F8-2C184D64DB66}"/>
              </a:ext>
            </a:extLst>
          </p:cNvPr>
          <p:cNvGrpSpPr/>
          <p:nvPr/>
        </p:nvGrpSpPr>
        <p:grpSpPr>
          <a:xfrm>
            <a:off x="1327412" y="2716591"/>
            <a:ext cx="4940300" cy="2872337"/>
            <a:chOff x="872300" y="2716591"/>
            <a:chExt cx="4940300" cy="2872337"/>
          </a:xfrm>
        </p:grpSpPr>
        <p:sp>
          <p:nvSpPr>
            <p:cNvPr id="22" name="Can 21">
              <a:extLst>
                <a:ext uri="{FF2B5EF4-FFF2-40B4-BE49-F238E27FC236}">
                  <a16:creationId xmlns:a16="http://schemas.microsoft.com/office/drawing/2014/main" id="{74BE6068-2EA7-5740-8BB1-B882FBC8A83B}"/>
                </a:ext>
              </a:extLst>
            </p:cNvPr>
            <p:cNvSpPr>
              <a:spLocks noChangeArrowheads="1"/>
            </p:cNvSpPr>
            <p:nvPr/>
          </p:nvSpPr>
          <p:spPr bwMode="auto">
            <a:xfrm>
              <a:off x="2623625" y="4462537"/>
              <a:ext cx="1753845" cy="481970"/>
            </a:xfrm>
            <a:prstGeom prst="can">
              <a:avLst>
                <a:gd name="adj" fmla="val 25000"/>
              </a:avLst>
            </a:prstGeom>
            <a:solidFill>
              <a:schemeClr val="accent1"/>
            </a:solidFill>
            <a:ln w="9525">
              <a:solidFill>
                <a:schemeClr val="accent2">
                  <a:lumMod val="75000"/>
                </a:schemeClr>
              </a:solidFill>
              <a:round/>
              <a:headEnd/>
              <a:tailEnd/>
            </a:ln>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a:solidFill>
                    <a:schemeClr val="bg1"/>
                  </a:solidFill>
                  <a:latin typeface="Calibri" panose="020F0502020204030204" pitchFamily="34" charset="0"/>
                  <a:cs typeface="Calibri" panose="020F0502020204030204" pitchFamily="34" charset="0"/>
                </a:rPr>
                <a:t>Central Database</a:t>
              </a:r>
            </a:p>
          </p:txBody>
        </p:sp>
        <p:sp>
          <p:nvSpPr>
            <p:cNvPr id="23" name="TextBox 5">
              <a:extLst>
                <a:ext uri="{FF2B5EF4-FFF2-40B4-BE49-F238E27FC236}">
                  <a16:creationId xmlns:a16="http://schemas.microsoft.com/office/drawing/2014/main" id="{9DDDE164-2D0D-AE4C-8EF2-D4B4DDF3E41A}"/>
                </a:ext>
              </a:extLst>
            </p:cNvPr>
            <p:cNvSpPr txBox="1">
              <a:spLocks noChangeArrowheads="1"/>
            </p:cNvSpPr>
            <p:nvPr/>
          </p:nvSpPr>
          <p:spPr bwMode="auto">
            <a:xfrm>
              <a:off x="3183345" y="5229675"/>
              <a:ext cx="634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r>
                <a:rPr lang="en-US" altLang="en-US" sz="1400" dirty="0">
                  <a:latin typeface="Calibri" panose="020F0502020204030204" pitchFamily="34" charset="0"/>
                  <a:cs typeface="Calibri" panose="020F0502020204030204" pitchFamily="34" charset="0"/>
                </a:rPr>
                <a:t>Query</a:t>
              </a:r>
            </a:p>
          </p:txBody>
        </p:sp>
        <p:cxnSp>
          <p:nvCxnSpPr>
            <p:cNvPr id="24" name="Straight Arrow Connector 7">
              <a:extLst>
                <a:ext uri="{FF2B5EF4-FFF2-40B4-BE49-F238E27FC236}">
                  <a16:creationId xmlns:a16="http://schemas.microsoft.com/office/drawing/2014/main" id="{10A39649-222D-E345-9BFB-34E8E4EF67B2}"/>
                </a:ext>
              </a:extLst>
            </p:cNvPr>
            <p:cNvCxnSpPr>
              <a:cxnSpLocks noChangeShapeType="1"/>
              <a:stCxn id="23" idx="0"/>
              <a:endCxn id="22" idx="3"/>
            </p:cNvCxnSpPr>
            <p:nvPr/>
          </p:nvCxnSpPr>
          <p:spPr bwMode="auto">
            <a:xfrm flipV="1">
              <a:off x="3500547" y="4944507"/>
              <a:ext cx="1" cy="28516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39" name="Group 38">
              <a:extLst>
                <a:ext uri="{FF2B5EF4-FFF2-40B4-BE49-F238E27FC236}">
                  <a16:creationId xmlns:a16="http://schemas.microsoft.com/office/drawing/2014/main" id="{B1AAFBA7-FE3A-5742-8897-B05B4A5D2FE7}"/>
                </a:ext>
              </a:extLst>
            </p:cNvPr>
            <p:cNvGrpSpPr/>
            <p:nvPr/>
          </p:nvGrpSpPr>
          <p:grpSpPr>
            <a:xfrm>
              <a:off x="1117722" y="2838195"/>
              <a:ext cx="4559300" cy="850900"/>
              <a:chOff x="6224286" y="3149345"/>
              <a:chExt cx="4559300" cy="850900"/>
            </a:xfrm>
          </p:grpSpPr>
          <p:sp>
            <p:nvSpPr>
              <p:cNvPr id="41" name="Can 15">
                <a:extLst>
                  <a:ext uri="{FF2B5EF4-FFF2-40B4-BE49-F238E27FC236}">
                    <a16:creationId xmlns:a16="http://schemas.microsoft.com/office/drawing/2014/main" id="{6ABB33D6-DFE9-3640-A28F-D576911A98D0}"/>
                  </a:ext>
                </a:extLst>
              </p:cNvPr>
              <p:cNvSpPr>
                <a:spLocks noChangeArrowheads="1"/>
              </p:cNvSpPr>
              <p:nvPr/>
            </p:nvSpPr>
            <p:spPr bwMode="auto">
              <a:xfrm>
                <a:off x="8065786" y="3149345"/>
                <a:ext cx="1016000" cy="533400"/>
              </a:xfrm>
              <a:prstGeom prst="can">
                <a:avLst>
                  <a:gd name="adj" fmla="val 25000"/>
                </a:avLst>
              </a:prstGeom>
              <a:solidFill>
                <a:schemeClr val="accent1"/>
              </a:solidFill>
              <a:ln w="9525">
                <a:solidFill>
                  <a:schemeClr val="accent2">
                    <a:lumMod val="75000"/>
                  </a:schemeClr>
                </a:solidFill>
                <a:round/>
                <a:headEnd/>
                <a:tailEnd/>
              </a:ln>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a:solidFill>
                      <a:schemeClr val="bg1"/>
                    </a:solidFill>
                    <a:latin typeface="Calibri" panose="020F0502020204030204" pitchFamily="34" charset="0"/>
                    <a:cs typeface="Calibri" panose="020F0502020204030204" pitchFamily="34" charset="0"/>
                  </a:rPr>
                  <a:t>EHR #2</a:t>
                </a:r>
              </a:p>
            </p:txBody>
          </p:sp>
          <p:sp>
            <p:nvSpPr>
              <p:cNvPr id="42" name="Can 19">
                <a:extLst>
                  <a:ext uri="{FF2B5EF4-FFF2-40B4-BE49-F238E27FC236}">
                    <a16:creationId xmlns:a16="http://schemas.microsoft.com/office/drawing/2014/main" id="{88B0A5D0-5838-F448-B3D7-EE1E280722C1}"/>
                  </a:ext>
                </a:extLst>
              </p:cNvPr>
              <p:cNvSpPr>
                <a:spLocks noChangeArrowheads="1"/>
              </p:cNvSpPr>
              <p:nvPr/>
            </p:nvSpPr>
            <p:spPr bwMode="auto">
              <a:xfrm>
                <a:off x="6224286" y="3454145"/>
                <a:ext cx="1016000" cy="533400"/>
              </a:xfrm>
              <a:prstGeom prst="can">
                <a:avLst>
                  <a:gd name="adj" fmla="val 25000"/>
                </a:avLst>
              </a:prstGeom>
              <a:solidFill>
                <a:schemeClr val="accent1"/>
              </a:solidFill>
              <a:ln w="9525">
                <a:solidFill>
                  <a:schemeClr val="accent2">
                    <a:lumMod val="75000"/>
                  </a:schemeClr>
                </a:solidFill>
                <a:round/>
                <a:headEnd/>
                <a:tailEnd/>
              </a:ln>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a:solidFill>
                      <a:schemeClr val="bg1"/>
                    </a:solidFill>
                    <a:latin typeface="Calibri" panose="020F0502020204030204" pitchFamily="34" charset="0"/>
                    <a:cs typeface="Calibri" panose="020F0502020204030204" pitchFamily="34" charset="0"/>
                  </a:rPr>
                  <a:t>EHR #1</a:t>
                </a:r>
              </a:p>
            </p:txBody>
          </p:sp>
          <p:sp>
            <p:nvSpPr>
              <p:cNvPr id="43" name="Can 20">
                <a:extLst>
                  <a:ext uri="{FF2B5EF4-FFF2-40B4-BE49-F238E27FC236}">
                    <a16:creationId xmlns:a16="http://schemas.microsoft.com/office/drawing/2014/main" id="{B7282156-7909-9C47-B159-49CEFC1A6BD6}"/>
                  </a:ext>
                </a:extLst>
              </p:cNvPr>
              <p:cNvSpPr>
                <a:spLocks noChangeArrowheads="1"/>
              </p:cNvSpPr>
              <p:nvPr/>
            </p:nvSpPr>
            <p:spPr bwMode="auto">
              <a:xfrm>
                <a:off x="9767586" y="3466845"/>
                <a:ext cx="1016000" cy="533400"/>
              </a:xfrm>
              <a:prstGeom prst="can">
                <a:avLst>
                  <a:gd name="adj" fmla="val 25000"/>
                </a:avLst>
              </a:prstGeom>
              <a:solidFill>
                <a:schemeClr val="accent1"/>
              </a:solidFill>
              <a:ln w="9525">
                <a:solidFill>
                  <a:schemeClr val="accent2">
                    <a:lumMod val="75000"/>
                  </a:schemeClr>
                </a:solidFill>
                <a:round/>
                <a:headEnd/>
                <a:tailEnd/>
              </a:ln>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a:solidFill>
                      <a:schemeClr val="bg1"/>
                    </a:solidFill>
                    <a:latin typeface="Calibri" panose="020F0502020204030204" pitchFamily="34" charset="0"/>
                    <a:cs typeface="Calibri" panose="020F0502020204030204" pitchFamily="34" charset="0"/>
                  </a:rPr>
                  <a:t>EHR #3</a:t>
                </a:r>
              </a:p>
            </p:txBody>
          </p:sp>
        </p:grpSp>
        <p:cxnSp>
          <p:nvCxnSpPr>
            <p:cNvPr id="45" name="Straight Arrow Connector 30">
              <a:extLst>
                <a:ext uri="{FF2B5EF4-FFF2-40B4-BE49-F238E27FC236}">
                  <a16:creationId xmlns:a16="http://schemas.microsoft.com/office/drawing/2014/main" id="{CEF6D0F4-4BCB-9742-A9FD-477EECBA1CAC}"/>
                </a:ext>
              </a:extLst>
            </p:cNvPr>
            <p:cNvCxnSpPr>
              <a:cxnSpLocks noChangeShapeType="1"/>
            </p:cNvCxnSpPr>
            <p:nvPr/>
          </p:nvCxnSpPr>
          <p:spPr bwMode="auto">
            <a:xfrm flipH="1" flipV="1">
              <a:off x="1650879" y="3675451"/>
              <a:ext cx="1358900" cy="736600"/>
            </a:xfrm>
            <a:prstGeom prst="straightConnector1">
              <a:avLst/>
            </a:prstGeom>
            <a:noFill/>
            <a:ln w="19050">
              <a:solidFill>
                <a:schemeClr val="accent2"/>
              </a:solidFill>
              <a:round/>
              <a:headEnd type="triangle" w="lg" len="med"/>
              <a:tailEnd type="none" w="lg" len="med"/>
            </a:ln>
            <a:extLst>
              <a:ext uri="{909E8E84-426E-40DD-AFC4-6F175D3DCCD1}">
                <a14:hiddenFill xmlns:a14="http://schemas.microsoft.com/office/drawing/2010/main">
                  <a:noFill/>
                </a14:hiddenFill>
              </a:ext>
            </a:extLst>
          </p:spPr>
        </p:cxnSp>
        <p:cxnSp>
          <p:nvCxnSpPr>
            <p:cNvPr id="46" name="Straight Arrow Connector 1034240">
              <a:extLst>
                <a:ext uri="{FF2B5EF4-FFF2-40B4-BE49-F238E27FC236}">
                  <a16:creationId xmlns:a16="http://schemas.microsoft.com/office/drawing/2014/main" id="{84F1F7ED-1EE0-6B42-B357-7BA0490E54C3}"/>
                </a:ext>
              </a:extLst>
            </p:cNvPr>
            <p:cNvCxnSpPr>
              <a:cxnSpLocks noChangeShapeType="1"/>
            </p:cNvCxnSpPr>
            <p:nvPr/>
          </p:nvCxnSpPr>
          <p:spPr bwMode="auto">
            <a:xfrm flipH="1" flipV="1">
              <a:off x="3492379" y="3370651"/>
              <a:ext cx="19050" cy="1054100"/>
            </a:xfrm>
            <a:prstGeom prst="straightConnector1">
              <a:avLst/>
            </a:prstGeom>
            <a:noFill/>
            <a:ln w="19050">
              <a:solidFill>
                <a:schemeClr val="accent2"/>
              </a:solidFill>
              <a:round/>
              <a:headEnd type="triangle" w="lg" len="med"/>
              <a:tailEnd type="none" w="lg" len="med"/>
            </a:ln>
            <a:extLst>
              <a:ext uri="{909E8E84-426E-40DD-AFC4-6F175D3DCCD1}">
                <a14:hiddenFill xmlns:a14="http://schemas.microsoft.com/office/drawing/2010/main">
                  <a:noFill/>
                </a14:hiddenFill>
              </a:ext>
            </a:extLst>
          </p:spPr>
        </p:cxnSp>
        <p:cxnSp>
          <p:nvCxnSpPr>
            <p:cNvPr id="47" name="Straight Arrow Connector 1034244">
              <a:extLst>
                <a:ext uri="{FF2B5EF4-FFF2-40B4-BE49-F238E27FC236}">
                  <a16:creationId xmlns:a16="http://schemas.microsoft.com/office/drawing/2014/main" id="{A2C9F061-5572-BE4D-A315-FCA0F01F63B1}"/>
                </a:ext>
              </a:extLst>
            </p:cNvPr>
            <p:cNvCxnSpPr>
              <a:cxnSpLocks noChangeShapeType="1"/>
            </p:cNvCxnSpPr>
            <p:nvPr/>
          </p:nvCxnSpPr>
          <p:spPr bwMode="auto">
            <a:xfrm flipV="1">
              <a:off x="4051179" y="3688151"/>
              <a:ext cx="1143000" cy="711200"/>
            </a:xfrm>
            <a:prstGeom prst="straightConnector1">
              <a:avLst/>
            </a:prstGeom>
            <a:noFill/>
            <a:ln w="19050">
              <a:solidFill>
                <a:schemeClr val="accent2"/>
              </a:solidFill>
              <a:round/>
              <a:headEnd type="triangle" w="lg" len="med"/>
              <a:tailEnd type="none" w="lg" len="med"/>
            </a:ln>
            <a:extLst>
              <a:ext uri="{909E8E84-426E-40DD-AFC4-6F175D3DCCD1}">
                <a14:hiddenFill xmlns:a14="http://schemas.microsoft.com/office/drawing/2010/main">
                  <a:noFill/>
                </a14:hiddenFill>
              </a:ext>
            </a:extLst>
          </p:spPr>
        </p:cxnSp>
        <p:sp>
          <p:nvSpPr>
            <p:cNvPr id="48" name="Rectangle 47">
              <a:extLst>
                <a:ext uri="{FF2B5EF4-FFF2-40B4-BE49-F238E27FC236}">
                  <a16:creationId xmlns:a16="http://schemas.microsoft.com/office/drawing/2014/main" id="{C0970E1D-4C88-C848-AF18-894BDF20AFF9}"/>
                </a:ext>
              </a:extLst>
            </p:cNvPr>
            <p:cNvSpPr/>
            <p:nvPr/>
          </p:nvSpPr>
          <p:spPr bwMode="auto">
            <a:xfrm>
              <a:off x="872300" y="2716591"/>
              <a:ext cx="4940300" cy="2872337"/>
            </a:xfrm>
            <a:prstGeom prst="rect">
              <a:avLst/>
            </a:prstGeom>
            <a:noFill/>
            <a:ln w="9525" cap="flat" cmpd="sng" algn="ctr">
              <a:solidFill>
                <a:schemeClr val="bg1">
                  <a:lumMod val="75000"/>
                </a:schemeClr>
              </a:solidFill>
              <a:prstDash val="solid"/>
              <a:round/>
              <a:headEnd type="none" w="med" len="med"/>
              <a:tailEnd type="none" w="med" len="med"/>
            </a:ln>
            <a:effectLst/>
            <a:extLst>
              <a:ext uri="{AF507438-7753-43e0-B8FC-AC1667EBCBE1}"/>
            </a:extLst>
          </p:spPr>
          <p:txBody>
            <a:bodyPr/>
            <a:lstStyle/>
            <a:p>
              <a:pPr>
                <a:defRPr/>
              </a:pPr>
              <a:endParaRPr lang="en-US">
                <a:solidFill>
                  <a:srgbClr val="000000"/>
                </a:solidFill>
                <a:latin typeface="Times" charset="0"/>
                <a:ea typeface="ＭＳ Ｐゴシック" charset="0"/>
              </a:endParaRPr>
            </a:p>
          </p:txBody>
        </p:sp>
      </p:grpSp>
      <p:sp>
        <p:nvSpPr>
          <p:cNvPr id="53" name="TextBox 52">
            <a:extLst>
              <a:ext uri="{FF2B5EF4-FFF2-40B4-BE49-F238E27FC236}">
                <a16:creationId xmlns:a16="http://schemas.microsoft.com/office/drawing/2014/main" id="{EBB1A0D1-0323-1C4F-833F-53C22321A355}"/>
              </a:ext>
            </a:extLst>
          </p:cNvPr>
          <p:cNvSpPr txBox="1"/>
          <p:nvPr/>
        </p:nvSpPr>
        <p:spPr>
          <a:xfrm>
            <a:off x="1496129" y="3646269"/>
            <a:ext cx="441146" cy="276999"/>
          </a:xfrm>
          <a:prstGeom prst="rect">
            <a:avLst/>
          </a:prstGeom>
          <a:noFill/>
        </p:spPr>
        <p:txBody>
          <a:bodyPr wrap="none" rtlCol="0">
            <a:spAutoFit/>
          </a:bodyPr>
          <a:lstStyle/>
          <a:p>
            <a:r>
              <a:rPr lang="en-US" sz="1200" dirty="0">
                <a:solidFill>
                  <a:schemeClr val="tx1">
                    <a:lumMod val="75000"/>
                    <a:lumOff val="25000"/>
                  </a:schemeClr>
                </a:solidFill>
              </a:rPr>
              <a:t>Epic</a:t>
            </a:r>
          </a:p>
        </p:txBody>
      </p:sp>
      <p:sp>
        <p:nvSpPr>
          <p:cNvPr id="57" name="TextBox 56">
            <a:extLst>
              <a:ext uri="{FF2B5EF4-FFF2-40B4-BE49-F238E27FC236}">
                <a16:creationId xmlns:a16="http://schemas.microsoft.com/office/drawing/2014/main" id="{D73B0136-11B7-AF45-A09C-E8F0082CABEE}"/>
              </a:ext>
            </a:extLst>
          </p:cNvPr>
          <p:cNvSpPr txBox="1"/>
          <p:nvPr/>
        </p:nvSpPr>
        <p:spPr>
          <a:xfrm>
            <a:off x="3337219" y="3326386"/>
            <a:ext cx="606256" cy="276999"/>
          </a:xfrm>
          <a:prstGeom prst="rect">
            <a:avLst/>
          </a:prstGeom>
          <a:noFill/>
        </p:spPr>
        <p:txBody>
          <a:bodyPr wrap="none" rtlCol="0">
            <a:spAutoFit/>
          </a:bodyPr>
          <a:lstStyle/>
          <a:p>
            <a:r>
              <a:rPr lang="en-US" sz="1200" dirty="0">
                <a:solidFill>
                  <a:schemeClr val="tx1">
                    <a:lumMod val="75000"/>
                    <a:lumOff val="25000"/>
                  </a:schemeClr>
                </a:solidFill>
              </a:rPr>
              <a:t>Cerner</a:t>
            </a:r>
          </a:p>
        </p:txBody>
      </p:sp>
      <p:sp>
        <p:nvSpPr>
          <p:cNvPr id="58" name="TextBox 57">
            <a:extLst>
              <a:ext uri="{FF2B5EF4-FFF2-40B4-BE49-F238E27FC236}">
                <a16:creationId xmlns:a16="http://schemas.microsoft.com/office/drawing/2014/main" id="{C7A89CC1-EA31-ED4D-B5DB-03445141549D}"/>
              </a:ext>
            </a:extLst>
          </p:cNvPr>
          <p:cNvSpPr txBox="1"/>
          <p:nvPr/>
        </p:nvSpPr>
        <p:spPr>
          <a:xfrm>
            <a:off x="5485242" y="3646269"/>
            <a:ext cx="751424" cy="276999"/>
          </a:xfrm>
          <a:prstGeom prst="rect">
            <a:avLst/>
          </a:prstGeom>
          <a:noFill/>
        </p:spPr>
        <p:txBody>
          <a:bodyPr wrap="none" rtlCol="0">
            <a:spAutoFit/>
          </a:bodyPr>
          <a:lstStyle/>
          <a:p>
            <a:r>
              <a:rPr lang="en-US" sz="1200" dirty="0" err="1">
                <a:solidFill>
                  <a:schemeClr val="tx1">
                    <a:lumMod val="75000"/>
                    <a:lumOff val="25000"/>
                  </a:schemeClr>
                </a:solidFill>
              </a:rPr>
              <a:t>Allscripts</a:t>
            </a:r>
            <a:endParaRPr lang="en-US" sz="1200" dirty="0">
              <a:solidFill>
                <a:schemeClr val="tx1">
                  <a:lumMod val="75000"/>
                  <a:lumOff val="25000"/>
                </a:schemeClr>
              </a:solidFill>
            </a:endParaRPr>
          </a:p>
        </p:txBody>
      </p:sp>
      <p:grpSp>
        <p:nvGrpSpPr>
          <p:cNvPr id="2" name="Group 1">
            <a:extLst>
              <a:ext uri="{FF2B5EF4-FFF2-40B4-BE49-F238E27FC236}">
                <a16:creationId xmlns:a16="http://schemas.microsoft.com/office/drawing/2014/main" id="{BE18DE31-38E0-F44E-94EB-2033302A83ED}"/>
              </a:ext>
            </a:extLst>
          </p:cNvPr>
          <p:cNvGrpSpPr/>
          <p:nvPr/>
        </p:nvGrpSpPr>
        <p:grpSpPr>
          <a:xfrm>
            <a:off x="6524591" y="2716591"/>
            <a:ext cx="4940300" cy="3599061"/>
            <a:chOff x="6524591" y="2716591"/>
            <a:chExt cx="4940300" cy="3599061"/>
          </a:xfrm>
        </p:grpSpPr>
        <p:grpSp>
          <p:nvGrpSpPr>
            <p:cNvPr id="54" name="Group 53">
              <a:extLst>
                <a:ext uri="{FF2B5EF4-FFF2-40B4-BE49-F238E27FC236}">
                  <a16:creationId xmlns:a16="http://schemas.microsoft.com/office/drawing/2014/main" id="{192EC81D-4E9F-234F-96E5-A6E0FA810EA0}"/>
                </a:ext>
              </a:extLst>
            </p:cNvPr>
            <p:cNvGrpSpPr/>
            <p:nvPr/>
          </p:nvGrpSpPr>
          <p:grpSpPr>
            <a:xfrm>
              <a:off x="6524591" y="2716591"/>
              <a:ext cx="4940300" cy="3599061"/>
              <a:chOff x="6524591" y="2716591"/>
              <a:chExt cx="4940300" cy="3599061"/>
            </a:xfrm>
          </p:grpSpPr>
          <p:grpSp>
            <p:nvGrpSpPr>
              <p:cNvPr id="52" name="Group 51">
                <a:extLst>
                  <a:ext uri="{FF2B5EF4-FFF2-40B4-BE49-F238E27FC236}">
                    <a16:creationId xmlns:a16="http://schemas.microsoft.com/office/drawing/2014/main" id="{918A0626-D0D7-474C-AC89-7E1F724F3104}"/>
                  </a:ext>
                </a:extLst>
              </p:cNvPr>
              <p:cNvGrpSpPr/>
              <p:nvPr/>
            </p:nvGrpSpPr>
            <p:grpSpPr>
              <a:xfrm>
                <a:off x="6524591" y="2716591"/>
                <a:ext cx="4940300" cy="2872337"/>
                <a:chOff x="5903814" y="2716591"/>
                <a:chExt cx="4940300" cy="2872337"/>
              </a:xfrm>
            </p:grpSpPr>
            <p:sp>
              <p:nvSpPr>
                <p:cNvPr id="26" name="Rectangle 25">
                  <a:extLst>
                    <a:ext uri="{FF2B5EF4-FFF2-40B4-BE49-F238E27FC236}">
                      <a16:creationId xmlns:a16="http://schemas.microsoft.com/office/drawing/2014/main" id="{E53051A7-9C64-B247-9043-41DBB33A2BA6}"/>
                    </a:ext>
                  </a:extLst>
                </p:cNvPr>
                <p:cNvSpPr/>
                <p:nvPr/>
              </p:nvSpPr>
              <p:spPr bwMode="auto">
                <a:xfrm>
                  <a:off x="5903814" y="2716591"/>
                  <a:ext cx="4940300" cy="2872337"/>
                </a:xfrm>
                <a:prstGeom prst="rect">
                  <a:avLst/>
                </a:prstGeom>
                <a:noFill/>
                <a:ln w="9525" cap="flat" cmpd="sng" algn="ctr">
                  <a:solidFill>
                    <a:schemeClr val="bg1">
                      <a:lumMod val="75000"/>
                    </a:schemeClr>
                  </a:solidFill>
                  <a:prstDash val="solid"/>
                  <a:round/>
                  <a:headEnd type="none" w="med" len="med"/>
                  <a:tailEnd type="none" w="med" len="med"/>
                </a:ln>
                <a:effectLst/>
                <a:extLst>
                  <a:ext uri="{AF507438-7753-43e0-B8FC-AC1667EBCBE1}"/>
                </a:extLst>
              </p:spPr>
              <p:txBody>
                <a:bodyPr/>
                <a:lstStyle/>
                <a:p>
                  <a:pPr>
                    <a:defRPr/>
                  </a:pPr>
                  <a:endParaRPr lang="en-US">
                    <a:solidFill>
                      <a:srgbClr val="000000"/>
                    </a:solidFill>
                    <a:latin typeface="Times" charset="0"/>
                    <a:ea typeface="ＭＳ Ｐゴシック" charset="0"/>
                  </a:endParaRPr>
                </a:p>
              </p:txBody>
            </p:sp>
            <p:grpSp>
              <p:nvGrpSpPr>
                <p:cNvPr id="27" name="Group 5">
                  <a:extLst>
                    <a:ext uri="{FF2B5EF4-FFF2-40B4-BE49-F238E27FC236}">
                      <a16:creationId xmlns:a16="http://schemas.microsoft.com/office/drawing/2014/main" id="{4B0A6416-D5CD-C646-ADB7-734311D1C986}"/>
                    </a:ext>
                  </a:extLst>
                </p:cNvPr>
                <p:cNvGrpSpPr>
                  <a:grpSpLocks/>
                </p:cNvGrpSpPr>
                <p:nvPr/>
              </p:nvGrpSpPr>
              <p:grpSpPr bwMode="auto">
                <a:xfrm>
                  <a:off x="6139327" y="2838195"/>
                  <a:ext cx="4559300" cy="2699074"/>
                  <a:chOff x="4038600" y="2095500"/>
                  <a:chExt cx="4559300" cy="2699074"/>
                </a:xfrm>
              </p:grpSpPr>
              <p:sp>
                <p:nvSpPr>
                  <p:cNvPr id="28" name="Can 15">
                    <a:extLst>
                      <a:ext uri="{FF2B5EF4-FFF2-40B4-BE49-F238E27FC236}">
                        <a16:creationId xmlns:a16="http://schemas.microsoft.com/office/drawing/2014/main" id="{580582D4-4D70-9A46-A229-DF64148A35EB}"/>
                      </a:ext>
                    </a:extLst>
                  </p:cNvPr>
                  <p:cNvSpPr>
                    <a:spLocks noChangeArrowheads="1"/>
                  </p:cNvSpPr>
                  <p:nvPr/>
                </p:nvSpPr>
                <p:spPr bwMode="auto">
                  <a:xfrm>
                    <a:off x="5880100" y="2095500"/>
                    <a:ext cx="1016000" cy="533400"/>
                  </a:xfrm>
                  <a:prstGeom prst="can">
                    <a:avLst>
                      <a:gd name="adj" fmla="val 25000"/>
                    </a:avLst>
                  </a:prstGeom>
                  <a:solidFill>
                    <a:schemeClr val="accent1"/>
                  </a:solidFill>
                  <a:ln w="9525">
                    <a:solidFill>
                      <a:schemeClr val="accent2">
                        <a:lumMod val="75000"/>
                      </a:schemeClr>
                    </a:solidFill>
                    <a:round/>
                    <a:headEnd/>
                    <a:tailEnd/>
                  </a:ln>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a:solidFill>
                          <a:schemeClr val="bg1"/>
                        </a:solidFill>
                        <a:latin typeface="Calibri" panose="020F0502020204030204" pitchFamily="34" charset="0"/>
                        <a:cs typeface="Calibri" panose="020F0502020204030204" pitchFamily="34" charset="0"/>
                      </a:rPr>
                      <a:t>EHR #2</a:t>
                    </a:r>
                  </a:p>
                </p:txBody>
              </p:sp>
              <p:sp>
                <p:nvSpPr>
                  <p:cNvPr id="29" name="Can 19">
                    <a:extLst>
                      <a:ext uri="{FF2B5EF4-FFF2-40B4-BE49-F238E27FC236}">
                        <a16:creationId xmlns:a16="http://schemas.microsoft.com/office/drawing/2014/main" id="{C354B13E-28D7-D743-B379-5B765B5FBF07}"/>
                      </a:ext>
                    </a:extLst>
                  </p:cNvPr>
                  <p:cNvSpPr>
                    <a:spLocks noChangeArrowheads="1"/>
                  </p:cNvSpPr>
                  <p:nvPr/>
                </p:nvSpPr>
                <p:spPr bwMode="auto">
                  <a:xfrm>
                    <a:off x="4038600" y="2400300"/>
                    <a:ext cx="1016000" cy="533400"/>
                  </a:xfrm>
                  <a:prstGeom prst="can">
                    <a:avLst>
                      <a:gd name="adj" fmla="val 25000"/>
                    </a:avLst>
                  </a:prstGeom>
                  <a:solidFill>
                    <a:schemeClr val="accent1"/>
                  </a:solidFill>
                  <a:ln w="9525">
                    <a:solidFill>
                      <a:schemeClr val="accent2">
                        <a:lumMod val="75000"/>
                      </a:schemeClr>
                    </a:solidFill>
                    <a:round/>
                    <a:headEnd/>
                    <a:tailEnd/>
                  </a:ln>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a:solidFill>
                          <a:schemeClr val="bg1"/>
                        </a:solidFill>
                        <a:latin typeface="Calibri" panose="020F0502020204030204" pitchFamily="34" charset="0"/>
                        <a:cs typeface="Calibri" panose="020F0502020204030204" pitchFamily="34" charset="0"/>
                      </a:rPr>
                      <a:t>EHR #1</a:t>
                    </a:r>
                  </a:p>
                </p:txBody>
              </p:sp>
              <p:sp>
                <p:nvSpPr>
                  <p:cNvPr id="30" name="Can 20">
                    <a:extLst>
                      <a:ext uri="{FF2B5EF4-FFF2-40B4-BE49-F238E27FC236}">
                        <a16:creationId xmlns:a16="http://schemas.microsoft.com/office/drawing/2014/main" id="{E90AFFB0-FC44-D44D-8EB5-D25D8E74F3F1}"/>
                      </a:ext>
                    </a:extLst>
                  </p:cNvPr>
                  <p:cNvSpPr>
                    <a:spLocks noChangeArrowheads="1"/>
                  </p:cNvSpPr>
                  <p:nvPr/>
                </p:nvSpPr>
                <p:spPr bwMode="auto">
                  <a:xfrm>
                    <a:off x="7581900" y="2413000"/>
                    <a:ext cx="1016000" cy="533400"/>
                  </a:xfrm>
                  <a:prstGeom prst="can">
                    <a:avLst>
                      <a:gd name="adj" fmla="val 25000"/>
                    </a:avLst>
                  </a:prstGeom>
                  <a:solidFill>
                    <a:schemeClr val="accent1"/>
                  </a:solidFill>
                  <a:ln w="9525">
                    <a:solidFill>
                      <a:schemeClr val="accent2">
                        <a:lumMod val="75000"/>
                      </a:schemeClr>
                    </a:solidFill>
                    <a:round/>
                    <a:headEnd/>
                    <a:tailEnd/>
                  </a:ln>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a:solidFill>
                          <a:schemeClr val="bg1"/>
                        </a:solidFill>
                        <a:latin typeface="Calibri" panose="020F0502020204030204" pitchFamily="34" charset="0"/>
                        <a:cs typeface="Calibri" panose="020F0502020204030204" pitchFamily="34" charset="0"/>
                      </a:rPr>
                      <a:t>EHR #3</a:t>
                    </a:r>
                  </a:p>
                </p:txBody>
              </p:sp>
              <p:grpSp>
                <p:nvGrpSpPr>
                  <p:cNvPr id="31" name="Group 25">
                    <a:extLst>
                      <a:ext uri="{FF2B5EF4-FFF2-40B4-BE49-F238E27FC236}">
                        <a16:creationId xmlns:a16="http://schemas.microsoft.com/office/drawing/2014/main" id="{06D2DF9E-C066-1D41-B1EA-B5F1F147031A}"/>
                      </a:ext>
                    </a:extLst>
                  </p:cNvPr>
                  <p:cNvGrpSpPr>
                    <a:grpSpLocks/>
                  </p:cNvGrpSpPr>
                  <p:nvPr/>
                </p:nvGrpSpPr>
                <p:grpSpPr bwMode="auto">
                  <a:xfrm>
                    <a:off x="5283200" y="3683000"/>
                    <a:ext cx="2247900" cy="330200"/>
                    <a:chOff x="5283200" y="3683000"/>
                    <a:chExt cx="2247900" cy="330200"/>
                  </a:xfrm>
                </p:grpSpPr>
                <p:sp>
                  <p:nvSpPr>
                    <p:cNvPr id="37" name="Rectangle 36">
                      <a:extLst>
                        <a:ext uri="{FF2B5EF4-FFF2-40B4-BE49-F238E27FC236}">
                          <a16:creationId xmlns:a16="http://schemas.microsoft.com/office/drawing/2014/main" id="{D105B5EE-123D-8846-B8E9-FC9260F28157}"/>
                        </a:ext>
                      </a:extLst>
                    </p:cNvPr>
                    <p:cNvSpPr/>
                    <p:nvPr/>
                  </p:nvSpPr>
                  <p:spPr bwMode="auto">
                    <a:xfrm>
                      <a:off x="5283200" y="3683000"/>
                      <a:ext cx="2247900" cy="330200"/>
                    </a:xfrm>
                    <a:prstGeom prst="rect">
                      <a:avLst/>
                    </a:prstGeom>
                    <a:solidFill>
                      <a:schemeClr val="accent2">
                        <a:lumMod val="75000"/>
                      </a:schemeClr>
                    </a:solidFill>
                    <a:ln w="9525" cap="flat" cmpd="sng" algn="ctr">
                      <a:solidFill>
                        <a:schemeClr val="tx1"/>
                      </a:solidFill>
                      <a:prstDash val="solid"/>
                      <a:round/>
                      <a:headEnd type="none" w="med" len="med"/>
                      <a:tailEnd type="none" w="med" len="med"/>
                    </a:ln>
                    <a:effectLst/>
                    <a:extLst/>
                  </p:spPr>
                  <p:txBody>
                    <a:bodyPr/>
                    <a:lstStyle/>
                    <a:p>
                      <a:pPr>
                        <a:defRPr/>
                      </a:pPr>
                      <a:endParaRPr lang="en-US">
                        <a:solidFill>
                          <a:srgbClr val="000000"/>
                        </a:solidFill>
                        <a:latin typeface="Times" charset="0"/>
                        <a:ea typeface="ＭＳ Ｐゴシック" charset="0"/>
                        <a:cs typeface="ＭＳ Ｐゴシック" charset="0"/>
                      </a:endParaRPr>
                    </a:p>
                  </p:txBody>
                </p:sp>
                <p:sp>
                  <p:nvSpPr>
                    <p:cNvPr id="38" name="TextBox 23">
                      <a:extLst>
                        <a:ext uri="{FF2B5EF4-FFF2-40B4-BE49-F238E27FC236}">
                          <a16:creationId xmlns:a16="http://schemas.microsoft.com/office/drawing/2014/main" id="{8E8F52A0-D4ED-1145-B6B8-256F15CE0E02}"/>
                        </a:ext>
                      </a:extLst>
                    </p:cNvPr>
                    <p:cNvSpPr txBox="1">
                      <a:spLocks noChangeArrowheads="1"/>
                    </p:cNvSpPr>
                    <p:nvPr/>
                  </p:nvSpPr>
                  <p:spPr bwMode="auto">
                    <a:xfrm>
                      <a:off x="5828331" y="3692723"/>
                      <a:ext cx="11547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r>
                        <a:rPr lang="en-US" altLang="en-US" sz="1400" dirty="0">
                          <a:solidFill>
                            <a:schemeClr val="bg1"/>
                          </a:solidFill>
                          <a:latin typeface="Calibri" panose="020F0502020204030204" pitchFamily="34" charset="0"/>
                          <a:cs typeface="Calibri" panose="020F0502020204030204" pitchFamily="34" charset="0"/>
                        </a:rPr>
                        <a:t>Query Broker</a:t>
                      </a:r>
                    </a:p>
                  </p:txBody>
                </p:sp>
              </p:grpSp>
              <p:sp>
                <p:nvSpPr>
                  <p:cNvPr id="32" name="TextBox 26">
                    <a:extLst>
                      <a:ext uri="{FF2B5EF4-FFF2-40B4-BE49-F238E27FC236}">
                        <a16:creationId xmlns:a16="http://schemas.microsoft.com/office/drawing/2014/main" id="{3BC9C323-6A43-3747-95E2-D25369EF5C14}"/>
                      </a:ext>
                    </a:extLst>
                  </p:cNvPr>
                  <p:cNvSpPr txBox="1">
                    <a:spLocks noChangeArrowheads="1"/>
                  </p:cNvSpPr>
                  <p:nvPr/>
                </p:nvSpPr>
                <p:spPr bwMode="auto">
                  <a:xfrm>
                    <a:off x="6070898" y="4486797"/>
                    <a:ext cx="634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r>
                      <a:rPr lang="en-US" altLang="en-US" sz="1400" dirty="0">
                        <a:latin typeface="Calibri" panose="020F0502020204030204" pitchFamily="34" charset="0"/>
                        <a:cs typeface="Calibri" panose="020F0502020204030204" pitchFamily="34" charset="0"/>
                      </a:rPr>
                      <a:t>Query</a:t>
                    </a:r>
                  </a:p>
                </p:txBody>
              </p:sp>
              <p:cxnSp>
                <p:nvCxnSpPr>
                  <p:cNvPr id="33" name="Straight Arrow Connector 28">
                    <a:extLst>
                      <a:ext uri="{FF2B5EF4-FFF2-40B4-BE49-F238E27FC236}">
                        <a16:creationId xmlns:a16="http://schemas.microsoft.com/office/drawing/2014/main" id="{462F8B76-B62E-734A-AC87-055952C4BAE9}"/>
                      </a:ext>
                    </a:extLst>
                  </p:cNvPr>
                  <p:cNvCxnSpPr>
                    <a:cxnSpLocks noChangeShapeType="1"/>
                  </p:cNvCxnSpPr>
                  <p:nvPr/>
                </p:nvCxnSpPr>
                <p:spPr bwMode="auto">
                  <a:xfrm flipV="1">
                    <a:off x="6400800" y="4013200"/>
                    <a:ext cx="6350" cy="469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4" name="Straight Arrow Connector 30">
                    <a:extLst>
                      <a:ext uri="{FF2B5EF4-FFF2-40B4-BE49-F238E27FC236}">
                        <a16:creationId xmlns:a16="http://schemas.microsoft.com/office/drawing/2014/main" id="{107847CE-2480-A644-AC7D-63BC0C48E163}"/>
                      </a:ext>
                    </a:extLst>
                  </p:cNvPr>
                  <p:cNvCxnSpPr>
                    <a:cxnSpLocks noChangeShapeType="1"/>
                  </p:cNvCxnSpPr>
                  <p:nvPr/>
                </p:nvCxnSpPr>
                <p:spPr bwMode="auto">
                  <a:xfrm flipH="1" flipV="1">
                    <a:off x="4546600" y="2933700"/>
                    <a:ext cx="1358900" cy="736600"/>
                  </a:xfrm>
                  <a:prstGeom prst="straightConnector1">
                    <a:avLst/>
                  </a:prstGeom>
                  <a:noFill/>
                  <a:ln w="19050">
                    <a:solidFill>
                      <a:schemeClr val="accent2"/>
                    </a:solidFill>
                    <a:round/>
                    <a:headEnd/>
                    <a:tailEnd type="triangle" w="lg" len="med"/>
                  </a:ln>
                  <a:extLst>
                    <a:ext uri="{909E8E84-426E-40DD-AFC4-6F175D3DCCD1}">
                      <a14:hiddenFill xmlns:a14="http://schemas.microsoft.com/office/drawing/2010/main">
                        <a:noFill/>
                      </a14:hiddenFill>
                    </a:ext>
                  </a:extLst>
                </p:spPr>
              </p:cxnSp>
              <p:cxnSp>
                <p:nvCxnSpPr>
                  <p:cNvPr id="35" name="Straight Arrow Connector 1034240">
                    <a:extLst>
                      <a:ext uri="{FF2B5EF4-FFF2-40B4-BE49-F238E27FC236}">
                        <a16:creationId xmlns:a16="http://schemas.microsoft.com/office/drawing/2014/main" id="{EE5A7600-262F-3444-8162-EE56C9736421}"/>
                      </a:ext>
                    </a:extLst>
                  </p:cNvPr>
                  <p:cNvCxnSpPr>
                    <a:cxnSpLocks noChangeShapeType="1"/>
                  </p:cNvCxnSpPr>
                  <p:nvPr/>
                </p:nvCxnSpPr>
                <p:spPr bwMode="auto">
                  <a:xfrm flipH="1" flipV="1">
                    <a:off x="6388100" y="2628900"/>
                    <a:ext cx="19050" cy="1054100"/>
                  </a:xfrm>
                  <a:prstGeom prst="straightConnector1">
                    <a:avLst/>
                  </a:prstGeom>
                  <a:noFill/>
                  <a:ln w="19050">
                    <a:solidFill>
                      <a:schemeClr val="accent2"/>
                    </a:solidFill>
                    <a:round/>
                    <a:headEnd/>
                    <a:tailEnd type="triangle" w="lg" len="med"/>
                  </a:ln>
                  <a:extLst>
                    <a:ext uri="{909E8E84-426E-40DD-AFC4-6F175D3DCCD1}">
                      <a14:hiddenFill xmlns:a14="http://schemas.microsoft.com/office/drawing/2010/main">
                        <a:noFill/>
                      </a14:hiddenFill>
                    </a:ext>
                  </a:extLst>
                </p:spPr>
              </p:cxnSp>
              <p:cxnSp>
                <p:nvCxnSpPr>
                  <p:cNvPr id="36" name="Straight Arrow Connector 1034244">
                    <a:extLst>
                      <a:ext uri="{FF2B5EF4-FFF2-40B4-BE49-F238E27FC236}">
                        <a16:creationId xmlns:a16="http://schemas.microsoft.com/office/drawing/2014/main" id="{20F22095-148D-4A4A-B52E-49AABA055489}"/>
                      </a:ext>
                    </a:extLst>
                  </p:cNvPr>
                  <p:cNvCxnSpPr>
                    <a:cxnSpLocks noChangeShapeType="1"/>
                  </p:cNvCxnSpPr>
                  <p:nvPr/>
                </p:nvCxnSpPr>
                <p:spPr bwMode="auto">
                  <a:xfrm flipV="1">
                    <a:off x="6946900" y="2946400"/>
                    <a:ext cx="1143000" cy="711200"/>
                  </a:xfrm>
                  <a:prstGeom prst="straightConnector1">
                    <a:avLst/>
                  </a:prstGeom>
                  <a:noFill/>
                  <a:ln w="19050">
                    <a:solidFill>
                      <a:schemeClr val="accent2"/>
                    </a:solidFill>
                    <a:round/>
                    <a:headEnd/>
                    <a:tailEnd type="triangle" w="lg" len="med"/>
                  </a:ln>
                  <a:extLst>
                    <a:ext uri="{909E8E84-426E-40DD-AFC4-6F175D3DCCD1}">
                      <a14:hiddenFill xmlns:a14="http://schemas.microsoft.com/office/drawing/2010/main">
                        <a:noFill/>
                      </a14:hiddenFill>
                    </a:ext>
                  </a:extLst>
                </p:spPr>
              </p:cxnSp>
            </p:grpSp>
          </p:grpSp>
          <p:sp>
            <p:nvSpPr>
              <p:cNvPr id="55" name="TextBox 13">
                <a:extLst>
                  <a:ext uri="{FF2B5EF4-FFF2-40B4-BE49-F238E27FC236}">
                    <a16:creationId xmlns:a16="http://schemas.microsoft.com/office/drawing/2014/main" id="{84786D2B-9868-414B-BBC6-4A511C193D1F}"/>
                  </a:ext>
                </a:extLst>
              </p:cNvPr>
              <p:cNvSpPr txBox="1">
                <a:spLocks noChangeArrowheads="1"/>
              </p:cNvSpPr>
              <p:nvPr/>
            </p:nvSpPr>
            <p:spPr bwMode="auto">
              <a:xfrm>
                <a:off x="7604091" y="5653932"/>
                <a:ext cx="2781300"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900" dirty="0">
                    <a:solidFill>
                      <a:schemeClr val="tx1">
                        <a:lumMod val="75000"/>
                        <a:lumOff val="25000"/>
                      </a:schemeClr>
                    </a:solidFill>
                    <a:latin typeface="Calibri" panose="020F0502020204030204" pitchFamily="34" charset="0"/>
                    <a:cs typeface="Calibri" panose="020F0502020204030204" pitchFamily="34" charset="0"/>
                  </a:rPr>
                  <a:t>Federated Approach</a:t>
                </a:r>
              </a:p>
              <a:p>
                <a:pPr algn="ctr">
                  <a:lnSpc>
                    <a:spcPct val="100000"/>
                  </a:lnSpc>
                  <a:spcBef>
                    <a:spcPct val="0"/>
                  </a:spcBef>
                  <a:buFontTx/>
                  <a:buNone/>
                </a:pPr>
                <a:r>
                  <a:rPr lang="en-US" altLang="en-US" sz="1700" dirty="0">
                    <a:solidFill>
                      <a:schemeClr val="tx1">
                        <a:lumMod val="75000"/>
                        <a:lumOff val="25000"/>
                      </a:schemeClr>
                    </a:solidFill>
                    <a:latin typeface="Calibri" panose="020F0502020204030204" pitchFamily="34" charset="0"/>
                    <a:cs typeface="Calibri" panose="020F0502020204030204" pitchFamily="34" charset="0"/>
                  </a:rPr>
                  <a:t>Query goes to the data</a:t>
                </a:r>
              </a:p>
            </p:txBody>
          </p:sp>
        </p:grpSp>
        <p:sp>
          <p:nvSpPr>
            <p:cNvPr id="59" name="TextBox 58">
              <a:extLst>
                <a:ext uri="{FF2B5EF4-FFF2-40B4-BE49-F238E27FC236}">
                  <a16:creationId xmlns:a16="http://schemas.microsoft.com/office/drawing/2014/main" id="{0F1EFBF1-586D-9141-8A5E-6D6A833A6CBF}"/>
                </a:ext>
              </a:extLst>
            </p:cNvPr>
            <p:cNvSpPr txBox="1"/>
            <p:nvPr/>
          </p:nvSpPr>
          <p:spPr>
            <a:xfrm>
              <a:off x="6710691" y="3646269"/>
              <a:ext cx="441146" cy="276999"/>
            </a:xfrm>
            <a:prstGeom prst="rect">
              <a:avLst/>
            </a:prstGeom>
            <a:noFill/>
          </p:spPr>
          <p:txBody>
            <a:bodyPr wrap="none" rtlCol="0">
              <a:spAutoFit/>
            </a:bodyPr>
            <a:lstStyle/>
            <a:p>
              <a:r>
                <a:rPr lang="en-US" sz="1200" dirty="0">
                  <a:solidFill>
                    <a:schemeClr val="tx1">
                      <a:lumMod val="75000"/>
                      <a:lumOff val="25000"/>
                    </a:schemeClr>
                  </a:solidFill>
                </a:rPr>
                <a:t>Epic</a:t>
              </a:r>
            </a:p>
          </p:txBody>
        </p:sp>
        <p:sp>
          <p:nvSpPr>
            <p:cNvPr id="60" name="TextBox 59">
              <a:extLst>
                <a:ext uri="{FF2B5EF4-FFF2-40B4-BE49-F238E27FC236}">
                  <a16:creationId xmlns:a16="http://schemas.microsoft.com/office/drawing/2014/main" id="{DB1079CE-69EE-CB43-9AB6-85ED60AE9209}"/>
                </a:ext>
              </a:extLst>
            </p:cNvPr>
            <p:cNvSpPr txBox="1"/>
            <p:nvPr/>
          </p:nvSpPr>
          <p:spPr>
            <a:xfrm>
              <a:off x="8551781" y="3326386"/>
              <a:ext cx="606256" cy="276999"/>
            </a:xfrm>
            <a:prstGeom prst="rect">
              <a:avLst/>
            </a:prstGeom>
            <a:noFill/>
          </p:spPr>
          <p:txBody>
            <a:bodyPr wrap="none" rtlCol="0">
              <a:spAutoFit/>
            </a:bodyPr>
            <a:lstStyle/>
            <a:p>
              <a:r>
                <a:rPr lang="en-US" sz="1200" dirty="0">
                  <a:solidFill>
                    <a:schemeClr val="tx1">
                      <a:lumMod val="75000"/>
                      <a:lumOff val="25000"/>
                    </a:schemeClr>
                  </a:solidFill>
                </a:rPr>
                <a:t>Cerner</a:t>
              </a:r>
            </a:p>
          </p:txBody>
        </p:sp>
        <p:sp>
          <p:nvSpPr>
            <p:cNvPr id="61" name="TextBox 60">
              <a:extLst>
                <a:ext uri="{FF2B5EF4-FFF2-40B4-BE49-F238E27FC236}">
                  <a16:creationId xmlns:a16="http://schemas.microsoft.com/office/drawing/2014/main" id="{91C7E320-ABBE-554B-9109-1A5DF3E9F946}"/>
                </a:ext>
              </a:extLst>
            </p:cNvPr>
            <p:cNvSpPr txBox="1"/>
            <p:nvPr/>
          </p:nvSpPr>
          <p:spPr>
            <a:xfrm>
              <a:off x="10699804" y="3646269"/>
              <a:ext cx="751424" cy="276999"/>
            </a:xfrm>
            <a:prstGeom prst="rect">
              <a:avLst/>
            </a:prstGeom>
            <a:noFill/>
          </p:spPr>
          <p:txBody>
            <a:bodyPr wrap="none" rtlCol="0">
              <a:spAutoFit/>
            </a:bodyPr>
            <a:lstStyle/>
            <a:p>
              <a:r>
                <a:rPr lang="en-US" sz="1200" dirty="0" err="1">
                  <a:solidFill>
                    <a:schemeClr val="tx1">
                      <a:lumMod val="75000"/>
                      <a:lumOff val="25000"/>
                    </a:schemeClr>
                  </a:solidFill>
                </a:rPr>
                <a:t>Allscripts</a:t>
              </a:r>
              <a:endParaRPr lang="en-US" sz="1200" dirty="0">
                <a:solidFill>
                  <a:schemeClr val="tx1">
                    <a:lumMod val="75000"/>
                    <a:lumOff val="25000"/>
                  </a:schemeClr>
                </a:solidFill>
              </a:endParaRPr>
            </a:p>
          </p:txBody>
        </p:sp>
      </p:grpSp>
    </p:spTree>
    <p:extLst>
      <p:ext uri="{BB962C8B-B14F-4D97-AF65-F5344CB8AC3E}">
        <p14:creationId xmlns:p14="http://schemas.microsoft.com/office/powerpoint/2010/main" val="1033874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Summary of Class So Far</a:t>
            </a:r>
          </a:p>
        </p:txBody>
      </p:sp>
      <p:sp>
        <p:nvSpPr>
          <p:cNvPr id="3" name="Content Placeholder 2"/>
          <p:cNvSpPr>
            <a:spLocks noGrp="1"/>
          </p:cNvSpPr>
          <p:nvPr>
            <p:ph idx="1"/>
          </p:nvPr>
        </p:nvSpPr>
        <p:spPr>
          <a:xfrm>
            <a:off x="1181501" y="1851118"/>
            <a:ext cx="10058400" cy="4711820"/>
          </a:xfrm>
        </p:spPr>
        <p:txBody>
          <a:bodyPr>
            <a:normAutofit/>
          </a:bodyPr>
          <a:lstStyle/>
          <a:p>
            <a:pPr marL="0" indent="0">
              <a:lnSpc>
                <a:spcPct val="120000"/>
              </a:lnSpc>
              <a:spcBef>
                <a:spcPts val="200"/>
              </a:spcBef>
              <a:buNone/>
            </a:pPr>
            <a:r>
              <a:rPr lang="en-US" sz="1900" dirty="0"/>
              <a:t>Big 6 </a:t>
            </a:r>
            <a:r>
              <a:rPr lang="en-US" sz="1900" dirty="0" err="1"/>
              <a:t>Clin</a:t>
            </a:r>
            <a:r>
              <a:rPr lang="en-US" sz="1900" dirty="0"/>
              <a:t> Epi questions are questions of organized complexity, can be answered using</a:t>
            </a:r>
          </a:p>
          <a:p>
            <a:pPr lvl="1">
              <a:lnSpc>
                <a:spcPct val="120000"/>
              </a:lnSpc>
              <a:spcAft>
                <a:spcPts val="200"/>
              </a:spcAft>
            </a:pPr>
            <a:r>
              <a:rPr lang="en-US" sz="1700" dirty="0"/>
              <a:t>Evidence : (big) data + “study” design + (machine) analytics</a:t>
            </a:r>
          </a:p>
          <a:p>
            <a:pPr lvl="1">
              <a:lnSpc>
                <a:spcPct val="120000"/>
              </a:lnSpc>
              <a:spcAft>
                <a:spcPts val="200"/>
              </a:spcAft>
            </a:pPr>
            <a:r>
              <a:rPr lang="en-US" sz="1700" dirty="0"/>
              <a:t>Big data, mobile technology, social media, and machine learning enable new potentially far more powerful ways to generate evidence</a:t>
            </a:r>
          </a:p>
          <a:p>
            <a:pPr marL="0" indent="0">
              <a:lnSpc>
                <a:spcPct val="120000"/>
              </a:lnSpc>
              <a:spcAft>
                <a:spcPts val="0"/>
              </a:spcAft>
              <a:buNone/>
            </a:pPr>
            <a:r>
              <a:rPr lang="en-US" sz="1900" dirty="0"/>
              <a:t>Epic EHR data stored in a variety of databases </a:t>
            </a:r>
          </a:p>
          <a:p>
            <a:pPr marL="0" indent="0">
              <a:lnSpc>
                <a:spcPct val="120000"/>
              </a:lnSpc>
              <a:spcAft>
                <a:spcPts val="0"/>
              </a:spcAft>
              <a:buNone/>
            </a:pPr>
            <a:r>
              <a:rPr lang="en-US" sz="1900" dirty="0"/>
              <a:t>Need to be aware of data coding and other issues                                                                                             to properly query and use EHR data</a:t>
            </a:r>
          </a:p>
          <a:p>
            <a:pPr marL="0" indent="0">
              <a:lnSpc>
                <a:spcPct val="120000"/>
              </a:lnSpc>
              <a:spcAft>
                <a:spcPts val="0"/>
              </a:spcAft>
              <a:buNone/>
            </a:pPr>
            <a:r>
              <a:rPr lang="en-US" sz="1900" dirty="0"/>
              <a:t>Decision support systems do symbolic reasoning</a:t>
            </a:r>
          </a:p>
          <a:p>
            <a:pPr marL="578358" lvl="1" indent="-285750">
              <a:lnSpc>
                <a:spcPct val="120000"/>
              </a:lnSpc>
              <a:spcAft>
                <a:spcPts val="0"/>
              </a:spcAft>
            </a:pPr>
            <a:r>
              <a:rPr lang="en-US" sz="1700" dirty="0"/>
              <a:t>approaches include rules, statistical models, and machine learning</a:t>
            </a:r>
          </a:p>
          <a:p>
            <a:pPr marL="578358" lvl="1" indent="-285750">
              <a:lnSpc>
                <a:spcPct val="120000"/>
              </a:lnSpc>
              <a:spcAft>
                <a:spcPts val="0"/>
              </a:spcAft>
            </a:pPr>
            <a:r>
              <a:rPr lang="en-US" sz="1700" dirty="0"/>
              <a:t>deep learning is one form of machine learning underlying AI </a:t>
            </a:r>
          </a:p>
          <a:p>
            <a:pPr marL="0" indent="0">
              <a:lnSpc>
                <a:spcPct val="120000"/>
              </a:lnSpc>
              <a:spcAft>
                <a:spcPts val="0"/>
              </a:spcAft>
              <a:buNone/>
            </a:pPr>
            <a:r>
              <a:rPr lang="en-US" sz="1900" dirty="0"/>
              <a:t> </a:t>
            </a:r>
          </a:p>
          <a:p>
            <a:endParaRPr lang="en-US" dirty="0"/>
          </a:p>
          <a:p>
            <a:endParaRPr lang="en-US" dirty="0"/>
          </a:p>
        </p:txBody>
      </p:sp>
      <p:pic>
        <p:nvPicPr>
          <p:cNvPr id="8" name="Picture 7">
            <a:extLst>
              <a:ext uri="{FF2B5EF4-FFF2-40B4-BE49-F238E27FC236}">
                <a16:creationId xmlns:a16="http://schemas.microsoft.com/office/drawing/2014/main" id="{4F5673B5-94DF-594D-9581-3C2013C3CF32}"/>
              </a:ext>
            </a:extLst>
          </p:cNvPr>
          <p:cNvPicPr>
            <a:picLocks noChangeAspect="1"/>
          </p:cNvPicPr>
          <p:nvPr/>
        </p:nvPicPr>
        <p:blipFill>
          <a:blip r:embed="rId2"/>
          <a:stretch>
            <a:fillRect/>
          </a:stretch>
        </p:blipFill>
        <p:spPr>
          <a:xfrm>
            <a:off x="6361612" y="3239588"/>
            <a:ext cx="5211544" cy="2256004"/>
          </a:xfrm>
          <a:prstGeom prst="rect">
            <a:avLst/>
          </a:prstGeom>
        </p:spPr>
      </p:pic>
      <p:sp>
        <p:nvSpPr>
          <p:cNvPr id="23" name="Date Placeholder 3">
            <a:extLst>
              <a:ext uri="{FF2B5EF4-FFF2-40B4-BE49-F238E27FC236}">
                <a16:creationId xmlns:a16="http://schemas.microsoft.com/office/drawing/2014/main" id="{98BFB1AB-EB5D-D647-B5A5-A8DC3524FA84}"/>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24" name="Footer Placeholder 4">
            <a:extLst>
              <a:ext uri="{FF2B5EF4-FFF2-40B4-BE49-F238E27FC236}">
                <a16:creationId xmlns:a16="http://schemas.microsoft.com/office/drawing/2014/main" id="{A155A655-3F11-5E4F-8512-468CFA07C817}"/>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Tree>
    <p:extLst>
      <p:ext uri="{BB962C8B-B14F-4D97-AF65-F5344CB8AC3E}">
        <p14:creationId xmlns:p14="http://schemas.microsoft.com/office/powerpoint/2010/main" val="17485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ECC52656-3129-D943-8DB4-7C1733C7D2A0}"/>
              </a:ext>
            </a:extLst>
          </p:cNvPr>
          <p:cNvSpPr>
            <a:spLocks noGrp="1" noChangeArrowheads="1"/>
          </p:cNvSpPr>
          <p:nvPr>
            <p:ph type="title"/>
          </p:nvPr>
        </p:nvSpPr>
        <p:spPr/>
        <p:txBody>
          <a:bodyPr/>
          <a:lstStyle/>
          <a:p>
            <a:pPr>
              <a:defRPr/>
            </a:pPr>
            <a:r>
              <a:rPr lang="en-US" dirty="0">
                <a:cs typeface="+mj-cs"/>
              </a:rPr>
              <a:t>Examples of Query Models</a:t>
            </a:r>
          </a:p>
        </p:txBody>
      </p:sp>
      <p:sp>
        <p:nvSpPr>
          <p:cNvPr id="733186" name="Rectangle 2">
            <a:extLst>
              <a:ext uri="{FF2B5EF4-FFF2-40B4-BE49-F238E27FC236}">
                <a16:creationId xmlns:a16="http://schemas.microsoft.com/office/drawing/2014/main" id="{217EF2FB-F1F1-1D42-8797-DDFB6A27EB56}"/>
              </a:ext>
            </a:extLst>
          </p:cNvPr>
          <p:cNvSpPr>
            <a:spLocks noGrp="1" noChangeArrowheads="1"/>
          </p:cNvSpPr>
          <p:nvPr>
            <p:ph idx="1"/>
          </p:nvPr>
        </p:nvSpPr>
        <p:spPr>
          <a:xfrm>
            <a:off x="1097280" y="1845734"/>
            <a:ext cx="10058400" cy="4614050"/>
          </a:xfrm>
          <a:extLst>
            <a:ext uri="{91240B29-F687-4f45-9708-019B960494DF}"/>
          </a:extLst>
        </p:spPr>
        <p:txBody>
          <a:bodyPr vert="horz" lIns="85817" tIns="42908" rIns="85817" bIns="42908" rtlCol="0">
            <a:normAutofit/>
          </a:bodyPr>
          <a:lstStyle/>
          <a:p>
            <a:pPr>
              <a:lnSpc>
                <a:spcPct val="100000"/>
              </a:lnSpc>
              <a:defRPr/>
            </a:pPr>
            <a:endParaRPr lang="en-US" sz="1900" dirty="0">
              <a:cs typeface="+mn-cs"/>
            </a:endParaRPr>
          </a:p>
          <a:p>
            <a:pPr>
              <a:lnSpc>
                <a:spcPct val="100000"/>
              </a:lnSpc>
              <a:defRPr/>
            </a:pPr>
            <a:endParaRPr lang="en-US" sz="1900" dirty="0"/>
          </a:p>
          <a:p>
            <a:pPr lvl="1">
              <a:lnSpc>
                <a:spcPct val="100000"/>
              </a:lnSpc>
              <a:defRPr/>
            </a:pPr>
            <a:endParaRPr lang="en-US" dirty="0">
              <a:cs typeface="+mn-cs"/>
            </a:endParaRPr>
          </a:p>
          <a:p>
            <a:pPr>
              <a:lnSpc>
                <a:spcPct val="100000"/>
              </a:lnSpc>
              <a:defRPr/>
            </a:pPr>
            <a:endParaRPr lang="en-US" sz="2800" dirty="0"/>
          </a:p>
        </p:txBody>
      </p:sp>
      <p:sp>
        <p:nvSpPr>
          <p:cNvPr id="6" name="Date Placeholder 3">
            <a:extLst>
              <a:ext uri="{FF2B5EF4-FFF2-40B4-BE49-F238E27FC236}">
                <a16:creationId xmlns:a16="http://schemas.microsoft.com/office/drawing/2014/main" id="{C7F58A54-AF53-DC40-AF0A-FD702DB30D72}"/>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7" name="Footer Placeholder 4">
            <a:extLst>
              <a:ext uri="{FF2B5EF4-FFF2-40B4-BE49-F238E27FC236}">
                <a16:creationId xmlns:a16="http://schemas.microsoft.com/office/drawing/2014/main" id="{CA070EEF-C6A0-9D4D-B0E3-DA4120C5B25B}"/>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
        <p:nvSpPr>
          <p:cNvPr id="25" name="TextBox 13">
            <a:extLst>
              <a:ext uri="{FF2B5EF4-FFF2-40B4-BE49-F238E27FC236}">
                <a16:creationId xmlns:a16="http://schemas.microsoft.com/office/drawing/2014/main" id="{742D537F-63E5-AF4A-8557-3C8FAAC94758}"/>
              </a:ext>
            </a:extLst>
          </p:cNvPr>
          <p:cNvSpPr txBox="1">
            <a:spLocks noChangeArrowheads="1"/>
          </p:cNvSpPr>
          <p:nvPr/>
        </p:nvSpPr>
        <p:spPr bwMode="auto">
          <a:xfrm>
            <a:off x="1650659" y="4525437"/>
            <a:ext cx="2781300"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900" dirty="0">
                <a:solidFill>
                  <a:schemeClr val="tx1">
                    <a:lumMod val="75000"/>
                    <a:lumOff val="25000"/>
                  </a:schemeClr>
                </a:solidFill>
                <a:latin typeface="Calibri" panose="020F0502020204030204" pitchFamily="34" charset="0"/>
                <a:cs typeface="Calibri" panose="020F0502020204030204" pitchFamily="34" charset="0"/>
              </a:rPr>
              <a:t>Centralized Approach</a:t>
            </a:r>
          </a:p>
          <a:p>
            <a:pPr algn="ctr">
              <a:lnSpc>
                <a:spcPct val="100000"/>
              </a:lnSpc>
              <a:spcBef>
                <a:spcPct val="0"/>
              </a:spcBef>
              <a:buFontTx/>
              <a:buNone/>
            </a:pPr>
            <a:r>
              <a:rPr lang="en-US" altLang="en-US" sz="1700" dirty="0">
                <a:solidFill>
                  <a:schemeClr val="tx1">
                    <a:lumMod val="75000"/>
                    <a:lumOff val="25000"/>
                  </a:schemeClr>
                </a:solidFill>
                <a:latin typeface="Calibri" panose="020F0502020204030204" pitchFamily="34" charset="0"/>
                <a:cs typeface="Calibri" panose="020F0502020204030204" pitchFamily="34" charset="0"/>
              </a:rPr>
              <a:t>UC-wide OMOP-based DB</a:t>
            </a:r>
          </a:p>
        </p:txBody>
      </p:sp>
      <p:sp>
        <p:nvSpPr>
          <p:cNvPr id="55" name="TextBox 13">
            <a:extLst>
              <a:ext uri="{FF2B5EF4-FFF2-40B4-BE49-F238E27FC236}">
                <a16:creationId xmlns:a16="http://schemas.microsoft.com/office/drawing/2014/main" id="{84786D2B-9868-414B-BBC6-4A511C193D1F}"/>
              </a:ext>
            </a:extLst>
          </p:cNvPr>
          <p:cNvSpPr txBox="1">
            <a:spLocks noChangeArrowheads="1"/>
          </p:cNvSpPr>
          <p:nvPr/>
        </p:nvSpPr>
        <p:spPr bwMode="auto">
          <a:xfrm>
            <a:off x="7003746" y="5830643"/>
            <a:ext cx="27813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900" dirty="0">
                <a:solidFill>
                  <a:schemeClr val="tx1">
                    <a:lumMod val="75000"/>
                    <a:lumOff val="25000"/>
                  </a:schemeClr>
                </a:solidFill>
                <a:latin typeface="Calibri" panose="020F0502020204030204" pitchFamily="34" charset="0"/>
                <a:cs typeface="Calibri" panose="020F0502020204030204" pitchFamily="34" charset="0"/>
              </a:rPr>
              <a:t>Federated Approach</a:t>
            </a:r>
          </a:p>
        </p:txBody>
      </p:sp>
      <p:pic>
        <p:nvPicPr>
          <p:cNvPr id="8" name="Picture 7">
            <a:extLst>
              <a:ext uri="{FF2B5EF4-FFF2-40B4-BE49-F238E27FC236}">
                <a16:creationId xmlns:a16="http://schemas.microsoft.com/office/drawing/2014/main" id="{6FB3154B-DD70-C94C-BD0C-988CA3FCDA8E}"/>
              </a:ext>
            </a:extLst>
          </p:cNvPr>
          <p:cNvPicPr>
            <a:picLocks noChangeAspect="1"/>
          </p:cNvPicPr>
          <p:nvPr/>
        </p:nvPicPr>
        <p:blipFill>
          <a:blip r:embed="rId3"/>
          <a:stretch>
            <a:fillRect/>
          </a:stretch>
        </p:blipFill>
        <p:spPr>
          <a:xfrm>
            <a:off x="5507345" y="1845733"/>
            <a:ext cx="5774103" cy="3951817"/>
          </a:xfrm>
          <a:prstGeom prst="rect">
            <a:avLst/>
          </a:prstGeom>
        </p:spPr>
      </p:pic>
      <p:pic>
        <p:nvPicPr>
          <p:cNvPr id="10" name="Picture 9">
            <a:extLst>
              <a:ext uri="{FF2B5EF4-FFF2-40B4-BE49-F238E27FC236}">
                <a16:creationId xmlns:a16="http://schemas.microsoft.com/office/drawing/2014/main" id="{8976FB36-E884-CC41-A9E0-4C47431C56A7}"/>
              </a:ext>
            </a:extLst>
          </p:cNvPr>
          <p:cNvPicPr>
            <a:picLocks noChangeAspect="1"/>
          </p:cNvPicPr>
          <p:nvPr/>
        </p:nvPicPr>
        <p:blipFill>
          <a:blip r:embed="rId4"/>
          <a:stretch>
            <a:fillRect/>
          </a:stretch>
        </p:blipFill>
        <p:spPr>
          <a:xfrm>
            <a:off x="1128652" y="2308514"/>
            <a:ext cx="3825314" cy="2226529"/>
          </a:xfrm>
          <a:prstGeom prst="rect">
            <a:avLst/>
          </a:prstGeom>
        </p:spPr>
      </p:pic>
    </p:spTree>
    <p:extLst>
      <p:ext uri="{BB962C8B-B14F-4D97-AF65-F5344CB8AC3E}">
        <p14:creationId xmlns:p14="http://schemas.microsoft.com/office/powerpoint/2010/main" val="3053748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a:extLst>
              <a:ext uri="{FF2B5EF4-FFF2-40B4-BE49-F238E27FC236}">
                <a16:creationId xmlns:a16="http://schemas.microsoft.com/office/drawing/2014/main" id="{1F8AAA95-D59D-AE41-A17B-882CFEA89191}"/>
              </a:ext>
            </a:extLst>
          </p:cNvPr>
          <p:cNvSpPr>
            <a:spLocks noGrp="1" noChangeArrowheads="1"/>
          </p:cNvSpPr>
          <p:nvPr>
            <p:ph type="title"/>
          </p:nvPr>
        </p:nvSpPr>
        <p:spPr/>
        <p:txBody>
          <a:bodyPr>
            <a:normAutofit/>
          </a:bodyPr>
          <a:lstStyle/>
          <a:p>
            <a:pPr>
              <a:defRPr/>
            </a:pPr>
            <a:r>
              <a:rPr lang="en-US" sz="4000" dirty="0"/>
              <a:t>CTSA Accrual for Clinical Trials (ACT) Network</a:t>
            </a:r>
          </a:p>
        </p:txBody>
      </p:sp>
      <p:sp>
        <p:nvSpPr>
          <p:cNvPr id="28" name="Rectangle 2">
            <a:extLst>
              <a:ext uri="{FF2B5EF4-FFF2-40B4-BE49-F238E27FC236}">
                <a16:creationId xmlns:a16="http://schemas.microsoft.com/office/drawing/2014/main" id="{E70E234E-E393-FA41-8718-F5CFEBBC871D}"/>
              </a:ext>
            </a:extLst>
          </p:cNvPr>
          <p:cNvSpPr txBox="1">
            <a:spLocks noChangeArrowheads="1"/>
          </p:cNvSpPr>
          <p:nvPr/>
        </p:nvSpPr>
        <p:spPr bwMode="auto">
          <a:xfrm>
            <a:off x="6700706" y="1949072"/>
            <a:ext cx="3810000" cy="432435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a:lstStyle>
            <a:lvl1pPr marL="342900" indent="-342900" algn="l" rtl="0" eaLnBrk="0" fontAlgn="base" hangingPunct="0">
              <a:lnSpc>
                <a:spcPct val="90000"/>
              </a:lnSpc>
              <a:spcBef>
                <a:spcPct val="20000"/>
              </a:spcBef>
              <a:spcAft>
                <a:spcPct val="0"/>
              </a:spcAft>
              <a:buChar char="•"/>
              <a:defRPr sz="2600">
                <a:solidFill>
                  <a:schemeClr val="tx1"/>
                </a:solidFill>
                <a:latin typeface="+mn-lt"/>
                <a:ea typeface="+mn-ea"/>
                <a:cs typeface="ＭＳ Ｐゴシック" charset="0"/>
              </a:defRPr>
            </a:lvl1pPr>
            <a:lvl2pPr marL="742950" indent="-285750" algn="l" rtl="0" eaLnBrk="0" fontAlgn="base" hangingPunct="0">
              <a:lnSpc>
                <a:spcPct val="120000"/>
              </a:lnSpc>
              <a:spcBef>
                <a:spcPct val="0"/>
              </a:spcBef>
              <a:spcAft>
                <a:spcPct val="0"/>
              </a:spcAft>
              <a:buChar char="–"/>
              <a:defRPr sz="2400">
                <a:solidFill>
                  <a:schemeClr val="tx1"/>
                </a:solidFill>
                <a:latin typeface="+mn-lt"/>
                <a:ea typeface="+mn-ea"/>
              </a:defRPr>
            </a:lvl2pPr>
            <a:lvl3pPr marL="1143000" indent="-228600" algn="l" rtl="0" eaLnBrk="0" fontAlgn="base" hangingPunct="0">
              <a:lnSpc>
                <a:spcPct val="120000"/>
              </a:lnSpc>
              <a:spcBef>
                <a:spcPct val="0"/>
              </a:spcBef>
              <a:spcAft>
                <a:spcPct val="0"/>
              </a:spcAft>
              <a:buChar char="•"/>
              <a:defRPr sz="2000">
                <a:solidFill>
                  <a:schemeClr val="tx1"/>
                </a:solidFill>
                <a:latin typeface="+mn-lt"/>
                <a:ea typeface="+mn-ea"/>
              </a:defRPr>
            </a:lvl3pPr>
            <a:lvl4pPr marL="1600200" indent="-228600" algn="l" rtl="0" eaLnBrk="0" fontAlgn="base" hangingPunct="0">
              <a:lnSpc>
                <a:spcPct val="90000"/>
              </a:lnSpc>
              <a:spcBef>
                <a:spcPct val="20000"/>
              </a:spcBef>
              <a:spcAft>
                <a:spcPct val="0"/>
              </a:spcAft>
              <a:buChar char="–"/>
              <a:defRPr>
                <a:solidFill>
                  <a:schemeClr val="tx1"/>
                </a:solidFill>
                <a:latin typeface="+mn-lt"/>
                <a:ea typeface="+mn-ea"/>
              </a:defRPr>
            </a:lvl4pPr>
            <a:lvl5pPr marL="2057400" indent="-228600" algn="l" rtl="0" eaLnBrk="0" fontAlgn="base" hangingPunct="0">
              <a:lnSpc>
                <a:spcPct val="90000"/>
              </a:lnSpc>
              <a:spcBef>
                <a:spcPct val="20000"/>
              </a:spcBef>
              <a:spcAft>
                <a:spcPct val="0"/>
              </a:spcAft>
              <a:buChar char="»"/>
              <a:defRPr>
                <a:solidFill>
                  <a:schemeClr val="tx1"/>
                </a:solidFill>
                <a:latin typeface="+mn-lt"/>
                <a:ea typeface="+mn-ea"/>
              </a:defRPr>
            </a:lvl5pPr>
            <a:lvl6pPr marL="2514600" indent="-228600" algn="l" rtl="0" eaLnBrk="0" fontAlgn="base" hangingPunct="0">
              <a:lnSpc>
                <a:spcPct val="90000"/>
              </a:lnSpc>
              <a:spcBef>
                <a:spcPct val="20000"/>
              </a:spcBef>
              <a:spcAft>
                <a:spcPct val="0"/>
              </a:spcAft>
              <a:buChar char="»"/>
              <a:defRPr>
                <a:solidFill>
                  <a:schemeClr val="tx1"/>
                </a:solidFill>
                <a:latin typeface="+mn-lt"/>
                <a:ea typeface="+mn-ea"/>
              </a:defRPr>
            </a:lvl6pPr>
            <a:lvl7pPr marL="2971800" indent="-228600" algn="l" rtl="0" eaLnBrk="0" fontAlgn="base" hangingPunct="0">
              <a:lnSpc>
                <a:spcPct val="90000"/>
              </a:lnSpc>
              <a:spcBef>
                <a:spcPct val="20000"/>
              </a:spcBef>
              <a:spcAft>
                <a:spcPct val="0"/>
              </a:spcAft>
              <a:buChar char="»"/>
              <a:defRPr>
                <a:solidFill>
                  <a:schemeClr val="tx1"/>
                </a:solidFill>
                <a:latin typeface="+mn-lt"/>
                <a:ea typeface="+mn-ea"/>
              </a:defRPr>
            </a:lvl7pPr>
            <a:lvl8pPr marL="3429000" indent="-228600" algn="l" rtl="0" eaLnBrk="0" fontAlgn="base" hangingPunct="0">
              <a:lnSpc>
                <a:spcPct val="90000"/>
              </a:lnSpc>
              <a:spcBef>
                <a:spcPct val="20000"/>
              </a:spcBef>
              <a:spcAft>
                <a:spcPct val="0"/>
              </a:spcAft>
              <a:buChar char="»"/>
              <a:defRPr>
                <a:solidFill>
                  <a:schemeClr val="tx1"/>
                </a:solidFill>
                <a:latin typeface="+mn-lt"/>
                <a:ea typeface="+mn-ea"/>
              </a:defRPr>
            </a:lvl8pPr>
            <a:lvl9pPr marL="3886200" indent="-228600" algn="l" rtl="0" eaLnBrk="0" fontAlgn="base" hangingPunct="0">
              <a:lnSpc>
                <a:spcPct val="90000"/>
              </a:lnSpc>
              <a:spcBef>
                <a:spcPct val="20000"/>
              </a:spcBef>
              <a:spcAft>
                <a:spcPct val="0"/>
              </a:spcAft>
              <a:buChar char="»"/>
              <a:defRPr>
                <a:solidFill>
                  <a:schemeClr val="tx1"/>
                </a:solidFill>
                <a:latin typeface="+mn-lt"/>
                <a:ea typeface="+mn-ea"/>
              </a:defRPr>
            </a:lvl9pPr>
          </a:lstStyle>
          <a:p>
            <a:pPr>
              <a:defRPr/>
            </a:pPr>
            <a:r>
              <a:rPr lang="en-US" altLang="en-US" sz="1900" kern="0" dirty="0">
                <a:solidFill>
                  <a:schemeClr val="tx1">
                    <a:lumMod val="75000"/>
                    <a:lumOff val="25000"/>
                  </a:schemeClr>
                </a:solidFill>
              </a:rPr>
              <a:t>Each database must map to the common model</a:t>
            </a:r>
          </a:p>
          <a:p>
            <a:pPr>
              <a:defRPr/>
            </a:pPr>
            <a:r>
              <a:rPr lang="en-US" altLang="en-US" sz="1900" kern="0" dirty="0">
                <a:solidFill>
                  <a:schemeClr val="tx1">
                    <a:lumMod val="75000"/>
                    <a:lumOff val="25000"/>
                  </a:schemeClr>
                </a:solidFill>
              </a:rPr>
              <a:t>Data should be coded in a common terminology</a:t>
            </a:r>
          </a:p>
          <a:p>
            <a:pPr>
              <a:defRPr/>
            </a:pPr>
            <a:r>
              <a:rPr lang="en-US" altLang="en-US" sz="1900" kern="0" dirty="0">
                <a:solidFill>
                  <a:schemeClr val="tx1">
                    <a:lumMod val="75000"/>
                    <a:lumOff val="25000"/>
                  </a:schemeClr>
                </a:solidFill>
              </a:rPr>
              <a:t>Big overhead in privacy, security, identity management</a:t>
            </a:r>
          </a:p>
          <a:p>
            <a:pPr>
              <a:lnSpc>
                <a:spcPct val="100000"/>
              </a:lnSpc>
              <a:defRPr/>
            </a:pPr>
            <a:r>
              <a:rPr lang="en-US" altLang="en-US" sz="1900" kern="0" dirty="0">
                <a:solidFill>
                  <a:schemeClr val="tx1">
                    <a:lumMod val="75000"/>
                    <a:lumOff val="25000"/>
                  </a:schemeClr>
                </a:solidFill>
              </a:rPr>
              <a:t>Supports only limited types of queries</a:t>
            </a:r>
          </a:p>
          <a:p>
            <a:pPr lvl="1">
              <a:lnSpc>
                <a:spcPct val="100000"/>
              </a:lnSpc>
              <a:defRPr/>
            </a:pPr>
            <a:r>
              <a:rPr lang="en-US" altLang="en-US" sz="1700" kern="0" dirty="0">
                <a:solidFill>
                  <a:schemeClr val="tx1">
                    <a:lumMod val="75000"/>
                    <a:lumOff val="25000"/>
                  </a:schemeClr>
                </a:solidFill>
              </a:rPr>
              <a:t>counts are easy </a:t>
            </a:r>
          </a:p>
          <a:p>
            <a:pPr lvl="1">
              <a:lnSpc>
                <a:spcPct val="100000"/>
              </a:lnSpc>
              <a:defRPr/>
            </a:pPr>
            <a:r>
              <a:rPr lang="en-US" altLang="en-US" sz="1700" kern="0" dirty="0">
                <a:solidFill>
                  <a:schemeClr val="tx1">
                    <a:lumMod val="75000"/>
                    <a:lumOff val="25000"/>
                  </a:schemeClr>
                </a:solidFill>
              </a:rPr>
              <a:t>privacy-preserving, row-level data, is much harder</a:t>
            </a:r>
          </a:p>
          <a:p>
            <a:pPr>
              <a:lnSpc>
                <a:spcPct val="100000"/>
              </a:lnSpc>
              <a:defRPr/>
            </a:pPr>
            <a:r>
              <a:rPr lang="en-US" altLang="en-US" sz="1900" kern="0" dirty="0">
                <a:solidFill>
                  <a:schemeClr val="tx1">
                    <a:lumMod val="75000"/>
                    <a:lumOff val="25000"/>
                  </a:schemeClr>
                </a:solidFill>
              </a:rPr>
              <a:t>ACT query to launch in 2019</a:t>
            </a:r>
          </a:p>
          <a:p>
            <a:pPr lvl="1">
              <a:lnSpc>
                <a:spcPct val="100000"/>
              </a:lnSpc>
              <a:defRPr/>
            </a:pPr>
            <a:endParaRPr lang="en-US" altLang="en-US" sz="1800" kern="0" dirty="0"/>
          </a:p>
        </p:txBody>
      </p:sp>
      <p:grpSp>
        <p:nvGrpSpPr>
          <p:cNvPr id="11" name="Group 10">
            <a:extLst>
              <a:ext uri="{FF2B5EF4-FFF2-40B4-BE49-F238E27FC236}">
                <a16:creationId xmlns:a16="http://schemas.microsoft.com/office/drawing/2014/main" id="{2380151F-34E3-2345-AACB-90348C34BFA2}"/>
              </a:ext>
            </a:extLst>
          </p:cNvPr>
          <p:cNvGrpSpPr/>
          <p:nvPr/>
        </p:nvGrpSpPr>
        <p:grpSpPr>
          <a:xfrm>
            <a:off x="1628643" y="2058531"/>
            <a:ext cx="4610100" cy="3525797"/>
            <a:chOff x="2146300" y="1601788"/>
            <a:chExt cx="4610100" cy="3525797"/>
          </a:xfrm>
        </p:grpSpPr>
        <p:sp>
          <p:nvSpPr>
            <p:cNvPr id="73732" name="Can 15">
              <a:extLst>
                <a:ext uri="{FF2B5EF4-FFF2-40B4-BE49-F238E27FC236}">
                  <a16:creationId xmlns:a16="http://schemas.microsoft.com/office/drawing/2014/main" id="{E92901C7-EBD3-E641-8E5D-FFE1E35BA460}"/>
                </a:ext>
              </a:extLst>
            </p:cNvPr>
            <p:cNvSpPr>
              <a:spLocks noChangeArrowheads="1"/>
            </p:cNvSpPr>
            <p:nvPr/>
          </p:nvSpPr>
          <p:spPr bwMode="auto">
            <a:xfrm>
              <a:off x="4056064" y="1697039"/>
              <a:ext cx="942975" cy="503237"/>
            </a:xfrm>
            <a:prstGeom prst="can">
              <a:avLst>
                <a:gd name="adj" fmla="val 25000"/>
              </a:avLst>
            </a:prstGeom>
            <a:solidFill>
              <a:schemeClr val="accent1"/>
            </a:solidFill>
            <a:ln w="9525">
              <a:solidFill>
                <a:schemeClr val="accent2"/>
              </a:solidFill>
              <a:round/>
              <a:headEnd/>
              <a:tailEnd/>
            </a:ln>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a:solidFill>
                    <a:schemeClr val="bg1"/>
                  </a:solidFill>
                  <a:latin typeface="Calibri" panose="020F0502020204030204" pitchFamily="34" charset="0"/>
                  <a:cs typeface="Calibri" panose="020F0502020204030204" pitchFamily="34" charset="0"/>
                </a:rPr>
                <a:t>CTSA #2</a:t>
              </a:r>
            </a:p>
          </p:txBody>
        </p:sp>
        <p:sp>
          <p:nvSpPr>
            <p:cNvPr id="73733" name="Can 19">
              <a:extLst>
                <a:ext uri="{FF2B5EF4-FFF2-40B4-BE49-F238E27FC236}">
                  <a16:creationId xmlns:a16="http://schemas.microsoft.com/office/drawing/2014/main" id="{27B538C4-5CA8-894D-9098-04041561F23B}"/>
                </a:ext>
              </a:extLst>
            </p:cNvPr>
            <p:cNvSpPr>
              <a:spLocks noChangeArrowheads="1"/>
            </p:cNvSpPr>
            <p:nvPr/>
          </p:nvSpPr>
          <p:spPr bwMode="auto">
            <a:xfrm>
              <a:off x="2344738" y="1984376"/>
              <a:ext cx="944562" cy="504825"/>
            </a:xfrm>
            <a:prstGeom prst="can">
              <a:avLst>
                <a:gd name="adj" fmla="val 25000"/>
              </a:avLst>
            </a:prstGeom>
            <a:solidFill>
              <a:schemeClr val="accent1"/>
            </a:solidFill>
            <a:ln w="9525">
              <a:solidFill>
                <a:schemeClr val="accent2"/>
              </a:solidFill>
              <a:round/>
              <a:headEnd/>
              <a:tailEnd/>
            </a:ln>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a:solidFill>
                    <a:schemeClr val="bg1"/>
                  </a:solidFill>
                  <a:latin typeface="Calibri" panose="020F0502020204030204" pitchFamily="34" charset="0"/>
                  <a:cs typeface="Calibri" panose="020F0502020204030204" pitchFamily="34" charset="0"/>
                </a:rPr>
                <a:t>CTSA #1</a:t>
              </a:r>
            </a:p>
          </p:txBody>
        </p:sp>
        <p:sp>
          <p:nvSpPr>
            <p:cNvPr id="73734" name="Can 20">
              <a:extLst>
                <a:ext uri="{FF2B5EF4-FFF2-40B4-BE49-F238E27FC236}">
                  <a16:creationId xmlns:a16="http://schemas.microsoft.com/office/drawing/2014/main" id="{1117CCE2-2F36-BD45-B787-14DA37668763}"/>
                </a:ext>
              </a:extLst>
            </p:cNvPr>
            <p:cNvSpPr>
              <a:spLocks noChangeArrowheads="1"/>
            </p:cNvSpPr>
            <p:nvPr/>
          </p:nvSpPr>
          <p:spPr bwMode="auto">
            <a:xfrm>
              <a:off x="5637214" y="1997076"/>
              <a:ext cx="942975" cy="504825"/>
            </a:xfrm>
            <a:prstGeom prst="can">
              <a:avLst>
                <a:gd name="adj" fmla="val 25000"/>
              </a:avLst>
            </a:prstGeom>
            <a:solidFill>
              <a:schemeClr val="accent1"/>
            </a:solidFill>
            <a:ln w="9525">
              <a:solidFill>
                <a:schemeClr val="accent2"/>
              </a:solidFill>
              <a:round/>
              <a:headEnd/>
              <a:tailEnd/>
            </a:ln>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a:solidFill>
                    <a:schemeClr val="bg1"/>
                  </a:solidFill>
                  <a:latin typeface="Calibri" panose="020F0502020204030204" pitchFamily="34" charset="0"/>
                  <a:cs typeface="Calibri" panose="020F0502020204030204" pitchFamily="34" charset="0"/>
                </a:rPr>
                <a:t>CTSA #3</a:t>
              </a:r>
            </a:p>
          </p:txBody>
        </p:sp>
        <p:sp>
          <p:nvSpPr>
            <p:cNvPr id="73735" name="TextBox 26">
              <a:extLst>
                <a:ext uri="{FF2B5EF4-FFF2-40B4-BE49-F238E27FC236}">
                  <a16:creationId xmlns:a16="http://schemas.microsoft.com/office/drawing/2014/main" id="{DF08E1E4-5580-B141-83B3-091A7E2F6A64}"/>
                </a:ext>
              </a:extLst>
            </p:cNvPr>
            <p:cNvSpPr txBox="1">
              <a:spLocks noChangeArrowheads="1"/>
            </p:cNvSpPr>
            <p:nvPr/>
          </p:nvSpPr>
          <p:spPr bwMode="auto">
            <a:xfrm>
              <a:off x="4210348" y="4737584"/>
              <a:ext cx="634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r>
                <a:rPr lang="en-US" altLang="en-US" sz="1400" dirty="0">
                  <a:latin typeface="Calibri" panose="020F0502020204030204" pitchFamily="34" charset="0"/>
                  <a:cs typeface="Calibri" panose="020F0502020204030204" pitchFamily="34" charset="0"/>
                </a:rPr>
                <a:t>Query</a:t>
              </a:r>
            </a:p>
          </p:txBody>
        </p:sp>
        <p:cxnSp>
          <p:nvCxnSpPr>
            <p:cNvPr id="73736" name="Straight Arrow Connector 28">
              <a:extLst>
                <a:ext uri="{FF2B5EF4-FFF2-40B4-BE49-F238E27FC236}">
                  <a16:creationId xmlns:a16="http://schemas.microsoft.com/office/drawing/2014/main" id="{9035B77C-A80F-C147-8EAD-4FE2F4ABCB13}"/>
                </a:ext>
              </a:extLst>
            </p:cNvPr>
            <p:cNvCxnSpPr>
              <a:cxnSpLocks noChangeShapeType="1"/>
              <a:stCxn id="73735" idx="0"/>
              <a:endCxn id="25" idx="2"/>
            </p:cNvCxnSpPr>
            <p:nvPr/>
          </p:nvCxnSpPr>
          <p:spPr bwMode="auto">
            <a:xfrm flipV="1">
              <a:off x="4527550" y="4337189"/>
              <a:ext cx="0" cy="40039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3737" name="Straight Arrow Connector 30">
              <a:extLst>
                <a:ext uri="{FF2B5EF4-FFF2-40B4-BE49-F238E27FC236}">
                  <a16:creationId xmlns:a16="http://schemas.microsoft.com/office/drawing/2014/main" id="{FC0DB0A4-46A2-5743-A408-FF32FF0E8849}"/>
                </a:ext>
              </a:extLst>
            </p:cNvPr>
            <p:cNvCxnSpPr>
              <a:cxnSpLocks noChangeShapeType="1"/>
              <a:endCxn id="73733" idx="3"/>
            </p:cNvCxnSpPr>
            <p:nvPr/>
          </p:nvCxnSpPr>
          <p:spPr bwMode="auto">
            <a:xfrm flipH="1" flipV="1">
              <a:off x="2816225" y="2489201"/>
              <a:ext cx="1263650" cy="69691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3738" name="Straight Arrow Connector 1034240">
              <a:extLst>
                <a:ext uri="{FF2B5EF4-FFF2-40B4-BE49-F238E27FC236}">
                  <a16:creationId xmlns:a16="http://schemas.microsoft.com/office/drawing/2014/main" id="{79AA820B-496C-F042-AE00-E341642479B9}"/>
                </a:ext>
              </a:extLst>
            </p:cNvPr>
            <p:cNvCxnSpPr>
              <a:cxnSpLocks noChangeShapeType="1"/>
              <a:stCxn id="25" idx="0"/>
              <a:endCxn id="73732" idx="3"/>
            </p:cNvCxnSpPr>
            <p:nvPr/>
          </p:nvCxnSpPr>
          <p:spPr bwMode="auto">
            <a:xfrm flipV="1">
              <a:off x="4527550" y="2200276"/>
              <a:ext cx="2" cy="1046164"/>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3739" name="Straight Arrow Connector 1034244">
              <a:extLst>
                <a:ext uri="{FF2B5EF4-FFF2-40B4-BE49-F238E27FC236}">
                  <a16:creationId xmlns:a16="http://schemas.microsoft.com/office/drawing/2014/main" id="{97AA40B8-BF74-724B-B9F5-517A59EF9271}"/>
                </a:ext>
              </a:extLst>
            </p:cNvPr>
            <p:cNvCxnSpPr>
              <a:cxnSpLocks noChangeShapeType="1"/>
              <a:endCxn id="73734" idx="3"/>
            </p:cNvCxnSpPr>
            <p:nvPr/>
          </p:nvCxnSpPr>
          <p:spPr bwMode="auto">
            <a:xfrm flipV="1">
              <a:off x="5046664" y="2501901"/>
              <a:ext cx="1062037" cy="67151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5" name="Rectangle 24">
              <a:extLst>
                <a:ext uri="{FF2B5EF4-FFF2-40B4-BE49-F238E27FC236}">
                  <a16:creationId xmlns:a16="http://schemas.microsoft.com/office/drawing/2014/main" id="{BEA6D199-3296-C64F-87E4-ACFC9D904F83}"/>
                </a:ext>
              </a:extLst>
            </p:cNvPr>
            <p:cNvSpPr/>
            <p:nvPr/>
          </p:nvSpPr>
          <p:spPr bwMode="auto">
            <a:xfrm>
              <a:off x="3235325" y="3246440"/>
              <a:ext cx="2584450" cy="1090749"/>
            </a:xfrm>
            <a:prstGeom prst="rect">
              <a:avLst/>
            </a:prstGeom>
            <a:solidFill>
              <a:schemeClr val="accent3"/>
            </a:solidFill>
            <a:ln w="9525" cap="flat" cmpd="sng" algn="ctr">
              <a:solidFill>
                <a:schemeClr val="accent3">
                  <a:lumMod val="50000"/>
                </a:schemeClr>
              </a:solidFill>
              <a:prstDash val="solid"/>
              <a:round/>
              <a:headEnd type="none" w="med" len="med"/>
              <a:tailEnd type="none" w="med" len="med"/>
            </a:ln>
            <a:effectLst/>
            <a:extLst/>
          </p:spPr>
          <p:txBody>
            <a:bodyPr/>
            <a:lstStyle/>
            <a:p>
              <a:pPr>
                <a:defRPr/>
              </a:pPr>
              <a:endParaRPr lang="en-US">
                <a:solidFill>
                  <a:srgbClr val="000000"/>
                </a:solidFill>
                <a:latin typeface="Times" charset="0"/>
                <a:ea typeface="ＭＳ Ｐゴシック" charset="0"/>
                <a:cs typeface="ＭＳ Ｐゴシック" charset="0"/>
              </a:endParaRPr>
            </a:p>
          </p:txBody>
        </p:sp>
        <p:sp>
          <p:nvSpPr>
            <p:cNvPr id="73741" name="TextBox 6">
              <a:extLst>
                <a:ext uri="{FF2B5EF4-FFF2-40B4-BE49-F238E27FC236}">
                  <a16:creationId xmlns:a16="http://schemas.microsoft.com/office/drawing/2014/main" id="{DE7C6EED-DC53-5648-AAE3-098F558CC91C}"/>
                </a:ext>
              </a:extLst>
            </p:cNvPr>
            <p:cNvSpPr txBox="1">
              <a:spLocks noChangeArrowheads="1"/>
            </p:cNvSpPr>
            <p:nvPr/>
          </p:nvSpPr>
          <p:spPr bwMode="auto">
            <a:xfrm>
              <a:off x="3271838" y="3301593"/>
              <a:ext cx="25479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a:solidFill>
                    <a:schemeClr val="bg1"/>
                  </a:solidFill>
                </a:rPr>
                <a:t>Common Data Model</a:t>
              </a:r>
            </a:p>
            <a:p>
              <a:pPr algn="ctr">
                <a:lnSpc>
                  <a:spcPct val="100000"/>
                </a:lnSpc>
                <a:spcBef>
                  <a:spcPct val="0"/>
                </a:spcBef>
                <a:buFontTx/>
                <a:buNone/>
              </a:pPr>
              <a:r>
                <a:rPr lang="en-US" altLang="en-US" sz="1400" dirty="0">
                  <a:solidFill>
                    <a:schemeClr val="bg1"/>
                  </a:solidFill>
                </a:rPr>
                <a:t> </a:t>
              </a:r>
              <a:r>
                <a:rPr lang="en-US" altLang="en-US" sz="1100" dirty="0">
                  <a:solidFill>
                    <a:schemeClr val="bg1"/>
                  </a:solidFill>
                </a:rPr>
                <a:t>(e.g., i2b2)</a:t>
              </a:r>
              <a:endParaRPr lang="en-US" altLang="en-US" sz="1400" dirty="0">
                <a:solidFill>
                  <a:schemeClr val="bg1"/>
                </a:solidFill>
              </a:endParaRPr>
            </a:p>
          </p:txBody>
        </p:sp>
        <p:sp>
          <p:nvSpPr>
            <p:cNvPr id="73742" name="TextBox 27">
              <a:extLst>
                <a:ext uri="{FF2B5EF4-FFF2-40B4-BE49-F238E27FC236}">
                  <a16:creationId xmlns:a16="http://schemas.microsoft.com/office/drawing/2014/main" id="{EF671025-A9D3-0D47-B305-DA49D44771AC}"/>
                </a:ext>
              </a:extLst>
            </p:cNvPr>
            <p:cNvSpPr txBox="1">
              <a:spLocks noChangeArrowheads="1"/>
            </p:cNvSpPr>
            <p:nvPr/>
          </p:nvSpPr>
          <p:spPr bwMode="auto">
            <a:xfrm>
              <a:off x="3536430" y="3778202"/>
              <a:ext cx="192161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a:solidFill>
                    <a:schemeClr val="bg1"/>
                  </a:solidFill>
                </a:rPr>
                <a:t>Common Terminology</a:t>
              </a:r>
            </a:p>
            <a:p>
              <a:pPr algn="ctr">
                <a:lnSpc>
                  <a:spcPct val="100000"/>
                </a:lnSpc>
                <a:spcBef>
                  <a:spcPct val="0"/>
                </a:spcBef>
                <a:buFontTx/>
                <a:buNone/>
              </a:pPr>
              <a:r>
                <a:rPr lang="en-US" altLang="en-US" sz="1100" dirty="0">
                  <a:solidFill>
                    <a:schemeClr val="bg1"/>
                  </a:solidFill>
                </a:rPr>
                <a:t>(e.g., ICD-9, ICD-10)</a:t>
              </a:r>
              <a:endParaRPr lang="en-US" altLang="en-US" sz="1200" dirty="0">
                <a:solidFill>
                  <a:schemeClr val="bg1"/>
                </a:solidFill>
              </a:endParaRPr>
            </a:p>
          </p:txBody>
        </p:sp>
        <p:sp>
          <p:nvSpPr>
            <p:cNvPr id="17" name="Rectangle 16">
              <a:extLst>
                <a:ext uri="{FF2B5EF4-FFF2-40B4-BE49-F238E27FC236}">
                  <a16:creationId xmlns:a16="http://schemas.microsoft.com/office/drawing/2014/main" id="{127F27B0-D65E-4D45-A45F-D572C4132434}"/>
                </a:ext>
              </a:extLst>
            </p:cNvPr>
            <p:cNvSpPr/>
            <p:nvPr/>
          </p:nvSpPr>
          <p:spPr bwMode="auto">
            <a:xfrm>
              <a:off x="2146300" y="1601788"/>
              <a:ext cx="4610100" cy="3525797"/>
            </a:xfrm>
            <a:prstGeom prst="rect">
              <a:avLst/>
            </a:prstGeom>
            <a:noFill/>
            <a:ln w="9525" cap="flat" cmpd="sng" algn="ctr">
              <a:solidFill>
                <a:schemeClr val="bg1">
                  <a:lumMod val="75000"/>
                </a:schemeClr>
              </a:solidFill>
              <a:prstDash val="solid"/>
              <a:round/>
              <a:headEnd type="none" w="med" len="med"/>
              <a:tailEnd type="none" w="med" len="med"/>
            </a:ln>
            <a:effectLst/>
            <a:extLst>
              <a:ext uri="{AF507438-7753-43e0-B8FC-AC1667EBCBE1}"/>
            </a:extLst>
          </p:spPr>
          <p:txBody>
            <a:bodyPr/>
            <a:lstStyle/>
            <a:p>
              <a:pPr>
                <a:defRPr/>
              </a:pPr>
              <a:endParaRPr lang="en-US">
                <a:solidFill>
                  <a:srgbClr val="000000"/>
                </a:solidFill>
                <a:latin typeface="Times" charset="0"/>
                <a:ea typeface="ＭＳ Ｐゴシック" charset="0"/>
              </a:endParaRPr>
            </a:p>
          </p:txBody>
        </p:sp>
        <p:sp>
          <p:nvSpPr>
            <p:cNvPr id="73747" name="TextBox 4">
              <a:extLst>
                <a:ext uri="{FF2B5EF4-FFF2-40B4-BE49-F238E27FC236}">
                  <a16:creationId xmlns:a16="http://schemas.microsoft.com/office/drawing/2014/main" id="{84CB9E8C-336C-654E-B608-079FE7FBCC76}"/>
                </a:ext>
              </a:extLst>
            </p:cNvPr>
            <p:cNvSpPr txBox="1">
              <a:spLocks noChangeArrowheads="1"/>
            </p:cNvSpPr>
            <p:nvPr/>
          </p:nvSpPr>
          <p:spPr bwMode="auto">
            <a:xfrm>
              <a:off x="2151374" y="3654504"/>
              <a:ext cx="10839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r>
                <a:rPr lang="en-US" altLang="en-US" sz="1400" dirty="0">
                  <a:solidFill>
                    <a:schemeClr val="tx1">
                      <a:lumMod val="75000"/>
                      <a:lumOff val="25000"/>
                    </a:schemeClr>
                  </a:solidFill>
                  <a:latin typeface="Calibri" panose="020F0502020204030204" pitchFamily="34" charset="0"/>
                  <a:cs typeface="Calibri" panose="020F0502020204030204" pitchFamily="34" charset="0"/>
                </a:rPr>
                <a:t>i2b2 SHRINE</a:t>
              </a:r>
            </a:p>
          </p:txBody>
        </p:sp>
      </p:grpSp>
      <p:sp>
        <p:nvSpPr>
          <p:cNvPr id="23" name="Date Placeholder 3">
            <a:extLst>
              <a:ext uri="{FF2B5EF4-FFF2-40B4-BE49-F238E27FC236}">
                <a16:creationId xmlns:a16="http://schemas.microsoft.com/office/drawing/2014/main" id="{05D9792F-370D-AB44-AC45-37EE93E32F5C}"/>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24" name="Footer Placeholder 4">
            <a:extLst>
              <a:ext uri="{FF2B5EF4-FFF2-40B4-BE49-F238E27FC236}">
                <a16:creationId xmlns:a16="http://schemas.microsoft.com/office/drawing/2014/main" id="{03001F0C-140B-8E4D-9465-13399C4DD14C}"/>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pic>
        <p:nvPicPr>
          <p:cNvPr id="13" name="Picture 12">
            <a:extLst>
              <a:ext uri="{FF2B5EF4-FFF2-40B4-BE49-F238E27FC236}">
                <a16:creationId xmlns:a16="http://schemas.microsoft.com/office/drawing/2014/main" id="{9F0D6433-AB54-CA44-A0BB-C1349D1DF75A}"/>
              </a:ext>
            </a:extLst>
          </p:cNvPr>
          <p:cNvPicPr>
            <a:picLocks noChangeAspect="1"/>
          </p:cNvPicPr>
          <p:nvPr/>
        </p:nvPicPr>
        <p:blipFill>
          <a:blip r:embed="rId3"/>
          <a:stretch>
            <a:fillRect/>
          </a:stretch>
        </p:blipFill>
        <p:spPr>
          <a:xfrm>
            <a:off x="1359624" y="2058531"/>
            <a:ext cx="5239913" cy="3632578"/>
          </a:xfrm>
          <a:prstGeom prst="rect">
            <a:avLst/>
          </a:prstGeom>
        </p:spPr>
      </p:pic>
    </p:spTree>
    <p:extLst>
      <p:ext uri="{BB962C8B-B14F-4D97-AF65-F5344CB8AC3E}">
        <p14:creationId xmlns:p14="http://schemas.microsoft.com/office/powerpoint/2010/main" val="195789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F73AFED3-DC8E-EE43-95ED-81091B6FE9D3}"/>
              </a:ext>
            </a:extLst>
          </p:cNvPr>
          <p:cNvSpPr>
            <a:spLocks noGrp="1" noChangeArrowheads="1"/>
          </p:cNvSpPr>
          <p:nvPr>
            <p:ph type="title"/>
          </p:nvPr>
        </p:nvSpPr>
        <p:spPr/>
        <p:txBody>
          <a:bodyPr>
            <a:normAutofit/>
          </a:bodyPr>
          <a:lstStyle/>
          <a:p>
            <a:pPr>
              <a:defRPr/>
            </a:pPr>
            <a:r>
              <a:rPr lang="en-US" sz="4000" dirty="0">
                <a:cs typeface="+mj-cs"/>
              </a:rPr>
              <a:t>Personal Health Records (PHRs)</a:t>
            </a:r>
          </a:p>
        </p:txBody>
      </p:sp>
      <p:sp>
        <p:nvSpPr>
          <p:cNvPr id="733186" name="Rectangle 2">
            <a:extLst>
              <a:ext uri="{FF2B5EF4-FFF2-40B4-BE49-F238E27FC236}">
                <a16:creationId xmlns:a16="http://schemas.microsoft.com/office/drawing/2014/main" id="{DA282D12-D23D-6745-B07B-194F2F64BF2C}"/>
              </a:ext>
            </a:extLst>
          </p:cNvPr>
          <p:cNvSpPr>
            <a:spLocks noGrp="1" noChangeArrowheads="1"/>
          </p:cNvSpPr>
          <p:nvPr>
            <p:ph idx="1"/>
          </p:nvPr>
        </p:nvSpPr>
        <p:spPr>
          <a:extLst>
            <a:ext uri="{91240B29-F687-4f45-9708-019B960494DF}"/>
          </a:extLst>
        </p:spPr>
        <p:txBody>
          <a:bodyPr vert="horz" lIns="85817" tIns="42908" rIns="85817" bIns="42908" rtlCol="0">
            <a:normAutofit/>
          </a:bodyPr>
          <a:lstStyle/>
          <a:p>
            <a:pPr>
              <a:lnSpc>
                <a:spcPct val="100000"/>
              </a:lnSpc>
              <a:defRPr/>
            </a:pPr>
            <a:r>
              <a:rPr lang="en-US" sz="1900" dirty="0"/>
              <a:t>Prior efforts to enable patients to get at their own EHR data (aka PHRs) outside of EHR</a:t>
            </a:r>
          </a:p>
          <a:p>
            <a:pPr lvl="1">
              <a:lnSpc>
                <a:spcPct val="100000"/>
              </a:lnSpc>
              <a:defRPr/>
            </a:pPr>
            <a:r>
              <a:rPr lang="en-US" sz="1700" dirty="0"/>
              <a:t>Google Health, Microsoft HealthVault, </a:t>
            </a:r>
            <a:r>
              <a:rPr lang="en-US" sz="1700" dirty="0" err="1"/>
              <a:t>Healthbanking.org</a:t>
            </a:r>
            <a:r>
              <a:rPr lang="en-US" sz="1700" dirty="0"/>
              <a:t>, …</a:t>
            </a:r>
          </a:p>
          <a:p>
            <a:pPr lvl="1">
              <a:lnSpc>
                <a:spcPct val="100000"/>
              </a:lnSpc>
              <a:defRPr/>
            </a:pPr>
            <a:r>
              <a:rPr lang="en-US" sz="1700" dirty="0"/>
              <a:t>Blue Button: veterans get their EHR via a “blue button”, as text file 2010-2012, then in CCDA format</a:t>
            </a:r>
          </a:p>
          <a:p>
            <a:pPr lvl="1">
              <a:lnSpc>
                <a:spcPct val="100000"/>
              </a:lnSpc>
              <a:defRPr/>
            </a:pPr>
            <a:r>
              <a:rPr lang="en-US" sz="1700" dirty="0"/>
              <a:t>Synch for Science (S4S): FHIR-based mechanism for patients to donate their EHR data to All of Us</a:t>
            </a:r>
          </a:p>
          <a:p>
            <a:pPr>
              <a:lnSpc>
                <a:spcPct val="100000"/>
              </a:lnSpc>
              <a:defRPr/>
            </a:pPr>
            <a:r>
              <a:rPr lang="en-US" sz="1900" dirty="0"/>
              <a:t>Apple Health Record: beta launched last week</a:t>
            </a:r>
          </a:p>
          <a:p>
            <a:pPr lvl="1">
              <a:lnSpc>
                <a:spcPct val="100000"/>
              </a:lnSpc>
              <a:defRPr/>
            </a:pPr>
            <a:endParaRPr lang="en-US" dirty="0"/>
          </a:p>
          <a:p>
            <a:pPr>
              <a:lnSpc>
                <a:spcPct val="100000"/>
              </a:lnSpc>
              <a:defRPr/>
            </a:pPr>
            <a:endParaRPr lang="en-US" dirty="0"/>
          </a:p>
        </p:txBody>
      </p:sp>
      <p:sp>
        <p:nvSpPr>
          <p:cNvPr id="6" name="Date Placeholder 3">
            <a:extLst>
              <a:ext uri="{FF2B5EF4-FFF2-40B4-BE49-F238E27FC236}">
                <a16:creationId xmlns:a16="http://schemas.microsoft.com/office/drawing/2014/main" id="{2DF8B6A1-1881-5C41-9E88-AA426E1775F1}"/>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7" name="Footer Placeholder 4">
            <a:extLst>
              <a:ext uri="{FF2B5EF4-FFF2-40B4-BE49-F238E27FC236}">
                <a16:creationId xmlns:a16="http://schemas.microsoft.com/office/drawing/2014/main" id="{02C05306-4DAA-9149-9CB2-1D43EED345DB}"/>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grpSp>
        <p:nvGrpSpPr>
          <p:cNvPr id="5" name="Group 4">
            <a:extLst>
              <a:ext uri="{FF2B5EF4-FFF2-40B4-BE49-F238E27FC236}">
                <a16:creationId xmlns:a16="http://schemas.microsoft.com/office/drawing/2014/main" id="{0F1E7EEB-4B7F-AF4B-86AC-1B696BA57747}"/>
              </a:ext>
            </a:extLst>
          </p:cNvPr>
          <p:cNvGrpSpPr/>
          <p:nvPr/>
        </p:nvGrpSpPr>
        <p:grpSpPr>
          <a:xfrm>
            <a:off x="1660083" y="3437468"/>
            <a:ext cx="9775383" cy="2588408"/>
            <a:chOff x="1660083" y="3437468"/>
            <a:chExt cx="9775383" cy="2588408"/>
          </a:xfrm>
        </p:grpSpPr>
        <p:pic>
          <p:nvPicPr>
            <p:cNvPr id="2" name="Picture 1">
              <a:extLst>
                <a:ext uri="{FF2B5EF4-FFF2-40B4-BE49-F238E27FC236}">
                  <a16:creationId xmlns:a16="http://schemas.microsoft.com/office/drawing/2014/main" id="{C759A272-267A-B347-9C50-1D9888C3849C}"/>
                </a:ext>
              </a:extLst>
            </p:cNvPr>
            <p:cNvPicPr>
              <a:picLocks noChangeAspect="1"/>
            </p:cNvPicPr>
            <p:nvPr/>
          </p:nvPicPr>
          <p:blipFill>
            <a:blip r:embed="rId3"/>
            <a:stretch>
              <a:fillRect/>
            </a:stretch>
          </p:blipFill>
          <p:spPr>
            <a:xfrm>
              <a:off x="6914266" y="3437468"/>
              <a:ext cx="4521200" cy="2540000"/>
            </a:xfrm>
            <a:prstGeom prst="rect">
              <a:avLst/>
            </a:prstGeom>
          </p:spPr>
        </p:pic>
        <p:cxnSp>
          <p:nvCxnSpPr>
            <p:cNvPr id="8" name="Straight Connector 7">
              <a:extLst>
                <a:ext uri="{FF2B5EF4-FFF2-40B4-BE49-F238E27FC236}">
                  <a16:creationId xmlns:a16="http://schemas.microsoft.com/office/drawing/2014/main" id="{F134D5FF-4AE3-5541-BC69-2C0A2647A289}"/>
                </a:ext>
              </a:extLst>
            </p:cNvPr>
            <p:cNvCxnSpPr>
              <a:stCxn id="8" idx="4"/>
            </p:cNvCxnSpPr>
            <p:nvPr/>
          </p:nvCxnSpPr>
          <p:spPr>
            <a:xfrm flipV="1">
              <a:off x="4703502" y="4704326"/>
              <a:ext cx="2210764" cy="1"/>
            </a:xfrm>
            <a:prstGeom prst="line">
              <a:avLst/>
            </a:prstGeom>
            <a:ln>
              <a:solidFill>
                <a:schemeClr val="tx1">
                  <a:lumMod val="75000"/>
                  <a:lumOff val="25000"/>
                </a:schemeClr>
              </a:solidFill>
              <a:headEnd type="oval"/>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F27B5D4-E794-AE4F-A485-33815117C022}"/>
                </a:ext>
              </a:extLst>
            </p:cNvPr>
            <p:cNvSpPr txBox="1"/>
            <p:nvPr/>
          </p:nvSpPr>
          <p:spPr>
            <a:xfrm>
              <a:off x="5487033" y="4396548"/>
              <a:ext cx="521297" cy="307777"/>
            </a:xfrm>
            <a:prstGeom prst="rect">
              <a:avLst/>
            </a:prstGeom>
            <a:noFill/>
          </p:spPr>
          <p:txBody>
            <a:bodyPr wrap="none" rtlCol="0">
              <a:spAutoFit/>
            </a:bodyPr>
            <a:lstStyle/>
            <a:p>
              <a:r>
                <a:rPr lang="en-US" sz="1400" dirty="0"/>
                <a:t>FHIR</a:t>
              </a:r>
            </a:p>
          </p:txBody>
        </p:sp>
        <p:sp>
          <p:nvSpPr>
            <p:cNvPr id="10" name="TextBox 9">
              <a:extLst>
                <a:ext uri="{FF2B5EF4-FFF2-40B4-BE49-F238E27FC236}">
                  <a16:creationId xmlns:a16="http://schemas.microsoft.com/office/drawing/2014/main" id="{68D7CDA7-7052-2646-988D-44889E06D9E6}"/>
                </a:ext>
              </a:extLst>
            </p:cNvPr>
            <p:cNvSpPr txBox="1"/>
            <p:nvPr/>
          </p:nvSpPr>
          <p:spPr>
            <a:xfrm>
              <a:off x="5481069" y="4717826"/>
              <a:ext cx="655629" cy="307777"/>
            </a:xfrm>
            <a:prstGeom prst="rect">
              <a:avLst/>
            </a:prstGeom>
            <a:noFill/>
          </p:spPr>
          <p:txBody>
            <a:bodyPr wrap="none" rtlCol="0">
              <a:spAutoFit/>
            </a:bodyPr>
            <a:lstStyle/>
            <a:p>
              <a:r>
                <a:rPr lang="en-US" sz="1400" dirty="0"/>
                <a:t>TCP/IP</a:t>
              </a:r>
            </a:p>
          </p:txBody>
        </p:sp>
        <p:sp>
          <p:nvSpPr>
            <p:cNvPr id="3" name="Can 2">
              <a:extLst>
                <a:ext uri="{FF2B5EF4-FFF2-40B4-BE49-F238E27FC236}">
                  <a16:creationId xmlns:a16="http://schemas.microsoft.com/office/drawing/2014/main" id="{AF16E637-C06E-294F-B847-E6E462C4B6A1}"/>
                </a:ext>
              </a:extLst>
            </p:cNvPr>
            <p:cNvSpPr/>
            <p:nvPr/>
          </p:nvSpPr>
          <p:spPr>
            <a:xfrm>
              <a:off x="3177276" y="4327232"/>
              <a:ext cx="1497315" cy="75418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EHR</a:t>
              </a:r>
            </a:p>
          </p:txBody>
        </p:sp>
        <p:sp>
          <p:nvSpPr>
            <p:cNvPr id="4" name="Rectangle 3">
              <a:extLst>
                <a:ext uri="{FF2B5EF4-FFF2-40B4-BE49-F238E27FC236}">
                  <a16:creationId xmlns:a16="http://schemas.microsoft.com/office/drawing/2014/main" id="{94505338-DC77-D340-B16F-5D86152EC5E0}"/>
                </a:ext>
              </a:extLst>
            </p:cNvPr>
            <p:cNvSpPr/>
            <p:nvPr/>
          </p:nvSpPr>
          <p:spPr>
            <a:xfrm>
              <a:off x="1660083" y="3717552"/>
              <a:ext cx="1758132" cy="2308324"/>
            </a:xfrm>
            <a:prstGeom prst="rect">
              <a:avLst/>
            </a:prstGeom>
          </p:spPr>
          <p:txBody>
            <a:bodyPr wrap="square">
              <a:spAutoFit/>
            </a:bodyPr>
            <a:lstStyle/>
            <a:p>
              <a:pPr marL="171450" indent="-171450">
                <a:buFont typeface="Arial" panose="020B0604020202020204" pitchFamily="34" charset="0"/>
                <a:buChar char="•"/>
              </a:pPr>
              <a:r>
                <a:rPr lang="en-US" sz="1200" dirty="0">
                  <a:solidFill>
                    <a:srgbClr val="333333"/>
                  </a:solidFill>
                  <a:latin typeface="Calibri" panose="020F0502020204030204" pitchFamily="34" charset="0"/>
                  <a:cs typeface="Calibri" panose="020F0502020204030204" pitchFamily="34" charset="0"/>
                </a:rPr>
                <a:t>Hopkins</a:t>
              </a:r>
            </a:p>
            <a:p>
              <a:pPr marL="171450" indent="-171450">
                <a:buFont typeface="Arial" panose="020B0604020202020204" pitchFamily="34" charset="0"/>
                <a:buChar char="•"/>
              </a:pPr>
              <a:r>
                <a:rPr lang="en-US" sz="1200" dirty="0">
                  <a:solidFill>
                    <a:srgbClr val="333333"/>
                  </a:solidFill>
                  <a:latin typeface="Calibri" panose="020F0502020204030204" pitchFamily="34" charset="0"/>
                  <a:cs typeface="Calibri" panose="020F0502020204030204" pitchFamily="34" charset="0"/>
                </a:rPr>
                <a:t>Cedars-Sinai</a:t>
              </a:r>
            </a:p>
            <a:p>
              <a:pPr marL="171450" indent="-171450">
                <a:buFont typeface="Arial" panose="020B0604020202020204" pitchFamily="34" charset="0"/>
                <a:buChar char="•"/>
              </a:pPr>
              <a:r>
                <a:rPr lang="en-US" sz="1200" dirty="0">
                  <a:solidFill>
                    <a:srgbClr val="333333"/>
                  </a:solidFill>
                  <a:latin typeface="Calibri" panose="020F0502020204030204" pitchFamily="34" charset="0"/>
                  <a:cs typeface="Calibri" panose="020F0502020204030204" pitchFamily="34" charset="0"/>
                </a:rPr>
                <a:t>Penn Medicine</a:t>
              </a:r>
            </a:p>
            <a:p>
              <a:pPr marL="171450" indent="-171450">
                <a:buFont typeface="Arial" panose="020B0604020202020204" pitchFamily="34" charset="0"/>
                <a:buChar char="•"/>
              </a:pPr>
              <a:r>
                <a:rPr lang="en-US" sz="1200" dirty="0" err="1">
                  <a:solidFill>
                    <a:srgbClr val="333333"/>
                  </a:solidFill>
                  <a:latin typeface="Calibri" panose="020F0502020204030204" pitchFamily="34" charset="0"/>
                  <a:cs typeface="Calibri" panose="020F0502020204030204" pitchFamily="34" charset="0"/>
                </a:rPr>
                <a:t>Geisinger</a:t>
              </a:r>
              <a:endParaRPr lang="en-US" sz="1200" dirty="0">
                <a:solidFill>
                  <a:srgbClr val="333333"/>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rgbClr val="333333"/>
                  </a:solidFill>
                  <a:latin typeface="Calibri" panose="020F0502020204030204" pitchFamily="34" charset="0"/>
                  <a:cs typeface="Calibri" panose="020F0502020204030204" pitchFamily="34" charset="0"/>
                </a:rPr>
                <a:t>UC San Diego</a:t>
              </a:r>
            </a:p>
            <a:p>
              <a:pPr marL="171450" indent="-171450">
                <a:buFont typeface="Arial" panose="020B0604020202020204" pitchFamily="34" charset="0"/>
                <a:buChar char="•"/>
              </a:pPr>
              <a:r>
                <a:rPr lang="en-US" sz="1200" dirty="0">
                  <a:solidFill>
                    <a:srgbClr val="333333"/>
                  </a:solidFill>
                  <a:latin typeface="Calibri" panose="020F0502020204030204" pitchFamily="34" charset="0"/>
                  <a:cs typeface="Calibri" panose="020F0502020204030204" pitchFamily="34" charset="0"/>
                </a:rPr>
                <a:t>UNC</a:t>
              </a:r>
            </a:p>
            <a:p>
              <a:pPr marL="171450" indent="-171450">
                <a:buFont typeface="Arial" panose="020B0604020202020204" pitchFamily="34" charset="0"/>
                <a:buChar char="•"/>
              </a:pPr>
              <a:r>
                <a:rPr lang="en-US" sz="1200" dirty="0">
                  <a:solidFill>
                    <a:srgbClr val="333333"/>
                  </a:solidFill>
                  <a:latin typeface="Calibri" panose="020F0502020204030204" pitchFamily="34" charset="0"/>
                  <a:cs typeface="Calibri" panose="020F0502020204030204" pitchFamily="34" charset="0"/>
                </a:rPr>
                <a:t>Rush</a:t>
              </a:r>
            </a:p>
            <a:p>
              <a:pPr marL="171450" indent="-171450">
                <a:buFont typeface="Arial" panose="020B0604020202020204" pitchFamily="34" charset="0"/>
                <a:buChar char="•"/>
              </a:pPr>
              <a:r>
                <a:rPr lang="en-US" sz="1200" dirty="0">
                  <a:solidFill>
                    <a:srgbClr val="333333"/>
                  </a:solidFill>
                  <a:latin typeface="Calibri" panose="020F0502020204030204" pitchFamily="34" charset="0"/>
                  <a:cs typeface="Calibri" panose="020F0502020204030204" pitchFamily="34" charset="0"/>
                </a:rPr>
                <a:t>Dignity Health</a:t>
              </a:r>
            </a:p>
            <a:p>
              <a:pPr marL="171450" indent="-171450">
                <a:buFont typeface="Arial" panose="020B0604020202020204" pitchFamily="34" charset="0"/>
                <a:buChar char="•"/>
              </a:pPr>
              <a:r>
                <a:rPr lang="en-US" sz="1200" dirty="0" err="1">
                  <a:solidFill>
                    <a:srgbClr val="333333"/>
                  </a:solidFill>
                  <a:latin typeface="Calibri" panose="020F0502020204030204" pitchFamily="34" charset="0"/>
                  <a:cs typeface="Calibri" panose="020F0502020204030204" pitchFamily="34" charset="0"/>
                </a:rPr>
                <a:t>Ochsner</a:t>
              </a:r>
              <a:endParaRPr lang="en-US" sz="1200" dirty="0">
                <a:solidFill>
                  <a:srgbClr val="333333"/>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err="1">
                  <a:solidFill>
                    <a:srgbClr val="333333"/>
                  </a:solidFill>
                  <a:latin typeface="Calibri" panose="020F0502020204030204" pitchFamily="34" charset="0"/>
                  <a:cs typeface="Calibri" panose="020F0502020204030204" pitchFamily="34" charset="0"/>
                </a:rPr>
                <a:t>MedStar</a:t>
              </a:r>
              <a:r>
                <a:rPr lang="en-US" sz="1200" dirty="0">
                  <a:solidFill>
                    <a:srgbClr val="333333"/>
                  </a:solidFill>
                  <a:latin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en-US" sz="1200" dirty="0">
                  <a:solidFill>
                    <a:srgbClr val="333333"/>
                  </a:solidFill>
                  <a:latin typeface="Calibri" panose="020F0502020204030204" pitchFamily="34" charset="0"/>
                  <a:cs typeface="Calibri" panose="020F0502020204030204" pitchFamily="34" charset="0"/>
                </a:rPr>
                <a:t>OhioHealth</a:t>
              </a:r>
            </a:p>
            <a:p>
              <a:pPr marL="171450" indent="-171450">
                <a:buFont typeface="Arial" panose="020B0604020202020204" pitchFamily="34" charset="0"/>
                <a:buChar char="•"/>
              </a:pPr>
              <a:r>
                <a:rPr lang="en-US" sz="1200" dirty="0">
                  <a:solidFill>
                    <a:srgbClr val="333333"/>
                  </a:solidFill>
                  <a:latin typeface="Calibri" panose="020F0502020204030204" pitchFamily="34" charset="0"/>
                  <a:cs typeface="Calibri" panose="020F0502020204030204" pitchFamily="34" charset="0"/>
                </a:rPr>
                <a:t>Cerner </a:t>
              </a:r>
              <a:r>
                <a:rPr lang="en-US" sz="1200" dirty="0" err="1">
                  <a:solidFill>
                    <a:srgbClr val="333333"/>
                  </a:solidFill>
                  <a:latin typeface="Calibri" panose="020F0502020204030204" pitchFamily="34" charset="0"/>
                  <a:cs typeface="Calibri" panose="020F0502020204030204" pitchFamily="34" charset="0"/>
                </a:rPr>
                <a:t>Healthe</a:t>
              </a:r>
              <a:r>
                <a:rPr lang="en-US" sz="1200" dirty="0">
                  <a:solidFill>
                    <a:srgbClr val="333333"/>
                  </a:solidFill>
                  <a:latin typeface="Calibri" panose="020F0502020204030204" pitchFamily="34" charset="0"/>
                  <a:cs typeface="Calibri" panose="020F0502020204030204" pitchFamily="34" charset="0"/>
                </a:rPr>
                <a:t> Clinic</a:t>
              </a:r>
              <a:endParaRPr lang="en-US" sz="12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858009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318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18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08313906-0899-7547-9740-76A7131155FC}"/>
              </a:ext>
            </a:extLst>
          </p:cNvPr>
          <p:cNvSpPr>
            <a:spLocks noGrp="1" noChangeArrowheads="1"/>
          </p:cNvSpPr>
          <p:nvPr>
            <p:ph type="title"/>
          </p:nvPr>
        </p:nvSpPr>
        <p:spPr/>
        <p:txBody>
          <a:bodyPr>
            <a:normAutofit/>
          </a:bodyPr>
          <a:lstStyle/>
          <a:p>
            <a:pPr>
              <a:defRPr/>
            </a:pPr>
            <a:r>
              <a:rPr lang="en-US" sz="4000" dirty="0">
                <a:cs typeface="+mj-cs"/>
              </a:rPr>
              <a:t>Summary: Health Info Exchange and Query</a:t>
            </a:r>
          </a:p>
        </p:txBody>
      </p:sp>
      <p:sp>
        <p:nvSpPr>
          <p:cNvPr id="733186" name="Rectangle 2">
            <a:extLst>
              <a:ext uri="{FF2B5EF4-FFF2-40B4-BE49-F238E27FC236}">
                <a16:creationId xmlns:a16="http://schemas.microsoft.com/office/drawing/2014/main" id="{411C71DC-4437-4E4F-A539-13182D5D5E8D}"/>
              </a:ext>
            </a:extLst>
          </p:cNvPr>
          <p:cNvSpPr>
            <a:spLocks noGrp="1" noChangeArrowheads="1"/>
          </p:cNvSpPr>
          <p:nvPr>
            <p:ph idx="1"/>
          </p:nvPr>
        </p:nvSpPr>
        <p:spPr>
          <a:extLst>
            <a:ext uri="{91240B29-F687-4f45-9708-019B960494DF}"/>
          </a:extLst>
        </p:spPr>
        <p:txBody>
          <a:bodyPr vert="horz" lIns="85817" tIns="42908" rIns="85817" bIns="42908" rtlCol="0">
            <a:normAutofit/>
          </a:bodyPr>
          <a:lstStyle/>
          <a:p>
            <a:pPr>
              <a:lnSpc>
                <a:spcPct val="100000"/>
              </a:lnSpc>
              <a:defRPr/>
            </a:pPr>
            <a:r>
              <a:rPr lang="en-US" sz="1900" dirty="0"/>
              <a:t>EHR and other data often in multiple heterogeneous databases, requiring query over the Internet</a:t>
            </a:r>
          </a:p>
          <a:p>
            <a:pPr>
              <a:lnSpc>
                <a:spcPct val="100000"/>
              </a:lnSpc>
              <a:defRPr/>
            </a:pPr>
            <a:r>
              <a:rPr lang="en-US" sz="1900" dirty="0"/>
              <a:t>Two basic query approaches</a:t>
            </a:r>
          </a:p>
          <a:p>
            <a:pPr lvl="1">
              <a:lnSpc>
                <a:spcPct val="100000"/>
              </a:lnSpc>
              <a:defRPr/>
            </a:pPr>
            <a:r>
              <a:rPr lang="en-US" sz="1700" dirty="0"/>
              <a:t>centralized: send data to the query. Most organizations not willing to copy their data elsewhere. </a:t>
            </a:r>
          </a:p>
          <a:p>
            <a:pPr lvl="1">
              <a:lnSpc>
                <a:spcPct val="100000"/>
              </a:lnSpc>
              <a:defRPr/>
            </a:pPr>
            <a:r>
              <a:rPr lang="en-US" sz="1700" dirty="0"/>
              <a:t>federated: send query to the data. Difficult and expensive to manage.</a:t>
            </a:r>
          </a:p>
          <a:p>
            <a:pPr lvl="2">
              <a:lnSpc>
                <a:spcPct val="100000"/>
              </a:lnSpc>
              <a:defRPr/>
            </a:pPr>
            <a:r>
              <a:rPr lang="en-US" sz="1300" dirty="0"/>
              <a:t>require common data model and vocabulary</a:t>
            </a:r>
          </a:p>
          <a:p>
            <a:pPr lvl="2">
              <a:lnSpc>
                <a:spcPct val="100000"/>
              </a:lnSpc>
              <a:defRPr/>
            </a:pPr>
            <a:r>
              <a:rPr lang="en-US" sz="1300" dirty="0"/>
              <a:t>offer only limited analytic capability (counts, basic regression)</a:t>
            </a:r>
          </a:p>
          <a:p>
            <a:pPr>
              <a:lnSpc>
                <a:spcPct val="100000"/>
              </a:lnSpc>
              <a:defRPr/>
            </a:pPr>
            <a:r>
              <a:rPr lang="en-US" sz="1900" dirty="0"/>
              <a:t>Greater adoption of modern data exchange standards (FHIR, Open </a:t>
            </a:r>
            <a:r>
              <a:rPr lang="en-US" sz="1900" dirty="0" err="1"/>
              <a:t>mHealth</a:t>
            </a:r>
            <a:r>
              <a:rPr lang="en-US" sz="1900" dirty="0"/>
              <a:t>), rules against information blocking, and entry of non-health entities (e.g., Apple) should increase effective data exchange</a:t>
            </a:r>
            <a:endParaRPr lang="en-US" sz="1900" dirty="0">
              <a:cs typeface="+mn-cs"/>
            </a:endParaRPr>
          </a:p>
          <a:p>
            <a:pPr>
              <a:lnSpc>
                <a:spcPct val="100000"/>
              </a:lnSpc>
              <a:defRPr/>
            </a:pPr>
            <a:endParaRPr lang="en-US" dirty="0">
              <a:cs typeface="+mn-cs"/>
            </a:endParaRPr>
          </a:p>
          <a:p>
            <a:pPr>
              <a:lnSpc>
                <a:spcPct val="100000"/>
              </a:lnSpc>
              <a:defRPr/>
            </a:pPr>
            <a:endParaRPr lang="en-US" sz="2800" dirty="0"/>
          </a:p>
        </p:txBody>
      </p:sp>
      <p:sp>
        <p:nvSpPr>
          <p:cNvPr id="6" name="Date Placeholder 3">
            <a:extLst>
              <a:ext uri="{FF2B5EF4-FFF2-40B4-BE49-F238E27FC236}">
                <a16:creationId xmlns:a16="http://schemas.microsoft.com/office/drawing/2014/main" id="{0354E496-AEC4-874C-B578-5669A703BE82}"/>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7" name="Footer Placeholder 4">
            <a:extLst>
              <a:ext uri="{FF2B5EF4-FFF2-40B4-BE49-F238E27FC236}">
                <a16:creationId xmlns:a16="http://schemas.microsoft.com/office/drawing/2014/main" id="{338CC63D-7868-2542-9802-EEE4C8CD301E}"/>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Tree>
    <p:extLst>
      <p:ext uri="{BB962C8B-B14F-4D97-AF65-F5344CB8AC3E}">
        <p14:creationId xmlns:p14="http://schemas.microsoft.com/office/powerpoint/2010/main" val="124161204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81E38778-6873-DB4A-B216-793BC26C5488}"/>
              </a:ext>
            </a:extLst>
          </p:cNvPr>
          <p:cNvSpPr>
            <a:spLocks noGrp="1" noChangeArrowheads="1"/>
          </p:cNvSpPr>
          <p:nvPr>
            <p:ph type="title"/>
          </p:nvPr>
        </p:nvSpPr>
        <p:spPr/>
        <p:txBody>
          <a:bodyPr>
            <a:normAutofit/>
          </a:bodyPr>
          <a:lstStyle/>
          <a:p>
            <a:pPr>
              <a:defRPr/>
            </a:pPr>
            <a:r>
              <a:rPr lang="en-US" sz="4000" dirty="0">
                <a:cs typeface="+mj-cs"/>
              </a:rPr>
              <a:t>Outline</a:t>
            </a:r>
          </a:p>
        </p:txBody>
      </p:sp>
      <p:sp>
        <p:nvSpPr>
          <p:cNvPr id="733186" name="Rectangle 2">
            <a:extLst>
              <a:ext uri="{FF2B5EF4-FFF2-40B4-BE49-F238E27FC236}">
                <a16:creationId xmlns:a16="http://schemas.microsoft.com/office/drawing/2014/main" id="{0DE712C5-8FB7-6543-9A07-16D992FA69EC}"/>
              </a:ext>
            </a:extLst>
          </p:cNvPr>
          <p:cNvSpPr>
            <a:spLocks noGrp="1" noChangeArrowheads="1"/>
          </p:cNvSpPr>
          <p:nvPr>
            <p:ph idx="1"/>
          </p:nvPr>
        </p:nvSpPr>
        <p:spPr>
          <a:extLst>
            <a:ext uri="{91240B29-F687-4f45-9708-019B960494DF}"/>
          </a:extLst>
        </p:spPr>
        <p:txBody>
          <a:bodyPr vert="horz" lIns="85817" tIns="42908" rIns="85817" bIns="42908" rtlCol="0">
            <a:normAutofit/>
          </a:bodyPr>
          <a:lstStyle/>
          <a:p>
            <a:pPr>
              <a:lnSpc>
                <a:spcPct val="100000"/>
              </a:lnSpc>
              <a:defRPr/>
            </a:pPr>
            <a:r>
              <a:rPr lang="en-US" dirty="0">
                <a:solidFill>
                  <a:schemeClr val="bg1">
                    <a:lumMod val="65000"/>
                  </a:schemeClr>
                </a:solidFill>
                <a:cs typeface="+mn-cs"/>
              </a:rPr>
              <a:t>Overview of The Internet</a:t>
            </a:r>
          </a:p>
          <a:p>
            <a:pPr>
              <a:lnSpc>
                <a:spcPct val="100000"/>
              </a:lnSpc>
              <a:defRPr/>
            </a:pPr>
            <a:r>
              <a:rPr lang="en-US" dirty="0">
                <a:solidFill>
                  <a:schemeClr val="bg1">
                    <a:lumMod val="65000"/>
                  </a:schemeClr>
                </a:solidFill>
              </a:rPr>
              <a:t>Health Information Exchange and Query</a:t>
            </a:r>
          </a:p>
          <a:p>
            <a:pPr>
              <a:lnSpc>
                <a:spcPct val="100000"/>
              </a:lnSpc>
              <a:defRPr/>
            </a:pPr>
            <a:r>
              <a:rPr lang="en-US" dirty="0">
                <a:cs typeface="+mn-cs"/>
              </a:rPr>
              <a:t>Web X.0 to Internet of Things</a:t>
            </a:r>
          </a:p>
          <a:p>
            <a:pPr>
              <a:lnSpc>
                <a:spcPct val="100000"/>
              </a:lnSpc>
              <a:defRPr/>
            </a:pPr>
            <a:r>
              <a:rPr lang="en-US" dirty="0">
                <a:solidFill>
                  <a:schemeClr val="bg1">
                    <a:lumMod val="65000"/>
                  </a:schemeClr>
                </a:solidFill>
                <a:cs typeface="+mn-cs"/>
              </a:rPr>
              <a:t>Summary</a:t>
            </a:r>
          </a:p>
        </p:txBody>
      </p:sp>
      <p:sp>
        <p:nvSpPr>
          <p:cNvPr id="8" name="Date Placeholder 3">
            <a:extLst>
              <a:ext uri="{FF2B5EF4-FFF2-40B4-BE49-F238E27FC236}">
                <a16:creationId xmlns:a16="http://schemas.microsoft.com/office/drawing/2014/main" id="{9025A00F-94AB-5749-9F49-119CC26B53DB}"/>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9" name="Footer Placeholder 4">
            <a:extLst>
              <a:ext uri="{FF2B5EF4-FFF2-40B4-BE49-F238E27FC236}">
                <a16:creationId xmlns:a16="http://schemas.microsoft.com/office/drawing/2014/main" id="{BA17FB7A-9408-3743-8746-EA2C999CC1B8}"/>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Tree>
    <p:extLst>
      <p:ext uri="{BB962C8B-B14F-4D97-AF65-F5344CB8AC3E}">
        <p14:creationId xmlns:p14="http://schemas.microsoft.com/office/powerpoint/2010/main" val="152457981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4" name="Rectangle 2">
            <a:extLst>
              <a:ext uri="{FF2B5EF4-FFF2-40B4-BE49-F238E27FC236}">
                <a16:creationId xmlns:a16="http://schemas.microsoft.com/office/drawing/2014/main" id="{29EB2914-34C5-A94B-BC06-2AE02A6BA6EB}"/>
              </a:ext>
            </a:extLst>
          </p:cNvPr>
          <p:cNvSpPr>
            <a:spLocks noGrp="1" noChangeArrowheads="1"/>
          </p:cNvSpPr>
          <p:nvPr>
            <p:ph type="title"/>
          </p:nvPr>
        </p:nvSpPr>
        <p:spPr/>
        <p:txBody>
          <a:bodyPr/>
          <a:lstStyle/>
          <a:p>
            <a:pPr>
              <a:defRPr/>
            </a:pPr>
            <a:r>
              <a:rPr lang="en-US">
                <a:cs typeface="+mj-cs"/>
              </a:rPr>
              <a:t>Web X.0</a:t>
            </a:r>
          </a:p>
        </p:txBody>
      </p:sp>
      <p:sp>
        <p:nvSpPr>
          <p:cNvPr id="88068" name="Rectangle 3">
            <a:extLst>
              <a:ext uri="{FF2B5EF4-FFF2-40B4-BE49-F238E27FC236}">
                <a16:creationId xmlns:a16="http://schemas.microsoft.com/office/drawing/2014/main" id="{F4D94543-28C9-0B48-90B5-D96A42FB2142}"/>
              </a:ext>
            </a:extLst>
          </p:cNvPr>
          <p:cNvSpPr>
            <a:spLocks noGrp="1" noChangeArrowheads="1"/>
          </p:cNvSpPr>
          <p:nvPr>
            <p:ph idx="1"/>
          </p:nvPr>
        </p:nvSpPr>
        <p:spPr/>
        <p:txBody>
          <a:bodyPr>
            <a:normAutofit/>
          </a:bodyPr>
          <a:lstStyle/>
          <a:p>
            <a:pPr>
              <a:lnSpc>
                <a:spcPct val="100000"/>
              </a:lnSpc>
            </a:pPr>
            <a:r>
              <a:rPr lang="en-US" altLang="en-US" sz="1900" dirty="0">
                <a:latin typeface="Calibri" panose="020F0502020204030204" pitchFamily="34" charset="0"/>
                <a:cs typeface="Calibri" panose="020F0502020204030204" pitchFamily="34" charset="0"/>
              </a:rPr>
              <a:t>Web 1.0: web of </a:t>
            </a:r>
            <a:r>
              <a:rPr lang="en-US" altLang="en-US" sz="1900" u="sng" dirty="0">
                <a:latin typeface="Calibri" panose="020F0502020204030204" pitchFamily="34" charset="0"/>
                <a:cs typeface="Calibri" panose="020F0502020204030204" pitchFamily="34" charset="0"/>
              </a:rPr>
              <a:t>links</a:t>
            </a:r>
            <a:r>
              <a:rPr lang="en-US" altLang="en-US" sz="1900" dirty="0">
                <a:latin typeface="Calibri" panose="020F0502020204030204" pitchFamily="34" charset="0"/>
                <a:cs typeface="Calibri" panose="020F0502020204030204" pitchFamily="34" charset="0"/>
              </a:rPr>
              <a:t> to static information with simple links between them</a:t>
            </a:r>
          </a:p>
          <a:p>
            <a:pPr lvl="1">
              <a:lnSpc>
                <a:spcPct val="100000"/>
              </a:lnSpc>
            </a:pPr>
            <a:r>
              <a:rPr lang="en-US" altLang="en-US" sz="1700" dirty="0">
                <a:latin typeface="Calibri" panose="020F0502020204030204" pitchFamily="34" charset="0"/>
                <a:cs typeface="Calibri" panose="020F0502020204030204" pitchFamily="34" charset="0"/>
              </a:rPr>
              <a:t>e.g., Wikipedia</a:t>
            </a:r>
            <a:endParaRPr lang="en-US" altLang="en-US" sz="1700" baseline="30000" dirty="0">
              <a:latin typeface="Calibri" panose="020F0502020204030204" pitchFamily="34" charset="0"/>
              <a:cs typeface="Calibri" panose="020F0502020204030204" pitchFamily="34" charset="0"/>
            </a:endParaRPr>
          </a:p>
          <a:p>
            <a:pPr>
              <a:lnSpc>
                <a:spcPct val="100000"/>
              </a:lnSpc>
            </a:pPr>
            <a:r>
              <a:rPr lang="en-US" altLang="en-US" sz="1900" dirty="0">
                <a:latin typeface="Calibri" panose="020F0502020204030204" pitchFamily="34" charset="0"/>
                <a:cs typeface="Calibri" panose="020F0502020204030204" pitchFamily="34" charset="0"/>
              </a:rPr>
              <a:t>Web 2.0: </a:t>
            </a:r>
            <a:r>
              <a:rPr lang="en-US" altLang="en-US" sz="1900" u="sng" dirty="0">
                <a:latin typeface="Calibri" panose="020F0502020204030204" pitchFamily="34" charset="0"/>
                <a:cs typeface="Calibri" panose="020F0502020204030204" pitchFamily="34" charset="0"/>
              </a:rPr>
              <a:t>people</a:t>
            </a:r>
            <a:r>
              <a:rPr lang="en-US" altLang="en-US" sz="1900" dirty="0">
                <a:latin typeface="Calibri" panose="020F0502020204030204" pitchFamily="34" charset="0"/>
                <a:cs typeface="Calibri" panose="020F0502020204030204" pitchFamily="34" charset="0"/>
              </a:rPr>
              <a:t> are as important as computers in the network</a:t>
            </a:r>
          </a:p>
          <a:p>
            <a:pPr lvl="1">
              <a:lnSpc>
                <a:spcPct val="100000"/>
              </a:lnSpc>
            </a:pPr>
            <a:r>
              <a:rPr lang="en-US" altLang="en-US" sz="1700" dirty="0">
                <a:latin typeface="Calibri" panose="020F0502020204030204" pitchFamily="34" charset="0"/>
                <a:cs typeface="Calibri" panose="020F0502020204030204" pitchFamily="34" charset="0"/>
              </a:rPr>
              <a:t>Facebook, Twitter, Google +, Instagram, Tumblr…  </a:t>
            </a:r>
          </a:p>
          <a:p>
            <a:pPr>
              <a:lnSpc>
                <a:spcPct val="100000"/>
              </a:lnSpc>
            </a:pPr>
            <a:r>
              <a:rPr lang="en-US" altLang="en-US" sz="1900" dirty="0">
                <a:latin typeface="Calibri" panose="020F0502020204030204" pitchFamily="34" charset="0"/>
                <a:cs typeface="Calibri" panose="020F0502020204030204" pitchFamily="34" charset="0"/>
              </a:rPr>
              <a:t>Web 3.0 (Semantic Web)</a:t>
            </a:r>
          </a:p>
          <a:p>
            <a:pPr lvl="1">
              <a:lnSpc>
                <a:spcPct val="100000"/>
              </a:lnSpc>
            </a:pPr>
            <a:r>
              <a:rPr lang="en-US" altLang="en-US" sz="1700" dirty="0">
                <a:latin typeface="Calibri" panose="020F0502020204030204" pitchFamily="34" charset="0"/>
                <a:cs typeface="Calibri" panose="020F0502020204030204" pitchFamily="34" charset="0"/>
              </a:rPr>
              <a:t>each </a:t>
            </a:r>
            <a:r>
              <a:rPr lang="en-US" altLang="en-US" sz="1700" u="sng" dirty="0">
                <a:latin typeface="Calibri" panose="020F0502020204030204" pitchFamily="34" charset="0"/>
                <a:cs typeface="Calibri" panose="020F0502020204030204" pitchFamily="34" charset="0"/>
              </a:rPr>
              <a:t>data </a:t>
            </a:r>
            <a:r>
              <a:rPr lang="en-US" altLang="en-US" sz="1700" dirty="0">
                <a:latin typeface="Calibri" panose="020F0502020204030204" pitchFamily="34" charset="0"/>
                <a:cs typeface="Calibri" panose="020F0502020204030204" pitchFamily="34" charset="0"/>
              </a:rPr>
              <a:t>item is “</a:t>
            </a:r>
            <a:r>
              <a:rPr lang="en-US" altLang="ja-JP" sz="1700" dirty="0">
                <a:latin typeface="Calibri" panose="020F0502020204030204" pitchFamily="34" charset="0"/>
                <a:cs typeface="Calibri" panose="020F0502020204030204" pitchFamily="34" charset="0"/>
              </a:rPr>
              <a:t>tagged” with ontology terms so computer can “understand” everything on the web</a:t>
            </a:r>
          </a:p>
          <a:p>
            <a:pPr lvl="1">
              <a:lnSpc>
                <a:spcPct val="100000"/>
              </a:lnSpc>
            </a:pPr>
            <a:r>
              <a:rPr lang="en-US" altLang="en-US" sz="1700" dirty="0">
                <a:latin typeface="Calibri" panose="020F0502020204030204" pitchFamily="34" charset="0"/>
                <a:cs typeface="Calibri" panose="020F0502020204030204" pitchFamily="34" charset="0"/>
              </a:rPr>
              <a:t>I.e., the contents of HTML “</a:t>
            </a:r>
            <a:r>
              <a:rPr lang="en-US" altLang="ja-JP" sz="1700" dirty="0">
                <a:latin typeface="Calibri" panose="020F0502020204030204" pitchFamily="34" charset="0"/>
                <a:cs typeface="Calibri" panose="020F0502020204030204" pitchFamily="34" charset="0"/>
              </a:rPr>
              <a:t>buckets” are standardized, using RDF (Resource Description Framework), OWL (Web Ontology Language), etc. </a:t>
            </a:r>
          </a:p>
          <a:p>
            <a:pPr>
              <a:lnSpc>
                <a:spcPct val="100000"/>
              </a:lnSpc>
            </a:pPr>
            <a:r>
              <a:rPr lang="en-US" altLang="en-US" sz="1900" dirty="0">
                <a:latin typeface="Calibri" panose="020F0502020204030204" pitchFamily="34" charset="0"/>
                <a:cs typeface="Calibri" panose="020F0502020204030204" pitchFamily="34" charset="0"/>
              </a:rPr>
              <a:t>Internet of Things (</a:t>
            </a:r>
            <a:r>
              <a:rPr lang="en-US" altLang="en-US" sz="1900" dirty="0" err="1">
                <a:latin typeface="Calibri" panose="020F0502020204030204" pitchFamily="34" charset="0"/>
                <a:cs typeface="Calibri" panose="020F0502020204030204" pitchFamily="34" charset="0"/>
              </a:rPr>
              <a:t>IoT</a:t>
            </a:r>
            <a:r>
              <a:rPr lang="en-US" altLang="en-US" sz="1900" dirty="0">
                <a:latin typeface="Calibri" panose="020F0502020204030204" pitchFamily="34" charset="0"/>
                <a:cs typeface="Calibri" panose="020F0502020204030204" pitchFamily="34" charset="0"/>
              </a:rPr>
              <a:t>)</a:t>
            </a:r>
          </a:p>
          <a:p>
            <a:pPr>
              <a:lnSpc>
                <a:spcPct val="100000"/>
              </a:lnSpc>
            </a:pPr>
            <a:r>
              <a:rPr lang="en-US" altLang="en-US" sz="1900" dirty="0">
                <a:latin typeface="Calibri" panose="020F0502020204030204" pitchFamily="34" charset="0"/>
                <a:cs typeface="Calibri" panose="020F0502020204030204" pitchFamily="34" charset="0"/>
              </a:rPr>
              <a:t>Virtual and augmented reality</a:t>
            </a:r>
          </a:p>
          <a:p>
            <a:pPr lvl="1">
              <a:lnSpc>
                <a:spcPct val="100000"/>
              </a:lnSpc>
            </a:pPr>
            <a:endParaRPr lang="en-US" altLang="en-US" sz="2000" dirty="0"/>
          </a:p>
        </p:txBody>
      </p:sp>
      <p:sp>
        <p:nvSpPr>
          <p:cNvPr id="6" name="Date Placeholder 3">
            <a:extLst>
              <a:ext uri="{FF2B5EF4-FFF2-40B4-BE49-F238E27FC236}">
                <a16:creationId xmlns:a16="http://schemas.microsoft.com/office/drawing/2014/main" id="{9EE04231-1900-994A-A73A-63CE5211E6A2}"/>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7" name="Footer Placeholder 4">
            <a:extLst>
              <a:ext uri="{FF2B5EF4-FFF2-40B4-BE49-F238E27FC236}">
                <a16:creationId xmlns:a16="http://schemas.microsoft.com/office/drawing/2014/main" id="{4F1E22C5-3A6E-AA42-9EBF-2509F43CC7CB}"/>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Tree>
    <p:extLst>
      <p:ext uri="{BB962C8B-B14F-4D97-AF65-F5344CB8AC3E}">
        <p14:creationId xmlns:p14="http://schemas.microsoft.com/office/powerpoint/2010/main" val="3459869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250" name="Rectangle 2">
            <a:extLst>
              <a:ext uri="{FF2B5EF4-FFF2-40B4-BE49-F238E27FC236}">
                <a16:creationId xmlns:a16="http://schemas.microsoft.com/office/drawing/2014/main" id="{78CAA07E-FAC5-E245-8A33-F2E2D99FB982}"/>
              </a:ext>
            </a:extLst>
          </p:cNvPr>
          <p:cNvSpPr>
            <a:spLocks noGrp="1" noChangeArrowheads="1"/>
          </p:cNvSpPr>
          <p:nvPr>
            <p:ph type="title"/>
          </p:nvPr>
        </p:nvSpPr>
        <p:spPr/>
        <p:txBody>
          <a:bodyPr>
            <a:normAutofit/>
          </a:bodyPr>
          <a:lstStyle/>
          <a:p>
            <a:pPr>
              <a:defRPr/>
            </a:pPr>
            <a:r>
              <a:rPr lang="en-US" sz="4000" dirty="0">
                <a:cs typeface="+mj-cs"/>
              </a:rPr>
              <a:t>Web 1.0</a:t>
            </a:r>
          </a:p>
        </p:txBody>
      </p:sp>
      <p:sp>
        <p:nvSpPr>
          <p:cNvPr id="1205251" name="Rectangle 3">
            <a:extLst>
              <a:ext uri="{FF2B5EF4-FFF2-40B4-BE49-F238E27FC236}">
                <a16:creationId xmlns:a16="http://schemas.microsoft.com/office/drawing/2014/main" id="{35AE7928-7818-D245-84B6-04BC51FA0955}"/>
              </a:ext>
            </a:extLst>
          </p:cNvPr>
          <p:cNvSpPr>
            <a:spLocks noGrp="1" noChangeArrowheads="1"/>
          </p:cNvSpPr>
          <p:nvPr>
            <p:ph idx="1"/>
          </p:nvPr>
        </p:nvSpPr>
        <p:spPr/>
        <p:txBody>
          <a:bodyPr/>
          <a:lstStyle/>
          <a:p>
            <a:pPr>
              <a:lnSpc>
                <a:spcPct val="110000"/>
              </a:lnSpc>
              <a:defRPr/>
            </a:pPr>
            <a:r>
              <a:rPr lang="en-US" sz="1900" dirty="0">
                <a:cs typeface="+mn-cs"/>
              </a:rPr>
              <a:t>Websites that present information, deliver video, etc.</a:t>
            </a:r>
          </a:p>
          <a:p>
            <a:pPr>
              <a:lnSpc>
                <a:spcPct val="110000"/>
              </a:lnSpc>
              <a:defRPr/>
            </a:pPr>
            <a:r>
              <a:rPr lang="en-US" sz="1900" dirty="0">
                <a:cs typeface="+mn-cs"/>
              </a:rPr>
              <a:t>Research sites</a:t>
            </a:r>
          </a:p>
          <a:p>
            <a:pPr lvl="1">
              <a:lnSpc>
                <a:spcPct val="110000"/>
              </a:lnSpc>
              <a:defRPr/>
            </a:pPr>
            <a:r>
              <a:rPr lang="en-US" sz="1700" dirty="0">
                <a:cs typeface="+mn-cs"/>
              </a:rPr>
              <a:t>U-Can-Poop-Too Study</a:t>
            </a:r>
          </a:p>
          <a:p>
            <a:pPr lvl="2">
              <a:lnSpc>
                <a:spcPct val="110000"/>
              </a:lnSpc>
              <a:defRPr/>
            </a:pPr>
            <a:r>
              <a:rPr lang="en-US" sz="1500" dirty="0">
                <a:hlinkClick r:id="rId3"/>
              </a:rPr>
              <a:t>http://ucp2.bht.virginia.edu/interest/study</a:t>
            </a:r>
            <a:endParaRPr lang="en-US" sz="1500" dirty="0"/>
          </a:p>
          <a:p>
            <a:pPr>
              <a:lnSpc>
                <a:spcPct val="110000"/>
              </a:lnSpc>
              <a:defRPr/>
            </a:pPr>
            <a:r>
              <a:rPr lang="en-US" sz="1900" dirty="0"/>
              <a:t>Hierarchical information sources</a:t>
            </a:r>
          </a:p>
          <a:p>
            <a:pPr lvl="1">
              <a:lnSpc>
                <a:spcPct val="110000"/>
              </a:lnSpc>
              <a:defRPr/>
            </a:pPr>
            <a:r>
              <a:rPr lang="en-US" sz="1700" dirty="0">
                <a:hlinkClick r:id="rId4"/>
              </a:rPr>
              <a:t>NIH MedlinePlus</a:t>
            </a:r>
            <a:endParaRPr lang="en-US" sz="1700" dirty="0"/>
          </a:p>
          <a:p>
            <a:pPr lvl="1">
              <a:lnSpc>
                <a:spcPct val="110000"/>
              </a:lnSpc>
              <a:defRPr/>
            </a:pPr>
            <a:r>
              <a:rPr lang="en-US" sz="1700" dirty="0" err="1">
                <a:hlinkClick r:id="rId5"/>
              </a:rPr>
              <a:t>WebMD.com</a:t>
            </a:r>
            <a:r>
              <a:rPr lang="en-US" sz="1700" dirty="0"/>
              <a:t> </a:t>
            </a:r>
          </a:p>
          <a:p>
            <a:pPr lvl="1">
              <a:defRPr/>
            </a:pPr>
            <a:endParaRPr lang="en-US" sz="2000" dirty="0"/>
          </a:p>
          <a:p>
            <a:pPr marL="457200" lvl="1" indent="0">
              <a:buNone/>
              <a:defRPr/>
            </a:pPr>
            <a:endParaRPr lang="en-US" dirty="0"/>
          </a:p>
        </p:txBody>
      </p:sp>
      <p:sp>
        <p:nvSpPr>
          <p:cNvPr id="6" name="Date Placeholder 3">
            <a:extLst>
              <a:ext uri="{FF2B5EF4-FFF2-40B4-BE49-F238E27FC236}">
                <a16:creationId xmlns:a16="http://schemas.microsoft.com/office/drawing/2014/main" id="{1364D699-69B2-414F-8C3A-E3AB5752FEF5}"/>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7" name="Footer Placeholder 4">
            <a:extLst>
              <a:ext uri="{FF2B5EF4-FFF2-40B4-BE49-F238E27FC236}">
                <a16:creationId xmlns:a16="http://schemas.microsoft.com/office/drawing/2014/main" id="{3F7E7DA9-7FA9-3547-94C0-898BC86FBA07}"/>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Tree>
    <p:extLst>
      <p:ext uri="{BB962C8B-B14F-4D97-AF65-F5344CB8AC3E}">
        <p14:creationId xmlns:p14="http://schemas.microsoft.com/office/powerpoint/2010/main" val="260630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690" name="Rectangle 2">
            <a:extLst>
              <a:ext uri="{FF2B5EF4-FFF2-40B4-BE49-F238E27FC236}">
                <a16:creationId xmlns:a16="http://schemas.microsoft.com/office/drawing/2014/main" id="{87BC37BD-D000-1647-BD59-457A43D6F1AF}"/>
              </a:ext>
            </a:extLst>
          </p:cNvPr>
          <p:cNvSpPr>
            <a:spLocks noGrp="1" noChangeArrowheads="1"/>
          </p:cNvSpPr>
          <p:nvPr>
            <p:ph type="title"/>
          </p:nvPr>
        </p:nvSpPr>
        <p:spPr/>
        <p:txBody>
          <a:bodyPr>
            <a:normAutofit/>
          </a:bodyPr>
          <a:lstStyle/>
          <a:p>
            <a:pPr>
              <a:defRPr/>
            </a:pPr>
            <a:r>
              <a:rPr lang="en-US" sz="4000" dirty="0">
                <a:cs typeface="+mj-cs"/>
              </a:rPr>
              <a:t>Web 2.0 Principles</a:t>
            </a:r>
          </a:p>
        </p:txBody>
      </p:sp>
      <p:sp>
        <p:nvSpPr>
          <p:cNvPr id="1138691" name="Rectangle 3">
            <a:extLst>
              <a:ext uri="{FF2B5EF4-FFF2-40B4-BE49-F238E27FC236}">
                <a16:creationId xmlns:a16="http://schemas.microsoft.com/office/drawing/2014/main" id="{47BF1566-0C0C-FF4B-88E0-513512250A04}"/>
              </a:ext>
            </a:extLst>
          </p:cNvPr>
          <p:cNvSpPr>
            <a:spLocks noGrp="1" noChangeArrowheads="1"/>
          </p:cNvSpPr>
          <p:nvPr>
            <p:ph idx="1"/>
          </p:nvPr>
        </p:nvSpPr>
        <p:spPr/>
        <p:txBody>
          <a:bodyPr/>
          <a:lstStyle/>
          <a:p>
            <a:pPr>
              <a:lnSpc>
                <a:spcPct val="100000"/>
              </a:lnSpc>
              <a:defRPr/>
            </a:pPr>
            <a:r>
              <a:rPr lang="en-US" sz="1900" dirty="0">
                <a:cs typeface="+mn-cs"/>
              </a:rPr>
              <a:t>User-generated content</a:t>
            </a:r>
          </a:p>
          <a:p>
            <a:pPr>
              <a:lnSpc>
                <a:spcPct val="100000"/>
              </a:lnSpc>
              <a:defRPr/>
            </a:pPr>
            <a:r>
              <a:rPr lang="en-US" sz="1900" dirty="0">
                <a:cs typeface="+mn-cs"/>
              </a:rPr>
              <a:t>Harness power/wisdom of crowds</a:t>
            </a:r>
          </a:p>
          <a:p>
            <a:pPr>
              <a:lnSpc>
                <a:spcPct val="100000"/>
              </a:lnSpc>
              <a:defRPr/>
            </a:pPr>
            <a:r>
              <a:rPr lang="en-US" sz="1900" dirty="0">
                <a:cs typeface="+mn-cs"/>
              </a:rPr>
              <a:t>Openness</a:t>
            </a:r>
          </a:p>
          <a:p>
            <a:pPr>
              <a:lnSpc>
                <a:spcPct val="100000"/>
              </a:lnSpc>
              <a:defRPr/>
            </a:pPr>
            <a:r>
              <a:rPr lang="en-US" sz="1900" dirty="0"/>
              <a:t>Niche markets </a:t>
            </a:r>
          </a:p>
          <a:p>
            <a:pPr>
              <a:lnSpc>
                <a:spcPct val="100000"/>
              </a:lnSpc>
              <a:defRPr/>
            </a:pPr>
            <a:r>
              <a:rPr lang="en-US" sz="1900" dirty="0">
                <a:cs typeface="+mn-cs"/>
              </a:rPr>
              <a:t>Architecture of participation</a:t>
            </a:r>
          </a:p>
          <a:p>
            <a:pPr>
              <a:lnSpc>
                <a:spcPct val="100000"/>
              </a:lnSpc>
              <a:defRPr/>
            </a:pPr>
            <a:endParaRPr lang="en-US" dirty="0">
              <a:cs typeface="+mn-cs"/>
            </a:endParaRPr>
          </a:p>
        </p:txBody>
      </p:sp>
      <p:sp>
        <p:nvSpPr>
          <p:cNvPr id="92165" name="Text Box 4">
            <a:extLst>
              <a:ext uri="{FF2B5EF4-FFF2-40B4-BE49-F238E27FC236}">
                <a16:creationId xmlns:a16="http://schemas.microsoft.com/office/drawing/2014/main" id="{D7A80BE0-A592-8F42-8962-6E788B1D3B7D}"/>
              </a:ext>
            </a:extLst>
          </p:cNvPr>
          <p:cNvSpPr txBox="1">
            <a:spLocks noChangeArrowheads="1"/>
          </p:cNvSpPr>
          <p:nvPr/>
        </p:nvSpPr>
        <p:spPr bwMode="auto">
          <a:xfrm>
            <a:off x="6658446" y="5838968"/>
            <a:ext cx="46906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200" dirty="0">
                <a:solidFill>
                  <a:schemeClr val="tx1">
                    <a:lumMod val="75000"/>
                    <a:lumOff val="25000"/>
                  </a:schemeClr>
                </a:solidFill>
                <a:latin typeface="Calibri" panose="020F0502020204030204" pitchFamily="34" charset="0"/>
                <a:cs typeface="Calibri" panose="020F0502020204030204" pitchFamily="34" charset="0"/>
              </a:rPr>
              <a:t>P. Anderson, What is Web 2.0? JISC Tech and Standards Watch, Feb 2007</a:t>
            </a:r>
          </a:p>
        </p:txBody>
      </p:sp>
      <p:sp>
        <p:nvSpPr>
          <p:cNvPr id="7" name="Date Placeholder 3">
            <a:extLst>
              <a:ext uri="{FF2B5EF4-FFF2-40B4-BE49-F238E27FC236}">
                <a16:creationId xmlns:a16="http://schemas.microsoft.com/office/drawing/2014/main" id="{EE43B922-895A-3D43-8D77-0F104470E091}"/>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8" name="Footer Placeholder 4">
            <a:extLst>
              <a:ext uri="{FF2B5EF4-FFF2-40B4-BE49-F238E27FC236}">
                <a16:creationId xmlns:a16="http://schemas.microsoft.com/office/drawing/2014/main" id="{DB0F8A69-BFAD-1C45-A95E-18636469737D}"/>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Tree>
    <p:extLst>
      <p:ext uri="{BB962C8B-B14F-4D97-AF65-F5344CB8AC3E}">
        <p14:creationId xmlns:p14="http://schemas.microsoft.com/office/powerpoint/2010/main" val="1755933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738" name="Rectangle 2">
            <a:extLst>
              <a:ext uri="{FF2B5EF4-FFF2-40B4-BE49-F238E27FC236}">
                <a16:creationId xmlns:a16="http://schemas.microsoft.com/office/drawing/2014/main" id="{A09C903F-F837-D94D-92CE-0A43C3FA75B4}"/>
              </a:ext>
            </a:extLst>
          </p:cNvPr>
          <p:cNvSpPr>
            <a:spLocks noGrp="1" noChangeArrowheads="1"/>
          </p:cNvSpPr>
          <p:nvPr>
            <p:ph type="title"/>
          </p:nvPr>
        </p:nvSpPr>
        <p:spPr/>
        <p:txBody>
          <a:bodyPr>
            <a:normAutofit/>
          </a:bodyPr>
          <a:lstStyle/>
          <a:p>
            <a:pPr>
              <a:defRPr/>
            </a:pPr>
            <a:r>
              <a:rPr lang="en-US" sz="4000" dirty="0">
                <a:cs typeface="+mj-cs"/>
              </a:rPr>
              <a:t>User-Generated Content</a:t>
            </a:r>
          </a:p>
        </p:txBody>
      </p:sp>
      <p:sp>
        <p:nvSpPr>
          <p:cNvPr id="1140739" name="Rectangle 3">
            <a:extLst>
              <a:ext uri="{FF2B5EF4-FFF2-40B4-BE49-F238E27FC236}">
                <a16:creationId xmlns:a16="http://schemas.microsoft.com/office/drawing/2014/main" id="{6A912959-A298-B94B-8384-35B755359339}"/>
              </a:ext>
            </a:extLst>
          </p:cNvPr>
          <p:cNvSpPr>
            <a:spLocks noGrp="1" noChangeArrowheads="1"/>
          </p:cNvSpPr>
          <p:nvPr>
            <p:ph idx="1"/>
          </p:nvPr>
        </p:nvSpPr>
        <p:spPr/>
        <p:txBody>
          <a:bodyPr/>
          <a:lstStyle/>
          <a:p>
            <a:pPr>
              <a:lnSpc>
                <a:spcPct val="110000"/>
              </a:lnSpc>
              <a:defRPr/>
            </a:pPr>
            <a:r>
              <a:rPr lang="en-US" sz="1900" dirty="0">
                <a:cs typeface="+mn-cs"/>
              </a:rPr>
              <a:t>Anyone anywhere is a source of content</a:t>
            </a:r>
          </a:p>
          <a:p>
            <a:pPr lvl="1">
              <a:lnSpc>
                <a:spcPct val="110000"/>
              </a:lnSpc>
              <a:defRPr/>
            </a:pPr>
            <a:r>
              <a:rPr lang="en-US" sz="1700" dirty="0"/>
              <a:t>YouTube, Flickr, Wikipedia, </a:t>
            </a:r>
            <a:r>
              <a:rPr lang="en-US" sz="1700" dirty="0" err="1"/>
              <a:t>Instagram</a:t>
            </a:r>
            <a:r>
              <a:rPr lang="en-US" sz="1700" dirty="0"/>
              <a:t>, </a:t>
            </a:r>
            <a:r>
              <a:rPr lang="en-US" sz="1700" dirty="0" err="1"/>
              <a:t>Tumblr</a:t>
            </a:r>
            <a:r>
              <a:rPr lang="en-US" sz="1700" dirty="0"/>
              <a:t>, citizen journalism, blogs</a:t>
            </a:r>
          </a:p>
          <a:p>
            <a:pPr>
              <a:lnSpc>
                <a:spcPct val="110000"/>
              </a:lnSpc>
              <a:defRPr/>
            </a:pPr>
            <a:r>
              <a:rPr lang="en-US" sz="1900" dirty="0"/>
              <a:t>Medical examples </a:t>
            </a:r>
          </a:p>
          <a:p>
            <a:pPr lvl="1">
              <a:lnSpc>
                <a:spcPct val="110000"/>
              </a:lnSpc>
              <a:defRPr/>
            </a:pPr>
            <a:r>
              <a:rPr lang="en-US" sz="1700" dirty="0">
                <a:hlinkClick r:id="rId3"/>
              </a:rPr>
              <a:t>http://PatientsLikeMe.com/</a:t>
            </a:r>
            <a:endParaRPr lang="en-US" sz="1700" dirty="0"/>
          </a:p>
          <a:p>
            <a:pPr lvl="1">
              <a:lnSpc>
                <a:spcPct val="110000"/>
              </a:lnSpc>
              <a:defRPr/>
            </a:pPr>
            <a:r>
              <a:rPr lang="en-US" sz="1700" dirty="0">
                <a:hlinkClick r:id="rId4"/>
              </a:rPr>
              <a:t>http://www.ganfyd.org/index.php?title=Main_Page</a:t>
            </a:r>
            <a:r>
              <a:rPr lang="en-US" sz="1700" dirty="0"/>
              <a:t> (many pages are 3-5 years old)</a:t>
            </a:r>
          </a:p>
          <a:p>
            <a:pPr>
              <a:lnSpc>
                <a:spcPct val="110000"/>
              </a:lnSpc>
              <a:defRPr/>
            </a:pPr>
            <a:endParaRPr lang="en-US" sz="2200" dirty="0"/>
          </a:p>
          <a:p>
            <a:pPr lvl="1">
              <a:lnSpc>
                <a:spcPct val="100000"/>
              </a:lnSpc>
              <a:defRPr/>
            </a:pPr>
            <a:endParaRPr lang="en-US" sz="1600" dirty="0"/>
          </a:p>
        </p:txBody>
      </p:sp>
      <p:sp>
        <p:nvSpPr>
          <p:cNvPr id="6" name="Date Placeholder 3">
            <a:extLst>
              <a:ext uri="{FF2B5EF4-FFF2-40B4-BE49-F238E27FC236}">
                <a16:creationId xmlns:a16="http://schemas.microsoft.com/office/drawing/2014/main" id="{18F56DAE-7BA1-DC40-ACF2-2863C48CCA73}"/>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7" name="Footer Placeholder 4">
            <a:extLst>
              <a:ext uri="{FF2B5EF4-FFF2-40B4-BE49-F238E27FC236}">
                <a16:creationId xmlns:a16="http://schemas.microsoft.com/office/drawing/2014/main" id="{43C607BD-C0B4-E14A-807C-609B13E4C751}"/>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Tree>
    <p:extLst>
      <p:ext uri="{BB962C8B-B14F-4D97-AF65-F5344CB8AC3E}">
        <p14:creationId xmlns:p14="http://schemas.microsoft.com/office/powerpoint/2010/main" val="2759395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Rectangle 2">
            <a:extLst>
              <a:ext uri="{FF2B5EF4-FFF2-40B4-BE49-F238E27FC236}">
                <a16:creationId xmlns:a16="http://schemas.microsoft.com/office/drawing/2014/main" id="{9F537FCA-6A22-FA49-9E42-547BBFC1CFAE}"/>
              </a:ext>
            </a:extLst>
          </p:cNvPr>
          <p:cNvSpPr>
            <a:spLocks noGrp="1" noChangeArrowheads="1"/>
          </p:cNvSpPr>
          <p:nvPr>
            <p:ph type="title"/>
          </p:nvPr>
        </p:nvSpPr>
        <p:spPr/>
        <p:txBody>
          <a:bodyPr>
            <a:normAutofit/>
          </a:bodyPr>
          <a:lstStyle/>
          <a:p>
            <a:pPr>
              <a:defRPr/>
            </a:pPr>
            <a:r>
              <a:rPr lang="en-US" sz="4000" dirty="0">
                <a:cs typeface="+mj-cs"/>
              </a:rPr>
              <a:t>Power/“Wisdom” of Crowds</a:t>
            </a:r>
          </a:p>
        </p:txBody>
      </p:sp>
      <p:sp>
        <p:nvSpPr>
          <p:cNvPr id="98308" name="Rectangle 3">
            <a:extLst>
              <a:ext uri="{FF2B5EF4-FFF2-40B4-BE49-F238E27FC236}">
                <a16:creationId xmlns:a16="http://schemas.microsoft.com/office/drawing/2014/main" id="{E87C8B76-491E-F74F-B0A8-84E72217F738}"/>
              </a:ext>
            </a:extLst>
          </p:cNvPr>
          <p:cNvSpPr>
            <a:spLocks noGrp="1" noChangeArrowheads="1"/>
          </p:cNvSpPr>
          <p:nvPr>
            <p:ph idx="1"/>
          </p:nvPr>
        </p:nvSpPr>
        <p:spPr/>
        <p:txBody>
          <a:bodyPr>
            <a:normAutofit/>
          </a:bodyPr>
          <a:lstStyle/>
          <a:p>
            <a:pPr>
              <a:lnSpc>
                <a:spcPct val="110000"/>
              </a:lnSpc>
            </a:pPr>
            <a:r>
              <a:rPr lang="en-US" altLang="en-US" sz="1900" dirty="0"/>
              <a:t>Use distributed machine and people resources</a:t>
            </a:r>
          </a:p>
          <a:p>
            <a:pPr lvl="1">
              <a:lnSpc>
                <a:spcPct val="110000"/>
              </a:lnSpc>
            </a:pPr>
            <a:r>
              <a:rPr lang="en-US" altLang="en-US" sz="1700" dirty="0"/>
              <a:t>parallel computing for cheap: </a:t>
            </a:r>
            <a:r>
              <a:rPr lang="en-US" altLang="en-US" sz="1700" dirty="0">
                <a:hlinkClick r:id="rId3"/>
              </a:rPr>
              <a:t>Einstein@home</a:t>
            </a:r>
            <a:endParaRPr lang="en-US" altLang="en-US" sz="1700" dirty="0"/>
          </a:p>
          <a:p>
            <a:pPr lvl="2">
              <a:lnSpc>
                <a:spcPct val="110000"/>
              </a:lnSpc>
            </a:pPr>
            <a:r>
              <a:rPr lang="en-US" altLang="en-US" sz="1500" dirty="0"/>
              <a:t>searching for weak pulsar signals to discover neutron stars</a:t>
            </a:r>
          </a:p>
          <a:p>
            <a:pPr lvl="1">
              <a:lnSpc>
                <a:spcPct val="110000"/>
              </a:lnSpc>
            </a:pPr>
            <a:r>
              <a:rPr lang="en-US" altLang="en-US" sz="1700" dirty="0">
                <a:hlinkClick r:id="rId4"/>
              </a:rPr>
              <a:t>FoldIt</a:t>
            </a:r>
            <a:r>
              <a:rPr lang="en-US" altLang="en-US" sz="1700" dirty="0"/>
              <a:t> for protein folding</a:t>
            </a:r>
          </a:p>
          <a:p>
            <a:pPr lvl="2">
              <a:lnSpc>
                <a:spcPct val="110000"/>
              </a:lnSpc>
            </a:pPr>
            <a:r>
              <a:rPr lang="en-US" altLang="en-US" sz="1500" dirty="0"/>
              <a:t>A protein causing AIDS in rhesus monkeys that hadn't been solved for 15 years was resolved by </a:t>
            </a:r>
            <a:r>
              <a:rPr lang="en-US" altLang="en-US" sz="1500" dirty="0" err="1"/>
              <a:t>Foldit</a:t>
            </a:r>
            <a:r>
              <a:rPr lang="en-US" altLang="en-US" sz="1500" dirty="0"/>
              <a:t> players </a:t>
            </a:r>
            <a:r>
              <a:rPr lang="en-US" altLang="en-US" sz="1500" dirty="0">
                <a:hlinkClick r:id="rId5"/>
              </a:rPr>
              <a:t>in 3 weeks</a:t>
            </a:r>
            <a:r>
              <a:rPr lang="en-US" altLang="en-US" sz="1500" dirty="0"/>
              <a:t> and </a:t>
            </a:r>
            <a:r>
              <a:rPr lang="en-US" altLang="en-US" sz="1500" dirty="0">
                <a:hlinkClick r:id="rId6"/>
              </a:rPr>
              <a:t>confirmed </a:t>
            </a:r>
            <a:r>
              <a:rPr lang="en-US" altLang="en-US" sz="1500" dirty="0"/>
              <a:t>(2011) by x-ray crystallography</a:t>
            </a:r>
          </a:p>
          <a:p>
            <a:pPr lvl="1">
              <a:lnSpc>
                <a:spcPct val="110000"/>
              </a:lnSpc>
            </a:pPr>
            <a:r>
              <a:rPr lang="en-US" altLang="en-US" sz="1700" dirty="0" err="1"/>
              <a:t>AsthmaMD</a:t>
            </a:r>
            <a:r>
              <a:rPr lang="en-US" altLang="en-US" sz="1700" dirty="0"/>
              <a:t> mapped PEFR of thousands of users in real-time during Icelandic volcanic explosion in 2011</a:t>
            </a:r>
          </a:p>
          <a:p>
            <a:pPr>
              <a:lnSpc>
                <a:spcPct val="110000"/>
              </a:lnSpc>
            </a:pPr>
            <a:r>
              <a:rPr lang="en-US" altLang="en-US" sz="1900" dirty="0"/>
              <a:t>Crowdsourcing</a:t>
            </a:r>
          </a:p>
          <a:p>
            <a:pPr lvl="1">
              <a:lnSpc>
                <a:spcPct val="110000"/>
              </a:lnSpc>
            </a:pPr>
            <a:r>
              <a:rPr lang="en-US" altLang="en-US" sz="1700" dirty="0">
                <a:hlinkClick r:id="rId7"/>
              </a:rPr>
              <a:t>http://wiki.answers.com/Q/FAQ/431</a:t>
            </a:r>
            <a:r>
              <a:rPr lang="en-US" altLang="en-US" sz="1700" dirty="0"/>
              <a:t> </a:t>
            </a:r>
          </a:p>
          <a:p>
            <a:pPr lvl="2">
              <a:lnSpc>
                <a:spcPct val="110000"/>
              </a:lnSpc>
            </a:pPr>
            <a:r>
              <a:rPr lang="en-US" altLang="en-US" sz="1500" dirty="0"/>
              <a:t>196,700 questions answered about health in 2017,  was 620,400 in 2013</a:t>
            </a:r>
          </a:p>
          <a:p>
            <a:pPr lvl="1">
              <a:lnSpc>
                <a:spcPct val="110000"/>
              </a:lnSpc>
            </a:pPr>
            <a:r>
              <a:rPr lang="en-US" altLang="en-US" sz="1700" dirty="0"/>
              <a:t>Wikipedia is as accurate as Encyclopedia Britannica</a:t>
            </a:r>
          </a:p>
          <a:p>
            <a:pPr lvl="1">
              <a:lnSpc>
                <a:spcPct val="110000"/>
              </a:lnSpc>
            </a:pPr>
            <a:endParaRPr lang="en-US" altLang="en-US" sz="1900" dirty="0"/>
          </a:p>
          <a:p>
            <a:pPr lvl="1">
              <a:lnSpc>
                <a:spcPct val="100000"/>
              </a:lnSpc>
              <a:buFontTx/>
              <a:buNone/>
            </a:pPr>
            <a:endParaRPr lang="en-US" altLang="en-US" sz="2000" dirty="0"/>
          </a:p>
          <a:p>
            <a:pPr>
              <a:lnSpc>
                <a:spcPct val="80000"/>
              </a:lnSpc>
            </a:pPr>
            <a:endParaRPr lang="en-US" altLang="en-US" sz="2400" dirty="0"/>
          </a:p>
        </p:txBody>
      </p:sp>
      <p:sp>
        <p:nvSpPr>
          <p:cNvPr id="6" name="Date Placeholder 3">
            <a:extLst>
              <a:ext uri="{FF2B5EF4-FFF2-40B4-BE49-F238E27FC236}">
                <a16:creationId xmlns:a16="http://schemas.microsoft.com/office/drawing/2014/main" id="{81EFEA22-A5A9-E648-9F30-3D956CF44D6D}"/>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7" name="Footer Placeholder 4">
            <a:extLst>
              <a:ext uri="{FF2B5EF4-FFF2-40B4-BE49-F238E27FC236}">
                <a16:creationId xmlns:a16="http://schemas.microsoft.com/office/drawing/2014/main" id="{0EA62A9C-8551-A540-AF76-0B7A45D845E2}"/>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Tree>
    <p:extLst>
      <p:ext uri="{BB962C8B-B14F-4D97-AF65-F5344CB8AC3E}">
        <p14:creationId xmlns:p14="http://schemas.microsoft.com/office/powerpoint/2010/main" val="1500572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descr="Screen Shot 2015-01-19 at 9.34.06 PM.pn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2493" y="1849176"/>
            <a:ext cx="6983402" cy="436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209FC5F-C818-7C4A-B6E7-7863BF78C469}"/>
              </a:ext>
            </a:extLst>
          </p:cNvPr>
          <p:cNvSpPr>
            <a:spLocks noGrp="1"/>
          </p:cNvSpPr>
          <p:nvPr>
            <p:ph type="title"/>
          </p:nvPr>
        </p:nvSpPr>
        <p:spPr/>
        <p:txBody>
          <a:bodyPr>
            <a:normAutofit/>
          </a:bodyPr>
          <a:lstStyle/>
          <a:p>
            <a:r>
              <a:rPr lang="en-US" sz="4000" dirty="0"/>
              <a:t>Optional UC </a:t>
            </a:r>
            <a:r>
              <a:rPr lang="en-US" sz="4000" dirty="0" err="1"/>
              <a:t>ReX</a:t>
            </a:r>
            <a:r>
              <a:rPr lang="en-US" sz="4000" dirty="0"/>
              <a:t> Lab</a:t>
            </a:r>
          </a:p>
        </p:txBody>
      </p:sp>
      <p:sp>
        <p:nvSpPr>
          <p:cNvPr id="7" name="Date Placeholder 3">
            <a:extLst>
              <a:ext uri="{FF2B5EF4-FFF2-40B4-BE49-F238E27FC236}">
                <a16:creationId xmlns:a16="http://schemas.microsoft.com/office/drawing/2014/main" id="{41FE65AF-4534-3B48-9F7E-C8F590028725}"/>
              </a:ext>
            </a:extLst>
          </p:cNvPr>
          <p:cNvSpPr>
            <a:spLocks noGrp="1"/>
          </p:cNvSpPr>
          <p:nvPr>
            <p:ph type="dt" sz="half" idx="10"/>
          </p:nvPr>
        </p:nvSpPr>
        <p:spPr/>
        <p:txBody>
          <a:bodyPr/>
          <a:lstStyle/>
          <a:p>
            <a:pPr>
              <a:defRPr/>
            </a:pPr>
            <a:r>
              <a:rPr lang="en-US" dirty="0"/>
              <a:t>January 30, 2018: I. Sim</a:t>
            </a:r>
            <a:endParaRPr lang="en-US" sz="1400" dirty="0"/>
          </a:p>
        </p:txBody>
      </p:sp>
      <p:sp>
        <p:nvSpPr>
          <p:cNvPr id="8" name="Footer Placeholder 4">
            <a:extLst>
              <a:ext uri="{FF2B5EF4-FFF2-40B4-BE49-F238E27FC236}">
                <a16:creationId xmlns:a16="http://schemas.microsoft.com/office/drawing/2014/main" id="{B52E456C-99D9-6F47-9C42-8E4F29C4139F}"/>
              </a:ext>
            </a:extLst>
          </p:cNvPr>
          <p:cNvSpPr>
            <a:spLocks noGrp="1"/>
          </p:cNvSpPr>
          <p:nvPr>
            <p:ph type="ftr" sz="quarter" idx="11"/>
          </p:nvPr>
        </p:nvSpPr>
        <p:spPr/>
        <p:txBody>
          <a:bodyPr/>
          <a:lstStyle/>
          <a:p>
            <a:pPr>
              <a:defRPr/>
            </a:pPr>
            <a:r>
              <a:rPr lang="en-US" dirty="0"/>
              <a:t>Internet for clinical research</a:t>
            </a:r>
          </a:p>
          <a:p>
            <a:pPr>
              <a:defRPr/>
            </a:pPr>
            <a:r>
              <a:rPr lang="en-US" dirty="0"/>
              <a:t>Epi 206 Medical Informatics</a:t>
            </a:r>
          </a:p>
        </p:txBody>
      </p:sp>
    </p:spTree>
    <p:extLst>
      <p:ext uri="{BB962C8B-B14F-4D97-AF65-F5344CB8AC3E}">
        <p14:creationId xmlns:p14="http://schemas.microsoft.com/office/powerpoint/2010/main" val="3165172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Rectangle 2">
            <a:extLst>
              <a:ext uri="{FF2B5EF4-FFF2-40B4-BE49-F238E27FC236}">
                <a16:creationId xmlns:a16="http://schemas.microsoft.com/office/drawing/2014/main" id="{A81A9D03-70E5-FC4F-AFA0-3870F8232057}"/>
              </a:ext>
            </a:extLst>
          </p:cNvPr>
          <p:cNvSpPr>
            <a:spLocks noGrp="1" noChangeArrowheads="1"/>
          </p:cNvSpPr>
          <p:nvPr>
            <p:ph type="title"/>
          </p:nvPr>
        </p:nvSpPr>
        <p:spPr/>
        <p:txBody>
          <a:bodyPr>
            <a:normAutofit/>
          </a:bodyPr>
          <a:lstStyle/>
          <a:p>
            <a:pPr>
              <a:defRPr/>
            </a:pPr>
            <a:r>
              <a:rPr lang="en-US" sz="4000" dirty="0">
                <a:cs typeface="+mj-cs"/>
              </a:rPr>
              <a:t>“Wisdom” of Crowds?</a:t>
            </a:r>
          </a:p>
        </p:txBody>
      </p:sp>
      <p:sp>
        <p:nvSpPr>
          <p:cNvPr id="120836" name="Rectangle 3">
            <a:extLst>
              <a:ext uri="{FF2B5EF4-FFF2-40B4-BE49-F238E27FC236}">
                <a16:creationId xmlns:a16="http://schemas.microsoft.com/office/drawing/2014/main" id="{DA7042BE-5A31-8D47-8024-E9AF93CDA8DE}"/>
              </a:ext>
            </a:extLst>
          </p:cNvPr>
          <p:cNvSpPr>
            <a:spLocks noGrp="1" noChangeArrowheads="1"/>
          </p:cNvSpPr>
          <p:nvPr>
            <p:ph idx="1"/>
          </p:nvPr>
        </p:nvSpPr>
        <p:spPr>
          <a:xfrm>
            <a:off x="1097280" y="1845734"/>
            <a:ext cx="6368391" cy="4023360"/>
          </a:xfrm>
        </p:spPr>
        <p:txBody>
          <a:bodyPr>
            <a:normAutofit/>
          </a:bodyPr>
          <a:lstStyle/>
          <a:p>
            <a:pPr>
              <a:lnSpc>
                <a:spcPct val="110000"/>
              </a:lnSpc>
            </a:pPr>
            <a:r>
              <a:rPr lang="en-US" altLang="en-US" sz="1900" dirty="0"/>
              <a:t>Tapping into distributed intelligence/opinion </a:t>
            </a:r>
          </a:p>
          <a:p>
            <a:pPr lvl="1">
              <a:lnSpc>
                <a:spcPct val="110000"/>
              </a:lnSpc>
            </a:pPr>
            <a:r>
              <a:rPr lang="en-US" altLang="en-US" sz="1700" dirty="0"/>
              <a:t>prediction markets, e.g., </a:t>
            </a:r>
            <a:r>
              <a:rPr lang="en-US" altLang="en-US" sz="1700" dirty="0">
                <a:hlinkClick r:id="rId3"/>
              </a:rPr>
              <a:t>predictit.org</a:t>
            </a:r>
            <a:endParaRPr lang="en-US" altLang="en-US" sz="1700" dirty="0"/>
          </a:p>
          <a:p>
            <a:pPr lvl="1">
              <a:lnSpc>
                <a:spcPct val="110000"/>
              </a:lnSpc>
            </a:pPr>
            <a:r>
              <a:rPr lang="en-US" altLang="ja-JP" sz="1700" dirty="0"/>
              <a:t>digital epidemiology/syndromic surveillance</a:t>
            </a:r>
          </a:p>
          <a:p>
            <a:pPr lvl="2">
              <a:lnSpc>
                <a:spcPct val="110000"/>
              </a:lnSpc>
            </a:pPr>
            <a:r>
              <a:rPr lang="en-US" altLang="en-US" sz="1500" dirty="0">
                <a:hlinkClick r:id="rId4"/>
              </a:rPr>
              <a:t>HealthMap Zika Timeline</a:t>
            </a:r>
            <a:r>
              <a:rPr lang="en-US" altLang="en-US" sz="1500" dirty="0"/>
              <a:t> </a:t>
            </a:r>
          </a:p>
          <a:p>
            <a:pPr lvl="2">
              <a:lnSpc>
                <a:spcPct val="110000"/>
              </a:lnSpc>
            </a:pPr>
            <a:r>
              <a:rPr lang="en-US" altLang="en-US" sz="1500" dirty="0">
                <a:hlinkClick r:id="rId5"/>
              </a:rPr>
              <a:t>Google Flu</a:t>
            </a:r>
            <a:r>
              <a:rPr lang="en-US" altLang="en-US" sz="1500" dirty="0"/>
              <a:t> (but </a:t>
            </a:r>
            <a:r>
              <a:rPr lang="en-US" altLang="en-US" sz="1500" dirty="0">
                <a:hlinkClick r:id="rId6"/>
              </a:rPr>
              <a:t>it was inaccurate</a:t>
            </a:r>
            <a:r>
              <a:rPr lang="en-US" altLang="en-US" sz="1500" dirty="0"/>
              <a:t>) due to “big data hubris” and media-stoked panic</a:t>
            </a:r>
          </a:p>
          <a:p>
            <a:pPr lvl="2">
              <a:lnSpc>
                <a:spcPct val="110000"/>
              </a:lnSpc>
            </a:pPr>
            <a:r>
              <a:rPr lang="en-US" altLang="en-US" sz="1500" dirty="0"/>
              <a:t>mining Twitter, Facebook, Instagram, </a:t>
            </a:r>
            <a:r>
              <a:rPr lang="en-US" altLang="en-US" sz="1500" dirty="0" err="1"/>
              <a:t>etc</a:t>
            </a:r>
            <a:r>
              <a:rPr lang="en-US" altLang="en-US" sz="1500" dirty="0"/>
              <a:t> for </a:t>
            </a:r>
            <a:r>
              <a:rPr lang="en-US" altLang="en-US" sz="1500" dirty="0" err="1"/>
              <a:t>biothreats</a:t>
            </a:r>
            <a:r>
              <a:rPr lang="en-US" altLang="en-US" sz="1500" dirty="0"/>
              <a:t>?</a:t>
            </a:r>
          </a:p>
          <a:p>
            <a:pPr>
              <a:lnSpc>
                <a:spcPct val="110000"/>
              </a:lnSpc>
            </a:pPr>
            <a:r>
              <a:rPr lang="en-US" altLang="en-US" sz="1900" dirty="0"/>
              <a:t>Enabling and combating distributed truthiness / fake news</a:t>
            </a:r>
          </a:p>
          <a:p>
            <a:pPr lvl="1">
              <a:lnSpc>
                <a:spcPct val="110000"/>
              </a:lnSpc>
            </a:pPr>
            <a:r>
              <a:rPr lang="en-US" altLang="en-US" sz="1700" dirty="0">
                <a:hlinkClick r:id="rId7"/>
              </a:rPr>
              <a:t>Google, Democracy and the Truth about Internet Search</a:t>
            </a:r>
            <a:r>
              <a:rPr lang="en-US" altLang="en-US" sz="1700" dirty="0"/>
              <a:t>, The Guardian, December 2016</a:t>
            </a:r>
          </a:p>
          <a:p>
            <a:pPr marL="0" indent="0">
              <a:lnSpc>
                <a:spcPct val="110000"/>
              </a:lnSpc>
              <a:buNone/>
            </a:pPr>
            <a:endParaRPr lang="en-US" altLang="en-US" sz="1400" dirty="0"/>
          </a:p>
          <a:p>
            <a:pPr lvl="1">
              <a:lnSpc>
                <a:spcPct val="100000"/>
              </a:lnSpc>
              <a:buFontTx/>
              <a:buNone/>
            </a:pPr>
            <a:endParaRPr lang="en-US" altLang="en-US" sz="2000" dirty="0"/>
          </a:p>
          <a:p>
            <a:pPr>
              <a:lnSpc>
                <a:spcPct val="80000"/>
              </a:lnSpc>
            </a:pPr>
            <a:endParaRPr lang="en-US" altLang="en-US" sz="2400" dirty="0"/>
          </a:p>
        </p:txBody>
      </p:sp>
      <p:sp>
        <p:nvSpPr>
          <p:cNvPr id="8" name="Date Placeholder 3">
            <a:extLst>
              <a:ext uri="{FF2B5EF4-FFF2-40B4-BE49-F238E27FC236}">
                <a16:creationId xmlns:a16="http://schemas.microsoft.com/office/drawing/2014/main" id="{C4FC7CCA-6042-EA41-9DB0-CEC08D25B3EA}"/>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9" name="Footer Placeholder 4">
            <a:extLst>
              <a:ext uri="{FF2B5EF4-FFF2-40B4-BE49-F238E27FC236}">
                <a16:creationId xmlns:a16="http://schemas.microsoft.com/office/drawing/2014/main" id="{16860E47-E8D8-E246-A242-F935A4C25246}"/>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pic>
        <p:nvPicPr>
          <p:cNvPr id="10" name="Picture 9">
            <a:extLst>
              <a:ext uri="{FF2B5EF4-FFF2-40B4-BE49-F238E27FC236}">
                <a16:creationId xmlns:a16="http://schemas.microsoft.com/office/drawing/2014/main" id="{66BDF879-D9AB-D749-AD8F-8552B8ED2CAC}"/>
              </a:ext>
            </a:extLst>
          </p:cNvPr>
          <p:cNvPicPr>
            <a:picLocks noChangeAspect="1"/>
          </p:cNvPicPr>
          <p:nvPr/>
        </p:nvPicPr>
        <p:blipFill>
          <a:blip r:embed="rId8"/>
          <a:stretch>
            <a:fillRect/>
          </a:stretch>
        </p:blipFill>
        <p:spPr>
          <a:xfrm>
            <a:off x="7437451" y="2048720"/>
            <a:ext cx="3718230" cy="2049852"/>
          </a:xfrm>
          <a:prstGeom prst="rect">
            <a:avLst/>
          </a:prstGeom>
        </p:spPr>
      </p:pic>
      <p:sp>
        <p:nvSpPr>
          <p:cNvPr id="11" name="TextBox 10">
            <a:extLst>
              <a:ext uri="{FF2B5EF4-FFF2-40B4-BE49-F238E27FC236}">
                <a16:creationId xmlns:a16="http://schemas.microsoft.com/office/drawing/2014/main" id="{B60000AD-B0BC-1540-BDC4-E4FBF85771F6}"/>
              </a:ext>
            </a:extLst>
          </p:cNvPr>
          <p:cNvSpPr txBox="1"/>
          <p:nvPr/>
        </p:nvSpPr>
        <p:spPr>
          <a:xfrm>
            <a:off x="8228969" y="4132933"/>
            <a:ext cx="2163413" cy="276999"/>
          </a:xfrm>
          <a:prstGeom prst="rect">
            <a:avLst/>
          </a:prstGeom>
          <a:noFill/>
        </p:spPr>
        <p:txBody>
          <a:bodyPr wrap="none" rtlCol="0">
            <a:spAutoFit/>
          </a:bodyPr>
          <a:lstStyle/>
          <a:p>
            <a:r>
              <a:rPr lang="en-US" sz="1200" dirty="0"/>
              <a:t>* I am a judge for this challenge</a:t>
            </a:r>
            <a:endParaRPr lang="en-US" dirty="0"/>
          </a:p>
        </p:txBody>
      </p:sp>
    </p:spTree>
    <p:extLst>
      <p:ext uri="{BB962C8B-B14F-4D97-AF65-F5344CB8AC3E}">
        <p14:creationId xmlns:p14="http://schemas.microsoft.com/office/powerpoint/2010/main" val="3818721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0836">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83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4" name="Rectangle 2">
            <a:extLst>
              <a:ext uri="{FF2B5EF4-FFF2-40B4-BE49-F238E27FC236}">
                <a16:creationId xmlns:a16="http://schemas.microsoft.com/office/drawing/2014/main" id="{E8EF1A90-7BF0-8948-BF64-35518DBA9416}"/>
              </a:ext>
            </a:extLst>
          </p:cNvPr>
          <p:cNvSpPr>
            <a:spLocks noGrp="1" noChangeArrowheads="1"/>
          </p:cNvSpPr>
          <p:nvPr>
            <p:ph type="title"/>
          </p:nvPr>
        </p:nvSpPr>
        <p:spPr/>
        <p:txBody>
          <a:bodyPr>
            <a:normAutofit/>
          </a:bodyPr>
          <a:lstStyle/>
          <a:p>
            <a:pPr>
              <a:defRPr/>
            </a:pPr>
            <a:r>
              <a:rPr lang="en-US" sz="4000" dirty="0">
                <a:cs typeface="+mj-cs"/>
              </a:rPr>
              <a:t>Openness</a:t>
            </a:r>
          </a:p>
        </p:txBody>
      </p:sp>
      <p:sp>
        <p:nvSpPr>
          <p:cNvPr id="100356" name="Rectangle 3">
            <a:extLst>
              <a:ext uri="{FF2B5EF4-FFF2-40B4-BE49-F238E27FC236}">
                <a16:creationId xmlns:a16="http://schemas.microsoft.com/office/drawing/2014/main" id="{6BA4F341-31AB-A342-821C-B930D2FB8948}"/>
              </a:ext>
            </a:extLst>
          </p:cNvPr>
          <p:cNvSpPr>
            <a:spLocks noGrp="1" noChangeArrowheads="1"/>
          </p:cNvSpPr>
          <p:nvPr>
            <p:ph idx="1"/>
          </p:nvPr>
        </p:nvSpPr>
        <p:spPr/>
        <p:txBody>
          <a:bodyPr/>
          <a:lstStyle/>
          <a:p>
            <a:pPr>
              <a:lnSpc>
                <a:spcPct val="110000"/>
              </a:lnSpc>
            </a:pPr>
            <a:r>
              <a:rPr lang="en-US" altLang="en-US" sz="1900" dirty="0"/>
              <a:t>Dimensions of openness</a:t>
            </a:r>
          </a:p>
          <a:p>
            <a:pPr lvl="1">
              <a:lnSpc>
                <a:spcPct val="110000"/>
              </a:lnSpc>
            </a:pPr>
            <a:r>
              <a:rPr lang="en-US" altLang="en-US" sz="1700" dirty="0"/>
              <a:t>open source code: community improvement (e.g., </a:t>
            </a:r>
            <a:r>
              <a:rPr lang="en-US" altLang="en-US" sz="1700" dirty="0" err="1"/>
              <a:t>VistA</a:t>
            </a:r>
            <a:r>
              <a:rPr lang="en-US" altLang="en-US" sz="1700" dirty="0"/>
              <a:t> VA EHR system)</a:t>
            </a:r>
          </a:p>
          <a:p>
            <a:pPr lvl="1">
              <a:lnSpc>
                <a:spcPct val="110000"/>
              </a:lnSpc>
            </a:pPr>
            <a:r>
              <a:rPr lang="en-US" altLang="en-US" sz="1700" dirty="0"/>
              <a:t>open access: no restrictions on use or distribution of content </a:t>
            </a:r>
          </a:p>
          <a:p>
            <a:pPr lvl="1">
              <a:lnSpc>
                <a:spcPct val="110000"/>
              </a:lnSpc>
            </a:pPr>
            <a:r>
              <a:rPr lang="en-US" altLang="en-US" sz="1700" dirty="0"/>
              <a:t>open participation: everyone can participate </a:t>
            </a:r>
          </a:p>
          <a:p>
            <a:pPr lvl="2">
              <a:lnSpc>
                <a:spcPct val="110000"/>
              </a:lnSpc>
            </a:pPr>
            <a:r>
              <a:rPr lang="en-US" altLang="en-US" sz="1500" dirty="0"/>
              <a:t>communal management, flat hierarchies, emergent decisions </a:t>
            </a:r>
          </a:p>
          <a:p>
            <a:pPr>
              <a:lnSpc>
                <a:spcPct val="110000"/>
              </a:lnSpc>
            </a:pPr>
            <a:r>
              <a:rPr lang="en-US" altLang="en-US" sz="1900" dirty="0">
                <a:latin typeface="Calibri" panose="020F0502020204030204" pitchFamily="34" charset="0"/>
                <a:cs typeface="Calibri" panose="020F0502020204030204" pitchFamily="34" charset="0"/>
              </a:rPr>
              <a:t>Allows "</a:t>
            </a:r>
            <a:r>
              <a:rPr lang="en-US" altLang="ja-JP" sz="1900" dirty="0">
                <a:latin typeface="Calibri" panose="020F0502020204030204" pitchFamily="34" charset="0"/>
                <a:cs typeface="Calibri" panose="020F0502020204030204" pitchFamily="34" charset="0"/>
              </a:rPr>
              <a:t>mash-ups” of freed data</a:t>
            </a:r>
          </a:p>
          <a:p>
            <a:pPr lvl="1">
              <a:lnSpc>
                <a:spcPct val="110000"/>
              </a:lnSpc>
              <a:buFontTx/>
              <a:buChar char="-"/>
            </a:pPr>
            <a:r>
              <a:rPr lang="en-US" altLang="en-US" sz="1700" dirty="0"/>
              <a:t>e.g., </a:t>
            </a:r>
            <a:r>
              <a:rPr lang="en-US" altLang="en-US" sz="1700" dirty="0">
                <a:hlinkClick r:id="rId3"/>
              </a:rPr>
              <a:t>HealthData.gov</a:t>
            </a:r>
            <a:r>
              <a:rPr lang="en-US" altLang="en-US" sz="1700" dirty="0"/>
              <a:t> </a:t>
            </a:r>
          </a:p>
          <a:p>
            <a:pPr lvl="1">
              <a:lnSpc>
                <a:spcPct val="110000"/>
              </a:lnSpc>
              <a:buFontTx/>
              <a:buChar char="-"/>
            </a:pPr>
            <a:r>
              <a:rPr lang="en-US" altLang="en-US" sz="1700" dirty="0" err="1"/>
              <a:t>Strava</a:t>
            </a:r>
            <a:r>
              <a:rPr lang="en-US" altLang="en-US" sz="1700" dirty="0"/>
              <a:t> data and military movements </a:t>
            </a:r>
          </a:p>
          <a:p>
            <a:pPr lvl="1">
              <a:lnSpc>
                <a:spcPct val="110000"/>
              </a:lnSpc>
              <a:buFontTx/>
              <a:buChar char="-"/>
            </a:pPr>
            <a:endParaRPr lang="en-US" altLang="en-US" sz="2200" dirty="0"/>
          </a:p>
          <a:p>
            <a:pPr lvl="1">
              <a:lnSpc>
                <a:spcPct val="110000"/>
              </a:lnSpc>
              <a:buFontTx/>
              <a:buNone/>
            </a:pPr>
            <a:endParaRPr lang="en-US" altLang="en-US" sz="2000" dirty="0"/>
          </a:p>
        </p:txBody>
      </p:sp>
      <p:sp>
        <p:nvSpPr>
          <p:cNvPr id="6" name="Date Placeholder 3">
            <a:extLst>
              <a:ext uri="{FF2B5EF4-FFF2-40B4-BE49-F238E27FC236}">
                <a16:creationId xmlns:a16="http://schemas.microsoft.com/office/drawing/2014/main" id="{329EBD8C-1506-364D-965E-4D37EBA2ACA8}"/>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7" name="Footer Placeholder 4">
            <a:extLst>
              <a:ext uri="{FF2B5EF4-FFF2-40B4-BE49-F238E27FC236}">
                <a16:creationId xmlns:a16="http://schemas.microsoft.com/office/drawing/2014/main" id="{9AFADDCB-6644-EC48-A431-9938B6C17761}"/>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pic>
        <p:nvPicPr>
          <p:cNvPr id="3" name="Picture 2">
            <a:extLst>
              <a:ext uri="{FF2B5EF4-FFF2-40B4-BE49-F238E27FC236}">
                <a16:creationId xmlns:a16="http://schemas.microsoft.com/office/drawing/2014/main" id="{AD28C26D-081B-604F-BEDF-3CBD6F96053B}"/>
              </a:ext>
            </a:extLst>
          </p:cNvPr>
          <p:cNvPicPr>
            <a:picLocks noChangeAspect="1"/>
          </p:cNvPicPr>
          <p:nvPr/>
        </p:nvPicPr>
        <p:blipFill>
          <a:blip r:embed="rId4"/>
          <a:stretch>
            <a:fillRect/>
          </a:stretch>
        </p:blipFill>
        <p:spPr>
          <a:xfrm>
            <a:off x="6886734" y="2867187"/>
            <a:ext cx="4959292" cy="3110282"/>
          </a:xfrm>
          <a:prstGeom prst="rect">
            <a:avLst/>
          </a:prstGeom>
        </p:spPr>
      </p:pic>
    </p:spTree>
    <p:extLst>
      <p:ext uri="{BB962C8B-B14F-4D97-AF65-F5344CB8AC3E}">
        <p14:creationId xmlns:p14="http://schemas.microsoft.com/office/powerpoint/2010/main" val="1383472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30" name="Rectangle 2">
            <a:extLst>
              <a:ext uri="{FF2B5EF4-FFF2-40B4-BE49-F238E27FC236}">
                <a16:creationId xmlns:a16="http://schemas.microsoft.com/office/drawing/2014/main" id="{84A07F74-F765-D643-99FF-6117B2CA00B2}"/>
              </a:ext>
            </a:extLst>
          </p:cNvPr>
          <p:cNvSpPr>
            <a:spLocks noGrp="1" noChangeArrowheads="1"/>
          </p:cNvSpPr>
          <p:nvPr>
            <p:ph type="title"/>
          </p:nvPr>
        </p:nvSpPr>
        <p:spPr/>
        <p:txBody>
          <a:bodyPr>
            <a:normAutofit/>
          </a:bodyPr>
          <a:lstStyle/>
          <a:p>
            <a:pPr>
              <a:defRPr/>
            </a:pPr>
            <a:r>
              <a:rPr lang="en-US" sz="4000" dirty="0">
                <a:cs typeface="+mj-cs"/>
              </a:rPr>
              <a:t>Niche Markets</a:t>
            </a:r>
          </a:p>
        </p:txBody>
      </p:sp>
      <p:sp>
        <p:nvSpPr>
          <p:cNvPr id="102404" name="Rectangle 3">
            <a:extLst>
              <a:ext uri="{FF2B5EF4-FFF2-40B4-BE49-F238E27FC236}">
                <a16:creationId xmlns:a16="http://schemas.microsoft.com/office/drawing/2014/main" id="{0C50EBC6-173D-2649-B768-32E28AD51AD5}"/>
              </a:ext>
            </a:extLst>
          </p:cNvPr>
          <p:cNvSpPr>
            <a:spLocks noGrp="1" noChangeArrowheads="1"/>
          </p:cNvSpPr>
          <p:nvPr>
            <p:ph idx="1"/>
          </p:nvPr>
        </p:nvSpPr>
        <p:spPr/>
        <p:txBody>
          <a:bodyPr/>
          <a:lstStyle/>
          <a:p>
            <a:r>
              <a:rPr lang="en-US" altLang="ja-JP" sz="1900" dirty="0"/>
              <a:t>“The web” is unlimited resource</a:t>
            </a:r>
          </a:p>
          <a:p>
            <a:pPr lvl="1"/>
            <a:r>
              <a:rPr lang="en-US" altLang="en-US" sz="1700" dirty="0"/>
              <a:t>can service even extremely small market niches</a:t>
            </a:r>
          </a:p>
          <a:p>
            <a:r>
              <a:rPr lang="en-US" altLang="en-US" sz="1900" dirty="0"/>
              <a:t>Shape of the web: the </a:t>
            </a:r>
            <a:r>
              <a:rPr lang="en-US" altLang="en-US" sz="1900" dirty="0">
                <a:hlinkClick r:id="rId3"/>
              </a:rPr>
              <a:t>“</a:t>
            </a:r>
            <a:r>
              <a:rPr lang="en-US" altLang="ja-JP" sz="1900" dirty="0">
                <a:hlinkClick r:id="rId3"/>
              </a:rPr>
              <a:t>long tail</a:t>
            </a:r>
            <a:r>
              <a:rPr lang="en-US" altLang="ja-JP" sz="1900" dirty="0"/>
              <a:t>”</a:t>
            </a:r>
          </a:p>
          <a:p>
            <a:endParaRPr lang="en-US" altLang="en-US" dirty="0"/>
          </a:p>
        </p:txBody>
      </p:sp>
      <p:grpSp>
        <p:nvGrpSpPr>
          <p:cNvPr id="102405" name="Group 4">
            <a:extLst>
              <a:ext uri="{FF2B5EF4-FFF2-40B4-BE49-F238E27FC236}">
                <a16:creationId xmlns:a16="http://schemas.microsoft.com/office/drawing/2014/main" id="{4C3DA825-ED5D-B64D-BBDB-E0CC187D74B6}"/>
              </a:ext>
            </a:extLst>
          </p:cNvPr>
          <p:cNvGrpSpPr>
            <a:grpSpLocks/>
          </p:cNvGrpSpPr>
          <p:nvPr/>
        </p:nvGrpSpPr>
        <p:grpSpPr bwMode="auto">
          <a:xfrm>
            <a:off x="2751137" y="3163890"/>
            <a:ext cx="6845300" cy="2395538"/>
            <a:chOff x="773" y="1993"/>
            <a:chExt cx="4312" cy="1509"/>
          </a:xfrm>
        </p:grpSpPr>
        <p:grpSp>
          <p:nvGrpSpPr>
            <p:cNvPr id="102406" name="Group 5">
              <a:extLst>
                <a:ext uri="{FF2B5EF4-FFF2-40B4-BE49-F238E27FC236}">
                  <a16:creationId xmlns:a16="http://schemas.microsoft.com/office/drawing/2014/main" id="{8763F490-80AF-4E4D-817B-04485C1076B3}"/>
                </a:ext>
              </a:extLst>
            </p:cNvPr>
            <p:cNvGrpSpPr>
              <a:grpSpLocks/>
            </p:cNvGrpSpPr>
            <p:nvPr/>
          </p:nvGrpSpPr>
          <p:grpSpPr bwMode="auto">
            <a:xfrm>
              <a:off x="1102" y="2026"/>
              <a:ext cx="2846" cy="1246"/>
              <a:chOff x="1010" y="2413"/>
              <a:chExt cx="2846" cy="1246"/>
            </a:xfrm>
          </p:grpSpPr>
          <p:sp>
            <p:nvSpPr>
              <p:cNvPr id="102416" name="Line 6">
                <a:extLst>
                  <a:ext uri="{FF2B5EF4-FFF2-40B4-BE49-F238E27FC236}">
                    <a16:creationId xmlns:a16="http://schemas.microsoft.com/office/drawing/2014/main" id="{F1DB2328-96F9-5441-9748-676B2AF27568}"/>
                  </a:ext>
                </a:extLst>
              </p:cNvPr>
              <p:cNvSpPr>
                <a:spLocks noChangeShapeType="1"/>
              </p:cNvSpPr>
              <p:nvPr/>
            </p:nvSpPr>
            <p:spPr bwMode="auto">
              <a:xfrm>
                <a:off x="1010" y="2413"/>
                <a:ext cx="0" cy="1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17" name="Line 7">
                <a:extLst>
                  <a:ext uri="{FF2B5EF4-FFF2-40B4-BE49-F238E27FC236}">
                    <a16:creationId xmlns:a16="http://schemas.microsoft.com/office/drawing/2014/main" id="{1DB00371-8A6E-B44A-98BA-47C7C952F1A0}"/>
                  </a:ext>
                </a:extLst>
              </p:cNvPr>
              <p:cNvSpPr>
                <a:spLocks noChangeShapeType="1"/>
              </p:cNvSpPr>
              <p:nvPr/>
            </p:nvSpPr>
            <p:spPr bwMode="auto">
              <a:xfrm>
                <a:off x="1010" y="3659"/>
                <a:ext cx="284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cxnSp>
          <p:nvCxnSpPr>
            <p:cNvPr id="102407" name="AutoShape 8">
              <a:extLst>
                <a:ext uri="{FF2B5EF4-FFF2-40B4-BE49-F238E27FC236}">
                  <a16:creationId xmlns:a16="http://schemas.microsoft.com/office/drawing/2014/main" id="{C0CE4226-FFB0-E046-B50C-76BEE29A7D53}"/>
                </a:ext>
              </a:extLst>
            </p:cNvPr>
            <p:cNvCxnSpPr>
              <a:cxnSpLocks noChangeShapeType="1"/>
            </p:cNvCxnSpPr>
            <p:nvPr/>
          </p:nvCxnSpPr>
          <p:spPr bwMode="auto">
            <a:xfrm rot="5400000" flipV="1">
              <a:off x="2523" y="1856"/>
              <a:ext cx="18" cy="2846"/>
            </a:xfrm>
            <a:prstGeom prst="curvedConnector5">
              <a:avLst>
                <a:gd name="adj1" fmla="val -6761116"/>
                <a:gd name="adj2" fmla="val 17463"/>
                <a:gd name="adj3" fmla="val -461116"/>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102408" name="Group 9">
              <a:extLst>
                <a:ext uri="{FF2B5EF4-FFF2-40B4-BE49-F238E27FC236}">
                  <a16:creationId xmlns:a16="http://schemas.microsoft.com/office/drawing/2014/main" id="{DC97033F-89C3-C24E-AB62-CE515EF0B524}"/>
                </a:ext>
              </a:extLst>
            </p:cNvPr>
            <p:cNvGrpSpPr>
              <a:grpSpLocks/>
            </p:cNvGrpSpPr>
            <p:nvPr/>
          </p:nvGrpSpPr>
          <p:grpSpPr bwMode="auto">
            <a:xfrm>
              <a:off x="1319" y="1993"/>
              <a:ext cx="2130" cy="592"/>
              <a:chOff x="1227" y="2380"/>
              <a:chExt cx="2130" cy="592"/>
            </a:xfrm>
          </p:grpSpPr>
          <p:sp>
            <p:nvSpPr>
              <p:cNvPr id="102414" name="Line 10">
                <a:extLst>
                  <a:ext uri="{FF2B5EF4-FFF2-40B4-BE49-F238E27FC236}">
                    <a16:creationId xmlns:a16="http://schemas.microsoft.com/office/drawing/2014/main" id="{83C98BC6-3FF0-C043-9695-3CFE7A7D550D}"/>
                  </a:ext>
                </a:extLst>
              </p:cNvPr>
              <p:cNvSpPr>
                <a:spLocks noChangeShapeType="1"/>
              </p:cNvSpPr>
              <p:nvPr/>
            </p:nvSpPr>
            <p:spPr bwMode="auto">
              <a:xfrm flipV="1">
                <a:off x="1227" y="2611"/>
                <a:ext cx="898" cy="361"/>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15" name="Text Box 11">
                <a:extLst>
                  <a:ext uri="{FF2B5EF4-FFF2-40B4-BE49-F238E27FC236}">
                    <a16:creationId xmlns:a16="http://schemas.microsoft.com/office/drawing/2014/main" id="{CF16B5A2-DF25-9949-B7EC-FDD9C64E6AF2}"/>
                  </a:ext>
                </a:extLst>
              </p:cNvPr>
              <p:cNvSpPr txBox="1">
                <a:spLocks noChangeArrowheads="1"/>
              </p:cNvSpPr>
              <p:nvPr/>
            </p:nvSpPr>
            <p:spPr bwMode="auto">
              <a:xfrm>
                <a:off x="2054" y="2380"/>
                <a:ext cx="130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a:solidFill>
                      <a:schemeClr val="tx1">
                        <a:lumMod val="75000"/>
                        <a:lumOff val="25000"/>
                      </a:schemeClr>
                    </a:solidFill>
                    <a:latin typeface="Calibri" panose="020F0502020204030204" pitchFamily="34" charset="0"/>
                    <a:cs typeface="Calibri" panose="020F0502020204030204" pitchFamily="34" charset="0"/>
                  </a:rPr>
                  <a:t>where traditional focus is </a:t>
                </a:r>
              </a:p>
            </p:txBody>
          </p:sp>
        </p:grpSp>
        <p:grpSp>
          <p:nvGrpSpPr>
            <p:cNvPr id="102409" name="Group 12">
              <a:extLst>
                <a:ext uri="{FF2B5EF4-FFF2-40B4-BE49-F238E27FC236}">
                  <a16:creationId xmlns:a16="http://schemas.microsoft.com/office/drawing/2014/main" id="{DF3D9C0A-D9A2-2540-B12B-B7E2CD513473}"/>
                </a:ext>
              </a:extLst>
            </p:cNvPr>
            <p:cNvGrpSpPr>
              <a:grpSpLocks/>
            </p:cNvGrpSpPr>
            <p:nvPr/>
          </p:nvGrpSpPr>
          <p:grpSpPr bwMode="auto">
            <a:xfrm>
              <a:off x="2493" y="2524"/>
              <a:ext cx="2592" cy="709"/>
              <a:chOff x="2401" y="2911"/>
              <a:chExt cx="2592" cy="709"/>
            </a:xfrm>
          </p:grpSpPr>
          <p:sp>
            <p:nvSpPr>
              <p:cNvPr id="102412" name="Line 13">
                <a:extLst>
                  <a:ext uri="{FF2B5EF4-FFF2-40B4-BE49-F238E27FC236}">
                    <a16:creationId xmlns:a16="http://schemas.microsoft.com/office/drawing/2014/main" id="{51BAB463-ECCB-CD4D-964D-97BC7563A595}"/>
                  </a:ext>
                </a:extLst>
              </p:cNvPr>
              <p:cNvSpPr>
                <a:spLocks noChangeShapeType="1"/>
              </p:cNvSpPr>
              <p:nvPr/>
            </p:nvSpPr>
            <p:spPr bwMode="auto">
              <a:xfrm flipV="1">
                <a:off x="2401" y="3141"/>
                <a:ext cx="537" cy="479"/>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13" name="Text Box 14">
                <a:extLst>
                  <a:ext uri="{FF2B5EF4-FFF2-40B4-BE49-F238E27FC236}">
                    <a16:creationId xmlns:a16="http://schemas.microsoft.com/office/drawing/2014/main" id="{F2B1A237-2FFA-554C-A122-CBD82471F019}"/>
                  </a:ext>
                </a:extLst>
              </p:cNvPr>
              <p:cNvSpPr txBox="1">
                <a:spLocks noChangeArrowheads="1"/>
              </p:cNvSpPr>
              <p:nvPr/>
            </p:nvSpPr>
            <p:spPr bwMode="auto">
              <a:xfrm>
                <a:off x="2623" y="2911"/>
                <a:ext cx="237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a:solidFill>
                      <a:schemeClr val="tx1">
                        <a:lumMod val="75000"/>
                        <a:lumOff val="25000"/>
                      </a:schemeClr>
                    </a:solidFill>
                    <a:latin typeface="Calibri" panose="020F0502020204030204" pitchFamily="34" charset="0"/>
                    <a:cs typeface="Calibri" panose="020F0502020204030204" pitchFamily="34" charset="0"/>
                  </a:rPr>
                  <a:t>with infinitely long tail, majority of action is here </a:t>
                </a:r>
              </a:p>
            </p:txBody>
          </p:sp>
        </p:grpSp>
        <p:sp>
          <p:nvSpPr>
            <p:cNvPr id="102410" name="Text Box 15">
              <a:extLst>
                <a:ext uri="{FF2B5EF4-FFF2-40B4-BE49-F238E27FC236}">
                  <a16:creationId xmlns:a16="http://schemas.microsoft.com/office/drawing/2014/main" id="{D10D3A8C-C474-F245-B0A6-958C9FDEDEDE}"/>
                </a:ext>
              </a:extLst>
            </p:cNvPr>
            <p:cNvSpPr txBox="1">
              <a:spLocks noChangeArrowheads="1"/>
            </p:cNvSpPr>
            <p:nvPr/>
          </p:nvSpPr>
          <p:spPr bwMode="auto">
            <a:xfrm rot="16218542">
              <a:off x="593" y="2450"/>
              <a:ext cx="57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600" dirty="0">
                  <a:solidFill>
                    <a:schemeClr val="tx1">
                      <a:lumMod val="75000"/>
                      <a:lumOff val="25000"/>
                    </a:schemeClr>
                  </a:solidFill>
                  <a:latin typeface="Calibri" panose="020F0502020204030204" pitchFamily="34" charset="0"/>
                  <a:cs typeface="Calibri" panose="020F0502020204030204" pitchFamily="34" charset="0"/>
                </a:rPr>
                <a:t># people</a:t>
              </a:r>
            </a:p>
          </p:txBody>
        </p:sp>
        <p:sp>
          <p:nvSpPr>
            <p:cNvPr id="102411" name="Text Box 16">
              <a:extLst>
                <a:ext uri="{FF2B5EF4-FFF2-40B4-BE49-F238E27FC236}">
                  <a16:creationId xmlns:a16="http://schemas.microsoft.com/office/drawing/2014/main" id="{BA42F34A-F8DE-5045-A93F-44F082FF55D7}"/>
                </a:ext>
              </a:extLst>
            </p:cNvPr>
            <p:cNvSpPr txBox="1">
              <a:spLocks noChangeArrowheads="1"/>
            </p:cNvSpPr>
            <p:nvPr/>
          </p:nvSpPr>
          <p:spPr bwMode="auto">
            <a:xfrm>
              <a:off x="1365" y="3289"/>
              <a:ext cx="178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r>
                <a:rPr lang="en-US" altLang="en-US" sz="1600" dirty="0">
                  <a:solidFill>
                    <a:schemeClr val="tx1">
                      <a:lumMod val="75000"/>
                      <a:lumOff val="25000"/>
                    </a:schemeClr>
                  </a:solidFill>
                  <a:latin typeface="Calibri" panose="020F0502020204030204" pitchFamily="34" charset="0"/>
                  <a:cs typeface="Calibri" panose="020F0502020204030204" pitchFamily="34" charset="0"/>
                </a:rPr>
                <a:t>market niche/things being done</a:t>
              </a:r>
            </a:p>
          </p:txBody>
        </p:sp>
      </p:grpSp>
      <p:sp>
        <p:nvSpPr>
          <p:cNvPr id="19" name="Date Placeholder 3">
            <a:extLst>
              <a:ext uri="{FF2B5EF4-FFF2-40B4-BE49-F238E27FC236}">
                <a16:creationId xmlns:a16="http://schemas.microsoft.com/office/drawing/2014/main" id="{F28E908D-C6C6-A74B-B21E-F3B2685876A6}"/>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20" name="Footer Placeholder 4">
            <a:extLst>
              <a:ext uri="{FF2B5EF4-FFF2-40B4-BE49-F238E27FC236}">
                <a16:creationId xmlns:a16="http://schemas.microsoft.com/office/drawing/2014/main" id="{E699734D-E66B-D144-8EBB-37951CC971EA}"/>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Tree>
    <p:extLst>
      <p:ext uri="{BB962C8B-B14F-4D97-AF65-F5344CB8AC3E}">
        <p14:creationId xmlns:p14="http://schemas.microsoft.com/office/powerpoint/2010/main" val="1761310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Rectangle 2">
            <a:extLst>
              <a:ext uri="{FF2B5EF4-FFF2-40B4-BE49-F238E27FC236}">
                <a16:creationId xmlns:a16="http://schemas.microsoft.com/office/drawing/2014/main" id="{02673DC8-C40C-504F-B448-677E8BC72742}"/>
              </a:ext>
            </a:extLst>
          </p:cNvPr>
          <p:cNvSpPr>
            <a:spLocks noGrp="1" noChangeArrowheads="1"/>
          </p:cNvSpPr>
          <p:nvPr>
            <p:ph type="title"/>
          </p:nvPr>
        </p:nvSpPr>
        <p:spPr/>
        <p:txBody>
          <a:bodyPr/>
          <a:lstStyle/>
          <a:p>
            <a:pPr>
              <a:defRPr/>
            </a:pPr>
            <a:r>
              <a:rPr lang="en-US">
                <a:cs typeface="+mj-cs"/>
              </a:rPr>
              <a:t>Niche Markets in Health</a:t>
            </a:r>
          </a:p>
        </p:txBody>
      </p:sp>
      <p:sp>
        <p:nvSpPr>
          <p:cNvPr id="1150979" name="Rectangle 3">
            <a:extLst>
              <a:ext uri="{FF2B5EF4-FFF2-40B4-BE49-F238E27FC236}">
                <a16:creationId xmlns:a16="http://schemas.microsoft.com/office/drawing/2014/main" id="{C87CE0A8-B15A-F340-BC6F-50D643BF01E5}"/>
              </a:ext>
            </a:extLst>
          </p:cNvPr>
          <p:cNvSpPr>
            <a:spLocks noGrp="1" noChangeArrowheads="1"/>
          </p:cNvSpPr>
          <p:nvPr>
            <p:ph idx="1"/>
          </p:nvPr>
        </p:nvSpPr>
        <p:spPr>
          <a:xfrm>
            <a:off x="1097280" y="1845734"/>
            <a:ext cx="2611131" cy="4023360"/>
          </a:xfrm>
        </p:spPr>
        <p:txBody>
          <a:bodyPr/>
          <a:lstStyle/>
          <a:p>
            <a:pPr>
              <a:defRPr/>
            </a:pPr>
            <a:r>
              <a:rPr lang="en-US" sz="1900" dirty="0">
                <a:cs typeface="+mn-cs"/>
              </a:rPr>
              <a:t>Rare diseases</a:t>
            </a:r>
          </a:p>
          <a:p>
            <a:pPr lvl="1">
              <a:defRPr/>
            </a:pPr>
            <a:r>
              <a:rPr lang="en-US" sz="1700" dirty="0"/>
              <a:t>E.g., </a:t>
            </a:r>
            <a:r>
              <a:rPr lang="en-US" sz="1700" dirty="0" err="1"/>
              <a:t>PatientsLikeMe</a:t>
            </a:r>
            <a:endParaRPr lang="en-US" sz="1700" dirty="0"/>
          </a:p>
          <a:p>
            <a:pPr lvl="1">
              <a:defRPr/>
            </a:pPr>
            <a:endParaRPr lang="en-US" dirty="0"/>
          </a:p>
        </p:txBody>
      </p:sp>
      <p:sp>
        <p:nvSpPr>
          <p:cNvPr id="6" name="Date Placeholder 3">
            <a:extLst>
              <a:ext uri="{FF2B5EF4-FFF2-40B4-BE49-F238E27FC236}">
                <a16:creationId xmlns:a16="http://schemas.microsoft.com/office/drawing/2014/main" id="{FD3DD019-080B-B748-9601-9D681DE246DE}"/>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7" name="Footer Placeholder 4">
            <a:extLst>
              <a:ext uri="{FF2B5EF4-FFF2-40B4-BE49-F238E27FC236}">
                <a16:creationId xmlns:a16="http://schemas.microsoft.com/office/drawing/2014/main" id="{CD7EB469-077D-C345-BF88-ABDE1CE7FA69}"/>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pic>
        <p:nvPicPr>
          <p:cNvPr id="3" name="Picture 2">
            <a:extLst>
              <a:ext uri="{FF2B5EF4-FFF2-40B4-BE49-F238E27FC236}">
                <a16:creationId xmlns:a16="http://schemas.microsoft.com/office/drawing/2014/main" id="{B5A59D7F-693C-804D-83CA-B1427E2DE0E7}"/>
              </a:ext>
            </a:extLst>
          </p:cNvPr>
          <p:cNvPicPr>
            <a:picLocks noChangeAspect="1"/>
          </p:cNvPicPr>
          <p:nvPr/>
        </p:nvPicPr>
        <p:blipFill>
          <a:blip r:embed="rId3"/>
          <a:stretch>
            <a:fillRect/>
          </a:stretch>
        </p:blipFill>
        <p:spPr>
          <a:xfrm>
            <a:off x="3801008" y="1845734"/>
            <a:ext cx="7873473" cy="3953928"/>
          </a:xfrm>
          <a:prstGeom prst="rect">
            <a:avLst/>
          </a:prstGeom>
        </p:spPr>
      </p:pic>
    </p:spTree>
    <p:extLst>
      <p:ext uri="{BB962C8B-B14F-4D97-AF65-F5344CB8AC3E}">
        <p14:creationId xmlns:p14="http://schemas.microsoft.com/office/powerpoint/2010/main" val="1504617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82" name="Rectangle 2">
            <a:extLst>
              <a:ext uri="{FF2B5EF4-FFF2-40B4-BE49-F238E27FC236}">
                <a16:creationId xmlns:a16="http://schemas.microsoft.com/office/drawing/2014/main" id="{BA46D65E-4744-B34B-A911-C782394C3D8A}"/>
              </a:ext>
            </a:extLst>
          </p:cNvPr>
          <p:cNvSpPr>
            <a:spLocks noGrp="1" noChangeArrowheads="1"/>
          </p:cNvSpPr>
          <p:nvPr>
            <p:ph type="title"/>
          </p:nvPr>
        </p:nvSpPr>
        <p:spPr/>
        <p:txBody>
          <a:bodyPr>
            <a:normAutofit/>
          </a:bodyPr>
          <a:lstStyle/>
          <a:p>
            <a:pPr>
              <a:defRPr/>
            </a:pPr>
            <a:r>
              <a:rPr lang="en-US" sz="4000" dirty="0">
                <a:cs typeface="+mj-cs"/>
              </a:rPr>
              <a:t>Architecture of Participation</a:t>
            </a:r>
          </a:p>
        </p:txBody>
      </p:sp>
      <p:sp>
        <p:nvSpPr>
          <p:cNvPr id="132100" name="Rectangle 3">
            <a:extLst>
              <a:ext uri="{FF2B5EF4-FFF2-40B4-BE49-F238E27FC236}">
                <a16:creationId xmlns:a16="http://schemas.microsoft.com/office/drawing/2014/main" id="{4E309D87-4DCD-E44E-83C9-777B9DBBBF2E}"/>
              </a:ext>
            </a:extLst>
          </p:cNvPr>
          <p:cNvSpPr>
            <a:spLocks noGrp="1" noChangeArrowheads="1"/>
          </p:cNvSpPr>
          <p:nvPr>
            <p:ph idx="1"/>
          </p:nvPr>
        </p:nvSpPr>
        <p:spPr/>
        <p:txBody>
          <a:bodyPr/>
          <a:lstStyle/>
          <a:p>
            <a:pPr>
              <a:lnSpc>
                <a:spcPct val="110000"/>
              </a:lnSpc>
            </a:pPr>
            <a:r>
              <a:rPr lang="en-US" altLang="en-US" sz="1900" dirty="0"/>
              <a:t>Network externalities: “</a:t>
            </a:r>
            <a:r>
              <a:rPr lang="en-US" altLang="ja-JP" sz="1900" dirty="0"/>
              <a:t>the service automatically gets ‘better’ the more people use it” e.g., </a:t>
            </a:r>
          </a:p>
          <a:p>
            <a:pPr lvl="1">
              <a:lnSpc>
                <a:spcPct val="110000"/>
              </a:lnSpc>
            </a:pPr>
            <a:r>
              <a:rPr lang="en-US" altLang="en-US" sz="1700" dirty="0">
                <a:latin typeface="Calibri" panose="020F0502020204030204" pitchFamily="34" charset="0"/>
                <a:cs typeface="Calibri" panose="020F0502020204030204" pitchFamily="34" charset="0"/>
              </a:rPr>
              <a:t>fax machines, cell phones...the more the better</a:t>
            </a:r>
          </a:p>
          <a:p>
            <a:pPr lvl="1">
              <a:lnSpc>
                <a:spcPct val="110000"/>
              </a:lnSpc>
            </a:pPr>
            <a:r>
              <a:rPr lang="en-US" altLang="en-US" sz="1700" dirty="0">
                <a:latin typeface="Calibri" panose="020F0502020204030204" pitchFamily="34" charset="0"/>
                <a:cs typeface="Calibri" panose="020F0502020204030204" pitchFamily="34" charset="0"/>
              </a:rPr>
              <a:t>Google search: the more “</a:t>
            </a:r>
            <a:r>
              <a:rPr lang="en-US" altLang="ja-JP" sz="1700" dirty="0">
                <a:latin typeface="Calibri" panose="020F0502020204030204" pitchFamily="34" charset="0"/>
                <a:cs typeface="Calibri" panose="020F0502020204030204" pitchFamily="34" charset="0"/>
              </a:rPr>
              <a:t>link paths” people tread, the richer the data for the Google search algorithm </a:t>
            </a:r>
          </a:p>
          <a:p>
            <a:pPr lvl="1">
              <a:lnSpc>
                <a:spcPct val="110000"/>
              </a:lnSpc>
            </a:pPr>
            <a:r>
              <a:rPr lang="en-US" altLang="en-US" sz="1700" dirty="0">
                <a:latin typeface="Calibri" panose="020F0502020204030204" pitchFamily="34" charset="0"/>
                <a:cs typeface="Calibri" panose="020F0502020204030204" pitchFamily="34" charset="0"/>
              </a:rPr>
              <a:t>Amazon book ratings, Netflix ratings</a:t>
            </a:r>
          </a:p>
          <a:p>
            <a:pPr>
              <a:lnSpc>
                <a:spcPct val="110000"/>
              </a:lnSpc>
            </a:pPr>
            <a:r>
              <a:rPr lang="en-US" altLang="en-US" sz="1900" dirty="0"/>
              <a:t>What does architecture of participation look like for health and health research?</a:t>
            </a:r>
          </a:p>
        </p:txBody>
      </p:sp>
      <p:sp>
        <p:nvSpPr>
          <p:cNvPr id="6" name="Date Placeholder 3">
            <a:extLst>
              <a:ext uri="{FF2B5EF4-FFF2-40B4-BE49-F238E27FC236}">
                <a16:creationId xmlns:a16="http://schemas.microsoft.com/office/drawing/2014/main" id="{FAA0ED60-FF2D-8948-A007-D148D6433D17}"/>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7" name="Footer Placeholder 4">
            <a:extLst>
              <a:ext uri="{FF2B5EF4-FFF2-40B4-BE49-F238E27FC236}">
                <a16:creationId xmlns:a16="http://schemas.microsoft.com/office/drawing/2014/main" id="{CD5C7ED8-BC67-094E-B4B5-855059B2CBAD}"/>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Tree>
    <p:extLst>
      <p:ext uri="{BB962C8B-B14F-4D97-AF65-F5344CB8AC3E}">
        <p14:creationId xmlns:p14="http://schemas.microsoft.com/office/powerpoint/2010/main" val="4103943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10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82" name="Rectangle 2">
            <a:extLst>
              <a:ext uri="{FF2B5EF4-FFF2-40B4-BE49-F238E27FC236}">
                <a16:creationId xmlns:a16="http://schemas.microsoft.com/office/drawing/2014/main" id="{89163571-9C0C-CD42-85DD-A94BFFA5130E}"/>
              </a:ext>
            </a:extLst>
          </p:cNvPr>
          <p:cNvSpPr>
            <a:spLocks noGrp="1" noChangeArrowheads="1"/>
          </p:cNvSpPr>
          <p:nvPr>
            <p:ph type="title"/>
          </p:nvPr>
        </p:nvSpPr>
        <p:spPr/>
        <p:txBody>
          <a:bodyPr/>
          <a:lstStyle/>
          <a:p>
            <a:pPr>
              <a:defRPr/>
            </a:pPr>
            <a:r>
              <a:rPr lang="en-US">
                <a:cs typeface="+mj-cs"/>
              </a:rPr>
              <a:t>Participatory Health/Research</a:t>
            </a:r>
          </a:p>
        </p:txBody>
      </p:sp>
      <p:sp>
        <p:nvSpPr>
          <p:cNvPr id="108548" name="Rectangle 3">
            <a:extLst>
              <a:ext uri="{FF2B5EF4-FFF2-40B4-BE49-F238E27FC236}">
                <a16:creationId xmlns:a16="http://schemas.microsoft.com/office/drawing/2014/main" id="{31CB8C39-5509-FE4F-BD13-DA4F4489BC40}"/>
              </a:ext>
            </a:extLst>
          </p:cNvPr>
          <p:cNvSpPr>
            <a:spLocks noGrp="1" noChangeArrowheads="1"/>
          </p:cNvSpPr>
          <p:nvPr>
            <p:ph idx="1"/>
          </p:nvPr>
        </p:nvSpPr>
        <p:spPr>
          <a:xfrm>
            <a:off x="1097280" y="1956085"/>
            <a:ext cx="4991004" cy="4259519"/>
          </a:xfrm>
        </p:spPr>
        <p:txBody>
          <a:bodyPr>
            <a:normAutofit fontScale="85000" lnSpcReduction="20000"/>
          </a:bodyPr>
          <a:lstStyle/>
          <a:p>
            <a:pPr>
              <a:lnSpc>
                <a:spcPct val="110000"/>
              </a:lnSpc>
            </a:pPr>
            <a:r>
              <a:rPr lang="en-US" altLang="en-US" sz="2200" dirty="0"/>
              <a:t>Patient-driven data sharing </a:t>
            </a:r>
          </a:p>
          <a:p>
            <a:pPr lvl="1">
              <a:lnSpc>
                <a:spcPct val="110000"/>
              </a:lnSpc>
            </a:pPr>
            <a:r>
              <a:rPr lang="en-US" altLang="en-US" sz="1700" dirty="0">
                <a:hlinkClick r:id="rId3"/>
              </a:rPr>
              <a:t>CureTogether</a:t>
            </a:r>
            <a:r>
              <a:rPr lang="en-US" altLang="en-US" sz="1700" dirty="0"/>
              <a:t> (patient treatment experiences), </a:t>
            </a:r>
            <a:r>
              <a:rPr lang="en-US" altLang="en-US" sz="1700" dirty="0">
                <a:hlinkClick r:id="rId4"/>
              </a:rPr>
              <a:t>PatientsLikeMe</a:t>
            </a:r>
            <a:r>
              <a:rPr lang="en-US" altLang="en-US" sz="1700" dirty="0"/>
              <a:t>, </a:t>
            </a:r>
            <a:r>
              <a:rPr lang="en-US" altLang="en-US" sz="1700" dirty="0">
                <a:hlinkClick r:id="rId5"/>
              </a:rPr>
              <a:t>Iodine</a:t>
            </a:r>
            <a:r>
              <a:rPr lang="en-US" altLang="en-US" sz="1700" dirty="0"/>
              <a:t> (med experiences)</a:t>
            </a:r>
          </a:p>
          <a:p>
            <a:pPr lvl="1">
              <a:lnSpc>
                <a:spcPct val="110000"/>
              </a:lnSpc>
            </a:pPr>
            <a:r>
              <a:rPr lang="en-US" altLang="en-US" sz="1700" dirty="0">
                <a:hlinkClick r:id="rId6"/>
              </a:rPr>
              <a:t>MyGene2</a:t>
            </a:r>
            <a:r>
              <a:rPr lang="en-US" altLang="en-US" sz="1700" dirty="0"/>
              <a:t> (genetics of rare conditions)</a:t>
            </a:r>
          </a:p>
          <a:p>
            <a:pPr>
              <a:lnSpc>
                <a:spcPct val="110000"/>
              </a:lnSpc>
            </a:pPr>
            <a:r>
              <a:rPr lang="en-US" altLang="en-US" sz="2200" dirty="0"/>
              <a:t>Patients as research partners / data donors</a:t>
            </a:r>
          </a:p>
          <a:p>
            <a:pPr lvl="1">
              <a:lnSpc>
                <a:spcPct val="110000"/>
              </a:lnSpc>
            </a:pPr>
            <a:r>
              <a:rPr lang="en-US" altLang="en-US" sz="1900" dirty="0"/>
              <a:t>EHR data opt-in</a:t>
            </a:r>
          </a:p>
          <a:p>
            <a:pPr lvl="2">
              <a:lnSpc>
                <a:spcPct val="110000"/>
              </a:lnSpc>
            </a:pPr>
            <a:r>
              <a:rPr lang="en-US" altLang="en-US" sz="1700" dirty="0"/>
              <a:t>1-3% adults refuse to share clinical data for research</a:t>
            </a:r>
          </a:p>
          <a:p>
            <a:pPr lvl="1">
              <a:lnSpc>
                <a:spcPct val="110000"/>
              </a:lnSpc>
            </a:pPr>
            <a:r>
              <a:rPr lang="en-US" altLang="en-US" sz="1700" dirty="0" err="1"/>
              <a:t>PatientsLikeMe</a:t>
            </a:r>
            <a:r>
              <a:rPr lang="en-US" altLang="en-US" sz="1700" dirty="0"/>
              <a:t>, PCORI Patient Powered Research Networks</a:t>
            </a:r>
          </a:p>
          <a:p>
            <a:pPr lvl="1">
              <a:lnSpc>
                <a:spcPct val="110000"/>
              </a:lnSpc>
            </a:pPr>
            <a:r>
              <a:rPr lang="en-US" altLang="en-US" sz="1700" dirty="0">
                <a:hlinkClick r:id="rId7"/>
              </a:rPr>
              <a:t>All of Us</a:t>
            </a:r>
            <a:r>
              <a:rPr lang="en-US" altLang="en-US" sz="1700" dirty="0"/>
              <a:t> enrolling 1 million with data return to sustain long-term participation in the cohort</a:t>
            </a:r>
          </a:p>
          <a:p>
            <a:pPr lvl="1">
              <a:lnSpc>
                <a:spcPct val="110000"/>
              </a:lnSpc>
            </a:pPr>
            <a:r>
              <a:rPr lang="en-US" altLang="en-US" sz="1700" dirty="0">
                <a:hlinkClick r:id="rId8"/>
              </a:rPr>
              <a:t>Open Humans</a:t>
            </a:r>
            <a:endParaRPr lang="en-US" altLang="en-US" sz="1700" dirty="0"/>
          </a:p>
          <a:p>
            <a:pPr>
              <a:lnSpc>
                <a:spcPct val="110000"/>
              </a:lnSpc>
            </a:pPr>
            <a:r>
              <a:rPr lang="en-US" altLang="en-US" sz="2200" dirty="0"/>
              <a:t>Scientist and public participation</a:t>
            </a:r>
          </a:p>
          <a:p>
            <a:pPr lvl="1">
              <a:lnSpc>
                <a:spcPct val="120000"/>
              </a:lnSpc>
            </a:pPr>
            <a:r>
              <a:rPr lang="en-US" altLang="en-US" dirty="0">
                <a:hlinkClick r:id="rId9"/>
              </a:rPr>
              <a:t>nextstrain.org</a:t>
            </a:r>
            <a:r>
              <a:rPr lang="en-US" altLang="en-US" dirty="0"/>
              <a:t>, </a:t>
            </a:r>
            <a:r>
              <a:rPr lang="en-US" altLang="en-US" dirty="0">
                <a:hlinkClick r:id="rId10"/>
              </a:rPr>
              <a:t>OpenAQ</a:t>
            </a:r>
            <a:r>
              <a:rPr lang="en-US" altLang="en-US" dirty="0"/>
              <a:t> (see NIH/</a:t>
            </a:r>
            <a:r>
              <a:rPr lang="en-US" altLang="en-US" dirty="0" err="1"/>
              <a:t>Wellcome</a:t>
            </a:r>
            <a:r>
              <a:rPr lang="en-US" altLang="en-US" dirty="0"/>
              <a:t> Trust </a:t>
            </a:r>
            <a:r>
              <a:rPr lang="en-US" altLang="en-US" dirty="0">
                <a:hlinkClick r:id="rId11"/>
              </a:rPr>
              <a:t>Open Science Prize</a:t>
            </a:r>
            <a:r>
              <a:rPr lang="en-US" altLang="en-US" dirty="0"/>
              <a:t>)</a:t>
            </a:r>
            <a:r>
              <a:rPr lang="en-US" altLang="en-US" sz="1400" dirty="0"/>
              <a:t>* I was a judge</a:t>
            </a:r>
            <a:endParaRPr lang="en-US" altLang="en-US" dirty="0"/>
          </a:p>
          <a:p>
            <a:pPr>
              <a:lnSpc>
                <a:spcPct val="110000"/>
              </a:lnSpc>
            </a:pPr>
            <a:endParaRPr lang="en-US" altLang="en-US" sz="2200" dirty="0"/>
          </a:p>
          <a:p>
            <a:pPr lvl="1">
              <a:lnSpc>
                <a:spcPct val="100000"/>
              </a:lnSpc>
            </a:pPr>
            <a:endParaRPr lang="en-US" altLang="en-US" sz="2000" dirty="0"/>
          </a:p>
        </p:txBody>
      </p:sp>
      <p:sp>
        <p:nvSpPr>
          <p:cNvPr id="6" name="Date Placeholder 3">
            <a:extLst>
              <a:ext uri="{FF2B5EF4-FFF2-40B4-BE49-F238E27FC236}">
                <a16:creationId xmlns:a16="http://schemas.microsoft.com/office/drawing/2014/main" id="{DBC98DA3-42CD-6947-91E5-E246C703FB70}"/>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7" name="Footer Placeholder 4">
            <a:extLst>
              <a:ext uri="{FF2B5EF4-FFF2-40B4-BE49-F238E27FC236}">
                <a16:creationId xmlns:a16="http://schemas.microsoft.com/office/drawing/2014/main" id="{13C1F1FC-324E-A147-A6F3-D500DCF6B980}"/>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pic>
        <p:nvPicPr>
          <p:cNvPr id="3" name="Picture 2">
            <a:extLst>
              <a:ext uri="{FF2B5EF4-FFF2-40B4-BE49-F238E27FC236}">
                <a16:creationId xmlns:a16="http://schemas.microsoft.com/office/drawing/2014/main" id="{BCCAA884-1F09-0247-8140-CEFF33F41CB2}"/>
              </a:ext>
            </a:extLst>
          </p:cNvPr>
          <p:cNvPicPr>
            <a:picLocks noChangeAspect="1"/>
          </p:cNvPicPr>
          <p:nvPr/>
        </p:nvPicPr>
        <p:blipFill>
          <a:blip r:embed="rId12"/>
          <a:stretch>
            <a:fillRect/>
          </a:stretch>
        </p:blipFill>
        <p:spPr>
          <a:xfrm>
            <a:off x="6126480" y="2295859"/>
            <a:ext cx="5599376" cy="3146316"/>
          </a:xfrm>
          <a:prstGeom prst="rect">
            <a:avLst/>
          </a:prstGeom>
          <a:ln>
            <a:solidFill>
              <a:schemeClr val="bg1">
                <a:lumMod val="75000"/>
              </a:schemeClr>
            </a:solidFill>
          </a:ln>
        </p:spPr>
      </p:pic>
    </p:spTree>
    <p:extLst>
      <p:ext uri="{BB962C8B-B14F-4D97-AF65-F5344CB8AC3E}">
        <p14:creationId xmlns:p14="http://schemas.microsoft.com/office/powerpoint/2010/main" val="3115775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id="{9D18733E-BA92-984F-A96C-EE4C3E8BF741}"/>
              </a:ext>
            </a:extLst>
          </p:cNvPr>
          <p:cNvSpPr>
            <a:spLocks noGrp="1"/>
          </p:cNvSpPr>
          <p:nvPr>
            <p:ph type="title"/>
          </p:nvPr>
        </p:nvSpPr>
        <p:spPr/>
        <p:txBody>
          <a:bodyPr>
            <a:normAutofit/>
          </a:bodyPr>
          <a:lstStyle/>
          <a:p>
            <a:r>
              <a:rPr lang="en-US" altLang="en-US" sz="4000" dirty="0"/>
              <a:t>Web 2.0 Research</a:t>
            </a:r>
          </a:p>
        </p:txBody>
      </p:sp>
      <p:sp>
        <p:nvSpPr>
          <p:cNvPr id="112642" name="Content Placeholder 2">
            <a:extLst>
              <a:ext uri="{FF2B5EF4-FFF2-40B4-BE49-F238E27FC236}">
                <a16:creationId xmlns:a16="http://schemas.microsoft.com/office/drawing/2014/main" id="{1938FF6D-6C5A-3E4E-8891-B1028C94C8E8}"/>
              </a:ext>
            </a:extLst>
          </p:cNvPr>
          <p:cNvSpPr>
            <a:spLocks noGrp="1"/>
          </p:cNvSpPr>
          <p:nvPr>
            <p:ph idx="1"/>
          </p:nvPr>
        </p:nvSpPr>
        <p:spPr/>
        <p:txBody>
          <a:bodyPr>
            <a:normAutofit/>
          </a:bodyPr>
          <a:lstStyle/>
          <a:p>
            <a:r>
              <a:rPr lang="en-US" altLang="en-US" sz="1900" dirty="0"/>
              <a:t>Games and simulation for health and research</a:t>
            </a:r>
          </a:p>
          <a:p>
            <a:pPr lvl="1"/>
            <a:r>
              <a:rPr lang="en-US" altLang="en-US" sz="1700" dirty="0">
                <a:hlinkClick r:id="rId3"/>
              </a:rPr>
              <a:t>http://healthcaregames.wisc.edu/</a:t>
            </a:r>
            <a:r>
              <a:rPr lang="en-US" altLang="en-US" sz="1700" dirty="0"/>
              <a:t> </a:t>
            </a:r>
          </a:p>
          <a:p>
            <a:pPr lvl="1"/>
            <a:r>
              <a:rPr lang="en-US" altLang="en-US" sz="1700" dirty="0">
                <a:hlinkClick r:id="rId4"/>
              </a:rPr>
              <a:t>Second Life</a:t>
            </a:r>
            <a:r>
              <a:rPr lang="en-US" altLang="en-US" sz="1700" dirty="0"/>
              <a:t> and </a:t>
            </a:r>
            <a:r>
              <a:rPr lang="en-US" altLang="en-US" sz="1700" dirty="0">
                <a:hlinkClick r:id="rId5"/>
              </a:rPr>
              <a:t>Play to Cure: Genes in Space</a:t>
            </a:r>
            <a:endParaRPr lang="en-US" altLang="en-US" sz="1700" dirty="0"/>
          </a:p>
          <a:p>
            <a:pPr>
              <a:lnSpc>
                <a:spcPct val="100000"/>
              </a:lnSpc>
            </a:pPr>
            <a:r>
              <a:rPr lang="en-US" altLang="en-US" sz="1900" dirty="0" err="1"/>
              <a:t>PatientsLikeMe.com</a:t>
            </a:r>
            <a:r>
              <a:rPr lang="en-US" altLang="en-US" sz="1900" dirty="0"/>
              <a:t> on lithium for ALS</a:t>
            </a:r>
          </a:p>
          <a:p>
            <a:pPr lvl="1">
              <a:lnSpc>
                <a:spcPct val="100000"/>
              </a:lnSpc>
            </a:pPr>
            <a:r>
              <a:rPr lang="en-US" altLang="en-US" sz="1700" dirty="0"/>
              <a:t>observational study prompted by a small Italian study, negative results </a:t>
            </a:r>
            <a:r>
              <a:rPr lang="en-US" altLang="en-US" sz="1700" dirty="0">
                <a:hlinkClick r:id="rId6"/>
              </a:rPr>
              <a:t>published</a:t>
            </a:r>
            <a:r>
              <a:rPr lang="en-US" altLang="en-US" sz="1700" dirty="0"/>
              <a:t> in Nature Biotech</a:t>
            </a:r>
          </a:p>
          <a:p>
            <a:pPr>
              <a:lnSpc>
                <a:spcPct val="100000"/>
              </a:lnSpc>
            </a:pPr>
            <a:r>
              <a:rPr lang="en-US" altLang="en-US" sz="1900" dirty="0" err="1"/>
              <a:t>Crowdscience</a:t>
            </a:r>
            <a:endParaRPr lang="en-US" altLang="en-US" sz="1900" dirty="0"/>
          </a:p>
          <a:p>
            <a:pPr lvl="1"/>
            <a:r>
              <a:rPr lang="en-US" altLang="en-US" sz="1700" dirty="0">
                <a:hlinkClick r:id="rId7"/>
              </a:rPr>
              <a:t>DIY Genomics</a:t>
            </a:r>
            <a:r>
              <a:rPr lang="en-US" altLang="en-US" sz="1700" dirty="0"/>
              <a:t> correlating personal genome with outcomes of personal interest (</a:t>
            </a:r>
            <a:r>
              <a:rPr lang="en-US" altLang="en-US" sz="1700" dirty="0" err="1"/>
              <a:t>e.g</a:t>
            </a:r>
            <a:r>
              <a:rPr lang="en-US" altLang="en-US" sz="1700" dirty="0"/>
              <a:t>,. empathy)</a:t>
            </a:r>
          </a:p>
          <a:p>
            <a:pPr lvl="1"/>
            <a:r>
              <a:rPr lang="en-US" altLang="en-US" sz="1700" dirty="0"/>
              <a:t>mining Twitter, GPS locations, online social status for </a:t>
            </a:r>
            <a:r>
              <a:rPr lang="en-US" altLang="en-US" sz="1700" dirty="0">
                <a:hlinkClick r:id="rId8"/>
              </a:rPr>
              <a:t>predictors of health</a:t>
            </a:r>
            <a:endParaRPr lang="en-US" altLang="en-US" sz="1700" dirty="0"/>
          </a:p>
          <a:p>
            <a:pPr lvl="2"/>
            <a:r>
              <a:rPr lang="en-US" altLang="en-US" sz="1500" dirty="0"/>
              <a:t>only ~1% of tweets are geotagged, 2-3% of Instagram, ~30% Facebook</a:t>
            </a:r>
            <a:endParaRPr lang="en-US" altLang="en-US" sz="1500" dirty="0">
              <a:hlinkClick r:id="rId8"/>
            </a:endParaRPr>
          </a:p>
          <a:p>
            <a:r>
              <a:rPr lang="en-US" altLang="en-US" sz="1900" dirty="0"/>
              <a:t>Ethics and informed consent are </a:t>
            </a:r>
            <a:r>
              <a:rPr lang="en-US" altLang="en-US" sz="1900" dirty="0">
                <a:hlinkClick r:id="rId9"/>
              </a:rPr>
              <a:t>evolving</a:t>
            </a:r>
            <a:endParaRPr lang="en-US" altLang="en-US" sz="1900" dirty="0"/>
          </a:p>
          <a:p>
            <a:pPr>
              <a:lnSpc>
                <a:spcPct val="100000"/>
              </a:lnSpc>
            </a:pPr>
            <a:endParaRPr lang="en-US" altLang="en-US" dirty="0"/>
          </a:p>
          <a:p>
            <a:pPr lvl="1"/>
            <a:endParaRPr lang="en-US" altLang="en-US" dirty="0"/>
          </a:p>
          <a:p>
            <a:endParaRPr lang="en-US" altLang="en-US" dirty="0"/>
          </a:p>
        </p:txBody>
      </p:sp>
      <p:pic>
        <p:nvPicPr>
          <p:cNvPr id="112645" name="Picture 1">
            <a:extLst>
              <a:ext uri="{FF2B5EF4-FFF2-40B4-BE49-F238E27FC236}">
                <a16:creationId xmlns:a16="http://schemas.microsoft.com/office/drawing/2014/main" id="{C4830DE0-B2C1-3D47-9712-13088563829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204200" y="1955800"/>
            <a:ext cx="18796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3">
            <a:extLst>
              <a:ext uri="{FF2B5EF4-FFF2-40B4-BE49-F238E27FC236}">
                <a16:creationId xmlns:a16="http://schemas.microsoft.com/office/drawing/2014/main" id="{C5088B88-997E-BD42-BB6D-77C8305628D0}"/>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8" name="Footer Placeholder 4">
            <a:extLst>
              <a:ext uri="{FF2B5EF4-FFF2-40B4-BE49-F238E27FC236}">
                <a16:creationId xmlns:a16="http://schemas.microsoft.com/office/drawing/2014/main" id="{9C96C36C-480B-F44D-9249-F06C29CBE986}"/>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Tree>
    <p:extLst>
      <p:ext uri="{BB962C8B-B14F-4D97-AF65-F5344CB8AC3E}">
        <p14:creationId xmlns:p14="http://schemas.microsoft.com/office/powerpoint/2010/main" val="41797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530" name="Rectangle 2">
            <a:extLst>
              <a:ext uri="{FF2B5EF4-FFF2-40B4-BE49-F238E27FC236}">
                <a16:creationId xmlns:a16="http://schemas.microsoft.com/office/drawing/2014/main" id="{689E9289-243A-274F-A728-6C5B5BC60A76}"/>
              </a:ext>
            </a:extLst>
          </p:cNvPr>
          <p:cNvSpPr>
            <a:spLocks noGrp="1" noChangeArrowheads="1"/>
          </p:cNvSpPr>
          <p:nvPr>
            <p:ph type="title"/>
          </p:nvPr>
        </p:nvSpPr>
        <p:spPr/>
        <p:txBody>
          <a:bodyPr/>
          <a:lstStyle/>
          <a:p>
            <a:pPr>
              <a:defRPr/>
            </a:pPr>
            <a:r>
              <a:rPr lang="en-US" dirty="0">
                <a:cs typeface="+mj-cs"/>
              </a:rPr>
              <a:t>Web 2.0 Interventions</a:t>
            </a:r>
          </a:p>
        </p:txBody>
      </p:sp>
      <p:sp>
        <p:nvSpPr>
          <p:cNvPr id="114692" name="Rectangle 3">
            <a:extLst>
              <a:ext uri="{FF2B5EF4-FFF2-40B4-BE49-F238E27FC236}">
                <a16:creationId xmlns:a16="http://schemas.microsoft.com/office/drawing/2014/main" id="{6A5A00FD-8B68-C548-B1EE-3FEA2E1AEEA3}"/>
              </a:ext>
            </a:extLst>
          </p:cNvPr>
          <p:cNvSpPr>
            <a:spLocks noGrp="1" noChangeArrowheads="1"/>
          </p:cNvSpPr>
          <p:nvPr>
            <p:ph idx="1"/>
          </p:nvPr>
        </p:nvSpPr>
        <p:spPr>
          <a:xfrm>
            <a:off x="1097280" y="1845734"/>
            <a:ext cx="5349819" cy="4023360"/>
          </a:xfrm>
        </p:spPr>
        <p:txBody>
          <a:bodyPr>
            <a:normAutofit/>
          </a:bodyPr>
          <a:lstStyle/>
          <a:p>
            <a:pPr marL="0">
              <a:lnSpc>
                <a:spcPct val="110000"/>
              </a:lnSpc>
              <a:buNone/>
            </a:pPr>
            <a:r>
              <a:rPr lang="en-US" altLang="en-US" sz="1900" dirty="0"/>
              <a:t>Virtual visits and virtual care</a:t>
            </a:r>
          </a:p>
          <a:p>
            <a:pPr lvl="1">
              <a:lnSpc>
                <a:spcPct val="100000"/>
              </a:lnSpc>
            </a:pPr>
            <a:r>
              <a:rPr lang="en-US" altLang="en-US" sz="1700" dirty="0"/>
              <a:t>with established provider: over half of all Kaiser visits are virtual (phone or video)</a:t>
            </a:r>
          </a:p>
          <a:p>
            <a:pPr lvl="1">
              <a:lnSpc>
                <a:spcPct val="100000"/>
              </a:lnSpc>
            </a:pPr>
            <a:r>
              <a:rPr lang="en-US" altLang="en-US" sz="1700" dirty="0"/>
              <a:t>virtual care not by traditional health care providers: e.g., </a:t>
            </a:r>
            <a:r>
              <a:rPr lang="en-US" altLang="en-US" sz="1700" dirty="0">
                <a:hlinkClick r:id="rId3"/>
              </a:rPr>
              <a:t>HealthLoop</a:t>
            </a:r>
            <a:r>
              <a:rPr lang="en-US" altLang="en-US" sz="1700" dirty="0"/>
              <a:t>, </a:t>
            </a:r>
            <a:r>
              <a:rPr lang="en-US" altLang="en-US" sz="1700" dirty="0">
                <a:hlinkClick r:id="rId4"/>
              </a:rPr>
              <a:t>98point6</a:t>
            </a:r>
            <a:r>
              <a:rPr lang="en-US" altLang="en-US" sz="1100" dirty="0"/>
              <a:t>* (I’m on Medical Board of Advisors)</a:t>
            </a:r>
            <a:endParaRPr lang="en-US" altLang="en-US" sz="1700" dirty="0"/>
          </a:p>
          <a:p>
            <a:pPr>
              <a:lnSpc>
                <a:spcPct val="110000"/>
              </a:lnSpc>
            </a:pPr>
            <a:r>
              <a:rPr lang="en-US" altLang="en-US" sz="1900" dirty="0"/>
              <a:t>Counseling</a:t>
            </a:r>
          </a:p>
          <a:p>
            <a:pPr lvl="1">
              <a:lnSpc>
                <a:spcPct val="110000"/>
              </a:lnSpc>
            </a:pPr>
            <a:r>
              <a:rPr lang="en-US" altLang="en-US" sz="1700" dirty="0"/>
              <a:t>E.g., </a:t>
            </a:r>
            <a:r>
              <a:rPr lang="en-US" altLang="en-US" sz="1700" dirty="0">
                <a:hlinkClick r:id="rId5"/>
              </a:rPr>
              <a:t>Presto Experts</a:t>
            </a:r>
            <a:r>
              <a:rPr lang="en-US" altLang="en-US" sz="1700" dirty="0"/>
              <a:t> </a:t>
            </a:r>
            <a:endParaRPr lang="en-US" altLang="en-US" sz="1900" dirty="0"/>
          </a:p>
          <a:p>
            <a:pPr>
              <a:lnSpc>
                <a:spcPct val="110000"/>
              </a:lnSpc>
            </a:pPr>
            <a:r>
              <a:rPr lang="en-US" altLang="en-US" sz="1900" dirty="0"/>
              <a:t>Cognitive behavioral therapy</a:t>
            </a:r>
          </a:p>
          <a:p>
            <a:pPr lvl="1">
              <a:lnSpc>
                <a:spcPct val="100000"/>
              </a:lnSpc>
            </a:pPr>
            <a:r>
              <a:rPr lang="en-US" altLang="en-US" sz="1700" dirty="0"/>
              <a:t>for sleep: </a:t>
            </a:r>
            <a:r>
              <a:rPr lang="en-US" altLang="en-US" sz="1700" dirty="0">
                <a:hlinkClick r:id="rId6"/>
              </a:rPr>
              <a:t>Shut</a:t>
            </a:r>
            <a:r>
              <a:rPr lang="en-US" altLang="en-US" sz="1700" i="1" dirty="0">
                <a:hlinkClick r:id="rId6"/>
              </a:rPr>
              <a:t>i</a:t>
            </a:r>
            <a:r>
              <a:rPr lang="en-US" altLang="en-US" sz="1700" dirty="0"/>
              <a:t> (recent supportive RCT) </a:t>
            </a:r>
          </a:p>
          <a:p>
            <a:pPr lvl="1">
              <a:lnSpc>
                <a:spcPct val="100000"/>
              </a:lnSpc>
            </a:pPr>
            <a:r>
              <a:rPr lang="en-US" altLang="en-US" sz="1700" dirty="0">
                <a:hlinkClick r:id="rId7"/>
              </a:rPr>
              <a:t>iCBT review</a:t>
            </a:r>
            <a:r>
              <a:rPr lang="en-US" altLang="en-US" sz="1700" dirty="0"/>
              <a:t>, 2016</a:t>
            </a:r>
          </a:p>
          <a:p>
            <a:pPr>
              <a:lnSpc>
                <a:spcPct val="110000"/>
              </a:lnSpc>
            </a:pPr>
            <a:endParaRPr lang="en-US" altLang="en-US" dirty="0"/>
          </a:p>
          <a:p>
            <a:pPr>
              <a:lnSpc>
                <a:spcPct val="80000"/>
              </a:lnSpc>
              <a:buFontTx/>
              <a:buNone/>
            </a:pPr>
            <a:endParaRPr lang="en-US" altLang="en-US" sz="2400" dirty="0"/>
          </a:p>
        </p:txBody>
      </p:sp>
      <p:sp>
        <p:nvSpPr>
          <p:cNvPr id="8" name="Date Placeholder 3">
            <a:extLst>
              <a:ext uri="{FF2B5EF4-FFF2-40B4-BE49-F238E27FC236}">
                <a16:creationId xmlns:a16="http://schemas.microsoft.com/office/drawing/2014/main" id="{BF81DAC8-40F7-2948-8EAD-16B14C0E88AD}"/>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9" name="Footer Placeholder 4">
            <a:extLst>
              <a:ext uri="{FF2B5EF4-FFF2-40B4-BE49-F238E27FC236}">
                <a16:creationId xmlns:a16="http://schemas.microsoft.com/office/drawing/2014/main" id="{43E35FD7-5C37-F64D-85DF-218868CBF299}"/>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pic>
        <p:nvPicPr>
          <p:cNvPr id="3" name="Picture 2">
            <a:extLst>
              <a:ext uri="{FF2B5EF4-FFF2-40B4-BE49-F238E27FC236}">
                <a16:creationId xmlns:a16="http://schemas.microsoft.com/office/drawing/2014/main" id="{C9CFBF7E-F307-CB4D-885E-76A0BE9B9FE8}"/>
              </a:ext>
            </a:extLst>
          </p:cNvPr>
          <p:cNvPicPr>
            <a:picLocks noChangeAspect="1"/>
          </p:cNvPicPr>
          <p:nvPr/>
        </p:nvPicPr>
        <p:blipFill>
          <a:blip r:embed="rId8"/>
          <a:stretch>
            <a:fillRect/>
          </a:stretch>
        </p:blipFill>
        <p:spPr>
          <a:xfrm>
            <a:off x="3792283" y="5109111"/>
            <a:ext cx="6233289" cy="938535"/>
          </a:xfrm>
          <a:prstGeom prst="rect">
            <a:avLst/>
          </a:prstGeom>
        </p:spPr>
      </p:pic>
      <p:pic>
        <p:nvPicPr>
          <p:cNvPr id="6" name="Picture 5">
            <a:extLst>
              <a:ext uri="{FF2B5EF4-FFF2-40B4-BE49-F238E27FC236}">
                <a16:creationId xmlns:a16="http://schemas.microsoft.com/office/drawing/2014/main" id="{40B9AE88-91AF-8E45-8461-5B19A6AA7108}"/>
              </a:ext>
            </a:extLst>
          </p:cNvPr>
          <p:cNvPicPr>
            <a:picLocks noChangeAspect="1"/>
          </p:cNvPicPr>
          <p:nvPr/>
        </p:nvPicPr>
        <p:blipFill>
          <a:blip r:embed="rId9"/>
          <a:stretch>
            <a:fillRect/>
          </a:stretch>
        </p:blipFill>
        <p:spPr>
          <a:xfrm>
            <a:off x="6908928" y="2130964"/>
            <a:ext cx="4443238" cy="2514045"/>
          </a:xfrm>
          <a:prstGeom prst="rect">
            <a:avLst/>
          </a:prstGeom>
        </p:spPr>
      </p:pic>
    </p:spTree>
    <p:extLst>
      <p:ext uri="{BB962C8B-B14F-4D97-AF65-F5344CB8AC3E}">
        <p14:creationId xmlns:p14="http://schemas.microsoft.com/office/powerpoint/2010/main" val="160681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692">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469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692">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4692">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469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a:extLst>
              <a:ext uri="{FF2B5EF4-FFF2-40B4-BE49-F238E27FC236}">
                <a16:creationId xmlns:a16="http://schemas.microsoft.com/office/drawing/2014/main" id="{BF7EF904-8DE7-EA43-808C-694D99D636A3}"/>
              </a:ext>
            </a:extLst>
          </p:cNvPr>
          <p:cNvSpPr>
            <a:spLocks noGrp="1"/>
          </p:cNvSpPr>
          <p:nvPr>
            <p:ph type="title"/>
          </p:nvPr>
        </p:nvSpPr>
        <p:spPr/>
        <p:txBody>
          <a:bodyPr>
            <a:normAutofit/>
          </a:bodyPr>
          <a:lstStyle/>
          <a:p>
            <a:r>
              <a:rPr lang="en-US" altLang="en-US" sz="4000" dirty="0"/>
              <a:t>Web +1: Internet of Things (</a:t>
            </a:r>
            <a:r>
              <a:rPr lang="en-US" altLang="en-US" sz="4000" dirty="0" err="1"/>
              <a:t>IoT</a:t>
            </a:r>
            <a:r>
              <a:rPr lang="en-US" altLang="en-US" sz="4000" dirty="0"/>
              <a:t>)</a:t>
            </a:r>
          </a:p>
        </p:txBody>
      </p:sp>
      <p:pic>
        <p:nvPicPr>
          <p:cNvPr id="7" name="Content Placeholder 6" descr="InternetofThings_L.gif">
            <a:extLst>
              <a:ext uri="{FF2B5EF4-FFF2-40B4-BE49-F238E27FC236}">
                <a16:creationId xmlns:a16="http://schemas.microsoft.com/office/drawing/2014/main" id="{E39A9B33-07F6-6942-A447-20EDDA6C78C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16" y="2008005"/>
            <a:ext cx="4978389" cy="3936039"/>
          </a:xfrm>
          <a:ln>
            <a:solidFill>
              <a:srgbClr val="A6A6A6"/>
            </a:solidFill>
            <a:miter lim="800000"/>
            <a:headEnd/>
            <a:tailEnd/>
          </a:ln>
        </p:spPr>
      </p:pic>
      <p:sp>
        <p:nvSpPr>
          <p:cNvPr id="116741" name="Content Placeholder 2">
            <a:extLst>
              <a:ext uri="{FF2B5EF4-FFF2-40B4-BE49-F238E27FC236}">
                <a16:creationId xmlns:a16="http://schemas.microsoft.com/office/drawing/2014/main" id="{E0A3C2EA-9BB5-CE45-9048-9A26D2BC2568}"/>
              </a:ext>
            </a:extLst>
          </p:cNvPr>
          <p:cNvSpPr txBox="1">
            <a:spLocks/>
          </p:cNvSpPr>
          <p:nvPr/>
        </p:nvSpPr>
        <p:spPr bwMode="auto">
          <a:xfrm>
            <a:off x="6816845" y="3160211"/>
            <a:ext cx="3206830" cy="1365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r>
              <a:rPr lang="en-US" altLang="en-US" sz="2000" dirty="0">
                <a:latin typeface="Calibri" panose="020F0502020204030204" pitchFamily="34" charset="0"/>
                <a:cs typeface="Calibri" panose="020F0502020204030204" pitchFamily="34" charset="0"/>
              </a:rPr>
              <a:t>25 billion “things” on the Internet worldwide now</a:t>
            </a:r>
          </a:p>
          <a:p>
            <a:r>
              <a:rPr lang="en-US" altLang="en-US" sz="2000" dirty="0">
                <a:latin typeface="Calibri" panose="020F0502020204030204" pitchFamily="34" charset="0"/>
                <a:cs typeface="Calibri" panose="020F0502020204030204" pitchFamily="34" charset="0"/>
              </a:rPr>
              <a:t>75 billion by 2020 </a:t>
            </a:r>
          </a:p>
        </p:txBody>
      </p:sp>
      <p:sp>
        <p:nvSpPr>
          <p:cNvPr id="8" name="Date Placeholder 3">
            <a:extLst>
              <a:ext uri="{FF2B5EF4-FFF2-40B4-BE49-F238E27FC236}">
                <a16:creationId xmlns:a16="http://schemas.microsoft.com/office/drawing/2014/main" id="{4A0FD8AE-BECF-4140-915B-D6F69290FC47}"/>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9" name="Footer Placeholder 4">
            <a:extLst>
              <a:ext uri="{FF2B5EF4-FFF2-40B4-BE49-F238E27FC236}">
                <a16:creationId xmlns:a16="http://schemas.microsoft.com/office/drawing/2014/main" id="{3DD062E3-BE5B-D24B-A0CE-2FADC8743368}"/>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Tree>
    <p:extLst>
      <p:ext uri="{BB962C8B-B14F-4D97-AF65-F5344CB8AC3E}">
        <p14:creationId xmlns:p14="http://schemas.microsoft.com/office/powerpoint/2010/main" val="4110384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a:extLst>
              <a:ext uri="{FF2B5EF4-FFF2-40B4-BE49-F238E27FC236}">
                <a16:creationId xmlns:a16="http://schemas.microsoft.com/office/drawing/2014/main" id="{BB17E2F7-7A14-6D41-BAEC-DD5A0BF516D2}"/>
              </a:ext>
            </a:extLst>
          </p:cNvPr>
          <p:cNvSpPr>
            <a:spLocks noGrp="1"/>
          </p:cNvSpPr>
          <p:nvPr>
            <p:ph type="title"/>
          </p:nvPr>
        </p:nvSpPr>
        <p:spPr/>
        <p:txBody>
          <a:bodyPr/>
          <a:lstStyle/>
          <a:p>
            <a:r>
              <a:rPr lang="en-US" altLang="en-US" sz="4000" dirty="0"/>
              <a:t>Health</a:t>
            </a:r>
            <a:r>
              <a:rPr lang="en-US" altLang="en-US" dirty="0"/>
              <a:t> Sensor Things</a:t>
            </a:r>
          </a:p>
        </p:txBody>
      </p:sp>
      <p:sp>
        <p:nvSpPr>
          <p:cNvPr id="118790" name="Content Placeholder 2">
            <a:extLst>
              <a:ext uri="{FF2B5EF4-FFF2-40B4-BE49-F238E27FC236}">
                <a16:creationId xmlns:a16="http://schemas.microsoft.com/office/drawing/2014/main" id="{417FA447-91B1-7D47-94C5-5021143F3377}"/>
              </a:ext>
            </a:extLst>
          </p:cNvPr>
          <p:cNvSpPr>
            <a:spLocks noGrp="1"/>
          </p:cNvSpPr>
          <p:nvPr>
            <p:ph idx="1"/>
          </p:nvPr>
        </p:nvSpPr>
        <p:spPr/>
        <p:txBody>
          <a:bodyPr>
            <a:normAutofit fontScale="85000" lnSpcReduction="20000"/>
          </a:bodyPr>
          <a:lstStyle/>
          <a:p>
            <a:r>
              <a:rPr lang="en-US" altLang="en-US" dirty="0">
                <a:hlinkClick r:id="rId3"/>
              </a:rPr>
              <a:t>FitBit</a:t>
            </a:r>
            <a:r>
              <a:rPr lang="en-US" altLang="en-US" dirty="0"/>
              <a:t>: steps, distance, calories burned</a:t>
            </a:r>
          </a:p>
          <a:p>
            <a:r>
              <a:rPr lang="en-US" altLang="en-US" dirty="0"/>
              <a:t>Sleep: </a:t>
            </a:r>
            <a:r>
              <a:rPr lang="en-US" altLang="en-US" dirty="0" err="1"/>
              <a:t>FitBit</a:t>
            </a:r>
            <a:r>
              <a:rPr lang="en-US" altLang="en-US" dirty="0"/>
              <a:t>, </a:t>
            </a:r>
            <a:r>
              <a:rPr lang="en-US" altLang="en-US" dirty="0" err="1"/>
              <a:t>SmartAlarm</a:t>
            </a:r>
            <a:r>
              <a:rPr lang="en-US" altLang="en-US" dirty="0"/>
              <a:t> app</a:t>
            </a:r>
          </a:p>
          <a:p>
            <a:r>
              <a:rPr lang="en-US" altLang="en-US" dirty="0">
                <a:hlinkClick r:id="rId4"/>
              </a:rPr>
              <a:t>AliveCor</a:t>
            </a:r>
            <a:r>
              <a:rPr lang="en-US" altLang="en-US" dirty="0"/>
              <a:t> ECG</a:t>
            </a:r>
          </a:p>
          <a:p>
            <a:r>
              <a:rPr lang="en-US" altLang="en-US" dirty="0"/>
              <a:t>Wearable sensors</a:t>
            </a:r>
          </a:p>
          <a:p>
            <a:pPr lvl="1"/>
            <a:r>
              <a:rPr lang="en-US" altLang="en-US" dirty="0" err="1"/>
              <a:t>Corventis</a:t>
            </a:r>
            <a:r>
              <a:rPr lang="en-US" altLang="en-US" dirty="0"/>
              <a:t> </a:t>
            </a:r>
            <a:r>
              <a:rPr lang="en-US" altLang="en-US" dirty="0" err="1"/>
              <a:t>Piix</a:t>
            </a:r>
            <a:r>
              <a:rPr lang="en-US" altLang="en-US" dirty="0"/>
              <a:t>: </a:t>
            </a:r>
            <a:r>
              <a:rPr lang="en-US" altLang="en-US" dirty="0" err="1"/>
              <a:t>holter</a:t>
            </a:r>
            <a:r>
              <a:rPr lang="en-US" altLang="en-US" dirty="0"/>
              <a:t> sticker</a:t>
            </a:r>
          </a:p>
          <a:p>
            <a:pPr lvl="1"/>
            <a:r>
              <a:rPr lang="en-US" altLang="en-US" dirty="0">
                <a:hlinkClick r:id="rId5"/>
              </a:rPr>
              <a:t>MC10 Biostamp</a:t>
            </a:r>
            <a:r>
              <a:rPr lang="en-US" altLang="en-US" b="1" i="1" dirty="0"/>
              <a:t> </a:t>
            </a:r>
            <a:r>
              <a:rPr lang="en-US" altLang="en-US" dirty="0"/>
              <a:t>for temp, hydration, acceleration</a:t>
            </a:r>
          </a:p>
          <a:p>
            <a:r>
              <a:rPr lang="en-US" altLang="en-US" dirty="0"/>
              <a:t>Mood sensors: </a:t>
            </a:r>
          </a:p>
          <a:p>
            <a:pPr lvl="1"/>
            <a:r>
              <a:rPr lang="en-US" altLang="en-US" dirty="0">
                <a:hlinkClick r:id="rId6"/>
              </a:rPr>
              <a:t>Affectiva</a:t>
            </a:r>
            <a:r>
              <a:rPr lang="en-US" altLang="en-US" dirty="0"/>
              <a:t> (defunct) skin impedance, voice stress analysis</a:t>
            </a:r>
          </a:p>
          <a:p>
            <a:pPr lvl="1"/>
            <a:r>
              <a:rPr lang="en-US" altLang="en-US" dirty="0">
                <a:hlinkClick r:id="rId7"/>
              </a:rPr>
              <a:t>Xpression</a:t>
            </a:r>
            <a:r>
              <a:rPr lang="en-US" altLang="en-US" dirty="0"/>
              <a:t> app analyses 200 millisecond long acoustic snapshots for voice stress </a:t>
            </a:r>
            <a:r>
              <a:rPr lang="en-US" altLang="en-US" sz="1600" dirty="0"/>
              <a:t>(</a:t>
            </a:r>
            <a:r>
              <a:rPr lang="en-US" altLang="en-US" dirty="0"/>
              <a:t>calms, happy, sad, angry, or anxious/frightened)</a:t>
            </a:r>
          </a:p>
          <a:p>
            <a:pPr>
              <a:lnSpc>
                <a:spcPct val="110000"/>
              </a:lnSpc>
            </a:pPr>
            <a:r>
              <a:rPr lang="en-US" altLang="en-US" sz="2200" dirty="0"/>
              <a:t>Near-patient testing</a:t>
            </a:r>
          </a:p>
          <a:p>
            <a:pPr lvl="1">
              <a:lnSpc>
                <a:spcPct val="110000"/>
              </a:lnSpc>
            </a:pPr>
            <a:r>
              <a:rPr lang="en-US" altLang="en-US" sz="2000" dirty="0">
                <a:hlinkClick r:id="rId8"/>
              </a:rPr>
              <a:t>Ucheck </a:t>
            </a:r>
            <a:r>
              <a:rPr lang="en-US" altLang="en-US" sz="2000" dirty="0"/>
              <a:t>checking urinalysis via your iPhone and camera</a:t>
            </a:r>
          </a:p>
          <a:p>
            <a:pPr lvl="1">
              <a:lnSpc>
                <a:spcPct val="110000"/>
              </a:lnSpc>
            </a:pPr>
            <a:r>
              <a:rPr lang="en-US" altLang="en-US" sz="2000" dirty="0">
                <a:hlinkClick r:id="rId9"/>
              </a:rPr>
              <a:t>iBGStar</a:t>
            </a:r>
            <a:r>
              <a:rPr lang="en-US" altLang="en-US" sz="2000" dirty="0"/>
              <a:t> glucometer</a:t>
            </a:r>
            <a:endParaRPr lang="en-US" altLang="en-US" dirty="0"/>
          </a:p>
          <a:p>
            <a:pPr>
              <a:lnSpc>
                <a:spcPct val="100000"/>
              </a:lnSpc>
            </a:pPr>
            <a:endParaRPr lang="en-US" altLang="en-US" sz="1800" dirty="0"/>
          </a:p>
          <a:p>
            <a:pPr lvl="1"/>
            <a:endParaRPr lang="en-US" altLang="en-US" sz="2000" dirty="0"/>
          </a:p>
        </p:txBody>
      </p:sp>
      <p:pic>
        <p:nvPicPr>
          <p:cNvPr id="118788" name="Picture 13" descr="Corventis_monitor">
            <a:extLst>
              <a:ext uri="{FF2B5EF4-FFF2-40B4-BE49-F238E27FC236}">
                <a16:creationId xmlns:a16="http://schemas.microsoft.com/office/drawing/2014/main" id="{900148E2-AA6C-6E41-9EC0-F045CE45DE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8076" y="2387601"/>
            <a:ext cx="912813" cy="8937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18789" name="Text Box 13">
            <a:extLst>
              <a:ext uri="{FF2B5EF4-FFF2-40B4-BE49-F238E27FC236}">
                <a16:creationId xmlns:a16="http://schemas.microsoft.com/office/drawing/2014/main" id="{C920CAAC-73E9-1148-9919-F24E6055A4B0}"/>
              </a:ext>
            </a:extLst>
          </p:cNvPr>
          <p:cNvSpPr txBox="1">
            <a:spLocks noChangeArrowheads="1"/>
          </p:cNvSpPr>
          <p:nvPr/>
        </p:nvSpPr>
        <p:spPr bwMode="auto">
          <a:xfrm>
            <a:off x="8491539" y="3079750"/>
            <a:ext cx="184731"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000"/>
          </a:p>
        </p:txBody>
      </p:sp>
      <p:pic>
        <p:nvPicPr>
          <p:cNvPr id="118791" name="Picture 1">
            <a:extLst>
              <a:ext uri="{FF2B5EF4-FFF2-40B4-BE49-F238E27FC236}">
                <a16:creationId xmlns:a16="http://schemas.microsoft.com/office/drawing/2014/main" id="{948F6804-0D0B-BC4D-A0AD-99035E240B8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708900" y="2378075"/>
            <a:ext cx="20891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3">
            <a:extLst>
              <a:ext uri="{FF2B5EF4-FFF2-40B4-BE49-F238E27FC236}">
                <a16:creationId xmlns:a16="http://schemas.microsoft.com/office/drawing/2014/main" id="{BA38D8FC-CB76-974E-B05F-C62AF1C14545}"/>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10" name="Footer Placeholder 4">
            <a:extLst>
              <a:ext uri="{FF2B5EF4-FFF2-40B4-BE49-F238E27FC236}">
                <a16:creationId xmlns:a16="http://schemas.microsoft.com/office/drawing/2014/main" id="{B9419215-40BB-C34A-87EA-70F0C95F4AF8}"/>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Tree>
    <p:extLst>
      <p:ext uri="{BB962C8B-B14F-4D97-AF65-F5344CB8AC3E}">
        <p14:creationId xmlns:p14="http://schemas.microsoft.com/office/powerpoint/2010/main" val="1477893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81E38778-6873-DB4A-B216-793BC26C5488}"/>
              </a:ext>
            </a:extLst>
          </p:cNvPr>
          <p:cNvSpPr>
            <a:spLocks noGrp="1" noChangeArrowheads="1"/>
          </p:cNvSpPr>
          <p:nvPr>
            <p:ph type="title"/>
          </p:nvPr>
        </p:nvSpPr>
        <p:spPr/>
        <p:txBody>
          <a:bodyPr>
            <a:normAutofit/>
          </a:bodyPr>
          <a:lstStyle/>
          <a:p>
            <a:pPr>
              <a:defRPr/>
            </a:pPr>
            <a:r>
              <a:rPr lang="en-US" sz="4000" dirty="0">
                <a:cs typeface="+mj-cs"/>
              </a:rPr>
              <a:t>Outline</a:t>
            </a:r>
          </a:p>
        </p:txBody>
      </p:sp>
      <p:sp>
        <p:nvSpPr>
          <p:cNvPr id="733186" name="Rectangle 2">
            <a:extLst>
              <a:ext uri="{FF2B5EF4-FFF2-40B4-BE49-F238E27FC236}">
                <a16:creationId xmlns:a16="http://schemas.microsoft.com/office/drawing/2014/main" id="{0DE712C5-8FB7-6543-9A07-16D992FA69EC}"/>
              </a:ext>
            </a:extLst>
          </p:cNvPr>
          <p:cNvSpPr>
            <a:spLocks noGrp="1" noChangeArrowheads="1"/>
          </p:cNvSpPr>
          <p:nvPr>
            <p:ph idx="1"/>
          </p:nvPr>
        </p:nvSpPr>
        <p:spPr>
          <a:extLst>
            <a:ext uri="{91240B29-F687-4f45-9708-019B960494DF}"/>
          </a:extLst>
        </p:spPr>
        <p:txBody>
          <a:bodyPr vert="horz" lIns="85817" tIns="42908" rIns="85817" bIns="42908" rtlCol="0">
            <a:normAutofit/>
          </a:bodyPr>
          <a:lstStyle/>
          <a:p>
            <a:pPr>
              <a:lnSpc>
                <a:spcPct val="100000"/>
              </a:lnSpc>
              <a:defRPr/>
            </a:pPr>
            <a:r>
              <a:rPr lang="en-US" dirty="0">
                <a:cs typeface="+mn-cs"/>
              </a:rPr>
              <a:t>Overview of The Internet</a:t>
            </a:r>
          </a:p>
          <a:p>
            <a:pPr>
              <a:lnSpc>
                <a:spcPct val="100000"/>
              </a:lnSpc>
              <a:defRPr/>
            </a:pPr>
            <a:r>
              <a:rPr lang="en-US" dirty="0"/>
              <a:t>Health Information Exchange and Query</a:t>
            </a:r>
            <a:endParaRPr lang="en-US" dirty="0">
              <a:cs typeface="+mn-cs"/>
            </a:endParaRPr>
          </a:p>
          <a:p>
            <a:pPr>
              <a:lnSpc>
                <a:spcPct val="100000"/>
              </a:lnSpc>
              <a:defRPr/>
            </a:pPr>
            <a:r>
              <a:rPr lang="en-US" dirty="0">
                <a:cs typeface="+mn-cs"/>
              </a:rPr>
              <a:t>Web X.0 to Internet of Things</a:t>
            </a:r>
          </a:p>
          <a:p>
            <a:pPr>
              <a:lnSpc>
                <a:spcPct val="100000"/>
              </a:lnSpc>
              <a:defRPr/>
            </a:pPr>
            <a:r>
              <a:rPr lang="en-US" dirty="0">
                <a:cs typeface="+mn-cs"/>
              </a:rPr>
              <a:t>Summary</a:t>
            </a:r>
          </a:p>
        </p:txBody>
      </p:sp>
      <p:sp>
        <p:nvSpPr>
          <p:cNvPr id="6" name="Date Placeholder 3">
            <a:extLst>
              <a:ext uri="{FF2B5EF4-FFF2-40B4-BE49-F238E27FC236}">
                <a16:creationId xmlns:a16="http://schemas.microsoft.com/office/drawing/2014/main" id="{E67DF69E-75EB-5C44-BD1A-869B0E76FD2F}"/>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7" name="Footer Placeholder 4">
            <a:extLst>
              <a:ext uri="{FF2B5EF4-FFF2-40B4-BE49-F238E27FC236}">
                <a16:creationId xmlns:a16="http://schemas.microsoft.com/office/drawing/2014/main" id="{24F4CC7D-13BB-D549-9583-5C94F23DF937}"/>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Tree>
    <p:extLst>
      <p:ext uri="{BB962C8B-B14F-4D97-AF65-F5344CB8AC3E}">
        <p14:creationId xmlns:p14="http://schemas.microsoft.com/office/powerpoint/2010/main" val="73988901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674" name="Rectangle 2">
            <a:extLst>
              <a:ext uri="{FF2B5EF4-FFF2-40B4-BE49-F238E27FC236}">
                <a16:creationId xmlns:a16="http://schemas.microsoft.com/office/drawing/2014/main" id="{2F75E836-3D22-964F-8D4D-E0864AF29D46}"/>
              </a:ext>
            </a:extLst>
          </p:cNvPr>
          <p:cNvSpPr>
            <a:spLocks noGrp="1" noChangeArrowheads="1"/>
          </p:cNvSpPr>
          <p:nvPr>
            <p:ph type="title"/>
          </p:nvPr>
        </p:nvSpPr>
        <p:spPr/>
        <p:txBody>
          <a:bodyPr>
            <a:normAutofit/>
          </a:bodyPr>
          <a:lstStyle/>
          <a:p>
            <a:pPr>
              <a:defRPr/>
            </a:pPr>
            <a:r>
              <a:rPr lang="en-US" sz="4000" dirty="0"/>
              <a:t>Internet of Things for Health</a:t>
            </a:r>
            <a:endParaRPr lang="en-US" sz="4000" dirty="0">
              <a:cs typeface="+mj-cs"/>
            </a:endParaRPr>
          </a:p>
        </p:txBody>
      </p:sp>
      <p:sp>
        <p:nvSpPr>
          <p:cNvPr id="120836" name="Rectangle 3">
            <a:extLst>
              <a:ext uri="{FF2B5EF4-FFF2-40B4-BE49-F238E27FC236}">
                <a16:creationId xmlns:a16="http://schemas.microsoft.com/office/drawing/2014/main" id="{3035A034-CB27-6B44-92BA-EA0D94255DF2}"/>
              </a:ext>
            </a:extLst>
          </p:cNvPr>
          <p:cNvSpPr>
            <a:spLocks noGrp="1" noChangeArrowheads="1"/>
          </p:cNvSpPr>
          <p:nvPr>
            <p:ph idx="1"/>
          </p:nvPr>
        </p:nvSpPr>
        <p:spPr/>
        <p:txBody>
          <a:bodyPr>
            <a:normAutofit fontScale="92500" lnSpcReduction="20000"/>
          </a:bodyPr>
          <a:lstStyle/>
          <a:p>
            <a:pPr>
              <a:lnSpc>
                <a:spcPct val="110000"/>
              </a:lnSpc>
            </a:pPr>
            <a:r>
              <a:rPr lang="en-US" altLang="en-US" sz="2200" dirty="0"/>
              <a:t>Small, cheap, highly networked devices, distributed everywhere doing everything (</a:t>
            </a:r>
            <a:r>
              <a:rPr lang="en-US" altLang="en-US" sz="2200" dirty="0" err="1"/>
              <a:t>everyware</a:t>
            </a:r>
            <a:r>
              <a:rPr lang="en-US" altLang="en-US" sz="2200" dirty="0"/>
              <a:t>), e.g.,</a:t>
            </a:r>
          </a:p>
          <a:p>
            <a:pPr lvl="1">
              <a:lnSpc>
                <a:spcPct val="110000"/>
              </a:lnSpc>
            </a:pPr>
            <a:r>
              <a:rPr lang="en-US" altLang="en-US" sz="2000" dirty="0"/>
              <a:t>in the home: </a:t>
            </a:r>
            <a:r>
              <a:rPr lang="en-US" altLang="en-US" sz="2000" dirty="0">
                <a:hlinkClick r:id="rId3"/>
              </a:rPr>
              <a:t>Kaiser Garfield Innovation Center</a:t>
            </a:r>
            <a:endParaRPr lang="en-US" altLang="en-US" sz="2000" dirty="0"/>
          </a:p>
          <a:p>
            <a:pPr lvl="1">
              <a:lnSpc>
                <a:spcPct val="110000"/>
              </a:lnSpc>
            </a:pPr>
            <a:r>
              <a:rPr lang="en-US" altLang="en-US" sz="2000" dirty="0"/>
              <a:t>printable RFID tags, sensors in fabric </a:t>
            </a:r>
          </a:p>
          <a:p>
            <a:pPr lvl="1">
              <a:lnSpc>
                <a:spcPct val="110000"/>
              </a:lnSpc>
            </a:pPr>
            <a:r>
              <a:rPr lang="en-US" altLang="en-US" sz="2000" dirty="0">
                <a:hlinkClick r:id="rId4"/>
              </a:rPr>
              <a:t>Smart clothes</a:t>
            </a:r>
            <a:r>
              <a:rPr lang="en-US" altLang="en-US" sz="2000" dirty="0"/>
              <a:t>; </a:t>
            </a:r>
            <a:r>
              <a:rPr lang="en-US" altLang="en-US" sz="2000" dirty="0">
                <a:hlinkClick r:id="rId5"/>
              </a:rPr>
              <a:t>GoogleLens</a:t>
            </a:r>
            <a:r>
              <a:rPr lang="en-US" altLang="en-US" sz="2000" dirty="0"/>
              <a:t> (overhyped) and </a:t>
            </a:r>
            <a:r>
              <a:rPr lang="en-US" altLang="en-US" sz="2000" dirty="0">
                <a:hlinkClick r:id="rId6"/>
              </a:rPr>
              <a:t>tattoo</a:t>
            </a:r>
            <a:r>
              <a:rPr lang="en-US" altLang="en-US" sz="2000" dirty="0"/>
              <a:t> for glucose</a:t>
            </a:r>
          </a:p>
          <a:p>
            <a:pPr>
              <a:lnSpc>
                <a:spcPct val="110000"/>
              </a:lnSpc>
            </a:pPr>
            <a:r>
              <a:rPr lang="en-US" altLang="en-US" sz="2200" dirty="0"/>
              <a:t>Advanced engineering things</a:t>
            </a:r>
          </a:p>
          <a:p>
            <a:pPr lvl="1">
              <a:lnSpc>
                <a:spcPct val="110000"/>
              </a:lnSpc>
            </a:pPr>
            <a:r>
              <a:rPr lang="en-US" altLang="en-US" sz="2000" dirty="0"/>
              <a:t>e.g., pressure plate at foot of toilet could measure urine output, identity, balance</a:t>
            </a:r>
          </a:p>
          <a:p>
            <a:pPr lvl="1">
              <a:lnSpc>
                <a:spcPct val="110000"/>
              </a:lnSpc>
            </a:pPr>
            <a:r>
              <a:rPr lang="en-US" altLang="en-US" sz="2000" dirty="0"/>
              <a:t>e.g., </a:t>
            </a:r>
            <a:r>
              <a:rPr lang="en-US" altLang="en-US" sz="2000" dirty="0">
                <a:hlinkClick r:id="rId7"/>
              </a:rPr>
              <a:t>SpiroSmart</a:t>
            </a:r>
            <a:r>
              <a:rPr lang="en-US" altLang="en-US" sz="2000" dirty="0"/>
              <a:t>, PFTs using your smart phone</a:t>
            </a:r>
          </a:p>
          <a:p>
            <a:pPr>
              <a:lnSpc>
                <a:spcPct val="110000"/>
              </a:lnSpc>
            </a:pPr>
            <a:r>
              <a:rPr lang="en-US" altLang="en-US" sz="2200" dirty="0"/>
              <a:t>Social computing things</a:t>
            </a:r>
          </a:p>
          <a:p>
            <a:pPr lvl="1">
              <a:lnSpc>
                <a:spcPct val="110000"/>
              </a:lnSpc>
            </a:pPr>
            <a:r>
              <a:rPr lang="en-US" altLang="en-US" sz="2000" dirty="0"/>
              <a:t>Microsoft </a:t>
            </a:r>
            <a:r>
              <a:rPr lang="en-US" altLang="en-US" sz="2000" dirty="0">
                <a:hlinkClick r:id="rId8"/>
              </a:rPr>
              <a:t>Twitter depression detector</a:t>
            </a:r>
            <a:endParaRPr lang="en-US" altLang="en-US" sz="1100" dirty="0"/>
          </a:p>
          <a:p>
            <a:pPr lvl="1">
              <a:lnSpc>
                <a:spcPct val="110000"/>
              </a:lnSpc>
            </a:pPr>
            <a:r>
              <a:rPr lang="en-US" altLang="en-US" sz="2000" dirty="0"/>
              <a:t>UCSD looking at community levels of depression (M. Conway)</a:t>
            </a:r>
          </a:p>
          <a:p>
            <a:pPr lvl="1">
              <a:lnSpc>
                <a:spcPct val="110000"/>
              </a:lnSpc>
            </a:pPr>
            <a:endParaRPr lang="en-US" altLang="en-US" dirty="0"/>
          </a:p>
        </p:txBody>
      </p:sp>
      <p:pic>
        <p:nvPicPr>
          <p:cNvPr id="120837" name="Picture 5" descr="googlelens.tiff">
            <a:extLst>
              <a:ext uri="{FF2B5EF4-FFF2-40B4-BE49-F238E27FC236}">
                <a16:creationId xmlns:a16="http://schemas.microsoft.com/office/drawing/2014/main" id="{678E4961-8F7D-DA4C-A132-32C691BB8972}"/>
              </a:ext>
            </a:extLst>
          </p:cNvPr>
          <p:cNvPicPr>
            <a:picLocks noChangeAspect="1"/>
          </p:cNvPicPr>
          <p:nvPr/>
        </p:nvPicPr>
        <p:blipFill>
          <a:blip r:embed="rId9">
            <a:extLst>
              <a:ext uri="{28A0092B-C50C-407E-A947-70E740481C1C}">
                <a14:useLocalDpi xmlns:a14="http://schemas.microsoft.com/office/drawing/2010/main" val="0"/>
              </a:ext>
            </a:extLst>
          </a:blip>
          <a:srcRect l="12752" t="10194" r="9061" b="9554"/>
          <a:stretch>
            <a:fillRect/>
          </a:stretch>
        </p:blipFill>
        <p:spPr bwMode="auto">
          <a:xfrm>
            <a:off x="8826500" y="2727326"/>
            <a:ext cx="990600" cy="714375"/>
          </a:xfrm>
          <a:prstGeom prst="rect">
            <a:avLst/>
          </a:prstGeom>
          <a:noFill/>
          <a:ln w="9525">
            <a:solidFill>
              <a:srgbClr val="A6A6A6"/>
            </a:solidFill>
            <a:miter lim="800000"/>
            <a:headEnd/>
            <a:tailEnd/>
          </a:ln>
          <a:extLst>
            <a:ext uri="{909E8E84-426E-40DD-AFC4-6F175D3DCCD1}">
              <a14:hiddenFill xmlns:a14="http://schemas.microsoft.com/office/drawing/2010/main">
                <a:solidFill>
                  <a:srgbClr val="FFFFFF"/>
                </a:solidFill>
              </a14:hiddenFill>
            </a:ext>
          </a:extLst>
        </p:spPr>
      </p:pic>
      <p:sp>
        <p:nvSpPr>
          <p:cNvPr id="7" name="Date Placeholder 3">
            <a:extLst>
              <a:ext uri="{FF2B5EF4-FFF2-40B4-BE49-F238E27FC236}">
                <a16:creationId xmlns:a16="http://schemas.microsoft.com/office/drawing/2014/main" id="{A90E13AC-8B35-7545-82E0-62E8E68BEA93}"/>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8" name="Footer Placeholder 4">
            <a:extLst>
              <a:ext uri="{FF2B5EF4-FFF2-40B4-BE49-F238E27FC236}">
                <a16:creationId xmlns:a16="http://schemas.microsoft.com/office/drawing/2014/main" id="{EB530E4F-3B4F-2041-ACC8-4905F884F25C}"/>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Tree>
    <p:extLst>
      <p:ext uri="{BB962C8B-B14F-4D97-AF65-F5344CB8AC3E}">
        <p14:creationId xmlns:p14="http://schemas.microsoft.com/office/powerpoint/2010/main" val="3072168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4">
            <a:hlinkClick r:id="rId3"/>
            <a:extLst>
              <a:ext uri="{FF2B5EF4-FFF2-40B4-BE49-F238E27FC236}">
                <a16:creationId xmlns:a16="http://schemas.microsoft.com/office/drawing/2014/main" id="{21C88AFE-7B5F-1647-9110-7388F96B105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35973" y="2342047"/>
            <a:ext cx="3628559" cy="190041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180674" name="Rectangle 2">
            <a:extLst>
              <a:ext uri="{FF2B5EF4-FFF2-40B4-BE49-F238E27FC236}">
                <a16:creationId xmlns:a16="http://schemas.microsoft.com/office/drawing/2014/main" id="{B73A3329-7C8C-0341-BC30-D08AE3C95113}"/>
              </a:ext>
            </a:extLst>
          </p:cNvPr>
          <p:cNvSpPr>
            <a:spLocks noGrp="1" noChangeArrowheads="1"/>
          </p:cNvSpPr>
          <p:nvPr>
            <p:ph type="title"/>
          </p:nvPr>
        </p:nvSpPr>
        <p:spPr/>
        <p:txBody>
          <a:bodyPr>
            <a:normAutofit/>
          </a:bodyPr>
          <a:lstStyle/>
          <a:p>
            <a:pPr>
              <a:defRPr/>
            </a:pPr>
            <a:r>
              <a:rPr lang="en-US" sz="4000" dirty="0"/>
              <a:t>Other Technologies</a:t>
            </a:r>
            <a:endParaRPr lang="en-US" sz="4000" dirty="0">
              <a:cs typeface="+mj-cs"/>
            </a:endParaRPr>
          </a:p>
        </p:txBody>
      </p:sp>
      <p:sp>
        <p:nvSpPr>
          <p:cNvPr id="124932" name="Rectangle 3">
            <a:extLst>
              <a:ext uri="{FF2B5EF4-FFF2-40B4-BE49-F238E27FC236}">
                <a16:creationId xmlns:a16="http://schemas.microsoft.com/office/drawing/2014/main" id="{437558E8-64C1-7243-9518-D838D64F4091}"/>
              </a:ext>
            </a:extLst>
          </p:cNvPr>
          <p:cNvSpPr>
            <a:spLocks noGrp="1" noChangeArrowheads="1"/>
          </p:cNvSpPr>
          <p:nvPr>
            <p:ph idx="1"/>
          </p:nvPr>
        </p:nvSpPr>
        <p:spPr>
          <a:xfrm>
            <a:off x="1097280" y="1845734"/>
            <a:ext cx="5673910" cy="4023360"/>
          </a:xfrm>
        </p:spPr>
        <p:txBody>
          <a:bodyPr>
            <a:normAutofit/>
          </a:bodyPr>
          <a:lstStyle/>
          <a:p>
            <a:pPr>
              <a:lnSpc>
                <a:spcPct val="110000"/>
              </a:lnSpc>
            </a:pPr>
            <a:r>
              <a:rPr lang="en-US" altLang="en-US" dirty="0"/>
              <a:t>Virtual reality</a:t>
            </a:r>
          </a:p>
          <a:p>
            <a:pPr lvl="1">
              <a:lnSpc>
                <a:spcPct val="100000"/>
              </a:lnSpc>
              <a:spcAft>
                <a:spcPts val="0"/>
              </a:spcAft>
            </a:pPr>
            <a:r>
              <a:rPr lang="en-US" altLang="en-US" sz="1700" dirty="0">
                <a:hlinkClick r:id="rId5"/>
              </a:rPr>
              <a:t>VR consultation service</a:t>
            </a:r>
            <a:r>
              <a:rPr lang="en-US" altLang="en-US" sz="1700" dirty="0"/>
              <a:t> to help manage pain, anxiety, escape “the "bio-psycho-social jail cell” of the hospital</a:t>
            </a:r>
          </a:p>
          <a:p>
            <a:pPr lvl="1">
              <a:lnSpc>
                <a:spcPct val="100000"/>
              </a:lnSpc>
              <a:spcAft>
                <a:spcPts val="0"/>
              </a:spcAft>
            </a:pPr>
            <a:r>
              <a:rPr lang="en-US" altLang="en-US" sz="1700" dirty="0" err="1">
                <a:hlinkClick r:id="rId6"/>
              </a:rPr>
              <a:t>Rendever</a:t>
            </a:r>
            <a:r>
              <a:rPr lang="en-US" altLang="en-US" sz="1700" dirty="0"/>
              <a:t> VR for nursing home residents</a:t>
            </a:r>
          </a:p>
          <a:p>
            <a:pPr>
              <a:lnSpc>
                <a:spcPct val="110000"/>
              </a:lnSpc>
            </a:pPr>
            <a:r>
              <a:rPr lang="en-US" altLang="en-US" dirty="0" err="1"/>
              <a:t>Neurotech</a:t>
            </a:r>
            <a:endParaRPr lang="en-US" altLang="en-US" dirty="0"/>
          </a:p>
          <a:p>
            <a:pPr lvl="1">
              <a:lnSpc>
                <a:spcPct val="100000"/>
              </a:lnSpc>
              <a:spcAft>
                <a:spcPts val="0"/>
              </a:spcAft>
            </a:pPr>
            <a:r>
              <a:rPr lang="en-US" altLang="en-US" sz="1700" dirty="0">
                <a:hlinkClick r:id="rId7"/>
              </a:rPr>
              <a:t>restoring touch in amputees</a:t>
            </a:r>
            <a:endParaRPr lang="en-US" altLang="en-US" sz="1700" dirty="0"/>
          </a:p>
          <a:p>
            <a:pPr lvl="1">
              <a:lnSpc>
                <a:spcPct val="100000"/>
              </a:lnSpc>
              <a:spcAft>
                <a:spcPts val="0"/>
              </a:spcAft>
            </a:pPr>
            <a:r>
              <a:rPr lang="en-US" altLang="en-US" sz="1700" dirty="0">
                <a:hlinkClick r:id="rId8"/>
              </a:rPr>
              <a:t>restoring sight</a:t>
            </a:r>
            <a:r>
              <a:rPr lang="en-US" altLang="en-US" sz="1700" dirty="0"/>
              <a:t> </a:t>
            </a:r>
          </a:p>
          <a:p>
            <a:pPr lvl="1">
              <a:lnSpc>
                <a:spcPct val="100000"/>
              </a:lnSpc>
              <a:spcAft>
                <a:spcPts val="0"/>
              </a:spcAft>
            </a:pPr>
            <a:r>
              <a:rPr lang="en-US" altLang="en-US" sz="1700" dirty="0">
                <a:hlinkClick r:id="rId9"/>
              </a:rPr>
              <a:t>restoring ambulation</a:t>
            </a:r>
            <a:endParaRPr lang="en-US" altLang="en-US" sz="1700" dirty="0"/>
          </a:p>
          <a:p>
            <a:pPr lvl="1">
              <a:lnSpc>
                <a:spcPct val="100000"/>
              </a:lnSpc>
              <a:spcAft>
                <a:spcPts val="0"/>
              </a:spcAft>
            </a:pPr>
            <a:r>
              <a:rPr lang="en-US" altLang="en-US" sz="1700" dirty="0"/>
              <a:t>augmenting function?</a:t>
            </a:r>
          </a:p>
          <a:p>
            <a:pPr>
              <a:lnSpc>
                <a:spcPct val="110000"/>
              </a:lnSpc>
            </a:pPr>
            <a:r>
              <a:rPr lang="en-US" altLang="en-US" dirty="0"/>
              <a:t>Augmented reality</a:t>
            </a:r>
          </a:p>
          <a:p>
            <a:pPr marL="578358" lvl="1" indent="-285750">
              <a:lnSpc>
                <a:spcPct val="110000"/>
              </a:lnSpc>
            </a:pPr>
            <a:r>
              <a:rPr lang="en-US" altLang="en-US" sz="1700" dirty="0" err="1"/>
              <a:t>Pokemon</a:t>
            </a:r>
            <a:r>
              <a:rPr lang="en-US" altLang="en-US" sz="1700" dirty="0"/>
              <a:t> Go increased steps</a:t>
            </a:r>
            <a:endParaRPr lang="en-US" altLang="en-US" dirty="0"/>
          </a:p>
          <a:p>
            <a:pPr>
              <a:lnSpc>
                <a:spcPct val="110000"/>
              </a:lnSpc>
            </a:pPr>
            <a:endParaRPr lang="en-US" altLang="en-US" dirty="0"/>
          </a:p>
          <a:p>
            <a:pPr>
              <a:lnSpc>
                <a:spcPct val="110000"/>
              </a:lnSpc>
            </a:pPr>
            <a:endParaRPr lang="en-US" altLang="en-US" dirty="0"/>
          </a:p>
          <a:p>
            <a:pPr>
              <a:lnSpc>
                <a:spcPct val="110000"/>
              </a:lnSpc>
            </a:pPr>
            <a:endParaRPr lang="en-US" altLang="en-US" sz="1800" dirty="0"/>
          </a:p>
          <a:p>
            <a:endParaRPr lang="en-US" altLang="en-US" dirty="0"/>
          </a:p>
          <a:p>
            <a:pPr lvl="1">
              <a:lnSpc>
                <a:spcPct val="110000"/>
              </a:lnSpc>
            </a:pPr>
            <a:endParaRPr lang="en-US" altLang="en-US" dirty="0"/>
          </a:p>
        </p:txBody>
      </p:sp>
      <p:pic>
        <p:nvPicPr>
          <p:cNvPr id="124933" name="Picture 1">
            <a:extLst>
              <a:ext uri="{FF2B5EF4-FFF2-40B4-BE49-F238E27FC236}">
                <a16:creationId xmlns:a16="http://schemas.microsoft.com/office/drawing/2014/main" id="{BF5B2615-5E4B-DD49-8CB7-B7308980A11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516212" y="1845734"/>
            <a:ext cx="2738171" cy="166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3">
            <a:extLst>
              <a:ext uri="{FF2B5EF4-FFF2-40B4-BE49-F238E27FC236}">
                <a16:creationId xmlns:a16="http://schemas.microsoft.com/office/drawing/2014/main" id="{CF18E80B-EB25-3842-9AB6-DA2C8E35A315}"/>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8" name="Footer Placeholder 4">
            <a:extLst>
              <a:ext uri="{FF2B5EF4-FFF2-40B4-BE49-F238E27FC236}">
                <a16:creationId xmlns:a16="http://schemas.microsoft.com/office/drawing/2014/main" id="{B2AD460A-3405-374D-BA50-B5B4777788CF}"/>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pic>
        <p:nvPicPr>
          <p:cNvPr id="6" name="Picture 5">
            <a:extLst>
              <a:ext uri="{FF2B5EF4-FFF2-40B4-BE49-F238E27FC236}">
                <a16:creationId xmlns:a16="http://schemas.microsoft.com/office/drawing/2014/main" id="{12E45025-8956-AE43-867C-188C2154AFDA}"/>
              </a:ext>
            </a:extLst>
          </p:cNvPr>
          <p:cNvPicPr>
            <a:picLocks noChangeAspect="1"/>
          </p:cNvPicPr>
          <p:nvPr/>
        </p:nvPicPr>
        <p:blipFill>
          <a:blip r:embed="rId11"/>
          <a:stretch>
            <a:fillRect/>
          </a:stretch>
        </p:blipFill>
        <p:spPr>
          <a:xfrm>
            <a:off x="8531216" y="3730049"/>
            <a:ext cx="2723167" cy="1919931"/>
          </a:xfrm>
          <a:prstGeom prst="rect">
            <a:avLst/>
          </a:prstGeom>
        </p:spPr>
      </p:pic>
      <p:pic>
        <p:nvPicPr>
          <p:cNvPr id="12" name="Picture 11">
            <a:extLst>
              <a:ext uri="{FF2B5EF4-FFF2-40B4-BE49-F238E27FC236}">
                <a16:creationId xmlns:a16="http://schemas.microsoft.com/office/drawing/2014/main" id="{4746093A-6043-EA42-8233-9743FF880C4D}"/>
              </a:ext>
            </a:extLst>
          </p:cNvPr>
          <p:cNvPicPr>
            <a:picLocks noChangeAspect="1"/>
          </p:cNvPicPr>
          <p:nvPr/>
        </p:nvPicPr>
        <p:blipFill>
          <a:blip r:embed="rId12"/>
          <a:stretch>
            <a:fillRect/>
          </a:stretch>
        </p:blipFill>
        <p:spPr>
          <a:xfrm>
            <a:off x="5377847" y="4356911"/>
            <a:ext cx="2786685" cy="1697427"/>
          </a:xfrm>
          <a:prstGeom prst="rect">
            <a:avLst/>
          </a:prstGeom>
          <a:ln>
            <a:solidFill>
              <a:schemeClr val="bg1">
                <a:lumMod val="75000"/>
              </a:schemeClr>
            </a:solidFill>
          </a:ln>
        </p:spPr>
      </p:pic>
      <p:sp>
        <p:nvSpPr>
          <p:cNvPr id="13" name="TextBox 12">
            <a:extLst>
              <a:ext uri="{FF2B5EF4-FFF2-40B4-BE49-F238E27FC236}">
                <a16:creationId xmlns:a16="http://schemas.microsoft.com/office/drawing/2014/main" id="{D296ED86-A856-F340-AFF7-71B17070AC3F}"/>
              </a:ext>
            </a:extLst>
          </p:cNvPr>
          <p:cNvSpPr txBox="1"/>
          <p:nvPr/>
        </p:nvSpPr>
        <p:spPr>
          <a:xfrm>
            <a:off x="5304121" y="6054338"/>
            <a:ext cx="1467068" cy="276999"/>
          </a:xfrm>
          <a:prstGeom prst="rect">
            <a:avLst/>
          </a:prstGeom>
          <a:noFill/>
        </p:spPr>
        <p:txBody>
          <a:bodyPr wrap="none" rtlCol="0">
            <a:spAutoFit/>
          </a:bodyPr>
          <a:lstStyle/>
          <a:p>
            <a:r>
              <a:rPr lang="en-US" sz="1200" i="1" dirty="0">
                <a:solidFill>
                  <a:schemeClr val="tx1">
                    <a:lumMod val="75000"/>
                    <a:lumOff val="25000"/>
                  </a:schemeClr>
                </a:solidFill>
              </a:rPr>
              <a:t>BMJ</a:t>
            </a:r>
            <a:r>
              <a:rPr lang="en-US" sz="1200" dirty="0">
                <a:solidFill>
                  <a:schemeClr val="tx1">
                    <a:lumMod val="75000"/>
                    <a:lumOff val="25000"/>
                  </a:schemeClr>
                </a:solidFill>
              </a:rPr>
              <a:t> 2016;355:i6270</a:t>
            </a:r>
            <a:endParaRPr lang="en-US" dirty="0">
              <a:solidFill>
                <a:schemeClr val="tx1">
                  <a:lumMod val="75000"/>
                  <a:lumOff val="25000"/>
                </a:schemeClr>
              </a:solidFill>
            </a:endParaRPr>
          </a:p>
        </p:txBody>
      </p:sp>
    </p:spTree>
    <p:extLst>
      <p:ext uri="{BB962C8B-B14F-4D97-AF65-F5344CB8AC3E}">
        <p14:creationId xmlns:p14="http://schemas.microsoft.com/office/powerpoint/2010/main" val="271190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2">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4932">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4932">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4932">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493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4932">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4932">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2" grpId="0" uiExpand="1" build="p"/>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a:extLst>
              <a:ext uri="{FF2B5EF4-FFF2-40B4-BE49-F238E27FC236}">
                <a16:creationId xmlns:a16="http://schemas.microsoft.com/office/drawing/2014/main" id="{5EC866F3-32B0-F540-9FE2-2F0C7698EA9D}"/>
              </a:ext>
            </a:extLst>
          </p:cNvPr>
          <p:cNvSpPr>
            <a:spLocks noGrp="1" noChangeArrowheads="1"/>
          </p:cNvSpPr>
          <p:nvPr>
            <p:ph type="title"/>
          </p:nvPr>
        </p:nvSpPr>
        <p:spPr/>
        <p:txBody>
          <a:bodyPr/>
          <a:lstStyle/>
          <a:p>
            <a:pPr>
              <a:defRPr/>
            </a:pPr>
            <a:r>
              <a:rPr lang="en-US" dirty="0">
                <a:cs typeface="+mj-cs"/>
              </a:rPr>
              <a:t>Web X.0 to IoT Summary</a:t>
            </a:r>
          </a:p>
        </p:txBody>
      </p:sp>
      <p:sp>
        <p:nvSpPr>
          <p:cNvPr id="923651" name="Rectangle 3">
            <a:extLst>
              <a:ext uri="{FF2B5EF4-FFF2-40B4-BE49-F238E27FC236}">
                <a16:creationId xmlns:a16="http://schemas.microsoft.com/office/drawing/2014/main" id="{421881EE-F89A-4A46-B9FA-B718EFDE56FF}"/>
              </a:ext>
            </a:extLst>
          </p:cNvPr>
          <p:cNvSpPr>
            <a:spLocks noGrp="1" noChangeArrowheads="1"/>
          </p:cNvSpPr>
          <p:nvPr>
            <p:ph idx="1"/>
          </p:nvPr>
        </p:nvSpPr>
        <p:spPr/>
        <p:txBody>
          <a:bodyPr/>
          <a:lstStyle/>
          <a:p>
            <a:pPr>
              <a:lnSpc>
                <a:spcPct val="110000"/>
              </a:lnSpc>
              <a:defRPr/>
            </a:pPr>
            <a:r>
              <a:rPr lang="en-US" dirty="0"/>
              <a:t>Web 2.0 participatory architectures emerging in mainstream consumer health</a:t>
            </a:r>
          </a:p>
          <a:p>
            <a:pPr>
              <a:lnSpc>
                <a:spcPct val="110000"/>
              </a:lnSpc>
              <a:defRPr/>
            </a:pPr>
            <a:r>
              <a:rPr lang="en-US" dirty="0"/>
              <a:t>Sensors and Internet of Things still very early without strong case for value</a:t>
            </a:r>
          </a:p>
          <a:p>
            <a:pPr>
              <a:lnSpc>
                <a:spcPct val="110000"/>
              </a:lnSpc>
              <a:defRPr/>
            </a:pPr>
            <a:r>
              <a:rPr lang="en-US" dirty="0"/>
              <a:t>Focus on framing the clinical problem, using technology to add clinical value, address the informatics issues (naming, exchanging, reasoning), anticipating and laying foundation for sociotechnical and organizational change</a:t>
            </a:r>
          </a:p>
          <a:p>
            <a:pPr lvl="1">
              <a:lnSpc>
                <a:spcPct val="110000"/>
              </a:lnSpc>
              <a:defRPr/>
            </a:pPr>
            <a:r>
              <a:rPr lang="en-US" dirty="0"/>
              <a:t>if going commercial, define or create the business case early</a:t>
            </a:r>
          </a:p>
          <a:p>
            <a:pPr>
              <a:lnSpc>
                <a:spcPct val="110000"/>
              </a:lnSpc>
              <a:defRPr/>
            </a:pPr>
            <a:endParaRPr lang="en-US" dirty="0"/>
          </a:p>
          <a:p>
            <a:pPr>
              <a:lnSpc>
                <a:spcPct val="110000"/>
              </a:lnSpc>
              <a:defRPr/>
            </a:pPr>
            <a:endParaRPr lang="en-US" sz="2400" dirty="0"/>
          </a:p>
          <a:p>
            <a:pPr>
              <a:lnSpc>
                <a:spcPct val="110000"/>
              </a:lnSpc>
              <a:defRPr/>
            </a:pPr>
            <a:endParaRPr lang="en-US" sz="2400" dirty="0"/>
          </a:p>
        </p:txBody>
      </p:sp>
      <p:sp>
        <p:nvSpPr>
          <p:cNvPr id="48129" name="Date Placeholder 3">
            <a:extLst>
              <a:ext uri="{FF2B5EF4-FFF2-40B4-BE49-F238E27FC236}">
                <a16:creationId xmlns:a16="http://schemas.microsoft.com/office/drawing/2014/main" id="{E8E7DD04-7EB9-8549-86A7-E29EC7F3110B}"/>
              </a:ext>
            </a:extLst>
          </p:cNvPr>
          <p:cNvSpPr>
            <a:spLocks noGrp="1"/>
          </p:cNvSpPr>
          <p:nvPr>
            <p:ph type="dt" sz="half"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r>
              <a:rPr lang="en-US" altLang="en-US" sz="1100">
                <a:solidFill>
                  <a:srgbClr val="000000"/>
                </a:solidFill>
              </a:rPr>
              <a:t>February 14, </a:t>
            </a:r>
            <a:r>
              <a:rPr lang="is-IS" altLang="en-US" sz="1100">
                <a:solidFill>
                  <a:srgbClr val="000000"/>
                </a:solidFill>
              </a:rPr>
              <a:t>2017</a:t>
            </a:r>
            <a:r>
              <a:rPr lang="en-US" altLang="en-US" sz="1100">
                <a:solidFill>
                  <a:srgbClr val="000000"/>
                </a:solidFill>
              </a:rPr>
              <a:t>: I. Sim</a:t>
            </a:r>
            <a:endParaRPr lang="en-US" altLang="en-US" sz="1400">
              <a:solidFill>
                <a:srgbClr val="000000"/>
              </a:solidFill>
              <a:latin typeface="Times" pitchFamily="2" charset="0"/>
            </a:endParaRPr>
          </a:p>
        </p:txBody>
      </p:sp>
      <p:sp>
        <p:nvSpPr>
          <p:cNvPr id="48130" name="Footer Placeholder 4">
            <a:extLst>
              <a:ext uri="{FF2B5EF4-FFF2-40B4-BE49-F238E27FC236}">
                <a16:creationId xmlns:a16="http://schemas.microsoft.com/office/drawing/2014/main" id="{4EA112FA-7E78-AE4F-A13B-B31A27FCF828}"/>
              </a:ext>
            </a:extLst>
          </p:cNvPr>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r>
              <a:rPr lang="en-US" altLang="en-US" sz="1200"/>
              <a:t> Epi 206 — Medical Informatics</a:t>
            </a:r>
          </a:p>
        </p:txBody>
      </p:sp>
    </p:spTree>
    <p:extLst>
      <p:ext uri="{BB962C8B-B14F-4D97-AF65-F5344CB8AC3E}">
        <p14:creationId xmlns:p14="http://schemas.microsoft.com/office/powerpoint/2010/main" val="2832291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132591E3-18C2-9940-9851-160C12F74D6C}"/>
              </a:ext>
            </a:extLst>
          </p:cNvPr>
          <p:cNvSpPr>
            <a:spLocks noGrp="1"/>
          </p:cNvSpPr>
          <p:nvPr>
            <p:ph type="title"/>
          </p:nvPr>
        </p:nvSpPr>
        <p:spPr/>
        <p:txBody>
          <a:bodyPr>
            <a:normAutofit/>
          </a:bodyPr>
          <a:lstStyle/>
          <a:p>
            <a:r>
              <a:rPr lang="en-US" altLang="en-US" sz="4000" dirty="0"/>
              <a:t>Non-Traditional Health Players</a:t>
            </a:r>
          </a:p>
        </p:txBody>
      </p:sp>
      <p:sp>
        <p:nvSpPr>
          <p:cNvPr id="126978" name="Content Placeholder 2">
            <a:extLst>
              <a:ext uri="{FF2B5EF4-FFF2-40B4-BE49-F238E27FC236}">
                <a16:creationId xmlns:a16="http://schemas.microsoft.com/office/drawing/2014/main" id="{3674C658-8D80-BE40-A90A-6A755A221DCA}"/>
              </a:ext>
            </a:extLst>
          </p:cNvPr>
          <p:cNvSpPr>
            <a:spLocks noGrp="1"/>
          </p:cNvSpPr>
          <p:nvPr>
            <p:ph idx="1"/>
          </p:nvPr>
        </p:nvSpPr>
        <p:spPr/>
        <p:txBody>
          <a:bodyPr/>
          <a:lstStyle/>
          <a:p>
            <a:pPr>
              <a:lnSpc>
                <a:spcPct val="100000"/>
              </a:lnSpc>
            </a:pPr>
            <a:r>
              <a:rPr lang="en-US" altLang="en-US" dirty="0">
                <a:hlinkClick r:id="rId3"/>
              </a:rPr>
              <a:t>CVS Minute Clinics</a:t>
            </a:r>
            <a:r>
              <a:rPr lang="en-US" altLang="en-US" dirty="0"/>
              <a:t>, CVS bought Aetna for $69 billion last month</a:t>
            </a:r>
          </a:p>
          <a:p>
            <a:pPr>
              <a:lnSpc>
                <a:spcPct val="100000"/>
              </a:lnSpc>
            </a:pPr>
            <a:r>
              <a:rPr lang="en-US" altLang="en-US" dirty="0">
                <a:hlinkClick r:id="rId4"/>
              </a:rPr>
              <a:t>ZocDoc</a:t>
            </a:r>
            <a:r>
              <a:rPr lang="en-US" altLang="en-US" dirty="0"/>
              <a:t> Open Table for booking doctors</a:t>
            </a:r>
          </a:p>
          <a:p>
            <a:pPr>
              <a:lnSpc>
                <a:spcPct val="100000"/>
              </a:lnSpc>
            </a:pPr>
            <a:r>
              <a:rPr lang="en-US" altLang="en-US" dirty="0">
                <a:hlinkClick r:id="rId5"/>
              </a:rPr>
              <a:t>Castlight</a:t>
            </a:r>
            <a:r>
              <a:rPr lang="en-US" altLang="en-US" dirty="0"/>
              <a:t> price transparency for expenditures</a:t>
            </a:r>
          </a:p>
          <a:p>
            <a:pPr>
              <a:lnSpc>
                <a:spcPct val="100000"/>
              </a:lnSpc>
            </a:pPr>
            <a:r>
              <a:rPr lang="en-US" altLang="en-US" dirty="0">
                <a:hlinkClick r:id="rId6"/>
              </a:rPr>
              <a:t>Oscar</a:t>
            </a:r>
            <a:r>
              <a:rPr lang="en-US" altLang="en-US" dirty="0"/>
              <a:t> “hipster” health insurance </a:t>
            </a:r>
          </a:p>
          <a:p>
            <a:pPr>
              <a:lnSpc>
                <a:spcPct val="100000"/>
              </a:lnSpc>
            </a:pPr>
            <a:r>
              <a:rPr lang="en-US" altLang="en-US" dirty="0"/>
              <a:t>AT&amp;T </a:t>
            </a:r>
            <a:r>
              <a:rPr lang="en-US" altLang="en-US" dirty="0">
                <a:hlinkClick r:id="rId7"/>
              </a:rPr>
              <a:t>ForHealth</a:t>
            </a:r>
            <a:r>
              <a:rPr lang="en-US" altLang="en-US" dirty="0"/>
              <a:t> platform </a:t>
            </a:r>
          </a:p>
          <a:p>
            <a:pPr>
              <a:lnSpc>
                <a:spcPct val="100000"/>
              </a:lnSpc>
            </a:pPr>
            <a:r>
              <a:rPr lang="en-US" altLang="en-US" dirty="0"/>
              <a:t>IBM Watson, @Walmart, Cisco, Intel, </a:t>
            </a:r>
            <a:r>
              <a:rPr lang="en-US" altLang="en-US" dirty="0" err="1"/>
              <a:t>CableLabs</a:t>
            </a:r>
            <a:r>
              <a:rPr lang="en-US" altLang="en-US" dirty="0"/>
              <a:t>…</a:t>
            </a:r>
          </a:p>
          <a:p>
            <a:pPr>
              <a:lnSpc>
                <a:spcPct val="100000"/>
              </a:lnSpc>
            </a:pPr>
            <a:r>
              <a:rPr lang="en-US" altLang="en-US" dirty="0"/>
              <a:t>Amazon, Berkshire Hathaway, and JP Morgan Chase joint healthcare initiative</a:t>
            </a:r>
          </a:p>
          <a:p>
            <a:pPr lvl="1">
              <a:lnSpc>
                <a:spcPct val="100000"/>
              </a:lnSpc>
            </a:pPr>
            <a:r>
              <a:rPr lang="en-US" altLang="en-US" dirty="0"/>
              <a:t>“the ballooning costs of healthcare act as a hungry tapeworm on the American economy” – W. Buffett</a:t>
            </a:r>
          </a:p>
          <a:p>
            <a:pPr>
              <a:lnSpc>
                <a:spcPct val="100000"/>
              </a:lnSpc>
            </a:pPr>
            <a:endParaRPr lang="en-US" altLang="en-US" dirty="0"/>
          </a:p>
          <a:p>
            <a:pPr>
              <a:lnSpc>
                <a:spcPct val="100000"/>
              </a:lnSpc>
            </a:pPr>
            <a:endParaRPr lang="en-US" altLang="en-US" dirty="0"/>
          </a:p>
          <a:p>
            <a:pPr lvl="1">
              <a:lnSpc>
                <a:spcPct val="100000"/>
              </a:lnSpc>
            </a:pPr>
            <a:endParaRPr lang="en-US" altLang="en-US" dirty="0"/>
          </a:p>
        </p:txBody>
      </p:sp>
      <p:sp>
        <p:nvSpPr>
          <p:cNvPr id="6" name="Date Placeholder 3">
            <a:extLst>
              <a:ext uri="{FF2B5EF4-FFF2-40B4-BE49-F238E27FC236}">
                <a16:creationId xmlns:a16="http://schemas.microsoft.com/office/drawing/2014/main" id="{3D58BA90-B0EB-514A-9B9D-791D9DB929F8}"/>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7" name="Footer Placeholder 4">
            <a:extLst>
              <a:ext uri="{FF2B5EF4-FFF2-40B4-BE49-F238E27FC236}">
                <a16:creationId xmlns:a16="http://schemas.microsoft.com/office/drawing/2014/main" id="{D11B868C-CF09-624B-A9BA-6CDC6226F41C}"/>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Tree>
    <p:extLst>
      <p:ext uri="{BB962C8B-B14F-4D97-AF65-F5344CB8AC3E}">
        <p14:creationId xmlns:p14="http://schemas.microsoft.com/office/powerpoint/2010/main" val="699224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63F9C7EF-C690-824A-A18E-4FE314918402}"/>
              </a:ext>
            </a:extLst>
          </p:cNvPr>
          <p:cNvSpPr>
            <a:spLocks noGrp="1"/>
          </p:cNvSpPr>
          <p:nvPr>
            <p:ph type="title"/>
          </p:nvPr>
        </p:nvSpPr>
        <p:spPr/>
        <p:txBody>
          <a:bodyPr>
            <a:normAutofit/>
          </a:bodyPr>
          <a:lstStyle/>
          <a:p>
            <a:r>
              <a:rPr lang="en-US" altLang="en-US" sz="4000" dirty="0"/>
              <a:t>Non-Traditional Research Players</a:t>
            </a:r>
          </a:p>
        </p:txBody>
      </p:sp>
      <p:sp>
        <p:nvSpPr>
          <p:cNvPr id="129026" name="Content Placeholder 2">
            <a:extLst>
              <a:ext uri="{FF2B5EF4-FFF2-40B4-BE49-F238E27FC236}">
                <a16:creationId xmlns:a16="http://schemas.microsoft.com/office/drawing/2014/main" id="{72B3B7F2-6ACC-E24B-8D0F-2BD98FA2C6BC}"/>
              </a:ext>
            </a:extLst>
          </p:cNvPr>
          <p:cNvSpPr>
            <a:spLocks noGrp="1"/>
          </p:cNvSpPr>
          <p:nvPr>
            <p:ph idx="1"/>
          </p:nvPr>
        </p:nvSpPr>
        <p:spPr/>
        <p:txBody>
          <a:bodyPr/>
          <a:lstStyle/>
          <a:p>
            <a:pPr>
              <a:lnSpc>
                <a:spcPct val="100000"/>
              </a:lnSpc>
            </a:pPr>
            <a:r>
              <a:rPr lang="en-US" altLang="en-US">
                <a:hlinkClick r:id="rId3"/>
              </a:rPr>
              <a:t>Sony Genomics</a:t>
            </a:r>
            <a:endParaRPr lang="en-US" altLang="en-US"/>
          </a:p>
          <a:p>
            <a:pPr>
              <a:lnSpc>
                <a:spcPct val="100000"/>
              </a:lnSpc>
            </a:pPr>
            <a:r>
              <a:rPr lang="en-US" altLang="en-US"/>
              <a:t>Google Verily</a:t>
            </a:r>
          </a:p>
          <a:p>
            <a:pPr lvl="1">
              <a:lnSpc>
                <a:spcPct val="100000"/>
              </a:lnSpc>
            </a:pPr>
            <a:r>
              <a:rPr lang="en-US" altLang="en-US">
                <a:hlinkClick r:id="rId4"/>
              </a:rPr>
              <a:t>collaboration with Biogen </a:t>
            </a:r>
            <a:r>
              <a:rPr lang="en-US" altLang="en-US"/>
              <a:t>on multiple sclerosis</a:t>
            </a:r>
          </a:p>
          <a:p>
            <a:pPr>
              <a:lnSpc>
                <a:spcPct val="100000"/>
              </a:lnSpc>
            </a:pPr>
            <a:r>
              <a:rPr lang="en-US" altLang="en-US"/>
              <a:t>IBM</a:t>
            </a:r>
          </a:p>
          <a:p>
            <a:pPr lvl="1">
              <a:lnSpc>
                <a:spcPct val="100000"/>
              </a:lnSpc>
            </a:pPr>
            <a:r>
              <a:rPr lang="en-US" altLang="en-US">
                <a:hlinkClick r:id="rId5"/>
              </a:rPr>
              <a:t>collaboration with Pfizer</a:t>
            </a:r>
            <a:r>
              <a:rPr lang="en-US" altLang="en-US"/>
              <a:t> on immuno-oncology</a:t>
            </a:r>
          </a:p>
        </p:txBody>
      </p:sp>
      <p:sp>
        <p:nvSpPr>
          <p:cNvPr id="6" name="Date Placeholder 3">
            <a:extLst>
              <a:ext uri="{FF2B5EF4-FFF2-40B4-BE49-F238E27FC236}">
                <a16:creationId xmlns:a16="http://schemas.microsoft.com/office/drawing/2014/main" id="{91A83148-47FA-7B44-A54C-F28428258571}"/>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7" name="Footer Placeholder 4">
            <a:extLst>
              <a:ext uri="{FF2B5EF4-FFF2-40B4-BE49-F238E27FC236}">
                <a16:creationId xmlns:a16="http://schemas.microsoft.com/office/drawing/2014/main" id="{23E3E8DF-51FC-FE4F-B5EC-AAC80C16C3B2}"/>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Tree>
    <p:extLst>
      <p:ext uri="{BB962C8B-B14F-4D97-AF65-F5344CB8AC3E}">
        <p14:creationId xmlns:p14="http://schemas.microsoft.com/office/powerpoint/2010/main" val="3621679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a:extLst>
              <a:ext uri="{FF2B5EF4-FFF2-40B4-BE49-F238E27FC236}">
                <a16:creationId xmlns:a16="http://schemas.microsoft.com/office/drawing/2014/main" id="{C709E676-4340-2C42-8CC3-A00A0C3DA8BB}"/>
              </a:ext>
            </a:extLst>
          </p:cNvPr>
          <p:cNvSpPr>
            <a:spLocks noGrp="1" noChangeArrowheads="1"/>
          </p:cNvSpPr>
          <p:nvPr>
            <p:ph type="title"/>
          </p:nvPr>
        </p:nvSpPr>
        <p:spPr/>
        <p:txBody>
          <a:bodyPr>
            <a:normAutofit/>
          </a:bodyPr>
          <a:lstStyle/>
          <a:p>
            <a:pPr>
              <a:defRPr/>
            </a:pPr>
            <a:r>
              <a:rPr lang="en-US" sz="4000" dirty="0">
                <a:cs typeface="+mj-cs"/>
              </a:rPr>
              <a:t>Summary</a:t>
            </a:r>
          </a:p>
        </p:txBody>
      </p:sp>
      <p:sp>
        <p:nvSpPr>
          <p:cNvPr id="923651" name="Rectangle 3">
            <a:extLst>
              <a:ext uri="{FF2B5EF4-FFF2-40B4-BE49-F238E27FC236}">
                <a16:creationId xmlns:a16="http://schemas.microsoft.com/office/drawing/2014/main" id="{170E8D3E-2089-984B-8721-EF84ADF30DD2}"/>
              </a:ext>
            </a:extLst>
          </p:cNvPr>
          <p:cNvSpPr>
            <a:spLocks noGrp="1" noChangeArrowheads="1"/>
          </p:cNvSpPr>
          <p:nvPr>
            <p:ph idx="1"/>
          </p:nvPr>
        </p:nvSpPr>
        <p:spPr/>
        <p:txBody>
          <a:bodyPr>
            <a:normAutofit lnSpcReduction="10000"/>
          </a:bodyPr>
          <a:lstStyle/>
          <a:p>
            <a:pPr>
              <a:lnSpc>
                <a:spcPct val="110000"/>
              </a:lnSpc>
              <a:defRPr/>
            </a:pPr>
            <a:r>
              <a:rPr lang="en-US" dirty="0"/>
              <a:t>Interoperation = meaningful exchange of data among computers</a:t>
            </a:r>
          </a:p>
          <a:p>
            <a:pPr lvl="1">
              <a:lnSpc>
                <a:spcPct val="110000"/>
              </a:lnSpc>
              <a:defRPr/>
            </a:pPr>
            <a:r>
              <a:rPr lang="en-US" dirty="0"/>
              <a:t>syntactic: </a:t>
            </a:r>
            <a:r>
              <a:rPr lang="en-US" i="1" dirty="0"/>
              <a:t>how</a:t>
            </a:r>
            <a:r>
              <a:rPr lang="en-US" dirty="0"/>
              <a:t> things are said, the grammar</a:t>
            </a:r>
          </a:p>
          <a:p>
            <a:pPr lvl="1">
              <a:lnSpc>
                <a:spcPct val="110000"/>
              </a:lnSpc>
              <a:defRPr/>
            </a:pPr>
            <a:r>
              <a:rPr lang="en-US" dirty="0"/>
              <a:t>semantic: </a:t>
            </a:r>
            <a:r>
              <a:rPr lang="en-US" i="1" dirty="0"/>
              <a:t>what</a:t>
            </a:r>
            <a:r>
              <a:rPr lang="en-US" dirty="0"/>
              <a:t> is said, the meaning</a:t>
            </a:r>
          </a:p>
          <a:p>
            <a:pPr>
              <a:lnSpc>
                <a:spcPct val="110000"/>
              </a:lnSpc>
              <a:defRPr/>
            </a:pPr>
            <a:r>
              <a:rPr lang="en-US" dirty="0"/>
              <a:t>Computing across data </a:t>
            </a:r>
          </a:p>
          <a:p>
            <a:pPr lvl="1">
              <a:lnSpc>
                <a:spcPct val="110000"/>
              </a:lnSpc>
              <a:defRPr/>
            </a:pPr>
            <a:r>
              <a:rPr lang="en-US" dirty="0"/>
              <a:t>centralized data is ideal but often unrealistic</a:t>
            </a:r>
          </a:p>
          <a:p>
            <a:pPr lvl="1">
              <a:lnSpc>
                <a:spcPct val="110000"/>
              </a:lnSpc>
              <a:defRPr/>
            </a:pPr>
            <a:r>
              <a:rPr lang="en-US" dirty="0"/>
              <a:t>can only do basic queries over federated databases</a:t>
            </a:r>
            <a:r>
              <a:rPr lang="en-US" sz="2000" dirty="0"/>
              <a:t>  </a:t>
            </a:r>
          </a:p>
          <a:p>
            <a:pPr>
              <a:lnSpc>
                <a:spcPct val="110000"/>
              </a:lnSpc>
              <a:defRPr/>
            </a:pPr>
            <a:r>
              <a:rPr lang="en-US" dirty="0"/>
              <a:t>Web 2.0 participatory architectures starting to go mainstream in research</a:t>
            </a:r>
          </a:p>
          <a:p>
            <a:pPr>
              <a:lnSpc>
                <a:spcPct val="110000"/>
              </a:lnSpc>
              <a:defRPr/>
            </a:pPr>
            <a:r>
              <a:rPr lang="en-US" dirty="0"/>
              <a:t>Sensors, Internet of Things, other technologies are exploding into health</a:t>
            </a:r>
          </a:p>
          <a:p>
            <a:pPr>
              <a:lnSpc>
                <a:spcPct val="110000"/>
              </a:lnSpc>
              <a:defRPr/>
            </a:pPr>
            <a:r>
              <a:rPr lang="en-US" dirty="0"/>
              <a:t>Many new players in health and research – your competitors are not (only) other academics</a:t>
            </a:r>
          </a:p>
          <a:p>
            <a:pPr>
              <a:lnSpc>
                <a:spcPct val="110000"/>
              </a:lnSpc>
              <a:defRPr/>
            </a:pPr>
            <a:endParaRPr lang="en-US" sz="2400" dirty="0"/>
          </a:p>
          <a:p>
            <a:pPr>
              <a:lnSpc>
                <a:spcPct val="110000"/>
              </a:lnSpc>
              <a:defRPr/>
            </a:pPr>
            <a:endParaRPr lang="en-US" sz="2400" dirty="0"/>
          </a:p>
        </p:txBody>
      </p:sp>
      <p:sp>
        <p:nvSpPr>
          <p:cNvPr id="6" name="Date Placeholder 3">
            <a:extLst>
              <a:ext uri="{FF2B5EF4-FFF2-40B4-BE49-F238E27FC236}">
                <a16:creationId xmlns:a16="http://schemas.microsoft.com/office/drawing/2014/main" id="{81C00EFE-3866-2A43-A7C6-29E7588A3684}"/>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7" name="Footer Placeholder 4">
            <a:extLst>
              <a:ext uri="{FF2B5EF4-FFF2-40B4-BE49-F238E27FC236}">
                <a16:creationId xmlns:a16="http://schemas.microsoft.com/office/drawing/2014/main" id="{F1860B8F-7F25-AE42-966E-F21B5372D8AB}"/>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Tree>
    <p:extLst>
      <p:ext uri="{BB962C8B-B14F-4D97-AF65-F5344CB8AC3E}">
        <p14:creationId xmlns:p14="http://schemas.microsoft.com/office/powerpoint/2010/main" val="24538641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316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a:extLst>
              <a:ext uri="{FF2B5EF4-FFF2-40B4-BE49-F238E27FC236}">
                <a16:creationId xmlns:a16="http://schemas.microsoft.com/office/drawing/2014/main" id="{9FF1AD0A-14CE-E74A-91B9-EB12596A5CD1}"/>
              </a:ext>
            </a:extLst>
          </p:cNvPr>
          <p:cNvSpPr>
            <a:spLocks noGrp="1" noChangeArrowheads="1"/>
          </p:cNvSpPr>
          <p:nvPr>
            <p:ph type="title"/>
          </p:nvPr>
        </p:nvSpPr>
        <p:spPr/>
        <p:txBody>
          <a:bodyPr/>
          <a:lstStyle/>
          <a:p>
            <a:pPr>
              <a:defRPr/>
            </a:pPr>
            <a:r>
              <a:rPr lang="en-US" sz="3800" dirty="0"/>
              <a:t>Examples of Federated Query</a:t>
            </a:r>
          </a:p>
        </p:txBody>
      </p:sp>
      <p:sp>
        <p:nvSpPr>
          <p:cNvPr id="3" name="Content Placeholder 2">
            <a:extLst>
              <a:ext uri="{FF2B5EF4-FFF2-40B4-BE49-F238E27FC236}">
                <a16:creationId xmlns:a16="http://schemas.microsoft.com/office/drawing/2014/main" id="{FF7BF7F2-BFD0-0E49-BAAC-4436A01BE4F9}"/>
              </a:ext>
            </a:extLst>
          </p:cNvPr>
          <p:cNvSpPr>
            <a:spLocks noGrp="1"/>
          </p:cNvSpPr>
          <p:nvPr>
            <p:ph idx="1"/>
          </p:nvPr>
        </p:nvSpPr>
        <p:spPr/>
        <p:txBody>
          <a:bodyPr/>
          <a:lstStyle/>
          <a:p>
            <a:endParaRPr lang="en-US"/>
          </a:p>
        </p:txBody>
      </p:sp>
      <p:pic>
        <p:nvPicPr>
          <p:cNvPr id="71684" name="Picture 1">
            <a:extLst>
              <a:ext uri="{FF2B5EF4-FFF2-40B4-BE49-F238E27FC236}">
                <a16:creationId xmlns:a16="http://schemas.microsoft.com/office/drawing/2014/main" id="{DB54569E-B679-AA4C-89C6-9B834FF7D8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7614" y="1422401"/>
            <a:ext cx="3292475"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4">
            <a:extLst>
              <a:ext uri="{FF2B5EF4-FFF2-40B4-BE49-F238E27FC236}">
                <a16:creationId xmlns:a16="http://schemas.microsoft.com/office/drawing/2014/main" id="{59D18A7F-B5EA-144F-9782-660EC3D4E9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2239" y="3816351"/>
            <a:ext cx="3292475"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5">
            <a:extLst>
              <a:ext uri="{FF2B5EF4-FFF2-40B4-BE49-F238E27FC236}">
                <a16:creationId xmlns:a16="http://schemas.microsoft.com/office/drawing/2014/main" id="{1BCEDBFF-89DA-D749-B461-6F6D61CA19B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97614" y="3816351"/>
            <a:ext cx="3290887"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1">
            <a:extLst>
              <a:ext uri="{FF2B5EF4-FFF2-40B4-BE49-F238E27FC236}">
                <a16:creationId xmlns:a16="http://schemas.microsoft.com/office/drawing/2014/main" id="{C83C8C95-3BEF-ED4C-85D0-E8B6E20D74F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81289" y="1411289"/>
            <a:ext cx="3252787"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ate Placeholder 3">
            <a:extLst>
              <a:ext uri="{FF2B5EF4-FFF2-40B4-BE49-F238E27FC236}">
                <a16:creationId xmlns:a16="http://schemas.microsoft.com/office/drawing/2014/main" id="{36AFDFFD-62D4-764D-9320-666FB5CEF82F}"/>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12" name="Footer Placeholder 4">
            <a:extLst>
              <a:ext uri="{FF2B5EF4-FFF2-40B4-BE49-F238E27FC236}">
                <a16:creationId xmlns:a16="http://schemas.microsoft.com/office/drawing/2014/main" id="{108B90AC-2D74-B644-BAF4-F1F32A6CBC97}"/>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grpSp>
        <p:nvGrpSpPr>
          <p:cNvPr id="13" name="Group 12">
            <a:extLst>
              <a:ext uri="{FF2B5EF4-FFF2-40B4-BE49-F238E27FC236}">
                <a16:creationId xmlns:a16="http://schemas.microsoft.com/office/drawing/2014/main" id="{49F2F49F-2232-FC4E-BE69-8FA7DDC02724}"/>
              </a:ext>
            </a:extLst>
          </p:cNvPr>
          <p:cNvGrpSpPr/>
          <p:nvPr/>
        </p:nvGrpSpPr>
        <p:grpSpPr>
          <a:xfrm>
            <a:off x="1097280" y="2079213"/>
            <a:ext cx="4940300" cy="2872337"/>
            <a:chOff x="872300" y="2716591"/>
            <a:chExt cx="4940300" cy="2872337"/>
          </a:xfrm>
        </p:grpSpPr>
        <p:sp>
          <p:nvSpPr>
            <p:cNvPr id="14" name="Can 13">
              <a:extLst>
                <a:ext uri="{FF2B5EF4-FFF2-40B4-BE49-F238E27FC236}">
                  <a16:creationId xmlns:a16="http://schemas.microsoft.com/office/drawing/2014/main" id="{8B1EE1F4-2EA7-9B4A-A4D7-350584C863BB}"/>
                </a:ext>
              </a:extLst>
            </p:cNvPr>
            <p:cNvSpPr>
              <a:spLocks noChangeArrowheads="1"/>
            </p:cNvSpPr>
            <p:nvPr/>
          </p:nvSpPr>
          <p:spPr bwMode="auto">
            <a:xfrm>
              <a:off x="2623625" y="4462537"/>
              <a:ext cx="1753845" cy="481970"/>
            </a:xfrm>
            <a:prstGeom prst="can">
              <a:avLst>
                <a:gd name="adj" fmla="val 25000"/>
              </a:avLst>
            </a:prstGeom>
            <a:solidFill>
              <a:schemeClr val="accent1"/>
            </a:solidFill>
            <a:ln w="9525">
              <a:solidFill>
                <a:schemeClr val="accent2">
                  <a:lumMod val="75000"/>
                </a:schemeClr>
              </a:solidFill>
              <a:round/>
              <a:headEnd/>
              <a:tailEnd/>
            </a:ln>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a:solidFill>
                    <a:schemeClr val="bg1"/>
                  </a:solidFill>
                  <a:latin typeface="Calibri" panose="020F0502020204030204" pitchFamily="34" charset="0"/>
                  <a:cs typeface="Calibri" panose="020F0502020204030204" pitchFamily="34" charset="0"/>
                </a:rPr>
                <a:t>UC Healthcare Data</a:t>
              </a:r>
            </a:p>
          </p:txBody>
        </p:sp>
        <p:sp>
          <p:nvSpPr>
            <p:cNvPr id="15" name="TextBox 5">
              <a:extLst>
                <a:ext uri="{FF2B5EF4-FFF2-40B4-BE49-F238E27FC236}">
                  <a16:creationId xmlns:a16="http://schemas.microsoft.com/office/drawing/2014/main" id="{35C9769A-23DC-F14F-869F-C5120B1B5AE3}"/>
                </a:ext>
              </a:extLst>
            </p:cNvPr>
            <p:cNvSpPr txBox="1">
              <a:spLocks noChangeArrowheads="1"/>
            </p:cNvSpPr>
            <p:nvPr/>
          </p:nvSpPr>
          <p:spPr bwMode="auto">
            <a:xfrm>
              <a:off x="3183345" y="5229675"/>
              <a:ext cx="634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r>
                <a:rPr lang="en-US" altLang="en-US" sz="1400" dirty="0">
                  <a:latin typeface="Calibri" panose="020F0502020204030204" pitchFamily="34" charset="0"/>
                  <a:cs typeface="Calibri" panose="020F0502020204030204" pitchFamily="34" charset="0"/>
                </a:rPr>
                <a:t>Query</a:t>
              </a:r>
            </a:p>
          </p:txBody>
        </p:sp>
        <p:cxnSp>
          <p:nvCxnSpPr>
            <p:cNvPr id="16" name="Straight Arrow Connector 7">
              <a:extLst>
                <a:ext uri="{FF2B5EF4-FFF2-40B4-BE49-F238E27FC236}">
                  <a16:creationId xmlns:a16="http://schemas.microsoft.com/office/drawing/2014/main" id="{76D3A0F2-62ED-F349-8D2E-E19381210753}"/>
                </a:ext>
              </a:extLst>
            </p:cNvPr>
            <p:cNvCxnSpPr>
              <a:cxnSpLocks noChangeShapeType="1"/>
            </p:cNvCxnSpPr>
            <p:nvPr/>
          </p:nvCxnSpPr>
          <p:spPr bwMode="auto">
            <a:xfrm flipV="1">
              <a:off x="3500547" y="4944507"/>
              <a:ext cx="1" cy="28516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7" name="Group 16">
              <a:extLst>
                <a:ext uri="{FF2B5EF4-FFF2-40B4-BE49-F238E27FC236}">
                  <a16:creationId xmlns:a16="http://schemas.microsoft.com/office/drawing/2014/main" id="{A74B2FC3-EBEE-BE40-B74A-1BDD870E2BF7}"/>
                </a:ext>
              </a:extLst>
            </p:cNvPr>
            <p:cNvGrpSpPr/>
            <p:nvPr/>
          </p:nvGrpSpPr>
          <p:grpSpPr>
            <a:xfrm>
              <a:off x="1117722" y="2838195"/>
              <a:ext cx="4559300" cy="850900"/>
              <a:chOff x="6224286" y="3149345"/>
              <a:chExt cx="4559300" cy="850900"/>
            </a:xfrm>
          </p:grpSpPr>
          <p:sp>
            <p:nvSpPr>
              <p:cNvPr id="22" name="Can 15">
                <a:extLst>
                  <a:ext uri="{FF2B5EF4-FFF2-40B4-BE49-F238E27FC236}">
                    <a16:creationId xmlns:a16="http://schemas.microsoft.com/office/drawing/2014/main" id="{8D2726DD-309C-1D40-A1A5-601C4EFE7F17}"/>
                  </a:ext>
                </a:extLst>
              </p:cNvPr>
              <p:cNvSpPr>
                <a:spLocks noChangeArrowheads="1"/>
              </p:cNvSpPr>
              <p:nvPr/>
            </p:nvSpPr>
            <p:spPr bwMode="auto">
              <a:xfrm>
                <a:off x="8065786" y="3149345"/>
                <a:ext cx="1016000" cy="533400"/>
              </a:xfrm>
              <a:prstGeom prst="can">
                <a:avLst>
                  <a:gd name="adj" fmla="val 25000"/>
                </a:avLst>
              </a:prstGeom>
              <a:solidFill>
                <a:schemeClr val="accent1"/>
              </a:solidFill>
              <a:ln w="9525">
                <a:solidFill>
                  <a:schemeClr val="accent2">
                    <a:lumMod val="75000"/>
                  </a:schemeClr>
                </a:solidFill>
                <a:round/>
                <a:headEnd/>
                <a:tailEnd/>
              </a:ln>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a:solidFill>
                      <a:schemeClr val="bg1"/>
                    </a:solidFill>
                    <a:latin typeface="Calibri" panose="020F0502020204030204" pitchFamily="34" charset="0"/>
                    <a:cs typeface="Calibri" panose="020F0502020204030204" pitchFamily="34" charset="0"/>
                  </a:rPr>
                  <a:t>UCLA</a:t>
                </a:r>
              </a:p>
            </p:txBody>
          </p:sp>
          <p:sp>
            <p:nvSpPr>
              <p:cNvPr id="23" name="Can 19">
                <a:extLst>
                  <a:ext uri="{FF2B5EF4-FFF2-40B4-BE49-F238E27FC236}">
                    <a16:creationId xmlns:a16="http://schemas.microsoft.com/office/drawing/2014/main" id="{B9AB6B58-6789-0542-A270-DBB7BA593066}"/>
                  </a:ext>
                </a:extLst>
              </p:cNvPr>
              <p:cNvSpPr>
                <a:spLocks noChangeArrowheads="1"/>
              </p:cNvSpPr>
              <p:nvPr/>
            </p:nvSpPr>
            <p:spPr bwMode="auto">
              <a:xfrm>
                <a:off x="6224286" y="3454145"/>
                <a:ext cx="1016000" cy="533400"/>
              </a:xfrm>
              <a:prstGeom prst="can">
                <a:avLst>
                  <a:gd name="adj" fmla="val 25000"/>
                </a:avLst>
              </a:prstGeom>
              <a:solidFill>
                <a:schemeClr val="accent1"/>
              </a:solidFill>
              <a:ln w="9525">
                <a:solidFill>
                  <a:schemeClr val="accent2">
                    <a:lumMod val="75000"/>
                  </a:schemeClr>
                </a:solidFill>
                <a:round/>
                <a:headEnd/>
                <a:tailEnd/>
              </a:ln>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a:solidFill>
                      <a:schemeClr val="bg1"/>
                    </a:solidFill>
                    <a:latin typeface="Calibri" panose="020F0502020204030204" pitchFamily="34" charset="0"/>
                    <a:cs typeface="Calibri" panose="020F0502020204030204" pitchFamily="34" charset="0"/>
                  </a:rPr>
                  <a:t>UCSF</a:t>
                </a:r>
              </a:p>
            </p:txBody>
          </p:sp>
          <p:sp>
            <p:nvSpPr>
              <p:cNvPr id="24" name="Can 20">
                <a:extLst>
                  <a:ext uri="{FF2B5EF4-FFF2-40B4-BE49-F238E27FC236}">
                    <a16:creationId xmlns:a16="http://schemas.microsoft.com/office/drawing/2014/main" id="{CDF230CE-C6EA-CB47-9048-EB9CFDC45C84}"/>
                  </a:ext>
                </a:extLst>
              </p:cNvPr>
              <p:cNvSpPr>
                <a:spLocks noChangeArrowheads="1"/>
              </p:cNvSpPr>
              <p:nvPr/>
            </p:nvSpPr>
            <p:spPr bwMode="auto">
              <a:xfrm>
                <a:off x="9767586" y="3466845"/>
                <a:ext cx="1016000" cy="533400"/>
              </a:xfrm>
              <a:prstGeom prst="can">
                <a:avLst>
                  <a:gd name="adj" fmla="val 25000"/>
                </a:avLst>
              </a:prstGeom>
              <a:solidFill>
                <a:schemeClr val="accent1"/>
              </a:solidFill>
              <a:ln w="9525">
                <a:solidFill>
                  <a:schemeClr val="accent2">
                    <a:lumMod val="75000"/>
                  </a:schemeClr>
                </a:solidFill>
                <a:round/>
                <a:headEnd/>
                <a:tailEnd/>
              </a:ln>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a:solidFill>
                      <a:schemeClr val="bg1"/>
                    </a:solidFill>
                    <a:latin typeface="Calibri" panose="020F0502020204030204" pitchFamily="34" charset="0"/>
                    <a:cs typeface="Calibri" panose="020F0502020204030204" pitchFamily="34" charset="0"/>
                  </a:rPr>
                  <a:t>UCI</a:t>
                </a:r>
              </a:p>
            </p:txBody>
          </p:sp>
        </p:grpSp>
        <p:cxnSp>
          <p:nvCxnSpPr>
            <p:cNvPr id="18" name="Straight Arrow Connector 30">
              <a:extLst>
                <a:ext uri="{FF2B5EF4-FFF2-40B4-BE49-F238E27FC236}">
                  <a16:creationId xmlns:a16="http://schemas.microsoft.com/office/drawing/2014/main" id="{B2B8FB07-D833-2245-ABA3-A04213E588E5}"/>
                </a:ext>
              </a:extLst>
            </p:cNvPr>
            <p:cNvCxnSpPr>
              <a:cxnSpLocks noChangeShapeType="1"/>
            </p:cNvCxnSpPr>
            <p:nvPr/>
          </p:nvCxnSpPr>
          <p:spPr bwMode="auto">
            <a:xfrm flipH="1" flipV="1">
              <a:off x="1650879" y="3675451"/>
              <a:ext cx="1358900" cy="736600"/>
            </a:xfrm>
            <a:prstGeom prst="straightConnector1">
              <a:avLst/>
            </a:prstGeom>
            <a:noFill/>
            <a:ln w="19050">
              <a:solidFill>
                <a:schemeClr val="accent2"/>
              </a:solidFill>
              <a:round/>
              <a:headEnd type="triangle" w="lg" len="med"/>
              <a:tailEnd type="none" w="lg" len="med"/>
            </a:ln>
            <a:extLst>
              <a:ext uri="{909E8E84-426E-40DD-AFC4-6F175D3DCCD1}">
                <a14:hiddenFill xmlns:a14="http://schemas.microsoft.com/office/drawing/2010/main">
                  <a:noFill/>
                </a14:hiddenFill>
              </a:ext>
            </a:extLst>
          </p:spPr>
        </p:cxnSp>
        <p:cxnSp>
          <p:nvCxnSpPr>
            <p:cNvPr id="19" name="Straight Arrow Connector 1034240">
              <a:extLst>
                <a:ext uri="{FF2B5EF4-FFF2-40B4-BE49-F238E27FC236}">
                  <a16:creationId xmlns:a16="http://schemas.microsoft.com/office/drawing/2014/main" id="{541B0688-1949-5E4D-AF67-B2F324DCFB0B}"/>
                </a:ext>
              </a:extLst>
            </p:cNvPr>
            <p:cNvCxnSpPr>
              <a:cxnSpLocks noChangeShapeType="1"/>
            </p:cNvCxnSpPr>
            <p:nvPr/>
          </p:nvCxnSpPr>
          <p:spPr bwMode="auto">
            <a:xfrm flipH="1" flipV="1">
              <a:off x="3492379" y="3370651"/>
              <a:ext cx="19050" cy="1054100"/>
            </a:xfrm>
            <a:prstGeom prst="straightConnector1">
              <a:avLst/>
            </a:prstGeom>
            <a:noFill/>
            <a:ln w="19050">
              <a:solidFill>
                <a:schemeClr val="accent2"/>
              </a:solidFill>
              <a:round/>
              <a:headEnd type="triangle" w="lg" len="med"/>
              <a:tailEnd type="none" w="lg" len="med"/>
            </a:ln>
            <a:extLst>
              <a:ext uri="{909E8E84-426E-40DD-AFC4-6F175D3DCCD1}">
                <a14:hiddenFill xmlns:a14="http://schemas.microsoft.com/office/drawing/2010/main">
                  <a:noFill/>
                </a14:hiddenFill>
              </a:ext>
            </a:extLst>
          </p:spPr>
        </p:cxnSp>
        <p:cxnSp>
          <p:nvCxnSpPr>
            <p:cNvPr id="20" name="Straight Arrow Connector 1034244">
              <a:extLst>
                <a:ext uri="{FF2B5EF4-FFF2-40B4-BE49-F238E27FC236}">
                  <a16:creationId xmlns:a16="http://schemas.microsoft.com/office/drawing/2014/main" id="{77CC5B8D-0905-7740-9D49-5725839A8EBA}"/>
                </a:ext>
              </a:extLst>
            </p:cNvPr>
            <p:cNvCxnSpPr>
              <a:cxnSpLocks noChangeShapeType="1"/>
            </p:cNvCxnSpPr>
            <p:nvPr/>
          </p:nvCxnSpPr>
          <p:spPr bwMode="auto">
            <a:xfrm flipV="1">
              <a:off x="4051179" y="3688151"/>
              <a:ext cx="1143000" cy="711200"/>
            </a:xfrm>
            <a:prstGeom prst="straightConnector1">
              <a:avLst/>
            </a:prstGeom>
            <a:noFill/>
            <a:ln w="19050">
              <a:solidFill>
                <a:schemeClr val="accent2"/>
              </a:solidFill>
              <a:round/>
              <a:headEnd type="triangle" w="lg" len="med"/>
              <a:tailEnd type="none" w="lg" len="med"/>
            </a:ln>
            <a:extLst>
              <a:ext uri="{909E8E84-426E-40DD-AFC4-6F175D3DCCD1}">
                <a14:hiddenFill xmlns:a14="http://schemas.microsoft.com/office/drawing/2010/main">
                  <a:noFill/>
                </a14:hiddenFill>
              </a:ext>
            </a:extLst>
          </p:spPr>
        </p:cxnSp>
        <p:sp>
          <p:nvSpPr>
            <p:cNvPr id="21" name="Rectangle 20">
              <a:extLst>
                <a:ext uri="{FF2B5EF4-FFF2-40B4-BE49-F238E27FC236}">
                  <a16:creationId xmlns:a16="http://schemas.microsoft.com/office/drawing/2014/main" id="{E727A754-1274-9644-9512-3CCCB80DECDC}"/>
                </a:ext>
              </a:extLst>
            </p:cNvPr>
            <p:cNvSpPr/>
            <p:nvPr/>
          </p:nvSpPr>
          <p:spPr bwMode="auto">
            <a:xfrm>
              <a:off x="872300" y="2716591"/>
              <a:ext cx="4940300" cy="2872337"/>
            </a:xfrm>
            <a:prstGeom prst="rect">
              <a:avLst/>
            </a:prstGeom>
            <a:noFill/>
            <a:ln w="9525" cap="flat" cmpd="sng" algn="ctr">
              <a:solidFill>
                <a:schemeClr val="bg1">
                  <a:lumMod val="75000"/>
                </a:schemeClr>
              </a:solidFill>
              <a:prstDash val="solid"/>
              <a:round/>
              <a:headEnd type="none" w="med" len="med"/>
              <a:tailEnd type="none" w="med" len="med"/>
            </a:ln>
            <a:effectLst/>
            <a:extLst>
              <a:ext uri="{AF507438-7753-43e0-B8FC-AC1667EBCBE1}"/>
            </a:extLst>
          </p:spPr>
          <p:txBody>
            <a:bodyPr/>
            <a:lstStyle/>
            <a:p>
              <a:pPr>
                <a:defRPr/>
              </a:pPr>
              <a:endParaRPr lang="en-US">
                <a:solidFill>
                  <a:srgbClr val="000000"/>
                </a:solidFill>
                <a:latin typeface="Times" charset="0"/>
                <a:ea typeface="ＭＳ Ｐゴシック" charset="0"/>
              </a:endParaRPr>
            </a:p>
          </p:txBody>
        </p:sp>
      </p:grpSp>
    </p:spTree>
    <p:extLst>
      <p:ext uri="{BB962C8B-B14F-4D97-AF65-F5344CB8AC3E}">
        <p14:creationId xmlns:p14="http://schemas.microsoft.com/office/powerpoint/2010/main" val="3817659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81E38778-6873-DB4A-B216-793BC26C5488}"/>
              </a:ext>
            </a:extLst>
          </p:cNvPr>
          <p:cNvSpPr>
            <a:spLocks noGrp="1" noChangeArrowheads="1"/>
          </p:cNvSpPr>
          <p:nvPr>
            <p:ph type="title"/>
          </p:nvPr>
        </p:nvSpPr>
        <p:spPr/>
        <p:txBody>
          <a:bodyPr>
            <a:normAutofit/>
          </a:bodyPr>
          <a:lstStyle/>
          <a:p>
            <a:pPr>
              <a:defRPr/>
            </a:pPr>
            <a:r>
              <a:rPr lang="en-US" sz="4000" dirty="0"/>
              <a:t>Heads Up</a:t>
            </a:r>
          </a:p>
        </p:txBody>
      </p:sp>
      <p:sp>
        <p:nvSpPr>
          <p:cNvPr id="733186" name="Rectangle 2">
            <a:extLst>
              <a:ext uri="{FF2B5EF4-FFF2-40B4-BE49-F238E27FC236}">
                <a16:creationId xmlns:a16="http://schemas.microsoft.com/office/drawing/2014/main" id="{0DE712C5-8FB7-6543-9A07-16D992FA69EC}"/>
              </a:ext>
            </a:extLst>
          </p:cNvPr>
          <p:cNvSpPr>
            <a:spLocks noGrp="1" noChangeArrowheads="1"/>
          </p:cNvSpPr>
          <p:nvPr>
            <p:ph idx="1"/>
          </p:nvPr>
        </p:nvSpPr>
        <p:spPr>
          <a:extLst>
            <a:ext uri="{91240B29-F687-4f45-9708-019B960494DF}"/>
          </a:extLst>
        </p:spPr>
        <p:txBody>
          <a:bodyPr vert="horz" lIns="85817" tIns="42908" rIns="85817" bIns="42908" rtlCol="0">
            <a:normAutofit/>
          </a:bodyPr>
          <a:lstStyle/>
          <a:p>
            <a:pPr>
              <a:lnSpc>
                <a:spcPct val="100000"/>
              </a:lnSpc>
              <a:defRPr/>
            </a:pPr>
            <a:r>
              <a:rPr lang="en-US" dirty="0">
                <a:cs typeface="+mn-cs"/>
              </a:rPr>
              <a:t>Will be covering many different websites, projects, approaches</a:t>
            </a:r>
          </a:p>
          <a:p>
            <a:pPr>
              <a:lnSpc>
                <a:spcPct val="100000"/>
              </a:lnSpc>
              <a:defRPr/>
            </a:pPr>
            <a:r>
              <a:rPr lang="en-US" dirty="0"/>
              <a:t>Look for themes, look for approaches that might be relevant to your own work (for Final Problem Set)</a:t>
            </a:r>
          </a:p>
          <a:p>
            <a:pPr>
              <a:lnSpc>
                <a:spcPct val="100000"/>
              </a:lnSpc>
              <a:defRPr/>
            </a:pPr>
            <a:r>
              <a:rPr lang="en-US" dirty="0">
                <a:cs typeface="+mn-cs"/>
              </a:rPr>
              <a:t>Be critical about risks, unmerited assumptions, etc. </a:t>
            </a:r>
          </a:p>
          <a:p>
            <a:pPr>
              <a:lnSpc>
                <a:spcPct val="100000"/>
              </a:lnSpc>
              <a:defRPr/>
            </a:pPr>
            <a:r>
              <a:rPr lang="en-US" dirty="0"/>
              <a:t>We can visit any of these sites if interested</a:t>
            </a:r>
          </a:p>
          <a:p>
            <a:pPr>
              <a:lnSpc>
                <a:spcPct val="100000"/>
              </a:lnSpc>
              <a:defRPr/>
            </a:pPr>
            <a:endParaRPr lang="en-US" dirty="0">
              <a:cs typeface="+mn-cs"/>
            </a:endParaRPr>
          </a:p>
        </p:txBody>
      </p:sp>
      <p:sp>
        <p:nvSpPr>
          <p:cNvPr id="8" name="Date Placeholder 3">
            <a:extLst>
              <a:ext uri="{FF2B5EF4-FFF2-40B4-BE49-F238E27FC236}">
                <a16:creationId xmlns:a16="http://schemas.microsoft.com/office/drawing/2014/main" id="{9025A00F-94AB-5749-9F49-119CC26B53DB}"/>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9" name="Footer Placeholder 4">
            <a:extLst>
              <a:ext uri="{FF2B5EF4-FFF2-40B4-BE49-F238E27FC236}">
                <a16:creationId xmlns:a16="http://schemas.microsoft.com/office/drawing/2014/main" id="{BA17FB7A-9408-3743-8746-EA2C999CC1B8}"/>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
        <p:nvSpPr>
          <p:cNvPr id="2" name="TextBox 1">
            <a:extLst>
              <a:ext uri="{FF2B5EF4-FFF2-40B4-BE49-F238E27FC236}">
                <a16:creationId xmlns:a16="http://schemas.microsoft.com/office/drawing/2014/main" id="{D1825440-10D5-AD4C-8C96-2DB64900B098}"/>
              </a:ext>
            </a:extLst>
          </p:cNvPr>
          <p:cNvSpPr txBox="1"/>
          <p:nvPr/>
        </p:nvSpPr>
        <p:spPr>
          <a:xfrm>
            <a:off x="2763155" y="4305783"/>
            <a:ext cx="6713316" cy="830997"/>
          </a:xfrm>
          <a:prstGeom prst="rect">
            <a:avLst/>
          </a:prstGeom>
          <a:noFill/>
        </p:spPr>
        <p:txBody>
          <a:bodyPr wrap="square" rtlCol="0">
            <a:spAutoFit/>
          </a:bodyPr>
          <a:lstStyle/>
          <a:p>
            <a:pPr algn="ctr"/>
            <a:r>
              <a:rPr lang="en-US" sz="2400" b="1" dirty="0"/>
              <a:t>Disclosures: </a:t>
            </a:r>
            <a:r>
              <a:rPr lang="en-US" sz="2400" dirty="0"/>
              <a:t>No financial or other relationship to these companies or projects unless otherwise stated</a:t>
            </a:r>
          </a:p>
        </p:txBody>
      </p:sp>
    </p:spTree>
    <p:extLst>
      <p:ext uri="{BB962C8B-B14F-4D97-AF65-F5344CB8AC3E}">
        <p14:creationId xmlns:p14="http://schemas.microsoft.com/office/powerpoint/2010/main" val="81684447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FED44-F9F8-7145-9CD9-B4764A771E9F}"/>
              </a:ext>
            </a:extLst>
          </p:cNvPr>
          <p:cNvSpPr>
            <a:spLocks noGrp="1"/>
          </p:cNvSpPr>
          <p:nvPr>
            <p:ph type="title"/>
          </p:nvPr>
        </p:nvSpPr>
        <p:spPr/>
        <p:txBody>
          <a:bodyPr>
            <a:normAutofit/>
          </a:bodyPr>
          <a:lstStyle/>
          <a:p>
            <a:r>
              <a:rPr lang="en-US" sz="4000" dirty="0"/>
              <a:t>Internet = Network of Networks</a:t>
            </a:r>
          </a:p>
        </p:txBody>
      </p:sp>
      <p:pic>
        <p:nvPicPr>
          <p:cNvPr id="3" name="Picture 2">
            <a:extLst>
              <a:ext uri="{FF2B5EF4-FFF2-40B4-BE49-F238E27FC236}">
                <a16:creationId xmlns:a16="http://schemas.microsoft.com/office/drawing/2014/main" id="{4E4568E4-BA5D-5242-8668-6C83FC912347}"/>
              </a:ext>
            </a:extLst>
          </p:cNvPr>
          <p:cNvPicPr>
            <a:picLocks noChangeAspect="1"/>
          </p:cNvPicPr>
          <p:nvPr/>
        </p:nvPicPr>
        <p:blipFill>
          <a:blip r:embed="rId3"/>
          <a:stretch>
            <a:fillRect/>
          </a:stretch>
        </p:blipFill>
        <p:spPr>
          <a:xfrm>
            <a:off x="3838703" y="1966166"/>
            <a:ext cx="4575554" cy="3173368"/>
          </a:xfrm>
          <a:prstGeom prst="rect">
            <a:avLst/>
          </a:prstGeom>
        </p:spPr>
      </p:pic>
      <p:sp>
        <p:nvSpPr>
          <p:cNvPr id="5" name="Rectangle 4">
            <a:extLst>
              <a:ext uri="{FF2B5EF4-FFF2-40B4-BE49-F238E27FC236}">
                <a16:creationId xmlns:a16="http://schemas.microsoft.com/office/drawing/2014/main" id="{1516F15F-7564-8A47-9549-31B9239DADFE}"/>
              </a:ext>
            </a:extLst>
          </p:cNvPr>
          <p:cNvSpPr/>
          <p:nvPr/>
        </p:nvSpPr>
        <p:spPr>
          <a:xfrm>
            <a:off x="3932884" y="5368340"/>
            <a:ext cx="4387191" cy="677108"/>
          </a:xfrm>
          <a:prstGeom prst="rect">
            <a:avLst/>
          </a:prstGeom>
        </p:spPr>
        <p:txBody>
          <a:bodyPr wrap="square">
            <a:spAutoFit/>
          </a:bodyPr>
          <a:lstStyle/>
          <a:p>
            <a:pPr algn="ctr"/>
            <a:r>
              <a:rPr lang="en-US" sz="1900" dirty="0">
                <a:solidFill>
                  <a:srgbClr val="222222"/>
                </a:solidFill>
                <a:latin typeface="Calibri" panose="020F0502020204030204" pitchFamily="34" charset="0"/>
                <a:cs typeface="Calibri" panose="020F0502020204030204" pitchFamily="34" charset="0"/>
              </a:rPr>
              <a:t>long-distance fiber-optic cables carry Internet data across the US</a:t>
            </a:r>
            <a:r>
              <a:rPr lang="en-US" dirty="0">
                <a:solidFill>
                  <a:srgbClr val="222222"/>
                </a:solidFill>
                <a:latin typeface="MillerText"/>
              </a:rPr>
              <a:t> </a:t>
            </a:r>
            <a:endParaRPr lang="en-US" dirty="0"/>
          </a:p>
        </p:txBody>
      </p:sp>
    </p:spTree>
    <p:extLst>
      <p:ext uri="{BB962C8B-B14F-4D97-AF65-F5344CB8AC3E}">
        <p14:creationId xmlns:p14="http://schemas.microsoft.com/office/powerpoint/2010/main" val="1563043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FED44-F9F8-7145-9CD9-B4764A771E9F}"/>
              </a:ext>
            </a:extLst>
          </p:cNvPr>
          <p:cNvSpPr>
            <a:spLocks noGrp="1"/>
          </p:cNvSpPr>
          <p:nvPr>
            <p:ph type="title"/>
          </p:nvPr>
        </p:nvSpPr>
        <p:spPr/>
        <p:txBody>
          <a:bodyPr>
            <a:normAutofit/>
          </a:bodyPr>
          <a:lstStyle/>
          <a:p>
            <a:r>
              <a:rPr lang="en-US" sz="4000" dirty="0"/>
              <a:t>Internet = Network of Networks</a:t>
            </a:r>
          </a:p>
        </p:txBody>
      </p:sp>
      <p:pic>
        <p:nvPicPr>
          <p:cNvPr id="4" name="Picture 3">
            <a:extLst>
              <a:ext uri="{FF2B5EF4-FFF2-40B4-BE49-F238E27FC236}">
                <a16:creationId xmlns:a16="http://schemas.microsoft.com/office/drawing/2014/main" id="{2EC90E76-143B-0649-9EF5-B950C0ED19E8}"/>
              </a:ext>
            </a:extLst>
          </p:cNvPr>
          <p:cNvPicPr>
            <a:picLocks noChangeAspect="1"/>
          </p:cNvPicPr>
          <p:nvPr/>
        </p:nvPicPr>
        <p:blipFill>
          <a:blip r:embed="rId3"/>
          <a:stretch>
            <a:fillRect/>
          </a:stretch>
        </p:blipFill>
        <p:spPr>
          <a:xfrm>
            <a:off x="2646175" y="1826200"/>
            <a:ext cx="6960607" cy="4050917"/>
          </a:xfrm>
          <a:prstGeom prst="rect">
            <a:avLst/>
          </a:prstGeom>
          <a:ln>
            <a:solidFill>
              <a:schemeClr val="bg1">
                <a:lumMod val="75000"/>
              </a:schemeClr>
            </a:solidFill>
          </a:ln>
        </p:spPr>
      </p:pic>
      <p:sp>
        <p:nvSpPr>
          <p:cNvPr id="7" name="Rectangle 6">
            <a:extLst>
              <a:ext uri="{FF2B5EF4-FFF2-40B4-BE49-F238E27FC236}">
                <a16:creationId xmlns:a16="http://schemas.microsoft.com/office/drawing/2014/main" id="{7F4A53F0-2C11-904C-9A5A-874F56B73C37}"/>
              </a:ext>
            </a:extLst>
          </p:cNvPr>
          <p:cNvSpPr/>
          <p:nvPr/>
        </p:nvSpPr>
        <p:spPr>
          <a:xfrm>
            <a:off x="4664211" y="5965957"/>
            <a:ext cx="2924537" cy="369332"/>
          </a:xfrm>
          <a:prstGeom prst="rect">
            <a:avLst/>
          </a:prstGeom>
        </p:spPr>
        <p:txBody>
          <a:bodyPr wrap="square">
            <a:spAutoFit/>
          </a:bodyPr>
          <a:lstStyle/>
          <a:p>
            <a:pPr algn="ctr"/>
            <a:r>
              <a:rPr lang="en-US" dirty="0">
                <a:solidFill>
                  <a:srgbClr val="222222"/>
                </a:solidFill>
                <a:latin typeface="Calibri" panose="020F0502020204030204" pitchFamily="34" charset="0"/>
                <a:cs typeface="Calibri" panose="020F0502020204030204" pitchFamily="34" charset="0"/>
              </a:rPr>
              <a:t>And across the world</a:t>
            </a:r>
            <a:endParaRPr lang="en-US" dirty="0"/>
          </a:p>
        </p:txBody>
      </p:sp>
    </p:spTree>
    <p:extLst>
      <p:ext uri="{BB962C8B-B14F-4D97-AF65-F5344CB8AC3E}">
        <p14:creationId xmlns:p14="http://schemas.microsoft.com/office/powerpoint/2010/main" val="2378284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FED44-F9F8-7145-9CD9-B4764A771E9F}"/>
              </a:ext>
            </a:extLst>
          </p:cNvPr>
          <p:cNvSpPr>
            <a:spLocks noGrp="1"/>
          </p:cNvSpPr>
          <p:nvPr>
            <p:ph type="title"/>
          </p:nvPr>
        </p:nvSpPr>
        <p:spPr/>
        <p:txBody>
          <a:bodyPr>
            <a:normAutofit/>
          </a:bodyPr>
          <a:lstStyle/>
          <a:p>
            <a:r>
              <a:rPr lang="en-US" sz="4000" dirty="0"/>
              <a:t>E.g., Japan - US Cable</a:t>
            </a:r>
          </a:p>
        </p:txBody>
      </p:sp>
      <p:pic>
        <p:nvPicPr>
          <p:cNvPr id="4" name="Picture 3">
            <a:extLst>
              <a:ext uri="{FF2B5EF4-FFF2-40B4-BE49-F238E27FC236}">
                <a16:creationId xmlns:a16="http://schemas.microsoft.com/office/drawing/2014/main" id="{2EC90E76-143B-0649-9EF5-B950C0ED19E8}"/>
              </a:ext>
            </a:extLst>
          </p:cNvPr>
          <p:cNvPicPr>
            <a:picLocks noChangeAspect="1"/>
          </p:cNvPicPr>
          <p:nvPr/>
        </p:nvPicPr>
        <p:blipFill rotWithShape="1">
          <a:blip r:embed="rId3"/>
          <a:srcRect r="87964"/>
          <a:stretch/>
        </p:blipFill>
        <p:spPr>
          <a:xfrm>
            <a:off x="1546580" y="1915040"/>
            <a:ext cx="837805" cy="4050917"/>
          </a:xfrm>
          <a:prstGeom prst="rect">
            <a:avLst/>
          </a:prstGeom>
          <a:ln>
            <a:solidFill>
              <a:schemeClr val="bg1">
                <a:lumMod val="75000"/>
              </a:schemeClr>
            </a:solidFill>
          </a:ln>
        </p:spPr>
      </p:pic>
      <p:sp>
        <p:nvSpPr>
          <p:cNvPr id="7" name="Rectangle 6">
            <a:extLst>
              <a:ext uri="{FF2B5EF4-FFF2-40B4-BE49-F238E27FC236}">
                <a16:creationId xmlns:a16="http://schemas.microsoft.com/office/drawing/2014/main" id="{7F4A53F0-2C11-904C-9A5A-874F56B73C37}"/>
              </a:ext>
            </a:extLst>
          </p:cNvPr>
          <p:cNvSpPr/>
          <p:nvPr/>
        </p:nvSpPr>
        <p:spPr>
          <a:xfrm>
            <a:off x="2890935" y="5086281"/>
            <a:ext cx="2924537" cy="369332"/>
          </a:xfrm>
          <a:prstGeom prst="rect">
            <a:avLst/>
          </a:prstGeom>
        </p:spPr>
        <p:txBody>
          <a:bodyPr wrap="square">
            <a:spAutoFit/>
          </a:bodyPr>
          <a:lstStyle/>
          <a:p>
            <a:pPr algn="ctr"/>
            <a:r>
              <a:rPr lang="en-US" dirty="0">
                <a:solidFill>
                  <a:schemeClr val="tx1">
                    <a:lumMod val="75000"/>
                    <a:lumOff val="25000"/>
                  </a:schemeClr>
                </a:solidFill>
                <a:latin typeface="Calibri" panose="020F0502020204030204" pitchFamily="34" charset="0"/>
                <a:cs typeface="Calibri" panose="020F0502020204030204" pitchFamily="34" charset="0"/>
              </a:rPr>
              <a:t>via undersea cables</a:t>
            </a:r>
            <a:endParaRPr lang="en-US" dirty="0">
              <a:solidFill>
                <a:schemeClr val="tx1">
                  <a:lumMod val="75000"/>
                  <a:lumOff val="25000"/>
                </a:schemeClr>
              </a:solidFill>
            </a:endParaRPr>
          </a:p>
        </p:txBody>
      </p:sp>
      <p:pic>
        <p:nvPicPr>
          <p:cNvPr id="3" name="Picture 2">
            <a:extLst>
              <a:ext uri="{FF2B5EF4-FFF2-40B4-BE49-F238E27FC236}">
                <a16:creationId xmlns:a16="http://schemas.microsoft.com/office/drawing/2014/main" id="{34493479-9FF9-464E-B895-CC8E20D50ABF}"/>
              </a:ext>
            </a:extLst>
          </p:cNvPr>
          <p:cNvPicPr>
            <a:picLocks noChangeAspect="1"/>
          </p:cNvPicPr>
          <p:nvPr/>
        </p:nvPicPr>
        <p:blipFill>
          <a:blip r:embed="rId4"/>
          <a:stretch>
            <a:fillRect/>
          </a:stretch>
        </p:blipFill>
        <p:spPr>
          <a:xfrm>
            <a:off x="2705903" y="2615132"/>
            <a:ext cx="3060780" cy="2301517"/>
          </a:xfrm>
          <a:prstGeom prst="rect">
            <a:avLst/>
          </a:prstGeom>
        </p:spPr>
      </p:pic>
      <p:pic>
        <p:nvPicPr>
          <p:cNvPr id="8" name="Picture 7">
            <a:extLst>
              <a:ext uri="{FF2B5EF4-FFF2-40B4-BE49-F238E27FC236}">
                <a16:creationId xmlns:a16="http://schemas.microsoft.com/office/drawing/2014/main" id="{C280BEB9-74C3-5D4E-A72D-764C15D34CEF}"/>
              </a:ext>
            </a:extLst>
          </p:cNvPr>
          <p:cNvPicPr>
            <a:picLocks noChangeAspect="1"/>
          </p:cNvPicPr>
          <p:nvPr/>
        </p:nvPicPr>
        <p:blipFill rotWithShape="1">
          <a:blip r:embed="rId3"/>
          <a:srcRect l="29116" r="47853"/>
          <a:stretch/>
        </p:blipFill>
        <p:spPr>
          <a:xfrm>
            <a:off x="8565009" y="1915039"/>
            <a:ext cx="1603127" cy="4050917"/>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DC8CEA37-DF0B-864E-B5B7-74D1349C40B5}"/>
              </a:ext>
            </a:extLst>
          </p:cNvPr>
          <p:cNvPicPr>
            <a:picLocks noChangeAspect="1"/>
          </p:cNvPicPr>
          <p:nvPr/>
        </p:nvPicPr>
        <p:blipFill>
          <a:blip r:embed="rId5"/>
          <a:stretch>
            <a:fillRect/>
          </a:stretch>
        </p:blipFill>
        <p:spPr>
          <a:xfrm>
            <a:off x="6088201" y="2133940"/>
            <a:ext cx="3000415" cy="1875259"/>
          </a:xfrm>
          <a:prstGeom prst="rect">
            <a:avLst/>
          </a:prstGeom>
          <a:ln>
            <a:solidFill>
              <a:schemeClr val="bg1">
                <a:lumMod val="75000"/>
              </a:schemeClr>
            </a:solidFill>
          </a:ln>
        </p:spPr>
      </p:pic>
      <p:sp>
        <p:nvSpPr>
          <p:cNvPr id="11" name="Rectangle 10">
            <a:extLst>
              <a:ext uri="{FF2B5EF4-FFF2-40B4-BE49-F238E27FC236}">
                <a16:creationId xmlns:a16="http://schemas.microsoft.com/office/drawing/2014/main" id="{558A59B2-47E5-1940-B4CD-8C82C31A3DC3}"/>
              </a:ext>
            </a:extLst>
          </p:cNvPr>
          <p:cNvSpPr/>
          <p:nvPr/>
        </p:nvSpPr>
        <p:spPr>
          <a:xfrm>
            <a:off x="6126480" y="4075637"/>
            <a:ext cx="2924537" cy="923330"/>
          </a:xfrm>
          <a:prstGeom prst="rect">
            <a:avLst/>
          </a:prstGeom>
        </p:spPr>
        <p:txBody>
          <a:bodyPr wrap="square">
            <a:spAutoFit/>
          </a:bodyPr>
          <a:lstStyle/>
          <a:p>
            <a:pPr algn="ctr"/>
            <a:r>
              <a:rPr lang="en-US" dirty="0">
                <a:solidFill>
                  <a:schemeClr val="tx1">
                    <a:lumMod val="75000"/>
                    <a:lumOff val="25000"/>
                  </a:schemeClr>
                </a:solidFill>
                <a:latin typeface="Calibri" panose="020F0502020204030204" pitchFamily="34" charset="0"/>
                <a:cs typeface="Calibri" panose="020F0502020204030204" pitchFamily="34" charset="0"/>
              </a:rPr>
              <a:t>comes up at Point Arena, about 2 hours north of San Francisco </a:t>
            </a:r>
            <a:endParaRPr lang="en-US" dirty="0">
              <a:solidFill>
                <a:schemeClr val="tx1">
                  <a:lumMod val="75000"/>
                  <a:lumOff val="25000"/>
                </a:schemeClr>
              </a:solidFill>
            </a:endParaRPr>
          </a:p>
        </p:txBody>
      </p:sp>
      <p:sp>
        <p:nvSpPr>
          <p:cNvPr id="6" name="Rectangle 5">
            <a:extLst>
              <a:ext uri="{FF2B5EF4-FFF2-40B4-BE49-F238E27FC236}">
                <a16:creationId xmlns:a16="http://schemas.microsoft.com/office/drawing/2014/main" id="{A653F125-D8C8-A74E-B394-2D2F22B9CF2F}"/>
              </a:ext>
            </a:extLst>
          </p:cNvPr>
          <p:cNvSpPr/>
          <p:nvPr/>
        </p:nvSpPr>
        <p:spPr>
          <a:xfrm>
            <a:off x="8263617" y="6001880"/>
            <a:ext cx="2008691" cy="307777"/>
          </a:xfrm>
          <a:prstGeom prst="rect">
            <a:avLst/>
          </a:prstGeom>
        </p:spPr>
        <p:txBody>
          <a:bodyPr wrap="none">
            <a:spAutoFit/>
          </a:bodyPr>
          <a:lstStyle/>
          <a:p>
            <a:r>
              <a:rPr lang="en-US" sz="1400" dirty="0"/>
              <a:t>http://</a:t>
            </a:r>
            <a:r>
              <a:rPr lang="en-US" sz="1400" dirty="0" err="1"/>
              <a:t>www.surfacing.in</a:t>
            </a:r>
            <a:r>
              <a:rPr lang="en-US" sz="1400" dirty="0"/>
              <a:t>/</a:t>
            </a:r>
          </a:p>
        </p:txBody>
      </p:sp>
    </p:spTree>
    <p:extLst>
      <p:ext uri="{BB962C8B-B14F-4D97-AF65-F5344CB8AC3E}">
        <p14:creationId xmlns:p14="http://schemas.microsoft.com/office/powerpoint/2010/main" val="1768547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5" name="Rectangle 3">
            <a:extLst>
              <a:ext uri="{FF2B5EF4-FFF2-40B4-BE49-F238E27FC236}">
                <a16:creationId xmlns:a16="http://schemas.microsoft.com/office/drawing/2014/main" id="{2B7A9E71-6BA4-4B41-85E7-6F546E825B2B}"/>
              </a:ext>
            </a:extLst>
          </p:cNvPr>
          <p:cNvSpPr>
            <a:spLocks noGrp="1" noChangeArrowheads="1"/>
          </p:cNvSpPr>
          <p:nvPr>
            <p:ph type="title"/>
          </p:nvPr>
        </p:nvSpPr>
        <p:spPr/>
        <p:txBody>
          <a:bodyPr>
            <a:normAutofit/>
          </a:bodyPr>
          <a:lstStyle/>
          <a:p>
            <a:pPr>
              <a:defRPr/>
            </a:pPr>
            <a:r>
              <a:rPr lang="en-US" sz="4000" dirty="0">
                <a:cs typeface="+mj-cs"/>
              </a:rPr>
              <a:t>Clients and Servers</a:t>
            </a:r>
          </a:p>
        </p:txBody>
      </p:sp>
      <p:sp>
        <p:nvSpPr>
          <p:cNvPr id="61443" name="AutoShape 2">
            <a:extLst>
              <a:ext uri="{FF2B5EF4-FFF2-40B4-BE49-F238E27FC236}">
                <a16:creationId xmlns:a16="http://schemas.microsoft.com/office/drawing/2014/main" id="{D5D573E3-45CF-8541-832E-EFC16AB9A701}"/>
              </a:ext>
            </a:extLst>
          </p:cNvPr>
          <p:cNvSpPr>
            <a:spLocks noChangeArrowheads="1"/>
          </p:cNvSpPr>
          <p:nvPr/>
        </p:nvSpPr>
        <p:spPr bwMode="auto">
          <a:xfrm>
            <a:off x="3525573" y="1821998"/>
            <a:ext cx="1562100" cy="863600"/>
          </a:xfrm>
          <a:prstGeom prst="cloudCallout">
            <a:avLst>
              <a:gd name="adj1" fmla="val -33130"/>
              <a:gd name="adj2" fmla="val 3621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endParaRPr lang="en-US" altLang="en-US" sz="2400">
              <a:latin typeface="Times" pitchFamily="2" charset="0"/>
            </a:endParaRPr>
          </a:p>
        </p:txBody>
      </p:sp>
      <p:grpSp>
        <p:nvGrpSpPr>
          <p:cNvPr id="61446" name="Group 9">
            <a:extLst>
              <a:ext uri="{FF2B5EF4-FFF2-40B4-BE49-F238E27FC236}">
                <a16:creationId xmlns:a16="http://schemas.microsoft.com/office/drawing/2014/main" id="{F564777C-65FE-034E-A55F-863F2B43AC6C}"/>
              </a:ext>
            </a:extLst>
          </p:cNvPr>
          <p:cNvGrpSpPr>
            <a:grpSpLocks/>
          </p:cNvGrpSpPr>
          <p:nvPr/>
        </p:nvGrpSpPr>
        <p:grpSpPr bwMode="auto">
          <a:xfrm>
            <a:off x="2661032" y="3996676"/>
            <a:ext cx="393700" cy="558800"/>
            <a:chOff x="2360" y="2496"/>
            <a:chExt cx="248" cy="352"/>
          </a:xfrm>
        </p:grpSpPr>
        <p:sp>
          <p:nvSpPr>
            <p:cNvPr id="67726" name="Rectangle 10">
              <a:extLst>
                <a:ext uri="{FF2B5EF4-FFF2-40B4-BE49-F238E27FC236}">
                  <a16:creationId xmlns:a16="http://schemas.microsoft.com/office/drawing/2014/main" id="{9DA87924-D16D-2D4A-AF78-85B2DC44E729}"/>
                </a:ext>
              </a:extLst>
            </p:cNvPr>
            <p:cNvSpPr>
              <a:spLocks noChangeArrowheads="1"/>
            </p:cNvSpPr>
            <p:nvPr/>
          </p:nvSpPr>
          <p:spPr bwMode="auto">
            <a:xfrm>
              <a:off x="2360" y="2496"/>
              <a:ext cx="248" cy="3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grpSp>
          <p:nvGrpSpPr>
            <p:cNvPr id="67727" name="Group 11">
              <a:extLst>
                <a:ext uri="{FF2B5EF4-FFF2-40B4-BE49-F238E27FC236}">
                  <a16:creationId xmlns:a16="http://schemas.microsoft.com/office/drawing/2014/main" id="{FAADD3F8-037C-DE4D-8C86-F8F0C982D167}"/>
                </a:ext>
              </a:extLst>
            </p:cNvPr>
            <p:cNvGrpSpPr>
              <a:grpSpLocks/>
            </p:cNvGrpSpPr>
            <p:nvPr/>
          </p:nvGrpSpPr>
          <p:grpSpPr bwMode="auto">
            <a:xfrm>
              <a:off x="2388" y="2651"/>
              <a:ext cx="190" cy="161"/>
              <a:chOff x="2388" y="2651"/>
              <a:chExt cx="190" cy="161"/>
            </a:xfrm>
          </p:grpSpPr>
          <p:sp>
            <p:nvSpPr>
              <p:cNvPr id="67729" name="Line 12">
                <a:extLst>
                  <a:ext uri="{FF2B5EF4-FFF2-40B4-BE49-F238E27FC236}">
                    <a16:creationId xmlns:a16="http://schemas.microsoft.com/office/drawing/2014/main" id="{1691B80E-83C2-2A4C-964D-D634F0B8D022}"/>
                  </a:ext>
                </a:extLst>
              </p:cNvPr>
              <p:cNvSpPr>
                <a:spLocks noChangeShapeType="1"/>
              </p:cNvSpPr>
              <p:nvPr/>
            </p:nvSpPr>
            <p:spPr bwMode="auto">
              <a:xfrm flipV="1">
                <a:off x="2388" y="2651"/>
                <a:ext cx="18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730" name="Line 13">
                <a:extLst>
                  <a:ext uri="{FF2B5EF4-FFF2-40B4-BE49-F238E27FC236}">
                    <a16:creationId xmlns:a16="http://schemas.microsoft.com/office/drawing/2014/main" id="{3F94124D-43DB-BD4E-9497-F75DC2BF6211}"/>
                  </a:ext>
                </a:extLst>
              </p:cNvPr>
              <p:cNvSpPr>
                <a:spLocks noChangeShapeType="1"/>
              </p:cNvSpPr>
              <p:nvPr/>
            </p:nvSpPr>
            <p:spPr bwMode="auto">
              <a:xfrm>
                <a:off x="2388" y="2704"/>
                <a:ext cx="1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731" name="Line 14">
                <a:extLst>
                  <a:ext uri="{FF2B5EF4-FFF2-40B4-BE49-F238E27FC236}">
                    <a16:creationId xmlns:a16="http://schemas.microsoft.com/office/drawing/2014/main" id="{144F7B62-2B7F-BD4F-A820-10ED27A4F5D6}"/>
                  </a:ext>
                </a:extLst>
              </p:cNvPr>
              <p:cNvSpPr>
                <a:spLocks noChangeShapeType="1"/>
              </p:cNvSpPr>
              <p:nvPr/>
            </p:nvSpPr>
            <p:spPr bwMode="auto">
              <a:xfrm>
                <a:off x="2388" y="2757"/>
                <a:ext cx="1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732" name="Line 15">
                <a:extLst>
                  <a:ext uri="{FF2B5EF4-FFF2-40B4-BE49-F238E27FC236}">
                    <a16:creationId xmlns:a16="http://schemas.microsoft.com/office/drawing/2014/main" id="{C76428C7-BE5A-A448-B0C3-6F0D7C2D4F69}"/>
                  </a:ext>
                </a:extLst>
              </p:cNvPr>
              <p:cNvSpPr>
                <a:spLocks noChangeShapeType="1"/>
              </p:cNvSpPr>
              <p:nvPr/>
            </p:nvSpPr>
            <p:spPr bwMode="auto">
              <a:xfrm flipV="1">
                <a:off x="2388" y="2810"/>
                <a:ext cx="190"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7728" name="Line 16">
              <a:extLst>
                <a:ext uri="{FF2B5EF4-FFF2-40B4-BE49-F238E27FC236}">
                  <a16:creationId xmlns:a16="http://schemas.microsoft.com/office/drawing/2014/main" id="{B42CC5E2-F6EA-C34E-B16D-18B5A26A336E}"/>
                </a:ext>
              </a:extLst>
            </p:cNvPr>
            <p:cNvSpPr>
              <a:spLocks noChangeShapeType="1"/>
            </p:cNvSpPr>
            <p:nvPr/>
          </p:nvSpPr>
          <p:spPr bwMode="auto">
            <a:xfrm>
              <a:off x="2507" y="2541"/>
              <a:ext cx="5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1447" name="Text Box 17">
            <a:extLst>
              <a:ext uri="{FF2B5EF4-FFF2-40B4-BE49-F238E27FC236}">
                <a16:creationId xmlns:a16="http://schemas.microsoft.com/office/drawing/2014/main" id="{B14651A0-374E-0149-B63E-42AD5C90D81F}"/>
              </a:ext>
            </a:extLst>
          </p:cNvPr>
          <p:cNvSpPr txBox="1">
            <a:spLocks noChangeArrowheads="1"/>
          </p:cNvSpPr>
          <p:nvPr/>
        </p:nvSpPr>
        <p:spPr bwMode="auto">
          <a:xfrm>
            <a:off x="1653116" y="4806501"/>
            <a:ext cx="17844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err="1">
                <a:latin typeface="Calibri" panose="020F0502020204030204" pitchFamily="34" charset="0"/>
                <a:cs typeface="Calibri" panose="020F0502020204030204" pitchFamily="34" charset="0"/>
              </a:rPr>
              <a:t>ucsfmedicalcenter.org</a:t>
            </a:r>
            <a:endParaRPr lang="en-US" altLang="en-US" sz="1400" dirty="0">
              <a:latin typeface="Calibri" panose="020F0502020204030204" pitchFamily="34" charset="0"/>
              <a:cs typeface="Calibri" panose="020F0502020204030204" pitchFamily="34" charset="0"/>
            </a:endParaRPr>
          </a:p>
        </p:txBody>
      </p:sp>
      <p:grpSp>
        <p:nvGrpSpPr>
          <p:cNvPr id="61448" name="Group 18">
            <a:extLst>
              <a:ext uri="{FF2B5EF4-FFF2-40B4-BE49-F238E27FC236}">
                <a16:creationId xmlns:a16="http://schemas.microsoft.com/office/drawing/2014/main" id="{66C6F929-8B57-7444-A993-767D5960F60E}"/>
              </a:ext>
            </a:extLst>
          </p:cNvPr>
          <p:cNvGrpSpPr>
            <a:grpSpLocks/>
          </p:cNvGrpSpPr>
          <p:nvPr/>
        </p:nvGrpSpPr>
        <p:grpSpPr bwMode="auto">
          <a:xfrm>
            <a:off x="3403682" y="4739121"/>
            <a:ext cx="393700" cy="558800"/>
            <a:chOff x="2360" y="2496"/>
            <a:chExt cx="248" cy="352"/>
          </a:xfrm>
        </p:grpSpPr>
        <p:sp>
          <p:nvSpPr>
            <p:cNvPr id="67719" name="Rectangle 19">
              <a:extLst>
                <a:ext uri="{FF2B5EF4-FFF2-40B4-BE49-F238E27FC236}">
                  <a16:creationId xmlns:a16="http://schemas.microsoft.com/office/drawing/2014/main" id="{062E6396-FDB0-9048-AC44-3CDF33CD6A4D}"/>
                </a:ext>
              </a:extLst>
            </p:cNvPr>
            <p:cNvSpPr>
              <a:spLocks noChangeArrowheads="1"/>
            </p:cNvSpPr>
            <p:nvPr/>
          </p:nvSpPr>
          <p:spPr bwMode="auto">
            <a:xfrm>
              <a:off x="2360" y="2496"/>
              <a:ext cx="248" cy="3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grpSp>
          <p:nvGrpSpPr>
            <p:cNvPr id="67720" name="Group 20">
              <a:extLst>
                <a:ext uri="{FF2B5EF4-FFF2-40B4-BE49-F238E27FC236}">
                  <a16:creationId xmlns:a16="http://schemas.microsoft.com/office/drawing/2014/main" id="{655076C5-45E3-9E41-9F2F-6CF80A439D98}"/>
                </a:ext>
              </a:extLst>
            </p:cNvPr>
            <p:cNvGrpSpPr>
              <a:grpSpLocks/>
            </p:cNvGrpSpPr>
            <p:nvPr/>
          </p:nvGrpSpPr>
          <p:grpSpPr bwMode="auto">
            <a:xfrm>
              <a:off x="2388" y="2651"/>
              <a:ext cx="190" cy="161"/>
              <a:chOff x="2388" y="2651"/>
              <a:chExt cx="190" cy="161"/>
            </a:xfrm>
          </p:grpSpPr>
          <p:sp>
            <p:nvSpPr>
              <p:cNvPr id="67722" name="Line 21">
                <a:extLst>
                  <a:ext uri="{FF2B5EF4-FFF2-40B4-BE49-F238E27FC236}">
                    <a16:creationId xmlns:a16="http://schemas.microsoft.com/office/drawing/2014/main" id="{1CA7A5C2-B7FA-D24F-86B3-F500A3558803}"/>
                  </a:ext>
                </a:extLst>
              </p:cNvPr>
              <p:cNvSpPr>
                <a:spLocks noChangeShapeType="1"/>
              </p:cNvSpPr>
              <p:nvPr/>
            </p:nvSpPr>
            <p:spPr bwMode="auto">
              <a:xfrm flipV="1">
                <a:off x="2388" y="2651"/>
                <a:ext cx="18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723" name="Line 22">
                <a:extLst>
                  <a:ext uri="{FF2B5EF4-FFF2-40B4-BE49-F238E27FC236}">
                    <a16:creationId xmlns:a16="http://schemas.microsoft.com/office/drawing/2014/main" id="{F63320F9-47A9-B64D-95AC-0DD35126D857}"/>
                  </a:ext>
                </a:extLst>
              </p:cNvPr>
              <p:cNvSpPr>
                <a:spLocks noChangeShapeType="1"/>
              </p:cNvSpPr>
              <p:nvPr/>
            </p:nvSpPr>
            <p:spPr bwMode="auto">
              <a:xfrm>
                <a:off x="2388" y="2704"/>
                <a:ext cx="1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724" name="Line 23">
                <a:extLst>
                  <a:ext uri="{FF2B5EF4-FFF2-40B4-BE49-F238E27FC236}">
                    <a16:creationId xmlns:a16="http://schemas.microsoft.com/office/drawing/2014/main" id="{B4F976D6-6024-9F4A-903B-BE901A6525DD}"/>
                  </a:ext>
                </a:extLst>
              </p:cNvPr>
              <p:cNvSpPr>
                <a:spLocks noChangeShapeType="1"/>
              </p:cNvSpPr>
              <p:nvPr/>
            </p:nvSpPr>
            <p:spPr bwMode="auto">
              <a:xfrm>
                <a:off x="2388" y="2757"/>
                <a:ext cx="1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725" name="Line 24">
                <a:extLst>
                  <a:ext uri="{FF2B5EF4-FFF2-40B4-BE49-F238E27FC236}">
                    <a16:creationId xmlns:a16="http://schemas.microsoft.com/office/drawing/2014/main" id="{723F5658-28D5-9D44-856A-B22464B2EF68}"/>
                  </a:ext>
                </a:extLst>
              </p:cNvPr>
              <p:cNvSpPr>
                <a:spLocks noChangeShapeType="1"/>
              </p:cNvSpPr>
              <p:nvPr/>
            </p:nvSpPr>
            <p:spPr bwMode="auto">
              <a:xfrm flipV="1">
                <a:off x="2388" y="2810"/>
                <a:ext cx="190"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7721" name="Line 25">
              <a:extLst>
                <a:ext uri="{FF2B5EF4-FFF2-40B4-BE49-F238E27FC236}">
                  <a16:creationId xmlns:a16="http://schemas.microsoft.com/office/drawing/2014/main" id="{2D8A2B99-9471-4248-8809-C4C34FD57F9A}"/>
                </a:ext>
              </a:extLst>
            </p:cNvPr>
            <p:cNvSpPr>
              <a:spLocks noChangeShapeType="1"/>
            </p:cNvSpPr>
            <p:nvPr/>
          </p:nvSpPr>
          <p:spPr bwMode="auto">
            <a:xfrm>
              <a:off x="2507" y="2541"/>
              <a:ext cx="5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1449" name="Text Box 26">
            <a:extLst>
              <a:ext uri="{FF2B5EF4-FFF2-40B4-BE49-F238E27FC236}">
                <a16:creationId xmlns:a16="http://schemas.microsoft.com/office/drawing/2014/main" id="{75D3DE77-F084-7D4B-84E5-752636D1C011}"/>
              </a:ext>
            </a:extLst>
          </p:cNvPr>
          <p:cNvSpPr txBox="1">
            <a:spLocks noChangeArrowheads="1"/>
          </p:cNvSpPr>
          <p:nvPr/>
        </p:nvSpPr>
        <p:spPr bwMode="auto">
          <a:xfrm>
            <a:off x="1061704" y="4103237"/>
            <a:ext cx="15047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err="1">
                <a:latin typeface="Calibri" panose="020F0502020204030204" pitchFamily="34" charset="0"/>
                <a:cs typeface="Calibri" panose="020F0502020204030204" pitchFamily="34" charset="0"/>
              </a:rPr>
              <a:t>medicine.ucsf.edu</a:t>
            </a:r>
            <a:endParaRPr lang="en-US" altLang="en-US" sz="1400" dirty="0">
              <a:latin typeface="Calibri" panose="020F0502020204030204" pitchFamily="34" charset="0"/>
              <a:cs typeface="Calibri" panose="020F0502020204030204" pitchFamily="34" charset="0"/>
            </a:endParaRPr>
          </a:p>
        </p:txBody>
      </p:sp>
      <p:sp>
        <p:nvSpPr>
          <p:cNvPr id="61450" name="Freeform 27">
            <a:extLst>
              <a:ext uri="{FF2B5EF4-FFF2-40B4-BE49-F238E27FC236}">
                <a16:creationId xmlns:a16="http://schemas.microsoft.com/office/drawing/2014/main" id="{9C36BE34-9019-B44C-AF1A-BDFC828EC621}"/>
              </a:ext>
            </a:extLst>
          </p:cNvPr>
          <p:cNvSpPr>
            <a:spLocks/>
          </p:cNvSpPr>
          <p:nvPr/>
        </p:nvSpPr>
        <p:spPr bwMode="auto">
          <a:xfrm>
            <a:off x="2616200" y="5715000"/>
            <a:ext cx="914400" cy="330200"/>
          </a:xfrm>
          <a:custGeom>
            <a:avLst/>
            <a:gdLst>
              <a:gd name="T0" fmla="*/ 2147483646 w 576"/>
              <a:gd name="T1" fmla="*/ 2147483646 h 208"/>
              <a:gd name="T2" fmla="*/ 2147483646 w 576"/>
              <a:gd name="T3" fmla="*/ 2147483646 h 208"/>
              <a:gd name="T4" fmla="*/ 2147483646 w 576"/>
              <a:gd name="T5" fmla="*/ 2147483646 h 208"/>
              <a:gd name="T6" fmla="*/ 2147483646 w 576"/>
              <a:gd name="T7" fmla="*/ 2147483646 h 208"/>
              <a:gd name="T8" fmla="*/ 2147483646 w 576"/>
              <a:gd name="T9" fmla="*/ 2147483646 h 208"/>
              <a:gd name="T10" fmla="*/ 2147483646 w 576"/>
              <a:gd name="T11" fmla="*/ 2147483646 h 208"/>
              <a:gd name="T12" fmla="*/ 2147483646 w 576"/>
              <a:gd name="T13" fmla="*/ 2147483646 h 208"/>
              <a:gd name="T14" fmla="*/ 2147483646 w 576"/>
              <a:gd name="T15" fmla="*/ 2147483646 h 208"/>
              <a:gd name="T16" fmla="*/ 2147483646 w 576"/>
              <a:gd name="T17" fmla="*/ 2147483646 h 208"/>
              <a:gd name="T18" fmla="*/ 0 w 576"/>
              <a:gd name="T19" fmla="*/ 0 h 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 h="208">
                <a:moveTo>
                  <a:pt x="576" y="184"/>
                </a:moveTo>
                <a:cubicBezTo>
                  <a:pt x="547" y="193"/>
                  <a:pt x="488" y="208"/>
                  <a:pt x="488" y="208"/>
                </a:cubicBezTo>
                <a:cubicBezTo>
                  <a:pt x="431" y="200"/>
                  <a:pt x="382" y="186"/>
                  <a:pt x="328" y="176"/>
                </a:cubicBezTo>
                <a:cubicBezTo>
                  <a:pt x="314" y="173"/>
                  <a:pt x="301" y="171"/>
                  <a:pt x="288" y="168"/>
                </a:cubicBezTo>
                <a:cubicBezTo>
                  <a:pt x="271" y="163"/>
                  <a:pt x="240" y="152"/>
                  <a:pt x="240" y="152"/>
                </a:cubicBezTo>
                <a:cubicBezTo>
                  <a:pt x="228" y="140"/>
                  <a:pt x="208" y="117"/>
                  <a:pt x="192" y="112"/>
                </a:cubicBezTo>
                <a:cubicBezTo>
                  <a:pt x="169" y="104"/>
                  <a:pt x="141" y="108"/>
                  <a:pt x="120" y="96"/>
                </a:cubicBezTo>
                <a:cubicBezTo>
                  <a:pt x="103" y="86"/>
                  <a:pt x="72" y="64"/>
                  <a:pt x="72" y="64"/>
                </a:cubicBezTo>
                <a:cubicBezTo>
                  <a:pt x="66" y="56"/>
                  <a:pt x="63" y="46"/>
                  <a:pt x="56" y="40"/>
                </a:cubicBezTo>
                <a:cubicBezTo>
                  <a:pt x="33" y="22"/>
                  <a:pt x="16" y="33"/>
                  <a:pt x="0" y="0"/>
                </a:cubicBezTo>
              </a:path>
            </a:pathLst>
          </a:custGeom>
          <a:noFill/>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51" name="Freeform 28">
            <a:extLst>
              <a:ext uri="{FF2B5EF4-FFF2-40B4-BE49-F238E27FC236}">
                <a16:creationId xmlns:a16="http://schemas.microsoft.com/office/drawing/2014/main" id="{782F72EE-BA5B-0D4E-A958-F57BFE5E79A5}"/>
              </a:ext>
            </a:extLst>
          </p:cNvPr>
          <p:cNvSpPr>
            <a:spLocks/>
          </p:cNvSpPr>
          <p:nvPr/>
        </p:nvSpPr>
        <p:spPr bwMode="auto">
          <a:xfrm>
            <a:off x="2476500" y="4376738"/>
            <a:ext cx="609600" cy="550862"/>
          </a:xfrm>
          <a:custGeom>
            <a:avLst/>
            <a:gdLst>
              <a:gd name="T0" fmla="*/ 0 w 384"/>
              <a:gd name="T1" fmla="*/ 2147483646 h 347"/>
              <a:gd name="T2" fmla="*/ 2147483646 w 384"/>
              <a:gd name="T3" fmla="*/ 2147483646 h 347"/>
              <a:gd name="T4" fmla="*/ 2147483646 w 384"/>
              <a:gd name="T5" fmla="*/ 2147483646 h 347"/>
              <a:gd name="T6" fmla="*/ 2147483646 w 384"/>
              <a:gd name="T7" fmla="*/ 2147483646 h 347"/>
              <a:gd name="T8" fmla="*/ 2147483646 w 384"/>
              <a:gd name="T9" fmla="*/ 2147483646 h 347"/>
              <a:gd name="T10" fmla="*/ 2147483646 w 384"/>
              <a:gd name="T11" fmla="*/ 2147483646 h 3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 h="347">
                <a:moveTo>
                  <a:pt x="0" y="347"/>
                </a:moveTo>
                <a:cubicBezTo>
                  <a:pt x="10" y="242"/>
                  <a:pt x="30" y="202"/>
                  <a:pt x="96" y="123"/>
                </a:cubicBezTo>
                <a:cubicBezTo>
                  <a:pt x="114" y="100"/>
                  <a:pt x="109" y="92"/>
                  <a:pt x="136" y="75"/>
                </a:cubicBezTo>
                <a:cubicBezTo>
                  <a:pt x="171" y="51"/>
                  <a:pt x="221" y="49"/>
                  <a:pt x="256" y="27"/>
                </a:cubicBezTo>
                <a:cubicBezTo>
                  <a:pt x="270" y="17"/>
                  <a:pt x="285" y="4"/>
                  <a:pt x="304" y="3"/>
                </a:cubicBezTo>
                <a:cubicBezTo>
                  <a:pt x="330" y="0"/>
                  <a:pt x="357" y="3"/>
                  <a:pt x="384" y="3"/>
                </a:cubicBezTo>
              </a:path>
            </a:pathLst>
          </a:custGeom>
          <a:noFill/>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52" name="Freeform 29">
            <a:extLst>
              <a:ext uri="{FF2B5EF4-FFF2-40B4-BE49-F238E27FC236}">
                <a16:creationId xmlns:a16="http://schemas.microsoft.com/office/drawing/2014/main" id="{63F47180-4266-1A4A-AE1E-B05EAC123C88}"/>
              </a:ext>
            </a:extLst>
          </p:cNvPr>
          <p:cNvSpPr>
            <a:spLocks/>
          </p:cNvSpPr>
          <p:nvPr/>
        </p:nvSpPr>
        <p:spPr bwMode="auto">
          <a:xfrm>
            <a:off x="3632200" y="4368800"/>
            <a:ext cx="711200" cy="1460500"/>
          </a:xfrm>
          <a:custGeom>
            <a:avLst/>
            <a:gdLst>
              <a:gd name="T0" fmla="*/ 0 w 448"/>
              <a:gd name="T1" fmla="*/ 0 h 920"/>
              <a:gd name="T2" fmla="*/ 2147483646 w 448"/>
              <a:gd name="T3" fmla="*/ 2147483646 h 920"/>
              <a:gd name="T4" fmla="*/ 2147483646 w 448"/>
              <a:gd name="T5" fmla="*/ 2147483646 h 920"/>
              <a:gd name="T6" fmla="*/ 2147483646 w 448"/>
              <a:gd name="T7" fmla="*/ 2147483646 h 920"/>
              <a:gd name="T8" fmla="*/ 2147483646 w 448"/>
              <a:gd name="T9" fmla="*/ 2147483646 h 920"/>
              <a:gd name="T10" fmla="*/ 2147483646 w 448"/>
              <a:gd name="T11" fmla="*/ 2147483646 h 920"/>
              <a:gd name="T12" fmla="*/ 2147483646 w 448"/>
              <a:gd name="T13" fmla="*/ 2147483646 h 920"/>
              <a:gd name="T14" fmla="*/ 2147483646 w 448"/>
              <a:gd name="T15" fmla="*/ 2147483646 h 920"/>
              <a:gd name="T16" fmla="*/ 2147483646 w 448"/>
              <a:gd name="T17" fmla="*/ 2147483646 h 920"/>
              <a:gd name="T18" fmla="*/ 2147483646 w 448"/>
              <a:gd name="T19" fmla="*/ 2147483646 h 920"/>
              <a:gd name="T20" fmla="*/ 2147483646 w 448"/>
              <a:gd name="T21" fmla="*/ 2147483646 h 920"/>
              <a:gd name="T22" fmla="*/ 2147483646 w 448"/>
              <a:gd name="T23" fmla="*/ 2147483646 h 920"/>
              <a:gd name="T24" fmla="*/ 2147483646 w 448"/>
              <a:gd name="T25" fmla="*/ 2147483646 h 920"/>
              <a:gd name="T26" fmla="*/ 2147483646 w 448"/>
              <a:gd name="T27" fmla="*/ 2147483646 h 9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8" h="920">
                <a:moveTo>
                  <a:pt x="0" y="0"/>
                </a:moveTo>
                <a:cubicBezTo>
                  <a:pt x="18" y="4"/>
                  <a:pt x="67" y="15"/>
                  <a:pt x="80" y="24"/>
                </a:cubicBezTo>
                <a:cubicBezTo>
                  <a:pt x="101" y="37"/>
                  <a:pt x="120" y="56"/>
                  <a:pt x="144" y="64"/>
                </a:cubicBezTo>
                <a:cubicBezTo>
                  <a:pt x="181" y="76"/>
                  <a:pt x="228" y="86"/>
                  <a:pt x="264" y="104"/>
                </a:cubicBezTo>
                <a:cubicBezTo>
                  <a:pt x="291" y="117"/>
                  <a:pt x="314" y="134"/>
                  <a:pt x="344" y="144"/>
                </a:cubicBezTo>
                <a:cubicBezTo>
                  <a:pt x="375" y="191"/>
                  <a:pt x="413" y="241"/>
                  <a:pt x="432" y="296"/>
                </a:cubicBezTo>
                <a:cubicBezTo>
                  <a:pt x="435" y="357"/>
                  <a:pt x="448" y="418"/>
                  <a:pt x="448" y="480"/>
                </a:cubicBezTo>
                <a:cubicBezTo>
                  <a:pt x="448" y="506"/>
                  <a:pt x="444" y="533"/>
                  <a:pt x="440" y="560"/>
                </a:cubicBezTo>
                <a:cubicBezTo>
                  <a:pt x="436" y="576"/>
                  <a:pt x="424" y="608"/>
                  <a:pt x="424" y="608"/>
                </a:cubicBezTo>
                <a:cubicBezTo>
                  <a:pt x="436" y="645"/>
                  <a:pt x="420" y="658"/>
                  <a:pt x="408" y="696"/>
                </a:cubicBezTo>
                <a:cubicBezTo>
                  <a:pt x="395" y="734"/>
                  <a:pt x="385" y="822"/>
                  <a:pt x="352" y="856"/>
                </a:cubicBezTo>
                <a:cubicBezTo>
                  <a:pt x="342" y="865"/>
                  <a:pt x="329" y="870"/>
                  <a:pt x="320" y="880"/>
                </a:cubicBezTo>
                <a:cubicBezTo>
                  <a:pt x="313" y="886"/>
                  <a:pt x="310" y="897"/>
                  <a:pt x="304" y="904"/>
                </a:cubicBezTo>
                <a:cubicBezTo>
                  <a:pt x="297" y="910"/>
                  <a:pt x="280" y="920"/>
                  <a:pt x="280" y="920"/>
                </a:cubicBezTo>
              </a:path>
            </a:pathLst>
          </a:custGeom>
          <a:noFill/>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54" name="Freeform 31">
            <a:extLst>
              <a:ext uri="{FF2B5EF4-FFF2-40B4-BE49-F238E27FC236}">
                <a16:creationId xmlns:a16="http://schemas.microsoft.com/office/drawing/2014/main" id="{AAEAF24A-81A0-D848-99D7-742CB0B439E3}"/>
              </a:ext>
            </a:extLst>
          </p:cNvPr>
          <p:cNvSpPr>
            <a:spLocks/>
          </p:cNvSpPr>
          <p:nvPr/>
        </p:nvSpPr>
        <p:spPr bwMode="auto">
          <a:xfrm>
            <a:off x="3668713" y="2996773"/>
            <a:ext cx="719137" cy="1522594"/>
          </a:xfrm>
          <a:custGeom>
            <a:avLst/>
            <a:gdLst>
              <a:gd name="T0" fmla="*/ 0 w 504"/>
              <a:gd name="T1" fmla="*/ 2147483646 h 568"/>
              <a:gd name="T2" fmla="*/ 2147483646 w 504"/>
              <a:gd name="T3" fmla="*/ 2147483646 h 568"/>
              <a:gd name="T4" fmla="*/ 2147483646 w 504"/>
              <a:gd name="T5" fmla="*/ 2147483646 h 568"/>
              <a:gd name="T6" fmla="*/ 2147483646 w 504"/>
              <a:gd name="T7" fmla="*/ 2147483646 h 568"/>
              <a:gd name="T8" fmla="*/ 2147483646 w 504"/>
              <a:gd name="T9" fmla="*/ 0 h 5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4" h="568">
                <a:moveTo>
                  <a:pt x="0" y="568"/>
                </a:moveTo>
                <a:cubicBezTo>
                  <a:pt x="31" y="557"/>
                  <a:pt x="90" y="547"/>
                  <a:pt x="120" y="528"/>
                </a:cubicBezTo>
                <a:cubicBezTo>
                  <a:pt x="200" y="474"/>
                  <a:pt x="259" y="410"/>
                  <a:pt x="320" y="336"/>
                </a:cubicBezTo>
                <a:cubicBezTo>
                  <a:pt x="372" y="271"/>
                  <a:pt x="480" y="144"/>
                  <a:pt x="480" y="144"/>
                </a:cubicBezTo>
                <a:cubicBezTo>
                  <a:pt x="487" y="97"/>
                  <a:pt x="504" y="46"/>
                  <a:pt x="504" y="0"/>
                </a:cubicBezTo>
              </a:path>
            </a:pathLst>
          </a:custGeom>
          <a:noFill/>
          <a:ln w="3810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59" name="Line 43">
            <a:extLst>
              <a:ext uri="{FF2B5EF4-FFF2-40B4-BE49-F238E27FC236}">
                <a16:creationId xmlns:a16="http://schemas.microsoft.com/office/drawing/2014/main" id="{D0373CED-4A61-DD42-9413-C912B8BEE146}"/>
              </a:ext>
            </a:extLst>
          </p:cNvPr>
          <p:cNvSpPr>
            <a:spLocks noChangeShapeType="1"/>
          </p:cNvSpPr>
          <p:nvPr/>
        </p:nvSpPr>
        <p:spPr bwMode="auto">
          <a:xfrm flipH="1" flipV="1">
            <a:off x="4543275" y="2622522"/>
            <a:ext cx="0" cy="33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0" name="Text Box 44">
            <a:extLst>
              <a:ext uri="{FF2B5EF4-FFF2-40B4-BE49-F238E27FC236}">
                <a16:creationId xmlns:a16="http://schemas.microsoft.com/office/drawing/2014/main" id="{C28ABE49-7591-424A-B6A7-4BE2F47DCB76}"/>
              </a:ext>
            </a:extLst>
          </p:cNvPr>
          <p:cNvSpPr txBox="1">
            <a:spLocks noChangeArrowheads="1"/>
          </p:cNvSpPr>
          <p:nvPr/>
        </p:nvSpPr>
        <p:spPr bwMode="auto">
          <a:xfrm>
            <a:off x="4871730" y="2557231"/>
            <a:ext cx="10182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ja-JP" sz="1400" dirty="0">
                <a:latin typeface="Calibri" panose="020F0502020204030204" pitchFamily="34" charset="0"/>
                <a:cs typeface="Calibri" panose="020F0502020204030204" pitchFamily="34" charset="0"/>
              </a:rPr>
              <a:t>“the cloud”</a:t>
            </a:r>
            <a:endParaRPr lang="en-US" altLang="en-US" sz="1400" dirty="0">
              <a:latin typeface="Calibri" panose="020F0502020204030204" pitchFamily="34" charset="0"/>
              <a:cs typeface="Calibri" panose="020F0502020204030204" pitchFamily="34" charset="0"/>
            </a:endParaRPr>
          </a:p>
        </p:txBody>
      </p:sp>
      <p:grpSp>
        <p:nvGrpSpPr>
          <p:cNvPr id="61461" name="Group 45">
            <a:extLst>
              <a:ext uri="{FF2B5EF4-FFF2-40B4-BE49-F238E27FC236}">
                <a16:creationId xmlns:a16="http://schemas.microsoft.com/office/drawing/2014/main" id="{B1576C11-B5E0-C945-99EF-E265E42CD145}"/>
              </a:ext>
            </a:extLst>
          </p:cNvPr>
          <p:cNvGrpSpPr>
            <a:grpSpLocks/>
          </p:cNvGrpSpPr>
          <p:nvPr/>
        </p:nvGrpSpPr>
        <p:grpSpPr bwMode="auto">
          <a:xfrm>
            <a:off x="8978944" y="1972750"/>
            <a:ext cx="368300" cy="509588"/>
            <a:chOff x="1324" y="3514"/>
            <a:chExt cx="232" cy="321"/>
          </a:xfrm>
        </p:grpSpPr>
        <p:sp>
          <p:nvSpPr>
            <p:cNvPr id="67708" name="AutoShape 46">
              <a:extLst>
                <a:ext uri="{FF2B5EF4-FFF2-40B4-BE49-F238E27FC236}">
                  <a16:creationId xmlns:a16="http://schemas.microsoft.com/office/drawing/2014/main" id="{EFE98C25-3DAA-7248-9B5D-B6337E9C2559}"/>
                </a:ext>
              </a:extLst>
            </p:cNvPr>
            <p:cNvSpPr>
              <a:spLocks noChangeArrowheads="1"/>
            </p:cNvSpPr>
            <p:nvPr/>
          </p:nvSpPr>
          <p:spPr bwMode="auto">
            <a:xfrm>
              <a:off x="1347" y="3514"/>
              <a:ext cx="187" cy="187"/>
            </a:xfrm>
            <a:prstGeom prst="bevel">
              <a:avLst>
                <a:gd name="adj" fmla="val 125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grpSp>
          <p:nvGrpSpPr>
            <p:cNvPr id="67709" name="Group 47">
              <a:extLst>
                <a:ext uri="{FF2B5EF4-FFF2-40B4-BE49-F238E27FC236}">
                  <a16:creationId xmlns:a16="http://schemas.microsoft.com/office/drawing/2014/main" id="{3AF650FF-86CE-0F47-AD7B-582A5B8CD04A}"/>
                </a:ext>
              </a:extLst>
            </p:cNvPr>
            <p:cNvGrpSpPr>
              <a:grpSpLocks/>
            </p:cNvGrpSpPr>
            <p:nvPr/>
          </p:nvGrpSpPr>
          <p:grpSpPr bwMode="auto">
            <a:xfrm>
              <a:off x="1324" y="3746"/>
              <a:ext cx="232" cy="89"/>
              <a:chOff x="1324" y="3746"/>
              <a:chExt cx="232" cy="89"/>
            </a:xfrm>
          </p:grpSpPr>
          <p:sp>
            <p:nvSpPr>
              <p:cNvPr id="67710" name="Rectangle 48">
                <a:extLst>
                  <a:ext uri="{FF2B5EF4-FFF2-40B4-BE49-F238E27FC236}">
                    <a16:creationId xmlns:a16="http://schemas.microsoft.com/office/drawing/2014/main" id="{AAEC470D-CC00-4249-9F73-5A3F3EFAACA4}"/>
                  </a:ext>
                </a:extLst>
              </p:cNvPr>
              <p:cNvSpPr>
                <a:spLocks noChangeArrowheads="1"/>
              </p:cNvSpPr>
              <p:nvPr/>
            </p:nvSpPr>
            <p:spPr bwMode="auto">
              <a:xfrm>
                <a:off x="1324" y="3746"/>
                <a:ext cx="232" cy="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sp>
            <p:nvSpPr>
              <p:cNvPr id="67711" name="Line 49">
                <a:extLst>
                  <a:ext uri="{FF2B5EF4-FFF2-40B4-BE49-F238E27FC236}">
                    <a16:creationId xmlns:a16="http://schemas.microsoft.com/office/drawing/2014/main" id="{71FABEBA-018C-4649-A21E-4BF4A6366692}"/>
                  </a:ext>
                </a:extLst>
              </p:cNvPr>
              <p:cNvSpPr>
                <a:spLocks noChangeShapeType="1"/>
              </p:cNvSpPr>
              <p:nvPr/>
            </p:nvSpPr>
            <p:spPr bwMode="auto">
              <a:xfrm>
                <a:off x="1500" y="3776"/>
                <a:ext cx="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61462" name="Line 50">
            <a:extLst>
              <a:ext uri="{FF2B5EF4-FFF2-40B4-BE49-F238E27FC236}">
                <a16:creationId xmlns:a16="http://schemas.microsoft.com/office/drawing/2014/main" id="{14983A5D-FC9E-3F40-895A-4985E24770A6}"/>
              </a:ext>
            </a:extLst>
          </p:cNvPr>
          <p:cNvSpPr>
            <a:spLocks noChangeShapeType="1"/>
          </p:cNvSpPr>
          <p:nvPr/>
        </p:nvSpPr>
        <p:spPr bwMode="auto">
          <a:xfrm flipH="1" flipV="1">
            <a:off x="9215205" y="2559022"/>
            <a:ext cx="0" cy="393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3" name="Text Box 51">
            <a:extLst>
              <a:ext uri="{FF2B5EF4-FFF2-40B4-BE49-F238E27FC236}">
                <a16:creationId xmlns:a16="http://schemas.microsoft.com/office/drawing/2014/main" id="{40BF99CC-A749-F943-A192-088E2EE51D60}"/>
              </a:ext>
            </a:extLst>
          </p:cNvPr>
          <p:cNvSpPr txBox="1">
            <a:spLocks noChangeArrowheads="1"/>
          </p:cNvSpPr>
          <p:nvPr/>
        </p:nvSpPr>
        <p:spPr bwMode="auto">
          <a:xfrm>
            <a:off x="9328844" y="1991456"/>
            <a:ext cx="11833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err="1">
                <a:latin typeface="Calibri" panose="020F0502020204030204" pitchFamily="34" charset="0"/>
                <a:cs typeface="Calibri" panose="020F0502020204030204" pitchFamily="34" charset="0"/>
              </a:rPr>
              <a:t>myhome.com</a:t>
            </a:r>
            <a:endParaRPr lang="en-US" altLang="en-US" sz="1400" dirty="0">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D55E2278-E8DF-4642-A30B-FE124788F126}"/>
              </a:ext>
            </a:extLst>
          </p:cNvPr>
          <p:cNvGrpSpPr/>
          <p:nvPr/>
        </p:nvGrpSpPr>
        <p:grpSpPr>
          <a:xfrm>
            <a:off x="1932973" y="2980562"/>
            <a:ext cx="7766612" cy="476129"/>
            <a:chOff x="1932973" y="2772664"/>
            <a:chExt cx="7766612" cy="476129"/>
          </a:xfrm>
        </p:grpSpPr>
        <p:sp>
          <p:nvSpPr>
            <p:cNvPr id="61455" name="Line 32">
              <a:extLst>
                <a:ext uri="{FF2B5EF4-FFF2-40B4-BE49-F238E27FC236}">
                  <a16:creationId xmlns:a16="http://schemas.microsoft.com/office/drawing/2014/main" id="{327E3AA5-B38F-F94E-BB46-6886DA4FE47A}"/>
                </a:ext>
              </a:extLst>
            </p:cNvPr>
            <p:cNvSpPr>
              <a:spLocks noChangeShapeType="1"/>
            </p:cNvSpPr>
            <p:nvPr/>
          </p:nvSpPr>
          <p:spPr bwMode="auto">
            <a:xfrm flipV="1">
              <a:off x="1932973" y="2772664"/>
              <a:ext cx="7766612" cy="0"/>
            </a:xfrm>
            <a:prstGeom prst="line">
              <a:avLst/>
            </a:prstGeom>
            <a:noFill/>
            <a:ln w="76200" cmpd="tri">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4" name="Text Box 52">
              <a:extLst>
                <a:ext uri="{FF2B5EF4-FFF2-40B4-BE49-F238E27FC236}">
                  <a16:creationId xmlns:a16="http://schemas.microsoft.com/office/drawing/2014/main" id="{2A54EA96-455D-AF43-B6D2-D6EBF1DAE8FA}"/>
                </a:ext>
              </a:extLst>
            </p:cNvPr>
            <p:cNvSpPr txBox="1">
              <a:spLocks noChangeArrowheads="1"/>
            </p:cNvSpPr>
            <p:nvPr/>
          </p:nvSpPr>
          <p:spPr bwMode="auto">
            <a:xfrm>
              <a:off x="4943308" y="2848683"/>
              <a:ext cx="21051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2000" dirty="0">
                  <a:solidFill>
                    <a:schemeClr val="tx1">
                      <a:lumMod val="75000"/>
                      <a:lumOff val="25000"/>
                    </a:schemeClr>
                  </a:solidFill>
                  <a:latin typeface="Calibri" panose="020F0502020204030204" pitchFamily="34" charset="0"/>
                  <a:cs typeface="Calibri" panose="020F0502020204030204" pitchFamily="34" charset="0"/>
                </a:rPr>
                <a:t>Main Trunk Cables</a:t>
              </a:r>
            </a:p>
          </p:txBody>
        </p:sp>
      </p:grpSp>
      <p:sp>
        <p:nvSpPr>
          <p:cNvPr id="61465" name="Text Box 53">
            <a:extLst>
              <a:ext uri="{FF2B5EF4-FFF2-40B4-BE49-F238E27FC236}">
                <a16:creationId xmlns:a16="http://schemas.microsoft.com/office/drawing/2014/main" id="{1C5FDC30-0C57-CB4A-986F-A152128E2E7D}"/>
              </a:ext>
            </a:extLst>
          </p:cNvPr>
          <p:cNvSpPr txBox="1">
            <a:spLocks noChangeArrowheads="1"/>
          </p:cNvSpPr>
          <p:nvPr/>
        </p:nvSpPr>
        <p:spPr bwMode="auto">
          <a:xfrm>
            <a:off x="2661032" y="3162628"/>
            <a:ext cx="153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a:t>local trunk cable</a:t>
            </a:r>
          </a:p>
          <a:p>
            <a:pPr algn="ctr">
              <a:lnSpc>
                <a:spcPct val="100000"/>
              </a:lnSpc>
              <a:spcBef>
                <a:spcPct val="0"/>
              </a:spcBef>
              <a:buFontTx/>
              <a:buNone/>
            </a:pPr>
            <a:r>
              <a:rPr lang="en-US" altLang="en-US" sz="1400" dirty="0"/>
              <a:t>through Berkeley</a:t>
            </a:r>
            <a:endParaRPr lang="en-US" altLang="en-US" sz="2400" dirty="0">
              <a:latin typeface="Times" pitchFamily="2" charset="0"/>
            </a:endParaRPr>
          </a:p>
        </p:txBody>
      </p:sp>
      <p:grpSp>
        <p:nvGrpSpPr>
          <p:cNvPr id="61466" name="Group 54">
            <a:extLst>
              <a:ext uri="{FF2B5EF4-FFF2-40B4-BE49-F238E27FC236}">
                <a16:creationId xmlns:a16="http://schemas.microsoft.com/office/drawing/2014/main" id="{D3086993-EDC7-D242-A4B1-CEEC2BCD2D17}"/>
              </a:ext>
            </a:extLst>
          </p:cNvPr>
          <p:cNvGrpSpPr>
            <a:grpSpLocks/>
          </p:cNvGrpSpPr>
          <p:nvPr/>
        </p:nvGrpSpPr>
        <p:grpSpPr bwMode="auto">
          <a:xfrm>
            <a:off x="7086076" y="2238906"/>
            <a:ext cx="241300" cy="406400"/>
            <a:chOff x="2360" y="2496"/>
            <a:chExt cx="248" cy="352"/>
          </a:xfrm>
        </p:grpSpPr>
        <p:sp>
          <p:nvSpPr>
            <p:cNvPr id="67701" name="Rectangle 55">
              <a:extLst>
                <a:ext uri="{FF2B5EF4-FFF2-40B4-BE49-F238E27FC236}">
                  <a16:creationId xmlns:a16="http://schemas.microsoft.com/office/drawing/2014/main" id="{48E639A8-B6BE-9540-9AB4-F5B673E016C5}"/>
                </a:ext>
              </a:extLst>
            </p:cNvPr>
            <p:cNvSpPr>
              <a:spLocks noChangeArrowheads="1"/>
            </p:cNvSpPr>
            <p:nvPr/>
          </p:nvSpPr>
          <p:spPr bwMode="auto">
            <a:xfrm>
              <a:off x="2360" y="2496"/>
              <a:ext cx="248" cy="3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grpSp>
          <p:nvGrpSpPr>
            <p:cNvPr id="67702" name="Group 56">
              <a:extLst>
                <a:ext uri="{FF2B5EF4-FFF2-40B4-BE49-F238E27FC236}">
                  <a16:creationId xmlns:a16="http://schemas.microsoft.com/office/drawing/2014/main" id="{B27AFF24-FD21-CE46-9907-DC1F4928A7A5}"/>
                </a:ext>
              </a:extLst>
            </p:cNvPr>
            <p:cNvGrpSpPr>
              <a:grpSpLocks/>
            </p:cNvGrpSpPr>
            <p:nvPr/>
          </p:nvGrpSpPr>
          <p:grpSpPr bwMode="auto">
            <a:xfrm>
              <a:off x="2388" y="2651"/>
              <a:ext cx="190" cy="161"/>
              <a:chOff x="2388" y="2651"/>
              <a:chExt cx="190" cy="161"/>
            </a:xfrm>
          </p:grpSpPr>
          <p:sp>
            <p:nvSpPr>
              <p:cNvPr id="67704" name="Line 57">
                <a:extLst>
                  <a:ext uri="{FF2B5EF4-FFF2-40B4-BE49-F238E27FC236}">
                    <a16:creationId xmlns:a16="http://schemas.microsoft.com/office/drawing/2014/main" id="{8370F706-0FB1-4241-94B0-ECB20D5B70B0}"/>
                  </a:ext>
                </a:extLst>
              </p:cNvPr>
              <p:cNvSpPr>
                <a:spLocks noChangeShapeType="1"/>
              </p:cNvSpPr>
              <p:nvPr/>
            </p:nvSpPr>
            <p:spPr bwMode="auto">
              <a:xfrm flipV="1">
                <a:off x="2388" y="2651"/>
                <a:ext cx="189"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705" name="Line 58">
                <a:extLst>
                  <a:ext uri="{FF2B5EF4-FFF2-40B4-BE49-F238E27FC236}">
                    <a16:creationId xmlns:a16="http://schemas.microsoft.com/office/drawing/2014/main" id="{C71A49C6-C4DE-2648-837F-F620D9BD4AB6}"/>
                  </a:ext>
                </a:extLst>
              </p:cNvPr>
              <p:cNvSpPr>
                <a:spLocks noChangeShapeType="1"/>
              </p:cNvSpPr>
              <p:nvPr/>
            </p:nvSpPr>
            <p:spPr bwMode="auto">
              <a:xfrm>
                <a:off x="2388" y="2705"/>
                <a:ext cx="1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706" name="Line 59">
                <a:extLst>
                  <a:ext uri="{FF2B5EF4-FFF2-40B4-BE49-F238E27FC236}">
                    <a16:creationId xmlns:a16="http://schemas.microsoft.com/office/drawing/2014/main" id="{366918EB-C500-7849-8C74-81F2EB2B3656}"/>
                  </a:ext>
                </a:extLst>
              </p:cNvPr>
              <p:cNvSpPr>
                <a:spLocks noChangeShapeType="1"/>
              </p:cNvSpPr>
              <p:nvPr/>
            </p:nvSpPr>
            <p:spPr bwMode="auto">
              <a:xfrm>
                <a:off x="2388" y="2757"/>
                <a:ext cx="1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707" name="Line 60">
                <a:extLst>
                  <a:ext uri="{FF2B5EF4-FFF2-40B4-BE49-F238E27FC236}">
                    <a16:creationId xmlns:a16="http://schemas.microsoft.com/office/drawing/2014/main" id="{4128AE3A-6D35-3645-AB1E-633F007F7CD5}"/>
                  </a:ext>
                </a:extLst>
              </p:cNvPr>
              <p:cNvSpPr>
                <a:spLocks noChangeShapeType="1"/>
              </p:cNvSpPr>
              <p:nvPr/>
            </p:nvSpPr>
            <p:spPr bwMode="auto">
              <a:xfrm flipV="1">
                <a:off x="2388" y="2811"/>
                <a:ext cx="194"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7703" name="Line 61">
              <a:extLst>
                <a:ext uri="{FF2B5EF4-FFF2-40B4-BE49-F238E27FC236}">
                  <a16:creationId xmlns:a16="http://schemas.microsoft.com/office/drawing/2014/main" id="{E20F8A04-7062-F74F-8B01-C6A7A8C95058}"/>
                </a:ext>
              </a:extLst>
            </p:cNvPr>
            <p:cNvSpPr>
              <a:spLocks noChangeShapeType="1"/>
            </p:cNvSpPr>
            <p:nvPr/>
          </p:nvSpPr>
          <p:spPr bwMode="auto">
            <a:xfrm>
              <a:off x="2507" y="2541"/>
              <a:ext cx="5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1467" name="Group 62">
            <a:extLst>
              <a:ext uri="{FF2B5EF4-FFF2-40B4-BE49-F238E27FC236}">
                <a16:creationId xmlns:a16="http://schemas.microsoft.com/office/drawing/2014/main" id="{7008B2BD-F58B-C14C-AD6C-7DDE62308E52}"/>
              </a:ext>
            </a:extLst>
          </p:cNvPr>
          <p:cNvGrpSpPr>
            <a:grpSpLocks/>
          </p:cNvGrpSpPr>
          <p:nvPr/>
        </p:nvGrpSpPr>
        <p:grpSpPr bwMode="auto">
          <a:xfrm>
            <a:off x="7781565" y="1899577"/>
            <a:ext cx="241300" cy="406400"/>
            <a:chOff x="2360" y="2496"/>
            <a:chExt cx="248" cy="352"/>
          </a:xfrm>
        </p:grpSpPr>
        <p:sp>
          <p:nvSpPr>
            <p:cNvPr id="67694" name="Rectangle 63">
              <a:extLst>
                <a:ext uri="{FF2B5EF4-FFF2-40B4-BE49-F238E27FC236}">
                  <a16:creationId xmlns:a16="http://schemas.microsoft.com/office/drawing/2014/main" id="{DB4518BF-0A54-F047-84E4-C95D1D72AF09}"/>
                </a:ext>
              </a:extLst>
            </p:cNvPr>
            <p:cNvSpPr>
              <a:spLocks noChangeArrowheads="1"/>
            </p:cNvSpPr>
            <p:nvPr/>
          </p:nvSpPr>
          <p:spPr bwMode="auto">
            <a:xfrm>
              <a:off x="2360" y="2496"/>
              <a:ext cx="248" cy="3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grpSp>
          <p:nvGrpSpPr>
            <p:cNvPr id="67695" name="Group 64">
              <a:extLst>
                <a:ext uri="{FF2B5EF4-FFF2-40B4-BE49-F238E27FC236}">
                  <a16:creationId xmlns:a16="http://schemas.microsoft.com/office/drawing/2014/main" id="{2C763073-3FF9-9940-B552-569DC290D628}"/>
                </a:ext>
              </a:extLst>
            </p:cNvPr>
            <p:cNvGrpSpPr>
              <a:grpSpLocks/>
            </p:cNvGrpSpPr>
            <p:nvPr/>
          </p:nvGrpSpPr>
          <p:grpSpPr bwMode="auto">
            <a:xfrm>
              <a:off x="2388" y="2651"/>
              <a:ext cx="190" cy="161"/>
              <a:chOff x="2388" y="2651"/>
              <a:chExt cx="190" cy="161"/>
            </a:xfrm>
          </p:grpSpPr>
          <p:sp>
            <p:nvSpPr>
              <p:cNvPr id="67697" name="Line 65">
                <a:extLst>
                  <a:ext uri="{FF2B5EF4-FFF2-40B4-BE49-F238E27FC236}">
                    <a16:creationId xmlns:a16="http://schemas.microsoft.com/office/drawing/2014/main" id="{EB2B26F9-E31A-384C-9AB7-D672673F7667}"/>
                  </a:ext>
                </a:extLst>
              </p:cNvPr>
              <p:cNvSpPr>
                <a:spLocks noChangeShapeType="1"/>
              </p:cNvSpPr>
              <p:nvPr/>
            </p:nvSpPr>
            <p:spPr bwMode="auto">
              <a:xfrm flipV="1">
                <a:off x="2388" y="2651"/>
                <a:ext cx="189"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98" name="Line 66">
                <a:extLst>
                  <a:ext uri="{FF2B5EF4-FFF2-40B4-BE49-F238E27FC236}">
                    <a16:creationId xmlns:a16="http://schemas.microsoft.com/office/drawing/2014/main" id="{E6D9CEB9-BFF8-7949-96E7-9264F2A514C9}"/>
                  </a:ext>
                </a:extLst>
              </p:cNvPr>
              <p:cNvSpPr>
                <a:spLocks noChangeShapeType="1"/>
              </p:cNvSpPr>
              <p:nvPr/>
            </p:nvSpPr>
            <p:spPr bwMode="auto">
              <a:xfrm>
                <a:off x="2388" y="2705"/>
                <a:ext cx="1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99" name="Line 67">
                <a:extLst>
                  <a:ext uri="{FF2B5EF4-FFF2-40B4-BE49-F238E27FC236}">
                    <a16:creationId xmlns:a16="http://schemas.microsoft.com/office/drawing/2014/main" id="{FFE6D25C-9B05-FB42-A67C-8D828E2D006A}"/>
                  </a:ext>
                </a:extLst>
              </p:cNvPr>
              <p:cNvSpPr>
                <a:spLocks noChangeShapeType="1"/>
              </p:cNvSpPr>
              <p:nvPr/>
            </p:nvSpPr>
            <p:spPr bwMode="auto">
              <a:xfrm>
                <a:off x="2388" y="2757"/>
                <a:ext cx="1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700" name="Line 68">
                <a:extLst>
                  <a:ext uri="{FF2B5EF4-FFF2-40B4-BE49-F238E27FC236}">
                    <a16:creationId xmlns:a16="http://schemas.microsoft.com/office/drawing/2014/main" id="{9C4BCBBB-897B-6D40-9268-F55FEABA06D1}"/>
                  </a:ext>
                </a:extLst>
              </p:cNvPr>
              <p:cNvSpPr>
                <a:spLocks noChangeShapeType="1"/>
              </p:cNvSpPr>
              <p:nvPr/>
            </p:nvSpPr>
            <p:spPr bwMode="auto">
              <a:xfrm flipV="1">
                <a:off x="2388" y="2811"/>
                <a:ext cx="194"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7696" name="Line 69">
              <a:extLst>
                <a:ext uri="{FF2B5EF4-FFF2-40B4-BE49-F238E27FC236}">
                  <a16:creationId xmlns:a16="http://schemas.microsoft.com/office/drawing/2014/main" id="{AFA8CBA7-CA45-5143-ADAD-1613A513E970}"/>
                </a:ext>
              </a:extLst>
            </p:cNvPr>
            <p:cNvSpPr>
              <a:spLocks noChangeShapeType="1"/>
            </p:cNvSpPr>
            <p:nvPr/>
          </p:nvSpPr>
          <p:spPr bwMode="auto">
            <a:xfrm>
              <a:off x="2507" y="2541"/>
              <a:ext cx="5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1468" name="Text Box 70">
            <a:extLst>
              <a:ext uri="{FF2B5EF4-FFF2-40B4-BE49-F238E27FC236}">
                <a16:creationId xmlns:a16="http://schemas.microsoft.com/office/drawing/2014/main" id="{637E5377-D97B-7D4B-A12C-53CE61012B2A}"/>
              </a:ext>
            </a:extLst>
          </p:cNvPr>
          <p:cNvSpPr txBox="1">
            <a:spLocks noChangeArrowheads="1"/>
          </p:cNvSpPr>
          <p:nvPr/>
        </p:nvSpPr>
        <p:spPr bwMode="auto">
          <a:xfrm>
            <a:off x="7406821" y="2366799"/>
            <a:ext cx="9780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err="1">
                <a:latin typeface="Calibri" panose="020F0502020204030204" pitchFamily="34" charset="0"/>
                <a:cs typeface="Calibri" panose="020F0502020204030204" pitchFamily="34" charset="0"/>
              </a:rPr>
              <a:t>nci.nih.gov</a:t>
            </a:r>
            <a:endParaRPr lang="en-US" altLang="en-US" sz="1400" dirty="0">
              <a:latin typeface="Calibri" panose="020F0502020204030204" pitchFamily="34" charset="0"/>
              <a:cs typeface="Calibri" panose="020F0502020204030204" pitchFamily="34" charset="0"/>
            </a:endParaRPr>
          </a:p>
        </p:txBody>
      </p:sp>
      <p:sp>
        <p:nvSpPr>
          <p:cNvPr id="61469" name="Freeform 71">
            <a:extLst>
              <a:ext uri="{FF2B5EF4-FFF2-40B4-BE49-F238E27FC236}">
                <a16:creationId xmlns:a16="http://schemas.microsoft.com/office/drawing/2014/main" id="{1D45B2CE-04F6-B643-963B-32C0E389C5C6}"/>
              </a:ext>
            </a:extLst>
          </p:cNvPr>
          <p:cNvSpPr>
            <a:spLocks/>
          </p:cNvSpPr>
          <p:nvPr/>
        </p:nvSpPr>
        <p:spPr bwMode="auto">
          <a:xfrm>
            <a:off x="6705600" y="1562100"/>
            <a:ext cx="685800" cy="139700"/>
          </a:xfrm>
          <a:custGeom>
            <a:avLst/>
            <a:gdLst>
              <a:gd name="T0" fmla="*/ 0 w 432"/>
              <a:gd name="T1" fmla="*/ 2147483646 h 88"/>
              <a:gd name="T2" fmla="*/ 2147483646 w 432"/>
              <a:gd name="T3" fmla="*/ 0 h 88"/>
              <a:gd name="T4" fmla="*/ 2147483646 w 432"/>
              <a:gd name="T5" fmla="*/ 2147483646 h 88"/>
              <a:gd name="T6" fmla="*/ 0 60000 65536"/>
              <a:gd name="T7" fmla="*/ 0 60000 65536"/>
              <a:gd name="T8" fmla="*/ 0 60000 65536"/>
            </a:gdLst>
            <a:ahLst/>
            <a:cxnLst>
              <a:cxn ang="T6">
                <a:pos x="T0" y="T1"/>
              </a:cxn>
              <a:cxn ang="T7">
                <a:pos x="T2" y="T3"/>
              </a:cxn>
              <a:cxn ang="T8">
                <a:pos x="T4" y="T5"/>
              </a:cxn>
            </a:cxnLst>
            <a:rect l="0" t="0" r="r" b="b"/>
            <a:pathLst>
              <a:path w="432" h="88">
                <a:moveTo>
                  <a:pt x="0" y="88"/>
                </a:moveTo>
                <a:cubicBezTo>
                  <a:pt x="90" y="27"/>
                  <a:pt x="188" y="33"/>
                  <a:pt x="288" y="0"/>
                </a:cubicBezTo>
                <a:cubicBezTo>
                  <a:pt x="334" y="15"/>
                  <a:pt x="383" y="16"/>
                  <a:pt x="432" y="16"/>
                </a:cubicBezTo>
              </a:path>
            </a:pathLst>
          </a:custGeom>
          <a:noFill/>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70" name="Freeform 72">
            <a:extLst>
              <a:ext uri="{FF2B5EF4-FFF2-40B4-BE49-F238E27FC236}">
                <a16:creationId xmlns:a16="http://schemas.microsoft.com/office/drawing/2014/main" id="{301452A5-5C64-A447-8D53-5733363B7CB1}"/>
              </a:ext>
            </a:extLst>
          </p:cNvPr>
          <p:cNvSpPr>
            <a:spLocks/>
          </p:cNvSpPr>
          <p:nvPr/>
        </p:nvSpPr>
        <p:spPr bwMode="auto">
          <a:xfrm>
            <a:off x="6743172" y="1861644"/>
            <a:ext cx="1398588" cy="722313"/>
          </a:xfrm>
          <a:custGeom>
            <a:avLst/>
            <a:gdLst>
              <a:gd name="T0" fmla="*/ 2147483646 w 881"/>
              <a:gd name="T1" fmla="*/ 0 h 455"/>
              <a:gd name="T2" fmla="*/ 2147483646 w 881"/>
              <a:gd name="T3" fmla="*/ 2147483646 h 455"/>
              <a:gd name="T4" fmla="*/ 2147483646 w 881"/>
              <a:gd name="T5" fmla="*/ 2147483646 h 455"/>
              <a:gd name="T6" fmla="*/ 2147483646 w 881"/>
              <a:gd name="T7" fmla="*/ 2147483646 h 455"/>
              <a:gd name="T8" fmla="*/ 2147483646 w 881"/>
              <a:gd name="T9" fmla="*/ 2147483646 h 455"/>
              <a:gd name="T10" fmla="*/ 2147483646 w 881"/>
              <a:gd name="T11" fmla="*/ 2147483646 h 455"/>
              <a:gd name="T12" fmla="*/ 2147483646 w 881"/>
              <a:gd name="T13" fmla="*/ 2147483646 h 455"/>
              <a:gd name="T14" fmla="*/ 2147483646 w 881"/>
              <a:gd name="T15" fmla="*/ 2147483646 h 455"/>
              <a:gd name="T16" fmla="*/ 2147483646 w 881"/>
              <a:gd name="T17" fmla="*/ 2147483646 h 455"/>
              <a:gd name="T18" fmla="*/ 2147483646 w 881"/>
              <a:gd name="T19" fmla="*/ 2147483646 h 455"/>
              <a:gd name="T20" fmla="*/ 2147483646 w 881"/>
              <a:gd name="T21" fmla="*/ 2147483646 h 455"/>
              <a:gd name="T22" fmla="*/ 0 w 881"/>
              <a:gd name="T23" fmla="*/ 2147483646 h 4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81" h="455">
                <a:moveTo>
                  <a:pt x="640" y="0"/>
                </a:moveTo>
                <a:cubicBezTo>
                  <a:pt x="694" y="9"/>
                  <a:pt x="745" y="25"/>
                  <a:pt x="792" y="56"/>
                </a:cubicBezTo>
                <a:cubicBezTo>
                  <a:pt x="812" y="87"/>
                  <a:pt x="840" y="126"/>
                  <a:pt x="856" y="160"/>
                </a:cubicBezTo>
                <a:cubicBezTo>
                  <a:pt x="863" y="175"/>
                  <a:pt x="872" y="208"/>
                  <a:pt x="872" y="208"/>
                </a:cubicBezTo>
                <a:cubicBezTo>
                  <a:pt x="868" y="253"/>
                  <a:pt x="881" y="306"/>
                  <a:pt x="856" y="344"/>
                </a:cubicBezTo>
                <a:cubicBezTo>
                  <a:pt x="806" y="418"/>
                  <a:pt x="625" y="427"/>
                  <a:pt x="552" y="432"/>
                </a:cubicBezTo>
                <a:cubicBezTo>
                  <a:pt x="459" y="455"/>
                  <a:pt x="507" y="446"/>
                  <a:pt x="320" y="432"/>
                </a:cubicBezTo>
                <a:cubicBezTo>
                  <a:pt x="282" y="429"/>
                  <a:pt x="208" y="416"/>
                  <a:pt x="208" y="416"/>
                </a:cubicBezTo>
                <a:cubicBezTo>
                  <a:pt x="200" y="413"/>
                  <a:pt x="192" y="410"/>
                  <a:pt x="184" y="408"/>
                </a:cubicBezTo>
                <a:cubicBezTo>
                  <a:pt x="173" y="404"/>
                  <a:pt x="162" y="403"/>
                  <a:pt x="152" y="400"/>
                </a:cubicBezTo>
                <a:cubicBezTo>
                  <a:pt x="135" y="395"/>
                  <a:pt x="104" y="384"/>
                  <a:pt x="104" y="384"/>
                </a:cubicBezTo>
                <a:cubicBezTo>
                  <a:pt x="82" y="391"/>
                  <a:pt x="0" y="391"/>
                  <a:pt x="0" y="360"/>
                </a:cubicBezTo>
              </a:path>
            </a:pathLst>
          </a:custGeom>
          <a:noFill/>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71" name="Line 73">
            <a:extLst>
              <a:ext uri="{FF2B5EF4-FFF2-40B4-BE49-F238E27FC236}">
                <a16:creationId xmlns:a16="http://schemas.microsoft.com/office/drawing/2014/main" id="{DF609E95-35AF-D741-A68B-9ECA8287B6CC}"/>
              </a:ext>
            </a:extLst>
          </p:cNvPr>
          <p:cNvSpPr>
            <a:spLocks noChangeShapeType="1"/>
          </p:cNvSpPr>
          <p:nvPr/>
        </p:nvSpPr>
        <p:spPr bwMode="auto">
          <a:xfrm>
            <a:off x="7711716" y="2706322"/>
            <a:ext cx="12702" cy="2509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72" name="Group 74">
            <a:extLst>
              <a:ext uri="{FF2B5EF4-FFF2-40B4-BE49-F238E27FC236}">
                <a16:creationId xmlns:a16="http://schemas.microsoft.com/office/drawing/2014/main" id="{85470314-C6F2-394C-B98C-5F776C0D85DF}"/>
              </a:ext>
            </a:extLst>
          </p:cNvPr>
          <p:cNvGrpSpPr>
            <a:grpSpLocks/>
          </p:cNvGrpSpPr>
          <p:nvPr/>
        </p:nvGrpSpPr>
        <p:grpSpPr bwMode="auto">
          <a:xfrm>
            <a:off x="8108950" y="5680075"/>
            <a:ext cx="368300" cy="509588"/>
            <a:chOff x="1324" y="3514"/>
            <a:chExt cx="232" cy="321"/>
          </a:xfrm>
        </p:grpSpPr>
        <p:sp>
          <p:nvSpPr>
            <p:cNvPr id="67690" name="AutoShape 75">
              <a:extLst>
                <a:ext uri="{FF2B5EF4-FFF2-40B4-BE49-F238E27FC236}">
                  <a16:creationId xmlns:a16="http://schemas.microsoft.com/office/drawing/2014/main" id="{9F0A1B25-A9C1-734F-AC3A-2C52FEA16C08}"/>
                </a:ext>
              </a:extLst>
            </p:cNvPr>
            <p:cNvSpPr>
              <a:spLocks noChangeArrowheads="1"/>
            </p:cNvSpPr>
            <p:nvPr/>
          </p:nvSpPr>
          <p:spPr bwMode="auto">
            <a:xfrm>
              <a:off x="1347" y="3514"/>
              <a:ext cx="187" cy="187"/>
            </a:xfrm>
            <a:prstGeom prst="bevel">
              <a:avLst>
                <a:gd name="adj" fmla="val 125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grpSp>
          <p:nvGrpSpPr>
            <p:cNvPr id="67691" name="Group 76">
              <a:extLst>
                <a:ext uri="{FF2B5EF4-FFF2-40B4-BE49-F238E27FC236}">
                  <a16:creationId xmlns:a16="http://schemas.microsoft.com/office/drawing/2014/main" id="{2122BCC7-A33F-A949-A3E6-B4AC201A9B4F}"/>
                </a:ext>
              </a:extLst>
            </p:cNvPr>
            <p:cNvGrpSpPr>
              <a:grpSpLocks/>
            </p:cNvGrpSpPr>
            <p:nvPr/>
          </p:nvGrpSpPr>
          <p:grpSpPr bwMode="auto">
            <a:xfrm>
              <a:off x="1324" y="3746"/>
              <a:ext cx="232" cy="89"/>
              <a:chOff x="1324" y="3746"/>
              <a:chExt cx="232" cy="89"/>
            </a:xfrm>
          </p:grpSpPr>
          <p:sp>
            <p:nvSpPr>
              <p:cNvPr id="67692" name="Rectangle 77">
                <a:extLst>
                  <a:ext uri="{FF2B5EF4-FFF2-40B4-BE49-F238E27FC236}">
                    <a16:creationId xmlns:a16="http://schemas.microsoft.com/office/drawing/2014/main" id="{F0FF14C5-00CA-8D4B-B290-6D4BDA19C68F}"/>
                  </a:ext>
                </a:extLst>
              </p:cNvPr>
              <p:cNvSpPr>
                <a:spLocks noChangeArrowheads="1"/>
              </p:cNvSpPr>
              <p:nvPr/>
            </p:nvSpPr>
            <p:spPr bwMode="auto">
              <a:xfrm>
                <a:off x="1324" y="3746"/>
                <a:ext cx="232" cy="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sp>
            <p:nvSpPr>
              <p:cNvPr id="67693" name="Line 78">
                <a:extLst>
                  <a:ext uri="{FF2B5EF4-FFF2-40B4-BE49-F238E27FC236}">
                    <a16:creationId xmlns:a16="http://schemas.microsoft.com/office/drawing/2014/main" id="{4EB64447-55E5-994D-8F6C-049317014D19}"/>
                  </a:ext>
                </a:extLst>
              </p:cNvPr>
              <p:cNvSpPr>
                <a:spLocks noChangeShapeType="1"/>
              </p:cNvSpPr>
              <p:nvPr/>
            </p:nvSpPr>
            <p:spPr bwMode="auto">
              <a:xfrm>
                <a:off x="1500" y="3776"/>
                <a:ext cx="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61473" name="Text Box 79">
            <a:extLst>
              <a:ext uri="{FF2B5EF4-FFF2-40B4-BE49-F238E27FC236}">
                <a16:creationId xmlns:a16="http://schemas.microsoft.com/office/drawing/2014/main" id="{4F7C90C0-C2AB-274A-9051-7D4042BA39E7}"/>
              </a:ext>
            </a:extLst>
          </p:cNvPr>
          <p:cNvSpPr txBox="1">
            <a:spLocks noChangeArrowheads="1"/>
          </p:cNvSpPr>
          <p:nvPr/>
        </p:nvSpPr>
        <p:spPr bwMode="auto">
          <a:xfrm>
            <a:off x="8559132" y="5934172"/>
            <a:ext cx="7921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a:latin typeface="Calibri" panose="020F0502020204030204" pitchFamily="34" charset="0"/>
                <a:cs typeface="Calibri" panose="020F0502020204030204" pitchFamily="34" charset="0"/>
              </a:rPr>
              <a:t>at home</a:t>
            </a:r>
          </a:p>
        </p:txBody>
      </p:sp>
      <p:grpSp>
        <p:nvGrpSpPr>
          <p:cNvPr id="61477" name="Group 83">
            <a:extLst>
              <a:ext uri="{FF2B5EF4-FFF2-40B4-BE49-F238E27FC236}">
                <a16:creationId xmlns:a16="http://schemas.microsoft.com/office/drawing/2014/main" id="{47317D00-1458-C344-B201-3F4EAA83CA23}"/>
              </a:ext>
            </a:extLst>
          </p:cNvPr>
          <p:cNvGrpSpPr>
            <a:grpSpLocks/>
          </p:cNvGrpSpPr>
          <p:nvPr/>
        </p:nvGrpSpPr>
        <p:grpSpPr bwMode="auto">
          <a:xfrm>
            <a:off x="7711715" y="3711398"/>
            <a:ext cx="393700" cy="558800"/>
            <a:chOff x="2360" y="2496"/>
            <a:chExt cx="248" cy="352"/>
          </a:xfrm>
        </p:grpSpPr>
        <p:sp>
          <p:nvSpPr>
            <p:cNvPr id="67683" name="Rectangle 84">
              <a:extLst>
                <a:ext uri="{FF2B5EF4-FFF2-40B4-BE49-F238E27FC236}">
                  <a16:creationId xmlns:a16="http://schemas.microsoft.com/office/drawing/2014/main" id="{42EE8F52-54EE-994B-8298-99D16AB3C781}"/>
                </a:ext>
              </a:extLst>
            </p:cNvPr>
            <p:cNvSpPr>
              <a:spLocks noChangeArrowheads="1"/>
            </p:cNvSpPr>
            <p:nvPr/>
          </p:nvSpPr>
          <p:spPr bwMode="auto">
            <a:xfrm>
              <a:off x="2360" y="2496"/>
              <a:ext cx="248" cy="3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grpSp>
          <p:nvGrpSpPr>
            <p:cNvPr id="67684" name="Group 85">
              <a:extLst>
                <a:ext uri="{FF2B5EF4-FFF2-40B4-BE49-F238E27FC236}">
                  <a16:creationId xmlns:a16="http://schemas.microsoft.com/office/drawing/2014/main" id="{F0B0B687-0EC6-8D49-A25C-FC71DFB89720}"/>
                </a:ext>
              </a:extLst>
            </p:cNvPr>
            <p:cNvGrpSpPr>
              <a:grpSpLocks/>
            </p:cNvGrpSpPr>
            <p:nvPr/>
          </p:nvGrpSpPr>
          <p:grpSpPr bwMode="auto">
            <a:xfrm>
              <a:off x="2388" y="2651"/>
              <a:ext cx="190" cy="161"/>
              <a:chOff x="2388" y="2651"/>
              <a:chExt cx="190" cy="161"/>
            </a:xfrm>
          </p:grpSpPr>
          <p:sp>
            <p:nvSpPr>
              <p:cNvPr id="67686" name="Line 86">
                <a:extLst>
                  <a:ext uri="{FF2B5EF4-FFF2-40B4-BE49-F238E27FC236}">
                    <a16:creationId xmlns:a16="http://schemas.microsoft.com/office/drawing/2014/main" id="{B90BBCF7-15F0-6E45-BBB6-3760209B962F}"/>
                  </a:ext>
                </a:extLst>
              </p:cNvPr>
              <p:cNvSpPr>
                <a:spLocks noChangeShapeType="1"/>
              </p:cNvSpPr>
              <p:nvPr/>
            </p:nvSpPr>
            <p:spPr bwMode="auto">
              <a:xfrm flipV="1">
                <a:off x="2388" y="2651"/>
                <a:ext cx="18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87" name="Line 87">
                <a:extLst>
                  <a:ext uri="{FF2B5EF4-FFF2-40B4-BE49-F238E27FC236}">
                    <a16:creationId xmlns:a16="http://schemas.microsoft.com/office/drawing/2014/main" id="{E6D41F86-9CF1-DA41-AB2B-4E582BF41BEC}"/>
                  </a:ext>
                </a:extLst>
              </p:cNvPr>
              <p:cNvSpPr>
                <a:spLocks noChangeShapeType="1"/>
              </p:cNvSpPr>
              <p:nvPr/>
            </p:nvSpPr>
            <p:spPr bwMode="auto">
              <a:xfrm>
                <a:off x="2388" y="2704"/>
                <a:ext cx="1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88" name="Line 88">
                <a:extLst>
                  <a:ext uri="{FF2B5EF4-FFF2-40B4-BE49-F238E27FC236}">
                    <a16:creationId xmlns:a16="http://schemas.microsoft.com/office/drawing/2014/main" id="{68A39580-6FC1-6641-8C15-9EEDC3B44B71}"/>
                  </a:ext>
                </a:extLst>
              </p:cNvPr>
              <p:cNvSpPr>
                <a:spLocks noChangeShapeType="1"/>
              </p:cNvSpPr>
              <p:nvPr/>
            </p:nvSpPr>
            <p:spPr bwMode="auto">
              <a:xfrm>
                <a:off x="2388" y="2757"/>
                <a:ext cx="1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89" name="Line 89">
                <a:extLst>
                  <a:ext uri="{FF2B5EF4-FFF2-40B4-BE49-F238E27FC236}">
                    <a16:creationId xmlns:a16="http://schemas.microsoft.com/office/drawing/2014/main" id="{86AA19F5-7D0C-944B-85C2-3D08B8104966}"/>
                  </a:ext>
                </a:extLst>
              </p:cNvPr>
              <p:cNvSpPr>
                <a:spLocks noChangeShapeType="1"/>
              </p:cNvSpPr>
              <p:nvPr/>
            </p:nvSpPr>
            <p:spPr bwMode="auto">
              <a:xfrm flipV="1">
                <a:off x="2388" y="2810"/>
                <a:ext cx="190"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7685" name="Line 90">
              <a:extLst>
                <a:ext uri="{FF2B5EF4-FFF2-40B4-BE49-F238E27FC236}">
                  <a16:creationId xmlns:a16="http://schemas.microsoft.com/office/drawing/2014/main" id="{27C56F89-1E0E-4D46-95A6-EDDA8D10F7BE}"/>
                </a:ext>
              </a:extLst>
            </p:cNvPr>
            <p:cNvSpPr>
              <a:spLocks noChangeShapeType="1"/>
            </p:cNvSpPr>
            <p:nvPr/>
          </p:nvSpPr>
          <p:spPr bwMode="auto">
            <a:xfrm>
              <a:off x="2507" y="2541"/>
              <a:ext cx="5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1478" name="Text Box 91">
            <a:extLst>
              <a:ext uri="{FF2B5EF4-FFF2-40B4-BE49-F238E27FC236}">
                <a16:creationId xmlns:a16="http://schemas.microsoft.com/office/drawing/2014/main" id="{9E775586-517C-5C46-AEF7-386F25C565FC}"/>
              </a:ext>
            </a:extLst>
          </p:cNvPr>
          <p:cNvSpPr txBox="1">
            <a:spLocks noChangeArrowheads="1"/>
          </p:cNvSpPr>
          <p:nvPr/>
        </p:nvSpPr>
        <p:spPr bwMode="auto">
          <a:xfrm>
            <a:off x="6739247" y="3848817"/>
            <a:ext cx="8146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a:latin typeface="Calibri" panose="020F0502020204030204" pitchFamily="34" charset="0"/>
                <a:cs typeface="Calibri" panose="020F0502020204030204" pitchFamily="34" charset="0"/>
              </a:rPr>
              <a:t>Comcast</a:t>
            </a:r>
            <a:endParaRPr lang="en-US" altLang="en-US" sz="2400" dirty="0">
              <a:latin typeface="Calibri" panose="020F0502020204030204" pitchFamily="34" charset="0"/>
              <a:cs typeface="Calibri" panose="020F0502020204030204" pitchFamily="34" charset="0"/>
            </a:endParaRPr>
          </a:p>
        </p:txBody>
      </p:sp>
      <p:grpSp>
        <p:nvGrpSpPr>
          <p:cNvPr id="61479" name="Group 92">
            <a:extLst>
              <a:ext uri="{FF2B5EF4-FFF2-40B4-BE49-F238E27FC236}">
                <a16:creationId xmlns:a16="http://schemas.microsoft.com/office/drawing/2014/main" id="{87EC4EC1-ADC8-2D4E-8F3B-7105C852D670}"/>
              </a:ext>
            </a:extLst>
          </p:cNvPr>
          <p:cNvGrpSpPr>
            <a:grpSpLocks/>
          </p:cNvGrpSpPr>
          <p:nvPr/>
        </p:nvGrpSpPr>
        <p:grpSpPr bwMode="auto">
          <a:xfrm>
            <a:off x="8727123" y="3685997"/>
            <a:ext cx="349250" cy="584200"/>
            <a:chOff x="2388" y="2480"/>
            <a:chExt cx="220" cy="368"/>
          </a:xfrm>
        </p:grpSpPr>
        <p:sp>
          <p:nvSpPr>
            <p:cNvPr id="67676" name="Rectangle 93">
              <a:extLst>
                <a:ext uri="{FF2B5EF4-FFF2-40B4-BE49-F238E27FC236}">
                  <a16:creationId xmlns:a16="http://schemas.microsoft.com/office/drawing/2014/main" id="{E284CCB1-6529-074E-ACDB-323A24DACF68}"/>
                </a:ext>
              </a:extLst>
            </p:cNvPr>
            <p:cNvSpPr>
              <a:spLocks noChangeArrowheads="1"/>
            </p:cNvSpPr>
            <p:nvPr/>
          </p:nvSpPr>
          <p:spPr bwMode="auto">
            <a:xfrm>
              <a:off x="2388" y="2480"/>
              <a:ext cx="220" cy="3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grpSp>
          <p:nvGrpSpPr>
            <p:cNvPr id="67677" name="Group 94">
              <a:extLst>
                <a:ext uri="{FF2B5EF4-FFF2-40B4-BE49-F238E27FC236}">
                  <a16:creationId xmlns:a16="http://schemas.microsoft.com/office/drawing/2014/main" id="{52CEE6B6-365D-8B41-869C-0DBA8DE58F79}"/>
                </a:ext>
              </a:extLst>
            </p:cNvPr>
            <p:cNvGrpSpPr>
              <a:grpSpLocks/>
            </p:cNvGrpSpPr>
            <p:nvPr/>
          </p:nvGrpSpPr>
          <p:grpSpPr bwMode="auto">
            <a:xfrm>
              <a:off x="2388" y="2651"/>
              <a:ext cx="190" cy="161"/>
              <a:chOff x="2388" y="2651"/>
              <a:chExt cx="190" cy="161"/>
            </a:xfrm>
          </p:grpSpPr>
          <p:sp>
            <p:nvSpPr>
              <p:cNvPr id="67679" name="Line 95">
                <a:extLst>
                  <a:ext uri="{FF2B5EF4-FFF2-40B4-BE49-F238E27FC236}">
                    <a16:creationId xmlns:a16="http://schemas.microsoft.com/office/drawing/2014/main" id="{CFD9CF1E-D4ED-8843-A1E0-B278F4B55719}"/>
                  </a:ext>
                </a:extLst>
              </p:cNvPr>
              <p:cNvSpPr>
                <a:spLocks noChangeShapeType="1"/>
              </p:cNvSpPr>
              <p:nvPr/>
            </p:nvSpPr>
            <p:spPr bwMode="auto">
              <a:xfrm flipV="1">
                <a:off x="2388" y="2651"/>
                <a:ext cx="18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80" name="Line 96">
                <a:extLst>
                  <a:ext uri="{FF2B5EF4-FFF2-40B4-BE49-F238E27FC236}">
                    <a16:creationId xmlns:a16="http://schemas.microsoft.com/office/drawing/2014/main" id="{1C9C37AE-4355-2B4E-BF4D-9E2C786B489D}"/>
                  </a:ext>
                </a:extLst>
              </p:cNvPr>
              <p:cNvSpPr>
                <a:spLocks noChangeShapeType="1"/>
              </p:cNvSpPr>
              <p:nvPr/>
            </p:nvSpPr>
            <p:spPr bwMode="auto">
              <a:xfrm>
                <a:off x="2388" y="2704"/>
                <a:ext cx="1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81" name="Line 97">
                <a:extLst>
                  <a:ext uri="{FF2B5EF4-FFF2-40B4-BE49-F238E27FC236}">
                    <a16:creationId xmlns:a16="http://schemas.microsoft.com/office/drawing/2014/main" id="{862C9100-9C13-994A-8DBA-30F6BBB86F09}"/>
                  </a:ext>
                </a:extLst>
              </p:cNvPr>
              <p:cNvSpPr>
                <a:spLocks noChangeShapeType="1"/>
              </p:cNvSpPr>
              <p:nvPr/>
            </p:nvSpPr>
            <p:spPr bwMode="auto">
              <a:xfrm>
                <a:off x="2388" y="2757"/>
                <a:ext cx="1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82" name="Line 98">
                <a:extLst>
                  <a:ext uri="{FF2B5EF4-FFF2-40B4-BE49-F238E27FC236}">
                    <a16:creationId xmlns:a16="http://schemas.microsoft.com/office/drawing/2014/main" id="{BBEE233D-F50E-3341-83FF-F31F0D94FA3F}"/>
                  </a:ext>
                </a:extLst>
              </p:cNvPr>
              <p:cNvSpPr>
                <a:spLocks noChangeShapeType="1"/>
              </p:cNvSpPr>
              <p:nvPr/>
            </p:nvSpPr>
            <p:spPr bwMode="auto">
              <a:xfrm flipV="1">
                <a:off x="2388" y="2810"/>
                <a:ext cx="190"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7678" name="Line 99">
              <a:extLst>
                <a:ext uri="{FF2B5EF4-FFF2-40B4-BE49-F238E27FC236}">
                  <a16:creationId xmlns:a16="http://schemas.microsoft.com/office/drawing/2014/main" id="{3D0FA938-CB1E-1F42-B7BC-4AF81420BCA0}"/>
                </a:ext>
              </a:extLst>
            </p:cNvPr>
            <p:cNvSpPr>
              <a:spLocks noChangeShapeType="1"/>
            </p:cNvSpPr>
            <p:nvPr/>
          </p:nvSpPr>
          <p:spPr bwMode="auto">
            <a:xfrm>
              <a:off x="2507" y="2541"/>
              <a:ext cx="5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1480" name="Text Box 100">
            <a:extLst>
              <a:ext uri="{FF2B5EF4-FFF2-40B4-BE49-F238E27FC236}">
                <a16:creationId xmlns:a16="http://schemas.microsoft.com/office/drawing/2014/main" id="{F23CDD4E-69E8-B14A-9C15-FE5955E482A2}"/>
              </a:ext>
            </a:extLst>
          </p:cNvPr>
          <p:cNvSpPr txBox="1">
            <a:spLocks noChangeArrowheads="1"/>
          </p:cNvSpPr>
          <p:nvPr/>
        </p:nvSpPr>
        <p:spPr bwMode="auto">
          <a:xfrm>
            <a:off x="9151520" y="3871076"/>
            <a:ext cx="740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FontTx/>
              <a:buNone/>
            </a:pPr>
            <a:r>
              <a:rPr lang="en-US" altLang="en-US" sz="1400" dirty="0">
                <a:latin typeface="Calibri" panose="020F0502020204030204" pitchFamily="34" charset="0"/>
                <a:cs typeface="Calibri" panose="020F0502020204030204" pitchFamily="34" charset="0"/>
              </a:rPr>
              <a:t>XFINITY</a:t>
            </a:r>
            <a:endParaRPr lang="en-US" altLang="en-US" sz="2400" dirty="0">
              <a:latin typeface="Calibri" panose="020F0502020204030204" pitchFamily="34" charset="0"/>
              <a:cs typeface="Calibri" panose="020F0502020204030204" pitchFamily="34" charset="0"/>
            </a:endParaRPr>
          </a:p>
        </p:txBody>
      </p:sp>
      <p:cxnSp>
        <p:nvCxnSpPr>
          <p:cNvPr id="61481" name="AutoShape 101">
            <a:extLst>
              <a:ext uri="{FF2B5EF4-FFF2-40B4-BE49-F238E27FC236}">
                <a16:creationId xmlns:a16="http://schemas.microsoft.com/office/drawing/2014/main" id="{7EBF22C6-E70C-094B-905F-06524B3E4182}"/>
              </a:ext>
            </a:extLst>
          </p:cNvPr>
          <p:cNvCxnSpPr>
            <a:cxnSpLocks noChangeShapeType="1"/>
            <a:stCxn id="67683" idx="2"/>
            <a:endCxn id="67690" idx="6"/>
          </p:cNvCxnSpPr>
          <p:nvPr/>
        </p:nvCxnSpPr>
        <p:spPr bwMode="auto">
          <a:xfrm rot="16200000" flipH="1">
            <a:off x="7396292" y="4782471"/>
            <a:ext cx="1409877" cy="385330"/>
          </a:xfrm>
          <a:prstGeom prst="curvedConnector3">
            <a:avLst>
              <a:gd name="adj1" fmla="val 50000"/>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61482" name="AutoShape 102">
            <a:extLst>
              <a:ext uri="{FF2B5EF4-FFF2-40B4-BE49-F238E27FC236}">
                <a16:creationId xmlns:a16="http://schemas.microsoft.com/office/drawing/2014/main" id="{12A25644-150E-0E43-9434-1C8111F8CA67}"/>
              </a:ext>
            </a:extLst>
          </p:cNvPr>
          <p:cNvCxnSpPr>
            <a:cxnSpLocks noChangeShapeType="1"/>
            <a:stCxn id="67676" idx="2"/>
            <a:endCxn id="67690" idx="6"/>
          </p:cNvCxnSpPr>
          <p:nvPr/>
        </p:nvCxnSpPr>
        <p:spPr bwMode="auto">
          <a:xfrm rot="5400000">
            <a:off x="7892883" y="4671210"/>
            <a:ext cx="1409878" cy="607853"/>
          </a:xfrm>
          <a:prstGeom prst="curvedConnector3">
            <a:avLst>
              <a:gd name="adj1" fmla="val 50000"/>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61483" name="Line 103">
            <a:extLst>
              <a:ext uri="{FF2B5EF4-FFF2-40B4-BE49-F238E27FC236}">
                <a16:creationId xmlns:a16="http://schemas.microsoft.com/office/drawing/2014/main" id="{9417430E-B972-264A-BF2C-BE783C82E408}"/>
              </a:ext>
            </a:extLst>
          </p:cNvPr>
          <p:cNvSpPr>
            <a:spLocks noChangeShapeType="1"/>
          </p:cNvSpPr>
          <p:nvPr/>
        </p:nvSpPr>
        <p:spPr bwMode="auto">
          <a:xfrm>
            <a:off x="8854627" y="3037713"/>
            <a:ext cx="22226" cy="6481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4" name="Line 104">
            <a:extLst>
              <a:ext uri="{FF2B5EF4-FFF2-40B4-BE49-F238E27FC236}">
                <a16:creationId xmlns:a16="http://schemas.microsoft.com/office/drawing/2014/main" id="{27DCF545-0DE4-9A42-B916-4705F2F37FA9}"/>
              </a:ext>
            </a:extLst>
          </p:cNvPr>
          <p:cNvSpPr>
            <a:spLocks noChangeShapeType="1"/>
          </p:cNvSpPr>
          <p:nvPr/>
        </p:nvSpPr>
        <p:spPr bwMode="auto">
          <a:xfrm flipH="1">
            <a:off x="7895865" y="3025325"/>
            <a:ext cx="12700" cy="6953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5" name="Text Box 105">
            <a:extLst>
              <a:ext uri="{FF2B5EF4-FFF2-40B4-BE49-F238E27FC236}">
                <a16:creationId xmlns:a16="http://schemas.microsoft.com/office/drawing/2014/main" id="{D752CFB5-7BC3-044F-9B08-9D5B98B806BC}"/>
              </a:ext>
            </a:extLst>
          </p:cNvPr>
          <p:cNvSpPr txBox="1">
            <a:spLocks noChangeArrowheads="1"/>
          </p:cNvSpPr>
          <p:nvPr/>
        </p:nvSpPr>
        <p:spPr bwMode="auto">
          <a:xfrm>
            <a:off x="5333547" y="4468075"/>
            <a:ext cx="2595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r">
              <a:lnSpc>
                <a:spcPct val="100000"/>
              </a:lnSpc>
              <a:spcBef>
                <a:spcPct val="0"/>
              </a:spcBef>
              <a:buFontTx/>
              <a:buNone/>
            </a:pPr>
            <a:r>
              <a:rPr lang="en-US" altLang="en-US" sz="1400" dirty="0"/>
              <a:t>Internet Service Provider (ISP)</a:t>
            </a:r>
            <a:endParaRPr lang="en-US" altLang="en-US" sz="2400" dirty="0">
              <a:latin typeface="Times" pitchFamily="2" charset="0"/>
            </a:endParaRPr>
          </a:p>
        </p:txBody>
      </p:sp>
      <p:sp>
        <p:nvSpPr>
          <p:cNvPr id="61487" name="Freeform 107">
            <a:extLst>
              <a:ext uri="{FF2B5EF4-FFF2-40B4-BE49-F238E27FC236}">
                <a16:creationId xmlns:a16="http://schemas.microsoft.com/office/drawing/2014/main" id="{D562B4C8-2EAF-244F-81E4-DBAD5C18F69C}"/>
              </a:ext>
            </a:extLst>
          </p:cNvPr>
          <p:cNvSpPr>
            <a:spLocks/>
          </p:cNvSpPr>
          <p:nvPr/>
        </p:nvSpPr>
        <p:spPr bwMode="auto">
          <a:xfrm>
            <a:off x="3181350" y="5364164"/>
            <a:ext cx="565150" cy="668337"/>
          </a:xfrm>
          <a:custGeom>
            <a:avLst/>
            <a:gdLst>
              <a:gd name="T0" fmla="*/ 2147483646 w 356"/>
              <a:gd name="T1" fmla="*/ 2147483646 h 421"/>
              <a:gd name="T2" fmla="*/ 2147483646 w 356"/>
              <a:gd name="T3" fmla="*/ 2147483646 h 421"/>
              <a:gd name="T4" fmla="*/ 2147483646 w 356"/>
              <a:gd name="T5" fmla="*/ 2147483646 h 421"/>
              <a:gd name="T6" fmla="*/ 2147483646 w 356"/>
              <a:gd name="T7" fmla="*/ 2147483646 h 421"/>
              <a:gd name="T8" fmla="*/ 2147483646 w 356"/>
              <a:gd name="T9" fmla="*/ 2147483646 h 421"/>
              <a:gd name="T10" fmla="*/ 2147483646 w 356"/>
              <a:gd name="T11" fmla="*/ 2147483646 h 421"/>
              <a:gd name="T12" fmla="*/ 2147483646 w 356"/>
              <a:gd name="T13" fmla="*/ 2147483646 h 421"/>
              <a:gd name="T14" fmla="*/ 2147483646 w 356"/>
              <a:gd name="T15" fmla="*/ 2147483646 h 4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6" h="421">
                <a:moveTo>
                  <a:pt x="356" y="93"/>
                </a:moveTo>
                <a:cubicBezTo>
                  <a:pt x="263" y="0"/>
                  <a:pt x="292" y="10"/>
                  <a:pt x="164" y="21"/>
                </a:cubicBezTo>
                <a:cubicBezTo>
                  <a:pt x="156" y="22"/>
                  <a:pt x="117" y="31"/>
                  <a:pt x="108" y="37"/>
                </a:cubicBezTo>
                <a:cubicBezTo>
                  <a:pt x="91" y="46"/>
                  <a:pt x="60" y="69"/>
                  <a:pt x="60" y="69"/>
                </a:cubicBezTo>
                <a:cubicBezTo>
                  <a:pt x="45" y="111"/>
                  <a:pt x="18" y="146"/>
                  <a:pt x="4" y="189"/>
                </a:cubicBezTo>
                <a:cubicBezTo>
                  <a:pt x="13" y="317"/>
                  <a:pt x="0" y="265"/>
                  <a:pt x="28" y="349"/>
                </a:cubicBezTo>
                <a:cubicBezTo>
                  <a:pt x="33" y="365"/>
                  <a:pt x="29" y="387"/>
                  <a:pt x="44" y="397"/>
                </a:cubicBezTo>
                <a:cubicBezTo>
                  <a:pt x="70" y="414"/>
                  <a:pt x="68" y="403"/>
                  <a:pt x="68" y="421"/>
                </a:cubicBezTo>
              </a:path>
            </a:pathLst>
          </a:custGeom>
          <a:noFill/>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61489" name="Group 109">
            <a:extLst>
              <a:ext uri="{FF2B5EF4-FFF2-40B4-BE49-F238E27FC236}">
                <a16:creationId xmlns:a16="http://schemas.microsoft.com/office/drawing/2014/main" id="{C5014CDD-F88B-6847-A934-76AF96E3D62C}"/>
              </a:ext>
            </a:extLst>
          </p:cNvPr>
          <p:cNvGrpSpPr>
            <a:grpSpLocks/>
          </p:cNvGrpSpPr>
          <p:nvPr/>
        </p:nvGrpSpPr>
        <p:grpSpPr bwMode="auto">
          <a:xfrm>
            <a:off x="3951023" y="1950275"/>
            <a:ext cx="711200" cy="603250"/>
            <a:chOff x="360" y="1768"/>
            <a:chExt cx="496" cy="444"/>
          </a:xfrm>
        </p:grpSpPr>
        <p:grpSp>
          <p:nvGrpSpPr>
            <p:cNvPr id="67636" name="Group 110">
              <a:extLst>
                <a:ext uri="{FF2B5EF4-FFF2-40B4-BE49-F238E27FC236}">
                  <a16:creationId xmlns:a16="http://schemas.microsoft.com/office/drawing/2014/main" id="{3CE21C78-2367-8547-B973-F2220BB32C68}"/>
                </a:ext>
              </a:extLst>
            </p:cNvPr>
            <p:cNvGrpSpPr>
              <a:grpSpLocks/>
            </p:cNvGrpSpPr>
            <p:nvPr/>
          </p:nvGrpSpPr>
          <p:grpSpPr bwMode="auto">
            <a:xfrm>
              <a:off x="360" y="1768"/>
              <a:ext cx="120" cy="192"/>
              <a:chOff x="2360" y="2496"/>
              <a:chExt cx="248" cy="352"/>
            </a:xfrm>
          </p:grpSpPr>
          <p:sp>
            <p:nvSpPr>
              <p:cNvPr id="67669" name="Rectangle 111">
                <a:extLst>
                  <a:ext uri="{FF2B5EF4-FFF2-40B4-BE49-F238E27FC236}">
                    <a16:creationId xmlns:a16="http://schemas.microsoft.com/office/drawing/2014/main" id="{5D590266-8E2A-4C48-86CB-BA7120258D33}"/>
                  </a:ext>
                </a:extLst>
              </p:cNvPr>
              <p:cNvSpPr>
                <a:spLocks noChangeArrowheads="1"/>
              </p:cNvSpPr>
              <p:nvPr/>
            </p:nvSpPr>
            <p:spPr bwMode="auto">
              <a:xfrm>
                <a:off x="2360" y="2496"/>
                <a:ext cx="247" cy="351"/>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grpSp>
            <p:nvGrpSpPr>
              <p:cNvPr id="67670" name="Group 112">
                <a:extLst>
                  <a:ext uri="{FF2B5EF4-FFF2-40B4-BE49-F238E27FC236}">
                    <a16:creationId xmlns:a16="http://schemas.microsoft.com/office/drawing/2014/main" id="{1B01D4E5-307A-A541-8ED7-33B86FC006DF}"/>
                  </a:ext>
                </a:extLst>
              </p:cNvPr>
              <p:cNvGrpSpPr>
                <a:grpSpLocks/>
              </p:cNvGrpSpPr>
              <p:nvPr/>
            </p:nvGrpSpPr>
            <p:grpSpPr bwMode="auto">
              <a:xfrm>
                <a:off x="2388" y="2651"/>
                <a:ext cx="190" cy="161"/>
                <a:chOff x="2388" y="2651"/>
                <a:chExt cx="190" cy="161"/>
              </a:xfrm>
            </p:grpSpPr>
            <p:sp>
              <p:nvSpPr>
                <p:cNvPr id="67672" name="Line 113">
                  <a:extLst>
                    <a:ext uri="{FF2B5EF4-FFF2-40B4-BE49-F238E27FC236}">
                      <a16:creationId xmlns:a16="http://schemas.microsoft.com/office/drawing/2014/main" id="{A9B6CEED-8E26-1746-904D-E62166E499FB}"/>
                    </a:ext>
                  </a:extLst>
                </p:cNvPr>
                <p:cNvSpPr>
                  <a:spLocks noChangeShapeType="1"/>
                </p:cNvSpPr>
                <p:nvPr/>
              </p:nvSpPr>
              <p:spPr bwMode="auto">
                <a:xfrm flipV="1">
                  <a:off x="2387" y="2650"/>
                  <a:ext cx="188"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73" name="Line 114">
                  <a:extLst>
                    <a:ext uri="{FF2B5EF4-FFF2-40B4-BE49-F238E27FC236}">
                      <a16:creationId xmlns:a16="http://schemas.microsoft.com/office/drawing/2014/main" id="{58795877-F48E-7B47-98AC-13126BE78F9A}"/>
                    </a:ext>
                  </a:extLst>
                </p:cNvPr>
                <p:cNvSpPr>
                  <a:spLocks noChangeShapeType="1"/>
                </p:cNvSpPr>
                <p:nvPr/>
              </p:nvSpPr>
              <p:spPr bwMode="auto">
                <a:xfrm>
                  <a:off x="2387" y="2704"/>
                  <a:ext cx="183"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74" name="Line 115">
                  <a:extLst>
                    <a:ext uri="{FF2B5EF4-FFF2-40B4-BE49-F238E27FC236}">
                      <a16:creationId xmlns:a16="http://schemas.microsoft.com/office/drawing/2014/main" id="{5A76BF18-82A5-4A42-9617-BB9F7EB2DD94}"/>
                    </a:ext>
                  </a:extLst>
                </p:cNvPr>
                <p:cNvSpPr>
                  <a:spLocks noChangeShapeType="1"/>
                </p:cNvSpPr>
                <p:nvPr/>
              </p:nvSpPr>
              <p:spPr bwMode="auto">
                <a:xfrm>
                  <a:off x="2387" y="2753"/>
                  <a:ext cx="183"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75" name="Line 116">
                  <a:extLst>
                    <a:ext uri="{FF2B5EF4-FFF2-40B4-BE49-F238E27FC236}">
                      <a16:creationId xmlns:a16="http://schemas.microsoft.com/office/drawing/2014/main" id="{4010467F-6DE3-8A49-8FA9-E3BD8E67C1F3}"/>
                    </a:ext>
                  </a:extLst>
                </p:cNvPr>
                <p:cNvSpPr>
                  <a:spLocks noChangeShapeType="1"/>
                </p:cNvSpPr>
                <p:nvPr/>
              </p:nvSpPr>
              <p:spPr bwMode="auto">
                <a:xfrm flipV="1">
                  <a:off x="2387" y="2809"/>
                  <a:ext cx="190" cy="2"/>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7671" name="Line 117">
                <a:extLst>
                  <a:ext uri="{FF2B5EF4-FFF2-40B4-BE49-F238E27FC236}">
                    <a16:creationId xmlns:a16="http://schemas.microsoft.com/office/drawing/2014/main" id="{998AD03B-6522-314D-996F-3256BE0CF903}"/>
                  </a:ext>
                </a:extLst>
              </p:cNvPr>
              <p:cNvSpPr>
                <a:spLocks noChangeShapeType="1"/>
              </p:cNvSpPr>
              <p:nvPr/>
            </p:nvSpPr>
            <p:spPr bwMode="auto">
              <a:xfrm>
                <a:off x="2506" y="2541"/>
                <a:ext cx="55"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7637" name="Group 118">
              <a:extLst>
                <a:ext uri="{FF2B5EF4-FFF2-40B4-BE49-F238E27FC236}">
                  <a16:creationId xmlns:a16="http://schemas.microsoft.com/office/drawing/2014/main" id="{08064F64-647E-7745-A6F3-AB859CFE39D3}"/>
                </a:ext>
              </a:extLst>
            </p:cNvPr>
            <p:cNvGrpSpPr>
              <a:grpSpLocks/>
            </p:cNvGrpSpPr>
            <p:nvPr/>
          </p:nvGrpSpPr>
          <p:grpSpPr bwMode="auto">
            <a:xfrm>
              <a:off x="548" y="1776"/>
              <a:ext cx="120" cy="192"/>
              <a:chOff x="2360" y="2496"/>
              <a:chExt cx="248" cy="352"/>
            </a:xfrm>
          </p:grpSpPr>
          <p:sp>
            <p:nvSpPr>
              <p:cNvPr id="67662" name="Rectangle 119">
                <a:extLst>
                  <a:ext uri="{FF2B5EF4-FFF2-40B4-BE49-F238E27FC236}">
                    <a16:creationId xmlns:a16="http://schemas.microsoft.com/office/drawing/2014/main" id="{C4ECCC30-B858-2E48-8524-692C8E670DE4}"/>
                  </a:ext>
                </a:extLst>
              </p:cNvPr>
              <p:cNvSpPr>
                <a:spLocks noChangeArrowheads="1"/>
              </p:cNvSpPr>
              <p:nvPr/>
            </p:nvSpPr>
            <p:spPr bwMode="auto">
              <a:xfrm>
                <a:off x="2360" y="2496"/>
                <a:ext cx="247" cy="351"/>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grpSp>
            <p:nvGrpSpPr>
              <p:cNvPr id="67663" name="Group 120">
                <a:extLst>
                  <a:ext uri="{FF2B5EF4-FFF2-40B4-BE49-F238E27FC236}">
                    <a16:creationId xmlns:a16="http://schemas.microsoft.com/office/drawing/2014/main" id="{84C57A6D-0CA3-E94D-A039-88C2513C3715}"/>
                  </a:ext>
                </a:extLst>
              </p:cNvPr>
              <p:cNvGrpSpPr>
                <a:grpSpLocks/>
              </p:cNvGrpSpPr>
              <p:nvPr/>
            </p:nvGrpSpPr>
            <p:grpSpPr bwMode="auto">
              <a:xfrm>
                <a:off x="2388" y="2651"/>
                <a:ext cx="190" cy="161"/>
                <a:chOff x="2388" y="2651"/>
                <a:chExt cx="190" cy="161"/>
              </a:xfrm>
            </p:grpSpPr>
            <p:sp>
              <p:nvSpPr>
                <p:cNvPr id="67665" name="Line 121">
                  <a:extLst>
                    <a:ext uri="{FF2B5EF4-FFF2-40B4-BE49-F238E27FC236}">
                      <a16:creationId xmlns:a16="http://schemas.microsoft.com/office/drawing/2014/main" id="{A6EF61D8-2189-4E4E-BBFB-9942E995E289}"/>
                    </a:ext>
                  </a:extLst>
                </p:cNvPr>
                <p:cNvSpPr>
                  <a:spLocks noChangeShapeType="1"/>
                </p:cNvSpPr>
                <p:nvPr/>
              </p:nvSpPr>
              <p:spPr bwMode="auto">
                <a:xfrm flipV="1">
                  <a:off x="2388" y="2651"/>
                  <a:ext cx="188"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66" name="Line 122">
                  <a:extLst>
                    <a:ext uri="{FF2B5EF4-FFF2-40B4-BE49-F238E27FC236}">
                      <a16:creationId xmlns:a16="http://schemas.microsoft.com/office/drawing/2014/main" id="{C78E8592-F9EE-E545-8BBB-E3D24E6B945A}"/>
                    </a:ext>
                  </a:extLst>
                </p:cNvPr>
                <p:cNvSpPr>
                  <a:spLocks noChangeShapeType="1"/>
                </p:cNvSpPr>
                <p:nvPr/>
              </p:nvSpPr>
              <p:spPr bwMode="auto">
                <a:xfrm>
                  <a:off x="2388" y="2704"/>
                  <a:ext cx="183"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67" name="Line 123">
                  <a:extLst>
                    <a:ext uri="{FF2B5EF4-FFF2-40B4-BE49-F238E27FC236}">
                      <a16:creationId xmlns:a16="http://schemas.microsoft.com/office/drawing/2014/main" id="{CBA12A6F-2393-3241-97AD-54EDED93AF34}"/>
                    </a:ext>
                  </a:extLst>
                </p:cNvPr>
                <p:cNvSpPr>
                  <a:spLocks noChangeShapeType="1"/>
                </p:cNvSpPr>
                <p:nvPr/>
              </p:nvSpPr>
              <p:spPr bwMode="auto">
                <a:xfrm>
                  <a:off x="2388" y="2756"/>
                  <a:ext cx="183"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68" name="Line 124">
                  <a:extLst>
                    <a:ext uri="{FF2B5EF4-FFF2-40B4-BE49-F238E27FC236}">
                      <a16:creationId xmlns:a16="http://schemas.microsoft.com/office/drawing/2014/main" id="{84A5BBDF-21DC-D043-BDEC-F5B8BB54923B}"/>
                    </a:ext>
                  </a:extLst>
                </p:cNvPr>
                <p:cNvSpPr>
                  <a:spLocks noChangeShapeType="1"/>
                </p:cNvSpPr>
                <p:nvPr/>
              </p:nvSpPr>
              <p:spPr bwMode="auto">
                <a:xfrm flipV="1">
                  <a:off x="2388" y="2809"/>
                  <a:ext cx="190" cy="2"/>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7664" name="Line 125">
                <a:extLst>
                  <a:ext uri="{FF2B5EF4-FFF2-40B4-BE49-F238E27FC236}">
                    <a16:creationId xmlns:a16="http://schemas.microsoft.com/office/drawing/2014/main" id="{3A377609-DEB5-9742-B1AD-06BA7DB527D5}"/>
                  </a:ext>
                </a:extLst>
              </p:cNvPr>
              <p:cNvSpPr>
                <a:spLocks noChangeShapeType="1"/>
              </p:cNvSpPr>
              <p:nvPr/>
            </p:nvSpPr>
            <p:spPr bwMode="auto">
              <a:xfrm>
                <a:off x="2507" y="2541"/>
                <a:ext cx="57"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7638" name="Group 126">
              <a:extLst>
                <a:ext uri="{FF2B5EF4-FFF2-40B4-BE49-F238E27FC236}">
                  <a16:creationId xmlns:a16="http://schemas.microsoft.com/office/drawing/2014/main" id="{5189FB79-3603-594C-992A-F2632CA5DCDF}"/>
                </a:ext>
              </a:extLst>
            </p:cNvPr>
            <p:cNvGrpSpPr>
              <a:grpSpLocks/>
            </p:cNvGrpSpPr>
            <p:nvPr/>
          </p:nvGrpSpPr>
          <p:grpSpPr bwMode="auto">
            <a:xfrm>
              <a:off x="736" y="1768"/>
              <a:ext cx="120" cy="192"/>
              <a:chOff x="2360" y="2496"/>
              <a:chExt cx="248" cy="352"/>
            </a:xfrm>
          </p:grpSpPr>
          <p:sp>
            <p:nvSpPr>
              <p:cNvPr id="67655" name="Rectangle 127">
                <a:extLst>
                  <a:ext uri="{FF2B5EF4-FFF2-40B4-BE49-F238E27FC236}">
                    <a16:creationId xmlns:a16="http://schemas.microsoft.com/office/drawing/2014/main" id="{25880701-4BBF-F345-89C8-BBC81E58F217}"/>
                  </a:ext>
                </a:extLst>
              </p:cNvPr>
              <p:cNvSpPr>
                <a:spLocks noChangeArrowheads="1"/>
              </p:cNvSpPr>
              <p:nvPr/>
            </p:nvSpPr>
            <p:spPr bwMode="auto">
              <a:xfrm>
                <a:off x="2361" y="2496"/>
                <a:ext cx="247" cy="351"/>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grpSp>
            <p:nvGrpSpPr>
              <p:cNvPr id="67656" name="Group 128">
                <a:extLst>
                  <a:ext uri="{FF2B5EF4-FFF2-40B4-BE49-F238E27FC236}">
                    <a16:creationId xmlns:a16="http://schemas.microsoft.com/office/drawing/2014/main" id="{0E45127A-4C67-2945-A4F5-3B053170233A}"/>
                  </a:ext>
                </a:extLst>
              </p:cNvPr>
              <p:cNvGrpSpPr>
                <a:grpSpLocks/>
              </p:cNvGrpSpPr>
              <p:nvPr/>
            </p:nvGrpSpPr>
            <p:grpSpPr bwMode="auto">
              <a:xfrm>
                <a:off x="2388" y="2651"/>
                <a:ext cx="190" cy="161"/>
                <a:chOff x="2388" y="2651"/>
                <a:chExt cx="190" cy="161"/>
              </a:xfrm>
            </p:grpSpPr>
            <p:sp>
              <p:nvSpPr>
                <p:cNvPr id="67658" name="Line 129">
                  <a:extLst>
                    <a:ext uri="{FF2B5EF4-FFF2-40B4-BE49-F238E27FC236}">
                      <a16:creationId xmlns:a16="http://schemas.microsoft.com/office/drawing/2014/main" id="{8F3D0659-1FBF-124D-8E05-448EC2FD8FF5}"/>
                    </a:ext>
                  </a:extLst>
                </p:cNvPr>
                <p:cNvSpPr>
                  <a:spLocks noChangeShapeType="1"/>
                </p:cNvSpPr>
                <p:nvPr/>
              </p:nvSpPr>
              <p:spPr bwMode="auto">
                <a:xfrm flipV="1">
                  <a:off x="2388" y="2650"/>
                  <a:ext cx="188"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59" name="Line 130">
                  <a:extLst>
                    <a:ext uri="{FF2B5EF4-FFF2-40B4-BE49-F238E27FC236}">
                      <a16:creationId xmlns:a16="http://schemas.microsoft.com/office/drawing/2014/main" id="{DA1B396F-415F-C44F-9C1E-7B762FB1E0A3}"/>
                    </a:ext>
                  </a:extLst>
                </p:cNvPr>
                <p:cNvSpPr>
                  <a:spLocks noChangeShapeType="1"/>
                </p:cNvSpPr>
                <p:nvPr/>
              </p:nvSpPr>
              <p:spPr bwMode="auto">
                <a:xfrm>
                  <a:off x="2388" y="2704"/>
                  <a:ext cx="183"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60" name="Line 131">
                  <a:extLst>
                    <a:ext uri="{FF2B5EF4-FFF2-40B4-BE49-F238E27FC236}">
                      <a16:creationId xmlns:a16="http://schemas.microsoft.com/office/drawing/2014/main" id="{BC2AF1D9-36D0-BE47-A756-CA614BB6DE28}"/>
                    </a:ext>
                  </a:extLst>
                </p:cNvPr>
                <p:cNvSpPr>
                  <a:spLocks noChangeShapeType="1"/>
                </p:cNvSpPr>
                <p:nvPr/>
              </p:nvSpPr>
              <p:spPr bwMode="auto">
                <a:xfrm>
                  <a:off x="2388" y="2753"/>
                  <a:ext cx="183"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61" name="Line 132">
                  <a:extLst>
                    <a:ext uri="{FF2B5EF4-FFF2-40B4-BE49-F238E27FC236}">
                      <a16:creationId xmlns:a16="http://schemas.microsoft.com/office/drawing/2014/main" id="{7909024A-12CA-4F4E-99BB-B5A08B0E8D59}"/>
                    </a:ext>
                  </a:extLst>
                </p:cNvPr>
                <p:cNvSpPr>
                  <a:spLocks noChangeShapeType="1"/>
                </p:cNvSpPr>
                <p:nvPr/>
              </p:nvSpPr>
              <p:spPr bwMode="auto">
                <a:xfrm flipV="1">
                  <a:off x="2388" y="2809"/>
                  <a:ext cx="190" cy="2"/>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7657" name="Line 133">
                <a:extLst>
                  <a:ext uri="{FF2B5EF4-FFF2-40B4-BE49-F238E27FC236}">
                    <a16:creationId xmlns:a16="http://schemas.microsoft.com/office/drawing/2014/main" id="{C8675609-B597-D64E-BB0A-D308221A7903}"/>
                  </a:ext>
                </a:extLst>
              </p:cNvPr>
              <p:cNvSpPr>
                <a:spLocks noChangeShapeType="1"/>
              </p:cNvSpPr>
              <p:nvPr/>
            </p:nvSpPr>
            <p:spPr bwMode="auto">
              <a:xfrm>
                <a:off x="2507" y="2541"/>
                <a:ext cx="57"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7639" name="Group 134">
              <a:extLst>
                <a:ext uri="{FF2B5EF4-FFF2-40B4-BE49-F238E27FC236}">
                  <a16:creationId xmlns:a16="http://schemas.microsoft.com/office/drawing/2014/main" id="{85EF672D-5ACD-D340-B4B7-319F86E25A7C}"/>
                </a:ext>
              </a:extLst>
            </p:cNvPr>
            <p:cNvGrpSpPr>
              <a:grpSpLocks/>
            </p:cNvGrpSpPr>
            <p:nvPr/>
          </p:nvGrpSpPr>
          <p:grpSpPr bwMode="auto">
            <a:xfrm>
              <a:off x="448" y="2020"/>
              <a:ext cx="120" cy="192"/>
              <a:chOff x="2360" y="2496"/>
              <a:chExt cx="248" cy="352"/>
            </a:xfrm>
          </p:grpSpPr>
          <p:sp>
            <p:nvSpPr>
              <p:cNvPr id="67648" name="Rectangle 135">
                <a:extLst>
                  <a:ext uri="{FF2B5EF4-FFF2-40B4-BE49-F238E27FC236}">
                    <a16:creationId xmlns:a16="http://schemas.microsoft.com/office/drawing/2014/main" id="{2BFC0803-DF30-F44A-87F6-E8916B93407A}"/>
                  </a:ext>
                </a:extLst>
              </p:cNvPr>
              <p:cNvSpPr>
                <a:spLocks noChangeArrowheads="1"/>
              </p:cNvSpPr>
              <p:nvPr/>
            </p:nvSpPr>
            <p:spPr bwMode="auto">
              <a:xfrm>
                <a:off x="2359" y="2497"/>
                <a:ext cx="249" cy="351"/>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grpSp>
            <p:nvGrpSpPr>
              <p:cNvPr id="67649" name="Group 136">
                <a:extLst>
                  <a:ext uri="{FF2B5EF4-FFF2-40B4-BE49-F238E27FC236}">
                    <a16:creationId xmlns:a16="http://schemas.microsoft.com/office/drawing/2014/main" id="{F77D5DA0-D3E8-C948-BC41-19506FC3C51D}"/>
                  </a:ext>
                </a:extLst>
              </p:cNvPr>
              <p:cNvGrpSpPr>
                <a:grpSpLocks/>
              </p:cNvGrpSpPr>
              <p:nvPr/>
            </p:nvGrpSpPr>
            <p:grpSpPr bwMode="auto">
              <a:xfrm>
                <a:off x="2388" y="2651"/>
                <a:ext cx="190" cy="161"/>
                <a:chOff x="2388" y="2651"/>
                <a:chExt cx="190" cy="161"/>
              </a:xfrm>
            </p:grpSpPr>
            <p:sp>
              <p:nvSpPr>
                <p:cNvPr id="67651" name="Line 137">
                  <a:extLst>
                    <a:ext uri="{FF2B5EF4-FFF2-40B4-BE49-F238E27FC236}">
                      <a16:creationId xmlns:a16="http://schemas.microsoft.com/office/drawing/2014/main" id="{E3FC188B-6AE6-7743-8CC2-57FE1629B51B}"/>
                    </a:ext>
                  </a:extLst>
                </p:cNvPr>
                <p:cNvSpPr>
                  <a:spLocks noChangeShapeType="1"/>
                </p:cNvSpPr>
                <p:nvPr/>
              </p:nvSpPr>
              <p:spPr bwMode="auto">
                <a:xfrm flipV="1">
                  <a:off x="2302" y="2651"/>
                  <a:ext cx="277"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52" name="Line 138">
                  <a:extLst>
                    <a:ext uri="{FF2B5EF4-FFF2-40B4-BE49-F238E27FC236}">
                      <a16:creationId xmlns:a16="http://schemas.microsoft.com/office/drawing/2014/main" id="{E984F1C9-E77C-D943-A20A-A698083E7538}"/>
                    </a:ext>
                  </a:extLst>
                </p:cNvPr>
                <p:cNvSpPr>
                  <a:spLocks noChangeShapeType="1"/>
                </p:cNvSpPr>
                <p:nvPr/>
              </p:nvSpPr>
              <p:spPr bwMode="auto">
                <a:xfrm>
                  <a:off x="2302" y="2704"/>
                  <a:ext cx="27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53" name="Line 139">
                  <a:extLst>
                    <a:ext uri="{FF2B5EF4-FFF2-40B4-BE49-F238E27FC236}">
                      <a16:creationId xmlns:a16="http://schemas.microsoft.com/office/drawing/2014/main" id="{C3E8C147-4AA1-4E4D-A91A-7337DA2FC45D}"/>
                    </a:ext>
                  </a:extLst>
                </p:cNvPr>
                <p:cNvSpPr>
                  <a:spLocks noChangeShapeType="1"/>
                </p:cNvSpPr>
                <p:nvPr/>
              </p:nvSpPr>
              <p:spPr bwMode="auto">
                <a:xfrm>
                  <a:off x="2302" y="2756"/>
                  <a:ext cx="27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54" name="Line 140">
                  <a:extLst>
                    <a:ext uri="{FF2B5EF4-FFF2-40B4-BE49-F238E27FC236}">
                      <a16:creationId xmlns:a16="http://schemas.microsoft.com/office/drawing/2014/main" id="{F34C3E8E-8D2D-2C42-8CB0-690538E58B60}"/>
                    </a:ext>
                  </a:extLst>
                </p:cNvPr>
                <p:cNvSpPr>
                  <a:spLocks noChangeShapeType="1"/>
                </p:cNvSpPr>
                <p:nvPr/>
              </p:nvSpPr>
              <p:spPr bwMode="auto">
                <a:xfrm flipV="1">
                  <a:off x="2302" y="2809"/>
                  <a:ext cx="277" cy="2"/>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7650" name="Line 141">
                <a:extLst>
                  <a:ext uri="{FF2B5EF4-FFF2-40B4-BE49-F238E27FC236}">
                    <a16:creationId xmlns:a16="http://schemas.microsoft.com/office/drawing/2014/main" id="{8CEE02B7-A1AC-5F4A-89D4-645393762C48}"/>
                  </a:ext>
                </a:extLst>
              </p:cNvPr>
              <p:cNvSpPr>
                <a:spLocks noChangeShapeType="1"/>
              </p:cNvSpPr>
              <p:nvPr/>
            </p:nvSpPr>
            <p:spPr bwMode="auto">
              <a:xfrm>
                <a:off x="2508" y="2542"/>
                <a:ext cx="57"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7640" name="Group 142">
              <a:extLst>
                <a:ext uri="{FF2B5EF4-FFF2-40B4-BE49-F238E27FC236}">
                  <a16:creationId xmlns:a16="http://schemas.microsoft.com/office/drawing/2014/main" id="{4D63DCCB-5454-064F-8AFC-1C84D587F5A6}"/>
                </a:ext>
              </a:extLst>
            </p:cNvPr>
            <p:cNvGrpSpPr>
              <a:grpSpLocks/>
            </p:cNvGrpSpPr>
            <p:nvPr/>
          </p:nvGrpSpPr>
          <p:grpSpPr bwMode="auto">
            <a:xfrm>
              <a:off x="648" y="2020"/>
              <a:ext cx="120" cy="192"/>
              <a:chOff x="2360" y="2496"/>
              <a:chExt cx="248" cy="352"/>
            </a:xfrm>
          </p:grpSpPr>
          <p:sp>
            <p:nvSpPr>
              <p:cNvPr id="67641" name="Rectangle 143">
                <a:extLst>
                  <a:ext uri="{FF2B5EF4-FFF2-40B4-BE49-F238E27FC236}">
                    <a16:creationId xmlns:a16="http://schemas.microsoft.com/office/drawing/2014/main" id="{A028A60A-3DDD-EC42-A326-BD6703D45022}"/>
                  </a:ext>
                </a:extLst>
              </p:cNvPr>
              <p:cNvSpPr>
                <a:spLocks noChangeArrowheads="1"/>
              </p:cNvSpPr>
              <p:nvPr/>
            </p:nvSpPr>
            <p:spPr bwMode="auto">
              <a:xfrm>
                <a:off x="2360" y="2497"/>
                <a:ext cx="249" cy="351"/>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latin typeface="Times" pitchFamily="2" charset="0"/>
                </a:endParaRPr>
              </a:p>
            </p:txBody>
          </p:sp>
          <p:grpSp>
            <p:nvGrpSpPr>
              <p:cNvPr id="67642" name="Group 144">
                <a:extLst>
                  <a:ext uri="{FF2B5EF4-FFF2-40B4-BE49-F238E27FC236}">
                    <a16:creationId xmlns:a16="http://schemas.microsoft.com/office/drawing/2014/main" id="{78364813-0D6C-584D-BE04-97F5D3811EEB}"/>
                  </a:ext>
                </a:extLst>
              </p:cNvPr>
              <p:cNvGrpSpPr>
                <a:grpSpLocks/>
              </p:cNvGrpSpPr>
              <p:nvPr/>
            </p:nvGrpSpPr>
            <p:grpSpPr bwMode="auto">
              <a:xfrm>
                <a:off x="2388" y="2651"/>
                <a:ext cx="190" cy="161"/>
                <a:chOff x="2388" y="2651"/>
                <a:chExt cx="190" cy="161"/>
              </a:xfrm>
            </p:grpSpPr>
            <p:sp>
              <p:nvSpPr>
                <p:cNvPr id="67644" name="Line 145">
                  <a:extLst>
                    <a:ext uri="{FF2B5EF4-FFF2-40B4-BE49-F238E27FC236}">
                      <a16:creationId xmlns:a16="http://schemas.microsoft.com/office/drawing/2014/main" id="{C5B983B5-699D-3442-85AA-5FA7E6688886}"/>
                    </a:ext>
                  </a:extLst>
                </p:cNvPr>
                <p:cNvSpPr>
                  <a:spLocks noChangeShapeType="1"/>
                </p:cNvSpPr>
                <p:nvPr/>
              </p:nvSpPr>
              <p:spPr bwMode="auto">
                <a:xfrm flipV="1">
                  <a:off x="2387" y="2651"/>
                  <a:ext cx="192"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45" name="Line 146">
                  <a:extLst>
                    <a:ext uri="{FF2B5EF4-FFF2-40B4-BE49-F238E27FC236}">
                      <a16:creationId xmlns:a16="http://schemas.microsoft.com/office/drawing/2014/main" id="{D1DFB306-BDC5-C041-BB80-7FFDF66001BF}"/>
                    </a:ext>
                  </a:extLst>
                </p:cNvPr>
                <p:cNvSpPr>
                  <a:spLocks noChangeShapeType="1"/>
                </p:cNvSpPr>
                <p:nvPr/>
              </p:nvSpPr>
              <p:spPr bwMode="auto">
                <a:xfrm>
                  <a:off x="2387" y="2704"/>
                  <a:ext cx="185"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46" name="Line 147">
                  <a:extLst>
                    <a:ext uri="{FF2B5EF4-FFF2-40B4-BE49-F238E27FC236}">
                      <a16:creationId xmlns:a16="http://schemas.microsoft.com/office/drawing/2014/main" id="{EDB2DF65-D1FD-9D47-8D5B-7CCB179D15D4}"/>
                    </a:ext>
                  </a:extLst>
                </p:cNvPr>
                <p:cNvSpPr>
                  <a:spLocks noChangeShapeType="1"/>
                </p:cNvSpPr>
                <p:nvPr/>
              </p:nvSpPr>
              <p:spPr bwMode="auto">
                <a:xfrm>
                  <a:off x="2387" y="2756"/>
                  <a:ext cx="185"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47" name="Line 148">
                  <a:extLst>
                    <a:ext uri="{FF2B5EF4-FFF2-40B4-BE49-F238E27FC236}">
                      <a16:creationId xmlns:a16="http://schemas.microsoft.com/office/drawing/2014/main" id="{09D875F3-C023-1F45-B8CA-C76B4E454F8E}"/>
                    </a:ext>
                  </a:extLst>
                </p:cNvPr>
                <p:cNvSpPr>
                  <a:spLocks noChangeShapeType="1"/>
                </p:cNvSpPr>
                <p:nvPr/>
              </p:nvSpPr>
              <p:spPr bwMode="auto">
                <a:xfrm flipV="1">
                  <a:off x="2387" y="2809"/>
                  <a:ext cx="192" cy="2"/>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7643" name="Line 149">
                <a:extLst>
                  <a:ext uri="{FF2B5EF4-FFF2-40B4-BE49-F238E27FC236}">
                    <a16:creationId xmlns:a16="http://schemas.microsoft.com/office/drawing/2014/main" id="{FC6DD3BB-4323-F947-86AD-D479F0BF987F}"/>
                  </a:ext>
                </a:extLst>
              </p:cNvPr>
              <p:cNvSpPr>
                <a:spLocks noChangeShapeType="1"/>
              </p:cNvSpPr>
              <p:nvPr/>
            </p:nvSpPr>
            <p:spPr bwMode="auto">
              <a:xfrm>
                <a:off x="2508" y="2542"/>
                <a:ext cx="57"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61490" name="Text Box 150">
            <a:extLst>
              <a:ext uri="{FF2B5EF4-FFF2-40B4-BE49-F238E27FC236}">
                <a16:creationId xmlns:a16="http://schemas.microsoft.com/office/drawing/2014/main" id="{94867B6A-02C2-4A4E-93D9-53C98A397B89}"/>
              </a:ext>
            </a:extLst>
          </p:cNvPr>
          <p:cNvSpPr txBox="1">
            <a:spLocks noChangeArrowheads="1"/>
          </p:cNvSpPr>
          <p:nvPr/>
        </p:nvSpPr>
        <p:spPr bwMode="auto">
          <a:xfrm>
            <a:off x="5485791" y="1961015"/>
            <a:ext cx="1082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r>
              <a:rPr lang="en-US" altLang="en-US" sz="2400" dirty="0">
                <a:solidFill>
                  <a:srgbClr val="FF0000"/>
                </a:solidFill>
              </a:rPr>
              <a:t>Server</a:t>
            </a:r>
            <a:endParaRPr lang="en-US" altLang="en-US" sz="2400" dirty="0"/>
          </a:p>
        </p:txBody>
      </p:sp>
      <p:sp>
        <p:nvSpPr>
          <p:cNvPr id="61491" name="Text Box 151">
            <a:extLst>
              <a:ext uri="{FF2B5EF4-FFF2-40B4-BE49-F238E27FC236}">
                <a16:creationId xmlns:a16="http://schemas.microsoft.com/office/drawing/2014/main" id="{1273E568-6917-9F48-9293-620253926296}"/>
              </a:ext>
            </a:extLst>
          </p:cNvPr>
          <p:cNvSpPr txBox="1">
            <a:spLocks noChangeArrowheads="1"/>
          </p:cNvSpPr>
          <p:nvPr/>
        </p:nvSpPr>
        <p:spPr bwMode="auto">
          <a:xfrm>
            <a:off x="8569326" y="5407026"/>
            <a:ext cx="9733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r>
              <a:rPr lang="en-US" altLang="en-US" sz="2400" dirty="0">
                <a:solidFill>
                  <a:srgbClr val="FF0000"/>
                </a:solidFill>
              </a:rPr>
              <a:t>Client</a:t>
            </a:r>
            <a:endParaRPr lang="en-US" altLang="en-US" sz="2400" dirty="0"/>
          </a:p>
        </p:txBody>
      </p:sp>
      <p:sp>
        <p:nvSpPr>
          <p:cNvPr id="155" name="Date Placeholder 3">
            <a:extLst>
              <a:ext uri="{FF2B5EF4-FFF2-40B4-BE49-F238E27FC236}">
                <a16:creationId xmlns:a16="http://schemas.microsoft.com/office/drawing/2014/main" id="{70B25782-D0EC-0F40-8B55-9AAB7995CBE7}"/>
              </a:ext>
            </a:extLst>
          </p:cNvPr>
          <p:cNvSpPr>
            <a:spLocks noGrp="1"/>
          </p:cNvSpPr>
          <p:nvPr>
            <p:ph type="dt" sz="quarter" idx="10"/>
          </p:nvPr>
        </p:nvSpPr>
        <p:spPr>
          <a:xfrm>
            <a:off x="1097280" y="6459785"/>
            <a:ext cx="2472271" cy="365125"/>
          </a:xfrm>
        </p:spPr>
        <p:txBody>
          <a:bodyPr/>
          <a:lstStyle/>
          <a:p>
            <a:pPr>
              <a:defRPr/>
            </a:pPr>
            <a:r>
              <a:rPr lang="en-US" dirty="0"/>
              <a:t>January 30, 2018: I. Sim</a:t>
            </a:r>
            <a:endParaRPr lang="en-US" sz="1400" dirty="0"/>
          </a:p>
        </p:txBody>
      </p:sp>
      <p:sp>
        <p:nvSpPr>
          <p:cNvPr id="156" name="Footer Placeholder 4">
            <a:extLst>
              <a:ext uri="{FF2B5EF4-FFF2-40B4-BE49-F238E27FC236}">
                <a16:creationId xmlns:a16="http://schemas.microsoft.com/office/drawing/2014/main" id="{7D72B0A2-CC81-0A4C-A2FC-E586CA642497}"/>
              </a:ext>
            </a:extLst>
          </p:cNvPr>
          <p:cNvSpPr>
            <a:spLocks noGrp="1"/>
          </p:cNvSpPr>
          <p:nvPr>
            <p:ph type="ftr" sz="quarter" idx="11"/>
          </p:nvPr>
        </p:nvSpPr>
        <p:spPr>
          <a:xfrm>
            <a:off x="3708411" y="6459784"/>
            <a:ext cx="4822804" cy="365125"/>
          </a:xfrm>
        </p:spPr>
        <p:txBody>
          <a:bodyPr/>
          <a:lstStyle/>
          <a:p>
            <a:pPr>
              <a:defRPr/>
            </a:pPr>
            <a:r>
              <a:rPr lang="en-US" dirty="0"/>
              <a:t>Internet for clinical research</a:t>
            </a:r>
          </a:p>
          <a:p>
            <a:pPr>
              <a:defRPr/>
            </a:pPr>
            <a:r>
              <a:rPr lang="en-US" dirty="0"/>
              <a:t>Epi 206 Medical Informatics</a:t>
            </a:r>
          </a:p>
        </p:txBody>
      </p:sp>
      <p:sp>
        <p:nvSpPr>
          <p:cNvPr id="6" name="TextBox 5">
            <a:extLst>
              <a:ext uri="{FF2B5EF4-FFF2-40B4-BE49-F238E27FC236}">
                <a16:creationId xmlns:a16="http://schemas.microsoft.com/office/drawing/2014/main" id="{0731DDE0-75A0-3642-A411-6FE1146181C7}"/>
              </a:ext>
            </a:extLst>
          </p:cNvPr>
          <p:cNvSpPr txBox="1"/>
          <p:nvPr/>
        </p:nvSpPr>
        <p:spPr>
          <a:xfrm>
            <a:off x="8188052" y="3871076"/>
            <a:ext cx="341760" cy="307777"/>
          </a:xfrm>
          <a:prstGeom prst="rect">
            <a:avLst/>
          </a:prstGeom>
          <a:noFill/>
        </p:spPr>
        <p:txBody>
          <a:bodyPr wrap="none" rtlCol="0">
            <a:spAutoFit/>
          </a:bodyPr>
          <a:lstStyle/>
          <a:p>
            <a:r>
              <a:rPr lang="en-US" sz="1400" dirty="0">
                <a:solidFill>
                  <a:schemeClr val="tx1">
                    <a:lumMod val="75000"/>
                    <a:lumOff val="25000"/>
                  </a:schemeClr>
                </a:solidFill>
              </a:rPr>
              <a:t>or</a:t>
            </a:r>
            <a:endParaRPr lang="en-US" dirty="0">
              <a:solidFill>
                <a:schemeClr val="tx1">
                  <a:lumMod val="75000"/>
                  <a:lumOff val="25000"/>
                </a:schemeClr>
              </a:solidFill>
            </a:endParaRPr>
          </a:p>
        </p:txBody>
      </p:sp>
    </p:spTree>
    <p:extLst>
      <p:ext uri="{BB962C8B-B14F-4D97-AF65-F5344CB8AC3E}">
        <p14:creationId xmlns:p14="http://schemas.microsoft.com/office/powerpoint/2010/main" val="2280765248"/>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6106</TotalTime>
  <Words>4697</Words>
  <Application>Microsoft Macintosh PowerPoint</Application>
  <PresentationFormat>Widescreen</PresentationFormat>
  <Paragraphs>670</Paragraphs>
  <Slides>47</Slides>
  <Notes>42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ＭＳ Ｐゴシック</vt:lpstr>
      <vt:lpstr>Yu Gothic</vt:lpstr>
      <vt:lpstr>Arial</vt:lpstr>
      <vt:lpstr>Calibri</vt:lpstr>
      <vt:lpstr>Calibri Light</vt:lpstr>
      <vt:lpstr>Consolas</vt:lpstr>
      <vt:lpstr>Courier New</vt:lpstr>
      <vt:lpstr>Helvetica</vt:lpstr>
      <vt:lpstr>MillerText</vt:lpstr>
      <vt:lpstr>Times</vt:lpstr>
      <vt:lpstr>Retrospect</vt:lpstr>
      <vt:lpstr>Internet Technologies and Health Care</vt:lpstr>
      <vt:lpstr>Summary of Class So Far</vt:lpstr>
      <vt:lpstr>Optional UC ReX Lab</vt:lpstr>
      <vt:lpstr>Outline</vt:lpstr>
      <vt:lpstr>Heads Up</vt:lpstr>
      <vt:lpstr>Internet = Network of Networks</vt:lpstr>
      <vt:lpstr>Internet = Network of Networks</vt:lpstr>
      <vt:lpstr>E.g., Japan - US Cable</vt:lpstr>
      <vt:lpstr>Clients and Servers</vt:lpstr>
      <vt:lpstr>Example Thin Client and Server</vt:lpstr>
      <vt:lpstr>Cloud Computing</vt:lpstr>
      <vt:lpstr>What Happens over the Cables</vt:lpstr>
      <vt:lpstr>Internet vs. Web</vt:lpstr>
      <vt:lpstr>Outline</vt:lpstr>
      <vt:lpstr>Two “Use Cases”</vt:lpstr>
      <vt:lpstr>Health-Specific Data Interchange </vt:lpstr>
      <vt:lpstr>Interoperation</vt:lpstr>
      <vt:lpstr>Use Case #1: EHR Health Info Exchange (HIE)</vt:lpstr>
      <vt:lpstr>Use Case 2: Querying Multiple EHRs</vt:lpstr>
      <vt:lpstr>Examples of Query Models</vt:lpstr>
      <vt:lpstr>CTSA Accrual for Clinical Trials (ACT) Network</vt:lpstr>
      <vt:lpstr>Personal Health Records (PHRs)</vt:lpstr>
      <vt:lpstr>Summary: Health Info Exchange and Query</vt:lpstr>
      <vt:lpstr>Outline</vt:lpstr>
      <vt:lpstr>Web X.0</vt:lpstr>
      <vt:lpstr>Web 1.0</vt:lpstr>
      <vt:lpstr>Web 2.0 Principles</vt:lpstr>
      <vt:lpstr>User-Generated Content</vt:lpstr>
      <vt:lpstr>Power/“Wisdom” of Crowds</vt:lpstr>
      <vt:lpstr>“Wisdom” of Crowds?</vt:lpstr>
      <vt:lpstr>Openness</vt:lpstr>
      <vt:lpstr>Niche Markets</vt:lpstr>
      <vt:lpstr>Niche Markets in Health</vt:lpstr>
      <vt:lpstr>Architecture of Participation</vt:lpstr>
      <vt:lpstr>Participatory Health/Research</vt:lpstr>
      <vt:lpstr>Web 2.0 Research</vt:lpstr>
      <vt:lpstr>Web 2.0 Interventions</vt:lpstr>
      <vt:lpstr>Web +1: Internet of Things (IoT)</vt:lpstr>
      <vt:lpstr>Health Sensor Things</vt:lpstr>
      <vt:lpstr>Internet of Things for Health</vt:lpstr>
      <vt:lpstr>Other Technologies</vt:lpstr>
      <vt:lpstr>Web X.0 to IoT Summary</vt:lpstr>
      <vt:lpstr>Non-Traditional Health Players</vt:lpstr>
      <vt:lpstr>Non-Traditional Research Players</vt:lpstr>
      <vt:lpstr>Summary</vt:lpstr>
      <vt:lpstr>PowerPoint Presentation</vt:lpstr>
      <vt:lpstr>Examples of Federated Query</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Informatics  for Clinical Research</dc:title>
  <dc:creator>Ida Sim</dc:creator>
  <cp:lastModifiedBy>Ida Sim</cp:lastModifiedBy>
  <cp:revision>867</cp:revision>
  <dcterms:created xsi:type="dcterms:W3CDTF">2018-01-07T16:37:57Z</dcterms:created>
  <dcterms:modified xsi:type="dcterms:W3CDTF">2018-01-30T15:44:57Z</dcterms:modified>
</cp:coreProperties>
</file>