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1"/>
  </p:notesMasterIdLst>
  <p:sldIdLst>
    <p:sldId id="256" r:id="rId2"/>
    <p:sldId id="293" r:id="rId3"/>
    <p:sldId id="257" r:id="rId4"/>
    <p:sldId id="258" r:id="rId5"/>
    <p:sldId id="262" r:id="rId6"/>
    <p:sldId id="260" r:id="rId7"/>
    <p:sldId id="341" r:id="rId8"/>
    <p:sldId id="342" r:id="rId9"/>
    <p:sldId id="261" r:id="rId10"/>
    <p:sldId id="264" r:id="rId11"/>
    <p:sldId id="266" r:id="rId12"/>
    <p:sldId id="265" r:id="rId13"/>
    <p:sldId id="267" r:id="rId14"/>
    <p:sldId id="268" r:id="rId15"/>
    <p:sldId id="271" r:id="rId16"/>
    <p:sldId id="269" r:id="rId17"/>
    <p:sldId id="274" r:id="rId18"/>
    <p:sldId id="270" r:id="rId19"/>
    <p:sldId id="275" r:id="rId20"/>
    <p:sldId id="272" r:id="rId21"/>
    <p:sldId id="286" r:id="rId22"/>
    <p:sldId id="276" r:id="rId23"/>
    <p:sldId id="277" r:id="rId24"/>
    <p:sldId id="348" r:id="rId25"/>
    <p:sldId id="288" r:id="rId26"/>
    <p:sldId id="289" r:id="rId27"/>
    <p:sldId id="320" r:id="rId28"/>
    <p:sldId id="294" r:id="rId29"/>
    <p:sldId id="298" r:id="rId30"/>
    <p:sldId id="295" r:id="rId31"/>
    <p:sldId id="299" r:id="rId32"/>
    <p:sldId id="296" r:id="rId33"/>
    <p:sldId id="297" r:id="rId34"/>
    <p:sldId id="301" r:id="rId35"/>
    <p:sldId id="300" r:id="rId36"/>
    <p:sldId id="302" r:id="rId37"/>
    <p:sldId id="303" r:id="rId38"/>
    <p:sldId id="304" r:id="rId39"/>
    <p:sldId id="279" r:id="rId40"/>
    <p:sldId id="281" r:id="rId41"/>
    <p:sldId id="282" r:id="rId42"/>
    <p:sldId id="283" r:id="rId43"/>
    <p:sldId id="285" r:id="rId44"/>
    <p:sldId id="306" r:id="rId45"/>
    <p:sldId id="307" r:id="rId46"/>
    <p:sldId id="308" r:id="rId47"/>
    <p:sldId id="305" r:id="rId48"/>
    <p:sldId id="343" r:id="rId49"/>
    <p:sldId id="310" r:id="rId50"/>
    <p:sldId id="321" r:id="rId51"/>
    <p:sldId id="313" r:id="rId52"/>
    <p:sldId id="312" r:id="rId53"/>
    <p:sldId id="315" r:id="rId54"/>
    <p:sldId id="316" r:id="rId55"/>
    <p:sldId id="318" r:id="rId56"/>
    <p:sldId id="319" r:id="rId57"/>
    <p:sldId id="346" r:id="rId58"/>
    <p:sldId id="314" r:id="rId59"/>
    <p:sldId id="322" r:id="rId60"/>
    <p:sldId id="326" r:id="rId61"/>
    <p:sldId id="323" r:id="rId62"/>
    <p:sldId id="327" r:id="rId63"/>
    <p:sldId id="324" r:id="rId64"/>
    <p:sldId id="340" r:id="rId65"/>
    <p:sldId id="328" r:id="rId66"/>
    <p:sldId id="329" r:id="rId67"/>
    <p:sldId id="330" r:id="rId68"/>
    <p:sldId id="331" r:id="rId69"/>
    <p:sldId id="325" r:id="rId70"/>
    <p:sldId id="332" r:id="rId71"/>
    <p:sldId id="333" r:id="rId72"/>
    <p:sldId id="334" r:id="rId73"/>
    <p:sldId id="347" r:id="rId74"/>
    <p:sldId id="338" r:id="rId75"/>
    <p:sldId id="336" r:id="rId76"/>
    <p:sldId id="337" r:id="rId77"/>
    <p:sldId id="339" r:id="rId78"/>
    <p:sldId id="344" r:id="rId79"/>
    <p:sldId id="345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CABDD-2115-4D28-B65C-3E57E40D31B2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7F4B9-7D0C-4EA1-B762-12F9648C2B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865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BE3A46-EABB-4F47-A6F9-EB13EACCF894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1463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7938" rIns="0" bIns="0"/>
          <a:lstStyle/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altLang="en-US" sz="900">
                <a:latin typeface="arial" panose="020B0604020202020204" pitchFamily="34" charset="0"/>
                <a:ea typeface="IPAMincho" charset="0"/>
                <a:cs typeface="IPAMincho" charset="0"/>
              </a:rPr>
              <a:t>(a) PRECIS summary of a randomized controlled trial of self-supervised and directly observed treatment of tuberculosis (DOT) [9]. (b) PRECIS summary of the North American Symptomatic Carotid Endarterectomy Trial (NASCET) of carotid endarterectomy for symptomatic patients with high-grade carotid stenosis [10]. (c) PRECIS summary of a randomized trial of low-dose aspirin for the prevention and treatment of pre-eclampsia (Collaborative Low-dose Aspirin Study in Pregnancy [CLASP]) [11]. (d) PRECIS summary of a randomized trial of low-dose aspirin for the prevention of pre-eclampsia in women at high risk [12].</a:t>
            </a:r>
          </a:p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altLang="en-US" sz="2000">
              <a:latin typeface="arial" panose="020B0604020202020204" pitchFamily="34" charset="0"/>
              <a:ea typeface="IPAMincho" charset="0"/>
              <a:cs typeface="IPAMincho" charset="0"/>
            </a:endParaRPr>
          </a:p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altLang="en-US" sz="2000">
              <a:latin typeface="arial" panose="020B0604020202020204" pitchFamily="34" charset="0"/>
              <a:ea typeface="IPAMincho" charset="0"/>
              <a:cs typeface="IPAMincho" charset="0"/>
            </a:endParaRPr>
          </a:p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altLang="en-US" sz="900">
              <a:latin typeface="arial" panose="020B0604020202020204" pitchFamily="34" charset="0"/>
              <a:ea typeface="IPAMincho" charset="0"/>
              <a:cs typeface="IPAMinch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102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BE3A46-EABB-4F47-A6F9-EB13EACCF894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1463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7938" rIns="0" bIns="0"/>
          <a:lstStyle/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altLang="en-US" sz="900">
                <a:latin typeface="arial" panose="020B0604020202020204" pitchFamily="34" charset="0"/>
                <a:ea typeface="IPAMincho" charset="0"/>
                <a:cs typeface="IPAMincho" charset="0"/>
              </a:rPr>
              <a:t>(a) PRECIS summary of a randomized controlled trial of self-supervised and directly observed treatment of tuberculosis (DOT) [9]. (b) PRECIS summary of the North American Symptomatic Carotid Endarterectomy Trial (NASCET) of carotid endarterectomy for symptomatic patients with high-grade carotid stenosis [10]. (c) PRECIS summary of a randomized trial of low-dose aspirin for the prevention and treatment of pre-eclampsia (Collaborative Low-dose Aspirin Study in Pregnancy [CLASP]) [11]. (d) PRECIS summary of a randomized trial of low-dose aspirin for the prevention of pre-eclampsia in women at high risk [12].</a:t>
            </a:r>
          </a:p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altLang="en-US" sz="2000">
              <a:latin typeface="arial" panose="020B0604020202020204" pitchFamily="34" charset="0"/>
              <a:ea typeface="IPAMincho" charset="0"/>
              <a:cs typeface="IPAMincho" charset="0"/>
            </a:endParaRPr>
          </a:p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altLang="en-US" sz="2000">
              <a:latin typeface="arial" panose="020B0604020202020204" pitchFamily="34" charset="0"/>
              <a:ea typeface="IPAMincho" charset="0"/>
              <a:cs typeface="IPAMincho" charset="0"/>
            </a:endParaRPr>
          </a:p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altLang="en-US" sz="900">
              <a:latin typeface="arial" panose="020B0604020202020204" pitchFamily="34" charset="0"/>
              <a:ea typeface="IPAMincho" charset="0"/>
              <a:cs typeface="IPAMinch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552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D807-E78A-4CFF-8EEF-9BA52FBFC840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E5BC7-2383-4E98-97D7-B115801884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76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D807-E78A-4CFF-8EEF-9BA52FBFC840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E5BC7-2383-4E98-97D7-B115801884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114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D807-E78A-4CFF-8EEF-9BA52FBFC840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E5BC7-2383-4E98-97D7-B115801884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270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D807-E78A-4CFF-8EEF-9BA52FBFC840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E5BC7-2383-4E98-97D7-B115801884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43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D807-E78A-4CFF-8EEF-9BA52FBFC840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E5BC7-2383-4E98-97D7-B115801884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789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D807-E78A-4CFF-8EEF-9BA52FBFC840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E5BC7-2383-4E98-97D7-B115801884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864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D807-E78A-4CFF-8EEF-9BA52FBFC840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E5BC7-2383-4E98-97D7-B115801884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000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D807-E78A-4CFF-8EEF-9BA52FBFC840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E5BC7-2383-4E98-97D7-B115801884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6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D807-E78A-4CFF-8EEF-9BA52FBFC840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E5BC7-2383-4E98-97D7-B115801884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53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D807-E78A-4CFF-8EEF-9BA52FBFC840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E5BC7-2383-4E98-97D7-B115801884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69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D807-E78A-4CFF-8EEF-9BA52FBFC840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E5BC7-2383-4E98-97D7-B115801884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912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4D807-E78A-4CFF-8EEF-9BA52FBFC840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E5BC7-2383-4E98-97D7-B115801884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17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/19348976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/19348971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3449675" TargetMode="External"/><Relationship Id="rId2" Type="http://schemas.openxmlformats.org/officeDocument/2006/relationships/hyperlink" Target="file:///C:\Users\mpletcher\Downloads\use-large-simple-trial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bi.nlm.nih.gov/pubmed/24715072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/2868337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/286833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6758999" TargetMode="External"/><Relationship Id="rId2" Type="http://schemas.openxmlformats.org/officeDocument/2006/relationships/hyperlink" Target="http://www.ncbi.nlm.nih.gov/pubmed/21146656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6758999" TargetMode="External"/><Relationship Id="rId2" Type="http://schemas.openxmlformats.org/officeDocument/2006/relationships/hyperlink" Target="http://www.ncbi.nlm.nih.gov/pubmed/21146656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6758999" TargetMode="External"/><Relationship Id="rId2" Type="http://schemas.openxmlformats.org/officeDocument/2006/relationships/hyperlink" Target="http://www.ncbi.nlm.nih.gov/pubmed/21146656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6758999" TargetMode="External"/><Relationship Id="rId2" Type="http://schemas.openxmlformats.org/officeDocument/2006/relationships/hyperlink" Target="http://www.ncbi.nlm.nih.gov/pubmed/21146656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pcornet.org/" TargetMode="External"/><Relationship Id="rId2" Type="http://schemas.openxmlformats.org/officeDocument/2006/relationships/hyperlink" Target="http://www.ncbi.nlm.nih.gov/pubmed/27423939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pcornet.org/" TargetMode="External"/><Relationship Id="rId2" Type="http://schemas.openxmlformats.org/officeDocument/2006/relationships/hyperlink" Target="http://www.ncbi.nlm.nih.gov/pubmed/27423939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pcornet.org/" TargetMode="External"/><Relationship Id="rId2" Type="http://schemas.openxmlformats.org/officeDocument/2006/relationships/hyperlink" Target="http://www.ncbi.nlm.nih.gov/pubmed/27423939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pcornet.org/" TargetMode="External"/><Relationship Id="rId2" Type="http://schemas.openxmlformats.org/officeDocument/2006/relationships/hyperlink" Target="http://www.ncbi.nlm.nih.gov/pubmed/27423939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clinicaltrials.gov/ct2/show/NCT01446965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clinicaltrials.gov/ct2/show/NCT0144696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clinicaltrials.gov/ct2/show/NCT01446965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clinicaltrials.gov/ct2/show/NCT01446965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clinicaltrials.gov/ct2/show/NCT01446965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clinicaltrials.gov/ct2/show/NCT01446965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clinicaltrials.gov/ct2/show/NCT01446965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clinicaltrials.gov/ct2/show/NCT01446965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12933526" TargetMode="External"/><Relationship Id="rId2" Type="http://schemas.openxmlformats.org/officeDocument/2006/relationships/hyperlink" Target="http://www.ncbi.nlm.nih.gov/pubmed/8963376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12933526" TargetMode="External"/><Relationship Id="rId2" Type="http://schemas.openxmlformats.org/officeDocument/2006/relationships/hyperlink" Target="http://www.ncbi.nlm.nih.gov/pubmed/8963376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/24615554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books/NBK53494/" TargetMode="External"/><Relationship Id="rId2" Type="http://schemas.openxmlformats.org/officeDocument/2006/relationships/hyperlink" Target="http://www.nationalacademies.org/hmd/Activities/Quality/LearningHealthCare.aspx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books/NBK53494/" TargetMode="External"/><Relationship Id="rId2" Type="http://schemas.openxmlformats.org/officeDocument/2006/relationships/hyperlink" Target="http://www.nationalacademies.org/hmd/Activities/Quality/LearningHealthCare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ihcollaboratory.org/Pages/default.aspx" TargetMode="External"/><Relationship Id="rId4" Type="http://schemas.openxmlformats.org/officeDocument/2006/relationships/hyperlink" Target="http://www.ncbi.nlm.nih.gov/pubmed/23612587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mc/articles/PMC3934668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omop.org/" TargetMode="External"/><Relationship Id="rId7" Type="http://schemas.openxmlformats.org/officeDocument/2006/relationships/hyperlink" Target="http://www.pcornet.org/wp-content/uploads/2014/07/2015-07-29-PCORnet-Common-Data-Model-v3dot0-RELEASE.pdf" TargetMode="External"/><Relationship Id="rId2" Type="http://schemas.openxmlformats.org/officeDocument/2006/relationships/hyperlink" Target="http://www.ohdsi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cornet.org/pcornet-common-data-model/" TargetMode="External"/><Relationship Id="rId5" Type="http://schemas.openxmlformats.org/officeDocument/2006/relationships/hyperlink" Target="https://www.i2b2.org/about/intro.html" TargetMode="External"/><Relationship Id="rId4" Type="http://schemas.openxmlformats.org/officeDocument/2006/relationships/hyperlink" Target="http://cdmqueries.omop.org/" TargetMode="Externa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it.ucsf.edu/services/clinical-data-research-consultations-formerly-threds-and-idr-data-extraction-service" TargetMode="External"/><Relationship Id="rId2" Type="http://schemas.openxmlformats.org/officeDocument/2006/relationships/hyperlink" Target="https://accelerate.ucsf.edu/consult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/2461555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/1934897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sz="7200" dirty="0" smtClean="0"/>
              <a:t>Pragmatic Trials </a:t>
            </a:r>
            <a:br>
              <a:rPr lang="en-US" sz="7200" dirty="0" smtClean="0"/>
            </a:br>
            <a:r>
              <a:rPr lang="en-US" sz="7200" dirty="0" smtClean="0"/>
              <a:t>Large and Small</a:t>
            </a:r>
            <a:br>
              <a:rPr lang="en-US" sz="7200" dirty="0" smtClean="0"/>
            </a:br>
            <a:r>
              <a:rPr lang="en-US" sz="3600" dirty="0" smtClean="0"/>
              <a:t>Steps Towards a Learning Healthcare System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69695"/>
            <a:ext cx="6858000" cy="1655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Data Science Course 2016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Mark J. Pletcher, MD MPH</a:t>
            </a:r>
          </a:p>
          <a:p>
            <a:r>
              <a:rPr lang="en-US" sz="2000" dirty="0" smtClean="0"/>
              <a:t>Department of Epidemiology and Biostatistics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525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randomized trials help us make decisions?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Explanatory vs. Pragmatic Trials</a:t>
            </a:r>
          </a:p>
          <a:p>
            <a:endParaRPr lang="en-US" dirty="0" smtClean="0"/>
          </a:p>
          <a:p>
            <a:r>
              <a:rPr lang="en-US" u="sng" dirty="0" smtClean="0"/>
              <a:t>Explanatory</a:t>
            </a:r>
            <a:r>
              <a:rPr lang="en-US" dirty="0" smtClean="0"/>
              <a:t>: designed to optimize causal inference and help us learn biology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laboratory conditions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u="sng" dirty="0" smtClean="0"/>
              <a:t>Pragmatic</a:t>
            </a:r>
            <a:r>
              <a:rPr lang="en-US" dirty="0" smtClean="0"/>
              <a:t>: designed to help us compare effectiveness and make real-world decisions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normal conditions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8620" y="6297930"/>
            <a:ext cx="8467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Schwartz and </a:t>
            </a:r>
            <a:r>
              <a:rPr lang="en-US" dirty="0" err="1" smtClean="0"/>
              <a:t>Lellouch</a:t>
            </a:r>
            <a:r>
              <a:rPr lang="en-US" dirty="0"/>
              <a:t> 1967 and 2009,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www.ncbi.nlm.nih.gov/pubmed/19348976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516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Explanatory vs. Pragmatic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Inclusion and Exclusion criteria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u="sng" dirty="0" smtClean="0"/>
              <a:t>Explanatory</a:t>
            </a:r>
            <a:r>
              <a:rPr lang="en-US" dirty="0" smtClean="0"/>
              <a:t>: 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u="sng" dirty="0" smtClean="0"/>
              <a:t>Pragmatic</a:t>
            </a:r>
            <a:r>
              <a:rPr lang="en-US" dirty="0" smtClean="0"/>
              <a:t>: ?</a:t>
            </a:r>
          </a:p>
        </p:txBody>
      </p:sp>
    </p:spTree>
    <p:extLst>
      <p:ext uri="{BB962C8B-B14F-4D97-AF65-F5344CB8AC3E}">
        <p14:creationId xmlns:p14="http://schemas.microsoft.com/office/powerpoint/2010/main" val="2172617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Explanatory vs. Pragmatic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Inclusion and Exclusion criteria</a:t>
            </a:r>
          </a:p>
          <a:p>
            <a:endParaRPr lang="en-US" dirty="0" smtClean="0"/>
          </a:p>
          <a:p>
            <a:r>
              <a:rPr lang="en-US" u="sng" dirty="0" smtClean="0"/>
              <a:t>Explanatory</a:t>
            </a:r>
            <a:r>
              <a:rPr lang="en-US" dirty="0" smtClean="0"/>
              <a:t>: Carefully restricted to individuals thought likely to adhere to and respond to intervention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u="sng" dirty="0" smtClean="0"/>
              <a:t>Pragmatic</a:t>
            </a:r>
            <a:r>
              <a:rPr lang="en-US" dirty="0" smtClean="0"/>
              <a:t>: All-comers</a:t>
            </a:r>
          </a:p>
        </p:txBody>
      </p:sp>
    </p:spTree>
    <p:extLst>
      <p:ext uri="{BB962C8B-B14F-4D97-AF65-F5344CB8AC3E}">
        <p14:creationId xmlns:p14="http://schemas.microsoft.com/office/powerpoint/2010/main" val="1471410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Explanatory vs. Pragmatic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Intervention protocol</a:t>
            </a:r>
          </a:p>
          <a:p>
            <a:endParaRPr lang="en-US" dirty="0" smtClean="0"/>
          </a:p>
          <a:p>
            <a:r>
              <a:rPr lang="en-US" u="sng" dirty="0" smtClean="0"/>
              <a:t>Explanatory</a:t>
            </a:r>
            <a:r>
              <a:rPr lang="en-US" dirty="0" smtClean="0"/>
              <a:t>: 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u="sng" dirty="0" smtClean="0"/>
              <a:t>Pragmatic</a:t>
            </a:r>
            <a:r>
              <a:rPr lang="en-US" dirty="0" smtClean="0"/>
              <a:t>: ?</a:t>
            </a:r>
          </a:p>
        </p:txBody>
      </p:sp>
    </p:spTree>
    <p:extLst>
      <p:ext uri="{BB962C8B-B14F-4D97-AF65-F5344CB8AC3E}">
        <p14:creationId xmlns:p14="http://schemas.microsoft.com/office/powerpoint/2010/main" val="1775474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Explanatory vs. Pragmatic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Intervention protocol</a:t>
            </a:r>
          </a:p>
          <a:p>
            <a:endParaRPr lang="en-US" dirty="0" smtClean="0"/>
          </a:p>
          <a:p>
            <a:r>
              <a:rPr lang="en-US" u="sng" dirty="0" smtClean="0"/>
              <a:t>Explanatory</a:t>
            </a:r>
            <a:r>
              <a:rPr lang="en-US" dirty="0" smtClean="0"/>
              <a:t>: Strict, carefully-monitored fidelity, only use experienced clinicians, avoid co-interventions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u="sng" dirty="0" smtClean="0"/>
              <a:t>Pragmatic</a:t>
            </a:r>
            <a:r>
              <a:rPr lang="en-US" dirty="0" smtClean="0"/>
              <a:t>: Flexible and practical</a:t>
            </a:r>
          </a:p>
        </p:txBody>
      </p:sp>
    </p:spTree>
    <p:extLst>
      <p:ext uri="{BB962C8B-B14F-4D97-AF65-F5344CB8AC3E}">
        <p14:creationId xmlns:p14="http://schemas.microsoft.com/office/powerpoint/2010/main" val="1137115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Explanatory vs. Pragmatic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Control</a:t>
            </a:r>
          </a:p>
          <a:p>
            <a:endParaRPr lang="en-US" dirty="0" smtClean="0"/>
          </a:p>
          <a:p>
            <a:r>
              <a:rPr lang="en-US" u="sng" dirty="0" smtClean="0"/>
              <a:t>Explanatory</a:t>
            </a:r>
            <a:r>
              <a:rPr lang="en-US" dirty="0" smtClean="0"/>
              <a:t>: 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u="sng" dirty="0" smtClean="0"/>
              <a:t>Pragmatic</a:t>
            </a:r>
            <a:r>
              <a:rPr lang="en-US" dirty="0" smtClean="0"/>
              <a:t>: ?</a:t>
            </a:r>
          </a:p>
        </p:txBody>
      </p:sp>
    </p:spTree>
    <p:extLst>
      <p:ext uri="{BB962C8B-B14F-4D97-AF65-F5344CB8AC3E}">
        <p14:creationId xmlns:p14="http://schemas.microsoft.com/office/powerpoint/2010/main" val="2932161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Explanatory vs. Pragmatic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Control</a:t>
            </a:r>
          </a:p>
          <a:p>
            <a:endParaRPr lang="en-US" dirty="0" smtClean="0"/>
          </a:p>
          <a:p>
            <a:r>
              <a:rPr lang="en-US" u="sng" dirty="0" smtClean="0"/>
              <a:t>Explanatory</a:t>
            </a:r>
            <a:r>
              <a:rPr lang="en-US" dirty="0" smtClean="0"/>
              <a:t>: Placebo or other designed to test a specific physiologic hypothesis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u="sng" dirty="0" smtClean="0"/>
              <a:t>Pragmatic</a:t>
            </a:r>
            <a:r>
              <a:rPr lang="en-US" dirty="0" smtClean="0"/>
              <a:t>: Best alternative treatment or “usual care”</a:t>
            </a:r>
          </a:p>
        </p:txBody>
      </p:sp>
    </p:spTree>
    <p:extLst>
      <p:ext uri="{BB962C8B-B14F-4D97-AF65-F5344CB8AC3E}">
        <p14:creationId xmlns:p14="http://schemas.microsoft.com/office/powerpoint/2010/main" val="2044618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Explanatory vs. Pragmatic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Adherence</a:t>
            </a:r>
          </a:p>
          <a:p>
            <a:endParaRPr lang="en-US" dirty="0" smtClean="0"/>
          </a:p>
          <a:p>
            <a:r>
              <a:rPr lang="en-US" u="sng" dirty="0" smtClean="0"/>
              <a:t>Explanatory</a:t>
            </a:r>
            <a:r>
              <a:rPr lang="en-US" dirty="0" smtClean="0"/>
              <a:t>: 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u="sng" dirty="0" smtClean="0"/>
              <a:t>Pragmatic</a:t>
            </a:r>
            <a:r>
              <a:rPr lang="en-US" dirty="0" smtClean="0"/>
              <a:t>: ?</a:t>
            </a:r>
          </a:p>
        </p:txBody>
      </p:sp>
    </p:spTree>
    <p:extLst>
      <p:ext uri="{BB962C8B-B14F-4D97-AF65-F5344CB8AC3E}">
        <p14:creationId xmlns:p14="http://schemas.microsoft.com/office/powerpoint/2010/main" val="3937009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Explanatory vs. Pragmatic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Adherence</a:t>
            </a:r>
          </a:p>
          <a:p>
            <a:endParaRPr lang="en-US" dirty="0" smtClean="0"/>
          </a:p>
          <a:p>
            <a:r>
              <a:rPr lang="en-US" u="sng" dirty="0" smtClean="0"/>
              <a:t>Explanatory</a:t>
            </a:r>
            <a:r>
              <a:rPr lang="en-US" dirty="0" smtClean="0"/>
              <a:t>: Run-in period to weed out non-adherers, careful monitoring, </a:t>
            </a:r>
            <a:r>
              <a:rPr lang="en-US" dirty="0" smtClean="0"/>
              <a:t>“as treated” </a:t>
            </a:r>
            <a:r>
              <a:rPr lang="en-US" dirty="0" smtClean="0"/>
              <a:t>analysis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u="sng" dirty="0" smtClean="0"/>
              <a:t>Pragmatic</a:t>
            </a:r>
            <a:r>
              <a:rPr lang="en-US" dirty="0" smtClean="0"/>
              <a:t>: All-comers, see what happens, imperfect adherence is part of the intervention</a:t>
            </a:r>
          </a:p>
        </p:txBody>
      </p:sp>
    </p:spTree>
    <p:extLst>
      <p:ext uri="{BB962C8B-B14F-4D97-AF65-F5344CB8AC3E}">
        <p14:creationId xmlns:p14="http://schemas.microsoft.com/office/powerpoint/2010/main" val="3637020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Explanatory vs. Pragmatic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Measurements</a:t>
            </a:r>
          </a:p>
          <a:p>
            <a:endParaRPr lang="en-US" dirty="0" smtClean="0"/>
          </a:p>
          <a:p>
            <a:r>
              <a:rPr lang="en-US" u="sng" dirty="0" smtClean="0"/>
              <a:t>Explanatory</a:t>
            </a:r>
            <a:r>
              <a:rPr lang="en-US" dirty="0" smtClean="0"/>
              <a:t>: 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u="sng" dirty="0" smtClean="0"/>
              <a:t>Pragmatic</a:t>
            </a:r>
            <a:r>
              <a:rPr lang="en-US" dirty="0" smtClean="0"/>
              <a:t>: 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75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Related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Pragmatic vs. Explanatory Trials</a:t>
            </a:r>
          </a:p>
          <a:p>
            <a:r>
              <a:rPr lang="en-US" dirty="0" smtClean="0"/>
              <a:t>Large Simple Trials</a:t>
            </a:r>
          </a:p>
          <a:p>
            <a:r>
              <a:rPr lang="en-US" dirty="0" smtClean="0"/>
              <a:t>Learning Healthcare System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868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Explanatory vs. Pragmatic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Measurements</a:t>
            </a:r>
          </a:p>
          <a:p>
            <a:endParaRPr lang="en-US" dirty="0" smtClean="0"/>
          </a:p>
          <a:p>
            <a:r>
              <a:rPr lang="en-US" u="sng" dirty="0" smtClean="0"/>
              <a:t>Explanatory</a:t>
            </a:r>
            <a:r>
              <a:rPr lang="en-US" dirty="0" smtClean="0"/>
              <a:t>: Measure as much as possible, try to define mechanisms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u="sng" dirty="0" smtClean="0"/>
              <a:t>Pragmatic</a:t>
            </a:r>
            <a:r>
              <a:rPr lang="en-US" dirty="0" smtClean="0"/>
              <a:t>: Leave participants alone as much as possible*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800" dirty="0" smtClean="0"/>
              <a:t>* Subgroup analyses still useful</a:t>
            </a:r>
          </a:p>
        </p:txBody>
      </p:sp>
    </p:spTree>
    <p:extLst>
      <p:ext uri="{BB962C8B-B14F-4D97-AF65-F5344CB8AC3E}">
        <p14:creationId xmlns:p14="http://schemas.microsoft.com/office/powerpoint/2010/main" val="2881904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Explanatory vs. Pragmatic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Primary Outcome Measurement</a:t>
            </a:r>
          </a:p>
          <a:p>
            <a:endParaRPr lang="en-US" dirty="0" smtClean="0"/>
          </a:p>
          <a:p>
            <a:r>
              <a:rPr lang="en-US" u="sng" dirty="0" smtClean="0"/>
              <a:t>Explanatory</a:t>
            </a:r>
            <a:r>
              <a:rPr lang="en-US" dirty="0" smtClean="0"/>
              <a:t>: Measure what’s important for assessing physiology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u="sng" dirty="0" smtClean="0"/>
              <a:t>Pragmatic</a:t>
            </a:r>
            <a:r>
              <a:rPr lang="en-US" dirty="0" smtClean="0"/>
              <a:t>: Measure </a:t>
            </a:r>
            <a:r>
              <a:rPr lang="en-US" dirty="0" smtClean="0"/>
              <a:t>what’s clinically apparent (easier and more important to patients?)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554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Explanatory vs. Pragmatic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The Pragmatic-Explanatory Continuum Indicator Summary (PRECIS)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200" dirty="0" smtClean="0"/>
              <a:t>Measures pragmatism in 10 key domains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8620" y="6297930"/>
            <a:ext cx="6124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Thorpe </a:t>
            </a:r>
            <a:r>
              <a:rPr lang="en-US" dirty="0"/>
              <a:t>2009,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www.ncbi.nlm.nih.gov/pubmed/19348971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70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4233863" y="79375"/>
            <a:ext cx="677862" cy="306388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en-US">
                <a:solidFill>
                  <a:srgbClr val="FFFFFF"/>
                </a:solidFill>
              </a:rPr>
              <a:t>Fig. 2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470" y="31169"/>
            <a:ext cx="6503670" cy="6809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52500" y="6477000"/>
            <a:ext cx="82550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i="1"/>
              <a:t>Journal of Clinical Epidemiology</a:t>
            </a:r>
            <a:r>
              <a:rPr lang="en-US" altLang="en-US" sz="900"/>
              <a:t> 2009 62, 464-475DOI: (10.1016/j.jclinepi.2008.12.011) </a:t>
            </a:r>
          </a:p>
        </p:txBody>
      </p:sp>
    </p:spTree>
    <p:extLst>
      <p:ext uri="{BB962C8B-B14F-4D97-AF65-F5344CB8AC3E}">
        <p14:creationId xmlns:p14="http://schemas.microsoft.com/office/powerpoint/2010/main" val="393901369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4233863" y="79375"/>
            <a:ext cx="677862" cy="306388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en-US">
                <a:solidFill>
                  <a:srgbClr val="FFFFFF"/>
                </a:solidFill>
              </a:rPr>
              <a:t>Fig. 2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81" r="51156"/>
          <a:stretch/>
        </p:blipFill>
        <p:spPr bwMode="auto">
          <a:xfrm>
            <a:off x="1474470" y="1"/>
            <a:ext cx="6715658" cy="684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37384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Explanatory vs. Pragmatic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kind of trial is cheaper?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789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Explanatory vs. Pragmatic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kind of trial is cheaper?</a:t>
            </a:r>
          </a:p>
          <a:p>
            <a:pPr lvl="1"/>
            <a:r>
              <a:rPr lang="en-US" dirty="0" smtClean="0"/>
              <a:t>Many “pragmatic” design features are also easier to implement</a:t>
            </a:r>
          </a:p>
          <a:p>
            <a:pPr lvl="1"/>
            <a:endParaRPr lang="en-US" dirty="0"/>
          </a:p>
          <a:p>
            <a:r>
              <a:rPr lang="en-US" dirty="0" smtClean="0"/>
              <a:t>“Large Simple Trials” – related concept that emphasizes the cost benefits</a:t>
            </a:r>
          </a:p>
          <a:p>
            <a:pPr lvl="1"/>
            <a:r>
              <a:rPr lang="en-US" dirty="0" smtClean="0"/>
              <a:t>See JAMA Viewpoint by </a:t>
            </a:r>
            <a:r>
              <a:rPr lang="en-US" dirty="0" err="1" smtClean="0"/>
              <a:t>Eapen</a:t>
            </a:r>
            <a:r>
              <a:rPr lang="en-US" dirty="0" smtClean="0"/>
              <a:t>/Lauer/Temple</a:t>
            </a:r>
          </a:p>
          <a:p>
            <a:pPr lvl="1"/>
            <a:r>
              <a:rPr lang="en-US" dirty="0"/>
              <a:t>Strongly supported by FDA (Rob </a:t>
            </a:r>
            <a:r>
              <a:rPr lang="en-US" dirty="0" err="1"/>
              <a:t>Califf</a:t>
            </a:r>
            <a:r>
              <a:rPr lang="en-US" dirty="0" err="1">
                <a:sym typeface="Wingdings" panose="05000000000000000000" pitchFamily="2" charset="2"/>
              </a:rPr>
              <a:t>Commissioner</a:t>
            </a:r>
            <a:r>
              <a:rPr lang="en-US" dirty="0" smtClean="0"/>
              <a:t>!)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1490" y="5850234"/>
            <a:ext cx="77475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Quintiles 2011 </a:t>
            </a:r>
            <a:r>
              <a:rPr lang="en-US" dirty="0">
                <a:hlinkClick r:id="rId2" action="ppaction://hlinkfile"/>
              </a:rPr>
              <a:t>file:///C:/</a:t>
            </a:r>
            <a:r>
              <a:rPr lang="en-US" dirty="0" smtClean="0">
                <a:hlinkClick r:id="rId2" action="ppaction://hlinkfile"/>
              </a:rPr>
              <a:t>Users/mpletcher/Downloads/use-large-simple-trials.pdf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err="1" smtClean="0"/>
              <a:t>Roehr</a:t>
            </a:r>
            <a:r>
              <a:rPr lang="en-US" dirty="0" smtClean="0"/>
              <a:t> </a:t>
            </a:r>
            <a:r>
              <a:rPr lang="en-US" dirty="0"/>
              <a:t>2013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www.ncbi.nlm.nih.gov/pubmed/23449675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Eapen</a:t>
            </a:r>
            <a:r>
              <a:rPr lang="en-US" dirty="0" smtClean="0"/>
              <a:t> </a:t>
            </a:r>
            <a:r>
              <a:rPr lang="en-US" dirty="0"/>
              <a:t>2014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www.ncbi.nlm.nih.gov/pubmed/24715072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80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simple pragmatic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Win-win: both cheaper and better for informing real-world clinical decisions?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4690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1: GISSI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Gruppo</a:t>
            </a:r>
            <a:r>
              <a:rPr lang="en-US" dirty="0" smtClean="0"/>
              <a:t> </a:t>
            </a:r>
            <a:r>
              <a:rPr lang="en-US" dirty="0" err="1" smtClean="0"/>
              <a:t>Italiano</a:t>
            </a:r>
            <a:r>
              <a:rPr lang="en-US" dirty="0" smtClean="0"/>
              <a:t> per lo Studio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Streptochinasi</a:t>
            </a:r>
            <a:r>
              <a:rPr lang="en-US" dirty="0" smtClean="0"/>
              <a:t> </a:t>
            </a:r>
            <a:r>
              <a:rPr lang="en-US" dirty="0" err="1" smtClean="0"/>
              <a:t>nell’infarto</a:t>
            </a:r>
            <a:r>
              <a:rPr lang="en-US" dirty="0" smtClean="0"/>
              <a:t> </a:t>
            </a:r>
            <a:r>
              <a:rPr lang="en-US" dirty="0" err="1" smtClean="0"/>
              <a:t>Miocardico</a:t>
            </a:r>
            <a:r>
              <a:rPr lang="en-US" dirty="0" smtClean="0"/>
              <a:t> (GISSI) - 1986</a:t>
            </a:r>
          </a:p>
          <a:p>
            <a:endParaRPr lang="en-US" dirty="0" smtClean="0"/>
          </a:p>
          <a:p>
            <a:r>
              <a:rPr lang="en-US" dirty="0" smtClean="0"/>
              <a:t>RCT comparing streptokinase to usual care for all-cause in-hospital mortality in acute MI</a:t>
            </a:r>
          </a:p>
          <a:p>
            <a:pPr lvl="1"/>
            <a:r>
              <a:rPr lang="en-US" dirty="0" smtClean="0"/>
              <a:t>11,806 randomized, 11,712 follow-up</a:t>
            </a:r>
          </a:p>
          <a:p>
            <a:pPr lvl="1"/>
            <a:r>
              <a:rPr lang="en-US" dirty="0" smtClean="0"/>
              <a:t>10.7% vs 13%, RR=0.81, p&lt;.0002</a:t>
            </a:r>
          </a:p>
          <a:p>
            <a:pPr lvl="1"/>
            <a:r>
              <a:rPr lang="en-US" dirty="0" smtClean="0"/>
              <a:t>More benefit if given earlier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0050" y="6400800"/>
            <a:ext cx="589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Lancet 1986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www.ncbi.nlm.nih.gov/pubmed/2868337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9917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1: GISSI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Gruppo</a:t>
            </a:r>
            <a:r>
              <a:rPr lang="en-US" dirty="0" smtClean="0"/>
              <a:t> </a:t>
            </a:r>
            <a:r>
              <a:rPr lang="en-US" dirty="0" err="1" smtClean="0"/>
              <a:t>Italiano</a:t>
            </a:r>
            <a:r>
              <a:rPr lang="en-US" dirty="0" smtClean="0"/>
              <a:t> per lo Studio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Streptochinasi</a:t>
            </a:r>
            <a:r>
              <a:rPr lang="en-US" dirty="0" smtClean="0"/>
              <a:t> </a:t>
            </a:r>
            <a:r>
              <a:rPr lang="en-US" dirty="0" err="1" smtClean="0"/>
              <a:t>nell’infarto</a:t>
            </a:r>
            <a:r>
              <a:rPr lang="en-US" dirty="0" smtClean="0"/>
              <a:t> </a:t>
            </a:r>
            <a:r>
              <a:rPr lang="en-US" dirty="0" err="1" smtClean="0"/>
              <a:t>Miocardico</a:t>
            </a:r>
            <a:r>
              <a:rPr lang="en-US" dirty="0" smtClean="0"/>
              <a:t> (GISSI) - 1986</a:t>
            </a:r>
          </a:p>
          <a:p>
            <a:endParaRPr lang="en-US" dirty="0" smtClean="0"/>
          </a:p>
          <a:p>
            <a:r>
              <a:rPr lang="en-US" dirty="0" smtClean="0"/>
              <a:t>RCT comparing streptokinase to usual care for all-cause in-hospital mortality in acute MI</a:t>
            </a:r>
          </a:p>
          <a:p>
            <a:pPr lvl="1"/>
            <a:r>
              <a:rPr lang="en-US" dirty="0" smtClean="0"/>
              <a:t>11,806 randomized, 11,712 follow-up</a:t>
            </a:r>
          </a:p>
          <a:p>
            <a:pPr lvl="1"/>
            <a:r>
              <a:rPr lang="en-US" dirty="0" smtClean="0"/>
              <a:t>10.7% vs 13%, RR=0.81, p&lt;.0002</a:t>
            </a:r>
          </a:p>
          <a:p>
            <a:pPr lvl="1"/>
            <a:r>
              <a:rPr lang="en-US" dirty="0" smtClean="0"/>
              <a:t>More benefit if given earlier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0050" y="6400800"/>
            <a:ext cx="589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Lancet 1986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www.ncbi.nlm.nih.gov/pubmed/2868337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8650" y="5411719"/>
            <a:ext cx="7281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Super-simple, large, very important results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630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Rationale</a:t>
            </a:r>
          </a:p>
          <a:p>
            <a:pPr lvl="1"/>
            <a:r>
              <a:rPr lang="en-US" dirty="0" smtClean="0"/>
              <a:t>Make trials more efficient</a:t>
            </a:r>
          </a:p>
          <a:p>
            <a:pPr lvl="1"/>
            <a:r>
              <a:rPr lang="en-US" dirty="0" smtClean="0"/>
              <a:t>Make trials more informative for decision-making</a:t>
            </a:r>
          </a:p>
          <a:p>
            <a:r>
              <a:rPr lang="en-US" dirty="0" smtClean="0"/>
              <a:t>The Concepts</a:t>
            </a:r>
          </a:p>
          <a:p>
            <a:pPr lvl="1"/>
            <a:r>
              <a:rPr lang="en-US" dirty="0" smtClean="0"/>
              <a:t>Pragmatic vs. Explanatory, Large Simple Trials</a:t>
            </a:r>
          </a:p>
          <a:p>
            <a:pPr lvl="1"/>
            <a:r>
              <a:rPr lang="en-US" dirty="0"/>
              <a:t>4 Examples: GISSI, TASTE, ADAPTABLE, </a:t>
            </a:r>
            <a:r>
              <a:rPr lang="en-US" dirty="0" smtClean="0"/>
              <a:t>VEST</a:t>
            </a:r>
          </a:p>
          <a:p>
            <a:r>
              <a:rPr lang="en-US" dirty="0" smtClean="0"/>
              <a:t>The Vision: Learning Healthcare System</a:t>
            </a:r>
          </a:p>
          <a:p>
            <a:pPr lvl="1"/>
            <a:r>
              <a:rPr lang="en-US" dirty="0" smtClean="0"/>
              <a:t>Local efforts </a:t>
            </a:r>
            <a:r>
              <a:rPr lang="en-US" dirty="0"/>
              <a:t>(</a:t>
            </a:r>
            <a:r>
              <a:rPr lang="en-US" dirty="0" smtClean="0"/>
              <a:t>UCSF CTSI)</a:t>
            </a:r>
          </a:p>
          <a:p>
            <a:pPr lvl="1"/>
            <a:r>
              <a:rPr lang="en-US" dirty="0" smtClean="0"/>
              <a:t>National efforts and resources</a:t>
            </a:r>
          </a:p>
          <a:p>
            <a:r>
              <a:rPr lang="en-US" dirty="0" smtClean="0"/>
              <a:t>Science of using electronic health record data</a:t>
            </a:r>
          </a:p>
        </p:txBody>
      </p:sp>
    </p:spTree>
    <p:extLst>
      <p:ext uri="{BB962C8B-B14F-4D97-AF65-F5344CB8AC3E}">
        <p14:creationId xmlns:p14="http://schemas.microsoft.com/office/powerpoint/2010/main" val="7924247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2: TASTE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T</a:t>
            </a:r>
            <a:r>
              <a:rPr lang="en-US" dirty="0" smtClean="0"/>
              <a:t>hrombus </a:t>
            </a:r>
            <a:r>
              <a:rPr lang="en-US" u="sng" dirty="0" smtClean="0"/>
              <a:t>A</a:t>
            </a:r>
            <a:r>
              <a:rPr lang="en-US" dirty="0" smtClean="0"/>
              <a:t>spiration in </a:t>
            </a:r>
            <a:r>
              <a:rPr lang="en-US" u="sng" dirty="0" smtClean="0"/>
              <a:t>ST</a:t>
            </a:r>
            <a:r>
              <a:rPr lang="en-US" dirty="0" smtClean="0"/>
              <a:t>-</a:t>
            </a:r>
            <a:r>
              <a:rPr lang="en-US" u="sng" dirty="0" smtClean="0"/>
              <a:t>E</a:t>
            </a:r>
            <a:r>
              <a:rPr lang="en-US" dirty="0" smtClean="0"/>
              <a:t>levation Myocardial Infarction in Scandinavia (TASTE trial)</a:t>
            </a:r>
          </a:p>
          <a:p>
            <a:r>
              <a:rPr lang="en-US" dirty="0" smtClean="0"/>
              <a:t>Registry in Sweden for angiography and angioplasty already collecting outcomes</a:t>
            </a:r>
          </a:p>
          <a:p>
            <a:r>
              <a:rPr lang="en-US" dirty="0" smtClean="0"/>
              <a:t>RCT within registry patients: thrombus aspiration vs. conventional PCI</a:t>
            </a:r>
          </a:p>
          <a:p>
            <a:r>
              <a:rPr lang="en-US" dirty="0" smtClean="0"/>
              <a:t>All-cause mortality at 30 days: No difference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1490" y="6174739"/>
            <a:ext cx="6339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Frobert</a:t>
            </a:r>
            <a:r>
              <a:rPr lang="en-US" dirty="0" smtClean="0"/>
              <a:t> 2010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www.ncbi.nlm.nih.gov/pubmed/21146656</a:t>
            </a:r>
            <a:endParaRPr lang="en-US" dirty="0" smtClean="0"/>
          </a:p>
          <a:p>
            <a:r>
              <a:rPr lang="en-US" dirty="0" err="1"/>
              <a:t>Watchtell</a:t>
            </a:r>
            <a:r>
              <a:rPr lang="en-US" dirty="0"/>
              <a:t> 2016 </a:t>
            </a:r>
            <a:r>
              <a:rPr lang="en-US" dirty="0">
                <a:hlinkClick r:id="rId3"/>
              </a:rPr>
              <a:t>http://www.ncbi.nlm.nih.gov/pubmed/26758999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42270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2: TASTE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T</a:t>
            </a:r>
            <a:r>
              <a:rPr lang="en-US" dirty="0" smtClean="0"/>
              <a:t>hrombus </a:t>
            </a:r>
            <a:r>
              <a:rPr lang="en-US" u="sng" dirty="0" smtClean="0"/>
              <a:t>A</a:t>
            </a:r>
            <a:r>
              <a:rPr lang="en-US" dirty="0" smtClean="0"/>
              <a:t>spiration in </a:t>
            </a:r>
            <a:r>
              <a:rPr lang="en-US" u="sng" dirty="0" smtClean="0"/>
              <a:t>ST</a:t>
            </a:r>
            <a:r>
              <a:rPr lang="en-US" dirty="0" smtClean="0"/>
              <a:t>-</a:t>
            </a:r>
            <a:r>
              <a:rPr lang="en-US" u="sng" dirty="0" smtClean="0"/>
              <a:t>E</a:t>
            </a:r>
            <a:r>
              <a:rPr lang="en-US" dirty="0" smtClean="0"/>
              <a:t>levation Myocardial Infarction in Scandinavia (TASTE trial)</a:t>
            </a:r>
          </a:p>
          <a:p>
            <a:r>
              <a:rPr lang="en-US" dirty="0" smtClean="0"/>
              <a:t>Registry in Sweden for angiography and angioplasty already collecting outcomes</a:t>
            </a:r>
          </a:p>
          <a:p>
            <a:r>
              <a:rPr lang="en-US" dirty="0" smtClean="0"/>
              <a:t>RCT within registry patients: thrombus aspiration vs. conventional PCI</a:t>
            </a:r>
          </a:p>
          <a:p>
            <a:r>
              <a:rPr lang="en-US" dirty="0"/>
              <a:t>All-cause mortality at 30 days: No difference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0140" y="5274935"/>
            <a:ext cx="5077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Embedded “Registry Trial”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490" y="6174739"/>
            <a:ext cx="6339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Frobert</a:t>
            </a:r>
            <a:r>
              <a:rPr lang="en-US" dirty="0" smtClean="0"/>
              <a:t> 2010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www.ncbi.nlm.nih.gov/pubmed/21146656</a:t>
            </a:r>
            <a:endParaRPr lang="en-US" dirty="0" smtClean="0"/>
          </a:p>
          <a:p>
            <a:r>
              <a:rPr lang="en-US" dirty="0" err="1"/>
              <a:t>Watchtell</a:t>
            </a:r>
            <a:r>
              <a:rPr lang="en-US" dirty="0"/>
              <a:t> 2016 </a:t>
            </a:r>
            <a:r>
              <a:rPr lang="en-US" dirty="0">
                <a:hlinkClick r:id="rId3"/>
              </a:rPr>
              <a:t>http://www.ncbi.nlm.nih.gov/pubmed/26758999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87812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2: TASTE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T</a:t>
            </a:r>
            <a:r>
              <a:rPr lang="en-US" dirty="0" smtClean="0"/>
              <a:t>hrombus </a:t>
            </a:r>
            <a:r>
              <a:rPr lang="en-US" u="sng" dirty="0" smtClean="0"/>
              <a:t>A</a:t>
            </a:r>
            <a:r>
              <a:rPr lang="en-US" dirty="0" smtClean="0"/>
              <a:t>spiration in </a:t>
            </a:r>
            <a:r>
              <a:rPr lang="en-US" u="sng" dirty="0" smtClean="0"/>
              <a:t>ST</a:t>
            </a:r>
            <a:r>
              <a:rPr lang="en-US" dirty="0" smtClean="0"/>
              <a:t>-</a:t>
            </a:r>
            <a:r>
              <a:rPr lang="en-US" u="sng" dirty="0" smtClean="0"/>
              <a:t>E</a:t>
            </a:r>
            <a:r>
              <a:rPr lang="en-US" dirty="0" smtClean="0"/>
              <a:t>levation Myocardial Infarction in Scandinavia (TASTE trial)</a:t>
            </a:r>
          </a:p>
          <a:p>
            <a:r>
              <a:rPr lang="en-US" dirty="0" smtClean="0"/>
              <a:t>Registry in Sweden for angiography and angioplasty already collecting outcomes</a:t>
            </a:r>
          </a:p>
          <a:p>
            <a:r>
              <a:rPr lang="en-US" dirty="0" smtClean="0"/>
              <a:t>RCT within registry patients: thrombus aspiration vs. conventional PCI</a:t>
            </a:r>
          </a:p>
          <a:p>
            <a:r>
              <a:rPr lang="en-US" dirty="0"/>
              <a:t>All-cause mortality at 30 days: No difference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0140" y="5274935"/>
            <a:ext cx="1218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Cost?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490" y="6174739"/>
            <a:ext cx="6339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Frobert</a:t>
            </a:r>
            <a:r>
              <a:rPr lang="en-US" dirty="0" smtClean="0"/>
              <a:t> 2010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www.ncbi.nlm.nih.gov/pubmed/21146656</a:t>
            </a:r>
            <a:endParaRPr lang="en-US" dirty="0" smtClean="0"/>
          </a:p>
          <a:p>
            <a:r>
              <a:rPr lang="en-US" dirty="0" err="1"/>
              <a:t>Watchtell</a:t>
            </a:r>
            <a:r>
              <a:rPr lang="en-US" dirty="0"/>
              <a:t> 2016 </a:t>
            </a:r>
            <a:r>
              <a:rPr lang="en-US" dirty="0">
                <a:hlinkClick r:id="rId3"/>
              </a:rPr>
              <a:t>http://www.ncbi.nlm.nih.gov/pubmed/26758999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5706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2: TASTE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T</a:t>
            </a:r>
            <a:r>
              <a:rPr lang="en-US" dirty="0" smtClean="0"/>
              <a:t>hrombus </a:t>
            </a:r>
            <a:r>
              <a:rPr lang="en-US" u="sng" dirty="0" smtClean="0"/>
              <a:t>A</a:t>
            </a:r>
            <a:r>
              <a:rPr lang="en-US" dirty="0" smtClean="0"/>
              <a:t>spiration in </a:t>
            </a:r>
            <a:r>
              <a:rPr lang="en-US" u="sng" dirty="0" smtClean="0"/>
              <a:t>ST</a:t>
            </a:r>
            <a:r>
              <a:rPr lang="en-US" dirty="0" smtClean="0"/>
              <a:t>-</a:t>
            </a:r>
            <a:r>
              <a:rPr lang="en-US" u="sng" dirty="0" smtClean="0"/>
              <a:t>E</a:t>
            </a:r>
            <a:r>
              <a:rPr lang="en-US" dirty="0" smtClean="0"/>
              <a:t>levation Myocardial Infarction in Scandinavia (TASTE trial)</a:t>
            </a:r>
          </a:p>
          <a:p>
            <a:r>
              <a:rPr lang="en-US" dirty="0" smtClean="0"/>
              <a:t>Registry in Sweden for angiography and angioplasty already collecting outcomes</a:t>
            </a:r>
          </a:p>
          <a:p>
            <a:r>
              <a:rPr lang="en-US" dirty="0" smtClean="0"/>
              <a:t>RCT within registry patients: thrombus aspiration vs. conventional PCI</a:t>
            </a:r>
          </a:p>
          <a:p>
            <a:r>
              <a:rPr lang="en-US" dirty="0"/>
              <a:t>All-cause mortality at 30 days: No difference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0140" y="5274935"/>
            <a:ext cx="7705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Cost = $300,000  (compare with $300M)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490" y="6174739"/>
            <a:ext cx="6339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Frobert</a:t>
            </a:r>
            <a:r>
              <a:rPr lang="en-US" dirty="0" smtClean="0"/>
              <a:t> 2010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www.ncbi.nlm.nih.gov/pubmed/21146656</a:t>
            </a:r>
            <a:endParaRPr lang="en-US" dirty="0" smtClean="0"/>
          </a:p>
          <a:p>
            <a:r>
              <a:rPr lang="en-US" dirty="0" err="1"/>
              <a:t>Watchtell</a:t>
            </a:r>
            <a:r>
              <a:rPr lang="en-US" dirty="0"/>
              <a:t> 2016 </a:t>
            </a:r>
            <a:r>
              <a:rPr lang="en-US" dirty="0">
                <a:hlinkClick r:id="rId3"/>
              </a:rPr>
              <a:t>http://www.ncbi.nlm.nih.gov/pubmed/26758999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22989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3: ADAPTABLE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A</a:t>
            </a:r>
            <a:r>
              <a:rPr lang="en-US" dirty="0" smtClean="0"/>
              <a:t>spirin </a:t>
            </a:r>
            <a:r>
              <a:rPr lang="en-US" u="sng" dirty="0" smtClean="0"/>
              <a:t>D</a:t>
            </a:r>
            <a:r>
              <a:rPr lang="en-US" dirty="0" smtClean="0"/>
              <a:t>osing: </a:t>
            </a:r>
            <a:r>
              <a:rPr lang="en-US" u="sng" dirty="0" smtClean="0"/>
              <a:t>A</a:t>
            </a:r>
            <a:r>
              <a:rPr lang="en-US" dirty="0" smtClean="0"/>
              <a:t> </a:t>
            </a:r>
            <a:r>
              <a:rPr lang="en-US" u="sng" dirty="0" smtClean="0"/>
              <a:t>P</a:t>
            </a:r>
            <a:r>
              <a:rPr lang="en-US" dirty="0" smtClean="0"/>
              <a:t>atient-Centric </a:t>
            </a:r>
            <a:r>
              <a:rPr lang="en-US" u="sng" dirty="0" smtClean="0"/>
              <a:t>T</a:t>
            </a:r>
            <a:r>
              <a:rPr lang="en-US" dirty="0" smtClean="0"/>
              <a:t>rial </a:t>
            </a:r>
            <a:r>
              <a:rPr lang="en-US" u="sng" dirty="0" smtClean="0"/>
              <a:t>A</a:t>
            </a:r>
            <a:r>
              <a:rPr lang="en-US" dirty="0" smtClean="0"/>
              <a:t>ssessing </a:t>
            </a:r>
            <a:r>
              <a:rPr lang="en-US" u="sng" dirty="0" smtClean="0"/>
              <a:t>B</a:t>
            </a:r>
            <a:r>
              <a:rPr lang="en-US" dirty="0" smtClean="0"/>
              <a:t>enefits and </a:t>
            </a:r>
            <a:r>
              <a:rPr lang="en-US" u="sng" dirty="0" smtClean="0"/>
              <a:t>L</a:t>
            </a:r>
            <a:r>
              <a:rPr lang="en-US" dirty="0" smtClean="0"/>
              <a:t>ong-Term </a:t>
            </a:r>
            <a:r>
              <a:rPr lang="en-US" u="sng" dirty="0" smtClean="0"/>
              <a:t>E</a:t>
            </a:r>
            <a:r>
              <a:rPr lang="en-US" dirty="0" smtClean="0"/>
              <a:t>ffectiveness (ADAPTABLE)</a:t>
            </a:r>
          </a:p>
          <a:p>
            <a:r>
              <a:rPr lang="en-US" dirty="0" smtClean="0"/>
              <a:t>RCT aspirin 325 vs. 81 mg for secondary prevention</a:t>
            </a:r>
          </a:p>
          <a:p>
            <a:r>
              <a:rPr lang="en-US" dirty="0" smtClean="0"/>
              <a:t>Demonstration trial for PCORnet</a:t>
            </a:r>
          </a:p>
          <a:p>
            <a:r>
              <a:rPr lang="en-US" dirty="0" smtClean="0"/>
              <a:t>Use electronic health records to:</a:t>
            </a:r>
          </a:p>
          <a:p>
            <a:pPr lvl="1"/>
            <a:r>
              <a:rPr lang="en-US" dirty="0" smtClean="0"/>
              <a:t>Find patients (n=10,000)</a:t>
            </a:r>
          </a:p>
          <a:p>
            <a:pPr lvl="1"/>
            <a:r>
              <a:rPr lang="en-US" dirty="0" smtClean="0"/>
              <a:t>Measure outcomes (MI, bleeding, death)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1490" y="6174739"/>
            <a:ext cx="6339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Johnston </a:t>
            </a:r>
            <a:r>
              <a:rPr lang="en-US" dirty="0"/>
              <a:t>2016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www.ncbi.nlm.nih.gov/pubmed/27423939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3"/>
              </a:rPr>
              <a:t>http://pcornet.org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8500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3: ADAPTABLE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A</a:t>
            </a:r>
            <a:r>
              <a:rPr lang="en-US" dirty="0" smtClean="0"/>
              <a:t>spirin </a:t>
            </a:r>
            <a:r>
              <a:rPr lang="en-US" u="sng" dirty="0" smtClean="0"/>
              <a:t>D</a:t>
            </a:r>
            <a:r>
              <a:rPr lang="en-US" dirty="0" smtClean="0"/>
              <a:t>osing: </a:t>
            </a:r>
            <a:r>
              <a:rPr lang="en-US" u="sng" dirty="0" smtClean="0"/>
              <a:t>A</a:t>
            </a:r>
            <a:r>
              <a:rPr lang="en-US" dirty="0" smtClean="0"/>
              <a:t> </a:t>
            </a:r>
            <a:r>
              <a:rPr lang="en-US" u="sng" dirty="0" smtClean="0"/>
              <a:t>P</a:t>
            </a:r>
            <a:r>
              <a:rPr lang="en-US" dirty="0" smtClean="0"/>
              <a:t>atient-Centric </a:t>
            </a:r>
            <a:r>
              <a:rPr lang="en-US" u="sng" dirty="0" smtClean="0"/>
              <a:t>T</a:t>
            </a:r>
            <a:r>
              <a:rPr lang="en-US" dirty="0" smtClean="0"/>
              <a:t>rial </a:t>
            </a:r>
            <a:r>
              <a:rPr lang="en-US" u="sng" dirty="0" smtClean="0"/>
              <a:t>A</a:t>
            </a:r>
            <a:r>
              <a:rPr lang="en-US" dirty="0" smtClean="0"/>
              <a:t>ssessing </a:t>
            </a:r>
            <a:r>
              <a:rPr lang="en-US" u="sng" dirty="0" smtClean="0"/>
              <a:t>B</a:t>
            </a:r>
            <a:r>
              <a:rPr lang="en-US" dirty="0" smtClean="0"/>
              <a:t>enefits and </a:t>
            </a:r>
            <a:r>
              <a:rPr lang="en-US" u="sng" dirty="0" smtClean="0"/>
              <a:t>L</a:t>
            </a:r>
            <a:r>
              <a:rPr lang="en-US" dirty="0" smtClean="0"/>
              <a:t>ong-Term </a:t>
            </a:r>
            <a:r>
              <a:rPr lang="en-US" u="sng" dirty="0" smtClean="0"/>
              <a:t>E</a:t>
            </a:r>
            <a:r>
              <a:rPr lang="en-US" dirty="0" smtClean="0"/>
              <a:t>ffectiveness (ADAPTABLE)</a:t>
            </a:r>
          </a:p>
          <a:p>
            <a:r>
              <a:rPr lang="en-US" dirty="0" smtClean="0"/>
              <a:t>RCT aspirin 325 vs. 81 mg for secondary prevention</a:t>
            </a:r>
          </a:p>
          <a:p>
            <a:r>
              <a:rPr lang="en-US" dirty="0" smtClean="0"/>
              <a:t>Demonstration trial for PCORnet</a:t>
            </a:r>
          </a:p>
          <a:p>
            <a:r>
              <a:rPr lang="en-US" dirty="0" smtClean="0"/>
              <a:t>Use electronic health records to:</a:t>
            </a:r>
          </a:p>
          <a:p>
            <a:pPr lvl="1"/>
            <a:r>
              <a:rPr lang="en-US" dirty="0" smtClean="0"/>
              <a:t>Find </a:t>
            </a:r>
            <a:r>
              <a:rPr lang="en-US" dirty="0"/>
              <a:t>patients (n=10,000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Measure outcomes (MI, bleeding, death)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20140" y="5274935"/>
            <a:ext cx="5307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Embedded in EHR, network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490" y="6174739"/>
            <a:ext cx="6339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Johnston </a:t>
            </a:r>
            <a:r>
              <a:rPr lang="en-US" dirty="0"/>
              <a:t>2016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www.ncbi.nlm.nih.gov/pubmed/27423939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3"/>
              </a:rPr>
              <a:t>http://pcornet.org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6672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3: ADAPTABLE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A</a:t>
            </a:r>
            <a:r>
              <a:rPr lang="en-US" dirty="0" smtClean="0"/>
              <a:t>spirin </a:t>
            </a:r>
            <a:r>
              <a:rPr lang="en-US" u="sng" dirty="0" smtClean="0"/>
              <a:t>D</a:t>
            </a:r>
            <a:r>
              <a:rPr lang="en-US" dirty="0" smtClean="0"/>
              <a:t>osing: </a:t>
            </a:r>
            <a:r>
              <a:rPr lang="en-US" u="sng" dirty="0" smtClean="0"/>
              <a:t>A</a:t>
            </a:r>
            <a:r>
              <a:rPr lang="en-US" dirty="0" smtClean="0"/>
              <a:t> </a:t>
            </a:r>
            <a:r>
              <a:rPr lang="en-US" u="sng" dirty="0" smtClean="0"/>
              <a:t>P</a:t>
            </a:r>
            <a:r>
              <a:rPr lang="en-US" dirty="0" smtClean="0"/>
              <a:t>atient-Centric </a:t>
            </a:r>
            <a:r>
              <a:rPr lang="en-US" u="sng" dirty="0" smtClean="0"/>
              <a:t>T</a:t>
            </a:r>
            <a:r>
              <a:rPr lang="en-US" dirty="0" smtClean="0"/>
              <a:t>rial </a:t>
            </a:r>
            <a:r>
              <a:rPr lang="en-US" u="sng" dirty="0" smtClean="0"/>
              <a:t>A</a:t>
            </a:r>
            <a:r>
              <a:rPr lang="en-US" dirty="0" smtClean="0"/>
              <a:t>ssessing </a:t>
            </a:r>
            <a:r>
              <a:rPr lang="en-US" u="sng" dirty="0" smtClean="0"/>
              <a:t>B</a:t>
            </a:r>
            <a:r>
              <a:rPr lang="en-US" dirty="0" smtClean="0"/>
              <a:t>enefits and </a:t>
            </a:r>
            <a:r>
              <a:rPr lang="en-US" u="sng" dirty="0" smtClean="0"/>
              <a:t>L</a:t>
            </a:r>
            <a:r>
              <a:rPr lang="en-US" dirty="0" smtClean="0"/>
              <a:t>ong-Term </a:t>
            </a:r>
            <a:r>
              <a:rPr lang="en-US" u="sng" dirty="0" smtClean="0"/>
              <a:t>E</a:t>
            </a:r>
            <a:r>
              <a:rPr lang="en-US" dirty="0" smtClean="0"/>
              <a:t>ffectiveness (ADAPTABLE)</a:t>
            </a:r>
          </a:p>
          <a:p>
            <a:r>
              <a:rPr lang="en-US" dirty="0" smtClean="0"/>
              <a:t>RCT aspirin 325 vs. 81 mg for secondary prevention</a:t>
            </a:r>
          </a:p>
          <a:p>
            <a:r>
              <a:rPr lang="en-US" dirty="0" smtClean="0"/>
              <a:t>Demonstration trial for PCORnet</a:t>
            </a:r>
          </a:p>
          <a:p>
            <a:r>
              <a:rPr lang="en-US" dirty="0" smtClean="0"/>
              <a:t>Use electronic health records to:</a:t>
            </a:r>
          </a:p>
          <a:p>
            <a:pPr lvl="1"/>
            <a:r>
              <a:rPr lang="en-US" dirty="0" smtClean="0"/>
              <a:t>Find </a:t>
            </a:r>
            <a:r>
              <a:rPr lang="en-US" dirty="0"/>
              <a:t>patients (n=10,000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Measure outcomes (MI, bleeding, death)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20140" y="5274935"/>
            <a:ext cx="375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Cost = ~$10 million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490" y="6174739"/>
            <a:ext cx="6339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Johnston </a:t>
            </a:r>
            <a:r>
              <a:rPr lang="en-US" dirty="0"/>
              <a:t>2016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www.ncbi.nlm.nih.gov/pubmed/27423939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3"/>
              </a:rPr>
              <a:t>http://pcornet.org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7782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3: ADAPTABLE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A</a:t>
            </a:r>
            <a:r>
              <a:rPr lang="en-US" dirty="0" smtClean="0"/>
              <a:t>spirin </a:t>
            </a:r>
            <a:r>
              <a:rPr lang="en-US" u="sng" dirty="0" smtClean="0"/>
              <a:t>D</a:t>
            </a:r>
            <a:r>
              <a:rPr lang="en-US" dirty="0" smtClean="0"/>
              <a:t>osing: </a:t>
            </a:r>
            <a:r>
              <a:rPr lang="en-US" u="sng" dirty="0" smtClean="0"/>
              <a:t>A</a:t>
            </a:r>
            <a:r>
              <a:rPr lang="en-US" dirty="0" smtClean="0"/>
              <a:t> </a:t>
            </a:r>
            <a:r>
              <a:rPr lang="en-US" u="sng" dirty="0" smtClean="0"/>
              <a:t>P</a:t>
            </a:r>
            <a:r>
              <a:rPr lang="en-US" dirty="0" smtClean="0"/>
              <a:t>atient-Centric </a:t>
            </a:r>
            <a:r>
              <a:rPr lang="en-US" u="sng" dirty="0" smtClean="0"/>
              <a:t>T</a:t>
            </a:r>
            <a:r>
              <a:rPr lang="en-US" dirty="0" smtClean="0"/>
              <a:t>rial </a:t>
            </a:r>
            <a:r>
              <a:rPr lang="en-US" u="sng" dirty="0" smtClean="0"/>
              <a:t>A</a:t>
            </a:r>
            <a:r>
              <a:rPr lang="en-US" dirty="0" smtClean="0"/>
              <a:t>ssessing </a:t>
            </a:r>
            <a:r>
              <a:rPr lang="en-US" u="sng" dirty="0" smtClean="0"/>
              <a:t>B</a:t>
            </a:r>
            <a:r>
              <a:rPr lang="en-US" dirty="0" smtClean="0"/>
              <a:t>enefits and </a:t>
            </a:r>
            <a:r>
              <a:rPr lang="en-US" u="sng" dirty="0" smtClean="0"/>
              <a:t>L</a:t>
            </a:r>
            <a:r>
              <a:rPr lang="en-US" dirty="0" smtClean="0"/>
              <a:t>ong-Term </a:t>
            </a:r>
            <a:r>
              <a:rPr lang="en-US" u="sng" dirty="0" smtClean="0"/>
              <a:t>E</a:t>
            </a:r>
            <a:r>
              <a:rPr lang="en-US" dirty="0" smtClean="0"/>
              <a:t>ffectiveness (ADAPTABLE)</a:t>
            </a:r>
          </a:p>
          <a:p>
            <a:r>
              <a:rPr lang="en-US" dirty="0" smtClean="0"/>
              <a:t>RCT aspirin 325 vs. 81 mg for secondary prevention</a:t>
            </a:r>
          </a:p>
          <a:p>
            <a:r>
              <a:rPr lang="en-US" dirty="0" smtClean="0"/>
              <a:t>Demonstration trial for PCORnet</a:t>
            </a:r>
          </a:p>
          <a:p>
            <a:r>
              <a:rPr lang="en-US" dirty="0" smtClean="0"/>
              <a:t>Use electronic health records to:</a:t>
            </a:r>
          </a:p>
          <a:p>
            <a:pPr lvl="1"/>
            <a:r>
              <a:rPr lang="en-US" dirty="0" smtClean="0"/>
              <a:t>Find </a:t>
            </a:r>
            <a:r>
              <a:rPr lang="en-US" dirty="0"/>
              <a:t>patients (n=10,000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Measure outcomes (MI, bleeding, death)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20140" y="5274935"/>
            <a:ext cx="7195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Will it succeed?  Is it the right model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490" y="6174739"/>
            <a:ext cx="6339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Johnston </a:t>
            </a:r>
            <a:r>
              <a:rPr lang="en-US" dirty="0"/>
              <a:t>2016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www.ncbi.nlm.nih.gov/pubmed/27423939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3"/>
              </a:rPr>
              <a:t>http://pcornet.org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9806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4: VEST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u="sng" dirty="0" smtClean="0"/>
              <a:t>V</a:t>
            </a:r>
            <a:r>
              <a:rPr lang="en-US" dirty="0" smtClean="0"/>
              <a:t>est Prevention of </a:t>
            </a:r>
            <a:r>
              <a:rPr lang="en-US" u="sng" dirty="0" smtClean="0"/>
              <a:t>E</a:t>
            </a:r>
            <a:r>
              <a:rPr lang="en-US" dirty="0" smtClean="0"/>
              <a:t>arly </a:t>
            </a:r>
            <a:r>
              <a:rPr lang="en-US" u="sng" dirty="0" smtClean="0"/>
              <a:t>S</a:t>
            </a:r>
            <a:r>
              <a:rPr lang="en-US" dirty="0" smtClean="0"/>
              <a:t>udden Death </a:t>
            </a:r>
            <a:r>
              <a:rPr lang="en-US" u="sng" dirty="0" smtClean="0"/>
              <a:t>T</a:t>
            </a:r>
            <a:r>
              <a:rPr lang="en-US" dirty="0" smtClean="0"/>
              <a:t>rial</a:t>
            </a:r>
          </a:p>
          <a:p>
            <a:endParaRPr lang="en-US" dirty="0" smtClean="0"/>
          </a:p>
          <a:p>
            <a:r>
              <a:rPr lang="en-US" dirty="0" smtClean="0"/>
              <a:t>RCT </a:t>
            </a:r>
            <a:r>
              <a:rPr lang="en-US" dirty="0" err="1" smtClean="0"/>
              <a:t>LifeVest</a:t>
            </a:r>
            <a:r>
              <a:rPr lang="en-US" dirty="0" smtClean="0"/>
              <a:t> (wearable defibrillator vest) vs. usual care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sudden death within the first 3 months for immediately post-MI patients with EF&lt;35%.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0050" y="6400800"/>
            <a:ext cx="482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clinicaltrials.gov/ct2/show/NCT01446965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6272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4: VEST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u="sng" dirty="0" smtClean="0"/>
              <a:t>V</a:t>
            </a:r>
            <a:r>
              <a:rPr lang="en-US" dirty="0" smtClean="0"/>
              <a:t>est Prevention of </a:t>
            </a:r>
            <a:r>
              <a:rPr lang="en-US" u="sng" dirty="0" smtClean="0"/>
              <a:t>E</a:t>
            </a:r>
            <a:r>
              <a:rPr lang="en-US" dirty="0" smtClean="0"/>
              <a:t>arly </a:t>
            </a:r>
            <a:r>
              <a:rPr lang="en-US" u="sng" dirty="0" smtClean="0"/>
              <a:t>S</a:t>
            </a:r>
            <a:r>
              <a:rPr lang="en-US" dirty="0" smtClean="0"/>
              <a:t>udden Death </a:t>
            </a:r>
            <a:r>
              <a:rPr lang="en-US" u="sng" dirty="0" smtClean="0"/>
              <a:t>T</a:t>
            </a:r>
            <a:r>
              <a:rPr lang="en-US" dirty="0" smtClean="0"/>
              <a:t>rial</a:t>
            </a:r>
          </a:p>
          <a:p>
            <a:endParaRPr lang="en-US" dirty="0" smtClean="0"/>
          </a:p>
          <a:p>
            <a:r>
              <a:rPr lang="en-US" dirty="0"/>
              <a:t>RCT </a:t>
            </a:r>
            <a:r>
              <a:rPr lang="en-US" dirty="0" err="1"/>
              <a:t>LifeVest</a:t>
            </a:r>
            <a:r>
              <a:rPr lang="en-US" dirty="0"/>
              <a:t> (wearable defibrillator vest) vs. usual care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sudden death within the first 3 months for immediately post-MI patients with EF&lt;35%.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0050" y="6400800"/>
            <a:ext cx="482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clinicaltrials.gov/ct2/show/NCT01446965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85850" y="5111570"/>
            <a:ext cx="7349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How pragmatic is it?  Redesign ideas?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08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25" y="228600"/>
            <a:ext cx="86931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143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4: VEST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u="sng" dirty="0" smtClean="0"/>
              <a:t>V</a:t>
            </a:r>
            <a:r>
              <a:rPr lang="en-US" dirty="0" smtClean="0"/>
              <a:t>est Prevention of </a:t>
            </a:r>
            <a:r>
              <a:rPr lang="en-US" u="sng" dirty="0" smtClean="0"/>
              <a:t>E</a:t>
            </a:r>
            <a:r>
              <a:rPr lang="en-US" dirty="0" smtClean="0"/>
              <a:t>arly </a:t>
            </a:r>
            <a:r>
              <a:rPr lang="en-US" u="sng" dirty="0" smtClean="0"/>
              <a:t>S</a:t>
            </a:r>
            <a:r>
              <a:rPr lang="en-US" dirty="0" smtClean="0"/>
              <a:t>udden Death </a:t>
            </a:r>
            <a:r>
              <a:rPr lang="en-US" u="sng" dirty="0" smtClean="0"/>
              <a:t>T</a:t>
            </a:r>
            <a:r>
              <a:rPr lang="en-US" dirty="0" smtClean="0"/>
              <a:t>rial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510045"/>
              </p:ext>
            </p:extLst>
          </p:nvPr>
        </p:nvGraphicFramePr>
        <p:xfrm>
          <a:off x="346710" y="2297426"/>
          <a:ext cx="8580120" cy="3554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0790"/>
                <a:gridCol w="6069330"/>
              </a:tblGrid>
              <a:tr h="1371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1496">
                <a:tc>
                  <a:txBody>
                    <a:bodyPr/>
                    <a:lstStyle/>
                    <a:p>
                      <a:r>
                        <a:rPr lang="en-US" dirty="0" smtClean="0"/>
                        <a:t>Subjects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EF&lt;35%,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no renal failure, nursing home, </a:t>
                      </a:r>
                      <a:r>
                        <a:rPr lang="en-US" dirty="0" err="1" smtClean="0"/>
                        <a:t>etc</a:t>
                      </a:r>
                      <a:endParaRPr lang="en-US" dirty="0"/>
                    </a:p>
                  </a:txBody>
                  <a:tcPr/>
                </a:tc>
              </a:tr>
              <a:tr h="531496">
                <a:tc>
                  <a:txBody>
                    <a:bodyPr/>
                    <a:lstStyle/>
                    <a:p>
                      <a:r>
                        <a:rPr lang="en-US" dirty="0" smtClean="0"/>
                        <a:t>Recruitment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Find post MI patients in hospital,</a:t>
                      </a:r>
                      <a:r>
                        <a:rPr lang="en-US" baseline="0" dirty="0" smtClean="0"/>
                        <a:t> recruit and randomize</a:t>
                      </a:r>
                      <a:endParaRPr lang="en-US" dirty="0"/>
                    </a:p>
                  </a:txBody>
                  <a:tcPr/>
                </a:tc>
              </a:tr>
              <a:tr h="531496">
                <a:tc>
                  <a:txBody>
                    <a:bodyPr/>
                    <a:lstStyle/>
                    <a:p>
                      <a:r>
                        <a:rPr lang="en-US" dirty="0" smtClean="0"/>
                        <a:t>Intervention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Wear the </a:t>
                      </a:r>
                      <a:r>
                        <a:rPr lang="en-US" dirty="0" err="1" smtClean="0"/>
                        <a:t>Lifevest</a:t>
                      </a:r>
                      <a:r>
                        <a:rPr lang="en-US" baseline="0" dirty="0" smtClean="0"/>
                        <a:t> as much as possible; avoid co-interventions</a:t>
                      </a:r>
                      <a:endParaRPr lang="en-US" dirty="0"/>
                    </a:p>
                  </a:txBody>
                  <a:tcPr/>
                </a:tc>
              </a:tr>
              <a:tr h="531496">
                <a:tc>
                  <a:txBody>
                    <a:bodyPr/>
                    <a:lstStyle/>
                    <a:p>
                      <a:r>
                        <a:rPr lang="en-US" dirty="0" smtClean="0"/>
                        <a:t>Control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Usual</a:t>
                      </a:r>
                      <a:r>
                        <a:rPr lang="en-US" baseline="0" dirty="0" smtClean="0"/>
                        <a:t> care, co-interventions carefully monitored</a:t>
                      </a:r>
                      <a:endParaRPr lang="en-US" dirty="0"/>
                    </a:p>
                  </a:txBody>
                  <a:tcPr/>
                </a:tc>
              </a:tr>
              <a:tr h="531496">
                <a:tc>
                  <a:txBody>
                    <a:bodyPr/>
                    <a:lstStyle/>
                    <a:p>
                      <a:r>
                        <a:rPr lang="en-US" dirty="0" smtClean="0"/>
                        <a:t>Adherence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Carefully monitored, per-protocol</a:t>
                      </a:r>
                      <a:r>
                        <a:rPr lang="en-US" baseline="0" dirty="0" smtClean="0"/>
                        <a:t> analysis planned</a:t>
                      </a:r>
                      <a:endParaRPr lang="en-US" dirty="0"/>
                    </a:p>
                  </a:txBody>
                  <a:tcPr/>
                </a:tc>
              </a:tr>
              <a:tr h="531496">
                <a:tc>
                  <a:txBody>
                    <a:bodyPr/>
                    <a:lstStyle/>
                    <a:p>
                      <a:r>
                        <a:rPr lang="en-US" dirty="0" smtClean="0"/>
                        <a:t>Outcome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Sudden death, not all-cause mortality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0050" y="6400800"/>
            <a:ext cx="482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clinicaltrials.gov/ct2/show/NCT01446965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19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37" y="29303"/>
            <a:ext cx="6957703" cy="682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534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4: VEST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How could VEST have been more pragmatic?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0050" y="6400800"/>
            <a:ext cx="482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clinicaltrials.gov/ct2/show/NCT01446965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534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4: VEST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How could VEST have been more pragmatic?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VEST prescription vs. usual care </a:t>
            </a:r>
            <a:r>
              <a:rPr lang="en-US" dirty="0" smtClean="0">
                <a:sym typeface="Wingdings" panose="05000000000000000000" pitchFamily="2" charset="2"/>
              </a:rPr>
              <a:t> all-cause mortality using death index, no other measurements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No adherence monitoring except what is clinically appropriate and feasible</a:t>
            </a:r>
          </a:p>
          <a:p>
            <a:pPr lvl="1"/>
            <a:r>
              <a:rPr lang="en-US" dirty="0" smtClean="0"/>
              <a:t>Allow co-interventions</a:t>
            </a:r>
          </a:p>
          <a:p>
            <a:pPr lvl="1"/>
            <a:r>
              <a:rPr lang="en-US" dirty="0" smtClean="0"/>
              <a:t>No adjudication of sudden death; all-cause mortality is what counts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0050" y="6400800"/>
            <a:ext cx="482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clinicaltrials.gov/ct2/show/NCT01446965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6704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4: VEST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How could VEST have been more pragmatic?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VEST prescription vs. usual care </a:t>
            </a:r>
            <a:r>
              <a:rPr lang="en-US" dirty="0" smtClean="0">
                <a:sym typeface="Wingdings" panose="05000000000000000000" pitchFamily="2" charset="2"/>
              </a:rPr>
              <a:t> all-cause mortality using death index, no other measurements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No adherence monitoring except what is clinically appropriate and feasible</a:t>
            </a:r>
          </a:p>
          <a:p>
            <a:pPr lvl="1"/>
            <a:r>
              <a:rPr lang="en-US" dirty="0" smtClean="0"/>
              <a:t>Allow co-interventions</a:t>
            </a:r>
          </a:p>
          <a:p>
            <a:pPr lvl="1"/>
            <a:r>
              <a:rPr lang="en-US" dirty="0" smtClean="0"/>
              <a:t>No adjudication of sudden death; all-cause mortality is what counts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0050" y="6400800"/>
            <a:ext cx="482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clinicaltrials.gov/ct2/show/NCT01446965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886200" y="2788920"/>
            <a:ext cx="1703070" cy="571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1947" y="2314130"/>
            <a:ext cx="3428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Hard to give nothing...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2810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4: VEST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How could VEST have been more pragmatic?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Could we randomize patients BEFORE we approach them?</a:t>
            </a:r>
          </a:p>
          <a:p>
            <a:pPr lvl="1"/>
            <a:r>
              <a:rPr lang="en-US" dirty="0" smtClean="0"/>
              <a:t>Find patients via EHR search and alert system</a:t>
            </a:r>
          </a:p>
          <a:p>
            <a:pPr lvl="1"/>
            <a:r>
              <a:rPr lang="en-US" dirty="0" smtClean="0"/>
              <a:t>Randomize to:</a:t>
            </a:r>
          </a:p>
          <a:p>
            <a:pPr lvl="2"/>
            <a:r>
              <a:rPr lang="en-US" dirty="0" smtClean="0"/>
              <a:t>A: Approach, offer and encourage </a:t>
            </a:r>
            <a:r>
              <a:rPr lang="en-US" dirty="0" err="1" smtClean="0"/>
              <a:t>LifeVest</a:t>
            </a:r>
            <a:r>
              <a:rPr lang="en-US" dirty="0" smtClean="0"/>
              <a:t> use</a:t>
            </a:r>
          </a:p>
          <a:p>
            <a:pPr lvl="2"/>
            <a:r>
              <a:rPr lang="en-US" dirty="0" smtClean="0"/>
              <a:t>B: Don’t approach at all – PURE Usual care (might use </a:t>
            </a:r>
            <a:r>
              <a:rPr lang="en-US" dirty="0" err="1" smtClean="0"/>
              <a:t>LifeVest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Note: randomization occurs BEFORE consent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0050" y="6400800"/>
            <a:ext cx="482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clinicaltrials.gov/ct2/show/NCT01446965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1448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4: VEST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How could VEST have been more pragmatic?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Could we randomize patients BEFORE we approach them?</a:t>
            </a:r>
          </a:p>
          <a:p>
            <a:pPr lvl="1"/>
            <a:r>
              <a:rPr lang="en-US" dirty="0" smtClean="0"/>
              <a:t>Find patients via EHR search and alert system</a:t>
            </a:r>
          </a:p>
          <a:p>
            <a:pPr lvl="1"/>
            <a:r>
              <a:rPr lang="en-US" dirty="0" smtClean="0"/>
              <a:t>Randomize to:</a:t>
            </a:r>
          </a:p>
          <a:p>
            <a:pPr lvl="2"/>
            <a:r>
              <a:rPr lang="en-US" dirty="0" smtClean="0"/>
              <a:t>A: Approach, offer and encourage </a:t>
            </a:r>
            <a:r>
              <a:rPr lang="en-US" dirty="0" err="1" smtClean="0"/>
              <a:t>LifeVest</a:t>
            </a:r>
            <a:r>
              <a:rPr lang="en-US" dirty="0" smtClean="0"/>
              <a:t> use</a:t>
            </a:r>
          </a:p>
          <a:p>
            <a:pPr lvl="2"/>
            <a:r>
              <a:rPr lang="en-US" dirty="0" smtClean="0"/>
              <a:t>B: Don’t approach at all – PURE Usual </a:t>
            </a:r>
            <a:r>
              <a:rPr lang="en-US" dirty="0"/>
              <a:t>care (might use </a:t>
            </a:r>
            <a:r>
              <a:rPr lang="en-US" dirty="0" err="1"/>
              <a:t>LifeVest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Note: randomization occurs BEFORE consent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0050" y="6400800"/>
            <a:ext cx="482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clinicaltrials.gov/ct2/show/NCT01446965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7255" y="5665568"/>
            <a:ext cx="7349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Is this ethical?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124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4: VEST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444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“Randomized Encouragement Design”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Randomizing to encouragement to do something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Likely much lower adherence rates  much larger sample size needed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Adherence 40% vs. 10% instead of 90% vs. 3%?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But much easier??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Works best if: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You are collecting outcome data </a:t>
            </a:r>
            <a:r>
              <a:rPr lang="en-US" u="sng" dirty="0" smtClean="0">
                <a:sym typeface="Wingdings" panose="05000000000000000000" pitchFamily="2" charset="2"/>
              </a:rPr>
              <a:t>passively</a:t>
            </a:r>
            <a:r>
              <a:rPr lang="en-US" dirty="0" smtClean="0">
                <a:sym typeface="Wingdings" panose="05000000000000000000" pitchFamily="2" charset="2"/>
              </a:rPr>
              <a:t> (e.g., via EHR)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You don’t need consent before randomizing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The intervention could be considered “quality improvement”?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3593" y="6211669"/>
            <a:ext cx="6073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Pearl 1995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www.ncbi.nlm.nih.gov/pubmed/8963376</a:t>
            </a:r>
            <a:r>
              <a:rPr lang="en-US" dirty="0" smtClean="0"/>
              <a:t> </a:t>
            </a:r>
          </a:p>
          <a:p>
            <a:r>
              <a:rPr lang="en-US" dirty="0" smtClean="0"/>
              <a:t>Hirano </a:t>
            </a:r>
            <a:r>
              <a:rPr lang="en-US" dirty="0"/>
              <a:t>2000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www.ncbi.nlm.nih.gov/pubmed/12933526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4799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4: VEST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444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“Randomized Encouragement Design”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Randomizing to encouragement to do something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Likely much lower adherence rates  much larger sample size needed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Adherence 40% vs. 10% instead of 90% vs. 3%?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But much easier??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Works best if: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You are collecting outcome data </a:t>
            </a:r>
            <a:r>
              <a:rPr lang="en-US" u="sng" dirty="0" smtClean="0">
                <a:sym typeface="Wingdings" panose="05000000000000000000" pitchFamily="2" charset="2"/>
              </a:rPr>
              <a:t>passively</a:t>
            </a:r>
            <a:r>
              <a:rPr lang="en-US" dirty="0" smtClean="0">
                <a:sym typeface="Wingdings" panose="05000000000000000000" pitchFamily="2" charset="2"/>
              </a:rPr>
              <a:t> (e.g., via EHR)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You don’t need consent before randomizing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The intervention could be considered “quality improvement”?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3593" y="6211669"/>
            <a:ext cx="6073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Pearl 1995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www.ncbi.nlm.nih.gov/pubmed/8963376</a:t>
            </a:r>
            <a:r>
              <a:rPr lang="en-US" dirty="0" smtClean="0"/>
              <a:t> </a:t>
            </a:r>
          </a:p>
          <a:p>
            <a:r>
              <a:rPr lang="en-US" dirty="0" smtClean="0"/>
              <a:t>Hirano </a:t>
            </a:r>
            <a:r>
              <a:rPr lang="en-US" dirty="0"/>
              <a:t>2000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www.ncbi.nlm.nih.gov/pubmed/12933526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69711" y="427742"/>
            <a:ext cx="3979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- Extension of ITT thinking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- Encouragement is an “instrumental variable”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1286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4: VEST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444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Could we have used a Randomized Encouragement Trial to study the </a:t>
            </a:r>
            <a:r>
              <a:rPr lang="en-US" dirty="0" err="1" smtClean="0"/>
              <a:t>LifeVest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(maybe?)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579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10" y="77606"/>
            <a:ext cx="8394257" cy="678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52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4: VEST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444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Could we have used a Randomized Encouragement Trial to study the </a:t>
            </a:r>
            <a:r>
              <a:rPr lang="en-US" dirty="0" err="1" smtClean="0"/>
              <a:t>LifeVest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(maybe?)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7200" y="4274820"/>
            <a:ext cx="6909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Passive data collection via EHR could make pragmatic RCTs much more feasible...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8820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Healthcare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healthcare system that embeds pragmatic trials throughout delivery of healthcare, and learns as it goes...</a:t>
            </a:r>
          </a:p>
          <a:p>
            <a:endParaRPr lang="en-US" dirty="0"/>
          </a:p>
          <a:p>
            <a:r>
              <a:rPr lang="en-US" dirty="0" smtClean="0"/>
              <a:t>Learning Healthcare System vision</a:t>
            </a:r>
          </a:p>
          <a:p>
            <a:pPr lvl="1"/>
            <a:r>
              <a:rPr lang="en-US" dirty="0" smtClean="0"/>
              <a:t>Every patient should be randomized!  Multiple times!</a:t>
            </a:r>
          </a:p>
          <a:p>
            <a:pPr lvl="1"/>
            <a:r>
              <a:rPr lang="en-US" dirty="0" smtClean="0"/>
              <a:t>Continuous learning and refinement of care</a:t>
            </a:r>
          </a:p>
          <a:p>
            <a:pPr lvl="1"/>
            <a:r>
              <a:rPr lang="en-US" dirty="0" smtClean="0"/>
              <a:t>“A/B testing” embedded in EHR</a:t>
            </a:r>
          </a:p>
          <a:p>
            <a:pPr lvl="2"/>
            <a:r>
              <a:rPr lang="en-US" dirty="0" smtClean="0"/>
              <a:t>Google does it, why shouldn’t we?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6859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Healthcare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UCSF CTSI is funding LHS demonstration projects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Two projects funded:</a:t>
            </a:r>
          </a:p>
          <a:p>
            <a:pPr lvl="2"/>
            <a:r>
              <a:rPr lang="en-US" dirty="0" smtClean="0"/>
              <a:t>Detection and alerts to avoid hypoglycemia events in the hospital</a:t>
            </a:r>
          </a:p>
          <a:p>
            <a:pPr lvl="2"/>
            <a:r>
              <a:rPr lang="en-US" dirty="0" smtClean="0"/>
              <a:t>Using smart triggered standardized order sets in patients that may have COPD to improve quality of care + reduce readmissions and length of stay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4990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Healthcare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Steps for LHS projects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Identify an important health outcome that is easily measured by EHR query</a:t>
            </a:r>
          </a:p>
          <a:p>
            <a:pPr lvl="1"/>
            <a:r>
              <a:rPr lang="en-US" dirty="0" smtClean="0"/>
              <a:t>Develop an intervention to improve it</a:t>
            </a:r>
          </a:p>
          <a:p>
            <a:pPr lvl="1"/>
            <a:r>
              <a:rPr lang="en-US" dirty="0" smtClean="0"/>
              <a:t>Design a study to test whether it works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8366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Healthcare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Challenges for LHS projects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Data work is HARD</a:t>
            </a:r>
          </a:p>
          <a:p>
            <a:pPr lvl="2"/>
            <a:r>
              <a:rPr lang="en-US" dirty="0" smtClean="0"/>
              <a:t>Outcome assessment may be easy, but also need data to identify patients, create prediction algorithm,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Intervention design is an art form</a:t>
            </a:r>
          </a:p>
          <a:p>
            <a:pPr lvl="2"/>
            <a:r>
              <a:rPr lang="en-US" dirty="0" smtClean="0"/>
              <a:t>Alert fatigue</a:t>
            </a:r>
          </a:p>
          <a:p>
            <a:pPr lvl="2"/>
            <a:r>
              <a:rPr lang="en-US" dirty="0" smtClean="0"/>
              <a:t>Workflow integration</a:t>
            </a:r>
          </a:p>
          <a:p>
            <a:pPr lvl="2"/>
            <a:r>
              <a:rPr lang="en-US" dirty="0" smtClean="0"/>
              <a:t>User testing and involvement in design is critical</a:t>
            </a:r>
          </a:p>
          <a:p>
            <a:pPr lvl="1"/>
            <a:r>
              <a:rPr lang="en-US" dirty="0" smtClean="0"/>
              <a:t>Study design is fun</a:t>
            </a:r>
          </a:p>
          <a:p>
            <a:pPr lvl="2"/>
            <a:r>
              <a:rPr lang="en-US" dirty="0" smtClean="0"/>
              <a:t>Unit of randomization?</a:t>
            </a:r>
          </a:p>
          <a:p>
            <a:pPr lvl="2"/>
            <a:r>
              <a:rPr lang="en-US" dirty="0" smtClean="0"/>
              <a:t>Consent required or not*?</a:t>
            </a:r>
          </a:p>
          <a:p>
            <a:pPr lvl="2"/>
            <a:r>
              <a:rPr lang="en-US" dirty="0" smtClean="0"/>
              <a:t>IRB approval pushing boundaries</a:t>
            </a:r>
          </a:p>
          <a:p>
            <a:pPr lvl="2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8650" y="6415314"/>
            <a:ext cx="6336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*Pletcher </a:t>
            </a:r>
            <a:r>
              <a:rPr lang="en-US" dirty="0"/>
              <a:t>2014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www.ncbi.nlm.nih.gov/pubmed/24615554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8636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Healthcare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Even UCSF Health is talking this up</a:t>
            </a:r>
          </a:p>
          <a:p>
            <a:pPr lvl="1"/>
            <a:r>
              <a:rPr lang="en-US" dirty="0" smtClean="0"/>
              <a:t>Learning </a:t>
            </a:r>
            <a:r>
              <a:rPr lang="en-US" dirty="0"/>
              <a:t>Healthcare </a:t>
            </a:r>
            <a:r>
              <a:rPr lang="en-US" dirty="0" smtClean="0"/>
              <a:t>System </a:t>
            </a:r>
            <a:r>
              <a:rPr lang="en-US" dirty="0"/>
              <a:t>is one of UCSF Health’s “True North Pillars” in a new strategic </a:t>
            </a:r>
            <a:r>
              <a:rPr lang="en-US" dirty="0" smtClean="0"/>
              <a:t>plan</a:t>
            </a:r>
          </a:p>
          <a:p>
            <a:endParaRPr lang="en-US" dirty="0"/>
          </a:p>
          <a:p>
            <a:r>
              <a:rPr lang="en-US" dirty="0"/>
              <a:t>Institute for Computational Health Sciences, Atul Butte</a:t>
            </a:r>
          </a:p>
          <a:p>
            <a:endParaRPr lang="en-US" dirty="0" smtClean="0"/>
          </a:p>
          <a:p>
            <a:r>
              <a:rPr lang="en-US" dirty="0" smtClean="0"/>
              <a:t>New cross-UC data initiative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8650" y="6176963"/>
            <a:ext cx="64559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IOM 2012 </a:t>
            </a:r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www.nationalacademies.org/hmd/Activities/Quality/LearningHealthCare.aspx</a:t>
            </a:r>
            <a:endParaRPr lang="en-US" sz="1200" dirty="0" smtClean="0"/>
          </a:p>
          <a:p>
            <a:r>
              <a:rPr lang="en-US" sz="1200" dirty="0"/>
              <a:t> </a:t>
            </a:r>
            <a:r>
              <a:rPr lang="en-US" sz="1200" dirty="0">
                <a:hlinkClick r:id="rId3"/>
              </a:rPr>
              <a:t>http://www.ncbi.nlm.nih.gov/books/NBK53494</a:t>
            </a:r>
            <a:r>
              <a:rPr lang="en-US" sz="1200" dirty="0" smtClean="0">
                <a:hlinkClick r:id="rId3"/>
              </a:rPr>
              <a:t>/</a:t>
            </a:r>
            <a:r>
              <a:rPr lang="en-US" sz="120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5192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Healthcare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Hot topic nationally</a:t>
            </a:r>
          </a:p>
          <a:p>
            <a:pPr lvl="1"/>
            <a:r>
              <a:rPr lang="en-US" dirty="0" smtClean="0"/>
              <a:t>IOM Reports from 2007 and 2012</a:t>
            </a:r>
          </a:p>
          <a:p>
            <a:pPr lvl="2"/>
            <a:r>
              <a:rPr lang="en-US" dirty="0" smtClean="0"/>
              <a:t>See references below</a:t>
            </a:r>
          </a:p>
          <a:p>
            <a:pPr lvl="1"/>
            <a:r>
              <a:rPr lang="en-US" dirty="0" smtClean="0"/>
              <a:t>PCORnet</a:t>
            </a:r>
            <a:r>
              <a:rPr lang="en-US" dirty="0"/>
              <a:t>: a national network with a common data model </a:t>
            </a:r>
            <a:r>
              <a:rPr lang="en-US" dirty="0">
                <a:sym typeface="Wingdings" panose="05000000000000000000" pitchFamily="2" charset="2"/>
              </a:rPr>
              <a:t> A </a:t>
            </a:r>
            <a:r>
              <a:rPr lang="en-US" u="sng" dirty="0">
                <a:sym typeface="Wingdings" panose="05000000000000000000" pitchFamily="2" charset="2"/>
              </a:rPr>
              <a:t>national</a:t>
            </a:r>
            <a:r>
              <a:rPr lang="en-US" dirty="0">
                <a:sym typeface="Wingdings" panose="05000000000000000000" pitchFamily="2" charset="2"/>
              </a:rPr>
              <a:t> Learning Healthcare System?</a:t>
            </a:r>
            <a:endParaRPr lang="en-US" dirty="0"/>
          </a:p>
          <a:p>
            <a:pPr lvl="2"/>
            <a:r>
              <a:rPr lang="en-US" dirty="0" smtClean="0"/>
              <a:t>PCORI has invested $100’s Millions</a:t>
            </a:r>
          </a:p>
          <a:p>
            <a:pPr lvl="1"/>
            <a:r>
              <a:rPr lang="en-US" dirty="0" smtClean="0"/>
              <a:t>NIH CTSA Program is </a:t>
            </a:r>
            <a:r>
              <a:rPr lang="en-US" dirty="0"/>
              <a:t>emphasizing EHR </a:t>
            </a:r>
            <a:r>
              <a:rPr lang="en-US" dirty="0" smtClean="0"/>
              <a:t>investments</a:t>
            </a:r>
          </a:p>
          <a:p>
            <a:pPr lvl="1"/>
            <a:r>
              <a:rPr lang="en-US" dirty="0" smtClean="0"/>
              <a:t>NIH </a:t>
            </a:r>
            <a:r>
              <a:rPr lang="en-US" dirty="0" err="1" smtClean="0"/>
              <a:t>Collaboratory</a:t>
            </a:r>
            <a:r>
              <a:rPr lang="en-US" dirty="0" smtClean="0"/>
              <a:t>: Cutting edge, webinar series, living textbook</a:t>
            </a:r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8650" y="5671364"/>
            <a:ext cx="73841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IOM 2007 and 2012 </a:t>
            </a:r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www.nationalacademies.org/hmd/Activities/Quality/LearningHealthCare.aspx</a:t>
            </a:r>
            <a:endParaRPr lang="en-US" sz="1200" dirty="0" smtClean="0"/>
          </a:p>
          <a:p>
            <a:r>
              <a:rPr lang="en-US" sz="1200" dirty="0"/>
              <a:t> </a:t>
            </a:r>
            <a:r>
              <a:rPr lang="en-US" sz="1200" dirty="0">
                <a:hlinkClick r:id="rId3"/>
              </a:rPr>
              <a:t>http://www.ncbi.nlm.nih.gov/books/NBK53494</a:t>
            </a:r>
            <a:r>
              <a:rPr lang="en-US" sz="1200" dirty="0" smtClean="0">
                <a:hlinkClick r:id="rId3"/>
              </a:rPr>
              <a:t>/</a:t>
            </a:r>
            <a:r>
              <a:rPr lang="en-US" sz="1200" dirty="0" smtClean="0"/>
              <a:t> </a:t>
            </a:r>
          </a:p>
          <a:p>
            <a:r>
              <a:rPr lang="en-US" dirty="0"/>
              <a:t>PCORnet vision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www.ncbi.nlm.nih.gov/pubmed/23612587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NIH </a:t>
            </a:r>
            <a:r>
              <a:rPr lang="en-US" dirty="0" err="1" smtClean="0"/>
              <a:t>Collaboratory</a:t>
            </a:r>
            <a:r>
              <a:rPr lang="en-US" dirty="0" smtClean="0"/>
              <a:t> </a:t>
            </a:r>
            <a:r>
              <a:rPr lang="en-US" sz="1400" dirty="0">
                <a:hlinkClick r:id="rId5"/>
              </a:rPr>
              <a:t>https://www.nihcollaboratory.org/Pages/default.aspx</a:t>
            </a:r>
            <a:r>
              <a:rPr lang="en-US" sz="1400" dirty="0"/>
              <a:t> </a:t>
            </a:r>
            <a:r>
              <a:rPr lang="en-US" sz="140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8867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of EHR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of this hinges on being able to use EHR data</a:t>
            </a:r>
          </a:p>
        </p:txBody>
      </p:sp>
    </p:spTree>
    <p:extLst>
      <p:ext uri="{BB962C8B-B14F-4D97-AF65-F5344CB8AC3E}">
        <p14:creationId xmlns:p14="http://schemas.microsoft.com/office/powerpoint/2010/main" val="6606830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of EHR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challenges in using EHR data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Collected for billing and clinical use, not research</a:t>
            </a:r>
          </a:p>
          <a:p>
            <a:pPr lvl="2"/>
            <a:r>
              <a:rPr lang="en-US" dirty="0" smtClean="0"/>
              <a:t>Example: diagnosis data (clinicians know how bad this is)</a:t>
            </a:r>
          </a:p>
          <a:p>
            <a:pPr lvl="1"/>
            <a:r>
              <a:rPr lang="en-US" dirty="0" smtClean="0"/>
              <a:t>Data structure designed to facilitate user interface</a:t>
            </a:r>
          </a:p>
          <a:p>
            <a:pPr lvl="1"/>
            <a:r>
              <a:rPr lang="en-US" dirty="0" smtClean="0"/>
              <a:t>Every system is different</a:t>
            </a:r>
          </a:p>
          <a:p>
            <a:pPr lvl="2"/>
            <a:r>
              <a:rPr lang="en-US" dirty="0" smtClean="0"/>
              <a:t>EPIC vs. Cerner vs. Others</a:t>
            </a:r>
          </a:p>
          <a:p>
            <a:pPr lvl="2"/>
            <a:r>
              <a:rPr lang="en-US" dirty="0" smtClean="0"/>
              <a:t>EPIC installations are all customized</a:t>
            </a:r>
          </a:p>
          <a:p>
            <a:pPr lvl="1"/>
            <a:r>
              <a:rPr lang="en-US" dirty="0" smtClean="0"/>
              <a:t>Data </a:t>
            </a:r>
            <a:r>
              <a:rPr lang="en-US" i="1" dirty="0" smtClean="0"/>
              <a:t>collection</a:t>
            </a:r>
            <a:r>
              <a:rPr lang="en-US" dirty="0" smtClean="0"/>
              <a:t> (not just the measurement value) inherently depends on health status</a:t>
            </a:r>
          </a:p>
          <a:p>
            <a:pPr lvl="2"/>
            <a:r>
              <a:rPr lang="en-US" dirty="0" smtClean="0"/>
              <a:t>A recipe for selection bias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6452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of EHR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Diagnosis data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Sources</a:t>
            </a:r>
          </a:p>
          <a:p>
            <a:pPr lvl="2"/>
            <a:r>
              <a:rPr lang="en-US" dirty="0" smtClean="0"/>
              <a:t>Event-based (every visit, every lab)</a:t>
            </a:r>
          </a:p>
          <a:p>
            <a:pPr lvl="2"/>
            <a:r>
              <a:rPr lang="en-US" dirty="0" smtClean="0"/>
              <a:t>On Problem List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Categories are sometimes hard</a:t>
            </a:r>
          </a:p>
          <a:p>
            <a:pPr lvl="2"/>
            <a:r>
              <a:rPr lang="en-US" dirty="0" smtClean="0"/>
              <a:t>Garbage in vs. omitted (vs. time to get it right)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ICD10 vs. ICD9</a:t>
            </a:r>
          </a:p>
          <a:p>
            <a:pPr lvl="2"/>
            <a:r>
              <a:rPr lang="en-US" dirty="0" smtClean="0"/>
              <a:t>Different codes </a:t>
            </a:r>
          </a:p>
          <a:p>
            <a:pPr lvl="2"/>
            <a:r>
              <a:rPr lang="en-US" dirty="0" smtClean="0"/>
              <a:t>Requires extreme detail</a:t>
            </a:r>
          </a:p>
        </p:txBody>
      </p:sp>
    </p:spTree>
    <p:extLst>
      <p:ext uri="{BB962C8B-B14F-4D97-AF65-F5344CB8AC3E}">
        <p14:creationId xmlns:p14="http://schemas.microsoft.com/office/powerpoint/2010/main" val="2372411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10" y="77606"/>
            <a:ext cx="8394257" cy="678039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880610" y="3383280"/>
            <a:ext cx="994410" cy="5943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60720" y="3977640"/>
            <a:ext cx="2016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This is crazy!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0170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718" b="-2718"/>
          <a:stretch/>
        </p:blipFill>
        <p:spPr>
          <a:xfrm>
            <a:off x="209550" y="11953"/>
            <a:ext cx="7121416" cy="687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69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of EHR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Medications data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Also coded, but it works better</a:t>
            </a:r>
          </a:p>
          <a:p>
            <a:pPr lvl="1"/>
            <a:r>
              <a:rPr lang="en-US" dirty="0" smtClean="0"/>
              <a:t>But many sources</a:t>
            </a:r>
          </a:p>
          <a:p>
            <a:pPr lvl="2"/>
            <a:r>
              <a:rPr lang="en-US" dirty="0" smtClean="0"/>
              <a:t>Prescribing event</a:t>
            </a:r>
          </a:p>
          <a:p>
            <a:pPr lvl="2"/>
            <a:r>
              <a:rPr lang="en-US" dirty="0" smtClean="0"/>
              <a:t>Dispensing in facility</a:t>
            </a:r>
          </a:p>
          <a:p>
            <a:pPr lvl="2"/>
            <a:r>
              <a:rPr lang="en-US" dirty="0" smtClean="0"/>
              <a:t>Dispensing at pharmacy</a:t>
            </a:r>
          </a:p>
          <a:p>
            <a:pPr lvl="2"/>
            <a:r>
              <a:rPr lang="en-US" dirty="0" smtClean="0"/>
              <a:t>Med List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How do you define what a patient is actually taking?</a:t>
            </a:r>
          </a:p>
          <a:p>
            <a:pPr lvl="2"/>
            <a:r>
              <a:rPr lang="en-US" dirty="0" smtClean="0"/>
              <a:t>Med list (hard to find, not necessarily updated, single snapshot)</a:t>
            </a:r>
          </a:p>
          <a:p>
            <a:pPr lvl="2"/>
            <a:r>
              <a:rPr lang="en-US" dirty="0" smtClean="0"/>
              <a:t>Start date easier than end date?</a:t>
            </a:r>
          </a:p>
          <a:p>
            <a:pPr lvl="2"/>
            <a:r>
              <a:rPr lang="en-US" dirty="0" smtClean="0"/>
              <a:t>“Medication possession ratio”, </a:t>
            </a:r>
            <a:r>
              <a:rPr lang="en-US" dirty="0" err="1" smtClean="0"/>
              <a:t>etc</a:t>
            </a:r>
            <a:endParaRPr lang="en-US" dirty="0"/>
          </a:p>
          <a:p>
            <a:pPr lvl="3"/>
            <a:r>
              <a:rPr lang="en-US" dirty="0" smtClean="0"/>
              <a:t>Requires pharmacy claims!</a:t>
            </a:r>
          </a:p>
        </p:txBody>
      </p:sp>
    </p:spTree>
    <p:extLst>
      <p:ext uri="{BB962C8B-B14F-4D97-AF65-F5344CB8AC3E}">
        <p14:creationId xmlns:p14="http://schemas.microsoft.com/office/powerpoint/2010/main" val="10668159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16" y="37786"/>
            <a:ext cx="8724505" cy="68202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0279" y="2477386"/>
            <a:ext cx="5610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http://www.ncbi.nlm.nih.gov/pmc/articles/PMC3934668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3142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of EHR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Laboratory data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Oldest and cleanest?</a:t>
            </a:r>
          </a:p>
          <a:p>
            <a:pPr lvl="2"/>
            <a:r>
              <a:rPr lang="en-US" dirty="0" smtClean="0"/>
              <a:t>STOR data going back decades...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Units, normal ranges, comparability are often questionable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2010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Slide from Mini-Sentinel and PCORnet</a:t>
            </a:r>
            <a:br>
              <a:rPr lang="en-US" dirty="0" smtClean="0"/>
            </a:br>
            <a:r>
              <a:rPr lang="en-US" sz="3200" dirty="0" smtClean="0"/>
              <a:t>(courtesy of Lesley Curtis)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3773774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81400"/>
            <a:ext cx="3689371" cy="24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6654" y="6096000"/>
            <a:ext cx="8714492" cy="442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sz="1000" dirty="0" smtClean="0">
                <a:solidFill>
                  <a:prstClr val="white">
                    <a:lumMod val="50000"/>
                  </a:prstClr>
                </a:solidFill>
                <a:latin typeface="Tw Cen MT"/>
              </a:rPr>
              <a:t>Source: Electronic clinical laboratory test results data tables : lessons from Mini Sentinel</a:t>
            </a:r>
          </a:p>
          <a:p>
            <a:pPr eaLnBrk="1" fontAlgn="auto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sz="1000" dirty="0" smtClean="0">
                <a:solidFill>
                  <a:prstClr val="white">
                    <a:lumMod val="50000"/>
                  </a:prstClr>
                </a:solidFill>
                <a:latin typeface="Tw Cen MT"/>
              </a:rPr>
              <a:t>MarshaA.Raebel1,,KevinHaynes,Tiffany S. Woodworth, Gwyn Saylor, Elizabeth </a:t>
            </a:r>
            <a:r>
              <a:rPr kumimoji="0" lang="en-US" sz="1000" dirty="0" err="1" smtClean="0">
                <a:solidFill>
                  <a:prstClr val="white">
                    <a:lumMod val="50000"/>
                  </a:prstClr>
                </a:solidFill>
                <a:latin typeface="Tw Cen MT"/>
              </a:rPr>
              <a:t>Cavagnaro</a:t>
            </a:r>
            <a:r>
              <a:rPr kumimoji="0" lang="en-US" sz="1000" dirty="0" smtClean="0">
                <a:solidFill>
                  <a:prstClr val="white">
                    <a:lumMod val="50000"/>
                  </a:prstClr>
                </a:solidFill>
                <a:latin typeface="Tw Cen MT"/>
              </a:rPr>
              <a:t> , Kara O. Coughlin, Lesley H. Curtis, Mark G. Weiner, Patrick Archdeacon and Jeffrey S. Brown</a:t>
            </a:r>
            <a:endParaRPr kumimoji="0" lang="en-US" sz="1000" dirty="0">
              <a:solidFill>
                <a:prstClr val="white">
                  <a:lumMod val="50000"/>
                </a:prstClr>
              </a:solidFill>
              <a:latin typeface="Tw Cen MT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4267200" cy="4114800"/>
          </a:xfrm>
        </p:spPr>
        <p:txBody>
          <a:bodyPr/>
          <a:lstStyle/>
          <a:p>
            <a:r>
              <a:rPr lang="en-US" dirty="0" smtClean="0"/>
              <a:t>34 different result units for HbA1c 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dirty="0" smtClean="0"/>
              <a:t>68 different result units for platelets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85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of EHR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numeric data...2 examples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Blood pressure</a:t>
            </a:r>
          </a:p>
          <a:p>
            <a:pPr lvl="2"/>
            <a:r>
              <a:rPr lang="en-US" dirty="0" smtClean="0"/>
              <a:t>Context important?</a:t>
            </a:r>
          </a:p>
          <a:p>
            <a:pPr lvl="2"/>
            <a:r>
              <a:rPr lang="en-US" dirty="0" smtClean="0"/>
              <a:t>In Emergency </a:t>
            </a:r>
            <a:r>
              <a:rPr lang="en-US" dirty="0" err="1" smtClean="0"/>
              <a:t>Dept</a:t>
            </a:r>
            <a:r>
              <a:rPr lang="en-US" dirty="0" smtClean="0"/>
              <a:t> vs. clinic, clinician-reported vs. </a:t>
            </a:r>
            <a:r>
              <a:rPr lang="en-US" dirty="0" err="1" smtClean="0"/>
              <a:t>dinamap</a:t>
            </a:r>
            <a:r>
              <a:rPr lang="en-US" dirty="0" smtClean="0"/>
              <a:t>, which arm,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2"/>
            <a:r>
              <a:rPr lang="en-US" dirty="0" smtClean="0"/>
              <a:t>Often need the “metadata”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Ejection fraction</a:t>
            </a:r>
          </a:p>
          <a:p>
            <a:pPr lvl="2"/>
            <a:r>
              <a:rPr lang="en-US" dirty="0" smtClean="0"/>
              <a:t>Radiology/Cardiology reports – structured free text?</a:t>
            </a:r>
          </a:p>
          <a:p>
            <a:pPr lvl="2"/>
            <a:r>
              <a:rPr lang="en-US" dirty="0" smtClean="0"/>
              <a:t>Code at UCSF – extracts from ~100 sources!</a:t>
            </a:r>
          </a:p>
          <a:p>
            <a:pPr lvl="2"/>
            <a:r>
              <a:rPr lang="en-US" dirty="0" smtClean="0"/>
              <a:t>(thanks to Alvin Rajkomar)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52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of EHR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Hospitalization and death data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Diagnosis data coded more carefully?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Useful...but not complete?</a:t>
            </a:r>
          </a:p>
          <a:p>
            <a:pPr lvl="2"/>
            <a:r>
              <a:rPr lang="en-US" dirty="0" smtClean="0"/>
              <a:t>People use different hospitals</a:t>
            </a:r>
          </a:p>
          <a:p>
            <a:pPr lvl="2"/>
            <a:r>
              <a:rPr lang="en-US" dirty="0" smtClean="0"/>
              <a:t>People die out of hospital</a:t>
            </a:r>
          </a:p>
          <a:p>
            <a:pPr lvl="2"/>
            <a:r>
              <a:rPr lang="en-US" dirty="0" smtClean="0"/>
              <a:t>Closed system data better than open</a:t>
            </a:r>
          </a:p>
          <a:p>
            <a:pPr lvl="3"/>
            <a:r>
              <a:rPr lang="en-US" dirty="0" smtClean="0"/>
              <a:t>Kaiser vs. UCSF</a:t>
            </a:r>
          </a:p>
          <a:p>
            <a:pPr lvl="2"/>
            <a:r>
              <a:rPr lang="en-US" dirty="0" smtClean="0"/>
              <a:t>Claims data helps a LOT for this...but hard to get?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876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of EHR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Text data from written notes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Progress notes, discharge summary, nurses notes,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Extremely important information...but hard to “mine”!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Whole science of natural language processing</a:t>
            </a:r>
          </a:p>
          <a:p>
            <a:pPr lvl="2"/>
            <a:r>
              <a:rPr lang="en-US" dirty="0" smtClean="0"/>
              <a:t>Find concepts (e.g., heart attack, myocardial infarction, MI)</a:t>
            </a:r>
          </a:p>
          <a:p>
            <a:pPr lvl="2"/>
            <a:r>
              <a:rPr lang="en-US" dirty="0" smtClean="0"/>
              <a:t>Identify “negation” language (e.g., “No ___”, “rule out”, “r/o”)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36353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of EHR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special data types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EKG signals</a:t>
            </a:r>
          </a:p>
          <a:p>
            <a:pPr lvl="1"/>
            <a:r>
              <a:rPr lang="en-US" dirty="0" smtClean="0"/>
              <a:t>Imaging files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83952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of EHR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Computable phenotype concept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Coding of data can define useful research measurements</a:t>
            </a:r>
          </a:p>
          <a:p>
            <a:pPr lvl="2"/>
            <a:r>
              <a:rPr lang="en-US" dirty="0" smtClean="0"/>
              <a:t>Diabetes (diagnosis + meds + FASTING blood sugar level?)</a:t>
            </a:r>
          </a:p>
          <a:p>
            <a:pPr lvl="2"/>
            <a:r>
              <a:rPr lang="en-US" dirty="0" smtClean="0"/>
              <a:t>Hypertension (uncontrolled, treated, resistant,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2"/>
            <a:r>
              <a:rPr lang="en-US" dirty="0"/>
              <a:t>Hospitalization for myocardial infarction (Diagnosis + EKG + NLP</a:t>
            </a:r>
            <a:r>
              <a:rPr lang="en-US" dirty="0" smtClean="0"/>
              <a:t>?)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NEVER perfect</a:t>
            </a:r>
          </a:p>
          <a:p>
            <a:pPr lvl="2"/>
            <a:r>
              <a:rPr lang="en-US" dirty="0" smtClean="0"/>
              <a:t>Validation by chart review, etc...</a:t>
            </a:r>
          </a:p>
          <a:p>
            <a:pPr lvl="2"/>
            <a:r>
              <a:rPr lang="en-US" dirty="0" smtClean="0"/>
              <a:t>Variations in CP’s will provide different tradeoffs in terms of sensitivity and specificity (depends on research study needs)</a:t>
            </a:r>
          </a:p>
          <a:p>
            <a:pPr lvl="2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842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randomized trials help us make decisions?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Traditional RCT design:</a:t>
            </a:r>
          </a:p>
          <a:p>
            <a:r>
              <a:rPr lang="en-US" dirty="0" smtClean="0"/>
              <a:t>Control conditions carefully</a:t>
            </a:r>
          </a:p>
          <a:p>
            <a:r>
              <a:rPr lang="en-US" dirty="0" smtClean="0"/>
              <a:t>Optimize internal validity and causal inference</a:t>
            </a:r>
          </a:p>
          <a:p>
            <a:r>
              <a:rPr lang="en-US" dirty="0" smtClean="0"/>
              <a:t>Help us learn biology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45233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of EHR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Models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Take source data and modify</a:t>
            </a:r>
          </a:p>
          <a:p>
            <a:pPr lvl="2"/>
            <a:r>
              <a:rPr lang="en-US" dirty="0" smtClean="0"/>
              <a:t>Simplified data model (combining sources, </a:t>
            </a:r>
            <a:r>
              <a:rPr lang="en-US" dirty="0" err="1" smtClean="0"/>
              <a:t>etc</a:t>
            </a:r>
            <a:r>
              <a:rPr lang="en-US" dirty="0" smtClean="0"/>
              <a:t>), easier to use</a:t>
            </a:r>
          </a:p>
          <a:p>
            <a:pPr lvl="2"/>
            <a:r>
              <a:rPr lang="en-US" u="sng" dirty="0" smtClean="0"/>
              <a:t>Common data model</a:t>
            </a:r>
            <a:r>
              <a:rPr lang="en-US" dirty="0" smtClean="0"/>
              <a:t> for use across institutions</a:t>
            </a:r>
          </a:p>
          <a:p>
            <a:pPr lvl="3"/>
            <a:r>
              <a:rPr lang="en-US" dirty="0" smtClean="0"/>
              <a:t>Allows multi-site studies</a:t>
            </a:r>
          </a:p>
          <a:p>
            <a:pPr lvl="3"/>
            <a:r>
              <a:rPr lang="en-US" dirty="0" smtClean="0"/>
              <a:t>Allows crowd-sourced computable phenotype development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“Extract-Transform-Load” - ETL</a:t>
            </a:r>
          </a:p>
          <a:p>
            <a:pPr lvl="2"/>
            <a:r>
              <a:rPr lang="en-US" dirty="0" smtClean="0"/>
              <a:t>Requires data manipulation, joining, concatenating datasets</a:t>
            </a:r>
          </a:p>
          <a:p>
            <a:pPr lvl="2"/>
            <a:r>
              <a:rPr lang="en-US" dirty="0" smtClean="0"/>
              <a:t>Decisions!</a:t>
            </a:r>
          </a:p>
          <a:p>
            <a:pPr lvl="2"/>
            <a:r>
              <a:rPr lang="en-US" dirty="0" smtClean="0"/>
              <a:t>Information loss at every step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5000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2182" y="209639"/>
            <a:ext cx="2221906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EPIC EHR System</a:t>
            </a:r>
          </a:p>
          <a:p>
            <a:pPr algn="ctr"/>
            <a:r>
              <a:rPr lang="en-US" sz="1400" dirty="0"/>
              <a:t>Hierarchical</a:t>
            </a:r>
          </a:p>
        </p:txBody>
      </p:sp>
      <p:cxnSp>
        <p:nvCxnSpPr>
          <p:cNvPr id="6" name="Straight Arrow Connector 5"/>
          <p:cNvCxnSpPr>
            <a:stCxn id="4" idx="2"/>
            <a:endCxn id="7" idx="0"/>
          </p:cNvCxnSpPr>
          <p:nvPr/>
        </p:nvCxnSpPr>
        <p:spPr>
          <a:xfrm>
            <a:off x="4623135" y="794414"/>
            <a:ext cx="0" cy="6763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12182" y="1470767"/>
            <a:ext cx="2221906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Clarity</a:t>
            </a:r>
          </a:p>
          <a:p>
            <a:pPr algn="ctr"/>
            <a:r>
              <a:rPr lang="en-US" sz="1400" dirty="0"/>
              <a:t>13,000 tables</a:t>
            </a:r>
          </a:p>
        </p:txBody>
      </p:sp>
      <p:cxnSp>
        <p:nvCxnSpPr>
          <p:cNvPr id="10" name="Straight Arrow Connector 9"/>
          <p:cNvCxnSpPr>
            <a:stCxn id="7" idx="2"/>
            <a:endCxn id="11" idx="0"/>
          </p:cNvCxnSpPr>
          <p:nvPr/>
        </p:nvCxnSpPr>
        <p:spPr>
          <a:xfrm>
            <a:off x="4623135" y="2055542"/>
            <a:ext cx="5124" cy="5831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70233" y="2638729"/>
            <a:ext cx="1316052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Cogito Data </a:t>
            </a:r>
          </a:p>
          <a:p>
            <a:pPr algn="ctr"/>
            <a:r>
              <a:rPr lang="en-US" sz="1400" dirty="0"/>
              <a:t>200+ tables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70234" y="916079"/>
            <a:ext cx="1317477" cy="461665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EPIC-designed ETL (once a day)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433647" y="2055541"/>
            <a:ext cx="16379" cy="1751528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2"/>
          </p:cNvCxnSpPr>
          <p:nvPr/>
        </p:nvCxnSpPr>
        <p:spPr>
          <a:xfrm flipH="1">
            <a:off x="4626833" y="3223503"/>
            <a:ext cx="1426" cy="574524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35822" y="3796588"/>
            <a:ext cx="2029709" cy="1077218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Research Network Data Models</a:t>
            </a:r>
          </a:p>
          <a:p>
            <a:pPr algn="ctr"/>
            <a:r>
              <a:rPr lang="en-US" sz="1400" dirty="0"/>
              <a:t>5-20 tables, e.g. i2b2, OMOP, PCORnet CDM 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>
            <a:stCxn id="7" idx="1"/>
            <a:endCxn id="23" idx="3"/>
          </p:cNvCxnSpPr>
          <p:nvPr/>
        </p:nvCxnSpPr>
        <p:spPr>
          <a:xfrm flipH="1" flipV="1">
            <a:off x="2851998" y="1689926"/>
            <a:ext cx="660185" cy="732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22069" y="1151317"/>
            <a:ext cx="1629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Clinical/Ops “dashboards” and research exploration tools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2837143" y="1966618"/>
            <a:ext cx="1119881" cy="10043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477109" y="2740103"/>
            <a:ext cx="1081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Research datasets</a:t>
            </a:r>
          </a:p>
        </p:txBody>
      </p:sp>
      <p:cxnSp>
        <p:nvCxnSpPr>
          <p:cNvPr id="28" name="Straight Arrow Connector 27"/>
          <p:cNvCxnSpPr>
            <a:stCxn id="7" idx="1"/>
          </p:cNvCxnSpPr>
          <p:nvPr/>
        </p:nvCxnSpPr>
        <p:spPr>
          <a:xfrm flipH="1">
            <a:off x="2455792" y="1763155"/>
            <a:ext cx="1056390" cy="10744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6" idx="3"/>
          </p:cNvCxnSpPr>
          <p:nvPr/>
        </p:nvCxnSpPr>
        <p:spPr>
          <a:xfrm flipH="1">
            <a:off x="2558563" y="2970934"/>
            <a:ext cx="1376502" cy="6155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2479431" y="3201768"/>
            <a:ext cx="1056390" cy="1025707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2694606" y="446120"/>
            <a:ext cx="817577" cy="346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293550" y="90875"/>
            <a:ext cx="1486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Real-time data needs (e.g., ED recruiting)</a:t>
            </a:r>
          </a:p>
        </p:txBody>
      </p:sp>
      <p:sp>
        <p:nvSpPr>
          <p:cNvPr id="39" name="Right Brace 38"/>
          <p:cNvSpPr/>
          <p:nvPr/>
        </p:nvSpPr>
        <p:spPr>
          <a:xfrm rot="5400000">
            <a:off x="4354667" y="1996248"/>
            <a:ext cx="547938" cy="6303057"/>
          </a:xfrm>
          <a:prstGeom prst="rightBrace">
            <a:avLst>
              <a:gd name="adj1" fmla="val 8333"/>
              <a:gd name="adj2" fmla="val 83764"/>
            </a:avLst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429268" y="5499403"/>
            <a:ext cx="194483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IBM </a:t>
            </a:r>
            <a:r>
              <a:rPr lang="en-US" dirty="0" err="1"/>
              <a:t>Infosphere</a:t>
            </a:r>
            <a:endParaRPr lang="en-US" dirty="0"/>
          </a:p>
          <a:p>
            <a:pPr algn="ctr"/>
            <a:r>
              <a:rPr lang="en-US" sz="1400" dirty="0"/>
              <a:t>Metadata, reusable code library, </a:t>
            </a:r>
            <a:r>
              <a:rPr lang="en-US" sz="1400" dirty="0" err="1"/>
              <a:t>etc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3986943" y="5200204"/>
            <a:ext cx="3793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Figure B1. Clinical Data Flow, Transformation, and Usage in our EPIC-based EHR, with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planned enhancements</a:t>
            </a:r>
          </a:p>
        </p:txBody>
      </p:sp>
      <p:sp>
        <p:nvSpPr>
          <p:cNvPr id="2" name="Rectangle 1"/>
          <p:cNvSpPr/>
          <p:nvPr/>
        </p:nvSpPr>
        <p:spPr>
          <a:xfrm>
            <a:off x="3374099" y="1377744"/>
            <a:ext cx="4169701" cy="36560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482213" y="2514436"/>
            <a:ext cx="1804533" cy="646331"/>
          </a:xfrm>
          <a:prstGeom prst="rect">
            <a:avLst/>
          </a:prstGeom>
          <a:solidFill>
            <a:srgbClr val="FFFFFF">
              <a:alpha val="83922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UCSF Clinical Data Warehouse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970234" y="2107886"/>
            <a:ext cx="1337432" cy="276999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EPIC-designed ETL</a:t>
            </a:r>
          </a:p>
        </p:txBody>
      </p:sp>
    </p:spTree>
    <p:extLst>
      <p:ext uri="{BB962C8B-B14F-4D97-AF65-F5344CB8AC3E}">
        <p14:creationId xmlns:p14="http://schemas.microsoft.com/office/powerpoint/2010/main" val="217859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of EHR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Some important UCSF-supported data models to know about: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Caboodle (AKA Cogito, Star, “Constellation”)</a:t>
            </a:r>
          </a:p>
          <a:p>
            <a:pPr lvl="2"/>
            <a:r>
              <a:rPr lang="en-US" dirty="0" smtClean="0"/>
              <a:t>EPIC product, simplification of APEX data</a:t>
            </a:r>
          </a:p>
          <a:p>
            <a:pPr lvl="2"/>
            <a:r>
              <a:rPr lang="en-US" dirty="0" smtClean="0"/>
              <a:t>UCSF has de-identified flat files for many Caboodle tables!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OMOP (hosted by OHDSI)</a:t>
            </a:r>
          </a:p>
          <a:p>
            <a:pPr lvl="2"/>
            <a:r>
              <a:rPr lang="en-US" dirty="0" smtClean="0"/>
              <a:t>Open source community effort</a:t>
            </a:r>
          </a:p>
          <a:p>
            <a:pPr lvl="2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://www.ohdsi.org</a:t>
            </a:r>
            <a:r>
              <a:rPr lang="en-US" dirty="0" smtClean="0">
                <a:hlinkClick r:id="rId2"/>
              </a:rPr>
              <a:t>/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http://omop.org</a:t>
            </a:r>
            <a:r>
              <a:rPr lang="en-US" dirty="0" smtClean="0">
                <a:hlinkClick r:id="rId3"/>
              </a:rPr>
              <a:t>/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http://cdmqueries.omop.org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pPr lvl="2"/>
            <a:r>
              <a:rPr lang="en-US" dirty="0"/>
              <a:t>Competes with i2b2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www.i2b2.org/about/intro.html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PCORnet Common Data Model</a:t>
            </a:r>
          </a:p>
          <a:p>
            <a:pPr lvl="2"/>
            <a:r>
              <a:rPr lang="en-US" dirty="0" smtClean="0"/>
              <a:t>National network funded to do </a:t>
            </a:r>
            <a:r>
              <a:rPr lang="en-US" dirty="0"/>
              <a:t>EHR work </a:t>
            </a:r>
            <a:r>
              <a:rPr lang="en-US" dirty="0">
                <a:hlinkClick r:id="rId6"/>
              </a:rPr>
              <a:t>http://www.pcornet.org/pcornet-common-data-model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</a:t>
            </a:r>
          </a:p>
          <a:p>
            <a:pPr lvl="2"/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www.pcornet.org/wp-content/uploads/2014/07/2015-07-29-PCORnet-Common-Data-Model-v3dot0-RELEASE.pdf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57661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2182" y="209639"/>
            <a:ext cx="2221906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EPIC EHR System</a:t>
            </a:r>
          </a:p>
          <a:p>
            <a:pPr algn="ctr"/>
            <a:r>
              <a:rPr lang="en-US" sz="1400" dirty="0"/>
              <a:t>Hierarchical</a:t>
            </a:r>
          </a:p>
        </p:txBody>
      </p:sp>
      <p:cxnSp>
        <p:nvCxnSpPr>
          <p:cNvPr id="6" name="Straight Arrow Connector 5"/>
          <p:cNvCxnSpPr>
            <a:stCxn id="4" idx="2"/>
            <a:endCxn id="7" idx="0"/>
          </p:cNvCxnSpPr>
          <p:nvPr/>
        </p:nvCxnSpPr>
        <p:spPr>
          <a:xfrm>
            <a:off x="4623135" y="794414"/>
            <a:ext cx="0" cy="6763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12182" y="1470767"/>
            <a:ext cx="2221906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Clarity</a:t>
            </a:r>
          </a:p>
          <a:p>
            <a:pPr algn="ctr"/>
            <a:r>
              <a:rPr lang="en-US" sz="1400" dirty="0"/>
              <a:t>13,000 tables</a:t>
            </a:r>
          </a:p>
        </p:txBody>
      </p:sp>
      <p:cxnSp>
        <p:nvCxnSpPr>
          <p:cNvPr id="10" name="Straight Arrow Connector 9"/>
          <p:cNvCxnSpPr>
            <a:stCxn id="7" idx="2"/>
            <a:endCxn id="11" idx="0"/>
          </p:cNvCxnSpPr>
          <p:nvPr/>
        </p:nvCxnSpPr>
        <p:spPr>
          <a:xfrm>
            <a:off x="4623135" y="2055542"/>
            <a:ext cx="5124" cy="5831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70233" y="2638729"/>
            <a:ext cx="1316052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Cogito Data </a:t>
            </a:r>
          </a:p>
          <a:p>
            <a:pPr algn="ctr"/>
            <a:r>
              <a:rPr lang="en-US" sz="1400" dirty="0"/>
              <a:t>200+ tables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70234" y="916079"/>
            <a:ext cx="1317477" cy="461665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EPIC-designed ETL (once a day)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433647" y="2055541"/>
            <a:ext cx="16379" cy="1751528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2"/>
          </p:cNvCxnSpPr>
          <p:nvPr/>
        </p:nvCxnSpPr>
        <p:spPr>
          <a:xfrm flipH="1">
            <a:off x="4626833" y="3223503"/>
            <a:ext cx="1426" cy="574524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35822" y="3796588"/>
            <a:ext cx="2029709" cy="1077218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Research Network Data Models</a:t>
            </a:r>
          </a:p>
          <a:p>
            <a:pPr algn="ctr"/>
            <a:r>
              <a:rPr lang="en-US" sz="1400" dirty="0"/>
              <a:t>5-20 tables, e.g. i2b2, OMOP, PCORnet CDM 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>
            <a:stCxn id="7" idx="1"/>
            <a:endCxn id="23" idx="3"/>
          </p:cNvCxnSpPr>
          <p:nvPr/>
        </p:nvCxnSpPr>
        <p:spPr>
          <a:xfrm flipH="1" flipV="1">
            <a:off x="2851998" y="1689926"/>
            <a:ext cx="660185" cy="732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22069" y="1151317"/>
            <a:ext cx="1629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Clinical/Ops “dashboards” and research exploration tools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2837143" y="1966618"/>
            <a:ext cx="1119881" cy="10043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477109" y="2740103"/>
            <a:ext cx="1081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Research datasets</a:t>
            </a:r>
          </a:p>
        </p:txBody>
      </p:sp>
      <p:cxnSp>
        <p:nvCxnSpPr>
          <p:cNvPr id="28" name="Straight Arrow Connector 27"/>
          <p:cNvCxnSpPr>
            <a:stCxn id="7" idx="1"/>
          </p:cNvCxnSpPr>
          <p:nvPr/>
        </p:nvCxnSpPr>
        <p:spPr>
          <a:xfrm flipH="1">
            <a:off x="2455792" y="1763155"/>
            <a:ext cx="1056390" cy="10744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6" idx="3"/>
          </p:cNvCxnSpPr>
          <p:nvPr/>
        </p:nvCxnSpPr>
        <p:spPr>
          <a:xfrm flipH="1">
            <a:off x="2558563" y="2970934"/>
            <a:ext cx="1376502" cy="6155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2479431" y="3201768"/>
            <a:ext cx="1056390" cy="1025707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2694606" y="446120"/>
            <a:ext cx="817577" cy="346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293550" y="90875"/>
            <a:ext cx="1486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Real-time data needs (e.g., ED recruiting)</a:t>
            </a:r>
          </a:p>
        </p:txBody>
      </p:sp>
      <p:sp>
        <p:nvSpPr>
          <p:cNvPr id="39" name="Right Brace 38"/>
          <p:cNvSpPr/>
          <p:nvPr/>
        </p:nvSpPr>
        <p:spPr>
          <a:xfrm rot="5400000">
            <a:off x="4354667" y="1996248"/>
            <a:ext cx="547938" cy="6303057"/>
          </a:xfrm>
          <a:prstGeom prst="rightBrace">
            <a:avLst>
              <a:gd name="adj1" fmla="val 8333"/>
              <a:gd name="adj2" fmla="val 83764"/>
            </a:avLst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429268" y="5499403"/>
            <a:ext cx="194483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IBM </a:t>
            </a:r>
            <a:r>
              <a:rPr lang="en-US" dirty="0" err="1"/>
              <a:t>Infosphere</a:t>
            </a:r>
            <a:endParaRPr lang="en-US" dirty="0"/>
          </a:p>
          <a:p>
            <a:pPr algn="ctr"/>
            <a:r>
              <a:rPr lang="en-US" sz="1400" dirty="0"/>
              <a:t>Metadata, reusable code library, </a:t>
            </a:r>
            <a:r>
              <a:rPr lang="en-US" sz="1400" dirty="0" err="1"/>
              <a:t>etc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3986943" y="5200204"/>
            <a:ext cx="3793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Figure B1. Clinical Data Flow, Transformation, and Usage in our EPIC-based EHR, with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planned enhancements</a:t>
            </a:r>
          </a:p>
        </p:txBody>
      </p:sp>
      <p:sp>
        <p:nvSpPr>
          <p:cNvPr id="2" name="Rectangle 1"/>
          <p:cNvSpPr/>
          <p:nvPr/>
        </p:nvSpPr>
        <p:spPr>
          <a:xfrm>
            <a:off x="3374099" y="1377744"/>
            <a:ext cx="4169701" cy="36560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482213" y="2514436"/>
            <a:ext cx="1804533" cy="646331"/>
          </a:xfrm>
          <a:prstGeom prst="rect">
            <a:avLst/>
          </a:prstGeom>
          <a:solidFill>
            <a:srgbClr val="FFFFFF">
              <a:alpha val="83922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UCSF Clinical Data Warehouse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970234" y="2107886"/>
            <a:ext cx="1337432" cy="276999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EPIC-designed ETL</a:t>
            </a:r>
          </a:p>
        </p:txBody>
      </p:sp>
      <p:sp>
        <p:nvSpPr>
          <p:cNvPr id="27" name="Oval 26"/>
          <p:cNvSpPr/>
          <p:nvPr/>
        </p:nvSpPr>
        <p:spPr>
          <a:xfrm>
            <a:off x="3668234" y="2384885"/>
            <a:ext cx="1897298" cy="10614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602027" y="4273451"/>
            <a:ext cx="1897298" cy="6990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4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of EHR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“Big data” approaches to EHR data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Define computable phenotype and use prediction tools</a:t>
            </a:r>
          </a:p>
          <a:p>
            <a:pPr lvl="2"/>
            <a:r>
              <a:rPr lang="en-US" dirty="0" smtClean="0"/>
              <a:t>Neural networks,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2"/>
            <a:r>
              <a:rPr lang="en-US" dirty="0" smtClean="0"/>
              <a:t>Let’s just sic Google on it...?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Unsupervised – will it work?</a:t>
            </a:r>
            <a:endParaRPr lang="en-US" dirty="0"/>
          </a:p>
          <a:p>
            <a:pPr lvl="2"/>
            <a:r>
              <a:rPr lang="en-US" dirty="0" smtClean="0"/>
              <a:t>Do we use Clarity 10,000 tables or Caboodle 200 or OMOP 20?</a:t>
            </a:r>
          </a:p>
          <a:p>
            <a:pPr lvl="2"/>
            <a:r>
              <a:rPr lang="en-US" dirty="0" smtClean="0"/>
              <a:t>NLP?</a:t>
            </a:r>
          </a:p>
          <a:p>
            <a:pPr lvl="2"/>
            <a:r>
              <a:rPr lang="en-US" dirty="0" smtClean="0"/>
              <a:t>Maybe if we choose the right problem?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92441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of EHR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Accessing UCSF APEX data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Consultations from CTSI</a:t>
            </a:r>
          </a:p>
          <a:p>
            <a:pPr lvl="2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accelerate.ucsf.edu/consult</a:t>
            </a:r>
            <a:endParaRPr lang="en-US" dirty="0" smtClean="0"/>
          </a:p>
          <a:p>
            <a:pPr lvl="2"/>
            <a:endParaRPr lang="en-US" dirty="0"/>
          </a:p>
          <a:p>
            <a:pPr lvl="1"/>
            <a:r>
              <a:rPr lang="en-US" dirty="0" smtClean="0"/>
              <a:t>Going directly to UCSF IT (AKA Academic Research Systems = ARS)</a:t>
            </a:r>
          </a:p>
          <a:p>
            <a:pPr lvl="2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it.ucsf.edu/services/clinical-data-research-consultations-formerly-threds-and-idr-data-extraction-service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707701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Potential win-win of large, simple, pragmatic trials</a:t>
            </a:r>
          </a:p>
          <a:p>
            <a:pPr lvl="1"/>
            <a:r>
              <a:rPr lang="en-US" dirty="0" smtClean="0"/>
              <a:t>Cheaper, and more relevant for decision-making</a:t>
            </a:r>
          </a:p>
          <a:p>
            <a:endParaRPr lang="en-US" dirty="0" smtClean="0"/>
          </a:p>
          <a:p>
            <a:r>
              <a:rPr lang="en-US" dirty="0" smtClean="0"/>
              <a:t>Learning healthcare system concep</a:t>
            </a:r>
            <a:r>
              <a:rPr lang="en-US" dirty="0"/>
              <a:t>t</a:t>
            </a:r>
            <a:endParaRPr lang="en-US" dirty="0" smtClean="0"/>
          </a:p>
          <a:p>
            <a:pPr lvl="1"/>
            <a:r>
              <a:rPr lang="en-US" dirty="0" smtClean="0"/>
              <a:t>Embedding trials in healthcare delivery</a:t>
            </a:r>
          </a:p>
          <a:p>
            <a:pPr lvl="1"/>
            <a:r>
              <a:rPr lang="en-US" dirty="0" smtClean="0"/>
              <a:t>UCSF efforts</a:t>
            </a:r>
          </a:p>
          <a:p>
            <a:endParaRPr lang="en-US" dirty="0" smtClean="0"/>
          </a:p>
          <a:p>
            <a:r>
              <a:rPr lang="en-US" dirty="0" smtClean="0"/>
              <a:t>Using electronic health record data</a:t>
            </a:r>
          </a:p>
          <a:p>
            <a:pPr lvl="1"/>
            <a:r>
              <a:rPr lang="en-US" dirty="0" smtClean="0"/>
              <a:t>Critical for LHS vision, but hard!</a:t>
            </a:r>
          </a:p>
          <a:p>
            <a:pPr lvl="1"/>
            <a:r>
              <a:rPr lang="en-US" dirty="0" smtClean="0"/>
              <a:t>Active area of development at UCSF</a:t>
            </a:r>
          </a:p>
          <a:p>
            <a:pPr lvl="1"/>
            <a:r>
              <a:rPr lang="en-US" dirty="0" smtClean="0"/>
              <a:t>Resources available; some now and more coming soon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76396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Potential win-win of </a:t>
            </a:r>
            <a:r>
              <a:rPr lang="en-US" dirty="0" smtClean="0"/>
              <a:t>large, simple, pragmatic trials</a:t>
            </a:r>
          </a:p>
          <a:p>
            <a:pPr lvl="1"/>
            <a:r>
              <a:rPr lang="en-US" dirty="0" smtClean="0"/>
              <a:t>Cheaper, and more relevant for decision-making</a:t>
            </a:r>
          </a:p>
          <a:p>
            <a:endParaRPr lang="en-US" dirty="0" smtClean="0"/>
          </a:p>
          <a:p>
            <a:r>
              <a:rPr lang="en-US" dirty="0" smtClean="0"/>
              <a:t>Learning healthcare system concep</a:t>
            </a:r>
            <a:r>
              <a:rPr lang="en-US" dirty="0"/>
              <a:t>t</a:t>
            </a:r>
            <a:endParaRPr lang="en-US" dirty="0" smtClean="0"/>
          </a:p>
          <a:p>
            <a:pPr lvl="1"/>
            <a:r>
              <a:rPr lang="en-US" dirty="0" smtClean="0"/>
              <a:t>Embedding trials in healthcare delivery</a:t>
            </a:r>
          </a:p>
          <a:p>
            <a:pPr lvl="1"/>
            <a:r>
              <a:rPr lang="en-US" dirty="0" smtClean="0"/>
              <a:t>UCSF efforts</a:t>
            </a:r>
          </a:p>
          <a:p>
            <a:endParaRPr lang="en-US" dirty="0" smtClean="0"/>
          </a:p>
          <a:p>
            <a:r>
              <a:rPr lang="en-US" dirty="0" smtClean="0"/>
              <a:t>Using electronic health record data</a:t>
            </a:r>
          </a:p>
          <a:p>
            <a:pPr lvl="1"/>
            <a:r>
              <a:rPr lang="en-US" dirty="0" smtClean="0"/>
              <a:t>Critical for LHS vision, but hard!</a:t>
            </a:r>
          </a:p>
          <a:p>
            <a:pPr lvl="1"/>
            <a:r>
              <a:rPr lang="en-US" dirty="0" smtClean="0"/>
              <a:t>Active area of development at UCSF</a:t>
            </a:r>
          </a:p>
          <a:p>
            <a:pPr lvl="1"/>
            <a:r>
              <a:rPr lang="en-US" dirty="0" smtClean="0"/>
              <a:t>Resources available; some now and more coming soon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67423" y="365126"/>
            <a:ext cx="3646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Questions?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4735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 to follow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6414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Healthcare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Quality Improvement Research</a:t>
            </a:r>
          </a:p>
          <a:p>
            <a:pPr lvl="1"/>
            <a:r>
              <a:rPr lang="en-US" dirty="0" smtClean="0"/>
              <a:t>QI vs. Research: </a:t>
            </a:r>
            <a:r>
              <a:rPr lang="en-US" u="sng" dirty="0" smtClean="0"/>
              <a:t>OVERLAP</a:t>
            </a:r>
            <a:r>
              <a:rPr lang="en-US" dirty="0" smtClean="0"/>
              <a:t>, not spectrum/dichotomy</a:t>
            </a:r>
          </a:p>
          <a:p>
            <a:pPr lvl="1"/>
            <a:r>
              <a:rPr lang="en-US" dirty="0" smtClean="0"/>
              <a:t>Too many projects try to avoid IRB approval</a:t>
            </a:r>
          </a:p>
          <a:p>
            <a:pPr lvl="2"/>
            <a:r>
              <a:rPr lang="en-US" dirty="0" smtClean="0"/>
              <a:t>Better to use good research methods (e.g., randomization)</a:t>
            </a:r>
          </a:p>
          <a:p>
            <a:pPr lvl="2"/>
            <a:r>
              <a:rPr lang="en-US" dirty="0" smtClean="0"/>
              <a:t>Waiver/modification of consent is often justifiable to IRBs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Randomized Quality Improvement Trial*</a:t>
            </a:r>
          </a:p>
          <a:p>
            <a:pPr lvl="1"/>
            <a:r>
              <a:rPr lang="en-US" dirty="0" smtClean="0"/>
              <a:t>A special beast</a:t>
            </a:r>
          </a:p>
          <a:p>
            <a:pPr lvl="1"/>
            <a:r>
              <a:rPr lang="en-US" dirty="0" smtClean="0"/>
              <a:t>Equipoise not relevant?</a:t>
            </a:r>
          </a:p>
          <a:p>
            <a:pPr lvl="1"/>
            <a:r>
              <a:rPr lang="en-US" dirty="0" smtClean="0"/>
              <a:t>Encouragement design especially reasonable?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28650" y="6415314"/>
            <a:ext cx="6336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*Pletcher </a:t>
            </a:r>
            <a:r>
              <a:rPr lang="en-US" dirty="0"/>
              <a:t>2014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www.ncbi.nlm.nih.gov/pubmed/24615554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269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randomized trials help us make decisions?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Traditional RCT design:</a:t>
            </a:r>
          </a:p>
          <a:p>
            <a:r>
              <a:rPr lang="en-US" dirty="0" smtClean="0"/>
              <a:t>Control conditions carefully</a:t>
            </a:r>
          </a:p>
          <a:p>
            <a:r>
              <a:rPr lang="en-US" dirty="0" smtClean="0"/>
              <a:t>Optimize internal validity and causal inference</a:t>
            </a:r>
          </a:p>
          <a:p>
            <a:r>
              <a:rPr lang="en-US" dirty="0" smtClean="0"/>
              <a:t>Help us learn biology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00789" y="4210490"/>
            <a:ext cx="66440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These design decisions may not be optimal for informing decision-making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581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randomized trials help us make decisions?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Explanatory vs. Pragmatic Trials</a:t>
            </a:r>
          </a:p>
          <a:p>
            <a:endParaRPr lang="en-US" dirty="0" smtClean="0"/>
          </a:p>
          <a:p>
            <a:r>
              <a:rPr lang="en-US" u="sng" dirty="0" smtClean="0"/>
              <a:t>Explanatory</a:t>
            </a:r>
            <a:r>
              <a:rPr lang="en-US" dirty="0" smtClean="0"/>
              <a:t>: designed to optimize causal inference and help us learn biology</a:t>
            </a:r>
          </a:p>
          <a:p>
            <a:endParaRPr lang="en-US" dirty="0" smtClean="0"/>
          </a:p>
          <a:p>
            <a:r>
              <a:rPr lang="en-US" u="sng" dirty="0" smtClean="0"/>
              <a:t>Pragmatic</a:t>
            </a:r>
            <a:r>
              <a:rPr lang="en-US" dirty="0" smtClean="0"/>
              <a:t>: designed to help us compare effectiveness and make real-world decisions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8620" y="6297930"/>
            <a:ext cx="8467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Schwartz and </a:t>
            </a:r>
            <a:r>
              <a:rPr lang="en-US" dirty="0" err="1" smtClean="0"/>
              <a:t>Lellouch</a:t>
            </a:r>
            <a:r>
              <a:rPr lang="en-US" dirty="0"/>
              <a:t> 1967 and 2009,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www.ncbi.nlm.nih.gov/pubmed/19348976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371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1079</TotalTime>
  <Words>3615</Words>
  <Application>Microsoft Office PowerPoint</Application>
  <PresentationFormat>On-screen Show (4:3)</PresentationFormat>
  <Paragraphs>628</Paragraphs>
  <Slides>79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8" baseType="lpstr">
      <vt:lpstr>ＭＳ Ｐゴシック</vt:lpstr>
      <vt:lpstr>Arial</vt:lpstr>
      <vt:lpstr>Arial</vt:lpstr>
      <vt:lpstr>Calibri</vt:lpstr>
      <vt:lpstr>Calibri Light</vt:lpstr>
      <vt:lpstr>IPAMincho</vt:lpstr>
      <vt:lpstr>Tw Cen MT</vt:lpstr>
      <vt:lpstr>Wingdings</vt:lpstr>
      <vt:lpstr>Office Theme</vt:lpstr>
      <vt:lpstr>Pragmatic Trials  Large and Small Steps Towards a Learning Healthcare System</vt:lpstr>
      <vt:lpstr>3 Related Concepts</vt:lpstr>
      <vt:lpstr>Outline</vt:lpstr>
      <vt:lpstr>PowerPoint Presentation</vt:lpstr>
      <vt:lpstr>PowerPoint Presentation</vt:lpstr>
      <vt:lpstr>PowerPoint Presentation</vt:lpstr>
      <vt:lpstr>Do randomized trials help us make decisions?</vt:lpstr>
      <vt:lpstr>Do randomized trials help us make decisions?</vt:lpstr>
      <vt:lpstr>Do randomized trials help us make decisions?</vt:lpstr>
      <vt:lpstr>Do randomized trials help us make decisions?</vt:lpstr>
      <vt:lpstr>Explanatory vs. Pragmatic</vt:lpstr>
      <vt:lpstr>Explanatory vs. Pragmatic</vt:lpstr>
      <vt:lpstr>Explanatory vs. Pragmatic</vt:lpstr>
      <vt:lpstr>Explanatory vs. Pragmatic</vt:lpstr>
      <vt:lpstr>Explanatory vs. Pragmatic</vt:lpstr>
      <vt:lpstr>Explanatory vs. Pragmatic</vt:lpstr>
      <vt:lpstr>Explanatory vs. Pragmatic</vt:lpstr>
      <vt:lpstr>Explanatory vs. Pragmatic</vt:lpstr>
      <vt:lpstr>Explanatory vs. Pragmatic</vt:lpstr>
      <vt:lpstr>Explanatory vs. Pragmatic</vt:lpstr>
      <vt:lpstr>Explanatory vs. Pragmatic</vt:lpstr>
      <vt:lpstr>Explanatory vs. Pragmatic</vt:lpstr>
      <vt:lpstr>PowerPoint Presentation</vt:lpstr>
      <vt:lpstr>PowerPoint Presentation</vt:lpstr>
      <vt:lpstr>Explanatory vs. Pragmatic</vt:lpstr>
      <vt:lpstr>Explanatory vs. Pragmatic</vt:lpstr>
      <vt:lpstr>Large simple pragmatic trials</vt:lpstr>
      <vt:lpstr>Example 1: GISSI</vt:lpstr>
      <vt:lpstr>Example 1: GISSI</vt:lpstr>
      <vt:lpstr>Example 2: TASTE Trial</vt:lpstr>
      <vt:lpstr>Example 2: TASTE Trial</vt:lpstr>
      <vt:lpstr>Example 2: TASTE Trial</vt:lpstr>
      <vt:lpstr>Example 2: TASTE Trial</vt:lpstr>
      <vt:lpstr>Example 3: ADAPTABLE Trial</vt:lpstr>
      <vt:lpstr>Example 3: ADAPTABLE Trial</vt:lpstr>
      <vt:lpstr>Example 3: ADAPTABLE Trial</vt:lpstr>
      <vt:lpstr>Example 3: ADAPTABLE Trial</vt:lpstr>
      <vt:lpstr>Example 4: VEST</vt:lpstr>
      <vt:lpstr>Example 4: VEST</vt:lpstr>
      <vt:lpstr>Example 4: VEST</vt:lpstr>
      <vt:lpstr>PowerPoint Presentation</vt:lpstr>
      <vt:lpstr>Example 4: VEST</vt:lpstr>
      <vt:lpstr>Example 4: VEST</vt:lpstr>
      <vt:lpstr>Example 4: VEST</vt:lpstr>
      <vt:lpstr>Example 4: VEST</vt:lpstr>
      <vt:lpstr>Example 4: VEST</vt:lpstr>
      <vt:lpstr>Example 4: VEST</vt:lpstr>
      <vt:lpstr>Example 4: VEST</vt:lpstr>
      <vt:lpstr>Example 4: VEST</vt:lpstr>
      <vt:lpstr>Example 4: VEST</vt:lpstr>
      <vt:lpstr>Learning Healthcare System</vt:lpstr>
      <vt:lpstr>Learning Healthcare Systems</vt:lpstr>
      <vt:lpstr>Learning Healthcare Systems</vt:lpstr>
      <vt:lpstr>Learning Healthcare Systems</vt:lpstr>
      <vt:lpstr>Learning Healthcare Systems</vt:lpstr>
      <vt:lpstr>Learning Healthcare Systems</vt:lpstr>
      <vt:lpstr>Science of EHR data</vt:lpstr>
      <vt:lpstr>Science of EHR data</vt:lpstr>
      <vt:lpstr>Science of EHR data</vt:lpstr>
      <vt:lpstr>PowerPoint Presentation</vt:lpstr>
      <vt:lpstr>Science of EHR data</vt:lpstr>
      <vt:lpstr>PowerPoint Presentation</vt:lpstr>
      <vt:lpstr>Science of EHR data</vt:lpstr>
      <vt:lpstr>Slide from Mini-Sentinel and PCORnet (courtesy of Lesley Curtis)</vt:lpstr>
      <vt:lpstr>Science of EHR data</vt:lpstr>
      <vt:lpstr>Science of EHR data</vt:lpstr>
      <vt:lpstr>Science of EHR data</vt:lpstr>
      <vt:lpstr>Science of EHR data</vt:lpstr>
      <vt:lpstr>Science of EHR data</vt:lpstr>
      <vt:lpstr>Science of EHR data</vt:lpstr>
      <vt:lpstr>PowerPoint Presentation</vt:lpstr>
      <vt:lpstr>Science of EHR data</vt:lpstr>
      <vt:lpstr>PowerPoint Presentation</vt:lpstr>
      <vt:lpstr>Science of EHR data</vt:lpstr>
      <vt:lpstr>Science of EHR data</vt:lpstr>
      <vt:lpstr>Take Home Points</vt:lpstr>
      <vt:lpstr>Take Home Points</vt:lpstr>
      <vt:lpstr>Extra slides to follow</vt:lpstr>
      <vt:lpstr>Learning Healthcare Systems</vt:lpstr>
    </vt:vector>
  </TitlesOfParts>
  <Company>SFCC\UCSF-DEB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Pletcher, Mark</dc:creator>
  <cp:lastModifiedBy>Pletcher, Mark</cp:lastModifiedBy>
  <cp:revision>94</cp:revision>
  <dcterms:created xsi:type="dcterms:W3CDTF">2016-07-18T14:51:59Z</dcterms:created>
  <dcterms:modified xsi:type="dcterms:W3CDTF">2016-08-29T15:49:49Z</dcterms:modified>
</cp:coreProperties>
</file>