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8"/>
  </p:notesMasterIdLst>
  <p:sldIdLst>
    <p:sldId id="257" r:id="rId2"/>
    <p:sldId id="398" r:id="rId3"/>
    <p:sldId id="399" r:id="rId4"/>
    <p:sldId id="400" r:id="rId5"/>
    <p:sldId id="335" r:id="rId6"/>
    <p:sldId id="334" r:id="rId7"/>
    <p:sldId id="338" r:id="rId8"/>
    <p:sldId id="339" r:id="rId9"/>
    <p:sldId id="401" r:id="rId10"/>
    <p:sldId id="402" r:id="rId11"/>
    <p:sldId id="403" r:id="rId12"/>
    <p:sldId id="343" r:id="rId13"/>
    <p:sldId id="344" r:id="rId14"/>
    <p:sldId id="345" r:id="rId15"/>
    <p:sldId id="346" r:id="rId16"/>
    <p:sldId id="350" r:id="rId17"/>
    <p:sldId id="404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405" r:id="rId27"/>
    <p:sldId id="368" r:id="rId28"/>
    <p:sldId id="369" r:id="rId29"/>
    <p:sldId id="370" r:id="rId30"/>
    <p:sldId id="371" r:id="rId31"/>
    <p:sldId id="406" r:id="rId32"/>
    <p:sldId id="372" r:id="rId33"/>
    <p:sldId id="41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407" r:id="rId43"/>
    <p:sldId id="408" r:id="rId44"/>
    <p:sldId id="411" r:id="rId45"/>
    <p:sldId id="412" r:id="rId46"/>
    <p:sldId id="41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/>
    <p:restoredTop sz="86631"/>
  </p:normalViewPr>
  <p:slideViewPr>
    <p:cSldViewPr snapToGrid="0" snapToObjects="1">
      <p:cViewPr varScale="1">
        <p:scale>
          <a:sx n="98" d="100"/>
          <a:sy n="98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ED1D2-B96D-1C46-93A6-84824090F288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F328A-16EF-6444-904D-274E99C0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FAA793B-A3E8-D74B-B91D-B9315E046BD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PMI, PPRN, National Cancer Data Ecosystem – patient-donated data to research</a:t>
            </a:r>
          </a:p>
          <a:p>
            <a:pPr>
              <a:defRPr/>
            </a:pPr>
            <a:r>
              <a:rPr lang="en-US" dirty="0">
                <a:cs typeface="+mn-cs"/>
              </a:rPr>
              <a:t>Time for a patient-driven health information economy – </a:t>
            </a:r>
            <a:r>
              <a:rPr lang="en-US" dirty="0" err="1">
                <a:cs typeface="+mn-cs"/>
              </a:rPr>
              <a:t>Mandl</a:t>
            </a:r>
            <a:r>
              <a:rPr lang="en-US" dirty="0">
                <a:cs typeface="+mn-cs"/>
              </a:rPr>
              <a:t> and </a:t>
            </a:r>
            <a:r>
              <a:rPr lang="en-US" dirty="0" err="1">
                <a:cs typeface="+mn-cs"/>
              </a:rPr>
              <a:t>Kohane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hyperportalosis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Open Notes movement</a:t>
            </a:r>
          </a:p>
          <a:p>
            <a:pPr>
              <a:defRPr/>
            </a:pPr>
            <a:r>
              <a:rPr lang="en-US" dirty="0">
                <a:cs typeface="+mn-cs"/>
              </a:rPr>
              <a:t>HUGO to synch with </a:t>
            </a:r>
          </a:p>
          <a:p>
            <a:pPr>
              <a:defRPr/>
            </a:pPr>
            <a:r>
              <a:rPr lang="en-US" dirty="0">
                <a:cs typeface="+mn-cs"/>
              </a:rPr>
              <a:t>Ethan </a:t>
            </a:r>
            <a:r>
              <a:rPr lang="en-US" dirty="0" err="1">
                <a:cs typeface="+mn-cs"/>
              </a:rPr>
              <a:t>Basch</a:t>
            </a:r>
            <a:r>
              <a:rPr lang="en-US" dirty="0">
                <a:cs typeface="+mn-cs"/>
              </a:rPr>
              <a:t>, on PROs</a:t>
            </a:r>
          </a:p>
          <a:p>
            <a:pPr>
              <a:defRPr/>
            </a:pPr>
            <a:r>
              <a:rPr lang="en-US" dirty="0" err="1">
                <a:cs typeface="+mn-cs"/>
              </a:rPr>
              <a:t>Rearchitecting</a:t>
            </a:r>
            <a:r>
              <a:rPr lang="en-US" dirty="0">
                <a:cs typeface="+mn-cs"/>
              </a:rPr>
              <a:t> clinical </a:t>
            </a:r>
            <a:r>
              <a:rPr lang="en-US" dirty="0" err="1">
                <a:cs typeface="+mn-cs"/>
              </a:rPr>
              <a:t>researc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hwith</a:t>
            </a:r>
            <a:r>
              <a:rPr lang="en-US" dirty="0">
                <a:cs typeface="+mn-cs"/>
              </a:rPr>
              <a:t> people-powered data partnership</a:t>
            </a:r>
          </a:p>
          <a:p>
            <a:pPr>
              <a:defRPr/>
            </a:pPr>
            <a:r>
              <a:rPr lang="en-US" dirty="0" err="1"/>
              <a:t>www.atsdr.cdc.gov</a:t>
            </a:r>
            <a:endParaRPr lang="en-US" dirty="0"/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589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5D3650C-8D82-E54E-A56F-57A47DDA32B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05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4AA3F42-02B8-BA4A-9E81-1109474DC1C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99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773E054-C7D9-2443-8FC4-27B80C8595E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8109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D770D0D-71EB-C842-B4F9-B7AE83D2EE6D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58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50BDBD4-D435-594E-AD51-7733B47D07B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3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2332A75-74D0-8C46-A791-6EF8EA4D6CD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Aetna bought </a:t>
            </a:r>
            <a:r>
              <a:rPr lang="en-US" dirty="0" err="1"/>
              <a:t>iTriage</a:t>
            </a:r>
            <a:endParaRPr lang="en-US" dirty="0"/>
          </a:p>
          <a:p>
            <a:pPr>
              <a:defRPr/>
            </a:pPr>
            <a:r>
              <a:rPr lang="en-US" dirty="0"/>
              <a:t>Click on </a:t>
            </a:r>
            <a:r>
              <a:rPr lang="en-US" dirty="0" err="1"/>
              <a:t>AskMD</a:t>
            </a:r>
            <a:r>
              <a:rPr lang="en-US" baseline="0" dirty="0"/>
              <a:t> and </a:t>
            </a:r>
            <a:r>
              <a:rPr lang="en-US" baseline="0" dirty="0" err="1"/>
              <a:t>AskHermes</a:t>
            </a:r>
            <a:endParaRPr lang="en-US" dirty="0"/>
          </a:p>
          <a:p>
            <a:pPr>
              <a:defRPr/>
            </a:pPr>
            <a:r>
              <a:rPr lang="en-US" dirty="0"/>
              <a:t>Isabel works by applying artificial intelligence pattern recognition software onto a hand crafted database of over 10,000 diagnosis presentations. Integrated into Cerner with NLP and APIs.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755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BD0AEE6-5963-924B-99F7-BFDB06EDFAF1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773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CD95D0A-93EA-B14A-A796-FB96565336F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970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3811490-A30E-AD44-B0E6-360D87A4074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If interested i n this, I teach another class in the fall on this stuff</a:t>
            </a:r>
          </a:p>
          <a:p>
            <a:pPr>
              <a:defRPr/>
            </a:pPr>
            <a:r>
              <a:rPr lang="en-US">
                <a:cs typeface="+mn-cs"/>
              </a:rPr>
              <a:t>ad hoc dxplain qmr</a:t>
            </a:r>
          </a:p>
        </p:txBody>
      </p:sp>
    </p:spTree>
    <p:extLst>
      <p:ext uri="{BB962C8B-B14F-4D97-AF65-F5344CB8AC3E}">
        <p14:creationId xmlns:p14="http://schemas.microsoft.com/office/powerpoint/2010/main" val="821909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17BC88A-1312-5149-9B95-80D5045C5626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87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F328A-16EF-6444-904D-274E99C0E4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9B5F268-D1BA-D049-A9F0-97604F9BA6C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146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8E2665E-4E10-354D-AC3D-58B09F6C69AD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084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A632E28-7AE8-E247-9785-3CBBAA67CE43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cs typeface="+mn-cs"/>
              </a:rPr>
              <a:t>Aspergers</a:t>
            </a:r>
            <a:r>
              <a:rPr lang="en-US" dirty="0">
                <a:cs typeface="+mn-cs"/>
              </a:rPr>
              <a:t> replaced by Autism Spectrum Disorder</a:t>
            </a:r>
          </a:p>
        </p:txBody>
      </p:sp>
    </p:spTree>
    <p:extLst>
      <p:ext uri="{BB962C8B-B14F-4D97-AF65-F5344CB8AC3E}">
        <p14:creationId xmlns:p14="http://schemas.microsoft.com/office/powerpoint/2010/main" val="959003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A288433-18F9-824C-A45D-160FF1623BC0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732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45B2E7C-EA6F-D842-9CFA-B85D7B992FA9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265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BD0AEE6-5963-924B-99F7-BFDB06EDFAF1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263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078D49D-3BAF-3149-A558-8E2E2D7D88D7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59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50ACC5D-6C39-2D4C-9BD6-D9F1F49D8A50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889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34D5DE0-8327-4649-B698-58B87773723D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05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B534404-1881-404F-9130-FDCA51D89C39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6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Jennifer Clarke for sensei training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584C59E-8E80-4B4B-AD97-ADDD45E3AE56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70233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BD0AEE6-5963-924B-99F7-BFDB06EDFAF1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716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Watson uses deep learning. 16,000 processor to detect cats on the internet, using neural network</a:t>
            </a:r>
          </a:p>
          <a:p>
            <a:r>
              <a:rPr lang="pt-BR" altLang="en-US">
                <a:ea typeface="ＭＳ Ｐゴシック" charset="-128"/>
              </a:rPr>
              <a:t>https://vimeo.com/84717424</a:t>
            </a:r>
          </a:p>
          <a:p>
            <a:r>
              <a:rPr lang="pt-BR" altLang="en-US">
                <a:ea typeface="ＭＳ Ｐゴシック" charset="-128"/>
              </a:rPr>
              <a:t>https://www.youtube.com/watch?v=Q9Z20HCPnww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30E74F3-FB37-D442-A45B-CD2422462D6C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99353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Labeled Faces in the Wild (LFW)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 issues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F328A-16EF-6444-904D-274E99C0E4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0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000A14B-1663-1144-A89F-8574E9BF1AA5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32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40063C7-FE22-CD49-87FC-334C851D11D0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22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808D1FE-7447-774E-BFB8-EA803AB127D4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54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45130F0-8EF8-0E44-A2AF-C78CB61485A9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628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366D3E9-7A5F-C744-A7F3-693EBAF19EF0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0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B7ED999-CDE8-A240-A16F-63A11050FFC4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8460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B42EFDE-0291-7143-8697-C53E616BF281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01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FAA793B-A3E8-D74B-B91D-B9315E046BDE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PMI, PPRN, National Cancer Data Ecosystem – patient-donated data to research</a:t>
            </a:r>
          </a:p>
          <a:p>
            <a:pPr>
              <a:defRPr/>
            </a:pPr>
            <a:r>
              <a:rPr lang="en-US" dirty="0">
                <a:cs typeface="+mn-cs"/>
              </a:rPr>
              <a:t>Time for a patient-driven health information economy – </a:t>
            </a:r>
            <a:r>
              <a:rPr lang="en-US" dirty="0" err="1">
                <a:cs typeface="+mn-cs"/>
              </a:rPr>
              <a:t>Mandl</a:t>
            </a:r>
            <a:r>
              <a:rPr lang="en-US" dirty="0">
                <a:cs typeface="+mn-cs"/>
              </a:rPr>
              <a:t> and </a:t>
            </a:r>
            <a:r>
              <a:rPr lang="en-US" dirty="0" err="1">
                <a:cs typeface="+mn-cs"/>
              </a:rPr>
              <a:t>Kohane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hyperportalosis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Open Notes movement</a:t>
            </a:r>
          </a:p>
          <a:p>
            <a:pPr>
              <a:defRPr/>
            </a:pPr>
            <a:r>
              <a:rPr lang="en-US" dirty="0">
                <a:cs typeface="+mn-cs"/>
              </a:rPr>
              <a:t>HUGO to synch with </a:t>
            </a:r>
          </a:p>
          <a:p>
            <a:pPr>
              <a:defRPr/>
            </a:pPr>
            <a:r>
              <a:rPr lang="en-US" dirty="0">
                <a:cs typeface="+mn-cs"/>
              </a:rPr>
              <a:t>Ethan </a:t>
            </a:r>
            <a:r>
              <a:rPr lang="en-US" dirty="0" err="1">
                <a:cs typeface="+mn-cs"/>
              </a:rPr>
              <a:t>Basch</a:t>
            </a:r>
            <a:r>
              <a:rPr lang="en-US" dirty="0">
                <a:cs typeface="+mn-cs"/>
              </a:rPr>
              <a:t>, on PROs</a:t>
            </a:r>
          </a:p>
          <a:p>
            <a:pPr>
              <a:defRPr/>
            </a:pPr>
            <a:r>
              <a:rPr lang="en-US" dirty="0" err="1">
                <a:cs typeface="+mn-cs"/>
              </a:rPr>
              <a:t>Rearchitecting</a:t>
            </a:r>
            <a:r>
              <a:rPr lang="en-US" dirty="0">
                <a:cs typeface="+mn-cs"/>
              </a:rPr>
              <a:t> clinical </a:t>
            </a:r>
            <a:r>
              <a:rPr lang="en-US" dirty="0" err="1">
                <a:cs typeface="+mn-cs"/>
              </a:rPr>
              <a:t>researc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hwith</a:t>
            </a:r>
            <a:r>
              <a:rPr lang="en-US" dirty="0">
                <a:cs typeface="+mn-cs"/>
              </a:rPr>
              <a:t> people-powered data partnership</a:t>
            </a:r>
          </a:p>
          <a:p>
            <a:pPr>
              <a:defRPr/>
            </a:pPr>
            <a:r>
              <a:rPr lang="en-US" dirty="0" err="1"/>
              <a:t>www.atsdr.cdc.gov</a:t>
            </a:r>
            <a:endParaRPr lang="en-US" dirty="0"/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0178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EFC10B6-214F-1A41-88A5-BCAB21C377F4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9125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http://en.wikipedia.org/wiki/Deep_learning#cite_note-markoff2012-48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http://www.wired.com/2016/02/the-best-ai-still-flunks-8th-grade-science/</a:t>
            </a: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951D1F1-1ABC-6141-BBD0-11AF864D598E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25446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E29D49E-C19D-6D4B-84B3-6801FD0DA6BB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The hardware is jammed into 10 refrigerator-sized racks filled with Power7 server blades. To be exact, there are 90 Power750 servers filled with four processors each -- and each processor has 8 cores, for a total of 2,880 cores altogether.</a:t>
            </a:r>
          </a:p>
        </p:txBody>
      </p:sp>
    </p:spTree>
    <p:extLst>
      <p:ext uri="{BB962C8B-B14F-4D97-AF65-F5344CB8AC3E}">
        <p14:creationId xmlns:p14="http://schemas.microsoft.com/office/powerpoint/2010/main" val="1239825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7404417-F684-774C-8170-A2C85CF36CE2}" type="slidenum">
              <a:rPr lang="en-US" altLang="en-US" sz="1200"/>
              <a:pPr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14858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85EEE64-4C6B-1244-9EB4-2FE696B21C44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8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BD0AEE6-5963-924B-99F7-BFDB06EDFAF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7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F9DD1F7-37E9-DD42-87D5-B5310390CA3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What is a decision? I decide to have Japanese for dinner tonight.</a:t>
            </a:r>
          </a:p>
        </p:txBody>
      </p:sp>
    </p:spTree>
    <p:extLst>
      <p:ext uri="{BB962C8B-B14F-4D97-AF65-F5344CB8AC3E}">
        <p14:creationId xmlns:p14="http://schemas.microsoft.com/office/powerpoint/2010/main" val="119887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5D3650C-8D82-E54E-A56F-57A47DDA32B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21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5D3650C-8D82-E54E-A56F-57A47DDA32B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6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5D3650C-8D82-E54E-A56F-57A47DDA32B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7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12192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9139"/>
            <a:ext cx="10363200" cy="1976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7976"/>
            <a:ext cx="10363200" cy="197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5766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FEABD3-B65E-2E42-AFC8-3EE65CAA8167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D007BF-3917-464B-B9CD-5448348E0F5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8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abelhealthcare.com/home/default" TargetMode="External"/><Relationship Id="rId3" Type="http://schemas.openxmlformats.org/officeDocument/2006/relationships/hyperlink" Target="http://www.sharecare.com/askmd/get-started" TargetMode="External"/><Relationship Id="rId7" Type="http://schemas.openxmlformats.org/officeDocument/2006/relationships/hyperlink" Target="http://dxplain.org/dxp/dxp.p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plain.org/dxp2/dxp.asp" TargetMode="External"/><Relationship Id="rId5" Type="http://schemas.openxmlformats.org/officeDocument/2006/relationships/hyperlink" Target="http://www.askhermes.org/" TargetMode="External"/><Relationship Id="rId4" Type="http://schemas.openxmlformats.org/officeDocument/2006/relationships/hyperlink" Target="https://www.itriagehealth.com/" TargetMode="Externa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myresearch.ucsf.edu/research-data-browser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2/06/26/technology/in-a-big-network-of-computers-evidence-of-machine-learning.html?_r=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.facebook.com/blog/879898285375829/fair-open-sources-deep-learning-modules-for-torch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arxiv.org/pdf/1503.03832.pdf" TargetMode="Externa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reddit.com/2011/02/ibm-watson-research-team-answers-your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reddit.com/2011/02/ibm-watson-research-team-answers-your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reddit.com/2011/02/ibm-watson-research-team-answers-your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reddit.com/2011/02/ibm-watson-research-team-answers-your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reddit.com/2011/02/ibm-watson-research-team-answers-your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reddit.com/2011/02/ibm-watson-research-team-answers-your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news.com/2017/09/06/watson-ibm-marketing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EHRs for Clinical Research</a:t>
            </a:r>
          </a:p>
          <a:p>
            <a:pPr>
              <a:defRPr/>
            </a:pPr>
            <a:r>
              <a:rPr lang="en-US" dirty="0"/>
              <a:t>Medical Informatics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875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Demo: Using RDB Flat Files</a:t>
            </a:r>
            <a:endParaRPr lang="en-US" dirty="0">
              <a:cs typeface="+mj-cs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209800" y="2899384"/>
            <a:ext cx="6775077" cy="124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817" tIns="42908" rIns="85817" bIns="42908">
            <a:spAutoFit/>
          </a:bodyPr>
          <a:lstStyle>
            <a:lvl1pPr defTabSz="852488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524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52488">
              <a:lnSpc>
                <a:spcPct val="12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524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524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Ida Sim / Jennifer </a:t>
            </a:r>
            <a:r>
              <a:rPr lang="en-US" altLang="en-US" sz="2100" dirty="0" err="1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Creasman</a:t>
            </a:r>
            <a:endParaRPr lang="en-US" altLang="en-US" sz="17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1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January 23, 2018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978151" y="5549901"/>
            <a:ext cx="6283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>
                    <a:lumMod val="65000"/>
                  </a:schemeClr>
                </a:solidFill>
              </a:rPr>
              <a:t>Copyright Ida Sim, 2018. All federal and state rights reserved for all original material presented in this course through any medium, including lecture or print.</a:t>
            </a:r>
          </a:p>
        </p:txBody>
      </p:sp>
    </p:spTree>
    <p:extLst>
      <p:ext uri="{BB962C8B-B14F-4D97-AF65-F5344CB8AC3E}">
        <p14:creationId xmlns:p14="http://schemas.microsoft.com/office/powerpoint/2010/main" val="152517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Decision or Logic?</a:t>
            </a:r>
          </a:p>
        </p:txBody>
      </p:sp>
      <p:graphicFrame>
        <p:nvGraphicFramePr>
          <p:cNvPr id="67587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05760"/>
              </p:ext>
            </p:extLst>
          </p:nvPr>
        </p:nvGraphicFramePr>
        <p:xfrm>
          <a:off x="2005957" y="2398210"/>
          <a:ext cx="7607300" cy="2706225"/>
        </p:xfrm>
        <a:graphic>
          <a:graphicData uri="http://schemas.openxmlformats.org/drawingml/2006/table">
            <a:tbl>
              <a:tblPr/>
              <a:tblGrid>
                <a:gridCol w="441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Decision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Logic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Diabetics with hypertension should be started on ACEI, ARB, or other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0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 prescribe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lisinopril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for Mrs. Chan (diabetic, BP 156/92)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 prescribe amlodipine for Mrs. Chan (diabetic, BP 156/92)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3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Decision or Logic?</a:t>
            </a:r>
          </a:p>
        </p:txBody>
      </p:sp>
      <p:graphicFrame>
        <p:nvGraphicFramePr>
          <p:cNvPr id="67587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66679"/>
              </p:ext>
            </p:extLst>
          </p:nvPr>
        </p:nvGraphicFramePr>
        <p:xfrm>
          <a:off x="2005957" y="2398210"/>
          <a:ext cx="7607300" cy="2706225"/>
        </p:xfrm>
        <a:graphic>
          <a:graphicData uri="http://schemas.openxmlformats.org/drawingml/2006/table">
            <a:tbl>
              <a:tblPr/>
              <a:tblGrid>
                <a:gridCol w="441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Decision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Logic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Diabetics with hypertension should be started on ACEI, ARB, or other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0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 prescribe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lisinopril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for Mrs. Chan (diabetic, BP 156/92)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 prescribe amlodipine for Mrs. Chan (diabetic, BP 156/92)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6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Clinical Decision Support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900" dirty="0"/>
              <a:t>Clinical decision support system (CDSS)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/>
            </a:pPr>
            <a:r>
              <a:rPr lang="en-US" sz="1700" dirty="0"/>
              <a:t>software that is designed to be a direct aid to </a:t>
            </a:r>
            <a:r>
              <a:rPr lang="en-US" sz="1700" dirty="0">
                <a:solidFill>
                  <a:srgbClr val="FF0000"/>
                </a:solidFill>
              </a:rPr>
              <a:t>clinical decision-making</a:t>
            </a:r>
            <a:r>
              <a:rPr lang="en-US" sz="1700" dirty="0"/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/>
            </a:pPr>
            <a:r>
              <a:rPr lang="en-US" sz="1700" dirty="0"/>
              <a:t>in which the characteristics of an individual </a:t>
            </a:r>
            <a:r>
              <a:rPr lang="en-US" sz="1700" dirty="0">
                <a:solidFill>
                  <a:srgbClr val="FF0000"/>
                </a:solidFill>
              </a:rPr>
              <a:t>patient</a:t>
            </a:r>
            <a:r>
              <a:rPr lang="en-US" sz="1700" dirty="0"/>
              <a:t> are matched to a </a:t>
            </a:r>
            <a:r>
              <a:rPr lang="en-US" sz="1700" dirty="0">
                <a:solidFill>
                  <a:srgbClr val="FF0000"/>
                </a:solidFill>
              </a:rPr>
              <a:t>computerized clinical knowledge base</a:t>
            </a:r>
            <a:endParaRPr lang="en-US" sz="1700" dirty="0"/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/>
            </a:pPr>
            <a:r>
              <a:rPr lang="en-US" sz="1700" dirty="0"/>
              <a:t>and </a:t>
            </a:r>
            <a:r>
              <a:rPr lang="en-US" sz="1700" dirty="0">
                <a:solidFill>
                  <a:srgbClr val="FF0000"/>
                </a:solidFill>
              </a:rPr>
              <a:t>patient-specific assessments or recommendations</a:t>
            </a:r>
            <a:r>
              <a:rPr lang="en-US" sz="1700" dirty="0"/>
              <a:t> are then </a:t>
            </a:r>
            <a:r>
              <a:rPr lang="en-US" sz="1700" dirty="0">
                <a:solidFill>
                  <a:srgbClr val="FF0000"/>
                </a:solidFill>
              </a:rPr>
              <a:t>presented to the clinician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FF0000"/>
                </a:solidFill>
              </a:rPr>
              <a:t>and/or the patient</a:t>
            </a:r>
            <a:r>
              <a:rPr lang="en-US" sz="1700" dirty="0"/>
              <a:t> for a decision (Sim et al, JAMIA, 2001)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Major Target Tasks of CDSSs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994295"/>
            <a:ext cx="10058400" cy="415186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200" dirty="0"/>
              <a:t>Diagnostic support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err="1"/>
              <a:t>DxPlain</a:t>
            </a:r>
            <a:r>
              <a:rPr lang="en-US" sz="2000" dirty="0"/>
              <a:t>, QMR, </a:t>
            </a:r>
            <a:r>
              <a:rPr lang="en-US" sz="2000" dirty="0" err="1"/>
              <a:t>iTriage</a:t>
            </a:r>
            <a:endParaRPr lang="en-US" sz="2000" dirty="0"/>
          </a:p>
          <a:p>
            <a:pPr>
              <a:lnSpc>
                <a:spcPct val="80000"/>
              </a:lnSpc>
              <a:defRPr/>
            </a:pPr>
            <a:r>
              <a:rPr lang="en-US" sz="2200" dirty="0"/>
              <a:t>Drug dosing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aminoglycoside, theophylline, warfarin</a:t>
            </a:r>
          </a:p>
          <a:p>
            <a:pPr>
              <a:lnSpc>
                <a:spcPct val="80000"/>
              </a:lnSpc>
              <a:defRPr/>
            </a:pPr>
            <a:r>
              <a:rPr lang="en-US" sz="2200" dirty="0"/>
              <a:t>Preventive care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reminders for vaccinations, mammograms</a:t>
            </a:r>
          </a:p>
          <a:p>
            <a:pPr>
              <a:lnSpc>
                <a:spcPct val="80000"/>
              </a:lnSpc>
              <a:defRPr/>
            </a:pPr>
            <a:r>
              <a:rPr lang="en-US" sz="2200" dirty="0"/>
              <a:t>Disease management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diabetes, hypertension, AIDS, asthma</a:t>
            </a:r>
          </a:p>
          <a:p>
            <a:pPr>
              <a:lnSpc>
                <a:spcPct val="80000"/>
              </a:lnSpc>
              <a:defRPr/>
            </a:pPr>
            <a:r>
              <a:rPr lang="en-US" sz="2200" dirty="0"/>
              <a:t>Test ordering, drug prescription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reducing daily CBCs in hospital, drug allergy checking</a:t>
            </a:r>
          </a:p>
          <a:p>
            <a:pPr>
              <a:lnSpc>
                <a:spcPct val="80000"/>
              </a:lnSpc>
              <a:defRPr/>
            </a:pPr>
            <a:r>
              <a:rPr lang="en-US" sz="2200" dirty="0"/>
              <a:t>Utilization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referral management, clinic follow up</a:t>
            </a:r>
          </a:p>
          <a:p>
            <a:pPr>
              <a:lnSpc>
                <a:spcPct val="80000"/>
              </a:lnSpc>
              <a:defRPr/>
            </a:pPr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0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What </a:t>
            </a:r>
            <a:r>
              <a:rPr lang="en-US" altLang="en-US" sz="4000" i="1" dirty="0"/>
              <a:t>Isn’t</a:t>
            </a:r>
            <a:r>
              <a:rPr lang="en-US" altLang="en-US" sz="4000" dirty="0"/>
              <a:t> a CDSS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2007027"/>
            <a:ext cx="10058400" cy="4023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900" dirty="0"/>
              <a:t>Medline</a:t>
            </a:r>
          </a:p>
          <a:p>
            <a:pPr>
              <a:lnSpc>
                <a:spcPct val="100000"/>
              </a:lnSpc>
            </a:pPr>
            <a:r>
              <a:rPr lang="en-US" altLang="en-US" sz="1900" dirty="0" err="1"/>
              <a:t>UpToDate</a:t>
            </a:r>
            <a:endParaRPr lang="en-US" altLang="en-US" sz="1900" dirty="0"/>
          </a:p>
          <a:p>
            <a:pPr>
              <a:lnSpc>
                <a:spcPct val="100000"/>
              </a:lnSpc>
            </a:pPr>
            <a:r>
              <a:rPr lang="en-US" altLang="en-US" sz="1900" dirty="0"/>
              <a:t>Static guideline repositories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 err="1"/>
              <a:t>www.guideline.gov</a:t>
            </a:r>
            <a:r>
              <a:rPr lang="en-US" altLang="en-US" sz="1700" dirty="0"/>
              <a:t> (National Guideline Clearinghouse)</a:t>
            </a:r>
          </a:p>
          <a:p>
            <a:pPr>
              <a:lnSpc>
                <a:spcPct val="100000"/>
              </a:lnSpc>
            </a:pPr>
            <a:r>
              <a:rPr lang="en-US" altLang="en-US" sz="1900" dirty="0"/>
              <a:t>Online laboratory data, test results, chart notes</a:t>
            </a:r>
          </a:p>
          <a:p>
            <a:pPr>
              <a:lnSpc>
                <a:spcPct val="100000"/>
              </a:lnSpc>
            </a:pPr>
            <a:r>
              <a:rPr lang="en-US" altLang="en-US" sz="1900" dirty="0"/>
              <a:t>Retrospective quality improvement reports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/>
              <a:t>how your vaccination rates compare to your colleagues</a:t>
            </a:r>
            <a:r>
              <a:rPr lang="ja-JP" altLang="en-US" sz="1700" dirty="0"/>
              <a:t>’</a:t>
            </a:r>
            <a:endParaRPr lang="en-US" altLang="ja-JP" sz="17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6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A CDSS?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5087512" y="2425192"/>
            <a:ext cx="4944705" cy="990881"/>
          </a:xfrm>
        </p:spPr>
        <p:txBody>
          <a:bodyPr/>
          <a:lstStyle/>
          <a:p>
            <a:r>
              <a:rPr lang="en-US" altLang="en-US" dirty="0"/>
              <a:t>Chief complaint: </a:t>
            </a:r>
            <a:r>
              <a:rPr lang="ja-JP" altLang="en-US" dirty="0"/>
              <a:t>“</a:t>
            </a:r>
            <a:r>
              <a:rPr lang="en-US" altLang="ja-JP" dirty="0"/>
              <a:t>Symptoms for $400 please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altLang="en-US" dirty="0"/>
              <a:t>Symptom: Chest pain and shortness of breath</a:t>
            </a:r>
          </a:p>
        </p:txBody>
      </p:sp>
      <p:pic>
        <p:nvPicPr>
          <p:cNvPr id="36869" name="Picture 2" descr="jeopard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26761"/>
            <a:ext cx="360045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97729" y="4433465"/>
            <a:ext cx="3248121" cy="10089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Watson: What is pulmonary embolism!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</p:txBody>
      </p:sp>
      <p:pic>
        <p:nvPicPr>
          <p:cNvPr id="36871" name="Picture 5" descr="wats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20" y="3819645"/>
            <a:ext cx="2149370" cy="2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7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Example Diagnostic Systems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900" dirty="0"/>
              <a:t>Consumer-facing diagnostic support systems</a:t>
            </a:r>
          </a:p>
          <a:p>
            <a:pPr lvl="1"/>
            <a:r>
              <a:rPr lang="en-US" altLang="en-US" sz="1700" dirty="0"/>
              <a:t>e.g., </a:t>
            </a:r>
            <a:r>
              <a:rPr lang="en-US" altLang="en-US" sz="1700" dirty="0">
                <a:hlinkClick r:id="rId3"/>
              </a:rPr>
              <a:t>AskMD</a:t>
            </a:r>
            <a:r>
              <a:rPr lang="en-US" altLang="en-US" sz="1700" dirty="0"/>
              <a:t>, </a:t>
            </a:r>
            <a:r>
              <a:rPr lang="en-US" altLang="en-US" sz="1700" dirty="0">
                <a:hlinkClick r:id="rId4"/>
              </a:rPr>
              <a:t>iTriage</a:t>
            </a:r>
            <a:r>
              <a:rPr lang="en-US" altLang="en-US" sz="1700" dirty="0"/>
              <a:t> app downloaded &gt; 15 million times, bought by Aetna now merged with </a:t>
            </a:r>
            <a:r>
              <a:rPr lang="en-US" altLang="en-US" sz="1700" dirty="0" err="1"/>
              <a:t>WellMatch</a:t>
            </a:r>
            <a:endParaRPr lang="en-US" altLang="en-US" sz="1700" dirty="0"/>
          </a:p>
          <a:p>
            <a:r>
              <a:rPr lang="en-US" altLang="en-US" sz="1900" dirty="0"/>
              <a:t>Literature support</a:t>
            </a:r>
          </a:p>
          <a:p>
            <a:pPr lvl="1"/>
            <a:r>
              <a:rPr lang="en-US" altLang="en-US" sz="1700" dirty="0">
                <a:hlinkClick r:id="rId5"/>
              </a:rPr>
              <a:t>AskHermes</a:t>
            </a:r>
            <a:r>
              <a:rPr lang="en-US" altLang="en-US" sz="1700" dirty="0"/>
              <a:t> (“automatically analyzes large sets of documents pertaining to specific questions and generates short text output”)</a:t>
            </a:r>
          </a:p>
          <a:p>
            <a:r>
              <a:rPr lang="en-US" altLang="en-US" sz="1900" dirty="0"/>
              <a:t>Diagnostic support</a:t>
            </a:r>
          </a:p>
          <a:p>
            <a:pPr lvl="1"/>
            <a:r>
              <a:rPr lang="en-US" altLang="en-US" sz="1700" dirty="0">
                <a:hlinkClick r:id="rId6"/>
              </a:rPr>
              <a:t>DxPlain</a:t>
            </a:r>
            <a:r>
              <a:rPr lang="en-US" altLang="en-US" sz="1700" dirty="0"/>
              <a:t> (rule-based)</a:t>
            </a:r>
            <a:endParaRPr lang="en-US" altLang="en-US" sz="1700" dirty="0">
              <a:hlinkClick r:id="rId7"/>
            </a:endParaRPr>
          </a:p>
          <a:p>
            <a:pPr lvl="1"/>
            <a:r>
              <a:rPr lang="en-US" altLang="en-US" sz="1700" dirty="0">
                <a:hlinkClick r:id="rId8"/>
              </a:rPr>
              <a:t>Isabel</a:t>
            </a:r>
            <a:r>
              <a:rPr lang="en-US" altLang="en-US" sz="1700" dirty="0"/>
              <a:t> (applies “AI pattern recognition software onto a hand crafted database of over 10,000 diagnosis presentations”)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23, 2018: I. Sim</a:t>
            </a:r>
            <a:endParaRPr lang="en-US" i="0"/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Decision Support Systems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Medical Informatics – Epi 206</a:t>
            </a:r>
          </a:p>
        </p:txBody>
      </p:sp>
      <p:pic>
        <p:nvPicPr>
          <p:cNvPr id="45061" name="Picture 1" descr="Gurp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38" y="4639825"/>
            <a:ext cx="4901413" cy="1657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4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Outline</a:t>
            </a:r>
            <a:endParaRPr lang="en-US" dirty="0">
              <a:cs typeface="+mj-cs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Decision support systems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background, definition</a:t>
            </a:r>
          </a:p>
          <a:p>
            <a:pPr>
              <a:lnSpc>
                <a:spcPct val="100000"/>
              </a:lnSpc>
            </a:pPr>
            <a:r>
              <a:rPr lang="en-US" altLang="en-US" sz="1900">
                <a:latin typeface="Calibri" charset="0"/>
                <a:ea typeface="Calibri" charset="0"/>
                <a:cs typeface="Calibri" charset="0"/>
              </a:rPr>
              <a:t>How </a:t>
            </a: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decision support systems 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”</a:t>
            </a:r>
            <a:endParaRPr lang="en-US" altLang="ja-JP" sz="19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rule-based systems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neural networks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Decision support in the Age of Watson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72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Basic Decision Support Task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Decision support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given </a:t>
            </a:r>
            <a:r>
              <a:rPr lang="en-US" altLang="en-US" sz="17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starting conditions</a:t>
            </a: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 and a </a:t>
            </a:r>
            <a:r>
              <a:rPr lang="en-US" altLang="en-US" sz="17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defined set of action choices</a:t>
            </a: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, recommend or </a:t>
            </a:r>
            <a:r>
              <a:rPr lang="en-US" altLang="en-US" sz="17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rank action choices</a:t>
            </a: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 for user</a:t>
            </a:r>
          </a:p>
          <a:p>
            <a:pPr>
              <a:lnSpc>
                <a:spcPct val="8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Requires some 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thinking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 to recommend or rank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strictly deterministic thinking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thinking with fuzziness and probabilistic features</a:t>
            </a:r>
          </a:p>
          <a:p>
            <a:pPr lvl="2">
              <a:lnSpc>
                <a:spcPct val="100000"/>
              </a:lnSpc>
            </a:pPr>
            <a:r>
              <a:rPr lang="en-US" altLang="en-US" sz="1500" dirty="0">
                <a:latin typeface="Calibri" charset="0"/>
                <a:ea typeface="Calibri" charset="0"/>
                <a:cs typeface="Calibri" charset="0"/>
              </a:rPr>
              <a:t>in the starting data or the reasoning procedure</a:t>
            </a:r>
          </a:p>
          <a:p>
            <a:pPr lvl="2">
              <a:lnSpc>
                <a:spcPct val="100000"/>
              </a:lnSpc>
            </a:pPr>
            <a:r>
              <a:rPr lang="en-US" altLang="en-US" sz="1500" dirty="0">
                <a:latin typeface="Calibri" charset="0"/>
                <a:ea typeface="Calibri" charset="0"/>
                <a:cs typeface="Calibri" charset="0"/>
              </a:rPr>
              <a:t>in the outcomes (e.g. prob. of adverse reaction)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often involves thinking about abstract concepts (e.g., 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abnormal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) as well as numbers</a:t>
            </a:r>
          </a:p>
          <a:p>
            <a:pPr lvl="2">
              <a:lnSpc>
                <a:spcPct val="100000"/>
              </a:lnSpc>
            </a:pPr>
            <a:r>
              <a:rPr lang="en-US" altLang="en-US" sz="1500" dirty="0">
                <a:latin typeface="Calibri" charset="0"/>
                <a:ea typeface="Calibri" charset="0"/>
                <a:cs typeface="Calibri" charset="0"/>
              </a:rPr>
              <a:t>symbolic vs. quantitative computing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Calibri" charset="0"/>
                <a:ea typeface="Calibri" charset="0"/>
                <a:cs typeface="Calibri" charset="0"/>
              </a:rPr>
              <a:t>Decision Support “</a:t>
            </a:r>
            <a:r>
              <a:rPr lang="en-US" altLang="ja-JP" sz="4000" dirty="0">
                <a:latin typeface="Calibri" charset="0"/>
                <a:ea typeface="Calibri" charset="0"/>
                <a:cs typeface="Calibri" charset="0"/>
              </a:rPr>
              <a:t>Thinking”</a:t>
            </a:r>
            <a:endParaRPr lang="en-US" alt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900" dirty="0"/>
              <a:t>Strictly deterministic, e.g., </a:t>
            </a:r>
          </a:p>
          <a:p>
            <a:pPr lvl="1">
              <a:defRPr/>
            </a:pPr>
            <a:r>
              <a:rPr lang="en-US" sz="1700" dirty="0"/>
              <a:t>first-order logic rule-based systems</a:t>
            </a:r>
          </a:p>
          <a:p>
            <a:pPr lvl="1">
              <a:defRPr/>
            </a:pPr>
            <a:r>
              <a:rPr lang="en-US" sz="1700" dirty="0"/>
              <a:t>ad hoc rule-based systems (non-mathematical reasoning about probability)</a:t>
            </a:r>
          </a:p>
          <a:p>
            <a:pPr lvl="2">
              <a:defRPr/>
            </a:pPr>
            <a:r>
              <a:rPr lang="en-US" sz="1500" dirty="0"/>
              <a:t>e.g., if high WBC AND cough AND fever AND </a:t>
            </a:r>
            <a:r>
              <a:rPr lang="en-US" sz="1500" dirty="0" err="1"/>
              <a:t>abn</a:t>
            </a:r>
            <a:r>
              <a:rPr lang="en-US" sz="1500" dirty="0"/>
              <a:t>. CXR then likelihood of pneumonia is 4 out of 5</a:t>
            </a:r>
          </a:p>
          <a:p>
            <a:pPr>
              <a:defRPr/>
            </a:pPr>
            <a:r>
              <a:rPr lang="en-US" sz="1900" dirty="0"/>
              <a:t>Probabilistic/fuzzy, e.g.,</a:t>
            </a:r>
          </a:p>
          <a:p>
            <a:pPr lvl="1">
              <a:defRPr/>
            </a:pPr>
            <a:r>
              <a:rPr lang="en-US" sz="1700" dirty="0" err="1"/>
              <a:t>bayesian</a:t>
            </a:r>
            <a:r>
              <a:rPr lang="en-US" sz="1700" dirty="0"/>
              <a:t> networks</a:t>
            </a:r>
          </a:p>
          <a:p>
            <a:pPr lvl="2">
              <a:defRPr/>
            </a:pPr>
            <a:r>
              <a:rPr lang="en-US" sz="1500" dirty="0"/>
              <a:t>formal probabilistic reasoning, extension of decision analysis</a:t>
            </a:r>
          </a:p>
          <a:p>
            <a:pPr lvl="1">
              <a:defRPr/>
            </a:pPr>
            <a:r>
              <a:rPr lang="en-US" sz="1700" dirty="0"/>
              <a:t>neural networks, deep learning</a:t>
            </a:r>
          </a:p>
          <a:p>
            <a:pPr lvl="1">
              <a:defRPr/>
            </a:pPr>
            <a:r>
              <a:rPr lang="en-US" sz="1700" dirty="0"/>
              <a:t>fuzzy logic, genetic algorithms, case-based reasoning, etc., or hybrids of these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99" y="4735139"/>
            <a:ext cx="5661016" cy="157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9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Getting at UCSF EHR Data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3407196" y="3222262"/>
            <a:ext cx="1731963" cy="119225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Chronicles </a:t>
            </a:r>
          </a:p>
          <a:p>
            <a:pPr algn="ctr"/>
            <a:r>
              <a:rPr lang="en-US" dirty="0"/>
              <a:t>Cache (MUMPS)</a:t>
            </a:r>
          </a:p>
        </p:txBody>
      </p:sp>
      <p:sp>
        <p:nvSpPr>
          <p:cNvPr id="5" name="Can 4"/>
          <p:cNvSpPr/>
          <p:nvPr/>
        </p:nvSpPr>
        <p:spPr>
          <a:xfrm>
            <a:off x="6226279" y="3237804"/>
            <a:ext cx="1620520" cy="10922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Clarity</a:t>
            </a:r>
          </a:p>
          <a:p>
            <a:pPr algn="ctr"/>
            <a:r>
              <a:rPr lang="en-US" dirty="0"/>
              <a:t>SQL Server</a:t>
            </a:r>
          </a:p>
        </p:txBody>
      </p:sp>
      <p:sp>
        <p:nvSpPr>
          <p:cNvPr id="6" name="Can 5"/>
          <p:cNvSpPr/>
          <p:nvPr/>
        </p:nvSpPr>
        <p:spPr>
          <a:xfrm>
            <a:off x="8933919" y="3222261"/>
            <a:ext cx="1577975" cy="10795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Cogito Data Warehouse</a:t>
            </a:r>
          </a:p>
          <a:p>
            <a:pPr algn="ctr"/>
            <a:r>
              <a:rPr lang="en-US" dirty="0"/>
              <a:t>SQL Server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2130" y="2913955"/>
            <a:ext cx="1803399" cy="1736641"/>
            <a:chOff x="585471" y="2552700"/>
            <a:chExt cx="1803399" cy="1736641"/>
          </a:xfrm>
        </p:grpSpPr>
        <p:sp>
          <p:nvSpPr>
            <p:cNvPr id="11" name="Bevel 10"/>
            <p:cNvSpPr/>
            <p:nvPr/>
          </p:nvSpPr>
          <p:spPr>
            <a:xfrm>
              <a:off x="683895" y="2552700"/>
              <a:ext cx="1606550" cy="1181100"/>
            </a:xfrm>
            <a:prstGeom prst="bevel">
              <a:avLst>
                <a:gd name="adj" fmla="val 520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5471" y="3817189"/>
              <a:ext cx="1803399" cy="47215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85" y="2631030"/>
              <a:ext cx="1461770" cy="1052042"/>
            </a:xfrm>
            <a:prstGeom prst="rect">
              <a:avLst/>
            </a:prstGeom>
          </p:spPr>
        </p:pic>
      </p:grpSp>
      <p:sp>
        <p:nvSpPr>
          <p:cNvPr id="17" name="U-Turn Arrow 16"/>
          <p:cNvSpPr/>
          <p:nvPr/>
        </p:nvSpPr>
        <p:spPr>
          <a:xfrm>
            <a:off x="4273177" y="2441062"/>
            <a:ext cx="2602185" cy="725707"/>
          </a:xfrm>
          <a:prstGeom prst="uturnArrow">
            <a:avLst>
              <a:gd name="adj1" fmla="val 25000"/>
              <a:gd name="adj2" fmla="val 19418"/>
              <a:gd name="adj3" fmla="val 35550"/>
              <a:gd name="adj4" fmla="val 43750"/>
              <a:gd name="adj5" fmla="val 100000"/>
            </a:avLst>
          </a:prstGeom>
          <a:solidFill>
            <a:schemeClr val="accent1">
              <a:lumMod val="40000"/>
              <a:lumOff val="6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U-Turn Arrow 17"/>
          <p:cNvSpPr/>
          <p:nvPr/>
        </p:nvSpPr>
        <p:spPr>
          <a:xfrm>
            <a:off x="7326830" y="2441061"/>
            <a:ext cx="2603141" cy="725707"/>
          </a:xfrm>
          <a:prstGeom prst="uturnArrow">
            <a:avLst>
              <a:gd name="adj1" fmla="val 25000"/>
              <a:gd name="adj2" fmla="val 19418"/>
              <a:gd name="adj3" fmla="val 35550"/>
              <a:gd name="adj4" fmla="val 43750"/>
              <a:gd name="adj5" fmla="val 100000"/>
            </a:avLst>
          </a:prstGeom>
          <a:solidFill>
            <a:schemeClr val="accent1">
              <a:lumMod val="40000"/>
              <a:lumOff val="6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4078" y="5181439"/>
            <a:ext cx="2824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chemeClr val="accent1"/>
                </a:solidFill>
              </a:rPr>
              <a:t>Epic Clarity Certification requires 2 weeks in Madison, WI</a:t>
            </a:r>
            <a:endParaRPr lang="en-US" altLang="en-US" dirty="0">
              <a:solidFill>
                <a:schemeClr val="accent1"/>
              </a:solidFill>
              <a:hlinkClick r:id="rId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4339" y="4527485"/>
            <a:ext cx="218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</a:rPr>
              <a:t>May 2015: 13,994 tables, 48 billion rows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3883" y="4650596"/>
            <a:ext cx="1058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en-US" sz="1600" b="1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367 tables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32" y="4511271"/>
            <a:ext cx="1206500" cy="723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49636" y="5337983"/>
            <a:ext cx="2346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hlinkClick r:id="rId4"/>
              </a:rPr>
              <a:t>Research Data Browser</a:t>
            </a:r>
            <a:endParaRPr lang="en-US" altLang="en-US" dirty="0"/>
          </a:p>
          <a:p>
            <a:pPr algn="ctr"/>
            <a:r>
              <a:rPr lang="en-US" altLang="en-US" dirty="0">
                <a:solidFill>
                  <a:schemeClr val="accent1"/>
                </a:solidFill>
              </a:rPr>
              <a:t>De-identified data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5078" y="6459785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EHRs for Clinical Research</a:t>
            </a:r>
          </a:p>
          <a:p>
            <a:pPr>
              <a:defRPr/>
            </a:pPr>
            <a:r>
              <a:rPr lang="en-US" dirty="0"/>
              <a:t>Medical Informatics</a:t>
            </a:r>
          </a:p>
        </p:txBody>
      </p:sp>
    </p:spTree>
    <p:extLst>
      <p:ext uri="{BB962C8B-B14F-4D97-AF65-F5344CB8AC3E}">
        <p14:creationId xmlns:p14="http://schemas.microsoft.com/office/powerpoint/2010/main" val="211504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Forward Chaining Rules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900" dirty="0">
                <a:cs typeface="+mn-cs"/>
              </a:rPr>
              <a:t>Forward chaining/reasoning (data-driven)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700" dirty="0"/>
              <a:t>start with data, execute applicable rules, see if new conclusions trigger other rules, and so on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700" dirty="0"/>
              <a:t>example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1500" dirty="0"/>
              <a:t>if HIGH-WBC and COUGH and FEVER and ABN-CXR =&gt; PNEUMONIA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1500" dirty="0"/>
              <a:t>if PNEUMONIA =&gt; GIVE-ANTIBIOTICS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1500" dirty="0"/>
              <a:t>if GIVE-ANTIBIOTICS =&gt; CHECK-ALLERGIES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1500" dirty="0"/>
              <a:t>if PNEUMONIA and GIVE-ANTIBIOTICS and NOT (ALLERGIC-DOXYCYCLINE) =&gt; GIVE-DOXYCYCLINE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700" dirty="0"/>
              <a:t>use if sparse data</a:t>
            </a:r>
          </a:p>
          <a:p>
            <a:pPr lvl="2">
              <a:lnSpc>
                <a:spcPct val="80000"/>
              </a:lnSpc>
              <a:defRPr/>
            </a:pPr>
            <a:endParaRPr lang="en-US" sz="1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85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Backward Chaining Rules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900" dirty="0"/>
              <a:t>Backward chaining/reasoning (goal-driven)                    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start with 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goal rule,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determine whether goal rule is true by evaluating the truth of each necessary premise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example </a:t>
            </a:r>
          </a:p>
          <a:p>
            <a:pPr lvl="2">
              <a:lnSpc>
                <a:spcPct val="80000"/>
              </a:lnSpc>
            </a:pPr>
            <a:r>
              <a:rPr lang="en-US" altLang="en-US" sz="1500" dirty="0"/>
              <a:t>patient with lots of findings and symptoms</a:t>
            </a:r>
          </a:p>
          <a:p>
            <a:pPr lvl="2">
              <a:lnSpc>
                <a:spcPct val="80000"/>
              </a:lnSpc>
            </a:pPr>
            <a:r>
              <a:rPr lang="en-US" altLang="en-US" sz="1500" dirty="0"/>
              <a:t>is this lupus? =&gt; are 4 or more ACR criteria satisfied?</a:t>
            </a:r>
          </a:p>
          <a:p>
            <a:pPr lvl="3">
              <a:lnSpc>
                <a:spcPct val="80000"/>
              </a:lnSpc>
            </a:pPr>
            <a:r>
              <a:rPr lang="en-US" altLang="en-US" sz="1500" dirty="0"/>
              <a:t>malar rash?</a:t>
            </a:r>
          </a:p>
          <a:p>
            <a:pPr lvl="3">
              <a:lnSpc>
                <a:spcPct val="80000"/>
              </a:lnSpc>
            </a:pPr>
            <a:r>
              <a:rPr lang="en-US" altLang="en-US" sz="1500" dirty="0"/>
              <a:t>discoid rash?</a:t>
            </a:r>
          </a:p>
          <a:p>
            <a:pPr lvl="3">
              <a:lnSpc>
                <a:spcPct val="80000"/>
              </a:lnSpc>
            </a:pPr>
            <a:r>
              <a:rPr lang="en-US" altLang="en-US" sz="1500" dirty="0"/>
              <a:t>skin photosensitivity? </a:t>
            </a:r>
            <a:r>
              <a:rPr lang="en-US" altLang="en-US" sz="1500" dirty="0" err="1"/>
              <a:t>etc</a:t>
            </a:r>
            <a:endParaRPr lang="en-US" altLang="en-US" sz="1500" dirty="0"/>
          </a:p>
          <a:p>
            <a:pPr lvl="2">
              <a:lnSpc>
                <a:spcPct val="80000"/>
              </a:lnSpc>
            </a:pPr>
            <a:r>
              <a:rPr lang="en-US" altLang="en-US" sz="1500" dirty="0"/>
              <a:t>if 4 or more ACR criteria true =&gt; systemic lupus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use if lots of data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Problems w/ Rule-Based Reasoning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900" dirty="0"/>
              <a:t>Combinatorial explosion of rules</a:t>
            </a:r>
          </a:p>
          <a:p>
            <a:pPr lvl="1">
              <a:defRPr/>
            </a:pPr>
            <a:r>
              <a:rPr lang="en-US" sz="1700" dirty="0"/>
              <a:t>need rule for each contingency</a:t>
            </a:r>
          </a:p>
          <a:p>
            <a:pPr lvl="2">
              <a:defRPr/>
            </a:pPr>
            <a:r>
              <a:rPr lang="en-US" sz="1500" dirty="0"/>
              <a:t>if MOD-WBC and COUGH and FEVER and ABN-CXR =&gt; PNEUMONIA</a:t>
            </a:r>
          </a:p>
          <a:p>
            <a:pPr>
              <a:defRPr/>
            </a:pPr>
            <a:r>
              <a:rPr lang="en-US" sz="1900" dirty="0"/>
              <a:t>Rules may be contradictory</a:t>
            </a:r>
          </a:p>
          <a:p>
            <a:pPr lvl="1">
              <a:defRPr/>
            </a:pPr>
            <a:r>
              <a:rPr lang="en-US" sz="1700" dirty="0"/>
              <a:t>if COUGH and ABN-CXR =&gt; INTERSTITIAL-LUNG-DZ</a:t>
            </a:r>
          </a:p>
          <a:p>
            <a:pPr>
              <a:defRPr/>
            </a:pPr>
            <a:r>
              <a:rPr lang="en-US" sz="1900" dirty="0"/>
              <a:t>Rules may be circular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allAtOnce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Representational Challenges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10058400" cy="36290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100" dirty="0"/>
              <a:t>Need to use standard vocabulary terms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need to manage evolution of vocabularies (e.g., changing terminologies in psychiatry: no Asperger’s in new DSM-V)</a:t>
            </a:r>
          </a:p>
          <a:p>
            <a:pPr>
              <a:lnSpc>
                <a:spcPct val="80000"/>
              </a:lnSpc>
            </a:pPr>
            <a:r>
              <a:rPr lang="en-US" altLang="en-US" sz="2100" dirty="0"/>
              <a:t>Rules may involve complex semantic relationships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if NEPHROPATHY caused-by DIABETES</a:t>
            </a:r>
          </a:p>
          <a:p>
            <a:pPr lvl="2">
              <a:lnSpc>
                <a:spcPct val="100000"/>
              </a:lnSpc>
            </a:pPr>
            <a:r>
              <a:rPr lang="en-US" altLang="en-US" sz="1500" dirty="0"/>
              <a:t>caused solely by? predominantly by?</a:t>
            </a:r>
          </a:p>
          <a:p>
            <a:pPr lvl="2">
              <a:lnSpc>
                <a:spcPct val="100000"/>
              </a:lnSpc>
            </a:pPr>
            <a:r>
              <a:rPr lang="en-US" altLang="en-US" sz="1500" dirty="0"/>
              <a:t>what if I’m not sure? 20% sure? 80% sure?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if SINUSITIS greater than 6 months</a:t>
            </a:r>
          </a:p>
          <a:p>
            <a:pPr lvl="2">
              <a:lnSpc>
                <a:spcPct val="100000"/>
              </a:lnSpc>
            </a:pPr>
            <a:r>
              <a:rPr lang="en-US" altLang="en-US" sz="1500" dirty="0"/>
              <a:t>representing temporal relationships requires 2nd order logic</a:t>
            </a:r>
          </a:p>
          <a:p>
            <a:pPr>
              <a:lnSpc>
                <a:spcPct val="100000"/>
              </a:lnSpc>
            </a:pPr>
            <a:r>
              <a:rPr lang="en-US" altLang="en-US" sz="2100" dirty="0"/>
              <a:t>Need knowledge engineering </a:t>
            </a:r>
            <a:r>
              <a:rPr lang="en-US" altLang="en-US" sz="2100" i="1" dirty="0"/>
              <a:t>and</a:t>
            </a:r>
            <a:r>
              <a:rPr lang="en-US" altLang="en-US" sz="2100" dirty="0"/>
              <a:t> clinical expertise to build and maintain the knowledge base over time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need to keep rules up-to-date with latest evidence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65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Sharing Rules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900" dirty="0">
                <a:cs typeface="+mn-cs"/>
              </a:rPr>
              <a:t>Why not have libraries of rules?</a:t>
            </a:r>
          </a:p>
          <a:p>
            <a:pPr>
              <a:defRPr/>
            </a:pPr>
            <a:r>
              <a:rPr lang="en-US" sz="1900" dirty="0">
                <a:cs typeface="+mn-cs"/>
              </a:rPr>
              <a:t>Reusable, central upkeep, evidence-based...</a:t>
            </a:r>
          </a:p>
          <a:p>
            <a:pPr>
              <a:defRPr/>
            </a:pPr>
            <a:r>
              <a:rPr lang="en-US" sz="1900" dirty="0">
                <a:cs typeface="+mn-cs"/>
              </a:rPr>
              <a:t>Many attempts, none yet successful</a:t>
            </a:r>
          </a:p>
          <a:p>
            <a:pPr lvl="1">
              <a:defRPr/>
            </a:pPr>
            <a:r>
              <a:rPr lang="en-US" sz="1700" dirty="0">
                <a:cs typeface="+mn-cs"/>
              </a:rPr>
              <a:t>AHRQ library of e-recommendations</a:t>
            </a:r>
          </a:p>
          <a:p>
            <a:pPr lvl="1">
              <a:defRPr/>
            </a:pPr>
            <a:r>
              <a:rPr lang="en-US" sz="1700" dirty="0">
                <a:cs typeface="+mn-cs"/>
              </a:rPr>
              <a:t>Morningside public-private partnership, from early 2010s</a:t>
            </a:r>
            <a:endParaRPr lang="en-US" sz="1700" baseline="30000" dirty="0">
              <a:cs typeface="+mn-cs"/>
            </a:endParaRPr>
          </a:p>
          <a:p>
            <a:pPr lvl="2">
              <a:defRPr/>
            </a:pPr>
            <a:r>
              <a:rPr lang="en-US" sz="1500" dirty="0"/>
              <a:t>included VA, Kaiser, </a:t>
            </a:r>
            <a:r>
              <a:rPr lang="en-US" sz="1500" dirty="0" err="1"/>
              <a:t>DoD</a:t>
            </a:r>
            <a:r>
              <a:rPr lang="en-US" sz="1500" dirty="0"/>
              <a:t>, AMIA, Partners, Intermountain, ASU, etc.</a:t>
            </a:r>
          </a:p>
          <a:p>
            <a:pPr lvl="1">
              <a:defRPr/>
            </a:pPr>
            <a:r>
              <a:rPr lang="en-US" sz="1700" dirty="0"/>
              <a:t>Epic users</a:t>
            </a:r>
          </a:p>
          <a:p>
            <a:pPr lvl="2">
              <a:defRPr/>
            </a:pPr>
            <a:r>
              <a:rPr lang="en-US" sz="1500" dirty="0"/>
              <a:t>difficult to share rules and CDSSs across Epic installations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89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Summary of Rule-Based Systems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1900" dirty="0"/>
              <a:t>Deterministic, relatively simple reasoning</a:t>
            </a:r>
          </a:p>
          <a:p>
            <a:pPr>
              <a:defRPr/>
            </a:pPr>
            <a:r>
              <a:rPr lang="en-US" sz="1900" dirty="0"/>
              <a:t>Combinatorial explosion even for small domains</a:t>
            </a:r>
          </a:p>
          <a:p>
            <a:pPr>
              <a:defRPr/>
            </a:pPr>
            <a:r>
              <a:rPr lang="en-US" sz="1900" dirty="0"/>
              <a:t>Requires extensive knowledge engineering and clinical expertise to curate rules</a:t>
            </a:r>
          </a:p>
          <a:p>
            <a:pPr>
              <a:defRPr/>
            </a:pPr>
            <a:r>
              <a:rPr lang="en-US" sz="1900" dirty="0"/>
              <a:t>Rules are difficult to share</a:t>
            </a:r>
          </a:p>
          <a:p>
            <a:pPr>
              <a:defRPr/>
            </a:pPr>
            <a:r>
              <a:rPr lang="en-US" sz="1900" dirty="0"/>
              <a:t>But remain most widely used method due to simplicity for small problems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4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Outline</a:t>
            </a:r>
            <a:endParaRPr lang="en-US" dirty="0">
              <a:cs typeface="+mj-cs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Decision support systems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background, definition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How decision support systems </a:t>
            </a:r>
            <a:r>
              <a:rPr lang="ja-JP" altLang="en-US" sz="19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9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ja-JP" altLang="en-US" sz="19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endParaRPr lang="en-US" altLang="ja-JP" sz="1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rule-based systems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neural networks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Decision support in the Age of Watson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99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Neural Networks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900" dirty="0"/>
              <a:t>Finds a non-linear relationship between input parameters and output state</a:t>
            </a:r>
          </a:p>
          <a:p>
            <a:r>
              <a:rPr lang="en-US" altLang="en-US" sz="1900" dirty="0"/>
              <a:t>Structure of network</a:t>
            </a:r>
          </a:p>
          <a:p>
            <a:pPr lvl="1"/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usually input, output, and 1-2 hidden fully connected layers</a:t>
            </a:r>
          </a:p>
          <a:p>
            <a:pPr lvl="1"/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each connection has a 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weight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/>
            <a:endParaRPr lang="en-US" altLang="en-US" dirty="0"/>
          </a:p>
        </p:txBody>
      </p:sp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5400" b="3273"/>
          <a:stretch>
            <a:fillRect/>
          </a:stretch>
        </p:blipFill>
        <p:spPr bwMode="auto">
          <a:xfrm>
            <a:off x="3797301" y="3340101"/>
            <a:ext cx="4348163" cy="27019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82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NN for MI Diagnosis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Inputs (e.g., all patient characteristics in the EHR) </a:t>
            </a:r>
          </a:p>
          <a:p>
            <a:pPr lvl="2"/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EKG findings (ST elevation, old Q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s)</a:t>
            </a:r>
          </a:p>
          <a:p>
            <a:pPr lvl="2"/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rales (Yes, No)</a:t>
            </a:r>
          </a:p>
          <a:p>
            <a:pPr lvl="2"/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JVD (in cm)</a:t>
            </a:r>
          </a:p>
          <a:p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Outputs are the set of possible outcomes/diagnoses</a:t>
            </a:r>
          </a:p>
        </p:txBody>
      </p:sp>
      <p:grpSp>
        <p:nvGrpSpPr>
          <p:cNvPr id="83973" name="Group 4"/>
          <p:cNvGrpSpPr>
            <a:grpSpLocks/>
          </p:cNvGrpSpPr>
          <p:nvPr/>
        </p:nvGrpSpPr>
        <p:grpSpPr bwMode="auto">
          <a:xfrm>
            <a:off x="2465388" y="3558456"/>
            <a:ext cx="7308850" cy="2701925"/>
            <a:chOff x="670" y="1408"/>
            <a:chExt cx="4604" cy="1702"/>
          </a:xfrm>
        </p:grpSpPr>
        <p:grpSp>
          <p:nvGrpSpPr>
            <p:cNvPr id="83974" name="Group 5"/>
            <p:cNvGrpSpPr>
              <a:grpSpLocks/>
            </p:cNvGrpSpPr>
            <p:nvPr/>
          </p:nvGrpSpPr>
          <p:grpSpPr bwMode="auto">
            <a:xfrm>
              <a:off x="670" y="1408"/>
              <a:ext cx="3598" cy="1702"/>
              <a:chOff x="670" y="1408"/>
              <a:chExt cx="3598" cy="1702"/>
            </a:xfrm>
          </p:grpSpPr>
          <p:pic>
            <p:nvPicPr>
              <p:cNvPr id="83977" name="Picture 6"/>
              <p:cNvPicPr>
                <a:picLocks noChangeAspect="1" noChangeArrowheads="1"/>
              </p:cNvPicPr>
              <p:nvPr/>
            </p:nvPicPr>
            <p:blipFill>
              <a:blip r:embed="rId3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00" r="8099" b="3273"/>
              <a:stretch>
                <a:fillRect/>
              </a:stretch>
            </p:blipFill>
            <p:spPr bwMode="auto">
              <a:xfrm>
                <a:off x="1616" y="1408"/>
                <a:ext cx="2652" cy="170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978" name="Text Box 7"/>
              <p:cNvSpPr txBox="1">
                <a:spLocks noChangeArrowheads="1"/>
              </p:cNvSpPr>
              <p:nvPr/>
            </p:nvSpPr>
            <p:spPr bwMode="auto">
              <a:xfrm>
                <a:off x="924" y="1683"/>
                <a:ext cx="10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" charset="0"/>
                  </a:rPr>
                  <a:t>EKG findings</a:t>
                </a:r>
              </a:p>
            </p:txBody>
          </p:sp>
          <p:sp>
            <p:nvSpPr>
              <p:cNvPr id="83979" name="Text Box 8"/>
              <p:cNvSpPr txBox="1">
                <a:spLocks noChangeArrowheads="1"/>
              </p:cNvSpPr>
              <p:nvPr/>
            </p:nvSpPr>
            <p:spPr bwMode="auto">
              <a:xfrm>
                <a:off x="1462" y="1939"/>
                <a:ext cx="47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" charset="0"/>
                  </a:rPr>
                  <a:t>Rales</a:t>
                </a:r>
              </a:p>
            </p:txBody>
          </p:sp>
          <p:sp>
            <p:nvSpPr>
              <p:cNvPr id="83980" name="Text Box 9"/>
              <p:cNvSpPr txBox="1">
                <a:spLocks noChangeArrowheads="1"/>
              </p:cNvSpPr>
              <p:nvPr/>
            </p:nvSpPr>
            <p:spPr bwMode="auto">
              <a:xfrm>
                <a:off x="1523" y="2187"/>
                <a:ext cx="41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" charset="0"/>
                  </a:rPr>
                  <a:t>JVD</a:t>
                </a:r>
              </a:p>
            </p:txBody>
          </p:sp>
          <p:sp>
            <p:nvSpPr>
              <p:cNvPr id="83981" name="Text Box 10"/>
              <p:cNvSpPr txBox="1">
                <a:spLocks noChangeArrowheads="1"/>
              </p:cNvSpPr>
              <p:nvPr/>
            </p:nvSpPr>
            <p:spPr bwMode="auto">
              <a:xfrm>
                <a:off x="670" y="2467"/>
                <a:ext cx="126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" charset="0"/>
                  </a:rPr>
                  <a:t>Response to TNG</a:t>
                </a:r>
              </a:p>
            </p:txBody>
          </p:sp>
        </p:grpSp>
        <p:sp>
          <p:nvSpPr>
            <p:cNvPr id="83975" name="Text Box 11"/>
            <p:cNvSpPr txBox="1">
              <a:spLocks noChangeArrowheads="1"/>
            </p:cNvSpPr>
            <p:nvPr/>
          </p:nvSpPr>
          <p:spPr bwMode="auto">
            <a:xfrm>
              <a:off x="4150" y="1734"/>
              <a:ext cx="8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charset="0"/>
                </a:rPr>
                <a:t>Acute MI</a:t>
              </a:r>
            </a:p>
          </p:txBody>
        </p:sp>
        <p:sp>
          <p:nvSpPr>
            <p:cNvPr id="83976" name="Text Box 12"/>
            <p:cNvSpPr txBox="1">
              <a:spLocks noChangeArrowheads="1"/>
            </p:cNvSpPr>
            <p:nvPr/>
          </p:nvSpPr>
          <p:spPr bwMode="auto">
            <a:xfrm>
              <a:off x="4134" y="2110"/>
              <a:ext cx="11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charset="0"/>
                </a:rPr>
                <a:t>No Acute MI</a:t>
              </a:r>
            </a:p>
          </p:txBody>
        </p:sp>
      </p:grpSp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6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Training</a:t>
            </a:r>
            <a:r>
              <a:rPr lang="en-US" dirty="0">
                <a:cs typeface="+mj-cs"/>
              </a:rPr>
              <a:t> the Neural Network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Network gets 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trained" (aka supervised learning)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give examples of known patients and diagnoses</a:t>
            </a:r>
          </a:p>
          <a:p>
            <a:pPr lvl="2">
              <a:lnSpc>
                <a:spcPct val="100000"/>
              </a:lnSpc>
            </a:pPr>
            <a:r>
              <a:rPr lang="en-US" altLang="en-US" sz="1500" dirty="0">
                <a:latin typeface="Calibri" charset="0"/>
                <a:ea typeface="Calibri" charset="0"/>
                <a:cs typeface="Calibri" charset="0"/>
              </a:rPr>
              <a:t>can handle missing data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system iteratively adjusts connection weights to find the network 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pattern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that associates sets of input variables (patients) with right output state (MI or not)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Test accuracy on another set of patients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altLang="en-US" sz="1900" dirty="0" err="1">
                <a:latin typeface="Calibri" charset="0"/>
                <a:ea typeface="Calibri" charset="0"/>
                <a:cs typeface="Calibri" charset="0"/>
              </a:rPr>
              <a:t>Baxt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s MI neural network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training set: 130 pts with MI, 120 without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test set: 1070 UCSD ER patients with anterior chest pain</a:t>
            </a:r>
          </a:p>
          <a:p>
            <a:pPr lvl="1">
              <a:lnSpc>
                <a:spcPct val="100000"/>
              </a:lnSpc>
            </a:pPr>
            <a:endParaRPr lang="en-US" altLang="en-US" sz="20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4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Research Data Browser Flat Files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80" y="2353734"/>
            <a:ext cx="4937760" cy="28913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SzTx/>
            </a:pPr>
            <a:r>
              <a:rPr lang="en-US" dirty="0"/>
              <a:t>De-identified data underlying RDB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en-US" dirty="0"/>
              <a:t>Very large files, can’t just use Excel</a:t>
            </a:r>
          </a:p>
          <a:p>
            <a:pPr>
              <a:lnSpc>
                <a:spcPct val="100000"/>
              </a:lnSpc>
              <a:buClrTx/>
              <a:buSzTx/>
            </a:pPr>
            <a:r>
              <a:rPr lang="en-US" dirty="0"/>
              <a:t>Demo STATA code </a:t>
            </a:r>
          </a:p>
          <a:p>
            <a:pPr lvl="1">
              <a:lnSpc>
                <a:spcPct val="100000"/>
              </a:lnSpc>
              <a:buClr>
                <a:schemeClr val="accent2"/>
              </a:buClr>
            </a:pPr>
            <a:r>
              <a:rPr lang="en-US" dirty="0"/>
              <a:t>for extracting data on patients with specific diagnosis codes</a:t>
            </a:r>
          </a:p>
          <a:p>
            <a:pPr lvl="2">
              <a:lnSpc>
                <a:spcPct val="100000"/>
              </a:lnSpc>
              <a:buClr>
                <a:schemeClr val="accent2"/>
              </a:buClr>
            </a:pPr>
            <a:r>
              <a:rPr lang="en-US" dirty="0"/>
              <a:t>describe logical steps </a:t>
            </a:r>
          </a:p>
          <a:p>
            <a:pPr lvl="2">
              <a:lnSpc>
                <a:spcPct val="100000"/>
              </a:lnSpc>
              <a:buClr>
                <a:schemeClr val="accent2"/>
              </a:buClr>
            </a:pPr>
            <a:r>
              <a:rPr lang="en-US" dirty="0"/>
              <a:t>describe various caveats to working with the data </a:t>
            </a:r>
          </a:p>
          <a:p>
            <a:pPr lvl="1">
              <a:lnSpc>
                <a:spcPct val="100000"/>
              </a:lnSpc>
              <a:buClr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580" y="1913312"/>
            <a:ext cx="5118100" cy="40398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5078" y="6472977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EHRs for Clinical Research</a:t>
            </a:r>
          </a:p>
          <a:p>
            <a:pPr>
              <a:defRPr/>
            </a:pPr>
            <a:r>
              <a:rPr lang="en-US" dirty="0"/>
              <a:t>Medical Informatics</a:t>
            </a:r>
          </a:p>
        </p:txBody>
      </p:sp>
    </p:spTree>
    <p:extLst>
      <p:ext uri="{BB962C8B-B14F-4D97-AF65-F5344CB8AC3E}">
        <p14:creationId xmlns:p14="http://schemas.microsoft.com/office/powerpoint/2010/main" val="82105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err="1">
                <a:latin typeface="Calibri" charset="0"/>
                <a:ea typeface="Calibri" charset="0"/>
                <a:cs typeface="Calibri" charset="0"/>
              </a:rPr>
              <a:t>Baxt</a:t>
            </a:r>
            <a:r>
              <a:rPr lang="ja-JP" altLang="en-US" sz="40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altLang="ja-JP" sz="4000" dirty="0">
                <a:latin typeface="Calibri" charset="0"/>
                <a:ea typeface="Calibri" charset="0"/>
                <a:cs typeface="Calibri" charset="0"/>
              </a:rPr>
              <a:t>s Acute MI Neural Net</a:t>
            </a:r>
            <a:endParaRPr lang="en-US" alt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100" dirty="0">
                <a:latin typeface="Calibri" charset="0"/>
                <a:ea typeface="Calibri" charset="0"/>
                <a:cs typeface="Calibri" charset="0"/>
              </a:rPr>
              <a:t>Evaluation results: prevalence of MI 7% (Lancet, 1996)</a:t>
            </a:r>
          </a:p>
          <a:p>
            <a:pPr>
              <a:lnSpc>
                <a:spcPct val="80000"/>
              </a:lnSpc>
            </a:pPr>
            <a:endParaRPr lang="en-US" altLang="en-US" sz="21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80000"/>
              </a:lnSpc>
            </a:pPr>
            <a:endParaRPr lang="en-US" altLang="en-US" sz="21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80000"/>
              </a:lnSpc>
            </a:pPr>
            <a:endParaRPr lang="en-US" altLang="en-US" sz="21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20000"/>
              </a:lnSpc>
            </a:pPr>
            <a:endParaRPr lang="en-US" altLang="en-US" sz="21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2100" dirty="0">
                <a:latin typeface="Calibri" charset="0"/>
                <a:ea typeface="Calibri" charset="0"/>
                <a:cs typeface="Calibri" charset="0"/>
              </a:rPr>
              <a:t>Results were driven by non-standard predictors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rales, jugular venous distention</a:t>
            </a:r>
          </a:p>
          <a:p>
            <a:pPr>
              <a:lnSpc>
                <a:spcPct val="100000"/>
              </a:lnSpc>
            </a:pPr>
            <a:r>
              <a:rPr lang="en-US" altLang="en-US" sz="2100" dirty="0">
                <a:latin typeface="Calibri" charset="0"/>
                <a:ea typeface="Calibri" charset="0"/>
                <a:cs typeface="Calibri" charset="0"/>
              </a:rPr>
              <a:t>Why wasn’t this neural network used more widely?</a:t>
            </a:r>
          </a:p>
          <a:p>
            <a:pPr lvl="1">
              <a:lnSpc>
                <a:spcPct val="100000"/>
              </a:lnSpc>
            </a:pPr>
            <a:r>
              <a:rPr lang="ja-JP" altLang="en-US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black box</a:t>
            </a:r>
            <a:r>
              <a:rPr lang="ja-JP" altLang="en-US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nature limits explanatory ability and lessens acceptance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users have to input the variables manually</a:t>
            </a:r>
          </a:p>
          <a:p>
            <a:pPr lvl="2">
              <a:lnSpc>
                <a:spcPct val="100000"/>
              </a:lnSpc>
            </a:pPr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interfacing to EHRs would increase adoption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need to define and code </a:t>
            </a:r>
            <a:r>
              <a:rPr lang="ja-JP" altLang="en-US" sz="16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600" dirty="0">
                <a:latin typeface="Calibri" charset="0"/>
                <a:ea typeface="Calibri" charset="0"/>
                <a:cs typeface="Calibri" charset="0"/>
              </a:rPr>
              <a:t>rales</a:t>
            </a:r>
            <a:r>
              <a:rPr lang="ja-JP" altLang="en-US" sz="16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600" dirty="0">
                <a:latin typeface="Calibri" charset="0"/>
                <a:ea typeface="Calibri" charset="0"/>
                <a:cs typeface="Calibri" charset="0"/>
              </a:rPr>
              <a:t> and other input terms</a:t>
            </a:r>
          </a:p>
          <a:p>
            <a:pPr lvl="3">
              <a:lnSpc>
                <a:spcPct val="80000"/>
              </a:lnSpc>
            </a:pPr>
            <a:endParaRPr lang="en-US" altLang="en-US" dirty="0"/>
          </a:p>
        </p:txBody>
      </p:sp>
      <p:graphicFrame>
        <p:nvGraphicFramePr>
          <p:cNvPr id="880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425195"/>
              </p:ext>
            </p:extLst>
          </p:nvPr>
        </p:nvGraphicFramePr>
        <p:xfrm>
          <a:off x="2571740" y="2328050"/>
          <a:ext cx="59594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62" name="Document" r:id="rId4" imgW="5969000" imgH="1231900" progId="Word.Document.8">
                  <p:embed/>
                </p:oleObj>
              </mc:Choice>
              <mc:Fallback>
                <p:oleObj name="Document" r:id="rId4" imgW="5969000" imgH="1231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40" y="2328050"/>
                        <a:ext cx="595947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allAtOnce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Outline</a:t>
            </a:r>
            <a:endParaRPr lang="en-US" dirty="0">
              <a:cs typeface="+mj-cs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Decision support systems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background, definition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How decision support systems 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”</a:t>
            </a:r>
            <a:endParaRPr lang="en-US" altLang="ja-JP" sz="19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rule-based systems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neural networks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Decision support in the Age of Watson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58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Deep Learning Methods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900" dirty="0"/>
              <a:t>A set of machine learning algorithms characterized by</a:t>
            </a:r>
          </a:p>
          <a:p>
            <a:pPr lvl="1"/>
            <a:r>
              <a:rPr lang="en-US" altLang="en-US" sz="1700" dirty="0"/>
              <a:t>multiple (2-10) hidden layers in a neural network</a:t>
            </a:r>
          </a:p>
          <a:p>
            <a:pPr lvl="2"/>
            <a:r>
              <a:rPr lang="en-US" altLang="en-US" sz="1500" dirty="0"/>
              <a:t>“learned” by unsupervised methods to find new patterns in inputs</a:t>
            </a:r>
          </a:p>
          <a:p>
            <a:pPr lvl="1"/>
            <a:r>
              <a:rPr lang="en-US" altLang="en-US" sz="1700" dirty="0"/>
              <a:t>can do supervised or unsupervised (</a:t>
            </a:r>
            <a:r>
              <a:rPr lang="en-US" altLang="en-US" sz="1700" dirty="0" err="1"/>
              <a:t>unlabelled</a:t>
            </a:r>
            <a:r>
              <a:rPr lang="en-US" altLang="en-US" sz="1700" dirty="0"/>
              <a:t>) learning</a:t>
            </a:r>
          </a:p>
          <a:p>
            <a:pPr lvl="2"/>
            <a:r>
              <a:rPr lang="en-US" altLang="en-US" sz="1500" dirty="0"/>
              <a:t>example of unsupervised learning: inferring that dead patients don't generate more data</a:t>
            </a:r>
          </a:p>
          <a:p>
            <a:pPr lvl="1"/>
            <a:r>
              <a:rPr lang="en-US" altLang="en-US" sz="1700" dirty="0"/>
              <a:t>unsupervised learning of multiple levels of feature representation</a:t>
            </a:r>
          </a:p>
          <a:p>
            <a:pPr lvl="2"/>
            <a:r>
              <a:rPr lang="en-US" altLang="en-US" sz="1500" dirty="0"/>
              <a:t>which patients had an MI, which died, and won't come back</a:t>
            </a:r>
          </a:p>
          <a:p>
            <a:r>
              <a:rPr lang="en-US" altLang="en-US" sz="1900" dirty="0"/>
              <a:t>aka "neural networks on steroids"	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used in speech recognition, </a:t>
            </a:r>
            <a:r>
              <a:rPr lang="en-US" altLang="en-US" sz="1700" dirty="0">
                <a:hlinkClick r:id="rId3"/>
              </a:rPr>
              <a:t>computer vision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etc</a:t>
            </a:r>
            <a:endParaRPr lang="en-US" altLang="en-US" sz="1700" dirty="0"/>
          </a:p>
          <a:p>
            <a:pPr lvl="1">
              <a:lnSpc>
                <a:spcPct val="100000"/>
              </a:lnSpc>
            </a:pPr>
            <a:r>
              <a:rPr lang="en-US" altLang="en-US" sz="1700" dirty="0"/>
              <a:t>Facebook </a:t>
            </a:r>
            <a:r>
              <a:rPr lang="en-US" altLang="en-US" sz="1700" dirty="0">
                <a:hlinkClick r:id="rId4"/>
              </a:rPr>
              <a:t>open sourced </a:t>
            </a:r>
            <a:r>
              <a:rPr lang="en-US" altLang="en-US" sz="1700" dirty="0"/>
              <a:t>some of their deep learning algorithms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1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921CD9-DB94-1B40-B39F-0FE80737A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5066405"/>
            <a:ext cx="5716398" cy="94523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4B5B44-7002-744E-86D3-7443573E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Image Recognition with Deep Learning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D2FBC4-8909-474D-BA20-C2B6BEBE26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96963" y="1851487"/>
            <a:ext cx="4938712" cy="401227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002B12-706E-E540-ACF3-B30684745D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900" dirty="0" err="1"/>
              <a:t>Faceprint</a:t>
            </a:r>
            <a:r>
              <a:rPr lang="en-US" sz="1900" dirty="0"/>
              <a:t>, features of your face</a:t>
            </a:r>
          </a:p>
          <a:p>
            <a:pPr lvl="1"/>
            <a:r>
              <a:rPr lang="en-US" sz="1700" dirty="0"/>
              <a:t>e.g., distance between eyes, shape of nose</a:t>
            </a:r>
          </a:p>
          <a:p>
            <a:pPr lvl="1"/>
            <a:r>
              <a:rPr lang="en-US" sz="1700" dirty="0"/>
              <a:t>pose, illumination, expression (PIE)</a:t>
            </a:r>
          </a:p>
          <a:p>
            <a:r>
              <a:rPr lang="en-US" sz="1900" dirty="0"/>
              <a:t>Google </a:t>
            </a:r>
            <a:r>
              <a:rPr lang="en-US" sz="1900" dirty="0">
                <a:hlinkClick r:id="rId5"/>
              </a:rPr>
              <a:t>FaceNet</a:t>
            </a:r>
            <a:r>
              <a:rPr lang="en-US" sz="1900" dirty="0"/>
              <a:t> algorithm 99.63% accurate on reference dataset </a:t>
            </a:r>
          </a:p>
          <a:p>
            <a:pPr lvl="1"/>
            <a:r>
              <a:rPr lang="en-US" sz="1700" dirty="0"/>
              <a:t>trained on 100-200 million thumbnail images of 8 million different identities</a:t>
            </a:r>
          </a:p>
          <a:p>
            <a:r>
              <a:rPr lang="en-US" sz="1900" dirty="0"/>
              <a:t>Align your </a:t>
            </a:r>
            <a:r>
              <a:rPr lang="en-US" sz="1900" dirty="0" err="1"/>
              <a:t>FacePrint</a:t>
            </a:r>
            <a:r>
              <a:rPr lang="en-US" sz="1900" dirty="0"/>
              <a:t> and </a:t>
            </a:r>
            <a:r>
              <a:rPr lang="en-US" sz="1900" dirty="0" err="1"/>
              <a:t>FacePrint</a:t>
            </a:r>
            <a:r>
              <a:rPr lang="en-US" sz="1900" dirty="0"/>
              <a:t> of artworks from 1200 museums, adjust for PIE, return highest scoring match and the score</a:t>
            </a:r>
          </a:p>
          <a:p>
            <a:endParaRPr lang="en-US" sz="1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584472-EB3B-FD4B-98FB-F77EDF6E1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480" y="5189714"/>
            <a:ext cx="5787842" cy="6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Artificial Intelligence Holy Grail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1900" dirty="0"/>
              <a:t>Machine intelligence, like HAL-9000 in </a:t>
            </a:r>
            <a:r>
              <a:rPr lang="en-US" altLang="en-US" sz="1900" i="1" dirty="0"/>
              <a:t>2001 A Space Odyssey</a:t>
            </a:r>
            <a:r>
              <a:rPr lang="en-US" altLang="en-US" sz="1900" dirty="0"/>
              <a:t>, or Data in </a:t>
            </a:r>
            <a:r>
              <a:rPr lang="en-US" altLang="en-US" sz="1900" i="1" dirty="0"/>
              <a:t>Star Trek</a:t>
            </a:r>
          </a:p>
          <a:p>
            <a:pPr>
              <a:lnSpc>
                <a:spcPct val="100000"/>
              </a:lnSpc>
            </a:pPr>
            <a:r>
              <a:rPr lang="en-US" altLang="en-US" sz="1900" dirty="0"/>
              <a:t>IBM’s Deep Blue beat chess grandmaster Gary Kasparov (1997)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/>
              <a:t>chess is a highly structured game with defined rules and solutions (just a lot of them)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/>
              <a:t>but Deep Blue didn’t help solve protein folding problems</a:t>
            </a:r>
          </a:p>
          <a:p>
            <a:pPr>
              <a:lnSpc>
                <a:spcPct val="100000"/>
              </a:lnSpc>
            </a:pPr>
            <a:r>
              <a:rPr lang="en-US" altLang="en-US" sz="1900" dirty="0"/>
              <a:t>Watson beat all time Jeopardy! winner in 2011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18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3600" dirty="0"/>
              <a:t>The Jeopardy! Problem</a:t>
            </a:r>
            <a:endParaRPr lang="en-US" dirty="0">
              <a:cs typeface="+mj-cs"/>
            </a:endParaRPr>
          </a:p>
        </p:txBody>
      </p:sp>
      <p:sp>
        <p:nvSpPr>
          <p:cNvPr id="1065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20000"/>
              </a:lnSpc>
              <a:buNone/>
            </a:pPr>
            <a:r>
              <a:rPr lang="en-US" altLang="en-US" sz="1900" dirty="0"/>
              <a:t>Jeopardy, like chess, is a narrow game</a:t>
            </a:r>
          </a:p>
          <a:p>
            <a:pPr marL="560070" lvl="1" indent="-342900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question answering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game requiring 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700" u="sng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atural </a:t>
            </a:r>
            <a:r>
              <a:rPr lang="en-US" altLang="ja-JP" sz="1700" u="sng" dirty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anguage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ja-JP" sz="1700" u="sng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rocessing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(= NLP)</a:t>
            </a:r>
          </a:p>
          <a:p>
            <a:pPr>
              <a:lnSpc>
                <a:spcPct val="120000"/>
              </a:lnSpc>
            </a:pPr>
            <a:r>
              <a:rPr lang="en-US" altLang="en-US" sz="1900" dirty="0"/>
              <a:t>Question answering is a specific kind of intelligence</a:t>
            </a:r>
          </a:p>
          <a:p>
            <a:pPr marL="560070" lvl="1" indent="-342900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A: "The antagonist of Stevenson's Treasure Island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altLang="ja-JP" sz="17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Q: 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Who is Long-John Silver?,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vs.</a:t>
            </a:r>
          </a:p>
          <a:p>
            <a:pPr marL="560070" lvl="1" indent="-342900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Book the cheapest, most convenient transportation for a 4-city trip to Spain this summer vs.</a:t>
            </a:r>
          </a:p>
          <a:p>
            <a:pPr marL="560070" lvl="1" indent="-342900">
              <a:lnSpc>
                <a:spcPct val="100000"/>
              </a:lnSpc>
            </a:pP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Why did Brexit win?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What causes Chronic Fatigue Syndrome?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endParaRPr lang="en-US" altLang="ja-JP" sz="17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Example Jeopardy! Process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Step </a:t>
            </a:r>
            <a:r>
              <a:rPr lang="en-US" sz="1900" b="1" dirty="0"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: Parses sentence </a:t>
            </a: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"The antagonist of Stevenson's Treasure Island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” </a:t>
            </a:r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to get some logical structure describing the answer</a:t>
            </a:r>
          </a:p>
          <a:p>
            <a:pPr lvl="1">
              <a:defRPr/>
            </a:pPr>
            <a:r>
              <a:rPr lang="en-US" sz="1700" dirty="0"/>
              <a:t>X is the answer.</a:t>
            </a:r>
          </a:p>
          <a:p>
            <a:pPr lvl="1">
              <a:defRPr/>
            </a:pPr>
            <a:r>
              <a:rPr lang="en-US" sz="1700" dirty="0"/>
              <a:t>antagonist(X).</a:t>
            </a:r>
          </a:p>
          <a:p>
            <a:pPr lvl="1">
              <a:defRPr/>
            </a:pPr>
            <a:r>
              <a:rPr lang="en-US" sz="1700" dirty="0" err="1"/>
              <a:t>antagonist_of</a:t>
            </a:r>
            <a:r>
              <a:rPr lang="en-US" sz="1700" dirty="0"/>
              <a:t>(X, Stevenson’s Treasure Island).</a:t>
            </a:r>
          </a:p>
          <a:p>
            <a:pPr lvl="1">
              <a:defRPr/>
            </a:pPr>
            <a:r>
              <a:rPr lang="en-US" sz="1700" dirty="0" err="1"/>
              <a:t>modifies_possesive</a:t>
            </a:r>
            <a:r>
              <a:rPr lang="en-US" sz="1700" dirty="0"/>
              <a:t>(Stevenson, Treasure Island).</a:t>
            </a:r>
          </a:p>
          <a:p>
            <a:pPr lvl="1">
              <a:defRPr/>
            </a:pPr>
            <a:r>
              <a:rPr lang="en-US" sz="1700" dirty="0"/>
              <a:t>modifies(Treasure, Island)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98309" name="Rectangle 1"/>
          <p:cNvSpPr>
            <a:spLocks noChangeArrowheads="1"/>
          </p:cNvSpPr>
          <p:nvPr/>
        </p:nvSpPr>
        <p:spPr bwMode="auto">
          <a:xfrm>
            <a:off x="6096000" y="544988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 dirty="0">
                <a:latin typeface="Calibri" charset="0"/>
                <a:ea typeface="Calibri" charset="0"/>
                <a:cs typeface="Calibri" charset="0"/>
                <a:hlinkClick r:id="rId3"/>
              </a:rPr>
              <a:t>http://blog.reddit.com/2011/02/ibm-watson-research-team-answers-your.html</a:t>
            </a:r>
            <a:r>
              <a:rPr lang="en-US" altLang="en-US" sz="1400" i="1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27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Example Jeopardy! Process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845733"/>
            <a:ext cx="10058400" cy="42309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400" dirty="0"/>
              <a:t>Step </a:t>
            </a:r>
            <a:r>
              <a:rPr lang="en-US" sz="2400" b="1" dirty="0"/>
              <a:t>Two</a:t>
            </a:r>
            <a:r>
              <a:rPr lang="en-US" sz="2400" dirty="0"/>
              <a:t>: Generates Semantic Assumptions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island(Treasure Island)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location(Treasure Island)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resort(Treasure Island)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book(Treasure Island)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movie(Treasure Island)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person(Stevenson)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organization(Stevenson)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company(Stevenson)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author(Stevenson)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director(Stevenson)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person(antagonist)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200" dirty="0"/>
              <a:t>person(X)</a:t>
            </a:r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5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Example Jeopardy! Process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900" dirty="0"/>
              <a:t>Step </a:t>
            </a:r>
            <a:r>
              <a:rPr lang="en-US" sz="1900" b="1" dirty="0"/>
              <a:t>Three</a:t>
            </a:r>
            <a:r>
              <a:rPr lang="en-US" sz="1900" dirty="0"/>
              <a:t>: Builds different semantic queries based on phrases, keywords and semantic assumptions.</a:t>
            </a:r>
          </a:p>
          <a:p>
            <a:pPr>
              <a:lnSpc>
                <a:spcPct val="100000"/>
              </a:lnSpc>
              <a:defRPr/>
            </a:pPr>
            <a:r>
              <a:rPr lang="en-US" sz="1900" dirty="0"/>
              <a:t>Step </a:t>
            </a:r>
            <a:r>
              <a:rPr lang="en-US" sz="1900" b="1" dirty="0"/>
              <a:t>Four</a:t>
            </a:r>
            <a:r>
              <a:rPr lang="en-US" sz="1900" dirty="0"/>
              <a:t>: Generates 100s of answers based on passage, documents and facts returned from Step 3. Hopefully Long-John Silver is one of them.</a:t>
            </a:r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102405" name="Rectangle 1"/>
          <p:cNvSpPr>
            <a:spLocks noChangeArrowheads="1"/>
          </p:cNvSpPr>
          <p:nvPr/>
        </p:nvSpPr>
        <p:spPr bwMode="auto">
          <a:xfrm>
            <a:off x="7353300" y="55197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" charset="0"/>
                <a:hlinkClick r:id="rId3"/>
              </a:rPr>
              <a:t>http://blog.reddit.com/2011/02/ibm-watson-research-team-answers-your.html</a:t>
            </a:r>
            <a:r>
              <a:rPr lang="en-US" altLang="en-US" sz="1800" i="1">
                <a:latin typeface="Times" charset="0"/>
              </a:rPr>
              <a:t> </a:t>
            </a:r>
            <a:endParaRPr lang="en-US" altLang="en-US" sz="2400" i="1">
              <a:latin typeface="Times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8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Example Jeopardy! Process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900" dirty="0"/>
              <a:t>Step </a:t>
            </a:r>
            <a:r>
              <a:rPr lang="en-US" sz="1900" b="1" dirty="0"/>
              <a:t>Five</a:t>
            </a:r>
            <a:r>
              <a:rPr lang="en-US" sz="1900" dirty="0"/>
              <a:t>: For each answer formulates new searches to find evidence in support or refutation of answer — score the evidence. e.g., positive examples:</a:t>
            </a:r>
          </a:p>
          <a:p>
            <a:pPr lvl="1">
              <a:defRPr/>
            </a:pPr>
            <a:r>
              <a:rPr lang="en-US" sz="1700" dirty="0"/>
              <a:t>Long-John Silver the main character in Treasure Island…..</a:t>
            </a:r>
          </a:p>
          <a:p>
            <a:pPr lvl="1">
              <a:defRPr/>
            </a:pPr>
            <a:r>
              <a:rPr lang="en-US" sz="1700" dirty="0"/>
              <a:t>The antagonist in Treasure Island is Long-John Silver</a:t>
            </a:r>
          </a:p>
          <a:p>
            <a:pPr lvl="1">
              <a:defRPr/>
            </a:pPr>
            <a:r>
              <a:rPr lang="en-US" sz="1700" dirty="0"/>
              <a:t>Treasure Island, by Stevenson was a great book.</a:t>
            </a:r>
          </a:p>
          <a:p>
            <a:pPr lvl="1">
              <a:defRPr/>
            </a:pPr>
            <a:r>
              <a:rPr lang="en-US" sz="1700" dirty="0"/>
              <a:t>One of the great antagonists of all time was Long-John Silver</a:t>
            </a:r>
          </a:p>
          <a:p>
            <a:pPr lvl="1">
              <a:defRPr/>
            </a:pPr>
            <a:r>
              <a:rPr lang="en-US" sz="1700" dirty="0"/>
              <a:t>Robert Louis Stevenson’s book, Treasure Island features many great characters, the greatest of which was Long-John Silver.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2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 dirty="0"/>
              <a:t>Medical Informatics epi 206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875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Clinical Decision Support Systems</a:t>
            </a:r>
            <a:endParaRPr lang="en-US" dirty="0">
              <a:cs typeface="+mj-cs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209800" y="2899384"/>
            <a:ext cx="6775077" cy="124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817" tIns="42908" rIns="85817" bIns="42908">
            <a:spAutoFit/>
          </a:bodyPr>
          <a:lstStyle>
            <a:lvl1pPr defTabSz="852488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524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52488">
              <a:lnSpc>
                <a:spcPct val="12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524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524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Ida Sim, MD, PhD</a:t>
            </a:r>
            <a:endParaRPr lang="en-US" altLang="en-US" sz="17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January 23, 2018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Division of General Internal Medicine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978151" y="5549901"/>
            <a:ext cx="6283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>
                    <a:lumMod val="65000"/>
                  </a:schemeClr>
                </a:solidFill>
              </a:rPr>
              <a:t>Copyright Ida Sim, 2018. All federal and state rights reserved for all original material presented in this course through any medium, including lecture or print.</a:t>
            </a:r>
          </a:p>
        </p:txBody>
      </p:sp>
    </p:spTree>
    <p:extLst>
      <p:ext uri="{BB962C8B-B14F-4D97-AF65-F5344CB8AC3E}">
        <p14:creationId xmlns:p14="http://schemas.microsoft.com/office/powerpoint/2010/main" val="1946104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Example Jeopardy! Process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900" dirty="0"/>
              <a:t>Step </a:t>
            </a:r>
            <a:r>
              <a:rPr lang="en-US" sz="1900" b="1" dirty="0"/>
              <a:t>Six</a:t>
            </a:r>
            <a:r>
              <a:rPr lang="en-US" sz="1900" dirty="0"/>
              <a:t>: Generate, get evidence and score new assumptions</a:t>
            </a:r>
          </a:p>
          <a:p>
            <a:pPr lvl="1">
              <a:defRPr/>
            </a:pPr>
            <a:r>
              <a:rPr lang="en-US" sz="1700" dirty="0"/>
              <a:t>Positive Examples: (negative examples would support other characters, people, books, </a:t>
            </a:r>
            <a:r>
              <a:rPr lang="en-US" sz="1700" dirty="0" err="1"/>
              <a:t>etc</a:t>
            </a:r>
            <a:r>
              <a:rPr lang="en-US" sz="1700" dirty="0"/>
              <a:t> associated with any Stevenson, Treasure or Island)</a:t>
            </a:r>
          </a:p>
          <a:p>
            <a:pPr lvl="2">
              <a:defRPr/>
            </a:pPr>
            <a:r>
              <a:rPr lang="en-US" sz="1500" dirty="0"/>
              <a:t>Stevenson = Robert Louis Stevenson</a:t>
            </a:r>
          </a:p>
          <a:p>
            <a:pPr lvl="2">
              <a:defRPr/>
            </a:pPr>
            <a:r>
              <a:rPr lang="en-US" sz="1500" dirty="0"/>
              <a:t>“by Stevenson” –&gt; Stevenson’s</a:t>
            </a:r>
          </a:p>
          <a:p>
            <a:pPr lvl="2">
              <a:defRPr/>
            </a:pPr>
            <a:r>
              <a:rPr lang="en-US" sz="1500" dirty="0"/>
              <a:t>main character –&gt; antagonist</a:t>
            </a:r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4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Example Jeopardy! Process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900" dirty="0"/>
              <a:t>Step </a:t>
            </a:r>
            <a:r>
              <a:rPr lang="en-US" sz="1900" b="1" dirty="0"/>
              <a:t>Seven</a:t>
            </a:r>
            <a:r>
              <a:rPr lang="en-US" sz="1900" dirty="0"/>
              <a:t>: Combine all the evidence and their scores. Based on analysis of evidence for all possible answer compute a final confidence and link back to the evidence. </a:t>
            </a:r>
          </a:p>
          <a:p>
            <a:pPr>
              <a:defRPr/>
            </a:pPr>
            <a:r>
              <a:rPr lang="en-US" sz="1900" dirty="0"/>
              <a:t>Watson’s correctness will depend on evidence collection, analysis and scoring algorithms and the machine learning used to weight and combine the scores.</a:t>
            </a:r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sz="2400" dirty="0">
              <a:hlinkClick r:id="rId3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86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Similarities/Differences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736282"/>
          </a:xfrm>
        </p:spPr>
        <p:txBody>
          <a:bodyPr/>
          <a:lstStyle/>
          <a:p>
            <a:r>
              <a:rPr lang="en-US" dirty="0"/>
              <a:t>Jeopardy!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97280" y="2473643"/>
            <a:ext cx="4937760" cy="3378200"/>
          </a:xfrm>
        </p:spPr>
        <p:txBody>
          <a:bodyPr>
            <a:normAutofit/>
          </a:bodyPr>
          <a:lstStyle/>
          <a:p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very large scope</a:t>
            </a:r>
          </a:p>
          <a:p>
            <a:pPr>
              <a:lnSpc>
                <a:spcPct val="100000"/>
              </a:lnSpc>
            </a:pPr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natural language full of puns, ambiguities</a:t>
            </a:r>
          </a:p>
          <a:p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corpus is free text only </a:t>
            </a:r>
          </a:p>
          <a:p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all fact based</a:t>
            </a:r>
          </a:p>
          <a:p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there exists one and only one right answer</a:t>
            </a:r>
          </a:p>
          <a:p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right answer is in the corpus somewhere, requiring only </a:t>
            </a:r>
            <a:r>
              <a:rPr lang="en-US" altLang="en-US" sz="1600" i="1" dirty="0">
                <a:latin typeface="Calibri" charset="0"/>
                <a:ea typeface="Calibri" charset="0"/>
                <a:cs typeface="Calibri" charset="0"/>
              </a:rPr>
              <a:t>syntactic</a:t>
            </a:r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altLang="en-US" sz="1600" dirty="0" err="1">
                <a:latin typeface="Calibri" charset="0"/>
                <a:ea typeface="Calibri" charset="0"/>
                <a:cs typeface="Calibri" charset="0"/>
              </a:rPr>
              <a:t>ie</a:t>
            </a:r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 grammatical) processing to get at</a:t>
            </a:r>
          </a:p>
          <a:p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is </a:t>
            </a:r>
            <a:r>
              <a:rPr lang="ja-JP" altLang="en-US" sz="16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600" dirty="0">
                <a:latin typeface="Calibri" charset="0"/>
                <a:ea typeface="Calibri" charset="0"/>
                <a:cs typeface="Calibri" charset="0"/>
              </a:rPr>
              <a:t>one shot</a:t>
            </a:r>
            <a:r>
              <a:rPr lang="ja-JP" altLang="en-US" sz="1600" dirty="0">
                <a:latin typeface="Calibri" charset="0"/>
                <a:ea typeface="Calibri" charset="0"/>
                <a:cs typeface="Calibri" charset="0"/>
              </a:rPr>
              <a:t>”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737360"/>
            <a:ext cx="4937760" cy="736282"/>
          </a:xfrm>
        </p:spPr>
        <p:txBody>
          <a:bodyPr/>
          <a:lstStyle/>
          <a:p>
            <a:r>
              <a:rPr lang="en-US" dirty="0"/>
              <a:t>Clinical decision support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17920" y="2357895"/>
            <a:ext cx="4937760" cy="41818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very large scope</a:t>
            </a:r>
          </a:p>
          <a:p>
            <a:pPr>
              <a:lnSpc>
                <a:spcPct val="12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clinical notes and literature highly idiosyncratic natural language</a:t>
            </a:r>
          </a:p>
          <a:p>
            <a:pPr>
              <a:lnSpc>
                <a:spcPct val="12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corpus includes text, numbers, images (MRIs), video (</a:t>
            </a:r>
            <a:r>
              <a:rPr lang="en-US" altLang="en-US" sz="1900" dirty="0" err="1">
                <a:latin typeface="Calibri" charset="0"/>
                <a:ea typeface="Calibri" charset="0"/>
                <a:cs typeface="Calibri" charset="0"/>
              </a:rPr>
              <a:t>eg</a:t>
            </a: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 echo) </a:t>
            </a:r>
          </a:p>
          <a:p>
            <a:pPr>
              <a:lnSpc>
                <a:spcPct val="12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not only facts (should pt. be on warfarin to prevent stroke?)</a:t>
            </a:r>
          </a:p>
          <a:p>
            <a:pPr>
              <a:lnSpc>
                <a:spcPct val="12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often no single right answer, best answer requires </a:t>
            </a:r>
            <a:r>
              <a:rPr lang="en-US" altLang="en-US" sz="1900" i="1" dirty="0">
                <a:latin typeface="Calibri" charset="0"/>
                <a:ea typeface="Calibri" charset="0"/>
                <a:cs typeface="Calibri" charset="0"/>
              </a:rPr>
              <a:t>semantic (I.e., meaning)</a:t>
            </a: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 processing</a:t>
            </a:r>
          </a:p>
          <a:p>
            <a:pPr lvl="1">
              <a:lnSpc>
                <a:spcPct val="12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e.g., 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azithromycin,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 critical appraisal of literature</a:t>
            </a:r>
          </a:p>
          <a:p>
            <a:pPr>
              <a:lnSpc>
                <a:spcPct val="12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often requires back and forth (e.g., to clarify context, values, constraints)</a:t>
            </a:r>
          </a:p>
        </p:txBody>
      </p:sp>
    </p:spTree>
    <p:extLst>
      <p:ext uri="{BB962C8B-B14F-4D97-AF65-F5344CB8AC3E}">
        <p14:creationId xmlns:p14="http://schemas.microsoft.com/office/powerpoint/2010/main" val="1695306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Is Watson “Intelligent”?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900" dirty="0"/>
              <a:t>Deep learning algorithms are "black boxes"</a:t>
            </a:r>
          </a:p>
          <a:p>
            <a:pPr lvl="1"/>
            <a:r>
              <a:rPr lang="en-US" altLang="en-US" sz="1700" dirty="0"/>
              <a:t>do not represent causal explanations (</a:t>
            </a:r>
            <a:r>
              <a:rPr lang="en-US" altLang="en-US" sz="1700" dirty="0" err="1"/>
              <a:t>Baxt</a:t>
            </a:r>
            <a:r>
              <a:rPr lang="en-US" altLang="en-US" sz="1700" dirty="0"/>
              <a:t> neural network doesn't explain MIs)</a:t>
            </a:r>
          </a:p>
          <a:p>
            <a:r>
              <a:rPr lang="en-US" altLang="en-US" sz="1900" dirty="0"/>
              <a:t>Doesn’t perform logical inference</a:t>
            </a:r>
          </a:p>
          <a:p>
            <a:pPr lvl="1"/>
            <a:r>
              <a:rPr lang="en-US" altLang="en-US" sz="1700" dirty="0"/>
              <a:t>e.g., modus ponens: if X </a:t>
            </a:r>
            <a:r>
              <a:rPr lang="en-US" altLang="en-US" sz="1700" dirty="0">
                <a:sym typeface="Wingdings" charset="2"/>
              </a:rPr>
              <a:t> Y, and X is true, then Y is also true</a:t>
            </a:r>
          </a:p>
          <a:p>
            <a:r>
              <a:rPr lang="en-US" altLang="en-US" sz="1900" dirty="0">
                <a:sym typeface="Wingdings" charset="2"/>
              </a:rPr>
              <a:t>Doesn't do Strong Artificial Intelligence</a:t>
            </a:r>
          </a:p>
          <a:p>
            <a:pPr lvl="1"/>
            <a:r>
              <a:rPr lang="en-US" altLang="en-US" sz="1700" dirty="0">
                <a:sym typeface="Wingdings" charset="2"/>
              </a:rPr>
              <a:t>e.g., doesn't "really know" what an MI is, or what a cat is and how it typically behaves</a:t>
            </a:r>
          </a:p>
          <a:p>
            <a:r>
              <a:rPr lang="en-US" altLang="en-US" sz="1900" dirty="0">
                <a:sym typeface="Wingdings" charset="2"/>
              </a:rPr>
              <a:t>Does it matter if Watson doesn’t “know” anything?</a:t>
            </a:r>
          </a:p>
          <a:p>
            <a:r>
              <a:rPr lang="en-US" altLang="en-US" sz="1900" dirty="0">
                <a:sym typeface="Wingdings" charset="2"/>
              </a:rPr>
              <a:t>Would we know an intelligent machine if we saw it?</a:t>
            </a:r>
          </a:p>
          <a:p>
            <a:pPr lvl="1"/>
            <a:r>
              <a:rPr lang="en-US" altLang="en-US" sz="1700" dirty="0">
                <a:sym typeface="Wingdings" charset="2"/>
              </a:rPr>
              <a:t>Turing Test</a:t>
            </a:r>
          </a:p>
          <a:p>
            <a:endParaRPr lang="en-US" altLang="en-US" sz="1900" dirty="0">
              <a:sym typeface="Wingdings" charset="2"/>
            </a:endParaRPr>
          </a:p>
          <a:p>
            <a:pPr lvl="1"/>
            <a:endParaRPr lang="en-US" alt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21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Dr. Watson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1900" dirty="0"/>
              <a:t>Went to medical school in 2011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/>
              <a:t>ingested textbooks, PubMed. Took board exam questions, solved NEJM cases</a:t>
            </a:r>
          </a:p>
          <a:p>
            <a:pPr>
              <a:lnSpc>
                <a:spcPct val="100000"/>
              </a:lnSpc>
            </a:pPr>
            <a:r>
              <a:rPr lang="en-US" altLang="en-US" sz="1900" dirty="0"/>
              <a:t>Went to “residency” in 2012 with Memorial Sloan Kettering’s cancer patient records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/>
              <a:t>analyzed 605,000 pieces of medical evidence, 2 m pages of text, 25,000 training cases, assisted by 14,700 clinician hours</a:t>
            </a:r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altLang="en-US" sz="1900" dirty="0"/>
              <a:t>Computational approach: short STAT video on “</a:t>
            </a:r>
            <a:r>
              <a:rPr lang="en-US" altLang="en-US" sz="1900" dirty="0">
                <a:hlinkClick r:id="rId3"/>
              </a:rPr>
              <a:t>How does Watson for Oncology work?</a:t>
            </a:r>
            <a:r>
              <a:rPr lang="en-US" altLang="en-US" sz="1900" dirty="0"/>
              <a:t>”</a:t>
            </a:r>
          </a:p>
          <a:p>
            <a:pPr lvl="1"/>
            <a:r>
              <a:rPr lang="en-US" altLang="en-US" sz="1700" dirty="0"/>
              <a:t>unsupervised learning on PubMed, and Cochrane systematic reviews</a:t>
            </a:r>
          </a:p>
          <a:p>
            <a:pPr lvl="2"/>
            <a:r>
              <a:rPr lang="en-US" altLang="en-US" sz="1500" dirty="0"/>
              <a:t>does not do critical appraisal of published studies (as of late 2015)</a:t>
            </a:r>
          </a:p>
          <a:p>
            <a:pPr lvl="1"/>
            <a:r>
              <a:rPr lang="en-US" altLang="en-US" sz="1700" b="1" dirty="0"/>
              <a:t>supervised learning for specific oncology treatment regimens based on MSK clinicians</a:t>
            </a:r>
          </a:p>
          <a:p>
            <a:pPr lvl="1"/>
            <a:r>
              <a:rPr lang="en-US" altLang="en-US" sz="1700" dirty="0"/>
              <a:t>also mining practice patterns to guide future care</a:t>
            </a:r>
          </a:p>
          <a:p>
            <a:pPr lvl="2"/>
            <a:r>
              <a:rPr lang="en-US" altLang="en-US" sz="1500" dirty="0"/>
              <a:t>how do we stop doing the wrong thing?</a:t>
            </a:r>
          </a:p>
          <a:p>
            <a:pPr>
              <a:lnSpc>
                <a:spcPct val="100000"/>
              </a:lnSpc>
            </a:pPr>
            <a:endParaRPr lang="en-US" altLang="en-US" sz="1700" dirty="0"/>
          </a:p>
          <a:p>
            <a:pPr lvl="1">
              <a:lnSpc>
                <a:spcPct val="100000"/>
              </a:lnSpc>
            </a:pPr>
            <a:endParaRPr lang="en-US" altLang="en-US" sz="1700" dirty="0"/>
          </a:p>
          <a:p>
            <a:pPr marL="201168" lvl="1" indent="0">
              <a:lnSpc>
                <a:spcPct val="100000"/>
              </a:lnSpc>
              <a:buNone/>
            </a:pPr>
            <a:endParaRPr lang="en-US" altLang="en-US" sz="17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31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Watson: Hype vs. Reality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3" y="1895456"/>
            <a:ext cx="10058400" cy="26569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642604"/>
            <a:ext cx="10058400" cy="1642449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Does not come up with new regimens; picks from a fixed list</a:t>
            </a:r>
          </a:p>
          <a:p>
            <a:r>
              <a:rPr lang="en-US" sz="1900" dirty="0"/>
              <a:t>Based on expert opinion from Memorial Sloan Kettering only (“eminence-based medicine”)</a:t>
            </a:r>
          </a:p>
          <a:p>
            <a:r>
              <a:rPr lang="en-US" sz="1900" dirty="0"/>
              <a:t>Does not mine outcomes to adjust new recommendations</a:t>
            </a:r>
          </a:p>
          <a:p>
            <a:r>
              <a:rPr lang="en-US" sz="1900" dirty="0"/>
              <a:t>No publications evaluating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43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Summary: CDSS Conundrum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2007027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Better quality care &lt;-- better decision support</a:t>
            </a:r>
          </a:p>
          <a:p>
            <a:pPr>
              <a:lnSpc>
                <a:spcPct val="8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Better decision support &lt;-- 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smarter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 systems</a:t>
            </a:r>
          </a:p>
          <a:p>
            <a:pPr lvl="1">
              <a:lnSpc>
                <a:spcPct val="100000"/>
              </a:lnSpc>
            </a:pP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know</a:t>
            </a:r>
            <a:r>
              <a:rPr lang="ja-JP" altLang="en-US" sz="17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700" dirty="0">
                <a:latin typeface="Calibri" charset="0"/>
                <a:ea typeface="Calibri" charset="0"/>
                <a:cs typeface="Calibri" charset="0"/>
              </a:rPr>
              <a:t> more about the patient, evidence, context</a:t>
            </a:r>
          </a:p>
          <a:p>
            <a:pPr>
              <a:lnSpc>
                <a:spcPct val="80000"/>
              </a:lnSpc>
            </a:pP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Smarter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 systems &lt;-- more richly coded D-I-K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for EHR: SNOMED, standard EMR structure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for knowledge: coding, structures for guidelines, RCTs…</a:t>
            </a:r>
          </a:p>
          <a:p>
            <a:pPr>
              <a:lnSpc>
                <a:spcPct val="8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Coded data &lt;-- Coding of data entry</a:t>
            </a:r>
          </a:p>
          <a:p>
            <a:pPr>
              <a:lnSpc>
                <a:spcPct val="8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Coding of data entry &lt;-- Greater physician time</a:t>
            </a:r>
          </a:p>
          <a:p>
            <a:pPr>
              <a:lnSpc>
                <a:spcPct val="8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Greater physician time --&gt; no play --&gt; no gain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6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Screen Shot 2015-01-19 at 9.3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3462339" y="12700"/>
            <a:ext cx="5335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Helvetica" charset="0"/>
              </a:rPr>
              <a:t>Optional UC </a:t>
            </a:r>
            <a:r>
              <a:rPr lang="en-US" altLang="en-US" sz="3200" dirty="0" err="1">
                <a:latin typeface="Helvetica" charset="0"/>
              </a:rPr>
              <a:t>ReX</a:t>
            </a:r>
            <a:r>
              <a:rPr lang="en-US" altLang="en-US" sz="3200" dirty="0">
                <a:latin typeface="Helvetica" charset="0"/>
              </a:rPr>
              <a:t> / RDB Lab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2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Outline</a:t>
            </a:r>
            <a:endParaRPr lang="en-US" dirty="0">
              <a:cs typeface="+mj-cs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Decision support systems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background, definition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How decision support systems 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sz="1900" dirty="0"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ja-JP" altLang="en-US" sz="1900" dirty="0">
                <a:latin typeface="Calibri" charset="0"/>
                <a:ea typeface="Calibri" charset="0"/>
                <a:cs typeface="Calibri" charset="0"/>
              </a:rPr>
              <a:t>”</a:t>
            </a:r>
            <a:endParaRPr lang="en-US" altLang="ja-JP" sz="19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rule-based systems</a:t>
            </a:r>
          </a:p>
          <a:p>
            <a:pPr lvl="1">
              <a:lnSpc>
                <a:spcPct val="100000"/>
              </a:lnSpc>
            </a:pPr>
            <a:r>
              <a:rPr lang="en-US" altLang="en-US" sz="1700" dirty="0">
                <a:latin typeface="Calibri" charset="0"/>
                <a:ea typeface="Calibri" charset="0"/>
                <a:cs typeface="Calibri" charset="0"/>
              </a:rPr>
              <a:t>neural networks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latin typeface="Calibri" charset="0"/>
                <a:ea typeface="Calibri" charset="0"/>
                <a:cs typeface="Calibri" charset="0"/>
              </a:rPr>
              <a:t>Decision support in the Age of Watson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What is a “</a:t>
            </a:r>
            <a:r>
              <a:rPr lang="en-US" altLang="ja-JP" sz="4000" dirty="0"/>
              <a:t>Decision”? “Logic”?</a:t>
            </a:r>
            <a:endParaRPr lang="en-US" altLang="en-US" sz="4000" dirty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900" dirty="0"/>
              <a:t>Decision is </a:t>
            </a:r>
            <a:r>
              <a:rPr lang="en-US" sz="1900" i="1" dirty="0"/>
              <a:t>an action</a:t>
            </a:r>
            <a:r>
              <a:rPr lang="en-US" sz="1900" dirty="0"/>
              <a:t> that consumes resources in the real world</a:t>
            </a:r>
          </a:p>
          <a:p>
            <a:pPr>
              <a:defRPr/>
            </a:pPr>
            <a:r>
              <a:rPr lang="en-US" sz="1900" dirty="0"/>
              <a:t>Logic</a:t>
            </a:r>
          </a:p>
          <a:p>
            <a:pPr lvl="1">
              <a:defRPr/>
            </a:pPr>
            <a:r>
              <a:rPr lang="en-US" sz="1700" dirty="0"/>
              <a:t>Oxford English Dictionary</a:t>
            </a:r>
          </a:p>
          <a:p>
            <a:pPr lvl="2">
              <a:defRPr/>
            </a:pPr>
            <a:r>
              <a:rPr lang="en-US" sz="1500" dirty="0"/>
              <a:t>reasoning conducted or assessed according to strict principles of validity</a:t>
            </a:r>
          </a:p>
          <a:p>
            <a:pPr lvl="1">
              <a:defRPr/>
            </a:pPr>
            <a:r>
              <a:rPr lang="en-US" sz="1700" dirty="0"/>
              <a:t>Merriam Webster</a:t>
            </a:r>
          </a:p>
          <a:p>
            <a:pPr lvl="2">
              <a:defRPr/>
            </a:pPr>
            <a:r>
              <a:rPr lang="en-US" sz="1500" dirty="0"/>
              <a:t>interrelation or sequence of facts or events when seen as inevitable or predictable </a:t>
            </a:r>
          </a:p>
          <a:p>
            <a:pPr lvl="2">
              <a:defRPr/>
            </a:pPr>
            <a:r>
              <a:rPr lang="en-US" sz="1500" dirty="0"/>
              <a:t>something that forces a decision apart from or in opposition to reason </a:t>
            </a:r>
          </a:p>
          <a:p>
            <a:pPr lvl="2">
              <a:defRPr/>
            </a:pPr>
            <a:endParaRPr lang="en-US" sz="1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Decision or Logic?</a:t>
            </a:r>
          </a:p>
        </p:txBody>
      </p:sp>
      <p:graphicFrame>
        <p:nvGraphicFramePr>
          <p:cNvPr id="67587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95614"/>
              </p:ext>
            </p:extLst>
          </p:nvPr>
        </p:nvGraphicFramePr>
        <p:xfrm>
          <a:off x="2005957" y="2398210"/>
          <a:ext cx="7607300" cy="2706225"/>
        </p:xfrm>
        <a:graphic>
          <a:graphicData uri="http://schemas.openxmlformats.org/drawingml/2006/table">
            <a:tbl>
              <a:tblPr/>
              <a:tblGrid>
                <a:gridCol w="441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Decision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Logic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Diabetics with hypertension should be started on ACEI, ARB, or other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0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6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cs typeface="+mj-cs"/>
              </a:rPr>
              <a:t>Decision or Logic?</a:t>
            </a:r>
          </a:p>
        </p:txBody>
      </p:sp>
      <p:graphicFrame>
        <p:nvGraphicFramePr>
          <p:cNvPr id="67587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09700"/>
              </p:ext>
            </p:extLst>
          </p:nvPr>
        </p:nvGraphicFramePr>
        <p:xfrm>
          <a:off x="2005957" y="2398210"/>
          <a:ext cx="7607300" cy="2706225"/>
        </p:xfrm>
        <a:graphic>
          <a:graphicData uri="http://schemas.openxmlformats.org/drawingml/2006/table">
            <a:tbl>
              <a:tblPr/>
              <a:tblGrid>
                <a:gridCol w="441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Decision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Logic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Diabetics with hypertension should be started on ACEI, ARB, or other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0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 prescribe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lisinopril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for Mrs. Chan (diabetic, BP 156/92)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January 23, 2018: I. Sim</a:t>
            </a:r>
            <a:endParaRPr lang="en-US" sz="1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8411" y="6459784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Decision support systems</a:t>
            </a:r>
          </a:p>
          <a:p>
            <a:pPr>
              <a:defRPr/>
            </a:pPr>
            <a:r>
              <a:rPr lang="en-US"/>
              <a:t>Medical Informatics epi 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664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4206</TotalTime>
  <Words>3459</Words>
  <Application>Microsoft Macintosh PowerPoint</Application>
  <PresentationFormat>Widescreen</PresentationFormat>
  <Paragraphs>604</Paragraphs>
  <Slides>46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ＭＳ Ｐゴシック</vt:lpstr>
      <vt:lpstr>Arial</vt:lpstr>
      <vt:lpstr>Calibri</vt:lpstr>
      <vt:lpstr>Calibri Light</vt:lpstr>
      <vt:lpstr>Helvetica</vt:lpstr>
      <vt:lpstr>Times</vt:lpstr>
      <vt:lpstr>Wingdings</vt:lpstr>
      <vt:lpstr>Retrospect</vt:lpstr>
      <vt:lpstr>Document</vt:lpstr>
      <vt:lpstr>Demo: Using RDB Flat Files</vt:lpstr>
      <vt:lpstr>Getting at UCSF EHR Data</vt:lpstr>
      <vt:lpstr>Research Data Browser Flat Files</vt:lpstr>
      <vt:lpstr>Clinical Decision Support Systems</vt:lpstr>
      <vt:lpstr>PowerPoint Presentation</vt:lpstr>
      <vt:lpstr>Outline</vt:lpstr>
      <vt:lpstr>What is a “Decision”? “Logic”?</vt:lpstr>
      <vt:lpstr>Decision or Logic?</vt:lpstr>
      <vt:lpstr>Decision or Logic?</vt:lpstr>
      <vt:lpstr>Decision or Logic?</vt:lpstr>
      <vt:lpstr>Decision or Logic?</vt:lpstr>
      <vt:lpstr>Clinical Decision Support</vt:lpstr>
      <vt:lpstr>Major Target Tasks of CDSSs</vt:lpstr>
      <vt:lpstr>What Isn’t a CDSS</vt:lpstr>
      <vt:lpstr>A CDSS?</vt:lpstr>
      <vt:lpstr>Example Diagnostic Systems</vt:lpstr>
      <vt:lpstr>Outline</vt:lpstr>
      <vt:lpstr>Basic Decision Support Task</vt:lpstr>
      <vt:lpstr>Decision Support “Thinking”</vt:lpstr>
      <vt:lpstr>Forward Chaining Rules</vt:lpstr>
      <vt:lpstr>Backward Chaining Rules</vt:lpstr>
      <vt:lpstr>Problems w/ Rule-Based Reasoning</vt:lpstr>
      <vt:lpstr>Representational Challenges</vt:lpstr>
      <vt:lpstr>Sharing Rules</vt:lpstr>
      <vt:lpstr>Summary of Rule-Based Systems</vt:lpstr>
      <vt:lpstr>Outline</vt:lpstr>
      <vt:lpstr>Neural Networks</vt:lpstr>
      <vt:lpstr>NN for MI Diagnosis</vt:lpstr>
      <vt:lpstr>Training the Neural Network</vt:lpstr>
      <vt:lpstr>Baxt’s Acute MI Neural Net</vt:lpstr>
      <vt:lpstr>Outline</vt:lpstr>
      <vt:lpstr>Deep Learning Methods</vt:lpstr>
      <vt:lpstr>Image Recognition with Deep Learning</vt:lpstr>
      <vt:lpstr>Artificial Intelligence Holy Grail</vt:lpstr>
      <vt:lpstr>The Jeopardy! Problem</vt:lpstr>
      <vt:lpstr>Example Jeopardy! Process</vt:lpstr>
      <vt:lpstr>Example Jeopardy! Process</vt:lpstr>
      <vt:lpstr>Example Jeopardy! Process</vt:lpstr>
      <vt:lpstr>Example Jeopardy! Process</vt:lpstr>
      <vt:lpstr>Example Jeopardy! Process</vt:lpstr>
      <vt:lpstr>Example Jeopardy! Process</vt:lpstr>
      <vt:lpstr>Similarities/Differences</vt:lpstr>
      <vt:lpstr>Is Watson “Intelligent”?</vt:lpstr>
      <vt:lpstr>Dr. Watson</vt:lpstr>
      <vt:lpstr>Watson: Hype vs. Reality</vt:lpstr>
      <vt:lpstr>Summary: CDSS Conundrum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Informatics  for Clinical Research</dc:title>
  <dc:creator>Ida Sim</dc:creator>
  <cp:lastModifiedBy>Ida Sim</cp:lastModifiedBy>
  <cp:revision>406</cp:revision>
  <dcterms:created xsi:type="dcterms:W3CDTF">2018-01-07T16:37:57Z</dcterms:created>
  <dcterms:modified xsi:type="dcterms:W3CDTF">2018-01-23T18:23:31Z</dcterms:modified>
</cp:coreProperties>
</file>