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bin" ContentType="application/vnd.openxmlformats-officedocument.oleObject"/>
  <Override PartName="/ppt/notesSlides/notesSlide8.xml" ContentType="application/vnd.openxmlformats-officedocument.presentationml.notesSlide+xml"/>
  <Override PartName="/ppt/embeddings/oleObject2.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embeddings/oleObject3.bin" ContentType="application/vnd.openxmlformats-officedocument.oleObject"/>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embeddings/oleObject4.bin" ContentType="application/vnd.openxmlformats-officedocument.oleObject"/>
  <Override PartName="/ppt/notesSlides/notesSlide47.xml" ContentType="application/vnd.openxmlformats-officedocument.presentationml.notesSlide+xml"/>
  <Override PartName="/ppt/embeddings/oleObject5.bin" ContentType="application/vnd.openxmlformats-officedocument.oleObject"/>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6"/>
  </p:notesMasterIdLst>
  <p:handoutMasterIdLst>
    <p:handoutMasterId r:id="rId77"/>
  </p:handoutMasterIdLst>
  <p:sldIdLst>
    <p:sldId id="257" r:id="rId2"/>
    <p:sldId id="259" r:id="rId3"/>
    <p:sldId id="327" r:id="rId4"/>
    <p:sldId id="267" r:id="rId5"/>
    <p:sldId id="317" r:id="rId6"/>
    <p:sldId id="331" r:id="rId7"/>
    <p:sldId id="315" r:id="rId8"/>
    <p:sldId id="316" r:id="rId9"/>
    <p:sldId id="318" r:id="rId10"/>
    <p:sldId id="268" r:id="rId11"/>
    <p:sldId id="275" r:id="rId12"/>
    <p:sldId id="329" r:id="rId13"/>
    <p:sldId id="273" r:id="rId14"/>
    <p:sldId id="276" r:id="rId15"/>
    <p:sldId id="334" r:id="rId16"/>
    <p:sldId id="335" r:id="rId17"/>
    <p:sldId id="336" r:id="rId18"/>
    <p:sldId id="337" r:id="rId19"/>
    <p:sldId id="338" r:id="rId20"/>
    <p:sldId id="277" r:id="rId21"/>
    <p:sldId id="325" r:id="rId22"/>
    <p:sldId id="266" r:id="rId23"/>
    <p:sldId id="280" r:id="rId24"/>
    <p:sldId id="282" r:id="rId25"/>
    <p:sldId id="332" r:id="rId26"/>
    <p:sldId id="279" r:id="rId27"/>
    <p:sldId id="283" r:id="rId28"/>
    <p:sldId id="284" r:id="rId29"/>
    <p:sldId id="285" r:id="rId30"/>
    <p:sldId id="286" r:id="rId31"/>
    <p:sldId id="287" r:id="rId32"/>
    <p:sldId id="288" r:id="rId33"/>
    <p:sldId id="289" r:id="rId34"/>
    <p:sldId id="290" r:id="rId35"/>
    <p:sldId id="291" r:id="rId36"/>
    <p:sldId id="292" r:id="rId37"/>
    <p:sldId id="301" r:id="rId38"/>
    <p:sldId id="320" r:id="rId39"/>
    <p:sldId id="339" r:id="rId40"/>
    <p:sldId id="340" r:id="rId41"/>
    <p:sldId id="341" r:id="rId42"/>
    <p:sldId id="342" r:id="rId43"/>
    <p:sldId id="349" r:id="rId44"/>
    <p:sldId id="350" r:id="rId45"/>
    <p:sldId id="351" r:id="rId46"/>
    <p:sldId id="346" r:id="rId47"/>
    <p:sldId id="352" r:id="rId48"/>
    <p:sldId id="348" r:id="rId49"/>
    <p:sldId id="303" r:id="rId50"/>
    <p:sldId id="304" r:id="rId51"/>
    <p:sldId id="278" r:id="rId52"/>
    <p:sldId id="293" r:id="rId53"/>
    <p:sldId id="264" r:id="rId54"/>
    <p:sldId id="265" r:id="rId55"/>
    <p:sldId id="353" r:id="rId56"/>
    <p:sldId id="296" r:id="rId57"/>
    <p:sldId id="355" r:id="rId58"/>
    <p:sldId id="357" r:id="rId59"/>
    <p:sldId id="356" r:id="rId60"/>
    <p:sldId id="360" r:id="rId61"/>
    <p:sldId id="358" r:id="rId62"/>
    <p:sldId id="354" r:id="rId63"/>
    <p:sldId id="297" r:id="rId64"/>
    <p:sldId id="298" r:id="rId65"/>
    <p:sldId id="299" r:id="rId66"/>
    <p:sldId id="300" r:id="rId67"/>
    <p:sldId id="326" r:id="rId68"/>
    <p:sldId id="302" r:id="rId69"/>
    <p:sldId id="305" r:id="rId70"/>
    <p:sldId id="306" r:id="rId71"/>
    <p:sldId id="328" r:id="rId72"/>
    <p:sldId id="307" r:id="rId73"/>
    <p:sldId id="361" r:id="rId74"/>
    <p:sldId id="309" r:id="rId7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24222A"/>
    <a:srgbClr val="21E12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203" autoAdjust="0"/>
    <p:restoredTop sz="94646" autoAdjust="0"/>
  </p:normalViewPr>
  <p:slideViewPr>
    <p:cSldViewPr>
      <p:cViewPr>
        <p:scale>
          <a:sx n="75" d="100"/>
          <a:sy n="75" d="100"/>
        </p:scale>
        <p:origin x="-960" y="9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44968"/>
    </p:cViewPr>
  </p:sorterViewPr>
  <p:notesViewPr>
    <p:cSldViewPr>
      <p:cViewPr>
        <p:scale>
          <a:sx n="75" d="100"/>
          <a:sy n="75" d="100"/>
        </p:scale>
        <p:origin x="-1960" y="42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viewProps" Target="viewProps.xml"/><Relationship Id="rId81" Type="http://schemas.openxmlformats.org/officeDocument/2006/relationships/theme" Target="theme/theme1.xml"/><Relationship Id="rId82"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notesMaster" Target="notesMasters/notesMaster1.xml"/><Relationship Id="rId77" Type="http://schemas.openxmlformats.org/officeDocument/2006/relationships/handoutMaster" Target="handoutMasters/handoutMaster1.xml"/><Relationship Id="rId78" Type="http://schemas.openxmlformats.org/officeDocument/2006/relationships/printerSettings" Target="printerSettings/printerSettings1.bin"/><Relationship Id="rId79" Type="http://schemas.openxmlformats.org/officeDocument/2006/relationships/presProps" Target="pres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1427" name="Rectangle 3"/>
          <p:cNvSpPr>
            <a:spLocks noGrp="1" noChangeArrowheads="1"/>
          </p:cNvSpPr>
          <p:nvPr>
            <p:ph type="dt" sz="quarter" idx="1"/>
          </p:nvPr>
        </p:nvSpPr>
        <p:spPr bwMode="auto">
          <a:xfrm>
            <a:off x="3970338" y="0"/>
            <a:ext cx="3038475" cy="463550"/>
          </a:xfrm>
          <a:prstGeom prst="rect">
            <a:avLst/>
          </a:prstGeom>
          <a:noFill/>
          <a:ln w="9525">
            <a:noFill/>
            <a:miter lim="800000"/>
            <a:headEnd/>
            <a:tailEnd/>
          </a:ln>
          <a:effectLst/>
        </p:spPr>
        <p:txBody>
          <a:bodyPr vert="horz" wrap="square" lIns="88139" tIns="44070" rIns="88139" bIns="44070" numCol="1" anchor="t" anchorCtr="0" compatLnSpc="1">
            <a:prstTxWarp prst="textNoShape">
              <a:avLst/>
            </a:prstTxWarp>
          </a:bodyPr>
          <a:lstStyle>
            <a:lvl1pPr algn="r" defTabSz="881063">
              <a:defRPr sz="1200"/>
            </a:lvl1pPr>
          </a:lstStyle>
          <a:p>
            <a:fld id="{7C934377-529D-4510-8C47-EC69EF448625}" type="datetimeFigureOut">
              <a:rPr lang="en-US"/>
              <a:pPr/>
              <a:t>5/20/15</a:t>
            </a:fld>
            <a:endParaRPr lang="en-US"/>
          </a:p>
        </p:txBody>
      </p:sp>
      <p:sp>
        <p:nvSpPr>
          <p:cNvPr id="231428"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a:effectLst/>
        </p:spPr>
        <p:txBody>
          <a:bodyPr vert="horz" wrap="square" lIns="88139" tIns="44070" rIns="88139" bIns="44070" numCol="1" anchor="b" anchorCtr="0" compatLnSpc="1">
            <a:prstTxWarp prst="textNoShape">
              <a:avLst/>
            </a:prstTxWarp>
          </a:bodyPr>
          <a:lstStyle>
            <a:lvl1pPr defTabSz="881063">
              <a:defRPr sz="1200"/>
            </a:lvl1pPr>
          </a:lstStyle>
          <a:p>
            <a:endParaRPr lang="en-US"/>
          </a:p>
        </p:txBody>
      </p:sp>
      <p:sp>
        <p:nvSpPr>
          <p:cNvPr id="231429" name="Rectangle 5"/>
          <p:cNvSpPr>
            <a:spLocks noGrp="1" noChangeArrowheads="1"/>
          </p:cNvSpPr>
          <p:nvPr>
            <p:ph type="sldNum" sz="quarter" idx="3"/>
          </p:nvPr>
        </p:nvSpPr>
        <p:spPr bwMode="auto">
          <a:xfrm>
            <a:off x="3970338" y="8831263"/>
            <a:ext cx="3038475" cy="463550"/>
          </a:xfrm>
          <a:prstGeom prst="rect">
            <a:avLst/>
          </a:prstGeom>
          <a:noFill/>
          <a:ln w="9525">
            <a:noFill/>
            <a:miter lim="800000"/>
            <a:headEnd/>
            <a:tailEnd/>
          </a:ln>
          <a:effectLst/>
        </p:spPr>
        <p:txBody>
          <a:bodyPr vert="horz" wrap="square" lIns="88139" tIns="44070" rIns="88139" bIns="44070" numCol="1" anchor="b" anchorCtr="0" compatLnSpc="1">
            <a:prstTxWarp prst="textNoShape">
              <a:avLst/>
            </a:prstTxWarp>
          </a:bodyPr>
          <a:lstStyle>
            <a:lvl1pPr algn="r" defTabSz="881063">
              <a:defRPr sz="1200"/>
            </a:lvl1pPr>
          </a:lstStyle>
          <a:p>
            <a:fld id="{5F9C71DE-5A51-402E-AB82-3BB206B42E4E}" type="slidenum">
              <a:rPr lang="en-US"/>
              <a:pPr/>
              <a:t>‹#›</a:t>
            </a:fld>
            <a:endParaRPr lang="en-US"/>
          </a:p>
        </p:txBody>
      </p:sp>
    </p:spTree>
    <p:extLst>
      <p:ext uri="{BB962C8B-B14F-4D97-AF65-F5344CB8AC3E}">
        <p14:creationId xmlns:p14="http://schemas.microsoft.com/office/powerpoint/2010/main" val="3473854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3550"/>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defTabSz="881063">
              <a:defRPr sz="1300">
                <a:latin typeface="Calibri" pitchFamily="34" charset="0"/>
              </a:defRPr>
            </a:lvl1pPr>
          </a:lstStyle>
          <a:p>
            <a:endParaRPr lang="en-US"/>
          </a:p>
        </p:txBody>
      </p:sp>
      <p:sp>
        <p:nvSpPr>
          <p:cNvPr id="3" name="Date Placeholder 2"/>
          <p:cNvSpPr>
            <a:spLocks noGrp="1"/>
          </p:cNvSpPr>
          <p:nvPr>
            <p:ph type="dt" idx="1"/>
          </p:nvPr>
        </p:nvSpPr>
        <p:spPr bwMode="auto">
          <a:xfrm>
            <a:off x="3970338" y="0"/>
            <a:ext cx="3038475" cy="463550"/>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lgn="r" defTabSz="881063">
              <a:defRPr sz="1300">
                <a:latin typeface="Calibri" pitchFamily="34" charset="0"/>
              </a:defRPr>
            </a:lvl1pPr>
          </a:lstStyle>
          <a:p>
            <a:fld id="{73CA20A1-8978-49FC-81DF-5E3C27AE8A3B}" type="datetimeFigureOut">
              <a:rPr lang="en-US"/>
              <a:pPr/>
              <a:t>5/20/15</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bwMode="auto">
          <a:xfrm>
            <a:off x="701675" y="4416425"/>
            <a:ext cx="5607050" cy="418147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8831263"/>
            <a:ext cx="3038475" cy="463550"/>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defTabSz="881063">
              <a:defRPr sz="1300">
                <a:latin typeface="Calibri" pitchFamily="34" charset="0"/>
              </a:defRPr>
            </a:lvl1pPr>
          </a:lstStyle>
          <a:p>
            <a:endParaRPr lang="en-US"/>
          </a:p>
        </p:txBody>
      </p:sp>
      <p:sp>
        <p:nvSpPr>
          <p:cNvPr id="7" name="Slide Number Placeholder 6"/>
          <p:cNvSpPr>
            <a:spLocks noGrp="1"/>
          </p:cNvSpPr>
          <p:nvPr>
            <p:ph type="sldNum" sz="quarter" idx="5"/>
          </p:nvPr>
        </p:nvSpPr>
        <p:spPr bwMode="auto">
          <a:xfrm>
            <a:off x="3970338" y="8831263"/>
            <a:ext cx="3038475" cy="463550"/>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lgn="r" defTabSz="881063">
              <a:defRPr sz="1300">
                <a:latin typeface="Calibri" pitchFamily="34" charset="0"/>
              </a:defRPr>
            </a:lvl1pPr>
          </a:lstStyle>
          <a:p>
            <a:fld id="{D59054B4-C7AD-424F-A890-5435C951EF8E}" type="slidenum">
              <a:rPr lang="en-US"/>
              <a:pPr/>
              <a:t>‹#›</a:t>
            </a:fld>
            <a:endParaRPr lang="en-US"/>
          </a:p>
        </p:txBody>
      </p:sp>
    </p:spTree>
    <p:extLst>
      <p:ext uri="{BB962C8B-B14F-4D97-AF65-F5344CB8AC3E}">
        <p14:creationId xmlns:p14="http://schemas.microsoft.com/office/powerpoint/2010/main" val="15367318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TextEdit="1"/>
          </p:cNvSpPr>
          <p:nvPr>
            <p:ph type="sldImg"/>
          </p:nvPr>
        </p:nvSpPr>
        <p:spPr bwMode="auto">
          <a:noFill/>
          <a:ln>
            <a:solidFill>
              <a:srgbClr val="000000"/>
            </a:solidFill>
            <a:miter lim="800000"/>
            <a:headEnd/>
            <a:tailEnd/>
          </a:ln>
        </p:spPr>
      </p:sp>
      <p:sp>
        <p:nvSpPr>
          <p:cNvPr id="16386" name="Rectangle 3"/>
          <p:cNvSpPr>
            <a:spLocks noGrp="1"/>
          </p:cNvSpPr>
          <p:nvPr>
            <p:ph type="body" idx="1"/>
          </p:nvPr>
        </p:nvSpPr>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4" name="Rectangle 3"/>
          <p:cNvSpPr>
            <a:spLocks noGrp="1" noChangeArrowheads="1"/>
          </p:cNvSpPr>
          <p:nvPr>
            <p:ph type="body" idx="1"/>
          </p:nvPr>
        </p:nvSpPr>
        <p:spPr>
          <a:xfrm>
            <a:off x="701675" y="4414838"/>
            <a:ext cx="5607050" cy="4183062"/>
          </a:xfrm>
        </p:spPr>
        <p:txBody>
          <a:bodyPr/>
          <a:lstStyle/>
          <a:p>
            <a:pPr marL="246063" indent="-246063" eaLnBrk="1" hangingPunct="1">
              <a:buFontTx/>
              <a:buChar char="•"/>
            </a:pPr>
            <a:r>
              <a:rPr lang="en-US" sz="1900" b="1" smtClean="0">
                <a:solidFill>
                  <a:schemeClr val="tx2"/>
                </a:solidFill>
              </a:rPr>
              <a:t>Under-representation of minorities in research has been largely attributable to </a:t>
            </a:r>
            <a:r>
              <a:rPr lang="en-US" sz="1900" b="1" i="1" smtClean="0">
                <a:solidFill>
                  <a:schemeClr val="tx2"/>
                </a:solidFill>
              </a:rPr>
              <a:t>defacto</a:t>
            </a:r>
            <a:r>
              <a:rPr lang="en-US" sz="1900" b="1" smtClean="0">
                <a:solidFill>
                  <a:schemeClr val="tx2"/>
                </a:solidFill>
              </a:rPr>
              <a:t> exclusion.</a:t>
            </a:r>
          </a:p>
          <a:p>
            <a:pPr marL="246063" indent="-246063" eaLnBrk="1" hangingPunct="1">
              <a:buFontTx/>
              <a:buChar char="•"/>
            </a:pPr>
            <a:r>
              <a:rPr lang="en-US" sz="1900" b="1" smtClean="0">
                <a:solidFill>
                  <a:schemeClr val="tx2"/>
                </a:solidFill>
              </a:rPr>
              <a:t>It is a stark realty owing to years of neglect and lack of attention to these issues.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4146" name="Rectangle 3"/>
          <p:cNvSpPr>
            <a:spLocks noGrp="1" noChangeArrowheads="1"/>
          </p:cNvSpPr>
          <p:nvPr>
            <p:ph type="body" idx="1"/>
          </p:nvPr>
        </p:nvSpPr>
        <p:spPr>
          <a:xfrm>
            <a:off x="701675" y="4414838"/>
            <a:ext cx="5607050" cy="4183062"/>
          </a:xfrm>
        </p:spPr>
        <p:txBody>
          <a:bodyPr/>
          <a:lstStyle/>
          <a:p>
            <a:pPr marL="492125" indent="-492125" eaLnBrk="1" hangingPunct="1">
              <a:lnSpc>
                <a:spcPct val="90000"/>
              </a:lnSpc>
              <a:buFontTx/>
              <a:buChar char="•"/>
            </a:pPr>
            <a:r>
              <a:rPr lang="en-US" sz="1700" b="1" smtClean="0">
                <a:solidFill>
                  <a:schemeClr val="tx2"/>
                </a:solidFill>
              </a:rPr>
              <a:t>There is also widespread lack of attention to barriers that have been well-documented in the literature with respect to enrollment of diverse populations in research, e.g., distrust, fear, lack of information, history of discrimination in the U.S.</a:t>
            </a:r>
          </a:p>
          <a:p>
            <a:pPr marL="492125" indent="-492125" eaLnBrk="1" hangingPunct="1">
              <a:lnSpc>
                <a:spcPct val="90000"/>
              </a:lnSpc>
              <a:buFontTx/>
              <a:buChar char="•"/>
            </a:pPr>
            <a:r>
              <a:rPr lang="en-US" sz="1700" b="1" smtClean="0">
                <a:solidFill>
                  <a:schemeClr val="tx2"/>
                </a:solidFill>
              </a:rPr>
              <a:t>African Americans more likely than whites to be ineligible due to perceived noncompliance (Penberthy L, 2012; review of therapeutic cancer RCTs)</a:t>
            </a:r>
          </a:p>
          <a:p>
            <a:pPr marL="492125" indent="-492125" eaLnBrk="1" hangingPunct="1">
              <a:lnSpc>
                <a:spcPct val="90000"/>
              </a:lnSpc>
              <a:buFontTx/>
              <a:buChar char="•"/>
            </a:pPr>
            <a:r>
              <a:rPr lang="en-US" sz="1700" b="1" smtClean="0">
                <a:solidFill>
                  <a:schemeClr val="tx2"/>
                </a:solidFill>
              </a:rPr>
              <a:t>African Ams more likely than whites to refuse due to family pressures, being overwhelemed (Penberthy L 2012)</a:t>
            </a:r>
          </a:p>
          <a:p>
            <a:pPr marL="492125" indent="-492125" eaLnBrk="1" hangingPunct="1">
              <a:lnSpc>
                <a:spcPct val="90000"/>
              </a:lnSpc>
              <a:buFontTx/>
              <a:buChar char="•"/>
            </a:pPr>
            <a:r>
              <a:rPr lang="en-US" sz="1700" b="1" smtClean="0">
                <a:solidFill>
                  <a:schemeClr val="tx2"/>
                </a:solidFill>
              </a:rPr>
              <a:t>Views that minority pts are risky-drop out (Joseph G 2012)</a:t>
            </a:r>
          </a:p>
          <a:p>
            <a:pPr marL="492125" indent="-492125" eaLnBrk="1" hangingPunct="1">
              <a:lnSpc>
                <a:spcPct val="90000"/>
              </a:lnSpc>
              <a:buFontTx/>
              <a:buChar char="•"/>
            </a:pPr>
            <a:r>
              <a:rPr lang="en-US" sz="1700" b="1" smtClean="0">
                <a:solidFill>
                  <a:schemeClr val="tx2"/>
                </a:solidFill>
              </a:rPr>
              <a:t>Enhancers of engagement in research are largely unknown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noTextEdit="1"/>
          </p:cNvSpPr>
          <p:nvPr>
            <p:ph type="sldImg"/>
          </p:nvPr>
        </p:nvSpPr>
        <p:spPr bwMode="auto">
          <a:xfrm>
            <a:off x="1146175" y="663575"/>
            <a:ext cx="4718050" cy="3538538"/>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3731" name="Rectangle 3"/>
          <p:cNvSpPr>
            <a:spLocks noGrp="1" noChangeArrowheads="1"/>
          </p:cNvSpPr>
          <p:nvPr>
            <p:ph type="body" idx="1"/>
          </p:nvPr>
        </p:nvSpPr>
        <p:spPr bwMode="auto">
          <a:xfrm>
            <a:off x="940420" y="4423200"/>
            <a:ext cx="5129561" cy="42020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US" sz="1600" u="sng">
                <a:latin typeface="Times New Roman" charset="0"/>
              </a:rPr>
              <a:t>To illustrate the mismatch of priorities and some of the attitudinal factors that are recruitment issues in diverse populations, I will review a study that was conducted under CADC to assess attitudes about research and communities</a:t>
            </a:r>
            <a:r>
              <a:rPr lang="ja-JP" altLang="en-US" sz="1600" u="sng">
                <a:latin typeface="Times New Roman" charset="0"/>
              </a:rPr>
              <a:t>’</a:t>
            </a:r>
            <a:r>
              <a:rPr lang="en-US" sz="1600" u="sng">
                <a:latin typeface="Times New Roman" charset="0"/>
              </a:rPr>
              <a:t> priorities</a:t>
            </a:r>
          </a:p>
          <a:p>
            <a:endParaRPr lang="en-US" sz="1600" u="sng">
              <a:latin typeface="Times New Roman" charset="0"/>
            </a:endParaRPr>
          </a:p>
          <a:p>
            <a:r>
              <a:rPr lang="en-US" sz="1600" u="sng">
                <a:latin typeface="Times New Roman" charset="0"/>
              </a:rPr>
              <a:t>Type</a:t>
            </a:r>
            <a:r>
              <a:rPr lang="en-US" sz="1600">
                <a:latin typeface="Times New Roman" charset="0"/>
              </a:rPr>
              <a:t>				</a:t>
            </a:r>
            <a:r>
              <a:rPr lang="en-US" sz="1600" u="sng">
                <a:latin typeface="Times New Roman" charset="0"/>
              </a:rPr>
              <a:t>Percent</a:t>
            </a:r>
          </a:p>
          <a:p>
            <a:pPr>
              <a:lnSpc>
                <a:spcPct val="0"/>
              </a:lnSpc>
            </a:pPr>
            <a:endParaRPr lang="en-US" sz="1600">
              <a:latin typeface="Times New Roman" charset="0"/>
            </a:endParaRPr>
          </a:p>
          <a:p>
            <a:r>
              <a:rPr lang="en-US" sz="1600">
                <a:latin typeface="Times New Roman" charset="0"/>
              </a:rPr>
              <a:t>Social services			24</a:t>
            </a:r>
          </a:p>
          <a:p>
            <a:r>
              <a:rPr lang="en-US" sz="1600">
                <a:latin typeface="Times New Roman" charset="0"/>
              </a:rPr>
              <a:t>Senior centers			21</a:t>
            </a:r>
          </a:p>
          <a:p>
            <a:r>
              <a:rPr lang="en-US" sz="1600">
                <a:latin typeface="Times New Roman" charset="0"/>
              </a:rPr>
              <a:t>Health services			19</a:t>
            </a:r>
          </a:p>
          <a:p>
            <a:r>
              <a:rPr lang="en-US" sz="1600">
                <a:latin typeface="Times New Roman" charset="0"/>
              </a:rPr>
              <a:t>Recreational/cultural			11</a:t>
            </a:r>
          </a:p>
          <a:p>
            <a:r>
              <a:rPr lang="en-US" sz="1600">
                <a:latin typeface="Times New Roman" charset="0"/>
              </a:rPr>
              <a:t>Legal services/housing		10</a:t>
            </a:r>
          </a:p>
          <a:p>
            <a:r>
              <a:rPr lang="en-US" sz="1600">
                <a:latin typeface="Times New Roman" charset="0"/>
              </a:rPr>
              <a:t>Faith-based			  9</a:t>
            </a:r>
          </a:p>
          <a:p>
            <a:r>
              <a:rPr lang="en-US" sz="1600">
                <a:latin typeface="Times New Roman" charset="0"/>
              </a:rPr>
              <a:t>Educational/employment		  6</a:t>
            </a:r>
          </a:p>
          <a:p>
            <a:endParaRPr lang="en-US" sz="1600">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Rot="1" noChangeAspect="1" noChangeArrowheads="1" noTextEdit="1"/>
          </p:cNvSpPr>
          <p:nvPr>
            <p:ph type="sldImg"/>
          </p:nvPr>
        </p:nvSpPr>
        <p:spPr bwMode="auto">
          <a:xfrm>
            <a:off x="1214438" y="690563"/>
            <a:ext cx="4610100" cy="3457575"/>
          </a:xfrm>
          <a:noFill/>
          <a:ln>
            <a:solidFill>
              <a:srgbClr val="000000"/>
            </a:solidFill>
            <a:miter lim="800000"/>
            <a:headEnd/>
            <a:tailEnd/>
          </a:ln>
        </p:spPr>
      </p:sp>
      <p:sp>
        <p:nvSpPr>
          <p:cNvPr id="138242" name="Rectangle 3"/>
          <p:cNvSpPr>
            <a:spLocks noGrp="1" noChangeArrowheads="1"/>
          </p:cNvSpPr>
          <p:nvPr>
            <p:ph type="body" idx="1"/>
          </p:nvPr>
        </p:nvSpPr>
        <p:spPr>
          <a:xfrm>
            <a:off x="928688" y="4379913"/>
            <a:ext cx="5184775" cy="4225925"/>
          </a:xfrm>
        </p:spPr>
        <p:txBody>
          <a:bodyPr/>
          <a:lstStyle/>
          <a:p>
            <a:pPr marL="303213" indent="-303213" eaLnBrk="1" hangingPunct="1">
              <a:buFontTx/>
              <a:buChar char="•"/>
            </a:pPr>
            <a:r>
              <a:rPr lang="en-US" sz="1900" b="1" smtClean="0">
                <a:solidFill>
                  <a:schemeClr val="tx2"/>
                </a:solidFill>
              </a:rPr>
              <a:t>When we asked key community informants n=117 (CBOs) how much help they felt older ethnically diverse adults needed on specific topics (none, a little, a lot or a huge amount of help) they ranked concerns over basic needs as being of highest priority. Medical was ranked 5</a:t>
            </a:r>
            <a:r>
              <a:rPr lang="en-US" sz="1900" b="1" baseline="30000" smtClean="0">
                <a:solidFill>
                  <a:schemeClr val="tx2"/>
                </a:solidFill>
              </a:rPr>
              <a:t>th</a:t>
            </a:r>
            <a:r>
              <a:rPr lang="en-US" sz="1900" b="1" smtClean="0">
                <a:solidFill>
                  <a:schemeClr val="tx2"/>
                </a:solidFill>
              </a:rPr>
              <a:t> on the list.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Rot="1" noChangeAspect="1" noChangeArrowheads="1" noTextEdit="1"/>
          </p:cNvSpPr>
          <p:nvPr>
            <p:ph type="sldImg"/>
          </p:nvPr>
        </p:nvSpPr>
        <p:spPr bwMode="auto">
          <a:xfrm>
            <a:off x="1181100" y="698500"/>
            <a:ext cx="4606925" cy="3455988"/>
          </a:xfrm>
          <a:noFill/>
          <a:ln>
            <a:solidFill>
              <a:srgbClr val="000000"/>
            </a:solidFill>
            <a:miter lim="800000"/>
            <a:headEnd/>
            <a:tailEnd/>
          </a:ln>
        </p:spPr>
      </p:sp>
      <p:sp>
        <p:nvSpPr>
          <p:cNvPr id="136194" name="Rectangle 3"/>
          <p:cNvSpPr>
            <a:spLocks noGrp="1" noChangeArrowheads="1"/>
          </p:cNvSpPr>
          <p:nvPr>
            <p:ph type="body" idx="1"/>
          </p:nvPr>
        </p:nvSpPr>
        <p:spPr>
          <a:xfrm>
            <a:off x="928688" y="4379913"/>
            <a:ext cx="5184775" cy="4225925"/>
          </a:xfrm>
        </p:spPr>
        <p:txBody>
          <a:bodyPr/>
          <a:lstStyle/>
          <a:p>
            <a:pPr marL="415925" indent="-415925" eaLnBrk="1" hangingPunct="1">
              <a:buFontTx/>
              <a:buChar char="•"/>
            </a:pPr>
            <a:r>
              <a:rPr lang="en-US" sz="1900" b="1" smtClean="0">
                <a:solidFill>
                  <a:schemeClr val="tx2"/>
                </a:solidFill>
              </a:rPr>
              <a:t>In a survey of San Francisco Bay Area representatives from 117 CBOs that served Latino and African American older adults, they felt that these groups did not participate in research because of negative perceptions of research and researchers</a:t>
            </a:r>
          </a:p>
          <a:p>
            <a:pPr marL="415925" indent="-415925" eaLnBrk="1" hangingPunct="1">
              <a:buFontTx/>
              <a:buChar char="•"/>
            </a:pPr>
            <a:r>
              <a:rPr lang="en-US" sz="1900" b="1" smtClean="0">
                <a:solidFill>
                  <a:schemeClr val="tx2"/>
                </a:solidFill>
              </a:rPr>
              <a:t>Issues of inferior treatment of Latinos and African Americans by researchers were prevalent, such as distrust, discrimination, lack of safequards, being treated as guinea pigs, and being condescending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noTextEdit="1"/>
          </p:cNvSpPr>
          <p:nvPr>
            <p:ph type="sldImg"/>
          </p:nvPr>
        </p:nvSpPr>
        <p:spPr bwMode="auto">
          <a:xfrm>
            <a:off x="1214438" y="690563"/>
            <a:ext cx="4611687" cy="345757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3" name="Rectangle 3"/>
          <p:cNvSpPr>
            <a:spLocks noGrp="1" noChangeArrowheads="1"/>
          </p:cNvSpPr>
          <p:nvPr>
            <p:ph type="body" idx="1"/>
          </p:nvPr>
        </p:nvSpPr>
        <p:spPr bwMode="auto">
          <a:xfrm>
            <a:off x="927953" y="4378662"/>
            <a:ext cx="5184774" cy="42266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Ro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2947" name="Rectangle 3"/>
          <p:cNvSpPr>
            <a:spLocks noGrp="1" noChangeArrowheads="1"/>
          </p:cNvSpPr>
          <p:nvPr>
            <p:ph type="body" idx="1"/>
          </p:nvPr>
        </p:nvSpPr>
        <p:spPr bwMode="auto">
          <a:xfrm>
            <a:off x="701753" y="4415522"/>
            <a:ext cx="5606895" cy="418361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Ro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3971" name="Rectangle 3"/>
          <p:cNvSpPr>
            <a:spLocks noGrp="1" noChangeArrowheads="1"/>
          </p:cNvSpPr>
          <p:nvPr>
            <p:ph type="body" idx="1"/>
          </p:nvPr>
        </p:nvSpPr>
        <p:spPr bwMode="auto">
          <a:xfrm>
            <a:off x="701753" y="4415522"/>
            <a:ext cx="5606895" cy="418361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Ro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6019" name="Rectangle 3"/>
          <p:cNvSpPr>
            <a:spLocks noGrp="1" noChangeArrowheads="1"/>
          </p:cNvSpPr>
          <p:nvPr>
            <p:ph type="body" idx="1"/>
          </p:nvPr>
        </p:nvSpPr>
        <p:spPr bwMode="auto">
          <a:xfrm>
            <a:off x="701753" y="4415522"/>
            <a:ext cx="5606895" cy="418361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Ro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4995" name="Rectangle 3"/>
          <p:cNvSpPr>
            <a:spLocks noGrp="1" noChangeArrowheads="1"/>
          </p:cNvSpPr>
          <p:nvPr>
            <p:ph type="body" idx="1"/>
          </p:nvPr>
        </p:nvSpPr>
        <p:spPr bwMode="auto">
          <a:xfrm>
            <a:off x="701753" y="4415522"/>
            <a:ext cx="5606895" cy="418361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p:txBody>
          <a:bodyPr/>
          <a:lstStyle/>
          <a:p>
            <a:pPr eaLnBrk="1" hangingPunct="1">
              <a:spcBef>
                <a:spcPct val="0"/>
              </a:spcBef>
            </a:pPr>
            <a:endParaRPr lang="en-US" smtClean="0"/>
          </a:p>
        </p:txBody>
      </p:sp>
      <p:sp>
        <p:nvSpPr>
          <p:cNvPr id="11267" name="Slide Number Placeholder 3"/>
          <p:cNvSpPr>
            <a:spLocks noGrp="1"/>
          </p:cNvSpPr>
          <p:nvPr>
            <p:ph type="sldNum" sz="quarter" idx="5"/>
          </p:nvPr>
        </p:nvSpPr>
        <p:spPr>
          <a:noFill/>
        </p:spPr>
        <p:txBody>
          <a:bodyPr/>
          <a:lstStyle/>
          <a:p>
            <a:fld id="{352D21E8-D8A7-4278-A575-BDD9D2EED200}"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0290" name="Rectangle 3"/>
          <p:cNvSpPr>
            <a:spLocks noGrp="1" noChangeArrowheads="1"/>
          </p:cNvSpPr>
          <p:nvPr>
            <p:ph type="body" idx="1"/>
          </p:nvPr>
        </p:nvSpPr>
        <p:spPr>
          <a:xfrm>
            <a:off x="701675" y="4414838"/>
            <a:ext cx="5607050" cy="4183062"/>
          </a:xfrm>
        </p:spPr>
        <p:txBody>
          <a:bodyPr/>
          <a:lstStyle/>
          <a:p>
            <a:pPr marL="241300" indent="-241300" eaLnBrk="1" hangingPunct="1">
              <a:buFontTx/>
              <a:buChar char="•"/>
            </a:pPr>
            <a:r>
              <a:rPr lang="en-US" sz="1900" smtClean="0">
                <a:solidFill>
                  <a:schemeClr val="tx2"/>
                </a:solidFill>
              </a:rPr>
              <a:t>We conducted focus groups with </a:t>
            </a:r>
            <a:r>
              <a:rPr lang="en-US" sz="1900" b="1" smtClean="0">
                <a:solidFill>
                  <a:schemeClr val="tx2"/>
                </a:solidFill>
              </a:rPr>
              <a:t>34 low</a:t>
            </a:r>
            <a:r>
              <a:rPr lang="en-US" sz="1900" i="1" smtClean="0">
                <a:solidFill>
                  <a:schemeClr val="tx2"/>
                </a:solidFill>
              </a:rPr>
              <a:t> income </a:t>
            </a:r>
            <a:r>
              <a:rPr lang="en-US" sz="1900" smtClean="0">
                <a:solidFill>
                  <a:schemeClr val="tx2"/>
                </a:solidFill>
              </a:rPr>
              <a:t>African American and Latino older adults in San Francisco Bay Area</a:t>
            </a:r>
          </a:p>
          <a:p>
            <a:pPr marL="241300" indent="-241300" eaLnBrk="1" hangingPunct="1">
              <a:buFontTx/>
              <a:buChar char="•"/>
            </a:pPr>
            <a:r>
              <a:rPr lang="en-US" sz="1900" smtClean="0">
                <a:solidFill>
                  <a:schemeClr val="tx2"/>
                </a:solidFill>
              </a:rPr>
              <a:t>Want researchers to work with communities to address limited availability to quality health care in their communities</a:t>
            </a:r>
          </a:p>
          <a:p>
            <a:pPr marL="241300" indent="-241300" eaLnBrk="1" hangingPunct="1">
              <a:buFontTx/>
              <a:buChar char="•"/>
            </a:pPr>
            <a:r>
              <a:rPr lang="en-US" sz="1900" smtClean="0">
                <a:solidFill>
                  <a:schemeClr val="tx2"/>
                </a:solidFill>
              </a:rPr>
              <a:t>Want access to newest scientific advances</a:t>
            </a:r>
          </a:p>
          <a:p>
            <a:pPr marL="241300" indent="-241300" eaLnBrk="1" hangingPunct="1">
              <a:buFontTx/>
              <a:buChar char="•"/>
            </a:pPr>
            <a:endParaRPr lang="en-US" sz="1900" smtClean="0">
              <a:solidFill>
                <a:schemeClr val="tx2"/>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2338" name="Rectangle 3"/>
          <p:cNvSpPr>
            <a:spLocks noGrp="1" noChangeArrowheads="1"/>
          </p:cNvSpPr>
          <p:nvPr>
            <p:ph type="body" idx="1"/>
          </p:nvPr>
        </p:nvSpPr>
        <p:spPr>
          <a:xfrm>
            <a:off x="701675" y="4414838"/>
            <a:ext cx="5607050" cy="4183062"/>
          </a:xfrm>
        </p:spPr>
        <p:txBody>
          <a:bodyPr/>
          <a:lstStyle/>
          <a:p>
            <a:pPr eaLnBrk="1" hangingPunct="1"/>
            <a:endParaRPr lang="en-US"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TextEdit="1"/>
          </p:cNvSpPr>
          <p:nvPr>
            <p:ph type="sldImg"/>
          </p:nvPr>
        </p:nvSpPr>
        <p:spPr bwMode="auto">
          <a:noFill/>
          <a:ln>
            <a:solidFill>
              <a:srgbClr val="000000"/>
            </a:solidFill>
            <a:miter lim="800000"/>
            <a:headEnd/>
            <a:tailEnd/>
          </a:ln>
        </p:spPr>
      </p:sp>
      <p:sp>
        <p:nvSpPr>
          <p:cNvPr id="146434" name="Rectangle 3"/>
          <p:cNvSpPr>
            <a:spLocks noGrp="1"/>
          </p:cNvSpPr>
          <p:nvPr>
            <p:ph type="body" idx="1"/>
          </p:nvPr>
        </p:nvSpPr>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132098" name="Notes Placeholder 2"/>
          <p:cNvSpPr>
            <a:spLocks noGrp="1"/>
          </p:cNvSpPr>
          <p:nvPr>
            <p:ph type="body" idx="1"/>
          </p:nvPr>
        </p:nvSpPr>
        <p:spPr>
          <a:xfrm>
            <a:off x="701675" y="4414838"/>
            <a:ext cx="5607050" cy="4183062"/>
          </a:xfrm>
          <a:ln>
            <a:solidFill>
              <a:srgbClr val="000000"/>
            </a:solidFill>
          </a:ln>
        </p:spPr>
        <p:txBody>
          <a:bodyPr/>
          <a:lstStyle/>
          <a:p>
            <a:pPr marL="246063" indent="-246063" eaLnBrk="1" hangingPunct="1">
              <a:buFontTx/>
              <a:buChar char="•"/>
            </a:pPr>
            <a:r>
              <a:rPr lang="en-US" sz="1700" b="1" smtClean="0">
                <a:solidFill>
                  <a:schemeClr val="tx2"/>
                </a:solidFill>
                <a:latin typeface="Arial" charset="0"/>
              </a:rPr>
              <a:t>This lack of attention to enrollment of minorities in clinical trials can be seen at multiple stages including the design of studies and recruitment plans, as well as, failure to report recruitment and retention results by race/ethnicity.</a:t>
            </a:r>
          </a:p>
          <a:p>
            <a:pPr marL="246063" indent="-246063" eaLnBrk="1" hangingPunct="1"/>
            <a:endParaRPr lang="en-US" sz="1700" b="1" smtClean="0">
              <a:solidFill>
                <a:schemeClr val="tx2"/>
              </a:solidFill>
              <a:latin typeface="Arial" charset="0"/>
            </a:endParaRPr>
          </a:p>
          <a:p>
            <a:pPr marL="246063" indent="-246063" eaLnBrk="1" hangingPunct="1">
              <a:buFontTx/>
              <a:buChar char="•"/>
            </a:pPr>
            <a:r>
              <a:rPr lang="en-US" sz="1700" b="1" smtClean="0">
                <a:solidFill>
                  <a:schemeClr val="tx2"/>
                </a:solidFill>
                <a:latin typeface="Arial" charset="0"/>
              </a:rPr>
              <a:t>This limits awareness, opportunities and acceptance of clinical trials among diverse pops</a:t>
            </a:r>
          </a:p>
          <a:p>
            <a:pPr marL="246063" indent="-246063" eaLnBrk="1" hangingPunct="1"/>
            <a:endParaRPr lang="en-US" sz="1700" smtClean="0">
              <a:latin typeface="Arial" charset="0"/>
            </a:endParaRPr>
          </a:p>
          <a:p>
            <a:pPr marL="246063" indent="-246063" eaLnBrk="1" hangingPunct="1">
              <a:buFontTx/>
              <a:buChar char="•"/>
            </a:pPr>
            <a:r>
              <a:rPr lang="en-US" sz="1700" b="1" smtClean="0">
                <a:solidFill>
                  <a:schemeClr val="tx2"/>
                </a:solidFill>
                <a:latin typeface="Arial" charset="0"/>
              </a:rPr>
              <a:t>Furthermore, we don</a:t>
            </a:r>
            <a:r>
              <a:rPr lang="ja-JP" altLang="en-US" sz="1700" b="1" smtClean="0">
                <a:solidFill>
                  <a:schemeClr val="tx2"/>
                </a:solidFill>
                <a:latin typeface="Arial" charset="0"/>
              </a:rPr>
              <a:t>’</a:t>
            </a:r>
            <a:r>
              <a:rPr lang="en-US" sz="1700" b="1" smtClean="0">
                <a:solidFill>
                  <a:schemeClr val="tx2"/>
                </a:solidFill>
                <a:latin typeface="Arial" charset="0"/>
              </a:rPr>
              <a:t>t know how race/ethnicity act to moderate participation in research. That is, does participation in trials differ by race and ethnicity for particular types of studies?</a:t>
            </a:r>
          </a:p>
          <a:p>
            <a:pPr marL="246063" indent="-246063" eaLnBrk="1" hangingPunct="1"/>
            <a:endParaRPr lang="en-US" sz="1700" b="1" smtClean="0">
              <a:solidFill>
                <a:schemeClr val="tx2"/>
              </a:solidFill>
              <a:latin typeface="Arial" charset="0"/>
            </a:endParaRPr>
          </a:p>
          <a:p>
            <a:pPr marL="246063" indent="-246063" eaLnBrk="1" hangingPunct="1">
              <a:spcBef>
                <a:spcPct val="0"/>
              </a:spcBef>
            </a:pPr>
            <a:endParaRPr lang="en-US" smtClean="0">
              <a:latin typeface="Times New Roman" pitchFamily="18" charset="0"/>
            </a:endParaRPr>
          </a:p>
        </p:txBody>
      </p:sp>
      <p:sp>
        <p:nvSpPr>
          <p:cNvPr id="132099" name="Slide Number Placeholder 3"/>
          <p:cNvSpPr txBox="1">
            <a:spLocks noGrp="1"/>
          </p:cNvSpPr>
          <p:nvPr/>
        </p:nvSpPr>
        <p:spPr bwMode="auto">
          <a:xfrm>
            <a:off x="3970338" y="8831263"/>
            <a:ext cx="3038475" cy="463550"/>
          </a:xfrm>
          <a:prstGeom prst="rect">
            <a:avLst/>
          </a:prstGeom>
          <a:noFill/>
          <a:ln w="9525">
            <a:noFill/>
            <a:miter lim="800000"/>
            <a:headEnd/>
            <a:tailEnd/>
          </a:ln>
        </p:spPr>
        <p:txBody>
          <a:bodyPr lIns="91430" tIns="45715" rIns="91430" bIns="45715" anchor="b"/>
          <a:lstStyle/>
          <a:p>
            <a:pPr algn="r" defTabSz="881063"/>
            <a:fld id="{66A94539-96C8-4474-A1F2-170E788FA809}" type="slidenum">
              <a:rPr lang="en-US" sz="1300">
                <a:ea typeface="ＭＳ Ｐゴシック" pitchFamily="34" charset="-128"/>
              </a:rPr>
              <a:pPr algn="r" defTabSz="881063"/>
              <a:t>23</a:t>
            </a:fld>
            <a:endParaRPr lang="en-US" sz="130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8482" name="Rectangle 3"/>
          <p:cNvSpPr>
            <a:spLocks noGrp="1" noChangeArrowheads="1"/>
          </p:cNvSpPr>
          <p:nvPr>
            <p:ph type="body" idx="1"/>
          </p:nvPr>
        </p:nvSpPr>
        <p:spPr>
          <a:xfrm>
            <a:off x="701675" y="4414838"/>
            <a:ext cx="5607050" cy="4183062"/>
          </a:xfrm>
        </p:spPr>
        <p:txBody>
          <a:bodyPr/>
          <a:lstStyle/>
          <a:p>
            <a:pPr marL="246063" indent="-246063" eaLnBrk="1" hangingPunct="1">
              <a:spcBef>
                <a:spcPct val="0"/>
              </a:spcBef>
              <a:buFontTx/>
              <a:buChar char="•"/>
            </a:pPr>
            <a:r>
              <a:rPr lang="en-US" sz="1700" dirty="0" smtClean="0">
                <a:latin typeface="Times New Roman" pitchFamily="18" charset="0"/>
              </a:rPr>
              <a:t>Systematic review to identify all published health research</a:t>
            </a:r>
          </a:p>
          <a:p>
            <a:pPr marL="246063" indent="-246063" eaLnBrk="1" hangingPunct="1">
              <a:spcBef>
                <a:spcPct val="0"/>
              </a:spcBef>
            </a:pPr>
            <a:r>
              <a:rPr lang="en-US" sz="1700" dirty="0" smtClean="0">
                <a:latin typeface="Times New Roman" pitchFamily="18" charset="0"/>
              </a:rPr>
              <a:t>	studies that report consent rates by race or ethnicity, including NHIS and NHANES</a:t>
            </a:r>
          </a:p>
          <a:p>
            <a:pPr marL="246063" indent="-246063" eaLnBrk="1" hangingPunct="1">
              <a:spcBef>
                <a:spcPct val="0"/>
              </a:spcBef>
            </a:pPr>
            <a:endParaRPr lang="en-US" sz="1700" dirty="0" smtClean="0">
              <a:latin typeface="Times New Roman" pitchFamily="18" charset="0"/>
            </a:endParaRPr>
          </a:p>
          <a:p>
            <a:pPr marL="246063" indent="-246063" eaLnBrk="1" hangingPunct="1">
              <a:spcBef>
                <a:spcPct val="0"/>
              </a:spcBef>
              <a:buFontTx/>
              <a:buChar char="•"/>
            </a:pPr>
            <a:r>
              <a:rPr lang="en-US" sz="1700" dirty="0" smtClean="0">
                <a:latin typeface="Times New Roman" pitchFamily="18" charset="0"/>
              </a:rPr>
              <a:t>20 health research studies that reported consent rates by race or ethnicity  which involved enrollment decisions of over 70,000 individuals</a:t>
            </a:r>
          </a:p>
          <a:p>
            <a:pPr marL="246063" indent="-246063" eaLnBrk="1" hangingPunct="1">
              <a:spcBef>
                <a:spcPct val="0"/>
              </a:spcBef>
              <a:buFontTx/>
              <a:buChar char="•"/>
            </a:pPr>
            <a:endParaRPr lang="en-US" sz="1700" dirty="0" smtClean="0">
              <a:latin typeface="Times New Roman" pitchFamily="18" charset="0"/>
            </a:endParaRPr>
          </a:p>
          <a:p>
            <a:pPr marL="246063" indent="-246063" eaLnBrk="1" hangingPunct="1">
              <a:spcBef>
                <a:spcPct val="0"/>
              </a:spcBef>
              <a:buFontTx/>
              <a:buChar char="•"/>
            </a:pPr>
            <a:r>
              <a:rPr lang="en-US" sz="1700" dirty="0" smtClean="0">
                <a:latin typeface="Times New Roman" pitchFamily="18" charset="0"/>
              </a:rPr>
              <a:t>Dispels myth that minorities are unwilling to participate</a:t>
            </a:r>
          </a:p>
          <a:p>
            <a:pPr marL="246063" indent="-246063" eaLnBrk="1" hangingPunct="1">
              <a:spcBef>
                <a:spcPct val="0"/>
              </a:spcBef>
              <a:buFontTx/>
              <a:buChar char="•"/>
            </a:pPr>
            <a:endParaRPr lang="en-US" sz="1700" dirty="0" smtClean="0">
              <a:latin typeface="Times New Roman" pitchFamily="18" charset="0"/>
            </a:endParaRPr>
          </a:p>
          <a:p>
            <a:pPr marL="246063" indent="-246063" eaLnBrk="1" hangingPunct="1">
              <a:spcBef>
                <a:spcPct val="0"/>
              </a:spcBef>
              <a:buFontTx/>
              <a:buChar char="•"/>
            </a:pPr>
            <a:r>
              <a:rPr lang="en-US" sz="1700" dirty="0" smtClean="0">
                <a:latin typeface="Times New Roman" pitchFamily="18" charset="0"/>
              </a:rPr>
              <a:t>No race/ethnic difference in WTP for interview studies</a:t>
            </a:r>
          </a:p>
          <a:p>
            <a:pPr marL="246063" indent="-246063" eaLnBrk="1" hangingPunct="1">
              <a:spcBef>
                <a:spcPct val="0"/>
              </a:spcBef>
              <a:buFontTx/>
              <a:buChar char="•"/>
            </a:pPr>
            <a:endParaRPr lang="en-US" sz="1700" dirty="0" smtClean="0">
              <a:latin typeface="Times New Roman" pitchFamily="18" charset="0"/>
            </a:endParaRPr>
          </a:p>
          <a:p>
            <a:pPr marL="246063" indent="-246063" eaLnBrk="1" hangingPunct="1">
              <a:spcBef>
                <a:spcPct val="0"/>
              </a:spcBef>
              <a:buFontTx/>
              <a:buChar char="•"/>
            </a:pPr>
            <a:r>
              <a:rPr lang="en-US" sz="1700" dirty="0" err="1" smtClean="0">
                <a:latin typeface="Times New Roman" pitchFamily="18" charset="0"/>
              </a:rPr>
              <a:t>Af</a:t>
            </a:r>
            <a:r>
              <a:rPr lang="en-US" sz="1700" dirty="0" smtClean="0">
                <a:latin typeface="Times New Roman" pitchFamily="18" charset="0"/>
              </a:rPr>
              <a:t> </a:t>
            </a:r>
            <a:r>
              <a:rPr lang="en-US" sz="1700" dirty="0" err="1" smtClean="0">
                <a:latin typeface="Times New Roman" pitchFamily="18" charset="0"/>
              </a:rPr>
              <a:t>Ams</a:t>
            </a:r>
            <a:r>
              <a:rPr lang="en-US" sz="1700" dirty="0" smtClean="0">
                <a:latin typeface="Times New Roman" pitchFamily="18" charset="0"/>
              </a:rPr>
              <a:t> just as WTP as Whites, and Latinos more likely to participate than Whites in clinical interventions, possibly to increased access to state-of-the art treatments.</a:t>
            </a:r>
          </a:p>
          <a:p>
            <a:pPr marL="246063" indent="-246063" eaLnBrk="1" hangingPunct="1">
              <a:spcBef>
                <a:spcPct val="0"/>
              </a:spcBef>
              <a:buFontTx/>
              <a:buChar char="•"/>
            </a:pPr>
            <a:endParaRPr lang="en-US" sz="1700" dirty="0"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0290" name="Rectangle 3"/>
          <p:cNvSpPr>
            <a:spLocks noGrp="1" noChangeArrowheads="1"/>
          </p:cNvSpPr>
          <p:nvPr>
            <p:ph type="body" idx="1"/>
          </p:nvPr>
        </p:nvSpPr>
        <p:spPr>
          <a:xfrm>
            <a:off x="701675" y="4414838"/>
            <a:ext cx="5607050" cy="4183062"/>
          </a:xfrm>
        </p:spPr>
        <p:txBody>
          <a:bodyPr/>
          <a:lstStyle/>
          <a:p>
            <a:pPr marL="241300" indent="-241300" eaLnBrk="1" hangingPunct="1">
              <a:buFontTx/>
              <a:buChar char="•"/>
            </a:pPr>
            <a:r>
              <a:rPr lang="en-US" sz="1900" smtClean="0">
                <a:solidFill>
                  <a:schemeClr val="tx2"/>
                </a:solidFill>
              </a:rPr>
              <a:t>We conducted focus groups with </a:t>
            </a:r>
            <a:r>
              <a:rPr lang="en-US" sz="1900" b="1" smtClean="0">
                <a:solidFill>
                  <a:schemeClr val="tx2"/>
                </a:solidFill>
              </a:rPr>
              <a:t>34 low</a:t>
            </a:r>
            <a:r>
              <a:rPr lang="en-US" sz="1900" i="1" smtClean="0">
                <a:solidFill>
                  <a:schemeClr val="tx2"/>
                </a:solidFill>
              </a:rPr>
              <a:t> income </a:t>
            </a:r>
            <a:r>
              <a:rPr lang="en-US" sz="1900" smtClean="0">
                <a:solidFill>
                  <a:schemeClr val="tx2"/>
                </a:solidFill>
              </a:rPr>
              <a:t>African American and Latino older adults in San Francisco Bay Area</a:t>
            </a:r>
          </a:p>
          <a:p>
            <a:pPr marL="241300" indent="-241300" eaLnBrk="1" hangingPunct="1">
              <a:buFontTx/>
              <a:buChar char="•"/>
            </a:pPr>
            <a:r>
              <a:rPr lang="en-US" sz="1900" smtClean="0">
                <a:solidFill>
                  <a:schemeClr val="tx2"/>
                </a:solidFill>
              </a:rPr>
              <a:t>Want researchers to work with communities to address limited availability to quality health care in their communities</a:t>
            </a:r>
          </a:p>
          <a:p>
            <a:pPr marL="241300" indent="-241300" eaLnBrk="1" hangingPunct="1">
              <a:buFontTx/>
              <a:buChar char="•"/>
            </a:pPr>
            <a:r>
              <a:rPr lang="en-US" sz="1900" smtClean="0">
                <a:solidFill>
                  <a:schemeClr val="tx2"/>
                </a:solidFill>
              </a:rPr>
              <a:t>Want access to newest scientific advances</a:t>
            </a:r>
          </a:p>
          <a:p>
            <a:pPr marL="241300" indent="-241300" eaLnBrk="1" hangingPunct="1">
              <a:buFontTx/>
              <a:buChar char="•"/>
            </a:pPr>
            <a:endParaRPr lang="en-US" sz="1900" smtClean="0">
              <a:solidFill>
                <a:schemeClr val="tx2"/>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4386" name="Rectangle 3"/>
          <p:cNvSpPr>
            <a:spLocks noGrp="1" noChangeArrowheads="1"/>
          </p:cNvSpPr>
          <p:nvPr>
            <p:ph type="body" idx="1"/>
          </p:nvPr>
        </p:nvSpPr>
        <p:spPr>
          <a:xfrm>
            <a:off x="701675" y="4414838"/>
            <a:ext cx="5607050" cy="4183062"/>
          </a:xfrm>
        </p:spPr>
        <p:txBody>
          <a:bodyPr/>
          <a:lstStyle/>
          <a:p>
            <a:pPr eaLnBrk="1" hangingPunct="1"/>
            <a:endParaRPr lang="en-US"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0530" name="Rectangle 3"/>
          <p:cNvSpPr>
            <a:spLocks noGrp="1" noChangeArrowheads="1"/>
          </p:cNvSpPr>
          <p:nvPr>
            <p:ph type="body" idx="1"/>
          </p:nvPr>
        </p:nvSpPr>
        <p:spPr>
          <a:xfrm>
            <a:off x="701675" y="4414838"/>
            <a:ext cx="5607050" cy="4183062"/>
          </a:xfrm>
          <a:noFill/>
        </p:spPr>
        <p:txBody>
          <a:bodyPr/>
          <a:lstStyle/>
          <a:p>
            <a:pPr marL="228600" indent="-228600" eaLnBrk="1" hangingPunct="1">
              <a:buFontTx/>
              <a:buChar char="•"/>
            </a:pPr>
            <a:r>
              <a:rPr lang="en-US" sz="1800" smtClean="0">
                <a:latin typeface="Times New Roman" pitchFamily="18" charset="0"/>
              </a:rPr>
              <a:t>It has been shown repeatedly that recruiting minorities requires more effort and expense than whites. For example, the National Lung Screening Trial, a multi-center RCT used </a:t>
            </a:r>
            <a:r>
              <a:rPr lang="en-US" sz="1800" u="sng" smtClean="0">
                <a:latin typeface="Times New Roman" pitchFamily="18" charset="0"/>
              </a:rPr>
              <a:t>targeted strategies/additional funding in  select cities, which accounted for 78% of enrolled minorities</a:t>
            </a:r>
            <a:r>
              <a:rPr lang="en-US" sz="1800" smtClean="0">
                <a:latin typeface="Times New Roman" pitchFamily="18" charset="0"/>
              </a:rPr>
              <a:t> overall.</a:t>
            </a:r>
          </a:p>
          <a:p>
            <a:pPr marL="228600" indent="-228600" eaLnBrk="1" hangingPunct="1"/>
            <a:endParaRPr lang="en-US" sz="1800"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2578" name="Rectangle 3"/>
          <p:cNvSpPr>
            <a:spLocks noGrp="1" noChangeArrowheads="1"/>
          </p:cNvSpPr>
          <p:nvPr>
            <p:ph type="body" idx="1"/>
          </p:nvPr>
        </p:nvSpPr>
        <p:spPr>
          <a:xfrm>
            <a:off x="701675" y="4414838"/>
            <a:ext cx="5607050" cy="4183062"/>
          </a:xfrm>
        </p:spPr>
        <p:txBody>
          <a:bodyPr/>
          <a:lstStyle/>
          <a:p>
            <a:pPr eaLnBrk="1" hangingPunct="1"/>
            <a:endParaRPr lang="en-US"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4626" name="Rectangle 3"/>
          <p:cNvSpPr>
            <a:spLocks noGrp="1" noChangeArrowheads="1"/>
          </p:cNvSpPr>
          <p:nvPr>
            <p:ph type="body" idx="1"/>
          </p:nvPr>
        </p:nvSpPr>
        <p:spPr>
          <a:xfrm>
            <a:off x="701675" y="4414838"/>
            <a:ext cx="5607050" cy="4183062"/>
          </a:xfrm>
        </p:spPr>
        <p:txBody>
          <a:bodyPr/>
          <a:lstStyle/>
          <a:p>
            <a:pPr eaLnBrk="1" hangingPunct="1"/>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2" name="Rectangle 3"/>
          <p:cNvSpPr>
            <a:spLocks noGrp="1" noChangeArrowheads="1"/>
          </p:cNvSpPr>
          <p:nvPr>
            <p:ph type="body" idx="1"/>
          </p:nvPr>
        </p:nvSpPr>
        <p:spPr>
          <a:xfrm>
            <a:off x="701675" y="4414838"/>
            <a:ext cx="5607050" cy="4183062"/>
          </a:xfrm>
        </p:spPr>
        <p:txBody>
          <a:bodyPr/>
          <a:lstStyle/>
          <a:p>
            <a:pPr eaLnBrk="1" hangingPunct="1"/>
            <a:endParaRPr lang="en-US"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6674" name="Rectangle 3"/>
          <p:cNvSpPr>
            <a:spLocks noGrp="1" noChangeArrowheads="1"/>
          </p:cNvSpPr>
          <p:nvPr>
            <p:ph type="body" idx="1"/>
          </p:nvPr>
        </p:nvSpPr>
        <p:spPr>
          <a:xfrm>
            <a:off x="701675" y="4414838"/>
            <a:ext cx="5607050" cy="4183062"/>
          </a:xfrm>
        </p:spPr>
        <p:txBody>
          <a:bodyPr/>
          <a:lstStyle/>
          <a:p>
            <a:pPr eaLnBrk="1" hangingPunct="1"/>
            <a:endParaRPr lang="en-US"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8722" name="Rectangle 3"/>
          <p:cNvSpPr>
            <a:spLocks noGrp="1" noChangeArrowheads="1"/>
          </p:cNvSpPr>
          <p:nvPr>
            <p:ph type="body" idx="1"/>
          </p:nvPr>
        </p:nvSpPr>
        <p:spPr>
          <a:xfrm>
            <a:off x="701675" y="4414838"/>
            <a:ext cx="5607050" cy="4183062"/>
          </a:xfrm>
        </p:spPr>
        <p:txBody>
          <a:bodyPr/>
          <a:lstStyle/>
          <a:p>
            <a:pPr eaLnBrk="1" hangingPunct="1"/>
            <a:endParaRPr lang="en-US"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0770" name="Rectangle 3"/>
          <p:cNvSpPr>
            <a:spLocks noGrp="1" noChangeArrowheads="1"/>
          </p:cNvSpPr>
          <p:nvPr>
            <p:ph type="body" idx="1"/>
          </p:nvPr>
        </p:nvSpPr>
        <p:spPr>
          <a:xfrm>
            <a:off x="701675" y="4414838"/>
            <a:ext cx="5607050" cy="4183062"/>
          </a:xfrm>
        </p:spPr>
        <p:txBody>
          <a:bodyPr/>
          <a:lstStyle/>
          <a:p>
            <a:pPr eaLnBrk="1" hangingPunct="1"/>
            <a:endParaRPr lang="en-US"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2818" name="Rectangle 3"/>
          <p:cNvSpPr>
            <a:spLocks noGrp="1" noChangeArrowheads="1"/>
          </p:cNvSpPr>
          <p:nvPr>
            <p:ph type="body" idx="1"/>
          </p:nvPr>
        </p:nvSpPr>
        <p:spPr>
          <a:xfrm>
            <a:off x="701675" y="4414838"/>
            <a:ext cx="5607050" cy="4183062"/>
          </a:xfrm>
        </p:spPr>
        <p:txBody>
          <a:bodyPr/>
          <a:lstStyle/>
          <a:p>
            <a:pPr eaLnBrk="1" hangingPunct="1"/>
            <a:endParaRPr lang="en-US"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4866" name="Rectangle 3"/>
          <p:cNvSpPr>
            <a:spLocks noGrp="1" noChangeArrowheads="1"/>
          </p:cNvSpPr>
          <p:nvPr>
            <p:ph type="body" idx="1"/>
          </p:nvPr>
        </p:nvSpPr>
        <p:spPr>
          <a:xfrm>
            <a:off x="701675" y="4414838"/>
            <a:ext cx="5607050" cy="4183062"/>
          </a:xfrm>
        </p:spPr>
        <p:txBody>
          <a:bodyPr/>
          <a:lstStyle/>
          <a:p>
            <a:pPr eaLnBrk="1" hangingPunct="1"/>
            <a:endParaRPr lang="en-US"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6914" name="Rectangle 3"/>
          <p:cNvSpPr>
            <a:spLocks noGrp="1" noChangeArrowheads="1"/>
          </p:cNvSpPr>
          <p:nvPr>
            <p:ph type="body" idx="1"/>
          </p:nvPr>
        </p:nvSpPr>
        <p:spPr>
          <a:xfrm>
            <a:off x="701675" y="4414838"/>
            <a:ext cx="5607050" cy="4183062"/>
          </a:xfrm>
        </p:spPr>
        <p:txBody>
          <a:bodyPr/>
          <a:lstStyle/>
          <a:p>
            <a:pPr eaLnBrk="1" hangingPunct="1"/>
            <a:endParaRPr lang="en-US"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8962" name="Rectangle 3"/>
          <p:cNvSpPr>
            <a:spLocks noGrp="1" noChangeArrowheads="1"/>
          </p:cNvSpPr>
          <p:nvPr>
            <p:ph type="body" idx="1"/>
          </p:nvPr>
        </p:nvSpPr>
        <p:spPr>
          <a:xfrm>
            <a:off x="701675" y="4414838"/>
            <a:ext cx="5607050" cy="4183062"/>
          </a:xfrm>
        </p:spPr>
        <p:txBody>
          <a:bodyPr/>
          <a:lstStyle/>
          <a:p>
            <a:pPr eaLnBrk="1" hangingPunct="1"/>
            <a:endParaRPr lang="en-US"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0706" name="Rectangle 3"/>
          <p:cNvSpPr>
            <a:spLocks noGrp="1" noChangeArrowheads="1"/>
          </p:cNvSpPr>
          <p:nvPr>
            <p:ph type="body" idx="1"/>
          </p:nvPr>
        </p:nvSpPr>
        <p:spPr>
          <a:xfrm>
            <a:off x="701675" y="4414838"/>
            <a:ext cx="5607050" cy="4183062"/>
          </a:xfrm>
          <a:noFill/>
        </p:spPr>
        <p:txBody>
          <a:bodyPr/>
          <a:lstStyle/>
          <a:p>
            <a:pPr eaLnBrk="1" hangingPunct="1"/>
            <a:r>
              <a:rPr lang="en-US" sz="1800" dirty="0" smtClean="0">
                <a:solidFill>
                  <a:schemeClr val="tx2"/>
                </a:solidFill>
              </a:rPr>
              <a:t>Harris PA 2012</a:t>
            </a:r>
          </a:p>
          <a:p>
            <a:pPr eaLnBrk="1" hangingPunct="1">
              <a:buFontTx/>
              <a:buChar char="•"/>
            </a:pPr>
            <a:r>
              <a:rPr lang="en-US" sz="1800" dirty="0" smtClean="0">
                <a:solidFill>
                  <a:schemeClr val="tx2"/>
                </a:solidFill>
              </a:rPr>
              <a:t>Research Match whites over represented relative to U.S. Census (81.2% vs. 75.1%);</a:t>
            </a:r>
          </a:p>
          <a:p>
            <a:pPr eaLnBrk="1" hangingPunct="1">
              <a:buFontTx/>
              <a:buChar char="•"/>
            </a:pPr>
            <a:r>
              <a:rPr lang="en-US" sz="1800" dirty="0" smtClean="0">
                <a:solidFill>
                  <a:schemeClr val="tx2"/>
                </a:solidFill>
              </a:rPr>
              <a:t>African Americans underrepresented (9.9% vs. 12.3%)</a:t>
            </a:r>
          </a:p>
          <a:p>
            <a:pPr eaLnBrk="1" hangingPunct="1">
              <a:buFontTx/>
              <a:buChar char="•"/>
            </a:pPr>
            <a:r>
              <a:rPr lang="en-US" sz="1800" dirty="0" smtClean="0">
                <a:solidFill>
                  <a:schemeClr val="tx2"/>
                </a:solidFill>
              </a:rPr>
              <a:t>Latinos underrepresented 4.7% vs. 12.5%</a:t>
            </a:r>
          </a:p>
          <a:p>
            <a:pPr eaLnBrk="1" hangingPunct="1">
              <a:buFontTx/>
              <a:buChar char="•"/>
            </a:pPr>
            <a:endParaRPr lang="en-US" sz="1800" dirty="0" smtClean="0">
              <a:solidFill>
                <a:schemeClr val="tx2"/>
              </a:solidFill>
            </a:endParaRPr>
          </a:p>
          <a:p>
            <a:pPr eaLnBrk="1" hangingPunct="1"/>
            <a:r>
              <a:rPr lang="en-US" sz="1800" dirty="0" smtClean="0">
                <a:solidFill>
                  <a:schemeClr val="tx2"/>
                </a:solidFill>
              </a:rPr>
              <a:t>Harris PA 2005</a:t>
            </a:r>
          </a:p>
          <a:p>
            <a:pPr eaLnBrk="1" hangingPunct="1">
              <a:buFontTx/>
              <a:buChar char="•"/>
            </a:pPr>
            <a:r>
              <a:rPr lang="en-US" sz="1800" dirty="0" smtClean="0">
                <a:solidFill>
                  <a:schemeClr val="tx2"/>
                </a:solidFill>
              </a:rPr>
              <a:t>Need to be careful of healthy volunteer bias; Vanderbilt University registry: volunteers are younger and more likely to be normal weight compared to census data</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1010" name="Rectangle 3"/>
          <p:cNvSpPr>
            <a:spLocks noGrp="1" noChangeArrowheads="1"/>
          </p:cNvSpPr>
          <p:nvPr>
            <p:ph type="body" idx="1"/>
          </p:nvPr>
        </p:nvSpPr>
        <p:spPr>
          <a:xfrm>
            <a:off x="701675" y="4414838"/>
            <a:ext cx="5607050" cy="4183062"/>
          </a:xfrm>
        </p:spPr>
        <p:txBody>
          <a:bodyPr/>
          <a:lstStyle/>
          <a:p>
            <a:pPr eaLnBrk="1" hangingPunct="1"/>
            <a:endParaRPr lang="en-US" smtClean="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Ro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9331" name="Rectangle 3"/>
          <p:cNvSpPr>
            <a:spLocks noGrp="1" noChangeArrowheads="1"/>
          </p:cNvSpPr>
          <p:nvPr>
            <p:ph type="body" idx="1"/>
          </p:nvPr>
        </p:nvSpPr>
        <p:spPr bwMode="auto">
          <a:xfrm>
            <a:off x="701753" y="4415522"/>
            <a:ext cx="5606895" cy="418361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bwMode="auto">
          <a:xfrm>
            <a:off x="1227138" y="668338"/>
            <a:ext cx="4648200" cy="3486150"/>
          </a:xfrm>
          <a:noFill/>
          <a:ln>
            <a:solidFill>
              <a:srgbClr val="000000"/>
            </a:solidFill>
            <a:miter lim="800000"/>
            <a:headEnd/>
            <a:tailEnd/>
          </a:ln>
        </p:spPr>
      </p:sp>
      <p:sp>
        <p:nvSpPr>
          <p:cNvPr id="22530" name="Rectangle 3"/>
          <p:cNvSpPr>
            <a:spLocks noGrp="1" noChangeArrowheads="1"/>
          </p:cNvSpPr>
          <p:nvPr>
            <p:ph type="body" idx="1"/>
          </p:nvPr>
        </p:nvSpPr>
        <p:spPr>
          <a:xfrm>
            <a:off x="701675" y="4414838"/>
            <a:ext cx="5607050" cy="4183062"/>
          </a:xfrm>
        </p:spPr>
        <p:txBody>
          <a:bodyPr/>
          <a:lstStyle/>
          <a:p>
            <a:pPr marL="303213" indent="-303213" eaLnBrk="1" hangingPunct="1">
              <a:buFontTx/>
              <a:buChar char="•"/>
            </a:pPr>
            <a:r>
              <a:rPr lang="en-US" sz="1900" b="1" smtClean="0">
                <a:solidFill>
                  <a:schemeClr val="tx2"/>
                </a:solidFill>
              </a:rPr>
              <a:t>Need to describe composition of study pop, rationale and recruitment plan; targeted pop</a:t>
            </a:r>
          </a:p>
          <a:p>
            <a:pPr marL="303213" indent="-303213" eaLnBrk="1" hangingPunct="1"/>
            <a:endParaRPr lang="en-US" sz="1900" b="1" smtClean="0">
              <a:solidFill>
                <a:schemeClr val="tx2"/>
              </a:solidFill>
            </a:endParaRPr>
          </a:p>
          <a:p>
            <a:pPr marL="303213" indent="-303213" eaLnBrk="1" hangingPunct="1">
              <a:buFontTx/>
              <a:buChar char="•"/>
            </a:pPr>
            <a:r>
              <a:rPr lang="en-US" sz="1900" b="1" smtClean="0">
                <a:solidFill>
                  <a:schemeClr val="tx2"/>
                </a:solidFill>
              </a:rPr>
              <a:t>For clinical trials need to have sufficient power to test for subgroup analyses if prior evidence exists of such differences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Ro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0355" name="Rectangle 3"/>
          <p:cNvSpPr>
            <a:spLocks noGrp="1" noChangeArrowheads="1"/>
          </p:cNvSpPr>
          <p:nvPr>
            <p:ph type="body" idx="1"/>
          </p:nvPr>
        </p:nvSpPr>
        <p:spPr bwMode="auto">
          <a:xfrm>
            <a:off x="701753" y="4415522"/>
            <a:ext cx="5606895" cy="418361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Ro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1379" name="Rectangle 3"/>
          <p:cNvSpPr>
            <a:spLocks noGrp="1" noChangeArrowheads="1"/>
          </p:cNvSpPr>
          <p:nvPr>
            <p:ph type="body" idx="1"/>
          </p:nvPr>
        </p:nvSpPr>
        <p:spPr bwMode="auto">
          <a:xfrm>
            <a:off x="701753" y="4415522"/>
            <a:ext cx="5606895" cy="418361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Ro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03" name="Rectangle 3"/>
          <p:cNvSpPr>
            <a:spLocks noGrp="1" noChangeArrowheads="1"/>
          </p:cNvSpPr>
          <p:nvPr>
            <p:ph type="body" idx="1"/>
          </p:nvPr>
        </p:nvSpPr>
        <p:spPr bwMode="auto">
          <a:xfrm>
            <a:off x="701753" y="4415522"/>
            <a:ext cx="5606895" cy="418361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Ro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03" name="Rectangle 3"/>
          <p:cNvSpPr>
            <a:spLocks noGrp="1" noChangeArrowheads="1"/>
          </p:cNvSpPr>
          <p:nvPr>
            <p:ph type="body" idx="1"/>
          </p:nvPr>
        </p:nvSpPr>
        <p:spPr bwMode="auto">
          <a:xfrm>
            <a:off x="701753" y="4415522"/>
            <a:ext cx="5606895" cy="418361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Ro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03" name="Rectangle 3"/>
          <p:cNvSpPr>
            <a:spLocks noGrp="1" noChangeArrowheads="1"/>
          </p:cNvSpPr>
          <p:nvPr>
            <p:ph type="body" idx="1"/>
          </p:nvPr>
        </p:nvSpPr>
        <p:spPr bwMode="auto">
          <a:xfrm>
            <a:off x="701753" y="4415522"/>
            <a:ext cx="5606895" cy="418361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Ro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03" name="Rectangle 3"/>
          <p:cNvSpPr>
            <a:spLocks noGrp="1" noChangeArrowheads="1"/>
          </p:cNvSpPr>
          <p:nvPr>
            <p:ph type="body" idx="1"/>
          </p:nvPr>
        </p:nvSpPr>
        <p:spPr bwMode="auto">
          <a:xfrm>
            <a:off x="701753" y="4415522"/>
            <a:ext cx="5606895" cy="418361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Ro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0595" name="Rectangle 3"/>
          <p:cNvSpPr>
            <a:spLocks noGrp="1" noChangeArrowheads="1"/>
          </p:cNvSpPr>
          <p:nvPr>
            <p:ph type="body" idx="1"/>
          </p:nvPr>
        </p:nvSpPr>
        <p:spPr bwMode="auto">
          <a:xfrm>
            <a:off x="701753" y="4415522"/>
            <a:ext cx="5606895" cy="418361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Ro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1619" name="Rectangle 3"/>
          <p:cNvSpPr>
            <a:spLocks noGrp="1" noChangeArrowheads="1"/>
          </p:cNvSpPr>
          <p:nvPr>
            <p:ph type="body" idx="1"/>
          </p:nvPr>
        </p:nvSpPr>
        <p:spPr bwMode="auto">
          <a:xfrm>
            <a:off x="701753" y="4415522"/>
            <a:ext cx="5606895" cy="418361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Ro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43" name="Rectangle 3"/>
          <p:cNvSpPr>
            <a:spLocks noGrp="1" noChangeArrowheads="1"/>
          </p:cNvSpPr>
          <p:nvPr>
            <p:ph type="body" idx="1"/>
          </p:nvPr>
        </p:nvSpPr>
        <p:spPr bwMode="auto">
          <a:xfrm>
            <a:off x="701753" y="4415522"/>
            <a:ext cx="5606895" cy="418361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3058" name="Rectangle 3"/>
          <p:cNvSpPr>
            <a:spLocks noGrp="1" noChangeArrowheads="1"/>
          </p:cNvSpPr>
          <p:nvPr>
            <p:ph type="body" idx="1"/>
          </p:nvPr>
        </p:nvSpPr>
        <p:spPr>
          <a:xfrm>
            <a:off x="701675" y="4414838"/>
            <a:ext cx="5607050" cy="4183062"/>
          </a:xfrm>
        </p:spPr>
        <p:txBody>
          <a:bodyPr/>
          <a:lstStyle/>
          <a:p>
            <a:pPr marL="171450" indent="-171450" eaLnBrk="1" hangingPunct="1">
              <a:buFont typeface="Arial"/>
              <a:buChar char="•"/>
            </a:pPr>
            <a:r>
              <a:rPr lang="en-US" sz="1600" dirty="0" smtClean="0">
                <a:latin typeface="+mj-lt"/>
              </a:rPr>
              <a:t>Especially for genetics /genomics study, cultural similarity and personal approaches are essential for successful minority enrollment (Johnson VA 2011-systematic review of 6 genetics studies in </a:t>
            </a:r>
            <a:r>
              <a:rPr lang="en-US" sz="1600" smtClean="0">
                <a:latin typeface="+mj-lt"/>
              </a:rPr>
              <a:t>African Americans)</a:t>
            </a:r>
          </a:p>
          <a:p>
            <a:pPr marL="171450" indent="-171450" eaLnBrk="1" hangingPunct="1">
              <a:buFont typeface="Arial"/>
              <a:buChar char="•"/>
            </a:pPr>
            <a:endParaRPr lang="en-US" sz="1600" dirty="0" smtClean="0">
              <a:latin typeface="+mj-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p:txBody>
          <a:bodyPr/>
          <a:lstStyle/>
          <a:p>
            <a:pPr>
              <a:buFontTx/>
              <a:buChar char="•"/>
            </a:pPr>
            <a:r>
              <a:rPr lang="en-US" sz="2500" b="1" dirty="0" smtClean="0">
                <a:solidFill>
                  <a:schemeClr val="tx2"/>
                </a:solidFill>
              </a:rPr>
              <a:t>Very significant room for improvement!</a:t>
            </a:r>
          </a:p>
          <a:p>
            <a:pPr>
              <a:buFontTx/>
              <a:buChar char="•"/>
            </a:pPr>
            <a:r>
              <a:rPr lang="en-US" sz="2500" b="1" dirty="0" smtClean="0">
                <a:solidFill>
                  <a:schemeClr val="tx2"/>
                </a:solidFill>
              </a:rPr>
              <a:t>By 2042, whites will be the minority in the U.S., especially in  Hawaii, D.C., California, New Mexico and Texas</a:t>
            </a:r>
          </a:p>
          <a:p>
            <a:pPr>
              <a:buFontTx/>
              <a:buChar char="•"/>
            </a:pPr>
            <a:r>
              <a:rPr lang="en-US" sz="2500" b="1" dirty="0" smtClean="0">
                <a:solidFill>
                  <a:schemeClr val="tx2"/>
                </a:solidFill>
              </a:rPr>
              <a:t>52 million Latinos (16.4%)</a:t>
            </a:r>
          </a:p>
          <a:p>
            <a:pPr>
              <a:buFontTx/>
              <a:buChar char="•"/>
            </a:pPr>
            <a:r>
              <a:rPr lang="en-US" sz="2500" b="1" dirty="0" smtClean="0">
                <a:solidFill>
                  <a:schemeClr val="tx2"/>
                </a:solidFill>
              </a:rPr>
              <a:t>15 million Asians/API  (5%)</a:t>
            </a:r>
          </a:p>
          <a:p>
            <a:pPr>
              <a:buFontTx/>
              <a:buChar char="•"/>
            </a:pPr>
            <a:r>
              <a:rPr lang="en-US" sz="2500" b="1" dirty="0" smtClean="0">
                <a:solidFill>
                  <a:schemeClr val="tx2"/>
                </a:solidFill>
              </a:rPr>
              <a:t>38 million </a:t>
            </a:r>
            <a:r>
              <a:rPr lang="en-US" sz="2500" b="1" dirty="0" smtClean="0">
                <a:solidFill>
                  <a:schemeClr val="tx2"/>
                </a:solidFill>
              </a:rPr>
              <a:t>African </a:t>
            </a:r>
            <a:r>
              <a:rPr lang="en-US" sz="2500" b="1" dirty="0" err="1" smtClean="0">
                <a:solidFill>
                  <a:schemeClr val="tx2"/>
                </a:solidFill>
              </a:rPr>
              <a:t>Ams</a:t>
            </a:r>
            <a:r>
              <a:rPr lang="en-US" sz="2500" b="1" dirty="0" smtClean="0">
                <a:solidFill>
                  <a:schemeClr val="tx2"/>
                </a:solidFill>
              </a:rPr>
              <a:t> (</a:t>
            </a:r>
            <a:r>
              <a:rPr lang="en-US" sz="2500" b="1" dirty="0" smtClean="0">
                <a:solidFill>
                  <a:schemeClr val="tx2"/>
                </a:solidFill>
              </a:rPr>
              <a:t>12.6%)</a:t>
            </a:r>
          </a:p>
          <a:p>
            <a:pPr>
              <a:buFontTx/>
              <a:buChar char="•"/>
            </a:pPr>
            <a:endParaRPr lang="en-US" sz="2500" b="1" dirty="0" smtClean="0">
              <a:solidFill>
                <a:schemeClr val="tx2"/>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5106" name="Rectangle 3"/>
          <p:cNvSpPr>
            <a:spLocks noGrp="1" noChangeArrowheads="1"/>
          </p:cNvSpPr>
          <p:nvPr>
            <p:ph type="body" idx="1"/>
          </p:nvPr>
        </p:nvSpPr>
        <p:spPr>
          <a:xfrm>
            <a:off x="701675" y="4414838"/>
            <a:ext cx="5607050" cy="4183062"/>
          </a:xfrm>
        </p:spPr>
        <p:txBody>
          <a:bodyPr/>
          <a:lstStyle/>
          <a:p>
            <a:pPr eaLnBrk="1" hangingPunct="1"/>
            <a:endParaRPr lang="en-US" smtClean="0">
              <a:latin typeface="Times New Roman"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9202" name="Rectangle 3"/>
          <p:cNvSpPr>
            <a:spLocks noGrp="1" noChangeArrowheads="1"/>
          </p:cNvSpPr>
          <p:nvPr>
            <p:ph type="body" idx="1"/>
          </p:nvPr>
        </p:nvSpPr>
        <p:spPr>
          <a:xfrm>
            <a:off x="701675" y="4414838"/>
            <a:ext cx="5607050" cy="4183062"/>
          </a:xfrm>
        </p:spPr>
        <p:txBody>
          <a:bodyPr/>
          <a:lstStyle/>
          <a:p>
            <a:pPr eaLnBrk="1" hangingPunct="1"/>
            <a:endParaRPr lang="en-US" smtClean="0">
              <a:latin typeface="Times New Roman"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1250" name="Rectangle 3"/>
          <p:cNvSpPr>
            <a:spLocks noGrp="1" noChangeArrowheads="1"/>
          </p:cNvSpPr>
          <p:nvPr>
            <p:ph type="body" idx="1"/>
          </p:nvPr>
        </p:nvSpPr>
        <p:spPr>
          <a:xfrm>
            <a:off x="701675" y="4414838"/>
            <a:ext cx="5607050" cy="4183062"/>
          </a:xfrm>
        </p:spPr>
        <p:txBody>
          <a:bodyPr/>
          <a:lstStyle/>
          <a:p>
            <a:pPr eaLnBrk="1" hangingPunct="1"/>
            <a:endParaRPr lang="en-US" smtClean="0">
              <a:latin typeface="Times New Roman"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TextEdit="1"/>
          </p:cNvSpPr>
          <p:nvPr>
            <p:ph type="sldImg"/>
          </p:nvPr>
        </p:nvSpPr>
        <p:spPr bwMode="auto">
          <a:noFill/>
          <a:ln>
            <a:solidFill>
              <a:srgbClr val="000000"/>
            </a:solidFill>
            <a:miter lim="800000"/>
            <a:headEnd/>
            <a:tailEnd/>
          </a:ln>
        </p:spPr>
      </p:sp>
      <p:sp>
        <p:nvSpPr>
          <p:cNvPr id="230403" name="Rectangle 3"/>
          <p:cNvSpPr>
            <a:spLocks noGrp="1"/>
          </p:cNvSpPr>
          <p:nvPr>
            <p:ph type="body" idx="1"/>
          </p:nvPr>
        </p:nvSpPr>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Slide Image Placeholder 1"/>
          <p:cNvSpPr>
            <a:spLocks noGrp="1" noRot="1" noChangeAspect="1"/>
          </p:cNvSpPr>
          <p:nvPr>
            <p:ph type="sldImg"/>
          </p:nvPr>
        </p:nvSpPr>
        <p:spPr bwMode="auto">
          <a:noFill/>
          <a:ln>
            <a:solidFill>
              <a:srgbClr val="000000"/>
            </a:solidFill>
            <a:miter lim="800000"/>
            <a:headEnd/>
            <a:tailEnd/>
          </a:ln>
        </p:spPr>
      </p:sp>
      <p:sp>
        <p:nvSpPr>
          <p:cNvPr id="184322" name="Notes Placeholder 2"/>
          <p:cNvSpPr>
            <a:spLocks noGrp="1"/>
          </p:cNvSpPr>
          <p:nvPr>
            <p:ph type="body" idx="1"/>
          </p:nvPr>
        </p:nvSpPr>
        <p:spPr/>
        <p:txBody>
          <a:bodyPr/>
          <a:lstStyle/>
          <a:p>
            <a:pPr marL="285750" indent="-285750" eaLnBrk="1" hangingPunct="1">
              <a:buFontTx/>
              <a:buChar char="•"/>
            </a:pPr>
            <a:r>
              <a:rPr lang="en-US" sz="1800" b="1" smtClean="0"/>
              <a:t>Requires a paradigm shift from focusing on how to recruit minorities to having minority communities involved as partners in research</a:t>
            </a:r>
          </a:p>
          <a:p>
            <a:pPr marL="285750" indent="-285750" eaLnBrk="1" hangingPunct="1">
              <a:buFontTx/>
              <a:buChar char="•"/>
            </a:pPr>
            <a:r>
              <a:rPr lang="en-US" sz="1800" b="1" smtClean="0"/>
              <a:t>With shared learning and solving of health issues</a:t>
            </a:r>
          </a:p>
          <a:p>
            <a:pPr marL="285750" indent="-285750" eaLnBrk="1" hangingPunct="1">
              <a:buFontTx/>
              <a:buChar char="•"/>
            </a:pPr>
            <a:endParaRPr lang="en-US" sz="1800" b="1" smtClean="0"/>
          </a:p>
        </p:txBody>
      </p:sp>
      <p:sp>
        <p:nvSpPr>
          <p:cNvPr id="4" name="Slide Number Placeholder 3"/>
          <p:cNvSpPr>
            <a:spLocks noGrp="1"/>
          </p:cNvSpPr>
          <p:nvPr>
            <p:ph type="sldNum" sz="quarter" idx="5"/>
          </p:nvPr>
        </p:nvSpPr>
        <p:spPr>
          <a:noFill/>
        </p:spPr>
        <p:txBody>
          <a:bodyPr/>
          <a:lstStyle/>
          <a:p>
            <a:fld id="{0EB5B836-85EA-4EC2-835E-94C0FB5F40B4}" type="slidenum">
              <a:rPr lang="en-US"/>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Ro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6739" name="Rectangle 3"/>
          <p:cNvSpPr>
            <a:spLocks noGrp="1" noChangeArrowheads="1"/>
          </p:cNvSpPr>
          <p:nvPr>
            <p:ph type="body" idx="1"/>
          </p:nvPr>
        </p:nvSpPr>
        <p:spPr bwMode="auto">
          <a:xfrm>
            <a:off x="701753" y="4415522"/>
            <a:ext cx="5606895" cy="418361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1430" tIns="45715" rIns="91430" bIns="45715" anchor="b"/>
          <a:lstStyle/>
          <a:p>
            <a:pPr algn="r" defTabSz="881063"/>
            <a:fld id="{FC320680-A490-41AC-BF05-1411B2B49733}" type="slidenum">
              <a:rPr lang="en-US" sz="1300">
                <a:ea typeface="ＭＳ Ｐゴシック" pitchFamily="34" charset="-128"/>
              </a:rPr>
              <a:pPr algn="r" defTabSz="881063"/>
              <a:t>56</a:t>
            </a:fld>
            <a:endParaRPr lang="en-US" sz="1300">
              <a:ea typeface="ＭＳ Ｐゴシック" pitchFamily="34" charset="-128"/>
            </a:endParaRPr>
          </a:p>
        </p:txBody>
      </p:sp>
      <p:sp>
        <p:nvSpPr>
          <p:cNvPr id="18841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88419" name="Rectangle 3"/>
          <p:cNvSpPr>
            <a:spLocks noGrp="1" noChangeArrowheads="1"/>
          </p:cNvSpPr>
          <p:nvPr>
            <p:ph type="body" idx="1"/>
          </p:nvPr>
        </p:nvSpPr>
        <p:spPr>
          <a:xfrm>
            <a:off x="701675" y="4414838"/>
            <a:ext cx="5607050" cy="4183062"/>
          </a:xfrm>
          <a:solidFill>
            <a:srgbClr val="FFFFFF"/>
          </a:solidFill>
          <a:ln>
            <a:solidFill>
              <a:srgbClr val="000000"/>
            </a:solid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Ro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8787" name="Rectangle 3"/>
          <p:cNvSpPr>
            <a:spLocks noGrp="1" noChangeArrowheads="1"/>
          </p:cNvSpPr>
          <p:nvPr>
            <p:ph type="body" idx="1"/>
          </p:nvPr>
        </p:nvSpPr>
        <p:spPr bwMode="auto">
          <a:xfrm>
            <a:off x="701753" y="4415522"/>
            <a:ext cx="5606895" cy="418361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9054B4-C7AD-424F-A890-5435C951EF8E}" type="slidenum">
              <a:rPr lang="en-US" smtClean="0"/>
              <a:pPr/>
              <a:t>59</a:t>
            </a:fld>
            <a:endParaRPr lang="en-US"/>
          </a:p>
        </p:txBody>
      </p:sp>
    </p:spTree>
    <p:extLst>
      <p:ext uri="{BB962C8B-B14F-4D97-AF65-F5344CB8AC3E}">
        <p14:creationId xmlns:p14="http://schemas.microsoft.com/office/powerpoint/2010/main" val="7026396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Ro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9811" name="Rectangle 3"/>
          <p:cNvSpPr>
            <a:spLocks noGrp="1" noChangeArrowheads="1"/>
          </p:cNvSpPr>
          <p:nvPr>
            <p:ph type="body" idx="1"/>
          </p:nvPr>
        </p:nvSpPr>
        <p:spPr bwMode="auto">
          <a:xfrm>
            <a:off x="701753" y="4415522"/>
            <a:ext cx="5606895" cy="418361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p:txBody>
          <a:bodyPr/>
          <a:lstStyle/>
          <a:p>
            <a:pPr>
              <a:buFontTx/>
              <a:buChar char="•"/>
            </a:pPr>
            <a:r>
              <a:rPr lang="en-US" sz="2500" b="1" dirty="0" smtClean="0">
                <a:solidFill>
                  <a:schemeClr val="tx2"/>
                </a:solidFill>
              </a:rPr>
              <a:t>Very significant room for improvement!</a:t>
            </a:r>
          </a:p>
          <a:p>
            <a:pPr>
              <a:buFontTx/>
              <a:buChar char="•"/>
            </a:pPr>
            <a:r>
              <a:rPr lang="en-US" sz="2500" b="1" dirty="0" smtClean="0">
                <a:solidFill>
                  <a:schemeClr val="tx2"/>
                </a:solidFill>
              </a:rPr>
              <a:t>By 2042, whites will be the minority in the U.S., especially in  Hawaii, D.C., California, New Mexico and Texas</a:t>
            </a:r>
          </a:p>
          <a:p>
            <a:pPr>
              <a:buFontTx/>
              <a:buChar char="•"/>
            </a:pPr>
            <a:r>
              <a:rPr lang="en-US" sz="2500" b="1" dirty="0" smtClean="0">
                <a:solidFill>
                  <a:schemeClr val="tx2"/>
                </a:solidFill>
              </a:rPr>
              <a:t>52 million Latinos (16.4%)</a:t>
            </a:r>
          </a:p>
          <a:p>
            <a:pPr>
              <a:buFontTx/>
              <a:buChar char="•"/>
            </a:pPr>
            <a:r>
              <a:rPr lang="en-US" sz="2500" b="1" dirty="0" smtClean="0">
                <a:solidFill>
                  <a:schemeClr val="tx2"/>
                </a:solidFill>
              </a:rPr>
              <a:t>15 million Asians/API  (5%)</a:t>
            </a:r>
          </a:p>
          <a:p>
            <a:pPr>
              <a:buFontTx/>
              <a:buChar char="•"/>
            </a:pPr>
            <a:r>
              <a:rPr lang="en-US" sz="2500" b="1" dirty="0" smtClean="0">
                <a:solidFill>
                  <a:schemeClr val="tx2"/>
                </a:solidFill>
              </a:rPr>
              <a:t>38 million </a:t>
            </a:r>
            <a:r>
              <a:rPr lang="en-US" sz="2500" b="1" dirty="0" smtClean="0">
                <a:solidFill>
                  <a:schemeClr val="tx2"/>
                </a:solidFill>
              </a:rPr>
              <a:t>African </a:t>
            </a:r>
            <a:r>
              <a:rPr lang="en-US" sz="2500" b="1" dirty="0" err="1" smtClean="0">
                <a:solidFill>
                  <a:schemeClr val="tx2"/>
                </a:solidFill>
              </a:rPr>
              <a:t>Ams</a:t>
            </a:r>
            <a:r>
              <a:rPr lang="en-US" sz="2500" b="1" dirty="0" smtClean="0">
                <a:solidFill>
                  <a:schemeClr val="tx2"/>
                </a:solidFill>
              </a:rPr>
              <a:t> (</a:t>
            </a:r>
            <a:r>
              <a:rPr lang="en-US" sz="2500" b="1" dirty="0" smtClean="0">
                <a:solidFill>
                  <a:schemeClr val="tx2"/>
                </a:solidFill>
              </a:rPr>
              <a:t>12.6%)</a:t>
            </a:r>
          </a:p>
          <a:p>
            <a:pPr>
              <a:buFontTx/>
              <a:buChar char="•"/>
            </a:pPr>
            <a:endParaRPr lang="en-US" sz="2500" b="1" dirty="0" smtClean="0">
              <a:solidFill>
                <a:schemeClr val="tx2"/>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Ro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0835" name="Rectangle 3"/>
          <p:cNvSpPr>
            <a:spLocks noGrp="1" noChangeArrowheads="1"/>
          </p:cNvSpPr>
          <p:nvPr>
            <p:ph type="body" idx="1"/>
          </p:nvPr>
        </p:nvSpPr>
        <p:spPr bwMode="auto">
          <a:xfrm>
            <a:off x="701753" y="4415522"/>
            <a:ext cx="5606895" cy="418361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1430" tIns="45715" rIns="91430" bIns="45715" anchor="b"/>
          <a:lstStyle/>
          <a:p>
            <a:pPr algn="r" defTabSz="881063"/>
            <a:fld id="{FC320680-A490-41AC-BF05-1411B2B49733}" type="slidenum">
              <a:rPr lang="en-US" sz="1300">
                <a:ea typeface="ＭＳ Ｐゴシック" pitchFamily="34" charset="-128"/>
              </a:rPr>
              <a:pPr algn="r" defTabSz="881063"/>
              <a:t>62</a:t>
            </a:fld>
            <a:endParaRPr lang="en-US" sz="1300">
              <a:ea typeface="ＭＳ Ｐゴシック" pitchFamily="34" charset="-128"/>
            </a:endParaRPr>
          </a:p>
        </p:txBody>
      </p:sp>
      <p:sp>
        <p:nvSpPr>
          <p:cNvPr id="18841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88419" name="Rectangle 3"/>
          <p:cNvSpPr>
            <a:spLocks noGrp="1" noChangeArrowheads="1"/>
          </p:cNvSpPr>
          <p:nvPr>
            <p:ph type="body" idx="1"/>
          </p:nvPr>
        </p:nvSpPr>
        <p:spPr>
          <a:xfrm>
            <a:off x="701675" y="4414838"/>
            <a:ext cx="5607050" cy="4183062"/>
          </a:xfrm>
          <a:solidFill>
            <a:srgbClr val="FFFFFF"/>
          </a:solidFill>
          <a:ln>
            <a:solidFill>
              <a:srgbClr val="000000"/>
            </a:solid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0466" name="Rectangle 3"/>
          <p:cNvSpPr>
            <a:spLocks noGrp="1" noChangeArrowheads="1"/>
          </p:cNvSpPr>
          <p:nvPr>
            <p:ph type="body" idx="1"/>
          </p:nvPr>
        </p:nvSpPr>
        <p:spPr>
          <a:xfrm>
            <a:off x="701675" y="4414838"/>
            <a:ext cx="5607050" cy="4183062"/>
          </a:xfrm>
        </p:spPr>
        <p:txBody>
          <a:bodyPr/>
          <a:lstStyle/>
          <a:p>
            <a:pPr eaLnBrk="1" hangingPunct="1"/>
            <a:endParaRPr lang="en-US" smtClean="0">
              <a:latin typeface="Times New Roman" pitchFamily="18"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2514" name="Rectangle 3"/>
          <p:cNvSpPr>
            <a:spLocks noGrp="1" noChangeArrowheads="1"/>
          </p:cNvSpPr>
          <p:nvPr>
            <p:ph type="body" idx="1"/>
          </p:nvPr>
        </p:nvSpPr>
        <p:spPr>
          <a:xfrm>
            <a:off x="701675" y="4414838"/>
            <a:ext cx="5607050" cy="4183062"/>
          </a:xfrm>
        </p:spPr>
        <p:txBody>
          <a:bodyPr/>
          <a:lstStyle/>
          <a:p>
            <a:pPr eaLnBrk="1" hangingPunct="1"/>
            <a:endParaRPr lang="en-US" smtClean="0">
              <a:latin typeface="Times New Roman" pitchFamily="18"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62" name="Rectangle 3"/>
          <p:cNvSpPr>
            <a:spLocks noGrp="1" noChangeArrowheads="1"/>
          </p:cNvSpPr>
          <p:nvPr>
            <p:ph type="body" idx="1"/>
          </p:nvPr>
        </p:nvSpPr>
        <p:spPr>
          <a:xfrm>
            <a:off x="701675" y="4414838"/>
            <a:ext cx="5607050" cy="4183062"/>
          </a:xfrm>
        </p:spPr>
        <p:txBody>
          <a:bodyPr/>
          <a:lstStyle/>
          <a:p>
            <a:pPr eaLnBrk="1" hangingPunct="1"/>
            <a:endParaRPr lang="en-US" smtClean="0">
              <a:latin typeface="Times New Roman" pitchFamily="18"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6610" name="Rectangle 3"/>
          <p:cNvSpPr>
            <a:spLocks noGrp="1" noChangeArrowheads="1"/>
          </p:cNvSpPr>
          <p:nvPr>
            <p:ph type="body" idx="1"/>
          </p:nvPr>
        </p:nvSpPr>
        <p:spPr>
          <a:xfrm>
            <a:off x="701675" y="4414838"/>
            <a:ext cx="5607050" cy="4183062"/>
          </a:xfrm>
        </p:spPr>
        <p:txBody>
          <a:bodyPr/>
          <a:lstStyle/>
          <a:p>
            <a:pPr eaLnBrk="1" hangingPunct="1"/>
            <a:endParaRPr lang="en-US" smtClean="0">
              <a:latin typeface="Times New Roman" pitchFamily="18"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Slide Image Placeholder 1"/>
          <p:cNvSpPr>
            <a:spLocks noGrp="1" noRot="1" noChangeAspect="1"/>
          </p:cNvSpPr>
          <p:nvPr>
            <p:ph type="sldImg"/>
          </p:nvPr>
        </p:nvSpPr>
        <p:spPr bwMode="auto">
          <a:noFill/>
          <a:ln>
            <a:solidFill>
              <a:srgbClr val="000000"/>
            </a:solidFill>
            <a:miter lim="800000"/>
            <a:headEnd/>
            <a:tailEnd/>
          </a:ln>
        </p:spPr>
      </p:sp>
      <p:sp>
        <p:nvSpPr>
          <p:cNvPr id="198658" name="Notes Placeholder 2"/>
          <p:cNvSpPr>
            <a:spLocks noGrp="1"/>
          </p:cNvSpPr>
          <p:nvPr>
            <p:ph type="body" idx="1"/>
          </p:nvPr>
        </p:nvSpPr>
        <p:spPr/>
        <p:txBody>
          <a:bodyPr/>
          <a:lstStyle/>
          <a:p>
            <a:pPr marL="228600" indent="-228600">
              <a:buFontTx/>
              <a:buChar char="•"/>
            </a:pPr>
            <a:r>
              <a:rPr lang="en-US" sz="1400" b="1" smtClean="0">
                <a:solidFill>
                  <a:srgbClr val="002060"/>
                </a:solidFill>
              </a:rPr>
              <a:t>Most R&amp;R research and efforts have focused on </a:t>
            </a:r>
            <a:r>
              <a:rPr lang="en-US" sz="1400" b="1" u="sng" smtClean="0">
                <a:solidFill>
                  <a:srgbClr val="002060"/>
                </a:solidFill>
              </a:rPr>
              <a:t>individual level</a:t>
            </a:r>
            <a:r>
              <a:rPr lang="en-US" sz="1400" b="1" smtClean="0">
                <a:solidFill>
                  <a:srgbClr val="002060"/>
                </a:solidFill>
              </a:rPr>
              <a:t> factors, e.g. attitudes, awareness of patients</a:t>
            </a:r>
          </a:p>
          <a:p>
            <a:pPr marL="228600" indent="-228600">
              <a:buFontTx/>
              <a:buChar char="•"/>
            </a:pPr>
            <a:r>
              <a:rPr lang="en-US" sz="1400" b="1" smtClean="0">
                <a:solidFill>
                  <a:srgbClr val="002060"/>
                </a:solidFill>
              </a:rPr>
              <a:t>Implemented structural changes at the </a:t>
            </a:r>
            <a:r>
              <a:rPr lang="en-US" sz="1400" b="1" u="sng" smtClean="0">
                <a:solidFill>
                  <a:srgbClr val="002060"/>
                </a:solidFill>
              </a:rPr>
              <a:t>institutional level</a:t>
            </a:r>
            <a:r>
              <a:rPr lang="en-US" sz="1400" b="1" smtClean="0">
                <a:solidFill>
                  <a:srgbClr val="002060"/>
                </a:solidFill>
              </a:rPr>
              <a:t> , which resulted in increase from 12% minority accrual to therapeutic trials in 2005 to 14% in 2010 in a comprehensive cancer center.</a:t>
            </a:r>
          </a:p>
          <a:p>
            <a:pPr marL="228600" indent="-228600">
              <a:buFontTx/>
              <a:buChar char="•"/>
            </a:pPr>
            <a:r>
              <a:rPr lang="en-US" sz="1400" b="1" smtClean="0">
                <a:solidFill>
                  <a:srgbClr val="002060"/>
                </a:solidFill>
              </a:rPr>
              <a:t>Changes included:</a:t>
            </a:r>
          </a:p>
          <a:p>
            <a:pPr marL="685800" lvl="1" indent="-228600">
              <a:buFontTx/>
              <a:buChar char="•"/>
            </a:pPr>
            <a:r>
              <a:rPr lang="en-US" sz="1400" b="1" smtClean="0">
                <a:solidFill>
                  <a:srgbClr val="002060"/>
                </a:solidFill>
              </a:rPr>
              <a:t>Leadership support</a:t>
            </a:r>
          </a:p>
          <a:p>
            <a:pPr marL="685800" lvl="1" indent="-228600">
              <a:buFontTx/>
              <a:buChar char="•"/>
            </a:pPr>
            <a:r>
              <a:rPr lang="en-US" sz="1400" b="1" smtClean="0">
                <a:solidFill>
                  <a:srgbClr val="002060"/>
                </a:solidFill>
              </a:rPr>
              <a:t>Center-wide policy to require investigators define disease-specific accrual targets by race and gender  based on incidence rates seen at the center</a:t>
            </a:r>
          </a:p>
          <a:p>
            <a:pPr marL="685800" lvl="1" indent="-228600">
              <a:buFontTx/>
              <a:buChar char="•"/>
            </a:pPr>
            <a:r>
              <a:rPr lang="en-US" sz="1400" b="1" smtClean="0">
                <a:solidFill>
                  <a:srgbClr val="002060"/>
                </a:solidFill>
              </a:rPr>
              <a:t>On-going monitoring and feedback policies</a:t>
            </a:r>
          </a:p>
          <a:p>
            <a:pPr marL="685800" lvl="1" indent="-228600">
              <a:buFontTx/>
              <a:buChar char="•"/>
            </a:pPr>
            <a:endParaRPr lang="en-US" sz="1400" b="1" smtClean="0">
              <a:solidFill>
                <a:srgbClr val="002060"/>
              </a:solidFill>
            </a:endParaRPr>
          </a:p>
          <a:p>
            <a:pPr marL="228600" indent="-228600">
              <a:buFontTx/>
              <a:buChar char="•"/>
            </a:pPr>
            <a:r>
              <a:rPr lang="en-US" sz="1400" b="1" smtClean="0">
                <a:solidFill>
                  <a:srgbClr val="002060"/>
                </a:solidFill>
              </a:rPr>
              <a:t>Baquet CR 2008 at Univ of Maryland use multi-pronged appraoches that included 1)intensive outreach, MD/Nurse education; community RCT infrastructure for 20-fold increase in CT enrollment</a:t>
            </a:r>
          </a:p>
        </p:txBody>
      </p:sp>
      <p:sp>
        <p:nvSpPr>
          <p:cNvPr id="4" name="Slide Number Placeholder 3"/>
          <p:cNvSpPr>
            <a:spLocks noGrp="1"/>
          </p:cNvSpPr>
          <p:nvPr>
            <p:ph type="sldNum" sz="quarter" idx="5"/>
          </p:nvPr>
        </p:nvSpPr>
        <p:spPr>
          <a:noFill/>
        </p:spPr>
        <p:txBody>
          <a:bodyPr/>
          <a:lstStyle/>
          <a:p>
            <a:fld id="{51D24D8E-1022-4FF6-AE04-A0D54AD30051}" type="slidenum">
              <a:rPr lang="en-US"/>
              <a:pPr/>
              <a:t>67</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txBox="1">
            <a:spLocks noGrp="1" noChangeArrowheads="1"/>
          </p:cNvSpPr>
          <p:nvPr/>
        </p:nvSpPr>
        <p:spPr bwMode="auto">
          <a:xfrm>
            <a:off x="3970338" y="8831263"/>
            <a:ext cx="3038475" cy="463550"/>
          </a:xfrm>
          <a:prstGeom prst="rect">
            <a:avLst/>
          </a:prstGeom>
          <a:noFill/>
          <a:ln w="9525">
            <a:noFill/>
            <a:miter lim="800000"/>
            <a:headEnd/>
            <a:tailEnd/>
          </a:ln>
        </p:spPr>
        <p:txBody>
          <a:bodyPr lIns="91424" tIns="45713" rIns="91424" bIns="45713" anchor="b"/>
          <a:lstStyle/>
          <a:p>
            <a:pPr algn="r" defTabSz="881063"/>
            <a:fld id="{9F2814F0-150A-4A54-8363-F0080CE52830}" type="slidenum">
              <a:rPr lang="en-US" sz="1300">
                <a:ea typeface="ＭＳ Ｐゴシック" pitchFamily="34" charset="-128"/>
              </a:rPr>
              <a:pPr algn="r" defTabSz="881063"/>
              <a:t>68</a:t>
            </a:fld>
            <a:endParaRPr lang="en-US" sz="1300">
              <a:ea typeface="ＭＳ Ｐゴシック" pitchFamily="34" charset="-128"/>
            </a:endParaRPr>
          </a:p>
        </p:txBody>
      </p:sp>
      <p:sp>
        <p:nvSpPr>
          <p:cNvPr id="202754" name="Rectangle 2"/>
          <p:cNvSpPr>
            <a:spLocks noGrp="1" noRot="1" noChangeAspect="1" noChangeArrowheads="1" noTextEdit="1"/>
          </p:cNvSpPr>
          <p:nvPr>
            <p:ph type="sldImg"/>
          </p:nvPr>
        </p:nvSpPr>
        <p:spPr bwMode="auto">
          <a:xfrm>
            <a:off x="1181100" y="517525"/>
            <a:ext cx="4648200" cy="3486150"/>
          </a:xfrm>
          <a:solidFill>
            <a:srgbClr val="FFFFFF"/>
          </a:solidFill>
          <a:ln>
            <a:solidFill>
              <a:srgbClr val="000000"/>
            </a:solidFill>
            <a:miter lim="800000"/>
            <a:headEnd/>
            <a:tailEnd/>
          </a:ln>
        </p:spPr>
      </p:sp>
      <p:sp>
        <p:nvSpPr>
          <p:cNvPr id="202755" name="Rectangle 3"/>
          <p:cNvSpPr>
            <a:spLocks noGrp="1" noChangeArrowheads="1"/>
          </p:cNvSpPr>
          <p:nvPr>
            <p:ph type="body" idx="1"/>
          </p:nvPr>
        </p:nvSpPr>
        <p:spPr>
          <a:xfrm>
            <a:off x="701675" y="4414838"/>
            <a:ext cx="5607050" cy="4183062"/>
          </a:xfrm>
        </p:spPr>
        <p:txBody>
          <a:bodyPr lIns="91424" tIns="45713" rIns="91424" bIns="45713"/>
          <a:lstStyle/>
          <a:p>
            <a:pPr eaLnBrk="1" hangingPunct="1"/>
            <a:endParaRPr lang="en-US" smtClean="0">
              <a:latin typeface="Times New Roman" pitchFamily="18"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7154" name="Rectangle 3"/>
          <p:cNvSpPr>
            <a:spLocks noGrp="1" noChangeArrowheads="1"/>
          </p:cNvSpPr>
          <p:nvPr>
            <p:ph type="body" idx="1"/>
          </p:nvPr>
        </p:nvSpPr>
        <p:spPr>
          <a:xfrm>
            <a:off x="701675" y="4414838"/>
            <a:ext cx="5607050" cy="4183062"/>
          </a:xfrm>
        </p:spPr>
        <p:txBody>
          <a:bodyPr/>
          <a:lstStyle/>
          <a:p>
            <a:pPr eaLnBrk="1" hangingPunct="1"/>
            <a:endParaRPr lang="en-US" smtClean="0">
              <a:latin typeface="Times New Roman" pitchFamily="18"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2"/>
          <p:cNvSpPr>
            <a:spLocks noGrp="1" noRot="1" noChangeAspect="1" noChangeArrowheads="1" noTextEdit="1"/>
          </p:cNvSpPr>
          <p:nvPr>
            <p:ph type="sldImg"/>
          </p:nvPr>
        </p:nvSpPr>
        <p:spPr bwMode="auto">
          <a:xfrm>
            <a:off x="1146175" y="663575"/>
            <a:ext cx="4718050" cy="3538538"/>
          </a:xfrm>
          <a:noFill/>
          <a:ln>
            <a:solidFill>
              <a:srgbClr val="000000"/>
            </a:solidFill>
            <a:miter lim="800000"/>
            <a:headEnd/>
            <a:tailEnd/>
          </a:ln>
        </p:spPr>
      </p:sp>
      <p:sp>
        <p:nvSpPr>
          <p:cNvPr id="204802" name="Rectangle 3"/>
          <p:cNvSpPr>
            <a:spLocks noGrp="1" noChangeArrowheads="1"/>
          </p:cNvSpPr>
          <p:nvPr>
            <p:ph type="body" idx="1"/>
          </p:nvPr>
        </p:nvSpPr>
        <p:spPr>
          <a:xfrm>
            <a:off x="939800" y="4422775"/>
            <a:ext cx="5130800" cy="4202113"/>
          </a:xfrm>
        </p:spPr>
        <p:txBody>
          <a:bodyPr/>
          <a:lstStyle/>
          <a:p>
            <a:pPr eaLnBrk="1" hangingPunct="1"/>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Rot="1" noChangeAspect="1" noTextEdit="1"/>
          </p:cNvSpPr>
          <p:nvPr>
            <p:ph type="sldImg"/>
          </p:nvPr>
        </p:nvSpPr>
        <p:spPr bwMode="auto">
          <a:noFill/>
          <a:ln>
            <a:solidFill>
              <a:srgbClr val="000000"/>
            </a:solidFill>
            <a:miter lim="800000"/>
            <a:headEnd/>
            <a:tailEnd/>
          </a:ln>
        </p:spPr>
      </p:sp>
      <p:sp>
        <p:nvSpPr>
          <p:cNvPr id="129026" name="Rectangle 3"/>
          <p:cNvSpPr>
            <a:spLocks noGrp="1"/>
          </p:cNvSpPr>
          <p:nvPr>
            <p:ph type="body" idx="1"/>
          </p:nvPr>
        </p:nvSpPr>
        <p:spPr/>
        <p:txBody>
          <a:bodyPr/>
          <a:lstStyle/>
          <a:p>
            <a:pPr marL="360363" indent="-360363">
              <a:buFontTx/>
              <a:buChar char="•"/>
            </a:pPr>
            <a:r>
              <a:rPr lang="en-US" sz="1900" b="1" smtClean="0">
                <a:solidFill>
                  <a:schemeClr val="tx2"/>
                </a:solidFill>
              </a:rPr>
              <a:t>In these graphs, age is represented by the dark green, gender by the light green and race by the white columns.  </a:t>
            </a:r>
          </a:p>
          <a:p>
            <a:pPr marL="360363" indent="-360363">
              <a:buFontTx/>
              <a:buChar char="•"/>
            </a:pPr>
            <a:r>
              <a:rPr lang="en-US" sz="1900" b="1" smtClean="0">
                <a:solidFill>
                  <a:schemeClr val="tx2"/>
                </a:solidFill>
              </a:rPr>
              <a:t>This review of over 260 phase III cancer trials between 1990-2000, shows that for treatment trials, while age was an explicit eligibility criteria in almost 30% of trials and gender in over 40% of trials, there were 0 trials that specified race/ethnicity targets</a:t>
            </a:r>
          </a:p>
          <a:p>
            <a:pPr marL="360363" indent="-360363">
              <a:buFontTx/>
              <a:buChar char="•"/>
            </a:pPr>
            <a:r>
              <a:rPr lang="en-US" sz="1900" b="1" smtClean="0">
                <a:solidFill>
                  <a:schemeClr val="tx2"/>
                </a:solidFill>
              </a:rPr>
              <a:t>For prevention trials, results are better for age with about 70% of trials specifying age criteria, but pretty similar to treatment trials with almost 40% of trials specifying gender criteria and 9% race/ethnicity criteria.</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sz="1800" dirty="0" smtClean="0"/>
              <a:t>WHAT WOULD HAPPEN IF WE INVOLVED END-USERS OF RESEARCH FINDINGS THROUGHOUT THE PROCESS?</a:t>
            </a:r>
            <a:endParaRPr lang="en-US" sz="1800" dirty="0"/>
          </a:p>
          <a:p>
            <a:pPr marL="285750" indent="-285750">
              <a:buFont typeface="Arial"/>
              <a:buChar char="•"/>
            </a:pPr>
            <a:r>
              <a:rPr lang="en-US" sz="1800" dirty="0" smtClean="0"/>
              <a:t>HAVE WE DONE ENOUGH? WE HAVE BARELY SKIMMED THE SURFACE WITH RESPECT TO THE </a:t>
            </a:r>
            <a:r>
              <a:rPr lang="en-US" sz="1800" dirty="0" smtClean="0"/>
              <a:t>LEFT </a:t>
            </a:r>
            <a:r>
              <a:rPr lang="en-US" sz="1800" dirty="0" smtClean="0"/>
              <a:t>SIDE </a:t>
            </a:r>
            <a:r>
              <a:rPr lang="en-US" sz="1800" dirty="0" smtClean="0"/>
              <a:t>OF THE CIRCLE.  </a:t>
            </a:r>
          </a:p>
          <a:p>
            <a:pPr marL="285750" indent="-285750">
              <a:buFont typeface="Arial"/>
              <a:buChar char="•"/>
            </a:pPr>
            <a:r>
              <a:rPr lang="en-US" sz="1800" dirty="0" smtClean="0"/>
              <a:t>WE HAVE A LONG WAY TO GO TO ACT ON THE LEFT SIDE WHICH INCLUDES DISSEMINATING THE RESULTS AND APPLYING THEM TO </a:t>
            </a:r>
            <a:r>
              <a:rPr lang="en-US" sz="1800" dirty="0" smtClean="0"/>
              <a:t>ADDRESS </a:t>
            </a:r>
            <a:r>
              <a:rPr lang="en-US" sz="1800" dirty="0" smtClean="0"/>
              <a:t>HEALTH DISPARITIES IN PARTNERSHIP WITH THE COMMUNITIES THAT EXPERIENCE THOSE DISPARITIES AND THEIR CLINICIANS.</a:t>
            </a:r>
            <a:endParaRPr lang="en-US" sz="1800" dirty="0"/>
          </a:p>
        </p:txBody>
      </p:sp>
      <p:sp>
        <p:nvSpPr>
          <p:cNvPr id="4" name="Slide Number Placeholder 3"/>
          <p:cNvSpPr>
            <a:spLocks noGrp="1"/>
          </p:cNvSpPr>
          <p:nvPr>
            <p:ph type="sldNum" sz="quarter" idx="10"/>
          </p:nvPr>
        </p:nvSpPr>
        <p:spPr/>
        <p:txBody>
          <a:bodyPr/>
          <a:lstStyle/>
          <a:p>
            <a:fld id="{D59054B4-C7AD-424F-A890-5435C951EF8E}" type="slidenum">
              <a:rPr lang="en-US" smtClean="0"/>
              <a:pPr/>
              <a:t>71</a:t>
            </a:fld>
            <a:endParaRPr lang="en-US"/>
          </a:p>
        </p:txBody>
      </p:sp>
    </p:spTree>
    <p:extLst>
      <p:ext uri="{BB962C8B-B14F-4D97-AF65-F5344CB8AC3E}">
        <p14:creationId xmlns:p14="http://schemas.microsoft.com/office/powerpoint/2010/main" val="3956325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6850" name="Rectangle 3"/>
          <p:cNvSpPr>
            <a:spLocks noGrp="1" noChangeArrowheads="1"/>
          </p:cNvSpPr>
          <p:nvPr>
            <p:ph type="body" idx="1"/>
          </p:nvPr>
        </p:nvSpPr>
        <p:spPr>
          <a:xfrm>
            <a:off x="701675" y="4414838"/>
            <a:ext cx="5607050" cy="4183062"/>
          </a:xfrm>
        </p:spPr>
        <p:txBody>
          <a:bodyPr/>
          <a:lstStyle/>
          <a:p>
            <a:pPr eaLnBrk="1" hangingPunct="1"/>
            <a:endParaRPr lang="en-US" smtClean="0">
              <a:latin typeface="Times New Roman" pitchFamily="18"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0946" name="Rectangle 3"/>
          <p:cNvSpPr>
            <a:spLocks noGrp="1" noChangeArrowheads="1"/>
          </p:cNvSpPr>
          <p:nvPr>
            <p:ph type="body" idx="1"/>
          </p:nvPr>
        </p:nvSpPr>
        <p:spPr>
          <a:xfrm>
            <a:off x="701675" y="4414838"/>
            <a:ext cx="5607050" cy="4183062"/>
          </a:xfrm>
        </p:spPr>
        <p:txBody>
          <a:bodyPr/>
          <a:lstStyle/>
          <a:p>
            <a:pPr eaLnBrk="1" hangingPunct="1"/>
            <a:endParaRPr 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Rot="1" noChangeAspect="1" noTextEdit="1"/>
          </p:cNvSpPr>
          <p:nvPr>
            <p:ph type="sldImg"/>
          </p:nvPr>
        </p:nvSpPr>
        <p:spPr bwMode="auto">
          <a:noFill/>
          <a:ln>
            <a:solidFill>
              <a:srgbClr val="000000"/>
            </a:solidFill>
            <a:miter lim="800000"/>
            <a:headEnd/>
            <a:tailEnd/>
          </a:ln>
        </p:spPr>
      </p:sp>
      <p:sp>
        <p:nvSpPr>
          <p:cNvPr id="130050" name="Rectangle 3"/>
          <p:cNvSpPr>
            <a:spLocks noGrp="1"/>
          </p:cNvSpPr>
          <p:nvPr>
            <p:ph type="body" idx="1"/>
          </p:nvPr>
        </p:nvSpPr>
        <p:spPr/>
        <p:txBody>
          <a:bodyPr/>
          <a:lstStyle/>
          <a:p>
            <a:pPr marL="360363" indent="-360363">
              <a:buFontTx/>
              <a:buChar char="•"/>
            </a:pPr>
            <a:r>
              <a:rPr lang="en-US" sz="1900" b="1" smtClean="0">
                <a:solidFill>
                  <a:schemeClr val="tx2"/>
                </a:solidFill>
              </a:rPr>
              <a:t>Not much change in the 10 years after as demonstrated by this review which replicated the earlier systematic review</a:t>
            </a:r>
          </a:p>
          <a:p>
            <a:pPr marL="360363" indent="-360363"/>
            <a:endParaRPr lang="en-US" sz="1900" b="1" smtClean="0">
              <a:solidFill>
                <a:schemeClr val="tx2"/>
              </a:solidFill>
            </a:endParaRPr>
          </a:p>
          <a:p>
            <a:pPr marL="360363" indent="-360363">
              <a:buFontTx/>
              <a:buChar char="•"/>
            </a:pPr>
            <a:r>
              <a:rPr lang="en-US" sz="1900" b="1" smtClean="0">
                <a:solidFill>
                  <a:schemeClr val="tx2"/>
                </a:solidFill>
              </a:rPr>
              <a:t>For treatment trials, Looking at the white columns, you can see that race/ethnicity targets were specified in 1% of Phase II treatment trials and 19% of prevention trials so we still have a ways to go</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noFill/>
          <a:ln>
            <a:solidFill>
              <a:srgbClr val="000000"/>
            </a:solidFill>
            <a:miter lim="800000"/>
            <a:headEnd/>
            <a:tailEnd/>
          </a:ln>
        </p:spPr>
      </p:sp>
      <p:sp>
        <p:nvSpPr>
          <p:cNvPr id="26626" name="Rectangle 3"/>
          <p:cNvSpPr>
            <a:spLocks noGrp="1"/>
          </p:cNvSpPr>
          <p:nvPr>
            <p:ph type="body" idx="1"/>
          </p:nvPr>
        </p:nvSpPr>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34925" y="0"/>
            <a:ext cx="9144000" cy="6248400"/>
          </a:xfrm>
          <a:prstGeom prst="rect">
            <a:avLst/>
          </a:prstGeom>
          <a:gradFill rotWithShape="1">
            <a:gsLst>
              <a:gs pos="0">
                <a:srgbClr val="FFFFFF">
                  <a:alpha val="50999"/>
                </a:srgbClr>
              </a:gs>
              <a:gs pos="100000">
                <a:srgbClr val="D3E27C">
                  <a:alpha val="78999"/>
                </a:srgbClr>
              </a:gs>
            </a:gsLst>
            <a:lin ang="5400000" scaled="1"/>
          </a:gradFill>
          <a:ln w="9525">
            <a:noFill/>
            <a:miter lim="800000"/>
            <a:headEnd/>
            <a:tailEnd/>
          </a:ln>
        </p:spPr>
        <p:txBody>
          <a:bodyPr lIns="0" tIns="0" rIns="0" bIns="0"/>
          <a:lstStyle/>
          <a:p>
            <a:pPr fontAlgn="auto">
              <a:spcBef>
                <a:spcPts val="0"/>
              </a:spcBef>
              <a:spcAft>
                <a:spcPts val="0"/>
              </a:spcAft>
              <a:defRPr/>
            </a:pPr>
            <a:endParaRPr lang="en-US">
              <a:latin typeface="+mn-lt"/>
            </a:endParaRPr>
          </a:p>
        </p:txBody>
      </p:sp>
      <p:sp>
        <p:nvSpPr>
          <p:cNvPr id="5" name="Freeform 2"/>
          <p:cNvSpPr>
            <a:spLocks/>
          </p:cNvSpPr>
          <p:nvPr userDrawn="1"/>
        </p:nvSpPr>
        <p:spPr bwMode="auto">
          <a:xfrm>
            <a:off x="0" y="0"/>
            <a:ext cx="9144000" cy="1752600"/>
          </a:xfrm>
          <a:custGeom>
            <a:avLst/>
            <a:gdLst/>
            <a:ahLst/>
            <a:cxnLst>
              <a:cxn ang="0">
                <a:pos x="10" y="0"/>
              </a:cxn>
              <a:cxn ang="0">
                <a:pos x="0" y="7"/>
              </a:cxn>
              <a:cxn ang="0">
                <a:pos x="0" y="191"/>
              </a:cxn>
              <a:cxn ang="0">
                <a:pos x="399" y="172"/>
              </a:cxn>
              <a:cxn ang="0">
                <a:pos x="1528" y="351"/>
              </a:cxn>
              <a:cxn ang="0">
                <a:pos x="2301" y="456"/>
              </a:cxn>
              <a:cxn ang="0">
                <a:pos x="3107" y="599"/>
              </a:cxn>
              <a:cxn ang="0">
                <a:pos x="3107" y="0"/>
              </a:cxn>
              <a:cxn ang="0">
                <a:pos x="10" y="0"/>
              </a:cxn>
            </a:cxnLst>
            <a:rect l="0" t="0" r="r" b="b"/>
            <a:pathLst>
              <a:path w="3107" h="599">
                <a:moveTo>
                  <a:pt x="10" y="0"/>
                </a:moveTo>
                <a:cubicBezTo>
                  <a:pt x="10" y="0"/>
                  <a:pt x="6" y="2"/>
                  <a:pt x="0" y="7"/>
                </a:cubicBezTo>
                <a:cubicBezTo>
                  <a:pt x="0" y="191"/>
                  <a:pt x="0" y="191"/>
                  <a:pt x="0" y="191"/>
                </a:cubicBezTo>
                <a:cubicBezTo>
                  <a:pt x="58" y="215"/>
                  <a:pt x="208" y="218"/>
                  <a:pt x="399" y="172"/>
                </a:cubicBezTo>
                <a:cubicBezTo>
                  <a:pt x="1017" y="22"/>
                  <a:pt x="1202" y="197"/>
                  <a:pt x="1528" y="351"/>
                </a:cubicBezTo>
                <a:cubicBezTo>
                  <a:pt x="1800" y="479"/>
                  <a:pt x="1998" y="500"/>
                  <a:pt x="2301" y="456"/>
                </a:cubicBezTo>
                <a:cubicBezTo>
                  <a:pt x="2755" y="390"/>
                  <a:pt x="2960" y="491"/>
                  <a:pt x="3107" y="599"/>
                </a:cubicBezTo>
                <a:cubicBezTo>
                  <a:pt x="3107" y="0"/>
                  <a:pt x="3107" y="0"/>
                  <a:pt x="3107" y="0"/>
                </a:cubicBezTo>
                <a:lnTo>
                  <a:pt x="10" y="0"/>
                </a:lnTo>
                <a:close/>
              </a:path>
            </a:pathLst>
          </a:custGeom>
          <a:gradFill rotWithShape="1">
            <a:gsLst>
              <a:gs pos="0">
                <a:srgbClr val="078930"/>
              </a:gs>
              <a:gs pos="100000">
                <a:srgbClr val="BED730"/>
              </a:gs>
            </a:gsLst>
            <a:lin ang="5400000" scaled="1"/>
          </a:gradFill>
          <a:ln w="9525">
            <a:noFill/>
            <a:round/>
            <a:headEnd/>
            <a:tailEnd/>
          </a:ln>
        </p:spPr>
        <p:txBody>
          <a:bodyPr/>
          <a:lstStyle/>
          <a:p>
            <a:pPr fontAlgn="auto">
              <a:spcBef>
                <a:spcPts val="0"/>
              </a:spcBef>
              <a:spcAft>
                <a:spcPts val="0"/>
              </a:spcAft>
              <a:defRPr/>
            </a:pPr>
            <a:endParaRPr lang="en-US">
              <a:latin typeface="+mn-lt"/>
            </a:endParaRPr>
          </a:p>
        </p:txBody>
      </p:sp>
      <p:sp>
        <p:nvSpPr>
          <p:cNvPr id="6" name="Text Box 10"/>
          <p:cNvSpPr txBox="1">
            <a:spLocks noChangeArrowheads="1"/>
          </p:cNvSpPr>
          <p:nvPr userDrawn="1"/>
        </p:nvSpPr>
        <p:spPr bwMode="auto">
          <a:xfrm>
            <a:off x="3124200" y="12700"/>
            <a:ext cx="6019800" cy="571500"/>
          </a:xfrm>
          <a:prstGeom prst="rect">
            <a:avLst/>
          </a:prstGeom>
          <a:noFill/>
          <a:ln w="9525">
            <a:noFill/>
            <a:miter lim="800000"/>
            <a:headEnd/>
            <a:tailEnd/>
          </a:ln>
        </p:spPr>
        <p:txBody>
          <a:bodyPr lIns="0" tIns="0" rIns="0" bIns="0"/>
          <a:lstStyle/>
          <a:p>
            <a:pPr>
              <a:spcAft>
                <a:spcPts val="1000"/>
              </a:spcAft>
              <a:defRPr/>
            </a:pPr>
            <a:r>
              <a:rPr lang="en-US" sz="2200" b="1" dirty="0">
                <a:solidFill>
                  <a:srgbClr val="FFFFFF"/>
                </a:solidFill>
                <a:latin typeface="Georgia" pitchFamily="18" charset="0"/>
              </a:rPr>
              <a:t>Center for Aging in Diverse Communities</a:t>
            </a:r>
            <a:endParaRPr lang="en-US" sz="2200" dirty="0">
              <a:latin typeface="Arial" pitchFamily="34" charset="0"/>
            </a:endParaRPr>
          </a:p>
        </p:txBody>
      </p:sp>
      <p:cxnSp>
        <p:nvCxnSpPr>
          <p:cNvPr id="7" name="AutoShape 13"/>
          <p:cNvCxnSpPr>
            <a:cxnSpLocks noChangeShapeType="1"/>
          </p:cNvCxnSpPr>
          <p:nvPr userDrawn="1"/>
        </p:nvCxnSpPr>
        <p:spPr bwMode="auto">
          <a:xfrm>
            <a:off x="0" y="6248400"/>
            <a:ext cx="9144000" cy="1588"/>
          </a:xfrm>
          <a:prstGeom prst="straightConnector1">
            <a:avLst/>
          </a:prstGeom>
          <a:noFill/>
          <a:ln w="19050" cap="rnd">
            <a:solidFill>
              <a:srgbClr val="A0CE1F"/>
            </a:solidFill>
            <a:prstDash val="sysDot"/>
            <a:round/>
            <a:headEnd/>
            <a:tailEnd/>
          </a:ln>
        </p:spPr>
      </p:cxnSp>
      <p:sp>
        <p:nvSpPr>
          <p:cNvPr id="8" name="Text Box 21"/>
          <p:cNvSpPr txBox="1">
            <a:spLocks noChangeArrowheads="1"/>
          </p:cNvSpPr>
          <p:nvPr userDrawn="1"/>
        </p:nvSpPr>
        <p:spPr bwMode="auto">
          <a:xfrm>
            <a:off x="1066800" y="6324600"/>
            <a:ext cx="7543800" cy="381000"/>
          </a:xfrm>
          <a:prstGeom prst="rect">
            <a:avLst/>
          </a:prstGeom>
          <a:noFill/>
          <a:ln w="9525">
            <a:noFill/>
            <a:miter lim="800000"/>
            <a:headEnd/>
            <a:tailEnd/>
          </a:ln>
        </p:spPr>
        <p:txBody>
          <a:bodyPr lIns="0" tIns="0" rIns="0" bIns="0"/>
          <a:lstStyle/>
          <a:p>
            <a:pPr>
              <a:spcAft>
                <a:spcPts val="1000"/>
              </a:spcAft>
              <a:defRPr/>
            </a:pPr>
            <a:r>
              <a:rPr lang="en-US" b="1" dirty="0">
                <a:solidFill>
                  <a:srgbClr val="A0CE67"/>
                </a:solidFill>
                <a:latin typeface="Georgia" pitchFamily="18" charset="0"/>
              </a:rPr>
              <a:t>UCSF Helen Diller Family Comprehensive Cancer Center</a:t>
            </a:r>
            <a:endParaRPr lang="en-US" dirty="0">
              <a:latin typeface="Arial" pitchFamily="34" charset="0"/>
            </a:endParaRPr>
          </a:p>
          <a:p>
            <a:pPr>
              <a:spcAft>
                <a:spcPts val="1000"/>
              </a:spcAft>
              <a:defRPr/>
            </a:pPr>
            <a:endParaRPr lang="en-US" dirty="0">
              <a:latin typeface="Arial" pitchFamily="34" charset="0"/>
            </a:endParaRPr>
          </a:p>
        </p:txBody>
      </p:sp>
      <p:sp>
        <p:nvSpPr>
          <p:cNvPr id="2" name="Title 1"/>
          <p:cNvSpPr>
            <a:spLocks noGrp="1"/>
          </p:cNvSpPr>
          <p:nvPr>
            <p:ph type="title"/>
          </p:nvPr>
        </p:nvSpPr>
        <p:spPr>
          <a:xfrm>
            <a:off x="722313" y="2971800"/>
            <a:ext cx="7772400" cy="1143000"/>
          </a:xfrm>
          <a:prstGeom prst="rect">
            <a:avLst/>
          </a:prstGeom>
        </p:spPr>
        <p:txBody>
          <a:bodyPr anchor="t"/>
          <a:lstStyle>
            <a:lvl1pPr algn="l">
              <a:defRPr sz="4000" b="1" cap="all">
                <a:solidFill>
                  <a:schemeClr val="accent4"/>
                </a:solidFill>
                <a:effectLst>
                  <a:reflection blurRad="6350" stA="60000" endA="900" endPos="58000" dir="5400000" sy="-100000" algn="bl" rotWithShape="0"/>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667000"/>
            <a:ext cx="7772400" cy="457200"/>
          </a:xfrm>
          <a:prstGeom prst="rect">
            <a:avLst/>
          </a:prstGeom>
        </p:spPr>
        <p:txBody>
          <a:bodyPr anchor="t"/>
          <a:lstStyle>
            <a:lvl1pPr marL="0" indent="0">
              <a:buNone/>
              <a:defRPr sz="2000">
                <a:solidFill>
                  <a:schemeClr val="tx2"/>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5" name="Rectangle 12"/>
          <p:cNvSpPr>
            <a:spLocks noChangeArrowheads="1"/>
          </p:cNvSpPr>
          <p:nvPr/>
        </p:nvSpPr>
        <p:spPr bwMode="auto">
          <a:xfrm>
            <a:off x="0" y="15875"/>
            <a:ext cx="9144000" cy="6248400"/>
          </a:xfrm>
          <a:prstGeom prst="rect">
            <a:avLst/>
          </a:prstGeom>
          <a:gradFill rotWithShape="1">
            <a:gsLst>
              <a:gs pos="0">
                <a:srgbClr val="FFFFFF">
                  <a:alpha val="50999"/>
                </a:srgbClr>
              </a:gs>
              <a:gs pos="100000">
                <a:srgbClr val="D3E27C">
                  <a:alpha val="78999"/>
                </a:srgbClr>
              </a:gs>
            </a:gsLst>
            <a:lin ang="5400000" scaled="1"/>
          </a:gradFill>
          <a:ln w="9525">
            <a:noFill/>
            <a:miter lim="800000"/>
            <a:headEnd/>
            <a:tailEnd/>
          </a:ln>
        </p:spPr>
        <p:txBody>
          <a:bodyPr lIns="0" tIns="0" rIns="0" bIns="0"/>
          <a:lstStyle/>
          <a:p>
            <a:pPr fontAlgn="auto">
              <a:spcBef>
                <a:spcPts val="0"/>
              </a:spcBef>
              <a:spcAft>
                <a:spcPts val="0"/>
              </a:spcAft>
              <a:defRPr/>
            </a:pPr>
            <a:endParaRPr lang="en-US">
              <a:latin typeface="+mn-lt"/>
            </a:endParaRPr>
          </a:p>
        </p:txBody>
      </p:sp>
      <p:sp>
        <p:nvSpPr>
          <p:cNvPr id="6" name="Freeform 11"/>
          <p:cNvSpPr>
            <a:spLocks noEditPoints="1"/>
          </p:cNvSpPr>
          <p:nvPr/>
        </p:nvSpPr>
        <p:spPr bwMode="auto">
          <a:xfrm rot="5400000" flipH="1">
            <a:off x="681831" y="4263231"/>
            <a:ext cx="1905000" cy="4046538"/>
          </a:xfrm>
          <a:custGeom>
            <a:avLst/>
            <a:gdLst/>
            <a:ahLst/>
            <a:cxnLst>
              <a:cxn ang="0">
                <a:pos x="229" y="1598"/>
              </a:cxn>
              <a:cxn ang="0">
                <a:pos x="408" y="1455"/>
              </a:cxn>
              <a:cxn ang="0">
                <a:pos x="467" y="1294"/>
              </a:cxn>
              <a:cxn ang="0">
                <a:pos x="480" y="1083"/>
              </a:cxn>
              <a:cxn ang="0">
                <a:pos x="646" y="935"/>
              </a:cxn>
              <a:cxn ang="0">
                <a:pos x="562" y="782"/>
              </a:cxn>
              <a:cxn ang="0">
                <a:pos x="541" y="765"/>
              </a:cxn>
              <a:cxn ang="0">
                <a:pos x="615" y="536"/>
              </a:cxn>
              <a:cxn ang="0">
                <a:pos x="523" y="435"/>
              </a:cxn>
              <a:cxn ang="0">
                <a:pos x="307" y="292"/>
              </a:cxn>
              <a:cxn ang="0">
                <a:pos x="273" y="205"/>
              </a:cxn>
              <a:cxn ang="0">
                <a:pos x="296" y="181"/>
              </a:cxn>
              <a:cxn ang="0">
                <a:pos x="217" y="119"/>
              </a:cxn>
              <a:cxn ang="0">
                <a:pos x="159" y="86"/>
              </a:cxn>
              <a:cxn ang="0">
                <a:pos x="233" y="49"/>
              </a:cxn>
              <a:cxn ang="0">
                <a:pos x="111" y="33"/>
              </a:cxn>
              <a:cxn ang="0">
                <a:pos x="37" y="81"/>
              </a:cxn>
              <a:cxn ang="0">
                <a:pos x="58" y="145"/>
              </a:cxn>
              <a:cxn ang="0">
                <a:pos x="246" y="163"/>
              </a:cxn>
              <a:cxn ang="0">
                <a:pos x="150" y="290"/>
              </a:cxn>
              <a:cxn ang="0">
                <a:pos x="306" y="334"/>
              </a:cxn>
              <a:cxn ang="0">
                <a:pos x="439" y="371"/>
              </a:cxn>
              <a:cxn ang="0">
                <a:pos x="465" y="594"/>
              </a:cxn>
              <a:cxn ang="0">
                <a:pos x="371" y="534"/>
              </a:cxn>
              <a:cxn ang="0">
                <a:pos x="362" y="712"/>
              </a:cxn>
              <a:cxn ang="0">
                <a:pos x="419" y="834"/>
              </a:cxn>
              <a:cxn ang="0">
                <a:pos x="302" y="976"/>
              </a:cxn>
              <a:cxn ang="0">
                <a:pos x="432" y="1041"/>
              </a:cxn>
              <a:cxn ang="0">
                <a:pos x="460" y="1260"/>
              </a:cxn>
              <a:cxn ang="0">
                <a:pos x="397" y="1191"/>
              </a:cxn>
              <a:cxn ang="0">
                <a:pos x="323" y="1301"/>
              </a:cxn>
              <a:cxn ang="0">
                <a:pos x="269" y="1531"/>
              </a:cxn>
              <a:cxn ang="0">
                <a:pos x="302" y="1444"/>
              </a:cxn>
              <a:cxn ang="0">
                <a:pos x="217" y="1427"/>
              </a:cxn>
              <a:cxn ang="0">
                <a:pos x="181" y="1467"/>
              </a:cxn>
              <a:cxn ang="0">
                <a:pos x="126" y="1521"/>
              </a:cxn>
              <a:cxn ang="0">
                <a:pos x="138" y="1600"/>
              </a:cxn>
              <a:cxn ang="0">
                <a:pos x="246" y="1626"/>
              </a:cxn>
              <a:cxn ang="0">
                <a:pos x="436" y="1549"/>
              </a:cxn>
              <a:cxn ang="0">
                <a:pos x="545" y="1556"/>
              </a:cxn>
              <a:cxn ang="0">
                <a:pos x="674" y="1571"/>
              </a:cxn>
              <a:cxn ang="0">
                <a:pos x="877" y="1530"/>
              </a:cxn>
              <a:cxn ang="0">
                <a:pos x="834" y="1355"/>
              </a:cxn>
              <a:cxn ang="0">
                <a:pos x="720" y="1277"/>
              </a:cxn>
              <a:cxn ang="0">
                <a:pos x="622" y="1099"/>
              </a:cxn>
              <a:cxn ang="0">
                <a:pos x="733" y="1056"/>
              </a:cxn>
              <a:cxn ang="0">
                <a:pos x="639" y="942"/>
              </a:cxn>
              <a:cxn ang="0">
                <a:pos x="701" y="911"/>
              </a:cxn>
              <a:cxn ang="0">
                <a:pos x="668" y="862"/>
              </a:cxn>
              <a:cxn ang="0">
                <a:pos x="643" y="798"/>
              </a:cxn>
              <a:cxn ang="0">
                <a:pos x="622" y="806"/>
              </a:cxn>
              <a:cxn ang="0">
                <a:pos x="619" y="740"/>
              </a:cxn>
              <a:cxn ang="0">
                <a:pos x="650" y="627"/>
              </a:cxn>
              <a:cxn ang="0">
                <a:pos x="636" y="557"/>
              </a:cxn>
              <a:cxn ang="0">
                <a:pos x="761" y="528"/>
              </a:cxn>
              <a:cxn ang="0">
                <a:pos x="775" y="403"/>
              </a:cxn>
              <a:cxn ang="0">
                <a:pos x="609" y="456"/>
              </a:cxn>
              <a:cxn ang="0">
                <a:pos x="589" y="380"/>
              </a:cxn>
              <a:cxn ang="0">
                <a:pos x="535" y="237"/>
              </a:cxn>
              <a:cxn ang="0">
                <a:pos x="410" y="252"/>
              </a:cxn>
              <a:cxn ang="0">
                <a:pos x="327" y="169"/>
              </a:cxn>
              <a:cxn ang="0">
                <a:pos x="289" y="105"/>
              </a:cxn>
            </a:cxnLst>
            <a:rect l="0" t="0" r="r" b="b"/>
            <a:pathLst>
              <a:path w="913" h="1866">
                <a:moveTo>
                  <a:pt x="644" y="1308"/>
                </a:moveTo>
                <a:cubicBezTo>
                  <a:pt x="644" y="1308"/>
                  <a:pt x="645" y="1309"/>
                  <a:pt x="645" y="1309"/>
                </a:cubicBezTo>
                <a:cubicBezTo>
                  <a:pt x="645" y="1309"/>
                  <a:pt x="645" y="1308"/>
                  <a:pt x="646" y="1308"/>
                </a:cubicBezTo>
                <a:cubicBezTo>
                  <a:pt x="645" y="1308"/>
                  <a:pt x="645" y="1308"/>
                  <a:pt x="644" y="1308"/>
                </a:cubicBezTo>
                <a:moveTo>
                  <a:pt x="636" y="557"/>
                </a:moveTo>
                <a:cubicBezTo>
                  <a:pt x="636" y="557"/>
                  <a:pt x="636" y="557"/>
                  <a:pt x="636" y="557"/>
                </a:cubicBezTo>
                <a:cubicBezTo>
                  <a:pt x="636" y="557"/>
                  <a:pt x="636" y="557"/>
                  <a:pt x="636" y="557"/>
                </a:cubicBezTo>
                <a:moveTo>
                  <a:pt x="70" y="86"/>
                </a:moveTo>
                <a:cubicBezTo>
                  <a:pt x="70" y="86"/>
                  <a:pt x="70" y="86"/>
                  <a:pt x="70" y="86"/>
                </a:cubicBezTo>
                <a:cubicBezTo>
                  <a:pt x="70" y="86"/>
                  <a:pt x="70" y="86"/>
                  <a:pt x="70" y="86"/>
                </a:cubicBezTo>
                <a:moveTo>
                  <a:pt x="70" y="86"/>
                </a:moveTo>
                <a:cubicBezTo>
                  <a:pt x="70" y="86"/>
                  <a:pt x="70" y="86"/>
                  <a:pt x="70" y="86"/>
                </a:cubicBezTo>
                <a:cubicBezTo>
                  <a:pt x="70" y="86"/>
                  <a:pt x="70" y="86"/>
                  <a:pt x="70" y="86"/>
                </a:cubicBezTo>
                <a:moveTo>
                  <a:pt x="207" y="1622"/>
                </a:moveTo>
                <a:cubicBezTo>
                  <a:pt x="206" y="1622"/>
                  <a:pt x="205" y="1622"/>
                  <a:pt x="205" y="1622"/>
                </a:cubicBezTo>
                <a:cubicBezTo>
                  <a:pt x="206" y="1622"/>
                  <a:pt x="206" y="1622"/>
                  <a:pt x="207" y="1622"/>
                </a:cubicBezTo>
                <a:moveTo>
                  <a:pt x="181" y="1614"/>
                </a:moveTo>
                <a:cubicBezTo>
                  <a:pt x="190" y="1596"/>
                  <a:pt x="204" y="1579"/>
                  <a:pt x="229" y="1579"/>
                </a:cubicBezTo>
                <a:cubicBezTo>
                  <a:pt x="234" y="1579"/>
                  <a:pt x="240" y="1579"/>
                  <a:pt x="246" y="1581"/>
                </a:cubicBezTo>
                <a:cubicBezTo>
                  <a:pt x="239" y="1587"/>
                  <a:pt x="228" y="1589"/>
                  <a:pt x="222" y="1597"/>
                </a:cubicBezTo>
                <a:cubicBezTo>
                  <a:pt x="222" y="1598"/>
                  <a:pt x="224" y="1598"/>
                  <a:pt x="226" y="1598"/>
                </a:cubicBezTo>
                <a:cubicBezTo>
                  <a:pt x="227" y="1598"/>
                  <a:pt x="227" y="1598"/>
                  <a:pt x="227" y="1598"/>
                </a:cubicBezTo>
                <a:cubicBezTo>
                  <a:pt x="227" y="1598"/>
                  <a:pt x="227" y="1598"/>
                  <a:pt x="227" y="1598"/>
                </a:cubicBezTo>
                <a:cubicBezTo>
                  <a:pt x="228" y="1598"/>
                  <a:pt x="228" y="1598"/>
                  <a:pt x="229" y="1598"/>
                </a:cubicBezTo>
                <a:cubicBezTo>
                  <a:pt x="223" y="1601"/>
                  <a:pt x="225" y="1611"/>
                  <a:pt x="220" y="1615"/>
                </a:cubicBezTo>
                <a:cubicBezTo>
                  <a:pt x="220" y="1616"/>
                  <a:pt x="219" y="1616"/>
                  <a:pt x="219" y="1616"/>
                </a:cubicBezTo>
                <a:cubicBezTo>
                  <a:pt x="215" y="1616"/>
                  <a:pt x="216" y="1611"/>
                  <a:pt x="213" y="1610"/>
                </a:cubicBezTo>
                <a:cubicBezTo>
                  <a:pt x="208" y="1611"/>
                  <a:pt x="205" y="1614"/>
                  <a:pt x="205" y="1621"/>
                </a:cubicBezTo>
                <a:cubicBezTo>
                  <a:pt x="205" y="1621"/>
                  <a:pt x="205" y="1621"/>
                  <a:pt x="205" y="1622"/>
                </a:cubicBezTo>
                <a:cubicBezTo>
                  <a:pt x="201" y="1620"/>
                  <a:pt x="194" y="1613"/>
                  <a:pt x="185" y="1613"/>
                </a:cubicBezTo>
                <a:cubicBezTo>
                  <a:pt x="183" y="1613"/>
                  <a:pt x="182" y="1613"/>
                  <a:pt x="181" y="1614"/>
                </a:cubicBezTo>
                <a:moveTo>
                  <a:pt x="201" y="1509"/>
                </a:moveTo>
                <a:cubicBezTo>
                  <a:pt x="205" y="1509"/>
                  <a:pt x="202" y="1501"/>
                  <a:pt x="203" y="1497"/>
                </a:cubicBezTo>
                <a:cubicBezTo>
                  <a:pt x="213" y="1497"/>
                  <a:pt x="213" y="1497"/>
                  <a:pt x="213" y="1497"/>
                </a:cubicBezTo>
                <a:cubicBezTo>
                  <a:pt x="215" y="1492"/>
                  <a:pt x="208" y="1495"/>
                  <a:pt x="208" y="1491"/>
                </a:cubicBezTo>
                <a:cubicBezTo>
                  <a:pt x="210" y="1484"/>
                  <a:pt x="220" y="1487"/>
                  <a:pt x="219" y="1477"/>
                </a:cubicBezTo>
                <a:cubicBezTo>
                  <a:pt x="219" y="1477"/>
                  <a:pt x="220" y="1477"/>
                  <a:pt x="220" y="1477"/>
                </a:cubicBezTo>
                <a:cubicBezTo>
                  <a:pt x="224" y="1477"/>
                  <a:pt x="226" y="1479"/>
                  <a:pt x="229" y="1480"/>
                </a:cubicBezTo>
                <a:cubicBezTo>
                  <a:pt x="222" y="1511"/>
                  <a:pt x="207" y="1534"/>
                  <a:pt x="186" y="1550"/>
                </a:cubicBezTo>
                <a:cubicBezTo>
                  <a:pt x="183" y="1534"/>
                  <a:pt x="166" y="1505"/>
                  <a:pt x="186" y="1496"/>
                </a:cubicBezTo>
                <a:cubicBezTo>
                  <a:pt x="189" y="1499"/>
                  <a:pt x="185" y="1502"/>
                  <a:pt x="188" y="1508"/>
                </a:cubicBezTo>
                <a:cubicBezTo>
                  <a:pt x="190" y="1507"/>
                  <a:pt x="192" y="1507"/>
                  <a:pt x="194" y="1507"/>
                </a:cubicBezTo>
                <a:cubicBezTo>
                  <a:pt x="196" y="1507"/>
                  <a:pt x="198" y="1508"/>
                  <a:pt x="201" y="1509"/>
                </a:cubicBezTo>
                <a:moveTo>
                  <a:pt x="314" y="1429"/>
                </a:moveTo>
                <a:cubicBezTo>
                  <a:pt x="314" y="1429"/>
                  <a:pt x="313" y="1429"/>
                  <a:pt x="313" y="1428"/>
                </a:cubicBezTo>
                <a:cubicBezTo>
                  <a:pt x="313" y="1429"/>
                  <a:pt x="314" y="1429"/>
                  <a:pt x="314" y="1429"/>
                </a:cubicBezTo>
                <a:moveTo>
                  <a:pt x="484" y="1537"/>
                </a:moveTo>
                <a:cubicBezTo>
                  <a:pt x="472" y="1496"/>
                  <a:pt x="451" y="1464"/>
                  <a:pt x="408" y="1455"/>
                </a:cubicBezTo>
                <a:cubicBezTo>
                  <a:pt x="441" y="1418"/>
                  <a:pt x="503" y="1395"/>
                  <a:pt x="562" y="1395"/>
                </a:cubicBezTo>
                <a:cubicBezTo>
                  <a:pt x="608" y="1395"/>
                  <a:pt x="652" y="1409"/>
                  <a:pt x="680" y="1441"/>
                </a:cubicBezTo>
                <a:cubicBezTo>
                  <a:pt x="681" y="1456"/>
                  <a:pt x="674" y="1460"/>
                  <a:pt x="663" y="1460"/>
                </a:cubicBezTo>
                <a:cubicBezTo>
                  <a:pt x="656" y="1460"/>
                  <a:pt x="648" y="1458"/>
                  <a:pt x="640" y="1456"/>
                </a:cubicBezTo>
                <a:cubicBezTo>
                  <a:pt x="632" y="1454"/>
                  <a:pt x="623" y="1453"/>
                  <a:pt x="617" y="1453"/>
                </a:cubicBezTo>
                <a:cubicBezTo>
                  <a:pt x="615" y="1453"/>
                  <a:pt x="613" y="1453"/>
                  <a:pt x="612" y="1453"/>
                </a:cubicBezTo>
                <a:cubicBezTo>
                  <a:pt x="606" y="1462"/>
                  <a:pt x="586" y="1457"/>
                  <a:pt x="579" y="1465"/>
                </a:cubicBezTo>
                <a:cubicBezTo>
                  <a:pt x="587" y="1472"/>
                  <a:pt x="595" y="1479"/>
                  <a:pt x="609" y="1480"/>
                </a:cubicBezTo>
                <a:cubicBezTo>
                  <a:pt x="594" y="1482"/>
                  <a:pt x="568" y="1486"/>
                  <a:pt x="578" y="1501"/>
                </a:cubicBezTo>
                <a:cubicBezTo>
                  <a:pt x="569" y="1507"/>
                  <a:pt x="560" y="1513"/>
                  <a:pt x="556" y="1525"/>
                </a:cubicBezTo>
                <a:cubicBezTo>
                  <a:pt x="550" y="1521"/>
                  <a:pt x="539" y="1523"/>
                  <a:pt x="535" y="1518"/>
                </a:cubicBezTo>
                <a:cubicBezTo>
                  <a:pt x="528" y="1522"/>
                  <a:pt x="520" y="1526"/>
                  <a:pt x="511" y="1528"/>
                </a:cubicBezTo>
                <a:cubicBezTo>
                  <a:pt x="526" y="1522"/>
                  <a:pt x="522" y="1504"/>
                  <a:pt x="530" y="1494"/>
                </a:cubicBezTo>
                <a:cubicBezTo>
                  <a:pt x="529" y="1492"/>
                  <a:pt x="526" y="1492"/>
                  <a:pt x="526" y="1489"/>
                </a:cubicBezTo>
                <a:cubicBezTo>
                  <a:pt x="519" y="1498"/>
                  <a:pt x="509" y="1493"/>
                  <a:pt x="504" y="1503"/>
                </a:cubicBezTo>
                <a:cubicBezTo>
                  <a:pt x="502" y="1501"/>
                  <a:pt x="502" y="1497"/>
                  <a:pt x="501" y="1494"/>
                </a:cubicBezTo>
                <a:cubicBezTo>
                  <a:pt x="485" y="1498"/>
                  <a:pt x="490" y="1523"/>
                  <a:pt x="484" y="1537"/>
                </a:cubicBezTo>
                <a:moveTo>
                  <a:pt x="439" y="1395"/>
                </a:moveTo>
                <a:cubicBezTo>
                  <a:pt x="450" y="1350"/>
                  <a:pt x="428" y="1312"/>
                  <a:pt x="408" y="1287"/>
                </a:cubicBezTo>
                <a:cubicBezTo>
                  <a:pt x="411" y="1286"/>
                  <a:pt x="413" y="1285"/>
                  <a:pt x="416" y="1285"/>
                </a:cubicBezTo>
                <a:cubicBezTo>
                  <a:pt x="424" y="1285"/>
                  <a:pt x="432" y="1292"/>
                  <a:pt x="440" y="1298"/>
                </a:cubicBezTo>
                <a:cubicBezTo>
                  <a:pt x="448" y="1304"/>
                  <a:pt x="457" y="1311"/>
                  <a:pt x="467" y="1311"/>
                </a:cubicBezTo>
                <a:cubicBezTo>
                  <a:pt x="470" y="1311"/>
                  <a:pt x="472" y="1310"/>
                  <a:pt x="475" y="1309"/>
                </a:cubicBezTo>
                <a:cubicBezTo>
                  <a:pt x="476" y="1300"/>
                  <a:pt x="468" y="1301"/>
                  <a:pt x="467" y="1294"/>
                </a:cubicBezTo>
                <a:cubicBezTo>
                  <a:pt x="470" y="1296"/>
                  <a:pt x="473" y="1296"/>
                  <a:pt x="476" y="1296"/>
                </a:cubicBezTo>
                <a:cubicBezTo>
                  <a:pt x="486" y="1296"/>
                  <a:pt x="493" y="1289"/>
                  <a:pt x="501" y="1287"/>
                </a:cubicBezTo>
                <a:cubicBezTo>
                  <a:pt x="485" y="1328"/>
                  <a:pt x="466" y="1365"/>
                  <a:pt x="439" y="1395"/>
                </a:cubicBezTo>
                <a:moveTo>
                  <a:pt x="663" y="1315"/>
                </a:moveTo>
                <a:cubicBezTo>
                  <a:pt x="664" y="1310"/>
                  <a:pt x="666" y="1304"/>
                  <a:pt x="668" y="1298"/>
                </a:cubicBezTo>
                <a:cubicBezTo>
                  <a:pt x="668" y="1293"/>
                  <a:pt x="669" y="1287"/>
                  <a:pt x="672" y="1282"/>
                </a:cubicBezTo>
                <a:cubicBezTo>
                  <a:pt x="672" y="1282"/>
                  <a:pt x="673" y="1282"/>
                  <a:pt x="673" y="1282"/>
                </a:cubicBezTo>
                <a:cubicBezTo>
                  <a:pt x="672" y="1287"/>
                  <a:pt x="670" y="1293"/>
                  <a:pt x="668" y="1298"/>
                </a:cubicBezTo>
                <a:cubicBezTo>
                  <a:pt x="669" y="1310"/>
                  <a:pt x="677" y="1321"/>
                  <a:pt x="680" y="1330"/>
                </a:cubicBezTo>
                <a:cubicBezTo>
                  <a:pt x="674" y="1325"/>
                  <a:pt x="669" y="1319"/>
                  <a:pt x="663" y="1315"/>
                </a:cubicBezTo>
                <a:moveTo>
                  <a:pt x="473" y="1024"/>
                </a:moveTo>
                <a:cubicBezTo>
                  <a:pt x="473" y="1024"/>
                  <a:pt x="473" y="1024"/>
                  <a:pt x="473" y="1024"/>
                </a:cubicBezTo>
                <a:cubicBezTo>
                  <a:pt x="480" y="1014"/>
                  <a:pt x="469" y="1008"/>
                  <a:pt x="467" y="1001"/>
                </a:cubicBezTo>
                <a:cubicBezTo>
                  <a:pt x="472" y="1001"/>
                  <a:pt x="472" y="1001"/>
                  <a:pt x="472" y="1001"/>
                </a:cubicBezTo>
                <a:cubicBezTo>
                  <a:pt x="463" y="988"/>
                  <a:pt x="451" y="977"/>
                  <a:pt x="443" y="964"/>
                </a:cubicBezTo>
                <a:cubicBezTo>
                  <a:pt x="445" y="963"/>
                  <a:pt x="443" y="957"/>
                  <a:pt x="446" y="957"/>
                </a:cubicBezTo>
                <a:cubicBezTo>
                  <a:pt x="513" y="970"/>
                  <a:pt x="553" y="1026"/>
                  <a:pt x="545" y="1119"/>
                </a:cubicBezTo>
                <a:cubicBezTo>
                  <a:pt x="535" y="1111"/>
                  <a:pt x="522" y="1106"/>
                  <a:pt x="506" y="1106"/>
                </a:cubicBezTo>
                <a:cubicBezTo>
                  <a:pt x="496" y="1106"/>
                  <a:pt x="485" y="1108"/>
                  <a:pt x="474" y="1113"/>
                </a:cubicBezTo>
                <a:cubicBezTo>
                  <a:pt x="471" y="1105"/>
                  <a:pt x="487" y="1095"/>
                  <a:pt x="489" y="1085"/>
                </a:cubicBezTo>
                <a:cubicBezTo>
                  <a:pt x="489" y="1084"/>
                  <a:pt x="488" y="1083"/>
                  <a:pt x="486" y="1083"/>
                </a:cubicBezTo>
                <a:cubicBezTo>
                  <a:pt x="486" y="1083"/>
                  <a:pt x="485" y="1083"/>
                  <a:pt x="484" y="1083"/>
                </a:cubicBezTo>
                <a:cubicBezTo>
                  <a:pt x="483" y="1084"/>
                  <a:pt x="482" y="1084"/>
                  <a:pt x="482" y="1084"/>
                </a:cubicBezTo>
                <a:cubicBezTo>
                  <a:pt x="481" y="1084"/>
                  <a:pt x="481" y="1084"/>
                  <a:pt x="480" y="1083"/>
                </a:cubicBezTo>
                <a:cubicBezTo>
                  <a:pt x="485" y="1078"/>
                  <a:pt x="478" y="1073"/>
                  <a:pt x="480" y="1065"/>
                </a:cubicBezTo>
                <a:cubicBezTo>
                  <a:pt x="472" y="1068"/>
                  <a:pt x="466" y="1074"/>
                  <a:pt x="463" y="1083"/>
                </a:cubicBezTo>
                <a:cubicBezTo>
                  <a:pt x="460" y="1075"/>
                  <a:pt x="459" y="1064"/>
                  <a:pt x="448" y="1063"/>
                </a:cubicBezTo>
                <a:cubicBezTo>
                  <a:pt x="453" y="1055"/>
                  <a:pt x="451" y="1039"/>
                  <a:pt x="461" y="1036"/>
                </a:cubicBezTo>
                <a:cubicBezTo>
                  <a:pt x="463" y="1026"/>
                  <a:pt x="458" y="1023"/>
                  <a:pt x="458" y="1015"/>
                </a:cubicBezTo>
                <a:cubicBezTo>
                  <a:pt x="462" y="1019"/>
                  <a:pt x="465" y="1024"/>
                  <a:pt x="473" y="1024"/>
                </a:cubicBezTo>
                <a:moveTo>
                  <a:pt x="603" y="953"/>
                </a:moveTo>
                <a:cubicBezTo>
                  <a:pt x="605" y="952"/>
                  <a:pt x="612" y="947"/>
                  <a:pt x="607" y="943"/>
                </a:cubicBezTo>
                <a:cubicBezTo>
                  <a:pt x="607" y="942"/>
                  <a:pt x="608" y="941"/>
                  <a:pt x="609" y="941"/>
                </a:cubicBezTo>
                <a:cubicBezTo>
                  <a:pt x="610" y="941"/>
                  <a:pt x="611" y="941"/>
                  <a:pt x="612" y="941"/>
                </a:cubicBezTo>
                <a:cubicBezTo>
                  <a:pt x="612" y="942"/>
                  <a:pt x="613" y="942"/>
                  <a:pt x="614" y="942"/>
                </a:cubicBezTo>
                <a:cubicBezTo>
                  <a:pt x="615" y="942"/>
                  <a:pt x="615" y="942"/>
                  <a:pt x="615" y="942"/>
                </a:cubicBezTo>
                <a:cubicBezTo>
                  <a:pt x="620" y="966"/>
                  <a:pt x="596" y="1013"/>
                  <a:pt x="588" y="1013"/>
                </a:cubicBezTo>
                <a:cubicBezTo>
                  <a:pt x="590" y="990"/>
                  <a:pt x="592" y="972"/>
                  <a:pt x="593" y="952"/>
                </a:cubicBezTo>
                <a:cubicBezTo>
                  <a:pt x="595" y="951"/>
                  <a:pt x="597" y="951"/>
                  <a:pt x="598" y="951"/>
                </a:cubicBezTo>
                <a:cubicBezTo>
                  <a:pt x="600" y="951"/>
                  <a:pt x="601" y="952"/>
                  <a:pt x="603" y="953"/>
                </a:cubicBezTo>
                <a:moveTo>
                  <a:pt x="640" y="936"/>
                </a:moveTo>
                <a:cubicBezTo>
                  <a:pt x="641" y="935"/>
                  <a:pt x="642" y="935"/>
                  <a:pt x="644" y="935"/>
                </a:cubicBezTo>
                <a:cubicBezTo>
                  <a:pt x="644" y="935"/>
                  <a:pt x="644" y="935"/>
                  <a:pt x="644" y="935"/>
                </a:cubicBezTo>
                <a:cubicBezTo>
                  <a:pt x="645" y="935"/>
                  <a:pt x="645" y="935"/>
                  <a:pt x="646" y="935"/>
                </a:cubicBezTo>
                <a:cubicBezTo>
                  <a:pt x="646" y="935"/>
                  <a:pt x="646" y="935"/>
                  <a:pt x="646" y="935"/>
                </a:cubicBezTo>
                <a:cubicBezTo>
                  <a:pt x="646" y="935"/>
                  <a:pt x="646" y="935"/>
                  <a:pt x="646" y="935"/>
                </a:cubicBezTo>
                <a:cubicBezTo>
                  <a:pt x="646" y="935"/>
                  <a:pt x="646" y="935"/>
                  <a:pt x="646" y="935"/>
                </a:cubicBezTo>
                <a:cubicBezTo>
                  <a:pt x="646" y="935"/>
                  <a:pt x="646" y="935"/>
                  <a:pt x="646" y="935"/>
                </a:cubicBezTo>
                <a:cubicBezTo>
                  <a:pt x="644" y="935"/>
                  <a:pt x="642" y="936"/>
                  <a:pt x="640" y="936"/>
                </a:cubicBezTo>
                <a:moveTo>
                  <a:pt x="520" y="936"/>
                </a:moveTo>
                <a:cubicBezTo>
                  <a:pt x="530" y="936"/>
                  <a:pt x="539" y="933"/>
                  <a:pt x="545" y="924"/>
                </a:cubicBezTo>
                <a:cubicBezTo>
                  <a:pt x="537" y="920"/>
                  <a:pt x="532" y="913"/>
                  <a:pt x="520" y="912"/>
                </a:cubicBezTo>
                <a:cubicBezTo>
                  <a:pt x="531" y="910"/>
                  <a:pt x="546" y="911"/>
                  <a:pt x="550" y="900"/>
                </a:cubicBezTo>
                <a:cubicBezTo>
                  <a:pt x="551" y="898"/>
                  <a:pt x="549" y="897"/>
                  <a:pt x="547" y="897"/>
                </a:cubicBezTo>
                <a:cubicBezTo>
                  <a:pt x="549" y="890"/>
                  <a:pt x="560" y="891"/>
                  <a:pt x="561" y="883"/>
                </a:cubicBezTo>
                <a:cubicBezTo>
                  <a:pt x="561" y="883"/>
                  <a:pt x="561" y="883"/>
                  <a:pt x="561" y="883"/>
                </a:cubicBezTo>
                <a:cubicBezTo>
                  <a:pt x="564" y="883"/>
                  <a:pt x="565" y="885"/>
                  <a:pt x="566" y="887"/>
                </a:cubicBezTo>
                <a:cubicBezTo>
                  <a:pt x="567" y="889"/>
                  <a:pt x="568" y="891"/>
                  <a:pt x="571" y="891"/>
                </a:cubicBezTo>
                <a:cubicBezTo>
                  <a:pt x="572" y="891"/>
                  <a:pt x="573" y="891"/>
                  <a:pt x="574" y="890"/>
                </a:cubicBezTo>
                <a:cubicBezTo>
                  <a:pt x="570" y="894"/>
                  <a:pt x="563" y="895"/>
                  <a:pt x="562" y="902"/>
                </a:cubicBezTo>
                <a:cubicBezTo>
                  <a:pt x="565" y="905"/>
                  <a:pt x="569" y="906"/>
                  <a:pt x="575" y="906"/>
                </a:cubicBezTo>
                <a:cubicBezTo>
                  <a:pt x="576" y="906"/>
                  <a:pt x="577" y="906"/>
                  <a:pt x="578" y="906"/>
                </a:cubicBezTo>
                <a:cubicBezTo>
                  <a:pt x="577" y="912"/>
                  <a:pt x="572" y="925"/>
                  <a:pt x="583" y="926"/>
                </a:cubicBezTo>
                <a:cubicBezTo>
                  <a:pt x="582" y="983"/>
                  <a:pt x="575" y="1032"/>
                  <a:pt x="561" y="1075"/>
                </a:cubicBezTo>
                <a:cubicBezTo>
                  <a:pt x="554" y="1003"/>
                  <a:pt x="513" y="965"/>
                  <a:pt x="458" y="942"/>
                </a:cubicBezTo>
                <a:cubicBezTo>
                  <a:pt x="461" y="934"/>
                  <a:pt x="469" y="931"/>
                  <a:pt x="478" y="931"/>
                </a:cubicBezTo>
                <a:cubicBezTo>
                  <a:pt x="484" y="931"/>
                  <a:pt x="491" y="932"/>
                  <a:pt x="498" y="933"/>
                </a:cubicBezTo>
                <a:cubicBezTo>
                  <a:pt x="506" y="935"/>
                  <a:pt x="513" y="936"/>
                  <a:pt x="520" y="936"/>
                </a:cubicBezTo>
                <a:moveTo>
                  <a:pt x="496" y="795"/>
                </a:moveTo>
                <a:cubicBezTo>
                  <a:pt x="495" y="795"/>
                  <a:pt x="495" y="795"/>
                  <a:pt x="494" y="794"/>
                </a:cubicBezTo>
                <a:cubicBezTo>
                  <a:pt x="499" y="783"/>
                  <a:pt x="518" y="775"/>
                  <a:pt x="536" y="775"/>
                </a:cubicBezTo>
                <a:cubicBezTo>
                  <a:pt x="545" y="775"/>
                  <a:pt x="555" y="778"/>
                  <a:pt x="562" y="782"/>
                </a:cubicBezTo>
                <a:cubicBezTo>
                  <a:pt x="571" y="812"/>
                  <a:pt x="579" y="841"/>
                  <a:pt x="579" y="878"/>
                </a:cubicBezTo>
                <a:cubicBezTo>
                  <a:pt x="575" y="874"/>
                  <a:pt x="569" y="873"/>
                  <a:pt x="563" y="873"/>
                </a:cubicBezTo>
                <a:cubicBezTo>
                  <a:pt x="561" y="873"/>
                  <a:pt x="558" y="873"/>
                  <a:pt x="555" y="873"/>
                </a:cubicBezTo>
                <a:cubicBezTo>
                  <a:pt x="553" y="873"/>
                  <a:pt x="550" y="874"/>
                  <a:pt x="548" y="874"/>
                </a:cubicBezTo>
                <a:cubicBezTo>
                  <a:pt x="542" y="874"/>
                  <a:pt x="538" y="873"/>
                  <a:pt x="535" y="868"/>
                </a:cubicBezTo>
                <a:cubicBezTo>
                  <a:pt x="531" y="870"/>
                  <a:pt x="526" y="870"/>
                  <a:pt x="525" y="875"/>
                </a:cubicBezTo>
                <a:cubicBezTo>
                  <a:pt x="523" y="874"/>
                  <a:pt x="522" y="872"/>
                  <a:pt x="521" y="870"/>
                </a:cubicBezTo>
                <a:cubicBezTo>
                  <a:pt x="501" y="878"/>
                  <a:pt x="485" y="890"/>
                  <a:pt x="472" y="906"/>
                </a:cubicBezTo>
                <a:cubicBezTo>
                  <a:pt x="484" y="882"/>
                  <a:pt x="506" y="869"/>
                  <a:pt x="518" y="846"/>
                </a:cubicBezTo>
                <a:cubicBezTo>
                  <a:pt x="520" y="839"/>
                  <a:pt x="513" y="842"/>
                  <a:pt x="514" y="837"/>
                </a:cubicBezTo>
                <a:cubicBezTo>
                  <a:pt x="518" y="831"/>
                  <a:pt x="525" y="823"/>
                  <a:pt x="521" y="815"/>
                </a:cubicBezTo>
                <a:cubicBezTo>
                  <a:pt x="521" y="815"/>
                  <a:pt x="521" y="815"/>
                  <a:pt x="520" y="815"/>
                </a:cubicBezTo>
                <a:cubicBezTo>
                  <a:pt x="518" y="815"/>
                  <a:pt x="518" y="817"/>
                  <a:pt x="518" y="818"/>
                </a:cubicBezTo>
                <a:cubicBezTo>
                  <a:pt x="509" y="813"/>
                  <a:pt x="519" y="806"/>
                  <a:pt x="526" y="806"/>
                </a:cubicBezTo>
                <a:cubicBezTo>
                  <a:pt x="522" y="799"/>
                  <a:pt x="517" y="795"/>
                  <a:pt x="514" y="789"/>
                </a:cubicBezTo>
                <a:cubicBezTo>
                  <a:pt x="514" y="789"/>
                  <a:pt x="514" y="789"/>
                  <a:pt x="514" y="789"/>
                </a:cubicBezTo>
                <a:cubicBezTo>
                  <a:pt x="510" y="789"/>
                  <a:pt x="507" y="791"/>
                  <a:pt x="505" y="792"/>
                </a:cubicBezTo>
                <a:cubicBezTo>
                  <a:pt x="502" y="793"/>
                  <a:pt x="500" y="795"/>
                  <a:pt x="496" y="795"/>
                </a:cubicBezTo>
                <a:moveTo>
                  <a:pt x="458" y="711"/>
                </a:moveTo>
                <a:cubicBezTo>
                  <a:pt x="459" y="711"/>
                  <a:pt x="460" y="711"/>
                  <a:pt x="461" y="711"/>
                </a:cubicBezTo>
                <a:cubicBezTo>
                  <a:pt x="454" y="685"/>
                  <a:pt x="425" y="686"/>
                  <a:pt x="410" y="664"/>
                </a:cubicBezTo>
                <a:cubicBezTo>
                  <a:pt x="422" y="662"/>
                  <a:pt x="432" y="660"/>
                  <a:pt x="443" y="660"/>
                </a:cubicBezTo>
                <a:cubicBezTo>
                  <a:pt x="507" y="660"/>
                  <a:pt x="541" y="715"/>
                  <a:pt x="559" y="767"/>
                </a:cubicBezTo>
                <a:cubicBezTo>
                  <a:pt x="553" y="766"/>
                  <a:pt x="547" y="765"/>
                  <a:pt x="541" y="765"/>
                </a:cubicBezTo>
                <a:cubicBezTo>
                  <a:pt x="520" y="765"/>
                  <a:pt x="498" y="773"/>
                  <a:pt x="487" y="784"/>
                </a:cubicBezTo>
                <a:cubicBezTo>
                  <a:pt x="491" y="776"/>
                  <a:pt x="495" y="768"/>
                  <a:pt x="496" y="757"/>
                </a:cubicBezTo>
                <a:cubicBezTo>
                  <a:pt x="495" y="757"/>
                  <a:pt x="494" y="757"/>
                  <a:pt x="494" y="757"/>
                </a:cubicBezTo>
                <a:cubicBezTo>
                  <a:pt x="492" y="757"/>
                  <a:pt x="490" y="758"/>
                  <a:pt x="491" y="760"/>
                </a:cubicBezTo>
                <a:cubicBezTo>
                  <a:pt x="490" y="752"/>
                  <a:pt x="483" y="751"/>
                  <a:pt x="482" y="743"/>
                </a:cubicBezTo>
                <a:cubicBezTo>
                  <a:pt x="475" y="747"/>
                  <a:pt x="474" y="755"/>
                  <a:pt x="473" y="765"/>
                </a:cubicBezTo>
                <a:cubicBezTo>
                  <a:pt x="467" y="761"/>
                  <a:pt x="465" y="752"/>
                  <a:pt x="454" y="752"/>
                </a:cubicBezTo>
                <a:cubicBezTo>
                  <a:pt x="453" y="752"/>
                  <a:pt x="452" y="752"/>
                  <a:pt x="451" y="752"/>
                </a:cubicBezTo>
                <a:cubicBezTo>
                  <a:pt x="456" y="744"/>
                  <a:pt x="450" y="736"/>
                  <a:pt x="449" y="728"/>
                </a:cubicBezTo>
                <a:cubicBezTo>
                  <a:pt x="450" y="729"/>
                  <a:pt x="451" y="729"/>
                  <a:pt x="452" y="729"/>
                </a:cubicBezTo>
                <a:cubicBezTo>
                  <a:pt x="455" y="729"/>
                  <a:pt x="450" y="711"/>
                  <a:pt x="444" y="711"/>
                </a:cubicBezTo>
                <a:cubicBezTo>
                  <a:pt x="445" y="710"/>
                  <a:pt x="446" y="710"/>
                  <a:pt x="447" y="710"/>
                </a:cubicBezTo>
                <a:cubicBezTo>
                  <a:pt x="448" y="710"/>
                  <a:pt x="450" y="710"/>
                  <a:pt x="452" y="710"/>
                </a:cubicBezTo>
                <a:cubicBezTo>
                  <a:pt x="454" y="711"/>
                  <a:pt x="456" y="711"/>
                  <a:pt x="458" y="711"/>
                </a:cubicBezTo>
                <a:moveTo>
                  <a:pt x="566" y="723"/>
                </a:moveTo>
                <a:cubicBezTo>
                  <a:pt x="562" y="698"/>
                  <a:pt x="564" y="664"/>
                  <a:pt x="573" y="646"/>
                </a:cubicBezTo>
                <a:cubicBezTo>
                  <a:pt x="580" y="648"/>
                  <a:pt x="575" y="658"/>
                  <a:pt x="586" y="659"/>
                </a:cubicBezTo>
                <a:cubicBezTo>
                  <a:pt x="585" y="662"/>
                  <a:pt x="580" y="662"/>
                  <a:pt x="578" y="664"/>
                </a:cubicBezTo>
                <a:cubicBezTo>
                  <a:pt x="583" y="672"/>
                  <a:pt x="590" y="673"/>
                  <a:pt x="599" y="673"/>
                </a:cubicBezTo>
                <a:cubicBezTo>
                  <a:pt x="600" y="673"/>
                  <a:pt x="602" y="673"/>
                  <a:pt x="603" y="673"/>
                </a:cubicBezTo>
                <a:cubicBezTo>
                  <a:pt x="605" y="673"/>
                  <a:pt x="607" y="673"/>
                  <a:pt x="608" y="673"/>
                </a:cubicBezTo>
                <a:cubicBezTo>
                  <a:pt x="613" y="673"/>
                  <a:pt x="617" y="673"/>
                  <a:pt x="620" y="675"/>
                </a:cubicBezTo>
                <a:cubicBezTo>
                  <a:pt x="601" y="690"/>
                  <a:pt x="574" y="696"/>
                  <a:pt x="566" y="723"/>
                </a:cubicBezTo>
                <a:moveTo>
                  <a:pt x="615" y="536"/>
                </a:moveTo>
                <a:cubicBezTo>
                  <a:pt x="626" y="506"/>
                  <a:pt x="656" y="478"/>
                  <a:pt x="694" y="478"/>
                </a:cubicBezTo>
                <a:cubicBezTo>
                  <a:pt x="704" y="478"/>
                  <a:pt x="715" y="480"/>
                  <a:pt x="727" y="485"/>
                </a:cubicBezTo>
                <a:cubicBezTo>
                  <a:pt x="719" y="499"/>
                  <a:pt x="694" y="495"/>
                  <a:pt x="687" y="509"/>
                </a:cubicBezTo>
                <a:cubicBezTo>
                  <a:pt x="689" y="511"/>
                  <a:pt x="691" y="512"/>
                  <a:pt x="695" y="512"/>
                </a:cubicBezTo>
                <a:cubicBezTo>
                  <a:pt x="695" y="512"/>
                  <a:pt x="695" y="512"/>
                  <a:pt x="696" y="512"/>
                </a:cubicBezTo>
                <a:cubicBezTo>
                  <a:pt x="691" y="519"/>
                  <a:pt x="690" y="530"/>
                  <a:pt x="687" y="540"/>
                </a:cubicBezTo>
                <a:cubicBezTo>
                  <a:pt x="686" y="540"/>
                  <a:pt x="686" y="540"/>
                  <a:pt x="686" y="540"/>
                </a:cubicBezTo>
                <a:cubicBezTo>
                  <a:pt x="680" y="540"/>
                  <a:pt x="675" y="541"/>
                  <a:pt x="674" y="546"/>
                </a:cubicBezTo>
                <a:cubicBezTo>
                  <a:pt x="670" y="545"/>
                  <a:pt x="673" y="537"/>
                  <a:pt x="672" y="533"/>
                </a:cubicBezTo>
                <a:cubicBezTo>
                  <a:pt x="670" y="532"/>
                  <a:pt x="669" y="532"/>
                  <a:pt x="668" y="532"/>
                </a:cubicBezTo>
                <a:cubicBezTo>
                  <a:pt x="666" y="532"/>
                  <a:pt x="665" y="533"/>
                  <a:pt x="664" y="535"/>
                </a:cubicBezTo>
                <a:cubicBezTo>
                  <a:pt x="662" y="537"/>
                  <a:pt x="661" y="538"/>
                  <a:pt x="657" y="538"/>
                </a:cubicBezTo>
                <a:cubicBezTo>
                  <a:pt x="657" y="538"/>
                  <a:pt x="656" y="538"/>
                  <a:pt x="655" y="538"/>
                </a:cubicBezTo>
                <a:cubicBezTo>
                  <a:pt x="655" y="553"/>
                  <a:pt x="655" y="553"/>
                  <a:pt x="655" y="553"/>
                </a:cubicBezTo>
                <a:cubicBezTo>
                  <a:pt x="647" y="544"/>
                  <a:pt x="638" y="536"/>
                  <a:pt x="621" y="536"/>
                </a:cubicBezTo>
                <a:cubicBezTo>
                  <a:pt x="619" y="536"/>
                  <a:pt x="617" y="536"/>
                  <a:pt x="615" y="536"/>
                </a:cubicBezTo>
                <a:moveTo>
                  <a:pt x="569" y="617"/>
                </a:moveTo>
                <a:cubicBezTo>
                  <a:pt x="525" y="571"/>
                  <a:pt x="491" y="508"/>
                  <a:pt x="489" y="427"/>
                </a:cubicBezTo>
                <a:cubicBezTo>
                  <a:pt x="495" y="422"/>
                  <a:pt x="504" y="418"/>
                  <a:pt x="514" y="418"/>
                </a:cubicBezTo>
                <a:cubicBezTo>
                  <a:pt x="518" y="418"/>
                  <a:pt x="521" y="419"/>
                  <a:pt x="525" y="420"/>
                </a:cubicBezTo>
                <a:cubicBezTo>
                  <a:pt x="524" y="422"/>
                  <a:pt x="522" y="421"/>
                  <a:pt x="520" y="422"/>
                </a:cubicBezTo>
                <a:cubicBezTo>
                  <a:pt x="514" y="424"/>
                  <a:pt x="517" y="434"/>
                  <a:pt x="511" y="435"/>
                </a:cubicBezTo>
                <a:cubicBezTo>
                  <a:pt x="512" y="437"/>
                  <a:pt x="513" y="437"/>
                  <a:pt x="514" y="437"/>
                </a:cubicBezTo>
                <a:cubicBezTo>
                  <a:pt x="517" y="437"/>
                  <a:pt x="521" y="435"/>
                  <a:pt x="523" y="435"/>
                </a:cubicBezTo>
                <a:cubicBezTo>
                  <a:pt x="522" y="442"/>
                  <a:pt x="522" y="443"/>
                  <a:pt x="523" y="449"/>
                </a:cubicBezTo>
                <a:cubicBezTo>
                  <a:pt x="545" y="454"/>
                  <a:pt x="545" y="454"/>
                  <a:pt x="545" y="454"/>
                </a:cubicBezTo>
                <a:cubicBezTo>
                  <a:pt x="536" y="459"/>
                  <a:pt x="525" y="461"/>
                  <a:pt x="521" y="471"/>
                </a:cubicBezTo>
                <a:cubicBezTo>
                  <a:pt x="530" y="475"/>
                  <a:pt x="538" y="476"/>
                  <a:pt x="547" y="476"/>
                </a:cubicBezTo>
                <a:cubicBezTo>
                  <a:pt x="545" y="480"/>
                  <a:pt x="543" y="484"/>
                  <a:pt x="540" y="487"/>
                </a:cubicBezTo>
                <a:cubicBezTo>
                  <a:pt x="540" y="489"/>
                  <a:pt x="543" y="488"/>
                  <a:pt x="545" y="488"/>
                </a:cubicBezTo>
                <a:cubicBezTo>
                  <a:pt x="537" y="493"/>
                  <a:pt x="548" y="497"/>
                  <a:pt x="540" y="502"/>
                </a:cubicBezTo>
                <a:cubicBezTo>
                  <a:pt x="542" y="504"/>
                  <a:pt x="544" y="505"/>
                  <a:pt x="546" y="505"/>
                </a:cubicBezTo>
                <a:cubicBezTo>
                  <a:pt x="553" y="505"/>
                  <a:pt x="560" y="497"/>
                  <a:pt x="562" y="492"/>
                </a:cubicBezTo>
                <a:cubicBezTo>
                  <a:pt x="567" y="495"/>
                  <a:pt x="565" y="505"/>
                  <a:pt x="571" y="507"/>
                </a:cubicBezTo>
                <a:cubicBezTo>
                  <a:pt x="583" y="499"/>
                  <a:pt x="587" y="484"/>
                  <a:pt x="574" y="475"/>
                </a:cubicBezTo>
                <a:cubicBezTo>
                  <a:pt x="637" y="495"/>
                  <a:pt x="578" y="572"/>
                  <a:pt x="569" y="617"/>
                </a:cubicBezTo>
                <a:moveTo>
                  <a:pt x="487" y="418"/>
                </a:moveTo>
                <a:cubicBezTo>
                  <a:pt x="478" y="364"/>
                  <a:pt x="506" y="323"/>
                  <a:pt x="549" y="321"/>
                </a:cubicBezTo>
                <a:cubicBezTo>
                  <a:pt x="543" y="335"/>
                  <a:pt x="530" y="342"/>
                  <a:pt x="526" y="358"/>
                </a:cubicBezTo>
                <a:cubicBezTo>
                  <a:pt x="526" y="360"/>
                  <a:pt x="528" y="360"/>
                  <a:pt x="531" y="360"/>
                </a:cubicBezTo>
                <a:cubicBezTo>
                  <a:pt x="533" y="360"/>
                  <a:pt x="535" y="360"/>
                  <a:pt x="535" y="358"/>
                </a:cubicBezTo>
                <a:cubicBezTo>
                  <a:pt x="539" y="366"/>
                  <a:pt x="538" y="378"/>
                  <a:pt x="545" y="382"/>
                </a:cubicBezTo>
                <a:cubicBezTo>
                  <a:pt x="541" y="385"/>
                  <a:pt x="536" y="387"/>
                  <a:pt x="537" y="396"/>
                </a:cubicBezTo>
                <a:cubicBezTo>
                  <a:pt x="534" y="391"/>
                  <a:pt x="528" y="390"/>
                  <a:pt x="526" y="384"/>
                </a:cubicBezTo>
                <a:cubicBezTo>
                  <a:pt x="521" y="386"/>
                  <a:pt x="525" y="396"/>
                  <a:pt x="520" y="398"/>
                </a:cubicBezTo>
                <a:cubicBezTo>
                  <a:pt x="520" y="403"/>
                  <a:pt x="523" y="406"/>
                  <a:pt x="526" y="408"/>
                </a:cubicBezTo>
                <a:cubicBezTo>
                  <a:pt x="515" y="409"/>
                  <a:pt x="493" y="406"/>
                  <a:pt x="487" y="418"/>
                </a:cubicBezTo>
                <a:moveTo>
                  <a:pt x="307" y="292"/>
                </a:moveTo>
                <a:cubicBezTo>
                  <a:pt x="306" y="292"/>
                  <a:pt x="306" y="292"/>
                  <a:pt x="306" y="292"/>
                </a:cubicBezTo>
                <a:cubicBezTo>
                  <a:pt x="313" y="280"/>
                  <a:pt x="328" y="275"/>
                  <a:pt x="344" y="275"/>
                </a:cubicBezTo>
                <a:cubicBezTo>
                  <a:pt x="360" y="275"/>
                  <a:pt x="377" y="281"/>
                  <a:pt x="386" y="290"/>
                </a:cubicBezTo>
                <a:cubicBezTo>
                  <a:pt x="377" y="293"/>
                  <a:pt x="372" y="301"/>
                  <a:pt x="367" y="309"/>
                </a:cubicBezTo>
                <a:cubicBezTo>
                  <a:pt x="363" y="303"/>
                  <a:pt x="361" y="305"/>
                  <a:pt x="354" y="302"/>
                </a:cubicBezTo>
                <a:cubicBezTo>
                  <a:pt x="349" y="303"/>
                  <a:pt x="356" y="306"/>
                  <a:pt x="354" y="310"/>
                </a:cubicBezTo>
                <a:cubicBezTo>
                  <a:pt x="352" y="311"/>
                  <a:pt x="351" y="311"/>
                  <a:pt x="350" y="311"/>
                </a:cubicBezTo>
                <a:cubicBezTo>
                  <a:pt x="341" y="311"/>
                  <a:pt x="340" y="302"/>
                  <a:pt x="333" y="298"/>
                </a:cubicBezTo>
                <a:cubicBezTo>
                  <a:pt x="334" y="296"/>
                  <a:pt x="336" y="296"/>
                  <a:pt x="337" y="293"/>
                </a:cubicBezTo>
                <a:cubicBezTo>
                  <a:pt x="333" y="291"/>
                  <a:pt x="329" y="290"/>
                  <a:pt x="325" y="290"/>
                </a:cubicBezTo>
                <a:cubicBezTo>
                  <a:pt x="322" y="290"/>
                  <a:pt x="319" y="291"/>
                  <a:pt x="316" y="291"/>
                </a:cubicBezTo>
                <a:cubicBezTo>
                  <a:pt x="313" y="291"/>
                  <a:pt x="310" y="292"/>
                  <a:pt x="307" y="292"/>
                </a:cubicBezTo>
                <a:moveTo>
                  <a:pt x="311" y="269"/>
                </a:moveTo>
                <a:cubicBezTo>
                  <a:pt x="318" y="252"/>
                  <a:pt x="325" y="244"/>
                  <a:pt x="306" y="235"/>
                </a:cubicBezTo>
                <a:cubicBezTo>
                  <a:pt x="306" y="231"/>
                  <a:pt x="308" y="226"/>
                  <a:pt x="313" y="224"/>
                </a:cubicBezTo>
                <a:cubicBezTo>
                  <a:pt x="313" y="224"/>
                  <a:pt x="313" y="224"/>
                  <a:pt x="313" y="224"/>
                </a:cubicBezTo>
                <a:cubicBezTo>
                  <a:pt x="317" y="224"/>
                  <a:pt x="381" y="247"/>
                  <a:pt x="384" y="274"/>
                </a:cubicBezTo>
                <a:cubicBezTo>
                  <a:pt x="376" y="267"/>
                  <a:pt x="359" y="264"/>
                  <a:pt x="347" y="264"/>
                </a:cubicBezTo>
                <a:cubicBezTo>
                  <a:pt x="329" y="264"/>
                  <a:pt x="310" y="271"/>
                  <a:pt x="301" y="280"/>
                </a:cubicBezTo>
                <a:cubicBezTo>
                  <a:pt x="301" y="274"/>
                  <a:pt x="303" y="269"/>
                  <a:pt x="309" y="269"/>
                </a:cubicBezTo>
                <a:cubicBezTo>
                  <a:pt x="310" y="269"/>
                  <a:pt x="310" y="269"/>
                  <a:pt x="311" y="269"/>
                </a:cubicBezTo>
                <a:moveTo>
                  <a:pt x="225" y="234"/>
                </a:moveTo>
                <a:cubicBezTo>
                  <a:pt x="223" y="234"/>
                  <a:pt x="222" y="234"/>
                  <a:pt x="220" y="233"/>
                </a:cubicBezTo>
                <a:cubicBezTo>
                  <a:pt x="227" y="214"/>
                  <a:pt x="249" y="205"/>
                  <a:pt x="273" y="205"/>
                </a:cubicBezTo>
                <a:cubicBezTo>
                  <a:pt x="285" y="205"/>
                  <a:pt x="297" y="207"/>
                  <a:pt x="308" y="211"/>
                </a:cubicBezTo>
                <a:cubicBezTo>
                  <a:pt x="306" y="224"/>
                  <a:pt x="291" y="224"/>
                  <a:pt x="292" y="239"/>
                </a:cubicBezTo>
                <a:cubicBezTo>
                  <a:pt x="289" y="237"/>
                  <a:pt x="286" y="235"/>
                  <a:pt x="281" y="235"/>
                </a:cubicBezTo>
                <a:cubicBezTo>
                  <a:pt x="280" y="235"/>
                  <a:pt x="278" y="235"/>
                  <a:pt x="277" y="235"/>
                </a:cubicBezTo>
                <a:cubicBezTo>
                  <a:pt x="277" y="231"/>
                  <a:pt x="274" y="229"/>
                  <a:pt x="272" y="227"/>
                </a:cubicBezTo>
                <a:cubicBezTo>
                  <a:pt x="270" y="228"/>
                  <a:pt x="269" y="229"/>
                  <a:pt x="268" y="229"/>
                </a:cubicBezTo>
                <a:cubicBezTo>
                  <a:pt x="265" y="229"/>
                  <a:pt x="265" y="224"/>
                  <a:pt x="260" y="223"/>
                </a:cubicBezTo>
                <a:cubicBezTo>
                  <a:pt x="257" y="223"/>
                  <a:pt x="257" y="235"/>
                  <a:pt x="260" y="235"/>
                </a:cubicBezTo>
                <a:cubicBezTo>
                  <a:pt x="260" y="237"/>
                  <a:pt x="259" y="237"/>
                  <a:pt x="257" y="237"/>
                </a:cubicBezTo>
                <a:cubicBezTo>
                  <a:pt x="257" y="237"/>
                  <a:pt x="256" y="237"/>
                  <a:pt x="255" y="237"/>
                </a:cubicBezTo>
                <a:cubicBezTo>
                  <a:pt x="254" y="237"/>
                  <a:pt x="253" y="237"/>
                  <a:pt x="252" y="237"/>
                </a:cubicBezTo>
                <a:cubicBezTo>
                  <a:pt x="252" y="237"/>
                  <a:pt x="251" y="237"/>
                  <a:pt x="251" y="237"/>
                </a:cubicBezTo>
                <a:cubicBezTo>
                  <a:pt x="251" y="233"/>
                  <a:pt x="256" y="235"/>
                  <a:pt x="256" y="232"/>
                </a:cubicBezTo>
                <a:cubicBezTo>
                  <a:pt x="253" y="230"/>
                  <a:pt x="250" y="229"/>
                  <a:pt x="247" y="229"/>
                </a:cubicBezTo>
                <a:cubicBezTo>
                  <a:pt x="243" y="229"/>
                  <a:pt x="239" y="231"/>
                  <a:pt x="236" y="232"/>
                </a:cubicBezTo>
                <a:cubicBezTo>
                  <a:pt x="232" y="233"/>
                  <a:pt x="228" y="234"/>
                  <a:pt x="225" y="234"/>
                </a:cubicBezTo>
                <a:moveTo>
                  <a:pt x="305" y="204"/>
                </a:moveTo>
                <a:cubicBezTo>
                  <a:pt x="305" y="204"/>
                  <a:pt x="297" y="202"/>
                  <a:pt x="296" y="201"/>
                </a:cubicBezTo>
                <a:cubicBezTo>
                  <a:pt x="295" y="200"/>
                  <a:pt x="270" y="169"/>
                  <a:pt x="268" y="166"/>
                </a:cubicBezTo>
                <a:cubicBezTo>
                  <a:pt x="268" y="166"/>
                  <a:pt x="272" y="162"/>
                  <a:pt x="274" y="160"/>
                </a:cubicBezTo>
                <a:cubicBezTo>
                  <a:pt x="276" y="157"/>
                  <a:pt x="283" y="155"/>
                  <a:pt x="283" y="155"/>
                </a:cubicBezTo>
                <a:cubicBezTo>
                  <a:pt x="283" y="155"/>
                  <a:pt x="286" y="157"/>
                  <a:pt x="293" y="157"/>
                </a:cubicBezTo>
                <a:cubicBezTo>
                  <a:pt x="299" y="158"/>
                  <a:pt x="302" y="158"/>
                  <a:pt x="302" y="158"/>
                </a:cubicBezTo>
                <a:cubicBezTo>
                  <a:pt x="302" y="158"/>
                  <a:pt x="298" y="171"/>
                  <a:pt x="296" y="181"/>
                </a:cubicBezTo>
                <a:cubicBezTo>
                  <a:pt x="295" y="192"/>
                  <a:pt x="305" y="204"/>
                  <a:pt x="305" y="204"/>
                </a:cubicBezTo>
                <a:moveTo>
                  <a:pt x="38" y="144"/>
                </a:moveTo>
                <a:cubicBezTo>
                  <a:pt x="38" y="144"/>
                  <a:pt x="45" y="127"/>
                  <a:pt x="48" y="124"/>
                </a:cubicBezTo>
                <a:cubicBezTo>
                  <a:pt x="53" y="118"/>
                  <a:pt x="60" y="118"/>
                  <a:pt x="60" y="118"/>
                </a:cubicBezTo>
                <a:cubicBezTo>
                  <a:pt x="61" y="120"/>
                  <a:pt x="68" y="120"/>
                  <a:pt x="69" y="120"/>
                </a:cubicBezTo>
                <a:cubicBezTo>
                  <a:pt x="69" y="122"/>
                  <a:pt x="69" y="123"/>
                  <a:pt x="68" y="123"/>
                </a:cubicBezTo>
                <a:cubicBezTo>
                  <a:pt x="67" y="123"/>
                  <a:pt x="67" y="123"/>
                  <a:pt x="67" y="123"/>
                </a:cubicBezTo>
                <a:cubicBezTo>
                  <a:pt x="64" y="123"/>
                  <a:pt x="59" y="125"/>
                  <a:pt x="58" y="126"/>
                </a:cubicBezTo>
                <a:cubicBezTo>
                  <a:pt x="57" y="129"/>
                  <a:pt x="56" y="136"/>
                  <a:pt x="56" y="139"/>
                </a:cubicBezTo>
                <a:cubicBezTo>
                  <a:pt x="56" y="142"/>
                  <a:pt x="51" y="142"/>
                  <a:pt x="47" y="143"/>
                </a:cubicBezTo>
                <a:cubicBezTo>
                  <a:pt x="42" y="144"/>
                  <a:pt x="38" y="144"/>
                  <a:pt x="38" y="144"/>
                </a:cubicBezTo>
                <a:moveTo>
                  <a:pt x="115" y="133"/>
                </a:moveTo>
                <a:cubicBezTo>
                  <a:pt x="114" y="132"/>
                  <a:pt x="114" y="127"/>
                  <a:pt x="115" y="124"/>
                </a:cubicBezTo>
                <a:cubicBezTo>
                  <a:pt x="115" y="121"/>
                  <a:pt x="113" y="117"/>
                  <a:pt x="111" y="117"/>
                </a:cubicBezTo>
                <a:cubicBezTo>
                  <a:pt x="112" y="113"/>
                  <a:pt x="112" y="113"/>
                  <a:pt x="112" y="113"/>
                </a:cubicBezTo>
                <a:cubicBezTo>
                  <a:pt x="112" y="113"/>
                  <a:pt x="117" y="111"/>
                  <a:pt x="120" y="111"/>
                </a:cubicBezTo>
                <a:cubicBezTo>
                  <a:pt x="121" y="111"/>
                  <a:pt x="121" y="111"/>
                  <a:pt x="121" y="111"/>
                </a:cubicBezTo>
                <a:cubicBezTo>
                  <a:pt x="125" y="112"/>
                  <a:pt x="129" y="113"/>
                  <a:pt x="130" y="116"/>
                </a:cubicBezTo>
                <a:cubicBezTo>
                  <a:pt x="132" y="120"/>
                  <a:pt x="142" y="124"/>
                  <a:pt x="142" y="124"/>
                </a:cubicBezTo>
                <a:cubicBezTo>
                  <a:pt x="142" y="124"/>
                  <a:pt x="142" y="124"/>
                  <a:pt x="142" y="124"/>
                </a:cubicBezTo>
                <a:cubicBezTo>
                  <a:pt x="141" y="124"/>
                  <a:pt x="136" y="124"/>
                  <a:pt x="132" y="125"/>
                </a:cubicBezTo>
                <a:cubicBezTo>
                  <a:pt x="128" y="126"/>
                  <a:pt x="119" y="131"/>
                  <a:pt x="115" y="133"/>
                </a:cubicBezTo>
                <a:moveTo>
                  <a:pt x="214" y="119"/>
                </a:moveTo>
                <a:cubicBezTo>
                  <a:pt x="215" y="119"/>
                  <a:pt x="216" y="119"/>
                  <a:pt x="217" y="119"/>
                </a:cubicBezTo>
                <a:cubicBezTo>
                  <a:pt x="218" y="114"/>
                  <a:pt x="214" y="114"/>
                  <a:pt x="215" y="109"/>
                </a:cubicBezTo>
                <a:cubicBezTo>
                  <a:pt x="214" y="106"/>
                  <a:pt x="206" y="103"/>
                  <a:pt x="203" y="102"/>
                </a:cubicBezTo>
                <a:cubicBezTo>
                  <a:pt x="206" y="101"/>
                  <a:pt x="209" y="101"/>
                  <a:pt x="212" y="101"/>
                </a:cubicBezTo>
                <a:cubicBezTo>
                  <a:pt x="221" y="101"/>
                  <a:pt x="229" y="105"/>
                  <a:pt x="234" y="111"/>
                </a:cubicBezTo>
                <a:cubicBezTo>
                  <a:pt x="239" y="120"/>
                  <a:pt x="249" y="143"/>
                  <a:pt x="256" y="155"/>
                </a:cubicBezTo>
                <a:cubicBezTo>
                  <a:pt x="254" y="156"/>
                  <a:pt x="251" y="157"/>
                  <a:pt x="247" y="157"/>
                </a:cubicBezTo>
                <a:cubicBezTo>
                  <a:pt x="232" y="157"/>
                  <a:pt x="205" y="150"/>
                  <a:pt x="185" y="140"/>
                </a:cubicBezTo>
                <a:cubicBezTo>
                  <a:pt x="167" y="131"/>
                  <a:pt x="153" y="120"/>
                  <a:pt x="162" y="109"/>
                </a:cubicBezTo>
                <a:cubicBezTo>
                  <a:pt x="167" y="109"/>
                  <a:pt x="165" y="115"/>
                  <a:pt x="167" y="117"/>
                </a:cubicBezTo>
                <a:cubicBezTo>
                  <a:pt x="170" y="116"/>
                  <a:pt x="172" y="115"/>
                  <a:pt x="173" y="115"/>
                </a:cubicBezTo>
                <a:cubicBezTo>
                  <a:pt x="174" y="115"/>
                  <a:pt x="175" y="115"/>
                  <a:pt x="176" y="115"/>
                </a:cubicBezTo>
                <a:cubicBezTo>
                  <a:pt x="176" y="115"/>
                  <a:pt x="177" y="116"/>
                  <a:pt x="178" y="116"/>
                </a:cubicBezTo>
                <a:cubicBezTo>
                  <a:pt x="180" y="116"/>
                  <a:pt x="183" y="115"/>
                  <a:pt x="186" y="114"/>
                </a:cubicBezTo>
                <a:cubicBezTo>
                  <a:pt x="184" y="116"/>
                  <a:pt x="184" y="120"/>
                  <a:pt x="184" y="124"/>
                </a:cubicBezTo>
                <a:cubicBezTo>
                  <a:pt x="185" y="124"/>
                  <a:pt x="185" y="124"/>
                  <a:pt x="185" y="124"/>
                </a:cubicBezTo>
                <a:cubicBezTo>
                  <a:pt x="191" y="124"/>
                  <a:pt x="191" y="119"/>
                  <a:pt x="196" y="119"/>
                </a:cubicBezTo>
                <a:cubicBezTo>
                  <a:pt x="197" y="124"/>
                  <a:pt x="203" y="125"/>
                  <a:pt x="205" y="129"/>
                </a:cubicBezTo>
                <a:cubicBezTo>
                  <a:pt x="208" y="127"/>
                  <a:pt x="208" y="122"/>
                  <a:pt x="208" y="117"/>
                </a:cubicBezTo>
                <a:cubicBezTo>
                  <a:pt x="210" y="118"/>
                  <a:pt x="212" y="119"/>
                  <a:pt x="214" y="119"/>
                </a:cubicBezTo>
                <a:moveTo>
                  <a:pt x="152" y="119"/>
                </a:moveTo>
                <a:cubicBezTo>
                  <a:pt x="134" y="110"/>
                  <a:pt x="124" y="85"/>
                  <a:pt x="135" y="62"/>
                </a:cubicBezTo>
                <a:cubicBezTo>
                  <a:pt x="140" y="67"/>
                  <a:pt x="139" y="78"/>
                  <a:pt x="143" y="83"/>
                </a:cubicBezTo>
                <a:cubicBezTo>
                  <a:pt x="145" y="81"/>
                  <a:pt x="146" y="81"/>
                  <a:pt x="148" y="81"/>
                </a:cubicBezTo>
                <a:cubicBezTo>
                  <a:pt x="151" y="81"/>
                  <a:pt x="154" y="85"/>
                  <a:pt x="159" y="86"/>
                </a:cubicBezTo>
                <a:cubicBezTo>
                  <a:pt x="158" y="93"/>
                  <a:pt x="152" y="99"/>
                  <a:pt x="160" y="102"/>
                </a:cubicBezTo>
                <a:cubicBezTo>
                  <a:pt x="159" y="109"/>
                  <a:pt x="152" y="111"/>
                  <a:pt x="152" y="119"/>
                </a:cubicBezTo>
                <a:moveTo>
                  <a:pt x="239" y="109"/>
                </a:moveTo>
                <a:cubicBezTo>
                  <a:pt x="233" y="81"/>
                  <a:pt x="242" y="58"/>
                  <a:pt x="263" y="52"/>
                </a:cubicBezTo>
                <a:cubicBezTo>
                  <a:pt x="260" y="58"/>
                  <a:pt x="258" y="66"/>
                  <a:pt x="256" y="73"/>
                </a:cubicBezTo>
                <a:cubicBezTo>
                  <a:pt x="259" y="75"/>
                  <a:pt x="269" y="80"/>
                  <a:pt x="265" y="88"/>
                </a:cubicBezTo>
                <a:cubicBezTo>
                  <a:pt x="265" y="90"/>
                  <a:pt x="265" y="91"/>
                  <a:pt x="264" y="91"/>
                </a:cubicBezTo>
                <a:cubicBezTo>
                  <a:pt x="264" y="91"/>
                  <a:pt x="263" y="91"/>
                  <a:pt x="262" y="90"/>
                </a:cubicBezTo>
                <a:cubicBezTo>
                  <a:pt x="262" y="90"/>
                  <a:pt x="261" y="89"/>
                  <a:pt x="260" y="89"/>
                </a:cubicBezTo>
                <a:cubicBezTo>
                  <a:pt x="259" y="89"/>
                  <a:pt x="259" y="90"/>
                  <a:pt x="258" y="90"/>
                </a:cubicBezTo>
                <a:cubicBezTo>
                  <a:pt x="259" y="93"/>
                  <a:pt x="256" y="100"/>
                  <a:pt x="260" y="100"/>
                </a:cubicBezTo>
                <a:cubicBezTo>
                  <a:pt x="253" y="103"/>
                  <a:pt x="247" y="107"/>
                  <a:pt x="239" y="109"/>
                </a:cubicBezTo>
                <a:moveTo>
                  <a:pt x="265" y="1"/>
                </a:moveTo>
                <a:cubicBezTo>
                  <a:pt x="265" y="1"/>
                  <a:pt x="265" y="1"/>
                  <a:pt x="265" y="1"/>
                </a:cubicBezTo>
                <a:cubicBezTo>
                  <a:pt x="263" y="6"/>
                  <a:pt x="262" y="10"/>
                  <a:pt x="256" y="11"/>
                </a:cubicBezTo>
                <a:cubicBezTo>
                  <a:pt x="254" y="9"/>
                  <a:pt x="250" y="5"/>
                  <a:pt x="248" y="5"/>
                </a:cubicBezTo>
                <a:cubicBezTo>
                  <a:pt x="246" y="5"/>
                  <a:pt x="245" y="6"/>
                  <a:pt x="244" y="8"/>
                </a:cubicBezTo>
                <a:cubicBezTo>
                  <a:pt x="241" y="0"/>
                  <a:pt x="235" y="5"/>
                  <a:pt x="227" y="1"/>
                </a:cubicBezTo>
                <a:cubicBezTo>
                  <a:pt x="227" y="1"/>
                  <a:pt x="227" y="1"/>
                  <a:pt x="227" y="1"/>
                </a:cubicBezTo>
                <a:cubicBezTo>
                  <a:pt x="227" y="12"/>
                  <a:pt x="230" y="20"/>
                  <a:pt x="236" y="28"/>
                </a:cubicBezTo>
                <a:cubicBezTo>
                  <a:pt x="234" y="28"/>
                  <a:pt x="233" y="28"/>
                  <a:pt x="232" y="28"/>
                </a:cubicBezTo>
                <a:cubicBezTo>
                  <a:pt x="225" y="28"/>
                  <a:pt x="219" y="30"/>
                  <a:pt x="215" y="33"/>
                </a:cubicBezTo>
                <a:cubicBezTo>
                  <a:pt x="219" y="39"/>
                  <a:pt x="232" y="40"/>
                  <a:pt x="227" y="49"/>
                </a:cubicBezTo>
                <a:cubicBezTo>
                  <a:pt x="229" y="49"/>
                  <a:pt x="231" y="49"/>
                  <a:pt x="233" y="49"/>
                </a:cubicBezTo>
                <a:cubicBezTo>
                  <a:pt x="236" y="49"/>
                  <a:pt x="240" y="49"/>
                  <a:pt x="243" y="48"/>
                </a:cubicBezTo>
                <a:cubicBezTo>
                  <a:pt x="246" y="47"/>
                  <a:pt x="249" y="46"/>
                  <a:pt x="251" y="46"/>
                </a:cubicBezTo>
                <a:cubicBezTo>
                  <a:pt x="253" y="46"/>
                  <a:pt x="255" y="46"/>
                  <a:pt x="256" y="47"/>
                </a:cubicBezTo>
                <a:cubicBezTo>
                  <a:pt x="240" y="57"/>
                  <a:pt x="229" y="72"/>
                  <a:pt x="232" y="102"/>
                </a:cubicBezTo>
                <a:cubicBezTo>
                  <a:pt x="226" y="97"/>
                  <a:pt x="214" y="97"/>
                  <a:pt x="205" y="95"/>
                </a:cubicBezTo>
                <a:cubicBezTo>
                  <a:pt x="209" y="94"/>
                  <a:pt x="213" y="93"/>
                  <a:pt x="213" y="88"/>
                </a:cubicBezTo>
                <a:cubicBezTo>
                  <a:pt x="211" y="86"/>
                  <a:pt x="209" y="83"/>
                  <a:pt x="210" y="78"/>
                </a:cubicBezTo>
                <a:cubicBezTo>
                  <a:pt x="209" y="78"/>
                  <a:pt x="209" y="78"/>
                  <a:pt x="209" y="78"/>
                </a:cubicBezTo>
                <a:cubicBezTo>
                  <a:pt x="206" y="78"/>
                  <a:pt x="205" y="81"/>
                  <a:pt x="201" y="81"/>
                </a:cubicBezTo>
                <a:cubicBezTo>
                  <a:pt x="198" y="78"/>
                  <a:pt x="196" y="73"/>
                  <a:pt x="190" y="73"/>
                </a:cubicBezTo>
                <a:cubicBezTo>
                  <a:pt x="188" y="79"/>
                  <a:pt x="186" y="84"/>
                  <a:pt x="184" y="90"/>
                </a:cubicBezTo>
                <a:cubicBezTo>
                  <a:pt x="171" y="89"/>
                  <a:pt x="156" y="85"/>
                  <a:pt x="159" y="71"/>
                </a:cubicBezTo>
                <a:cubicBezTo>
                  <a:pt x="160" y="72"/>
                  <a:pt x="162" y="72"/>
                  <a:pt x="163" y="72"/>
                </a:cubicBezTo>
                <a:cubicBezTo>
                  <a:pt x="169" y="72"/>
                  <a:pt x="175" y="69"/>
                  <a:pt x="178" y="64"/>
                </a:cubicBezTo>
                <a:cubicBezTo>
                  <a:pt x="168" y="59"/>
                  <a:pt x="168" y="53"/>
                  <a:pt x="159" y="49"/>
                </a:cubicBezTo>
                <a:cubicBezTo>
                  <a:pt x="165" y="44"/>
                  <a:pt x="167" y="37"/>
                  <a:pt x="172" y="32"/>
                </a:cubicBezTo>
                <a:cubicBezTo>
                  <a:pt x="169" y="31"/>
                  <a:pt x="166" y="30"/>
                  <a:pt x="162" y="30"/>
                </a:cubicBezTo>
                <a:cubicBezTo>
                  <a:pt x="157" y="30"/>
                  <a:pt x="151" y="32"/>
                  <a:pt x="148" y="34"/>
                </a:cubicBezTo>
                <a:cubicBezTo>
                  <a:pt x="154" y="28"/>
                  <a:pt x="152" y="12"/>
                  <a:pt x="148" y="4"/>
                </a:cubicBezTo>
                <a:cubicBezTo>
                  <a:pt x="143" y="4"/>
                  <a:pt x="145" y="11"/>
                  <a:pt x="141" y="11"/>
                </a:cubicBezTo>
                <a:cubicBezTo>
                  <a:pt x="141" y="11"/>
                  <a:pt x="140" y="10"/>
                  <a:pt x="138" y="9"/>
                </a:cubicBezTo>
                <a:cubicBezTo>
                  <a:pt x="136" y="17"/>
                  <a:pt x="135" y="25"/>
                  <a:pt x="133" y="32"/>
                </a:cubicBezTo>
                <a:cubicBezTo>
                  <a:pt x="130" y="24"/>
                  <a:pt x="122" y="21"/>
                  <a:pt x="113" y="20"/>
                </a:cubicBezTo>
                <a:cubicBezTo>
                  <a:pt x="113" y="26"/>
                  <a:pt x="115" y="29"/>
                  <a:pt x="111" y="33"/>
                </a:cubicBezTo>
                <a:cubicBezTo>
                  <a:pt x="99" y="34"/>
                  <a:pt x="97" y="38"/>
                  <a:pt x="80" y="38"/>
                </a:cubicBezTo>
                <a:cubicBezTo>
                  <a:pt x="84" y="51"/>
                  <a:pt x="91" y="53"/>
                  <a:pt x="104" y="59"/>
                </a:cubicBezTo>
                <a:cubicBezTo>
                  <a:pt x="96" y="61"/>
                  <a:pt x="91" y="66"/>
                  <a:pt x="89" y="73"/>
                </a:cubicBezTo>
                <a:cubicBezTo>
                  <a:pt x="91" y="74"/>
                  <a:pt x="94" y="75"/>
                  <a:pt x="97" y="75"/>
                </a:cubicBezTo>
                <a:cubicBezTo>
                  <a:pt x="97" y="75"/>
                  <a:pt x="98" y="75"/>
                  <a:pt x="98" y="75"/>
                </a:cubicBezTo>
                <a:cubicBezTo>
                  <a:pt x="99" y="75"/>
                  <a:pt x="100" y="75"/>
                  <a:pt x="100" y="75"/>
                </a:cubicBezTo>
                <a:cubicBezTo>
                  <a:pt x="103" y="75"/>
                  <a:pt x="106" y="75"/>
                  <a:pt x="107" y="80"/>
                </a:cubicBezTo>
                <a:cubicBezTo>
                  <a:pt x="120" y="79"/>
                  <a:pt x="118" y="64"/>
                  <a:pt x="128" y="61"/>
                </a:cubicBezTo>
                <a:cubicBezTo>
                  <a:pt x="120" y="76"/>
                  <a:pt x="127" y="102"/>
                  <a:pt x="133" y="114"/>
                </a:cubicBezTo>
                <a:cubicBezTo>
                  <a:pt x="129" y="108"/>
                  <a:pt x="119" y="107"/>
                  <a:pt x="109" y="107"/>
                </a:cubicBezTo>
                <a:cubicBezTo>
                  <a:pt x="104" y="107"/>
                  <a:pt x="100" y="107"/>
                  <a:pt x="95" y="107"/>
                </a:cubicBezTo>
                <a:cubicBezTo>
                  <a:pt x="91" y="107"/>
                  <a:pt x="87" y="108"/>
                  <a:pt x="83" y="108"/>
                </a:cubicBezTo>
                <a:cubicBezTo>
                  <a:pt x="70" y="108"/>
                  <a:pt x="60" y="106"/>
                  <a:pt x="60" y="97"/>
                </a:cubicBezTo>
                <a:cubicBezTo>
                  <a:pt x="60" y="98"/>
                  <a:pt x="61" y="99"/>
                  <a:pt x="61" y="99"/>
                </a:cubicBezTo>
                <a:cubicBezTo>
                  <a:pt x="63" y="99"/>
                  <a:pt x="66" y="87"/>
                  <a:pt x="70" y="86"/>
                </a:cubicBezTo>
                <a:cubicBezTo>
                  <a:pt x="69" y="86"/>
                  <a:pt x="69" y="86"/>
                  <a:pt x="69" y="86"/>
                </a:cubicBezTo>
                <a:cubicBezTo>
                  <a:pt x="68" y="86"/>
                  <a:pt x="67" y="85"/>
                  <a:pt x="66" y="84"/>
                </a:cubicBezTo>
                <a:cubicBezTo>
                  <a:pt x="65" y="83"/>
                  <a:pt x="64" y="82"/>
                  <a:pt x="62" y="82"/>
                </a:cubicBezTo>
                <a:cubicBezTo>
                  <a:pt x="62" y="82"/>
                  <a:pt x="61" y="83"/>
                  <a:pt x="60" y="83"/>
                </a:cubicBezTo>
                <a:cubicBezTo>
                  <a:pt x="60" y="81"/>
                  <a:pt x="62" y="80"/>
                  <a:pt x="61" y="76"/>
                </a:cubicBezTo>
                <a:cubicBezTo>
                  <a:pt x="59" y="77"/>
                  <a:pt x="58" y="77"/>
                  <a:pt x="56" y="77"/>
                </a:cubicBezTo>
                <a:cubicBezTo>
                  <a:pt x="52" y="77"/>
                  <a:pt x="51" y="73"/>
                  <a:pt x="46" y="71"/>
                </a:cubicBezTo>
                <a:cubicBezTo>
                  <a:pt x="47" y="77"/>
                  <a:pt x="46" y="82"/>
                  <a:pt x="41" y="82"/>
                </a:cubicBezTo>
                <a:cubicBezTo>
                  <a:pt x="40" y="82"/>
                  <a:pt x="39" y="82"/>
                  <a:pt x="37" y="81"/>
                </a:cubicBezTo>
                <a:cubicBezTo>
                  <a:pt x="40" y="90"/>
                  <a:pt x="31" y="88"/>
                  <a:pt x="32" y="97"/>
                </a:cubicBezTo>
                <a:cubicBezTo>
                  <a:pt x="33" y="102"/>
                  <a:pt x="43" y="97"/>
                  <a:pt x="41" y="105"/>
                </a:cubicBezTo>
                <a:cubicBezTo>
                  <a:pt x="41" y="105"/>
                  <a:pt x="41" y="105"/>
                  <a:pt x="41" y="105"/>
                </a:cubicBezTo>
                <a:cubicBezTo>
                  <a:pt x="46" y="105"/>
                  <a:pt x="47" y="102"/>
                  <a:pt x="51" y="100"/>
                </a:cubicBezTo>
                <a:cubicBezTo>
                  <a:pt x="50" y="108"/>
                  <a:pt x="59" y="105"/>
                  <a:pt x="58" y="114"/>
                </a:cubicBezTo>
                <a:cubicBezTo>
                  <a:pt x="42" y="115"/>
                  <a:pt x="39" y="130"/>
                  <a:pt x="34" y="143"/>
                </a:cubicBezTo>
                <a:cubicBezTo>
                  <a:pt x="35" y="134"/>
                  <a:pt x="30" y="132"/>
                  <a:pt x="30" y="124"/>
                </a:cubicBezTo>
                <a:cubicBezTo>
                  <a:pt x="29" y="125"/>
                  <a:pt x="27" y="125"/>
                  <a:pt x="26" y="125"/>
                </a:cubicBezTo>
                <a:cubicBezTo>
                  <a:pt x="23" y="125"/>
                  <a:pt x="20" y="123"/>
                  <a:pt x="15" y="122"/>
                </a:cubicBezTo>
                <a:cubicBezTo>
                  <a:pt x="12" y="129"/>
                  <a:pt x="20" y="134"/>
                  <a:pt x="17" y="136"/>
                </a:cubicBezTo>
                <a:cubicBezTo>
                  <a:pt x="14" y="135"/>
                  <a:pt x="13" y="135"/>
                  <a:pt x="11" y="135"/>
                </a:cubicBezTo>
                <a:cubicBezTo>
                  <a:pt x="7" y="135"/>
                  <a:pt x="5" y="137"/>
                  <a:pt x="0" y="138"/>
                </a:cubicBezTo>
                <a:cubicBezTo>
                  <a:pt x="0" y="152"/>
                  <a:pt x="21" y="148"/>
                  <a:pt x="13" y="165"/>
                </a:cubicBezTo>
                <a:cubicBezTo>
                  <a:pt x="14" y="165"/>
                  <a:pt x="15" y="165"/>
                  <a:pt x="16" y="165"/>
                </a:cubicBezTo>
                <a:cubicBezTo>
                  <a:pt x="17" y="165"/>
                  <a:pt x="18" y="165"/>
                  <a:pt x="20" y="165"/>
                </a:cubicBezTo>
                <a:cubicBezTo>
                  <a:pt x="21" y="165"/>
                  <a:pt x="23" y="165"/>
                  <a:pt x="24" y="165"/>
                </a:cubicBezTo>
                <a:cubicBezTo>
                  <a:pt x="26" y="165"/>
                  <a:pt x="28" y="165"/>
                  <a:pt x="29" y="167"/>
                </a:cubicBezTo>
                <a:cubicBezTo>
                  <a:pt x="24" y="172"/>
                  <a:pt x="29" y="179"/>
                  <a:pt x="29" y="186"/>
                </a:cubicBezTo>
                <a:cubicBezTo>
                  <a:pt x="34" y="181"/>
                  <a:pt x="39" y="176"/>
                  <a:pt x="42" y="168"/>
                </a:cubicBezTo>
                <a:cubicBezTo>
                  <a:pt x="42" y="174"/>
                  <a:pt x="47" y="175"/>
                  <a:pt x="53" y="175"/>
                </a:cubicBezTo>
                <a:cubicBezTo>
                  <a:pt x="54" y="168"/>
                  <a:pt x="51" y="166"/>
                  <a:pt x="51" y="160"/>
                </a:cubicBezTo>
                <a:cubicBezTo>
                  <a:pt x="52" y="160"/>
                  <a:pt x="53" y="160"/>
                  <a:pt x="54" y="160"/>
                </a:cubicBezTo>
                <a:cubicBezTo>
                  <a:pt x="59" y="160"/>
                  <a:pt x="62" y="158"/>
                  <a:pt x="66" y="158"/>
                </a:cubicBezTo>
                <a:cubicBezTo>
                  <a:pt x="69" y="149"/>
                  <a:pt x="60" y="150"/>
                  <a:pt x="58" y="145"/>
                </a:cubicBezTo>
                <a:cubicBezTo>
                  <a:pt x="58" y="145"/>
                  <a:pt x="58" y="145"/>
                  <a:pt x="58" y="145"/>
                </a:cubicBezTo>
                <a:cubicBezTo>
                  <a:pt x="62" y="145"/>
                  <a:pt x="60" y="140"/>
                  <a:pt x="63" y="139"/>
                </a:cubicBezTo>
                <a:cubicBezTo>
                  <a:pt x="75" y="142"/>
                  <a:pt x="74" y="139"/>
                  <a:pt x="82" y="143"/>
                </a:cubicBezTo>
                <a:cubicBezTo>
                  <a:pt x="84" y="134"/>
                  <a:pt x="86" y="138"/>
                  <a:pt x="85" y="122"/>
                </a:cubicBezTo>
                <a:cubicBezTo>
                  <a:pt x="83" y="122"/>
                  <a:pt x="82" y="122"/>
                  <a:pt x="80" y="122"/>
                </a:cubicBezTo>
                <a:cubicBezTo>
                  <a:pt x="80" y="122"/>
                  <a:pt x="79" y="122"/>
                  <a:pt x="79" y="122"/>
                </a:cubicBezTo>
                <a:cubicBezTo>
                  <a:pt x="78" y="122"/>
                  <a:pt x="78" y="122"/>
                  <a:pt x="77" y="122"/>
                </a:cubicBezTo>
                <a:cubicBezTo>
                  <a:pt x="76" y="122"/>
                  <a:pt x="75" y="122"/>
                  <a:pt x="73" y="121"/>
                </a:cubicBezTo>
                <a:cubicBezTo>
                  <a:pt x="73" y="117"/>
                  <a:pt x="74" y="115"/>
                  <a:pt x="77" y="114"/>
                </a:cubicBezTo>
                <a:cubicBezTo>
                  <a:pt x="83" y="113"/>
                  <a:pt x="89" y="111"/>
                  <a:pt x="94" y="111"/>
                </a:cubicBezTo>
                <a:cubicBezTo>
                  <a:pt x="99" y="111"/>
                  <a:pt x="103" y="112"/>
                  <a:pt x="107" y="115"/>
                </a:cubicBezTo>
                <a:cubicBezTo>
                  <a:pt x="105" y="116"/>
                  <a:pt x="106" y="118"/>
                  <a:pt x="106" y="121"/>
                </a:cubicBezTo>
                <a:cubicBezTo>
                  <a:pt x="103" y="118"/>
                  <a:pt x="100" y="117"/>
                  <a:pt x="96" y="117"/>
                </a:cubicBezTo>
                <a:cubicBezTo>
                  <a:pt x="95" y="117"/>
                  <a:pt x="93" y="117"/>
                  <a:pt x="92" y="117"/>
                </a:cubicBezTo>
                <a:cubicBezTo>
                  <a:pt x="91" y="126"/>
                  <a:pt x="99" y="134"/>
                  <a:pt x="90" y="138"/>
                </a:cubicBezTo>
                <a:cubicBezTo>
                  <a:pt x="93" y="142"/>
                  <a:pt x="99" y="143"/>
                  <a:pt x="102" y="146"/>
                </a:cubicBezTo>
                <a:cubicBezTo>
                  <a:pt x="98" y="148"/>
                  <a:pt x="94" y="152"/>
                  <a:pt x="94" y="158"/>
                </a:cubicBezTo>
                <a:cubicBezTo>
                  <a:pt x="95" y="159"/>
                  <a:pt x="96" y="160"/>
                  <a:pt x="98" y="160"/>
                </a:cubicBezTo>
                <a:cubicBezTo>
                  <a:pt x="102" y="160"/>
                  <a:pt x="106" y="153"/>
                  <a:pt x="109" y="151"/>
                </a:cubicBezTo>
                <a:cubicBezTo>
                  <a:pt x="107" y="159"/>
                  <a:pt x="113" y="159"/>
                  <a:pt x="116" y="162"/>
                </a:cubicBezTo>
                <a:cubicBezTo>
                  <a:pt x="121" y="154"/>
                  <a:pt x="118" y="147"/>
                  <a:pt x="116" y="139"/>
                </a:cubicBezTo>
                <a:cubicBezTo>
                  <a:pt x="124" y="131"/>
                  <a:pt x="132" y="128"/>
                  <a:pt x="140" y="128"/>
                </a:cubicBezTo>
                <a:cubicBezTo>
                  <a:pt x="143" y="128"/>
                  <a:pt x="148" y="129"/>
                  <a:pt x="152" y="130"/>
                </a:cubicBezTo>
                <a:cubicBezTo>
                  <a:pt x="178" y="143"/>
                  <a:pt x="213" y="163"/>
                  <a:pt x="246" y="163"/>
                </a:cubicBezTo>
                <a:cubicBezTo>
                  <a:pt x="250" y="163"/>
                  <a:pt x="255" y="163"/>
                  <a:pt x="260" y="162"/>
                </a:cubicBezTo>
                <a:cubicBezTo>
                  <a:pt x="267" y="178"/>
                  <a:pt x="281" y="187"/>
                  <a:pt x="290" y="201"/>
                </a:cubicBezTo>
                <a:cubicBezTo>
                  <a:pt x="283" y="198"/>
                  <a:pt x="276" y="197"/>
                  <a:pt x="270" y="197"/>
                </a:cubicBezTo>
                <a:cubicBezTo>
                  <a:pt x="246" y="197"/>
                  <a:pt x="229" y="215"/>
                  <a:pt x="213" y="225"/>
                </a:cubicBezTo>
                <a:cubicBezTo>
                  <a:pt x="214" y="222"/>
                  <a:pt x="211" y="221"/>
                  <a:pt x="210" y="220"/>
                </a:cubicBezTo>
                <a:cubicBezTo>
                  <a:pt x="219" y="212"/>
                  <a:pt x="223" y="200"/>
                  <a:pt x="222" y="182"/>
                </a:cubicBezTo>
                <a:cubicBezTo>
                  <a:pt x="221" y="182"/>
                  <a:pt x="221" y="182"/>
                  <a:pt x="221" y="182"/>
                </a:cubicBezTo>
                <a:cubicBezTo>
                  <a:pt x="219" y="182"/>
                  <a:pt x="219" y="183"/>
                  <a:pt x="218" y="185"/>
                </a:cubicBezTo>
                <a:cubicBezTo>
                  <a:pt x="218" y="186"/>
                  <a:pt x="217" y="187"/>
                  <a:pt x="216" y="187"/>
                </a:cubicBezTo>
                <a:cubicBezTo>
                  <a:pt x="215" y="187"/>
                  <a:pt x="215" y="187"/>
                  <a:pt x="215" y="187"/>
                </a:cubicBezTo>
                <a:cubicBezTo>
                  <a:pt x="213" y="177"/>
                  <a:pt x="207" y="170"/>
                  <a:pt x="200" y="165"/>
                </a:cubicBezTo>
                <a:cubicBezTo>
                  <a:pt x="196" y="175"/>
                  <a:pt x="192" y="185"/>
                  <a:pt x="191" y="198"/>
                </a:cubicBezTo>
                <a:cubicBezTo>
                  <a:pt x="186" y="181"/>
                  <a:pt x="171" y="178"/>
                  <a:pt x="155" y="175"/>
                </a:cubicBezTo>
                <a:cubicBezTo>
                  <a:pt x="157" y="190"/>
                  <a:pt x="157" y="195"/>
                  <a:pt x="164" y="204"/>
                </a:cubicBezTo>
                <a:cubicBezTo>
                  <a:pt x="163" y="204"/>
                  <a:pt x="163" y="204"/>
                  <a:pt x="162" y="204"/>
                </a:cubicBezTo>
                <a:cubicBezTo>
                  <a:pt x="162" y="204"/>
                  <a:pt x="162" y="204"/>
                  <a:pt x="162" y="204"/>
                </a:cubicBezTo>
                <a:cubicBezTo>
                  <a:pt x="161" y="204"/>
                  <a:pt x="161" y="204"/>
                  <a:pt x="161" y="204"/>
                </a:cubicBezTo>
                <a:cubicBezTo>
                  <a:pt x="159" y="204"/>
                  <a:pt x="157" y="205"/>
                  <a:pt x="157" y="206"/>
                </a:cubicBezTo>
                <a:cubicBezTo>
                  <a:pt x="162" y="209"/>
                  <a:pt x="162" y="217"/>
                  <a:pt x="167" y="220"/>
                </a:cubicBezTo>
                <a:cubicBezTo>
                  <a:pt x="163" y="227"/>
                  <a:pt x="155" y="230"/>
                  <a:pt x="147" y="233"/>
                </a:cubicBezTo>
                <a:cubicBezTo>
                  <a:pt x="150" y="235"/>
                  <a:pt x="151" y="239"/>
                  <a:pt x="156" y="239"/>
                </a:cubicBezTo>
                <a:cubicBezTo>
                  <a:pt x="157" y="239"/>
                  <a:pt x="158" y="239"/>
                  <a:pt x="159" y="239"/>
                </a:cubicBezTo>
                <a:cubicBezTo>
                  <a:pt x="155" y="250"/>
                  <a:pt x="175" y="250"/>
                  <a:pt x="184" y="254"/>
                </a:cubicBezTo>
                <a:cubicBezTo>
                  <a:pt x="161" y="257"/>
                  <a:pt x="159" y="275"/>
                  <a:pt x="150" y="290"/>
                </a:cubicBezTo>
                <a:cubicBezTo>
                  <a:pt x="151" y="291"/>
                  <a:pt x="153" y="291"/>
                  <a:pt x="154" y="291"/>
                </a:cubicBezTo>
                <a:cubicBezTo>
                  <a:pt x="159" y="291"/>
                  <a:pt x="165" y="287"/>
                  <a:pt x="167" y="283"/>
                </a:cubicBezTo>
                <a:cubicBezTo>
                  <a:pt x="167" y="288"/>
                  <a:pt x="171" y="287"/>
                  <a:pt x="174" y="288"/>
                </a:cubicBezTo>
                <a:cubicBezTo>
                  <a:pt x="182" y="282"/>
                  <a:pt x="189" y="276"/>
                  <a:pt x="193" y="266"/>
                </a:cubicBezTo>
                <a:cubicBezTo>
                  <a:pt x="191" y="285"/>
                  <a:pt x="197" y="295"/>
                  <a:pt x="207" y="302"/>
                </a:cubicBezTo>
                <a:cubicBezTo>
                  <a:pt x="208" y="296"/>
                  <a:pt x="208" y="290"/>
                  <a:pt x="214" y="290"/>
                </a:cubicBezTo>
                <a:cubicBezTo>
                  <a:pt x="215" y="290"/>
                  <a:pt x="215" y="290"/>
                  <a:pt x="215" y="290"/>
                </a:cubicBezTo>
                <a:cubicBezTo>
                  <a:pt x="215" y="283"/>
                  <a:pt x="215" y="276"/>
                  <a:pt x="217" y="274"/>
                </a:cubicBezTo>
                <a:cubicBezTo>
                  <a:pt x="219" y="274"/>
                  <a:pt x="219" y="273"/>
                  <a:pt x="220" y="273"/>
                </a:cubicBezTo>
                <a:cubicBezTo>
                  <a:pt x="223" y="275"/>
                  <a:pt x="227" y="279"/>
                  <a:pt x="230" y="279"/>
                </a:cubicBezTo>
                <a:cubicBezTo>
                  <a:pt x="232" y="279"/>
                  <a:pt x="233" y="278"/>
                  <a:pt x="234" y="276"/>
                </a:cubicBezTo>
                <a:cubicBezTo>
                  <a:pt x="235" y="279"/>
                  <a:pt x="238" y="283"/>
                  <a:pt x="241" y="283"/>
                </a:cubicBezTo>
                <a:cubicBezTo>
                  <a:pt x="242" y="283"/>
                  <a:pt x="243" y="282"/>
                  <a:pt x="244" y="280"/>
                </a:cubicBezTo>
                <a:cubicBezTo>
                  <a:pt x="249" y="289"/>
                  <a:pt x="257" y="295"/>
                  <a:pt x="266" y="298"/>
                </a:cubicBezTo>
                <a:cubicBezTo>
                  <a:pt x="247" y="303"/>
                  <a:pt x="237" y="310"/>
                  <a:pt x="232" y="326"/>
                </a:cubicBezTo>
                <a:cubicBezTo>
                  <a:pt x="233" y="326"/>
                  <a:pt x="233" y="326"/>
                  <a:pt x="233" y="326"/>
                </a:cubicBezTo>
                <a:cubicBezTo>
                  <a:pt x="235" y="326"/>
                  <a:pt x="237" y="326"/>
                  <a:pt x="239" y="326"/>
                </a:cubicBezTo>
                <a:cubicBezTo>
                  <a:pt x="241" y="325"/>
                  <a:pt x="242" y="325"/>
                  <a:pt x="244" y="325"/>
                </a:cubicBezTo>
                <a:cubicBezTo>
                  <a:pt x="247" y="325"/>
                  <a:pt x="249" y="326"/>
                  <a:pt x="251" y="329"/>
                </a:cubicBezTo>
                <a:cubicBezTo>
                  <a:pt x="260" y="324"/>
                  <a:pt x="264" y="322"/>
                  <a:pt x="273" y="316"/>
                </a:cubicBezTo>
                <a:cubicBezTo>
                  <a:pt x="270" y="326"/>
                  <a:pt x="272" y="342"/>
                  <a:pt x="278" y="348"/>
                </a:cubicBezTo>
                <a:cubicBezTo>
                  <a:pt x="283" y="339"/>
                  <a:pt x="291" y="335"/>
                  <a:pt x="294" y="324"/>
                </a:cubicBezTo>
                <a:cubicBezTo>
                  <a:pt x="295" y="324"/>
                  <a:pt x="295" y="324"/>
                  <a:pt x="296" y="324"/>
                </a:cubicBezTo>
                <a:cubicBezTo>
                  <a:pt x="303" y="324"/>
                  <a:pt x="300" y="333"/>
                  <a:pt x="306" y="334"/>
                </a:cubicBezTo>
                <a:cubicBezTo>
                  <a:pt x="306" y="332"/>
                  <a:pt x="308" y="332"/>
                  <a:pt x="309" y="331"/>
                </a:cubicBezTo>
                <a:cubicBezTo>
                  <a:pt x="308" y="341"/>
                  <a:pt x="323" y="337"/>
                  <a:pt x="325" y="345"/>
                </a:cubicBezTo>
                <a:cubicBezTo>
                  <a:pt x="335" y="333"/>
                  <a:pt x="323" y="318"/>
                  <a:pt x="321" y="310"/>
                </a:cubicBezTo>
                <a:cubicBezTo>
                  <a:pt x="325" y="312"/>
                  <a:pt x="329" y="315"/>
                  <a:pt x="332" y="315"/>
                </a:cubicBezTo>
                <a:cubicBezTo>
                  <a:pt x="334" y="315"/>
                  <a:pt x="336" y="314"/>
                  <a:pt x="338" y="312"/>
                </a:cubicBezTo>
                <a:cubicBezTo>
                  <a:pt x="343" y="318"/>
                  <a:pt x="356" y="323"/>
                  <a:pt x="350" y="333"/>
                </a:cubicBezTo>
                <a:cubicBezTo>
                  <a:pt x="354" y="333"/>
                  <a:pt x="356" y="335"/>
                  <a:pt x="359" y="335"/>
                </a:cubicBezTo>
                <a:cubicBezTo>
                  <a:pt x="360" y="335"/>
                  <a:pt x="361" y="335"/>
                  <a:pt x="362" y="334"/>
                </a:cubicBezTo>
                <a:cubicBezTo>
                  <a:pt x="358" y="339"/>
                  <a:pt x="363" y="342"/>
                  <a:pt x="362" y="348"/>
                </a:cubicBezTo>
                <a:cubicBezTo>
                  <a:pt x="367" y="346"/>
                  <a:pt x="373" y="345"/>
                  <a:pt x="371" y="336"/>
                </a:cubicBezTo>
                <a:cubicBezTo>
                  <a:pt x="374" y="338"/>
                  <a:pt x="376" y="341"/>
                  <a:pt x="381" y="341"/>
                </a:cubicBezTo>
                <a:cubicBezTo>
                  <a:pt x="381" y="341"/>
                  <a:pt x="381" y="341"/>
                  <a:pt x="381" y="341"/>
                </a:cubicBezTo>
                <a:cubicBezTo>
                  <a:pt x="382" y="336"/>
                  <a:pt x="379" y="335"/>
                  <a:pt x="379" y="331"/>
                </a:cubicBezTo>
                <a:cubicBezTo>
                  <a:pt x="380" y="331"/>
                  <a:pt x="380" y="331"/>
                  <a:pt x="380" y="331"/>
                </a:cubicBezTo>
                <a:cubicBezTo>
                  <a:pt x="380" y="331"/>
                  <a:pt x="381" y="331"/>
                  <a:pt x="381" y="331"/>
                </a:cubicBezTo>
                <a:cubicBezTo>
                  <a:pt x="382" y="331"/>
                  <a:pt x="382" y="331"/>
                  <a:pt x="383" y="331"/>
                </a:cubicBezTo>
                <a:cubicBezTo>
                  <a:pt x="387" y="331"/>
                  <a:pt x="391" y="331"/>
                  <a:pt x="391" y="326"/>
                </a:cubicBezTo>
                <a:cubicBezTo>
                  <a:pt x="387" y="320"/>
                  <a:pt x="385" y="319"/>
                  <a:pt x="390" y="312"/>
                </a:cubicBezTo>
                <a:cubicBezTo>
                  <a:pt x="389" y="312"/>
                  <a:pt x="389" y="312"/>
                  <a:pt x="388" y="312"/>
                </a:cubicBezTo>
                <a:cubicBezTo>
                  <a:pt x="384" y="312"/>
                  <a:pt x="380" y="311"/>
                  <a:pt x="378" y="309"/>
                </a:cubicBezTo>
                <a:cubicBezTo>
                  <a:pt x="383" y="303"/>
                  <a:pt x="392" y="298"/>
                  <a:pt x="397" y="298"/>
                </a:cubicBezTo>
                <a:cubicBezTo>
                  <a:pt x="415" y="304"/>
                  <a:pt x="449" y="364"/>
                  <a:pt x="459" y="380"/>
                </a:cubicBezTo>
                <a:cubicBezTo>
                  <a:pt x="459" y="380"/>
                  <a:pt x="459" y="380"/>
                  <a:pt x="459" y="380"/>
                </a:cubicBezTo>
                <a:cubicBezTo>
                  <a:pt x="457" y="380"/>
                  <a:pt x="444" y="377"/>
                  <a:pt x="439" y="371"/>
                </a:cubicBezTo>
                <a:cubicBezTo>
                  <a:pt x="441" y="363"/>
                  <a:pt x="432" y="336"/>
                  <a:pt x="412" y="326"/>
                </a:cubicBezTo>
                <a:cubicBezTo>
                  <a:pt x="403" y="340"/>
                  <a:pt x="404" y="344"/>
                  <a:pt x="407" y="355"/>
                </a:cubicBezTo>
                <a:cubicBezTo>
                  <a:pt x="402" y="353"/>
                  <a:pt x="392" y="349"/>
                  <a:pt x="383" y="349"/>
                </a:cubicBezTo>
                <a:cubicBezTo>
                  <a:pt x="379" y="349"/>
                  <a:pt x="376" y="350"/>
                  <a:pt x="372" y="352"/>
                </a:cubicBezTo>
                <a:cubicBezTo>
                  <a:pt x="372" y="364"/>
                  <a:pt x="384" y="377"/>
                  <a:pt x="388" y="381"/>
                </a:cubicBezTo>
                <a:cubicBezTo>
                  <a:pt x="385" y="379"/>
                  <a:pt x="381" y="378"/>
                  <a:pt x="377" y="378"/>
                </a:cubicBezTo>
                <a:cubicBezTo>
                  <a:pt x="368" y="378"/>
                  <a:pt x="360" y="381"/>
                  <a:pt x="357" y="387"/>
                </a:cubicBezTo>
                <a:cubicBezTo>
                  <a:pt x="359" y="391"/>
                  <a:pt x="367" y="390"/>
                  <a:pt x="367" y="396"/>
                </a:cubicBezTo>
                <a:cubicBezTo>
                  <a:pt x="369" y="396"/>
                  <a:pt x="370" y="396"/>
                  <a:pt x="371" y="396"/>
                </a:cubicBezTo>
                <a:cubicBezTo>
                  <a:pt x="374" y="396"/>
                  <a:pt x="376" y="396"/>
                  <a:pt x="378" y="395"/>
                </a:cubicBezTo>
                <a:cubicBezTo>
                  <a:pt x="380" y="395"/>
                  <a:pt x="382" y="394"/>
                  <a:pt x="384" y="394"/>
                </a:cubicBezTo>
                <a:cubicBezTo>
                  <a:pt x="385" y="394"/>
                  <a:pt x="387" y="395"/>
                  <a:pt x="388" y="396"/>
                </a:cubicBezTo>
                <a:cubicBezTo>
                  <a:pt x="379" y="398"/>
                  <a:pt x="379" y="409"/>
                  <a:pt x="378" y="418"/>
                </a:cubicBezTo>
                <a:cubicBezTo>
                  <a:pt x="392" y="415"/>
                  <a:pt x="388" y="413"/>
                  <a:pt x="402" y="408"/>
                </a:cubicBezTo>
                <a:cubicBezTo>
                  <a:pt x="401" y="393"/>
                  <a:pt x="412" y="389"/>
                  <a:pt x="424" y="389"/>
                </a:cubicBezTo>
                <a:cubicBezTo>
                  <a:pt x="438" y="389"/>
                  <a:pt x="454" y="394"/>
                  <a:pt x="461" y="398"/>
                </a:cubicBezTo>
                <a:cubicBezTo>
                  <a:pt x="490" y="481"/>
                  <a:pt x="505" y="578"/>
                  <a:pt x="566" y="629"/>
                </a:cubicBezTo>
                <a:cubicBezTo>
                  <a:pt x="557" y="659"/>
                  <a:pt x="554" y="695"/>
                  <a:pt x="552" y="731"/>
                </a:cubicBezTo>
                <a:cubicBezTo>
                  <a:pt x="533" y="682"/>
                  <a:pt x="497" y="649"/>
                  <a:pt x="429" y="649"/>
                </a:cubicBezTo>
                <a:cubicBezTo>
                  <a:pt x="425" y="649"/>
                  <a:pt x="421" y="649"/>
                  <a:pt x="417" y="649"/>
                </a:cubicBezTo>
                <a:cubicBezTo>
                  <a:pt x="410" y="623"/>
                  <a:pt x="451" y="630"/>
                  <a:pt x="467" y="620"/>
                </a:cubicBezTo>
                <a:cubicBezTo>
                  <a:pt x="467" y="617"/>
                  <a:pt x="465" y="616"/>
                  <a:pt x="465" y="613"/>
                </a:cubicBezTo>
                <a:cubicBezTo>
                  <a:pt x="476" y="612"/>
                  <a:pt x="485" y="608"/>
                  <a:pt x="487" y="598"/>
                </a:cubicBezTo>
                <a:cubicBezTo>
                  <a:pt x="480" y="596"/>
                  <a:pt x="470" y="597"/>
                  <a:pt x="465" y="594"/>
                </a:cubicBezTo>
                <a:cubicBezTo>
                  <a:pt x="475" y="593"/>
                  <a:pt x="478" y="584"/>
                  <a:pt x="482" y="576"/>
                </a:cubicBezTo>
                <a:cubicBezTo>
                  <a:pt x="480" y="575"/>
                  <a:pt x="478" y="574"/>
                  <a:pt x="477" y="572"/>
                </a:cubicBezTo>
                <a:cubicBezTo>
                  <a:pt x="481" y="565"/>
                  <a:pt x="486" y="559"/>
                  <a:pt x="487" y="548"/>
                </a:cubicBezTo>
                <a:cubicBezTo>
                  <a:pt x="486" y="548"/>
                  <a:pt x="486" y="548"/>
                  <a:pt x="485" y="548"/>
                </a:cubicBezTo>
                <a:cubicBezTo>
                  <a:pt x="473" y="548"/>
                  <a:pt x="467" y="554"/>
                  <a:pt x="461" y="560"/>
                </a:cubicBezTo>
                <a:cubicBezTo>
                  <a:pt x="462" y="556"/>
                  <a:pt x="461" y="553"/>
                  <a:pt x="457" y="553"/>
                </a:cubicBezTo>
                <a:cubicBezTo>
                  <a:pt x="456" y="553"/>
                  <a:pt x="456" y="553"/>
                  <a:pt x="456" y="553"/>
                </a:cubicBezTo>
                <a:cubicBezTo>
                  <a:pt x="439" y="566"/>
                  <a:pt x="423" y="583"/>
                  <a:pt x="415" y="610"/>
                </a:cubicBezTo>
                <a:cubicBezTo>
                  <a:pt x="417" y="582"/>
                  <a:pt x="434" y="569"/>
                  <a:pt x="432" y="538"/>
                </a:cubicBezTo>
                <a:cubicBezTo>
                  <a:pt x="432" y="538"/>
                  <a:pt x="431" y="538"/>
                  <a:pt x="431" y="538"/>
                </a:cubicBezTo>
                <a:cubicBezTo>
                  <a:pt x="430" y="538"/>
                  <a:pt x="430" y="538"/>
                  <a:pt x="430" y="538"/>
                </a:cubicBezTo>
                <a:cubicBezTo>
                  <a:pt x="429" y="538"/>
                  <a:pt x="429" y="538"/>
                  <a:pt x="429" y="538"/>
                </a:cubicBezTo>
                <a:cubicBezTo>
                  <a:pt x="428" y="538"/>
                  <a:pt x="426" y="538"/>
                  <a:pt x="426" y="536"/>
                </a:cubicBezTo>
                <a:cubicBezTo>
                  <a:pt x="429" y="532"/>
                  <a:pt x="429" y="524"/>
                  <a:pt x="429" y="516"/>
                </a:cubicBezTo>
                <a:cubicBezTo>
                  <a:pt x="428" y="516"/>
                  <a:pt x="428" y="515"/>
                  <a:pt x="427" y="515"/>
                </a:cubicBezTo>
                <a:cubicBezTo>
                  <a:pt x="421" y="515"/>
                  <a:pt x="421" y="521"/>
                  <a:pt x="417" y="522"/>
                </a:cubicBezTo>
                <a:cubicBezTo>
                  <a:pt x="418" y="509"/>
                  <a:pt x="416" y="498"/>
                  <a:pt x="407" y="495"/>
                </a:cubicBezTo>
                <a:cubicBezTo>
                  <a:pt x="401" y="503"/>
                  <a:pt x="395" y="510"/>
                  <a:pt x="393" y="522"/>
                </a:cubicBezTo>
                <a:cubicBezTo>
                  <a:pt x="390" y="522"/>
                  <a:pt x="391" y="517"/>
                  <a:pt x="388" y="517"/>
                </a:cubicBezTo>
                <a:cubicBezTo>
                  <a:pt x="387" y="517"/>
                  <a:pt x="387" y="517"/>
                  <a:pt x="386" y="517"/>
                </a:cubicBezTo>
                <a:cubicBezTo>
                  <a:pt x="386" y="518"/>
                  <a:pt x="385" y="519"/>
                  <a:pt x="384" y="519"/>
                </a:cubicBezTo>
                <a:cubicBezTo>
                  <a:pt x="383" y="519"/>
                  <a:pt x="383" y="519"/>
                  <a:pt x="383" y="519"/>
                </a:cubicBezTo>
                <a:cubicBezTo>
                  <a:pt x="383" y="530"/>
                  <a:pt x="384" y="541"/>
                  <a:pt x="379" y="548"/>
                </a:cubicBezTo>
                <a:cubicBezTo>
                  <a:pt x="378" y="542"/>
                  <a:pt x="376" y="537"/>
                  <a:pt x="371" y="534"/>
                </a:cubicBezTo>
                <a:cubicBezTo>
                  <a:pt x="364" y="541"/>
                  <a:pt x="370" y="553"/>
                  <a:pt x="362" y="557"/>
                </a:cubicBezTo>
                <a:cubicBezTo>
                  <a:pt x="362" y="563"/>
                  <a:pt x="369" y="570"/>
                  <a:pt x="366" y="574"/>
                </a:cubicBezTo>
                <a:cubicBezTo>
                  <a:pt x="365" y="570"/>
                  <a:pt x="362" y="569"/>
                  <a:pt x="359" y="569"/>
                </a:cubicBezTo>
                <a:cubicBezTo>
                  <a:pt x="355" y="569"/>
                  <a:pt x="351" y="571"/>
                  <a:pt x="350" y="574"/>
                </a:cubicBezTo>
                <a:cubicBezTo>
                  <a:pt x="350" y="569"/>
                  <a:pt x="348" y="567"/>
                  <a:pt x="343" y="567"/>
                </a:cubicBezTo>
                <a:cubicBezTo>
                  <a:pt x="343" y="571"/>
                  <a:pt x="340" y="572"/>
                  <a:pt x="338" y="576"/>
                </a:cubicBezTo>
                <a:cubicBezTo>
                  <a:pt x="339" y="562"/>
                  <a:pt x="325" y="563"/>
                  <a:pt x="318" y="557"/>
                </a:cubicBezTo>
                <a:cubicBezTo>
                  <a:pt x="315" y="597"/>
                  <a:pt x="324" y="628"/>
                  <a:pt x="347" y="646"/>
                </a:cubicBezTo>
                <a:cubicBezTo>
                  <a:pt x="326" y="633"/>
                  <a:pt x="310" y="622"/>
                  <a:pt x="283" y="622"/>
                </a:cubicBezTo>
                <a:cubicBezTo>
                  <a:pt x="278" y="622"/>
                  <a:pt x="273" y="623"/>
                  <a:pt x="268" y="623"/>
                </a:cubicBezTo>
                <a:cubicBezTo>
                  <a:pt x="268" y="628"/>
                  <a:pt x="277" y="631"/>
                  <a:pt x="273" y="634"/>
                </a:cubicBezTo>
                <a:cubicBezTo>
                  <a:pt x="261" y="635"/>
                  <a:pt x="247" y="634"/>
                  <a:pt x="239" y="639"/>
                </a:cubicBezTo>
                <a:cubicBezTo>
                  <a:pt x="247" y="649"/>
                  <a:pt x="263" y="650"/>
                  <a:pt x="275" y="656"/>
                </a:cubicBezTo>
                <a:cubicBezTo>
                  <a:pt x="270" y="657"/>
                  <a:pt x="268" y="661"/>
                  <a:pt x="266" y="664"/>
                </a:cubicBezTo>
                <a:cubicBezTo>
                  <a:pt x="275" y="669"/>
                  <a:pt x="284" y="670"/>
                  <a:pt x="294" y="670"/>
                </a:cubicBezTo>
                <a:cubicBezTo>
                  <a:pt x="311" y="670"/>
                  <a:pt x="329" y="665"/>
                  <a:pt x="343" y="664"/>
                </a:cubicBezTo>
                <a:cubicBezTo>
                  <a:pt x="311" y="670"/>
                  <a:pt x="296" y="701"/>
                  <a:pt x="296" y="733"/>
                </a:cubicBezTo>
                <a:cubicBezTo>
                  <a:pt x="304" y="728"/>
                  <a:pt x="314" y="725"/>
                  <a:pt x="321" y="719"/>
                </a:cubicBezTo>
                <a:cubicBezTo>
                  <a:pt x="321" y="726"/>
                  <a:pt x="321" y="726"/>
                  <a:pt x="321" y="726"/>
                </a:cubicBezTo>
                <a:cubicBezTo>
                  <a:pt x="334" y="724"/>
                  <a:pt x="339" y="715"/>
                  <a:pt x="347" y="709"/>
                </a:cubicBezTo>
                <a:cubicBezTo>
                  <a:pt x="348" y="712"/>
                  <a:pt x="351" y="712"/>
                  <a:pt x="354" y="712"/>
                </a:cubicBezTo>
                <a:cubicBezTo>
                  <a:pt x="355" y="712"/>
                  <a:pt x="357" y="712"/>
                  <a:pt x="358" y="712"/>
                </a:cubicBezTo>
                <a:cubicBezTo>
                  <a:pt x="359" y="712"/>
                  <a:pt x="359" y="712"/>
                  <a:pt x="360" y="712"/>
                </a:cubicBezTo>
                <a:cubicBezTo>
                  <a:pt x="361" y="712"/>
                  <a:pt x="362" y="712"/>
                  <a:pt x="362" y="712"/>
                </a:cubicBezTo>
                <a:cubicBezTo>
                  <a:pt x="355" y="720"/>
                  <a:pt x="359" y="728"/>
                  <a:pt x="359" y="741"/>
                </a:cubicBezTo>
                <a:cubicBezTo>
                  <a:pt x="359" y="741"/>
                  <a:pt x="359" y="741"/>
                  <a:pt x="359" y="741"/>
                </a:cubicBezTo>
                <a:cubicBezTo>
                  <a:pt x="362" y="741"/>
                  <a:pt x="364" y="740"/>
                  <a:pt x="365" y="738"/>
                </a:cubicBezTo>
                <a:cubicBezTo>
                  <a:pt x="366" y="736"/>
                  <a:pt x="367" y="735"/>
                  <a:pt x="370" y="735"/>
                </a:cubicBezTo>
                <a:cubicBezTo>
                  <a:pt x="371" y="735"/>
                  <a:pt x="371" y="735"/>
                  <a:pt x="371" y="735"/>
                </a:cubicBezTo>
                <a:cubicBezTo>
                  <a:pt x="370" y="744"/>
                  <a:pt x="363" y="751"/>
                  <a:pt x="367" y="760"/>
                </a:cubicBezTo>
                <a:cubicBezTo>
                  <a:pt x="368" y="760"/>
                  <a:pt x="368" y="760"/>
                  <a:pt x="368" y="760"/>
                </a:cubicBezTo>
                <a:cubicBezTo>
                  <a:pt x="370" y="760"/>
                  <a:pt x="371" y="759"/>
                  <a:pt x="372" y="758"/>
                </a:cubicBezTo>
                <a:cubicBezTo>
                  <a:pt x="373" y="757"/>
                  <a:pt x="374" y="755"/>
                  <a:pt x="375" y="755"/>
                </a:cubicBezTo>
                <a:cubicBezTo>
                  <a:pt x="375" y="755"/>
                  <a:pt x="375" y="756"/>
                  <a:pt x="376" y="757"/>
                </a:cubicBezTo>
                <a:cubicBezTo>
                  <a:pt x="374" y="763"/>
                  <a:pt x="376" y="773"/>
                  <a:pt x="379" y="779"/>
                </a:cubicBezTo>
                <a:cubicBezTo>
                  <a:pt x="380" y="779"/>
                  <a:pt x="381" y="779"/>
                  <a:pt x="382" y="779"/>
                </a:cubicBezTo>
                <a:cubicBezTo>
                  <a:pt x="392" y="779"/>
                  <a:pt x="390" y="767"/>
                  <a:pt x="395" y="762"/>
                </a:cubicBezTo>
                <a:cubicBezTo>
                  <a:pt x="396" y="764"/>
                  <a:pt x="396" y="767"/>
                  <a:pt x="400" y="767"/>
                </a:cubicBezTo>
                <a:cubicBezTo>
                  <a:pt x="400" y="767"/>
                  <a:pt x="401" y="767"/>
                  <a:pt x="402" y="767"/>
                </a:cubicBezTo>
                <a:cubicBezTo>
                  <a:pt x="412" y="747"/>
                  <a:pt x="407" y="721"/>
                  <a:pt x="408" y="697"/>
                </a:cubicBezTo>
                <a:cubicBezTo>
                  <a:pt x="414" y="744"/>
                  <a:pt x="455" y="742"/>
                  <a:pt x="453" y="782"/>
                </a:cubicBezTo>
                <a:cubicBezTo>
                  <a:pt x="449" y="786"/>
                  <a:pt x="446" y="791"/>
                  <a:pt x="439" y="791"/>
                </a:cubicBezTo>
                <a:cubicBezTo>
                  <a:pt x="445" y="799"/>
                  <a:pt x="452" y="806"/>
                  <a:pt x="463" y="808"/>
                </a:cubicBezTo>
                <a:cubicBezTo>
                  <a:pt x="445" y="812"/>
                  <a:pt x="442" y="831"/>
                  <a:pt x="438" y="849"/>
                </a:cubicBezTo>
                <a:cubicBezTo>
                  <a:pt x="438" y="844"/>
                  <a:pt x="434" y="840"/>
                  <a:pt x="429" y="840"/>
                </a:cubicBezTo>
                <a:cubicBezTo>
                  <a:pt x="427" y="840"/>
                  <a:pt x="425" y="841"/>
                  <a:pt x="424" y="842"/>
                </a:cubicBezTo>
                <a:cubicBezTo>
                  <a:pt x="422" y="840"/>
                  <a:pt x="422" y="836"/>
                  <a:pt x="420" y="834"/>
                </a:cubicBezTo>
                <a:cubicBezTo>
                  <a:pt x="420" y="834"/>
                  <a:pt x="420" y="834"/>
                  <a:pt x="419" y="834"/>
                </a:cubicBezTo>
                <a:cubicBezTo>
                  <a:pt x="417" y="834"/>
                  <a:pt x="416" y="835"/>
                  <a:pt x="415" y="837"/>
                </a:cubicBezTo>
                <a:cubicBezTo>
                  <a:pt x="415" y="839"/>
                  <a:pt x="414" y="841"/>
                  <a:pt x="411" y="841"/>
                </a:cubicBezTo>
                <a:cubicBezTo>
                  <a:pt x="411" y="841"/>
                  <a:pt x="411" y="841"/>
                  <a:pt x="410" y="841"/>
                </a:cubicBezTo>
                <a:cubicBezTo>
                  <a:pt x="412" y="825"/>
                  <a:pt x="405" y="818"/>
                  <a:pt x="396" y="813"/>
                </a:cubicBezTo>
                <a:cubicBezTo>
                  <a:pt x="390" y="819"/>
                  <a:pt x="393" y="834"/>
                  <a:pt x="388" y="842"/>
                </a:cubicBezTo>
                <a:cubicBezTo>
                  <a:pt x="388" y="840"/>
                  <a:pt x="387" y="839"/>
                  <a:pt x="385" y="839"/>
                </a:cubicBezTo>
                <a:cubicBezTo>
                  <a:pt x="384" y="839"/>
                  <a:pt x="383" y="839"/>
                  <a:pt x="383" y="839"/>
                </a:cubicBezTo>
                <a:cubicBezTo>
                  <a:pt x="374" y="871"/>
                  <a:pt x="379" y="901"/>
                  <a:pt x="400" y="919"/>
                </a:cubicBezTo>
                <a:cubicBezTo>
                  <a:pt x="381" y="904"/>
                  <a:pt x="368" y="884"/>
                  <a:pt x="352" y="866"/>
                </a:cubicBezTo>
                <a:cubicBezTo>
                  <a:pt x="350" y="867"/>
                  <a:pt x="349" y="868"/>
                  <a:pt x="347" y="868"/>
                </a:cubicBezTo>
                <a:cubicBezTo>
                  <a:pt x="339" y="868"/>
                  <a:pt x="329" y="859"/>
                  <a:pt x="320" y="858"/>
                </a:cubicBezTo>
                <a:cubicBezTo>
                  <a:pt x="317" y="863"/>
                  <a:pt x="325" y="866"/>
                  <a:pt x="321" y="868"/>
                </a:cubicBezTo>
                <a:cubicBezTo>
                  <a:pt x="309" y="866"/>
                  <a:pt x="299" y="861"/>
                  <a:pt x="289" y="858"/>
                </a:cubicBezTo>
                <a:cubicBezTo>
                  <a:pt x="286" y="874"/>
                  <a:pt x="306" y="881"/>
                  <a:pt x="314" y="892"/>
                </a:cubicBezTo>
                <a:cubicBezTo>
                  <a:pt x="313" y="892"/>
                  <a:pt x="313" y="892"/>
                  <a:pt x="312" y="892"/>
                </a:cubicBezTo>
                <a:cubicBezTo>
                  <a:pt x="310" y="892"/>
                  <a:pt x="309" y="892"/>
                  <a:pt x="308" y="893"/>
                </a:cubicBezTo>
                <a:cubicBezTo>
                  <a:pt x="307" y="893"/>
                  <a:pt x="306" y="894"/>
                  <a:pt x="304" y="894"/>
                </a:cubicBezTo>
                <a:cubicBezTo>
                  <a:pt x="304" y="894"/>
                  <a:pt x="304" y="894"/>
                  <a:pt x="304" y="894"/>
                </a:cubicBezTo>
                <a:cubicBezTo>
                  <a:pt x="304" y="905"/>
                  <a:pt x="315" y="906"/>
                  <a:pt x="323" y="909"/>
                </a:cubicBezTo>
                <a:cubicBezTo>
                  <a:pt x="320" y="912"/>
                  <a:pt x="323" y="913"/>
                  <a:pt x="323" y="918"/>
                </a:cubicBezTo>
                <a:cubicBezTo>
                  <a:pt x="342" y="921"/>
                  <a:pt x="364" y="922"/>
                  <a:pt x="381" y="928"/>
                </a:cubicBezTo>
                <a:cubicBezTo>
                  <a:pt x="377" y="927"/>
                  <a:pt x="374" y="927"/>
                  <a:pt x="371" y="927"/>
                </a:cubicBezTo>
                <a:cubicBezTo>
                  <a:pt x="349" y="927"/>
                  <a:pt x="336" y="936"/>
                  <a:pt x="321" y="943"/>
                </a:cubicBezTo>
                <a:cubicBezTo>
                  <a:pt x="320" y="959"/>
                  <a:pt x="303" y="959"/>
                  <a:pt x="302" y="976"/>
                </a:cubicBezTo>
                <a:cubicBezTo>
                  <a:pt x="308" y="976"/>
                  <a:pt x="314" y="977"/>
                  <a:pt x="319" y="977"/>
                </a:cubicBezTo>
                <a:cubicBezTo>
                  <a:pt x="324" y="977"/>
                  <a:pt x="329" y="976"/>
                  <a:pt x="333" y="972"/>
                </a:cubicBezTo>
                <a:cubicBezTo>
                  <a:pt x="334" y="978"/>
                  <a:pt x="330" y="977"/>
                  <a:pt x="331" y="983"/>
                </a:cubicBezTo>
                <a:cubicBezTo>
                  <a:pt x="346" y="979"/>
                  <a:pt x="356" y="981"/>
                  <a:pt x="364" y="972"/>
                </a:cubicBezTo>
                <a:cubicBezTo>
                  <a:pt x="361" y="984"/>
                  <a:pt x="372" y="981"/>
                  <a:pt x="378" y="984"/>
                </a:cubicBezTo>
                <a:cubicBezTo>
                  <a:pt x="365" y="987"/>
                  <a:pt x="364" y="1000"/>
                  <a:pt x="361" y="1012"/>
                </a:cubicBezTo>
                <a:cubicBezTo>
                  <a:pt x="361" y="1012"/>
                  <a:pt x="362" y="1012"/>
                  <a:pt x="363" y="1012"/>
                </a:cubicBezTo>
                <a:cubicBezTo>
                  <a:pt x="365" y="1012"/>
                  <a:pt x="367" y="1011"/>
                  <a:pt x="368" y="1010"/>
                </a:cubicBezTo>
                <a:cubicBezTo>
                  <a:pt x="370" y="1010"/>
                  <a:pt x="372" y="1009"/>
                  <a:pt x="373" y="1009"/>
                </a:cubicBezTo>
                <a:cubicBezTo>
                  <a:pt x="373" y="1009"/>
                  <a:pt x="374" y="1009"/>
                  <a:pt x="374" y="1010"/>
                </a:cubicBezTo>
                <a:cubicBezTo>
                  <a:pt x="372" y="1020"/>
                  <a:pt x="362" y="1021"/>
                  <a:pt x="362" y="1034"/>
                </a:cubicBezTo>
                <a:cubicBezTo>
                  <a:pt x="363" y="1034"/>
                  <a:pt x="363" y="1034"/>
                  <a:pt x="364" y="1034"/>
                </a:cubicBezTo>
                <a:cubicBezTo>
                  <a:pt x="365" y="1034"/>
                  <a:pt x="366" y="1034"/>
                  <a:pt x="367" y="1033"/>
                </a:cubicBezTo>
                <a:cubicBezTo>
                  <a:pt x="368" y="1033"/>
                  <a:pt x="369" y="1032"/>
                  <a:pt x="369" y="1032"/>
                </a:cubicBezTo>
                <a:cubicBezTo>
                  <a:pt x="370" y="1032"/>
                  <a:pt x="370" y="1033"/>
                  <a:pt x="371" y="1034"/>
                </a:cubicBezTo>
                <a:cubicBezTo>
                  <a:pt x="364" y="1037"/>
                  <a:pt x="366" y="1048"/>
                  <a:pt x="366" y="1058"/>
                </a:cubicBezTo>
                <a:cubicBezTo>
                  <a:pt x="366" y="1058"/>
                  <a:pt x="367" y="1058"/>
                  <a:pt x="368" y="1058"/>
                </a:cubicBezTo>
                <a:cubicBezTo>
                  <a:pt x="379" y="1058"/>
                  <a:pt x="383" y="1050"/>
                  <a:pt x="388" y="1044"/>
                </a:cubicBezTo>
                <a:cubicBezTo>
                  <a:pt x="388" y="1049"/>
                  <a:pt x="387" y="1054"/>
                  <a:pt x="391" y="1054"/>
                </a:cubicBezTo>
                <a:cubicBezTo>
                  <a:pt x="395" y="1048"/>
                  <a:pt x="399" y="1043"/>
                  <a:pt x="403" y="1037"/>
                </a:cubicBezTo>
                <a:cubicBezTo>
                  <a:pt x="404" y="1039"/>
                  <a:pt x="405" y="1040"/>
                  <a:pt x="407" y="1041"/>
                </a:cubicBezTo>
                <a:cubicBezTo>
                  <a:pt x="419" y="1026"/>
                  <a:pt x="418" y="998"/>
                  <a:pt x="429" y="983"/>
                </a:cubicBezTo>
                <a:cubicBezTo>
                  <a:pt x="421" y="1005"/>
                  <a:pt x="421" y="1022"/>
                  <a:pt x="431" y="1041"/>
                </a:cubicBezTo>
                <a:cubicBezTo>
                  <a:pt x="431" y="1041"/>
                  <a:pt x="432" y="1041"/>
                  <a:pt x="432" y="1041"/>
                </a:cubicBezTo>
                <a:cubicBezTo>
                  <a:pt x="439" y="1041"/>
                  <a:pt x="439" y="1051"/>
                  <a:pt x="444" y="1056"/>
                </a:cubicBezTo>
                <a:cubicBezTo>
                  <a:pt x="437" y="1061"/>
                  <a:pt x="435" y="1073"/>
                  <a:pt x="439" y="1080"/>
                </a:cubicBezTo>
                <a:cubicBezTo>
                  <a:pt x="437" y="1080"/>
                  <a:pt x="437" y="1078"/>
                  <a:pt x="435" y="1078"/>
                </a:cubicBezTo>
                <a:cubicBezTo>
                  <a:pt x="434" y="1078"/>
                  <a:pt x="434" y="1078"/>
                  <a:pt x="434" y="1078"/>
                </a:cubicBezTo>
                <a:cubicBezTo>
                  <a:pt x="435" y="1086"/>
                  <a:pt x="435" y="1084"/>
                  <a:pt x="436" y="1092"/>
                </a:cubicBezTo>
                <a:cubicBezTo>
                  <a:pt x="433" y="1094"/>
                  <a:pt x="429" y="1095"/>
                  <a:pt x="426" y="1095"/>
                </a:cubicBezTo>
                <a:cubicBezTo>
                  <a:pt x="424" y="1095"/>
                  <a:pt x="421" y="1094"/>
                  <a:pt x="419" y="1094"/>
                </a:cubicBezTo>
                <a:cubicBezTo>
                  <a:pt x="420" y="1107"/>
                  <a:pt x="429" y="1114"/>
                  <a:pt x="436" y="1121"/>
                </a:cubicBezTo>
                <a:cubicBezTo>
                  <a:pt x="434" y="1121"/>
                  <a:pt x="433" y="1121"/>
                  <a:pt x="431" y="1121"/>
                </a:cubicBezTo>
                <a:cubicBezTo>
                  <a:pt x="420" y="1121"/>
                  <a:pt x="408" y="1125"/>
                  <a:pt x="414" y="1130"/>
                </a:cubicBezTo>
                <a:cubicBezTo>
                  <a:pt x="410" y="1132"/>
                  <a:pt x="405" y="1133"/>
                  <a:pt x="403" y="1138"/>
                </a:cubicBezTo>
                <a:cubicBezTo>
                  <a:pt x="409" y="1140"/>
                  <a:pt x="416" y="1141"/>
                  <a:pt x="423" y="1141"/>
                </a:cubicBezTo>
                <a:cubicBezTo>
                  <a:pt x="428" y="1141"/>
                  <a:pt x="434" y="1140"/>
                  <a:pt x="438" y="1138"/>
                </a:cubicBezTo>
                <a:cubicBezTo>
                  <a:pt x="434" y="1145"/>
                  <a:pt x="433" y="1158"/>
                  <a:pt x="439" y="1164"/>
                </a:cubicBezTo>
                <a:cubicBezTo>
                  <a:pt x="446" y="1158"/>
                  <a:pt x="450" y="1150"/>
                  <a:pt x="460" y="1147"/>
                </a:cubicBezTo>
                <a:cubicBezTo>
                  <a:pt x="462" y="1158"/>
                  <a:pt x="470" y="1163"/>
                  <a:pt x="479" y="1167"/>
                </a:cubicBezTo>
                <a:cubicBezTo>
                  <a:pt x="483" y="1160"/>
                  <a:pt x="480" y="1148"/>
                  <a:pt x="482" y="1142"/>
                </a:cubicBezTo>
                <a:cubicBezTo>
                  <a:pt x="491" y="1147"/>
                  <a:pt x="489" y="1143"/>
                  <a:pt x="497" y="1147"/>
                </a:cubicBezTo>
                <a:cubicBezTo>
                  <a:pt x="499" y="1136"/>
                  <a:pt x="489" y="1133"/>
                  <a:pt x="496" y="1126"/>
                </a:cubicBezTo>
                <a:cubicBezTo>
                  <a:pt x="491" y="1123"/>
                  <a:pt x="481" y="1124"/>
                  <a:pt x="475" y="1121"/>
                </a:cubicBezTo>
                <a:cubicBezTo>
                  <a:pt x="488" y="1117"/>
                  <a:pt x="499" y="1115"/>
                  <a:pt x="508" y="1115"/>
                </a:cubicBezTo>
                <a:cubicBezTo>
                  <a:pt x="567" y="1115"/>
                  <a:pt x="530" y="1206"/>
                  <a:pt x="504" y="1278"/>
                </a:cubicBezTo>
                <a:cubicBezTo>
                  <a:pt x="500" y="1274"/>
                  <a:pt x="486" y="1275"/>
                  <a:pt x="491" y="1266"/>
                </a:cubicBezTo>
                <a:cubicBezTo>
                  <a:pt x="478" y="1266"/>
                  <a:pt x="470" y="1262"/>
                  <a:pt x="460" y="1260"/>
                </a:cubicBezTo>
                <a:cubicBezTo>
                  <a:pt x="455" y="1264"/>
                  <a:pt x="442" y="1267"/>
                  <a:pt x="435" y="1267"/>
                </a:cubicBezTo>
                <a:cubicBezTo>
                  <a:pt x="434" y="1267"/>
                  <a:pt x="433" y="1267"/>
                  <a:pt x="432" y="1266"/>
                </a:cubicBezTo>
                <a:cubicBezTo>
                  <a:pt x="462" y="1258"/>
                  <a:pt x="486" y="1247"/>
                  <a:pt x="501" y="1227"/>
                </a:cubicBezTo>
                <a:cubicBezTo>
                  <a:pt x="498" y="1226"/>
                  <a:pt x="492" y="1227"/>
                  <a:pt x="491" y="1224"/>
                </a:cubicBezTo>
                <a:cubicBezTo>
                  <a:pt x="498" y="1220"/>
                  <a:pt x="502" y="1214"/>
                  <a:pt x="504" y="1205"/>
                </a:cubicBezTo>
                <a:cubicBezTo>
                  <a:pt x="504" y="1205"/>
                  <a:pt x="503" y="1205"/>
                  <a:pt x="503" y="1205"/>
                </a:cubicBezTo>
                <a:cubicBezTo>
                  <a:pt x="501" y="1205"/>
                  <a:pt x="501" y="1204"/>
                  <a:pt x="501" y="1203"/>
                </a:cubicBezTo>
                <a:cubicBezTo>
                  <a:pt x="501" y="1202"/>
                  <a:pt x="500" y="1201"/>
                  <a:pt x="499" y="1201"/>
                </a:cubicBezTo>
                <a:cubicBezTo>
                  <a:pt x="499" y="1201"/>
                  <a:pt x="498" y="1201"/>
                  <a:pt x="497" y="1201"/>
                </a:cubicBezTo>
                <a:cubicBezTo>
                  <a:pt x="492" y="1205"/>
                  <a:pt x="483" y="1206"/>
                  <a:pt x="477" y="1210"/>
                </a:cubicBezTo>
                <a:cubicBezTo>
                  <a:pt x="478" y="1208"/>
                  <a:pt x="479" y="1205"/>
                  <a:pt x="479" y="1201"/>
                </a:cubicBezTo>
                <a:cubicBezTo>
                  <a:pt x="468" y="1202"/>
                  <a:pt x="462" y="1214"/>
                  <a:pt x="455" y="1214"/>
                </a:cubicBezTo>
                <a:cubicBezTo>
                  <a:pt x="454" y="1214"/>
                  <a:pt x="454" y="1214"/>
                  <a:pt x="453" y="1213"/>
                </a:cubicBezTo>
                <a:cubicBezTo>
                  <a:pt x="457" y="1211"/>
                  <a:pt x="459" y="1207"/>
                  <a:pt x="458" y="1200"/>
                </a:cubicBezTo>
                <a:cubicBezTo>
                  <a:pt x="457" y="1200"/>
                  <a:pt x="457" y="1200"/>
                  <a:pt x="457" y="1200"/>
                </a:cubicBezTo>
                <a:cubicBezTo>
                  <a:pt x="453" y="1200"/>
                  <a:pt x="451" y="1202"/>
                  <a:pt x="449" y="1204"/>
                </a:cubicBezTo>
                <a:cubicBezTo>
                  <a:pt x="447" y="1206"/>
                  <a:pt x="446" y="1208"/>
                  <a:pt x="443" y="1208"/>
                </a:cubicBezTo>
                <a:cubicBezTo>
                  <a:pt x="441" y="1208"/>
                  <a:pt x="440" y="1208"/>
                  <a:pt x="438" y="1207"/>
                </a:cubicBezTo>
                <a:cubicBezTo>
                  <a:pt x="437" y="1212"/>
                  <a:pt x="432" y="1214"/>
                  <a:pt x="431" y="1219"/>
                </a:cubicBezTo>
                <a:cubicBezTo>
                  <a:pt x="430" y="1208"/>
                  <a:pt x="424" y="1203"/>
                  <a:pt x="417" y="1198"/>
                </a:cubicBezTo>
                <a:cubicBezTo>
                  <a:pt x="421" y="1195"/>
                  <a:pt x="418" y="1183"/>
                  <a:pt x="417" y="1179"/>
                </a:cubicBezTo>
                <a:cubicBezTo>
                  <a:pt x="416" y="1179"/>
                  <a:pt x="416" y="1179"/>
                  <a:pt x="415" y="1179"/>
                </a:cubicBezTo>
                <a:cubicBezTo>
                  <a:pt x="405" y="1179"/>
                  <a:pt x="405" y="1190"/>
                  <a:pt x="400" y="1195"/>
                </a:cubicBezTo>
                <a:cubicBezTo>
                  <a:pt x="400" y="1193"/>
                  <a:pt x="399" y="1191"/>
                  <a:pt x="397" y="1191"/>
                </a:cubicBezTo>
                <a:cubicBezTo>
                  <a:pt x="397" y="1191"/>
                  <a:pt x="397" y="1191"/>
                  <a:pt x="396" y="1191"/>
                </a:cubicBezTo>
                <a:cubicBezTo>
                  <a:pt x="392" y="1194"/>
                  <a:pt x="392" y="1202"/>
                  <a:pt x="385" y="1202"/>
                </a:cubicBezTo>
                <a:cubicBezTo>
                  <a:pt x="384" y="1202"/>
                  <a:pt x="384" y="1202"/>
                  <a:pt x="383" y="1201"/>
                </a:cubicBezTo>
                <a:cubicBezTo>
                  <a:pt x="380" y="1213"/>
                  <a:pt x="375" y="1224"/>
                  <a:pt x="374" y="1237"/>
                </a:cubicBezTo>
                <a:cubicBezTo>
                  <a:pt x="370" y="1213"/>
                  <a:pt x="364" y="1190"/>
                  <a:pt x="345" y="1179"/>
                </a:cubicBezTo>
                <a:cubicBezTo>
                  <a:pt x="345" y="1182"/>
                  <a:pt x="346" y="1186"/>
                  <a:pt x="343" y="1186"/>
                </a:cubicBezTo>
                <a:cubicBezTo>
                  <a:pt x="335" y="1182"/>
                  <a:pt x="334" y="1170"/>
                  <a:pt x="323" y="1169"/>
                </a:cubicBezTo>
                <a:cubicBezTo>
                  <a:pt x="318" y="1181"/>
                  <a:pt x="327" y="1192"/>
                  <a:pt x="331" y="1200"/>
                </a:cubicBezTo>
                <a:cubicBezTo>
                  <a:pt x="330" y="1199"/>
                  <a:pt x="328" y="1198"/>
                  <a:pt x="325" y="1198"/>
                </a:cubicBezTo>
                <a:cubicBezTo>
                  <a:pt x="322" y="1198"/>
                  <a:pt x="320" y="1199"/>
                  <a:pt x="320" y="1201"/>
                </a:cubicBezTo>
                <a:cubicBezTo>
                  <a:pt x="322" y="1211"/>
                  <a:pt x="332" y="1211"/>
                  <a:pt x="328" y="1222"/>
                </a:cubicBezTo>
                <a:cubicBezTo>
                  <a:pt x="335" y="1229"/>
                  <a:pt x="350" y="1237"/>
                  <a:pt x="352" y="1244"/>
                </a:cubicBezTo>
                <a:cubicBezTo>
                  <a:pt x="346" y="1241"/>
                  <a:pt x="338" y="1239"/>
                  <a:pt x="329" y="1239"/>
                </a:cubicBezTo>
                <a:cubicBezTo>
                  <a:pt x="313" y="1239"/>
                  <a:pt x="297" y="1245"/>
                  <a:pt x="290" y="1253"/>
                </a:cubicBezTo>
                <a:cubicBezTo>
                  <a:pt x="297" y="1256"/>
                  <a:pt x="303" y="1261"/>
                  <a:pt x="311" y="1263"/>
                </a:cubicBezTo>
                <a:cubicBezTo>
                  <a:pt x="310" y="1267"/>
                  <a:pt x="306" y="1266"/>
                  <a:pt x="309" y="1270"/>
                </a:cubicBezTo>
                <a:cubicBezTo>
                  <a:pt x="310" y="1270"/>
                  <a:pt x="310" y="1270"/>
                  <a:pt x="311" y="1270"/>
                </a:cubicBezTo>
                <a:cubicBezTo>
                  <a:pt x="314" y="1270"/>
                  <a:pt x="317" y="1271"/>
                  <a:pt x="320" y="1272"/>
                </a:cubicBezTo>
                <a:cubicBezTo>
                  <a:pt x="322" y="1273"/>
                  <a:pt x="325" y="1273"/>
                  <a:pt x="329" y="1273"/>
                </a:cubicBezTo>
                <a:cubicBezTo>
                  <a:pt x="330" y="1273"/>
                  <a:pt x="331" y="1273"/>
                  <a:pt x="331" y="1273"/>
                </a:cubicBezTo>
                <a:cubicBezTo>
                  <a:pt x="330" y="1279"/>
                  <a:pt x="333" y="1282"/>
                  <a:pt x="335" y="1285"/>
                </a:cubicBezTo>
                <a:cubicBezTo>
                  <a:pt x="327" y="1288"/>
                  <a:pt x="322" y="1293"/>
                  <a:pt x="318" y="1299"/>
                </a:cubicBezTo>
                <a:cubicBezTo>
                  <a:pt x="318" y="1301"/>
                  <a:pt x="319" y="1301"/>
                  <a:pt x="320" y="1301"/>
                </a:cubicBezTo>
                <a:cubicBezTo>
                  <a:pt x="321" y="1301"/>
                  <a:pt x="322" y="1301"/>
                  <a:pt x="323" y="1301"/>
                </a:cubicBezTo>
                <a:cubicBezTo>
                  <a:pt x="324" y="1301"/>
                  <a:pt x="325" y="1300"/>
                  <a:pt x="326" y="1300"/>
                </a:cubicBezTo>
                <a:cubicBezTo>
                  <a:pt x="327" y="1300"/>
                  <a:pt x="328" y="1301"/>
                  <a:pt x="328" y="1302"/>
                </a:cubicBezTo>
                <a:cubicBezTo>
                  <a:pt x="321" y="1305"/>
                  <a:pt x="315" y="1310"/>
                  <a:pt x="309" y="1314"/>
                </a:cubicBezTo>
                <a:cubicBezTo>
                  <a:pt x="311" y="1316"/>
                  <a:pt x="316" y="1315"/>
                  <a:pt x="314" y="1319"/>
                </a:cubicBezTo>
                <a:cubicBezTo>
                  <a:pt x="306" y="1321"/>
                  <a:pt x="305" y="1329"/>
                  <a:pt x="302" y="1335"/>
                </a:cubicBezTo>
                <a:cubicBezTo>
                  <a:pt x="303" y="1335"/>
                  <a:pt x="304" y="1335"/>
                  <a:pt x="305" y="1335"/>
                </a:cubicBezTo>
                <a:cubicBezTo>
                  <a:pt x="306" y="1335"/>
                  <a:pt x="308" y="1335"/>
                  <a:pt x="309" y="1335"/>
                </a:cubicBezTo>
                <a:cubicBezTo>
                  <a:pt x="311" y="1335"/>
                  <a:pt x="312" y="1335"/>
                  <a:pt x="313" y="1335"/>
                </a:cubicBezTo>
                <a:cubicBezTo>
                  <a:pt x="317" y="1335"/>
                  <a:pt x="319" y="1335"/>
                  <a:pt x="321" y="1333"/>
                </a:cubicBezTo>
                <a:cubicBezTo>
                  <a:pt x="321" y="1337"/>
                  <a:pt x="318" y="1339"/>
                  <a:pt x="323" y="1340"/>
                </a:cubicBezTo>
                <a:cubicBezTo>
                  <a:pt x="341" y="1338"/>
                  <a:pt x="357" y="1320"/>
                  <a:pt x="367" y="1311"/>
                </a:cubicBezTo>
                <a:cubicBezTo>
                  <a:pt x="357" y="1321"/>
                  <a:pt x="357" y="1337"/>
                  <a:pt x="352" y="1345"/>
                </a:cubicBezTo>
                <a:cubicBezTo>
                  <a:pt x="353" y="1348"/>
                  <a:pt x="357" y="1348"/>
                  <a:pt x="359" y="1350"/>
                </a:cubicBezTo>
                <a:cubicBezTo>
                  <a:pt x="356" y="1352"/>
                  <a:pt x="356" y="1366"/>
                  <a:pt x="360" y="1366"/>
                </a:cubicBezTo>
                <a:cubicBezTo>
                  <a:pt x="361" y="1366"/>
                  <a:pt x="361" y="1366"/>
                  <a:pt x="361" y="1366"/>
                </a:cubicBezTo>
                <a:cubicBezTo>
                  <a:pt x="364" y="1361"/>
                  <a:pt x="367" y="1353"/>
                  <a:pt x="373" y="1353"/>
                </a:cubicBezTo>
                <a:cubicBezTo>
                  <a:pt x="374" y="1353"/>
                  <a:pt x="375" y="1353"/>
                  <a:pt x="376" y="1354"/>
                </a:cubicBezTo>
                <a:cubicBezTo>
                  <a:pt x="380" y="1351"/>
                  <a:pt x="378" y="1342"/>
                  <a:pt x="381" y="1338"/>
                </a:cubicBezTo>
                <a:cubicBezTo>
                  <a:pt x="384" y="1343"/>
                  <a:pt x="385" y="1349"/>
                  <a:pt x="391" y="1350"/>
                </a:cubicBezTo>
                <a:cubicBezTo>
                  <a:pt x="400" y="1332"/>
                  <a:pt x="386" y="1309"/>
                  <a:pt x="395" y="1294"/>
                </a:cubicBezTo>
                <a:cubicBezTo>
                  <a:pt x="455" y="1352"/>
                  <a:pt x="421" y="1419"/>
                  <a:pt x="369" y="1468"/>
                </a:cubicBezTo>
                <a:cubicBezTo>
                  <a:pt x="337" y="1499"/>
                  <a:pt x="306" y="1536"/>
                  <a:pt x="272" y="1545"/>
                </a:cubicBezTo>
                <a:cubicBezTo>
                  <a:pt x="276" y="1541"/>
                  <a:pt x="270" y="1538"/>
                  <a:pt x="272" y="1532"/>
                </a:cubicBezTo>
                <a:cubicBezTo>
                  <a:pt x="271" y="1531"/>
                  <a:pt x="270" y="1531"/>
                  <a:pt x="269" y="1531"/>
                </a:cubicBezTo>
                <a:cubicBezTo>
                  <a:pt x="267" y="1531"/>
                  <a:pt x="267" y="1534"/>
                  <a:pt x="265" y="1535"/>
                </a:cubicBezTo>
                <a:cubicBezTo>
                  <a:pt x="269" y="1524"/>
                  <a:pt x="261" y="1523"/>
                  <a:pt x="260" y="1513"/>
                </a:cubicBezTo>
                <a:cubicBezTo>
                  <a:pt x="247" y="1515"/>
                  <a:pt x="243" y="1533"/>
                  <a:pt x="244" y="1544"/>
                </a:cubicBezTo>
                <a:cubicBezTo>
                  <a:pt x="237" y="1539"/>
                  <a:pt x="233" y="1531"/>
                  <a:pt x="222" y="1530"/>
                </a:cubicBezTo>
                <a:cubicBezTo>
                  <a:pt x="222" y="1539"/>
                  <a:pt x="221" y="1548"/>
                  <a:pt x="227" y="1550"/>
                </a:cubicBezTo>
                <a:cubicBezTo>
                  <a:pt x="219" y="1550"/>
                  <a:pt x="219" y="1550"/>
                  <a:pt x="219" y="1550"/>
                </a:cubicBezTo>
                <a:cubicBezTo>
                  <a:pt x="224" y="1561"/>
                  <a:pt x="236" y="1565"/>
                  <a:pt x="246" y="1571"/>
                </a:cubicBezTo>
                <a:cubicBezTo>
                  <a:pt x="224" y="1573"/>
                  <a:pt x="194" y="1576"/>
                  <a:pt x="186" y="1597"/>
                </a:cubicBezTo>
                <a:cubicBezTo>
                  <a:pt x="186" y="1580"/>
                  <a:pt x="188" y="1573"/>
                  <a:pt x="186" y="1557"/>
                </a:cubicBezTo>
                <a:cubicBezTo>
                  <a:pt x="219" y="1549"/>
                  <a:pt x="224" y="1472"/>
                  <a:pt x="253" y="1472"/>
                </a:cubicBezTo>
                <a:cubicBezTo>
                  <a:pt x="259" y="1472"/>
                  <a:pt x="266" y="1475"/>
                  <a:pt x="275" y="1484"/>
                </a:cubicBezTo>
                <a:cubicBezTo>
                  <a:pt x="274" y="1474"/>
                  <a:pt x="282" y="1474"/>
                  <a:pt x="285" y="1470"/>
                </a:cubicBezTo>
                <a:cubicBezTo>
                  <a:pt x="281" y="1469"/>
                  <a:pt x="278" y="1467"/>
                  <a:pt x="275" y="1465"/>
                </a:cubicBezTo>
                <a:cubicBezTo>
                  <a:pt x="276" y="1463"/>
                  <a:pt x="277" y="1460"/>
                  <a:pt x="277" y="1456"/>
                </a:cubicBezTo>
                <a:cubicBezTo>
                  <a:pt x="276" y="1456"/>
                  <a:pt x="276" y="1456"/>
                  <a:pt x="276" y="1456"/>
                </a:cubicBezTo>
                <a:cubicBezTo>
                  <a:pt x="268" y="1456"/>
                  <a:pt x="270" y="1446"/>
                  <a:pt x="265" y="1443"/>
                </a:cubicBezTo>
                <a:cubicBezTo>
                  <a:pt x="262" y="1446"/>
                  <a:pt x="261" y="1450"/>
                  <a:pt x="258" y="1453"/>
                </a:cubicBezTo>
                <a:cubicBezTo>
                  <a:pt x="254" y="1445"/>
                  <a:pt x="265" y="1437"/>
                  <a:pt x="274" y="1437"/>
                </a:cubicBezTo>
                <a:cubicBezTo>
                  <a:pt x="276" y="1437"/>
                  <a:pt x="277" y="1437"/>
                  <a:pt x="278" y="1438"/>
                </a:cubicBezTo>
                <a:cubicBezTo>
                  <a:pt x="273" y="1443"/>
                  <a:pt x="276" y="1455"/>
                  <a:pt x="286" y="1455"/>
                </a:cubicBezTo>
                <a:cubicBezTo>
                  <a:pt x="286" y="1455"/>
                  <a:pt x="287" y="1455"/>
                  <a:pt x="287" y="1455"/>
                </a:cubicBezTo>
                <a:cubicBezTo>
                  <a:pt x="290" y="1449"/>
                  <a:pt x="291" y="1443"/>
                  <a:pt x="299" y="1443"/>
                </a:cubicBezTo>
                <a:cubicBezTo>
                  <a:pt x="299" y="1444"/>
                  <a:pt x="300" y="1444"/>
                  <a:pt x="302" y="1444"/>
                </a:cubicBezTo>
                <a:cubicBezTo>
                  <a:pt x="302" y="1444"/>
                  <a:pt x="302" y="1444"/>
                  <a:pt x="302" y="1444"/>
                </a:cubicBezTo>
                <a:cubicBezTo>
                  <a:pt x="300" y="1447"/>
                  <a:pt x="301" y="1452"/>
                  <a:pt x="301" y="1456"/>
                </a:cubicBezTo>
                <a:cubicBezTo>
                  <a:pt x="307" y="1456"/>
                  <a:pt x="308" y="1451"/>
                  <a:pt x="314" y="1451"/>
                </a:cubicBezTo>
                <a:cubicBezTo>
                  <a:pt x="317" y="1454"/>
                  <a:pt x="316" y="1460"/>
                  <a:pt x="321" y="1460"/>
                </a:cubicBezTo>
                <a:cubicBezTo>
                  <a:pt x="321" y="1460"/>
                  <a:pt x="321" y="1460"/>
                  <a:pt x="321" y="1460"/>
                </a:cubicBezTo>
                <a:cubicBezTo>
                  <a:pt x="322" y="1457"/>
                  <a:pt x="322" y="1453"/>
                  <a:pt x="325" y="1451"/>
                </a:cubicBezTo>
                <a:cubicBezTo>
                  <a:pt x="326" y="1453"/>
                  <a:pt x="331" y="1455"/>
                  <a:pt x="335" y="1455"/>
                </a:cubicBezTo>
                <a:cubicBezTo>
                  <a:pt x="337" y="1455"/>
                  <a:pt x="339" y="1454"/>
                  <a:pt x="340" y="1453"/>
                </a:cubicBezTo>
                <a:cubicBezTo>
                  <a:pt x="335" y="1451"/>
                  <a:pt x="337" y="1443"/>
                  <a:pt x="331" y="1441"/>
                </a:cubicBezTo>
                <a:cubicBezTo>
                  <a:pt x="334" y="1439"/>
                  <a:pt x="338" y="1437"/>
                  <a:pt x="338" y="1432"/>
                </a:cubicBezTo>
                <a:cubicBezTo>
                  <a:pt x="329" y="1431"/>
                  <a:pt x="339" y="1417"/>
                  <a:pt x="333" y="1410"/>
                </a:cubicBezTo>
                <a:cubicBezTo>
                  <a:pt x="330" y="1413"/>
                  <a:pt x="324" y="1414"/>
                  <a:pt x="321" y="1417"/>
                </a:cubicBezTo>
                <a:cubicBezTo>
                  <a:pt x="321" y="1413"/>
                  <a:pt x="319" y="1410"/>
                  <a:pt x="316" y="1408"/>
                </a:cubicBezTo>
                <a:cubicBezTo>
                  <a:pt x="312" y="1412"/>
                  <a:pt x="305" y="1424"/>
                  <a:pt x="313" y="1428"/>
                </a:cubicBezTo>
                <a:cubicBezTo>
                  <a:pt x="307" y="1425"/>
                  <a:pt x="300" y="1422"/>
                  <a:pt x="292" y="1422"/>
                </a:cubicBezTo>
                <a:cubicBezTo>
                  <a:pt x="289" y="1422"/>
                  <a:pt x="285" y="1423"/>
                  <a:pt x="282" y="1424"/>
                </a:cubicBezTo>
                <a:cubicBezTo>
                  <a:pt x="282" y="1412"/>
                  <a:pt x="282" y="1412"/>
                  <a:pt x="282" y="1412"/>
                </a:cubicBezTo>
                <a:cubicBezTo>
                  <a:pt x="284" y="1413"/>
                  <a:pt x="286" y="1413"/>
                  <a:pt x="287" y="1413"/>
                </a:cubicBezTo>
                <a:cubicBezTo>
                  <a:pt x="288" y="1413"/>
                  <a:pt x="290" y="1413"/>
                  <a:pt x="292" y="1412"/>
                </a:cubicBezTo>
                <a:cubicBezTo>
                  <a:pt x="289" y="1406"/>
                  <a:pt x="293" y="1405"/>
                  <a:pt x="292" y="1398"/>
                </a:cubicBezTo>
                <a:cubicBezTo>
                  <a:pt x="279" y="1398"/>
                  <a:pt x="279" y="1395"/>
                  <a:pt x="268" y="1393"/>
                </a:cubicBezTo>
                <a:cubicBezTo>
                  <a:pt x="264" y="1404"/>
                  <a:pt x="269" y="1405"/>
                  <a:pt x="265" y="1414"/>
                </a:cubicBezTo>
                <a:cubicBezTo>
                  <a:pt x="270" y="1416"/>
                  <a:pt x="276" y="1417"/>
                  <a:pt x="278" y="1417"/>
                </a:cubicBezTo>
                <a:cubicBezTo>
                  <a:pt x="270" y="1438"/>
                  <a:pt x="247" y="1444"/>
                  <a:pt x="236" y="1463"/>
                </a:cubicBezTo>
                <a:cubicBezTo>
                  <a:pt x="239" y="1442"/>
                  <a:pt x="225" y="1438"/>
                  <a:pt x="217" y="1427"/>
                </a:cubicBezTo>
                <a:cubicBezTo>
                  <a:pt x="222" y="1428"/>
                  <a:pt x="227" y="1429"/>
                  <a:pt x="233" y="1429"/>
                </a:cubicBezTo>
                <a:cubicBezTo>
                  <a:pt x="234" y="1429"/>
                  <a:pt x="236" y="1429"/>
                  <a:pt x="237" y="1429"/>
                </a:cubicBezTo>
                <a:cubicBezTo>
                  <a:pt x="233" y="1421"/>
                  <a:pt x="248" y="1424"/>
                  <a:pt x="246" y="1414"/>
                </a:cubicBezTo>
                <a:cubicBezTo>
                  <a:pt x="245" y="1414"/>
                  <a:pt x="244" y="1414"/>
                  <a:pt x="244" y="1414"/>
                </a:cubicBezTo>
                <a:cubicBezTo>
                  <a:pt x="241" y="1414"/>
                  <a:pt x="240" y="1413"/>
                  <a:pt x="238" y="1413"/>
                </a:cubicBezTo>
                <a:cubicBezTo>
                  <a:pt x="236" y="1412"/>
                  <a:pt x="235" y="1412"/>
                  <a:pt x="233" y="1412"/>
                </a:cubicBezTo>
                <a:cubicBezTo>
                  <a:pt x="232" y="1412"/>
                  <a:pt x="230" y="1412"/>
                  <a:pt x="229" y="1414"/>
                </a:cubicBezTo>
                <a:cubicBezTo>
                  <a:pt x="235" y="1408"/>
                  <a:pt x="238" y="1395"/>
                  <a:pt x="232" y="1391"/>
                </a:cubicBezTo>
                <a:cubicBezTo>
                  <a:pt x="224" y="1397"/>
                  <a:pt x="218" y="1396"/>
                  <a:pt x="210" y="1402"/>
                </a:cubicBezTo>
                <a:cubicBezTo>
                  <a:pt x="208" y="1400"/>
                  <a:pt x="208" y="1395"/>
                  <a:pt x="204" y="1395"/>
                </a:cubicBezTo>
                <a:cubicBezTo>
                  <a:pt x="203" y="1395"/>
                  <a:pt x="203" y="1395"/>
                  <a:pt x="203" y="1395"/>
                </a:cubicBezTo>
                <a:cubicBezTo>
                  <a:pt x="199" y="1399"/>
                  <a:pt x="196" y="1406"/>
                  <a:pt x="195" y="1414"/>
                </a:cubicBezTo>
                <a:cubicBezTo>
                  <a:pt x="193" y="1407"/>
                  <a:pt x="187" y="1405"/>
                  <a:pt x="183" y="1402"/>
                </a:cubicBezTo>
                <a:cubicBezTo>
                  <a:pt x="181" y="1404"/>
                  <a:pt x="181" y="1404"/>
                  <a:pt x="180" y="1404"/>
                </a:cubicBezTo>
                <a:cubicBezTo>
                  <a:pt x="180" y="1404"/>
                  <a:pt x="180" y="1403"/>
                  <a:pt x="179" y="1403"/>
                </a:cubicBezTo>
                <a:cubicBezTo>
                  <a:pt x="178" y="1402"/>
                  <a:pt x="177" y="1402"/>
                  <a:pt x="176" y="1402"/>
                </a:cubicBezTo>
                <a:cubicBezTo>
                  <a:pt x="175" y="1402"/>
                  <a:pt x="175" y="1402"/>
                  <a:pt x="174" y="1402"/>
                </a:cubicBezTo>
                <a:cubicBezTo>
                  <a:pt x="177" y="1411"/>
                  <a:pt x="179" y="1419"/>
                  <a:pt x="188" y="1422"/>
                </a:cubicBezTo>
                <a:cubicBezTo>
                  <a:pt x="181" y="1424"/>
                  <a:pt x="174" y="1425"/>
                  <a:pt x="174" y="1434"/>
                </a:cubicBezTo>
                <a:cubicBezTo>
                  <a:pt x="179" y="1436"/>
                  <a:pt x="186" y="1435"/>
                  <a:pt x="190" y="1438"/>
                </a:cubicBezTo>
                <a:cubicBezTo>
                  <a:pt x="187" y="1442"/>
                  <a:pt x="188" y="1449"/>
                  <a:pt x="188" y="1456"/>
                </a:cubicBezTo>
                <a:cubicBezTo>
                  <a:pt x="195" y="1455"/>
                  <a:pt x="201" y="1453"/>
                  <a:pt x="203" y="1446"/>
                </a:cubicBezTo>
                <a:cubicBezTo>
                  <a:pt x="208" y="1458"/>
                  <a:pt x="204" y="1468"/>
                  <a:pt x="195" y="1473"/>
                </a:cubicBezTo>
                <a:cubicBezTo>
                  <a:pt x="190" y="1471"/>
                  <a:pt x="187" y="1467"/>
                  <a:pt x="181" y="1467"/>
                </a:cubicBezTo>
                <a:cubicBezTo>
                  <a:pt x="177" y="1471"/>
                  <a:pt x="183" y="1479"/>
                  <a:pt x="177" y="1479"/>
                </a:cubicBezTo>
                <a:cubicBezTo>
                  <a:pt x="177" y="1479"/>
                  <a:pt x="175" y="1479"/>
                  <a:pt x="174" y="1479"/>
                </a:cubicBezTo>
                <a:cubicBezTo>
                  <a:pt x="173" y="1487"/>
                  <a:pt x="179" y="1488"/>
                  <a:pt x="184" y="1491"/>
                </a:cubicBezTo>
                <a:cubicBezTo>
                  <a:pt x="178" y="1494"/>
                  <a:pt x="175" y="1500"/>
                  <a:pt x="171" y="1506"/>
                </a:cubicBezTo>
                <a:cubicBezTo>
                  <a:pt x="164" y="1491"/>
                  <a:pt x="150" y="1483"/>
                  <a:pt x="130" y="1482"/>
                </a:cubicBezTo>
                <a:cubicBezTo>
                  <a:pt x="137" y="1479"/>
                  <a:pt x="145" y="1478"/>
                  <a:pt x="148" y="1472"/>
                </a:cubicBezTo>
                <a:cubicBezTo>
                  <a:pt x="144" y="1467"/>
                  <a:pt x="147" y="1464"/>
                  <a:pt x="147" y="1455"/>
                </a:cubicBezTo>
                <a:cubicBezTo>
                  <a:pt x="140" y="1456"/>
                  <a:pt x="134" y="1458"/>
                  <a:pt x="131" y="1463"/>
                </a:cubicBezTo>
                <a:cubicBezTo>
                  <a:pt x="132" y="1452"/>
                  <a:pt x="132" y="1441"/>
                  <a:pt x="121" y="1441"/>
                </a:cubicBezTo>
                <a:cubicBezTo>
                  <a:pt x="121" y="1441"/>
                  <a:pt x="121" y="1441"/>
                  <a:pt x="121" y="1441"/>
                </a:cubicBezTo>
                <a:cubicBezTo>
                  <a:pt x="118" y="1448"/>
                  <a:pt x="113" y="1454"/>
                  <a:pt x="111" y="1463"/>
                </a:cubicBezTo>
                <a:cubicBezTo>
                  <a:pt x="110" y="1464"/>
                  <a:pt x="109" y="1464"/>
                  <a:pt x="108" y="1464"/>
                </a:cubicBezTo>
                <a:cubicBezTo>
                  <a:pt x="103" y="1464"/>
                  <a:pt x="103" y="1460"/>
                  <a:pt x="99" y="1460"/>
                </a:cubicBezTo>
                <a:cubicBezTo>
                  <a:pt x="97" y="1469"/>
                  <a:pt x="103" y="1479"/>
                  <a:pt x="101" y="1482"/>
                </a:cubicBezTo>
                <a:cubicBezTo>
                  <a:pt x="98" y="1480"/>
                  <a:pt x="96" y="1480"/>
                  <a:pt x="94" y="1480"/>
                </a:cubicBezTo>
                <a:cubicBezTo>
                  <a:pt x="91" y="1480"/>
                  <a:pt x="89" y="1481"/>
                  <a:pt x="86" y="1482"/>
                </a:cubicBezTo>
                <a:cubicBezTo>
                  <a:pt x="83" y="1483"/>
                  <a:pt x="81" y="1484"/>
                  <a:pt x="78" y="1484"/>
                </a:cubicBezTo>
                <a:cubicBezTo>
                  <a:pt x="77" y="1484"/>
                  <a:pt x="77" y="1484"/>
                  <a:pt x="77" y="1484"/>
                </a:cubicBezTo>
                <a:cubicBezTo>
                  <a:pt x="82" y="1492"/>
                  <a:pt x="92" y="1495"/>
                  <a:pt x="101" y="1496"/>
                </a:cubicBezTo>
                <a:cubicBezTo>
                  <a:pt x="95" y="1497"/>
                  <a:pt x="93" y="1503"/>
                  <a:pt x="94" y="1511"/>
                </a:cubicBezTo>
                <a:cubicBezTo>
                  <a:pt x="95" y="1511"/>
                  <a:pt x="95" y="1511"/>
                  <a:pt x="96" y="1511"/>
                </a:cubicBezTo>
                <a:cubicBezTo>
                  <a:pt x="103" y="1511"/>
                  <a:pt x="105" y="1506"/>
                  <a:pt x="113" y="1506"/>
                </a:cubicBezTo>
                <a:cubicBezTo>
                  <a:pt x="113" y="1514"/>
                  <a:pt x="118" y="1519"/>
                  <a:pt x="121" y="1525"/>
                </a:cubicBezTo>
                <a:cubicBezTo>
                  <a:pt x="121" y="1522"/>
                  <a:pt x="123" y="1521"/>
                  <a:pt x="126" y="1521"/>
                </a:cubicBezTo>
                <a:cubicBezTo>
                  <a:pt x="127" y="1521"/>
                  <a:pt x="127" y="1521"/>
                  <a:pt x="128" y="1521"/>
                </a:cubicBezTo>
                <a:cubicBezTo>
                  <a:pt x="128" y="1516"/>
                  <a:pt x="129" y="1512"/>
                  <a:pt x="131" y="1509"/>
                </a:cubicBezTo>
                <a:cubicBezTo>
                  <a:pt x="137" y="1512"/>
                  <a:pt x="137" y="1520"/>
                  <a:pt x="142" y="1525"/>
                </a:cubicBezTo>
                <a:cubicBezTo>
                  <a:pt x="141" y="1525"/>
                  <a:pt x="141" y="1525"/>
                  <a:pt x="141" y="1525"/>
                </a:cubicBezTo>
                <a:cubicBezTo>
                  <a:pt x="139" y="1525"/>
                  <a:pt x="137" y="1526"/>
                  <a:pt x="137" y="1528"/>
                </a:cubicBezTo>
                <a:cubicBezTo>
                  <a:pt x="137" y="1528"/>
                  <a:pt x="138" y="1528"/>
                  <a:pt x="138" y="1528"/>
                </a:cubicBezTo>
                <a:cubicBezTo>
                  <a:pt x="141" y="1528"/>
                  <a:pt x="143" y="1529"/>
                  <a:pt x="143" y="1532"/>
                </a:cubicBezTo>
                <a:cubicBezTo>
                  <a:pt x="142" y="1535"/>
                  <a:pt x="137" y="1534"/>
                  <a:pt x="138" y="1540"/>
                </a:cubicBezTo>
                <a:cubicBezTo>
                  <a:pt x="148" y="1539"/>
                  <a:pt x="154" y="1538"/>
                  <a:pt x="162" y="1537"/>
                </a:cubicBezTo>
                <a:cubicBezTo>
                  <a:pt x="164" y="1528"/>
                  <a:pt x="163" y="1528"/>
                  <a:pt x="159" y="1523"/>
                </a:cubicBezTo>
                <a:cubicBezTo>
                  <a:pt x="161" y="1522"/>
                  <a:pt x="164" y="1521"/>
                  <a:pt x="166" y="1521"/>
                </a:cubicBezTo>
                <a:cubicBezTo>
                  <a:pt x="180" y="1521"/>
                  <a:pt x="177" y="1547"/>
                  <a:pt x="181" y="1559"/>
                </a:cubicBezTo>
                <a:cubicBezTo>
                  <a:pt x="171" y="1559"/>
                  <a:pt x="171" y="1559"/>
                  <a:pt x="171" y="1559"/>
                </a:cubicBezTo>
                <a:cubicBezTo>
                  <a:pt x="174" y="1557"/>
                  <a:pt x="177" y="1543"/>
                  <a:pt x="171" y="1542"/>
                </a:cubicBezTo>
                <a:cubicBezTo>
                  <a:pt x="165" y="1546"/>
                  <a:pt x="159" y="1549"/>
                  <a:pt x="155" y="1554"/>
                </a:cubicBezTo>
                <a:cubicBezTo>
                  <a:pt x="152" y="1553"/>
                  <a:pt x="151" y="1549"/>
                  <a:pt x="146" y="1549"/>
                </a:cubicBezTo>
                <a:cubicBezTo>
                  <a:pt x="145" y="1549"/>
                  <a:pt x="145" y="1549"/>
                  <a:pt x="145" y="1549"/>
                </a:cubicBezTo>
                <a:cubicBezTo>
                  <a:pt x="144" y="1553"/>
                  <a:pt x="144" y="1558"/>
                  <a:pt x="142" y="1561"/>
                </a:cubicBezTo>
                <a:cubicBezTo>
                  <a:pt x="137" y="1558"/>
                  <a:pt x="134" y="1555"/>
                  <a:pt x="127" y="1555"/>
                </a:cubicBezTo>
                <a:cubicBezTo>
                  <a:pt x="126" y="1555"/>
                  <a:pt x="124" y="1555"/>
                  <a:pt x="123" y="1556"/>
                </a:cubicBezTo>
                <a:cubicBezTo>
                  <a:pt x="126" y="1562"/>
                  <a:pt x="130" y="1567"/>
                  <a:pt x="135" y="1571"/>
                </a:cubicBezTo>
                <a:cubicBezTo>
                  <a:pt x="129" y="1572"/>
                  <a:pt x="130" y="1579"/>
                  <a:pt x="124" y="1581"/>
                </a:cubicBezTo>
                <a:cubicBezTo>
                  <a:pt x="130" y="1581"/>
                  <a:pt x="135" y="1582"/>
                  <a:pt x="138" y="1585"/>
                </a:cubicBezTo>
                <a:cubicBezTo>
                  <a:pt x="136" y="1587"/>
                  <a:pt x="140" y="1593"/>
                  <a:pt x="138" y="1600"/>
                </a:cubicBezTo>
                <a:cubicBezTo>
                  <a:pt x="143" y="1598"/>
                  <a:pt x="147" y="1596"/>
                  <a:pt x="151" y="1596"/>
                </a:cubicBezTo>
                <a:cubicBezTo>
                  <a:pt x="153" y="1596"/>
                  <a:pt x="156" y="1597"/>
                  <a:pt x="159" y="1600"/>
                </a:cubicBezTo>
                <a:cubicBezTo>
                  <a:pt x="165" y="1593"/>
                  <a:pt x="159" y="1582"/>
                  <a:pt x="159" y="1579"/>
                </a:cubicBezTo>
                <a:cubicBezTo>
                  <a:pt x="176" y="1596"/>
                  <a:pt x="173" y="1619"/>
                  <a:pt x="167" y="1644"/>
                </a:cubicBezTo>
                <a:cubicBezTo>
                  <a:pt x="172" y="1632"/>
                  <a:pt x="179" y="1623"/>
                  <a:pt x="191" y="1623"/>
                </a:cubicBezTo>
                <a:cubicBezTo>
                  <a:pt x="194" y="1623"/>
                  <a:pt x="197" y="1624"/>
                  <a:pt x="201" y="1626"/>
                </a:cubicBezTo>
                <a:cubicBezTo>
                  <a:pt x="200" y="1627"/>
                  <a:pt x="199" y="1627"/>
                  <a:pt x="198" y="1627"/>
                </a:cubicBezTo>
                <a:cubicBezTo>
                  <a:pt x="198" y="1627"/>
                  <a:pt x="197" y="1627"/>
                  <a:pt x="196" y="1627"/>
                </a:cubicBezTo>
                <a:cubicBezTo>
                  <a:pt x="196" y="1627"/>
                  <a:pt x="195" y="1627"/>
                  <a:pt x="195" y="1627"/>
                </a:cubicBezTo>
                <a:cubicBezTo>
                  <a:pt x="193" y="1627"/>
                  <a:pt x="192" y="1627"/>
                  <a:pt x="191" y="1629"/>
                </a:cubicBezTo>
                <a:cubicBezTo>
                  <a:pt x="193" y="1636"/>
                  <a:pt x="195" y="1635"/>
                  <a:pt x="193" y="1643"/>
                </a:cubicBezTo>
                <a:cubicBezTo>
                  <a:pt x="193" y="1643"/>
                  <a:pt x="193" y="1644"/>
                  <a:pt x="194" y="1644"/>
                </a:cubicBezTo>
                <a:cubicBezTo>
                  <a:pt x="195" y="1644"/>
                  <a:pt x="196" y="1643"/>
                  <a:pt x="198" y="1643"/>
                </a:cubicBezTo>
                <a:cubicBezTo>
                  <a:pt x="199" y="1643"/>
                  <a:pt x="201" y="1642"/>
                  <a:pt x="202" y="1642"/>
                </a:cubicBezTo>
                <a:cubicBezTo>
                  <a:pt x="203" y="1642"/>
                  <a:pt x="204" y="1642"/>
                  <a:pt x="205" y="1643"/>
                </a:cubicBezTo>
                <a:cubicBezTo>
                  <a:pt x="205" y="1676"/>
                  <a:pt x="171" y="1702"/>
                  <a:pt x="162" y="1737"/>
                </a:cubicBezTo>
                <a:cubicBezTo>
                  <a:pt x="160" y="1718"/>
                  <a:pt x="158" y="1688"/>
                  <a:pt x="162" y="1663"/>
                </a:cubicBezTo>
                <a:cubicBezTo>
                  <a:pt x="157" y="1683"/>
                  <a:pt x="152" y="1702"/>
                  <a:pt x="155" y="1720"/>
                </a:cubicBezTo>
                <a:cubicBezTo>
                  <a:pt x="164" y="1772"/>
                  <a:pt x="120" y="1811"/>
                  <a:pt x="123" y="1862"/>
                </a:cubicBezTo>
                <a:cubicBezTo>
                  <a:pt x="124" y="1861"/>
                  <a:pt x="125" y="1861"/>
                  <a:pt x="125" y="1861"/>
                </a:cubicBezTo>
                <a:cubicBezTo>
                  <a:pt x="128" y="1861"/>
                  <a:pt x="129" y="1862"/>
                  <a:pt x="130" y="1863"/>
                </a:cubicBezTo>
                <a:cubicBezTo>
                  <a:pt x="131" y="1864"/>
                  <a:pt x="132" y="1866"/>
                  <a:pt x="134" y="1866"/>
                </a:cubicBezTo>
                <a:cubicBezTo>
                  <a:pt x="135" y="1866"/>
                  <a:pt x="136" y="1865"/>
                  <a:pt x="137" y="1865"/>
                </a:cubicBezTo>
                <a:cubicBezTo>
                  <a:pt x="153" y="1765"/>
                  <a:pt x="194" y="1690"/>
                  <a:pt x="246" y="1626"/>
                </a:cubicBezTo>
                <a:cubicBezTo>
                  <a:pt x="249" y="1626"/>
                  <a:pt x="247" y="1631"/>
                  <a:pt x="251" y="1631"/>
                </a:cubicBezTo>
                <a:cubicBezTo>
                  <a:pt x="251" y="1631"/>
                  <a:pt x="251" y="1631"/>
                  <a:pt x="251" y="1631"/>
                </a:cubicBezTo>
                <a:cubicBezTo>
                  <a:pt x="259" y="1624"/>
                  <a:pt x="262" y="1612"/>
                  <a:pt x="268" y="1603"/>
                </a:cubicBezTo>
                <a:cubicBezTo>
                  <a:pt x="271" y="1612"/>
                  <a:pt x="281" y="1613"/>
                  <a:pt x="290" y="1615"/>
                </a:cubicBezTo>
                <a:cubicBezTo>
                  <a:pt x="291" y="1602"/>
                  <a:pt x="286" y="1595"/>
                  <a:pt x="280" y="1588"/>
                </a:cubicBezTo>
                <a:cubicBezTo>
                  <a:pt x="286" y="1591"/>
                  <a:pt x="290" y="1592"/>
                  <a:pt x="296" y="1592"/>
                </a:cubicBezTo>
                <a:cubicBezTo>
                  <a:pt x="298" y="1592"/>
                  <a:pt x="301" y="1592"/>
                  <a:pt x="304" y="1591"/>
                </a:cubicBezTo>
                <a:cubicBezTo>
                  <a:pt x="302" y="1582"/>
                  <a:pt x="317" y="1588"/>
                  <a:pt x="318" y="1581"/>
                </a:cubicBezTo>
                <a:cubicBezTo>
                  <a:pt x="309" y="1580"/>
                  <a:pt x="303" y="1570"/>
                  <a:pt x="294" y="1570"/>
                </a:cubicBezTo>
                <a:cubicBezTo>
                  <a:pt x="291" y="1570"/>
                  <a:pt x="289" y="1571"/>
                  <a:pt x="285" y="1573"/>
                </a:cubicBezTo>
                <a:cubicBezTo>
                  <a:pt x="318" y="1543"/>
                  <a:pt x="368" y="1470"/>
                  <a:pt x="412" y="1470"/>
                </a:cubicBezTo>
                <a:cubicBezTo>
                  <a:pt x="424" y="1470"/>
                  <a:pt x="435" y="1475"/>
                  <a:pt x="446" y="1487"/>
                </a:cubicBezTo>
                <a:cubicBezTo>
                  <a:pt x="456" y="1499"/>
                  <a:pt x="465" y="1514"/>
                  <a:pt x="469" y="1529"/>
                </a:cubicBezTo>
                <a:cubicBezTo>
                  <a:pt x="469" y="1529"/>
                  <a:pt x="469" y="1530"/>
                  <a:pt x="469" y="1530"/>
                </a:cubicBezTo>
                <a:cubicBezTo>
                  <a:pt x="470" y="1534"/>
                  <a:pt x="471" y="1538"/>
                  <a:pt x="471" y="1542"/>
                </a:cubicBezTo>
                <a:cubicBezTo>
                  <a:pt x="458" y="1539"/>
                  <a:pt x="453" y="1519"/>
                  <a:pt x="438" y="1516"/>
                </a:cubicBezTo>
                <a:cubicBezTo>
                  <a:pt x="437" y="1519"/>
                  <a:pt x="439" y="1525"/>
                  <a:pt x="436" y="1525"/>
                </a:cubicBezTo>
                <a:cubicBezTo>
                  <a:pt x="436" y="1525"/>
                  <a:pt x="436" y="1525"/>
                  <a:pt x="436" y="1525"/>
                </a:cubicBezTo>
                <a:cubicBezTo>
                  <a:pt x="435" y="1524"/>
                  <a:pt x="433" y="1523"/>
                  <a:pt x="432" y="1523"/>
                </a:cubicBezTo>
                <a:cubicBezTo>
                  <a:pt x="430" y="1523"/>
                  <a:pt x="428" y="1524"/>
                  <a:pt x="427" y="1524"/>
                </a:cubicBezTo>
                <a:cubicBezTo>
                  <a:pt x="425" y="1525"/>
                  <a:pt x="423" y="1525"/>
                  <a:pt x="420" y="1525"/>
                </a:cubicBezTo>
                <a:cubicBezTo>
                  <a:pt x="419" y="1525"/>
                  <a:pt x="418" y="1525"/>
                  <a:pt x="417" y="1525"/>
                </a:cubicBezTo>
                <a:cubicBezTo>
                  <a:pt x="420" y="1537"/>
                  <a:pt x="431" y="1541"/>
                  <a:pt x="439" y="1549"/>
                </a:cubicBezTo>
                <a:cubicBezTo>
                  <a:pt x="438" y="1549"/>
                  <a:pt x="437" y="1549"/>
                  <a:pt x="436" y="1549"/>
                </a:cubicBezTo>
                <a:cubicBezTo>
                  <a:pt x="419" y="1549"/>
                  <a:pt x="411" y="1557"/>
                  <a:pt x="407" y="1569"/>
                </a:cubicBezTo>
                <a:cubicBezTo>
                  <a:pt x="414" y="1571"/>
                  <a:pt x="418" y="1574"/>
                  <a:pt x="424" y="1574"/>
                </a:cubicBezTo>
                <a:cubicBezTo>
                  <a:pt x="426" y="1574"/>
                  <a:pt x="428" y="1573"/>
                  <a:pt x="431" y="1573"/>
                </a:cubicBezTo>
                <a:cubicBezTo>
                  <a:pt x="431" y="1579"/>
                  <a:pt x="431" y="1579"/>
                  <a:pt x="431" y="1579"/>
                </a:cubicBezTo>
                <a:cubicBezTo>
                  <a:pt x="436" y="1578"/>
                  <a:pt x="444" y="1579"/>
                  <a:pt x="446" y="1574"/>
                </a:cubicBezTo>
                <a:cubicBezTo>
                  <a:pt x="446" y="1588"/>
                  <a:pt x="444" y="1600"/>
                  <a:pt x="439" y="1612"/>
                </a:cubicBezTo>
                <a:cubicBezTo>
                  <a:pt x="440" y="1612"/>
                  <a:pt x="441" y="1612"/>
                  <a:pt x="442" y="1612"/>
                </a:cubicBezTo>
                <a:cubicBezTo>
                  <a:pt x="457" y="1612"/>
                  <a:pt x="469" y="1599"/>
                  <a:pt x="475" y="1586"/>
                </a:cubicBezTo>
                <a:cubicBezTo>
                  <a:pt x="472" y="1602"/>
                  <a:pt x="475" y="1610"/>
                  <a:pt x="479" y="1622"/>
                </a:cubicBezTo>
                <a:cubicBezTo>
                  <a:pt x="479" y="1622"/>
                  <a:pt x="480" y="1622"/>
                  <a:pt x="481" y="1622"/>
                </a:cubicBezTo>
                <a:cubicBezTo>
                  <a:pt x="484" y="1622"/>
                  <a:pt x="486" y="1622"/>
                  <a:pt x="487" y="1621"/>
                </a:cubicBezTo>
                <a:cubicBezTo>
                  <a:pt x="489" y="1627"/>
                  <a:pt x="491" y="1634"/>
                  <a:pt x="497" y="1636"/>
                </a:cubicBezTo>
                <a:cubicBezTo>
                  <a:pt x="497" y="1617"/>
                  <a:pt x="497" y="1617"/>
                  <a:pt x="497" y="1617"/>
                </a:cubicBezTo>
                <a:cubicBezTo>
                  <a:pt x="504" y="1617"/>
                  <a:pt x="504" y="1617"/>
                  <a:pt x="504" y="1617"/>
                </a:cubicBezTo>
                <a:cubicBezTo>
                  <a:pt x="505" y="1598"/>
                  <a:pt x="494" y="1592"/>
                  <a:pt x="489" y="1579"/>
                </a:cubicBezTo>
                <a:cubicBezTo>
                  <a:pt x="494" y="1586"/>
                  <a:pt x="503" y="1588"/>
                  <a:pt x="513" y="1588"/>
                </a:cubicBezTo>
                <a:cubicBezTo>
                  <a:pt x="520" y="1588"/>
                  <a:pt x="528" y="1587"/>
                  <a:pt x="535" y="1586"/>
                </a:cubicBezTo>
                <a:cubicBezTo>
                  <a:pt x="538" y="1581"/>
                  <a:pt x="529" y="1576"/>
                  <a:pt x="525" y="1573"/>
                </a:cubicBezTo>
                <a:cubicBezTo>
                  <a:pt x="526" y="1573"/>
                  <a:pt x="526" y="1573"/>
                  <a:pt x="527" y="1573"/>
                </a:cubicBezTo>
                <a:cubicBezTo>
                  <a:pt x="534" y="1573"/>
                  <a:pt x="521" y="1561"/>
                  <a:pt x="526" y="1559"/>
                </a:cubicBezTo>
                <a:cubicBezTo>
                  <a:pt x="528" y="1559"/>
                  <a:pt x="528" y="1559"/>
                  <a:pt x="529" y="1559"/>
                </a:cubicBezTo>
                <a:cubicBezTo>
                  <a:pt x="533" y="1559"/>
                  <a:pt x="535" y="1558"/>
                  <a:pt x="537" y="1557"/>
                </a:cubicBezTo>
                <a:cubicBezTo>
                  <a:pt x="539" y="1556"/>
                  <a:pt x="542" y="1556"/>
                  <a:pt x="545" y="1556"/>
                </a:cubicBezTo>
                <a:cubicBezTo>
                  <a:pt x="545" y="1556"/>
                  <a:pt x="545" y="1556"/>
                  <a:pt x="545" y="1556"/>
                </a:cubicBezTo>
                <a:cubicBezTo>
                  <a:pt x="546" y="1549"/>
                  <a:pt x="537" y="1553"/>
                  <a:pt x="537" y="1549"/>
                </a:cubicBezTo>
                <a:cubicBezTo>
                  <a:pt x="537" y="1549"/>
                  <a:pt x="538" y="1549"/>
                  <a:pt x="538" y="1549"/>
                </a:cubicBezTo>
                <a:cubicBezTo>
                  <a:pt x="547" y="1549"/>
                  <a:pt x="555" y="1545"/>
                  <a:pt x="552" y="1538"/>
                </a:cubicBezTo>
                <a:cubicBezTo>
                  <a:pt x="553" y="1539"/>
                  <a:pt x="553" y="1539"/>
                  <a:pt x="554" y="1539"/>
                </a:cubicBezTo>
                <a:cubicBezTo>
                  <a:pt x="562" y="1539"/>
                  <a:pt x="564" y="1529"/>
                  <a:pt x="564" y="1526"/>
                </a:cubicBezTo>
                <a:cubicBezTo>
                  <a:pt x="565" y="1527"/>
                  <a:pt x="566" y="1527"/>
                  <a:pt x="567" y="1527"/>
                </a:cubicBezTo>
                <a:cubicBezTo>
                  <a:pt x="575" y="1527"/>
                  <a:pt x="580" y="1524"/>
                  <a:pt x="588" y="1523"/>
                </a:cubicBezTo>
                <a:cubicBezTo>
                  <a:pt x="588" y="1526"/>
                  <a:pt x="588" y="1528"/>
                  <a:pt x="590" y="1530"/>
                </a:cubicBezTo>
                <a:cubicBezTo>
                  <a:pt x="605" y="1524"/>
                  <a:pt x="615" y="1530"/>
                  <a:pt x="626" y="1518"/>
                </a:cubicBezTo>
                <a:cubicBezTo>
                  <a:pt x="626" y="1520"/>
                  <a:pt x="626" y="1521"/>
                  <a:pt x="628" y="1521"/>
                </a:cubicBezTo>
                <a:cubicBezTo>
                  <a:pt x="628" y="1521"/>
                  <a:pt x="629" y="1521"/>
                  <a:pt x="629" y="1521"/>
                </a:cubicBezTo>
                <a:cubicBezTo>
                  <a:pt x="641" y="1512"/>
                  <a:pt x="655" y="1495"/>
                  <a:pt x="665" y="1489"/>
                </a:cubicBezTo>
                <a:cubicBezTo>
                  <a:pt x="649" y="1515"/>
                  <a:pt x="623" y="1531"/>
                  <a:pt x="610" y="1561"/>
                </a:cubicBezTo>
                <a:cubicBezTo>
                  <a:pt x="611" y="1561"/>
                  <a:pt x="611" y="1561"/>
                  <a:pt x="612" y="1561"/>
                </a:cubicBezTo>
                <a:cubicBezTo>
                  <a:pt x="612" y="1561"/>
                  <a:pt x="612" y="1561"/>
                  <a:pt x="612" y="1561"/>
                </a:cubicBezTo>
                <a:cubicBezTo>
                  <a:pt x="613" y="1561"/>
                  <a:pt x="613" y="1561"/>
                  <a:pt x="613" y="1561"/>
                </a:cubicBezTo>
                <a:cubicBezTo>
                  <a:pt x="615" y="1561"/>
                  <a:pt x="617" y="1561"/>
                  <a:pt x="617" y="1562"/>
                </a:cubicBezTo>
                <a:cubicBezTo>
                  <a:pt x="613" y="1571"/>
                  <a:pt x="607" y="1578"/>
                  <a:pt x="605" y="1588"/>
                </a:cubicBezTo>
                <a:cubicBezTo>
                  <a:pt x="606" y="1588"/>
                  <a:pt x="608" y="1588"/>
                  <a:pt x="609" y="1588"/>
                </a:cubicBezTo>
                <a:cubicBezTo>
                  <a:pt x="614" y="1588"/>
                  <a:pt x="616" y="1586"/>
                  <a:pt x="620" y="1585"/>
                </a:cubicBezTo>
                <a:cubicBezTo>
                  <a:pt x="615" y="1593"/>
                  <a:pt x="614" y="1610"/>
                  <a:pt x="617" y="1622"/>
                </a:cubicBezTo>
                <a:cubicBezTo>
                  <a:pt x="633" y="1617"/>
                  <a:pt x="641" y="1604"/>
                  <a:pt x="650" y="1591"/>
                </a:cubicBezTo>
                <a:cubicBezTo>
                  <a:pt x="646" y="1597"/>
                  <a:pt x="650" y="1600"/>
                  <a:pt x="650" y="1607"/>
                </a:cubicBezTo>
                <a:cubicBezTo>
                  <a:pt x="665" y="1602"/>
                  <a:pt x="664" y="1582"/>
                  <a:pt x="674" y="1571"/>
                </a:cubicBezTo>
                <a:cubicBezTo>
                  <a:pt x="678" y="1576"/>
                  <a:pt x="672" y="1592"/>
                  <a:pt x="679" y="1595"/>
                </a:cubicBezTo>
                <a:cubicBezTo>
                  <a:pt x="682" y="1587"/>
                  <a:pt x="691" y="1584"/>
                  <a:pt x="691" y="1573"/>
                </a:cubicBezTo>
                <a:cubicBezTo>
                  <a:pt x="692" y="1574"/>
                  <a:pt x="693" y="1574"/>
                  <a:pt x="694" y="1574"/>
                </a:cubicBezTo>
                <a:cubicBezTo>
                  <a:pt x="695" y="1574"/>
                  <a:pt x="696" y="1574"/>
                  <a:pt x="697" y="1573"/>
                </a:cubicBezTo>
                <a:cubicBezTo>
                  <a:pt x="699" y="1566"/>
                  <a:pt x="701" y="1559"/>
                  <a:pt x="703" y="1552"/>
                </a:cubicBezTo>
                <a:cubicBezTo>
                  <a:pt x="704" y="1558"/>
                  <a:pt x="708" y="1562"/>
                  <a:pt x="713" y="1564"/>
                </a:cubicBezTo>
                <a:cubicBezTo>
                  <a:pt x="714" y="1564"/>
                  <a:pt x="715" y="1565"/>
                  <a:pt x="715" y="1565"/>
                </a:cubicBezTo>
                <a:cubicBezTo>
                  <a:pt x="717" y="1565"/>
                  <a:pt x="719" y="1563"/>
                  <a:pt x="720" y="1562"/>
                </a:cubicBezTo>
                <a:cubicBezTo>
                  <a:pt x="721" y="1561"/>
                  <a:pt x="722" y="1560"/>
                  <a:pt x="723" y="1560"/>
                </a:cubicBezTo>
                <a:cubicBezTo>
                  <a:pt x="724" y="1560"/>
                  <a:pt x="724" y="1560"/>
                  <a:pt x="725" y="1561"/>
                </a:cubicBezTo>
                <a:cubicBezTo>
                  <a:pt x="720" y="1578"/>
                  <a:pt x="732" y="1591"/>
                  <a:pt x="735" y="1607"/>
                </a:cubicBezTo>
                <a:cubicBezTo>
                  <a:pt x="741" y="1605"/>
                  <a:pt x="741" y="1597"/>
                  <a:pt x="747" y="1595"/>
                </a:cubicBezTo>
                <a:cubicBezTo>
                  <a:pt x="746" y="1616"/>
                  <a:pt x="757" y="1626"/>
                  <a:pt x="768" y="1636"/>
                </a:cubicBezTo>
                <a:cubicBezTo>
                  <a:pt x="778" y="1625"/>
                  <a:pt x="776" y="1601"/>
                  <a:pt x="788" y="1591"/>
                </a:cubicBezTo>
                <a:cubicBezTo>
                  <a:pt x="791" y="1553"/>
                  <a:pt x="775" y="1524"/>
                  <a:pt x="764" y="1506"/>
                </a:cubicBezTo>
                <a:cubicBezTo>
                  <a:pt x="786" y="1525"/>
                  <a:pt x="800" y="1551"/>
                  <a:pt x="824" y="1568"/>
                </a:cubicBezTo>
                <a:cubicBezTo>
                  <a:pt x="826" y="1566"/>
                  <a:pt x="824" y="1560"/>
                  <a:pt x="828" y="1560"/>
                </a:cubicBezTo>
                <a:cubicBezTo>
                  <a:pt x="828" y="1560"/>
                  <a:pt x="829" y="1561"/>
                  <a:pt x="829" y="1561"/>
                </a:cubicBezTo>
                <a:cubicBezTo>
                  <a:pt x="837" y="1569"/>
                  <a:pt x="848" y="1574"/>
                  <a:pt x="860" y="1578"/>
                </a:cubicBezTo>
                <a:cubicBezTo>
                  <a:pt x="860" y="1569"/>
                  <a:pt x="860" y="1560"/>
                  <a:pt x="855" y="1557"/>
                </a:cubicBezTo>
                <a:cubicBezTo>
                  <a:pt x="868" y="1562"/>
                  <a:pt x="883" y="1571"/>
                  <a:pt x="900" y="1571"/>
                </a:cubicBezTo>
                <a:cubicBezTo>
                  <a:pt x="904" y="1571"/>
                  <a:pt x="909" y="1570"/>
                  <a:pt x="913" y="1569"/>
                </a:cubicBezTo>
                <a:cubicBezTo>
                  <a:pt x="913" y="1569"/>
                  <a:pt x="913" y="1569"/>
                  <a:pt x="913" y="1569"/>
                </a:cubicBezTo>
                <a:cubicBezTo>
                  <a:pt x="908" y="1549"/>
                  <a:pt x="884" y="1548"/>
                  <a:pt x="877" y="1530"/>
                </a:cubicBezTo>
                <a:cubicBezTo>
                  <a:pt x="878" y="1530"/>
                  <a:pt x="879" y="1530"/>
                  <a:pt x="880" y="1530"/>
                </a:cubicBezTo>
                <a:cubicBezTo>
                  <a:pt x="881" y="1530"/>
                  <a:pt x="882" y="1530"/>
                  <a:pt x="884" y="1530"/>
                </a:cubicBezTo>
                <a:cubicBezTo>
                  <a:pt x="885" y="1530"/>
                  <a:pt x="886" y="1530"/>
                  <a:pt x="888" y="1530"/>
                </a:cubicBezTo>
                <a:cubicBezTo>
                  <a:pt x="890" y="1530"/>
                  <a:pt x="892" y="1530"/>
                  <a:pt x="892" y="1528"/>
                </a:cubicBezTo>
                <a:cubicBezTo>
                  <a:pt x="886" y="1515"/>
                  <a:pt x="859" y="1513"/>
                  <a:pt x="860" y="1497"/>
                </a:cubicBezTo>
                <a:cubicBezTo>
                  <a:pt x="827" y="1491"/>
                  <a:pt x="791" y="1487"/>
                  <a:pt x="761" y="1479"/>
                </a:cubicBezTo>
                <a:cubicBezTo>
                  <a:pt x="768" y="1480"/>
                  <a:pt x="775" y="1481"/>
                  <a:pt x="782" y="1481"/>
                </a:cubicBezTo>
                <a:cubicBezTo>
                  <a:pt x="808" y="1481"/>
                  <a:pt x="831" y="1471"/>
                  <a:pt x="848" y="1460"/>
                </a:cubicBezTo>
                <a:cubicBezTo>
                  <a:pt x="849" y="1455"/>
                  <a:pt x="845" y="1456"/>
                  <a:pt x="845" y="1453"/>
                </a:cubicBezTo>
                <a:cubicBezTo>
                  <a:pt x="853" y="1448"/>
                  <a:pt x="861" y="1443"/>
                  <a:pt x="867" y="1436"/>
                </a:cubicBezTo>
                <a:cubicBezTo>
                  <a:pt x="866" y="1436"/>
                  <a:pt x="865" y="1436"/>
                  <a:pt x="864" y="1436"/>
                </a:cubicBezTo>
                <a:cubicBezTo>
                  <a:pt x="860" y="1436"/>
                  <a:pt x="858" y="1435"/>
                  <a:pt x="858" y="1431"/>
                </a:cubicBezTo>
                <a:cubicBezTo>
                  <a:pt x="873" y="1425"/>
                  <a:pt x="883" y="1416"/>
                  <a:pt x="889" y="1402"/>
                </a:cubicBezTo>
                <a:cubicBezTo>
                  <a:pt x="884" y="1399"/>
                  <a:pt x="876" y="1398"/>
                  <a:pt x="869" y="1398"/>
                </a:cubicBezTo>
                <a:cubicBezTo>
                  <a:pt x="859" y="1398"/>
                  <a:pt x="849" y="1400"/>
                  <a:pt x="845" y="1406"/>
                </a:cubicBezTo>
                <a:cubicBezTo>
                  <a:pt x="847" y="1402"/>
                  <a:pt x="847" y="1396"/>
                  <a:pt x="850" y="1391"/>
                </a:cubicBezTo>
                <a:cubicBezTo>
                  <a:pt x="848" y="1391"/>
                  <a:pt x="846" y="1391"/>
                  <a:pt x="844" y="1391"/>
                </a:cubicBezTo>
                <a:cubicBezTo>
                  <a:pt x="827" y="1391"/>
                  <a:pt x="818" y="1404"/>
                  <a:pt x="809" y="1405"/>
                </a:cubicBezTo>
                <a:cubicBezTo>
                  <a:pt x="813" y="1394"/>
                  <a:pt x="833" y="1399"/>
                  <a:pt x="834" y="1385"/>
                </a:cubicBezTo>
                <a:cubicBezTo>
                  <a:pt x="832" y="1380"/>
                  <a:pt x="824" y="1380"/>
                  <a:pt x="818" y="1380"/>
                </a:cubicBezTo>
                <a:cubicBezTo>
                  <a:pt x="817" y="1380"/>
                  <a:pt x="816" y="1380"/>
                  <a:pt x="816" y="1380"/>
                </a:cubicBezTo>
                <a:cubicBezTo>
                  <a:pt x="815" y="1380"/>
                  <a:pt x="814" y="1380"/>
                  <a:pt x="814" y="1380"/>
                </a:cubicBezTo>
                <a:cubicBezTo>
                  <a:pt x="812" y="1380"/>
                  <a:pt x="810" y="1380"/>
                  <a:pt x="809" y="1379"/>
                </a:cubicBezTo>
                <a:cubicBezTo>
                  <a:pt x="818" y="1372"/>
                  <a:pt x="834" y="1371"/>
                  <a:pt x="834" y="1355"/>
                </a:cubicBezTo>
                <a:cubicBezTo>
                  <a:pt x="833" y="1355"/>
                  <a:pt x="833" y="1355"/>
                  <a:pt x="833" y="1355"/>
                </a:cubicBezTo>
                <a:cubicBezTo>
                  <a:pt x="832" y="1355"/>
                  <a:pt x="831" y="1356"/>
                  <a:pt x="831" y="1356"/>
                </a:cubicBezTo>
                <a:cubicBezTo>
                  <a:pt x="830" y="1357"/>
                  <a:pt x="829" y="1357"/>
                  <a:pt x="829" y="1357"/>
                </a:cubicBezTo>
                <a:cubicBezTo>
                  <a:pt x="828" y="1357"/>
                  <a:pt x="828" y="1357"/>
                  <a:pt x="827" y="1355"/>
                </a:cubicBezTo>
                <a:cubicBezTo>
                  <a:pt x="836" y="1351"/>
                  <a:pt x="844" y="1338"/>
                  <a:pt x="839" y="1326"/>
                </a:cubicBezTo>
                <a:cubicBezTo>
                  <a:pt x="832" y="1330"/>
                  <a:pt x="822" y="1339"/>
                  <a:pt x="814" y="1339"/>
                </a:cubicBezTo>
                <a:cubicBezTo>
                  <a:pt x="813" y="1339"/>
                  <a:pt x="813" y="1338"/>
                  <a:pt x="812" y="1338"/>
                </a:cubicBezTo>
                <a:cubicBezTo>
                  <a:pt x="823" y="1325"/>
                  <a:pt x="836" y="1313"/>
                  <a:pt x="839" y="1292"/>
                </a:cubicBezTo>
                <a:cubicBezTo>
                  <a:pt x="838" y="1292"/>
                  <a:pt x="838" y="1292"/>
                  <a:pt x="837" y="1292"/>
                </a:cubicBezTo>
                <a:cubicBezTo>
                  <a:pt x="832" y="1292"/>
                  <a:pt x="828" y="1294"/>
                  <a:pt x="825" y="1296"/>
                </a:cubicBezTo>
                <a:cubicBezTo>
                  <a:pt x="822" y="1299"/>
                  <a:pt x="820" y="1301"/>
                  <a:pt x="818" y="1301"/>
                </a:cubicBezTo>
                <a:cubicBezTo>
                  <a:pt x="817" y="1301"/>
                  <a:pt x="817" y="1301"/>
                  <a:pt x="817" y="1301"/>
                </a:cubicBezTo>
                <a:cubicBezTo>
                  <a:pt x="829" y="1289"/>
                  <a:pt x="837" y="1273"/>
                  <a:pt x="834" y="1248"/>
                </a:cubicBezTo>
                <a:cubicBezTo>
                  <a:pt x="810" y="1248"/>
                  <a:pt x="803" y="1264"/>
                  <a:pt x="793" y="1278"/>
                </a:cubicBezTo>
                <a:cubicBezTo>
                  <a:pt x="794" y="1272"/>
                  <a:pt x="797" y="1262"/>
                  <a:pt x="793" y="1256"/>
                </a:cubicBezTo>
                <a:cubicBezTo>
                  <a:pt x="776" y="1257"/>
                  <a:pt x="781" y="1281"/>
                  <a:pt x="768" y="1285"/>
                </a:cubicBezTo>
                <a:cubicBezTo>
                  <a:pt x="768" y="1281"/>
                  <a:pt x="767" y="1279"/>
                  <a:pt x="764" y="1278"/>
                </a:cubicBezTo>
                <a:cubicBezTo>
                  <a:pt x="742" y="1306"/>
                  <a:pt x="743" y="1356"/>
                  <a:pt x="721" y="1385"/>
                </a:cubicBezTo>
                <a:cubicBezTo>
                  <a:pt x="730" y="1356"/>
                  <a:pt x="736" y="1332"/>
                  <a:pt x="730" y="1297"/>
                </a:cubicBezTo>
                <a:cubicBezTo>
                  <a:pt x="729" y="1296"/>
                  <a:pt x="727" y="1296"/>
                  <a:pt x="726" y="1296"/>
                </a:cubicBezTo>
                <a:cubicBezTo>
                  <a:pt x="726" y="1296"/>
                  <a:pt x="725" y="1296"/>
                  <a:pt x="725" y="1296"/>
                </a:cubicBezTo>
                <a:cubicBezTo>
                  <a:pt x="724" y="1296"/>
                  <a:pt x="724" y="1296"/>
                  <a:pt x="723" y="1296"/>
                </a:cubicBezTo>
                <a:cubicBezTo>
                  <a:pt x="722" y="1296"/>
                  <a:pt x="722" y="1296"/>
                  <a:pt x="721" y="1296"/>
                </a:cubicBezTo>
                <a:cubicBezTo>
                  <a:pt x="721" y="1289"/>
                  <a:pt x="723" y="1280"/>
                  <a:pt x="720" y="1277"/>
                </a:cubicBezTo>
                <a:cubicBezTo>
                  <a:pt x="719" y="1276"/>
                  <a:pt x="718" y="1276"/>
                  <a:pt x="717" y="1276"/>
                </a:cubicBezTo>
                <a:cubicBezTo>
                  <a:pt x="715" y="1276"/>
                  <a:pt x="714" y="1277"/>
                  <a:pt x="713" y="1278"/>
                </a:cubicBezTo>
                <a:cubicBezTo>
                  <a:pt x="712" y="1279"/>
                  <a:pt x="711" y="1280"/>
                  <a:pt x="710" y="1280"/>
                </a:cubicBezTo>
                <a:cubicBezTo>
                  <a:pt x="709" y="1280"/>
                  <a:pt x="709" y="1279"/>
                  <a:pt x="708" y="1278"/>
                </a:cubicBezTo>
                <a:cubicBezTo>
                  <a:pt x="707" y="1262"/>
                  <a:pt x="700" y="1251"/>
                  <a:pt x="689" y="1244"/>
                </a:cubicBezTo>
                <a:cubicBezTo>
                  <a:pt x="683" y="1255"/>
                  <a:pt x="679" y="1267"/>
                  <a:pt x="680" y="1285"/>
                </a:cubicBezTo>
                <a:cubicBezTo>
                  <a:pt x="678" y="1285"/>
                  <a:pt x="677" y="1282"/>
                  <a:pt x="674" y="1282"/>
                </a:cubicBezTo>
                <a:cubicBezTo>
                  <a:pt x="673" y="1282"/>
                  <a:pt x="673" y="1282"/>
                  <a:pt x="673" y="1282"/>
                </a:cubicBezTo>
                <a:cubicBezTo>
                  <a:pt x="692" y="1225"/>
                  <a:pt x="716" y="1152"/>
                  <a:pt x="717" y="1152"/>
                </a:cubicBezTo>
                <a:cubicBezTo>
                  <a:pt x="717" y="1152"/>
                  <a:pt x="717" y="1152"/>
                  <a:pt x="717" y="1152"/>
                </a:cubicBezTo>
                <a:cubicBezTo>
                  <a:pt x="711" y="1152"/>
                  <a:pt x="694" y="1191"/>
                  <a:pt x="678" y="1230"/>
                </a:cubicBezTo>
                <a:cubicBezTo>
                  <a:pt x="664" y="1266"/>
                  <a:pt x="650" y="1301"/>
                  <a:pt x="646" y="1308"/>
                </a:cubicBezTo>
                <a:cubicBezTo>
                  <a:pt x="653" y="1309"/>
                  <a:pt x="658" y="1311"/>
                  <a:pt x="663" y="1315"/>
                </a:cubicBezTo>
                <a:cubicBezTo>
                  <a:pt x="656" y="1333"/>
                  <a:pt x="652" y="1345"/>
                  <a:pt x="651" y="1345"/>
                </a:cubicBezTo>
                <a:cubicBezTo>
                  <a:pt x="653" y="1370"/>
                  <a:pt x="701" y="1389"/>
                  <a:pt x="701" y="1412"/>
                </a:cubicBezTo>
                <a:cubicBezTo>
                  <a:pt x="701" y="1423"/>
                  <a:pt x="697" y="1428"/>
                  <a:pt x="691" y="1428"/>
                </a:cubicBezTo>
                <a:cubicBezTo>
                  <a:pt x="679" y="1428"/>
                  <a:pt x="657" y="1408"/>
                  <a:pt x="646" y="1402"/>
                </a:cubicBezTo>
                <a:cubicBezTo>
                  <a:pt x="618" y="1389"/>
                  <a:pt x="585" y="1381"/>
                  <a:pt x="552" y="1381"/>
                </a:cubicBezTo>
                <a:cubicBezTo>
                  <a:pt x="512" y="1381"/>
                  <a:pt x="473" y="1392"/>
                  <a:pt x="444" y="1414"/>
                </a:cubicBezTo>
                <a:cubicBezTo>
                  <a:pt x="503" y="1358"/>
                  <a:pt x="528" y="1245"/>
                  <a:pt x="554" y="1147"/>
                </a:cubicBezTo>
                <a:cubicBezTo>
                  <a:pt x="564" y="1108"/>
                  <a:pt x="582" y="1067"/>
                  <a:pt x="629" y="1067"/>
                </a:cubicBezTo>
                <a:cubicBezTo>
                  <a:pt x="635" y="1067"/>
                  <a:pt x="642" y="1068"/>
                  <a:pt x="649" y="1070"/>
                </a:cubicBezTo>
                <a:cubicBezTo>
                  <a:pt x="640" y="1079"/>
                  <a:pt x="619" y="1081"/>
                  <a:pt x="615" y="1095"/>
                </a:cubicBezTo>
                <a:cubicBezTo>
                  <a:pt x="619" y="1096"/>
                  <a:pt x="621" y="1097"/>
                  <a:pt x="622" y="1099"/>
                </a:cubicBezTo>
                <a:cubicBezTo>
                  <a:pt x="620" y="1105"/>
                  <a:pt x="615" y="1116"/>
                  <a:pt x="620" y="1121"/>
                </a:cubicBezTo>
                <a:cubicBezTo>
                  <a:pt x="627" y="1112"/>
                  <a:pt x="642" y="1112"/>
                  <a:pt x="646" y="1101"/>
                </a:cubicBezTo>
                <a:cubicBezTo>
                  <a:pt x="643" y="1111"/>
                  <a:pt x="646" y="1122"/>
                  <a:pt x="646" y="1133"/>
                </a:cubicBezTo>
                <a:cubicBezTo>
                  <a:pt x="647" y="1133"/>
                  <a:pt x="648" y="1133"/>
                  <a:pt x="648" y="1133"/>
                </a:cubicBezTo>
                <a:cubicBezTo>
                  <a:pt x="651" y="1133"/>
                  <a:pt x="652" y="1135"/>
                  <a:pt x="653" y="1137"/>
                </a:cubicBezTo>
                <a:cubicBezTo>
                  <a:pt x="653" y="1139"/>
                  <a:pt x="654" y="1142"/>
                  <a:pt x="657" y="1142"/>
                </a:cubicBezTo>
                <a:cubicBezTo>
                  <a:pt x="657" y="1142"/>
                  <a:pt x="658" y="1142"/>
                  <a:pt x="658" y="1142"/>
                </a:cubicBezTo>
                <a:cubicBezTo>
                  <a:pt x="665" y="1140"/>
                  <a:pt x="661" y="1128"/>
                  <a:pt x="667" y="1128"/>
                </a:cubicBezTo>
                <a:cubicBezTo>
                  <a:pt x="667" y="1128"/>
                  <a:pt x="668" y="1128"/>
                  <a:pt x="668" y="1128"/>
                </a:cubicBezTo>
                <a:cubicBezTo>
                  <a:pt x="670" y="1123"/>
                  <a:pt x="663" y="1119"/>
                  <a:pt x="668" y="1116"/>
                </a:cubicBezTo>
                <a:cubicBezTo>
                  <a:pt x="668" y="1120"/>
                  <a:pt x="672" y="1120"/>
                  <a:pt x="675" y="1121"/>
                </a:cubicBezTo>
                <a:cubicBezTo>
                  <a:pt x="674" y="1113"/>
                  <a:pt x="678" y="1110"/>
                  <a:pt x="675" y="1104"/>
                </a:cubicBezTo>
                <a:cubicBezTo>
                  <a:pt x="676" y="1105"/>
                  <a:pt x="677" y="1105"/>
                  <a:pt x="677" y="1105"/>
                </a:cubicBezTo>
                <a:cubicBezTo>
                  <a:pt x="678" y="1105"/>
                  <a:pt x="679" y="1105"/>
                  <a:pt x="679" y="1105"/>
                </a:cubicBezTo>
                <a:cubicBezTo>
                  <a:pt x="680" y="1104"/>
                  <a:pt x="681" y="1104"/>
                  <a:pt x="682" y="1104"/>
                </a:cubicBezTo>
                <a:cubicBezTo>
                  <a:pt x="683" y="1104"/>
                  <a:pt x="683" y="1104"/>
                  <a:pt x="684" y="1104"/>
                </a:cubicBezTo>
                <a:cubicBezTo>
                  <a:pt x="690" y="1116"/>
                  <a:pt x="702" y="1111"/>
                  <a:pt x="711" y="1119"/>
                </a:cubicBezTo>
                <a:cubicBezTo>
                  <a:pt x="712" y="1099"/>
                  <a:pt x="707" y="1085"/>
                  <a:pt x="694" y="1078"/>
                </a:cubicBezTo>
                <a:cubicBezTo>
                  <a:pt x="702" y="1082"/>
                  <a:pt x="710" y="1083"/>
                  <a:pt x="718" y="1083"/>
                </a:cubicBezTo>
                <a:cubicBezTo>
                  <a:pt x="723" y="1083"/>
                  <a:pt x="728" y="1082"/>
                  <a:pt x="733" y="1082"/>
                </a:cubicBezTo>
                <a:cubicBezTo>
                  <a:pt x="734" y="1079"/>
                  <a:pt x="731" y="1078"/>
                  <a:pt x="732" y="1075"/>
                </a:cubicBezTo>
                <a:cubicBezTo>
                  <a:pt x="741" y="1075"/>
                  <a:pt x="747" y="1072"/>
                  <a:pt x="750" y="1066"/>
                </a:cubicBezTo>
                <a:cubicBezTo>
                  <a:pt x="745" y="1065"/>
                  <a:pt x="738" y="1064"/>
                  <a:pt x="732" y="1063"/>
                </a:cubicBezTo>
                <a:cubicBezTo>
                  <a:pt x="732" y="1061"/>
                  <a:pt x="734" y="1060"/>
                  <a:pt x="733" y="1056"/>
                </a:cubicBezTo>
                <a:cubicBezTo>
                  <a:pt x="727" y="1055"/>
                  <a:pt x="722" y="1054"/>
                  <a:pt x="718" y="1054"/>
                </a:cubicBezTo>
                <a:cubicBezTo>
                  <a:pt x="710" y="1054"/>
                  <a:pt x="703" y="1056"/>
                  <a:pt x="694" y="1061"/>
                </a:cubicBezTo>
                <a:cubicBezTo>
                  <a:pt x="707" y="1047"/>
                  <a:pt x="708" y="1035"/>
                  <a:pt x="709" y="1015"/>
                </a:cubicBezTo>
                <a:cubicBezTo>
                  <a:pt x="698" y="1019"/>
                  <a:pt x="697" y="1021"/>
                  <a:pt x="690" y="1021"/>
                </a:cubicBezTo>
                <a:cubicBezTo>
                  <a:pt x="687" y="1021"/>
                  <a:pt x="684" y="1021"/>
                  <a:pt x="680" y="1020"/>
                </a:cubicBezTo>
                <a:cubicBezTo>
                  <a:pt x="682" y="1013"/>
                  <a:pt x="683" y="1003"/>
                  <a:pt x="679" y="998"/>
                </a:cubicBezTo>
                <a:cubicBezTo>
                  <a:pt x="677" y="1000"/>
                  <a:pt x="676" y="1003"/>
                  <a:pt x="674" y="1005"/>
                </a:cubicBezTo>
                <a:cubicBezTo>
                  <a:pt x="674" y="986"/>
                  <a:pt x="674" y="986"/>
                  <a:pt x="674" y="986"/>
                </a:cubicBezTo>
                <a:cubicBezTo>
                  <a:pt x="673" y="986"/>
                  <a:pt x="672" y="986"/>
                  <a:pt x="671" y="986"/>
                </a:cubicBezTo>
                <a:cubicBezTo>
                  <a:pt x="668" y="986"/>
                  <a:pt x="669" y="989"/>
                  <a:pt x="667" y="989"/>
                </a:cubicBezTo>
                <a:cubicBezTo>
                  <a:pt x="668" y="981"/>
                  <a:pt x="664" y="978"/>
                  <a:pt x="663" y="972"/>
                </a:cubicBezTo>
                <a:cubicBezTo>
                  <a:pt x="657" y="973"/>
                  <a:pt x="655" y="983"/>
                  <a:pt x="650" y="983"/>
                </a:cubicBezTo>
                <a:cubicBezTo>
                  <a:pt x="650" y="983"/>
                  <a:pt x="649" y="983"/>
                  <a:pt x="648" y="983"/>
                </a:cubicBezTo>
                <a:cubicBezTo>
                  <a:pt x="643" y="993"/>
                  <a:pt x="645" y="1014"/>
                  <a:pt x="644" y="1024"/>
                </a:cubicBezTo>
                <a:cubicBezTo>
                  <a:pt x="637" y="1007"/>
                  <a:pt x="626" y="1004"/>
                  <a:pt x="610" y="998"/>
                </a:cubicBezTo>
                <a:cubicBezTo>
                  <a:pt x="615" y="1013"/>
                  <a:pt x="610" y="1017"/>
                  <a:pt x="619" y="1027"/>
                </a:cubicBezTo>
                <a:cubicBezTo>
                  <a:pt x="609" y="1027"/>
                  <a:pt x="609" y="1027"/>
                  <a:pt x="609" y="1027"/>
                </a:cubicBezTo>
                <a:cubicBezTo>
                  <a:pt x="612" y="1046"/>
                  <a:pt x="636" y="1051"/>
                  <a:pt x="647" y="1061"/>
                </a:cubicBezTo>
                <a:cubicBezTo>
                  <a:pt x="642" y="1061"/>
                  <a:pt x="636" y="1061"/>
                  <a:pt x="632" y="1061"/>
                </a:cubicBezTo>
                <a:cubicBezTo>
                  <a:pt x="592" y="1061"/>
                  <a:pt x="582" y="1074"/>
                  <a:pt x="567" y="1083"/>
                </a:cubicBezTo>
                <a:cubicBezTo>
                  <a:pt x="575" y="1067"/>
                  <a:pt x="579" y="1045"/>
                  <a:pt x="586" y="1024"/>
                </a:cubicBezTo>
                <a:cubicBezTo>
                  <a:pt x="620" y="1011"/>
                  <a:pt x="620" y="936"/>
                  <a:pt x="640" y="936"/>
                </a:cubicBezTo>
                <a:cubicBezTo>
                  <a:pt x="640" y="936"/>
                  <a:pt x="640" y="936"/>
                  <a:pt x="640" y="936"/>
                </a:cubicBezTo>
                <a:cubicBezTo>
                  <a:pt x="639" y="937"/>
                  <a:pt x="639" y="939"/>
                  <a:pt x="639" y="942"/>
                </a:cubicBezTo>
                <a:cubicBezTo>
                  <a:pt x="643" y="943"/>
                  <a:pt x="648" y="945"/>
                  <a:pt x="648" y="950"/>
                </a:cubicBezTo>
                <a:cubicBezTo>
                  <a:pt x="648" y="950"/>
                  <a:pt x="649" y="950"/>
                  <a:pt x="649" y="950"/>
                </a:cubicBezTo>
                <a:cubicBezTo>
                  <a:pt x="654" y="950"/>
                  <a:pt x="653" y="944"/>
                  <a:pt x="656" y="942"/>
                </a:cubicBezTo>
                <a:cubicBezTo>
                  <a:pt x="660" y="942"/>
                  <a:pt x="659" y="947"/>
                  <a:pt x="663" y="947"/>
                </a:cubicBezTo>
                <a:cubicBezTo>
                  <a:pt x="663" y="947"/>
                  <a:pt x="664" y="947"/>
                  <a:pt x="665" y="947"/>
                </a:cubicBezTo>
                <a:cubicBezTo>
                  <a:pt x="666" y="942"/>
                  <a:pt x="663" y="942"/>
                  <a:pt x="663" y="938"/>
                </a:cubicBezTo>
                <a:cubicBezTo>
                  <a:pt x="663" y="938"/>
                  <a:pt x="663" y="938"/>
                  <a:pt x="663" y="938"/>
                </a:cubicBezTo>
                <a:cubicBezTo>
                  <a:pt x="669" y="938"/>
                  <a:pt x="672" y="936"/>
                  <a:pt x="675" y="933"/>
                </a:cubicBezTo>
                <a:cubicBezTo>
                  <a:pt x="671" y="931"/>
                  <a:pt x="668" y="928"/>
                  <a:pt x="663" y="926"/>
                </a:cubicBezTo>
                <a:cubicBezTo>
                  <a:pt x="664" y="924"/>
                  <a:pt x="666" y="923"/>
                  <a:pt x="665" y="919"/>
                </a:cubicBezTo>
                <a:cubicBezTo>
                  <a:pt x="664" y="919"/>
                  <a:pt x="664" y="919"/>
                  <a:pt x="664" y="919"/>
                </a:cubicBezTo>
                <a:cubicBezTo>
                  <a:pt x="655" y="919"/>
                  <a:pt x="659" y="908"/>
                  <a:pt x="651" y="907"/>
                </a:cubicBezTo>
                <a:cubicBezTo>
                  <a:pt x="648" y="909"/>
                  <a:pt x="649" y="915"/>
                  <a:pt x="646" y="918"/>
                </a:cubicBezTo>
                <a:cubicBezTo>
                  <a:pt x="646" y="915"/>
                  <a:pt x="645" y="914"/>
                  <a:pt x="644" y="912"/>
                </a:cubicBezTo>
                <a:cubicBezTo>
                  <a:pt x="648" y="909"/>
                  <a:pt x="654" y="897"/>
                  <a:pt x="661" y="897"/>
                </a:cubicBezTo>
                <a:cubicBezTo>
                  <a:pt x="663" y="897"/>
                  <a:pt x="665" y="898"/>
                  <a:pt x="667" y="900"/>
                </a:cubicBezTo>
                <a:cubicBezTo>
                  <a:pt x="664" y="902"/>
                  <a:pt x="664" y="906"/>
                  <a:pt x="662" y="909"/>
                </a:cubicBezTo>
                <a:cubicBezTo>
                  <a:pt x="666" y="911"/>
                  <a:pt x="666" y="917"/>
                  <a:pt x="672" y="918"/>
                </a:cubicBezTo>
                <a:cubicBezTo>
                  <a:pt x="677" y="913"/>
                  <a:pt x="678" y="906"/>
                  <a:pt x="687" y="906"/>
                </a:cubicBezTo>
                <a:cubicBezTo>
                  <a:pt x="688" y="906"/>
                  <a:pt x="688" y="906"/>
                  <a:pt x="689" y="906"/>
                </a:cubicBezTo>
                <a:cubicBezTo>
                  <a:pt x="687" y="908"/>
                  <a:pt x="687" y="913"/>
                  <a:pt x="687" y="918"/>
                </a:cubicBezTo>
                <a:cubicBezTo>
                  <a:pt x="688" y="918"/>
                  <a:pt x="688" y="918"/>
                  <a:pt x="688" y="918"/>
                </a:cubicBezTo>
                <a:cubicBezTo>
                  <a:pt x="691" y="918"/>
                  <a:pt x="693" y="916"/>
                  <a:pt x="694" y="914"/>
                </a:cubicBezTo>
                <a:cubicBezTo>
                  <a:pt x="696" y="912"/>
                  <a:pt x="697" y="911"/>
                  <a:pt x="701" y="911"/>
                </a:cubicBezTo>
                <a:cubicBezTo>
                  <a:pt x="701" y="911"/>
                  <a:pt x="701" y="911"/>
                  <a:pt x="701" y="911"/>
                </a:cubicBezTo>
                <a:cubicBezTo>
                  <a:pt x="703" y="914"/>
                  <a:pt x="703" y="920"/>
                  <a:pt x="708" y="921"/>
                </a:cubicBezTo>
                <a:cubicBezTo>
                  <a:pt x="711" y="919"/>
                  <a:pt x="708" y="911"/>
                  <a:pt x="713" y="911"/>
                </a:cubicBezTo>
                <a:cubicBezTo>
                  <a:pt x="713" y="912"/>
                  <a:pt x="716" y="913"/>
                  <a:pt x="720" y="913"/>
                </a:cubicBezTo>
                <a:cubicBezTo>
                  <a:pt x="723" y="913"/>
                  <a:pt x="726" y="912"/>
                  <a:pt x="727" y="911"/>
                </a:cubicBezTo>
                <a:cubicBezTo>
                  <a:pt x="722" y="908"/>
                  <a:pt x="721" y="903"/>
                  <a:pt x="718" y="899"/>
                </a:cubicBezTo>
                <a:cubicBezTo>
                  <a:pt x="721" y="898"/>
                  <a:pt x="723" y="894"/>
                  <a:pt x="723" y="890"/>
                </a:cubicBezTo>
                <a:cubicBezTo>
                  <a:pt x="713" y="890"/>
                  <a:pt x="723" y="878"/>
                  <a:pt x="720" y="870"/>
                </a:cubicBezTo>
                <a:cubicBezTo>
                  <a:pt x="713" y="870"/>
                  <a:pt x="708" y="873"/>
                  <a:pt x="706" y="878"/>
                </a:cubicBezTo>
                <a:cubicBezTo>
                  <a:pt x="704" y="876"/>
                  <a:pt x="705" y="870"/>
                  <a:pt x="700" y="870"/>
                </a:cubicBezTo>
                <a:cubicBezTo>
                  <a:pt x="700" y="870"/>
                  <a:pt x="700" y="870"/>
                  <a:pt x="699" y="870"/>
                </a:cubicBezTo>
                <a:cubicBezTo>
                  <a:pt x="697" y="874"/>
                  <a:pt x="693" y="876"/>
                  <a:pt x="694" y="883"/>
                </a:cubicBezTo>
                <a:cubicBezTo>
                  <a:pt x="695" y="888"/>
                  <a:pt x="698" y="889"/>
                  <a:pt x="701" y="892"/>
                </a:cubicBezTo>
                <a:cubicBezTo>
                  <a:pt x="694" y="891"/>
                  <a:pt x="691" y="887"/>
                  <a:pt x="687" y="883"/>
                </a:cubicBezTo>
                <a:cubicBezTo>
                  <a:pt x="679" y="884"/>
                  <a:pt x="671" y="884"/>
                  <a:pt x="667" y="889"/>
                </a:cubicBezTo>
                <a:cubicBezTo>
                  <a:pt x="668" y="884"/>
                  <a:pt x="668" y="881"/>
                  <a:pt x="667" y="877"/>
                </a:cubicBezTo>
                <a:cubicBezTo>
                  <a:pt x="668" y="877"/>
                  <a:pt x="668" y="877"/>
                  <a:pt x="669" y="877"/>
                </a:cubicBezTo>
                <a:cubicBezTo>
                  <a:pt x="671" y="877"/>
                  <a:pt x="672" y="876"/>
                  <a:pt x="673" y="876"/>
                </a:cubicBezTo>
                <a:cubicBezTo>
                  <a:pt x="674" y="875"/>
                  <a:pt x="675" y="875"/>
                  <a:pt x="677" y="875"/>
                </a:cubicBezTo>
                <a:cubicBezTo>
                  <a:pt x="677" y="875"/>
                  <a:pt x="677" y="875"/>
                  <a:pt x="677" y="875"/>
                </a:cubicBezTo>
                <a:cubicBezTo>
                  <a:pt x="675" y="870"/>
                  <a:pt x="675" y="868"/>
                  <a:pt x="677" y="863"/>
                </a:cubicBezTo>
                <a:cubicBezTo>
                  <a:pt x="676" y="862"/>
                  <a:pt x="674" y="862"/>
                  <a:pt x="673" y="862"/>
                </a:cubicBezTo>
                <a:cubicBezTo>
                  <a:pt x="672" y="862"/>
                  <a:pt x="671" y="862"/>
                  <a:pt x="670" y="862"/>
                </a:cubicBezTo>
                <a:cubicBezTo>
                  <a:pt x="670" y="862"/>
                  <a:pt x="669" y="862"/>
                  <a:pt x="668" y="862"/>
                </a:cubicBezTo>
                <a:cubicBezTo>
                  <a:pt x="668" y="862"/>
                  <a:pt x="667" y="862"/>
                  <a:pt x="667" y="861"/>
                </a:cubicBezTo>
                <a:cubicBezTo>
                  <a:pt x="667" y="854"/>
                  <a:pt x="664" y="852"/>
                  <a:pt x="668" y="847"/>
                </a:cubicBezTo>
                <a:cubicBezTo>
                  <a:pt x="669" y="847"/>
                  <a:pt x="670" y="847"/>
                  <a:pt x="670" y="847"/>
                </a:cubicBezTo>
                <a:cubicBezTo>
                  <a:pt x="675" y="847"/>
                  <a:pt x="674" y="854"/>
                  <a:pt x="679" y="854"/>
                </a:cubicBezTo>
                <a:cubicBezTo>
                  <a:pt x="681" y="851"/>
                  <a:pt x="682" y="845"/>
                  <a:pt x="686" y="842"/>
                </a:cubicBezTo>
                <a:cubicBezTo>
                  <a:pt x="688" y="844"/>
                  <a:pt x="689" y="848"/>
                  <a:pt x="693" y="848"/>
                </a:cubicBezTo>
                <a:cubicBezTo>
                  <a:pt x="694" y="847"/>
                  <a:pt x="694" y="847"/>
                  <a:pt x="694" y="847"/>
                </a:cubicBezTo>
                <a:cubicBezTo>
                  <a:pt x="694" y="843"/>
                  <a:pt x="694" y="839"/>
                  <a:pt x="692" y="837"/>
                </a:cubicBezTo>
                <a:cubicBezTo>
                  <a:pt x="698" y="835"/>
                  <a:pt x="706" y="836"/>
                  <a:pt x="706" y="829"/>
                </a:cubicBezTo>
                <a:cubicBezTo>
                  <a:pt x="701" y="826"/>
                  <a:pt x="693" y="826"/>
                  <a:pt x="691" y="825"/>
                </a:cubicBezTo>
                <a:cubicBezTo>
                  <a:pt x="693" y="825"/>
                  <a:pt x="693" y="813"/>
                  <a:pt x="691" y="813"/>
                </a:cubicBezTo>
                <a:cubicBezTo>
                  <a:pt x="690" y="815"/>
                  <a:pt x="689" y="815"/>
                  <a:pt x="687" y="815"/>
                </a:cubicBezTo>
                <a:cubicBezTo>
                  <a:pt x="687" y="815"/>
                  <a:pt x="686" y="815"/>
                  <a:pt x="686" y="815"/>
                </a:cubicBezTo>
                <a:cubicBezTo>
                  <a:pt x="685" y="815"/>
                  <a:pt x="685" y="815"/>
                  <a:pt x="684" y="815"/>
                </a:cubicBezTo>
                <a:cubicBezTo>
                  <a:pt x="684" y="815"/>
                  <a:pt x="684" y="815"/>
                  <a:pt x="684" y="815"/>
                </a:cubicBezTo>
                <a:cubicBezTo>
                  <a:pt x="684" y="808"/>
                  <a:pt x="680" y="805"/>
                  <a:pt x="675" y="803"/>
                </a:cubicBezTo>
                <a:cubicBezTo>
                  <a:pt x="673" y="806"/>
                  <a:pt x="673" y="811"/>
                  <a:pt x="670" y="813"/>
                </a:cubicBezTo>
                <a:cubicBezTo>
                  <a:pt x="667" y="813"/>
                  <a:pt x="666" y="810"/>
                  <a:pt x="662" y="810"/>
                </a:cubicBezTo>
                <a:cubicBezTo>
                  <a:pt x="662" y="810"/>
                  <a:pt x="662" y="810"/>
                  <a:pt x="662" y="810"/>
                </a:cubicBezTo>
                <a:cubicBezTo>
                  <a:pt x="662" y="822"/>
                  <a:pt x="662" y="822"/>
                  <a:pt x="662" y="822"/>
                </a:cubicBezTo>
                <a:cubicBezTo>
                  <a:pt x="664" y="825"/>
                  <a:pt x="669" y="826"/>
                  <a:pt x="672" y="829"/>
                </a:cubicBezTo>
                <a:cubicBezTo>
                  <a:pt x="670" y="828"/>
                  <a:pt x="669" y="828"/>
                  <a:pt x="668" y="828"/>
                </a:cubicBezTo>
                <a:cubicBezTo>
                  <a:pt x="658" y="828"/>
                  <a:pt x="655" y="835"/>
                  <a:pt x="648" y="837"/>
                </a:cubicBezTo>
                <a:cubicBezTo>
                  <a:pt x="652" y="819"/>
                  <a:pt x="639" y="810"/>
                  <a:pt x="643" y="798"/>
                </a:cubicBezTo>
                <a:cubicBezTo>
                  <a:pt x="646" y="799"/>
                  <a:pt x="646" y="804"/>
                  <a:pt x="650" y="804"/>
                </a:cubicBezTo>
                <a:cubicBezTo>
                  <a:pt x="651" y="804"/>
                  <a:pt x="652" y="803"/>
                  <a:pt x="653" y="803"/>
                </a:cubicBezTo>
                <a:cubicBezTo>
                  <a:pt x="653" y="796"/>
                  <a:pt x="655" y="792"/>
                  <a:pt x="658" y="789"/>
                </a:cubicBezTo>
                <a:cubicBezTo>
                  <a:pt x="658" y="789"/>
                  <a:pt x="657" y="789"/>
                  <a:pt x="657" y="789"/>
                </a:cubicBezTo>
                <a:cubicBezTo>
                  <a:pt x="653" y="789"/>
                  <a:pt x="652" y="788"/>
                  <a:pt x="650" y="786"/>
                </a:cubicBezTo>
                <a:cubicBezTo>
                  <a:pt x="648" y="785"/>
                  <a:pt x="647" y="783"/>
                  <a:pt x="644" y="783"/>
                </a:cubicBezTo>
                <a:cubicBezTo>
                  <a:pt x="642" y="783"/>
                  <a:pt x="641" y="784"/>
                  <a:pt x="639" y="784"/>
                </a:cubicBezTo>
                <a:cubicBezTo>
                  <a:pt x="636" y="790"/>
                  <a:pt x="641" y="794"/>
                  <a:pt x="638" y="798"/>
                </a:cubicBezTo>
                <a:cubicBezTo>
                  <a:pt x="634" y="796"/>
                  <a:pt x="631" y="792"/>
                  <a:pt x="625" y="792"/>
                </a:cubicBezTo>
                <a:cubicBezTo>
                  <a:pt x="624" y="792"/>
                  <a:pt x="623" y="793"/>
                  <a:pt x="622" y="793"/>
                </a:cubicBezTo>
                <a:cubicBezTo>
                  <a:pt x="625" y="790"/>
                  <a:pt x="626" y="786"/>
                  <a:pt x="626" y="779"/>
                </a:cubicBezTo>
                <a:cubicBezTo>
                  <a:pt x="624" y="780"/>
                  <a:pt x="623" y="781"/>
                  <a:pt x="622" y="781"/>
                </a:cubicBezTo>
                <a:cubicBezTo>
                  <a:pt x="619" y="781"/>
                  <a:pt x="619" y="776"/>
                  <a:pt x="614" y="776"/>
                </a:cubicBezTo>
                <a:cubicBezTo>
                  <a:pt x="610" y="777"/>
                  <a:pt x="610" y="784"/>
                  <a:pt x="607" y="784"/>
                </a:cubicBezTo>
                <a:cubicBezTo>
                  <a:pt x="607" y="784"/>
                  <a:pt x="606" y="783"/>
                  <a:pt x="605" y="782"/>
                </a:cubicBezTo>
                <a:cubicBezTo>
                  <a:pt x="605" y="793"/>
                  <a:pt x="605" y="793"/>
                  <a:pt x="605" y="793"/>
                </a:cubicBezTo>
                <a:cubicBezTo>
                  <a:pt x="601" y="793"/>
                  <a:pt x="597" y="794"/>
                  <a:pt x="595" y="796"/>
                </a:cubicBezTo>
                <a:cubicBezTo>
                  <a:pt x="600" y="799"/>
                  <a:pt x="608" y="799"/>
                  <a:pt x="603" y="806"/>
                </a:cubicBezTo>
                <a:cubicBezTo>
                  <a:pt x="606" y="806"/>
                  <a:pt x="608" y="805"/>
                  <a:pt x="609" y="805"/>
                </a:cubicBezTo>
                <a:cubicBezTo>
                  <a:pt x="612" y="805"/>
                  <a:pt x="614" y="807"/>
                  <a:pt x="615" y="812"/>
                </a:cubicBezTo>
                <a:cubicBezTo>
                  <a:pt x="616" y="812"/>
                  <a:pt x="616" y="812"/>
                  <a:pt x="617" y="812"/>
                </a:cubicBezTo>
                <a:cubicBezTo>
                  <a:pt x="618" y="812"/>
                  <a:pt x="619" y="810"/>
                  <a:pt x="619" y="809"/>
                </a:cubicBezTo>
                <a:cubicBezTo>
                  <a:pt x="620" y="808"/>
                  <a:pt x="620" y="806"/>
                  <a:pt x="622" y="806"/>
                </a:cubicBezTo>
                <a:cubicBezTo>
                  <a:pt x="622" y="806"/>
                  <a:pt x="622" y="806"/>
                  <a:pt x="622" y="806"/>
                </a:cubicBezTo>
                <a:cubicBezTo>
                  <a:pt x="625" y="809"/>
                  <a:pt x="624" y="814"/>
                  <a:pt x="624" y="818"/>
                </a:cubicBezTo>
                <a:cubicBezTo>
                  <a:pt x="625" y="819"/>
                  <a:pt x="626" y="819"/>
                  <a:pt x="627" y="819"/>
                </a:cubicBezTo>
                <a:cubicBezTo>
                  <a:pt x="634" y="819"/>
                  <a:pt x="635" y="813"/>
                  <a:pt x="638" y="810"/>
                </a:cubicBezTo>
                <a:cubicBezTo>
                  <a:pt x="640" y="814"/>
                  <a:pt x="646" y="822"/>
                  <a:pt x="643" y="825"/>
                </a:cubicBezTo>
                <a:cubicBezTo>
                  <a:pt x="639" y="825"/>
                  <a:pt x="642" y="818"/>
                  <a:pt x="638" y="818"/>
                </a:cubicBezTo>
                <a:cubicBezTo>
                  <a:pt x="638" y="818"/>
                  <a:pt x="638" y="818"/>
                  <a:pt x="638" y="818"/>
                </a:cubicBezTo>
                <a:cubicBezTo>
                  <a:pt x="633" y="823"/>
                  <a:pt x="624" y="823"/>
                  <a:pt x="619" y="827"/>
                </a:cubicBezTo>
                <a:cubicBezTo>
                  <a:pt x="622" y="830"/>
                  <a:pt x="622" y="833"/>
                  <a:pt x="620" y="837"/>
                </a:cubicBezTo>
                <a:cubicBezTo>
                  <a:pt x="622" y="837"/>
                  <a:pt x="624" y="836"/>
                  <a:pt x="626" y="836"/>
                </a:cubicBezTo>
                <a:cubicBezTo>
                  <a:pt x="656" y="836"/>
                  <a:pt x="637" y="917"/>
                  <a:pt x="624" y="928"/>
                </a:cubicBezTo>
                <a:cubicBezTo>
                  <a:pt x="626" y="908"/>
                  <a:pt x="612" y="904"/>
                  <a:pt x="603" y="895"/>
                </a:cubicBezTo>
                <a:cubicBezTo>
                  <a:pt x="604" y="895"/>
                  <a:pt x="605" y="895"/>
                  <a:pt x="606" y="895"/>
                </a:cubicBezTo>
                <a:cubicBezTo>
                  <a:pt x="609" y="895"/>
                  <a:pt x="611" y="895"/>
                  <a:pt x="612" y="896"/>
                </a:cubicBezTo>
                <a:cubicBezTo>
                  <a:pt x="614" y="896"/>
                  <a:pt x="616" y="896"/>
                  <a:pt x="618" y="896"/>
                </a:cubicBezTo>
                <a:cubicBezTo>
                  <a:pt x="619" y="896"/>
                  <a:pt x="621" y="896"/>
                  <a:pt x="624" y="895"/>
                </a:cubicBezTo>
                <a:cubicBezTo>
                  <a:pt x="620" y="888"/>
                  <a:pt x="630" y="887"/>
                  <a:pt x="631" y="880"/>
                </a:cubicBezTo>
                <a:cubicBezTo>
                  <a:pt x="615" y="880"/>
                  <a:pt x="615" y="880"/>
                  <a:pt x="615" y="880"/>
                </a:cubicBezTo>
                <a:cubicBezTo>
                  <a:pt x="620" y="874"/>
                  <a:pt x="621" y="867"/>
                  <a:pt x="619" y="858"/>
                </a:cubicBezTo>
                <a:cubicBezTo>
                  <a:pt x="610" y="862"/>
                  <a:pt x="606" y="864"/>
                  <a:pt x="597" y="870"/>
                </a:cubicBezTo>
                <a:cubicBezTo>
                  <a:pt x="572" y="816"/>
                  <a:pt x="544" y="690"/>
                  <a:pt x="629" y="690"/>
                </a:cubicBezTo>
                <a:cubicBezTo>
                  <a:pt x="629" y="690"/>
                  <a:pt x="629" y="690"/>
                  <a:pt x="629" y="690"/>
                </a:cubicBezTo>
                <a:cubicBezTo>
                  <a:pt x="622" y="698"/>
                  <a:pt x="606" y="707"/>
                  <a:pt x="610" y="721"/>
                </a:cubicBezTo>
                <a:cubicBezTo>
                  <a:pt x="611" y="720"/>
                  <a:pt x="612" y="720"/>
                  <a:pt x="613" y="720"/>
                </a:cubicBezTo>
                <a:cubicBezTo>
                  <a:pt x="617" y="720"/>
                  <a:pt x="617" y="735"/>
                  <a:pt x="619" y="740"/>
                </a:cubicBezTo>
                <a:cubicBezTo>
                  <a:pt x="630" y="736"/>
                  <a:pt x="634" y="725"/>
                  <a:pt x="638" y="714"/>
                </a:cubicBezTo>
                <a:cubicBezTo>
                  <a:pt x="637" y="736"/>
                  <a:pt x="649" y="739"/>
                  <a:pt x="663" y="743"/>
                </a:cubicBezTo>
                <a:cubicBezTo>
                  <a:pt x="663" y="733"/>
                  <a:pt x="668" y="725"/>
                  <a:pt x="662" y="719"/>
                </a:cubicBezTo>
                <a:cubicBezTo>
                  <a:pt x="664" y="719"/>
                  <a:pt x="664" y="721"/>
                  <a:pt x="666" y="721"/>
                </a:cubicBezTo>
                <a:cubicBezTo>
                  <a:pt x="667" y="721"/>
                  <a:pt x="667" y="721"/>
                  <a:pt x="667" y="721"/>
                </a:cubicBezTo>
                <a:cubicBezTo>
                  <a:pt x="667" y="714"/>
                  <a:pt x="667" y="708"/>
                  <a:pt x="663" y="705"/>
                </a:cubicBezTo>
                <a:cubicBezTo>
                  <a:pt x="667" y="705"/>
                  <a:pt x="670" y="704"/>
                  <a:pt x="673" y="704"/>
                </a:cubicBezTo>
                <a:cubicBezTo>
                  <a:pt x="676" y="704"/>
                  <a:pt x="679" y="705"/>
                  <a:pt x="682" y="705"/>
                </a:cubicBezTo>
                <a:cubicBezTo>
                  <a:pt x="685" y="705"/>
                  <a:pt x="689" y="706"/>
                  <a:pt x="693" y="706"/>
                </a:cubicBezTo>
                <a:cubicBezTo>
                  <a:pt x="696" y="706"/>
                  <a:pt x="698" y="706"/>
                  <a:pt x="701" y="705"/>
                </a:cubicBezTo>
                <a:cubicBezTo>
                  <a:pt x="696" y="692"/>
                  <a:pt x="687" y="681"/>
                  <a:pt x="674" y="676"/>
                </a:cubicBezTo>
                <a:cubicBezTo>
                  <a:pt x="675" y="677"/>
                  <a:pt x="676" y="677"/>
                  <a:pt x="678" y="677"/>
                </a:cubicBezTo>
                <a:cubicBezTo>
                  <a:pt x="690" y="677"/>
                  <a:pt x="694" y="668"/>
                  <a:pt x="704" y="666"/>
                </a:cubicBezTo>
                <a:cubicBezTo>
                  <a:pt x="705" y="663"/>
                  <a:pt x="702" y="663"/>
                  <a:pt x="701" y="661"/>
                </a:cubicBezTo>
                <a:cubicBezTo>
                  <a:pt x="705" y="656"/>
                  <a:pt x="712" y="655"/>
                  <a:pt x="713" y="647"/>
                </a:cubicBezTo>
                <a:cubicBezTo>
                  <a:pt x="712" y="647"/>
                  <a:pt x="711" y="646"/>
                  <a:pt x="710" y="646"/>
                </a:cubicBezTo>
                <a:cubicBezTo>
                  <a:pt x="708" y="646"/>
                  <a:pt x="706" y="647"/>
                  <a:pt x="703" y="648"/>
                </a:cubicBezTo>
                <a:cubicBezTo>
                  <a:pt x="701" y="648"/>
                  <a:pt x="698" y="649"/>
                  <a:pt x="696" y="649"/>
                </a:cubicBezTo>
                <a:cubicBezTo>
                  <a:pt x="696" y="649"/>
                  <a:pt x="696" y="649"/>
                  <a:pt x="696" y="649"/>
                </a:cubicBezTo>
                <a:cubicBezTo>
                  <a:pt x="695" y="647"/>
                  <a:pt x="696" y="643"/>
                  <a:pt x="694" y="642"/>
                </a:cubicBezTo>
                <a:cubicBezTo>
                  <a:pt x="683" y="647"/>
                  <a:pt x="667" y="656"/>
                  <a:pt x="662" y="661"/>
                </a:cubicBezTo>
                <a:cubicBezTo>
                  <a:pt x="671" y="650"/>
                  <a:pt x="664" y="634"/>
                  <a:pt x="662" y="618"/>
                </a:cubicBezTo>
                <a:cubicBezTo>
                  <a:pt x="660" y="618"/>
                  <a:pt x="659" y="618"/>
                  <a:pt x="659" y="618"/>
                </a:cubicBezTo>
                <a:cubicBezTo>
                  <a:pt x="653" y="618"/>
                  <a:pt x="653" y="624"/>
                  <a:pt x="650" y="627"/>
                </a:cubicBezTo>
                <a:cubicBezTo>
                  <a:pt x="649" y="626"/>
                  <a:pt x="648" y="625"/>
                  <a:pt x="647" y="625"/>
                </a:cubicBezTo>
                <a:cubicBezTo>
                  <a:pt x="646" y="625"/>
                  <a:pt x="644" y="627"/>
                  <a:pt x="642" y="628"/>
                </a:cubicBezTo>
                <a:cubicBezTo>
                  <a:pt x="641" y="629"/>
                  <a:pt x="639" y="630"/>
                  <a:pt x="637" y="630"/>
                </a:cubicBezTo>
                <a:cubicBezTo>
                  <a:pt x="637" y="630"/>
                  <a:pt x="636" y="630"/>
                  <a:pt x="636" y="630"/>
                </a:cubicBezTo>
                <a:cubicBezTo>
                  <a:pt x="636" y="621"/>
                  <a:pt x="633" y="616"/>
                  <a:pt x="627" y="613"/>
                </a:cubicBezTo>
                <a:cubicBezTo>
                  <a:pt x="627" y="613"/>
                  <a:pt x="627" y="613"/>
                  <a:pt x="627" y="613"/>
                </a:cubicBezTo>
                <a:cubicBezTo>
                  <a:pt x="625" y="613"/>
                  <a:pt x="625" y="615"/>
                  <a:pt x="626" y="617"/>
                </a:cubicBezTo>
                <a:cubicBezTo>
                  <a:pt x="626" y="618"/>
                  <a:pt x="626" y="620"/>
                  <a:pt x="625" y="620"/>
                </a:cubicBezTo>
                <a:cubicBezTo>
                  <a:pt x="624" y="620"/>
                  <a:pt x="624" y="620"/>
                  <a:pt x="624" y="620"/>
                </a:cubicBezTo>
                <a:cubicBezTo>
                  <a:pt x="622" y="616"/>
                  <a:pt x="622" y="610"/>
                  <a:pt x="619" y="606"/>
                </a:cubicBezTo>
                <a:cubicBezTo>
                  <a:pt x="618" y="606"/>
                  <a:pt x="618" y="606"/>
                  <a:pt x="618" y="606"/>
                </a:cubicBezTo>
                <a:cubicBezTo>
                  <a:pt x="617" y="606"/>
                  <a:pt x="616" y="607"/>
                  <a:pt x="615" y="607"/>
                </a:cubicBezTo>
                <a:cubicBezTo>
                  <a:pt x="614" y="608"/>
                  <a:pt x="614" y="608"/>
                  <a:pt x="612" y="608"/>
                </a:cubicBezTo>
                <a:cubicBezTo>
                  <a:pt x="612" y="608"/>
                  <a:pt x="612" y="608"/>
                  <a:pt x="612" y="608"/>
                </a:cubicBezTo>
                <a:cubicBezTo>
                  <a:pt x="610" y="603"/>
                  <a:pt x="609" y="598"/>
                  <a:pt x="603" y="598"/>
                </a:cubicBezTo>
                <a:cubicBezTo>
                  <a:pt x="602" y="598"/>
                  <a:pt x="602" y="598"/>
                  <a:pt x="602" y="598"/>
                </a:cubicBezTo>
                <a:cubicBezTo>
                  <a:pt x="602" y="603"/>
                  <a:pt x="598" y="607"/>
                  <a:pt x="602" y="611"/>
                </a:cubicBezTo>
                <a:cubicBezTo>
                  <a:pt x="595" y="611"/>
                  <a:pt x="595" y="611"/>
                  <a:pt x="595" y="611"/>
                </a:cubicBezTo>
                <a:cubicBezTo>
                  <a:pt x="596" y="618"/>
                  <a:pt x="597" y="624"/>
                  <a:pt x="597" y="632"/>
                </a:cubicBezTo>
                <a:cubicBezTo>
                  <a:pt x="604" y="635"/>
                  <a:pt x="610" y="649"/>
                  <a:pt x="610" y="652"/>
                </a:cubicBezTo>
                <a:cubicBezTo>
                  <a:pt x="606" y="638"/>
                  <a:pt x="586" y="639"/>
                  <a:pt x="574" y="635"/>
                </a:cubicBezTo>
                <a:cubicBezTo>
                  <a:pt x="580" y="604"/>
                  <a:pt x="595" y="547"/>
                  <a:pt x="622" y="547"/>
                </a:cubicBezTo>
                <a:cubicBezTo>
                  <a:pt x="630" y="547"/>
                  <a:pt x="638" y="551"/>
                  <a:pt x="648" y="562"/>
                </a:cubicBezTo>
                <a:cubicBezTo>
                  <a:pt x="645" y="559"/>
                  <a:pt x="637" y="561"/>
                  <a:pt x="636" y="557"/>
                </a:cubicBezTo>
                <a:cubicBezTo>
                  <a:pt x="638" y="565"/>
                  <a:pt x="628" y="561"/>
                  <a:pt x="629" y="569"/>
                </a:cubicBezTo>
                <a:cubicBezTo>
                  <a:pt x="632" y="569"/>
                  <a:pt x="636" y="569"/>
                  <a:pt x="636" y="574"/>
                </a:cubicBezTo>
                <a:cubicBezTo>
                  <a:pt x="634" y="578"/>
                  <a:pt x="629" y="579"/>
                  <a:pt x="631" y="588"/>
                </a:cubicBezTo>
                <a:cubicBezTo>
                  <a:pt x="632" y="588"/>
                  <a:pt x="633" y="588"/>
                  <a:pt x="635" y="588"/>
                </a:cubicBezTo>
                <a:cubicBezTo>
                  <a:pt x="640" y="588"/>
                  <a:pt x="647" y="586"/>
                  <a:pt x="650" y="584"/>
                </a:cubicBezTo>
                <a:cubicBezTo>
                  <a:pt x="651" y="590"/>
                  <a:pt x="649" y="595"/>
                  <a:pt x="655" y="599"/>
                </a:cubicBezTo>
                <a:cubicBezTo>
                  <a:pt x="659" y="596"/>
                  <a:pt x="663" y="593"/>
                  <a:pt x="665" y="588"/>
                </a:cubicBezTo>
                <a:cubicBezTo>
                  <a:pt x="666" y="596"/>
                  <a:pt x="677" y="595"/>
                  <a:pt x="682" y="599"/>
                </a:cubicBezTo>
                <a:cubicBezTo>
                  <a:pt x="681" y="590"/>
                  <a:pt x="680" y="587"/>
                  <a:pt x="675" y="579"/>
                </a:cubicBezTo>
                <a:cubicBezTo>
                  <a:pt x="680" y="575"/>
                  <a:pt x="689" y="576"/>
                  <a:pt x="691" y="569"/>
                </a:cubicBezTo>
                <a:cubicBezTo>
                  <a:pt x="688" y="566"/>
                  <a:pt x="682" y="568"/>
                  <a:pt x="682" y="564"/>
                </a:cubicBezTo>
                <a:cubicBezTo>
                  <a:pt x="686" y="543"/>
                  <a:pt x="709" y="534"/>
                  <a:pt x="723" y="519"/>
                </a:cubicBezTo>
                <a:cubicBezTo>
                  <a:pt x="718" y="531"/>
                  <a:pt x="718" y="544"/>
                  <a:pt x="720" y="560"/>
                </a:cubicBezTo>
                <a:cubicBezTo>
                  <a:pt x="720" y="560"/>
                  <a:pt x="720" y="560"/>
                  <a:pt x="720" y="560"/>
                </a:cubicBezTo>
                <a:cubicBezTo>
                  <a:pt x="723" y="560"/>
                  <a:pt x="723" y="558"/>
                  <a:pt x="725" y="557"/>
                </a:cubicBezTo>
                <a:cubicBezTo>
                  <a:pt x="724" y="565"/>
                  <a:pt x="729" y="567"/>
                  <a:pt x="733" y="570"/>
                </a:cubicBezTo>
                <a:cubicBezTo>
                  <a:pt x="736" y="566"/>
                  <a:pt x="740" y="564"/>
                  <a:pt x="739" y="557"/>
                </a:cubicBezTo>
                <a:cubicBezTo>
                  <a:pt x="739" y="557"/>
                  <a:pt x="740" y="557"/>
                  <a:pt x="741" y="557"/>
                </a:cubicBezTo>
                <a:cubicBezTo>
                  <a:pt x="744" y="557"/>
                  <a:pt x="745" y="556"/>
                  <a:pt x="747" y="555"/>
                </a:cubicBezTo>
                <a:cubicBezTo>
                  <a:pt x="748" y="551"/>
                  <a:pt x="745" y="543"/>
                  <a:pt x="749" y="541"/>
                </a:cubicBezTo>
                <a:cubicBezTo>
                  <a:pt x="749" y="544"/>
                  <a:pt x="749" y="548"/>
                  <a:pt x="753" y="548"/>
                </a:cubicBezTo>
                <a:cubicBezTo>
                  <a:pt x="754" y="548"/>
                  <a:pt x="754" y="548"/>
                  <a:pt x="754" y="548"/>
                </a:cubicBezTo>
                <a:cubicBezTo>
                  <a:pt x="751" y="536"/>
                  <a:pt x="764" y="536"/>
                  <a:pt x="756" y="528"/>
                </a:cubicBezTo>
                <a:cubicBezTo>
                  <a:pt x="757" y="528"/>
                  <a:pt x="759" y="528"/>
                  <a:pt x="761" y="528"/>
                </a:cubicBezTo>
                <a:cubicBezTo>
                  <a:pt x="764" y="528"/>
                  <a:pt x="766" y="527"/>
                  <a:pt x="768" y="526"/>
                </a:cubicBezTo>
                <a:cubicBezTo>
                  <a:pt x="772" y="543"/>
                  <a:pt x="787" y="539"/>
                  <a:pt x="798" y="550"/>
                </a:cubicBezTo>
                <a:cubicBezTo>
                  <a:pt x="799" y="549"/>
                  <a:pt x="800" y="548"/>
                  <a:pt x="801" y="548"/>
                </a:cubicBezTo>
                <a:cubicBezTo>
                  <a:pt x="802" y="548"/>
                  <a:pt x="802" y="548"/>
                  <a:pt x="802" y="548"/>
                </a:cubicBezTo>
                <a:cubicBezTo>
                  <a:pt x="801" y="525"/>
                  <a:pt x="794" y="509"/>
                  <a:pt x="781" y="497"/>
                </a:cubicBezTo>
                <a:cubicBezTo>
                  <a:pt x="793" y="506"/>
                  <a:pt x="807" y="509"/>
                  <a:pt x="824" y="509"/>
                </a:cubicBezTo>
                <a:cubicBezTo>
                  <a:pt x="825" y="509"/>
                  <a:pt x="825" y="509"/>
                  <a:pt x="826" y="509"/>
                </a:cubicBezTo>
                <a:cubicBezTo>
                  <a:pt x="831" y="506"/>
                  <a:pt x="822" y="501"/>
                  <a:pt x="827" y="499"/>
                </a:cubicBezTo>
                <a:cubicBezTo>
                  <a:pt x="837" y="498"/>
                  <a:pt x="848" y="500"/>
                  <a:pt x="850" y="492"/>
                </a:cubicBezTo>
                <a:cubicBezTo>
                  <a:pt x="843" y="490"/>
                  <a:pt x="835" y="488"/>
                  <a:pt x="831" y="483"/>
                </a:cubicBezTo>
                <a:cubicBezTo>
                  <a:pt x="831" y="481"/>
                  <a:pt x="834" y="482"/>
                  <a:pt x="834" y="480"/>
                </a:cubicBezTo>
                <a:cubicBezTo>
                  <a:pt x="828" y="476"/>
                  <a:pt x="821" y="475"/>
                  <a:pt x="814" y="475"/>
                </a:cubicBezTo>
                <a:cubicBezTo>
                  <a:pt x="809" y="475"/>
                  <a:pt x="803" y="476"/>
                  <a:pt x="797" y="476"/>
                </a:cubicBezTo>
                <a:cubicBezTo>
                  <a:pt x="791" y="477"/>
                  <a:pt x="786" y="478"/>
                  <a:pt x="780" y="478"/>
                </a:cubicBezTo>
                <a:cubicBezTo>
                  <a:pt x="780" y="478"/>
                  <a:pt x="780" y="478"/>
                  <a:pt x="780" y="478"/>
                </a:cubicBezTo>
                <a:cubicBezTo>
                  <a:pt x="802" y="470"/>
                  <a:pt x="804" y="448"/>
                  <a:pt x="809" y="425"/>
                </a:cubicBezTo>
                <a:cubicBezTo>
                  <a:pt x="808" y="425"/>
                  <a:pt x="807" y="425"/>
                  <a:pt x="806" y="425"/>
                </a:cubicBezTo>
                <a:cubicBezTo>
                  <a:pt x="800" y="425"/>
                  <a:pt x="797" y="429"/>
                  <a:pt x="793" y="432"/>
                </a:cubicBezTo>
                <a:cubicBezTo>
                  <a:pt x="792" y="429"/>
                  <a:pt x="790" y="429"/>
                  <a:pt x="787" y="429"/>
                </a:cubicBezTo>
                <a:cubicBezTo>
                  <a:pt x="787" y="429"/>
                  <a:pt x="786" y="429"/>
                  <a:pt x="785" y="429"/>
                </a:cubicBezTo>
                <a:cubicBezTo>
                  <a:pt x="785" y="429"/>
                  <a:pt x="784" y="429"/>
                  <a:pt x="783" y="429"/>
                </a:cubicBezTo>
                <a:cubicBezTo>
                  <a:pt x="781" y="429"/>
                  <a:pt x="778" y="428"/>
                  <a:pt x="774" y="425"/>
                </a:cubicBezTo>
                <a:cubicBezTo>
                  <a:pt x="781" y="421"/>
                  <a:pt x="774" y="412"/>
                  <a:pt x="776" y="403"/>
                </a:cubicBezTo>
                <a:cubicBezTo>
                  <a:pt x="776" y="403"/>
                  <a:pt x="775" y="403"/>
                  <a:pt x="775" y="403"/>
                </a:cubicBezTo>
                <a:cubicBezTo>
                  <a:pt x="773" y="403"/>
                  <a:pt x="772" y="404"/>
                  <a:pt x="770" y="405"/>
                </a:cubicBezTo>
                <a:cubicBezTo>
                  <a:pt x="769" y="406"/>
                  <a:pt x="768" y="407"/>
                  <a:pt x="767" y="407"/>
                </a:cubicBezTo>
                <a:cubicBezTo>
                  <a:pt x="767" y="407"/>
                  <a:pt x="766" y="407"/>
                  <a:pt x="766" y="406"/>
                </a:cubicBezTo>
                <a:cubicBezTo>
                  <a:pt x="767" y="400"/>
                  <a:pt x="768" y="395"/>
                  <a:pt x="768" y="387"/>
                </a:cubicBezTo>
                <a:cubicBezTo>
                  <a:pt x="767" y="388"/>
                  <a:pt x="766" y="388"/>
                  <a:pt x="765" y="388"/>
                </a:cubicBezTo>
                <a:cubicBezTo>
                  <a:pt x="759" y="388"/>
                  <a:pt x="764" y="369"/>
                  <a:pt x="756" y="369"/>
                </a:cubicBezTo>
                <a:cubicBezTo>
                  <a:pt x="748" y="370"/>
                  <a:pt x="750" y="382"/>
                  <a:pt x="743" y="382"/>
                </a:cubicBezTo>
                <a:cubicBezTo>
                  <a:pt x="742" y="382"/>
                  <a:pt x="740" y="382"/>
                  <a:pt x="739" y="381"/>
                </a:cubicBezTo>
                <a:cubicBezTo>
                  <a:pt x="730" y="395"/>
                  <a:pt x="733" y="421"/>
                  <a:pt x="732" y="439"/>
                </a:cubicBezTo>
                <a:cubicBezTo>
                  <a:pt x="730" y="422"/>
                  <a:pt x="722" y="404"/>
                  <a:pt x="708" y="404"/>
                </a:cubicBezTo>
                <a:cubicBezTo>
                  <a:pt x="707" y="404"/>
                  <a:pt x="707" y="404"/>
                  <a:pt x="706" y="404"/>
                </a:cubicBezTo>
                <a:cubicBezTo>
                  <a:pt x="706" y="397"/>
                  <a:pt x="700" y="395"/>
                  <a:pt x="692" y="394"/>
                </a:cubicBezTo>
                <a:cubicBezTo>
                  <a:pt x="694" y="409"/>
                  <a:pt x="691" y="419"/>
                  <a:pt x="697" y="430"/>
                </a:cubicBezTo>
                <a:cubicBezTo>
                  <a:pt x="697" y="430"/>
                  <a:pt x="696" y="430"/>
                  <a:pt x="695" y="430"/>
                </a:cubicBezTo>
                <a:cubicBezTo>
                  <a:pt x="694" y="430"/>
                  <a:pt x="693" y="430"/>
                  <a:pt x="692" y="430"/>
                </a:cubicBezTo>
                <a:cubicBezTo>
                  <a:pt x="690" y="430"/>
                  <a:pt x="689" y="430"/>
                  <a:pt x="688" y="430"/>
                </a:cubicBezTo>
                <a:cubicBezTo>
                  <a:pt x="686" y="430"/>
                  <a:pt x="684" y="430"/>
                  <a:pt x="684" y="432"/>
                </a:cubicBezTo>
                <a:cubicBezTo>
                  <a:pt x="695" y="448"/>
                  <a:pt x="715" y="455"/>
                  <a:pt x="730" y="468"/>
                </a:cubicBezTo>
                <a:cubicBezTo>
                  <a:pt x="726" y="467"/>
                  <a:pt x="721" y="467"/>
                  <a:pt x="717" y="467"/>
                </a:cubicBezTo>
                <a:cubicBezTo>
                  <a:pt x="677" y="467"/>
                  <a:pt x="633" y="480"/>
                  <a:pt x="615" y="512"/>
                </a:cubicBezTo>
                <a:cubicBezTo>
                  <a:pt x="613" y="486"/>
                  <a:pt x="597" y="474"/>
                  <a:pt x="581" y="463"/>
                </a:cubicBezTo>
                <a:cubicBezTo>
                  <a:pt x="590" y="463"/>
                  <a:pt x="596" y="465"/>
                  <a:pt x="603" y="465"/>
                </a:cubicBezTo>
                <a:cubicBezTo>
                  <a:pt x="605" y="465"/>
                  <a:pt x="608" y="465"/>
                  <a:pt x="610" y="464"/>
                </a:cubicBezTo>
                <a:cubicBezTo>
                  <a:pt x="614" y="460"/>
                  <a:pt x="608" y="461"/>
                  <a:pt x="609" y="456"/>
                </a:cubicBezTo>
                <a:cubicBezTo>
                  <a:pt x="616" y="454"/>
                  <a:pt x="620" y="451"/>
                  <a:pt x="622" y="444"/>
                </a:cubicBezTo>
                <a:cubicBezTo>
                  <a:pt x="616" y="442"/>
                  <a:pt x="612" y="442"/>
                  <a:pt x="608" y="442"/>
                </a:cubicBezTo>
                <a:cubicBezTo>
                  <a:pt x="606" y="442"/>
                  <a:pt x="605" y="442"/>
                  <a:pt x="603" y="442"/>
                </a:cubicBezTo>
                <a:cubicBezTo>
                  <a:pt x="601" y="442"/>
                  <a:pt x="600" y="442"/>
                  <a:pt x="598" y="442"/>
                </a:cubicBezTo>
                <a:cubicBezTo>
                  <a:pt x="598" y="442"/>
                  <a:pt x="597" y="442"/>
                  <a:pt x="597" y="442"/>
                </a:cubicBezTo>
                <a:cubicBezTo>
                  <a:pt x="608" y="434"/>
                  <a:pt x="607" y="424"/>
                  <a:pt x="607" y="411"/>
                </a:cubicBezTo>
                <a:cubicBezTo>
                  <a:pt x="597" y="412"/>
                  <a:pt x="591" y="417"/>
                  <a:pt x="586" y="423"/>
                </a:cubicBezTo>
                <a:cubicBezTo>
                  <a:pt x="586" y="418"/>
                  <a:pt x="586" y="418"/>
                  <a:pt x="586" y="418"/>
                </a:cubicBezTo>
                <a:cubicBezTo>
                  <a:pt x="586" y="418"/>
                  <a:pt x="586" y="418"/>
                  <a:pt x="586" y="418"/>
                </a:cubicBezTo>
                <a:cubicBezTo>
                  <a:pt x="579" y="418"/>
                  <a:pt x="581" y="426"/>
                  <a:pt x="574" y="427"/>
                </a:cubicBezTo>
                <a:cubicBezTo>
                  <a:pt x="568" y="426"/>
                  <a:pt x="567" y="419"/>
                  <a:pt x="562" y="416"/>
                </a:cubicBezTo>
                <a:cubicBezTo>
                  <a:pt x="562" y="418"/>
                  <a:pt x="559" y="422"/>
                  <a:pt x="556" y="422"/>
                </a:cubicBezTo>
                <a:cubicBezTo>
                  <a:pt x="555" y="422"/>
                  <a:pt x="554" y="421"/>
                  <a:pt x="554" y="420"/>
                </a:cubicBezTo>
                <a:cubicBezTo>
                  <a:pt x="562" y="419"/>
                  <a:pt x="560" y="409"/>
                  <a:pt x="564" y="404"/>
                </a:cubicBezTo>
                <a:cubicBezTo>
                  <a:pt x="564" y="404"/>
                  <a:pt x="563" y="404"/>
                  <a:pt x="562" y="404"/>
                </a:cubicBezTo>
                <a:cubicBezTo>
                  <a:pt x="561" y="404"/>
                  <a:pt x="560" y="404"/>
                  <a:pt x="559" y="404"/>
                </a:cubicBezTo>
                <a:cubicBezTo>
                  <a:pt x="558" y="405"/>
                  <a:pt x="557" y="405"/>
                  <a:pt x="556" y="405"/>
                </a:cubicBezTo>
                <a:cubicBezTo>
                  <a:pt x="554" y="405"/>
                  <a:pt x="552" y="404"/>
                  <a:pt x="552" y="403"/>
                </a:cubicBezTo>
                <a:cubicBezTo>
                  <a:pt x="545" y="382"/>
                  <a:pt x="559" y="371"/>
                  <a:pt x="562" y="345"/>
                </a:cubicBezTo>
                <a:cubicBezTo>
                  <a:pt x="562" y="356"/>
                  <a:pt x="568" y="362"/>
                  <a:pt x="569" y="372"/>
                </a:cubicBezTo>
                <a:cubicBezTo>
                  <a:pt x="570" y="372"/>
                  <a:pt x="571" y="372"/>
                  <a:pt x="572" y="372"/>
                </a:cubicBezTo>
                <a:cubicBezTo>
                  <a:pt x="576" y="372"/>
                  <a:pt x="578" y="375"/>
                  <a:pt x="578" y="379"/>
                </a:cubicBezTo>
                <a:cubicBezTo>
                  <a:pt x="580" y="378"/>
                  <a:pt x="581" y="378"/>
                  <a:pt x="583" y="378"/>
                </a:cubicBezTo>
                <a:cubicBezTo>
                  <a:pt x="585" y="378"/>
                  <a:pt x="587" y="379"/>
                  <a:pt x="589" y="380"/>
                </a:cubicBezTo>
                <a:cubicBezTo>
                  <a:pt x="591" y="381"/>
                  <a:pt x="593" y="382"/>
                  <a:pt x="596" y="382"/>
                </a:cubicBezTo>
                <a:cubicBezTo>
                  <a:pt x="597" y="382"/>
                  <a:pt x="597" y="382"/>
                  <a:pt x="597" y="382"/>
                </a:cubicBezTo>
                <a:cubicBezTo>
                  <a:pt x="596" y="372"/>
                  <a:pt x="594" y="368"/>
                  <a:pt x="600" y="363"/>
                </a:cubicBezTo>
                <a:cubicBezTo>
                  <a:pt x="597" y="362"/>
                  <a:pt x="591" y="353"/>
                  <a:pt x="593" y="351"/>
                </a:cubicBezTo>
                <a:cubicBezTo>
                  <a:pt x="595" y="353"/>
                  <a:pt x="597" y="353"/>
                  <a:pt x="599" y="353"/>
                </a:cubicBezTo>
                <a:cubicBezTo>
                  <a:pt x="600" y="353"/>
                  <a:pt x="601" y="353"/>
                  <a:pt x="602" y="353"/>
                </a:cubicBezTo>
                <a:cubicBezTo>
                  <a:pt x="579" y="323"/>
                  <a:pt x="620" y="339"/>
                  <a:pt x="638" y="329"/>
                </a:cubicBezTo>
                <a:cubicBezTo>
                  <a:pt x="630" y="314"/>
                  <a:pt x="618" y="304"/>
                  <a:pt x="600" y="300"/>
                </a:cubicBezTo>
                <a:cubicBezTo>
                  <a:pt x="613" y="294"/>
                  <a:pt x="632" y="293"/>
                  <a:pt x="638" y="280"/>
                </a:cubicBezTo>
                <a:cubicBezTo>
                  <a:pt x="637" y="280"/>
                  <a:pt x="637" y="280"/>
                  <a:pt x="637" y="280"/>
                </a:cubicBezTo>
                <a:cubicBezTo>
                  <a:pt x="635" y="280"/>
                  <a:pt x="633" y="278"/>
                  <a:pt x="632" y="276"/>
                </a:cubicBezTo>
                <a:cubicBezTo>
                  <a:pt x="638" y="271"/>
                  <a:pt x="646" y="268"/>
                  <a:pt x="648" y="259"/>
                </a:cubicBezTo>
                <a:cubicBezTo>
                  <a:pt x="617" y="259"/>
                  <a:pt x="600" y="262"/>
                  <a:pt x="586" y="286"/>
                </a:cubicBezTo>
                <a:cubicBezTo>
                  <a:pt x="592" y="270"/>
                  <a:pt x="591" y="264"/>
                  <a:pt x="588" y="245"/>
                </a:cubicBezTo>
                <a:cubicBezTo>
                  <a:pt x="588" y="245"/>
                  <a:pt x="587" y="246"/>
                  <a:pt x="587" y="246"/>
                </a:cubicBezTo>
                <a:cubicBezTo>
                  <a:pt x="579" y="246"/>
                  <a:pt x="584" y="233"/>
                  <a:pt x="579" y="230"/>
                </a:cubicBezTo>
                <a:cubicBezTo>
                  <a:pt x="572" y="231"/>
                  <a:pt x="571" y="238"/>
                  <a:pt x="568" y="244"/>
                </a:cubicBezTo>
                <a:cubicBezTo>
                  <a:pt x="565" y="244"/>
                  <a:pt x="566" y="240"/>
                  <a:pt x="563" y="240"/>
                </a:cubicBezTo>
                <a:cubicBezTo>
                  <a:pt x="563" y="240"/>
                  <a:pt x="563" y="240"/>
                  <a:pt x="562" y="240"/>
                </a:cubicBezTo>
                <a:cubicBezTo>
                  <a:pt x="562" y="247"/>
                  <a:pt x="562" y="247"/>
                  <a:pt x="562" y="247"/>
                </a:cubicBezTo>
                <a:cubicBezTo>
                  <a:pt x="561" y="246"/>
                  <a:pt x="560" y="246"/>
                  <a:pt x="559" y="246"/>
                </a:cubicBezTo>
                <a:cubicBezTo>
                  <a:pt x="557" y="246"/>
                  <a:pt x="555" y="248"/>
                  <a:pt x="552" y="249"/>
                </a:cubicBezTo>
                <a:cubicBezTo>
                  <a:pt x="551" y="238"/>
                  <a:pt x="545" y="232"/>
                  <a:pt x="538" y="227"/>
                </a:cubicBezTo>
                <a:cubicBezTo>
                  <a:pt x="538" y="231"/>
                  <a:pt x="537" y="235"/>
                  <a:pt x="535" y="237"/>
                </a:cubicBezTo>
                <a:cubicBezTo>
                  <a:pt x="534" y="231"/>
                  <a:pt x="530" y="228"/>
                  <a:pt x="530" y="221"/>
                </a:cubicBezTo>
                <a:cubicBezTo>
                  <a:pt x="529" y="221"/>
                  <a:pt x="528" y="221"/>
                  <a:pt x="527" y="221"/>
                </a:cubicBezTo>
                <a:cubicBezTo>
                  <a:pt x="524" y="221"/>
                  <a:pt x="523" y="223"/>
                  <a:pt x="521" y="225"/>
                </a:cubicBezTo>
                <a:cubicBezTo>
                  <a:pt x="519" y="217"/>
                  <a:pt x="511" y="216"/>
                  <a:pt x="506" y="211"/>
                </a:cubicBezTo>
                <a:cubicBezTo>
                  <a:pt x="503" y="219"/>
                  <a:pt x="505" y="224"/>
                  <a:pt x="506" y="232"/>
                </a:cubicBezTo>
                <a:cubicBezTo>
                  <a:pt x="504" y="232"/>
                  <a:pt x="504" y="230"/>
                  <a:pt x="502" y="230"/>
                </a:cubicBezTo>
                <a:cubicBezTo>
                  <a:pt x="501" y="230"/>
                  <a:pt x="501" y="230"/>
                  <a:pt x="501" y="230"/>
                </a:cubicBezTo>
                <a:cubicBezTo>
                  <a:pt x="502" y="253"/>
                  <a:pt x="514" y="267"/>
                  <a:pt x="529" y="280"/>
                </a:cubicBezTo>
                <a:cubicBezTo>
                  <a:pt x="517" y="269"/>
                  <a:pt x="503" y="263"/>
                  <a:pt x="486" y="263"/>
                </a:cubicBezTo>
                <a:cubicBezTo>
                  <a:pt x="482" y="263"/>
                  <a:pt x="478" y="264"/>
                  <a:pt x="473" y="264"/>
                </a:cubicBezTo>
                <a:cubicBezTo>
                  <a:pt x="476" y="275"/>
                  <a:pt x="483" y="285"/>
                  <a:pt x="496" y="292"/>
                </a:cubicBezTo>
                <a:cubicBezTo>
                  <a:pt x="490" y="292"/>
                  <a:pt x="486" y="294"/>
                  <a:pt x="485" y="298"/>
                </a:cubicBezTo>
                <a:cubicBezTo>
                  <a:pt x="491" y="303"/>
                  <a:pt x="498" y="305"/>
                  <a:pt x="507" y="305"/>
                </a:cubicBezTo>
                <a:cubicBezTo>
                  <a:pt x="517" y="305"/>
                  <a:pt x="527" y="303"/>
                  <a:pt x="537" y="302"/>
                </a:cubicBezTo>
                <a:cubicBezTo>
                  <a:pt x="538" y="304"/>
                  <a:pt x="539" y="306"/>
                  <a:pt x="540" y="309"/>
                </a:cubicBezTo>
                <a:cubicBezTo>
                  <a:pt x="506" y="322"/>
                  <a:pt x="479" y="344"/>
                  <a:pt x="475" y="387"/>
                </a:cubicBezTo>
                <a:cubicBezTo>
                  <a:pt x="461" y="359"/>
                  <a:pt x="431" y="304"/>
                  <a:pt x="401" y="281"/>
                </a:cubicBezTo>
                <a:cubicBezTo>
                  <a:pt x="391" y="268"/>
                  <a:pt x="385" y="257"/>
                  <a:pt x="396" y="245"/>
                </a:cubicBezTo>
                <a:cubicBezTo>
                  <a:pt x="394" y="251"/>
                  <a:pt x="396" y="253"/>
                  <a:pt x="396" y="259"/>
                </a:cubicBezTo>
                <a:cubicBezTo>
                  <a:pt x="397" y="259"/>
                  <a:pt x="398" y="259"/>
                  <a:pt x="398" y="259"/>
                </a:cubicBezTo>
                <a:cubicBezTo>
                  <a:pt x="400" y="259"/>
                  <a:pt x="402" y="260"/>
                  <a:pt x="403" y="261"/>
                </a:cubicBezTo>
                <a:cubicBezTo>
                  <a:pt x="404" y="262"/>
                  <a:pt x="406" y="263"/>
                  <a:pt x="408" y="263"/>
                </a:cubicBezTo>
                <a:cubicBezTo>
                  <a:pt x="408" y="263"/>
                  <a:pt x="408" y="263"/>
                  <a:pt x="408" y="263"/>
                </a:cubicBezTo>
                <a:cubicBezTo>
                  <a:pt x="409" y="260"/>
                  <a:pt x="406" y="252"/>
                  <a:pt x="410" y="252"/>
                </a:cubicBezTo>
                <a:cubicBezTo>
                  <a:pt x="413" y="253"/>
                  <a:pt x="417" y="254"/>
                  <a:pt x="421" y="254"/>
                </a:cubicBezTo>
                <a:cubicBezTo>
                  <a:pt x="422" y="254"/>
                  <a:pt x="423" y="254"/>
                  <a:pt x="424" y="254"/>
                </a:cubicBezTo>
                <a:cubicBezTo>
                  <a:pt x="425" y="250"/>
                  <a:pt x="419" y="241"/>
                  <a:pt x="417" y="235"/>
                </a:cubicBezTo>
                <a:cubicBezTo>
                  <a:pt x="418" y="235"/>
                  <a:pt x="418" y="235"/>
                  <a:pt x="418" y="235"/>
                </a:cubicBezTo>
                <a:cubicBezTo>
                  <a:pt x="420" y="235"/>
                  <a:pt x="422" y="234"/>
                  <a:pt x="423" y="233"/>
                </a:cubicBezTo>
                <a:cubicBezTo>
                  <a:pt x="425" y="231"/>
                  <a:pt x="426" y="230"/>
                  <a:pt x="429" y="230"/>
                </a:cubicBezTo>
                <a:cubicBezTo>
                  <a:pt x="430" y="230"/>
                  <a:pt x="430" y="230"/>
                  <a:pt x="431" y="230"/>
                </a:cubicBezTo>
                <a:cubicBezTo>
                  <a:pt x="431" y="222"/>
                  <a:pt x="419" y="225"/>
                  <a:pt x="415" y="220"/>
                </a:cubicBezTo>
                <a:cubicBezTo>
                  <a:pt x="422" y="216"/>
                  <a:pt x="421" y="207"/>
                  <a:pt x="419" y="201"/>
                </a:cubicBezTo>
                <a:cubicBezTo>
                  <a:pt x="413" y="206"/>
                  <a:pt x="404" y="207"/>
                  <a:pt x="403" y="216"/>
                </a:cubicBezTo>
                <a:cubicBezTo>
                  <a:pt x="401" y="210"/>
                  <a:pt x="396" y="207"/>
                  <a:pt x="390" y="204"/>
                </a:cubicBezTo>
                <a:cubicBezTo>
                  <a:pt x="390" y="210"/>
                  <a:pt x="387" y="212"/>
                  <a:pt x="384" y="215"/>
                </a:cubicBezTo>
                <a:cubicBezTo>
                  <a:pt x="382" y="211"/>
                  <a:pt x="378" y="210"/>
                  <a:pt x="375" y="210"/>
                </a:cubicBezTo>
                <a:cubicBezTo>
                  <a:pt x="373" y="210"/>
                  <a:pt x="371" y="210"/>
                  <a:pt x="369" y="211"/>
                </a:cubicBezTo>
                <a:cubicBezTo>
                  <a:pt x="367" y="211"/>
                  <a:pt x="365" y="211"/>
                  <a:pt x="363" y="211"/>
                </a:cubicBezTo>
                <a:cubicBezTo>
                  <a:pt x="362" y="211"/>
                  <a:pt x="362" y="211"/>
                  <a:pt x="362" y="211"/>
                </a:cubicBezTo>
                <a:cubicBezTo>
                  <a:pt x="361" y="223"/>
                  <a:pt x="371" y="223"/>
                  <a:pt x="374" y="230"/>
                </a:cubicBezTo>
                <a:cubicBezTo>
                  <a:pt x="372" y="231"/>
                  <a:pt x="369" y="231"/>
                  <a:pt x="366" y="231"/>
                </a:cubicBezTo>
                <a:cubicBezTo>
                  <a:pt x="335" y="231"/>
                  <a:pt x="284" y="199"/>
                  <a:pt x="306" y="162"/>
                </a:cubicBezTo>
                <a:cubicBezTo>
                  <a:pt x="305" y="168"/>
                  <a:pt x="306" y="173"/>
                  <a:pt x="308" y="177"/>
                </a:cubicBezTo>
                <a:cubicBezTo>
                  <a:pt x="308" y="177"/>
                  <a:pt x="309" y="177"/>
                  <a:pt x="309" y="177"/>
                </a:cubicBezTo>
                <a:cubicBezTo>
                  <a:pt x="314" y="177"/>
                  <a:pt x="317" y="179"/>
                  <a:pt x="321" y="180"/>
                </a:cubicBezTo>
                <a:cubicBezTo>
                  <a:pt x="323" y="175"/>
                  <a:pt x="319" y="167"/>
                  <a:pt x="321" y="167"/>
                </a:cubicBezTo>
                <a:cubicBezTo>
                  <a:pt x="323" y="168"/>
                  <a:pt x="325" y="169"/>
                  <a:pt x="327" y="169"/>
                </a:cubicBezTo>
                <a:cubicBezTo>
                  <a:pt x="330" y="169"/>
                  <a:pt x="334" y="168"/>
                  <a:pt x="337" y="167"/>
                </a:cubicBezTo>
                <a:cubicBezTo>
                  <a:pt x="334" y="159"/>
                  <a:pt x="330" y="152"/>
                  <a:pt x="323" y="150"/>
                </a:cubicBezTo>
                <a:cubicBezTo>
                  <a:pt x="330" y="148"/>
                  <a:pt x="334" y="143"/>
                  <a:pt x="335" y="136"/>
                </a:cubicBezTo>
                <a:cubicBezTo>
                  <a:pt x="330" y="136"/>
                  <a:pt x="327" y="135"/>
                  <a:pt x="324" y="135"/>
                </a:cubicBezTo>
                <a:cubicBezTo>
                  <a:pt x="323" y="135"/>
                  <a:pt x="321" y="135"/>
                  <a:pt x="318" y="136"/>
                </a:cubicBezTo>
                <a:cubicBezTo>
                  <a:pt x="324" y="131"/>
                  <a:pt x="319" y="122"/>
                  <a:pt x="320" y="114"/>
                </a:cubicBezTo>
                <a:cubicBezTo>
                  <a:pt x="315" y="115"/>
                  <a:pt x="313" y="120"/>
                  <a:pt x="308" y="121"/>
                </a:cubicBezTo>
                <a:cubicBezTo>
                  <a:pt x="305" y="124"/>
                  <a:pt x="307" y="131"/>
                  <a:pt x="304" y="133"/>
                </a:cubicBezTo>
                <a:cubicBezTo>
                  <a:pt x="300" y="128"/>
                  <a:pt x="296" y="124"/>
                  <a:pt x="289" y="122"/>
                </a:cubicBezTo>
                <a:cubicBezTo>
                  <a:pt x="286" y="125"/>
                  <a:pt x="291" y="132"/>
                  <a:pt x="285" y="134"/>
                </a:cubicBezTo>
                <a:cubicBezTo>
                  <a:pt x="283" y="134"/>
                  <a:pt x="281" y="134"/>
                  <a:pt x="280" y="134"/>
                </a:cubicBezTo>
                <a:cubicBezTo>
                  <a:pt x="277" y="134"/>
                  <a:pt x="275" y="134"/>
                  <a:pt x="272" y="135"/>
                </a:cubicBezTo>
                <a:cubicBezTo>
                  <a:pt x="270" y="135"/>
                  <a:pt x="267" y="136"/>
                  <a:pt x="263" y="136"/>
                </a:cubicBezTo>
                <a:cubicBezTo>
                  <a:pt x="262" y="136"/>
                  <a:pt x="262" y="136"/>
                  <a:pt x="261" y="136"/>
                </a:cubicBezTo>
                <a:cubicBezTo>
                  <a:pt x="260" y="149"/>
                  <a:pt x="271" y="149"/>
                  <a:pt x="278" y="153"/>
                </a:cubicBezTo>
                <a:cubicBezTo>
                  <a:pt x="272" y="153"/>
                  <a:pt x="271" y="159"/>
                  <a:pt x="266" y="162"/>
                </a:cubicBezTo>
                <a:cubicBezTo>
                  <a:pt x="257" y="149"/>
                  <a:pt x="247" y="130"/>
                  <a:pt x="242" y="113"/>
                </a:cubicBezTo>
                <a:cubicBezTo>
                  <a:pt x="248" y="110"/>
                  <a:pt x="255" y="108"/>
                  <a:pt x="262" y="105"/>
                </a:cubicBezTo>
                <a:cubicBezTo>
                  <a:pt x="260" y="106"/>
                  <a:pt x="257" y="112"/>
                  <a:pt x="260" y="119"/>
                </a:cubicBezTo>
                <a:cubicBezTo>
                  <a:pt x="260" y="117"/>
                  <a:pt x="261" y="117"/>
                  <a:pt x="261" y="117"/>
                </a:cubicBezTo>
                <a:cubicBezTo>
                  <a:pt x="263" y="117"/>
                  <a:pt x="264" y="121"/>
                  <a:pt x="265" y="122"/>
                </a:cubicBezTo>
                <a:cubicBezTo>
                  <a:pt x="271" y="122"/>
                  <a:pt x="272" y="118"/>
                  <a:pt x="276" y="118"/>
                </a:cubicBezTo>
                <a:cubicBezTo>
                  <a:pt x="277" y="118"/>
                  <a:pt x="278" y="118"/>
                  <a:pt x="280" y="119"/>
                </a:cubicBezTo>
                <a:cubicBezTo>
                  <a:pt x="276" y="107"/>
                  <a:pt x="290" y="113"/>
                  <a:pt x="289" y="105"/>
                </a:cubicBezTo>
                <a:cubicBezTo>
                  <a:pt x="277" y="101"/>
                  <a:pt x="266" y="82"/>
                  <a:pt x="277" y="71"/>
                </a:cubicBezTo>
                <a:cubicBezTo>
                  <a:pt x="281" y="79"/>
                  <a:pt x="288" y="78"/>
                  <a:pt x="296" y="80"/>
                </a:cubicBezTo>
                <a:cubicBezTo>
                  <a:pt x="295" y="66"/>
                  <a:pt x="293" y="65"/>
                  <a:pt x="290" y="50"/>
                </a:cubicBezTo>
                <a:cubicBezTo>
                  <a:pt x="293" y="51"/>
                  <a:pt x="295" y="52"/>
                  <a:pt x="296" y="52"/>
                </a:cubicBezTo>
                <a:cubicBezTo>
                  <a:pt x="302" y="52"/>
                  <a:pt x="306" y="48"/>
                  <a:pt x="311" y="45"/>
                </a:cubicBezTo>
                <a:cubicBezTo>
                  <a:pt x="307" y="38"/>
                  <a:pt x="299" y="35"/>
                  <a:pt x="289" y="33"/>
                </a:cubicBezTo>
                <a:cubicBezTo>
                  <a:pt x="305" y="31"/>
                  <a:pt x="303" y="19"/>
                  <a:pt x="308" y="6"/>
                </a:cubicBezTo>
                <a:cubicBezTo>
                  <a:pt x="294" y="8"/>
                  <a:pt x="287" y="13"/>
                  <a:pt x="278" y="23"/>
                </a:cubicBezTo>
                <a:cubicBezTo>
                  <a:pt x="278" y="11"/>
                  <a:pt x="274" y="3"/>
                  <a:pt x="265" y="1"/>
                </a:cubicBezTo>
              </a:path>
            </a:pathLst>
          </a:custGeom>
          <a:solidFill>
            <a:srgbClr val="FFFFFF">
              <a:alpha val="60000"/>
            </a:srgbClr>
          </a:solidFill>
          <a:ln w="9525">
            <a:noFill/>
            <a:round/>
            <a:headEnd/>
            <a:tailEnd/>
          </a:ln>
        </p:spPr>
        <p:txBody>
          <a:bodyPr/>
          <a:lstStyle/>
          <a:p>
            <a:pPr fontAlgn="auto">
              <a:spcBef>
                <a:spcPts val="0"/>
              </a:spcBef>
              <a:spcAft>
                <a:spcPts val="0"/>
              </a:spcAft>
              <a:defRPr/>
            </a:pPr>
            <a:endParaRPr lang="en-US">
              <a:latin typeface="+mn-lt"/>
            </a:endParaRPr>
          </a:p>
        </p:txBody>
      </p:sp>
      <p:sp>
        <p:nvSpPr>
          <p:cNvPr id="7" name="Freeform 4"/>
          <p:cNvSpPr>
            <a:spLocks/>
          </p:cNvSpPr>
          <p:nvPr/>
        </p:nvSpPr>
        <p:spPr bwMode="auto">
          <a:xfrm flipV="1">
            <a:off x="0" y="0"/>
            <a:ext cx="9144000" cy="1600200"/>
          </a:xfrm>
          <a:custGeom>
            <a:avLst/>
            <a:gdLst/>
            <a:ahLst/>
            <a:cxnLst>
              <a:cxn ang="0">
                <a:pos x="1028" y="364"/>
              </a:cxn>
              <a:cxn ang="0">
                <a:pos x="0" y="536"/>
              </a:cxn>
              <a:cxn ang="0">
                <a:pos x="3416" y="536"/>
              </a:cxn>
              <a:cxn ang="0">
                <a:pos x="3416" y="0"/>
              </a:cxn>
              <a:cxn ang="0">
                <a:pos x="1028" y="364"/>
              </a:cxn>
            </a:cxnLst>
            <a:rect l="0" t="0" r="r" b="b"/>
            <a:pathLst>
              <a:path w="3416" h="536">
                <a:moveTo>
                  <a:pt x="1028" y="364"/>
                </a:moveTo>
                <a:cubicBezTo>
                  <a:pt x="320" y="344"/>
                  <a:pt x="0" y="536"/>
                  <a:pt x="0" y="536"/>
                </a:cubicBezTo>
                <a:cubicBezTo>
                  <a:pt x="3416" y="536"/>
                  <a:pt x="3416" y="536"/>
                  <a:pt x="3416" y="536"/>
                </a:cubicBezTo>
                <a:cubicBezTo>
                  <a:pt x="3416" y="0"/>
                  <a:pt x="3416" y="0"/>
                  <a:pt x="3416" y="0"/>
                </a:cubicBezTo>
                <a:cubicBezTo>
                  <a:pt x="2904" y="340"/>
                  <a:pt x="2257" y="399"/>
                  <a:pt x="1028" y="364"/>
                </a:cubicBezTo>
              </a:path>
            </a:pathLst>
          </a:custGeom>
          <a:gradFill rotWithShape="1">
            <a:gsLst>
              <a:gs pos="0">
                <a:srgbClr val="BED730"/>
              </a:gs>
              <a:gs pos="100000">
                <a:srgbClr val="078945"/>
              </a:gs>
            </a:gsLst>
            <a:lin ang="2700000" scaled="1"/>
          </a:gradFill>
          <a:ln w="9525">
            <a:noFill/>
            <a:round/>
            <a:headEnd/>
            <a:tailEnd/>
          </a:ln>
        </p:spPr>
        <p:txBody>
          <a:bodyPr/>
          <a:lstStyle/>
          <a:p>
            <a:pPr fontAlgn="auto">
              <a:spcBef>
                <a:spcPts val="0"/>
              </a:spcBef>
              <a:spcAft>
                <a:spcPts val="0"/>
              </a:spcAft>
              <a:defRPr/>
            </a:pPr>
            <a:endParaRPr lang="en-US">
              <a:latin typeface="+mn-lt"/>
            </a:endParaRPr>
          </a:p>
        </p:txBody>
      </p:sp>
      <p:sp>
        <p:nvSpPr>
          <p:cNvPr id="8" name="Text Box 65"/>
          <p:cNvSpPr txBox="1">
            <a:spLocks noChangeArrowheads="1"/>
          </p:cNvSpPr>
          <p:nvPr/>
        </p:nvSpPr>
        <p:spPr bwMode="auto">
          <a:xfrm>
            <a:off x="3048000" y="33338"/>
            <a:ext cx="6096000" cy="381000"/>
          </a:xfrm>
          <a:prstGeom prst="rect">
            <a:avLst/>
          </a:prstGeom>
          <a:noFill/>
          <a:ln w="9525">
            <a:noFill/>
            <a:miter lim="800000"/>
            <a:headEnd/>
            <a:tailEnd/>
          </a:ln>
        </p:spPr>
        <p:txBody>
          <a:bodyPr lIns="0" tIns="0" rIns="0" bIns="0"/>
          <a:lstStyle/>
          <a:p>
            <a:pPr>
              <a:spcAft>
                <a:spcPts val="1000"/>
              </a:spcAft>
              <a:defRPr/>
            </a:pPr>
            <a:r>
              <a:rPr lang="en-US" sz="2200" b="1" dirty="0">
                <a:solidFill>
                  <a:srgbClr val="FFFFFF"/>
                </a:solidFill>
                <a:latin typeface="Georgia" pitchFamily="18" charset="0"/>
              </a:rPr>
              <a:t>Center for Aging in Diverse Communities</a:t>
            </a:r>
            <a:endParaRPr lang="en-US" sz="2200" dirty="0">
              <a:latin typeface="Arial" pitchFamily="34" charset="0"/>
            </a:endParaRPr>
          </a:p>
        </p:txBody>
      </p:sp>
      <p:cxnSp>
        <p:nvCxnSpPr>
          <p:cNvPr id="9" name="AutoShape 13"/>
          <p:cNvCxnSpPr>
            <a:cxnSpLocks noChangeShapeType="1"/>
          </p:cNvCxnSpPr>
          <p:nvPr/>
        </p:nvCxnSpPr>
        <p:spPr bwMode="auto">
          <a:xfrm>
            <a:off x="0" y="6324600"/>
            <a:ext cx="9144000" cy="1588"/>
          </a:xfrm>
          <a:prstGeom prst="straightConnector1">
            <a:avLst/>
          </a:prstGeom>
          <a:noFill/>
          <a:ln w="19050" cap="rnd">
            <a:solidFill>
              <a:srgbClr val="A0CE1F"/>
            </a:solidFill>
            <a:prstDash val="sysDot"/>
            <a:round/>
            <a:headEnd/>
            <a:tailEnd/>
          </a:ln>
        </p:spPr>
      </p:cxnSp>
      <p:sp>
        <p:nvSpPr>
          <p:cNvPr id="10" name="Text Box 21"/>
          <p:cNvSpPr txBox="1">
            <a:spLocks noChangeArrowheads="1"/>
          </p:cNvSpPr>
          <p:nvPr/>
        </p:nvSpPr>
        <p:spPr bwMode="auto">
          <a:xfrm>
            <a:off x="1066800" y="6400800"/>
            <a:ext cx="7239000" cy="350838"/>
          </a:xfrm>
          <a:prstGeom prst="rect">
            <a:avLst/>
          </a:prstGeom>
          <a:noFill/>
          <a:ln w="9525">
            <a:noFill/>
            <a:miter lim="800000"/>
            <a:headEnd/>
            <a:tailEnd/>
          </a:ln>
        </p:spPr>
        <p:txBody>
          <a:bodyPr lIns="0" tIns="0" rIns="0" bIns="0"/>
          <a:lstStyle/>
          <a:p>
            <a:pPr>
              <a:spcAft>
                <a:spcPts val="1000"/>
              </a:spcAft>
              <a:defRPr/>
            </a:pPr>
            <a:r>
              <a:rPr lang="en-US" b="1" dirty="0">
                <a:solidFill>
                  <a:srgbClr val="A0CE67"/>
                </a:solidFill>
                <a:latin typeface="Georgia" pitchFamily="18" charset="0"/>
              </a:rPr>
              <a:t>UCSF Helen Diller Family Comprehensive Cancer Center</a:t>
            </a:r>
            <a:endParaRPr lang="en-US" dirty="0">
              <a:latin typeface="Arial" pitchFamily="34" charset="0"/>
            </a:endParaRPr>
          </a:p>
        </p:txBody>
      </p:sp>
      <p:sp>
        <p:nvSpPr>
          <p:cNvPr id="11" name="Freeform 11"/>
          <p:cNvSpPr>
            <a:spLocks noEditPoints="1"/>
          </p:cNvSpPr>
          <p:nvPr/>
        </p:nvSpPr>
        <p:spPr bwMode="auto">
          <a:xfrm rot="16200000">
            <a:off x="6519069" y="-1108869"/>
            <a:ext cx="1981200" cy="4046538"/>
          </a:xfrm>
          <a:custGeom>
            <a:avLst/>
            <a:gdLst/>
            <a:ahLst/>
            <a:cxnLst>
              <a:cxn ang="0">
                <a:pos x="229" y="1598"/>
              </a:cxn>
              <a:cxn ang="0">
                <a:pos x="408" y="1455"/>
              </a:cxn>
              <a:cxn ang="0">
                <a:pos x="467" y="1294"/>
              </a:cxn>
              <a:cxn ang="0">
                <a:pos x="480" y="1083"/>
              </a:cxn>
              <a:cxn ang="0">
                <a:pos x="646" y="935"/>
              </a:cxn>
              <a:cxn ang="0">
                <a:pos x="562" y="782"/>
              </a:cxn>
              <a:cxn ang="0">
                <a:pos x="541" y="765"/>
              </a:cxn>
              <a:cxn ang="0">
                <a:pos x="615" y="536"/>
              </a:cxn>
              <a:cxn ang="0">
                <a:pos x="523" y="435"/>
              </a:cxn>
              <a:cxn ang="0">
                <a:pos x="307" y="292"/>
              </a:cxn>
              <a:cxn ang="0">
                <a:pos x="273" y="205"/>
              </a:cxn>
              <a:cxn ang="0">
                <a:pos x="296" y="181"/>
              </a:cxn>
              <a:cxn ang="0">
                <a:pos x="217" y="119"/>
              </a:cxn>
              <a:cxn ang="0">
                <a:pos x="159" y="86"/>
              </a:cxn>
              <a:cxn ang="0">
                <a:pos x="233" y="49"/>
              </a:cxn>
              <a:cxn ang="0">
                <a:pos x="111" y="33"/>
              </a:cxn>
              <a:cxn ang="0">
                <a:pos x="37" y="81"/>
              </a:cxn>
              <a:cxn ang="0">
                <a:pos x="58" y="145"/>
              </a:cxn>
              <a:cxn ang="0">
                <a:pos x="246" y="163"/>
              </a:cxn>
              <a:cxn ang="0">
                <a:pos x="150" y="290"/>
              </a:cxn>
              <a:cxn ang="0">
                <a:pos x="306" y="334"/>
              </a:cxn>
              <a:cxn ang="0">
                <a:pos x="439" y="371"/>
              </a:cxn>
              <a:cxn ang="0">
                <a:pos x="465" y="594"/>
              </a:cxn>
              <a:cxn ang="0">
                <a:pos x="371" y="534"/>
              </a:cxn>
              <a:cxn ang="0">
                <a:pos x="362" y="712"/>
              </a:cxn>
              <a:cxn ang="0">
                <a:pos x="419" y="834"/>
              </a:cxn>
              <a:cxn ang="0">
                <a:pos x="302" y="976"/>
              </a:cxn>
              <a:cxn ang="0">
                <a:pos x="432" y="1041"/>
              </a:cxn>
              <a:cxn ang="0">
                <a:pos x="460" y="1260"/>
              </a:cxn>
              <a:cxn ang="0">
                <a:pos x="397" y="1191"/>
              </a:cxn>
              <a:cxn ang="0">
                <a:pos x="323" y="1301"/>
              </a:cxn>
              <a:cxn ang="0">
                <a:pos x="269" y="1531"/>
              </a:cxn>
              <a:cxn ang="0">
                <a:pos x="302" y="1444"/>
              </a:cxn>
              <a:cxn ang="0">
                <a:pos x="217" y="1427"/>
              </a:cxn>
              <a:cxn ang="0">
                <a:pos x="181" y="1467"/>
              </a:cxn>
              <a:cxn ang="0">
                <a:pos x="126" y="1521"/>
              </a:cxn>
              <a:cxn ang="0">
                <a:pos x="138" y="1600"/>
              </a:cxn>
              <a:cxn ang="0">
                <a:pos x="246" y="1626"/>
              </a:cxn>
              <a:cxn ang="0">
                <a:pos x="436" y="1549"/>
              </a:cxn>
              <a:cxn ang="0">
                <a:pos x="545" y="1556"/>
              </a:cxn>
              <a:cxn ang="0">
                <a:pos x="674" y="1571"/>
              </a:cxn>
              <a:cxn ang="0">
                <a:pos x="877" y="1530"/>
              </a:cxn>
              <a:cxn ang="0">
                <a:pos x="834" y="1355"/>
              </a:cxn>
              <a:cxn ang="0">
                <a:pos x="720" y="1277"/>
              </a:cxn>
              <a:cxn ang="0">
                <a:pos x="622" y="1099"/>
              </a:cxn>
              <a:cxn ang="0">
                <a:pos x="733" y="1056"/>
              </a:cxn>
              <a:cxn ang="0">
                <a:pos x="639" y="942"/>
              </a:cxn>
              <a:cxn ang="0">
                <a:pos x="701" y="911"/>
              </a:cxn>
              <a:cxn ang="0">
                <a:pos x="668" y="862"/>
              </a:cxn>
              <a:cxn ang="0">
                <a:pos x="643" y="798"/>
              </a:cxn>
              <a:cxn ang="0">
                <a:pos x="622" y="806"/>
              </a:cxn>
              <a:cxn ang="0">
                <a:pos x="619" y="740"/>
              </a:cxn>
              <a:cxn ang="0">
                <a:pos x="650" y="627"/>
              </a:cxn>
              <a:cxn ang="0">
                <a:pos x="636" y="557"/>
              </a:cxn>
              <a:cxn ang="0">
                <a:pos x="761" y="528"/>
              </a:cxn>
              <a:cxn ang="0">
                <a:pos x="775" y="403"/>
              </a:cxn>
              <a:cxn ang="0">
                <a:pos x="609" y="456"/>
              </a:cxn>
              <a:cxn ang="0">
                <a:pos x="589" y="380"/>
              </a:cxn>
              <a:cxn ang="0">
                <a:pos x="535" y="237"/>
              </a:cxn>
              <a:cxn ang="0">
                <a:pos x="410" y="252"/>
              </a:cxn>
              <a:cxn ang="0">
                <a:pos x="327" y="169"/>
              </a:cxn>
              <a:cxn ang="0">
                <a:pos x="289" y="105"/>
              </a:cxn>
            </a:cxnLst>
            <a:rect l="0" t="0" r="r" b="b"/>
            <a:pathLst>
              <a:path w="913" h="1866">
                <a:moveTo>
                  <a:pt x="644" y="1308"/>
                </a:moveTo>
                <a:cubicBezTo>
                  <a:pt x="644" y="1308"/>
                  <a:pt x="645" y="1309"/>
                  <a:pt x="645" y="1309"/>
                </a:cubicBezTo>
                <a:cubicBezTo>
                  <a:pt x="645" y="1309"/>
                  <a:pt x="645" y="1308"/>
                  <a:pt x="646" y="1308"/>
                </a:cubicBezTo>
                <a:cubicBezTo>
                  <a:pt x="645" y="1308"/>
                  <a:pt x="645" y="1308"/>
                  <a:pt x="644" y="1308"/>
                </a:cubicBezTo>
                <a:moveTo>
                  <a:pt x="636" y="557"/>
                </a:moveTo>
                <a:cubicBezTo>
                  <a:pt x="636" y="557"/>
                  <a:pt x="636" y="557"/>
                  <a:pt x="636" y="557"/>
                </a:cubicBezTo>
                <a:cubicBezTo>
                  <a:pt x="636" y="557"/>
                  <a:pt x="636" y="557"/>
                  <a:pt x="636" y="557"/>
                </a:cubicBezTo>
                <a:moveTo>
                  <a:pt x="70" y="86"/>
                </a:moveTo>
                <a:cubicBezTo>
                  <a:pt x="70" y="86"/>
                  <a:pt x="70" y="86"/>
                  <a:pt x="70" y="86"/>
                </a:cubicBezTo>
                <a:cubicBezTo>
                  <a:pt x="70" y="86"/>
                  <a:pt x="70" y="86"/>
                  <a:pt x="70" y="86"/>
                </a:cubicBezTo>
                <a:moveTo>
                  <a:pt x="70" y="86"/>
                </a:moveTo>
                <a:cubicBezTo>
                  <a:pt x="70" y="86"/>
                  <a:pt x="70" y="86"/>
                  <a:pt x="70" y="86"/>
                </a:cubicBezTo>
                <a:cubicBezTo>
                  <a:pt x="70" y="86"/>
                  <a:pt x="70" y="86"/>
                  <a:pt x="70" y="86"/>
                </a:cubicBezTo>
                <a:moveTo>
                  <a:pt x="207" y="1622"/>
                </a:moveTo>
                <a:cubicBezTo>
                  <a:pt x="206" y="1622"/>
                  <a:pt x="205" y="1622"/>
                  <a:pt x="205" y="1622"/>
                </a:cubicBezTo>
                <a:cubicBezTo>
                  <a:pt x="206" y="1622"/>
                  <a:pt x="206" y="1622"/>
                  <a:pt x="207" y="1622"/>
                </a:cubicBezTo>
                <a:moveTo>
                  <a:pt x="181" y="1614"/>
                </a:moveTo>
                <a:cubicBezTo>
                  <a:pt x="190" y="1596"/>
                  <a:pt x="204" y="1579"/>
                  <a:pt x="229" y="1579"/>
                </a:cubicBezTo>
                <a:cubicBezTo>
                  <a:pt x="234" y="1579"/>
                  <a:pt x="240" y="1579"/>
                  <a:pt x="246" y="1581"/>
                </a:cubicBezTo>
                <a:cubicBezTo>
                  <a:pt x="239" y="1587"/>
                  <a:pt x="228" y="1589"/>
                  <a:pt x="222" y="1597"/>
                </a:cubicBezTo>
                <a:cubicBezTo>
                  <a:pt x="222" y="1598"/>
                  <a:pt x="224" y="1598"/>
                  <a:pt x="226" y="1598"/>
                </a:cubicBezTo>
                <a:cubicBezTo>
                  <a:pt x="227" y="1598"/>
                  <a:pt x="227" y="1598"/>
                  <a:pt x="227" y="1598"/>
                </a:cubicBezTo>
                <a:cubicBezTo>
                  <a:pt x="227" y="1598"/>
                  <a:pt x="227" y="1598"/>
                  <a:pt x="227" y="1598"/>
                </a:cubicBezTo>
                <a:cubicBezTo>
                  <a:pt x="228" y="1598"/>
                  <a:pt x="228" y="1598"/>
                  <a:pt x="229" y="1598"/>
                </a:cubicBezTo>
                <a:cubicBezTo>
                  <a:pt x="223" y="1601"/>
                  <a:pt x="225" y="1611"/>
                  <a:pt x="220" y="1615"/>
                </a:cubicBezTo>
                <a:cubicBezTo>
                  <a:pt x="220" y="1616"/>
                  <a:pt x="219" y="1616"/>
                  <a:pt x="219" y="1616"/>
                </a:cubicBezTo>
                <a:cubicBezTo>
                  <a:pt x="215" y="1616"/>
                  <a:pt x="216" y="1611"/>
                  <a:pt x="213" y="1610"/>
                </a:cubicBezTo>
                <a:cubicBezTo>
                  <a:pt x="208" y="1611"/>
                  <a:pt x="205" y="1614"/>
                  <a:pt x="205" y="1621"/>
                </a:cubicBezTo>
                <a:cubicBezTo>
                  <a:pt x="205" y="1621"/>
                  <a:pt x="205" y="1621"/>
                  <a:pt x="205" y="1622"/>
                </a:cubicBezTo>
                <a:cubicBezTo>
                  <a:pt x="201" y="1620"/>
                  <a:pt x="194" y="1613"/>
                  <a:pt x="185" y="1613"/>
                </a:cubicBezTo>
                <a:cubicBezTo>
                  <a:pt x="183" y="1613"/>
                  <a:pt x="182" y="1613"/>
                  <a:pt x="181" y="1614"/>
                </a:cubicBezTo>
                <a:moveTo>
                  <a:pt x="201" y="1509"/>
                </a:moveTo>
                <a:cubicBezTo>
                  <a:pt x="205" y="1509"/>
                  <a:pt x="202" y="1501"/>
                  <a:pt x="203" y="1497"/>
                </a:cubicBezTo>
                <a:cubicBezTo>
                  <a:pt x="213" y="1497"/>
                  <a:pt x="213" y="1497"/>
                  <a:pt x="213" y="1497"/>
                </a:cubicBezTo>
                <a:cubicBezTo>
                  <a:pt x="215" y="1492"/>
                  <a:pt x="208" y="1495"/>
                  <a:pt x="208" y="1491"/>
                </a:cubicBezTo>
                <a:cubicBezTo>
                  <a:pt x="210" y="1484"/>
                  <a:pt x="220" y="1487"/>
                  <a:pt x="219" y="1477"/>
                </a:cubicBezTo>
                <a:cubicBezTo>
                  <a:pt x="219" y="1477"/>
                  <a:pt x="220" y="1477"/>
                  <a:pt x="220" y="1477"/>
                </a:cubicBezTo>
                <a:cubicBezTo>
                  <a:pt x="224" y="1477"/>
                  <a:pt x="226" y="1479"/>
                  <a:pt x="229" y="1480"/>
                </a:cubicBezTo>
                <a:cubicBezTo>
                  <a:pt x="222" y="1511"/>
                  <a:pt x="207" y="1534"/>
                  <a:pt x="186" y="1550"/>
                </a:cubicBezTo>
                <a:cubicBezTo>
                  <a:pt x="183" y="1534"/>
                  <a:pt x="166" y="1505"/>
                  <a:pt x="186" y="1496"/>
                </a:cubicBezTo>
                <a:cubicBezTo>
                  <a:pt x="189" y="1499"/>
                  <a:pt x="185" y="1502"/>
                  <a:pt x="188" y="1508"/>
                </a:cubicBezTo>
                <a:cubicBezTo>
                  <a:pt x="190" y="1507"/>
                  <a:pt x="192" y="1507"/>
                  <a:pt x="194" y="1507"/>
                </a:cubicBezTo>
                <a:cubicBezTo>
                  <a:pt x="196" y="1507"/>
                  <a:pt x="198" y="1508"/>
                  <a:pt x="201" y="1509"/>
                </a:cubicBezTo>
                <a:moveTo>
                  <a:pt x="314" y="1429"/>
                </a:moveTo>
                <a:cubicBezTo>
                  <a:pt x="314" y="1429"/>
                  <a:pt x="313" y="1429"/>
                  <a:pt x="313" y="1428"/>
                </a:cubicBezTo>
                <a:cubicBezTo>
                  <a:pt x="313" y="1429"/>
                  <a:pt x="314" y="1429"/>
                  <a:pt x="314" y="1429"/>
                </a:cubicBezTo>
                <a:moveTo>
                  <a:pt x="484" y="1537"/>
                </a:moveTo>
                <a:cubicBezTo>
                  <a:pt x="472" y="1496"/>
                  <a:pt x="451" y="1464"/>
                  <a:pt x="408" y="1455"/>
                </a:cubicBezTo>
                <a:cubicBezTo>
                  <a:pt x="441" y="1418"/>
                  <a:pt x="503" y="1395"/>
                  <a:pt x="562" y="1395"/>
                </a:cubicBezTo>
                <a:cubicBezTo>
                  <a:pt x="608" y="1395"/>
                  <a:pt x="652" y="1409"/>
                  <a:pt x="680" y="1441"/>
                </a:cubicBezTo>
                <a:cubicBezTo>
                  <a:pt x="681" y="1456"/>
                  <a:pt x="674" y="1460"/>
                  <a:pt x="663" y="1460"/>
                </a:cubicBezTo>
                <a:cubicBezTo>
                  <a:pt x="656" y="1460"/>
                  <a:pt x="648" y="1458"/>
                  <a:pt x="640" y="1456"/>
                </a:cubicBezTo>
                <a:cubicBezTo>
                  <a:pt x="632" y="1454"/>
                  <a:pt x="623" y="1453"/>
                  <a:pt x="617" y="1453"/>
                </a:cubicBezTo>
                <a:cubicBezTo>
                  <a:pt x="615" y="1453"/>
                  <a:pt x="613" y="1453"/>
                  <a:pt x="612" y="1453"/>
                </a:cubicBezTo>
                <a:cubicBezTo>
                  <a:pt x="606" y="1462"/>
                  <a:pt x="586" y="1457"/>
                  <a:pt x="579" y="1465"/>
                </a:cubicBezTo>
                <a:cubicBezTo>
                  <a:pt x="587" y="1472"/>
                  <a:pt x="595" y="1479"/>
                  <a:pt x="609" y="1480"/>
                </a:cubicBezTo>
                <a:cubicBezTo>
                  <a:pt x="594" y="1482"/>
                  <a:pt x="568" y="1486"/>
                  <a:pt x="578" y="1501"/>
                </a:cubicBezTo>
                <a:cubicBezTo>
                  <a:pt x="569" y="1507"/>
                  <a:pt x="560" y="1513"/>
                  <a:pt x="556" y="1525"/>
                </a:cubicBezTo>
                <a:cubicBezTo>
                  <a:pt x="550" y="1521"/>
                  <a:pt x="539" y="1523"/>
                  <a:pt x="535" y="1518"/>
                </a:cubicBezTo>
                <a:cubicBezTo>
                  <a:pt x="528" y="1522"/>
                  <a:pt x="520" y="1526"/>
                  <a:pt x="511" y="1528"/>
                </a:cubicBezTo>
                <a:cubicBezTo>
                  <a:pt x="526" y="1522"/>
                  <a:pt x="522" y="1504"/>
                  <a:pt x="530" y="1494"/>
                </a:cubicBezTo>
                <a:cubicBezTo>
                  <a:pt x="529" y="1492"/>
                  <a:pt x="526" y="1492"/>
                  <a:pt x="526" y="1489"/>
                </a:cubicBezTo>
                <a:cubicBezTo>
                  <a:pt x="519" y="1498"/>
                  <a:pt x="509" y="1493"/>
                  <a:pt x="504" y="1503"/>
                </a:cubicBezTo>
                <a:cubicBezTo>
                  <a:pt x="502" y="1501"/>
                  <a:pt x="502" y="1497"/>
                  <a:pt x="501" y="1494"/>
                </a:cubicBezTo>
                <a:cubicBezTo>
                  <a:pt x="485" y="1498"/>
                  <a:pt x="490" y="1523"/>
                  <a:pt x="484" y="1537"/>
                </a:cubicBezTo>
                <a:moveTo>
                  <a:pt x="439" y="1395"/>
                </a:moveTo>
                <a:cubicBezTo>
                  <a:pt x="450" y="1350"/>
                  <a:pt x="428" y="1312"/>
                  <a:pt x="408" y="1287"/>
                </a:cubicBezTo>
                <a:cubicBezTo>
                  <a:pt x="411" y="1286"/>
                  <a:pt x="413" y="1285"/>
                  <a:pt x="416" y="1285"/>
                </a:cubicBezTo>
                <a:cubicBezTo>
                  <a:pt x="424" y="1285"/>
                  <a:pt x="432" y="1292"/>
                  <a:pt x="440" y="1298"/>
                </a:cubicBezTo>
                <a:cubicBezTo>
                  <a:pt x="448" y="1304"/>
                  <a:pt x="457" y="1311"/>
                  <a:pt x="467" y="1311"/>
                </a:cubicBezTo>
                <a:cubicBezTo>
                  <a:pt x="470" y="1311"/>
                  <a:pt x="472" y="1310"/>
                  <a:pt x="475" y="1309"/>
                </a:cubicBezTo>
                <a:cubicBezTo>
                  <a:pt x="476" y="1300"/>
                  <a:pt x="468" y="1301"/>
                  <a:pt x="467" y="1294"/>
                </a:cubicBezTo>
                <a:cubicBezTo>
                  <a:pt x="470" y="1296"/>
                  <a:pt x="473" y="1296"/>
                  <a:pt x="476" y="1296"/>
                </a:cubicBezTo>
                <a:cubicBezTo>
                  <a:pt x="486" y="1296"/>
                  <a:pt x="493" y="1289"/>
                  <a:pt x="501" y="1287"/>
                </a:cubicBezTo>
                <a:cubicBezTo>
                  <a:pt x="485" y="1328"/>
                  <a:pt x="466" y="1365"/>
                  <a:pt x="439" y="1395"/>
                </a:cubicBezTo>
                <a:moveTo>
                  <a:pt x="663" y="1315"/>
                </a:moveTo>
                <a:cubicBezTo>
                  <a:pt x="664" y="1310"/>
                  <a:pt x="666" y="1304"/>
                  <a:pt x="668" y="1298"/>
                </a:cubicBezTo>
                <a:cubicBezTo>
                  <a:pt x="668" y="1293"/>
                  <a:pt x="669" y="1287"/>
                  <a:pt x="672" y="1282"/>
                </a:cubicBezTo>
                <a:cubicBezTo>
                  <a:pt x="672" y="1282"/>
                  <a:pt x="673" y="1282"/>
                  <a:pt x="673" y="1282"/>
                </a:cubicBezTo>
                <a:cubicBezTo>
                  <a:pt x="672" y="1287"/>
                  <a:pt x="670" y="1293"/>
                  <a:pt x="668" y="1298"/>
                </a:cubicBezTo>
                <a:cubicBezTo>
                  <a:pt x="669" y="1310"/>
                  <a:pt x="677" y="1321"/>
                  <a:pt x="680" y="1330"/>
                </a:cubicBezTo>
                <a:cubicBezTo>
                  <a:pt x="674" y="1325"/>
                  <a:pt x="669" y="1319"/>
                  <a:pt x="663" y="1315"/>
                </a:cubicBezTo>
                <a:moveTo>
                  <a:pt x="473" y="1024"/>
                </a:moveTo>
                <a:cubicBezTo>
                  <a:pt x="473" y="1024"/>
                  <a:pt x="473" y="1024"/>
                  <a:pt x="473" y="1024"/>
                </a:cubicBezTo>
                <a:cubicBezTo>
                  <a:pt x="480" y="1014"/>
                  <a:pt x="469" y="1008"/>
                  <a:pt x="467" y="1001"/>
                </a:cubicBezTo>
                <a:cubicBezTo>
                  <a:pt x="472" y="1001"/>
                  <a:pt x="472" y="1001"/>
                  <a:pt x="472" y="1001"/>
                </a:cubicBezTo>
                <a:cubicBezTo>
                  <a:pt x="463" y="988"/>
                  <a:pt x="451" y="977"/>
                  <a:pt x="443" y="964"/>
                </a:cubicBezTo>
                <a:cubicBezTo>
                  <a:pt x="445" y="963"/>
                  <a:pt x="443" y="957"/>
                  <a:pt x="446" y="957"/>
                </a:cubicBezTo>
                <a:cubicBezTo>
                  <a:pt x="513" y="970"/>
                  <a:pt x="553" y="1026"/>
                  <a:pt x="545" y="1119"/>
                </a:cubicBezTo>
                <a:cubicBezTo>
                  <a:pt x="535" y="1111"/>
                  <a:pt x="522" y="1106"/>
                  <a:pt x="506" y="1106"/>
                </a:cubicBezTo>
                <a:cubicBezTo>
                  <a:pt x="496" y="1106"/>
                  <a:pt x="485" y="1108"/>
                  <a:pt x="474" y="1113"/>
                </a:cubicBezTo>
                <a:cubicBezTo>
                  <a:pt x="471" y="1105"/>
                  <a:pt x="487" y="1095"/>
                  <a:pt x="489" y="1085"/>
                </a:cubicBezTo>
                <a:cubicBezTo>
                  <a:pt x="489" y="1084"/>
                  <a:pt x="488" y="1083"/>
                  <a:pt x="486" y="1083"/>
                </a:cubicBezTo>
                <a:cubicBezTo>
                  <a:pt x="486" y="1083"/>
                  <a:pt x="485" y="1083"/>
                  <a:pt x="484" y="1083"/>
                </a:cubicBezTo>
                <a:cubicBezTo>
                  <a:pt x="483" y="1084"/>
                  <a:pt x="482" y="1084"/>
                  <a:pt x="482" y="1084"/>
                </a:cubicBezTo>
                <a:cubicBezTo>
                  <a:pt x="481" y="1084"/>
                  <a:pt x="481" y="1084"/>
                  <a:pt x="480" y="1083"/>
                </a:cubicBezTo>
                <a:cubicBezTo>
                  <a:pt x="485" y="1078"/>
                  <a:pt x="478" y="1073"/>
                  <a:pt x="480" y="1065"/>
                </a:cubicBezTo>
                <a:cubicBezTo>
                  <a:pt x="472" y="1068"/>
                  <a:pt x="466" y="1074"/>
                  <a:pt x="463" y="1083"/>
                </a:cubicBezTo>
                <a:cubicBezTo>
                  <a:pt x="460" y="1075"/>
                  <a:pt x="459" y="1064"/>
                  <a:pt x="448" y="1063"/>
                </a:cubicBezTo>
                <a:cubicBezTo>
                  <a:pt x="453" y="1055"/>
                  <a:pt x="451" y="1039"/>
                  <a:pt x="461" y="1036"/>
                </a:cubicBezTo>
                <a:cubicBezTo>
                  <a:pt x="463" y="1026"/>
                  <a:pt x="458" y="1023"/>
                  <a:pt x="458" y="1015"/>
                </a:cubicBezTo>
                <a:cubicBezTo>
                  <a:pt x="462" y="1019"/>
                  <a:pt x="465" y="1024"/>
                  <a:pt x="473" y="1024"/>
                </a:cubicBezTo>
                <a:moveTo>
                  <a:pt x="603" y="953"/>
                </a:moveTo>
                <a:cubicBezTo>
                  <a:pt x="605" y="952"/>
                  <a:pt x="612" y="947"/>
                  <a:pt x="607" y="943"/>
                </a:cubicBezTo>
                <a:cubicBezTo>
                  <a:pt x="607" y="942"/>
                  <a:pt x="608" y="941"/>
                  <a:pt x="609" y="941"/>
                </a:cubicBezTo>
                <a:cubicBezTo>
                  <a:pt x="610" y="941"/>
                  <a:pt x="611" y="941"/>
                  <a:pt x="612" y="941"/>
                </a:cubicBezTo>
                <a:cubicBezTo>
                  <a:pt x="612" y="942"/>
                  <a:pt x="613" y="942"/>
                  <a:pt x="614" y="942"/>
                </a:cubicBezTo>
                <a:cubicBezTo>
                  <a:pt x="615" y="942"/>
                  <a:pt x="615" y="942"/>
                  <a:pt x="615" y="942"/>
                </a:cubicBezTo>
                <a:cubicBezTo>
                  <a:pt x="620" y="966"/>
                  <a:pt x="596" y="1013"/>
                  <a:pt x="588" y="1013"/>
                </a:cubicBezTo>
                <a:cubicBezTo>
                  <a:pt x="590" y="990"/>
                  <a:pt x="592" y="972"/>
                  <a:pt x="593" y="952"/>
                </a:cubicBezTo>
                <a:cubicBezTo>
                  <a:pt x="595" y="951"/>
                  <a:pt x="597" y="951"/>
                  <a:pt x="598" y="951"/>
                </a:cubicBezTo>
                <a:cubicBezTo>
                  <a:pt x="600" y="951"/>
                  <a:pt x="601" y="952"/>
                  <a:pt x="603" y="953"/>
                </a:cubicBezTo>
                <a:moveTo>
                  <a:pt x="640" y="936"/>
                </a:moveTo>
                <a:cubicBezTo>
                  <a:pt x="641" y="935"/>
                  <a:pt x="642" y="935"/>
                  <a:pt x="644" y="935"/>
                </a:cubicBezTo>
                <a:cubicBezTo>
                  <a:pt x="644" y="935"/>
                  <a:pt x="644" y="935"/>
                  <a:pt x="644" y="935"/>
                </a:cubicBezTo>
                <a:cubicBezTo>
                  <a:pt x="645" y="935"/>
                  <a:pt x="645" y="935"/>
                  <a:pt x="646" y="935"/>
                </a:cubicBezTo>
                <a:cubicBezTo>
                  <a:pt x="646" y="935"/>
                  <a:pt x="646" y="935"/>
                  <a:pt x="646" y="935"/>
                </a:cubicBezTo>
                <a:cubicBezTo>
                  <a:pt x="646" y="935"/>
                  <a:pt x="646" y="935"/>
                  <a:pt x="646" y="935"/>
                </a:cubicBezTo>
                <a:cubicBezTo>
                  <a:pt x="646" y="935"/>
                  <a:pt x="646" y="935"/>
                  <a:pt x="646" y="935"/>
                </a:cubicBezTo>
                <a:cubicBezTo>
                  <a:pt x="646" y="935"/>
                  <a:pt x="646" y="935"/>
                  <a:pt x="646" y="935"/>
                </a:cubicBezTo>
                <a:cubicBezTo>
                  <a:pt x="644" y="935"/>
                  <a:pt x="642" y="936"/>
                  <a:pt x="640" y="936"/>
                </a:cubicBezTo>
                <a:moveTo>
                  <a:pt x="520" y="936"/>
                </a:moveTo>
                <a:cubicBezTo>
                  <a:pt x="530" y="936"/>
                  <a:pt x="539" y="933"/>
                  <a:pt x="545" y="924"/>
                </a:cubicBezTo>
                <a:cubicBezTo>
                  <a:pt x="537" y="920"/>
                  <a:pt x="532" y="913"/>
                  <a:pt x="520" y="912"/>
                </a:cubicBezTo>
                <a:cubicBezTo>
                  <a:pt x="531" y="910"/>
                  <a:pt x="546" y="911"/>
                  <a:pt x="550" y="900"/>
                </a:cubicBezTo>
                <a:cubicBezTo>
                  <a:pt x="551" y="898"/>
                  <a:pt x="549" y="897"/>
                  <a:pt x="547" y="897"/>
                </a:cubicBezTo>
                <a:cubicBezTo>
                  <a:pt x="549" y="890"/>
                  <a:pt x="560" y="891"/>
                  <a:pt x="561" y="883"/>
                </a:cubicBezTo>
                <a:cubicBezTo>
                  <a:pt x="561" y="883"/>
                  <a:pt x="561" y="883"/>
                  <a:pt x="561" y="883"/>
                </a:cubicBezTo>
                <a:cubicBezTo>
                  <a:pt x="564" y="883"/>
                  <a:pt x="565" y="885"/>
                  <a:pt x="566" y="887"/>
                </a:cubicBezTo>
                <a:cubicBezTo>
                  <a:pt x="567" y="889"/>
                  <a:pt x="568" y="891"/>
                  <a:pt x="571" y="891"/>
                </a:cubicBezTo>
                <a:cubicBezTo>
                  <a:pt x="572" y="891"/>
                  <a:pt x="573" y="891"/>
                  <a:pt x="574" y="890"/>
                </a:cubicBezTo>
                <a:cubicBezTo>
                  <a:pt x="570" y="894"/>
                  <a:pt x="563" y="895"/>
                  <a:pt x="562" y="902"/>
                </a:cubicBezTo>
                <a:cubicBezTo>
                  <a:pt x="565" y="905"/>
                  <a:pt x="569" y="906"/>
                  <a:pt x="575" y="906"/>
                </a:cubicBezTo>
                <a:cubicBezTo>
                  <a:pt x="576" y="906"/>
                  <a:pt x="577" y="906"/>
                  <a:pt x="578" y="906"/>
                </a:cubicBezTo>
                <a:cubicBezTo>
                  <a:pt x="577" y="912"/>
                  <a:pt x="572" y="925"/>
                  <a:pt x="583" y="926"/>
                </a:cubicBezTo>
                <a:cubicBezTo>
                  <a:pt x="582" y="983"/>
                  <a:pt x="575" y="1032"/>
                  <a:pt x="561" y="1075"/>
                </a:cubicBezTo>
                <a:cubicBezTo>
                  <a:pt x="554" y="1003"/>
                  <a:pt x="513" y="965"/>
                  <a:pt x="458" y="942"/>
                </a:cubicBezTo>
                <a:cubicBezTo>
                  <a:pt x="461" y="934"/>
                  <a:pt x="469" y="931"/>
                  <a:pt x="478" y="931"/>
                </a:cubicBezTo>
                <a:cubicBezTo>
                  <a:pt x="484" y="931"/>
                  <a:pt x="491" y="932"/>
                  <a:pt x="498" y="933"/>
                </a:cubicBezTo>
                <a:cubicBezTo>
                  <a:pt x="506" y="935"/>
                  <a:pt x="513" y="936"/>
                  <a:pt x="520" y="936"/>
                </a:cubicBezTo>
                <a:moveTo>
                  <a:pt x="496" y="795"/>
                </a:moveTo>
                <a:cubicBezTo>
                  <a:pt x="495" y="795"/>
                  <a:pt x="495" y="795"/>
                  <a:pt x="494" y="794"/>
                </a:cubicBezTo>
                <a:cubicBezTo>
                  <a:pt x="499" y="783"/>
                  <a:pt x="518" y="775"/>
                  <a:pt x="536" y="775"/>
                </a:cubicBezTo>
                <a:cubicBezTo>
                  <a:pt x="545" y="775"/>
                  <a:pt x="555" y="778"/>
                  <a:pt x="562" y="782"/>
                </a:cubicBezTo>
                <a:cubicBezTo>
                  <a:pt x="571" y="812"/>
                  <a:pt x="579" y="841"/>
                  <a:pt x="579" y="878"/>
                </a:cubicBezTo>
                <a:cubicBezTo>
                  <a:pt x="575" y="874"/>
                  <a:pt x="569" y="873"/>
                  <a:pt x="563" y="873"/>
                </a:cubicBezTo>
                <a:cubicBezTo>
                  <a:pt x="561" y="873"/>
                  <a:pt x="558" y="873"/>
                  <a:pt x="555" y="873"/>
                </a:cubicBezTo>
                <a:cubicBezTo>
                  <a:pt x="553" y="873"/>
                  <a:pt x="550" y="874"/>
                  <a:pt x="548" y="874"/>
                </a:cubicBezTo>
                <a:cubicBezTo>
                  <a:pt x="542" y="874"/>
                  <a:pt x="538" y="873"/>
                  <a:pt x="535" y="868"/>
                </a:cubicBezTo>
                <a:cubicBezTo>
                  <a:pt x="531" y="870"/>
                  <a:pt x="526" y="870"/>
                  <a:pt x="525" y="875"/>
                </a:cubicBezTo>
                <a:cubicBezTo>
                  <a:pt x="523" y="874"/>
                  <a:pt x="522" y="872"/>
                  <a:pt x="521" y="870"/>
                </a:cubicBezTo>
                <a:cubicBezTo>
                  <a:pt x="501" y="878"/>
                  <a:pt x="485" y="890"/>
                  <a:pt x="472" y="906"/>
                </a:cubicBezTo>
                <a:cubicBezTo>
                  <a:pt x="484" y="882"/>
                  <a:pt x="506" y="869"/>
                  <a:pt x="518" y="846"/>
                </a:cubicBezTo>
                <a:cubicBezTo>
                  <a:pt x="520" y="839"/>
                  <a:pt x="513" y="842"/>
                  <a:pt x="514" y="837"/>
                </a:cubicBezTo>
                <a:cubicBezTo>
                  <a:pt x="518" y="831"/>
                  <a:pt x="525" y="823"/>
                  <a:pt x="521" y="815"/>
                </a:cubicBezTo>
                <a:cubicBezTo>
                  <a:pt x="521" y="815"/>
                  <a:pt x="521" y="815"/>
                  <a:pt x="520" y="815"/>
                </a:cubicBezTo>
                <a:cubicBezTo>
                  <a:pt x="518" y="815"/>
                  <a:pt x="518" y="817"/>
                  <a:pt x="518" y="818"/>
                </a:cubicBezTo>
                <a:cubicBezTo>
                  <a:pt x="509" y="813"/>
                  <a:pt x="519" y="806"/>
                  <a:pt x="526" y="806"/>
                </a:cubicBezTo>
                <a:cubicBezTo>
                  <a:pt x="522" y="799"/>
                  <a:pt x="517" y="795"/>
                  <a:pt x="514" y="789"/>
                </a:cubicBezTo>
                <a:cubicBezTo>
                  <a:pt x="514" y="789"/>
                  <a:pt x="514" y="789"/>
                  <a:pt x="514" y="789"/>
                </a:cubicBezTo>
                <a:cubicBezTo>
                  <a:pt x="510" y="789"/>
                  <a:pt x="507" y="791"/>
                  <a:pt x="505" y="792"/>
                </a:cubicBezTo>
                <a:cubicBezTo>
                  <a:pt x="502" y="793"/>
                  <a:pt x="500" y="795"/>
                  <a:pt x="496" y="795"/>
                </a:cubicBezTo>
                <a:moveTo>
                  <a:pt x="458" y="711"/>
                </a:moveTo>
                <a:cubicBezTo>
                  <a:pt x="459" y="711"/>
                  <a:pt x="460" y="711"/>
                  <a:pt x="461" y="711"/>
                </a:cubicBezTo>
                <a:cubicBezTo>
                  <a:pt x="454" y="685"/>
                  <a:pt x="425" y="686"/>
                  <a:pt x="410" y="664"/>
                </a:cubicBezTo>
                <a:cubicBezTo>
                  <a:pt x="422" y="662"/>
                  <a:pt x="432" y="660"/>
                  <a:pt x="443" y="660"/>
                </a:cubicBezTo>
                <a:cubicBezTo>
                  <a:pt x="507" y="660"/>
                  <a:pt x="541" y="715"/>
                  <a:pt x="559" y="767"/>
                </a:cubicBezTo>
                <a:cubicBezTo>
                  <a:pt x="553" y="766"/>
                  <a:pt x="547" y="765"/>
                  <a:pt x="541" y="765"/>
                </a:cubicBezTo>
                <a:cubicBezTo>
                  <a:pt x="520" y="765"/>
                  <a:pt x="498" y="773"/>
                  <a:pt x="487" y="784"/>
                </a:cubicBezTo>
                <a:cubicBezTo>
                  <a:pt x="491" y="776"/>
                  <a:pt x="495" y="768"/>
                  <a:pt x="496" y="757"/>
                </a:cubicBezTo>
                <a:cubicBezTo>
                  <a:pt x="495" y="757"/>
                  <a:pt x="494" y="757"/>
                  <a:pt x="494" y="757"/>
                </a:cubicBezTo>
                <a:cubicBezTo>
                  <a:pt x="492" y="757"/>
                  <a:pt x="490" y="758"/>
                  <a:pt x="491" y="760"/>
                </a:cubicBezTo>
                <a:cubicBezTo>
                  <a:pt x="490" y="752"/>
                  <a:pt x="483" y="751"/>
                  <a:pt x="482" y="743"/>
                </a:cubicBezTo>
                <a:cubicBezTo>
                  <a:pt x="475" y="747"/>
                  <a:pt x="474" y="755"/>
                  <a:pt x="473" y="765"/>
                </a:cubicBezTo>
                <a:cubicBezTo>
                  <a:pt x="467" y="761"/>
                  <a:pt x="465" y="752"/>
                  <a:pt x="454" y="752"/>
                </a:cubicBezTo>
                <a:cubicBezTo>
                  <a:pt x="453" y="752"/>
                  <a:pt x="452" y="752"/>
                  <a:pt x="451" y="752"/>
                </a:cubicBezTo>
                <a:cubicBezTo>
                  <a:pt x="456" y="744"/>
                  <a:pt x="450" y="736"/>
                  <a:pt x="449" y="728"/>
                </a:cubicBezTo>
                <a:cubicBezTo>
                  <a:pt x="450" y="729"/>
                  <a:pt x="451" y="729"/>
                  <a:pt x="452" y="729"/>
                </a:cubicBezTo>
                <a:cubicBezTo>
                  <a:pt x="455" y="729"/>
                  <a:pt x="450" y="711"/>
                  <a:pt x="444" y="711"/>
                </a:cubicBezTo>
                <a:cubicBezTo>
                  <a:pt x="445" y="710"/>
                  <a:pt x="446" y="710"/>
                  <a:pt x="447" y="710"/>
                </a:cubicBezTo>
                <a:cubicBezTo>
                  <a:pt x="448" y="710"/>
                  <a:pt x="450" y="710"/>
                  <a:pt x="452" y="710"/>
                </a:cubicBezTo>
                <a:cubicBezTo>
                  <a:pt x="454" y="711"/>
                  <a:pt x="456" y="711"/>
                  <a:pt x="458" y="711"/>
                </a:cubicBezTo>
                <a:moveTo>
                  <a:pt x="566" y="723"/>
                </a:moveTo>
                <a:cubicBezTo>
                  <a:pt x="562" y="698"/>
                  <a:pt x="564" y="664"/>
                  <a:pt x="573" y="646"/>
                </a:cubicBezTo>
                <a:cubicBezTo>
                  <a:pt x="580" y="648"/>
                  <a:pt x="575" y="658"/>
                  <a:pt x="586" y="659"/>
                </a:cubicBezTo>
                <a:cubicBezTo>
                  <a:pt x="585" y="662"/>
                  <a:pt x="580" y="662"/>
                  <a:pt x="578" y="664"/>
                </a:cubicBezTo>
                <a:cubicBezTo>
                  <a:pt x="583" y="672"/>
                  <a:pt x="590" y="673"/>
                  <a:pt x="599" y="673"/>
                </a:cubicBezTo>
                <a:cubicBezTo>
                  <a:pt x="600" y="673"/>
                  <a:pt x="602" y="673"/>
                  <a:pt x="603" y="673"/>
                </a:cubicBezTo>
                <a:cubicBezTo>
                  <a:pt x="605" y="673"/>
                  <a:pt x="607" y="673"/>
                  <a:pt x="608" y="673"/>
                </a:cubicBezTo>
                <a:cubicBezTo>
                  <a:pt x="613" y="673"/>
                  <a:pt x="617" y="673"/>
                  <a:pt x="620" y="675"/>
                </a:cubicBezTo>
                <a:cubicBezTo>
                  <a:pt x="601" y="690"/>
                  <a:pt x="574" y="696"/>
                  <a:pt x="566" y="723"/>
                </a:cubicBezTo>
                <a:moveTo>
                  <a:pt x="615" y="536"/>
                </a:moveTo>
                <a:cubicBezTo>
                  <a:pt x="626" y="506"/>
                  <a:pt x="656" y="478"/>
                  <a:pt x="694" y="478"/>
                </a:cubicBezTo>
                <a:cubicBezTo>
                  <a:pt x="704" y="478"/>
                  <a:pt x="715" y="480"/>
                  <a:pt x="727" y="485"/>
                </a:cubicBezTo>
                <a:cubicBezTo>
                  <a:pt x="719" y="499"/>
                  <a:pt x="694" y="495"/>
                  <a:pt x="687" y="509"/>
                </a:cubicBezTo>
                <a:cubicBezTo>
                  <a:pt x="689" y="511"/>
                  <a:pt x="691" y="512"/>
                  <a:pt x="695" y="512"/>
                </a:cubicBezTo>
                <a:cubicBezTo>
                  <a:pt x="695" y="512"/>
                  <a:pt x="695" y="512"/>
                  <a:pt x="696" y="512"/>
                </a:cubicBezTo>
                <a:cubicBezTo>
                  <a:pt x="691" y="519"/>
                  <a:pt x="690" y="530"/>
                  <a:pt x="687" y="540"/>
                </a:cubicBezTo>
                <a:cubicBezTo>
                  <a:pt x="686" y="540"/>
                  <a:pt x="686" y="540"/>
                  <a:pt x="686" y="540"/>
                </a:cubicBezTo>
                <a:cubicBezTo>
                  <a:pt x="680" y="540"/>
                  <a:pt x="675" y="541"/>
                  <a:pt x="674" y="546"/>
                </a:cubicBezTo>
                <a:cubicBezTo>
                  <a:pt x="670" y="545"/>
                  <a:pt x="673" y="537"/>
                  <a:pt x="672" y="533"/>
                </a:cubicBezTo>
                <a:cubicBezTo>
                  <a:pt x="670" y="532"/>
                  <a:pt x="669" y="532"/>
                  <a:pt x="668" y="532"/>
                </a:cubicBezTo>
                <a:cubicBezTo>
                  <a:pt x="666" y="532"/>
                  <a:pt x="665" y="533"/>
                  <a:pt x="664" y="535"/>
                </a:cubicBezTo>
                <a:cubicBezTo>
                  <a:pt x="662" y="537"/>
                  <a:pt x="661" y="538"/>
                  <a:pt x="657" y="538"/>
                </a:cubicBezTo>
                <a:cubicBezTo>
                  <a:pt x="657" y="538"/>
                  <a:pt x="656" y="538"/>
                  <a:pt x="655" y="538"/>
                </a:cubicBezTo>
                <a:cubicBezTo>
                  <a:pt x="655" y="553"/>
                  <a:pt x="655" y="553"/>
                  <a:pt x="655" y="553"/>
                </a:cubicBezTo>
                <a:cubicBezTo>
                  <a:pt x="647" y="544"/>
                  <a:pt x="638" y="536"/>
                  <a:pt x="621" y="536"/>
                </a:cubicBezTo>
                <a:cubicBezTo>
                  <a:pt x="619" y="536"/>
                  <a:pt x="617" y="536"/>
                  <a:pt x="615" y="536"/>
                </a:cubicBezTo>
                <a:moveTo>
                  <a:pt x="569" y="617"/>
                </a:moveTo>
                <a:cubicBezTo>
                  <a:pt x="525" y="571"/>
                  <a:pt x="491" y="508"/>
                  <a:pt x="489" y="427"/>
                </a:cubicBezTo>
                <a:cubicBezTo>
                  <a:pt x="495" y="422"/>
                  <a:pt x="504" y="418"/>
                  <a:pt x="514" y="418"/>
                </a:cubicBezTo>
                <a:cubicBezTo>
                  <a:pt x="518" y="418"/>
                  <a:pt x="521" y="419"/>
                  <a:pt x="525" y="420"/>
                </a:cubicBezTo>
                <a:cubicBezTo>
                  <a:pt x="524" y="422"/>
                  <a:pt x="522" y="421"/>
                  <a:pt x="520" y="422"/>
                </a:cubicBezTo>
                <a:cubicBezTo>
                  <a:pt x="514" y="424"/>
                  <a:pt x="517" y="434"/>
                  <a:pt x="511" y="435"/>
                </a:cubicBezTo>
                <a:cubicBezTo>
                  <a:pt x="512" y="437"/>
                  <a:pt x="513" y="437"/>
                  <a:pt x="514" y="437"/>
                </a:cubicBezTo>
                <a:cubicBezTo>
                  <a:pt x="517" y="437"/>
                  <a:pt x="521" y="435"/>
                  <a:pt x="523" y="435"/>
                </a:cubicBezTo>
                <a:cubicBezTo>
                  <a:pt x="522" y="442"/>
                  <a:pt x="522" y="443"/>
                  <a:pt x="523" y="449"/>
                </a:cubicBezTo>
                <a:cubicBezTo>
                  <a:pt x="545" y="454"/>
                  <a:pt x="545" y="454"/>
                  <a:pt x="545" y="454"/>
                </a:cubicBezTo>
                <a:cubicBezTo>
                  <a:pt x="536" y="459"/>
                  <a:pt x="525" y="461"/>
                  <a:pt x="521" y="471"/>
                </a:cubicBezTo>
                <a:cubicBezTo>
                  <a:pt x="530" y="475"/>
                  <a:pt x="538" y="476"/>
                  <a:pt x="547" y="476"/>
                </a:cubicBezTo>
                <a:cubicBezTo>
                  <a:pt x="545" y="480"/>
                  <a:pt x="543" y="484"/>
                  <a:pt x="540" y="487"/>
                </a:cubicBezTo>
                <a:cubicBezTo>
                  <a:pt x="540" y="489"/>
                  <a:pt x="543" y="488"/>
                  <a:pt x="545" y="488"/>
                </a:cubicBezTo>
                <a:cubicBezTo>
                  <a:pt x="537" y="493"/>
                  <a:pt x="548" y="497"/>
                  <a:pt x="540" y="502"/>
                </a:cubicBezTo>
                <a:cubicBezTo>
                  <a:pt x="542" y="504"/>
                  <a:pt x="544" y="505"/>
                  <a:pt x="546" y="505"/>
                </a:cubicBezTo>
                <a:cubicBezTo>
                  <a:pt x="553" y="505"/>
                  <a:pt x="560" y="497"/>
                  <a:pt x="562" y="492"/>
                </a:cubicBezTo>
                <a:cubicBezTo>
                  <a:pt x="567" y="495"/>
                  <a:pt x="565" y="505"/>
                  <a:pt x="571" y="507"/>
                </a:cubicBezTo>
                <a:cubicBezTo>
                  <a:pt x="583" y="499"/>
                  <a:pt x="587" y="484"/>
                  <a:pt x="574" y="475"/>
                </a:cubicBezTo>
                <a:cubicBezTo>
                  <a:pt x="637" y="495"/>
                  <a:pt x="578" y="572"/>
                  <a:pt x="569" y="617"/>
                </a:cubicBezTo>
                <a:moveTo>
                  <a:pt x="487" y="418"/>
                </a:moveTo>
                <a:cubicBezTo>
                  <a:pt x="478" y="364"/>
                  <a:pt x="506" y="323"/>
                  <a:pt x="549" y="321"/>
                </a:cubicBezTo>
                <a:cubicBezTo>
                  <a:pt x="543" y="335"/>
                  <a:pt x="530" y="342"/>
                  <a:pt x="526" y="358"/>
                </a:cubicBezTo>
                <a:cubicBezTo>
                  <a:pt x="526" y="360"/>
                  <a:pt x="528" y="360"/>
                  <a:pt x="531" y="360"/>
                </a:cubicBezTo>
                <a:cubicBezTo>
                  <a:pt x="533" y="360"/>
                  <a:pt x="535" y="360"/>
                  <a:pt x="535" y="358"/>
                </a:cubicBezTo>
                <a:cubicBezTo>
                  <a:pt x="539" y="366"/>
                  <a:pt x="538" y="378"/>
                  <a:pt x="545" y="382"/>
                </a:cubicBezTo>
                <a:cubicBezTo>
                  <a:pt x="541" y="385"/>
                  <a:pt x="536" y="387"/>
                  <a:pt x="537" y="396"/>
                </a:cubicBezTo>
                <a:cubicBezTo>
                  <a:pt x="534" y="391"/>
                  <a:pt x="528" y="390"/>
                  <a:pt x="526" y="384"/>
                </a:cubicBezTo>
                <a:cubicBezTo>
                  <a:pt x="521" y="386"/>
                  <a:pt x="525" y="396"/>
                  <a:pt x="520" y="398"/>
                </a:cubicBezTo>
                <a:cubicBezTo>
                  <a:pt x="520" y="403"/>
                  <a:pt x="523" y="406"/>
                  <a:pt x="526" y="408"/>
                </a:cubicBezTo>
                <a:cubicBezTo>
                  <a:pt x="515" y="409"/>
                  <a:pt x="493" y="406"/>
                  <a:pt x="487" y="418"/>
                </a:cubicBezTo>
                <a:moveTo>
                  <a:pt x="307" y="292"/>
                </a:moveTo>
                <a:cubicBezTo>
                  <a:pt x="306" y="292"/>
                  <a:pt x="306" y="292"/>
                  <a:pt x="306" y="292"/>
                </a:cubicBezTo>
                <a:cubicBezTo>
                  <a:pt x="313" y="280"/>
                  <a:pt x="328" y="275"/>
                  <a:pt x="344" y="275"/>
                </a:cubicBezTo>
                <a:cubicBezTo>
                  <a:pt x="360" y="275"/>
                  <a:pt x="377" y="281"/>
                  <a:pt x="386" y="290"/>
                </a:cubicBezTo>
                <a:cubicBezTo>
                  <a:pt x="377" y="293"/>
                  <a:pt x="372" y="301"/>
                  <a:pt x="367" y="309"/>
                </a:cubicBezTo>
                <a:cubicBezTo>
                  <a:pt x="363" y="303"/>
                  <a:pt x="361" y="305"/>
                  <a:pt x="354" y="302"/>
                </a:cubicBezTo>
                <a:cubicBezTo>
                  <a:pt x="349" y="303"/>
                  <a:pt x="356" y="306"/>
                  <a:pt x="354" y="310"/>
                </a:cubicBezTo>
                <a:cubicBezTo>
                  <a:pt x="352" y="311"/>
                  <a:pt x="351" y="311"/>
                  <a:pt x="350" y="311"/>
                </a:cubicBezTo>
                <a:cubicBezTo>
                  <a:pt x="341" y="311"/>
                  <a:pt x="340" y="302"/>
                  <a:pt x="333" y="298"/>
                </a:cubicBezTo>
                <a:cubicBezTo>
                  <a:pt x="334" y="296"/>
                  <a:pt x="336" y="296"/>
                  <a:pt x="337" y="293"/>
                </a:cubicBezTo>
                <a:cubicBezTo>
                  <a:pt x="333" y="291"/>
                  <a:pt x="329" y="290"/>
                  <a:pt x="325" y="290"/>
                </a:cubicBezTo>
                <a:cubicBezTo>
                  <a:pt x="322" y="290"/>
                  <a:pt x="319" y="291"/>
                  <a:pt x="316" y="291"/>
                </a:cubicBezTo>
                <a:cubicBezTo>
                  <a:pt x="313" y="291"/>
                  <a:pt x="310" y="292"/>
                  <a:pt x="307" y="292"/>
                </a:cubicBezTo>
                <a:moveTo>
                  <a:pt x="311" y="269"/>
                </a:moveTo>
                <a:cubicBezTo>
                  <a:pt x="318" y="252"/>
                  <a:pt x="325" y="244"/>
                  <a:pt x="306" y="235"/>
                </a:cubicBezTo>
                <a:cubicBezTo>
                  <a:pt x="306" y="231"/>
                  <a:pt x="308" y="226"/>
                  <a:pt x="313" y="224"/>
                </a:cubicBezTo>
                <a:cubicBezTo>
                  <a:pt x="313" y="224"/>
                  <a:pt x="313" y="224"/>
                  <a:pt x="313" y="224"/>
                </a:cubicBezTo>
                <a:cubicBezTo>
                  <a:pt x="317" y="224"/>
                  <a:pt x="381" y="247"/>
                  <a:pt x="384" y="274"/>
                </a:cubicBezTo>
                <a:cubicBezTo>
                  <a:pt x="376" y="267"/>
                  <a:pt x="359" y="264"/>
                  <a:pt x="347" y="264"/>
                </a:cubicBezTo>
                <a:cubicBezTo>
                  <a:pt x="329" y="264"/>
                  <a:pt x="310" y="271"/>
                  <a:pt x="301" y="280"/>
                </a:cubicBezTo>
                <a:cubicBezTo>
                  <a:pt x="301" y="274"/>
                  <a:pt x="303" y="269"/>
                  <a:pt x="309" y="269"/>
                </a:cubicBezTo>
                <a:cubicBezTo>
                  <a:pt x="310" y="269"/>
                  <a:pt x="310" y="269"/>
                  <a:pt x="311" y="269"/>
                </a:cubicBezTo>
                <a:moveTo>
                  <a:pt x="225" y="234"/>
                </a:moveTo>
                <a:cubicBezTo>
                  <a:pt x="223" y="234"/>
                  <a:pt x="222" y="234"/>
                  <a:pt x="220" y="233"/>
                </a:cubicBezTo>
                <a:cubicBezTo>
                  <a:pt x="227" y="214"/>
                  <a:pt x="249" y="205"/>
                  <a:pt x="273" y="205"/>
                </a:cubicBezTo>
                <a:cubicBezTo>
                  <a:pt x="285" y="205"/>
                  <a:pt x="297" y="207"/>
                  <a:pt x="308" y="211"/>
                </a:cubicBezTo>
                <a:cubicBezTo>
                  <a:pt x="306" y="224"/>
                  <a:pt x="291" y="224"/>
                  <a:pt x="292" y="239"/>
                </a:cubicBezTo>
                <a:cubicBezTo>
                  <a:pt x="289" y="237"/>
                  <a:pt x="286" y="235"/>
                  <a:pt x="281" y="235"/>
                </a:cubicBezTo>
                <a:cubicBezTo>
                  <a:pt x="280" y="235"/>
                  <a:pt x="278" y="235"/>
                  <a:pt x="277" y="235"/>
                </a:cubicBezTo>
                <a:cubicBezTo>
                  <a:pt x="277" y="231"/>
                  <a:pt x="274" y="229"/>
                  <a:pt x="272" y="227"/>
                </a:cubicBezTo>
                <a:cubicBezTo>
                  <a:pt x="270" y="228"/>
                  <a:pt x="269" y="229"/>
                  <a:pt x="268" y="229"/>
                </a:cubicBezTo>
                <a:cubicBezTo>
                  <a:pt x="265" y="229"/>
                  <a:pt x="265" y="224"/>
                  <a:pt x="260" y="223"/>
                </a:cubicBezTo>
                <a:cubicBezTo>
                  <a:pt x="257" y="223"/>
                  <a:pt x="257" y="235"/>
                  <a:pt x="260" y="235"/>
                </a:cubicBezTo>
                <a:cubicBezTo>
                  <a:pt x="260" y="237"/>
                  <a:pt x="259" y="237"/>
                  <a:pt x="257" y="237"/>
                </a:cubicBezTo>
                <a:cubicBezTo>
                  <a:pt x="257" y="237"/>
                  <a:pt x="256" y="237"/>
                  <a:pt x="255" y="237"/>
                </a:cubicBezTo>
                <a:cubicBezTo>
                  <a:pt x="254" y="237"/>
                  <a:pt x="253" y="237"/>
                  <a:pt x="252" y="237"/>
                </a:cubicBezTo>
                <a:cubicBezTo>
                  <a:pt x="252" y="237"/>
                  <a:pt x="251" y="237"/>
                  <a:pt x="251" y="237"/>
                </a:cubicBezTo>
                <a:cubicBezTo>
                  <a:pt x="251" y="233"/>
                  <a:pt x="256" y="235"/>
                  <a:pt x="256" y="232"/>
                </a:cubicBezTo>
                <a:cubicBezTo>
                  <a:pt x="253" y="230"/>
                  <a:pt x="250" y="229"/>
                  <a:pt x="247" y="229"/>
                </a:cubicBezTo>
                <a:cubicBezTo>
                  <a:pt x="243" y="229"/>
                  <a:pt x="239" y="231"/>
                  <a:pt x="236" y="232"/>
                </a:cubicBezTo>
                <a:cubicBezTo>
                  <a:pt x="232" y="233"/>
                  <a:pt x="228" y="234"/>
                  <a:pt x="225" y="234"/>
                </a:cubicBezTo>
                <a:moveTo>
                  <a:pt x="305" y="204"/>
                </a:moveTo>
                <a:cubicBezTo>
                  <a:pt x="305" y="204"/>
                  <a:pt x="297" y="202"/>
                  <a:pt x="296" y="201"/>
                </a:cubicBezTo>
                <a:cubicBezTo>
                  <a:pt x="295" y="200"/>
                  <a:pt x="270" y="169"/>
                  <a:pt x="268" y="166"/>
                </a:cubicBezTo>
                <a:cubicBezTo>
                  <a:pt x="268" y="166"/>
                  <a:pt x="272" y="162"/>
                  <a:pt x="274" y="160"/>
                </a:cubicBezTo>
                <a:cubicBezTo>
                  <a:pt x="276" y="157"/>
                  <a:pt x="283" y="155"/>
                  <a:pt x="283" y="155"/>
                </a:cubicBezTo>
                <a:cubicBezTo>
                  <a:pt x="283" y="155"/>
                  <a:pt x="286" y="157"/>
                  <a:pt x="293" y="157"/>
                </a:cubicBezTo>
                <a:cubicBezTo>
                  <a:pt x="299" y="158"/>
                  <a:pt x="302" y="158"/>
                  <a:pt x="302" y="158"/>
                </a:cubicBezTo>
                <a:cubicBezTo>
                  <a:pt x="302" y="158"/>
                  <a:pt x="298" y="171"/>
                  <a:pt x="296" y="181"/>
                </a:cubicBezTo>
                <a:cubicBezTo>
                  <a:pt x="295" y="192"/>
                  <a:pt x="305" y="204"/>
                  <a:pt x="305" y="204"/>
                </a:cubicBezTo>
                <a:moveTo>
                  <a:pt x="38" y="144"/>
                </a:moveTo>
                <a:cubicBezTo>
                  <a:pt x="38" y="144"/>
                  <a:pt x="45" y="127"/>
                  <a:pt x="48" y="124"/>
                </a:cubicBezTo>
                <a:cubicBezTo>
                  <a:pt x="53" y="118"/>
                  <a:pt x="60" y="118"/>
                  <a:pt x="60" y="118"/>
                </a:cubicBezTo>
                <a:cubicBezTo>
                  <a:pt x="61" y="120"/>
                  <a:pt x="68" y="120"/>
                  <a:pt x="69" y="120"/>
                </a:cubicBezTo>
                <a:cubicBezTo>
                  <a:pt x="69" y="122"/>
                  <a:pt x="69" y="123"/>
                  <a:pt x="68" y="123"/>
                </a:cubicBezTo>
                <a:cubicBezTo>
                  <a:pt x="67" y="123"/>
                  <a:pt x="67" y="123"/>
                  <a:pt x="67" y="123"/>
                </a:cubicBezTo>
                <a:cubicBezTo>
                  <a:pt x="64" y="123"/>
                  <a:pt x="59" y="125"/>
                  <a:pt x="58" y="126"/>
                </a:cubicBezTo>
                <a:cubicBezTo>
                  <a:pt x="57" y="129"/>
                  <a:pt x="56" y="136"/>
                  <a:pt x="56" y="139"/>
                </a:cubicBezTo>
                <a:cubicBezTo>
                  <a:pt x="56" y="142"/>
                  <a:pt x="51" y="142"/>
                  <a:pt x="47" y="143"/>
                </a:cubicBezTo>
                <a:cubicBezTo>
                  <a:pt x="42" y="144"/>
                  <a:pt x="38" y="144"/>
                  <a:pt x="38" y="144"/>
                </a:cubicBezTo>
                <a:moveTo>
                  <a:pt x="115" y="133"/>
                </a:moveTo>
                <a:cubicBezTo>
                  <a:pt x="114" y="132"/>
                  <a:pt x="114" y="127"/>
                  <a:pt x="115" y="124"/>
                </a:cubicBezTo>
                <a:cubicBezTo>
                  <a:pt x="115" y="121"/>
                  <a:pt x="113" y="117"/>
                  <a:pt x="111" y="117"/>
                </a:cubicBezTo>
                <a:cubicBezTo>
                  <a:pt x="112" y="113"/>
                  <a:pt x="112" y="113"/>
                  <a:pt x="112" y="113"/>
                </a:cubicBezTo>
                <a:cubicBezTo>
                  <a:pt x="112" y="113"/>
                  <a:pt x="117" y="111"/>
                  <a:pt x="120" y="111"/>
                </a:cubicBezTo>
                <a:cubicBezTo>
                  <a:pt x="121" y="111"/>
                  <a:pt x="121" y="111"/>
                  <a:pt x="121" y="111"/>
                </a:cubicBezTo>
                <a:cubicBezTo>
                  <a:pt x="125" y="112"/>
                  <a:pt x="129" y="113"/>
                  <a:pt x="130" y="116"/>
                </a:cubicBezTo>
                <a:cubicBezTo>
                  <a:pt x="132" y="120"/>
                  <a:pt x="142" y="124"/>
                  <a:pt x="142" y="124"/>
                </a:cubicBezTo>
                <a:cubicBezTo>
                  <a:pt x="142" y="124"/>
                  <a:pt x="142" y="124"/>
                  <a:pt x="142" y="124"/>
                </a:cubicBezTo>
                <a:cubicBezTo>
                  <a:pt x="141" y="124"/>
                  <a:pt x="136" y="124"/>
                  <a:pt x="132" y="125"/>
                </a:cubicBezTo>
                <a:cubicBezTo>
                  <a:pt x="128" y="126"/>
                  <a:pt x="119" y="131"/>
                  <a:pt x="115" y="133"/>
                </a:cubicBezTo>
                <a:moveTo>
                  <a:pt x="214" y="119"/>
                </a:moveTo>
                <a:cubicBezTo>
                  <a:pt x="215" y="119"/>
                  <a:pt x="216" y="119"/>
                  <a:pt x="217" y="119"/>
                </a:cubicBezTo>
                <a:cubicBezTo>
                  <a:pt x="218" y="114"/>
                  <a:pt x="214" y="114"/>
                  <a:pt x="215" y="109"/>
                </a:cubicBezTo>
                <a:cubicBezTo>
                  <a:pt x="214" y="106"/>
                  <a:pt x="206" y="103"/>
                  <a:pt x="203" y="102"/>
                </a:cubicBezTo>
                <a:cubicBezTo>
                  <a:pt x="206" y="101"/>
                  <a:pt x="209" y="101"/>
                  <a:pt x="212" y="101"/>
                </a:cubicBezTo>
                <a:cubicBezTo>
                  <a:pt x="221" y="101"/>
                  <a:pt x="229" y="105"/>
                  <a:pt x="234" y="111"/>
                </a:cubicBezTo>
                <a:cubicBezTo>
                  <a:pt x="239" y="120"/>
                  <a:pt x="249" y="143"/>
                  <a:pt x="256" y="155"/>
                </a:cubicBezTo>
                <a:cubicBezTo>
                  <a:pt x="254" y="156"/>
                  <a:pt x="251" y="157"/>
                  <a:pt x="247" y="157"/>
                </a:cubicBezTo>
                <a:cubicBezTo>
                  <a:pt x="232" y="157"/>
                  <a:pt x="205" y="150"/>
                  <a:pt x="185" y="140"/>
                </a:cubicBezTo>
                <a:cubicBezTo>
                  <a:pt x="167" y="131"/>
                  <a:pt x="153" y="120"/>
                  <a:pt x="162" y="109"/>
                </a:cubicBezTo>
                <a:cubicBezTo>
                  <a:pt x="167" y="109"/>
                  <a:pt x="165" y="115"/>
                  <a:pt x="167" y="117"/>
                </a:cubicBezTo>
                <a:cubicBezTo>
                  <a:pt x="170" y="116"/>
                  <a:pt x="172" y="115"/>
                  <a:pt x="173" y="115"/>
                </a:cubicBezTo>
                <a:cubicBezTo>
                  <a:pt x="174" y="115"/>
                  <a:pt x="175" y="115"/>
                  <a:pt x="176" y="115"/>
                </a:cubicBezTo>
                <a:cubicBezTo>
                  <a:pt x="176" y="115"/>
                  <a:pt x="177" y="116"/>
                  <a:pt x="178" y="116"/>
                </a:cubicBezTo>
                <a:cubicBezTo>
                  <a:pt x="180" y="116"/>
                  <a:pt x="183" y="115"/>
                  <a:pt x="186" y="114"/>
                </a:cubicBezTo>
                <a:cubicBezTo>
                  <a:pt x="184" y="116"/>
                  <a:pt x="184" y="120"/>
                  <a:pt x="184" y="124"/>
                </a:cubicBezTo>
                <a:cubicBezTo>
                  <a:pt x="185" y="124"/>
                  <a:pt x="185" y="124"/>
                  <a:pt x="185" y="124"/>
                </a:cubicBezTo>
                <a:cubicBezTo>
                  <a:pt x="191" y="124"/>
                  <a:pt x="191" y="119"/>
                  <a:pt x="196" y="119"/>
                </a:cubicBezTo>
                <a:cubicBezTo>
                  <a:pt x="197" y="124"/>
                  <a:pt x="203" y="125"/>
                  <a:pt x="205" y="129"/>
                </a:cubicBezTo>
                <a:cubicBezTo>
                  <a:pt x="208" y="127"/>
                  <a:pt x="208" y="122"/>
                  <a:pt x="208" y="117"/>
                </a:cubicBezTo>
                <a:cubicBezTo>
                  <a:pt x="210" y="118"/>
                  <a:pt x="212" y="119"/>
                  <a:pt x="214" y="119"/>
                </a:cubicBezTo>
                <a:moveTo>
                  <a:pt x="152" y="119"/>
                </a:moveTo>
                <a:cubicBezTo>
                  <a:pt x="134" y="110"/>
                  <a:pt x="124" y="85"/>
                  <a:pt x="135" y="62"/>
                </a:cubicBezTo>
                <a:cubicBezTo>
                  <a:pt x="140" y="67"/>
                  <a:pt x="139" y="78"/>
                  <a:pt x="143" y="83"/>
                </a:cubicBezTo>
                <a:cubicBezTo>
                  <a:pt x="145" y="81"/>
                  <a:pt x="146" y="81"/>
                  <a:pt x="148" y="81"/>
                </a:cubicBezTo>
                <a:cubicBezTo>
                  <a:pt x="151" y="81"/>
                  <a:pt x="154" y="85"/>
                  <a:pt x="159" y="86"/>
                </a:cubicBezTo>
                <a:cubicBezTo>
                  <a:pt x="158" y="93"/>
                  <a:pt x="152" y="99"/>
                  <a:pt x="160" y="102"/>
                </a:cubicBezTo>
                <a:cubicBezTo>
                  <a:pt x="159" y="109"/>
                  <a:pt x="152" y="111"/>
                  <a:pt x="152" y="119"/>
                </a:cubicBezTo>
                <a:moveTo>
                  <a:pt x="239" y="109"/>
                </a:moveTo>
                <a:cubicBezTo>
                  <a:pt x="233" y="81"/>
                  <a:pt x="242" y="58"/>
                  <a:pt x="263" y="52"/>
                </a:cubicBezTo>
                <a:cubicBezTo>
                  <a:pt x="260" y="58"/>
                  <a:pt x="258" y="66"/>
                  <a:pt x="256" y="73"/>
                </a:cubicBezTo>
                <a:cubicBezTo>
                  <a:pt x="259" y="75"/>
                  <a:pt x="269" y="80"/>
                  <a:pt x="265" y="88"/>
                </a:cubicBezTo>
                <a:cubicBezTo>
                  <a:pt x="265" y="90"/>
                  <a:pt x="265" y="91"/>
                  <a:pt x="264" y="91"/>
                </a:cubicBezTo>
                <a:cubicBezTo>
                  <a:pt x="264" y="91"/>
                  <a:pt x="263" y="91"/>
                  <a:pt x="262" y="90"/>
                </a:cubicBezTo>
                <a:cubicBezTo>
                  <a:pt x="262" y="90"/>
                  <a:pt x="261" y="89"/>
                  <a:pt x="260" y="89"/>
                </a:cubicBezTo>
                <a:cubicBezTo>
                  <a:pt x="259" y="89"/>
                  <a:pt x="259" y="90"/>
                  <a:pt x="258" y="90"/>
                </a:cubicBezTo>
                <a:cubicBezTo>
                  <a:pt x="259" y="93"/>
                  <a:pt x="256" y="100"/>
                  <a:pt x="260" y="100"/>
                </a:cubicBezTo>
                <a:cubicBezTo>
                  <a:pt x="253" y="103"/>
                  <a:pt x="247" y="107"/>
                  <a:pt x="239" y="109"/>
                </a:cubicBezTo>
                <a:moveTo>
                  <a:pt x="265" y="1"/>
                </a:moveTo>
                <a:cubicBezTo>
                  <a:pt x="265" y="1"/>
                  <a:pt x="265" y="1"/>
                  <a:pt x="265" y="1"/>
                </a:cubicBezTo>
                <a:cubicBezTo>
                  <a:pt x="263" y="6"/>
                  <a:pt x="262" y="10"/>
                  <a:pt x="256" y="11"/>
                </a:cubicBezTo>
                <a:cubicBezTo>
                  <a:pt x="254" y="9"/>
                  <a:pt x="250" y="5"/>
                  <a:pt x="248" y="5"/>
                </a:cubicBezTo>
                <a:cubicBezTo>
                  <a:pt x="246" y="5"/>
                  <a:pt x="245" y="6"/>
                  <a:pt x="244" y="8"/>
                </a:cubicBezTo>
                <a:cubicBezTo>
                  <a:pt x="241" y="0"/>
                  <a:pt x="235" y="5"/>
                  <a:pt x="227" y="1"/>
                </a:cubicBezTo>
                <a:cubicBezTo>
                  <a:pt x="227" y="1"/>
                  <a:pt x="227" y="1"/>
                  <a:pt x="227" y="1"/>
                </a:cubicBezTo>
                <a:cubicBezTo>
                  <a:pt x="227" y="12"/>
                  <a:pt x="230" y="20"/>
                  <a:pt x="236" y="28"/>
                </a:cubicBezTo>
                <a:cubicBezTo>
                  <a:pt x="234" y="28"/>
                  <a:pt x="233" y="28"/>
                  <a:pt x="232" y="28"/>
                </a:cubicBezTo>
                <a:cubicBezTo>
                  <a:pt x="225" y="28"/>
                  <a:pt x="219" y="30"/>
                  <a:pt x="215" y="33"/>
                </a:cubicBezTo>
                <a:cubicBezTo>
                  <a:pt x="219" y="39"/>
                  <a:pt x="232" y="40"/>
                  <a:pt x="227" y="49"/>
                </a:cubicBezTo>
                <a:cubicBezTo>
                  <a:pt x="229" y="49"/>
                  <a:pt x="231" y="49"/>
                  <a:pt x="233" y="49"/>
                </a:cubicBezTo>
                <a:cubicBezTo>
                  <a:pt x="236" y="49"/>
                  <a:pt x="240" y="49"/>
                  <a:pt x="243" y="48"/>
                </a:cubicBezTo>
                <a:cubicBezTo>
                  <a:pt x="246" y="47"/>
                  <a:pt x="249" y="46"/>
                  <a:pt x="251" y="46"/>
                </a:cubicBezTo>
                <a:cubicBezTo>
                  <a:pt x="253" y="46"/>
                  <a:pt x="255" y="46"/>
                  <a:pt x="256" y="47"/>
                </a:cubicBezTo>
                <a:cubicBezTo>
                  <a:pt x="240" y="57"/>
                  <a:pt x="229" y="72"/>
                  <a:pt x="232" y="102"/>
                </a:cubicBezTo>
                <a:cubicBezTo>
                  <a:pt x="226" y="97"/>
                  <a:pt x="214" y="97"/>
                  <a:pt x="205" y="95"/>
                </a:cubicBezTo>
                <a:cubicBezTo>
                  <a:pt x="209" y="94"/>
                  <a:pt x="213" y="93"/>
                  <a:pt x="213" y="88"/>
                </a:cubicBezTo>
                <a:cubicBezTo>
                  <a:pt x="211" y="86"/>
                  <a:pt x="209" y="83"/>
                  <a:pt x="210" y="78"/>
                </a:cubicBezTo>
                <a:cubicBezTo>
                  <a:pt x="209" y="78"/>
                  <a:pt x="209" y="78"/>
                  <a:pt x="209" y="78"/>
                </a:cubicBezTo>
                <a:cubicBezTo>
                  <a:pt x="206" y="78"/>
                  <a:pt x="205" y="81"/>
                  <a:pt x="201" y="81"/>
                </a:cubicBezTo>
                <a:cubicBezTo>
                  <a:pt x="198" y="78"/>
                  <a:pt x="196" y="73"/>
                  <a:pt x="190" y="73"/>
                </a:cubicBezTo>
                <a:cubicBezTo>
                  <a:pt x="188" y="79"/>
                  <a:pt x="186" y="84"/>
                  <a:pt x="184" y="90"/>
                </a:cubicBezTo>
                <a:cubicBezTo>
                  <a:pt x="171" y="89"/>
                  <a:pt x="156" y="85"/>
                  <a:pt x="159" y="71"/>
                </a:cubicBezTo>
                <a:cubicBezTo>
                  <a:pt x="160" y="72"/>
                  <a:pt x="162" y="72"/>
                  <a:pt x="163" y="72"/>
                </a:cubicBezTo>
                <a:cubicBezTo>
                  <a:pt x="169" y="72"/>
                  <a:pt x="175" y="69"/>
                  <a:pt x="178" y="64"/>
                </a:cubicBezTo>
                <a:cubicBezTo>
                  <a:pt x="168" y="59"/>
                  <a:pt x="168" y="53"/>
                  <a:pt x="159" y="49"/>
                </a:cubicBezTo>
                <a:cubicBezTo>
                  <a:pt x="165" y="44"/>
                  <a:pt x="167" y="37"/>
                  <a:pt x="172" y="32"/>
                </a:cubicBezTo>
                <a:cubicBezTo>
                  <a:pt x="169" y="31"/>
                  <a:pt x="166" y="30"/>
                  <a:pt x="162" y="30"/>
                </a:cubicBezTo>
                <a:cubicBezTo>
                  <a:pt x="157" y="30"/>
                  <a:pt x="151" y="32"/>
                  <a:pt x="148" y="34"/>
                </a:cubicBezTo>
                <a:cubicBezTo>
                  <a:pt x="154" y="28"/>
                  <a:pt x="152" y="12"/>
                  <a:pt x="148" y="4"/>
                </a:cubicBezTo>
                <a:cubicBezTo>
                  <a:pt x="143" y="4"/>
                  <a:pt x="145" y="11"/>
                  <a:pt x="141" y="11"/>
                </a:cubicBezTo>
                <a:cubicBezTo>
                  <a:pt x="141" y="11"/>
                  <a:pt x="140" y="10"/>
                  <a:pt x="138" y="9"/>
                </a:cubicBezTo>
                <a:cubicBezTo>
                  <a:pt x="136" y="17"/>
                  <a:pt x="135" y="25"/>
                  <a:pt x="133" y="32"/>
                </a:cubicBezTo>
                <a:cubicBezTo>
                  <a:pt x="130" y="24"/>
                  <a:pt x="122" y="21"/>
                  <a:pt x="113" y="20"/>
                </a:cubicBezTo>
                <a:cubicBezTo>
                  <a:pt x="113" y="26"/>
                  <a:pt x="115" y="29"/>
                  <a:pt x="111" y="33"/>
                </a:cubicBezTo>
                <a:cubicBezTo>
                  <a:pt x="99" y="34"/>
                  <a:pt x="97" y="38"/>
                  <a:pt x="80" y="38"/>
                </a:cubicBezTo>
                <a:cubicBezTo>
                  <a:pt x="84" y="51"/>
                  <a:pt x="91" y="53"/>
                  <a:pt x="104" y="59"/>
                </a:cubicBezTo>
                <a:cubicBezTo>
                  <a:pt x="96" y="61"/>
                  <a:pt x="91" y="66"/>
                  <a:pt x="89" y="73"/>
                </a:cubicBezTo>
                <a:cubicBezTo>
                  <a:pt x="91" y="74"/>
                  <a:pt x="94" y="75"/>
                  <a:pt x="97" y="75"/>
                </a:cubicBezTo>
                <a:cubicBezTo>
                  <a:pt x="97" y="75"/>
                  <a:pt x="98" y="75"/>
                  <a:pt x="98" y="75"/>
                </a:cubicBezTo>
                <a:cubicBezTo>
                  <a:pt x="99" y="75"/>
                  <a:pt x="100" y="75"/>
                  <a:pt x="100" y="75"/>
                </a:cubicBezTo>
                <a:cubicBezTo>
                  <a:pt x="103" y="75"/>
                  <a:pt x="106" y="75"/>
                  <a:pt x="107" y="80"/>
                </a:cubicBezTo>
                <a:cubicBezTo>
                  <a:pt x="120" y="79"/>
                  <a:pt x="118" y="64"/>
                  <a:pt x="128" y="61"/>
                </a:cubicBezTo>
                <a:cubicBezTo>
                  <a:pt x="120" y="76"/>
                  <a:pt x="127" y="102"/>
                  <a:pt x="133" y="114"/>
                </a:cubicBezTo>
                <a:cubicBezTo>
                  <a:pt x="129" y="108"/>
                  <a:pt x="119" y="107"/>
                  <a:pt x="109" y="107"/>
                </a:cubicBezTo>
                <a:cubicBezTo>
                  <a:pt x="104" y="107"/>
                  <a:pt x="100" y="107"/>
                  <a:pt x="95" y="107"/>
                </a:cubicBezTo>
                <a:cubicBezTo>
                  <a:pt x="91" y="107"/>
                  <a:pt x="87" y="108"/>
                  <a:pt x="83" y="108"/>
                </a:cubicBezTo>
                <a:cubicBezTo>
                  <a:pt x="70" y="108"/>
                  <a:pt x="60" y="106"/>
                  <a:pt x="60" y="97"/>
                </a:cubicBezTo>
                <a:cubicBezTo>
                  <a:pt x="60" y="98"/>
                  <a:pt x="61" y="99"/>
                  <a:pt x="61" y="99"/>
                </a:cubicBezTo>
                <a:cubicBezTo>
                  <a:pt x="63" y="99"/>
                  <a:pt x="66" y="87"/>
                  <a:pt x="70" y="86"/>
                </a:cubicBezTo>
                <a:cubicBezTo>
                  <a:pt x="69" y="86"/>
                  <a:pt x="69" y="86"/>
                  <a:pt x="69" y="86"/>
                </a:cubicBezTo>
                <a:cubicBezTo>
                  <a:pt x="68" y="86"/>
                  <a:pt x="67" y="85"/>
                  <a:pt x="66" y="84"/>
                </a:cubicBezTo>
                <a:cubicBezTo>
                  <a:pt x="65" y="83"/>
                  <a:pt x="64" y="82"/>
                  <a:pt x="62" y="82"/>
                </a:cubicBezTo>
                <a:cubicBezTo>
                  <a:pt x="62" y="82"/>
                  <a:pt x="61" y="83"/>
                  <a:pt x="60" y="83"/>
                </a:cubicBezTo>
                <a:cubicBezTo>
                  <a:pt x="60" y="81"/>
                  <a:pt x="62" y="80"/>
                  <a:pt x="61" y="76"/>
                </a:cubicBezTo>
                <a:cubicBezTo>
                  <a:pt x="59" y="77"/>
                  <a:pt x="58" y="77"/>
                  <a:pt x="56" y="77"/>
                </a:cubicBezTo>
                <a:cubicBezTo>
                  <a:pt x="52" y="77"/>
                  <a:pt x="51" y="73"/>
                  <a:pt x="46" y="71"/>
                </a:cubicBezTo>
                <a:cubicBezTo>
                  <a:pt x="47" y="77"/>
                  <a:pt x="46" y="82"/>
                  <a:pt x="41" y="82"/>
                </a:cubicBezTo>
                <a:cubicBezTo>
                  <a:pt x="40" y="82"/>
                  <a:pt x="39" y="82"/>
                  <a:pt x="37" y="81"/>
                </a:cubicBezTo>
                <a:cubicBezTo>
                  <a:pt x="40" y="90"/>
                  <a:pt x="31" y="88"/>
                  <a:pt x="32" y="97"/>
                </a:cubicBezTo>
                <a:cubicBezTo>
                  <a:pt x="33" y="102"/>
                  <a:pt x="43" y="97"/>
                  <a:pt x="41" y="105"/>
                </a:cubicBezTo>
                <a:cubicBezTo>
                  <a:pt x="41" y="105"/>
                  <a:pt x="41" y="105"/>
                  <a:pt x="41" y="105"/>
                </a:cubicBezTo>
                <a:cubicBezTo>
                  <a:pt x="46" y="105"/>
                  <a:pt x="47" y="102"/>
                  <a:pt x="51" y="100"/>
                </a:cubicBezTo>
                <a:cubicBezTo>
                  <a:pt x="50" y="108"/>
                  <a:pt x="59" y="105"/>
                  <a:pt x="58" y="114"/>
                </a:cubicBezTo>
                <a:cubicBezTo>
                  <a:pt x="42" y="115"/>
                  <a:pt x="39" y="130"/>
                  <a:pt x="34" y="143"/>
                </a:cubicBezTo>
                <a:cubicBezTo>
                  <a:pt x="35" y="134"/>
                  <a:pt x="30" y="132"/>
                  <a:pt x="30" y="124"/>
                </a:cubicBezTo>
                <a:cubicBezTo>
                  <a:pt x="29" y="125"/>
                  <a:pt x="27" y="125"/>
                  <a:pt x="26" y="125"/>
                </a:cubicBezTo>
                <a:cubicBezTo>
                  <a:pt x="23" y="125"/>
                  <a:pt x="20" y="123"/>
                  <a:pt x="15" y="122"/>
                </a:cubicBezTo>
                <a:cubicBezTo>
                  <a:pt x="12" y="129"/>
                  <a:pt x="20" y="134"/>
                  <a:pt x="17" y="136"/>
                </a:cubicBezTo>
                <a:cubicBezTo>
                  <a:pt x="14" y="135"/>
                  <a:pt x="13" y="135"/>
                  <a:pt x="11" y="135"/>
                </a:cubicBezTo>
                <a:cubicBezTo>
                  <a:pt x="7" y="135"/>
                  <a:pt x="5" y="137"/>
                  <a:pt x="0" y="138"/>
                </a:cubicBezTo>
                <a:cubicBezTo>
                  <a:pt x="0" y="152"/>
                  <a:pt x="21" y="148"/>
                  <a:pt x="13" y="165"/>
                </a:cubicBezTo>
                <a:cubicBezTo>
                  <a:pt x="14" y="165"/>
                  <a:pt x="15" y="165"/>
                  <a:pt x="16" y="165"/>
                </a:cubicBezTo>
                <a:cubicBezTo>
                  <a:pt x="17" y="165"/>
                  <a:pt x="18" y="165"/>
                  <a:pt x="20" y="165"/>
                </a:cubicBezTo>
                <a:cubicBezTo>
                  <a:pt x="21" y="165"/>
                  <a:pt x="23" y="165"/>
                  <a:pt x="24" y="165"/>
                </a:cubicBezTo>
                <a:cubicBezTo>
                  <a:pt x="26" y="165"/>
                  <a:pt x="28" y="165"/>
                  <a:pt x="29" y="167"/>
                </a:cubicBezTo>
                <a:cubicBezTo>
                  <a:pt x="24" y="172"/>
                  <a:pt x="29" y="179"/>
                  <a:pt x="29" y="186"/>
                </a:cubicBezTo>
                <a:cubicBezTo>
                  <a:pt x="34" y="181"/>
                  <a:pt x="39" y="176"/>
                  <a:pt x="42" y="168"/>
                </a:cubicBezTo>
                <a:cubicBezTo>
                  <a:pt x="42" y="174"/>
                  <a:pt x="47" y="175"/>
                  <a:pt x="53" y="175"/>
                </a:cubicBezTo>
                <a:cubicBezTo>
                  <a:pt x="54" y="168"/>
                  <a:pt x="51" y="166"/>
                  <a:pt x="51" y="160"/>
                </a:cubicBezTo>
                <a:cubicBezTo>
                  <a:pt x="52" y="160"/>
                  <a:pt x="53" y="160"/>
                  <a:pt x="54" y="160"/>
                </a:cubicBezTo>
                <a:cubicBezTo>
                  <a:pt x="59" y="160"/>
                  <a:pt x="62" y="158"/>
                  <a:pt x="66" y="158"/>
                </a:cubicBezTo>
                <a:cubicBezTo>
                  <a:pt x="69" y="149"/>
                  <a:pt x="60" y="150"/>
                  <a:pt x="58" y="145"/>
                </a:cubicBezTo>
                <a:cubicBezTo>
                  <a:pt x="58" y="145"/>
                  <a:pt x="58" y="145"/>
                  <a:pt x="58" y="145"/>
                </a:cubicBezTo>
                <a:cubicBezTo>
                  <a:pt x="62" y="145"/>
                  <a:pt x="60" y="140"/>
                  <a:pt x="63" y="139"/>
                </a:cubicBezTo>
                <a:cubicBezTo>
                  <a:pt x="75" y="142"/>
                  <a:pt x="74" y="139"/>
                  <a:pt x="82" y="143"/>
                </a:cubicBezTo>
                <a:cubicBezTo>
                  <a:pt x="84" y="134"/>
                  <a:pt x="86" y="138"/>
                  <a:pt x="85" y="122"/>
                </a:cubicBezTo>
                <a:cubicBezTo>
                  <a:pt x="83" y="122"/>
                  <a:pt x="82" y="122"/>
                  <a:pt x="80" y="122"/>
                </a:cubicBezTo>
                <a:cubicBezTo>
                  <a:pt x="80" y="122"/>
                  <a:pt x="79" y="122"/>
                  <a:pt x="79" y="122"/>
                </a:cubicBezTo>
                <a:cubicBezTo>
                  <a:pt x="78" y="122"/>
                  <a:pt x="78" y="122"/>
                  <a:pt x="77" y="122"/>
                </a:cubicBezTo>
                <a:cubicBezTo>
                  <a:pt x="76" y="122"/>
                  <a:pt x="75" y="122"/>
                  <a:pt x="73" y="121"/>
                </a:cubicBezTo>
                <a:cubicBezTo>
                  <a:pt x="73" y="117"/>
                  <a:pt x="74" y="115"/>
                  <a:pt x="77" y="114"/>
                </a:cubicBezTo>
                <a:cubicBezTo>
                  <a:pt x="83" y="113"/>
                  <a:pt x="89" y="111"/>
                  <a:pt x="94" y="111"/>
                </a:cubicBezTo>
                <a:cubicBezTo>
                  <a:pt x="99" y="111"/>
                  <a:pt x="103" y="112"/>
                  <a:pt x="107" y="115"/>
                </a:cubicBezTo>
                <a:cubicBezTo>
                  <a:pt x="105" y="116"/>
                  <a:pt x="106" y="118"/>
                  <a:pt x="106" y="121"/>
                </a:cubicBezTo>
                <a:cubicBezTo>
                  <a:pt x="103" y="118"/>
                  <a:pt x="100" y="117"/>
                  <a:pt x="96" y="117"/>
                </a:cubicBezTo>
                <a:cubicBezTo>
                  <a:pt x="95" y="117"/>
                  <a:pt x="93" y="117"/>
                  <a:pt x="92" y="117"/>
                </a:cubicBezTo>
                <a:cubicBezTo>
                  <a:pt x="91" y="126"/>
                  <a:pt x="99" y="134"/>
                  <a:pt x="90" y="138"/>
                </a:cubicBezTo>
                <a:cubicBezTo>
                  <a:pt x="93" y="142"/>
                  <a:pt x="99" y="143"/>
                  <a:pt x="102" y="146"/>
                </a:cubicBezTo>
                <a:cubicBezTo>
                  <a:pt x="98" y="148"/>
                  <a:pt x="94" y="152"/>
                  <a:pt x="94" y="158"/>
                </a:cubicBezTo>
                <a:cubicBezTo>
                  <a:pt x="95" y="159"/>
                  <a:pt x="96" y="160"/>
                  <a:pt x="98" y="160"/>
                </a:cubicBezTo>
                <a:cubicBezTo>
                  <a:pt x="102" y="160"/>
                  <a:pt x="106" y="153"/>
                  <a:pt x="109" y="151"/>
                </a:cubicBezTo>
                <a:cubicBezTo>
                  <a:pt x="107" y="159"/>
                  <a:pt x="113" y="159"/>
                  <a:pt x="116" y="162"/>
                </a:cubicBezTo>
                <a:cubicBezTo>
                  <a:pt x="121" y="154"/>
                  <a:pt x="118" y="147"/>
                  <a:pt x="116" y="139"/>
                </a:cubicBezTo>
                <a:cubicBezTo>
                  <a:pt x="124" y="131"/>
                  <a:pt x="132" y="128"/>
                  <a:pt x="140" y="128"/>
                </a:cubicBezTo>
                <a:cubicBezTo>
                  <a:pt x="143" y="128"/>
                  <a:pt x="148" y="129"/>
                  <a:pt x="152" y="130"/>
                </a:cubicBezTo>
                <a:cubicBezTo>
                  <a:pt x="178" y="143"/>
                  <a:pt x="213" y="163"/>
                  <a:pt x="246" y="163"/>
                </a:cubicBezTo>
                <a:cubicBezTo>
                  <a:pt x="250" y="163"/>
                  <a:pt x="255" y="163"/>
                  <a:pt x="260" y="162"/>
                </a:cubicBezTo>
                <a:cubicBezTo>
                  <a:pt x="267" y="178"/>
                  <a:pt x="281" y="187"/>
                  <a:pt x="290" y="201"/>
                </a:cubicBezTo>
                <a:cubicBezTo>
                  <a:pt x="283" y="198"/>
                  <a:pt x="276" y="197"/>
                  <a:pt x="270" y="197"/>
                </a:cubicBezTo>
                <a:cubicBezTo>
                  <a:pt x="246" y="197"/>
                  <a:pt x="229" y="215"/>
                  <a:pt x="213" y="225"/>
                </a:cubicBezTo>
                <a:cubicBezTo>
                  <a:pt x="214" y="222"/>
                  <a:pt x="211" y="221"/>
                  <a:pt x="210" y="220"/>
                </a:cubicBezTo>
                <a:cubicBezTo>
                  <a:pt x="219" y="212"/>
                  <a:pt x="223" y="200"/>
                  <a:pt x="222" y="182"/>
                </a:cubicBezTo>
                <a:cubicBezTo>
                  <a:pt x="221" y="182"/>
                  <a:pt x="221" y="182"/>
                  <a:pt x="221" y="182"/>
                </a:cubicBezTo>
                <a:cubicBezTo>
                  <a:pt x="219" y="182"/>
                  <a:pt x="219" y="183"/>
                  <a:pt x="218" y="185"/>
                </a:cubicBezTo>
                <a:cubicBezTo>
                  <a:pt x="218" y="186"/>
                  <a:pt x="217" y="187"/>
                  <a:pt x="216" y="187"/>
                </a:cubicBezTo>
                <a:cubicBezTo>
                  <a:pt x="215" y="187"/>
                  <a:pt x="215" y="187"/>
                  <a:pt x="215" y="187"/>
                </a:cubicBezTo>
                <a:cubicBezTo>
                  <a:pt x="213" y="177"/>
                  <a:pt x="207" y="170"/>
                  <a:pt x="200" y="165"/>
                </a:cubicBezTo>
                <a:cubicBezTo>
                  <a:pt x="196" y="175"/>
                  <a:pt x="192" y="185"/>
                  <a:pt x="191" y="198"/>
                </a:cubicBezTo>
                <a:cubicBezTo>
                  <a:pt x="186" y="181"/>
                  <a:pt x="171" y="178"/>
                  <a:pt x="155" y="175"/>
                </a:cubicBezTo>
                <a:cubicBezTo>
                  <a:pt x="157" y="190"/>
                  <a:pt x="157" y="195"/>
                  <a:pt x="164" y="204"/>
                </a:cubicBezTo>
                <a:cubicBezTo>
                  <a:pt x="163" y="204"/>
                  <a:pt x="163" y="204"/>
                  <a:pt x="162" y="204"/>
                </a:cubicBezTo>
                <a:cubicBezTo>
                  <a:pt x="162" y="204"/>
                  <a:pt x="162" y="204"/>
                  <a:pt x="162" y="204"/>
                </a:cubicBezTo>
                <a:cubicBezTo>
                  <a:pt x="161" y="204"/>
                  <a:pt x="161" y="204"/>
                  <a:pt x="161" y="204"/>
                </a:cubicBezTo>
                <a:cubicBezTo>
                  <a:pt x="159" y="204"/>
                  <a:pt x="157" y="205"/>
                  <a:pt x="157" y="206"/>
                </a:cubicBezTo>
                <a:cubicBezTo>
                  <a:pt x="162" y="209"/>
                  <a:pt x="162" y="217"/>
                  <a:pt x="167" y="220"/>
                </a:cubicBezTo>
                <a:cubicBezTo>
                  <a:pt x="163" y="227"/>
                  <a:pt x="155" y="230"/>
                  <a:pt x="147" y="233"/>
                </a:cubicBezTo>
                <a:cubicBezTo>
                  <a:pt x="150" y="235"/>
                  <a:pt x="151" y="239"/>
                  <a:pt x="156" y="239"/>
                </a:cubicBezTo>
                <a:cubicBezTo>
                  <a:pt x="157" y="239"/>
                  <a:pt x="158" y="239"/>
                  <a:pt x="159" y="239"/>
                </a:cubicBezTo>
                <a:cubicBezTo>
                  <a:pt x="155" y="250"/>
                  <a:pt x="175" y="250"/>
                  <a:pt x="184" y="254"/>
                </a:cubicBezTo>
                <a:cubicBezTo>
                  <a:pt x="161" y="257"/>
                  <a:pt x="159" y="275"/>
                  <a:pt x="150" y="290"/>
                </a:cubicBezTo>
                <a:cubicBezTo>
                  <a:pt x="151" y="291"/>
                  <a:pt x="153" y="291"/>
                  <a:pt x="154" y="291"/>
                </a:cubicBezTo>
                <a:cubicBezTo>
                  <a:pt x="159" y="291"/>
                  <a:pt x="165" y="287"/>
                  <a:pt x="167" y="283"/>
                </a:cubicBezTo>
                <a:cubicBezTo>
                  <a:pt x="167" y="288"/>
                  <a:pt x="171" y="287"/>
                  <a:pt x="174" y="288"/>
                </a:cubicBezTo>
                <a:cubicBezTo>
                  <a:pt x="182" y="282"/>
                  <a:pt x="189" y="276"/>
                  <a:pt x="193" y="266"/>
                </a:cubicBezTo>
                <a:cubicBezTo>
                  <a:pt x="191" y="285"/>
                  <a:pt x="197" y="295"/>
                  <a:pt x="207" y="302"/>
                </a:cubicBezTo>
                <a:cubicBezTo>
                  <a:pt x="208" y="296"/>
                  <a:pt x="208" y="290"/>
                  <a:pt x="214" y="290"/>
                </a:cubicBezTo>
                <a:cubicBezTo>
                  <a:pt x="215" y="290"/>
                  <a:pt x="215" y="290"/>
                  <a:pt x="215" y="290"/>
                </a:cubicBezTo>
                <a:cubicBezTo>
                  <a:pt x="215" y="283"/>
                  <a:pt x="215" y="276"/>
                  <a:pt x="217" y="274"/>
                </a:cubicBezTo>
                <a:cubicBezTo>
                  <a:pt x="219" y="274"/>
                  <a:pt x="219" y="273"/>
                  <a:pt x="220" y="273"/>
                </a:cubicBezTo>
                <a:cubicBezTo>
                  <a:pt x="223" y="275"/>
                  <a:pt x="227" y="279"/>
                  <a:pt x="230" y="279"/>
                </a:cubicBezTo>
                <a:cubicBezTo>
                  <a:pt x="232" y="279"/>
                  <a:pt x="233" y="278"/>
                  <a:pt x="234" y="276"/>
                </a:cubicBezTo>
                <a:cubicBezTo>
                  <a:pt x="235" y="279"/>
                  <a:pt x="238" y="283"/>
                  <a:pt x="241" y="283"/>
                </a:cubicBezTo>
                <a:cubicBezTo>
                  <a:pt x="242" y="283"/>
                  <a:pt x="243" y="282"/>
                  <a:pt x="244" y="280"/>
                </a:cubicBezTo>
                <a:cubicBezTo>
                  <a:pt x="249" y="289"/>
                  <a:pt x="257" y="295"/>
                  <a:pt x="266" y="298"/>
                </a:cubicBezTo>
                <a:cubicBezTo>
                  <a:pt x="247" y="303"/>
                  <a:pt x="237" y="310"/>
                  <a:pt x="232" y="326"/>
                </a:cubicBezTo>
                <a:cubicBezTo>
                  <a:pt x="233" y="326"/>
                  <a:pt x="233" y="326"/>
                  <a:pt x="233" y="326"/>
                </a:cubicBezTo>
                <a:cubicBezTo>
                  <a:pt x="235" y="326"/>
                  <a:pt x="237" y="326"/>
                  <a:pt x="239" y="326"/>
                </a:cubicBezTo>
                <a:cubicBezTo>
                  <a:pt x="241" y="325"/>
                  <a:pt x="242" y="325"/>
                  <a:pt x="244" y="325"/>
                </a:cubicBezTo>
                <a:cubicBezTo>
                  <a:pt x="247" y="325"/>
                  <a:pt x="249" y="326"/>
                  <a:pt x="251" y="329"/>
                </a:cubicBezTo>
                <a:cubicBezTo>
                  <a:pt x="260" y="324"/>
                  <a:pt x="264" y="322"/>
                  <a:pt x="273" y="316"/>
                </a:cubicBezTo>
                <a:cubicBezTo>
                  <a:pt x="270" y="326"/>
                  <a:pt x="272" y="342"/>
                  <a:pt x="278" y="348"/>
                </a:cubicBezTo>
                <a:cubicBezTo>
                  <a:pt x="283" y="339"/>
                  <a:pt x="291" y="335"/>
                  <a:pt x="294" y="324"/>
                </a:cubicBezTo>
                <a:cubicBezTo>
                  <a:pt x="295" y="324"/>
                  <a:pt x="295" y="324"/>
                  <a:pt x="296" y="324"/>
                </a:cubicBezTo>
                <a:cubicBezTo>
                  <a:pt x="303" y="324"/>
                  <a:pt x="300" y="333"/>
                  <a:pt x="306" y="334"/>
                </a:cubicBezTo>
                <a:cubicBezTo>
                  <a:pt x="306" y="332"/>
                  <a:pt x="308" y="332"/>
                  <a:pt x="309" y="331"/>
                </a:cubicBezTo>
                <a:cubicBezTo>
                  <a:pt x="308" y="341"/>
                  <a:pt x="323" y="337"/>
                  <a:pt x="325" y="345"/>
                </a:cubicBezTo>
                <a:cubicBezTo>
                  <a:pt x="335" y="333"/>
                  <a:pt x="323" y="318"/>
                  <a:pt x="321" y="310"/>
                </a:cubicBezTo>
                <a:cubicBezTo>
                  <a:pt x="325" y="312"/>
                  <a:pt x="329" y="315"/>
                  <a:pt x="332" y="315"/>
                </a:cubicBezTo>
                <a:cubicBezTo>
                  <a:pt x="334" y="315"/>
                  <a:pt x="336" y="314"/>
                  <a:pt x="338" y="312"/>
                </a:cubicBezTo>
                <a:cubicBezTo>
                  <a:pt x="343" y="318"/>
                  <a:pt x="356" y="323"/>
                  <a:pt x="350" y="333"/>
                </a:cubicBezTo>
                <a:cubicBezTo>
                  <a:pt x="354" y="333"/>
                  <a:pt x="356" y="335"/>
                  <a:pt x="359" y="335"/>
                </a:cubicBezTo>
                <a:cubicBezTo>
                  <a:pt x="360" y="335"/>
                  <a:pt x="361" y="335"/>
                  <a:pt x="362" y="334"/>
                </a:cubicBezTo>
                <a:cubicBezTo>
                  <a:pt x="358" y="339"/>
                  <a:pt x="363" y="342"/>
                  <a:pt x="362" y="348"/>
                </a:cubicBezTo>
                <a:cubicBezTo>
                  <a:pt x="367" y="346"/>
                  <a:pt x="373" y="345"/>
                  <a:pt x="371" y="336"/>
                </a:cubicBezTo>
                <a:cubicBezTo>
                  <a:pt x="374" y="338"/>
                  <a:pt x="376" y="341"/>
                  <a:pt x="381" y="341"/>
                </a:cubicBezTo>
                <a:cubicBezTo>
                  <a:pt x="381" y="341"/>
                  <a:pt x="381" y="341"/>
                  <a:pt x="381" y="341"/>
                </a:cubicBezTo>
                <a:cubicBezTo>
                  <a:pt x="382" y="336"/>
                  <a:pt x="379" y="335"/>
                  <a:pt x="379" y="331"/>
                </a:cubicBezTo>
                <a:cubicBezTo>
                  <a:pt x="380" y="331"/>
                  <a:pt x="380" y="331"/>
                  <a:pt x="380" y="331"/>
                </a:cubicBezTo>
                <a:cubicBezTo>
                  <a:pt x="380" y="331"/>
                  <a:pt x="381" y="331"/>
                  <a:pt x="381" y="331"/>
                </a:cubicBezTo>
                <a:cubicBezTo>
                  <a:pt x="382" y="331"/>
                  <a:pt x="382" y="331"/>
                  <a:pt x="383" y="331"/>
                </a:cubicBezTo>
                <a:cubicBezTo>
                  <a:pt x="387" y="331"/>
                  <a:pt x="391" y="331"/>
                  <a:pt x="391" y="326"/>
                </a:cubicBezTo>
                <a:cubicBezTo>
                  <a:pt x="387" y="320"/>
                  <a:pt x="385" y="319"/>
                  <a:pt x="390" y="312"/>
                </a:cubicBezTo>
                <a:cubicBezTo>
                  <a:pt x="389" y="312"/>
                  <a:pt x="389" y="312"/>
                  <a:pt x="388" y="312"/>
                </a:cubicBezTo>
                <a:cubicBezTo>
                  <a:pt x="384" y="312"/>
                  <a:pt x="380" y="311"/>
                  <a:pt x="378" y="309"/>
                </a:cubicBezTo>
                <a:cubicBezTo>
                  <a:pt x="383" y="303"/>
                  <a:pt x="392" y="298"/>
                  <a:pt x="397" y="298"/>
                </a:cubicBezTo>
                <a:cubicBezTo>
                  <a:pt x="415" y="304"/>
                  <a:pt x="449" y="364"/>
                  <a:pt x="459" y="380"/>
                </a:cubicBezTo>
                <a:cubicBezTo>
                  <a:pt x="459" y="380"/>
                  <a:pt x="459" y="380"/>
                  <a:pt x="459" y="380"/>
                </a:cubicBezTo>
                <a:cubicBezTo>
                  <a:pt x="457" y="380"/>
                  <a:pt x="444" y="377"/>
                  <a:pt x="439" y="371"/>
                </a:cubicBezTo>
                <a:cubicBezTo>
                  <a:pt x="441" y="363"/>
                  <a:pt x="432" y="336"/>
                  <a:pt x="412" y="326"/>
                </a:cubicBezTo>
                <a:cubicBezTo>
                  <a:pt x="403" y="340"/>
                  <a:pt x="404" y="344"/>
                  <a:pt x="407" y="355"/>
                </a:cubicBezTo>
                <a:cubicBezTo>
                  <a:pt x="402" y="353"/>
                  <a:pt x="392" y="349"/>
                  <a:pt x="383" y="349"/>
                </a:cubicBezTo>
                <a:cubicBezTo>
                  <a:pt x="379" y="349"/>
                  <a:pt x="376" y="350"/>
                  <a:pt x="372" y="352"/>
                </a:cubicBezTo>
                <a:cubicBezTo>
                  <a:pt x="372" y="364"/>
                  <a:pt x="384" y="377"/>
                  <a:pt x="388" y="381"/>
                </a:cubicBezTo>
                <a:cubicBezTo>
                  <a:pt x="385" y="379"/>
                  <a:pt x="381" y="378"/>
                  <a:pt x="377" y="378"/>
                </a:cubicBezTo>
                <a:cubicBezTo>
                  <a:pt x="368" y="378"/>
                  <a:pt x="360" y="381"/>
                  <a:pt x="357" y="387"/>
                </a:cubicBezTo>
                <a:cubicBezTo>
                  <a:pt x="359" y="391"/>
                  <a:pt x="367" y="390"/>
                  <a:pt x="367" y="396"/>
                </a:cubicBezTo>
                <a:cubicBezTo>
                  <a:pt x="369" y="396"/>
                  <a:pt x="370" y="396"/>
                  <a:pt x="371" y="396"/>
                </a:cubicBezTo>
                <a:cubicBezTo>
                  <a:pt x="374" y="396"/>
                  <a:pt x="376" y="396"/>
                  <a:pt x="378" y="395"/>
                </a:cubicBezTo>
                <a:cubicBezTo>
                  <a:pt x="380" y="395"/>
                  <a:pt x="382" y="394"/>
                  <a:pt x="384" y="394"/>
                </a:cubicBezTo>
                <a:cubicBezTo>
                  <a:pt x="385" y="394"/>
                  <a:pt x="387" y="395"/>
                  <a:pt x="388" y="396"/>
                </a:cubicBezTo>
                <a:cubicBezTo>
                  <a:pt x="379" y="398"/>
                  <a:pt x="379" y="409"/>
                  <a:pt x="378" y="418"/>
                </a:cubicBezTo>
                <a:cubicBezTo>
                  <a:pt x="392" y="415"/>
                  <a:pt x="388" y="413"/>
                  <a:pt x="402" y="408"/>
                </a:cubicBezTo>
                <a:cubicBezTo>
                  <a:pt x="401" y="393"/>
                  <a:pt x="412" y="389"/>
                  <a:pt x="424" y="389"/>
                </a:cubicBezTo>
                <a:cubicBezTo>
                  <a:pt x="438" y="389"/>
                  <a:pt x="454" y="394"/>
                  <a:pt x="461" y="398"/>
                </a:cubicBezTo>
                <a:cubicBezTo>
                  <a:pt x="490" y="481"/>
                  <a:pt x="505" y="578"/>
                  <a:pt x="566" y="629"/>
                </a:cubicBezTo>
                <a:cubicBezTo>
                  <a:pt x="557" y="659"/>
                  <a:pt x="554" y="695"/>
                  <a:pt x="552" y="731"/>
                </a:cubicBezTo>
                <a:cubicBezTo>
                  <a:pt x="533" y="682"/>
                  <a:pt x="497" y="649"/>
                  <a:pt x="429" y="649"/>
                </a:cubicBezTo>
                <a:cubicBezTo>
                  <a:pt x="425" y="649"/>
                  <a:pt x="421" y="649"/>
                  <a:pt x="417" y="649"/>
                </a:cubicBezTo>
                <a:cubicBezTo>
                  <a:pt x="410" y="623"/>
                  <a:pt x="451" y="630"/>
                  <a:pt x="467" y="620"/>
                </a:cubicBezTo>
                <a:cubicBezTo>
                  <a:pt x="467" y="617"/>
                  <a:pt x="465" y="616"/>
                  <a:pt x="465" y="613"/>
                </a:cubicBezTo>
                <a:cubicBezTo>
                  <a:pt x="476" y="612"/>
                  <a:pt x="485" y="608"/>
                  <a:pt x="487" y="598"/>
                </a:cubicBezTo>
                <a:cubicBezTo>
                  <a:pt x="480" y="596"/>
                  <a:pt x="470" y="597"/>
                  <a:pt x="465" y="594"/>
                </a:cubicBezTo>
                <a:cubicBezTo>
                  <a:pt x="475" y="593"/>
                  <a:pt x="478" y="584"/>
                  <a:pt x="482" y="576"/>
                </a:cubicBezTo>
                <a:cubicBezTo>
                  <a:pt x="480" y="575"/>
                  <a:pt x="478" y="574"/>
                  <a:pt x="477" y="572"/>
                </a:cubicBezTo>
                <a:cubicBezTo>
                  <a:pt x="481" y="565"/>
                  <a:pt x="486" y="559"/>
                  <a:pt x="487" y="548"/>
                </a:cubicBezTo>
                <a:cubicBezTo>
                  <a:pt x="486" y="548"/>
                  <a:pt x="486" y="548"/>
                  <a:pt x="485" y="548"/>
                </a:cubicBezTo>
                <a:cubicBezTo>
                  <a:pt x="473" y="548"/>
                  <a:pt x="467" y="554"/>
                  <a:pt x="461" y="560"/>
                </a:cubicBezTo>
                <a:cubicBezTo>
                  <a:pt x="462" y="556"/>
                  <a:pt x="461" y="553"/>
                  <a:pt x="457" y="553"/>
                </a:cubicBezTo>
                <a:cubicBezTo>
                  <a:pt x="456" y="553"/>
                  <a:pt x="456" y="553"/>
                  <a:pt x="456" y="553"/>
                </a:cubicBezTo>
                <a:cubicBezTo>
                  <a:pt x="439" y="566"/>
                  <a:pt x="423" y="583"/>
                  <a:pt x="415" y="610"/>
                </a:cubicBezTo>
                <a:cubicBezTo>
                  <a:pt x="417" y="582"/>
                  <a:pt x="434" y="569"/>
                  <a:pt x="432" y="538"/>
                </a:cubicBezTo>
                <a:cubicBezTo>
                  <a:pt x="432" y="538"/>
                  <a:pt x="431" y="538"/>
                  <a:pt x="431" y="538"/>
                </a:cubicBezTo>
                <a:cubicBezTo>
                  <a:pt x="430" y="538"/>
                  <a:pt x="430" y="538"/>
                  <a:pt x="430" y="538"/>
                </a:cubicBezTo>
                <a:cubicBezTo>
                  <a:pt x="429" y="538"/>
                  <a:pt x="429" y="538"/>
                  <a:pt x="429" y="538"/>
                </a:cubicBezTo>
                <a:cubicBezTo>
                  <a:pt x="428" y="538"/>
                  <a:pt x="426" y="538"/>
                  <a:pt x="426" y="536"/>
                </a:cubicBezTo>
                <a:cubicBezTo>
                  <a:pt x="429" y="532"/>
                  <a:pt x="429" y="524"/>
                  <a:pt x="429" y="516"/>
                </a:cubicBezTo>
                <a:cubicBezTo>
                  <a:pt x="428" y="516"/>
                  <a:pt x="428" y="515"/>
                  <a:pt x="427" y="515"/>
                </a:cubicBezTo>
                <a:cubicBezTo>
                  <a:pt x="421" y="515"/>
                  <a:pt x="421" y="521"/>
                  <a:pt x="417" y="522"/>
                </a:cubicBezTo>
                <a:cubicBezTo>
                  <a:pt x="418" y="509"/>
                  <a:pt x="416" y="498"/>
                  <a:pt x="407" y="495"/>
                </a:cubicBezTo>
                <a:cubicBezTo>
                  <a:pt x="401" y="503"/>
                  <a:pt x="395" y="510"/>
                  <a:pt x="393" y="522"/>
                </a:cubicBezTo>
                <a:cubicBezTo>
                  <a:pt x="390" y="522"/>
                  <a:pt x="391" y="517"/>
                  <a:pt x="388" y="517"/>
                </a:cubicBezTo>
                <a:cubicBezTo>
                  <a:pt x="387" y="517"/>
                  <a:pt x="387" y="517"/>
                  <a:pt x="386" y="517"/>
                </a:cubicBezTo>
                <a:cubicBezTo>
                  <a:pt x="386" y="518"/>
                  <a:pt x="385" y="519"/>
                  <a:pt x="384" y="519"/>
                </a:cubicBezTo>
                <a:cubicBezTo>
                  <a:pt x="383" y="519"/>
                  <a:pt x="383" y="519"/>
                  <a:pt x="383" y="519"/>
                </a:cubicBezTo>
                <a:cubicBezTo>
                  <a:pt x="383" y="530"/>
                  <a:pt x="384" y="541"/>
                  <a:pt x="379" y="548"/>
                </a:cubicBezTo>
                <a:cubicBezTo>
                  <a:pt x="378" y="542"/>
                  <a:pt x="376" y="537"/>
                  <a:pt x="371" y="534"/>
                </a:cubicBezTo>
                <a:cubicBezTo>
                  <a:pt x="364" y="541"/>
                  <a:pt x="370" y="553"/>
                  <a:pt x="362" y="557"/>
                </a:cubicBezTo>
                <a:cubicBezTo>
                  <a:pt x="362" y="563"/>
                  <a:pt x="369" y="570"/>
                  <a:pt x="366" y="574"/>
                </a:cubicBezTo>
                <a:cubicBezTo>
                  <a:pt x="365" y="570"/>
                  <a:pt x="362" y="569"/>
                  <a:pt x="359" y="569"/>
                </a:cubicBezTo>
                <a:cubicBezTo>
                  <a:pt x="355" y="569"/>
                  <a:pt x="351" y="571"/>
                  <a:pt x="350" y="574"/>
                </a:cubicBezTo>
                <a:cubicBezTo>
                  <a:pt x="350" y="569"/>
                  <a:pt x="348" y="567"/>
                  <a:pt x="343" y="567"/>
                </a:cubicBezTo>
                <a:cubicBezTo>
                  <a:pt x="343" y="571"/>
                  <a:pt x="340" y="572"/>
                  <a:pt x="338" y="576"/>
                </a:cubicBezTo>
                <a:cubicBezTo>
                  <a:pt x="339" y="562"/>
                  <a:pt x="325" y="563"/>
                  <a:pt x="318" y="557"/>
                </a:cubicBezTo>
                <a:cubicBezTo>
                  <a:pt x="315" y="597"/>
                  <a:pt x="324" y="628"/>
                  <a:pt x="347" y="646"/>
                </a:cubicBezTo>
                <a:cubicBezTo>
                  <a:pt x="326" y="633"/>
                  <a:pt x="310" y="622"/>
                  <a:pt x="283" y="622"/>
                </a:cubicBezTo>
                <a:cubicBezTo>
                  <a:pt x="278" y="622"/>
                  <a:pt x="273" y="623"/>
                  <a:pt x="268" y="623"/>
                </a:cubicBezTo>
                <a:cubicBezTo>
                  <a:pt x="268" y="628"/>
                  <a:pt x="277" y="631"/>
                  <a:pt x="273" y="634"/>
                </a:cubicBezTo>
                <a:cubicBezTo>
                  <a:pt x="261" y="635"/>
                  <a:pt x="247" y="634"/>
                  <a:pt x="239" y="639"/>
                </a:cubicBezTo>
                <a:cubicBezTo>
                  <a:pt x="247" y="649"/>
                  <a:pt x="263" y="650"/>
                  <a:pt x="275" y="656"/>
                </a:cubicBezTo>
                <a:cubicBezTo>
                  <a:pt x="270" y="657"/>
                  <a:pt x="268" y="661"/>
                  <a:pt x="266" y="664"/>
                </a:cubicBezTo>
                <a:cubicBezTo>
                  <a:pt x="275" y="669"/>
                  <a:pt x="284" y="670"/>
                  <a:pt x="294" y="670"/>
                </a:cubicBezTo>
                <a:cubicBezTo>
                  <a:pt x="311" y="670"/>
                  <a:pt x="329" y="665"/>
                  <a:pt x="343" y="664"/>
                </a:cubicBezTo>
                <a:cubicBezTo>
                  <a:pt x="311" y="670"/>
                  <a:pt x="296" y="701"/>
                  <a:pt x="296" y="733"/>
                </a:cubicBezTo>
                <a:cubicBezTo>
                  <a:pt x="304" y="728"/>
                  <a:pt x="314" y="725"/>
                  <a:pt x="321" y="719"/>
                </a:cubicBezTo>
                <a:cubicBezTo>
                  <a:pt x="321" y="726"/>
                  <a:pt x="321" y="726"/>
                  <a:pt x="321" y="726"/>
                </a:cubicBezTo>
                <a:cubicBezTo>
                  <a:pt x="334" y="724"/>
                  <a:pt x="339" y="715"/>
                  <a:pt x="347" y="709"/>
                </a:cubicBezTo>
                <a:cubicBezTo>
                  <a:pt x="348" y="712"/>
                  <a:pt x="351" y="712"/>
                  <a:pt x="354" y="712"/>
                </a:cubicBezTo>
                <a:cubicBezTo>
                  <a:pt x="355" y="712"/>
                  <a:pt x="357" y="712"/>
                  <a:pt x="358" y="712"/>
                </a:cubicBezTo>
                <a:cubicBezTo>
                  <a:pt x="359" y="712"/>
                  <a:pt x="359" y="712"/>
                  <a:pt x="360" y="712"/>
                </a:cubicBezTo>
                <a:cubicBezTo>
                  <a:pt x="361" y="712"/>
                  <a:pt x="362" y="712"/>
                  <a:pt x="362" y="712"/>
                </a:cubicBezTo>
                <a:cubicBezTo>
                  <a:pt x="355" y="720"/>
                  <a:pt x="359" y="728"/>
                  <a:pt x="359" y="741"/>
                </a:cubicBezTo>
                <a:cubicBezTo>
                  <a:pt x="359" y="741"/>
                  <a:pt x="359" y="741"/>
                  <a:pt x="359" y="741"/>
                </a:cubicBezTo>
                <a:cubicBezTo>
                  <a:pt x="362" y="741"/>
                  <a:pt x="364" y="740"/>
                  <a:pt x="365" y="738"/>
                </a:cubicBezTo>
                <a:cubicBezTo>
                  <a:pt x="366" y="736"/>
                  <a:pt x="367" y="735"/>
                  <a:pt x="370" y="735"/>
                </a:cubicBezTo>
                <a:cubicBezTo>
                  <a:pt x="371" y="735"/>
                  <a:pt x="371" y="735"/>
                  <a:pt x="371" y="735"/>
                </a:cubicBezTo>
                <a:cubicBezTo>
                  <a:pt x="370" y="744"/>
                  <a:pt x="363" y="751"/>
                  <a:pt x="367" y="760"/>
                </a:cubicBezTo>
                <a:cubicBezTo>
                  <a:pt x="368" y="760"/>
                  <a:pt x="368" y="760"/>
                  <a:pt x="368" y="760"/>
                </a:cubicBezTo>
                <a:cubicBezTo>
                  <a:pt x="370" y="760"/>
                  <a:pt x="371" y="759"/>
                  <a:pt x="372" y="758"/>
                </a:cubicBezTo>
                <a:cubicBezTo>
                  <a:pt x="373" y="757"/>
                  <a:pt x="374" y="755"/>
                  <a:pt x="375" y="755"/>
                </a:cubicBezTo>
                <a:cubicBezTo>
                  <a:pt x="375" y="755"/>
                  <a:pt x="375" y="756"/>
                  <a:pt x="376" y="757"/>
                </a:cubicBezTo>
                <a:cubicBezTo>
                  <a:pt x="374" y="763"/>
                  <a:pt x="376" y="773"/>
                  <a:pt x="379" y="779"/>
                </a:cubicBezTo>
                <a:cubicBezTo>
                  <a:pt x="380" y="779"/>
                  <a:pt x="381" y="779"/>
                  <a:pt x="382" y="779"/>
                </a:cubicBezTo>
                <a:cubicBezTo>
                  <a:pt x="392" y="779"/>
                  <a:pt x="390" y="767"/>
                  <a:pt x="395" y="762"/>
                </a:cubicBezTo>
                <a:cubicBezTo>
                  <a:pt x="396" y="764"/>
                  <a:pt x="396" y="767"/>
                  <a:pt x="400" y="767"/>
                </a:cubicBezTo>
                <a:cubicBezTo>
                  <a:pt x="400" y="767"/>
                  <a:pt x="401" y="767"/>
                  <a:pt x="402" y="767"/>
                </a:cubicBezTo>
                <a:cubicBezTo>
                  <a:pt x="412" y="747"/>
                  <a:pt x="407" y="721"/>
                  <a:pt x="408" y="697"/>
                </a:cubicBezTo>
                <a:cubicBezTo>
                  <a:pt x="414" y="744"/>
                  <a:pt x="455" y="742"/>
                  <a:pt x="453" y="782"/>
                </a:cubicBezTo>
                <a:cubicBezTo>
                  <a:pt x="449" y="786"/>
                  <a:pt x="446" y="791"/>
                  <a:pt x="439" y="791"/>
                </a:cubicBezTo>
                <a:cubicBezTo>
                  <a:pt x="445" y="799"/>
                  <a:pt x="452" y="806"/>
                  <a:pt x="463" y="808"/>
                </a:cubicBezTo>
                <a:cubicBezTo>
                  <a:pt x="445" y="812"/>
                  <a:pt x="442" y="831"/>
                  <a:pt x="438" y="849"/>
                </a:cubicBezTo>
                <a:cubicBezTo>
                  <a:pt x="438" y="844"/>
                  <a:pt x="434" y="840"/>
                  <a:pt x="429" y="840"/>
                </a:cubicBezTo>
                <a:cubicBezTo>
                  <a:pt x="427" y="840"/>
                  <a:pt x="425" y="841"/>
                  <a:pt x="424" y="842"/>
                </a:cubicBezTo>
                <a:cubicBezTo>
                  <a:pt x="422" y="840"/>
                  <a:pt x="422" y="836"/>
                  <a:pt x="420" y="834"/>
                </a:cubicBezTo>
                <a:cubicBezTo>
                  <a:pt x="420" y="834"/>
                  <a:pt x="420" y="834"/>
                  <a:pt x="419" y="834"/>
                </a:cubicBezTo>
                <a:cubicBezTo>
                  <a:pt x="417" y="834"/>
                  <a:pt x="416" y="835"/>
                  <a:pt x="415" y="837"/>
                </a:cubicBezTo>
                <a:cubicBezTo>
                  <a:pt x="415" y="839"/>
                  <a:pt x="414" y="841"/>
                  <a:pt x="411" y="841"/>
                </a:cubicBezTo>
                <a:cubicBezTo>
                  <a:pt x="411" y="841"/>
                  <a:pt x="411" y="841"/>
                  <a:pt x="410" y="841"/>
                </a:cubicBezTo>
                <a:cubicBezTo>
                  <a:pt x="412" y="825"/>
                  <a:pt x="405" y="818"/>
                  <a:pt x="396" y="813"/>
                </a:cubicBezTo>
                <a:cubicBezTo>
                  <a:pt x="390" y="819"/>
                  <a:pt x="393" y="834"/>
                  <a:pt x="388" y="842"/>
                </a:cubicBezTo>
                <a:cubicBezTo>
                  <a:pt x="388" y="840"/>
                  <a:pt x="387" y="839"/>
                  <a:pt x="385" y="839"/>
                </a:cubicBezTo>
                <a:cubicBezTo>
                  <a:pt x="384" y="839"/>
                  <a:pt x="383" y="839"/>
                  <a:pt x="383" y="839"/>
                </a:cubicBezTo>
                <a:cubicBezTo>
                  <a:pt x="374" y="871"/>
                  <a:pt x="379" y="901"/>
                  <a:pt x="400" y="919"/>
                </a:cubicBezTo>
                <a:cubicBezTo>
                  <a:pt x="381" y="904"/>
                  <a:pt x="368" y="884"/>
                  <a:pt x="352" y="866"/>
                </a:cubicBezTo>
                <a:cubicBezTo>
                  <a:pt x="350" y="867"/>
                  <a:pt x="349" y="868"/>
                  <a:pt x="347" y="868"/>
                </a:cubicBezTo>
                <a:cubicBezTo>
                  <a:pt x="339" y="868"/>
                  <a:pt x="329" y="859"/>
                  <a:pt x="320" y="858"/>
                </a:cubicBezTo>
                <a:cubicBezTo>
                  <a:pt x="317" y="863"/>
                  <a:pt x="325" y="866"/>
                  <a:pt x="321" y="868"/>
                </a:cubicBezTo>
                <a:cubicBezTo>
                  <a:pt x="309" y="866"/>
                  <a:pt x="299" y="861"/>
                  <a:pt x="289" y="858"/>
                </a:cubicBezTo>
                <a:cubicBezTo>
                  <a:pt x="286" y="874"/>
                  <a:pt x="306" y="881"/>
                  <a:pt x="314" y="892"/>
                </a:cubicBezTo>
                <a:cubicBezTo>
                  <a:pt x="313" y="892"/>
                  <a:pt x="313" y="892"/>
                  <a:pt x="312" y="892"/>
                </a:cubicBezTo>
                <a:cubicBezTo>
                  <a:pt x="310" y="892"/>
                  <a:pt x="309" y="892"/>
                  <a:pt x="308" y="893"/>
                </a:cubicBezTo>
                <a:cubicBezTo>
                  <a:pt x="307" y="893"/>
                  <a:pt x="306" y="894"/>
                  <a:pt x="304" y="894"/>
                </a:cubicBezTo>
                <a:cubicBezTo>
                  <a:pt x="304" y="894"/>
                  <a:pt x="304" y="894"/>
                  <a:pt x="304" y="894"/>
                </a:cubicBezTo>
                <a:cubicBezTo>
                  <a:pt x="304" y="905"/>
                  <a:pt x="315" y="906"/>
                  <a:pt x="323" y="909"/>
                </a:cubicBezTo>
                <a:cubicBezTo>
                  <a:pt x="320" y="912"/>
                  <a:pt x="323" y="913"/>
                  <a:pt x="323" y="918"/>
                </a:cubicBezTo>
                <a:cubicBezTo>
                  <a:pt x="342" y="921"/>
                  <a:pt x="364" y="922"/>
                  <a:pt x="381" y="928"/>
                </a:cubicBezTo>
                <a:cubicBezTo>
                  <a:pt x="377" y="927"/>
                  <a:pt x="374" y="927"/>
                  <a:pt x="371" y="927"/>
                </a:cubicBezTo>
                <a:cubicBezTo>
                  <a:pt x="349" y="927"/>
                  <a:pt x="336" y="936"/>
                  <a:pt x="321" y="943"/>
                </a:cubicBezTo>
                <a:cubicBezTo>
                  <a:pt x="320" y="959"/>
                  <a:pt x="303" y="959"/>
                  <a:pt x="302" y="976"/>
                </a:cubicBezTo>
                <a:cubicBezTo>
                  <a:pt x="308" y="976"/>
                  <a:pt x="314" y="977"/>
                  <a:pt x="319" y="977"/>
                </a:cubicBezTo>
                <a:cubicBezTo>
                  <a:pt x="324" y="977"/>
                  <a:pt x="329" y="976"/>
                  <a:pt x="333" y="972"/>
                </a:cubicBezTo>
                <a:cubicBezTo>
                  <a:pt x="334" y="978"/>
                  <a:pt x="330" y="977"/>
                  <a:pt x="331" y="983"/>
                </a:cubicBezTo>
                <a:cubicBezTo>
                  <a:pt x="346" y="979"/>
                  <a:pt x="356" y="981"/>
                  <a:pt x="364" y="972"/>
                </a:cubicBezTo>
                <a:cubicBezTo>
                  <a:pt x="361" y="984"/>
                  <a:pt x="372" y="981"/>
                  <a:pt x="378" y="984"/>
                </a:cubicBezTo>
                <a:cubicBezTo>
                  <a:pt x="365" y="987"/>
                  <a:pt x="364" y="1000"/>
                  <a:pt x="361" y="1012"/>
                </a:cubicBezTo>
                <a:cubicBezTo>
                  <a:pt x="361" y="1012"/>
                  <a:pt x="362" y="1012"/>
                  <a:pt x="363" y="1012"/>
                </a:cubicBezTo>
                <a:cubicBezTo>
                  <a:pt x="365" y="1012"/>
                  <a:pt x="367" y="1011"/>
                  <a:pt x="368" y="1010"/>
                </a:cubicBezTo>
                <a:cubicBezTo>
                  <a:pt x="370" y="1010"/>
                  <a:pt x="372" y="1009"/>
                  <a:pt x="373" y="1009"/>
                </a:cubicBezTo>
                <a:cubicBezTo>
                  <a:pt x="373" y="1009"/>
                  <a:pt x="374" y="1009"/>
                  <a:pt x="374" y="1010"/>
                </a:cubicBezTo>
                <a:cubicBezTo>
                  <a:pt x="372" y="1020"/>
                  <a:pt x="362" y="1021"/>
                  <a:pt x="362" y="1034"/>
                </a:cubicBezTo>
                <a:cubicBezTo>
                  <a:pt x="363" y="1034"/>
                  <a:pt x="363" y="1034"/>
                  <a:pt x="364" y="1034"/>
                </a:cubicBezTo>
                <a:cubicBezTo>
                  <a:pt x="365" y="1034"/>
                  <a:pt x="366" y="1034"/>
                  <a:pt x="367" y="1033"/>
                </a:cubicBezTo>
                <a:cubicBezTo>
                  <a:pt x="368" y="1033"/>
                  <a:pt x="369" y="1032"/>
                  <a:pt x="369" y="1032"/>
                </a:cubicBezTo>
                <a:cubicBezTo>
                  <a:pt x="370" y="1032"/>
                  <a:pt x="370" y="1033"/>
                  <a:pt x="371" y="1034"/>
                </a:cubicBezTo>
                <a:cubicBezTo>
                  <a:pt x="364" y="1037"/>
                  <a:pt x="366" y="1048"/>
                  <a:pt x="366" y="1058"/>
                </a:cubicBezTo>
                <a:cubicBezTo>
                  <a:pt x="366" y="1058"/>
                  <a:pt x="367" y="1058"/>
                  <a:pt x="368" y="1058"/>
                </a:cubicBezTo>
                <a:cubicBezTo>
                  <a:pt x="379" y="1058"/>
                  <a:pt x="383" y="1050"/>
                  <a:pt x="388" y="1044"/>
                </a:cubicBezTo>
                <a:cubicBezTo>
                  <a:pt x="388" y="1049"/>
                  <a:pt x="387" y="1054"/>
                  <a:pt x="391" y="1054"/>
                </a:cubicBezTo>
                <a:cubicBezTo>
                  <a:pt x="395" y="1048"/>
                  <a:pt x="399" y="1043"/>
                  <a:pt x="403" y="1037"/>
                </a:cubicBezTo>
                <a:cubicBezTo>
                  <a:pt x="404" y="1039"/>
                  <a:pt x="405" y="1040"/>
                  <a:pt x="407" y="1041"/>
                </a:cubicBezTo>
                <a:cubicBezTo>
                  <a:pt x="419" y="1026"/>
                  <a:pt x="418" y="998"/>
                  <a:pt x="429" y="983"/>
                </a:cubicBezTo>
                <a:cubicBezTo>
                  <a:pt x="421" y="1005"/>
                  <a:pt x="421" y="1022"/>
                  <a:pt x="431" y="1041"/>
                </a:cubicBezTo>
                <a:cubicBezTo>
                  <a:pt x="431" y="1041"/>
                  <a:pt x="432" y="1041"/>
                  <a:pt x="432" y="1041"/>
                </a:cubicBezTo>
                <a:cubicBezTo>
                  <a:pt x="439" y="1041"/>
                  <a:pt x="439" y="1051"/>
                  <a:pt x="444" y="1056"/>
                </a:cubicBezTo>
                <a:cubicBezTo>
                  <a:pt x="437" y="1061"/>
                  <a:pt x="435" y="1073"/>
                  <a:pt x="439" y="1080"/>
                </a:cubicBezTo>
                <a:cubicBezTo>
                  <a:pt x="437" y="1080"/>
                  <a:pt x="437" y="1078"/>
                  <a:pt x="435" y="1078"/>
                </a:cubicBezTo>
                <a:cubicBezTo>
                  <a:pt x="434" y="1078"/>
                  <a:pt x="434" y="1078"/>
                  <a:pt x="434" y="1078"/>
                </a:cubicBezTo>
                <a:cubicBezTo>
                  <a:pt x="435" y="1086"/>
                  <a:pt x="435" y="1084"/>
                  <a:pt x="436" y="1092"/>
                </a:cubicBezTo>
                <a:cubicBezTo>
                  <a:pt x="433" y="1094"/>
                  <a:pt x="429" y="1095"/>
                  <a:pt x="426" y="1095"/>
                </a:cubicBezTo>
                <a:cubicBezTo>
                  <a:pt x="424" y="1095"/>
                  <a:pt x="421" y="1094"/>
                  <a:pt x="419" y="1094"/>
                </a:cubicBezTo>
                <a:cubicBezTo>
                  <a:pt x="420" y="1107"/>
                  <a:pt x="429" y="1114"/>
                  <a:pt x="436" y="1121"/>
                </a:cubicBezTo>
                <a:cubicBezTo>
                  <a:pt x="434" y="1121"/>
                  <a:pt x="433" y="1121"/>
                  <a:pt x="431" y="1121"/>
                </a:cubicBezTo>
                <a:cubicBezTo>
                  <a:pt x="420" y="1121"/>
                  <a:pt x="408" y="1125"/>
                  <a:pt x="414" y="1130"/>
                </a:cubicBezTo>
                <a:cubicBezTo>
                  <a:pt x="410" y="1132"/>
                  <a:pt x="405" y="1133"/>
                  <a:pt x="403" y="1138"/>
                </a:cubicBezTo>
                <a:cubicBezTo>
                  <a:pt x="409" y="1140"/>
                  <a:pt x="416" y="1141"/>
                  <a:pt x="423" y="1141"/>
                </a:cubicBezTo>
                <a:cubicBezTo>
                  <a:pt x="428" y="1141"/>
                  <a:pt x="434" y="1140"/>
                  <a:pt x="438" y="1138"/>
                </a:cubicBezTo>
                <a:cubicBezTo>
                  <a:pt x="434" y="1145"/>
                  <a:pt x="433" y="1158"/>
                  <a:pt x="439" y="1164"/>
                </a:cubicBezTo>
                <a:cubicBezTo>
                  <a:pt x="446" y="1158"/>
                  <a:pt x="450" y="1150"/>
                  <a:pt x="460" y="1147"/>
                </a:cubicBezTo>
                <a:cubicBezTo>
                  <a:pt x="462" y="1158"/>
                  <a:pt x="470" y="1163"/>
                  <a:pt x="479" y="1167"/>
                </a:cubicBezTo>
                <a:cubicBezTo>
                  <a:pt x="483" y="1160"/>
                  <a:pt x="480" y="1148"/>
                  <a:pt x="482" y="1142"/>
                </a:cubicBezTo>
                <a:cubicBezTo>
                  <a:pt x="491" y="1147"/>
                  <a:pt x="489" y="1143"/>
                  <a:pt x="497" y="1147"/>
                </a:cubicBezTo>
                <a:cubicBezTo>
                  <a:pt x="499" y="1136"/>
                  <a:pt x="489" y="1133"/>
                  <a:pt x="496" y="1126"/>
                </a:cubicBezTo>
                <a:cubicBezTo>
                  <a:pt x="491" y="1123"/>
                  <a:pt x="481" y="1124"/>
                  <a:pt x="475" y="1121"/>
                </a:cubicBezTo>
                <a:cubicBezTo>
                  <a:pt x="488" y="1117"/>
                  <a:pt x="499" y="1115"/>
                  <a:pt x="508" y="1115"/>
                </a:cubicBezTo>
                <a:cubicBezTo>
                  <a:pt x="567" y="1115"/>
                  <a:pt x="530" y="1206"/>
                  <a:pt x="504" y="1278"/>
                </a:cubicBezTo>
                <a:cubicBezTo>
                  <a:pt x="500" y="1274"/>
                  <a:pt x="486" y="1275"/>
                  <a:pt x="491" y="1266"/>
                </a:cubicBezTo>
                <a:cubicBezTo>
                  <a:pt x="478" y="1266"/>
                  <a:pt x="470" y="1262"/>
                  <a:pt x="460" y="1260"/>
                </a:cubicBezTo>
                <a:cubicBezTo>
                  <a:pt x="455" y="1264"/>
                  <a:pt x="442" y="1267"/>
                  <a:pt x="435" y="1267"/>
                </a:cubicBezTo>
                <a:cubicBezTo>
                  <a:pt x="434" y="1267"/>
                  <a:pt x="433" y="1267"/>
                  <a:pt x="432" y="1266"/>
                </a:cubicBezTo>
                <a:cubicBezTo>
                  <a:pt x="462" y="1258"/>
                  <a:pt x="486" y="1247"/>
                  <a:pt x="501" y="1227"/>
                </a:cubicBezTo>
                <a:cubicBezTo>
                  <a:pt x="498" y="1226"/>
                  <a:pt x="492" y="1227"/>
                  <a:pt x="491" y="1224"/>
                </a:cubicBezTo>
                <a:cubicBezTo>
                  <a:pt x="498" y="1220"/>
                  <a:pt x="502" y="1214"/>
                  <a:pt x="504" y="1205"/>
                </a:cubicBezTo>
                <a:cubicBezTo>
                  <a:pt x="504" y="1205"/>
                  <a:pt x="503" y="1205"/>
                  <a:pt x="503" y="1205"/>
                </a:cubicBezTo>
                <a:cubicBezTo>
                  <a:pt x="501" y="1205"/>
                  <a:pt x="501" y="1204"/>
                  <a:pt x="501" y="1203"/>
                </a:cubicBezTo>
                <a:cubicBezTo>
                  <a:pt x="501" y="1202"/>
                  <a:pt x="500" y="1201"/>
                  <a:pt x="499" y="1201"/>
                </a:cubicBezTo>
                <a:cubicBezTo>
                  <a:pt x="499" y="1201"/>
                  <a:pt x="498" y="1201"/>
                  <a:pt x="497" y="1201"/>
                </a:cubicBezTo>
                <a:cubicBezTo>
                  <a:pt x="492" y="1205"/>
                  <a:pt x="483" y="1206"/>
                  <a:pt x="477" y="1210"/>
                </a:cubicBezTo>
                <a:cubicBezTo>
                  <a:pt x="478" y="1208"/>
                  <a:pt x="479" y="1205"/>
                  <a:pt x="479" y="1201"/>
                </a:cubicBezTo>
                <a:cubicBezTo>
                  <a:pt x="468" y="1202"/>
                  <a:pt x="462" y="1214"/>
                  <a:pt x="455" y="1214"/>
                </a:cubicBezTo>
                <a:cubicBezTo>
                  <a:pt x="454" y="1214"/>
                  <a:pt x="454" y="1214"/>
                  <a:pt x="453" y="1213"/>
                </a:cubicBezTo>
                <a:cubicBezTo>
                  <a:pt x="457" y="1211"/>
                  <a:pt x="459" y="1207"/>
                  <a:pt x="458" y="1200"/>
                </a:cubicBezTo>
                <a:cubicBezTo>
                  <a:pt x="457" y="1200"/>
                  <a:pt x="457" y="1200"/>
                  <a:pt x="457" y="1200"/>
                </a:cubicBezTo>
                <a:cubicBezTo>
                  <a:pt x="453" y="1200"/>
                  <a:pt x="451" y="1202"/>
                  <a:pt x="449" y="1204"/>
                </a:cubicBezTo>
                <a:cubicBezTo>
                  <a:pt x="447" y="1206"/>
                  <a:pt x="446" y="1208"/>
                  <a:pt x="443" y="1208"/>
                </a:cubicBezTo>
                <a:cubicBezTo>
                  <a:pt x="441" y="1208"/>
                  <a:pt x="440" y="1208"/>
                  <a:pt x="438" y="1207"/>
                </a:cubicBezTo>
                <a:cubicBezTo>
                  <a:pt x="437" y="1212"/>
                  <a:pt x="432" y="1214"/>
                  <a:pt x="431" y="1219"/>
                </a:cubicBezTo>
                <a:cubicBezTo>
                  <a:pt x="430" y="1208"/>
                  <a:pt x="424" y="1203"/>
                  <a:pt x="417" y="1198"/>
                </a:cubicBezTo>
                <a:cubicBezTo>
                  <a:pt x="421" y="1195"/>
                  <a:pt x="418" y="1183"/>
                  <a:pt x="417" y="1179"/>
                </a:cubicBezTo>
                <a:cubicBezTo>
                  <a:pt x="416" y="1179"/>
                  <a:pt x="416" y="1179"/>
                  <a:pt x="415" y="1179"/>
                </a:cubicBezTo>
                <a:cubicBezTo>
                  <a:pt x="405" y="1179"/>
                  <a:pt x="405" y="1190"/>
                  <a:pt x="400" y="1195"/>
                </a:cubicBezTo>
                <a:cubicBezTo>
                  <a:pt x="400" y="1193"/>
                  <a:pt x="399" y="1191"/>
                  <a:pt x="397" y="1191"/>
                </a:cubicBezTo>
                <a:cubicBezTo>
                  <a:pt x="397" y="1191"/>
                  <a:pt x="397" y="1191"/>
                  <a:pt x="396" y="1191"/>
                </a:cubicBezTo>
                <a:cubicBezTo>
                  <a:pt x="392" y="1194"/>
                  <a:pt x="392" y="1202"/>
                  <a:pt x="385" y="1202"/>
                </a:cubicBezTo>
                <a:cubicBezTo>
                  <a:pt x="384" y="1202"/>
                  <a:pt x="384" y="1202"/>
                  <a:pt x="383" y="1201"/>
                </a:cubicBezTo>
                <a:cubicBezTo>
                  <a:pt x="380" y="1213"/>
                  <a:pt x="375" y="1224"/>
                  <a:pt x="374" y="1237"/>
                </a:cubicBezTo>
                <a:cubicBezTo>
                  <a:pt x="370" y="1213"/>
                  <a:pt x="364" y="1190"/>
                  <a:pt x="345" y="1179"/>
                </a:cubicBezTo>
                <a:cubicBezTo>
                  <a:pt x="345" y="1182"/>
                  <a:pt x="346" y="1186"/>
                  <a:pt x="343" y="1186"/>
                </a:cubicBezTo>
                <a:cubicBezTo>
                  <a:pt x="335" y="1182"/>
                  <a:pt x="334" y="1170"/>
                  <a:pt x="323" y="1169"/>
                </a:cubicBezTo>
                <a:cubicBezTo>
                  <a:pt x="318" y="1181"/>
                  <a:pt x="327" y="1192"/>
                  <a:pt x="331" y="1200"/>
                </a:cubicBezTo>
                <a:cubicBezTo>
                  <a:pt x="330" y="1199"/>
                  <a:pt x="328" y="1198"/>
                  <a:pt x="325" y="1198"/>
                </a:cubicBezTo>
                <a:cubicBezTo>
                  <a:pt x="322" y="1198"/>
                  <a:pt x="320" y="1199"/>
                  <a:pt x="320" y="1201"/>
                </a:cubicBezTo>
                <a:cubicBezTo>
                  <a:pt x="322" y="1211"/>
                  <a:pt x="332" y="1211"/>
                  <a:pt x="328" y="1222"/>
                </a:cubicBezTo>
                <a:cubicBezTo>
                  <a:pt x="335" y="1229"/>
                  <a:pt x="350" y="1237"/>
                  <a:pt x="352" y="1244"/>
                </a:cubicBezTo>
                <a:cubicBezTo>
                  <a:pt x="346" y="1241"/>
                  <a:pt x="338" y="1239"/>
                  <a:pt x="329" y="1239"/>
                </a:cubicBezTo>
                <a:cubicBezTo>
                  <a:pt x="313" y="1239"/>
                  <a:pt x="297" y="1245"/>
                  <a:pt x="290" y="1253"/>
                </a:cubicBezTo>
                <a:cubicBezTo>
                  <a:pt x="297" y="1256"/>
                  <a:pt x="303" y="1261"/>
                  <a:pt x="311" y="1263"/>
                </a:cubicBezTo>
                <a:cubicBezTo>
                  <a:pt x="310" y="1267"/>
                  <a:pt x="306" y="1266"/>
                  <a:pt x="309" y="1270"/>
                </a:cubicBezTo>
                <a:cubicBezTo>
                  <a:pt x="310" y="1270"/>
                  <a:pt x="310" y="1270"/>
                  <a:pt x="311" y="1270"/>
                </a:cubicBezTo>
                <a:cubicBezTo>
                  <a:pt x="314" y="1270"/>
                  <a:pt x="317" y="1271"/>
                  <a:pt x="320" y="1272"/>
                </a:cubicBezTo>
                <a:cubicBezTo>
                  <a:pt x="322" y="1273"/>
                  <a:pt x="325" y="1273"/>
                  <a:pt x="329" y="1273"/>
                </a:cubicBezTo>
                <a:cubicBezTo>
                  <a:pt x="330" y="1273"/>
                  <a:pt x="331" y="1273"/>
                  <a:pt x="331" y="1273"/>
                </a:cubicBezTo>
                <a:cubicBezTo>
                  <a:pt x="330" y="1279"/>
                  <a:pt x="333" y="1282"/>
                  <a:pt x="335" y="1285"/>
                </a:cubicBezTo>
                <a:cubicBezTo>
                  <a:pt x="327" y="1288"/>
                  <a:pt x="322" y="1293"/>
                  <a:pt x="318" y="1299"/>
                </a:cubicBezTo>
                <a:cubicBezTo>
                  <a:pt x="318" y="1301"/>
                  <a:pt x="319" y="1301"/>
                  <a:pt x="320" y="1301"/>
                </a:cubicBezTo>
                <a:cubicBezTo>
                  <a:pt x="321" y="1301"/>
                  <a:pt x="322" y="1301"/>
                  <a:pt x="323" y="1301"/>
                </a:cubicBezTo>
                <a:cubicBezTo>
                  <a:pt x="324" y="1301"/>
                  <a:pt x="325" y="1300"/>
                  <a:pt x="326" y="1300"/>
                </a:cubicBezTo>
                <a:cubicBezTo>
                  <a:pt x="327" y="1300"/>
                  <a:pt x="328" y="1301"/>
                  <a:pt x="328" y="1302"/>
                </a:cubicBezTo>
                <a:cubicBezTo>
                  <a:pt x="321" y="1305"/>
                  <a:pt x="315" y="1310"/>
                  <a:pt x="309" y="1314"/>
                </a:cubicBezTo>
                <a:cubicBezTo>
                  <a:pt x="311" y="1316"/>
                  <a:pt x="316" y="1315"/>
                  <a:pt x="314" y="1319"/>
                </a:cubicBezTo>
                <a:cubicBezTo>
                  <a:pt x="306" y="1321"/>
                  <a:pt x="305" y="1329"/>
                  <a:pt x="302" y="1335"/>
                </a:cubicBezTo>
                <a:cubicBezTo>
                  <a:pt x="303" y="1335"/>
                  <a:pt x="304" y="1335"/>
                  <a:pt x="305" y="1335"/>
                </a:cubicBezTo>
                <a:cubicBezTo>
                  <a:pt x="306" y="1335"/>
                  <a:pt x="308" y="1335"/>
                  <a:pt x="309" y="1335"/>
                </a:cubicBezTo>
                <a:cubicBezTo>
                  <a:pt x="311" y="1335"/>
                  <a:pt x="312" y="1335"/>
                  <a:pt x="313" y="1335"/>
                </a:cubicBezTo>
                <a:cubicBezTo>
                  <a:pt x="317" y="1335"/>
                  <a:pt x="319" y="1335"/>
                  <a:pt x="321" y="1333"/>
                </a:cubicBezTo>
                <a:cubicBezTo>
                  <a:pt x="321" y="1337"/>
                  <a:pt x="318" y="1339"/>
                  <a:pt x="323" y="1340"/>
                </a:cubicBezTo>
                <a:cubicBezTo>
                  <a:pt x="341" y="1338"/>
                  <a:pt x="357" y="1320"/>
                  <a:pt x="367" y="1311"/>
                </a:cubicBezTo>
                <a:cubicBezTo>
                  <a:pt x="357" y="1321"/>
                  <a:pt x="357" y="1337"/>
                  <a:pt x="352" y="1345"/>
                </a:cubicBezTo>
                <a:cubicBezTo>
                  <a:pt x="353" y="1348"/>
                  <a:pt x="357" y="1348"/>
                  <a:pt x="359" y="1350"/>
                </a:cubicBezTo>
                <a:cubicBezTo>
                  <a:pt x="356" y="1352"/>
                  <a:pt x="356" y="1366"/>
                  <a:pt x="360" y="1366"/>
                </a:cubicBezTo>
                <a:cubicBezTo>
                  <a:pt x="361" y="1366"/>
                  <a:pt x="361" y="1366"/>
                  <a:pt x="361" y="1366"/>
                </a:cubicBezTo>
                <a:cubicBezTo>
                  <a:pt x="364" y="1361"/>
                  <a:pt x="367" y="1353"/>
                  <a:pt x="373" y="1353"/>
                </a:cubicBezTo>
                <a:cubicBezTo>
                  <a:pt x="374" y="1353"/>
                  <a:pt x="375" y="1353"/>
                  <a:pt x="376" y="1354"/>
                </a:cubicBezTo>
                <a:cubicBezTo>
                  <a:pt x="380" y="1351"/>
                  <a:pt x="378" y="1342"/>
                  <a:pt x="381" y="1338"/>
                </a:cubicBezTo>
                <a:cubicBezTo>
                  <a:pt x="384" y="1343"/>
                  <a:pt x="385" y="1349"/>
                  <a:pt x="391" y="1350"/>
                </a:cubicBezTo>
                <a:cubicBezTo>
                  <a:pt x="400" y="1332"/>
                  <a:pt x="386" y="1309"/>
                  <a:pt x="395" y="1294"/>
                </a:cubicBezTo>
                <a:cubicBezTo>
                  <a:pt x="455" y="1352"/>
                  <a:pt x="421" y="1419"/>
                  <a:pt x="369" y="1468"/>
                </a:cubicBezTo>
                <a:cubicBezTo>
                  <a:pt x="337" y="1499"/>
                  <a:pt x="306" y="1536"/>
                  <a:pt x="272" y="1545"/>
                </a:cubicBezTo>
                <a:cubicBezTo>
                  <a:pt x="276" y="1541"/>
                  <a:pt x="270" y="1538"/>
                  <a:pt x="272" y="1532"/>
                </a:cubicBezTo>
                <a:cubicBezTo>
                  <a:pt x="271" y="1531"/>
                  <a:pt x="270" y="1531"/>
                  <a:pt x="269" y="1531"/>
                </a:cubicBezTo>
                <a:cubicBezTo>
                  <a:pt x="267" y="1531"/>
                  <a:pt x="267" y="1534"/>
                  <a:pt x="265" y="1535"/>
                </a:cubicBezTo>
                <a:cubicBezTo>
                  <a:pt x="269" y="1524"/>
                  <a:pt x="261" y="1523"/>
                  <a:pt x="260" y="1513"/>
                </a:cubicBezTo>
                <a:cubicBezTo>
                  <a:pt x="247" y="1515"/>
                  <a:pt x="243" y="1533"/>
                  <a:pt x="244" y="1544"/>
                </a:cubicBezTo>
                <a:cubicBezTo>
                  <a:pt x="237" y="1539"/>
                  <a:pt x="233" y="1531"/>
                  <a:pt x="222" y="1530"/>
                </a:cubicBezTo>
                <a:cubicBezTo>
                  <a:pt x="222" y="1539"/>
                  <a:pt x="221" y="1548"/>
                  <a:pt x="227" y="1550"/>
                </a:cubicBezTo>
                <a:cubicBezTo>
                  <a:pt x="219" y="1550"/>
                  <a:pt x="219" y="1550"/>
                  <a:pt x="219" y="1550"/>
                </a:cubicBezTo>
                <a:cubicBezTo>
                  <a:pt x="224" y="1561"/>
                  <a:pt x="236" y="1565"/>
                  <a:pt x="246" y="1571"/>
                </a:cubicBezTo>
                <a:cubicBezTo>
                  <a:pt x="224" y="1573"/>
                  <a:pt x="194" y="1576"/>
                  <a:pt x="186" y="1597"/>
                </a:cubicBezTo>
                <a:cubicBezTo>
                  <a:pt x="186" y="1580"/>
                  <a:pt x="188" y="1573"/>
                  <a:pt x="186" y="1557"/>
                </a:cubicBezTo>
                <a:cubicBezTo>
                  <a:pt x="219" y="1549"/>
                  <a:pt x="224" y="1472"/>
                  <a:pt x="253" y="1472"/>
                </a:cubicBezTo>
                <a:cubicBezTo>
                  <a:pt x="259" y="1472"/>
                  <a:pt x="266" y="1475"/>
                  <a:pt x="275" y="1484"/>
                </a:cubicBezTo>
                <a:cubicBezTo>
                  <a:pt x="274" y="1474"/>
                  <a:pt x="282" y="1474"/>
                  <a:pt x="285" y="1470"/>
                </a:cubicBezTo>
                <a:cubicBezTo>
                  <a:pt x="281" y="1469"/>
                  <a:pt x="278" y="1467"/>
                  <a:pt x="275" y="1465"/>
                </a:cubicBezTo>
                <a:cubicBezTo>
                  <a:pt x="276" y="1463"/>
                  <a:pt x="277" y="1460"/>
                  <a:pt x="277" y="1456"/>
                </a:cubicBezTo>
                <a:cubicBezTo>
                  <a:pt x="276" y="1456"/>
                  <a:pt x="276" y="1456"/>
                  <a:pt x="276" y="1456"/>
                </a:cubicBezTo>
                <a:cubicBezTo>
                  <a:pt x="268" y="1456"/>
                  <a:pt x="270" y="1446"/>
                  <a:pt x="265" y="1443"/>
                </a:cubicBezTo>
                <a:cubicBezTo>
                  <a:pt x="262" y="1446"/>
                  <a:pt x="261" y="1450"/>
                  <a:pt x="258" y="1453"/>
                </a:cubicBezTo>
                <a:cubicBezTo>
                  <a:pt x="254" y="1445"/>
                  <a:pt x="265" y="1437"/>
                  <a:pt x="274" y="1437"/>
                </a:cubicBezTo>
                <a:cubicBezTo>
                  <a:pt x="276" y="1437"/>
                  <a:pt x="277" y="1437"/>
                  <a:pt x="278" y="1438"/>
                </a:cubicBezTo>
                <a:cubicBezTo>
                  <a:pt x="273" y="1443"/>
                  <a:pt x="276" y="1455"/>
                  <a:pt x="286" y="1455"/>
                </a:cubicBezTo>
                <a:cubicBezTo>
                  <a:pt x="286" y="1455"/>
                  <a:pt x="287" y="1455"/>
                  <a:pt x="287" y="1455"/>
                </a:cubicBezTo>
                <a:cubicBezTo>
                  <a:pt x="290" y="1449"/>
                  <a:pt x="291" y="1443"/>
                  <a:pt x="299" y="1443"/>
                </a:cubicBezTo>
                <a:cubicBezTo>
                  <a:pt x="299" y="1444"/>
                  <a:pt x="300" y="1444"/>
                  <a:pt x="302" y="1444"/>
                </a:cubicBezTo>
                <a:cubicBezTo>
                  <a:pt x="302" y="1444"/>
                  <a:pt x="302" y="1444"/>
                  <a:pt x="302" y="1444"/>
                </a:cubicBezTo>
                <a:cubicBezTo>
                  <a:pt x="300" y="1447"/>
                  <a:pt x="301" y="1452"/>
                  <a:pt x="301" y="1456"/>
                </a:cubicBezTo>
                <a:cubicBezTo>
                  <a:pt x="307" y="1456"/>
                  <a:pt x="308" y="1451"/>
                  <a:pt x="314" y="1451"/>
                </a:cubicBezTo>
                <a:cubicBezTo>
                  <a:pt x="317" y="1454"/>
                  <a:pt x="316" y="1460"/>
                  <a:pt x="321" y="1460"/>
                </a:cubicBezTo>
                <a:cubicBezTo>
                  <a:pt x="321" y="1460"/>
                  <a:pt x="321" y="1460"/>
                  <a:pt x="321" y="1460"/>
                </a:cubicBezTo>
                <a:cubicBezTo>
                  <a:pt x="322" y="1457"/>
                  <a:pt x="322" y="1453"/>
                  <a:pt x="325" y="1451"/>
                </a:cubicBezTo>
                <a:cubicBezTo>
                  <a:pt x="326" y="1453"/>
                  <a:pt x="331" y="1455"/>
                  <a:pt x="335" y="1455"/>
                </a:cubicBezTo>
                <a:cubicBezTo>
                  <a:pt x="337" y="1455"/>
                  <a:pt x="339" y="1454"/>
                  <a:pt x="340" y="1453"/>
                </a:cubicBezTo>
                <a:cubicBezTo>
                  <a:pt x="335" y="1451"/>
                  <a:pt x="337" y="1443"/>
                  <a:pt x="331" y="1441"/>
                </a:cubicBezTo>
                <a:cubicBezTo>
                  <a:pt x="334" y="1439"/>
                  <a:pt x="338" y="1437"/>
                  <a:pt x="338" y="1432"/>
                </a:cubicBezTo>
                <a:cubicBezTo>
                  <a:pt x="329" y="1431"/>
                  <a:pt x="339" y="1417"/>
                  <a:pt x="333" y="1410"/>
                </a:cubicBezTo>
                <a:cubicBezTo>
                  <a:pt x="330" y="1413"/>
                  <a:pt x="324" y="1414"/>
                  <a:pt x="321" y="1417"/>
                </a:cubicBezTo>
                <a:cubicBezTo>
                  <a:pt x="321" y="1413"/>
                  <a:pt x="319" y="1410"/>
                  <a:pt x="316" y="1408"/>
                </a:cubicBezTo>
                <a:cubicBezTo>
                  <a:pt x="312" y="1412"/>
                  <a:pt x="305" y="1424"/>
                  <a:pt x="313" y="1428"/>
                </a:cubicBezTo>
                <a:cubicBezTo>
                  <a:pt x="307" y="1425"/>
                  <a:pt x="300" y="1422"/>
                  <a:pt x="292" y="1422"/>
                </a:cubicBezTo>
                <a:cubicBezTo>
                  <a:pt x="289" y="1422"/>
                  <a:pt x="285" y="1423"/>
                  <a:pt x="282" y="1424"/>
                </a:cubicBezTo>
                <a:cubicBezTo>
                  <a:pt x="282" y="1412"/>
                  <a:pt x="282" y="1412"/>
                  <a:pt x="282" y="1412"/>
                </a:cubicBezTo>
                <a:cubicBezTo>
                  <a:pt x="284" y="1413"/>
                  <a:pt x="286" y="1413"/>
                  <a:pt x="287" y="1413"/>
                </a:cubicBezTo>
                <a:cubicBezTo>
                  <a:pt x="288" y="1413"/>
                  <a:pt x="290" y="1413"/>
                  <a:pt x="292" y="1412"/>
                </a:cubicBezTo>
                <a:cubicBezTo>
                  <a:pt x="289" y="1406"/>
                  <a:pt x="293" y="1405"/>
                  <a:pt x="292" y="1398"/>
                </a:cubicBezTo>
                <a:cubicBezTo>
                  <a:pt x="279" y="1398"/>
                  <a:pt x="279" y="1395"/>
                  <a:pt x="268" y="1393"/>
                </a:cubicBezTo>
                <a:cubicBezTo>
                  <a:pt x="264" y="1404"/>
                  <a:pt x="269" y="1405"/>
                  <a:pt x="265" y="1414"/>
                </a:cubicBezTo>
                <a:cubicBezTo>
                  <a:pt x="270" y="1416"/>
                  <a:pt x="276" y="1417"/>
                  <a:pt x="278" y="1417"/>
                </a:cubicBezTo>
                <a:cubicBezTo>
                  <a:pt x="270" y="1438"/>
                  <a:pt x="247" y="1444"/>
                  <a:pt x="236" y="1463"/>
                </a:cubicBezTo>
                <a:cubicBezTo>
                  <a:pt x="239" y="1442"/>
                  <a:pt x="225" y="1438"/>
                  <a:pt x="217" y="1427"/>
                </a:cubicBezTo>
                <a:cubicBezTo>
                  <a:pt x="222" y="1428"/>
                  <a:pt x="227" y="1429"/>
                  <a:pt x="233" y="1429"/>
                </a:cubicBezTo>
                <a:cubicBezTo>
                  <a:pt x="234" y="1429"/>
                  <a:pt x="236" y="1429"/>
                  <a:pt x="237" y="1429"/>
                </a:cubicBezTo>
                <a:cubicBezTo>
                  <a:pt x="233" y="1421"/>
                  <a:pt x="248" y="1424"/>
                  <a:pt x="246" y="1414"/>
                </a:cubicBezTo>
                <a:cubicBezTo>
                  <a:pt x="245" y="1414"/>
                  <a:pt x="244" y="1414"/>
                  <a:pt x="244" y="1414"/>
                </a:cubicBezTo>
                <a:cubicBezTo>
                  <a:pt x="241" y="1414"/>
                  <a:pt x="240" y="1413"/>
                  <a:pt x="238" y="1413"/>
                </a:cubicBezTo>
                <a:cubicBezTo>
                  <a:pt x="236" y="1412"/>
                  <a:pt x="235" y="1412"/>
                  <a:pt x="233" y="1412"/>
                </a:cubicBezTo>
                <a:cubicBezTo>
                  <a:pt x="232" y="1412"/>
                  <a:pt x="230" y="1412"/>
                  <a:pt x="229" y="1414"/>
                </a:cubicBezTo>
                <a:cubicBezTo>
                  <a:pt x="235" y="1408"/>
                  <a:pt x="238" y="1395"/>
                  <a:pt x="232" y="1391"/>
                </a:cubicBezTo>
                <a:cubicBezTo>
                  <a:pt x="224" y="1397"/>
                  <a:pt x="218" y="1396"/>
                  <a:pt x="210" y="1402"/>
                </a:cubicBezTo>
                <a:cubicBezTo>
                  <a:pt x="208" y="1400"/>
                  <a:pt x="208" y="1395"/>
                  <a:pt x="204" y="1395"/>
                </a:cubicBezTo>
                <a:cubicBezTo>
                  <a:pt x="203" y="1395"/>
                  <a:pt x="203" y="1395"/>
                  <a:pt x="203" y="1395"/>
                </a:cubicBezTo>
                <a:cubicBezTo>
                  <a:pt x="199" y="1399"/>
                  <a:pt x="196" y="1406"/>
                  <a:pt x="195" y="1414"/>
                </a:cubicBezTo>
                <a:cubicBezTo>
                  <a:pt x="193" y="1407"/>
                  <a:pt x="187" y="1405"/>
                  <a:pt x="183" y="1402"/>
                </a:cubicBezTo>
                <a:cubicBezTo>
                  <a:pt x="181" y="1404"/>
                  <a:pt x="181" y="1404"/>
                  <a:pt x="180" y="1404"/>
                </a:cubicBezTo>
                <a:cubicBezTo>
                  <a:pt x="180" y="1404"/>
                  <a:pt x="180" y="1403"/>
                  <a:pt x="179" y="1403"/>
                </a:cubicBezTo>
                <a:cubicBezTo>
                  <a:pt x="178" y="1402"/>
                  <a:pt x="177" y="1402"/>
                  <a:pt x="176" y="1402"/>
                </a:cubicBezTo>
                <a:cubicBezTo>
                  <a:pt x="175" y="1402"/>
                  <a:pt x="175" y="1402"/>
                  <a:pt x="174" y="1402"/>
                </a:cubicBezTo>
                <a:cubicBezTo>
                  <a:pt x="177" y="1411"/>
                  <a:pt x="179" y="1419"/>
                  <a:pt x="188" y="1422"/>
                </a:cubicBezTo>
                <a:cubicBezTo>
                  <a:pt x="181" y="1424"/>
                  <a:pt x="174" y="1425"/>
                  <a:pt x="174" y="1434"/>
                </a:cubicBezTo>
                <a:cubicBezTo>
                  <a:pt x="179" y="1436"/>
                  <a:pt x="186" y="1435"/>
                  <a:pt x="190" y="1438"/>
                </a:cubicBezTo>
                <a:cubicBezTo>
                  <a:pt x="187" y="1442"/>
                  <a:pt x="188" y="1449"/>
                  <a:pt x="188" y="1456"/>
                </a:cubicBezTo>
                <a:cubicBezTo>
                  <a:pt x="195" y="1455"/>
                  <a:pt x="201" y="1453"/>
                  <a:pt x="203" y="1446"/>
                </a:cubicBezTo>
                <a:cubicBezTo>
                  <a:pt x="208" y="1458"/>
                  <a:pt x="204" y="1468"/>
                  <a:pt x="195" y="1473"/>
                </a:cubicBezTo>
                <a:cubicBezTo>
                  <a:pt x="190" y="1471"/>
                  <a:pt x="187" y="1467"/>
                  <a:pt x="181" y="1467"/>
                </a:cubicBezTo>
                <a:cubicBezTo>
                  <a:pt x="177" y="1471"/>
                  <a:pt x="183" y="1479"/>
                  <a:pt x="177" y="1479"/>
                </a:cubicBezTo>
                <a:cubicBezTo>
                  <a:pt x="177" y="1479"/>
                  <a:pt x="175" y="1479"/>
                  <a:pt x="174" y="1479"/>
                </a:cubicBezTo>
                <a:cubicBezTo>
                  <a:pt x="173" y="1487"/>
                  <a:pt x="179" y="1488"/>
                  <a:pt x="184" y="1491"/>
                </a:cubicBezTo>
                <a:cubicBezTo>
                  <a:pt x="178" y="1494"/>
                  <a:pt x="175" y="1500"/>
                  <a:pt x="171" y="1506"/>
                </a:cubicBezTo>
                <a:cubicBezTo>
                  <a:pt x="164" y="1491"/>
                  <a:pt x="150" y="1483"/>
                  <a:pt x="130" y="1482"/>
                </a:cubicBezTo>
                <a:cubicBezTo>
                  <a:pt x="137" y="1479"/>
                  <a:pt x="145" y="1478"/>
                  <a:pt x="148" y="1472"/>
                </a:cubicBezTo>
                <a:cubicBezTo>
                  <a:pt x="144" y="1467"/>
                  <a:pt x="147" y="1464"/>
                  <a:pt x="147" y="1455"/>
                </a:cubicBezTo>
                <a:cubicBezTo>
                  <a:pt x="140" y="1456"/>
                  <a:pt x="134" y="1458"/>
                  <a:pt x="131" y="1463"/>
                </a:cubicBezTo>
                <a:cubicBezTo>
                  <a:pt x="132" y="1452"/>
                  <a:pt x="132" y="1441"/>
                  <a:pt x="121" y="1441"/>
                </a:cubicBezTo>
                <a:cubicBezTo>
                  <a:pt x="121" y="1441"/>
                  <a:pt x="121" y="1441"/>
                  <a:pt x="121" y="1441"/>
                </a:cubicBezTo>
                <a:cubicBezTo>
                  <a:pt x="118" y="1448"/>
                  <a:pt x="113" y="1454"/>
                  <a:pt x="111" y="1463"/>
                </a:cubicBezTo>
                <a:cubicBezTo>
                  <a:pt x="110" y="1464"/>
                  <a:pt x="109" y="1464"/>
                  <a:pt x="108" y="1464"/>
                </a:cubicBezTo>
                <a:cubicBezTo>
                  <a:pt x="103" y="1464"/>
                  <a:pt x="103" y="1460"/>
                  <a:pt x="99" y="1460"/>
                </a:cubicBezTo>
                <a:cubicBezTo>
                  <a:pt x="97" y="1469"/>
                  <a:pt x="103" y="1479"/>
                  <a:pt x="101" y="1482"/>
                </a:cubicBezTo>
                <a:cubicBezTo>
                  <a:pt x="98" y="1480"/>
                  <a:pt x="96" y="1480"/>
                  <a:pt x="94" y="1480"/>
                </a:cubicBezTo>
                <a:cubicBezTo>
                  <a:pt x="91" y="1480"/>
                  <a:pt x="89" y="1481"/>
                  <a:pt x="86" y="1482"/>
                </a:cubicBezTo>
                <a:cubicBezTo>
                  <a:pt x="83" y="1483"/>
                  <a:pt x="81" y="1484"/>
                  <a:pt x="78" y="1484"/>
                </a:cubicBezTo>
                <a:cubicBezTo>
                  <a:pt x="77" y="1484"/>
                  <a:pt x="77" y="1484"/>
                  <a:pt x="77" y="1484"/>
                </a:cubicBezTo>
                <a:cubicBezTo>
                  <a:pt x="82" y="1492"/>
                  <a:pt x="92" y="1495"/>
                  <a:pt x="101" y="1496"/>
                </a:cubicBezTo>
                <a:cubicBezTo>
                  <a:pt x="95" y="1497"/>
                  <a:pt x="93" y="1503"/>
                  <a:pt x="94" y="1511"/>
                </a:cubicBezTo>
                <a:cubicBezTo>
                  <a:pt x="95" y="1511"/>
                  <a:pt x="95" y="1511"/>
                  <a:pt x="96" y="1511"/>
                </a:cubicBezTo>
                <a:cubicBezTo>
                  <a:pt x="103" y="1511"/>
                  <a:pt x="105" y="1506"/>
                  <a:pt x="113" y="1506"/>
                </a:cubicBezTo>
                <a:cubicBezTo>
                  <a:pt x="113" y="1514"/>
                  <a:pt x="118" y="1519"/>
                  <a:pt x="121" y="1525"/>
                </a:cubicBezTo>
                <a:cubicBezTo>
                  <a:pt x="121" y="1522"/>
                  <a:pt x="123" y="1521"/>
                  <a:pt x="126" y="1521"/>
                </a:cubicBezTo>
                <a:cubicBezTo>
                  <a:pt x="127" y="1521"/>
                  <a:pt x="127" y="1521"/>
                  <a:pt x="128" y="1521"/>
                </a:cubicBezTo>
                <a:cubicBezTo>
                  <a:pt x="128" y="1516"/>
                  <a:pt x="129" y="1512"/>
                  <a:pt x="131" y="1509"/>
                </a:cubicBezTo>
                <a:cubicBezTo>
                  <a:pt x="137" y="1512"/>
                  <a:pt x="137" y="1520"/>
                  <a:pt x="142" y="1525"/>
                </a:cubicBezTo>
                <a:cubicBezTo>
                  <a:pt x="141" y="1525"/>
                  <a:pt x="141" y="1525"/>
                  <a:pt x="141" y="1525"/>
                </a:cubicBezTo>
                <a:cubicBezTo>
                  <a:pt x="139" y="1525"/>
                  <a:pt x="137" y="1526"/>
                  <a:pt x="137" y="1528"/>
                </a:cubicBezTo>
                <a:cubicBezTo>
                  <a:pt x="137" y="1528"/>
                  <a:pt x="138" y="1528"/>
                  <a:pt x="138" y="1528"/>
                </a:cubicBezTo>
                <a:cubicBezTo>
                  <a:pt x="141" y="1528"/>
                  <a:pt x="143" y="1529"/>
                  <a:pt x="143" y="1532"/>
                </a:cubicBezTo>
                <a:cubicBezTo>
                  <a:pt x="142" y="1535"/>
                  <a:pt x="137" y="1534"/>
                  <a:pt x="138" y="1540"/>
                </a:cubicBezTo>
                <a:cubicBezTo>
                  <a:pt x="148" y="1539"/>
                  <a:pt x="154" y="1538"/>
                  <a:pt x="162" y="1537"/>
                </a:cubicBezTo>
                <a:cubicBezTo>
                  <a:pt x="164" y="1528"/>
                  <a:pt x="163" y="1528"/>
                  <a:pt x="159" y="1523"/>
                </a:cubicBezTo>
                <a:cubicBezTo>
                  <a:pt x="161" y="1522"/>
                  <a:pt x="164" y="1521"/>
                  <a:pt x="166" y="1521"/>
                </a:cubicBezTo>
                <a:cubicBezTo>
                  <a:pt x="180" y="1521"/>
                  <a:pt x="177" y="1547"/>
                  <a:pt x="181" y="1559"/>
                </a:cubicBezTo>
                <a:cubicBezTo>
                  <a:pt x="171" y="1559"/>
                  <a:pt x="171" y="1559"/>
                  <a:pt x="171" y="1559"/>
                </a:cubicBezTo>
                <a:cubicBezTo>
                  <a:pt x="174" y="1557"/>
                  <a:pt x="177" y="1543"/>
                  <a:pt x="171" y="1542"/>
                </a:cubicBezTo>
                <a:cubicBezTo>
                  <a:pt x="165" y="1546"/>
                  <a:pt x="159" y="1549"/>
                  <a:pt x="155" y="1554"/>
                </a:cubicBezTo>
                <a:cubicBezTo>
                  <a:pt x="152" y="1553"/>
                  <a:pt x="151" y="1549"/>
                  <a:pt x="146" y="1549"/>
                </a:cubicBezTo>
                <a:cubicBezTo>
                  <a:pt x="145" y="1549"/>
                  <a:pt x="145" y="1549"/>
                  <a:pt x="145" y="1549"/>
                </a:cubicBezTo>
                <a:cubicBezTo>
                  <a:pt x="144" y="1553"/>
                  <a:pt x="144" y="1558"/>
                  <a:pt x="142" y="1561"/>
                </a:cubicBezTo>
                <a:cubicBezTo>
                  <a:pt x="137" y="1558"/>
                  <a:pt x="134" y="1555"/>
                  <a:pt x="127" y="1555"/>
                </a:cubicBezTo>
                <a:cubicBezTo>
                  <a:pt x="126" y="1555"/>
                  <a:pt x="124" y="1555"/>
                  <a:pt x="123" y="1556"/>
                </a:cubicBezTo>
                <a:cubicBezTo>
                  <a:pt x="126" y="1562"/>
                  <a:pt x="130" y="1567"/>
                  <a:pt x="135" y="1571"/>
                </a:cubicBezTo>
                <a:cubicBezTo>
                  <a:pt x="129" y="1572"/>
                  <a:pt x="130" y="1579"/>
                  <a:pt x="124" y="1581"/>
                </a:cubicBezTo>
                <a:cubicBezTo>
                  <a:pt x="130" y="1581"/>
                  <a:pt x="135" y="1582"/>
                  <a:pt x="138" y="1585"/>
                </a:cubicBezTo>
                <a:cubicBezTo>
                  <a:pt x="136" y="1587"/>
                  <a:pt x="140" y="1593"/>
                  <a:pt x="138" y="1600"/>
                </a:cubicBezTo>
                <a:cubicBezTo>
                  <a:pt x="143" y="1598"/>
                  <a:pt x="147" y="1596"/>
                  <a:pt x="151" y="1596"/>
                </a:cubicBezTo>
                <a:cubicBezTo>
                  <a:pt x="153" y="1596"/>
                  <a:pt x="156" y="1597"/>
                  <a:pt x="159" y="1600"/>
                </a:cubicBezTo>
                <a:cubicBezTo>
                  <a:pt x="165" y="1593"/>
                  <a:pt x="159" y="1582"/>
                  <a:pt x="159" y="1579"/>
                </a:cubicBezTo>
                <a:cubicBezTo>
                  <a:pt x="176" y="1596"/>
                  <a:pt x="173" y="1619"/>
                  <a:pt x="167" y="1644"/>
                </a:cubicBezTo>
                <a:cubicBezTo>
                  <a:pt x="172" y="1632"/>
                  <a:pt x="179" y="1623"/>
                  <a:pt x="191" y="1623"/>
                </a:cubicBezTo>
                <a:cubicBezTo>
                  <a:pt x="194" y="1623"/>
                  <a:pt x="197" y="1624"/>
                  <a:pt x="201" y="1626"/>
                </a:cubicBezTo>
                <a:cubicBezTo>
                  <a:pt x="200" y="1627"/>
                  <a:pt x="199" y="1627"/>
                  <a:pt x="198" y="1627"/>
                </a:cubicBezTo>
                <a:cubicBezTo>
                  <a:pt x="198" y="1627"/>
                  <a:pt x="197" y="1627"/>
                  <a:pt x="196" y="1627"/>
                </a:cubicBezTo>
                <a:cubicBezTo>
                  <a:pt x="196" y="1627"/>
                  <a:pt x="195" y="1627"/>
                  <a:pt x="195" y="1627"/>
                </a:cubicBezTo>
                <a:cubicBezTo>
                  <a:pt x="193" y="1627"/>
                  <a:pt x="192" y="1627"/>
                  <a:pt x="191" y="1629"/>
                </a:cubicBezTo>
                <a:cubicBezTo>
                  <a:pt x="193" y="1636"/>
                  <a:pt x="195" y="1635"/>
                  <a:pt x="193" y="1643"/>
                </a:cubicBezTo>
                <a:cubicBezTo>
                  <a:pt x="193" y="1643"/>
                  <a:pt x="193" y="1644"/>
                  <a:pt x="194" y="1644"/>
                </a:cubicBezTo>
                <a:cubicBezTo>
                  <a:pt x="195" y="1644"/>
                  <a:pt x="196" y="1643"/>
                  <a:pt x="198" y="1643"/>
                </a:cubicBezTo>
                <a:cubicBezTo>
                  <a:pt x="199" y="1643"/>
                  <a:pt x="201" y="1642"/>
                  <a:pt x="202" y="1642"/>
                </a:cubicBezTo>
                <a:cubicBezTo>
                  <a:pt x="203" y="1642"/>
                  <a:pt x="204" y="1642"/>
                  <a:pt x="205" y="1643"/>
                </a:cubicBezTo>
                <a:cubicBezTo>
                  <a:pt x="205" y="1676"/>
                  <a:pt x="171" y="1702"/>
                  <a:pt x="162" y="1737"/>
                </a:cubicBezTo>
                <a:cubicBezTo>
                  <a:pt x="160" y="1718"/>
                  <a:pt x="158" y="1688"/>
                  <a:pt x="162" y="1663"/>
                </a:cubicBezTo>
                <a:cubicBezTo>
                  <a:pt x="157" y="1683"/>
                  <a:pt x="152" y="1702"/>
                  <a:pt x="155" y="1720"/>
                </a:cubicBezTo>
                <a:cubicBezTo>
                  <a:pt x="164" y="1772"/>
                  <a:pt x="120" y="1811"/>
                  <a:pt x="123" y="1862"/>
                </a:cubicBezTo>
                <a:cubicBezTo>
                  <a:pt x="124" y="1861"/>
                  <a:pt x="125" y="1861"/>
                  <a:pt x="125" y="1861"/>
                </a:cubicBezTo>
                <a:cubicBezTo>
                  <a:pt x="128" y="1861"/>
                  <a:pt x="129" y="1862"/>
                  <a:pt x="130" y="1863"/>
                </a:cubicBezTo>
                <a:cubicBezTo>
                  <a:pt x="131" y="1864"/>
                  <a:pt x="132" y="1866"/>
                  <a:pt x="134" y="1866"/>
                </a:cubicBezTo>
                <a:cubicBezTo>
                  <a:pt x="135" y="1866"/>
                  <a:pt x="136" y="1865"/>
                  <a:pt x="137" y="1865"/>
                </a:cubicBezTo>
                <a:cubicBezTo>
                  <a:pt x="153" y="1765"/>
                  <a:pt x="194" y="1690"/>
                  <a:pt x="246" y="1626"/>
                </a:cubicBezTo>
                <a:cubicBezTo>
                  <a:pt x="249" y="1626"/>
                  <a:pt x="247" y="1631"/>
                  <a:pt x="251" y="1631"/>
                </a:cubicBezTo>
                <a:cubicBezTo>
                  <a:pt x="251" y="1631"/>
                  <a:pt x="251" y="1631"/>
                  <a:pt x="251" y="1631"/>
                </a:cubicBezTo>
                <a:cubicBezTo>
                  <a:pt x="259" y="1624"/>
                  <a:pt x="262" y="1612"/>
                  <a:pt x="268" y="1603"/>
                </a:cubicBezTo>
                <a:cubicBezTo>
                  <a:pt x="271" y="1612"/>
                  <a:pt x="281" y="1613"/>
                  <a:pt x="290" y="1615"/>
                </a:cubicBezTo>
                <a:cubicBezTo>
                  <a:pt x="291" y="1602"/>
                  <a:pt x="286" y="1595"/>
                  <a:pt x="280" y="1588"/>
                </a:cubicBezTo>
                <a:cubicBezTo>
                  <a:pt x="286" y="1591"/>
                  <a:pt x="290" y="1592"/>
                  <a:pt x="296" y="1592"/>
                </a:cubicBezTo>
                <a:cubicBezTo>
                  <a:pt x="298" y="1592"/>
                  <a:pt x="301" y="1592"/>
                  <a:pt x="304" y="1591"/>
                </a:cubicBezTo>
                <a:cubicBezTo>
                  <a:pt x="302" y="1582"/>
                  <a:pt x="317" y="1588"/>
                  <a:pt x="318" y="1581"/>
                </a:cubicBezTo>
                <a:cubicBezTo>
                  <a:pt x="309" y="1580"/>
                  <a:pt x="303" y="1570"/>
                  <a:pt x="294" y="1570"/>
                </a:cubicBezTo>
                <a:cubicBezTo>
                  <a:pt x="291" y="1570"/>
                  <a:pt x="289" y="1571"/>
                  <a:pt x="285" y="1573"/>
                </a:cubicBezTo>
                <a:cubicBezTo>
                  <a:pt x="318" y="1543"/>
                  <a:pt x="368" y="1470"/>
                  <a:pt x="412" y="1470"/>
                </a:cubicBezTo>
                <a:cubicBezTo>
                  <a:pt x="424" y="1470"/>
                  <a:pt x="435" y="1475"/>
                  <a:pt x="446" y="1487"/>
                </a:cubicBezTo>
                <a:cubicBezTo>
                  <a:pt x="456" y="1499"/>
                  <a:pt x="465" y="1514"/>
                  <a:pt x="469" y="1529"/>
                </a:cubicBezTo>
                <a:cubicBezTo>
                  <a:pt x="469" y="1529"/>
                  <a:pt x="469" y="1530"/>
                  <a:pt x="469" y="1530"/>
                </a:cubicBezTo>
                <a:cubicBezTo>
                  <a:pt x="470" y="1534"/>
                  <a:pt x="471" y="1538"/>
                  <a:pt x="471" y="1542"/>
                </a:cubicBezTo>
                <a:cubicBezTo>
                  <a:pt x="458" y="1539"/>
                  <a:pt x="453" y="1519"/>
                  <a:pt x="438" y="1516"/>
                </a:cubicBezTo>
                <a:cubicBezTo>
                  <a:pt x="437" y="1519"/>
                  <a:pt x="439" y="1525"/>
                  <a:pt x="436" y="1525"/>
                </a:cubicBezTo>
                <a:cubicBezTo>
                  <a:pt x="436" y="1525"/>
                  <a:pt x="436" y="1525"/>
                  <a:pt x="436" y="1525"/>
                </a:cubicBezTo>
                <a:cubicBezTo>
                  <a:pt x="435" y="1524"/>
                  <a:pt x="433" y="1523"/>
                  <a:pt x="432" y="1523"/>
                </a:cubicBezTo>
                <a:cubicBezTo>
                  <a:pt x="430" y="1523"/>
                  <a:pt x="428" y="1524"/>
                  <a:pt x="427" y="1524"/>
                </a:cubicBezTo>
                <a:cubicBezTo>
                  <a:pt x="425" y="1525"/>
                  <a:pt x="423" y="1525"/>
                  <a:pt x="420" y="1525"/>
                </a:cubicBezTo>
                <a:cubicBezTo>
                  <a:pt x="419" y="1525"/>
                  <a:pt x="418" y="1525"/>
                  <a:pt x="417" y="1525"/>
                </a:cubicBezTo>
                <a:cubicBezTo>
                  <a:pt x="420" y="1537"/>
                  <a:pt x="431" y="1541"/>
                  <a:pt x="439" y="1549"/>
                </a:cubicBezTo>
                <a:cubicBezTo>
                  <a:pt x="438" y="1549"/>
                  <a:pt x="437" y="1549"/>
                  <a:pt x="436" y="1549"/>
                </a:cubicBezTo>
                <a:cubicBezTo>
                  <a:pt x="419" y="1549"/>
                  <a:pt x="411" y="1557"/>
                  <a:pt x="407" y="1569"/>
                </a:cubicBezTo>
                <a:cubicBezTo>
                  <a:pt x="414" y="1571"/>
                  <a:pt x="418" y="1574"/>
                  <a:pt x="424" y="1574"/>
                </a:cubicBezTo>
                <a:cubicBezTo>
                  <a:pt x="426" y="1574"/>
                  <a:pt x="428" y="1573"/>
                  <a:pt x="431" y="1573"/>
                </a:cubicBezTo>
                <a:cubicBezTo>
                  <a:pt x="431" y="1579"/>
                  <a:pt x="431" y="1579"/>
                  <a:pt x="431" y="1579"/>
                </a:cubicBezTo>
                <a:cubicBezTo>
                  <a:pt x="436" y="1578"/>
                  <a:pt x="444" y="1579"/>
                  <a:pt x="446" y="1574"/>
                </a:cubicBezTo>
                <a:cubicBezTo>
                  <a:pt x="446" y="1588"/>
                  <a:pt x="444" y="1600"/>
                  <a:pt x="439" y="1612"/>
                </a:cubicBezTo>
                <a:cubicBezTo>
                  <a:pt x="440" y="1612"/>
                  <a:pt x="441" y="1612"/>
                  <a:pt x="442" y="1612"/>
                </a:cubicBezTo>
                <a:cubicBezTo>
                  <a:pt x="457" y="1612"/>
                  <a:pt x="469" y="1599"/>
                  <a:pt x="475" y="1586"/>
                </a:cubicBezTo>
                <a:cubicBezTo>
                  <a:pt x="472" y="1602"/>
                  <a:pt x="475" y="1610"/>
                  <a:pt x="479" y="1622"/>
                </a:cubicBezTo>
                <a:cubicBezTo>
                  <a:pt x="479" y="1622"/>
                  <a:pt x="480" y="1622"/>
                  <a:pt x="481" y="1622"/>
                </a:cubicBezTo>
                <a:cubicBezTo>
                  <a:pt x="484" y="1622"/>
                  <a:pt x="486" y="1622"/>
                  <a:pt x="487" y="1621"/>
                </a:cubicBezTo>
                <a:cubicBezTo>
                  <a:pt x="489" y="1627"/>
                  <a:pt x="491" y="1634"/>
                  <a:pt x="497" y="1636"/>
                </a:cubicBezTo>
                <a:cubicBezTo>
                  <a:pt x="497" y="1617"/>
                  <a:pt x="497" y="1617"/>
                  <a:pt x="497" y="1617"/>
                </a:cubicBezTo>
                <a:cubicBezTo>
                  <a:pt x="504" y="1617"/>
                  <a:pt x="504" y="1617"/>
                  <a:pt x="504" y="1617"/>
                </a:cubicBezTo>
                <a:cubicBezTo>
                  <a:pt x="505" y="1598"/>
                  <a:pt x="494" y="1592"/>
                  <a:pt x="489" y="1579"/>
                </a:cubicBezTo>
                <a:cubicBezTo>
                  <a:pt x="494" y="1586"/>
                  <a:pt x="503" y="1588"/>
                  <a:pt x="513" y="1588"/>
                </a:cubicBezTo>
                <a:cubicBezTo>
                  <a:pt x="520" y="1588"/>
                  <a:pt x="528" y="1587"/>
                  <a:pt x="535" y="1586"/>
                </a:cubicBezTo>
                <a:cubicBezTo>
                  <a:pt x="538" y="1581"/>
                  <a:pt x="529" y="1576"/>
                  <a:pt x="525" y="1573"/>
                </a:cubicBezTo>
                <a:cubicBezTo>
                  <a:pt x="526" y="1573"/>
                  <a:pt x="526" y="1573"/>
                  <a:pt x="527" y="1573"/>
                </a:cubicBezTo>
                <a:cubicBezTo>
                  <a:pt x="534" y="1573"/>
                  <a:pt x="521" y="1561"/>
                  <a:pt x="526" y="1559"/>
                </a:cubicBezTo>
                <a:cubicBezTo>
                  <a:pt x="528" y="1559"/>
                  <a:pt x="528" y="1559"/>
                  <a:pt x="529" y="1559"/>
                </a:cubicBezTo>
                <a:cubicBezTo>
                  <a:pt x="533" y="1559"/>
                  <a:pt x="535" y="1558"/>
                  <a:pt x="537" y="1557"/>
                </a:cubicBezTo>
                <a:cubicBezTo>
                  <a:pt x="539" y="1556"/>
                  <a:pt x="542" y="1556"/>
                  <a:pt x="545" y="1556"/>
                </a:cubicBezTo>
                <a:cubicBezTo>
                  <a:pt x="545" y="1556"/>
                  <a:pt x="545" y="1556"/>
                  <a:pt x="545" y="1556"/>
                </a:cubicBezTo>
                <a:cubicBezTo>
                  <a:pt x="546" y="1549"/>
                  <a:pt x="537" y="1553"/>
                  <a:pt x="537" y="1549"/>
                </a:cubicBezTo>
                <a:cubicBezTo>
                  <a:pt x="537" y="1549"/>
                  <a:pt x="538" y="1549"/>
                  <a:pt x="538" y="1549"/>
                </a:cubicBezTo>
                <a:cubicBezTo>
                  <a:pt x="547" y="1549"/>
                  <a:pt x="555" y="1545"/>
                  <a:pt x="552" y="1538"/>
                </a:cubicBezTo>
                <a:cubicBezTo>
                  <a:pt x="553" y="1539"/>
                  <a:pt x="553" y="1539"/>
                  <a:pt x="554" y="1539"/>
                </a:cubicBezTo>
                <a:cubicBezTo>
                  <a:pt x="562" y="1539"/>
                  <a:pt x="564" y="1529"/>
                  <a:pt x="564" y="1526"/>
                </a:cubicBezTo>
                <a:cubicBezTo>
                  <a:pt x="565" y="1527"/>
                  <a:pt x="566" y="1527"/>
                  <a:pt x="567" y="1527"/>
                </a:cubicBezTo>
                <a:cubicBezTo>
                  <a:pt x="575" y="1527"/>
                  <a:pt x="580" y="1524"/>
                  <a:pt x="588" y="1523"/>
                </a:cubicBezTo>
                <a:cubicBezTo>
                  <a:pt x="588" y="1526"/>
                  <a:pt x="588" y="1528"/>
                  <a:pt x="590" y="1530"/>
                </a:cubicBezTo>
                <a:cubicBezTo>
                  <a:pt x="605" y="1524"/>
                  <a:pt x="615" y="1530"/>
                  <a:pt x="626" y="1518"/>
                </a:cubicBezTo>
                <a:cubicBezTo>
                  <a:pt x="626" y="1520"/>
                  <a:pt x="626" y="1521"/>
                  <a:pt x="628" y="1521"/>
                </a:cubicBezTo>
                <a:cubicBezTo>
                  <a:pt x="628" y="1521"/>
                  <a:pt x="629" y="1521"/>
                  <a:pt x="629" y="1521"/>
                </a:cubicBezTo>
                <a:cubicBezTo>
                  <a:pt x="641" y="1512"/>
                  <a:pt x="655" y="1495"/>
                  <a:pt x="665" y="1489"/>
                </a:cubicBezTo>
                <a:cubicBezTo>
                  <a:pt x="649" y="1515"/>
                  <a:pt x="623" y="1531"/>
                  <a:pt x="610" y="1561"/>
                </a:cubicBezTo>
                <a:cubicBezTo>
                  <a:pt x="611" y="1561"/>
                  <a:pt x="611" y="1561"/>
                  <a:pt x="612" y="1561"/>
                </a:cubicBezTo>
                <a:cubicBezTo>
                  <a:pt x="612" y="1561"/>
                  <a:pt x="612" y="1561"/>
                  <a:pt x="612" y="1561"/>
                </a:cubicBezTo>
                <a:cubicBezTo>
                  <a:pt x="613" y="1561"/>
                  <a:pt x="613" y="1561"/>
                  <a:pt x="613" y="1561"/>
                </a:cubicBezTo>
                <a:cubicBezTo>
                  <a:pt x="615" y="1561"/>
                  <a:pt x="617" y="1561"/>
                  <a:pt x="617" y="1562"/>
                </a:cubicBezTo>
                <a:cubicBezTo>
                  <a:pt x="613" y="1571"/>
                  <a:pt x="607" y="1578"/>
                  <a:pt x="605" y="1588"/>
                </a:cubicBezTo>
                <a:cubicBezTo>
                  <a:pt x="606" y="1588"/>
                  <a:pt x="608" y="1588"/>
                  <a:pt x="609" y="1588"/>
                </a:cubicBezTo>
                <a:cubicBezTo>
                  <a:pt x="614" y="1588"/>
                  <a:pt x="616" y="1586"/>
                  <a:pt x="620" y="1585"/>
                </a:cubicBezTo>
                <a:cubicBezTo>
                  <a:pt x="615" y="1593"/>
                  <a:pt x="614" y="1610"/>
                  <a:pt x="617" y="1622"/>
                </a:cubicBezTo>
                <a:cubicBezTo>
                  <a:pt x="633" y="1617"/>
                  <a:pt x="641" y="1604"/>
                  <a:pt x="650" y="1591"/>
                </a:cubicBezTo>
                <a:cubicBezTo>
                  <a:pt x="646" y="1597"/>
                  <a:pt x="650" y="1600"/>
                  <a:pt x="650" y="1607"/>
                </a:cubicBezTo>
                <a:cubicBezTo>
                  <a:pt x="665" y="1602"/>
                  <a:pt x="664" y="1582"/>
                  <a:pt x="674" y="1571"/>
                </a:cubicBezTo>
                <a:cubicBezTo>
                  <a:pt x="678" y="1576"/>
                  <a:pt x="672" y="1592"/>
                  <a:pt x="679" y="1595"/>
                </a:cubicBezTo>
                <a:cubicBezTo>
                  <a:pt x="682" y="1587"/>
                  <a:pt x="691" y="1584"/>
                  <a:pt x="691" y="1573"/>
                </a:cubicBezTo>
                <a:cubicBezTo>
                  <a:pt x="692" y="1574"/>
                  <a:pt x="693" y="1574"/>
                  <a:pt x="694" y="1574"/>
                </a:cubicBezTo>
                <a:cubicBezTo>
                  <a:pt x="695" y="1574"/>
                  <a:pt x="696" y="1574"/>
                  <a:pt x="697" y="1573"/>
                </a:cubicBezTo>
                <a:cubicBezTo>
                  <a:pt x="699" y="1566"/>
                  <a:pt x="701" y="1559"/>
                  <a:pt x="703" y="1552"/>
                </a:cubicBezTo>
                <a:cubicBezTo>
                  <a:pt x="704" y="1558"/>
                  <a:pt x="708" y="1562"/>
                  <a:pt x="713" y="1564"/>
                </a:cubicBezTo>
                <a:cubicBezTo>
                  <a:pt x="714" y="1564"/>
                  <a:pt x="715" y="1565"/>
                  <a:pt x="715" y="1565"/>
                </a:cubicBezTo>
                <a:cubicBezTo>
                  <a:pt x="717" y="1565"/>
                  <a:pt x="719" y="1563"/>
                  <a:pt x="720" y="1562"/>
                </a:cubicBezTo>
                <a:cubicBezTo>
                  <a:pt x="721" y="1561"/>
                  <a:pt x="722" y="1560"/>
                  <a:pt x="723" y="1560"/>
                </a:cubicBezTo>
                <a:cubicBezTo>
                  <a:pt x="724" y="1560"/>
                  <a:pt x="724" y="1560"/>
                  <a:pt x="725" y="1561"/>
                </a:cubicBezTo>
                <a:cubicBezTo>
                  <a:pt x="720" y="1578"/>
                  <a:pt x="732" y="1591"/>
                  <a:pt x="735" y="1607"/>
                </a:cubicBezTo>
                <a:cubicBezTo>
                  <a:pt x="741" y="1605"/>
                  <a:pt x="741" y="1597"/>
                  <a:pt x="747" y="1595"/>
                </a:cubicBezTo>
                <a:cubicBezTo>
                  <a:pt x="746" y="1616"/>
                  <a:pt x="757" y="1626"/>
                  <a:pt x="768" y="1636"/>
                </a:cubicBezTo>
                <a:cubicBezTo>
                  <a:pt x="778" y="1625"/>
                  <a:pt x="776" y="1601"/>
                  <a:pt x="788" y="1591"/>
                </a:cubicBezTo>
                <a:cubicBezTo>
                  <a:pt x="791" y="1553"/>
                  <a:pt x="775" y="1524"/>
                  <a:pt x="764" y="1506"/>
                </a:cubicBezTo>
                <a:cubicBezTo>
                  <a:pt x="786" y="1525"/>
                  <a:pt x="800" y="1551"/>
                  <a:pt x="824" y="1568"/>
                </a:cubicBezTo>
                <a:cubicBezTo>
                  <a:pt x="826" y="1566"/>
                  <a:pt x="824" y="1560"/>
                  <a:pt x="828" y="1560"/>
                </a:cubicBezTo>
                <a:cubicBezTo>
                  <a:pt x="828" y="1560"/>
                  <a:pt x="829" y="1561"/>
                  <a:pt x="829" y="1561"/>
                </a:cubicBezTo>
                <a:cubicBezTo>
                  <a:pt x="837" y="1569"/>
                  <a:pt x="848" y="1574"/>
                  <a:pt x="860" y="1578"/>
                </a:cubicBezTo>
                <a:cubicBezTo>
                  <a:pt x="860" y="1569"/>
                  <a:pt x="860" y="1560"/>
                  <a:pt x="855" y="1557"/>
                </a:cubicBezTo>
                <a:cubicBezTo>
                  <a:pt x="868" y="1562"/>
                  <a:pt x="883" y="1571"/>
                  <a:pt x="900" y="1571"/>
                </a:cubicBezTo>
                <a:cubicBezTo>
                  <a:pt x="904" y="1571"/>
                  <a:pt x="909" y="1570"/>
                  <a:pt x="913" y="1569"/>
                </a:cubicBezTo>
                <a:cubicBezTo>
                  <a:pt x="913" y="1569"/>
                  <a:pt x="913" y="1569"/>
                  <a:pt x="913" y="1569"/>
                </a:cubicBezTo>
                <a:cubicBezTo>
                  <a:pt x="908" y="1549"/>
                  <a:pt x="884" y="1548"/>
                  <a:pt x="877" y="1530"/>
                </a:cubicBezTo>
                <a:cubicBezTo>
                  <a:pt x="878" y="1530"/>
                  <a:pt x="879" y="1530"/>
                  <a:pt x="880" y="1530"/>
                </a:cubicBezTo>
                <a:cubicBezTo>
                  <a:pt x="881" y="1530"/>
                  <a:pt x="882" y="1530"/>
                  <a:pt x="884" y="1530"/>
                </a:cubicBezTo>
                <a:cubicBezTo>
                  <a:pt x="885" y="1530"/>
                  <a:pt x="886" y="1530"/>
                  <a:pt x="888" y="1530"/>
                </a:cubicBezTo>
                <a:cubicBezTo>
                  <a:pt x="890" y="1530"/>
                  <a:pt x="892" y="1530"/>
                  <a:pt x="892" y="1528"/>
                </a:cubicBezTo>
                <a:cubicBezTo>
                  <a:pt x="886" y="1515"/>
                  <a:pt x="859" y="1513"/>
                  <a:pt x="860" y="1497"/>
                </a:cubicBezTo>
                <a:cubicBezTo>
                  <a:pt x="827" y="1491"/>
                  <a:pt x="791" y="1487"/>
                  <a:pt x="761" y="1479"/>
                </a:cubicBezTo>
                <a:cubicBezTo>
                  <a:pt x="768" y="1480"/>
                  <a:pt x="775" y="1481"/>
                  <a:pt x="782" y="1481"/>
                </a:cubicBezTo>
                <a:cubicBezTo>
                  <a:pt x="808" y="1481"/>
                  <a:pt x="831" y="1471"/>
                  <a:pt x="848" y="1460"/>
                </a:cubicBezTo>
                <a:cubicBezTo>
                  <a:pt x="849" y="1455"/>
                  <a:pt x="845" y="1456"/>
                  <a:pt x="845" y="1453"/>
                </a:cubicBezTo>
                <a:cubicBezTo>
                  <a:pt x="853" y="1448"/>
                  <a:pt x="861" y="1443"/>
                  <a:pt x="867" y="1436"/>
                </a:cubicBezTo>
                <a:cubicBezTo>
                  <a:pt x="866" y="1436"/>
                  <a:pt x="865" y="1436"/>
                  <a:pt x="864" y="1436"/>
                </a:cubicBezTo>
                <a:cubicBezTo>
                  <a:pt x="860" y="1436"/>
                  <a:pt x="858" y="1435"/>
                  <a:pt x="858" y="1431"/>
                </a:cubicBezTo>
                <a:cubicBezTo>
                  <a:pt x="873" y="1425"/>
                  <a:pt x="883" y="1416"/>
                  <a:pt x="889" y="1402"/>
                </a:cubicBezTo>
                <a:cubicBezTo>
                  <a:pt x="884" y="1399"/>
                  <a:pt x="876" y="1398"/>
                  <a:pt x="869" y="1398"/>
                </a:cubicBezTo>
                <a:cubicBezTo>
                  <a:pt x="859" y="1398"/>
                  <a:pt x="849" y="1400"/>
                  <a:pt x="845" y="1406"/>
                </a:cubicBezTo>
                <a:cubicBezTo>
                  <a:pt x="847" y="1402"/>
                  <a:pt x="847" y="1396"/>
                  <a:pt x="850" y="1391"/>
                </a:cubicBezTo>
                <a:cubicBezTo>
                  <a:pt x="848" y="1391"/>
                  <a:pt x="846" y="1391"/>
                  <a:pt x="844" y="1391"/>
                </a:cubicBezTo>
                <a:cubicBezTo>
                  <a:pt x="827" y="1391"/>
                  <a:pt x="818" y="1404"/>
                  <a:pt x="809" y="1405"/>
                </a:cubicBezTo>
                <a:cubicBezTo>
                  <a:pt x="813" y="1394"/>
                  <a:pt x="833" y="1399"/>
                  <a:pt x="834" y="1385"/>
                </a:cubicBezTo>
                <a:cubicBezTo>
                  <a:pt x="832" y="1380"/>
                  <a:pt x="824" y="1380"/>
                  <a:pt x="818" y="1380"/>
                </a:cubicBezTo>
                <a:cubicBezTo>
                  <a:pt x="817" y="1380"/>
                  <a:pt x="816" y="1380"/>
                  <a:pt x="816" y="1380"/>
                </a:cubicBezTo>
                <a:cubicBezTo>
                  <a:pt x="815" y="1380"/>
                  <a:pt x="814" y="1380"/>
                  <a:pt x="814" y="1380"/>
                </a:cubicBezTo>
                <a:cubicBezTo>
                  <a:pt x="812" y="1380"/>
                  <a:pt x="810" y="1380"/>
                  <a:pt x="809" y="1379"/>
                </a:cubicBezTo>
                <a:cubicBezTo>
                  <a:pt x="818" y="1372"/>
                  <a:pt x="834" y="1371"/>
                  <a:pt x="834" y="1355"/>
                </a:cubicBezTo>
                <a:cubicBezTo>
                  <a:pt x="833" y="1355"/>
                  <a:pt x="833" y="1355"/>
                  <a:pt x="833" y="1355"/>
                </a:cubicBezTo>
                <a:cubicBezTo>
                  <a:pt x="832" y="1355"/>
                  <a:pt x="831" y="1356"/>
                  <a:pt x="831" y="1356"/>
                </a:cubicBezTo>
                <a:cubicBezTo>
                  <a:pt x="830" y="1357"/>
                  <a:pt x="829" y="1357"/>
                  <a:pt x="829" y="1357"/>
                </a:cubicBezTo>
                <a:cubicBezTo>
                  <a:pt x="828" y="1357"/>
                  <a:pt x="828" y="1357"/>
                  <a:pt x="827" y="1355"/>
                </a:cubicBezTo>
                <a:cubicBezTo>
                  <a:pt x="836" y="1351"/>
                  <a:pt x="844" y="1338"/>
                  <a:pt x="839" y="1326"/>
                </a:cubicBezTo>
                <a:cubicBezTo>
                  <a:pt x="832" y="1330"/>
                  <a:pt x="822" y="1339"/>
                  <a:pt x="814" y="1339"/>
                </a:cubicBezTo>
                <a:cubicBezTo>
                  <a:pt x="813" y="1339"/>
                  <a:pt x="813" y="1338"/>
                  <a:pt x="812" y="1338"/>
                </a:cubicBezTo>
                <a:cubicBezTo>
                  <a:pt x="823" y="1325"/>
                  <a:pt x="836" y="1313"/>
                  <a:pt x="839" y="1292"/>
                </a:cubicBezTo>
                <a:cubicBezTo>
                  <a:pt x="838" y="1292"/>
                  <a:pt x="838" y="1292"/>
                  <a:pt x="837" y="1292"/>
                </a:cubicBezTo>
                <a:cubicBezTo>
                  <a:pt x="832" y="1292"/>
                  <a:pt x="828" y="1294"/>
                  <a:pt x="825" y="1296"/>
                </a:cubicBezTo>
                <a:cubicBezTo>
                  <a:pt x="822" y="1299"/>
                  <a:pt x="820" y="1301"/>
                  <a:pt x="818" y="1301"/>
                </a:cubicBezTo>
                <a:cubicBezTo>
                  <a:pt x="817" y="1301"/>
                  <a:pt x="817" y="1301"/>
                  <a:pt x="817" y="1301"/>
                </a:cubicBezTo>
                <a:cubicBezTo>
                  <a:pt x="829" y="1289"/>
                  <a:pt x="837" y="1273"/>
                  <a:pt x="834" y="1248"/>
                </a:cubicBezTo>
                <a:cubicBezTo>
                  <a:pt x="810" y="1248"/>
                  <a:pt x="803" y="1264"/>
                  <a:pt x="793" y="1278"/>
                </a:cubicBezTo>
                <a:cubicBezTo>
                  <a:pt x="794" y="1272"/>
                  <a:pt x="797" y="1262"/>
                  <a:pt x="793" y="1256"/>
                </a:cubicBezTo>
                <a:cubicBezTo>
                  <a:pt x="776" y="1257"/>
                  <a:pt x="781" y="1281"/>
                  <a:pt x="768" y="1285"/>
                </a:cubicBezTo>
                <a:cubicBezTo>
                  <a:pt x="768" y="1281"/>
                  <a:pt x="767" y="1279"/>
                  <a:pt x="764" y="1278"/>
                </a:cubicBezTo>
                <a:cubicBezTo>
                  <a:pt x="742" y="1306"/>
                  <a:pt x="743" y="1356"/>
                  <a:pt x="721" y="1385"/>
                </a:cubicBezTo>
                <a:cubicBezTo>
                  <a:pt x="730" y="1356"/>
                  <a:pt x="736" y="1332"/>
                  <a:pt x="730" y="1297"/>
                </a:cubicBezTo>
                <a:cubicBezTo>
                  <a:pt x="729" y="1296"/>
                  <a:pt x="727" y="1296"/>
                  <a:pt x="726" y="1296"/>
                </a:cubicBezTo>
                <a:cubicBezTo>
                  <a:pt x="726" y="1296"/>
                  <a:pt x="725" y="1296"/>
                  <a:pt x="725" y="1296"/>
                </a:cubicBezTo>
                <a:cubicBezTo>
                  <a:pt x="724" y="1296"/>
                  <a:pt x="724" y="1296"/>
                  <a:pt x="723" y="1296"/>
                </a:cubicBezTo>
                <a:cubicBezTo>
                  <a:pt x="722" y="1296"/>
                  <a:pt x="722" y="1296"/>
                  <a:pt x="721" y="1296"/>
                </a:cubicBezTo>
                <a:cubicBezTo>
                  <a:pt x="721" y="1289"/>
                  <a:pt x="723" y="1280"/>
                  <a:pt x="720" y="1277"/>
                </a:cubicBezTo>
                <a:cubicBezTo>
                  <a:pt x="719" y="1276"/>
                  <a:pt x="718" y="1276"/>
                  <a:pt x="717" y="1276"/>
                </a:cubicBezTo>
                <a:cubicBezTo>
                  <a:pt x="715" y="1276"/>
                  <a:pt x="714" y="1277"/>
                  <a:pt x="713" y="1278"/>
                </a:cubicBezTo>
                <a:cubicBezTo>
                  <a:pt x="712" y="1279"/>
                  <a:pt x="711" y="1280"/>
                  <a:pt x="710" y="1280"/>
                </a:cubicBezTo>
                <a:cubicBezTo>
                  <a:pt x="709" y="1280"/>
                  <a:pt x="709" y="1279"/>
                  <a:pt x="708" y="1278"/>
                </a:cubicBezTo>
                <a:cubicBezTo>
                  <a:pt x="707" y="1262"/>
                  <a:pt x="700" y="1251"/>
                  <a:pt x="689" y="1244"/>
                </a:cubicBezTo>
                <a:cubicBezTo>
                  <a:pt x="683" y="1255"/>
                  <a:pt x="679" y="1267"/>
                  <a:pt x="680" y="1285"/>
                </a:cubicBezTo>
                <a:cubicBezTo>
                  <a:pt x="678" y="1285"/>
                  <a:pt x="677" y="1282"/>
                  <a:pt x="674" y="1282"/>
                </a:cubicBezTo>
                <a:cubicBezTo>
                  <a:pt x="673" y="1282"/>
                  <a:pt x="673" y="1282"/>
                  <a:pt x="673" y="1282"/>
                </a:cubicBezTo>
                <a:cubicBezTo>
                  <a:pt x="692" y="1225"/>
                  <a:pt x="716" y="1152"/>
                  <a:pt x="717" y="1152"/>
                </a:cubicBezTo>
                <a:cubicBezTo>
                  <a:pt x="717" y="1152"/>
                  <a:pt x="717" y="1152"/>
                  <a:pt x="717" y="1152"/>
                </a:cubicBezTo>
                <a:cubicBezTo>
                  <a:pt x="711" y="1152"/>
                  <a:pt x="694" y="1191"/>
                  <a:pt x="678" y="1230"/>
                </a:cubicBezTo>
                <a:cubicBezTo>
                  <a:pt x="664" y="1266"/>
                  <a:pt x="650" y="1301"/>
                  <a:pt x="646" y="1308"/>
                </a:cubicBezTo>
                <a:cubicBezTo>
                  <a:pt x="653" y="1309"/>
                  <a:pt x="658" y="1311"/>
                  <a:pt x="663" y="1315"/>
                </a:cubicBezTo>
                <a:cubicBezTo>
                  <a:pt x="656" y="1333"/>
                  <a:pt x="652" y="1345"/>
                  <a:pt x="651" y="1345"/>
                </a:cubicBezTo>
                <a:cubicBezTo>
                  <a:pt x="653" y="1370"/>
                  <a:pt x="701" y="1389"/>
                  <a:pt x="701" y="1412"/>
                </a:cubicBezTo>
                <a:cubicBezTo>
                  <a:pt x="701" y="1423"/>
                  <a:pt x="697" y="1428"/>
                  <a:pt x="691" y="1428"/>
                </a:cubicBezTo>
                <a:cubicBezTo>
                  <a:pt x="679" y="1428"/>
                  <a:pt x="657" y="1408"/>
                  <a:pt x="646" y="1402"/>
                </a:cubicBezTo>
                <a:cubicBezTo>
                  <a:pt x="618" y="1389"/>
                  <a:pt x="585" y="1381"/>
                  <a:pt x="552" y="1381"/>
                </a:cubicBezTo>
                <a:cubicBezTo>
                  <a:pt x="512" y="1381"/>
                  <a:pt x="473" y="1392"/>
                  <a:pt x="444" y="1414"/>
                </a:cubicBezTo>
                <a:cubicBezTo>
                  <a:pt x="503" y="1358"/>
                  <a:pt x="528" y="1245"/>
                  <a:pt x="554" y="1147"/>
                </a:cubicBezTo>
                <a:cubicBezTo>
                  <a:pt x="564" y="1108"/>
                  <a:pt x="582" y="1067"/>
                  <a:pt x="629" y="1067"/>
                </a:cubicBezTo>
                <a:cubicBezTo>
                  <a:pt x="635" y="1067"/>
                  <a:pt x="642" y="1068"/>
                  <a:pt x="649" y="1070"/>
                </a:cubicBezTo>
                <a:cubicBezTo>
                  <a:pt x="640" y="1079"/>
                  <a:pt x="619" y="1081"/>
                  <a:pt x="615" y="1095"/>
                </a:cubicBezTo>
                <a:cubicBezTo>
                  <a:pt x="619" y="1096"/>
                  <a:pt x="621" y="1097"/>
                  <a:pt x="622" y="1099"/>
                </a:cubicBezTo>
                <a:cubicBezTo>
                  <a:pt x="620" y="1105"/>
                  <a:pt x="615" y="1116"/>
                  <a:pt x="620" y="1121"/>
                </a:cubicBezTo>
                <a:cubicBezTo>
                  <a:pt x="627" y="1112"/>
                  <a:pt x="642" y="1112"/>
                  <a:pt x="646" y="1101"/>
                </a:cubicBezTo>
                <a:cubicBezTo>
                  <a:pt x="643" y="1111"/>
                  <a:pt x="646" y="1122"/>
                  <a:pt x="646" y="1133"/>
                </a:cubicBezTo>
                <a:cubicBezTo>
                  <a:pt x="647" y="1133"/>
                  <a:pt x="648" y="1133"/>
                  <a:pt x="648" y="1133"/>
                </a:cubicBezTo>
                <a:cubicBezTo>
                  <a:pt x="651" y="1133"/>
                  <a:pt x="652" y="1135"/>
                  <a:pt x="653" y="1137"/>
                </a:cubicBezTo>
                <a:cubicBezTo>
                  <a:pt x="653" y="1139"/>
                  <a:pt x="654" y="1142"/>
                  <a:pt x="657" y="1142"/>
                </a:cubicBezTo>
                <a:cubicBezTo>
                  <a:pt x="657" y="1142"/>
                  <a:pt x="658" y="1142"/>
                  <a:pt x="658" y="1142"/>
                </a:cubicBezTo>
                <a:cubicBezTo>
                  <a:pt x="665" y="1140"/>
                  <a:pt x="661" y="1128"/>
                  <a:pt x="667" y="1128"/>
                </a:cubicBezTo>
                <a:cubicBezTo>
                  <a:pt x="667" y="1128"/>
                  <a:pt x="668" y="1128"/>
                  <a:pt x="668" y="1128"/>
                </a:cubicBezTo>
                <a:cubicBezTo>
                  <a:pt x="670" y="1123"/>
                  <a:pt x="663" y="1119"/>
                  <a:pt x="668" y="1116"/>
                </a:cubicBezTo>
                <a:cubicBezTo>
                  <a:pt x="668" y="1120"/>
                  <a:pt x="672" y="1120"/>
                  <a:pt x="675" y="1121"/>
                </a:cubicBezTo>
                <a:cubicBezTo>
                  <a:pt x="674" y="1113"/>
                  <a:pt x="678" y="1110"/>
                  <a:pt x="675" y="1104"/>
                </a:cubicBezTo>
                <a:cubicBezTo>
                  <a:pt x="676" y="1105"/>
                  <a:pt x="677" y="1105"/>
                  <a:pt x="677" y="1105"/>
                </a:cubicBezTo>
                <a:cubicBezTo>
                  <a:pt x="678" y="1105"/>
                  <a:pt x="679" y="1105"/>
                  <a:pt x="679" y="1105"/>
                </a:cubicBezTo>
                <a:cubicBezTo>
                  <a:pt x="680" y="1104"/>
                  <a:pt x="681" y="1104"/>
                  <a:pt x="682" y="1104"/>
                </a:cubicBezTo>
                <a:cubicBezTo>
                  <a:pt x="683" y="1104"/>
                  <a:pt x="683" y="1104"/>
                  <a:pt x="684" y="1104"/>
                </a:cubicBezTo>
                <a:cubicBezTo>
                  <a:pt x="690" y="1116"/>
                  <a:pt x="702" y="1111"/>
                  <a:pt x="711" y="1119"/>
                </a:cubicBezTo>
                <a:cubicBezTo>
                  <a:pt x="712" y="1099"/>
                  <a:pt x="707" y="1085"/>
                  <a:pt x="694" y="1078"/>
                </a:cubicBezTo>
                <a:cubicBezTo>
                  <a:pt x="702" y="1082"/>
                  <a:pt x="710" y="1083"/>
                  <a:pt x="718" y="1083"/>
                </a:cubicBezTo>
                <a:cubicBezTo>
                  <a:pt x="723" y="1083"/>
                  <a:pt x="728" y="1082"/>
                  <a:pt x="733" y="1082"/>
                </a:cubicBezTo>
                <a:cubicBezTo>
                  <a:pt x="734" y="1079"/>
                  <a:pt x="731" y="1078"/>
                  <a:pt x="732" y="1075"/>
                </a:cubicBezTo>
                <a:cubicBezTo>
                  <a:pt x="741" y="1075"/>
                  <a:pt x="747" y="1072"/>
                  <a:pt x="750" y="1066"/>
                </a:cubicBezTo>
                <a:cubicBezTo>
                  <a:pt x="745" y="1065"/>
                  <a:pt x="738" y="1064"/>
                  <a:pt x="732" y="1063"/>
                </a:cubicBezTo>
                <a:cubicBezTo>
                  <a:pt x="732" y="1061"/>
                  <a:pt x="734" y="1060"/>
                  <a:pt x="733" y="1056"/>
                </a:cubicBezTo>
                <a:cubicBezTo>
                  <a:pt x="727" y="1055"/>
                  <a:pt x="722" y="1054"/>
                  <a:pt x="718" y="1054"/>
                </a:cubicBezTo>
                <a:cubicBezTo>
                  <a:pt x="710" y="1054"/>
                  <a:pt x="703" y="1056"/>
                  <a:pt x="694" y="1061"/>
                </a:cubicBezTo>
                <a:cubicBezTo>
                  <a:pt x="707" y="1047"/>
                  <a:pt x="708" y="1035"/>
                  <a:pt x="709" y="1015"/>
                </a:cubicBezTo>
                <a:cubicBezTo>
                  <a:pt x="698" y="1019"/>
                  <a:pt x="697" y="1021"/>
                  <a:pt x="690" y="1021"/>
                </a:cubicBezTo>
                <a:cubicBezTo>
                  <a:pt x="687" y="1021"/>
                  <a:pt x="684" y="1021"/>
                  <a:pt x="680" y="1020"/>
                </a:cubicBezTo>
                <a:cubicBezTo>
                  <a:pt x="682" y="1013"/>
                  <a:pt x="683" y="1003"/>
                  <a:pt x="679" y="998"/>
                </a:cubicBezTo>
                <a:cubicBezTo>
                  <a:pt x="677" y="1000"/>
                  <a:pt x="676" y="1003"/>
                  <a:pt x="674" y="1005"/>
                </a:cubicBezTo>
                <a:cubicBezTo>
                  <a:pt x="674" y="986"/>
                  <a:pt x="674" y="986"/>
                  <a:pt x="674" y="986"/>
                </a:cubicBezTo>
                <a:cubicBezTo>
                  <a:pt x="673" y="986"/>
                  <a:pt x="672" y="986"/>
                  <a:pt x="671" y="986"/>
                </a:cubicBezTo>
                <a:cubicBezTo>
                  <a:pt x="668" y="986"/>
                  <a:pt x="669" y="989"/>
                  <a:pt x="667" y="989"/>
                </a:cubicBezTo>
                <a:cubicBezTo>
                  <a:pt x="668" y="981"/>
                  <a:pt x="664" y="978"/>
                  <a:pt x="663" y="972"/>
                </a:cubicBezTo>
                <a:cubicBezTo>
                  <a:pt x="657" y="973"/>
                  <a:pt x="655" y="983"/>
                  <a:pt x="650" y="983"/>
                </a:cubicBezTo>
                <a:cubicBezTo>
                  <a:pt x="650" y="983"/>
                  <a:pt x="649" y="983"/>
                  <a:pt x="648" y="983"/>
                </a:cubicBezTo>
                <a:cubicBezTo>
                  <a:pt x="643" y="993"/>
                  <a:pt x="645" y="1014"/>
                  <a:pt x="644" y="1024"/>
                </a:cubicBezTo>
                <a:cubicBezTo>
                  <a:pt x="637" y="1007"/>
                  <a:pt x="626" y="1004"/>
                  <a:pt x="610" y="998"/>
                </a:cubicBezTo>
                <a:cubicBezTo>
                  <a:pt x="615" y="1013"/>
                  <a:pt x="610" y="1017"/>
                  <a:pt x="619" y="1027"/>
                </a:cubicBezTo>
                <a:cubicBezTo>
                  <a:pt x="609" y="1027"/>
                  <a:pt x="609" y="1027"/>
                  <a:pt x="609" y="1027"/>
                </a:cubicBezTo>
                <a:cubicBezTo>
                  <a:pt x="612" y="1046"/>
                  <a:pt x="636" y="1051"/>
                  <a:pt x="647" y="1061"/>
                </a:cubicBezTo>
                <a:cubicBezTo>
                  <a:pt x="642" y="1061"/>
                  <a:pt x="636" y="1061"/>
                  <a:pt x="632" y="1061"/>
                </a:cubicBezTo>
                <a:cubicBezTo>
                  <a:pt x="592" y="1061"/>
                  <a:pt x="582" y="1074"/>
                  <a:pt x="567" y="1083"/>
                </a:cubicBezTo>
                <a:cubicBezTo>
                  <a:pt x="575" y="1067"/>
                  <a:pt x="579" y="1045"/>
                  <a:pt x="586" y="1024"/>
                </a:cubicBezTo>
                <a:cubicBezTo>
                  <a:pt x="620" y="1011"/>
                  <a:pt x="620" y="936"/>
                  <a:pt x="640" y="936"/>
                </a:cubicBezTo>
                <a:cubicBezTo>
                  <a:pt x="640" y="936"/>
                  <a:pt x="640" y="936"/>
                  <a:pt x="640" y="936"/>
                </a:cubicBezTo>
                <a:cubicBezTo>
                  <a:pt x="639" y="937"/>
                  <a:pt x="639" y="939"/>
                  <a:pt x="639" y="942"/>
                </a:cubicBezTo>
                <a:cubicBezTo>
                  <a:pt x="643" y="943"/>
                  <a:pt x="648" y="945"/>
                  <a:pt x="648" y="950"/>
                </a:cubicBezTo>
                <a:cubicBezTo>
                  <a:pt x="648" y="950"/>
                  <a:pt x="649" y="950"/>
                  <a:pt x="649" y="950"/>
                </a:cubicBezTo>
                <a:cubicBezTo>
                  <a:pt x="654" y="950"/>
                  <a:pt x="653" y="944"/>
                  <a:pt x="656" y="942"/>
                </a:cubicBezTo>
                <a:cubicBezTo>
                  <a:pt x="660" y="942"/>
                  <a:pt x="659" y="947"/>
                  <a:pt x="663" y="947"/>
                </a:cubicBezTo>
                <a:cubicBezTo>
                  <a:pt x="663" y="947"/>
                  <a:pt x="664" y="947"/>
                  <a:pt x="665" y="947"/>
                </a:cubicBezTo>
                <a:cubicBezTo>
                  <a:pt x="666" y="942"/>
                  <a:pt x="663" y="942"/>
                  <a:pt x="663" y="938"/>
                </a:cubicBezTo>
                <a:cubicBezTo>
                  <a:pt x="663" y="938"/>
                  <a:pt x="663" y="938"/>
                  <a:pt x="663" y="938"/>
                </a:cubicBezTo>
                <a:cubicBezTo>
                  <a:pt x="669" y="938"/>
                  <a:pt x="672" y="936"/>
                  <a:pt x="675" y="933"/>
                </a:cubicBezTo>
                <a:cubicBezTo>
                  <a:pt x="671" y="931"/>
                  <a:pt x="668" y="928"/>
                  <a:pt x="663" y="926"/>
                </a:cubicBezTo>
                <a:cubicBezTo>
                  <a:pt x="664" y="924"/>
                  <a:pt x="666" y="923"/>
                  <a:pt x="665" y="919"/>
                </a:cubicBezTo>
                <a:cubicBezTo>
                  <a:pt x="664" y="919"/>
                  <a:pt x="664" y="919"/>
                  <a:pt x="664" y="919"/>
                </a:cubicBezTo>
                <a:cubicBezTo>
                  <a:pt x="655" y="919"/>
                  <a:pt x="659" y="908"/>
                  <a:pt x="651" y="907"/>
                </a:cubicBezTo>
                <a:cubicBezTo>
                  <a:pt x="648" y="909"/>
                  <a:pt x="649" y="915"/>
                  <a:pt x="646" y="918"/>
                </a:cubicBezTo>
                <a:cubicBezTo>
                  <a:pt x="646" y="915"/>
                  <a:pt x="645" y="914"/>
                  <a:pt x="644" y="912"/>
                </a:cubicBezTo>
                <a:cubicBezTo>
                  <a:pt x="648" y="909"/>
                  <a:pt x="654" y="897"/>
                  <a:pt x="661" y="897"/>
                </a:cubicBezTo>
                <a:cubicBezTo>
                  <a:pt x="663" y="897"/>
                  <a:pt x="665" y="898"/>
                  <a:pt x="667" y="900"/>
                </a:cubicBezTo>
                <a:cubicBezTo>
                  <a:pt x="664" y="902"/>
                  <a:pt x="664" y="906"/>
                  <a:pt x="662" y="909"/>
                </a:cubicBezTo>
                <a:cubicBezTo>
                  <a:pt x="666" y="911"/>
                  <a:pt x="666" y="917"/>
                  <a:pt x="672" y="918"/>
                </a:cubicBezTo>
                <a:cubicBezTo>
                  <a:pt x="677" y="913"/>
                  <a:pt x="678" y="906"/>
                  <a:pt x="687" y="906"/>
                </a:cubicBezTo>
                <a:cubicBezTo>
                  <a:pt x="688" y="906"/>
                  <a:pt x="688" y="906"/>
                  <a:pt x="689" y="906"/>
                </a:cubicBezTo>
                <a:cubicBezTo>
                  <a:pt x="687" y="908"/>
                  <a:pt x="687" y="913"/>
                  <a:pt x="687" y="918"/>
                </a:cubicBezTo>
                <a:cubicBezTo>
                  <a:pt x="688" y="918"/>
                  <a:pt x="688" y="918"/>
                  <a:pt x="688" y="918"/>
                </a:cubicBezTo>
                <a:cubicBezTo>
                  <a:pt x="691" y="918"/>
                  <a:pt x="693" y="916"/>
                  <a:pt x="694" y="914"/>
                </a:cubicBezTo>
                <a:cubicBezTo>
                  <a:pt x="696" y="912"/>
                  <a:pt x="697" y="911"/>
                  <a:pt x="701" y="911"/>
                </a:cubicBezTo>
                <a:cubicBezTo>
                  <a:pt x="701" y="911"/>
                  <a:pt x="701" y="911"/>
                  <a:pt x="701" y="911"/>
                </a:cubicBezTo>
                <a:cubicBezTo>
                  <a:pt x="703" y="914"/>
                  <a:pt x="703" y="920"/>
                  <a:pt x="708" y="921"/>
                </a:cubicBezTo>
                <a:cubicBezTo>
                  <a:pt x="711" y="919"/>
                  <a:pt x="708" y="911"/>
                  <a:pt x="713" y="911"/>
                </a:cubicBezTo>
                <a:cubicBezTo>
                  <a:pt x="713" y="912"/>
                  <a:pt x="716" y="913"/>
                  <a:pt x="720" y="913"/>
                </a:cubicBezTo>
                <a:cubicBezTo>
                  <a:pt x="723" y="913"/>
                  <a:pt x="726" y="912"/>
                  <a:pt x="727" y="911"/>
                </a:cubicBezTo>
                <a:cubicBezTo>
                  <a:pt x="722" y="908"/>
                  <a:pt x="721" y="903"/>
                  <a:pt x="718" y="899"/>
                </a:cubicBezTo>
                <a:cubicBezTo>
                  <a:pt x="721" y="898"/>
                  <a:pt x="723" y="894"/>
                  <a:pt x="723" y="890"/>
                </a:cubicBezTo>
                <a:cubicBezTo>
                  <a:pt x="713" y="890"/>
                  <a:pt x="723" y="878"/>
                  <a:pt x="720" y="870"/>
                </a:cubicBezTo>
                <a:cubicBezTo>
                  <a:pt x="713" y="870"/>
                  <a:pt x="708" y="873"/>
                  <a:pt x="706" y="878"/>
                </a:cubicBezTo>
                <a:cubicBezTo>
                  <a:pt x="704" y="876"/>
                  <a:pt x="705" y="870"/>
                  <a:pt x="700" y="870"/>
                </a:cubicBezTo>
                <a:cubicBezTo>
                  <a:pt x="700" y="870"/>
                  <a:pt x="700" y="870"/>
                  <a:pt x="699" y="870"/>
                </a:cubicBezTo>
                <a:cubicBezTo>
                  <a:pt x="697" y="874"/>
                  <a:pt x="693" y="876"/>
                  <a:pt x="694" y="883"/>
                </a:cubicBezTo>
                <a:cubicBezTo>
                  <a:pt x="695" y="888"/>
                  <a:pt x="698" y="889"/>
                  <a:pt x="701" y="892"/>
                </a:cubicBezTo>
                <a:cubicBezTo>
                  <a:pt x="694" y="891"/>
                  <a:pt x="691" y="887"/>
                  <a:pt x="687" y="883"/>
                </a:cubicBezTo>
                <a:cubicBezTo>
                  <a:pt x="679" y="884"/>
                  <a:pt x="671" y="884"/>
                  <a:pt x="667" y="889"/>
                </a:cubicBezTo>
                <a:cubicBezTo>
                  <a:pt x="668" y="884"/>
                  <a:pt x="668" y="881"/>
                  <a:pt x="667" y="877"/>
                </a:cubicBezTo>
                <a:cubicBezTo>
                  <a:pt x="668" y="877"/>
                  <a:pt x="668" y="877"/>
                  <a:pt x="669" y="877"/>
                </a:cubicBezTo>
                <a:cubicBezTo>
                  <a:pt x="671" y="877"/>
                  <a:pt x="672" y="876"/>
                  <a:pt x="673" y="876"/>
                </a:cubicBezTo>
                <a:cubicBezTo>
                  <a:pt x="674" y="875"/>
                  <a:pt x="675" y="875"/>
                  <a:pt x="677" y="875"/>
                </a:cubicBezTo>
                <a:cubicBezTo>
                  <a:pt x="677" y="875"/>
                  <a:pt x="677" y="875"/>
                  <a:pt x="677" y="875"/>
                </a:cubicBezTo>
                <a:cubicBezTo>
                  <a:pt x="675" y="870"/>
                  <a:pt x="675" y="868"/>
                  <a:pt x="677" y="863"/>
                </a:cubicBezTo>
                <a:cubicBezTo>
                  <a:pt x="676" y="862"/>
                  <a:pt x="674" y="862"/>
                  <a:pt x="673" y="862"/>
                </a:cubicBezTo>
                <a:cubicBezTo>
                  <a:pt x="672" y="862"/>
                  <a:pt x="671" y="862"/>
                  <a:pt x="670" y="862"/>
                </a:cubicBezTo>
                <a:cubicBezTo>
                  <a:pt x="670" y="862"/>
                  <a:pt x="669" y="862"/>
                  <a:pt x="668" y="862"/>
                </a:cubicBezTo>
                <a:cubicBezTo>
                  <a:pt x="668" y="862"/>
                  <a:pt x="667" y="862"/>
                  <a:pt x="667" y="861"/>
                </a:cubicBezTo>
                <a:cubicBezTo>
                  <a:pt x="667" y="854"/>
                  <a:pt x="664" y="852"/>
                  <a:pt x="668" y="847"/>
                </a:cubicBezTo>
                <a:cubicBezTo>
                  <a:pt x="669" y="847"/>
                  <a:pt x="670" y="847"/>
                  <a:pt x="670" y="847"/>
                </a:cubicBezTo>
                <a:cubicBezTo>
                  <a:pt x="675" y="847"/>
                  <a:pt x="674" y="854"/>
                  <a:pt x="679" y="854"/>
                </a:cubicBezTo>
                <a:cubicBezTo>
                  <a:pt x="681" y="851"/>
                  <a:pt x="682" y="845"/>
                  <a:pt x="686" y="842"/>
                </a:cubicBezTo>
                <a:cubicBezTo>
                  <a:pt x="688" y="844"/>
                  <a:pt x="689" y="848"/>
                  <a:pt x="693" y="848"/>
                </a:cubicBezTo>
                <a:cubicBezTo>
                  <a:pt x="694" y="847"/>
                  <a:pt x="694" y="847"/>
                  <a:pt x="694" y="847"/>
                </a:cubicBezTo>
                <a:cubicBezTo>
                  <a:pt x="694" y="843"/>
                  <a:pt x="694" y="839"/>
                  <a:pt x="692" y="837"/>
                </a:cubicBezTo>
                <a:cubicBezTo>
                  <a:pt x="698" y="835"/>
                  <a:pt x="706" y="836"/>
                  <a:pt x="706" y="829"/>
                </a:cubicBezTo>
                <a:cubicBezTo>
                  <a:pt x="701" y="826"/>
                  <a:pt x="693" y="826"/>
                  <a:pt x="691" y="825"/>
                </a:cubicBezTo>
                <a:cubicBezTo>
                  <a:pt x="693" y="825"/>
                  <a:pt x="693" y="813"/>
                  <a:pt x="691" y="813"/>
                </a:cubicBezTo>
                <a:cubicBezTo>
                  <a:pt x="690" y="815"/>
                  <a:pt x="689" y="815"/>
                  <a:pt x="687" y="815"/>
                </a:cubicBezTo>
                <a:cubicBezTo>
                  <a:pt x="687" y="815"/>
                  <a:pt x="686" y="815"/>
                  <a:pt x="686" y="815"/>
                </a:cubicBezTo>
                <a:cubicBezTo>
                  <a:pt x="685" y="815"/>
                  <a:pt x="685" y="815"/>
                  <a:pt x="684" y="815"/>
                </a:cubicBezTo>
                <a:cubicBezTo>
                  <a:pt x="684" y="815"/>
                  <a:pt x="684" y="815"/>
                  <a:pt x="684" y="815"/>
                </a:cubicBezTo>
                <a:cubicBezTo>
                  <a:pt x="684" y="808"/>
                  <a:pt x="680" y="805"/>
                  <a:pt x="675" y="803"/>
                </a:cubicBezTo>
                <a:cubicBezTo>
                  <a:pt x="673" y="806"/>
                  <a:pt x="673" y="811"/>
                  <a:pt x="670" y="813"/>
                </a:cubicBezTo>
                <a:cubicBezTo>
                  <a:pt x="667" y="813"/>
                  <a:pt x="666" y="810"/>
                  <a:pt x="662" y="810"/>
                </a:cubicBezTo>
                <a:cubicBezTo>
                  <a:pt x="662" y="810"/>
                  <a:pt x="662" y="810"/>
                  <a:pt x="662" y="810"/>
                </a:cubicBezTo>
                <a:cubicBezTo>
                  <a:pt x="662" y="822"/>
                  <a:pt x="662" y="822"/>
                  <a:pt x="662" y="822"/>
                </a:cubicBezTo>
                <a:cubicBezTo>
                  <a:pt x="664" y="825"/>
                  <a:pt x="669" y="826"/>
                  <a:pt x="672" y="829"/>
                </a:cubicBezTo>
                <a:cubicBezTo>
                  <a:pt x="670" y="828"/>
                  <a:pt x="669" y="828"/>
                  <a:pt x="668" y="828"/>
                </a:cubicBezTo>
                <a:cubicBezTo>
                  <a:pt x="658" y="828"/>
                  <a:pt x="655" y="835"/>
                  <a:pt x="648" y="837"/>
                </a:cubicBezTo>
                <a:cubicBezTo>
                  <a:pt x="652" y="819"/>
                  <a:pt x="639" y="810"/>
                  <a:pt x="643" y="798"/>
                </a:cubicBezTo>
                <a:cubicBezTo>
                  <a:pt x="646" y="799"/>
                  <a:pt x="646" y="804"/>
                  <a:pt x="650" y="804"/>
                </a:cubicBezTo>
                <a:cubicBezTo>
                  <a:pt x="651" y="804"/>
                  <a:pt x="652" y="803"/>
                  <a:pt x="653" y="803"/>
                </a:cubicBezTo>
                <a:cubicBezTo>
                  <a:pt x="653" y="796"/>
                  <a:pt x="655" y="792"/>
                  <a:pt x="658" y="789"/>
                </a:cubicBezTo>
                <a:cubicBezTo>
                  <a:pt x="658" y="789"/>
                  <a:pt x="657" y="789"/>
                  <a:pt x="657" y="789"/>
                </a:cubicBezTo>
                <a:cubicBezTo>
                  <a:pt x="653" y="789"/>
                  <a:pt x="652" y="788"/>
                  <a:pt x="650" y="786"/>
                </a:cubicBezTo>
                <a:cubicBezTo>
                  <a:pt x="648" y="785"/>
                  <a:pt x="647" y="783"/>
                  <a:pt x="644" y="783"/>
                </a:cubicBezTo>
                <a:cubicBezTo>
                  <a:pt x="642" y="783"/>
                  <a:pt x="641" y="784"/>
                  <a:pt x="639" y="784"/>
                </a:cubicBezTo>
                <a:cubicBezTo>
                  <a:pt x="636" y="790"/>
                  <a:pt x="641" y="794"/>
                  <a:pt x="638" y="798"/>
                </a:cubicBezTo>
                <a:cubicBezTo>
                  <a:pt x="634" y="796"/>
                  <a:pt x="631" y="792"/>
                  <a:pt x="625" y="792"/>
                </a:cubicBezTo>
                <a:cubicBezTo>
                  <a:pt x="624" y="792"/>
                  <a:pt x="623" y="793"/>
                  <a:pt x="622" y="793"/>
                </a:cubicBezTo>
                <a:cubicBezTo>
                  <a:pt x="625" y="790"/>
                  <a:pt x="626" y="786"/>
                  <a:pt x="626" y="779"/>
                </a:cubicBezTo>
                <a:cubicBezTo>
                  <a:pt x="624" y="780"/>
                  <a:pt x="623" y="781"/>
                  <a:pt x="622" y="781"/>
                </a:cubicBezTo>
                <a:cubicBezTo>
                  <a:pt x="619" y="781"/>
                  <a:pt x="619" y="776"/>
                  <a:pt x="614" y="776"/>
                </a:cubicBezTo>
                <a:cubicBezTo>
                  <a:pt x="610" y="777"/>
                  <a:pt x="610" y="784"/>
                  <a:pt x="607" y="784"/>
                </a:cubicBezTo>
                <a:cubicBezTo>
                  <a:pt x="607" y="784"/>
                  <a:pt x="606" y="783"/>
                  <a:pt x="605" y="782"/>
                </a:cubicBezTo>
                <a:cubicBezTo>
                  <a:pt x="605" y="793"/>
                  <a:pt x="605" y="793"/>
                  <a:pt x="605" y="793"/>
                </a:cubicBezTo>
                <a:cubicBezTo>
                  <a:pt x="601" y="793"/>
                  <a:pt x="597" y="794"/>
                  <a:pt x="595" y="796"/>
                </a:cubicBezTo>
                <a:cubicBezTo>
                  <a:pt x="600" y="799"/>
                  <a:pt x="608" y="799"/>
                  <a:pt x="603" y="806"/>
                </a:cubicBezTo>
                <a:cubicBezTo>
                  <a:pt x="606" y="806"/>
                  <a:pt x="608" y="805"/>
                  <a:pt x="609" y="805"/>
                </a:cubicBezTo>
                <a:cubicBezTo>
                  <a:pt x="612" y="805"/>
                  <a:pt x="614" y="807"/>
                  <a:pt x="615" y="812"/>
                </a:cubicBezTo>
                <a:cubicBezTo>
                  <a:pt x="616" y="812"/>
                  <a:pt x="616" y="812"/>
                  <a:pt x="617" y="812"/>
                </a:cubicBezTo>
                <a:cubicBezTo>
                  <a:pt x="618" y="812"/>
                  <a:pt x="619" y="810"/>
                  <a:pt x="619" y="809"/>
                </a:cubicBezTo>
                <a:cubicBezTo>
                  <a:pt x="620" y="808"/>
                  <a:pt x="620" y="806"/>
                  <a:pt x="622" y="806"/>
                </a:cubicBezTo>
                <a:cubicBezTo>
                  <a:pt x="622" y="806"/>
                  <a:pt x="622" y="806"/>
                  <a:pt x="622" y="806"/>
                </a:cubicBezTo>
                <a:cubicBezTo>
                  <a:pt x="625" y="809"/>
                  <a:pt x="624" y="814"/>
                  <a:pt x="624" y="818"/>
                </a:cubicBezTo>
                <a:cubicBezTo>
                  <a:pt x="625" y="819"/>
                  <a:pt x="626" y="819"/>
                  <a:pt x="627" y="819"/>
                </a:cubicBezTo>
                <a:cubicBezTo>
                  <a:pt x="634" y="819"/>
                  <a:pt x="635" y="813"/>
                  <a:pt x="638" y="810"/>
                </a:cubicBezTo>
                <a:cubicBezTo>
                  <a:pt x="640" y="814"/>
                  <a:pt x="646" y="822"/>
                  <a:pt x="643" y="825"/>
                </a:cubicBezTo>
                <a:cubicBezTo>
                  <a:pt x="639" y="825"/>
                  <a:pt x="642" y="818"/>
                  <a:pt x="638" y="818"/>
                </a:cubicBezTo>
                <a:cubicBezTo>
                  <a:pt x="638" y="818"/>
                  <a:pt x="638" y="818"/>
                  <a:pt x="638" y="818"/>
                </a:cubicBezTo>
                <a:cubicBezTo>
                  <a:pt x="633" y="823"/>
                  <a:pt x="624" y="823"/>
                  <a:pt x="619" y="827"/>
                </a:cubicBezTo>
                <a:cubicBezTo>
                  <a:pt x="622" y="830"/>
                  <a:pt x="622" y="833"/>
                  <a:pt x="620" y="837"/>
                </a:cubicBezTo>
                <a:cubicBezTo>
                  <a:pt x="622" y="837"/>
                  <a:pt x="624" y="836"/>
                  <a:pt x="626" y="836"/>
                </a:cubicBezTo>
                <a:cubicBezTo>
                  <a:pt x="656" y="836"/>
                  <a:pt x="637" y="917"/>
                  <a:pt x="624" y="928"/>
                </a:cubicBezTo>
                <a:cubicBezTo>
                  <a:pt x="626" y="908"/>
                  <a:pt x="612" y="904"/>
                  <a:pt x="603" y="895"/>
                </a:cubicBezTo>
                <a:cubicBezTo>
                  <a:pt x="604" y="895"/>
                  <a:pt x="605" y="895"/>
                  <a:pt x="606" y="895"/>
                </a:cubicBezTo>
                <a:cubicBezTo>
                  <a:pt x="609" y="895"/>
                  <a:pt x="611" y="895"/>
                  <a:pt x="612" y="896"/>
                </a:cubicBezTo>
                <a:cubicBezTo>
                  <a:pt x="614" y="896"/>
                  <a:pt x="616" y="896"/>
                  <a:pt x="618" y="896"/>
                </a:cubicBezTo>
                <a:cubicBezTo>
                  <a:pt x="619" y="896"/>
                  <a:pt x="621" y="896"/>
                  <a:pt x="624" y="895"/>
                </a:cubicBezTo>
                <a:cubicBezTo>
                  <a:pt x="620" y="888"/>
                  <a:pt x="630" y="887"/>
                  <a:pt x="631" y="880"/>
                </a:cubicBezTo>
                <a:cubicBezTo>
                  <a:pt x="615" y="880"/>
                  <a:pt x="615" y="880"/>
                  <a:pt x="615" y="880"/>
                </a:cubicBezTo>
                <a:cubicBezTo>
                  <a:pt x="620" y="874"/>
                  <a:pt x="621" y="867"/>
                  <a:pt x="619" y="858"/>
                </a:cubicBezTo>
                <a:cubicBezTo>
                  <a:pt x="610" y="862"/>
                  <a:pt x="606" y="864"/>
                  <a:pt x="597" y="870"/>
                </a:cubicBezTo>
                <a:cubicBezTo>
                  <a:pt x="572" y="816"/>
                  <a:pt x="544" y="690"/>
                  <a:pt x="629" y="690"/>
                </a:cubicBezTo>
                <a:cubicBezTo>
                  <a:pt x="629" y="690"/>
                  <a:pt x="629" y="690"/>
                  <a:pt x="629" y="690"/>
                </a:cubicBezTo>
                <a:cubicBezTo>
                  <a:pt x="622" y="698"/>
                  <a:pt x="606" y="707"/>
                  <a:pt x="610" y="721"/>
                </a:cubicBezTo>
                <a:cubicBezTo>
                  <a:pt x="611" y="720"/>
                  <a:pt x="612" y="720"/>
                  <a:pt x="613" y="720"/>
                </a:cubicBezTo>
                <a:cubicBezTo>
                  <a:pt x="617" y="720"/>
                  <a:pt x="617" y="735"/>
                  <a:pt x="619" y="740"/>
                </a:cubicBezTo>
                <a:cubicBezTo>
                  <a:pt x="630" y="736"/>
                  <a:pt x="634" y="725"/>
                  <a:pt x="638" y="714"/>
                </a:cubicBezTo>
                <a:cubicBezTo>
                  <a:pt x="637" y="736"/>
                  <a:pt x="649" y="739"/>
                  <a:pt x="663" y="743"/>
                </a:cubicBezTo>
                <a:cubicBezTo>
                  <a:pt x="663" y="733"/>
                  <a:pt x="668" y="725"/>
                  <a:pt x="662" y="719"/>
                </a:cubicBezTo>
                <a:cubicBezTo>
                  <a:pt x="664" y="719"/>
                  <a:pt x="664" y="721"/>
                  <a:pt x="666" y="721"/>
                </a:cubicBezTo>
                <a:cubicBezTo>
                  <a:pt x="667" y="721"/>
                  <a:pt x="667" y="721"/>
                  <a:pt x="667" y="721"/>
                </a:cubicBezTo>
                <a:cubicBezTo>
                  <a:pt x="667" y="714"/>
                  <a:pt x="667" y="708"/>
                  <a:pt x="663" y="705"/>
                </a:cubicBezTo>
                <a:cubicBezTo>
                  <a:pt x="667" y="705"/>
                  <a:pt x="670" y="704"/>
                  <a:pt x="673" y="704"/>
                </a:cubicBezTo>
                <a:cubicBezTo>
                  <a:pt x="676" y="704"/>
                  <a:pt x="679" y="705"/>
                  <a:pt x="682" y="705"/>
                </a:cubicBezTo>
                <a:cubicBezTo>
                  <a:pt x="685" y="705"/>
                  <a:pt x="689" y="706"/>
                  <a:pt x="693" y="706"/>
                </a:cubicBezTo>
                <a:cubicBezTo>
                  <a:pt x="696" y="706"/>
                  <a:pt x="698" y="706"/>
                  <a:pt x="701" y="705"/>
                </a:cubicBezTo>
                <a:cubicBezTo>
                  <a:pt x="696" y="692"/>
                  <a:pt x="687" y="681"/>
                  <a:pt x="674" y="676"/>
                </a:cubicBezTo>
                <a:cubicBezTo>
                  <a:pt x="675" y="677"/>
                  <a:pt x="676" y="677"/>
                  <a:pt x="678" y="677"/>
                </a:cubicBezTo>
                <a:cubicBezTo>
                  <a:pt x="690" y="677"/>
                  <a:pt x="694" y="668"/>
                  <a:pt x="704" y="666"/>
                </a:cubicBezTo>
                <a:cubicBezTo>
                  <a:pt x="705" y="663"/>
                  <a:pt x="702" y="663"/>
                  <a:pt x="701" y="661"/>
                </a:cubicBezTo>
                <a:cubicBezTo>
                  <a:pt x="705" y="656"/>
                  <a:pt x="712" y="655"/>
                  <a:pt x="713" y="647"/>
                </a:cubicBezTo>
                <a:cubicBezTo>
                  <a:pt x="712" y="647"/>
                  <a:pt x="711" y="646"/>
                  <a:pt x="710" y="646"/>
                </a:cubicBezTo>
                <a:cubicBezTo>
                  <a:pt x="708" y="646"/>
                  <a:pt x="706" y="647"/>
                  <a:pt x="703" y="648"/>
                </a:cubicBezTo>
                <a:cubicBezTo>
                  <a:pt x="701" y="648"/>
                  <a:pt x="698" y="649"/>
                  <a:pt x="696" y="649"/>
                </a:cubicBezTo>
                <a:cubicBezTo>
                  <a:pt x="696" y="649"/>
                  <a:pt x="696" y="649"/>
                  <a:pt x="696" y="649"/>
                </a:cubicBezTo>
                <a:cubicBezTo>
                  <a:pt x="695" y="647"/>
                  <a:pt x="696" y="643"/>
                  <a:pt x="694" y="642"/>
                </a:cubicBezTo>
                <a:cubicBezTo>
                  <a:pt x="683" y="647"/>
                  <a:pt x="667" y="656"/>
                  <a:pt x="662" y="661"/>
                </a:cubicBezTo>
                <a:cubicBezTo>
                  <a:pt x="671" y="650"/>
                  <a:pt x="664" y="634"/>
                  <a:pt x="662" y="618"/>
                </a:cubicBezTo>
                <a:cubicBezTo>
                  <a:pt x="660" y="618"/>
                  <a:pt x="659" y="618"/>
                  <a:pt x="659" y="618"/>
                </a:cubicBezTo>
                <a:cubicBezTo>
                  <a:pt x="653" y="618"/>
                  <a:pt x="653" y="624"/>
                  <a:pt x="650" y="627"/>
                </a:cubicBezTo>
                <a:cubicBezTo>
                  <a:pt x="649" y="626"/>
                  <a:pt x="648" y="625"/>
                  <a:pt x="647" y="625"/>
                </a:cubicBezTo>
                <a:cubicBezTo>
                  <a:pt x="646" y="625"/>
                  <a:pt x="644" y="627"/>
                  <a:pt x="642" y="628"/>
                </a:cubicBezTo>
                <a:cubicBezTo>
                  <a:pt x="641" y="629"/>
                  <a:pt x="639" y="630"/>
                  <a:pt x="637" y="630"/>
                </a:cubicBezTo>
                <a:cubicBezTo>
                  <a:pt x="637" y="630"/>
                  <a:pt x="636" y="630"/>
                  <a:pt x="636" y="630"/>
                </a:cubicBezTo>
                <a:cubicBezTo>
                  <a:pt x="636" y="621"/>
                  <a:pt x="633" y="616"/>
                  <a:pt x="627" y="613"/>
                </a:cubicBezTo>
                <a:cubicBezTo>
                  <a:pt x="627" y="613"/>
                  <a:pt x="627" y="613"/>
                  <a:pt x="627" y="613"/>
                </a:cubicBezTo>
                <a:cubicBezTo>
                  <a:pt x="625" y="613"/>
                  <a:pt x="625" y="615"/>
                  <a:pt x="626" y="617"/>
                </a:cubicBezTo>
                <a:cubicBezTo>
                  <a:pt x="626" y="618"/>
                  <a:pt x="626" y="620"/>
                  <a:pt x="625" y="620"/>
                </a:cubicBezTo>
                <a:cubicBezTo>
                  <a:pt x="624" y="620"/>
                  <a:pt x="624" y="620"/>
                  <a:pt x="624" y="620"/>
                </a:cubicBezTo>
                <a:cubicBezTo>
                  <a:pt x="622" y="616"/>
                  <a:pt x="622" y="610"/>
                  <a:pt x="619" y="606"/>
                </a:cubicBezTo>
                <a:cubicBezTo>
                  <a:pt x="618" y="606"/>
                  <a:pt x="618" y="606"/>
                  <a:pt x="618" y="606"/>
                </a:cubicBezTo>
                <a:cubicBezTo>
                  <a:pt x="617" y="606"/>
                  <a:pt x="616" y="607"/>
                  <a:pt x="615" y="607"/>
                </a:cubicBezTo>
                <a:cubicBezTo>
                  <a:pt x="614" y="608"/>
                  <a:pt x="614" y="608"/>
                  <a:pt x="612" y="608"/>
                </a:cubicBezTo>
                <a:cubicBezTo>
                  <a:pt x="612" y="608"/>
                  <a:pt x="612" y="608"/>
                  <a:pt x="612" y="608"/>
                </a:cubicBezTo>
                <a:cubicBezTo>
                  <a:pt x="610" y="603"/>
                  <a:pt x="609" y="598"/>
                  <a:pt x="603" y="598"/>
                </a:cubicBezTo>
                <a:cubicBezTo>
                  <a:pt x="602" y="598"/>
                  <a:pt x="602" y="598"/>
                  <a:pt x="602" y="598"/>
                </a:cubicBezTo>
                <a:cubicBezTo>
                  <a:pt x="602" y="603"/>
                  <a:pt x="598" y="607"/>
                  <a:pt x="602" y="611"/>
                </a:cubicBezTo>
                <a:cubicBezTo>
                  <a:pt x="595" y="611"/>
                  <a:pt x="595" y="611"/>
                  <a:pt x="595" y="611"/>
                </a:cubicBezTo>
                <a:cubicBezTo>
                  <a:pt x="596" y="618"/>
                  <a:pt x="597" y="624"/>
                  <a:pt x="597" y="632"/>
                </a:cubicBezTo>
                <a:cubicBezTo>
                  <a:pt x="604" y="635"/>
                  <a:pt x="610" y="649"/>
                  <a:pt x="610" y="652"/>
                </a:cubicBezTo>
                <a:cubicBezTo>
                  <a:pt x="606" y="638"/>
                  <a:pt x="586" y="639"/>
                  <a:pt x="574" y="635"/>
                </a:cubicBezTo>
                <a:cubicBezTo>
                  <a:pt x="580" y="604"/>
                  <a:pt x="595" y="547"/>
                  <a:pt x="622" y="547"/>
                </a:cubicBezTo>
                <a:cubicBezTo>
                  <a:pt x="630" y="547"/>
                  <a:pt x="638" y="551"/>
                  <a:pt x="648" y="562"/>
                </a:cubicBezTo>
                <a:cubicBezTo>
                  <a:pt x="645" y="559"/>
                  <a:pt x="637" y="561"/>
                  <a:pt x="636" y="557"/>
                </a:cubicBezTo>
                <a:cubicBezTo>
                  <a:pt x="638" y="565"/>
                  <a:pt x="628" y="561"/>
                  <a:pt x="629" y="569"/>
                </a:cubicBezTo>
                <a:cubicBezTo>
                  <a:pt x="632" y="569"/>
                  <a:pt x="636" y="569"/>
                  <a:pt x="636" y="574"/>
                </a:cubicBezTo>
                <a:cubicBezTo>
                  <a:pt x="634" y="578"/>
                  <a:pt x="629" y="579"/>
                  <a:pt x="631" y="588"/>
                </a:cubicBezTo>
                <a:cubicBezTo>
                  <a:pt x="632" y="588"/>
                  <a:pt x="633" y="588"/>
                  <a:pt x="635" y="588"/>
                </a:cubicBezTo>
                <a:cubicBezTo>
                  <a:pt x="640" y="588"/>
                  <a:pt x="647" y="586"/>
                  <a:pt x="650" y="584"/>
                </a:cubicBezTo>
                <a:cubicBezTo>
                  <a:pt x="651" y="590"/>
                  <a:pt x="649" y="595"/>
                  <a:pt x="655" y="599"/>
                </a:cubicBezTo>
                <a:cubicBezTo>
                  <a:pt x="659" y="596"/>
                  <a:pt x="663" y="593"/>
                  <a:pt x="665" y="588"/>
                </a:cubicBezTo>
                <a:cubicBezTo>
                  <a:pt x="666" y="596"/>
                  <a:pt x="677" y="595"/>
                  <a:pt x="682" y="599"/>
                </a:cubicBezTo>
                <a:cubicBezTo>
                  <a:pt x="681" y="590"/>
                  <a:pt x="680" y="587"/>
                  <a:pt x="675" y="579"/>
                </a:cubicBezTo>
                <a:cubicBezTo>
                  <a:pt x="680" y="575"/>
                  <a:pt x="689" y="576"/>
                  <a:pt x="691" y="569"/>
                </a:cubicBezTo>
                <a:cubicBezTo>
                  <a:pt x="688" y="566"/>
                  <a:pt x="682" y="568"/>
                  <a:pt x="682" y="564"/>
                </a:cubicBezTo>
                <a:cubicBezTo>
                  <a:pt x="686" y="543"/>
                  <a:pt x="709" y="534"/>
                  <a:pt x="723" y="519"/>
                </a:cubicBezTo>
                <a:cubicBezTo>
                  <a:pt x="718" y="531"/>
                  <a:pt x="718" y="544"/>
                  <a:pt x="720" y="560"/>
                </a:cubicBezTo>
                <a:cubicBezTo>
                  <a:pt x="720" y="560"/>
                  <a:pt x="720" y="560"/>
                  <a:pt x="720" y="560"/>
                </a:cubicBezTo>
                <a:cubicBezTo>
                  <a:pt x="723" y="560"/>
                  <a:pt x="723" y="558"/>
                  <a:pt x="725" y="557"/>
                </a:cubicBezTo>
                <a:cubicBezTo>
                  <a:pt x="724" y="565"/>
                  <a:pt x="729" y="567"/>
                  <a:pt x="733" y="570"/>
                </a:cubicBezTo>
                <a:cubicBezTo>
                  <a:pt x="736" y="566"/>
                  <a:pt x="740" y="564"/>
                  <a:pt x="739" y="557"/>
                </a:cubicBezTo>
                <a:cubicBezTo>
                  <a:pt x="739" y="557"/>
                  <a:pt x="740" y="557"/>
                  <a:pt x="741" y="557"/>
                </a:cubicBezTo>
                <a:cubicBezTo>
                  <a:pt x="744" y="557"/>
                  <a:pt x="745" y="556"/>
                  <a:pt x="747" y="555"/>
                </a:cubicBezTo>
                <a:cubicBezTo>
                  <a:pt x="748" y="551"/>
                  <a:pt x="745" y="543"/>
                  <a:pt x="749" y="541"/>
                </a:cubicBezTo>
                <a:cubicBezTo>
                  <a:pt x="749" y="544"/>
                  <a:pt x="749" y="548"/>
                  <a:pt x="753" y="548"/>
                </a:cubicBezTo>
                <a:cubicBezTo>
                  <a:pt x="754" y="548"/>
                  <a:pt x="754" y="548"/>
                  <a:pt x="754" y="548"/>
                </a:cubicBezTo>
                <a:cubicBezTo>
                  <a:pt x="751" y="536"/>
                  <a:pt x="764" y="536"/>
                  <a:pt x="756" y="528"/>
                </a:cubicBezTo>
                <a:cubicBezTo>
                  <a:pt x="757" y="528"/>
                  <a:pt x="759" y="528"/>
                  <a:pt x="761" y="528"/>
                </a:cubicBezTo>
                <a:cubicBezTo>
                  <a:pt x="764" y="528"/>
                  <a:pt x="766" y="527"/>
                  <a:pt x="768" y="526"/>
                </a:cubicBezTo>
                <a:cubicBezTo>
                  <a:pt x="772" y="543"/>
                  <a:pt x="787" y="539"/>
                  <a:pt x="798" y="550"/>
                </a:cubicBezTo>
                <a:cubicBezTo>
                  <a:pt x="799" y="549"/>
                  <a:pt x="800" y="548"/>
                  <a:pt x="801" y="548"/>
                </a:cubicBezTo>
                <a:cubicBezTo>
                  <a:pt x="802" y="548"/>
                  <a:pt x="802" y="548"/>
                  <a:pt x="802" y="548"/>
                </a:cubicBezTo>
                <a:cubicBezTo>
                  <a:pt x="801" y="525"/>
                  <a:pt x="794" y="509"/>
                  <a:pt x="781" y="497"/>
                </a:cubicBezTo>
                <a:cubicBezTo>
                  <a:pt x="793" y="506"/>
                  <a:pt x="807" y="509"/>
                  <a:pt x="824" y="509"/>
                </a:cubicBezTo>
                <a:cubicBezTo>
                  <a:pt x="825" y="509"/>
                  <a:pt x="825" y="509"/>
                  <a:pt x="826" y="509"/>
                </a:cubicBezTo>
                <a:cubicBezTo>
                  <a:pt x="831" y="506"/>
                  <a:pt x="822" y="501"/>
                  <a:pt x="827" y="499"/>
                </a:cubicBezTo>
                <a:cubicBezTo>
                  <a:pt x="837" y="498"/>
                  <a:pt x="848" y="500"/>
                  <a:pt x="850" y="492"/>
                </a:cubicBezTo>
                <a:cubicBezTo>
                  <a:pt x="843" y="490"/>
                  <a:pt x="835" y="488"/>
                  <a:pt x="831" y="483"/>
                </a:cubicBezTo>
                <a:cubicBezTo>
                  <a:pt x="831" y="481"/>
                  <a:pt x="834" y="482"/>
                  <a:pt x="834" y="480"/>
                </a:cubicBezTo>
                <a:cubicBezTo>
                  <a:pt x="828" y="476"/>
                  <a:pt x="821" y="475"/>
                  <a:pt x="814" y="475"/>
                </a:cubicBezTo>
                <a:cubicBezTo>
                  <a:pt x="809" y="475"/>
                  <a:pt x="803" y="476"/>
                  <a:pt x="797" y="476"/>
                </a:cubicBezTo>
                <a:cubicBezTo>
                  <a:pt x="791" y="477"/>
                  <a:pt x="786" y="478"/>
                  <a:pt x="780" y="478"/>
                </a:cubicBezTo>
                <a:cubicBezTo>
                  <a:pt x="780" y="478"/>
                  <a:pt x="780" y="478"/>
                  <a:pt x="780" y="478"/>
                </a:cubicBezTo>
                <a:cubicBezTo>
                  <a:pt x="802" y="470"/>
                  <a:pt x="804" y="448"/>
                  <a:pt x="809" y="425"/>
                </a:cubicBezTo>
                <a:cubicBezTo>
                  <a:pt x="808" y="425"/>
                  <a:pt x="807" y="425"/>
                  <a:pt x="806" y="425"/>
                </a:cubicBezTo>
                <a:cubicBezTo>
                  <a:pt x="800" y="425"/>
                  <a:pt x="797" y="429"/>
                  <a:pt x="793" y="432"/>
                </a:cubicBezTo>
                <a:cubicBezTo>
                  <a:pt x="792" y="429"/>
                  <a:pt x="790" y="429"/>
                  <a:pt x="787" y="429"/>
                </a:cubicBezTo>
                <a:cubicBezTo>
                  <a:pt x="787" y="429"/>
                  <a:pt x="786" y="429"/>
                  <a:pt x="785" y="429"/>
                </a:cubicBezTo>
                <a:cubicBezTo>
                  <a:pt x="785" y="429"/>
                  <a:pt x="784" y="429"/>
                  <a:pt x="783" y="429"/>
                </a:cubicBezTo>
                <a:cubicBezTo>
                  <a:pt x="781" y="429"/>
                  <a:pt x="778" y="428"/>
                  <a:pt x="774" y="425"/>
                </a:cubicBezTo>
                <a:cubicBezTo>
                  <a:pt x="781" y="421"/>
                  <a:pt x="774" y="412"/>
                  <a:pt x="776" y="403"/>
                </a:cubicBezTo>
                <a:cubicBezTo>
                  <a:pt x="776" y="403"/>
                  <a:pt x="775" y="403"/>
                  <a:pt x="775" y="403"/>
                </a:cubicBezTo>
                <a:cubicBezTo>
                  <a:pt x="773" y="403"/>
                  <a:pt x="772" y="404"/>
                  <a:pt x="770" y="405"/>
                </a:cubicBezTo>
                <a:cubicBezTo>
                  <a:pt x="769" y="406"/>
                  <a:pt x="768" y="407"/>
                  <a:pt x="767" y="407"/>
                </a:cubicBezTo>
                <a:cubicBezTo>
                  <a:pt x="767" y="407"/>
                  <a:pt x="766" y="407"/>
                  <a:pt x="766" y="406"/>
                </a:cubicBezTo>
                <a:cubicBezTo>
                  <a:pt x="767" y="400"/>
                  <a:pt x="768" y="395"/>
                  <a:pt x="768" y="387"/>
                </a:cubicBezTo>
                <a:cubicBezTo>
                  <a:pt x="767" y="388"/>
                  <a:pt x="766" y="388"/>
                  <a:pt x="765" y="388"/>
                </a:cubicBezTo>
                <a:cubicBezTo>
                  <a:pt x="759" y="388"/>
                  <a:pt x="764" y="369"/>
                  <a:pt x="756" y="369"/>
                </a:cubicBezTo>
                <a:cubicBezTo>
                  <a:pt x="748" y="370"/>
                  <a:pt x="750" y="382"/>
                  <a:pt x="743" y="382"/>
                </a:cubicBezTo>
                <a:cubicBezTo>
                  <a:pt x="742" y="382"/>
                  <a:pt x="740" y="382"/>
                  <a:pt x="739" y="381"/>
                </a:cubicBezTo>
                <a:cubicBezTo>
                  <a:pt x="730" y="395"/>
                  <a:pt x="733" y="421"/>
                  <a:pt x="732" y="439"/>
                </a:cubicBezTo>
                <a:cubicBezTo>
                  <a:pt x="730" y="422"/>
                  <a:pt x="722" y="404"/>
                  <a:pt x="708" y="404"/>
                </a:cubicBezTo>
                <a:cubicBezTo>
                  <a:pt x="707" y="404"/>
                  <a:pt x="707" y="404"/>
                  <a:pt x="706" y="404"/>
                </a:cubicBezTo>
                <a:cubicBezTo>
                  <a:pt x="706" y="397"/>
                  <a:pt x="700" y="395"/>
                  <a:pt x="692" y="394"/>
                </a:cubicBezTo>
                <a:cubicBezTo>
                  <a:pt x="694" y="409"/>
                  <a:pt x="691" y="419"/>
                  <a:pt x="697" y="430"/>
                </a:cubicBezTo>
                <a:cubicBezTo>
                  <a:pt x="697" y="430"/>
                  <a:pt x="696" y="430"/>
                  <a:pt x="695" y="430"/>
                </a:cubicBezTo>
                <a:cubicBezTo>
                  <a:pt x="694" y="430"/>
                  <a:pt x="693" y="430"/>
                  <a:pt x="692" y="430"/>
                </a:cubicBezTo>
                <a:cubicBezTo>
                  <a:pt x="690" y="430"/>
                  <a:pt x="689" y="430"/>
                  <a:pt x="688" y="430"/>
                </a:cubicBezTo>
                <a:cubicBezTo>
                  <a:pt x="686" y="430"/>
                  <a:pt x="684" y="430"/>
                  <a:pt x="684" y="432"/>
                </a:cubicBezTo>
                <a:cubicBezTo>
                  <a:pt x="695" y="448"/>
                  <a:pt x="715" y="455"/>
                  <a:pt x="730" y="468"/>
                </a:cubicBezTo>
                <a:cubicBezTo>
                  <a:pt x="726" y="467"/>
                  <a:pt x="721" y="467"/>
                  <a:pt x="717" y="467"/>
                </a:cubicBezTo>
                <a:cubicBezTo>
                  <a:pt x="677" y="467"/>
                  <a:pt x="633" y="480"/>
                  <a:pt x="615" y="512"/>
                </a:cubicBezTo>
                <a:cubicBezTo>
                  <a:pt x="613" y="486"/>
                  <a:pt x="597" y="474"/>
                  <a:pt x="581" y="463"/>
                </a:cubicBezTo>
                <a:cubicBezTo>
                  <a:pt x="590" y="463"/>
                  <a:pt x="596" y="465"/>
                  <a:pt x="603" y="465"/>
                </a:cubicBezTo>
                <a:cubicBezTo>
                  <a:pt x="605" y="465"/>
                  <a:pt x="608" y="465"/>
                  <a:pt x="610" y="464"/>
                </a:cubicBezTo>
                <a:cubicBezTo>
                  <a:pt x="614" y="460"/>
                  <a:pt x="608" y="461"/>
                  <a:pt x="609" y="456"/>
                </a:cubicBezTo>
                <a:cubicBezTo>
                  <a:pt x="616" y="454"/>
                  <a:pt x="620" y="451"/>
                  <a:pt x="622" y="444"/>
                </a:cubicBezTo>
                <a:cubicBezTo>
                  <a:pt x="616" y="442"/>
                  <a:pt x="612" y="442"/>
                  <a:pt x="608" y="442"/>
                </a:cubicBezTo>
                <a:cubicBezTo>
                  <a:pt x="606" y="442"/>
                  <a:pt x="605" y="442"/>
                  <a:pt x="603" y="442"/>
                </a:cubicBezTo>
                <a:cubicBezTo>
                  <a:pt x="601" y="442"/>
                  <a:pt x="600" y="442"/>
                  <a:pt x="598" y="442"/>
                </a:cubicBezTo>
                <a:cubicBezTo>
                  <a:pt x="598" y="442"/>
                  <a:pt x="597" y="442"/>
                  <a:pt x="597" y="442"/>
                </a:cubicBezTo>
                <a:cubicBezTo>
                  <a:pt x="608" y="434"/>
                  <a:pt x="607" y="424"/>
                  <a:pt x="607" y="411"/>
                </a:cubicBezTo>
                <a:cubicBezTo>
                  <a:pt x="597" y="412"/>
                  <a:pt x="591" y="417"/>
                  <a:pt x="586" y="423"/>
                </a:cubicBezTo>
                <a:cubicBezTo>
                  <a:pt x="586" y="418"/>
                  <a:pt x="586" y="418"/>
                  <a:pt x="586" y="418"/>
                </a:cubicBezTo>
                <a:cubicBezTo>
                  <a:pt x="586" y="418"/>
                  <a:pt x="586" y="418"/>
                  <a:pt x="586" y="418"/>
                </a:cubicBezTo>
                <a:cubicBezTo>
                  <a:pt x="579" y="418"/>
                  <a:pt x="581" y="426"/>
                  <a:pt x="574" y="427"/>
                </a:cubicBezTo>
                <a:cubicBezTo>
                  <a:pt x="568" y="426"/>
                  <a:pt x="567" y="419"/>
                  <a:pt x="562" y="416"/>
                </a:cubicBezTo>
                <a:cubicBezTo>
                  <a:pt x="562" y="418"/>
                  <a:pt x="559" y="422"/>
                  <a:pt x="556" y="422"/>
                </a:cubicBezTo>
                <a:cubicBezTo>
                  <a:pt x="555" y="422"/>
                  <a:pt x="554" y="421"/>
                  <a:pt x="554" y="420"/>
                </a:cubicBezTo>
                <a:cubicBezTo>
                  <a:pt x="562" y="419"/>
                  <a:pt x="560" y="409"/>
                  <a:pt x="564" y="404"/>
                </a:cubicBezTo>
                <a:cubicBezTo>
                  <a:pt x="564" y="404"/>
                  <a:pt x="563" y="404"/>
                  <a:pt x="562" y="404"/>
                </a:cubicBezTo>
                <a:cubicBezTo>
                  <a:pt x="561" y="404"/>
                  <a:pt x="560" y="404"/>
                  <a:pt x="559" y="404"/>
                </a:cubicBezTo>
                <a:cubicBezTo>
                  <a:pt x="558" y="405"/>
                  <a:pt x="557" y="405"/>
                  <a:pt x="556" y="405"/>
                </a:cubicBezTo>
                <a:cubicBezTo>
                  <a:pt x="554" y="405"/>
                  <a:pt x="552" y="404"/>
                  <a:pt x="552" y="403"/>
                </a:cubicBezTo>
                <a:cubicBezTo>
                  <a:pt x="545" y="382"/>
                  <a:pt x="559" y="371"/>
                  <a:pt x="562" y="345"/>
                </a:cubicBezTo>
                <a:cubicBezTo>
                  <a:pt x="562" y="356"/>
                  <a:pt x="568" y="362"/>
                  <a:pt x="569" y="372"/>
                </a:cubicBezTo>
                <a:cubicBezTo>
                  <a:pt x="570" y="372"/>
                  <a:pt x="571" y="372"/>
                  <a:pt x="572" y="372"/>
                </a:cubicBezTo>
                <a:cubicBezTo>
                  <a:pt x="576" y="372"/>
                  <a:pt x="578" y="375"/>
                  <a:pt x="578" y="379"/>
                </a:cubicBezTo>
                <a:cubicBezTo>
                  <a:pt x="580" y="378"/>
                  <a:pt x="581" y="378"/>
                  <a:pt x="583" y="378"/>
                </a:cubicBezTo>
                <a:cubicBezTo>
                  <a:pt x="585" y="378"/>
                  <a:pt x="587" y="379"/>
                  <a:pt x="589" y="380"/>
                </a:cubicBezTo>
                <a:cubicBezTo>
                  <a:pt x="591" y="381"/>
                  <a:pt x="593" y="382"/>
                  <a:pt x="596" y="382"/>
                </a:cubicBezTo>
                <a:cubicBezTo>
                  <a:pt x="597" y="382"/>
                  <a:pt x="597" y="382"/>
                  <a:pt x="597" y="382"/>
                </a:cubicBezTo>
                <a:cubicBezTo>
                  <a:pt x="596" y="372"/>
                  <a:pt x="594" y="368"/>
                  <a:pt x="600" y="363"/>
                </a:cubicBezTo>
                <a:cubicBezTo>
                  <a:pt x="597" y="362"/>
                  <a:pt x="591" y="353"/>
                  <a:pt x="593" y="351"/>
                </a:cubicBezTo>
                <a:cubicBezTo>
                  <a:pt x="595" y="353"/>
                  <a:pt x="597" y="353"/>
                  <a:pt x="599" y="353"/>
                </a:cubicBezTo>
                <a:cubicBezTo>
                  <a:pt x="600" y="353"/>
                  <a:pt x="601" y="353"/>
                  <a:pt x="602" y="353"/>
                </a:cubicBezTo>
                <a:cubicBezTo>
                  <a:pt x="579" y="323"/>
                  <a:pt x="620" y="339"/>
                  <a:pt x="638" y="329"/>
                </a:cubicBezTo>
                <a:cubicBezTo>
                  <a:pt x="630" y="314"/>
                  <a:pt x="618" y="304"/>
                  <a:pt x="600" y="300"/>
                </a:cubicBezTo>
                <a:cubicBezTo>
                  <a:pt x="613" y="294"/>
                  <a:pt x="632" y="293"/>
                  <a:pt x="638" y="280"/>
                </a:cubicBezTo>
                <a:cubicBezTo>
                  <a:pt x="637" y="280"/>
                  <a:pt x="637" y="280"/>
                  <a:pt x="637" y="280"/>
                </a:cubicBezTo>
                <a:cubicBezTo>
                  <a:pt x="635" y="280"/>
                  <a:pt x="633" y="278"/>
                  <a:pt x="632" y="276"/>
                </a:cubicBezTo>
                <a:cubicBezTo>
                  <a:pt x="638" y="271"/>
                  <a:pt x="646" y="268"/>
                  <a:pt x="648" y="259"/>
                </a:cubicBezTo>
                <a:cubicBezTo>
                  <a:pt x="617" y="259"/>
                  <a:pt x="600" y="262"/>
                  <a:pt x="586" y="286"/>
                </a:cubicBezTo>
                <a:cubicBezTo>
                  <a:pt x="592" y="270"/>
                  <a:pt x="591" y="264"/>
                  <a:pt x="588" y="245"/>
                </a:cubicBezTo>
                <a:cubicBezTo>
                  <a:pt x="588" y="245"/>
                  <a:pt x="587" y="246"/>
                  <a:pt x="587" y="246"/>
                </a:cubicBezTo>
                <a:cubicBezTo>
                  <a:pt x="579" y="246"/>
                  <a:pt x="584" y="233"/>
                  <a:pt x="579" y="230"/>
                </a:cubicBezTo>
                <a:cubicBezTo>
                  <a:pt x="572" y="231"/>
                  <a:pt x="571" y="238"/>
                  <a:pt x="568" y="244"/>
                </a:cubicBezTo>
                <a:cubicBezTo>
                  <a:pt x="565" y="244"/>
                  <a:pt x="566" y="240"/>
                  <a:pt x="563" y="240"/>
                </a:cubicBezTo>
                <a:cubicBezTo>
                  <a:pt x="563" y="240"/>
                  <a:pt x="563" y="240"/>
                  <a:pt x="562" y="240"/>
                </a:cubicBezTo>
                <a:cubicBezTo>
                  <a:pt x="562" y="247"/>
                  <a:pt x="562" y="247"/>
                  <a:pt x="562" y="247"/>
                </a:cubicBezTo>
                <a:cubicBezTo>
                  <a:pt x="561" y="246"/>
                  <a:pt x="560" y="246"/>
                  <a:pt x="559" y="246"/>
                </a:cubicBezTo>
                <a:cubicBezTo>
                  <a:pt x="557" y="246"/>
                  <a:pt x="555" y="248"/>
                  <a:pt x="552" y="249"/>
                </a:cubicBezTo>
                <a:cubicBezTo>
                  <a:pt x="551" y="238"/>
                  <a:pt x="545" y="232"/>
                  <a:pt x="538" y="227"/>
                </a:cubicBezTo>
                <a:cubicBezTo>
                  <a:pt x="538" y="231"/>
                  <a:pt x="537" y="235"/>
                  <a:pt x="535" y="237"/>
                </a:cubicBezTo>
                <a:cubicBezTo>
                  <a:pt x="534" y="231"/>
                  <a:pt x="530" y="228"/>
                  <a:pt x="530" y="221"/>
                </a:cubicBezTo>
                <a:cubicBezTo>
                  <a:pt x="529" y="221"/>
                  <a:pt x="528" y="221"/>
                  <a:pt x="527" y="221"/>
                </a:cubicBezTo>
                <a:cubicBezTo>
                  <a:pt x="524" y="221"/>
                  <a:pt x="523" y="223"/>
                  <a:pt x="521" y="225"/>
                </a:cubicBezTo>
                <a:cubicBezTo>
                  <a:pt x="519" y="217"/>
                  <a:pt x="511" y="216"/>
                  <a:pt x="506" y="211"/>
                </a:cubicBezTo>
                <a:cubicBezTo>
                  <a:pt x="503" y="219"/>
                  <a:pt x="505" y="224"/>
                  <a:pt x="506" y="232"/>
                </a:cubicBezTo>
                <a:cubicBezTo>
                  <a:pt x="504" y="232"/>
                  <a:pt x="504" y="230"/>
                  <a:pt x="502" y="230"/>
                </a:cubicBezTo>
                <a:cubicBezTo>
                  <a:pt x="501" y="230"/>
                  <a:pt x="501" y="230"/>
                  <a:pt x="501" y="230"/>
                </a:cubicBezTo>
                <a:cubicBezTo>
                  <a:pt x="502" y="253"/>
                  <a:pt x="514" y="267"/>
                  <a:pt x="529" y="280"/>
                </a:cubicBezTo>
                <a:cubicBezTo>
                  <a:pt x="517" y="269"/>
                  <a:pt x="503" y="263"/>
                  <a:pt x="486" y="263"/>
                </a:cubicBezTo>
                <a:cubicBezTo>
                  <a:pt x="482" y="263"/>
                  <a:pt x="478" y="264"/>
                  <a:pt x="473" y="264"/>
                </a:cubicBezTo>
                <a:cubicBezTo>
                  <a:pt x="476" y="275"/>
                  <a:pt x="483" y="285"/>
                  <a:pt x="496" y="292"/>
                </a:cubicBezTo>
                <a:cubicBezTo>
                  <a:pt x="490" y="292"/>
                  <a:pt x="486" y="294"/>
                  <a:pt x="485" y="298"/>
                </a:cubicBezTo>
                <a:cubicBezTo>
                  <a:pt x="491" y="303"/>
                  <a:pt x="498" y="305"/>
                  <a:pt x="507" y="305"/>
                </a:cubicBezTo>
                <a:cubicBezTo>
                  <a:pt x="517" y="305"/>
                  <a:pt x="527" y="303"/>
                  <a:pt x="537" y="302"/>
                </a:cubicBezTo>
                <a:cubicBezTo>
                  <a:pt x="538" y="304"/>
                  <a:pt x="539" y="306"/>
                  <a:pt x="540" y="309"/>
                </a:cubicBezTo>
                <a:cubicBezTo>
                  <a:pt x="506" y="322"/>
                  <a:pt x="479" y="344"/>
                  <a:pt x="475" y="387"/>
                </a:cubicBezTo>
                <a:cubicBezTo>
                  <a:pt x="461" y="359"/>
                  <a:pt x="431" y="304"/>
                  <a:pt x="401" y="281"/>
                </a:cubicBezTo>
                <a:cubicBezTo>
                  <a:pt x="391" y="268"/>
                  <a:pt x="385" y="257"/>
                  <a:pt x="396" y="245"/>
                </a:cubicBezTo>
                <a:cubicBezTo>
                  <a:pt x="394" y="251"/>
                  <a:pt x="396" y="253"/>
                  <a:pt x="396" y="259"/>
                </a:cubicBezTo>
                <a:cubicBezTo>
                  <a:pt x="397" y="259"/>
                  <a:pt x="398" y="259"/>
                  <a:pt x="398" y="259"/>
                </a:cubicBezTo>
                <a:cubicBezTo>
                  <a:pt x="400" y="259"/>
                  <a:pt x="402" y="260"/>
                  <a:pt x="403" y="261"/>
                </a:cubicBezTo>
                <a:cubicBezTo>
                  <a:pt x="404" y="262"/>
                  <a:pt x="406" y="263"/>
                  <a:pt x="408" y="263"/>
                </a:cubicBezTo>
                <a:cubicBezTo>
                  <a:pt x="408" y="263"/>
                  <a:pt x="408" y="263"/>
                  <a:pt x="408" y="263"/>
                </a:cubicBezTo>
                <a:cubicBezTo>
                  <a:pt x="409" y="260"/>
                  <a:pt x="406" y="252"/>
                  <a:pt x="410" y="252"/>
                </a:cubicBezTo>
                <a:cubicBezTo>
                  <a:pt x="413" y="253"/>
                  <a:pt x="417" y="254"/>
                  <a:pt x="421" y="254"/>
                </a:cubicBezTo>
                <a:cubicBezTo>
                  <a:pt x="422" y="254"/>
                  <a:pt x="423" y="254"/>
                  <a:pt x="424" y="254"/>
                </a:cubicBezTo>
                <a:cubicBezTo>
                  <a:pt x="425" y="250"/>
                  <a:pt x="419" y="241"/>
                  <a:pt x="417" y="235"/>
                </a:cubicBezTo>
                <a:cubicBezTo>
                  <a:pt x="418" y="235"/>
                  <a:pt x="418" y="235"/>
                  <a:pt x="418" y="235"/>
                </a:cubicBezTo>
                <a:cubicBezTo>
                  <a:pt x="420" y="235"/>
                  <a:pt x="422" y="234"/>
                  <a:pt x="423" y="233"/>
                </a:cubicBezTo>
                <a:cubicBezTo>
                  <a:pt x="425" y="231"/>
                  <a:pt x="426" y="230"/>
                  <a:pt x="429" y="230"/>
                </a:cubicBezTo>
                <a:cubicBezTo>
                  <a:pt x="430" y="230"/>
                  <a:pt x="430" y="230"/>
                  <a:pt x="431" y="230"/>
                </a:cubicBezTo>
                <a:cubicBezTo>
                  <a:pt x="431" y="222"/>
                  <a:pt x="419" y="225"/>
                  <a:pt x="415" y="220"/>
                </a:cubicBezTo>
                <a:cubicBezTo>
                  <a:pt x="422" y="216"/>
                  <a:pt x="421" y="207"/>
                  <a:pt x="419" y="201"/>
                </a:cubicBezTo>
                <a:cubicBezTo>
                  <a:pt x="413" y="206"/>
                  <a:pt x="404" y="207"/>
                  <a:pt x="403" y="216"/>
                </a:cubicBezTo>
                <a:cubicBezTo>
                  <a:pt x="401" y="210"/>
                  <a:pt x="396" y="207"/>
                  <a:pt x="390" y="204"/>
                </a:cubicBezTo>
                <a:cubicBezTo>
                  <a:pt x="390" y="210"/>
                  <a:pt x="387" y="212"/>
                  <a:pt x="384" y="215"/>
                </a:cubicBezTo>
                <a:cubicBezTo>
                  <a:pt x="382" y="211"/>
                  <a:pt x="378" y="210"/>
                  <a:pt x="375" y="210"/>
                </a:cubicBezTo>
                <a:cubicBezTo>
                  <a:pt x="373" y="210"/>
                  <a:pt x="371" y="210"/>
                  <a:pt x="369" y="211"/>
                </a:cubicBezTo>
                <a:cubicBezTo>
                  <a:pt x="367" y="211"/>
                  <a:pt x="365" y="211"/>
                  <a:pt x="363" y="211"/>
                </a:cubicBezTo>
                <a:cubicBezTo>
                  <a:pt x="362" y="211"/>
                  <a:pt x="362" y="211"/>
                  <a:pt x="362" y="211"/>
                </a:cubicBezTo>
                <a:cubicBezTo>
                  <a:pt x="361" y="223"/>
                  <a:pt x="371" y="223"/>
                  <a:pt x="374" y="230"/>
                </a:cubicBezTo>
                <a:cubicBezTo>
                  <a:pt x="372" y="231"/>
                  <a:pt x="369" y="231"/>
                  <a:pt x="366" y="231"/>
                </a:cubicBezTo>
                <a:cubicBezTo>
                  <a:pt x="335" y="231"/>
                  <a:pt x="284" y="199"/>
                  <a:pt x="306" y="162"/>
                </a:cubicBezTo>
                <a:cubicBezTo>
                  <a:pt x="305" y="168"/>
                  <a:pt x="306" y="173"/>
                  <a:pt x="308" y="177"/>
                </a:cubicBezTo>
                <a:cubicBezTo>
                  <a:pt x="308" y="177"/>
                  <a:pt x="309" y="177"/>
                  <a:pt x="309" y="177"/>
                </a:cubicBezTo>
                <a:cubicBezTo>
                  <a:pt x="314" y="177"/>
                  <a:pt x="317" y="179"/>
                  <a:pt x="321" y="180"/>
                </a:cubicBezTo>
                <a:cubicBezTo>
                  <a:pt x="323" y="175"/>
                  <a:pt x="319" y="167"/>
                  <a:pt x="321" y="167"/>
                </a:cubicBezTo>
                <a:cubicBezTo>
                  <a:pt x="323" y="168"/>
                  <a:pt x="325" y="169"/>
                  <a:pt x="327" y="169"/>
                </a:cubicBezTo>
                <a:cubicBezTo>
                  <a:pt x="330" y="169"/>
                  <a:pt x="334" y="168"/>
                  <a:pt x="337" y="167"/>
                </a:cubicBezTo>
                <a:cubicBezTo>
                  <a:pt x="334" y="159"/>
                  <a:pt x="330" y="152"/>
                  <a:pt x="323" y="150"/>
                </a:cubicBezTo>
                <a:cubicBezTo>
                  <a:pt x="330" y="148"/>
                  <a:pt x="334" y="143"/>
                  <a:pt x="335" y="136"/>
                </a:cubicBezTo>
                <a:cubicBezTo>
                  <a:pt x="330" y="136"/>
                  <a:pt x="327" y="135"/>
                  <a:pt x="324" y="135"/>
                </a:cubicBezTo>
                <a:cubicBezTo>
                  <a:pt x="323" y="135"/>
                  <a:pt x="321" y="135"/>
                  <a:pt x="318" y="136"/>
                </a:cubicBezTo>
                <a:cubicBezTo>
                  <a:pt x="324" y="131"/>
                  <a:pt x="319" y="122"/>
                  <a:pt x="320" y="114"/>
                </a:cubicBezTo>
                <a:cubicBezTo>
                  <a:pt x="315" y="115"/>
                  <a:pt x="313" y="120"/>
                  <a:pt x="308" y="121"/>
                </a:cubicBezTo>
                <a:cubicBezTo>
                  <a:pt x="305" y="124"/>
                  <a:pt x="307" y="131"/>
                  <a:pt x="304" y="133"/>
                </a:cubicBezTo>
                <a:cubicBezTo>
                  <a:pt x="300" y="128"/>
                  <a:pt x="296" y="124"/>
                  <a:pt x="289" y="122"/>
                </a:cubicBezTo>
                <a:cubicBezTo>
                  <a:pt x="286" y="125"/>
                  <a:pt x="291" y="132"/>
                  <a:pt x="285" y="134"/>
                </a:cubicBezTo>
                <a:cubicBezTo>
                  <a:pt x="283" y="134"/>
                  <a:pt x="281" y="134"/>
                  <a:pt x="280" y="134"/>
                </a:cubicBezTo>
                <a:cubicBezTo>
                  <a:pt x="277" y="134"/>
                  <a:pt x="275" y="134"/>
                  <a:pt x="272" y="135"/>
                </a:cubicBezTo>
                <a:cubicBezTo>
                  <a:pt x="270" y="135"/>
                  <a:pt x="267" y="136"/>
                  <a:pt x="263" y="136"/>
                </a:cubicBezTo>
                <a:cubicBezTo>
                  <a:pt x="262" y="136"/>
                  <a:pt x="262" y="136"/>
                  <a:pt x="261" y="136"/>
                </a:cubicBezTo>
                <a:cubicBezTo>
                  <a:pt x="260" y="149"/>
                  <a:pt x="271" y="149"/>
                  <a:pt x="278" y="153"/>
                </a:cubicBezTo>
                <a:cubicBezTo>
                  <a:pt x="272" y="153"/>
                  <a:pt x="271" y="159"/>
                  <a:pt x="266" y="162"/>
                </a:cubicBezTo>
                <a:cubicBezTo>
                  <a:pt x="257" y="149"/>
                  <a:pt x="247" y="130"/>
                  <a:pt x="242" y="113"/>
                </a:cubicBezTo>
                <a:cubicBezTo>
                  <a:pt x="248" y="110"/>
                  <a:pt x="255" y="108"/>
                  <a:pt x="262" y="105"/>
                </a:cubicBezTo>
                <a:cubicBezTo>
                  <a:pt x="260" y="106"/>
                  <a:pt x="257" y="112"/>
                  <a:pt x="260" y="119"/>
                </a:cubicBezTo>
                <a:cubicBezTo>
                  <a:pt x="260" y="117"/>
                  <a:pt x="261" y="117"/>
                  <a:pt x="261" y="117"/>
                </a:cubicBezTo>
                <a:cubicBezTo>
                  <a:pt x="263" y="117"/>
                  <a:pt x="264" y="121"/>
                  <a:pt x="265" y="122"/>
                </a:cubicBezTo>
                <a:cubicBezTo>
                  <a:pt x="271" y="122"/>
                  <a:pt x="272" y="118"/>
                  <a:pt x="276" y="118"/>
                </a:cubicBezTo>
                <a:cubicBezTo>
                  <a:pt x="277" y="118"/>
                  <a:pt x="278" y="118"/>
                  <a:pt x="280" y="119"/>
                </a:cubicBezTo>
                <a:cubicBezTo>
                  <a:pt x="276" y="107"/>
                  <a:pt x="290" y="113"/>
                  <a:pt x="289" y="105"/>
                </a:cubicBezTo>
                <a:cubicBezTo>
                  <a:pt x="277" y="101"/>
                  <a:pt x="266" y="82"/>
                  <a:pt x="277" y="71"/>
                </a:cubicBezTo>
                <a:cubicBezTo>
                  <a:pt x="281" y="79"/>
                  <a:pt x="288" y="78"/>
                  <a:pt x="296" y="80"/>
                </a:cubicBezTo>
                <a:cubicBezTo>
                  <a:pt x="295" y="66"/>
                  <a:pt x="293" y="65"/>
                  <a:pt x="290" y="50"/>
                </a:cubicBezTo>
                <a:cubicBezTo>
                  <a:pt x="293" y="51"/>
                  <a:pt x="295" y="52"/>
                  <a:pt x="296" y="52"/>
                </a:cubicBezTo>
                <a:cubicBezTo>
                  <a:pt x="302" y="52"/>
                  <a:pt x="306" y="48"/>
                  <a:pt x="311" y="45"/>
                </a:cubicBezTo>
                <a:cubicBezTo>
                  <a:pt x="307" y="38"/>
                  <a:pt x="299" y="35"/>
                  <a:pt x="289" y="33"/>
                </a:cubicBezTo>
                <a:cubicBezTo>
                  <a:pt x="305" y="31"/>
                  <a:pt x="303" y="19"/>
                  <a:pt x="308" y="6"/>
                </a:cubicBezTo>
                <a:cubicBezTo>
                  <a:pt x="294" y="8"/>
                  <a:pt x="287" y="13"/>
                  <a:pt x="278" y="23"/>
                </a:cubicBezTo>
                <a:cubicBezTo>
                  <a:pt x="278" y="11"/>
                  <a:pt x="274" y="3"/>
                  <a:pt x="265" y="1"/>
                </a:cubicBezTo>
              </a:path>
            </a:pathLst>
          </a:custGeom>
          <a:solidFill>
            <a:srgbClr val="FFFFFF">
              <a:alpha val="12000"/>
            </a:srgbClr>
          </a:solidFill>
          <a:ln w="9525">
            <a:noFill/>
            <a:round/>
            <a:headEnd/>
            <a:tailEnd/>
          </a:ln>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381000" y="266700"/>
            <a:ext cx="7772400" cy="11049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676400"/>
            <a:ext cx="41148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148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Rectangle 5"/>
          <p:cNvSpPr>
            <a:spLocks noGrp="1" noChangeArrowheads="1"/>
          </p:cNvSpPr>
          <p:nvPr>
            <p:ph type="dt" sz="half" idx="10"/>
          </p:nvPr>
        </p:nvSpPr>
        <p:spPr>
          <a:xfrm>
            <a:off x="381000" y="6172200"/>
            <a:ext cx="1905000" cy="457200"/>
          </a:xfrm>
          <a:prstGeom prst="rect">
            <a:avLst/>
          </a:prstGeom>
        </p:spPr>
        <p:txBody>
          <a:bodyPr/>
          <a:lstStyle>
            <a:lvl1pPr>
              <a:defRPr/>
            </a:lvl1pPr>
          </a:lstStyle>
          <a:p>
            <a:pPr>
              <a:defRPr/>
            </a:pPr>
            <a:fld id="{37F1D794-90A1-446F-9B82-65D0F7A8BBC9}" type="datetime1">
              <a:rPr lang="en-US"/>
              <a:pPr>
                <a:defRPr/>
              </a:pPr>
              <a:t>5/20/15</a:t>
            </a:fld>
            <a:endParaRPr lang="en-US"/>
          </a:p>
        </p:txBody>
      </p:sp>
      <p:sp>
        <p:nvSpPr>
          <p:cNvPr id="13" name="Rectangle 6"/>
          <p:cNvSpPr>
            <a:spLocks noGrp="1" noChangeArrowheads="1"/>
          </p:cNvSpPr>
          <p:nvPr>
            <p:ph type="ftr" sz="quarter" idx="11"/>
          </p:nvPr>
        </p:nvSpPr>
        <p:spPr>
          <a:xfrm>
            <a:off x="3124200" y="61722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14" name="Rectangle 7"/>
          <p:cNvSpPr>
            <a:spLocks noGrp="1" noChangeArrowheads="1"/>
          </p:cNvSpPr>
          <p:nvPr>
            <p:ph type="sldNum" sz="quarter" idx="12"/>
          </p:nvPr>
        </p:nvSpPr>
        <p:spPr>
          <a:xfrm>
            <a:off x="8534400" y="6324600"/>
            <a:ext cx="609600" cy="487363"/>
          </a:xfrm>
          <a:prstGeom prst="rect">
            <a:avLst/>
          </a:prstGeom>
        </p:spPr>
        <p:txBody>
          <a:bodyPr/>
          <a:lstStyle>
            <a:lvl1pPr>
              <a:defRPr/>
            </a:lvl1pPr>
          </a:lstStyle>
          <a:p>
            <a:pPr>
              <a:defRPr/>
            </a:pPr>
            <a:fld id="{D9114695-1771-41D6-801C-D3B6E047464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3" name="Rectangle 12"/>
          <p:cNvSpPr>
            <a:spLocks noChangeArrowheads="1"/>
          </p:cNvSpPr>
          <p:nvPr/>
        </p:nvSpPr>
        <p:spPr bwMode="auto">
          <a:xfrm>
            <a:off x="0" y="15875"/>
            <a:ext cx="9144000" cy="6248400"/>
          </a:xfrm>
          <a:prstGeom prst="rect">
            <a:avLst/>
          </a:prstGeom>
          <a:gradFill rotWithShape="1">
            <a:gsLst>
              <a:gs pos="0">
                <a:srgbClr val="FFFFFF">
                  <a:alpha val="50999"/>
                </a:srgbClr>
              </a:gs>
              <a:gs pos="100000">
                <a:srgbClr val="D3E27C">
                  <a:alpha val="78999"/>
                </a:srgbClr>
              </a:gs>
            </a:gsLst>
            <a:lin ang="5400000" scaled="1"/>
          </a:gradFill>
          <a:ln w="9525">
            <a:noFill/>
            <a:miter lim="800000"/>
            <a:headEnd/>
            <a:tailEnd/>
          </a:ln>
        </p:spPr>
        <p:txBody>
          <a:bodyPr lIns="0" tIns="0" rIns="0" bIns="0"/>
          <a:lstStyle/>
          <a:p>
            <a:pPr fontAlgn="auto">
              <a:spcBef>
                <a:spcPts val="0"/>
              </a:spcBef>
              <a:spcAft>
                <a:spcPts val="0"/>
              </a:spcAft>
              <a:defRPr/>
            </a:pPr>
            <a:endParaRPr lang="en-US">
              <a:latin typeface="+mn-lt"/>
            </a:endParaRPr>
          </a:p>
        </p:txBody>
      </p:sp>
      <p:sp>
        <p:nvSpPr>
          <p:cNvPr id="4" name="Freeform 11"/>
          <p:cNvSpPr>
            <a:spLocks noEditPoints="1"/>
          </p:cNvSpPr>
          <p:nvPr/>
        </p:nvSpPr>
        <p:spPr bwMode="auto">
          <a:xfrm rot="5400000" flipH="1">
            <a:off x="681831" y="4263231"/>
            <a:ext cx="1905000" cy="4046538"/>
          </a:xfrm>
          <a:custGeom>
            <a:avLst/>
            <a:gdLst/>
            <a:ahLst/>
            <a:cxnLst>
              <a:cxn ang="0">
                <a:pos x="229" y="1598"/>
              </a:cxn>
              <a:cxn ang="0">
                <a:pos x="408" y="1455"/>
              </a:cxn>
              <a:cxn ang="0">
                <a:pos x="467" y="1294"/>
              </a:cxn>
              <a:cxn ang="0">
                <a:pos x="480" y="1083"/>
              </a:cxn>
              <a:cxn ang="0">
                <a:pos x="646" y="935"/>
              </a:cxn>
              <a:cxn ang="0">
                <a:pos x="562" y="782"/>
              </a:cxn>
              <a:cxn ang="0">
                <a:pos x="541" y="765"/>
              </a:cxn>
              <a:cxn ang="0">
                <a:pos x="615" y="536"/>
              </a:cxn>
              <a:cxn ang="0">
                <a:pos x="523" y="435"/>
              </a:cxn>
              <a:cxn ang="0">
                <a:pos x="307" y="292"/>
              </a:cxn>
              <a:cxn ang="0">
                <a:pos x="273" y="205"/>
              </a:cxn>
              <a:cxn ang="0">
                <a:pos x="296" y="181"/>
              </a:cxn>
              <a:cxn ang="0">
                <a:pos x="217" y="119"/>
              </a:cxn>
              <a:cxn ang="0">
                <a:pos x="159" y="86"/>
              </a:cxn>
              <a:cxn ang="0">
                <a:pos x="233" y="49"/>
              </a:cxn>
              <a:cxn ang="0">
                <a:pos x="111" y="33"/>
              </a:cxn>
              <a:cxn ang="0">
                <a:pos x="37" y="81"/>
              </a:cxn>
              <a:cxn ang="0">
                <a:pos x="58" y="145"/>
              </a:cxn>
              <a:cxn ang="0">
                <a:pos x="246" y="163"/>
              </a:cxn>
              <a:cxn ang="0">
                <a:pos x="150" y="290"/>
              </a:cxn>
              <a:cxn ang="0">
                <a:pos x="306" y="334"/>
              </a:cxn>
              <a:cxn ang="0">
                <a:pos x="439" y="371"/>
              </a:cxn>
              <a:cxn ang="0">
                <a:pos x="465" y="594"/>
              </a:cxn>
              <a:cxn ang="0">
                <a:pos x="371" y="534"/>
              </a:cxn>
              <a:cxn ang="0">
                <a:pos x="362" y="712"/>
              </a:cxn>
              <a:cxn ang="0">
                <a:pos x="419" y="834"/>
              </a:cxn>
              <a:cxn ang="0">
                <a:pos x="302" y="976"/>
              </a:cxn>
              <a:cxn ang="0">
                <a:pos x="432" y="1041"/>
              </a:cxn>
              <a:cxn ang="0">
                <a:pos x="460" y="1260"/>
              </a:cxn>
              <a:cxn ang="0">
                <a:pos x="397" y="1191"/>
              </a:cxn>
              <a:cxn ang="0">
                <a:pos x="323" y="1301"/>
              </a:cxn>
              <a:cxn ang="0">
                <a:pos x="269" y="1531"/>
              </a:cxn>
              <a:cxn ang="0">
                <a:pos x="302" y="1444"/>
              </a:cxn>
              <a:cxn ang="0">
                <a:pos x="217" y="1427"/>
              </a:cxn>
              <a:cxn ang="0">
                <a:pos x="181" y="1467"/>
              </a:cxn>
              <a:cxn ang="0">
                <a:pos x="126" y="1521"/>
              </a:cxn>
              <a:cxn ang="0">
                <a:pos x="138" y="1600"/>
              </a:cxn>
              <a:cxn ang="0">
                <a:pos x="246" y="1626"/>
              </a:cxn>
              <a:cxn ang="0">
                <a:pos x="436" y="1549"/>
              </a:cxn>
              <a:cxn ang="0">
                <a:pos x="545" y="1556"/>
              </a:cxn>
              <a:cxn ang="0">
                <a:pos x="674" y="1571"/>
              </a:cxn>
              <a:cxn ang="0">
                <a:pos x="877" y="1530"/>
              </a:cxn>
              <a:cxn ang="0">
                <a:pos x="834" y="1355"/>
              </a:cxn>
              <a:cxn ang="0">
                <a:pos x="720" y="1277"/>
              </a:cxn>
              <a:cxn ang="0">
                <a:pos x="622" y="1099"/>
              </a:cxn>
              <a:cxn ang="0">
                <a:pos x="733" y="1056"/>
              </a:cxn>
              <a:cxn ang="0">
                <a:pos x="639" y="942"/>
              </a:cxn>
              <a:cxn ang="0">
                <a:pos x="701" y="911"/>
              </a:cxn>
              <a:cxn ang="0">
                <a:pos x="668" y="862"/>
              </a:cxn>
              <a:cxn ang="0">
                <a:pos x="643" y="798"/>
              </a:cxn>
              <a:cxn ang="0">
                <a:pos x="622" y="806"/>
              </a:cxn>
              <a:cxn ang="0">
                <a:pos x="619" y="740"/>
              </a:cxn>
              <a:cxn ang="0">
                <a:pos x="650" y="627"/>
              </a:cxn>
              <a:cxn ang="0">
                <a:pos x="636" y="557"/>
              </a:cxn>
              <a:cxn ang="0">
                <a:pos x="761" y="528"/>
              </a:cxn>
              <a:cxn ang="0">
                <a:pos x="775" y="403"/>
              </a:cxn>
              <a:cxn ang="0">
                <a:pos x="609" y="456"/>
              </a:cxn>
              <a:cxn ang="0">
                <a:pos x="589" y="380"/>
              </a:cxn>
              <a:cxn ang="0">
                <a:pos x="535" y="237"/>
              </a:cxn>
              <a:cxn ang="0">
                <a:pos x="410" y="252"/>
              </a:cxn>
              <a:cxn ang="0">
                <a:pos x="327" y="169"/>
              </a:cxn>
              <a:cxn ang="0">
                <a:pos x="289" y="105"/>
              </a:cxn>
            </a:cxnLst>
            <a:rect l="0" t="0" r="r" b="b"/>
            <a:pathLst>
              <a:path w="913" h="1866">
                <a:moveTo>
                  <a:pt x="644" y="1308"/>
                </a:moveTo>
                <a:cubicBezTo>
                  <a:pt x="644" y="1308"/>
                  <a:pt x="645" y="1309"/>
                  <a:pt x="645" y="1309"/>
                </a:cubicBezTo>
                <a:cubicBezTo>
                  <a:pt x="645" y="1309"/>
                  <a:pt x="645" y="1308"/>
                  <a:pt x="646" y="1308"/>
                </a:cubicBezTo>
                <a:cubicBezTo>
                  <a:pt x="645" y="1308"/>
                  <a:pt x="645" y="1308"/>
                  <a:pt x="644" y="1308"/>
                </a:cubicBezTo>
                <a:moveTo>
                  <a:pt x="636" y="557"/>
                </a:moveTo>
                <a:cubicBezTo>
                  <a:pt x="636" y="557"/>
                  <a:pt x="636" y="557"/>
                  <a:pt x="636" y="557"/>
                </a:cubicBezTo>
                <a:cubicBezTo>
                  <a:pt x="636" y="557"/>
                  <a:pt x="636" y="557"/>
                  <a:pt x="636" y="557"/>
                </a:cubicBezTo>
                <a:moveTo>
                  <a:pt x="70" y="86"/>
                </a:moveTo>
                <a:cubicBezTo>
                  <a:pt x="70" y="86"/>
                  <a:pt x="70" y="86"/>
                  <a:pt x="70" y="86"/>
                </a:cubicBezTo>
                <a:cubicBezTo>
                  <a:pt x="70" y="86"/>
                  <a:pt x="70" y="86"/>
                  <a:pt x="70" y="86"/>
                </a:cubicBezTo>
                <a:moveTo>
                  <a:pt x="70" y="86"/>
                </a:moveTo>
                <a:cubicBezTo>
                  <a:pt x="70" y="86"/>
                  <a:pt x="70" y="86"/>
                  <a:pt x="70" y="86"/>
                </a:cubicBezTo>
                <a:cubicBezTo>
                  <a:pt x="70" y="86"/>
                  <a:pt x="70" y="86"/>
                  <a:pt x="70" y="86"/>
                </a:cubicBezTo>
                <a:moveTo>
                  <a:pt x="207" y="1622"/>
                </a:moveTo>
                <a:cubicBezTo>
                  <a:pt x="206" y="1622"/>
                  <a:pt x="205" y="1622"/>
                  <a:pt x="205" y="1622"/>
                </a:cubicBezTo>
                <a:cubicBezTo>
                  <a:pt x="206" y="1622"/>
                  <a:pt x="206" y="1622"/>
                  <a:pt x="207" y="1622"/>
                </a:cubicBezTo>
                <a:moveTo>
                  <a:pt x="181" y="1614"/>
                </a:moveTo>
                <a:cubicBezTo>
                  <a:pt x="190" y="1596"/>
                  <a:pt x="204" y="1579"/>
                  <a:pt x="229" y="1579"/>
                </a:cubicBezTo>
                <a:cubicBezTo>
                  <a:pt x="234" y="1579"/>
                  <a:pt x="240" y="1579"/>
                  <a:pt x="246" y="1581"/>
                </a:cubicBezTo>
                <a:cubicBezTo>
                  <a:pt x="239" y="1587"/>
                  <a:pt x="228" y="1589"/>
                  <a:pt x="222" y="1597"/>
                </a:cubicBezTo>
                <a:cubicBezTo>
                  <a:pt x="222" y="1598"/>
                  <a:pt x="224" y="1598"/>
                  <a:pt x="226" y="1598"/>
                </a:cubicBezTo>
                <a:cubicBezTo>
                  <a:pt x="227" y="1598"/>
                  <a:pt x="227" y="1598"/>
                  <a:pt x="227" y="1598"/>
                </a:cubicBezTo>
                <a:cubicBezTo>
                  <a:pt x="227" y="1598"/>
                  <a:pt x="227" y="1598"/>
                  <a:pt x="227" y="1598"/>
                </a:cubicBezTo>
                <a:cubicBezTo>
                  <a:pt x="228" y="1598"/>
                  <a:pt x="228" y="1598"/>
                  <a:pt x="229" y="1598"/>
                </a:cubicBezTo>
                <a:cubicBezTo>
                  <a:pt x="223" y="1601"/>
                  <a:pt x="225" y="1611"/>
                  <a:pt x="220" y="1615"/>
                </a:cubicBezTo>
                <a:cubicBezTo>
                  <a:pt x="220" y="1616"/>
                  <a:pt x="219" y="1616"/>
                  <a:pt x="219" y="1616"/>
                </a:cubicBezTo>
                <a:cubicBezTo>
                  <a:pt x="215" y="1616"/>
                  <a:pt x="216" y="1611"/>
                  <a:pt x="213" y="1610"/>
                </a:cubicBezTo>
                <a:cubicBezTo>
                  <a:pt x="208" y="1611"/>
                  <a:pt x="205" y="1614"/>
                  <a:pt x="205" y="1621"/>
                </a:cubicBezTo>
                <a:cubicBezTo>
                  <a:pt x="205" y="1621"/>
                  <a:pt x="205" y="1621"/>
                  <a:pt x="205" y="1622"/>
                </a:cubicBezTo>
                <a:cubicBezTo>
                  <a:pt x="201" y="1620"/>
                  <a:pt x="194" y="1613"/>
                  <a:pt x="185" y="1613"/>
                </a:cubicBezTo>
                <a:cubicBezTo>
                  <a:pt x="183" y="1613"/>
                  <a:pt x="182" y="1613"/>
                  <a:pt x="181" y="1614"/>
                </a:cubicBezTo>
                <a:moveTo>
                  <a:pt x="201" y="1509"/>
                </a:moveTo>
                <a:cubicBezTo>
                  <a:pt x="205" y="1509"/>
                  <a:pt x="202" y="1501"/>
                  <a:pt x="203" y="1497"/>
                </a:cubicBezTo>
                <a:cubicBezTo>
                  <a:pt x="213" y="1497"/>
                  <a:pt x="213" y="1497"/>
                  <a:pt x="213" y="1497"/>
                </a:cubicBezTo>
                <a:cubicBezTo>
                  <a:pt x="215" y="1492"/>
                  <a:pt x="208" y="1495"/>
                  <a:pt x="208" y="1491"/>
                </a:cubicBezTo>
                <a:cubicBezTo>
                  <a:pt x="210" y="1484"/>
                  <a:pt x="220" y="1487"/>
                  <a:pt x="219" y="1477"/>
                </a:cubicBezTo>
                <a:cubicBezTo>
                  <a:pt x="219" y="1477"/>
                  <a:pt x="220" y="1477"/>
                  <a:pt x="220" y="1477"/>
                </a:cubicBezTo>
                <a:cubicBezTo>
                  <a:pt x="224" y="1477"/>
                  <a:pt x="226" y="1479"/>
                  <a:pt x="229" y="1480"/>
                </a:cubicBezTo>
                <a:cubicBezTo>
                  <a:pt x="222" y="1511"/>
                  <a:pt x="207" y="1534"/>
                  <a:pt x="186" y="1550"/>
                </a:cubicBezTo>
                <a:cubicBezTo>
                  <a:pt x="183" y="1534"/>
                  <a:pt x="166" y="1505"/>
                  <a:pt x="186" y="1496"/>
                </a:cubicBezTo>
                <a:cubicBezTo>
                  <a:pt x="189" y="1499"/>
                  <a:pt x="185" y="1502"/>
                  <a:pt x="188" y="1508"/>
                </a:cubicBezTo>
                <a:cubicBezTo>
                  <a:pt x="190" y="1507"/>
                  <a:pt x="192" y="1507"/>
                  <a:pt x="194" y="1507"/>
                </a:cubicBezTo>
                <a:cubicBezTo>
                  <a:pt x="196" y="1507"/>
                  <a:pt x="198" y="1508"/>
                  <a:pt x="201" y="1509"/>
                </a:cubicBezTo>
                <a:moveTo>
                  <a:pt x="314" y="1429"/>
                </a:moveTo>
                <a:cubicBezTo>
                  <a:pt x="314" y="1429"/>
                  <a:pt x="313" y="1429"/>
                  <a:pt x="313" y="1428"/>
                </a:cubicBezTo>
                <a:cubicBezTo>
                  <a:pt x="313" y="1429"/>
                  <a:pt x="314" y="1429"/>
                  <a:pt x="314" y="1429"/>
                </a:cubicBezTo>
                <a:moveTo>
                  <a:pt x="484" y="1537"/>
                </a:moveTo>
                <a:cubicBezTo>
                  <a:pt x="472" y="1496"/>
                  <a:pt x="451" y="1464"/>
                  <a:pt x="408" y="1455"/>
                </a:cubicBezTo>
                <a:cubicBezTo>
                  <a:pt x="441" y="1418"/>
                  <a:pt x="503" y="1395"/>
                  <a:pt x="562" y="1395"/>
                </a:cubicBezTo>
                <a:cubicBezTo>
                  <a:pt x="608" y="1395"/>
                  <a:pt x="652" y="1409"/>
                  <a:pt x="680" y="1441"/>
                </a:cubicBezTo>
                <a:cubicBezTo>
                  <a:pt x="681" y="1456"/>
                  <a:pt x="674" y="1460"/>
                  <a:pt x="663" y="1460"/>
                </a:cubicBezTo>
                <a:cubicBezTo>
                  <a:pt x="656" y="1460"/>
                  <a:pt x="648" y="1458"/>
                  <a:pt x="640" y="1456"/>
                </a:cubicBezTo>
                <a:cubicBezTo>
                  <a:pt x="632" y="1454"/>
                  <a:pt x="623" y="1453"/>
                  <a:pt x="617" y="1453"/>
                </a:cubicBezTo>
                <a:cubicBezTo>
                  <a:pt x="615" y="1453"/>
                  <a:pt x="613" y="1453"/>
                  <a:pt x="612" y="1453"/>
                </a:cubicBezTo>
                <a:cubicBezTo>
                  <a:pt x="606" y="1462"/>
                  <a:pt x="586" y="1457"/>
                  <a:pt x="579" y="1465"/>
                </a:cubicBezTo>
                <a:cubicBezTo>
                  <a:pt x="587" y="1472"/>
                  <a:pt x="595" y="1479"/>
                  <a:pt x="609" y="1480"/>
                </a:cubicBezTo>
                <a:cubicBezTo>
                  <a:pt x="594" y="1482"/>
                  <a:pt x="568" y="1486"/>
                  <a:pt x="578" y="1501"/>
                </a:cubicBezTo>
                <a:cubicBezTo>
                  <a:pt x="569" y="1507"/>
                  <a:pt x="560" y="1513"/>
                  <a:pt x="556" y="1525"/>
                </a:cubicBezTo>
                <a:cubicBezTo>
                  <a:pt x="550" y="1521"/>
                  <a:pt x="539" y="1523"/>
                  <a:pt x="535" y="1518"/>
                </a:cubicBezTo>
                <a:cubicBezTo>
                  <a:pt x="528" y="1522"/>
                  <a:pt x="520" y="1526"/>
                  <a:pt x="511" y="1528"/>
                </a:cubicBezTo>
                <a:cubicBezTo>
                  <a:pt x="526" y="1522"/>
                  <a:pt x="522" y="1504"/>
                  <a:pt x="530" y="1494"/>
                </a:cubicBezTo>
                <a:cubicBezTo>
                  <a:pt x="529" y="1492"/>
                  <a:pt x="526" y="1492"/>
                  <a:pt x="526" y="1489"/>
                </a:cubicBezTo>
                <a:cubicBezTo>
                  <a:pt x="519" y="1498"/>
                  <a:pt x="509" y="1493"/>
                  <a:pt x="504" y="1503"/>
                </a:cubicBezTo>
                <a:cubicBezTo>
                  <a:pt x="502" y="1501"/>
                  <a:pt x="502" y="1497"/>
                  <a:pt x="501" y="1494"/>
                </a:cubicBezTo>
                <a:cubicBezTo>
                  <a:pt x="485" y="1498"/>
                  <a:pt x="490" y="1523"/>
                  <a:pt x="484" y="1537"/>
                </a:cubicBezTo>
                <a:moveTo>
                  <a:pt x="439" y="1395"/>
                </a:moveTo>
                <a:cubicBezTo>
                  <a:pt x="450" y="1350"/>
                  <a:pt x="428" y="1312"/>
                  <a:pt x="408" y="1287"/>
                </a:cubicBezTo>
                <a:cubicBezTo>
                  <a:pt x="411" y="1286"/>
                  <a:pt x="413" y="1285"/>
                  <a:pt x="416" y="1285"/>
                </a:cubicBezTo>
                <a:cubicBezTo>
                  <a:pt x="424" y="1285"/>
                  <a:pt x="432" y="1292"/>
                  <a:pt x="440" y="1298"/>
                </a:cubicBezTo>
                <a:cubicBezTo>
                  <a:pt x="448" y="1304"/>
                  <a:pt x="457" y="1311"/>
                  <a:pt x="467" y="1311"/>
                </a:cubicBezTo>
                <a:cubicBezTo>
                  <a:pt x="470" y="1311"/>
                  <a:pt x="472" y="1310"/>
                  <a:pt x="475" y="1309"/>
                </a:cubicBezTo>
                <a:cubicBezTo>
                  <a:pt x="476" y="1300"/>
                  <a:pt x="468" y="1301"/>
                  <a:pt x="467" y="1294"/>
                </a:cubicBezTo>
                <a:cubicBezTo>
                  <a:pt x="470" y="1296"/>
                  <a:pt x="473" y="1296"/>
                  <a:pt x="476" y="1296"/>
                </a:cubicBezTo>
                <a:cubicBezTo>
                  <a:pt x="486" y="1296"/>
                  <a:pt x="493" y="1289"/>
                  <a:pt x="501" y="1287"/>
                </a:cubicBezTo>
                <a:cubicBezTo>
                  <a:pt x="485" y="1328"/>
                  <a:pt x="466" y="1365"/>
                  <a:pt x="439" y="1395"/>
                </a:cubicBezTo>
                <a:moveTo>
                  <a:pt x="663" y="1315"/>
                </a:moveTo>
                <a:cubicBezTo>
                  <a:pt x="664" y="1310"/>
                  <a:pt x="666" y="1304"/>
                  <a:pt x="668" y="1298"/>
                </a:cubicBezTo>
                <a:cubicBezTo>
                  <a:pt x="668" y="1293"/>
                  <a:pt x="669" y="1287"/>
                  <a:pt x="672" y="1282"/>
                </a:cubicBezTo>
                <a:cubicBezTo>
                  <a:pt x="672" y="1282"/>
                  <a:pt x="673" y="1282"/>
                  <a:pt x="673" y="1282"/>
                </a:cubicBezTo>
                <a:cubicBezTo>
                  <a:pt x="672" y="1287"/>
                  <a:pt x="670" y="1293"/>
                  <a:pt x="668" y="1298"/>
                </a:cubicBezTo>
                <a:cubicBezTo>
                  <a:pt x="669" y="1310"/>
                  <a:pt x="677" y="1321"/>
                  <a:pt x="680" y="1330"/>
                </a:cubicBezTo>
                <a:cubicBezTo>
                  <a:pt x="674" y="1325"/>
                  <a:pt x="669" y="1319"/>
                  <a:pt x="663" y="1315"/>
                </a:cubicBezTo>
                <a:moveTo>
                  <a:pt x="473" y="1024"/>
                </a:moveTo>
                <a:cubicBezTo>
                  <a:pt x="473" y="1024"/>
                  <a:pt x="473" y="1024"/>
                  <a:pt x="473" y="1024"/>
                </a:cubicBezTo>
                <a:cubicBezTo>
                  <a:pt x="480" y="1014"/>
                  <a:pt x="469" y="1008"/>
                  <a:pt x="467" y="1001"/>
                </a:cubicBezTo>
                <a:cubicBezTo>
                  <a:pt x="472" y="1001"/>
                  <a:pt x="472" y="1001"/>
                  <a:pt x="472" y="1001"/>
                </a:cubicBezTo>
                <a:cubicBezTo>
                  <a:pt x="463" y="988"/>
                  <a:pt x="451" y="977"/>
                  <a:pt x="443" y="964"/>
                </a:cubicBezTo>
                <a:cubicBezTo>
                  <a:pt x="445" y="963"/>
                  <a:pt x="443" y="957"/>
                  <a:pt x="446" y="957"/>
                </a:cubicBezTo>
                <a:cubicBezTo>
                  <a:pt x="513" y="970"/>
                  <a:pt x="553" y="1026"/>
                  <a:pt x="545" y="1119"/>
                </a:cubicBezTo>
                <a:cubicBezTo>
                  <a:pt x="535" y="1111"/>
                  <a:pt x="522" y="1106"/>
                  <a:pt x="506" y="1106"/>
                </a:cubicBezTo>
                <a:cubicBezTo>
                  <a:pt x="496" y="1106"/>
                  <a:pt x="485" y="1108"/>
                  <a:pt x="474" y="1113"/>
                </a:cubicBezTo>
                <a:cubicBezTo>
                  <a:pt x="471" y="1105"/>
                  <a:pt x="487" y="1095"/>
                  <a:pt x="489" y="1085"/>
                </a:cubicBezTo>
                <a:cubicBezTo>
                  <a:pt x="489" y="1084"/>
                  <a:pt x="488" y="1083"/>
                  <a:pt x="486" y="1083"/>
                </a:cubicBezTo>
                <a:cubicBezTo>
                  <a:pt x="486" y="1083"/>
                  <a:pt x="485" y="1083"/>
                  <a:pt x="484" y="1083"/>
                </a:cubicBezTo>
                <a:cubicBezTo>
                  <a:pt x="483" y="1084"/>
                  <a:pt x="482" y="1084"/>
                  <a:pt x="482" y="1084"/>
                </a:cubicBezTo>
                <a:cubicBezTo>
                  <a:pt x="481" y="1084"/>
                  <a:pt x="481" y="1084"/>
                  <a:pt x="480" y="1083"/>
                </a:cubicBezTo>
                <a:cubicBezTo>
                  <a:pt x="485" y="1078"/>
                  <a:pt x="478" y="1073"/>
                  <a:pt x="480" y="1065"/>
                </a:cubicBezTo>
                <a:cubicBezTo>
                  <a:pt x="472" y="1068"/>
                  <a:pt x="466" y="1074"/>
                  <a:pt x="463" y="1083"/>
                </a:cubicBezTo>
                <a:cubicBezTo>
                  <a:pt x="460" y="1075"/>
                  <a:pt x="459" y="1064"/>
                  <a:pt x="448" y="1063"/>
                </a:cubicBezTo>
                <a:cubicBezTo>
                  <a:pt x="453" y="1055"/>
                  <a:pt x="451" y="1039"/>
                  <a:pt x="461" y="1036"/>
                </a:cubicBezTo>
                <a:cubicBezTo>
                  <a:pt x="463" y="1026"/>
                  <a:pt x="458" y="1023"/>
                  <a:pt x="458" y="1015"/>
                </a:cubicBezTo>
                <a:cubicBezTo>
                  <a:pt x="462" y="1019"/>
                  <a:pt x="465" y="1024"/>
                  <a:pt x="473" y="1024"/>
                </a:cubicBezTo>
                <a:moveTo>
                  <a:pt x="603" y="953"/>
                </a:moveTo>
                <a:cubicBezTo>
                  <a:pt x="605" y="952"/>
                  <a:pt x="612" y="947"/>
                  <a:pt x="607" y="943"/>
                </a:cubicBezTo>
                <a:cubicBezTo>
                  <a:pt x="607" y="942"/>
                  <a:pt x="608" y="941"/>
                  <a:pt x="609" y="941"/>
                </a:cubicBezTo>
                <a:cubicBezTo>
                  <a:pt x="610" y="941"/>
                  <a:pt x="611" y="941"/>
                  <a:pt x="612" y="941"/>
                </a:cubicBezTo>
                <a:cubicBezTo>
                  <a:pt x="612" y="942"/>
                  <a:pt x="613" y="942"/>
                  <a:pt x="614" y="942"/>
                </a:cubicBezTo>
                <a:cubicBezTo>
                  <a:pt x="615" y="942"/>
                  <a:pt x="615" y="942"/>
                  <a:pt x="615" y="942"/>
                </a:cubicBezTo>
                <a:cubicBezTo>
                  <a:pt x="620" y="966"/>
                  <a:pt x="596" y="1013"/>
                  <a:pt x="588" y="1013"/>
                </a:cubicBezTo>
                <a:cubicBezTo>
                  <a:pt x="590" y="990"/>
                  <a:pt x="592" y="972"/>
                  <a:pt x="593" y="952"/>
                </a:cubicBezTo>
                <a:cubicBezTo>
                  <a:pt x="595" y="951"/>
                  <a:pt x="597" y="951"/>
                  <a:pt x="598" y="951"/>
                </a:cubicBezTo>
                <a:cubicBezTo>
                  <a:pt x="600" y="951"/>
                  <a:pt x="601" y="952"/>
                  <a:pt x="603" y="953"/>
                </a:cubicBezTo>
                <a:moveTo>
                  <a:pt x="640" y="936"/>
                </a:moveTo>
                <a:cubicBezTo>
                  <a:pt x="641" y="935"/>
                  <a:pt x="642" y="935"/>
                  <a:pt x="644" y="935"/>
                </a:cubicBezTo>
                <a:cubicBezTo>
                  <a:pt x="644" y="935"/>
                  <a:pt x="644" y="935"/>
                  <a:pt x="644" y="935"/>
                </a:cubicBezTo>
                <a:cubicBezTo>
                  <a:pt x="645" y="935"/>
                  <a:pt x="645" y="935"/>
                  <a:pt x="646" y="935"/>
                </a:cubicBezTo>
                <a:cubicBezTo>
                  <a:pt x="646" y="935"/>
                  <a:pt x="646" y="935"/>
                  <a:pt x="646" y="935"/>
                </a:cubicBezTo>
                <a:cubicBezTo>
                  <a:pt x="646" y="935"/>
                  <a:pt x="646" y="935"/>
                  <a:pt x="646" y="935"/>
                </a:cubicBezTo>
                <a:cubicBezTo>
                  <a:pt x="646" y="935"/>
                  <a:pt x="646" y="935"/>
                  <a:pt x="646" y="935"/>
                </a:cubicBezTo>
                <a:cubicBezTo>
                  <a:pt x="646" y="935"/>
                  <a:pt x="646" y="935"/>
                  <a:pt x="646" y="935"/>
                </a:cubicBezTo>
                <a:cubicBezTo>
                  <a:pt x="644" y="935"/>
                  <a:pt x="642" y="936"/>
                  <a:pt x="640" y="936"/>
                </a:cubicBezTo>
                <a:moveTo>
                  <a:pt x="520" y="936"/>
                </a:moveTo>
                <a:cubicBezTo>
                  <a:pt x="530" y="936"/>
                  <a:pt x="539" y="933"/>
                  <a:pt x="545" y="924"/>
                </a:cubicBezTo>
                <a:cubicBezTo>
                  <a:pt x="537" y="920"/>
                  <a:pt x="532" y="913"/>
                  <a:pt x="520" y="912"/>
                </a:cubicBezTo>
                <a:cubicBezTo>
                  <a:pt x="531" y="910"/>
                  <a:pt x="546" y="911"/>
                  <a:pt x="550" y="900"/>
                </a:cubicBezTo>
                <a:cubicBezTo>
                  <a:pt x="551" y="898"/>
                  <a:pt x="549" y="897"/>
                  <a:pt x="547" y="897"/>
                </a:cubicBezTo>
                <a:cubicBezTo>
                  <a:pt x="549" y="890"/>
                  <a:pt x="560" y="891"/>
                  <a:pt x="561" y="883"/>
                </a:cubicBezTo>
                <a:cubicBezTo>
                  <a:pt x="561" y="883"/>
                  <a:pt x="561" y="883"/>
                  <a:pt x="561" y="883"/>
                </a:cubicBezTo>
                <a:cubicBezTo>
                  <a:pt x="564" y="883"/>
                  <a:pt x="565" y="885"/>
                  <a:pt x="566" y="887"/>
                </a:cubicBezTo>
                <a:cubicBezTo>
                  <a:pt x="567" y="889"/>
                  <a:pt x="568" y="891"/>
                  <a:pt x="571" y="891"/>
                </a:cubicBezTo>
                <a:cubicBezTo>
                  <a:pt x="572" y="891"/>
                  <a:pt x="573" y="891"/>
                  <a:pt x="574" y="890"/>
                </a:cubicBezTo>
                <a:cubicBezTo>
                  <a:pt x="570" y="894"/>
                  <a:pt x="563" y="895"/>
                  <a:pt x="562" y="902"/>
                </a:cubicBezTo>
                <a:cubicBezTo>
                  <a:pt x="565" y="905"/>
                  <a:pt x="569" y="906"/>
                  <a:pt x="575" y="906"/>
                </a:cubicBezTo>
                <a:cubicBezTo>
                  <a:pt x="576" y="906"/>
                  <a:pt x="577" y="906"/>
                  <a:pt x="578" y="906"/>
                </a:cubicBezTo>
                <a:cubicBezTo>
                  <a:pt x="577" y="912"/>
                  <a:pt x="572" y="925"/>
                  <a:pt x="583" y="926"/>
                </a:cubicBezTo>
                <a:cubicBezTo>
                  <a:pt x="582" y="983"/>
                  <a:pt x="575" y="1032"/>
                  <a:pt x="561" y="1075"/>
                </a:cubicBezTo>
                <a:cubicBezTo>
                  <a:pt x="554" y="1003"/>
                  <a:pt x="513" y="965"/>
                  <a:pt x="458" y="942"/>
                </a:cubicBezTo>
                <a:cubicBezTo>
                  <a:pt x="461" y="934"/>
                  <a:pt x="469" y="931"/>
                  <a:pt x="478" y="931"/>
                </a:cubicBezTo>
                <a:cubicBezTo>
                  <a:pt x="484" y="931"/>
                  <a:pt x="491" y="932"/>
                  <a:pt x="498" y="933"/>
                </a:cubicBezTo>
                <a:cubicBezTo>
                  <a:pt x="506" y="935"/>
                  <a:pt x="513" y="936"/>
                  <a:pt x="520" y="936"/>
                </a:cubicBezTo>
                <a:moveTo>
                  <a:pt x="496" y="795"/>
                </a:moveTo>
                <a:cubicBezTo>
                  <a:pt x="495" y="795"/>
                  <a:pt x="495" y="795"/>
                  <a:pt x="494" y="794"/>
                </a:cubicBezTo>
                <a:cubicBezTo>
                  <a:pt x="499" y="783"/>
                  <a:pt x="518" y="775"/>
                  <a:pt x="536" y="775"/>
                </a:cubicBezTo>
                <a:cubicBezTo>
                  <a:pt x="545" y="775"/>
                  <a:pt x="555" y="778"/>
                  <a:pt x="562" y="782"/>
                </a:cubicBezTo>
                <a:cubicBezTo>
                  <a:pt x="571" y="812"/>
                  <a:pt x="579" y="841"/>
                  <a:pt x="579" y="878"/>
                </a:cubicBezTo>
                <a:cubicBezTo>
                  <a:pt x="575" y="874"/>
                  <a:pt x="569" y="873"/>
                  <a:pt x="563" y="873"/>
                </a:cubicBezTo>
                <a:cubicBezTo>
                  <a:pt x="561" y="873"/>
                  <a:pt x="558" y="873"/>
                  <a:pt x="555" y="873"/>
                </a:cubicBezTo>
                <a:cubicBezTo>
                  <a:pt x="553" y="873"/>
                  <a:pt x="550" y="874"/>
                  <a:pt x="548" y="874"/>
                </a:cubicBezTo>
                <a:cubicBezTo>
                  <a:pt x="542" y="874"/>
                  <a:pt x="538" y="873"/>
                  <a:pt x="535" y="868"/>
                </a:cubicBezTo>
                <a:cubicBezTo>
                  <a:pt x="531" y="870"/>
                  <a:pt x="526" y="870"/>
                  <a:pt x="525" y="875"/>
                </a:cubicBezTo>
                <a:cubicBezTo>
                  <a:pt x="523" y="874"/>
                  <a:pt x="522" y="872"/>
                  <a:pt x="521" y="870"/>
                </a:cubicBezTo>
                <a:cubicBezTo>
                  <a:pt x="501" y="878"/>
                  <a:pt x="485" y="890"/>
                  <a:pt x="472" y="906"/>
                </a:cubicBezTo>
                <a:cubicBezTo>
                  <a:pt x="484" y="882"/>
                  <a:pt x="506" y="869"/>
                  <a:pt x="518" y="846"/>
                </a:cubicBezTo>
                <a:cubicBezTo>
                  <a:pt x="520" y="839"/>
                  <a:pt x="513" y="842"/>
                  <a:pt x="514" y="837"/>
                </a:cubicBezTo>
                <a:cubicBezTo>
                  <a:pt x="518" y="831"/>
                  <a:pt x="525" y="823"/>
                  <a:pt x="521" y="815"/>
                </a:cubicBezTo>
                <a:cubicBezTo>
                  <a:pt x="521" y="815"/>
                  <a:pt x="521" y="815"/>
                  <a:pt x="520" y="815"/>
                </a:cubicBezTo>
                <a:cubicBezTo>
                  <a:pt x="518" y="815"/>
                  <a:pt x="518" y="817"/>
                  <a:pt x="518" y="818"/>
                </a:cubicBezTo>
                <a:cubicBezTo>
                  <a:pt x="509" y="813"/>
                  <a:pt x="519" y="806"/>
                  <a:pt x="526" y="806"/>
                </a:cubicBezTo>
                <a:cubicBezTo>
                  <a:pt x="522" y="799"/>
                  <a:pt x="517" y="795"/>
                  <a:pt x="514" y="789"/>
                </a:cubicBezTo>
                <a:cubicBezTo>
                  <a:pt x="514" y="789"/>
                  <a:pt x="514" y="789"/>
                  <a:pt x="514" y="789"/>
                </a:cubicBezTo>
                <a:cubicBezTo>
                  <a:pt x="510" y="789"/>
                  <a:pt x="507" y="791"/>
                  <a:pt x="505" y="792"/>
                </a:cubicBezTo>
                <a:cubicBezTo>
                  <a:pt x="502" y="793"/>
                  <a:pt x="500" y="795"/>
                  <a:pt x="496" y="795"/>
                </a:cubicBezTo>
                <a:moveTo>
                  <a:pt x="458" y="711"/>
                </a:moveTo>
                <a:cubicBezTo>
                  <a:pt x="459" y="711"/>
                  <a:pt x="460" y="711"/>
                  <a:pt x="461" y="711"/>
                </a:cubicBezTo>
                <a:cubicBezTo>
                  <a:pt x="454" y="685"/>
                  <a:pt x="425" y="686"/>
                  <a:pt x="410" y="664"/>
                </a:cubicBezTo>
                <a:cubicBezTo>
                  <a:pt x="422" y="662"/>
                  <a:pt x="432" y="660"/>
                  <a:pt x="443" y="660"/>
                </a:cubicBezTo>
                <a:cubicBezTo>
                  <a:pt x="507" y="660"/>
                  <a:pt x="541" y="715"/>
                  <a:pt x="559" y="767"/>
                </a:cubicBezTo>
                <a:cubicBezTo>
                  <a:pt x="553" y="766"/>
                  <a:pt x="547" y="765"/>
                  <a:pt x="541" y="765"/>
                </a:cubicBezTo>
                <a:cubicBezTo>
                  <a:pt x="520" y="765"/>
                  <a:pt x="498" y="773"/>
                  <a:pt x="487" y="784"/>
                </a:cubicBezTo>
                <a:cubicBezTo>
                  <a:pt x="491" y="776"/>
                  <a:pt x="495" y="768"/>
                  <a:pt x="496" y="757"/>
                </a:cubicBezTo>
                <a:cubicBezTo>
                  <a:pt x="495" y="757"/>
                  <a:pt x="494" y="757"/>
                  <a:pt x="494" y="757"/>
                </a:cubicBezTo>
                <a:cubicBezTo>
                  <a:pt x="492" y="757"/>
                  <a:pt x="490" y="758"/>
                  <a:pt x="491" y="760"/>
                </a:cubicBezTo>
                <a:cubicBezTo>
                  <a:pt x="490" y="752"/>
                  <a:pt x="483" y="751"/>
                  <a:pt x="482" y="743"/>
                </a:cubicBezTo>
                <a:cubicBezTo>
                  <a:pt x="475" y="747"/>
                  <a:pt x="474" y="755"/>
                  <a:pt x="473" y="765"/>
                </a:cubicBezTo>
                <a:cubicBezTo>
                  <a:pt x="467" y="761"/>
                  <a:pt x="465" y="752"/>
                  <a:pt x="454" y="752"/>
                </a:cubicBezTo>
                <a:cubicBezTo>
                  <a:pt x="453" y="752"/>
                  <a:pt x="452" y="752"/>
                  <a:pt x="451" y="752"/>
                </a:cubicBezTo>
                <a:cubicBezTo>
                  <a:pt x="456" y="744"/>
                  <a:pt x="450" y="736"/>
                  <a:pt x="449" y="728"/>
                </a:cubicBezTo>
                <a:cubicBezTo>
                  <a:pt x="450" y="729"/>
                  <a:pt x="451" y="729"/>
                  <a:pt x="452" y="729"/>
                </a:cubicBezTo>
                <a:cubicBezTo>
                  <a:pt x="455" y="729"/>
                  <a:pt x="450" y="711"/>
                  <a:pt x="444" y="711"/>
                </a:cubicBezTo>
                <a:cubicBezTo>
                  <a:pt x="445" y="710"/>
                  <a:pt x="446" y="710"/>
                  <a:pt x="447" y="710"/>
                </a:cubicBezTo>
                <a:cubicBezTo>
                  <a:pt x="448" y="710"/>
                  <a:pt x="450" y="710"/>
                  <a:pt x="452" y="710"/>
                </a:cubicBezTo>
                <a:cubicBezTo>
                  <a:pt x="454" y="711"/>
                  <a:pt x="456" y="711"/>
                  <a:pt x="458" y="711"/>
                </a:cubicBezTo>
                <a:moveTo>
                  <a:pt x="566" y="723"/>
                </a:moveTo>
                <a:cubicBezTo>
                  <a:pt x="562" y="698"/>
                  <a:pt x="564" y="664"/>
                  <a:pt x="573" y="646"/>
                </a:cubicBezTo>
                <a:cubicBezTo>
                  <a:pt x="580" y="648"/>
                  <a:pt x="575" y="658"/>
                  <a:pt x="586" y="659"/>
                </a:cubicBezTo>
                <a:cubicBezTo>
                  <a:pt x="585" y="662"/>
                  <a:pt x="580" y="662"/>
                  <a:pt x="578" y="664"/>
                </a:cubicBezTo>
                <a:cubicBezTo>
                  <a:pt x="583" y="672"/>
                  <a:pt x="590" y="673"/>
                  <a:pt x="599" y="673"/>
                </a:cubicBezTo>
                <a:cubicBezTo>
                  <a:pt x="600" y="673"/>
                  <a:pt x="602" y="673"/>
                  <a:pt x="603" y="673"/>
                </a:cubicBezTo>
                <a:cubicBezTo>
                  <a:pt x="605" y="673"/>
                  <a:pt x="607" y="673"/>
                  <a:pt x="608" y="673"/>
                </a:cubicBezTo>
                <a:cubicBezTo>
                  <a:pt x="613" y="673"/>
                  <a:pt x="617" y="673"/>
                  <a:pt x="620" y="675"/>
                </a:cubicBezTo>
                <a:cubicBezTo>
                  <a:pt x="601" y="690"/>
                  <a:pt x="574" y="696"/>
                  <a:pt x="566" y="723"/>
                </a:cubicBezTo>
                <a:moveTo>
                  <a:pt x="615" y="536"/>
                </a:moveTo>
                <a:cubicBezTo>
                  <a:pt x="626" y="506"/>
                  <a:pt x="656" y="478"/>
                  <a:pt x="694" y="478"/>
                </a:cubicBezTo>
                <a:cubicBezTo>
                  <a:pt x="704" y="478"/>
                  <a:pt x="715" y="480"/>
                  <a:pt x="727" y="485"/>
                </a:cubicBezTo>
                <a:cubicBezTo>
                  <a:pt x="719" y="499"/>
                  <a:pt x="694" y="495"/>
                  <a:pt x="687" y="509"/>
                </a:cubicBezTo>
                <a:cubicBezTo>
                  <a:pt x="689" y="511"/>
                  <a:pt x="691" y="512"/>
                  <a:pt x="695" y="512"/>
                </a:cubicBezTo>
                <a:cubicBezTo>
                  <a:pt x="695" y="512"/>
                  <a:pt x="695" y="512"/>
                  <a:pt x="696" y="512"/>
                </a:cubicBezTo>
                <a:cubicBezTo>
                  <a:pt x="691" y="519"/>
                  <a:pt x="690" y="530"/>
                  <a:pt x="687" y="540"/>
                </a:cubicBezTo>
                <a:cubicBezTo>
                  <a:pt x="686" y="540"/>
                  <a:pt x="686" y="540"/>
                  <a:pt x="686" y="540"/>
                </a:cubicBezTo>
                <a:cubicBezTo>
                  <a:pt x="680" y="540"/>
                  <a:pt x="675" y="541"/>
                  <a:pt x="674" y="546"/>
                </a:cubicBezTo>
                <a:cubicBezTo>
                  <a:pt x="670" y="545"/>
                  <a:pt x="673" y="537"/>
                  <a:pt x="672" y="533"/>
                </a:cubicBezTo>
                <a:cubicBezTo>
                  <a:pt x="670" y="532"/>
                  <a:pt x="669" y="532"/>
                  <a:pt x="668" y="532"/>
                </a:cubicBezTo>
                <a:cubicBezTo>
                  <a:pt x="666" y="532"/>
                  <a:pt x="665" y="533"/>
                  <a:pt x="664" y="535"/>
                </a:cubicBezTo>
                <a:cubicBezTo>
                  <a:pt x="662" y="537"/>
                  <a:pt x="661" y="538"/>
                  <a:pt x="657" y="538"/>
                </a:cubicBezTo>
                <a:cubicBezTo>
                  <a:pt x="657" y="538"/>
                  <a:pt x="656" y="538"/>
                  <a:pt x="655" y="538"/>
                </a:cubicBezTo>
                <a:cubicBezTo>
                  <a:pt x="655" y="553"/>
                  <a:pt x="655" y="553"/>
                  <a:pt x="655" y="553"/>
                </a:cubicBezTo>
                <a:cubicBezTo>
                  <a:pt x="647" y="544"/>
                  <a:pt x="638" y="536"/>
                  <a:pt x="621" y="536"/>
                </a:cubicBezTo>
                <a:cubicBezTo>
                  <a:pt x="619" y="536"/>
                  <a:pt x="617" y="536"/>
                  <a:pt x="615" y="536"/>
                </a:cubicBezTo>
                <a:moveTo>
                  <a:pt x="569" y="617"/>
                </a:moveTo>
                <a:cubicBezTo>
                  <a:pt x="525" y="571"/>
                  <a:pt x="491" y="508"/>
                  <a:pt x="489" y="427"/>
                </a:cubicBezTo>
                <a:cubicBezTo>
                  <a:pt x="495" y="422"/>
                  <a:pt x="504" y="418"/>
                  <a:pt x="514" y="418"/>
                </a:cubicBezTo>
                <a:cubicBezTo>
                  <a:pt x="518" y="418"/>
                  <a:pt x="521" y="419"/>
                  <a:pt x="525" y="420"/>
                </a:cubicBezTo>
                <a:cubicBezTo>
                  <a:pt x="524" y="422"/>
                  <a:pt x="522" y="421"/>
                  <a:pt x="520" y="422"/>
                </a:cubicBezTo>
                <a:cubicBezTo>
                  <a:pt x="514" y="424"/>
                  <a:pt x="517" y="434"/>
                  <a:pt x="511" y="435"/>
                </a:cubicBezTo>
                <a:cubicBezTo>
                  <a:pt x="512" y="437"/>
                  <a:pt x="513" y="437"/>
                  <a:pt x="514" y="437"/>
                </a:cubicBezTo>
                <a:cubicBezTo>
                  <a:pt x="517" y="437"/>
                  <a:pt x="521" y="435"/>
                  <a:pt x="523" y="435"/>
                </a:cubicBezTo>
                <a:cubicBezTo>
                  <a:pt x="522" y="442"/>
                  <a:pt x="522" y="443"/>
                  <a:pt x="523" y="449"/>
                </a:cubicBezTo>
                <a:cubicBezTo>
                  <a:pt x="545" y="454"/>
                  <a:pt x="545" y="454"/>
                  <a:pt x="545" y="454"/>
                </a:cubicBezTo>
                <a:cubicBezTo>
                  <a:pt x="536" y="459"/>
                  <a:pt x="525" y="461"/>
                  <a:pt x="521" y="471"/>
                </a:cubicBezTo>
                <a:cubicBezTo>
                  <a:pt x="530" y="475"/>
                  <a:pt x="538" y="476"/>
                  <a:pt x="547" y="476"/>
                </a:cubicBezTo>
                <a:cubicBezTo>
                  <a:pt x="545" y="480"/>
                  <a:pt x="543" y="484"/>
                  <a:pt x="540" y="487"/>
                </a:cubicBezTo>
                <a:cubicBezTo>
                  <a:pt x="540" y="489"/>
                  <a:pt x="543" y="488"/>
                  <a:pt x="545" y="488"/>
                </a:cubicBezTo>
                <a:cubicBezTo>
                  <a:pt x="537" y="493"/>
                  <a:pt x="548" y="497"/>
                  <a:pt x="540" y="502"/>
                </a:cubicBezTo>
                <a:cubicBezTo>
                  <a:pt x="542" y="504"/>
                  <a:pt x="544" y="505"/>
                  <a:pt x="546" y="505"/>
                </a:cubicBezTo>
                <a:cubicBezTo>
                  <a:pt x="553" y="505"/>
                  <a:pt x="560" y="497"/>
                  <a:pt x="562" y="492"/>
                </a:cubicBezTo>
                <a:cubicBezTo>
                  <a:pt x="567" y="495"/>
                  <a:pt x="565" y="505"/>
                  <a:pt x="571" y="507"/>
                </a:cubicBezTo>
                <a:cubicBezTo>
                  <a:pt x="583" y="499"/>
                  <a:pt x="587" y="484"/>
                  <a:pt x="574" y="475"/>
                </a:cubicBezTo>
                <a:cubicBezTo>
                  <a:pt x="637" y="495"/>
                  <a:pt x="578" y="572"/>
                  <a:pt x="569" y="617"/>
                </a:cubicBezTo>
                <a:moveTo>
                  <a:pt x="487" y="418"/>
                </a:moveTo>
                <a:cubicBezTo>
                  <a:pt x="478" y="364"/>
                  <a:pt x="506" y="323"/>
                  <a:pt x="549" y="321"/>
                </a:cubicBezTo>
                <a:cubicBezTo>
                  <a:pt x="543" y="335"/>
                  <a:pt x="530" y="342"/>
                  <a:pt x="526" y="358"/>
                </a:cubicBezTo>
                <a:cubicBezTo>
                  <a:pt x="526" y="360"/>
                  <a:pt x="528" y="360"/>
                  <a:pt x="531" y="360"/>
                </a:cubicBezTo>
                <a:cubicBezTo>
                  <a:pt x="533" y="360"/>
                  <a:pt x="535" y="360"/>
                  <a:pt x="535" y="358"/>
                </a:cubicBezTo>
                <a:cubicBezTo>
                  <a:pt x="539" y="366"/>
                  <a:pt x="538" y="378"/>
                  <a:pt x="545" y="382"/>
                </a:cubicBezTo>
                <a:cubicBezTo>
                  <a:pt x="541" y="385"/>
                  <a:pt x="536" y="387"/>
                  <a:pt x="537" y="396"/>
                </a:cubicBezTo>
                <a:cubicBezTo>
                  <a:pt x="534" y="391"/>
                  <a:pt x="528" y="390"/>
                  <a:pt x="526" y="384"/>
                </a:cubicBezTo>
                <a:cubicBezTo>
                  <a:pt x="521" y="386"/>
                  <a:pt x="525" y="396"/>
                  <a:pt x="520" y="398"/>
                </a:cubicBezTo>
                <a:cubicBezTo>
                  <a:pt x="520" y="403"/>
                  <a:pt x="523" y="406"/>
                  <a:pt x="526" y="408"/>
                </a:cubicBezTo>
                <a:cubicBezTo>
                  <a:pt x="515" y="409"/>
                  <a:pt x="493" y="406"/>
                  <a:pt x="487" y="418"/>
                </a:cubicBezTo>
                <a:moveTo>
                  <a:pt x="307" y="292"/>
                </a:moveTo>
                <a:cubicBezTo>
                  <a:pt x="306" y="292"/>
                  <a:pt x="306" y="292"/>
                  <a:pt x="306" y="292"/>
                </a:cubicBezTo>
                <a:cubicBezTo>
                  <a:pt x="313" y="280"/>
                  <a:pt x="328" y="275"/>
                  <a:pt x="344" y="275"/>
                </a:cubicBezTo>
                <a:cubicBezTo>
                  <a:pt x="360" y="275"/>
                  <a:pt x="377" y="281"/>
                  <a:pt x="386" y="290"/>
                </a:cubicBezTo>
                <a:cubicBezTo>
                  <a:pt x="377" y="293"/>
                  <a:pt x="372" y="301"/>
                  <a:pt x="367" y="309"/>
                </a:cubicBezTo>
                <a:cubicBezTo>
                  <a:pt x="363" y="303"/>
                  <a:pt x="361" y="305"/>
                  <a:pt x="354" y="302"/>
                </a:cubicBezTo>
                <a:cubicBezTo>
                  <a:pt x="349" y="303"/>
                  <a:pt x="356" y="306"/>
                  <a:pt x="354" y="310"/>
                </a:cubicBezTo>
                <a:cubicBezTo>
                  <a:pt x="352" y="311"/>
                  <a:pt x="351" y="311"/>
                  <a:pt x="350" y="311"/>
                </a:cubicBezTo>
                <a:cubicBezTo>
                  <a:pt x="341" y="311"/>
                  <a:pt x="340" y="302"/>
                  <a:pt x="333" y="298"/>
                </a:cubicBezTo>
                <a:cubicBezTo>
                  <a:pt x="334" y="296"/>
                  <a:pt x="336" y="296"/>
                  <a:pt x="337" y="293"/>
                </a:cubicBezTo>
                <a:cubicBezTo>
                  <a:pt x="333" y="291"/>
                  <a:pt x="329" y="290"/>
                  <a:pt x="325" y="290"/>
                </a:cubicBezTo>
                <a:cubicBezTo>
                  <a:pt x="322" y="290"/>
                  <a:pt x="319" y="291"/>
                  <a:pt x="316" y="291"/>
                </a:cubicBezTo>
                <a:cubicBezTo>
                  <a:pt x="313" y="291"/>
                  <a:pt x="310" y="292"/>
                  <a:pt x="307" y="292"/>
                </a:cubicBezTo>
                <a:moveTo>
                  <a:pt x="311" y="269"/>
                </a:moveTo>
                <a:cubicBezTo>
                  <a:pt x="318" y="252"/>
                  <a:pt x="325" y="244"/>
                  <a:pt x="306" y="235"/>
                </a:cubicBezTo>
                <a:cubicBezTo>
                  <a:pt x="306" y="231"/>
                  <a:pt x="308" y="226"/>
                  <a:pt x="313" y="224"/>
                </a:cubicBezTo>
                <a:cubicBezTo>
                  <a:pt x="313" y="224"/>
                  <a:pt x="313" y="224"/>
                  <a:pt x="313" y="224"/>
                </a:cubicBezTo>
                <a:cubicBezTo>
                  <a:pt x="317" y="224"/>
                  <a:pt x="381" y="247"/>
                  <a:pt x="384" y="274"/>
                </a:cubicBezTo>
                <a:cubicBezTo>
                  <a:pt x="376" y="267"/>
                  <a:pt x="359" y="264"/>
                  <a:pt x="347" y="264"/>
                </a:cubicBezTo>
                <a:cubicBezTo>
                  <a:pt x="329" y="264"/>
                  <a:pt x="310" y="271"/>
                  <a:pt x="301" y="280"/>
                </a:cubicBezTo>
                <a:cubicBezTo>
                  <a:pt x="301" y="274"/>
                  <a:pt x="303" y="269"/>
                  <a:pt x="309" y="269"/>
                </a:cubicBezTo>
                <a:cubicBezTo>
                  <a:pt x="310" y="269"/>
                  <a:pt x="310" y="269"/>
                  <a:pt x="311" y="269"/>
                </a:cubicBezTo>
                <a:moveTo>
                  <a:pt x="225" y="234"/>
                </a:moveTo>
                <a:cubicBezTo>
                  <a:pt x="223" y="234"/>
                  <a:pt x="222" y="234"/>
                  <a:pt x="220" y="233"/>
                </a:cubicBezTo>
                <a:cubicBezTo>
                  <a:pt x="227" y="214"/>
                  <a:pt x="249" y="205"/>
                  <a:pt x="273" y="205"/>
                </a:cubicBezTo>
                <a:cubicBezTo>
                  <a:pt x="285" y="205"/>
                  <a:pt x="297" y="207"/>
                  <a:pt x="308" y="211"/>
                </a:cubicBezTo>
                <a:cubicBezTo>
                  <a:pt x="306" y="224"/>
                  <a:pt x="291" y="224"/>
                  <a:pt x="292" y="239"/>
                </a:cubicBezTo>
                <a:cubicBezTo>
                  <a:pt x="289" y="237"/>
                  <a:pt x="286" y="235"/>
                  <a:pt x="281" y="235"/>
                </a:cubicBezTo>
                <a:cubicBezTo>
                  <a:pt x="280" y="235"/>
                  <a:pt x="278" y="235"/>
                  <a:pt x="277" y="235"/>
                </a:cubicBezTo>
                <a:cubicBezTo>
                  <a:pt x="277" y="231"/>
                  <a:pt x="274" y="229"/>
                  <a:pt x="272" y="227"/>
                </a:cubicBezTo>
                <a:cubicBezTo>
                  <a:pt x="270" y="228"/>
                  <a:pt x="269" y="229"/>
                  <a:pt x="268" y="229"/>
                </a:cubicBezTo>
                <a:cubicBezTo>
                  <a:pt x="265" y="229"/>
                  <a:pt x="265" y="224"/>
                  <a:pt x="260" y="223"/>
                </a:cubicBezTo>
                <a:cubicBezTo>
                  <a:pt x="257" y="223"/>
                  <a:pt x="257" y="235"/>
                  <a:pt x="260" y="235"/>
                </a:cubicBezTo>
                <a:cubicBezTo>
                  <a:pt x="260" y="237"/>
                  <a:pt x="259" y="237"/>
                  <a:pt x="257" y="237"/>
                </a:cubicBezTo>
                <a:cubicBezTo>
                  <a:pt x="257" y="237"/>
                  <a:pt x="256" y="237"/>
                  <a:pt x="255" y="237"/>
                </a:cubicBezTo>
                <a:cubicBezTo>
                  <a:pt x="254" y="237"/>
                  <a:pt x="253" y="237"/>
                  <a:pt x="252" y="237"/>
                </a:cubicBezTo>
                <a:cubicBezTo>
                  <a:pt x="252" y="237"/>
                  <a:pt x="251" y="237"/>
                  <a:pt x="251" y="237"/>
                </a:cubicBezTo>
                <a:cubicBezTo>
                  <a:pt x="251" y="233"/>
                  <a:pt x="256" y="235"/>
                  <a:pt x="256" y="232"/>
                </a:cubicBezTo>
                <a:cubicBezTo>
                  <a:pt x="253" y="230"/>
                  <a:pt x="250" y="229"/>
                  <a:pt x="247" y="229"/>
                </a:cubicBezTo>
                <a:cubicBezTo>
                  <a:pt x="243" y="229"/>
                  <a:pt x="239" y="231"/>
                  <a:pt x="236" y="232"/>
                </a:cubicBezTo>
                <a:cubicBezTo>
                  <a:pt x="232" y="233"/>
                  <a:pt x="228" y="234"/>
                  <a:pt x="225" y="234"/>
                </a:cubicBezTo>
                <a:moveTo>
                  <a:pt x="305" y="204"/>
                </a:moveTo>
                <a:cubicBezTo>
                  <a:pt x="305" y="204"/>
                  <a:pt x="297" y="202"/>
                  <a:pt x="296" y="201"/>
                </a:cubicBezTo>
                <a:cubicBezTo>
                  <a:pt x="295" y="200"/>
                  <a:pt x="270" y="169"/>
                  <a:pt x="268" y="166"/>
                </a:cubicBezTo>
                <a:cubicBezTo>
                  <a:pt x="268" y="166"/>
                  <a:pt x="272" y="162"/>
                  <a:pt x="274" y="160"/>
                </a:cubicBezTo>
                <a:cubicBezTo>
                  <a:pt x="276" y="157"/>
                  <a:pt x="283" y="155"/>
                  <a:pt x="283" y="155"/>
                </a:cubicBezTo>
                <a:cubicBezTo>
                  <a:pt x="283" y="155"/>
                  <a:pt x="286" y="157"/>
                  <a:pt x="293" y="157"/>
                </a:cubicBezTo>
                <a:cubicBezTo>
                  <a:pt x="299" y="158"/>
                  <a:pt x="302" y="158"/>
                  <a:pt x="302" y="158"/>
                </a:cubicBezTo>
                <a:cubicBezTo>
                  <a:pt x="302" y="158"/>
                  <a:pt x="298" y="171"/>
                  <a:pt x="296" y="181"/>
                </a:cubicBezTo>
                <a:cubicBezTo>
                  <a:pt x="295" y="192"/>
                  <a:pt x="305" y="204"/>
                  <a:pt x="305" y="204"/>
                </a:cubicBezTo>
                <a:moveTo>
                  <a:pt x="38" y="144"/>
                </a:moveTo>
                <a:cubicBezTo>
                  <a:pt x="38" y="144"/>
                  <a:pt x="45" y="127"/>
                  <a:pt x="48" y="124"/>
                </a:cubicBezTo>
                <a:cubicBezTo>
                  <a:pt x="53" y="118"/>
                  <a:pt x="60" y="118"/>
                  <a:pt x="60" y="118"/>
                </a:cubicBezTo>
                <a:cubicBezTo>
                  <a:pt x="61" y="120"/>
                  <a:pt x="68" y="120"/>
                  <a:pt x="69" y="120"/>
                </a:cubicBezTo>
                <a:cubicBezTo>
                  <a:pt x="69" y="122"/>
                  <a:pt x="69" y="123"/>
                  <a:pt x="68" y="123"/>
                </a:cubicBezTo>
                <a:cubicBezTo>
                  <a:pt x="67" y="123"/>
                  <a:pt x="67" y="123"/>
                  <a:pt x="67" y="123"/>
                </a:cubicBezTo>
                <a:cubicBezTo>
                  <a:pt x="64" y="123"/>
                  <a:pt x="59" y="125"/>
                  <a:pt x="58" y="126"/>
                </a:cubicBezTo>
                <a:cubicBezTo>
                  <a:pt x="57" y="129"/>
                  <a:pt x="56" y="136"/>
                  <a:pt x="56" y="139"/>
                </a:cubicBezTo>
                <a:cubicBezTo>
                  <a:pt x="56" y="142"/>
                  <a:pt x="51" y="142"/>
                  <a:pt x="47" y="143"/>
                </a:cubicBezTo>
                <a:cubicBezTo>
                  <a:pt x="42" y="144"/>
                  <a:pt x="38" y="144"/>
                  <a:pt x="38" y="144"/>
                </a:cubicBezTo>
                <a:moveTo>
                  <a:pt x="115" y="133"/>
                </a:moveTo>
                <a:cubicBezTo>
                  <a:pt x="114" y="132"/>
                  <a:pt x="114" y="127"/>
                  <a:pt x="115" y="124"/>
                </a:cubicBezTo>
                <a:cubicBezTo>
                  <a:pt x="115" y="121"/>
                  <a:pt x="113" y="117"/>
                  <a:pt x="111" y="117"/>
                </a:cubicBezTo>
                <a:cubicBezTo>
                  <a:pt x="112" y="113"/>
                  <a:pt x="112" y="113"/>
                  <a:pt x="112" y="113"/>
                </a:cubicBezTo>
                <a:cubicBezTo>
                  <a:pt x="112" y="113"/>
                  <a:pt x="117" y="111"/>
                  <a:pt x="120" y="111"/>
                </a:cubicBezTo>
                <a:cubicBezTo>
                  <a:pt x="121" y="111"/>
                  <a:pt x="121" y="111"/>
                  <a:pt x="121" y="111"/>
                </a:cubicBezTo>
                <a:cubicBezTo>
                  <a:pt x="125" y="112"/>
                  <a:pt x="129" y="113"/>
                  <a:pt x="130" y="116"/>
                </a:cubicBezTo>
                <a:cubicBezTo>
                  <a:pt x="132" y="120"/>
                  <a:pt x="142" y="124"/>
                  <a:pt x="142" y="124"/>
                </a:cubicBezTo>
                <a:cubicBezTo>
                  <a:pt x="142" y="124"/>
                  <a:pt x="142" y="124"/>
                  <a:pt x="142" y="124"/>
                </a:cubicBezTo>
                <a:cubicBezTo>
                  <a:pt x="141" y="124"/>
                  <a:pt x="136" y="124"/>
                  <a:pt x="132" y="125"/>
                </a:cubicBezTo>
                <a:cubicBezTo>
                  <a:pt x="128" y="126"/>
                  <a:pt x="119" y="131"/>
                  <a:pt x="115" y="133"/>
                </a:cubicBezTo>
                <a:moveTo>
                  <a:pt x="214" y="119"/>
                </a:moveTo>
                <a:cubicBezTo>
                  <a:pt x="215" y="119"/>
                  <a:pt x="216" y="119"/>
                  <a:pt x="217" y="119"/>
                </a:cubicBezTo>
                <a:cubicBezTo>
                  <a:pt x="218" y="114"/>
                  <a:pt x="214" y="114"/>
                  <a:pt x="215" y="109"/>
                </a:cubicBezTo>
                <a:cubicBezTo>
                  <a:pt x="214" y="106"/>
                  <a:pt x="206" y="103"/>
                  <a:pt x="203" y="102"/>
                </a:cubicBezTo>
                <a:cubicBezTo>
                  <a:pt x="206" y="101"/>
                  <a:pt x="209" y="101"/>
                  <a:pt x="212" y="101"/>
                </a:cubicBezTo>
                <a:cubicBezTo>
                  <a:pt x="221" y="101"/>
                  <a:pt x="229" y="105"/>
                  <a:pt x="234" y="111"/>
                </a:cubicBezTo>
                <a:cubicBezTo>
                  <a:pt x="239" y="120"/>
                  <a:pt x="249" y="143"/>
                  <a:pt x="256" y="155"/>
                </a:cubicBezTo>
                <a:cubicBezTo>
                  <a:pt x="254" y="156"/>
                  <a:pt x="251" y="157"/>
                  <a:pt x="247" y="157"/>
                </a:cubicBezTo>
                <a:cubicBezTo>
                  <a:pt x="232" y="157"/>
                  <a:pt x="205" y="150"/>
                  <a:pt x="185" y="140"/>
                </a:cubicBezTo>
                <a:cubicBezTo>
                  <a:pt x="167" y="131"/>
                  <a:pt x="153" y="120"/>
                  <a:pt x="162" y="109"/>
                </a:cubicBezTo>
                <a:cubicBezTo>
                  <a:pt x="167" y="109"/>
                  <a:pt x="165" y="115"/>
                  <a:pt x="167" y="117"/>
                </a:cubicBezTo>
                <a:cubicBezTo>
                  <a:pt x="170" y="116"/>
                  <a:pt x="172" y="115"/>
                  <a:pt x="173" y="115"/>
                </a:cubicBezTo>
                <a:cubicBezTo>
                  <a:pt x="174" y="115"/>
                  <a:pt x="175" y="115"/>
                  <a:pt x="176" y="115"/>
                </a:cubicBezTo>
                <a:cubicBezTo>
                  <a:pt x="176" y="115"/>
                  <a:pt x="177" y="116"/>
                  <a:pt x="178" y="116"/>
                </a:cubicBezTo>
                <a:cubicBezTo>
                  <a:pt x="180" y="116"/>
                  <a:pt x="183" y="115"/>
                  <a:pt x="186" y="114"/>
                </a:cubicBezTo>
                <a:cubicBezTo>
                  <a:pt x="184" y="116"/>
                  <a:pt x="184" y="120"/>
                  <a:pt x="184" y="124"/>
                </a:cubicBezTo>
                <a:cubicBezTo>
                  <a:pt x="185" y="124"/>
                  <a:pt x="185" y="124"/>
                  <a:pt x="185" y="124"/>
                </a:cubicBezTo>
                <a:cubicBezTo>
                  <a:pt x="191" y="124"/>
                  <a:pt x="191" y="119"/>
                  <a:pt x="196" y="119"/>
                </a:cubicBezTo>
                <a:cubicBezTo>
                  <a:pt x="197" y="124"/>
                  <a:pt x="203" y="125"/>
                  <a:pt x="205" y="129"/>
                </a:cubicBezTo>
                <a:cubicBezTo>
                  <a:pt x="208" y="127"/>
                  <a:pt x="208" y="122"/>
                  <a:pt x="208" y="117"/>
                </a:cubicBezTo>
                <a:cubicBezTo>
                  <a:pt x="210" y="118"/>
                  <a:pt x="212" y="119"/>
                  <a:pt x="214" y="119"/>
                </a:cubicBezTo>
                <a:moveTo>
                  <a:pt x="152" y="119"/>
                </a:moveTo>
                <a:cubicBezTo>
                  <a:pt x="134" y="110"/>
                  <a:pt x="124" y="85"/>
                  <a:pt x="135" y="62"/>
                </a:cubicBezTo>
                <a:cubicBezTo>
                  <a:pt x="140" y="67"/>
                  <a:pt x="139" y="78"/>
                  <a:pt x="143" y="83"/>
                </a:cubicBezTo>
                <a:cubicBezTo>
                  <a:pt x="145" y="81"/>
                  <a:pt x="146" y="81"/>
                  <a:pt x="148" y="81"/>
                </a:cubicBezTo>
                <a:cubicBezTo>
                  <a:pt x="151" y="81"/>
                  <a:pt x="154" y="85"/>
                  <a:pt x="159" y="86"/>
                </a:cubicBezTo>
                <a:cubicBezTo>
                  <a:pt x="158" y="93"/>
                  <a:pt x="152" y="99"/>
                  <a:pt x="160" y="102"/>
                </a:cubicBezTo>
                <a:cubicBezTo>
                  <a:pt x="159" y="109"/>
                  <a:pt x="152" y="111"/>
                  <a:pt x="152" y="119"/>
                </a:cubicBezTo>
                <a:moveTo>
                  <a:pt x="239" y="109"/>
                </a:moveTo>
                <a:cubicBezTo>
                  <a:pt x="233" y="81"/>
                  <a:pt x="242" y="58"/>
                  <a:pt x="263" y="52"/>
                </a:cubicBezTo>
                <a:cubicBezTo>
                  <a:pt x="260" y="58"/>
                  <a:pt x="258" y="66"/>
                  <a:pt x="256" y="73"/>
                </a:cubicBezTo>
                <a:cubicBezTo>
                  <a:pt x="259" y="75"/>
                  <a:pt x="269" y="80"/>
                  <a:pt x="265" y="88"/>
                </a:cubicBezTo>
                <a:cubicBezTo>
                  <a:pt x="265" y="90"/>
                  <a:pt x="265" y="91"/>
                  <a:pt x="264" y="91"/>
                </a:cubicBezTo>
                <a:cubicBezTo>
                  <a:pt x="264" y="91"/>
                  <a:pt x="263" y="91"/>
                  <a:pt x="262" y="90"/>
                </a:cubicBezTo>
                <a:cubicBezTo>
                  <a:pt x="262" y="90"/>
                  <a:pt x="261" y="89"/>
                  <a:pt x="260" y="89"/>
                </a:cubicBezTo>
                <a:cubicBezTo>
                  <a:pt x="259" y="89"/>
                  <a:pt x="259" y="90"/>
                  <a:pt x="258" y="90"/>
                </a:cubicBezTo>
                <a:cubicBezTo>
                  <a:pt x="259" y="93"/>
                  <a:pt x="256" y="100"/>
                  <a:pt x="260" y="100"/>
                </a:cubicBezTo>
                <a:cubicBezTo>
                  <a:pt x="253" y="103"/>
                  <a:pt x="247" y="107"/>
                  <a:pt x="239" y="109"/>
                </a:cubicBezTo>
                <a:moveTo>
                  <a:pt x="265" y="1"/>
                </a:moveTo>
                <a:cubicBezTo>
                  <a:pt x="265" y="1"/>
                  <a:pt x="265" y="1"/>
                  <a:pt x="265" y="1"/>
                </a:cubicBezTo>
                <a:cubicBezTo>
                  <a:pt x="263" y="6"/>
                  <a:pt x="262" y="10"/>
                  <a:pt x="256" y="11"/>
                </a:cubicBezTo>
                <a:cubicBezTo>
                  <a:pt x="254" y="9"/>
                  <a:pt x="250" y="5"/>
                  <a:pt x="248" y="5"/>
                </a:cubicBezTo>
                <a:cubicBezTo>
                  <a:pt x="246" y="5"/>
                  <a:pt x="245" y="6"/>
                  <a:pt x="244" y="8"/>
                </a:cubicBezTo>
                <a:cubicBezTo>
                  <a:pt x="241" y="0"/>
                  <a:pt x="235" y="5"/>
                  <a:pt x="227" y="1"/>
                </a:cubicBezTo>
                <a:cubicBezTo>
                  <a:pt x="227" y="1"/>
                  <a:pt x="227" y="1"/>
                  <a:pt x="227" y="1"/>
                </a:cubicBezTo>
                <a:cubicBezTo>
                  <a:pt x="227" y="12"/>
                  <a:pt x="230" y="20"/>
                  <a:pt x="236" y="28"/>
                </a:cubicBezTo>
                <a:cubicBezTo>
                  <a:pt x="234" y="28"/>
                  <a:pt x="233" y="28"/>
                  <a:pt x="232" y="28"/>
                </a:cubicBezTo>
                <a:cubicBezTo>
                  <a:pt x="225" y="28"/>
                  <a:pt x="219" y="30"/>
                  <a:pt x="215" y="33"/>
                </a:cubicBezTo>
                <a:cubicBezTo>
                  <a:pt x="219" y="39"/>
                  <a:pt x="232" y="40"/>
                  <a:pt x="227" y="49"/>
                </a:cubicBezTo>
                <a:cubicBezTo>
                  <a:pt x="229" y="49"/>
                  <a:pt x="231" y="49"/>
                  <a:pt x="233" y="49"/>
                </a:cubicBezTo>
                <a:cubicBezTo>
                  <a:pt x="236" y="49"/>
                  <a:pt x="240" y="49"/>
                  <a:pt x="243" y="48"/>
                </a:cubicBezTo>
                <a:cubicBezTo>
                  <a:pt x="246" y="47"/>
                  <a:pt x="249" y="46"/>
                  <a:pt x="251" y="46"/>
                </a:cubicBezTo>
                <a:cubicBezTo>
                  <a:pt x="253" y="46"/>
                  <a:pt x="255" y="46"/>
                  <a:pt x="256" y="47"/>
                </a:cubicBezTo>
                <a:cubicBezTo>
                  <a:pt x="240" y="57"/>
                  <a:pt x="229" y="72"/>
                  <a:pt x="232" y="102"/>
                </a:cubicBezTo>
                <a:cubicBezTo>
                  <a:pt x="226" y="97"/>
                  <a:pt x="214" y="97"/>
                  <a:pt x="205" y="95"/>
                </a:cubicBezTo>
                <a:cubicBezTo>
                  <a:pt x="209" y="94"/>
                  <a:pt x="213" y="93"/>
                  <a:pt x="213" y="88"/>
                </a:cubicBezTo>
                <a:cubicBezTo>
                  <a:pt x="211" y="86"/>
                  <a:pt x="209" y="83"/>
                  <a:pt x="210" y="78"/>
                </a:cubicBezTo>
                <a:cubicBezTo>
                  <a:pt x="209" y="78"/>
                  <a:pt x="209" y="78"/>
                  <a:pt x="209" y="78"/>
                </a:cubicBezTo>
                <a:cubicBezTo>
                  <a:pt x="206" y="78"/>
                  <a:pt x="205" y="81"/>
                  <a:pt x="201" y="81"/>
                </a:cubicBezTo>
                <a:cubicBezTo>
                  <a:pt x="198" y="78"/>
                  <a:pt x="196" y="73"/>
                  <a:pt x="190" y="73"/>
                </a:cubicBezTo>
                <a:cubicBezTo>
                  <a:pt x="188" y="79"/>
                  <a:pt x="186" y="84"/>
                  <a:pt x="184" y="90"/>
                </a:cubicBezTo>
                <a:cubicBezTo>
                  <a:pt x="171" y="89"/>
                  <a:pt x="156" y="85"/>
                  <a:pt x="159" y="71"/>
                </a:cubicBezTo>
                <a:cubicBezTo>
                  <a:pt x="160" y="72"/>
                  <a:pt x="162" y="72"/>
                  <a:pt x="163" y="72"/>
                </a:cubicBezTo>
                <a:cubicBezTo>
                  <a:pt x="169" y="72"/>
                  <a:pt x="175" y="69"/>
                  <a:pt x="178" y="64"/>
                </a:cubicBezTo>
                <a:cubicBezTo>
                  <a:pt x="168" y="59"/>
                  <a:pt x="168" y="53"/>
                  <a:pt x="159" y="49"/>
                </a:cubicBezTo>
                <a:cubicBezTo>
                  <a:pt x="165" y="44"/>
                  <a:pt x="167" y="37"/>
                  <a:pt x="172" y="32"/>
                </a:cubicBezTo>
                <a:cubicBezTo>
                  <a:pt x="169" y="31"/>
                  <a:pt x="166" y="30"/>
                  <a:pt x="162" y="30"/>
                </a:cubicBezTo>
                <a:cubicBezTo>
                  <a:pt x="157" y="30"/>
                  <a:pt x="151" y="32"/>
                  <a:pt x="148" y="34"/>
                </a:cubicBezTo>
                <a:cubicBezTo>
                  <a:pt x="154" y="28"/>
                  <a:pt x="152" y="12"/>
                  <a:pt x="148" y="4"/>
                </a:cubicBezTo>
                <a:cubicBezTo>
                  <a:pt x="143" y="4"/>
                  <a:pt x="145" y="11"/>
                  <a:pt x="141" y="11"/>
                </a:cubicBezTo>
                <a:cubicBezTo>
                  <a:pt x="141" y="11"/>
                  <a:pt x="140" y="10"/>
                  <a:pt x="138" y="9"/>
                </a:cubicBezTo>
                <a:cubicBezTo>
                  <a:pt x="136" y="17"/>
                  <a:pt x="135" y="25"/>
                  <a:pt x="133" y="32"/>
                </a:cubicBezTo>
                <a:cubicBezTo>
                  <a:pt x="130" y="24"/>
                  <a:pt x="122" y="21"/>
                  <a:pt x="113" y="20"/>
                </a:cubicBezTo>
                <a:cubicBezTo>
                  <a:pt x="113" y="26"/>
                  <a:pt x="115" y="29"/>
                  <a:pt x="111" y="33"/>
                </a:cubicBezTo>
                <a:cubicBezTo>
                  <a:pt x="99" y="34"/>
                  <a:pt x="97" y="38"/>
                  <a:pt x="80" y="38"/>
                </a:cubicBezTo>
                <a:cubicBezTo>
                  <a:pt x="84" y="51"/>
                  <a:pt x="91" y="53"/>
                  <a:pt x="104" y="59"/>
                </a:cubicBezTo>
                <a:cubicBezTo>
                  <a:pt x="96" y="61"/>
                  <a:pt x="91" y="66"/>
                  <a:pt x="89" y="73"/>
                </a:cubicBezTo>
                <a:cubicBezTo>
                  <a:pt x="91" y="74"/>
                  <a:pt x="94" y="75"/>
                  <a:pt x="97" y="75"/>
                </a:cubicBezTo>
                <a:cubicBezTo>
                  <a:pt x="97" y="75"/>
                  <a:pt x="98" y="75"/>
                  <a:pt x="98" y="75"/>
                </a:cubicBezTo>
                <a:cubicBezTo>
                  <a:pt x="99" y="75"/>
                  <a:pt x="100" y="75"/>
                  <a:pt x="100" y="75"/>
                </a:cubicBezTo>
                <a:cubicBezTo>
                  <a:pt x="103" y="75"/>
                  <a:pt x="106" y="75"/>
                  <a:pt x="107" y="80"/>
                </a:cubicBezTo>
                <a:cubicBezTo>
                  <a:pt x="120" y="79"/>
                  <a:pt x="118" y="64"/>
                  <a:pt x="128" y="61"/>
                </a:cubicBezTo>
                <a:cubicBezTo>
                  <a:pt x="120" y="76"/>
                  <a:pt x="127" y="102"/>
                  <a:pt x="133" y="114"/>
                </a:cubicBezTo>
                <a:cubicBezTo>
                  <a:pt x="129" y="108"/>
                  <a:pt x="119" y="107"/>
                  <a:pt x="109" y="107"/>
                </a:cubicBezTo>
                <a:cubicBezTo>
                  <a:pt x="104" y="107"/>
                  <a:pt x="100" y="107"/>
                  <a:pt x="95" y="107"/>
                </a:cubicBezTo>
                <a:cubicBezTo>
                  <a:pt x="91" y="107"/>
                  <a:pt x="87" y="108"/>
                  <a:pt x="83" y="108"/>
                </a:cubicBezTo>
                <a:cubicBezTo>
                  <a:pt x="70" y="108"/>
                  <a:pt x="60" y="106"/>
                  <a:pt x="60" y="97"/>
                </a:cubicBezTo>
                <a:cubicBezTo>
                  <a:pt x="60" y="98"/>
                  <a:pt x="61" y="99"/>
                  <a:pt x="61" y="99"/>
                </a:cubicBezTo>
                <a:cubicBezTo>
                  <a:pt x="63" y="99"/>
                  <a:pt x="66" y="87"/>
                  <a:pt x="70" y="86"/>
                </a:cubicBezTo>
                <a:cubicBezTo>
                  <a:pt x="69" y="86"/>
                  <a:pt x="69" y="86"/>
                  <a:pt x="69" y="86"/>
                </a:cubicBezTo>
                <a:cubicBezTo>
                  <a:pt x="68" y="86"/>
                  <a:pt x="67" y="85"/>
                  <a:pt x="66" y="84"/>
                </a:cubicBezTo>
                <a:cubicBezTo>
                  <a:pt x="65" y="83"/>
                  <a:pt x="64" y="82"/>
                  <a:pt x="62" y="82"/>
                </a:cubicBezTo>
                <a:cubicBezTo>
                  <a:pt x="62" y="82"/>
                  <a:pt x="61" y="83"/>
                  <a:pt x="60" y="83"/>
                </a:cubicBezTo>
                <a:cubicBezTo>
                  <a:pt x="60" y="81"/>
                  <a:pt x="62" y="80"/>
                  <a:pt x="61" y="76"/>
                </a:cubicBezTo>
                <a:cubicBezTo>
                  <a:pt x="59" y="77"/>
                  <a:pt x="58" y="77"/>
                  <a:pt x="56" y="77"/>
                </a:cubicBezTo>
                <a:cubicBezTo>
                  <a:pt x="52" y="77"/>
                  <a:pt x="51" y="73"/>
                  <a:pt x="46" y="71"/>
                </a:cubicBezTo>
                <a:cubicBezTo>
                  <a:pt x="47" y="77"/>
                  <a:pt x="46" y="82"/>
                  <a:pt x="41" y="82"/>
                </a:cubicBezTo>
                <a:cubicBezTo>
                  <a:pt x="40" y="82"/>
                  <a:pt x="39" y="82"/>
                  <a:pt x="37" y="81"/>
                </a:cubicBezTo>
                <a:cubicBezTo>
                  <a:pt x="40" y="90"/>
                  <a:pt x="31" y="88"/>
                  <a:pt x="32" y="97"/>
                </a:cubicBezTo>
                <a:cubicBezTo>
                  <a:pt x="33" y="102"/>
                  <a:pt x="43" y="97"/>
                  <a:pt x="41" y="105"/>
                </a:cubicBezTo>
                <a:cubicBezTo>
                  <a:pt x="41" y="105"/>
                  <a:pt x="41" y="105"/>
                  <a:pt x="41" y="105"/>
                </a:cubicBezTo>
                <a:cubicBezTo>
                  <a:pt x="46" y="105"/>
                  <a:pt x="47" y="102"/>
                  <a:pt x="51" y="100"/>
                </a:cubicBezTo>
                <a:cubicBezTo>
                  <a:pt x="50" y="108"/>
                  <a:pt x="59" y="105"/>
                  <a:pt x="58" y="114"/>
                </a:cubicBezTo>
                <a:cubicBezTo>
                  <a:pt x="42" y="115"/>
                  <a:pt x="39" y="130"/>
                  <a:pt x="34" y="143"/>
                </a:cubicBezTo>
                <a:cubicBezTo>
                  <a:pt x="35" y="134"/>
                  <a:pt x="30" y="132"/>
                  <a:pt x="30" y="124"/>
                </a:cubicBezTo>
                <a:cubicBezTo>
                  <a:pt x="29" y="125"/>
                  <a:pt x="27" y="125"/>
                  <a:pt x="26" y="125"/>
                </a:cubicBezTo>
                <a:cubicBezTo>
                  <a:pt x="23" y="125"/>
                  <a:pt x="20" y="123"/>
                  <a:pt x="15" y="122"/>
                </a:cubicBezTo>
                <a:cubicBezTo>
                  <a:pt x="12" y="129"/>
                  <a:pt x="20" y="134"/>
                  <a:pt x="17" y="136"/>
                </a:cubicBezTo>
                <a:cubicBezTo>
                  <a:pt x="14" y="135"/>
                  <a:pt x="13" y="135"/>
                  <a:pt x="11" y="135"/>
                </a:cubicBezTo>
                <a:cubicBezTo>
                  <a:pt x="7" y="135"/>
                  <a:pt x="5" y="137"/>
                  <a:pt x="0" y="138"/>
                </a:cubicBezTo>
                <a:cubicBezTo>
                  <a:pt x="0" y="152"/>
                  <a:pt x="21" y="148"/>
                  <a:pt x="13" y="165"/>
                </a:cubicBezTo>
                <a:cubicBezTo>
                  <a:pt x="14" y="165"/>
                  <a:pt x="15" y="165"/>
                  <a:pt x="16" y="165"/>
                </a:cubicBezTo>
                <a:cubicBezTo>
                  <a:pt x="17" y="165"/>
                  <a:pt x="18" y="165"/>
                  <a:pt x="20" y="165"/>
                </a:cubicBezTo>
                <a:cubicBezTo>
                  <a:pt x="21" y="165"/>
                  <a:pt x="23" y="165"/>
                  <a:pt x="24" y="165"/>
                </a:cubicBezTo>
                <a:cubicBezTo>
                  <a:pt x="26" y="165"/>
                  <a:pt x="28" y="165"/>
                  <a:pt x="29" y="167"/>
                </a:cubicBezTo>
                <a:cubicBezTo>
                  <a:pt x="24" y="172"/>
                  <a:pt x="29" y="179"/>
                  <a:pt x="29" y="186"/>
                </a:cubicBezTo>
                <a:cubicBezTo>
                  <a:pt x="34" y="181"/>
                  <a:pt x="39" y="176"/>
                  <a:pt x="42" y="168"/>
                </a:cubicBezTo>
                <a:cubicBezTo>
                  <a:pt x="42" y="174"/>
                  <a:pt x="47" y="175"/>
                  <a:pt x="53" y="175"/>
                </a:cubicBezTo>
                <a:cubicBezTo>
                  <a:pt x="54" y="168"/>
                  <a:pt x="51" y="166"/>
                  <a:pt x="51" y="160"/>
                </a:cubicBezTo>
                <a:cubicBezTo>
                  <a:pt x="52" y="160"/>
                  <a:pt x="53" y="160"/>
                  <a:pt x="54" y="160"/>
                </a:cubicBezTo>
                <a:cubicBezTo>
                  <a:pt x="59" y="160"/>
                  <a:pt x="62" y="158"/>
                  <a:pt x="66" y="158"/>
                </a:cubicBezTo>
                <a:cubicBezTo>
                  <a:pt x="69" y="149"/>
                  <a:pt x="60" y="150"/>
                  <a:pt x="58" y="145"/>
                </a:cubicBezTo>
                <a:cubicBezTo>
                  <a:pt x="58" y="145"/>
                  <a:pt x="58" y="145"/>
                  <a:pt x="58" y="145"/>
                </a:cubicBezTo>
                <a:cubicBezTo>
                  <a:pt x="62" y="145"/>
                  <a:pt x="60" y="140"/>
                  <a:pt x="63" y="139"/>
                </a:cubicBezTo>
                <a:cubicBezTo>
                  <a:pt x="75" y="142"/>
                  <a:pt x="74" y="139"/>
                  <a:pt x="82" y="143"/>
                </a:cubicBezTo>
                <a:cubicBezTo>
                  <a:pt x="84" y="134"/>
                  <a:pt x="86" y="138"/>
                  <a:pt x="85" y="122"/>
                </a:cubicBezTo>
                <a:cubicBezTo>
                  <a:pt x="83" y="122"/>
                  <a:pt x="82" y="122"/>
                  <a:pt x="80" y="122"/>
                </a:cubicBezTo>
                <a:cubicBezTo>
                  <a:pt x="80" y="122"/>
                  <a:pt x="79" y="122"/>
                  <a:pt x="79" y="122"/>
                </a:cubicBezTo>
                <a:cubicBezTo>
                  <a:pt x="78" y="122"/>
                  <a:pt x="78" y="122"/>
                  <a:pt x="77" y="122"/>
                </a:cubicBezTo>
                <a:cubicBezTo>
                  <a:pt x="76" y="122"/>
                  <a:pt x="75" y="122"/>
                  <a:pt x="73" y="121"/>
                </a:cubicBezTo>
                <a:cubicBezTo>
                  <a:pt x="73" y="117"/>
                  <a:pt x="74" y="115"/>
                  <a:pt x="77" y="114"/>
                </a:cubicBezTo>
                <a:cubicBezTo>
                  <a:pt x="83" y="113"/>
                  <a:pt x="89" y="111"/>
                  <a:pt x="94" y="111"/>
                </a:cubicBezTo>
                <a:cubicBezTo>
                  <a:pt x="99" y="111"/>
                  <a:pt x="103" y="112"/>
                  <a:pt x="107" y="115"/>
                </a:cubicBezTo>
                <a:cubicBezTo>
                  <a:pt x="105" y="116"/>
                  <a:pt x="106" y="118"/>
                  <a:pt x="106" y="121"/>
                </a:cubicBezTo>
                <a:cubicBezTo>
                  <a:pt x="103" y="118"/>
                  <a:pt x="100" y="117"/>
                  <a:pt x="96" y="117"/>
                </a:cubicBezTo>
                <a:cubicBezTo>
                  <a:pt x="95" y="117"/>
                  <a:pt x="93" y="117"/>
                  <a:pt x="92" y="117"/>
                </a:cubicBezTo>
                <a:cubicBezTo>
                  <a:pt x="91" y="126"/>
                  <a:pt x="99" y="134"/>
                  <a:pt x="90" y="138"/>
                </a:cubicBezTo>
                <a:cubicBezTo>
                  <a:pt x="93" y="142"/>
                  <a:pt x="99" y="143"/>
                  <a:pt x="102" y="146"/>
                </a:cubicBezTo>
                <a:cubicBezTo>
                  <a:pt x="98" y="148"/>
                  <a:pt x="94" y="152"/>
                  <a:pt x="94" y="158"/>
                </a:cubicBezTo>
                <a:cubicBezTo>
                  <a:pt x="95" y="159"/>
                  <a:pt x="96" y="160"/>
                  <a:pt x="98" y="160"/>
                </a:cubicBezTo>
                <a:cubicBezTo>
                  <a:pt x="102" y="160"/>
                  <a:pt x="106" y="153"/>
                  <a:pt x="109" y="151"/>
                </a:cubicBezTo>
                <a:cubicBezTo>
                  <a:pt x="107" y="159"/>
                  <a:pt x="113" y="159"/>
                  <a:pt x="116" y="162"/>
                </a:cubicBezTo>
                <a:cubicBezTo>
                  <a:pt x="121" y="154"/>
                  <a:pt x="118" y="147"/>
                  <a:pt x="116" y="139"/>
                </a:cubicBezTo>
                <a:cubicBezTo>
                  <a:pt x="124" y="131"/>
                  <a:pt x="132" y="128"/>
                  <a:pt x="140" y="128"/>
                </a:cubicBezTo>
                <a:cubicBezTo>
                  <a:pt x="143" y="128"/>
                  <a:pt x="148" y="129"/>
                  <a:pt x="152" y="130"/>
                </a:cubicBezTo>
                <a:cubicBezTo>
                  <a:pt x="178" y="143"/>
                  <a:pt x="213" y="163"/>
                  <a:pt x="246" y="163"/>
                </a:cubicBezTo>
                <a:cubicBezTo>
                  <a:pt x="250" y="163"/>
                  <a:pt x="255" y="163"/>
                  <a:pt x="260" y="162"/>
                </a:cubicBezTo>
                <a:cubicBezTo>
                  <a:pt x="267" y="178"/>
                  <a:pt x="281" y="187"/>
                  <a:pt x="290" y="201"/>
                </a:cubicBezTo>
                <a:cubicBezTo>
                  <a:pt x="283" y="198"/>
                  <a:pt x="276" y="197"/>
                  <a:pt x="270" y="197"/>
                </a:cubicBezTo>
                <a:cubicBezTo>
                  <a:pt x="246" y="197"/>
                  <a:pt x="229" y="215"/>
                  <a:pt x="213" y="225"/>
                </a:cubicBezTo>
                <a:cubicBezTo>
                  <a:pt x="214" y="222"/>
                  <a:pt x="211" y="221"/>
                  <a:pt x="210" y="220"/>
                </a:cubicBezTo>
                <a:cubicBezTo>
                  <a:pt x="219" y="212"/>
                  <a:pt x="223" y="200"/>
                  <a:pt x="222" y="182"/>
                </a:cubicBezTo>
                <a:cubicBezTo>
                  <a:pt x="221" y="182"/>
                  <a:pt x="221" y="182"/>
                  <a:pt x="221" y="182"/>
                </a:cubicBezTo>
                <a:cubicBezTo>
                  <a:pt x="219" y="182"/>
                  <a:pt x="219" y="183"/>
                  <a:pt x="218" y="185"/>
                </a:cubicBezTo>
                <a:cubicBezTo>
                  <a:pt x="218" y="186"/>
                  <a:pt x="217" y="187"/>
                  <a:pt x="216" y="187"/>
                </a:cubicBezTo>
                <a:cubicBezTo>
                  <a:pt x="215" y="187"/>
                  <a:pt x="215" y="187"/>
                  <a:pt x="215" y="187"/>
                </a:cubicBezTo>
                <a:cubicBezTo>
                  <a:pt x="213" y="177"/>
                  <a:pt x="207" y="170"/>
                  <a:pt x="200" y="165"/>
                </a:cubicBezTo>
                <a:cubicBezTo>
                  <a:pt x="196" y="175"/>
                  <a:pt x="192" y="185"/>
                  <a:pt x="191" y="198"/>
                </a:cubicBezTo>
                <a:cubicBezTo>
                  <a:pt x="186" y="181"/>
                  <a:pt x="171" y="178"/>
                  <a:pt x="155" y="175"/>
                </a:cubicBezTo>
                <a:cubicBezTo>
                  <a:pt x="157" y="190"/>
                  <a:pt x="157" y="195"/>
                  <a:pt x="164" y="204"/>
                </a:cubicBezTo>
                <a:cubicBezTo>
                  <a:pt x="163" y="204"/>
                  <a:pt x="163" y="204"/>
                  <a:pt x="162" y="204"/>
                </a:cubicBezTo>
                <a:cubicBezTo>
                  <a:pt x="162" y="204"/>
                  <a:pt x="162" y="204"/>
                  <a:pt x="162" y="204"/>
                </a:cubicBezTo>
                <a:cubicBezTo>
                  <a:pt x="161" y="204"/>
                  <a:pt x="161" y="204"/>
                  <a:pt x="161" y="204"/>
                </a:cubicBezTo>
                <a:cubicBezTo>
                  <a:pt x="159" y="204"/>
                  <a:pt x="157" y="205"/>
                  <a:pt x="157" y="206"/>
                </a:cubicBezTo>
                <a:cubicBezTo>
                  <a:pt x="162" y="209"/>
                  <a:pt x="162" y="217"/>
                  <a:pt x="167" y="220"/>
                </a:cubicBezTo>
                <a:cubicBezTo>
                  <a:pt x="163" y="227"/>
                  <a:pt x="155" y="230"/>
                  <a:pt x="147" y="233"/>
                </a:cubicBezTo>
                <a:cubicBezTo>
                  <a:pt x="150" y="235"/>
                  <a:pt x="151" y="239"/>
                  <a:pt x="156" y="239"/>
                </a:cubicBezTo>
                <a:cubicBezTo>
                  <a:pt x="157" y="239"/>
                  <a:pt x="158" y="239"/>
                  <a:pt x="159" y="239"/>
                </a:cubicBezTo>
                <a:cubicBezTo>
                  <a:pt x="155" y="250"/>
                  <a:pt x="175" y="250"/>
                  <a:pt x="184" y="254"/>
                </a:cubicBezTo>
                <a:cubicBezTo>
                  <a:pt x="161" y="257"/>
                  <a:pt x="159" y="275"/>
                  <a:pt x="150" y="290"/>
                </a:cubicBezTo>
                <a:cubicBezTo>
                  <a:pt x="151" y="291"/>
                  <a:pt x="153" y="291"/>
                  <a:pt x="154" y="291"/>
                </a:cubicBezTo>
                <a:cubicBezTo>
                  <a:pt x="159" y="291"/>
                  <a:pt x="165" y="287"/>
                  <a:pt x="167" y="283"/>
                </a:cubicBezTo>
                <a:cubicBezTo>
                  <a:pt x="167" y="288"/>
                  <a:pt x="171" y="287"/>
                  <a:pt x="174" y="288"/>
                </a:cubicBezTo>
                <a:cubicBezTo>
                  <a:pt x="182" y="282"/>
                  <a:pt x="189" y="276"/>
                  <a:pt x="193" y="266"/>
                </a:cubicBezTo>
                <a:cubicBezTo>
                  <a:pt x="191" y="285"/>
                  <a:pt x="197" y="295"/>
                  <a:pt x="207" y="302"/>
                </a:cubicBezTo>
                <a:cubicBezTo>
                  <a:pt x="208" y="296"/>
                  <a:pt x="208" y="290"/>
                  <a:pt x="214" y="290"/>
                </a:cubicBezTo>
                <a:cubicBezTo>
                  <a:pt x="215" y="290"/>
                  <a:pt x="215" y="290"/>
                  <a:pt x="215" y="290"/>
                </a:cubicBezTo>
                <a:cubicBezTo>
                  <a:pt x="215" y="283"/>
                  <a:pt x="215" y="276"/>
                  <a:pt x="217" y="274"/>
                </a:cubicBezTo>
                <a:cubicBezTo>
                  <a:pt x="219" y="274"/>
                  <a:pt x="219" y="273"/>
                  <a:pt x="220" y="273"/>
                </a:cubicBezTo>
                <a:cubicBezTo>
                  <a:pt x="223" y="275"/>
                  <a:pt x="227" y="279"/>
                  <a:pt x="230" y="279"/>
                </a:cubicBezTo>
                <a:cubicBezTo>
                  <a:pt x="232" y="279"/>
                  <a:pt x="233" y="278"/>
                  <a:pt x="234" y="276"/>
                </a:cubicBezTo>
                <a:cubicBezTo>
                  <a:pt x="235" y="279"/>
                  <a:pt x="238" y="283"/>
                  <a:pt x="241" y="283"/>
                </a:cubicBezTo>
                <a:cubicBezTo>
                  <a:pt x="242" y="283"/>
                  <a:pt x="243" y="282"/>
                  <a:pt x="244" y="280"/>
                </a:cubicBezTo>
                <a:cubicBezTo>
                  <a:pt x="249" y="289"/>
                  <a:pt x="257" y="295"/>
                  <a:pt x="266" y="298"/>
                </a:cubicBezTo>
                <a:cubicBezTo>
                  <a:pt x="247" y="303"/>
                  <a:pt x="237" y="310"/>
                  <a:pt x="232" y="326"/>
                </a:cubicBezTo>
                <a:cubicBezTo>
                  <a:pt x="233" y="326"/>
                  <a:pt x="233" y="326"/>
                  <a:pt x="233" y="326"/>
                </a:cubicBezTo>
                <a:cubicBezTo>
                  <a:pt x="235" y="326"/>
                  <a:pt x="237" y="326"/>
                  <a:pt x="239" y="326"/>
                </a:cubicBezTo>
                <a:cubicBezTo>
                  <a:pt x="241" y="325"/>
                  <a:pt x="242" y="325"/>
                  <a:pt x="244" y="325"/>
                </a:cubicBezTo>
                <a:cubicBezTo>
                  <a:pt x="247" y="325"/>
                  <a:pt x="249" y="326"/>
                  <a:pt x="251" y="329"/>
                </a:cubicBezTo>
                <a:cubicBezTo>
                  <a:pt x="260" y="324"/>
                  <a:pt x="264" y="322"/>
                  <a:pt x="273" y="316"/>
                </a:cubicBezTo>
                <a:cubicBezTo>
                  <a:pt x="270" y="326"/>
                  <a:pt x="272" y="342"/>
                  <a:pt x="278" y="348"/>
                </a:cubicBezTo>
                <a:cubicBezTo>
                  <a:pt x="283" y="339"/>
                  <a:pt x="291" y="335"/>
                  <a:pt x="294" y="324"/>
                </a:cubicBezTo>
                <a:cubicBezTo>
                  <a:pt x="295" y="324"/>
                  <a:pt x="295" y="324"/>
                  <a:pt x="296" y="324"/>
                </a:cubicBezTo>
                <a:cubicBezTo>
                  <a:pt x="303" y="324"/>
                  <a:pt x="300" y="333"/>
                  <a:pt x="306" y="334"/>
                </a:cubicBezTo>
                <a:cubicBezTo>
                  <a:pt x="306" y="332"/>
                  <a:pt x="308" y="332"/>
                  <a:pt x="309" y="331"/>
                </a:cubicBezTo>
                <a:cubicBezTo>
                  <a:pt x="308" y="341"/>
                  <a:pt x="323" y="337"/>
                  <a:pt x="325" y="345"/>
                </a:cubicBezTo>
                <a:cubicBezTo>
                  <a:pt x="335" y="333"/>
                  <a:pt x="323" y="318"/>
                  <a:pt x="321" y="310"/>
                </a:cubicBezTo>
                <a:cubicBezTo>
                  <a:pt x="325" y="312"/>
                  <a:pt x="329" y="315"/>
                  <a:pt x="332" y="315"/>
                </a:cubicBezTo>
                <a:cubicBezTo>
                  <a:pt x="334" y="315"/>
                  <a:pt x="336" y="314"/>
                  <a:pt x="338" y="312"/>
                </a:cubicBezTo>
                <a:cubicBezTo>
                  <a:pt x="343" y="318"/>
                  <a:pt x="356" y="323"/>
                  <a:pt x="350" y="333"/>
                </a:cubicBezTo>
                <a:cubicBezTo>
                  <a:pt x="354" y="333"/>
                  <a:pt x="356" y="335"/>
                  <a:pt x="359" y="335"/>
                </a:cubicBezTo>
                <a:cubicBezTo>
                  <a:pt x="360" y="335"/>
                  <a:pt x="361" y="335"/>
                  <a:pt x="362" y="334"/>
                </a:cubicBezTo>
                <a:cubicBezTo>
                  <a:pt x="358" y="339"/>
                  <a:pt x="363" y="342"/>
                  <a:pt x="362" y="348"/>
                </a:cubicBezTo>
                <a:cubicBezTo>
                  <a:pt x="367" y="346"/>
                  <a:pt x="373" y="345"/>
                  <a:pt x="371" y="336"/>
                </a:cubicBezTo>
                <a:cubicBezTo>
                  <a:pt x="374" y="338"/>
                  <a:pt x="376" y="341"/>
                  <a:pt x="381" y="341"/>
                </a:cubicBezTo>
                <a:cubicBezTo>
                  <a:pt x="381" y="341"/>
                  <a:pt x="381" y="341"/>
                  <a:pt x="381" y="341"/>
                </a:cubicBezTo>
                <a:cubicBezTo>
                  <a:pt x="382" y="336"/>
                  <a:pt x="379" y="335"/>
                  <a:pt x="379" y="331"/>
                </a:cubicBezTo>
                <a:cubicBezTo>
                  <a:pt x="380" y="331"/>
                  <a:pt x="380" y="331"/>
                  <a:pt x="380" y="331"/>
                </a:cubicBezTo>
                <a:cubicBezTo>
                  <a:pt x="380" y="331"/>
                  <a:pt x="381" y="331"/>
                  <a:pt x="381" y="331"/>
                </a:cubicBezTo>
                <a:cubicBezTo>
                  <a:pt x="382" y="331"/>
                  <a:pt x="382" y="331"/>
                  <a:pt x="383" y="331"/>
                </a:cubicBezTo>
                <a:cubicBezTo>
                  <a:pt x="387" y="331"/>
                  <a:pt x="391" y="331"/>
                  <a:pt x="391" y="326"/>
                </a:cubicBezTo>
                <a:cubicBezTo>
                  <a:pt x="387" y="320"/>
                  <a:pt x="385" y="319"/>
                  <a:pt x="390" y="312"/>
                </a:cubicBezTo>
                <a:cubicBezTo>
                  <a:pt x="389" y="312"/>
                  <a:pt x="389" y="312"/>
                  <a:pt x="388" y="312"/>
                </a:cubicBezTo>
                <a:cubicBezTo>
                  <a:pt x="384" y="312"/>
                  <a:pt x="380" y="311"/>
                  <a:pt x="378" y="309"/>
                </a:cubicBezTo>
                <a:cubicBezTo>
                  <a:pt x="383" y="303"/>
                  <a:pt x="392" y="298"/>
                  <a:pt x="397" y="298"/>
                </a:cubicBezTo>
                <a:cubicBezTo>
                  <a:pt x="415" y="304"/>
                  <a:pt x="449" y="364"/>
                  <a:pt x="459" y="380"/>
                </a:cubicBezTo>
                <a:cubicBezTo>
                  <a:pt x="459" y="380"/>
                  <a:pt x="459" y="380"/>
                  <a:pt x="459" y="380"/>
                </a:cubicBezTo>
                <a:cubicBezTo>
                  <a:pt x="457" y="380"/>
                  <a:pt x="444" y="377"/>
                  <a:pt x="439" y="371"/>
                </a:cubicBezTo>
                <a:cubicBezTo>
                  <a:pt x="441" y="363"/>
                  <a:pt x="432" y="336"/>
                  <a:pt x="412" y="326"/>
                </a:cubicBezTo>
                <a:cubicBezTo>
                  <a:pt x="403" y="340"/>
                  <a:pt x="404" y="344"/>
                  <a:pt x="407" y="355"/>
                </a:cubicBezTo>
                <a:cubicBezTo>
                  <a:pt x="402" y="353"/>
                  <a:pt x="392" y="349"/>
                  <a:pt x="383" y="349"/>
                </a:cubicBezTo>
                <a:cubicBezTo>
                  <a:pt x="379" y="349"/>
                  <a:pt x="376" y="350"/>
                  <a:pt x="372" y="352"/>
                </a:cubicBezTo>
                <a:cubicBezTo>
                  <a:pt x="372" y="364"/>
                  <a:pt x="384" y="377"/>
                  <a:pt x="388" y="381"/>
                </a:cubicBezTo>
                <a:cubicBezTo>
                  <a:pt x="385" y="379"/>
                  <a:pt x="381" y="378"/>
                  <a:pt x="377" y="378"/>
                </a:cubicBezTo>
                <a:cubicBezTo>
                  <a:pt x="368" y="378"/>
                  <a:pt x="360" y="381"/>
                  <a:pt x="357" y="387"/>
                </a:cubicBezTo>
                <a:cubicBezTo>
                  <a:pt x="359" y="391"/>
                  <a:pt x="367" y="390"/>
                  <a:pt x="367" y="396"/>
                </a:cubicBezTo>
                <a:cubicBezTo>
                  <a:pt x="369" y="396"/>
                  <a:pt x="370" y="396"/>
                  <a:pt x="371" y="396"/>
                </a:cubicBezTo>
                <a:cubicBezTo>
                  <a:pt x="374" y="396"/>
                  <a:pt x="376" y="396"/>
                  <a:pt x="378" y="395"/>
                </a:cubicBezTo>
                <a:cubicBezTo>
                  <a:pt x="380" y="395"/>
                  <a:pt x="382" y="394"/>
                  <a:pt x="384" y="394"/>
                </a:cubicBezTo>
                <a:cubicBezTo>
                  <a:pt x="385" y="394"/>
                  <a:pt x="387" y="395"/>
                  <a:pt x="388" y="396"/>
                </a:cubicBezTo>
                <a:cubicBezTo>
                  <a:pt x="379" y="398"/>
                  <a:pt x="379" y="409"/>
                  <a:pt x="378" y="418"/>
                </a:cubicBezTo>
                <a:cubicBezTo>
                  <a:pt x="392" y="415"/>
                  <a:pt x="388" y="413"/>
                  <a:pt x="402" y="408"/>
                </a:cubicBezTo>
                <a:cubicBezTo>
                  <a:pt x="401" y="393"/>
                  <a:pt x="412" y="389"/>
                  <a:pt x="424" y="389"/>
                </a:cubicBezTo>
                <a:cubicBezTo>
                  <a:pt x="438" y="389"/>
                  <a:pt x="454" y="394"/>
                  <a:pt x="461" y="398"/>
                </a:cubicBezTo>
                <a:cubicBezTo>
                  <a:pt x="490" y="481"/>
                  <a:pt x="505" y="578"/>
                  <a:pt x="566" y="629"/>
                </a:cubicBezTo>
                <a:cubicBezTo>
                  <a:pt x="557" y="659"/>
                  <a:pt x="554" y="695"/>
                  <a:pt x="552" y="731"/>
                </a:cubicBezTo>
                <a:cubicBezTo>
                  <a:pt x="533" y="682"/>
                  <a:pt x="497" y="649"/>
                  <a:pt x="429" y="649"/>
                </a:cubicBezTo>
                <a:cubicBezTo>
                  <a:pt x="425" y="649"/>
                  <a:pt x="421" y="649"/>
                  <a:pt x="417" y="649"/>
                </a:cubicBezTo>
                <a:cubicBezTo>
                  <a:pt x="410" y="623"/>
                  <a:pt x="451" y="630"/>
                  <a:pt x="467" y="620"/>
                </a:cubicBezTo>
                <a:cubicBezTo>
                  <a:pt x="467" y="617"/>
                  <a:pt x="465" y="616"/>
                  <a:pt x="465" y="613"/>
                </a:cubicBezTo>
                <a:cubicBezTo>
                  <a:pt x="476" y="612"/>
                  <a:pt x="485" y="608"/>
                  <a:pt x="487" y="598"/>
                </a:cubicBezTo>
                <a:cubicBezTo>
                  <a:pt x="480" y="596"/>
                  <a:pt x="470" y="597"/>
                  <a:pt x="465" y="594"/>
                </a:cubicBezTo>
                <a:cubicBezTo>
                  <a:pt x="475" y="593"/>
                  <a:pt x="478" y="584"/>
                  <a:pt x="482" y="576"/>
                </a:cubicBezTo>
                <a:cubicBezTo>
                  <a:pt x="480" y="575"/>
                  <a:pt x="478" y="574"/>
                  <a:pt x="477" y="572"/>
                </a:cubicBezTo>
                <a:cubicBezTo>
                  <a:pt x="481" y="565"/>
                  <a:pt x="486" y="559"/>
                  <a:pt x="487" y="548"/>
                </a:cubicBezTo>
                <a:cubicBezTo>
                  <a:pt x="486" y="548"/>
                  <a:pt x="486" y="548"/>
                  <a:pt x="485" y="548"/>
                </a:cubicBezTo>
                <a:cubicBezTo>
                  <a:pt x="473" y="548"/>
                  <a:pt x="467" y="554"/>
                  <a:pt x="461" y="560"/>
                </a:cubicBezTo>
                <a:cubicBezTo>
                  <a:pt x="462" y="556"/>
                  <a:pt x="461" y="553"/>
                  <a:pt x="457" y="553"/>
                </a:cubicBezTo>
                <a:cubicBezTo>
                  <a:pt x="456" y="553"/>
                  <a:pt x="456" y="553"/>
                  <a:pt x="456" y="553"/>
                </a:cubicBezTo>
                <a:cubicBezTo>
                  <a:pt x="439" y="566"/>
                  <a:pt x="423" y="583"/>
                  <a:pt x="415" y="610"/>
                </a:cubicBezTo>
                <a:cubicBezTo>
                  <a:pt x="417" y="582"/>
                  <a:pt x="434" y="569"/>
                  <a:pt x="432" y="538"/>
                </a:cubicBezTo>
                <a:cubicBezTo>
                  <a:pt x="432" y="538"/>
                  <a:pt x="431" y="538"/>
                  <a:pt x="431" y="538"/>
                </a:cubicBezTo>
                <a:cubicBezTo>
                  <a:pt x="430" y="538"/>
                  <a:pt x="430" y="538"/>
                  <a:pt x="430" y="538"/>
                </a:cubicBezTo>
                <a:cubicBezTo>
                  <a:pt x="429" y="538"/>
                  <a:pt x="429" y="538"/>
                  <a:pt x="429" y="538"/>
                </a:cubicBezTo>
                <a:cubicBezTo>
                  <a:pt x="428" y="538"/>
                  <a:pt x="426" y="538"/>
                  <a:pt x="426" y="536"/>
                </a:cubicBezTo>
                <a:cubicBezTo>
                  <a:pt x="429" y="532"/>
                  <a:pt x="429" y="524"/>
                  <a:pt x="429" y="516"/>
                </a:cubicBezTo>
                <a:cubicBezTo>
                  <a:pt x="428" y="516"/>
                  <a:pt x="428" y="515"/>
                  <a:pt x="427" y="515"/>
                </a:cubicBezTo>
                <a:cubicBezTo>
                  <a:pt x="421" y="515"/>
                  <a:pt x="421" y="521"/>
                  <a:pt x="417" y="522"/>
                </a:cubicBezTo>
                <a:cubicBezTo>
                  <a:pt x="418" y="509"/>
                  <a:pt x="416" y="498"/>
                  <a:pt x="407" y="495"/>
                </a:cubicBezTo>
                <a:cubicBezTo>
                  <a:pt x="401" y="503"/>
                  <a:pt x="395" y="510"/>
                  <a:pt x="393" y="522"/>
                </a:cubicBezTo>
                <a:cubicBezTo>
                  <a:pt x="390" y="522"/>
                  <a:pt x="391" y="517"/>
                  <a:pt x="388" y="517"/>
                </a:cubicBezTo>
                <a:cubicBezTo>
                  <a:pt x="387" y="517"/>
                  <a:pt x="387" y="517"/>
                  <a:pt x="386" y="517"/>
                </a:cubicBezTo>
                <a:cubicBezTo>
                  <a:pt x="386" y="518"/>
                  <a:pt x="385" y="519"/>
                  <a:pt x="384" y="519"/>
                </a:cubicBezTo>
                <a:cubicBezTo>
                  <a:pt x="383" y="519"/>
                  <a:pt x="383" y="519"/>
                  <a:pt x="383" y="519"/>
                </a:cubicBezTo>
                <a:cubicBezTo>
                  <a:pt x="383" y="530"/>
                  <a:pt x="384" y="541"/>
                  <a:pt x="379" y="548"/>
                </a:cubicBezTo>
                <a:cubicBezTo>
                  <a:pt x="378" y="542"/>
                  <a:pt x="376" y="537"/>
                  <a:pt x="371" y="534"/>
                </a:cubicBezTo>
                <a:cubicBezTo>
                  <a:pt x="364" y="541"/>
                  <a:pt x="370" y="553"/>
                  <a:pt x="362" y="557"/>
                </a:cubicBezTo>
                <a:cubicBezTo>
                  <a:pt x="362" y="563"/>
                  <a:pt x="369" y="570"/>
                  <a:pt x="366" y="574"/>
                </a:cubicBezTo>
                <a:cubicBezTo>
                  <a:pt x="365" y="570"/>
                  <a:pt x="362" y="569"/>
                  <a:pt x="359" y="569"/>
                </a:cubicBezTo>
                <a:cubicBezTo>
                  <a:pt x="355" y="569"/>
                  <a:pt x="351" y="571"/>
                  <a:pt x="350" y="574"/>
                </a:cubicBezTo>
                <a:cubicBezTo>
                  <a:pt x="350" y="569"/>
                  <a:pt x="348" y="567"/>
                  <a:pt x="343" y="567"/>
                </a:cubicBezTo>
                <a:cubicBezTo>
                  <a:pt x="343" y="571"/>
                  <a:pt x="340" y="572"/>
                  <a:pt x="338" y="576"/>
                </a:cubicBezTo>
                <a:cubicBezTo>
                  <a:pt x="339" y="562"/>
                  <a:pt x="325" y="563"/>
                  <a:pt x="318" y="557"/>
                </a:cubicBezTo>
                <a:cubicBezTo>
                  <a:pt x="315" y="597"/>
                  <a:pt x="324" y="628"/>
                  <a:pt x="347" y="646"/>
                </a:cubicBezTo>
                <a:cubicBezTo>
                  <a:pt x="326" y="633"/>
                  <a:pt x="310" y="622"/>
                  <a:pt x="283" y="622"/>
                </a:cubicBezTo>
                <a:cubicBezTo>
                  <a:pt x="278" y="622"/>
                  <a:pt x="273" y="623"/>
                  <a:pt x="268" y="623"/>
                </a:cubicBezTo>
                <a:cubicBezTo>
                  <a:pt x="268" y="628"/>
                  <a:pt x="277" y="631"/>
                  <a:pt x="273" y="634"/>
                </a:cubicBezTo>
                <a:cubicBezTo>
                  <a:pt x="261" y="635"/>
                  <a:pt x="247" y="634"/>
                  <a:pt x="239" y="639"/>
                </a:cubicBezTo>
                <a:cubicBezTo>
                  <a:pt x="247" y="649"/>
                  <a:pt x="263" y="650"/>
                  <a:pt x="275" y="656"/>
                </a:cubicBezTo>
                <a:cubicBezTo>
                  <a:pt x="270" y="657"/>
                  <a:pt x="268" y="661"/>
                  <a:pt x="266" y="664"/>
                </a:cubicBezTo>
                <a:cubicBezTo>
                  <a:pt x="275" y="669"/>
                  <a:pt x="284" y="670"/>
                  <a:pt x="294" y="670"/>
                </a:cubicBezTo>
                <a:cubicBezTo>
                  <a:pt x="311" y="670"/>
                  <a:pt x="329" y="665"/>
                  <a:pt x="343" y="664"/>
                </a:cubicBezTo>
                <a:cubicBezTo>
                  <a:pt x="311" y="670"/>
                  <a:pt x="296" y="701"/>
                  <a:pt x="296" y="733"/>
                </a:cubicBezTo>
                <a:cubicBezTo>
                  <a:pt x="304" y="728"/>
                  <a:pt x="314" y="725"/>
                  <a:pt x="321" y="719"/>
                </a:cubicBezTo>
                <a:cubicBezTo>
                  <a:pt x="321" y="726"/>
                  <a:pt x="321" y="726"/>
                  <a:pt x="321" y="726"/>
                </a:cubicBezTo>
                <a:cubicBezTo>
                  <a:pt x="334" y="724"/>
                  <a:pt x="339" y="715"/>
                  <a:pt x="347" y="709"/>
                </a:cubicBezTo>
                <a:cubicBezTo>
                  <a:pt x="348" y="712"/>
                  <a:pt x="351" y="712"/>
                  <a:pt x="354" y="712"/>
                </a:cubicBezTo>
                <a:cubicBezTo>
                  <a:pt x="355" y="712"/>
                  <a:pt x="357" y="712"/>
                  <a:pt x="358" y="712"/>
                </a:cubicBezTo>
                <a:cubicBezTo>
                  <a:pt x="359" y="712"/>
                  <a:pt x="359" y="712"/>
                  <a:pt x="360" y="712"/>
                </a:cubicBezTo>
                <a:cubicBezTo>
                  <a:pt x="361" y="712"/>
                  <a:pt x="362" y="712"/>
                  <a:pt x="362" y="712"/>
                </a:cubicBezTo>
                <a:cubicBezTo>
                  <a:pt x="355" y="720"/>
                  <a:pt x="359" y="728"/>
                  <a:pt x="359" y="741"/>
                </a:cubicBezTo>
                <a:cubicBezTo>
                  <a:pt x="359" y="741"/>
                  <a:pt x="359" y="741"/>
                  <a:pt x="359" y="741"/>
                </a:cubicBezTo>
                <a:cubicBezTo>
                  <a:pt x="362" y="741"/>
                  <a:pt x="364" y="740"/>
                  <a:pt x="365" y="738"/>
                </a:cubicBezTo>
                <a:cubicBezTo>
                  <a:pt x="366" y="736"/>
                  <a:pt x="367" y="735"/>
                  <a:pt x="370" y="735"/>
                </a:cubicBezTo>
                <a:cubicBezTo>
                  <a:pt x="371" y="735"/>
                  <a:pt x="371" y="735"/>
                  <a:pt x="371" y="735"/>
                </a:cubicBezTo>
                <a:cubicBezTo>
                  <a:pt x="370" y="744"/>
                  <a:pt x="363" y="751"/>
                  <a:pt x="367" y="760"/>
                </a:cubicBezTo>
                <a:cubicBezTo>
                  <a:pt x="368" y="760"/>
                  <a:pt x="368" y="760"/>
                  <a:pt x="368" y="760"/>
                </a:cubicBezTo>
                <a:cubicBezTo>
                  <a:pt x="370" y="760"/>
                  <a:pt x="371" y="759"/>
                  <a:pt x="372" y="758"/>
                </a:cubicBezTo>
                <a:cubicBezTo>
                  <a:pt x="373" y="757"/>
                  <a:pt x="374" y="755"/>
                  <a:pt x="375" y="755"/>
                </a:cubicBezTo>
                <a:cubicBezTo>
                  <a:pt x="375" y="755"/>
                  <a:pt x="375" y="756"/>
                  <a:pt x="376" y="757"/>
                </a:cubicBezTo>
                <a:cubicBezTo>
                  <a:pt x="374" y="763"/>
                  <a:pt x="376" y="773"/>
                  <a:pt x="379" y="779"/>
                </a:cubicBezTo>
                <a:cubicBezTo>
                  <a:pt x="380" y="779"/>
                  <a:pt x="381" y="779"/>
                  <a:pt x="382" y="779"/>
                </a:cubicBezTo>
                <a:cubicBezTo>
                  <a:pt x="392" y="779"/>
                  <a:pt x="390" y="767"/>
                  <a:pt x="395" y="762"/>
                </a:cubicBezTo>
                <a:cubicBezTo>
                  <a:pt x="396" y="764"/>
                  <a:pt x="396" y="767"/>
                  <a:pt x="400" y="767"/>
                </a:cubicBezTo>
                <a:cubicBezTo>
                  <a:pt x="400" y="767"/>
                  <a:pt x="401" y="767"/>
                  <a:pt x="402" y="767"/>
                </a:cubicBezTo>
                <a:cubicBezTo>
                  <a:pt x="412" y="747"/>
                  <a:pt x="407" y="721"/>
                  <a:pt x="408" y="697"/>
                </a:cubicBezTo>
                <a:cubicBezTo>
                  <a:pt x="414" y="744"/>
                  <a:pt x="455" y="742"/>
                  <a:pt x="453" y="782"/>
                </a:cubicBezTo>
                <a:cubicBezTo>
                  <a:pt x="449" y="786"/>
                  <a:pt x="446" y="791"/>
                  <a:pt x="439" y="791"/>
                </a:cubicBezTo>
                <a:cubicBezTo>
                  <a:pt x="445" y="799"/>
                  <a:pt x="452" y="806"/>
                  <a:pt x="463" y="808"/>
                </a:cubicBezTo>
                <a:cubicBezTo>
                  <a:pt x="445" y="812"/>
                  <a:pt x="442" y="831"/>
                  <a:pt x="438" y="849"/>
                </a:cubicBezTo>
                <a:cubicBezTo>
                  <a:pt x="438" y="844"/>
                  <a:pt x="434" y="840"/>
                  <a:pt x="429" y="840"/>
                </a:cubicBezTo>
                <a:cubicBezTo>
                  <a:pt x="427" y="840"/>
                  <a:pt x="425" y="841"/>
                  <a:pt x="424" y="842"/>
                </a:cubicBezTo>
                <a:cubicBezTo>
                  <a:pt x="422" y="840"/>
                  <a:pt x="422" y="836"/>
                  <a:pt x="420" y="834"/>
                </a:cubicBezTo>
                <a:cubicBezTo>
                  <a:pt x="420" y="834"/>
                  <a:pt x="420" y="834"/>
                  <a:pt x="419" y="834"/>
                </a:cubicBezTo>
                <a:cubicBezTo>
                  <a:pt x="417" y="834"/>
                  <a:pt x="416" y="835"/>
                  <a:pt x="415" y="837"/>
                </a:cubicBezTo>
                <a:cubicBezTo>
                  <a:pt x="415" y="839"/>
                  <a:pt x="414" y="841"/>
                  <a:pt x="411" y="841"/>
                </a:cubicBezTo>
                <a:cubicBezTo>
                  <a:pt x="411" y="841"/>
                  <a:pt x="411" y="841"/>
                  <a:pt x="410" y="841"/>
                </a:cubicBezTo>
                <a:cubicBezTo>
                  <a:pt x="412" y="825"/>
                  <a:pt x="405" y="818"/>
                  <a:pt x="396" y="813"/>
                </a:cubicBezTo>
                <a:cubicBezTo>
                  <a:pt x="390" y="819"/>
                  <a:pt x="393" y="834"/>
                  <a:pt x="388" y="842"/>
                </a:cubicBezTo>
                <a:cubicBezTo>
                  <a:pt x="388" y="840"/>
                  <a:pt x="387" y="839"/>
                  <a:pt x="385" y="839"/>
                </a:cubicBezTo>
                <a:cubicBezTo>
                  <a:pt x="384" y="839"/>
                  <a:pt x="383" y="839"/>
                  <a:pt x="383" y="839"/>
                </a:cubicBezTo>
                <a:cubicBezTo>
                  <a:pt x="374" y="871"/>
                  <a:pt x="379" y="901"/>
                  <a:pt x="400" y="919"/>
                </a:cubicBezTo>
                <a:cubicBezTo>
                  <a:pt x="381" y="904"/>
                  <a:pt x="368" y="884"/>
                  <a:pt x="352" y="866"/>
                </a:cubicBezTo>
                <a:cubicBezTo>
                  <a:pt x="350" y="867"/>
                  <a:pt x="349" y="868"/>
                  <a:pt x="347" y="868"/>
                </a:cubicBezTo>
                <a:cubicBezTo>
                  <a:pt x="339" y="868"/>
                  <a:pt x="329" y="859"/>
                  <a:pt x="320" y="858"/>
                </a:cubicBezTo>
                <a:cubicBezTo>
                  <a:pt x="317" y="863"/>
                  <a:pt x="325" y="866"/>
                  <a:pt x="321" y="868"/>
                </a:cubicBezTo>
                <a:cubicBezTo>
                  <a:pt x="309" y="866"/>
                  <a:pt x="299" y="861"/>
                  <a:pt x="289" y="858"/>
                </a:cubicBezTo>
                <a:cubicBezTo>
                  <a:pt x="286" y="874"/>
                  <a:pt x="306" y="881"/>
                  <a:pt x="314" y="892"/>
                </a:cubicBezTo>
                <a:cubicBezTo>
                  <a:pt x="313" y="892"/>
                  <a:pt x="313" y="892"/>
                  <a:pt x="312" y="892"/>
                </a:cubicBezTo>
                <a:cubicBezTo>
                  <a:pt x="310" y="892"/>
                  <a:pt x="309" y="892"/>
                  <a:pt x="308" y="893"/>
                </a:cubicBezTo>
                <a:cubicBezTo>
                  <a:pt x="307" y="893"/>
                  <a:pt x="306" y="894"/>
                  <a:pt x="304" y="894"/>
                </a:cubicBezTo>
                <a:cubicBezTo>
                  <a:pt x="304" y="894"/>
                  <a:pt x="304" y="894"/>
                  <a:pt x="304" y="894"/>
                </a:cubicBezTo>
                <a:cubicBezTo>
                  <a:pt x="304" y="905"/>
                  <a:pt x="315" y="906"/>
                  <a:pt x="323" y="909"/>
                </a:cubicBezTo>
                <a:cubicBezTo>
                  <a:pt x="320" y="912"/>
                  <a:pt x="323" y="913"/>
                  <a:pt x="323" y="918"/>
                </a:cubicBezTo>
                <a:cubicBezTo>
                  <a:pt x="342" y="921"/>
                  <a:pt x="364" y="922"/>
                  <a:pt x="381" y="928"/>
                </a:cubicBezTo>
                <a:cubicBezTo>
                  <a:pt x="377" y="927"/>
                  <a:pt x="374" y="927"/>
                  <a:pt x="371" y="927"/>
                </a:cubicBezTo>
                <a:cubicBezTo>
                  <a:pt x="349" y="927"/>
                  <a:pt x="336" y="936"/>
                  <a:pt x="321" y="943"/>
                </a:cubicBezTo>
                <a:cubicBezTo>
                  <a:pt x="320" y="959"/>
                  <a:pt x="303" y="959"/>
                  <a:pt x="302" y="976"/>
                </a:cubicBezTo>
                <a:cubicBezTo>
                  <a:pt x="308" y="976"/>
                  <a:pt x="314" y="977"/>
                  <a:pt x="319" y="977"/>
                </a:cubicBezTo>
                <a:cubicBezTo>
                  <a:pt x="324" y="977"/>
                  <a:pt x="329" y="976"/>
                  <a:pt x="333" y="972"/>
                </a:cubicBezTo>
                <a:cubicBezTo>
                  <a:pt x="334" y="978"/>
                  <a:pt x="330" y="977"/>
                  <a:pt x="331" y="983"/>
                </a:cubicBezTo>
                <a:cubicBezTo>
                  <a:pt x="346" y="979"/>
                  <a:pt x="356" y="981"/>
                  <a:pt x="364" y="972"/>
                </a:cubicBezTo>
                <a:cubicBezTo>
                  <a:pt x="361" y="984"/>
                  <a:pt x="372" y="981"/>
                  <a:pt x="378" y="984"/>
                </a:cubicBezTo>
                <a:cubicBezTo>
                  <a:pt x="365" y="987"/>
                  <a:pt x="364" y="1000"/>
                  <a:pt x="361" y="1012"/>
                </a:cubicBezTo>
                <a:cubicBezTo>
                  <a:pt x="361" y="1012"/>
                  <a:pt x="362" y="1012"/>
                  <a:pt x="363" y="1012"/>
                </a:cubicBezTo>
                <a:cubicBezTo>
                  <a:pt x="365" y="1012"/>
                  <a:pt x="367" y="1011"/>
                  <a:pt x="368" y="1010"/>
                </a:cubicBezTo>
                <a:cubicBezTo>
                  <a:pt x="370" y="1010"/>
                  <a:pt x="372" y="1009"/>
                  <a:pt x="373" y="1009"/>
                </a:cubicBezTo>
                <a:cubicBezTo>
                  <a:pt x="373" y="1009"/>
                  <a:pt x="374" y="1009"/>
                  <a:pt x="374" y="1010"/>
                </a:cubicBezTo>
                <a:cubicBezTo>
                  <a:pt x="372" y="1020"/>
                  <a:pt x="362" y="1021"/>
                  <a:pt x="362" y="1034"/>
                </a:cubicBezTo>
                <a:cubicBezTo>
                  <a:pt x="363" y="1034"/>
                  <a:pt x="363" y="1034"/>
                  <a:pt x="364" y="1034"/>
                </a:cubicBezTo>
                <a:cubicBezTo>
                  <a:pt x="365" y="1034"/>
                  <a:pt x="366" y="1034"/>
                  <a:pt x="367" y="1033"/>
                </a:cubicBezTo>
                <a:cubicBezTo>
                  <a:pt x="368" y="1033"/>
                  <a:pt x="369" y="1032"/>
                  <a:pt x="369" y="1032"/>
                </a:cubicBezTo>
                <a:cubicBezTo>
                  <a:pt x="370" y="1032"/>
                  <a:pt x="370" y="1033"/>
                  <a:pt x="371" y="1034"/>
                </a:cubicBezTo>
                <a:cubicBezTo>
                  <a:pt x="364" y="1037"/>
                  <a:pt x="366" y="1048"/>
                  <a:pt x="366" y="1058"/>
                </a:cubicBezTo>
                <a:cubicBezTo>
                  <a:pt x="366" y="1058"/>
                  <a:pt x="367" y="1058"/>
                  <a:pt x="368" y="1058"/>
                </a:cubicBezTo>
                <a:cubicBezTo>
                  <a:pt x="379" y="1058"/>
                  <a:pt x="383" y="1050"/>
                  <a:pt x="388" y="1044"/>
                </a:cubicBezTo>
                <a:cubicBezTo>
                  <a:pt x="388" y="1049"/>
                  <a:pt x="387" y="1054"/>
                  <a:pt x="391" y="1054"/>
                </a:cubicBezTo>
                <a:cubicBezTo>
                  <a:pt x="395" y="1048"/>
                  <a:pt x="399" y="1043"/>
                  <a:pt x="403" y="1037"/>
                </a:cubicBezTo>
                <a:cubicBezTo>
                  <a:pt x="404" y="1039"/>
                  <a:pt x="405" y="1040"/>
                  <a:pt x="407" y="1041"/>
                </a:cubicBezTo>
                <a:cubicBezTo>
                  <a:pt x="419" y="1026"/>
                  <a:pt x="418" y="998"/>
                  <a:pt x="429" y="983"/>
                </a:cubicBezTo>
                <a:cubicBezTo>
                  <a:pt x="421" y="1005"/>
                  <a:pt x="421" y="1022"/>
                  <a:pt x="431" y="1041"/>
                </a:cubicBezTo>
                <a:cubicBezTo>
                  <a:pt x="431" y="1041"/>
                  <a:pt x="432" y="1041"/>
                  <a:pt x="432" y="1041"/>
                </a:cubicBezTo>
                <a:cubicBezTo>
                  <a:pt x="439" y="1041"/>
                  <a:pt x="439" y="1051"/>
                  <a:pt x="444" y="1056"/>
                </a:cubicBezTo>
                <a:cubicBezTo>
                  <a:pt x="437" y="1061"/>
                  <a:pt x="435" y="1073"/>
                  <a:pt x="439" y="1080"/>
                </a:cubicBezTo>
                <a:cubicBezTo>
                  <a:pt x="437" y="1080"/>
                  <a:pt x="437" y="1078"/>
                  <a:pt x="435" y="1078"/>
                </a:cubicBezTo>
                <a:cubicBezTo>
                  <a:pt x="434" y="1078"/>
                  <a:pt x="434" y="1078"/>
                  <a:pt x="434" y="1078"/>
                </a:cubicBezTo>
                <a:cubicBezTo>
                  <a:pt x="435" y="1086"/>
                  <a:pt x="435" y="1084"/>
                  <a:pt x="436" y="1092"/>
                </a:cubicBezTo>
                <a:cubicBezTo>
                  <a:pt x="433" y="1094"/>
                  <a:pt x="429" y="1095"/>
                  <a:pt x="426" y="1095"/>
                </a:cubicBezTo>
                <a:cubicBezTo>
                  <a:pt x="424" y="1095"/>
                  <a:pt x="421" y="1094"/>
                  <a:pt x="419" y="1094"/>
                </a:cubicBezTo>
                <a:cubicBezTo>
                  <a:pt x="420" y="1107"/>
                  <a:pt x="429" y="1114"/>
                  <a:pt x="436" y="1121"/>
                </a:cubicBezTo>
                <a:cubicBezTo>
                  <a:pt x="434" y="1121"/>
                  <a:pt x="433" y="1121"/>
                  <a:pt x="431" y="1121"/>
                </a:cubicBezTo>
                <a:cubicBezTo>
                  <a:pt x="420" y="1121"/>
                  <a:pt x="408" y="1125"/>
                  <a:pt x="414" y="1130"/>
                </a:cubicBezTo>
                <a:cubicBezTo>
                  <a:pt x="410" y="1132"/>
                  <a:pt x="405" y="1133"/>
                  <a:pt x="403" y="1138"/>
                </a:cubicBezTo>
                <a:cubicBezTo>
                  <a:pt x="409" y="1140"/>
                  <a:pt x="416" y="1141"/>
                  <a:pt x="423" y="1141"/>
                </a:cubicBezTo>
                <a:cubicBezTo>
                  <a:pt x="428" y="1141"/>
                  <a:pt x="434" y="1140"/>
                  <a:pt x="438" y="1138"/>
                </a:cubicBezTo>
                <a:cubicBezTo>
                  <a:pt x="434" y="1145"/>
                  <a:pt x="433" y="1158"/>
                  <a:pt x="439" y="1164"/>
                </a:cubicBezTo>
                <a:cubicBezTo>
                  <a:pt x="446" y="1158"/>
                  <a:pt x="450" y="1150"/>
                  <a:pt x="460" y="1147"/>
                </a:cubicBezTo>
                <a:cubicBezTo>
                  <a:pt x="462" y="1158"/>
                  <a:pt x="470" y="1163"/>
                  <a:pt x="479" y="1167"/>
                </a:cubicBezTo>
                <a:cubicBezTo>
                  <a:pt x="483" y="1160"/>
                  <a:pt x="480" y="1148"/>
                  <a:pt x="482" y="1142"/>
                </a:cubicBezTo>
                <a:cubicBezTo>
                  <a:pt x="491" y="1147"/>
                  <a:pt x="489" y="1143"/>
                  <a:pt x="497" y="1147"/>
                </a:cubicBezTo>
                <a:cubicBezTo>
                  <a:pt x="499" y="1136"/>
                  <a:pt x="489" y="1133"/>
                  <a:pt x="496" y="1126"/>
                </a:cubicBezTo>
                <a:cubicBezTo>
                  <a:pt x="491" y="1123"/>
                  <a:pt x="481" y="1124"/>
                  <a:pt x="475" y="1121"/>
                </a:cubicBezTo>
                <a:cubicBezTo>
                  <a:pt x="488" y="1117"/>
                  <a:pt x="499" y="1115"/>
                  <a:pt x="508" y="1115"/>
                </a:cubicBezTo>
                <a:cubicBezTo>
                  <a:pt x="567" y="1115"/>
                  <a:pt x="530" y="1206"/>
                  <a:pt x="504" y="1278"/>
                </a:cubicBezTo>
                <a:cubicBezTo>
                  <a:pt x="500" y="1274"/>
                  <a:pt x="486" y="1275"/>
                  <a:pt x="491" y="1266"/>
                </a:cubicBezTo>
                <a:cubicBezTo>
                  <a:pt x="478" y="1266"/>
                  <a:pt x="470" y="1262"/>
                  <a:pt x="460" y="1260"/>
                </a:cubicBezTo>
                <a:cubicBezTo>
                  <a:pt x="455" y="1264"/>
                  <a:pt x="442" y="1267"/>
                  <a:pt x="435" y="1267"/>
                </a:cubicBezTo>
                <a:cubicBezTo>
                  <a:pt x="434" y="1267"/>
                  <a:pt x="433" y="1267"/>
                  <a:pt x="432" y="1266"/>
                </a:cubicBezTo>
                <a:cubicBezTo>
                  <a:pt x="462" y="1258"/>
                  <a:pt x="486" y="1247"/>
                  <a:pt x="501" y="1227"/>
                </a:cubicBezTo>
                <a:cubicBezTo>
                  <a:pt x="498" y="1226"/>
                  <a:pt x="492" y="1227"/>
                  <a:pt x="491" y="1224"/>
                </a:cubicBezTo>
                <a:cubicBezTo>
                  <a:pt x="498" y="1220"/>
                  <a:pt x="502" y="1214"/>
                  <a:pt x="504" y="1205"/>
                </a:cubicBezTo>
                <a:cubicBezTo>
                  <a:pt x="504" y="1205"/>
                  <a:pt x="503" y="1205"/>
                  <a:pt x="503" y="1205"/>
                </a:cubicBezTo>
                <a:cubicBezTo>
                  <a:pt x="501" y="1205"/>
                  <a:pt x="501" y="1204"/>
                  <a:pt x="501" y="1203"/>
                </a:cubicBezTo>
                <a:cubicBezTo>
                  <a:pt x="501" y="1202"/>
                  <a:pt x="500" y="1201"/>
                  <a:pt x="499" y="1201"/>
                </a:cubicBezTo>
                <a:cubicBezTo>
                  <a:pt x="499" y="1201"/>
                  <a:pt x="498" y="1201"/>
                  <a:pt x="497" y="1201"/>
                </a:cubicBezTo>
                <a:cubicBezTo>
                  <a:pt x="492" y="1205"/>
                  <a:pt x="483" y="1206"/>
                  <a:pt x="477" y="1210"/>
                </a:cubicBezTo>
                <a:cubicBezTo>
                  <a:pt x="478" y="1208"/>
                  <a:pt x="479" y="1205"/>
                  <a:pt x="479" y="1201"/>
                </a:cubicBezTo>
                <a:cubicBezTo>
                  <a:pt x="468" y="1202"/>
                  <a:pt x="462" y="1214"/>
                  <a:pt x="455" y="1214"/>
                </a:cubicBezTo>
                <a:cubicBezTo>
                  <a:pt x="454" y="1214"/>
                  <a:pt x="454" y="1214"/>
                  <a:pt x="453" y="1213"/>
                </a:cubicBezTo>
                <a:cubicBezTo>
                  <a:pt x="457" y="1211"/>
                  <a:pt x="459" y="1207"/>
                  <a:pt x="458" y="1200"/>
                </a:cubicBezTo>
                <a:cubicBezTo>
                  <a:pt x="457" y="1200"/>
                  <a:pt x="457" y="1200"/>
                  <a:pt x="457" y="1200"/>
                </a:cubicBezTo>
                <a:cubicBezTo>
                  <a:pt x="453" y="1200"/>
                  <a:pt x="451" y="1202"/>
                  <a:pt x="449" y="1204"/>
                </a:cubicBezTo>
                <a:cubicBezTo>
                  <a:pt x="447" y="1206"/>
                  <a:pt x="446" y="1208"/>
                  <a:pt x="443" y="1208"/>
                </a:cubicBezTo>
                <a:cubicBezTo>
                  <a:pt x="441" y="1208"/>
                  <a:pt x="440" y="1208"/>
                  <a:pt x="438" y="1207"/>
                </a:cubicBezTo>
                <a:cubicBezTo>
                  <a:pt x="437" y="1212"/>
                  <a:pt x="432" y="1214"/>
                  <a:pt x="431" y="1219"/>
                </a:cubicBezTo>
                <a:cubicBezTo>
                  <a:pt x="430" y="1208"/>
                  <a:pt x="424" y="1203"/>
                  <a:pt x="417" y="1198"/>
                </a:cubicBezTo>
                <a:cubicBezTo>
                  <a:pt x="421" y="1195"/>
                  <a:pt x="418" y="1183"/>
                  <a:pt x="417" y="1179"/>
                </a:cubicBezTo>
                <a:cubicBezTo>
                  <a:pt x="416" y="1179"/>
                  <a:pt x="416" y="1179"/>
                  <a:pt x="415" y="1179"/>
                </a:cubicBezTo>
                <a:cubicBezTo>
                  <a:pt x="405" y="1179"/>
                  <a:pt x="405" y="1190"/>
                  <a:pt x="400" y="1195"/>
                </a:cubicBezTo>
                <a:cubicBezTo>
                  <a:pt x="400" y="1193"/>
                  <a:pt x="399" y="1191"/>
                  <a:pt x="397" y="1191"/>
                </a:cubicBezTo>
                <a:cubicBezTo>
                  <a:pt x="397" y="1191"/>
                  <a:pt x="397" y="1191"/>
                  <a:pt x="396" y="1191"/>
                </a:cubicBezTo>
                <a:cubicBezTo>
                  <a:pt x="392" y="1194"/>
                  <a:pt x="392" y="1202"/>
                  <a:pt x="385" y="1202"/>
                </a:cubicBezTo>
                <a:cubicBezTo>
                  <a:pt x="384" y="1202"/>
                  <a:pt x="384" y="1202"/>
                  <a:pt x="383" y="1201"/>
                </a:cubicBezTo>
                <a:cubicBezTo>
                  <a:pt x="380" y="1213"/>
                  <a:pt x="375" y="1224"/>
                  <a:pt x="374" y="1237"/>
                </a:cubicBezTo>
                <a:cubicBezTo>
                  <a:pt x="370" y="1213"/>
                  <a:pt x="364" y="1190"/>
                  <a:pt x="345" y="1179"/>
                </a:cubicBezTo>
                <a:cubicBezTo>
                  <a:pt x="345" y="1182"/>
                  <a:pt x="346" y="1186"/>
                  <a:pt x="343" y="1186"/>
                </a:cubicBezTo>
                <a:cubicBezTo>
                  <a:pt x="335" y="1182"/>
                  <a:pt x="334" y="1170"/>
                  <a:pt x="323" y="1169"/>
                </a:cubicBezTo>
                <a:cubicBezTo>
                  <a:pt x="318" y="1181"/>
                  <a:pt x="327" y="1192"/>
                  <a:pt x="331" y="1200"/>
                </a:cubicBezTo>
                <a:cubicBezTo>
                  <a:pt x="330" y="1199"/>
                  <a:pt x="328" y="1198"/>
                  <a:pt x="325" y="1198"/>
                </a:cubicBezTo>
                <a:cubicBezTo>
                  <a:pt x="322" y="1198"/>
                  <a:pt x="320" y="1199"/>
                  <a:pt x="320" y="1201"/>
                </a:cubicBezTo>
                <a:cubicBezTo>
                  <a:pt x="322" y="1211"/>
                  <a:pt x="332" y="1211"/>
                  <a:pt x="328" y="1222"/>
                </a:cubicBezTo>
                <a:cubicBezTo>
                  <a:pt x="335" y="1229"/>
                  <a:pt x="350" y="1237"/>
                  <a:pt x="352" y="1244"/>
                </a:cubicBezTo>
                <a:cubicBezTo>
                  <a:pt x="346" y="1241"/>
                  <a:pt x="338" y="1239"/>
                  <a:pt x="329" y="1239"/>
                </a:cubicBezTo>
                <a:cubicBezTo>
                  <a:pt x="313" y="1239"/>
                  <a:pt x="297" y="1245"/>
                  <a:pt x="290" y="1253"/>
                </a:cubicBezTo>
                <a:cubicBezTo>
                  <a:pt x="297" y="1256"/>
                  <a:pt x="303" y="1261"/>
                  <a:pt x="311" y="1263"/>
                </a:cubicBezTo>
                <a:cubicBezTo>
                  <a:pt x="310" y="1267"/>
                  <a:pt x="306" y="1266"/>
                  <a:pt x="309" y="1270"/>
                </a:cubicBezTo>
                <a:cubicBezTo>
                  <a:pt x="310" y="1270"/>
                  <a:pt x="310" y="1270"/>
                  <a:pt x="311" y="1270"/>
                </a:cubicBezTo>
                <a:cubicBezTo>
                  <a:pt x="314" y="1270"/>
                  <a:pt x="317" y="1271"/>
                  <a:pt x="320" y="1272"/>
                </a:cubicBezTo>
                <a:cubicBezTo>
                  <a:pt x="322" y="1273"/>
                  <a:pt x="325" y="1273"/>
                  <a:pt x="329" y="1273"/>
                </a:cubicBezTo>
                <a:cubicBezTo>
                  <a:pt x="330" y="1273"/>
                  <a:pt x="331" y="1273"/>
                  <a:pt x="331" y="1273"/>
                </a:cubicBezTo>
                <a:cubicBezTo>
                  <a:pt x="330" y="1279"/>
                  <a:pt x="333" y="1282"/>
                  <a:pt x="335" y="1285"/>
                </a:cubicBezTo>
                <a:cubicBezTo>
                  <a:pt x="327" y="1288"/>
                  <a:pt x="322" y="1293"/>
                  <a:pt x="318" y="1299"/>
                </a:cubicBezTo>
                <a:cubicBezTo>
                  <a:pt x="318" y="1301"/>
                  <a:pt x="319" y="1301"/>
                  <a:pt x="320" y="1301"/>
                </a:cubicBezTo>
                <a:cubicBezTo>
                  <a:pt x="321" y="1301"/>
                  <a:pt x="322" y="1301"/>
                  <a:pt x="323" y="1301"/>
                </a:cubicBezTo>
                <a:cubicBezTo>
                  <a:pt x="324" y="1301"/>
                  <a:pt x="325" y="1300"/>
                  <a:pt x="326" y="1300"/>
                </a:cubicBezTo>
                <a:cubicBezTo>
                  <a:pt x="327" y="1300"/>
                  <a:pt x="328" y="1301"/>
                  <a:pt x="328" y="1302"/>
                </a:cubicBezTo>
                <a:cubicBezTo>
                  <a:pt x="321" y="1305"/>
                  <a:pt x="315" y="1310"/>
                  <a:pt x="309" y="1314"/>
                </a:cubicBezTo>
                <a:cubicBezTo>
                  <a:pt x="311" y="1316"/>
                  <a:pt x="316" y="1315"/>
                  <a:pt x="314" y="1319"/>
                </a:cubicBezTo>
                <a:cubicBezTo>
                  <a:pt x="306" y="1321"/>
                  <a:pt x="305" y="1329"/>
                  <a:pt x="302" y="1335"/>
                </a:cubicBezTo>
                <a:cubicBezTo>
                  <a:pt x="303" y="1335"/>
                  <a:pt x="304" y="1335"/>
                  <a:pt x="305" y="1335"/>
                </a:cubicBezTo>
                <a:cubicBezTo>
                  <a:pt x="306" y="1335"/>
                  <a:pt x="308" y="1335"/>
                  <a:pt x="309" y="1335"/>
                </a:cubicBezTo>
                <a:cubicBezTo>
                  <a:pt x="311" y="1335"/>
                  <a:pt x="312" y="1335"/>
                  <a:pt x="313" y="1335"/>
                </a:cubicBezTo>
                <a:cubicBezTo>
                  <a:pt x="317" y="1335"/>
                  <a:pt x="319" y="1335"/>
                  <a:pt x="321" y="1333"/>
                </a:cubicBezTo>
                <a:cubicBezTo>
                  <a:pt x="321" y="1337"/>
                  <a:pt x="318" y="1339"/>
                  <a:pt x="323" y="1340"/>
                </a:cubicBezTo>
                <a:cubicBezTo>
                  <a:pt x="341" y="1338"/>
                  <a:pt x="357" y="1320"/>
                  <a:pt x="367" y="1311"/>
                </a:cubicBezTo>
                <a:cubicBezTo>
                  <a:pt x="357" y="1321"/>
                  <a:pt x="357" y="1337"/>
                  <a:pt x="352" y="1345"/>
                </a:cubicBezTo>
                <a:cubicBezTo>
                  <a:pt x="353" y="1348"/>
                  <a:pt x="357" y="1348"/>
                  <a:pt x="359" y="1350"/>
                </a:cubicBezTo>
                <a:cubicBezTo>
                  <a:pt x="356" y="1352"/>
                  <a:pt x="356" y="1366"/>
                  <a:pt x="360" y="1366"/>
                </a:cubicBezTo>
                <a:cubicBezTo>
                  <a:pt x="361" y="1366"/>
                  <a:pt x="361" y="1366"/>
                  <a:pt x="361" y="1366"/>
                </a:cubicBezTo>
                <a:cubicBezTo>
                  <a:pt x="364" y="1361"/>
                  <a:pt x="367" y="1353"/>
                  <a:pt x="373" y="1353"/>
                </a:cubicBezTo>
                <a:cubicBezTo>
                  <a:pt x="374" y="1353"/>
                  <a:pt x="375" y="1353"/>
                  <a:pt x="376" y="1354"/>
                </a:cubicBezTo>
                <a:cubicBezTo>
                  <a:pt x="380" y="1351"/>
                  <a:pt x="378" y="1342"/>
                  <a:pt x="381" y="1338"/>
                </a:cubicBezTo>
                <a:cubicBezTo>
                  <a:pt x="384" y="1343"/>
                  <a:pt x="385" y="1349"/>
                  <a:pt x="391" y="1350"/>
                </a:cubicBezTo>
                <a:cubicBezTo>
                  <a:pt x="400" y="1332"/>
                  <a:pt x="386" y="1309"/>
                  <a:pt x="395" y="1294"/>
                </a:cubicBezTo>
                <a:cubicBezTo>
                  <a:pt x="455" y="1352"/>
                  <a:pt x="421" y="1419"/>
                  <a:pt x="369" y="1468"/>
                </a:cubicBezTo>
                <a:cubicBezTo>
                  <a:pt x="337" y="1499"/>
                  <a:pt x="306" y="1536"/>
                  <a:pt x="272" y="1545"/>
                </a:cubicBezTo>
                <a:cubicBezTo>
                  <a:pt x="276" y="1541"/>
                  <a:pt x="270" y="1538"/>
                  <a:pt x="272" y="1532"/>
                </a:cubicBezTo>
                <a:cubicBezTo>
                  <a:pt x="271" y="1531"/>
                  <a:pt x="270" y="1531"/>
                  <a:pt x="269" y="1531"/>
                </a:cubicBezTo>
                <a:cubicBezTo>
                  <a:pt x="267" y="1531"/>
                  <a:pt x="267" y="1534"/>
                  <a:pt x="265" y="1535"/>
                </a:cubicBezTo>
                <a:cubicBezTo>
                  <a:pt x="269" y="1524"/>
                  <a:pt x="261" y="1523"/>
                  <a:pt x="260" y="1513"/>
                </a:cubicBezTo>
                <a:cubicBezTo>
                  <a:pt x="247" y="1515"/>
                  <a:pt x="243" y="1533"/>
                  <a:pt x="244" y="1544"/>
                </a:cubicBezTo>
                <a:cubicBezTo>
                  <a:pt x="237" y="1539"/>
                  <a:pt x="233" y="1531"/>
                  <a:pt x="222" y="1530"/>
                </a:cubicBezTo>
                <a:cubicBezTo>
                  <a:pt x="222" y="1539"/>
                  <a:pt x="221" y="1548"/>
                  <a:pt x="227" y="1550"/>
                </a:cubicBezTo>
                <a:cubicBezTo>
                  <a:pt x="219" y="1550"/>
                  <a:pt x="219" y="1550"/>
                  <a:pt x="219" y="1550"/>
                </a:cubicBezTo>
                <a:cubicBezTo>
                  <a:pt x="224" y="1561"/>
                  <a:pt x="236" y="1565"/>
                  <a:pt x="246" y="1571"/>
                </a:cubicBezTo>
                <a:cubicBezTo>
                  <a:pt x="224" y="1573"/>
                  <a:pt x="194" y="1576"/>
                  <a:pt x="186" y="1597"/>
                </a:cubicBezTo>
                <a:cubicBezTo>
                  <a:pt x="186" y="1580"/>
                  <a:pt x="188" y="1573"/>
                  <a:pt x="186" y="1557"/>
                </a:cubicBezTo>
                <a:cubicBezTo>
                  <a:pt x="219" y="1549"/>
                  <a:pt x="224" y="1472"/>
                  <a:pt x="253" y="1472"/>
                </a:cubicBezTo>
                <a:cubicBezTo>
                  <a:pt x="259" y="1472"/>
                  <a:pt x="266" y="1475"/>
                  <a:pt x="275" y="1484"/>
                </a:cubicBezTo>
                <a:cubicBezTo>
                  <a:pt x="274" y="1474"/>
                  <a:pt x="282" y="1474"/>
                  <a:pt x="285" y="1470"/>
                </a:cubicBezTo>
                <a:cubicBezTo>
                  <a:pt x="281" y="1469"/>
                  <a:pt x="278" y="1467"/>
                  <a:pt x="275" y="1465"/>
                </a:cubicBezTo>
                <a:cubicBezTo>
                  <a:pt x="276" y="1463"/>
                  <a:pt x="277" y="1460"/>
                  <a:pt x="277" y="1456"/>
                </a:cubicBezTo>
                <a:cubicBezTo>
                  <a:pt x="276" y="1456"/>
                  <a:pt x="276" y="1456"/>
                  <a:pt x="276" y="1456"/>
                </a:cubicBezTo>
                <a:cubicBezTo>
                  <a:pt x="268" y="1456"/>
                  <a:pt x="270" y="1446"/>
                  <a:pt x="265" y="1443"/>
                </a:cubicBezTo>
                <a:cubicBezTo>
                  <a:pt x="262" y="1446"/>
                  <a:pt x="261" y="1450"/>
                  <a:pt x="258" y="1453"/>
                </a:cubicBezTo>
                <a:cubicBezTo>
                  <a:pt x="254" y="1445"/>
                  <a:pt x="265" y="1437"/>
                  <a:pt x="274" y="1437"/>
                </a:cubicBezTo>
                <a:cubicBezTo>
                  <a:pt x="276" y="1437"/>
                  <a:pt x="277" y="1437"/>
                  <a:pt x="278" y="1438"/>
                </a:cubicBezTo>
                <a:cubicBezTo>
                  <a:pt x="273" y="1443"/>
                  <a:pt x="276" y="1455"/>
                  <a:pt x="286" y="1455"/>
                </a:cubicBezTo>
                <a:cubicBezTo>
                  <a:pt x="286" y="1455"/>
                  <a:pt x="287" y="1455"/>
                  <a:pt x="287" y="1455"/>
                </a:cubicBezTo>
                <a:cubicBezTo>
                  <a:pt x="290" y="1449"/>
                  <a:pt x="291" y="1443"/>
                  <a:pt x="299" y="1443"/>
                </a:cubicBezTo>
                <a:cubicBezTo>
                  <a:pt x="299" y="1444"/>
                  <a:pt x="300" y="1444"/>
                  <a:pt x="302" y="1444"/>
                </a:cubicBezTo>
                <a:cubicBezTo>
                  <a:pt x="302" y="1444"/>
                  <a:pt x="302" y="1444"/>
                  <a:pt x="302" y="1444"/>
                </a:cubicBezTo>
                <a:cubicBezTo>
                  <a:pt x="300" y="1447"/>
                  <a:pt x="301" y="1452"/>
                  <a:pt x="301" y="1456"/>
                </a:cubicBezTo>
                <a:cubicBezTo>
                  <a:pt x="307" y="1456"/>
                  <a:pt x="308" y="1451"/>
                  <a:pt x="314" y="1451"/>
                </a:cubicBezTo>
                <a:cubicBezTo>
                  <a:pt x="317" y="1454"/>
                  <a:pt x="316" y="1460"/>
                  <a:pt x="321" y="1460"/>
                </a:cubicBezTo>
                <a:cubicBezTo>
                  <a:pt x="321" y="1460"/>
                  <a:pt x="321" y="1460"/>
                  <a:pt x="321" y="1460"/>
                </a:cubicBezTo>
                <a:cubicBezTo>
                  <a:pt x="322" y="1457"/>
                  <a:pt x="322" y="1453"/>
                  <a:pt x="325" y="1451"/>
                </a:cubicBezTo>
                <a:cubicBezTo>
                  <a:pt x="326" y="1453"/>
                  <a:pt x="331" y="1455"/>
                  <a:pt x="335" y="1455"/>
                </a:cubicBezTo>
                <a:cubicBezTo>
                  <a:pt x="337" y="1455"/>
                  <a:pt x="339" y="1454"/>
                  <a:pt x="340" y="1453"/>
                </a:cubicBezTo>
                <a:cubicBezTo>
                  <a:pt x="335" y="1451"/>
                  <a:pt x="337" y="1443"/>
                  <a:pt x="331" y="1441"/>
                </a:cubicBezTo>
                <a:cubicBezTo>
                  <a:pt x="334" y="1439"/>
                  <a:pt x="338" y="1437"/>
                  <a:pt x="338" y="1432"/>
                </a:cubicBezTo>
                <a:cubicBezTo>
                  <a:pt x="329" y="1431"/>
                  <a:pt x="339" y="1417"/>
                  <a:pt x="333" y="1410"/>
                </a:cubicBezTo>
                <a:cubicBezTo>
                  <a:pt x="330" y="1413"/>
                  <a:pt x="324" y="1414"/>
                  <a:pt x="321" y="1417"/>
                </a:cubicBezTo>
                <a:cubicBezTo>
                  <a:pt x="321" y="1413"/>
                  <a:pt x="319" y="1410"/>
                  <a:pt x="316" y="1408"/>
                </a:cubicBezTo>
                <a:cubicBezTo>
                  <a:pt x="312" y="1412"/>
                  <a:pt x="305" y="1424"/>
                  <a:pt x="313" y="1428"/>
                </a:cubicBezTo>
                <a:cubicBezTo>
                  <a:pt x="307" y="1425"/>
                  <a:pt x="300" y="1422"/>
                  <a:pt x="292" y="1422"/>
                </a:cubicBezTo>
                <a:cubicBezTo>
                  <a:pt x="289" y="1422"/>
                  <a:pt x="285" y="1423"/>
                  <a:pt x="282" y="1424"/>
                </a:cubicBezTo>
                <a:cubicBezTo>
                  <a:pt x="282" y="1412"/>
                  <a:pt x="282" y="1412"/>
                  <a:pt x="282" y="1412"/>
                </a:cubicBezTo>
                <a:cubicBezTo>
                  <a:pt x="284" y="1413"/>
                  <a:pt x="286" y="1413"/>
                  <a:pt x="287" y="1413"/>
                </a:cubicBezTo>
                <a:cubicBezTo>
                  <a:pt x="288" y="1413"/>
                  <a:pt x="290" y="1413"/>
                  <a:pt x="292" y="1412"/>
                </a:cubicBezTo>
                <a:cubicBezTo>
                  <a:pt x="289" y="1406"/>
                  <a:pt x="293" y="1405"/>
                  <a:pt x="292" y="1398"/>
                </a:cubicBezTo>
                <a:cubicBezTo>
                  <a:pt x="279" y="1398"/>
                  <a:pt x="279" y="1395"/>
                  <a:pt x="268" y="1393"/>
                </a:cubicBezTo>
                <a:cubicBezTo>
                  <a:pt x="264" y="1404"/>
                  <a:pt x="269" y="1405"/>
                  <a:pt x="265" y="1414"/>
                </a:cubicBezTo>
                <a:cubicBezTo>
                  <a:pt x="270" y="1416"/>
                  <a:pt x="276" y="1417"/>
                  <a:pt x="278" y="1417"/>
                </a:cubicBezTo>
                <a:cubicBezTo>
                  <a:pt x="270" y="1438"/>
                  <a:pt x="247" y="1444"/>
                  <a:pt x="236" y="1463"/>
                </a:cubicBezTo>
                <a:cubicBezTo>
                  <a:pt x="239" y="1442"/>
                  <a:pt x="225" y="1438"/>
                  <a:pt x="217" y="1427"/>
                </a:cubicBezTo>
                <a:cubicBezTo>
                  <a:pt x="222" y="1428"/>
                  <a:pt x="227" y="1429"/>
                  <a:pt x="233" y="1429"/>
                </a:cubicBezTo>
                <a:cubicBezTo>
                  <a:pt x="234" y="1429"/>
                  <a:pt x="236" y="1429"/>
                  <a:pt x="237" y="1429"/>
                </a:cubicBezTo>
                <a:cubicBezTo>
                  <a:pt x="233" y="1421"/>
                  <a:pt x="248" y="1424"/>
                  <a:pt x="246" y="1414"/>
                </a:cubicBezTo>
                <a:cubicBezTo>
                  <a:pt x="245" y="1414"/>
                  <a:pt x="244" y="1414"/>
                  <a:pt x="244" y="1414"/>
                </a:cubicBezTo>
                <a:cubicBezTo>
                  <a:pt x="241" y="1414"/>
                  <a:pt x="240" y="1413"/>
                  <a:pt x="238" y="1413"/>
                </a:cubicBezTo>
                <a:cubicBezTo>
                  <a:pt x="236" y="1412"/>
                  <a:pt x="235" y="1412"/>
                  <a:pt x="233" y="1412"/>
                </a:cubicBezTo>
                <a:cubicBezTo>
                  <a:pt x="232" y="1412"/>
                  <a:pt x="230" y="1412"/>
                  <a:pt x="229" y="1414"/>
                </a:cubicBezTo>
                <a:cubicBezTo>
                  <a:pt x="235" y="1408"/>
                  <a:pt x="238" y="1395"/>
                  <a:pt x="232" y="1391"/>
                </a:cubicBezTo>
                <a:cubicBezTo>
                  <a:pt x="224" y="1397"/>
                  <a:pt x="218" y="1396"/>
                  <a:pt x="210" y="1402"/>
                </a:cubicBezTo>
                <a:cubicBezTo>
                  <a:pt x="208" y="1400"/>
                  <a:pt x="208" y="1395"/>
                  <a:pt x="204" y="1395"/>
                </a:cubicBezTo>
                <a:cubicBezTo>
                  <a:pt x="203" y="1395"/>
                  <a:pt x="203" y="1395"/>
                  <a:pt x="203" y="1395"/>
                </a:cubicBezTo>
                <a:cubicBezTo>
                  <a:pt x="199" y="1399"/>
                  <a:pt x="196" y="1406"/>
                  <a:pt x="195" y="1414"/>
                </a:cubicBezTo>
                <a:cubicBezTo>
                  <a:pt x="193" y="1407"/>
                  <a:pt x="187" y="1405"/>
                  <a:pt x="183" y="1402"/>
                </a:cubicBezTo>
                <a:cubicBezTo>
                  <a:pt x="181" y="1404"/>
                  <a:pt x="181" y="1404"/>
                  <a:pt x="180" y="1404"/>
                </a:cubicBezTo>
                <a:cubicBezTo>
                  <a:pt x="180" y="1404"/>
                  <a:pt x="180" y="1403"/>
                  <a:pt x="179" y="1403"/>
                </a:cubicBezTo>
                <a:cubicBezTo>
                  <a:pt x="178" y="1402"/>
                  <a:pt x="177" y="1402"/>
                  <a:pt x="176" y="1402"/>
                </a:cubicBezTo>
                <a:cubicBezTo>
                  <a:pt x="175" y="1402"/>
                  <a:pt x="175" y="1402"/>
                  <a:pt x="174" y="1402"/>
                </a:cubicBezTo>
                <a:cubicBezTo>
                  <a:pt x="177" y="1411"/>
                  <a:pt x="179" y="1419"/>
                  <a:pt x="188" y="1422"/>
                </a:cubicBezTo>
                <a:cubicBezTo>
                  <a:pt x="181" y="1424"/>
                  <a:pt x="174" y="1425"/>
                  <a:pt x="174" y="1434"/>
                </a:cubicBezTo>
                <a:cubicBezTo>
                  <a:pt x="179" y="1436"/>
                  <a:pt x="186" y="1435"/>
                  <a:pt x="190" y="1438"/>
                </a:cubicBezTo>
                <a:cubicBezTo>
                  <a:pt x="187" y="1442"/>
                  <a:pt x="188" y="1449"/>
                  <a:pt x="188" y="1456"/>
                </a:cubicBezTo>
                <a:cubicBezTo>
                  <a:pt x="195" y="1455"/>
                  <a:pt x="201" y="1453"/>
                  <a:pt x="203" y="1446"/>
                </a:cubicBezTo>
                <a:cubicBezTo>
                  <a:pt x="208" y="1458"/>
                  <a:pt x="204" y="1468"/>
                  <a:pt x="195" y="1473"/>
                </a:cubicBezTo>
                <a:cubicBezTo>
                  <a:pt x="190" y="1471"/>
                  <a:pt x="187" y="1467"/>
                  <a:pt x="181" y="1467"/>
                </a:cubicBezTo>
                <a:cubicBezTo>
                  <a:pt x="177" y="1471"/>
                  <a:pt x="183" y="1479"/>
                  <a:pt x="177" y="1479"/>
                </a:cubicBezTo>
                <a:cubicBezTo>
                  <a:pt x="177" y="1479"/>
                  <a:pt x="175" y="1479"/>
                  <a:pt x="174" y="1479"/>
                </a:cubicBezTo>
                <a:cubicBezTo>
                  <a:pt x="173" y="1487"/>
                  <a:pt x="179" y="1488"/>
                  <a:pt x="184" y="1491"/>
                </a:cubicBezTo>
                <a:cubicBezTo>
                  <a:pt x="178" y="1494"/>
                  <a:pt x="175" y="1500"/>
                  <a:pt x="171" y="1506"/>
                </a:cubicBezTo>
                <a:cubicBezTo>
                  <a:pt x="164" y="1491"/>
                  <a:pt x="150" y="1483"/>
                  <a:pt x="130" y="1482"/>
                </a:cubicBezTo>
                <a:cubicBezTo>
                  <a:pt x="137" y="1479"/>
                  <a:pt x="145" y="1478"/>
                  <a:pt x="148" y="1472"/>
                </a:cubicBezTo>
                <a:cubicBezTo>
                  <a:pt x="144" y="1467"/>
                  <a:pt x="147" y="1464"/>
                  <a:pt x="147" y="1455"/>
                </a:cubicBezTo>
                <a:cubicBezTo>
                  <a:pt x="140" y="1456"/>
                  <a:pt x="134" y="1458"/>
                  <a:pt x="131" y="1463"/>
                </a:cubicBezTo>
                <a:cubicBezTo>
                  <a:pt x="132" y="1452"/>
                  <a:pt x="132" y="1441"/>
                  <a:pt x="121" y="1441"/>
                </a:cubicBezTo>
                <a:cubicBezTo>
                  <a:pt x="121" y="1441"/>
                  <a:pt x="121" y="1441"/>
                  <a:pt x="121" y="1441"/>
                </a:cubicBezTo>
                <a:cubicBezTo>
                  <a:pt x="118" y="1448"/>
                  <a:pt x="113" y="1454"/>
                  <a:pt x="111" y="1463"/>
                </a:cubicBezTo>
                <a:cubicBezTo>
                  <a:pt x="110" y="1464"/>
                  <a:pt x="109" y="1464"/>
                  <a:pt x="108" y="1464"/>
                </a:cubicBezTo>
                <a:cubicBezTo>
                  <a:pt x="103" y="1464"/>
                  <a:pt x="103" y="1460"/>
                  <a:pt x="99" y="1460"/>
                </a:cubicBezTo>
                <a:cubicBezTo>
                  <a:pt x="97" y="1469"/>
                  <a:pt x="103" y="1479"/>
                  <a:pt x="101" y="1482"/>
                </a:cubicBezTo>
                <a:cubicBezTo>
                  <a:pt x="98" y="1480"/>
                  <a:pt x="96" y="1480"/>
                  <a:pt x="94" y="1480"/>
                </a:cubicBezTo>
                <a:cubicBezTo>
                  <a:pt x="91" y="1480"/>
                  <a:pt x="89" y="1481"/>
                  <a:pt x="86" y="1482"/>
                </a:cubicBezTo>
                <a:cubicBezTo>
                  <a:pt x="83" y="1483"/>
                  <a:pt x="81" y="1484"/>
                  <a:pt x="78" y="1484"/>
                </a:cubicBezTo>
                <a:cubicBezTo>
                  <a:pt x="77" y="1484"/>
                  <a:pt x="77" y="1484"/>
                  <a:pt x="77" y="1484"/>
                </a:cubicBezTo>
                <a:cubicBezTo>
                  <a:pt x="82" y="1492"/>
                  <a:pt x="92" y="1495"/>
                  <a:pt x="101" y="1496"/>
                </a:cubicBezTo>
                <a:cubicBezTo>
                  <a:pt x="95" y="1497"/>
                  <a:pt x="93" y="1503"/>
                  <a:pt x="94" y="1511"/>
                </a:cubicBezTo>
                <a:cubicBezTo>
                  <a:pt x="95" y="1511"/>
                  <a:pt x="95" y="1511"/>
                  <a:pt x="96" y="1511"/>
                </a:cubicBezTo>
                <a:cubicBezTo>
                  <a:pt x="103" y="1511"/>
                  <a:pt x="105" y="1506"/>
                  <a:pt x="113" y="1506"/>
                </a:cubicBezTo>
                <a:cubicBezTo>
                  <a:pt x="113" y="1514"/>
                  <a:pt x="118" y="1519"/>
                  <a:pt x="121" y="1525"/>
                </a:cubicBezTo>
                <a:cubicBezTo>
                  <a:pt x="121" y="1522"/>
                  <a:pt x="123" y="1521"/>
                  <a:pt x="126" y="1521"/>
                </a:cubicBezTo>
                <a:cubicBezTo>
                  <a:pt x="127" y="1521"/>
                  <a:pt x="127" y="1521"/>
                  <a:pt x="128" y="1521"/>
                </a:cubicBezTo>
                <a:cubicBezTo>
                  <a:pt x="128" y="1516"/>
                  <a:pt x="129" y="1512"/>
                  <a:pt x="131" y="1509"/>
                </a:cubicBezTo>
                <a:cubicBezTo>
                  <a:pt x="137" y="1512"/>
                  <a:pt x="137" y="1520"/>
                  <a:pt x="142" y="1525"/>
                </a:cubicBezTo>
                <a:cubicBezTo>
                  <a:pt x="141" y="1525"/>
                  <a:pt x="141" y="1525"/>
                  <a:pt x="141" y="1525"/>
                </a:cubicBezTo>
                <a:cubicBezTo>
                  <a:pt x="139" y="1525"/>
                  <a:pt x="137" y="1526"/>
                  <a:pt x="137" y="1528"/>
                </a:cubicBezTo>
                <a:cubicBezTo>
                  <a:pt x="137" y="1528"/>
                  <a:pt x="138" y="1528"/>
                  <a:pt x="138" y="1528"/>
                </a:cubicBezTo>
                <a:cubicBezTo>
                  <a:pt x="141" y="1528"/>
                  <a:pt x="143" y="1529"/>
                  <a:pt x="143" y="1532"/>
                </a:cubicBezTo>
                <a:cubicBezTo>
                  <a:pt x="142" y="1535"/>
                  <a:pt x="137" y="1534"/>
                  <a:pt x="138" y="1540"/>
                </a:cubicBezTo>
                <a:cubicBezTo>
                  <a:pt x="148" y="1539"/>
                  <a:pt x="154" y="1538"/>
                  <a:pt x="162" y="1537"/>
                </a:cubicBezTo>
                <a:cubicBezTo>
                  <a:pt x="164" y="1528"/>
                  <a:pt x="163" y="1528"/>
                  <a:pt x="159" y="1523"/>
                </a:cubicBezTo>
                <a:cubicBezTo>
                  <a:pt x="161" y="1522"/>
                  <a:pt x="164" y="1521"/>
                  <a:pt x="166" y="1521"/>
                </a:cubicBezTo>
                <a:cubicBezTo>
                  <a:pt x="180" y="1521"/>
                  <a:pt x="177" y="1547"/>
                  <a:pt x="181" y="1559"/>
                </a:cubicBezTo>
                <a:cubicBezTo>
                  <a:pt x="171" y="1559"/>
                  <a:pt x="171" y="1559"/>
                  <a:pt x="171" y="1559"/>
                </a:cubicBezTo>
                <a:cubicBezTo>
                  <a:pt x="174" y="1557"/>
                  <a:pt x="177" y="1543"/>
                  <a:pt x="171" y="1542"/>
                </a:cubicBezTo>
                <a:cubicBezTo>
                  <a:pt x="165" y="1546"/>
                  <a:pt x="159" y="1549"/>
                  <a:pt x="155" y="1554"/>
                </a:cubicBezTo>
                <a:cubicBezTo>
                  <a:pt x="152" y="1553"/>
                  <a:pt x="151" y="1549"/>
                  <a:pt x="146" y="1549"/>
                </a:cubicBezTo>
                <a:cubicBezTo>
                  <a:pt x="145" y="1549"/>
                  <a:pt x="145" y="1549"/>
                  <a:pt x="145" y="1549"/>
                </a:cubicBezTo>
                <a:cubicBezTo>
                  <a:pt x="144" y="1553"/>
                  <a:pt x="144" y="1558"/>
                  <a:pt x="142" y="1561"/>
                </a:cubicBezTo>
                <a:cubicBezTo>
                  <a:pt x="137" y="1558"/>
                  <a:pt x="134" y="1555"/>
                  <a:pt x="127" y="1555"/>
                </a:cubicBezTo>
                <a:cubicBezTo>
                  <a:pt x="126" y="1555"/>
                  <a:pt x="124" y="1555"/>
                  <a:pt x="123" y="1556"/>
                </a:cubicBezTo>
                <a:cubicBezTo>
                  <a:pt x="126" y="1562"/>
                  <a:pt x="130" y="1567"/>
                  <a:pt x="135" y="1571"/>
                </a:cubicBezTo>
                <a:cubicBezTo>
                  <a:pt x="129" y="1572"/>
                  <a:pt x="130" y="1579"/>
                  <a:pt x="124" y="1581"/>
                </a:cubicBezTo>
                <a:cubicBezTo>
                  <a:pt x="130" y="1581"/>
                  <a:pt x="135" y="1582"/>
                  <a:pt x="138" y="1585"/>
                </a:cubicBezTo>
                <a:cubicBezTo>
                  <a:pt x="136" y="1587"/>
                  <a:pt x="140" y="1593"/>
                  <a:pt x="138" y="1600"/>
                </a:cubicBezTo>
                <a:cubicBezTo>
                  <a:pt x="143" y="1598"/>
                  <a:pt x="147" y="1596"/>
                  <a:pt x="151" y="1596"/>
                </a:cubicBezTo>
                <a:cubicBezTo>
                  <a:pt x="153" y="1596"/>
                  <a:pt x="156" y="1597"/>
                  <a:pt x="159" y="1600"/>
                </a:cubicBezTo>
                <a:cubicBezTo>
                  <a:pt x="165" y="1593"/>
                  <a:pt x="159" y="1582"/>
                  <a:pt x="159" y="1579"/>
                </a:cubicBezTo>
                <a:cubicBezTo>
                  <a:pt x="176" y="1596"/>
                  <a:pt x="173" y="1619"/>
                  <a:pt x="167" y="1644"/>
                </a:cubicBezTo>
                <a:cubicBezTo>
                  <a:pt x="172" y="1632"/>
                  <a:pt x="179" y="1623"/>
                  <a:pt x="191" y="1623"/>
                </a:cubicBezTo>
                <a:cubicBezTo>
                  <a:pt x="194" y="1623"/>
                  <a:pt x="197" y="1624"/>
                  <a:pt x="201" y="1626"/>
                </a:cubicBezTo>
                <a:cubicBezTo>
                  <a:pt x="200" y="1627"/>
                  <a:pt x="199" y="1627"/>
                  <a:pt x="198" y="1627"/>
                </a:cubicBezTo>
                <a:cubicBezTo>
                  <a:pt x="198" y="1627"/>
                  <a:pt x="197" y="1627"/>
                  <a:pt x="196" y="1627"/>
                </a:cubicBezTo>
                <a:cubicBezTo>
                  <a:pt x="196" y="1627"/>
                  <a:pt x="195" y="1627"/>
                  <a:pt x="195" y="1627"/>
                </a:cubicBezTo>
                <a:cubicBezTo>
                  <a:pt x="193" y="1627"/>
                  <a:pt x="192" y="1627"/>
                  <a:pt x="191" y="1629"/>
                </a:cubicBezTo>
                <a:cubicBezTo>
                  <a:pt x="193" y="1636"/>
                  <a:pt x="195" y="1635"/>
                  <a:pt x="193" y="1643"/>
                </a:cubicBezTo>
                <a:cubicBezTo>
                  <a:pt x="193" y="1643"/>
                  <a:pt x="193" y="1644"/>
                  <a:pt x="194" y="1644"/>
                </a:cubicBezTo>
                <a:cubicBezTo>
                  <a:pt x="195" y="1644"/>
                  <a:pt x="196" y="1643"/>
                  <a:pt x="198" y="1643"/>
                </a:cubicBezTo>
                <a:cubicBezTo>
                  <a:pt x="199" y="1643"/>
                  <a:pt x="201" y="1642"/>
                  <a:pt x="202" y="1642"/>
                </a:cubicBezTo>
                <a:cubicBezTo>
                  <a:pt x="203" y="1642"/>
                  <a:pt x="204" y="1642"/>
                  <a:pt x="205" y="1643"/>
                </a:cubicBezTo>
                <a:cubicBezTo>
                  <a:pt x="205" y="1676"/>
                  <a:pt x="171" y="1702"/>
                  <a:pt x="162" y="1737"/>
                </a:cubicBezTo>
                <a:cubicBezTo>
                  <a:pt x="160" y="1718"/>
                  <a:pt x="158" y="1688"/>
                  <a:pt x="162" y="1663"/>
                </a:cubicBezTo>
                <a:cubicBezTo>
                  <a:pt x="157" y="1683"/>
                  <a:pt x="152" y="1702"/>
                  <a:pt x="155" y="1720"/>
                </a:cubicBezTo>
                <a:cubicBezTo>
                  <a:pt x="164" y="1772"/>
                  <a:pt x="120" y="1811"/>
                  <a:pt x="123" y="1862"/>
                </a:cubicBezTo>
                <a:cubicBezTo>
                  <a:pt x="124" y="1861"/>
                  <a:pt x="125" y="1861"/>
                  <a:pt x="125" y="1861"/>
                </a:cubicBezTo>
                <a:cubicBezTo>
                  <a:pt x="128" y="1861"/>
                  <a:pt x="129" y="1862"/>
                  <a:pt x="130" y="1863"/>
                </a:cubicBezTo>
                <a:cubicBezTo>
                  <a:pt x="131" y="1864"/>
                  <a:pt x="132" y="1866"/>
                  <a:pt x="134" y="1866"/>
                </a:cubicBezTo>
                <a:cubicBezTo>
                  <a:pt x="135" y="1866"/>
                  <a:pt x="136" y="1865"/>
                  <a:pt x="137" y="1865"/>
                </a:cubicBezTo>
                <a:cubicBezTo>
                  <a:pt x="153" y="1765"/>
                  <a:pt x="194" y="1690"/>
                  <a:pt x="246" y="1626"/>
                </a:cubicBezTo>
                <a:cubicBezTo>
                  <a:pt x="249" y="1626"/>
                  <a:pt x="247" y="1631"/>
                  <a:pt x="251" y="1631"/>
                </a:cubicBezTo>
                <a:cubicBezTo>
                  <a:pt x="251" y="1631"/>
                  <a:pt x="251" y="1631"/>
                  <a:pt x="251" y="1631"/>
                </a:cubicBezTo>
                <a:cubicBezTo>
                  <a:pt x="259" y="1624"/>
                  <a:pt x="262" y="1612"/>
                  <a:pt x="268" y="1603"/>
                </a:cubicBezTo>
                <a:cubicBezTo>
                  <a:pt x="271" y="1612"/>
                  <a:pt x="281" y="1613"/>
                  <a:pt x="290" y="1615"/>
                </a:cubicBezTo>
                <a:cubicBezTo>
                  <a:pt x="291" y="1602"/>
                  <a:pt x="286" y="1595"/>
                  <a:pt x="280" y="1588"/>
                </a:cubicBezTo>
                <a:cubicBezTo>
                  <a:pt x="286" y="1591"/>
                  <a:pt x="290" y="1592"/>
                  <a:pt x="296" y="1592"/>
                </a:cubicBezTo>
                <a:cubicBezTo>
                  <a:pt x="298" y="1592"/>
                  <a:pt x="301" y="1592"/>
                  <a:pt x="304" y="1591"/>
                </a:cubicBezTo>
                <a:cubicBezTo>
                  <a:pt x="302" y="1582"/>
                  <a:pt x="317" y="1588"/>
                  <a:pt x="318" y="1581"/>
                </a:cubicBezTo>
                <a:cubicBezTo>
                  <a:pt x="309" y="1580"/>
                  <a:pt x="303" y="1570"/>
                  <a:pt x="294" y="1570"/>
                </a:cubicBezTo>
                <a:cubicBezTo>
                  <a:pt x="291" y="1570"/>
                  <a:pt x="289" y="1571"/>
                  <a:pt x="285" y="1573"/>
                </a:cubicBezTo>
                <a:cubicBezTo>
                  <a:pt x="318" y="1543"/>
                  <a:pt x="368" y="1470"/>
                  <a:pt x="412" y="1470"/>
                </a:cubicBezTo>
                <a:cubicBezTo>
                  <a:pt x="424" y="1470"/>
                  <a:pt x="435" y="1475"/>
                  <a:pt x="446" y="1487"/>
                </a:cubicBezTo>
                <a:cubicBezTo>
                  <a:pt x="456" y="1499"/>
                  <a:pt x="465" y="1514"/>
                  <a:pt x="469" y="1529"/>
                </a:cubicBezTo>
                <a:cubicBezTo>
                  <a:pt x="469" y="1529"/>
                  <a:pt x="469" y="1530"/>
                  <a:pt x="469" y="1530"/>
                </a:cubicBezTo>
                <a:cubicBezTo>
                  <a:pt x="470" y="1534"/>
                  <a:pt x="471" y="1538"/>
                  <a:pt x="471" y="1542"/>
                </a:cubicBezTo>
                <a:cubicBezTo>
                  <a:pt x="458" y="1539"/>
                  <a:pt x="453" y="1519"/>
                  <a:pt x="438" y="1516"/>
                </a:cubicBezTo>
                <a:cubicBezTo>
                  <a:pt x="437" y="1519"/>
                  <a:pt x="439" y="1525"/>
                  <a:pt x="436" y="1525"/>
                </a:cubicBezTo>
                <a:cubicBezTo>
                  <a:pt x="436" y="1525"/>
                  <a:pt x="436" y="1525"/>
                  <a:pt x="436" y="1525"/>
                </a:cubicBezTo>
                <a:cubicBezTo>
                  <a:pt x="435" y="1524"/>
                  <a:pt x="433" y="1523"/>
                  <a:pt x="432" y="1523"/>
                </a:cubicBezTo>
                <a:cubicBezTo>
                  <a:pt x="430" y="1523"/>
                  <a:pt x="428" y="1524"/>
                  <a:pt x="427" y="1524"/>
                </a:cubicBezTo>
                <a:cubicBezTo>
                  <a:pt x="425" y="1525"/>
                  <a:pt x="423" y="1525"/>
                  <a:pt x="420" y="1525"/>
                </a:cubicBezTo>
                <a:cubicBezTo>
                  <a:pt x="419" y="1525"/>
                  <a:pt x="418" y="1525"/>
                  <a:pt x="417" y="1525"/>
                </a:cubicBezTo>
                <a:cubicBezTo>
                  <a:pt x="420" y="1537"/>
                  <a:pt x="431" y="1541"/>
                  <a:pt x="439" y="1549"/>
                </a:cubicBezTo>
                <a:cubicBezTo>
                  <a:pt x="438" y="1549"/>
                  <a:pt x="437" y="1549"/>
                  <a:pt x="436" y="1549"/>
                </a:cubicBezTo>
                <a:cubicBezTo>
                  <a:pt x="419" y="1549"/>
                  <a:pt x="411" y="1557"/>
                  <a:pt x="407" y="1569"/>
                </a:cubicBezTo>
                <a:cubicBezTo>
                  <a:pt x="414" y="1571"/>
                  <a:pt x="418" y="1574"/>
                  <a:pt x="424" y="1574"/>
                </a:cubicBezTo>
                <a:cubicBezTo>
                  <a:pt x="426" y="1574"/>
                  <a:pt x="428" y="1573"/>
                  <a:pt x="431" y="1573"/>
                </a:cubicBezTo>
                <a:cubicBezTo>
                  <a:pt x="431" y="1579"/>
                  <a:pt x="431" y="1579"/>
                  <a:pt x="431" y="1579"/>
                </a:cubicBezTo>
                <a:cubicBezTo>
                  <a:pt x="436" y="1578"/>
                  <a:pt x="444" y="1579"/>
                  <a:pt x="446" y="1574"/>
                </a:cubicBezTo>
                <a:cubicBezTo>
                  <a:pt x="446" y="1588"/>
                  <a:pt x="444" y="1600"/>
                  <a:pt x="439" y="1612"/>
                </a:cubicBezTo>
                <a:cubicBezTo>
                  <a:pt x="440" y="1612"/>
                  <a:pt x="441" y="1612"/>
                  <a:pt x="442" y="1612"/>
                </a:cubicBezTo>
                <a:cubicBezTo>
                  <a:pt x="457" y="1612"/>
                  <a:pt x="469" y="1599"/>
                  <a:pt x="475" y="1586"/>
                </a:cubicBezTo>
                <a:cubicBezTo>
                  <a:pt x="472" y="1602"/>
                  <a:pt x="475" y="1610"/>
                  <a:pt x="479" y="1622"/>
                </a:cubicBezTo>
                <a:cubicBezTo>
                  <a:pt x="479" y="1622"/>
                  <a:pt x="480" y="1622"/>
                  <a:pt x="481" y="1622"/>
                </a:cubicBezTo>
                <a:cubicBezTo>
                  <a:pt x="484" y="1622"/>
                  <a:pt x="486" y="1622"/>
                  <a:pt x="487" y="1621"/>
                </a:cubicBezTo>
                <a:cubicBezTo>
                  <a:pt x="489" y="1627"/>
                  <a:pt x="491" y="1634"/>
                  <a:pt x="497" y="1636"/>
                </a:cubicBezTo>
                <a:cubicBezTo>
                  <a:pt x="497" y="1617"/>
                  <a:pt x="497" y="1617"/>
                  <a:pt x="497" y="1617"/>
                </a:cubicBezTo>
                <a:cubicBezTo>
                  <a:pt x="504" y="1617"/>
                  <a:pt x="504" y="1617"/>
                  <a:pt x="504" y="1617"/>
                </a:cubicBezTo>
                <a:cubicBezTo>
                  <a:pt x="505" y="1598"/>
                  <a:pt x="494" y="1592"/>
                  <a:pt x="489" y="1579"/>
                </a:cubicBezTo>
                <a:cubicBezTo>
                  <a:pt x="494" y="1586"/>
                  <a:pt x="503" y="1588"/>
                  <a:pt x="513" y="1588"/>
                </a:cubicBezTo>
                <a:cubicBezTo>
                  <a:pt x="520" y="1588"/>
                  <a:pt x="528" y="1587"/>
                  <a:pt x="535" y="1586"/>
                </a:cubicBezTo>
                <a:cubicBezTo>
                  <a:pt x="538" y="1581"/>
                  <a:pt x="529" y="1576"/>
                  <a:pt x="525" y="1573"/>
                </a:cubicBezTo>
                <a:cubicBezTo>
                  <a:pt x="526" y="1573"/>
                  <a:pt x="526" y="1573"/>
                  <a:pt x="527" y="1573"/>
                </a:cubicBezTo>
                <a:cubicBezTo>
                  <a:pt x="534" y="1573"/>
                  <a:pt x="521" y="1561"/>
                  <a:pt x="526" y="1559"/>
                </a:cubicBezTo>
                <a:cubicBezTo>
                  <a:pt x="528" y="1559"/>
                  <a:pt x="528" y="1559"/>
                  <a:pt x="529" y="1559"/>
                </a:cubicBezTo>
                <a:cubicBezTo>
                  <a:pt x="533" y="1559"/>
                  <a:pt x="535" y="1558"/>
                  <a:pt x="537" y="1557"/>
                </a:cubicBezTo>
                <a:cubicBezTo>
                  <a:pt x="539" y="1556"/>
                  <a:pt x="542" y="1556"/>
                  <a:pt x="545" y="1556"/>
                </a:cubicBezTo>
                <a:cubicBezTo>
                  <a:pt x="545" y="1556"/>
                  <a:pt x="545" y="1556"/>
                  <a:pt x="545" y="1556"/>
                </a:cubicBezTo>
                <a:cubicBezTo>
                  <a:pt x="546" y="1549"/>
                  <a:pt x="537" y="1553"/>
                  <a:pt x="537" y="1549"/>
                </a:cubicBezTo>
                <a:cubicBezTo>
                  <a:pt x="537" y="1549"/>
                  <a:pt x="538" y="1549"/>
                  <a:pt x="538" y="1549"/>
                </a:cubicBezTo>
                <a:cubicBezTo>
                  <a:pt x="547" y="1549"/>
                  <a:pt x="555" y="1545"/>
                  <a:pt x="552" y="1538"/>
                </a:cubicBezTo>
                <a:cubicBezTo>
                  <a:pt x="553" y="1539"/>
                  <a:pt x="553" y="1539"/>
                  <a:pt x="554" y="1539"/>
                </a:cubicBezTo>
                <a:cubicBezTo>
                  <a:pt x="562" y="1539"/>
                  <a:pt x="564" y="1529"/>
                  <a:pt x="564" y="1526"/>
                </a:cubicBezTo>
                <a:cubicBezTo>
                  <a:pt x="565" y="1527"/>
                  <a:pt x="566" y="1527"/>
                  <a:pt x="567" y="1527"/>
                </a:cubicBezTo>
                <a:cubicBezTo>
                  <a:pt x="575" y="1527"/>
                  <a:pt x="580" y="1524"/>
                  <a:pt x="588" y="1523"/>
                </a:cubicBezTo>
                <a:cubicBezTo>
                  <a:pt x="588" y="1526"/>
                  <a:pt x="588" y="1528"/>
                  <a:pt x="590" y="1530"/>
                </a:cubicBezTo>
                <a:cubicBezTo>
                  <a:pt x="605" y="1524"/>
                  <a:pt x="615" y="1530"/>
                  <a:pt x="626" y="1518"/>
                </a:cubicBezTo>
                <a:cubicBezTo>
                  <a:pt x="626" y="1520"/>
                  <a:pt x="626" y="1521"/>
                  <a:pt x="628" y="1521"/>
                </a:cubicBezTo>
                <a:cubicBezTo>
                  <a:pt x="628" y="1521"/>
                  <a:pt x="629" y="1521"/>
                  <a:pt x="629" y="1521"/>
                </a:cubicBezTo>
                <a:cubicBezTo>
                  <a:pt x="641" y="1512"/>
                  <a:pt x="655" y="1495"/>
                  <a:pt x="665" y="1489"/>
                </a:cubicBezTo>
                <a:cubicBezTo>
                  <a:pt x="649" y="1515"/>
                  <a:pt x="623" y="1531"/>
                  <a:pt x="610" y="1561"/>
                </a:cubicBezTo>
                <a:cubicBezTo>
                  <a:pt x="611" y="1561"/>
                  <a:pt x="611" y="1561"/>
                  <a:pt x="612" y="1561"/>
                </a:cubicBezTo>
                <a:cubicBezTo>
                  <a:pt x="612" y="1561"/>
                  <a:pt x="612" y="1561"/>
                  <a:pt x="612" y="1561"/>
                </a:cubicBezTo>
                <a:cubicBezTo>
                  <a:pt x="613" y="1561"/>
                  <a:pt x="613" y="1561"/>
                  <a:pt x="613" y="1561"/>
                </a:cubicBezTo>
                <a:cubicBezTo>
                  <a:pt x="615" y="1561"/>
                  <a:pt x="617" y="1561"/>
                  <a:pt x="617" y="1562"/>
                </a:cubicBezTo>
                <a:cubicBezTo>
                  <a:pt x="613" y="1571"/>
                  <a:pt x="607" y="1578"/>
                  <a:pt x="605" y="1588"/>
                </a:cubicBezTo>
                <a:cubicBezTo>
                  <a:pt x="606" y="1588"/>
                  <a:pt x="608" y="1588"/>
                  <a:pt x="609" y="1588"/>
                </a:cubicBezTo>
                <a:cubicBezTo>
                  <a:pt x="614" y="1588"/>
                  <a:pt x="616" y="1586"/>
                  <a:pt x="620" y="1585"/>
                </a:cubicBezTo>
                <a:cubicBezTo>
                  <a:pt x="615" y="1593"/>
                  <a:pt x="614" y="1610"/>
                  <a:pt x="617" y="1622"/>
                </a:cubicBezTo>
                <a:cubicBezTo>
                  <a:pt x="633" y="1617"/>
                  <a:pt x="641" y="1604"/>
                  <a:pt x="650" y="1591"/>
                </a:cubicBezTo>
                <a:cubicBezTo>
                  <a:pt x="646" y="1597"/>
                  <a:pt x="650" y="1600"/>
                  <a:pt x="650" y="1607"/>
                </a:cubicBezTo>
                <a:cubicBezTo>
                  <a:pt x="665" y="1602"/>
                  <a:pt x="664" y="1582"/>
                  <a:pt x="674" y="1571"/>
                </a:cubicBezTo>
                <a:cubicBezTo>
                  <a:pt x="678" y="1576"/>
                  <a:pt x="672" y="1592"/>
                  <a:pt x="679" y="1595"/>
                </a:cubicBezTo>
                <a:cubicBezTo>
                  <a:pt x="682" y="1587"/>
                  <a:pt x="691" y="1584"/>
                  <a:pt x="691" y="1573"/>
                </a:cubicBezTo>
                <a:cubicBezTo>
                  <a:pt x="692" y="1574"/>
                  <a:pt x="693" y="1574"/>
                  <a:pt x="694" y="1574"/>
                </a:cubicBezTo>
                <a:cubicBezTo>
                  <a:pt x="695" y="1574"/>
                  <a:pt x="696" y="1574"/>
                  <a:pt x="697" y="1573"/>
                </a:cubicBezTo>
                <a:cubicBezTo>
                  <a:pt x="699" y="1566"/>
                  <a:pt x="701" y="1559"/>
                  <a:pt x="703" y="1552"/>
                </a:cubicBezTo>
                <a:cubicBezTo>
                  <a:pt x="704" y="1558"/>
                  <a:pt x="708" y="1562"/>
                  <a:pt x="713" y="1564"/>
                </a:cubicBezTo>
                <a:cubicBezTo>
                  <a:pt x="714" y="1564"/>
                  <a:pt x="715" y="1565"/>
                  <a:pt x="715" y="1565"/>
                </a:cubicBezTo>
                <a:cubicBezTo>
                  <a:pt x="717" y="1565"/>
                  <a:pt x="719" y="1563"/>
                  <a:pt x="720" y="1562"/>
                </a:cubicBezTo>
                <a:cubicBezTo>
                  <a:pt x="721" y="1561"/>
                  <a:pt x="722" y="1560"/>
                  <a:pt x="723" y="1560"/>
                </a:cubicBezTo>
                <a:cubicBezTo>
                  <a:pt x="724" y="1560"/>
                  <a:pt x="724" y="1560"/>
                  <a:pt x="725" y="1561"/>
                </a:cubicBezTo>
                <a:cubicBezTo>
                  <a:pt x="720" y="1578"/>
                  <a:pt x="732" y="1591"/>
                  <a:pt x="735" y="1607"/>
                </a:cubicBezTo>
                <a:cubicBezTo>
                  <a:pt x="741" y="1605"/>
                  <a:pt x="741" y="1597"/>
                  <a:pt x="747" y="1595"/>
                </a:cubicBezTo>
                <a:cubicBezTo>
                  <a:pt x="746" y="1616"/>
                  <a:pt x="757" y="1626"/>
                  <a:pt x="768" y="1636"/>
                </a:cubicBezTo>
                <a:cubicBezTo>
                  <a:pt x="778" y="1625"/>
                  <a:pt x="776" y="1601"/>
                  <a:pt x="788" y="1591"/>
                </a:cubicBezTo>
                <a:cubicBezTo>
                  <a:pt x="791" y="1553"/>
                  <a:pt x="775" y="1524"/>
                  <a:pt x="764" y="1506"/>
                </a:cubicBezTo>
                <a:cubicBezTo>
                  <a:pt x="786" y="1525"/>
                  <a:pt x="800" y="1551"/>
                  <a:pt x="824" y="1568"/>
                </a:cubicBezTo>
                <a:cubicBezTo>
                  <a:pt x="826" y="1566"/>
                  <a:pt x="824" y="1560"/>
                  <a:pt x="828" y="1560"/>
                </a:cubicBezTo>
                <a:cubicBezTo>
                  <a:pt x="828" y="1560"/>
                  <a:pt x="829" y="1561"/>
                  <a:pt x="829" y="1561"/>
                </a:cubicBezTo>
                <a:cubicBezTo>
                  <a:pt x="837" y="1569"/>
                  <a:pt x="848" y="1574"/>
                  <a:pt x="860" y="1578"/>
                </a:cubicBezTo>
                <a:cubicBezTo>
                  <a:pt x="860" y="1569"/>
                  <a:pt x="860" y="1560"/>
                  <a:pt x="855" y="1557"/>
                </a:cubicBezTo>
                <a:cubicBezTo>
                  <a:pt x="868" y="1562"/>
                  <a:pt x="883" y="1571"/>
                  <a:pt x="900" y="1571"/>
                </a:cubicBezTo>
                <a:cubicBezTo>
                  <a:pt x="904" y="1571"/>
                  <a:pt x="909" y="1570"/>
                  <a:pt x="913" y="1569"/>
                </a:cubicBezTo>
                <a:cubicBezTo>
                  <a:pt x="913" y="1569"/>
                  <a:pt x="913" y="1569"/>
                  <a:pt x="913" y="1569"/>
                </a:cubicBezTo>
                <a:cubicBezTo>
                  <a:pt x="908" y="1549"/>
                  <a:pt x="884" y="1548"/>
                  <a:pt x="877" y="1530"/>
                </a:cubicBezTo>
                <a:cubicBezTo>
                  <a:pt x="878" y="1530"/>
                  <a:pt x="879" y="1530"/>
                  <a:pt x="880" y="1530"/>
                </a:cubicBezTo>
                <a:cubicBezTo>
                  <a:pt x="881" y="1530"/>
                  <a:pt x="882" y="1530"/>
                  <a:pt x="884" y="1530"/>
                </a:cubicBezTo>
                <a:cubicBezTo>
                  <a:pt x="885" y="1530"/>
                  <a:pt x="886" y="1530"/>
                  <a:pt x="888" y="1530"/>
                </a:cubicBezTo>
                <a:cubicBezTo>
                  <a:pt x="890" y="1530"/>
                  <a:pt x="892" y="1530"/>
                  <a:pt x="892" y="1528"/>
                </a:cubicBezTo>
                <a:cubicBezTo>
                  <a:pt x="886" y="1515"/>
                  <a:pt x="859" y="1513"/>
                  <a:pt x="860" y="1497"/>
                </a:cubicBezTo>
                <a:cubicBezTo>
                  <a:pt x="827" y="1491"/>
                  <a:pt x="791" y="1487"/>
                  <a:pt x="761" y="1479"/>
                </a:cubicBezTo>
                <a:cubicBezTo>
                  <a:pt x="768" y="1480"/>
                  <a:pt x="775" y="1481"/>
                  <a:pt x="782" y="1481"/>
                </a:cubicBezTo>
                <a:cubicBezTo>
                  <a:pt x="808" y="1481"/>
                  <a:pt x="831" y="1471"/>
                  <a:pt x="848" y="1460"/>
                </a:cubicBezTo>
                <a:cubicBezTo>
                  <a:pt x="849" y="1455"/>
                  <a:pt x="845" y="1456"/>
                  <a:pt x="845" y="1453"/>
                </a:cubicBezTo>
                <a:cubicBezTo>
                  <a:pt x="853" y="1448"/>
                  <a:pt x="861" y="1443"/>
                  <a:pt x="867" y="1436"/>
                </a:cubicBezTo>
                <a:cubicBezTo>
                  <a:pt x="866" y="1436"/>
                  <a:pt x="865" y="1436"/>
                  <a:pt x="864" y="1436"/>
                </a:cubicBezTo>
                <a:cubicBezTo>
                  <a:pt x="860" y="1436"/>
                  <a:pt x="858" y="1435"/>
                  <a:pt x="858" y="1431"/>
                </a:cubicBezTo>
                <a:cubicBezTo>
                  <a:pt x="873" y="1425"/>
                  <a:pt x="883" y="1416"/>
                  <a:pt x="889" y="1402"/>
                </a:cubicBezTo>
                <a:cubicBezTo>
                  <a:pt x="884" y="1399"/>
                  <a:pt x="876" y="1398"/>
                  <a:pt x="869" y="1398"/>
                </a:cubicBezTo>
                <a:cubicBezTo>
                  <a:pt x="859" y="1398"/>
                  <a:pt x="849" y="1400"/>
                  <a:pt x="845" y="1406"/>
                </a:cubicBezTo>
                <a:cubicBezTo>
                  <a:pt x="847" y="1402"/>
                  <a:pt x="847" y="1396"/>
                  <a:pt x="850" y="1391"/>
                </a:cubicBezTo>
                <a:cubicBezTo>
                  <a:pt x="848" y="1391"/>
                  <a:pt x="846" y="1391"/>
                  <a:pt x="844" y="1391"/>
                </a:cubicBezTo>
                <a:cubicBezTo>
                  <a:pt x="827" y="1391"/>
                  <a:pt x="818" y="1404"/>
                  <a:pt x="809" y="1405"/>
                </a:cubicBezTo>
                <a:cubicBezTo>
                  <a:pt x="813" y="1394"/>
                  <a:pt x="833" y="1399"/>
                  <a:pt x="834" y="1385"/>
                </a:cubicBezTo>
                <a:cubicBezTo>
                  <a:pt x="832" y="1380"/>
                  <a:pt x="824" y="1380"/>
                  <a:pt x="818" y="1380"/>
                </a:cubicBezTo>
                <a:cubicBezTo>
                  <a:pt x="817" y="1380"/>
                  <a:pt x="816" y="1380"/>
                  <a:pt x="816" y="1380"/>
                </a:cubicBezTo>
                <a:cubicBezTo>
                  <a:pt x="815" y="1380"/>
                  <a:pt x="814" y="1380"/>
                  <a:pt x="814" y="1380"/>
                </a:cubicBezTo>
                <a:cubicBezTo>
                  <a:pt x="812" y="1380"/>
                  <a:pt x="810" y="1380"/>
                  <a:pt x="809" y="1379"/>
                </a:cubicBezTo>
                <a:cubicBezTo>
                  <a:pt x="818" y="1372"/>
                  <a:pt x="834" y="1371"/>
                  <a:pt x="834" y="1355"/>
                </a:cubicBezTo>
                <a:cubicBezTo>
                  <a:pt x="833" y="1355"/>
                  <a:pt x="833" y="1355"/>
                  <a:pt x="833" y="1355"/>
                </a:cubicBezTo>
                <a:cubicBezTo>
                  <a:pt x="832" y="1355"/>
                  <a:pt x="831" y="1356"/>
                  <a:pt x="831" y="1356"/>
                </a:cubicBezTo>
                <a:cubicBezTo>
                  <a:pt x="830" y="1357"/>
                  <a:pt x="829" y="1357"/>
                  <a:pt x="829" y="1357"/>
                </a:cubicBezTo>
                <a:cubicBezTo>
                  <a:pt x="828" y="1357"/>
                  <a:pt x="828" y="1357"/>
                  <a:pt x="827" y="1355"/>
                </a:cubicBezTo>
                <a:cubicBezTo>
                  <a:pt x="836" y="1351"/>
                  <a:pt x="844" y="1338"/>
                  <a:pt x="839" y="1326"/>
                </a:cubicBezTo>
                <a:cubicBezTo>
                  <a:pt x="832" y="1330"/>
                  <a:pt x="822" y="1339"/>
                  <a:pt x="814" y="1339"/>
                </a:cubicBezTo>
                <a:cubicBezTo>
                  <a:pt x="813" y="1339"/>
                  <a:pt x="813" y="1338"/>
                  <a:pt x="812" y="1338"/>
                </a:cubicBezTo>
                <a:cubicBezTo>
                  <a:pt x="823" y="1325"/>
                  <a:pt x="836" y="1313"/>
                  <a:pt x="839" y="1292"/>
                </a:cubicBezTo>
                <a:cubicBezTo>
                  <a:pt x="838" y="1292"/>
                  <a:pt x="838" y="1292"/>
                  <a:pt x="837" y="1292"/>
                </a:cubicBezTo>
                <a:cubicBezTo>
                  <a:pt x="832" y="1292"/>
                  <a:pt x="828" y="1294"/>
                  <a:pt x="825" y="1296"/>
                </a:cubicBezTo>
                <a:cubicBezTo>
                  <a:pt x="822" y="1299"/>
                  <a:pt x="820" y="1301"/>
                  <a:pt x="818" y="1301"/>
                </a:cubicBezTo>
                <a:cubicBezTo>
                  <a:pt x="817" y="1301"/>
                  <a:pt x="817" y="1301"/>
                  <a:pt x="817" y="1301"/>
                </a:cubicBezTo>
                <a:cubicBezTo>
                  <a:pt x="829" y="1289"/>
                  <a:pt x="837" y="1273"/>
                  <a:pt x="834" y="1248"/>
                </a:cubicBezTo>
                <a:cubicBezTo>
                  <a:pt x="810" y="1248"/>
                  <a:pt x="803" y="1264"/>
                  <a:pt x="793" y="1278"/>
                </a:cubicBezTo>
                <a:cubicBezTo>
                  <a:pt x="794" y="1272"/>
                  <a:pt x="797" y="1262"/>
                  <a:pt x="793" y="1256"/>
                </a:cubicBezTo>
                <a:cubicBezTo>
                  <a:pt x="776" y="1257"/>
                  <a:pt x="781" y="1281"/>
                  <a:pt x="768" y="1285"/>
                </a:cubicBezTo>
                <a:cubicBezTo>
                  <a:pt x="768" y="1281"/>
                  <a:pt x="767" y="1279"/>
                  <a:pt x="764" y="1278"/>
                </a:cubicBezTo>
                <a:cubicBezTo>
                  <a:pt x="742" y="1306"/>
                  <a:pt x="743" y="1356"/>
                  <a:pt x="721" y="1385"/>
                </a:cubicBezTo>
                <a:cubicBezTo>
                  <a:pt x="730" y="1356"/>
                  <a:pt x="736" y="1332"/>
                  <a:pt x="730" y="1297"/>
                </a:cubicBezTo>
                <a:cubicBezTo>
                  <a:pt x="729" y="1296"/>
                  <a:pt x="727" y="1296"/>
                  <a:pt x="726" y="1296"/>
                </a:cubicBezTo>
                <a:cubicBezTo>
                  <a:pt x="726" y="1296"/>
                  <a:pt x="725" y="1296"/>
                  <a:pt x="725" y="1296"/>
                </a:cubicBezTo>
                <a:cubicBezTo>
                  <a:pt x="724" y="1296"/>
                  <a:pt x="724" y="1296"/>
                  <a:pt x="723" y="1296"/>
                </a:cubicBezTo>
                <a:cubicBezTo>
                  <a:pt x="722" y="1296"/>
                  <a:pt x="722" y="1296"/>
                  <a:pt x="721" y="1296"/>
                </a:cubicBezTo>
                <a:cubicBezTo>
                  <a:pt x="721" y="1289"/>
                  <a:pt x="723" y="1280"/>
                  <a:pt x="720" y="1277"/>
                </a:cubicBezTo>
                <a:cubicBezTo>
                  <a:pt x="719" y="1276"/>
                  <a:pt x="718" y="1276"/>
                  <a:pt x="717" y="1276"/>
                </a:cubicBezTo>
                <a:cubicBezTo>
                  <a:pt x="715" y="1276"/>
                  <a:pt x="714" y="1277"/>
                  <a:pt x="713" y="1278"/>
                </a:cubicBezTo>
                <a:cubicBezTo>
                  <a:pt x="712" y="1279"/>
                  <a:pt x="711" y="1280"/>
                  <a:pt x="710" y="1280"/>
                </a:cubicBezTo>
                <a:cubicBezTo>
                  <a:pt x="709" y="1280"/>
                  <a:pt x="709" y="1279"/>
                  <a:pt x="708" y="1278"/>
                </a:cubicBezTo>
                <a:cubicBezTo>
                  <a:pt x="707" y="1262"/>
                  <a:pt x="700" y="1251"/>
                  <a:pt x="689" y="1244"/>
                </a:cubicBezTo>
                <a:cubicBezTo>
                  <a:pt x="683" y="1255"/>
                  <a:pt x="679" y="1267"/>
                  <a:pt x="680" y="1285"/>
                </a:cubicBezTo>
                <a:cubicBezTo>
                  <a:pt x="678" y="1285"/>
                  <a:pt x="677" y="1282"/>
                  <a:pt x="674" y="1282"/>
                </a:cubicBezTo>
                <a:cubicBezTo>
                  <a:pt x="673" y="1282"/>
                  <a:pt x="673" y="1282"/>
                  <a:pt x="673" y="1282"/>
                </a:cubicBezTo>
                <a:cubicBezTo>
                  <a:pt x="692" y="1225"/>
                  <a:pt x="716" y="1152"/>
                  <a:pt x="717" y="1152"/>
                </a:cubicBezTo>
                <a:cubicBezTo>
                  <a:pt x="717" y="1152"/>
                  <a:pt x="717" y="1152"/>
                  <a:pt x="717" y="1152"/>
                </a:cubicBezTo>
                <a:cubicBezTo>
                  <a:pt x="711" y="1152"/>
                  <a:pt x="694" y="1191"/>
                  <a:pt x="678" y="1230"/>
                </a:cubicBezTo>
                <a:cubicBezTo>
                  <a:pt x="664" y="1266"/>
                  <a:pt x="650" y="1301"/>
                  <a:pt x="646" y="1308"/>
                </a:cubicBezTo>
                <a:cubicBezTo>
                  <a:pt x="653" y="1309"/>
                  <a:pt x="658" y="1311"/>
                  <a:pt x="663" y="1315"/>
                </a:cubicBezTo>
                <a:cubicBezTo>
                  <a:pt x="656" y="1333"/>
                  <a:pt x="652" y="1345"/>
                  <a:pt x="651" y="1345"/>
                </a:cubicBezTo>
                <a:cubicBezTo>
                  <a:pt x="653" y="1370"/>
                  <a:pt x="701" y="1389"/>
                  <a:pt x="701" y="1412"/>
                </a:cubicBezTo>
                <a:cubicBezTo>
                  <a:pt x="701" y="1423"/>
                  <a:pt x="697" y="1428"/>
                  <a:pt x="691" y="1428"/>
                </a:cubicBezTo>
                <a:cubicBezTo>
                  <a:pt x="679" y="1428"/>
                  <a:pt x="657" y="1408"/>
                  <a:pt x="646" y="1402"/>
                </a:cubicBezTo>
                <a:cubicBezTo>
                  <a:pt x="618" y="1389"/>
                  <a:pt x="585" y="1381"/>
                  <a:pt x="552" y="1381"/>
                </a:cubicBezTo>
                <a:cubicBezTo>
                  <a:pt x="512" y="1381"/>
                  <a:pt x="473" y="1392"/>
                  <a:pt x="444" y="1414"/>
                </a:cubicBezTo>
                <a:cubicBezTo>
                  <a:pt x="503" y="1358"/>
                  <a:pt x="528" y="1245"/>
                  <a:pt x="554" y="1147"/>
                </a:cubicBezTo>
                <a:cubicBezTo>
                  <a:pt x="564" y="1108"/>
                  <a:pt x="582" y="1067"/>
                  <a:pt x="629" y="1067"/>
                </a:cubicBezTo>
                <a:cubicBezTo>
                  <a:pt x="635" y="1067"/>
                  <a:pt x="642" y="1068"/>
                  <a:pt x="649" y="1070"/>
                </a:cubicBezTo>
                <a:cubicBezTo>
                  <a:pt x="640" y="1079"/>
                  <a:pt x="619" y="1081"/>
                  <a:pt x="615" y="1095"/>
                </a:cubicBezTo>
                <a:cubicBezTo>
                  <a:pt x="619" y="1096"/>
                  <a:pt x="621" y="1097"/>
                  <a:pt x="622" y="1099"/>
                </a:cubicBezTo>
                <a:cubicBezTo>
                  <a:pt x="620" y="1105"/>
                  <a:pt x="615" y="1116"/>
                  <a:pt x="620" y="1121"/>
                </a:cubicBezTo>
                <a:cubicBezTo>
                  <a:pt x="627" y="1112"/>
                  <a:pt x="642" y="1112"/>
                  <a:pt x="646" y="1101"/>
                </a:cubicBezTo>
                <a:cubicBezTo>
                  <a:pt x="643" y="1111"/>
                  <a:pt x="646" y="1122"/>
                  <a:pt x="646" y="1133"/>
                </a:cubicBezTo>
                <a:cubicBezTo>
                  <a:pt x="647" y="1133"/>
                  <a:pt x="648" y="1133"/>
                  <a:pt x="648" y="1133"/>
                </a:cubicBezTo>
                <a:cubicBezTo>
                  <a:pt x="651" y="1133"/>
                  <a:pt x="652" y="1135"/>
                  <a:pt x="653" y="1137"/>
                </a:cubicBezTo>
                <a:cubicBezTo>
                  <a:pt x="653" y="1139"/>
                  <a:pt x="654" y="1142"/>
                  <a:pt x="657" y="1142"/>
                </a:cubicBezTo>
                <a:cubicBezTo>
                  <a:pt x="657" y="1142"/>
                  <a:pt x="658" y="1142"/>
                  <a:pt x="658" y="1142"/>
                </a:cubicBezTo>
                <a:cubicBezTo>
                  <a:pt x="665" y="1140"/>
                  <a:pt x="661" y="1128"/>
                  <a:pt x="667" y="1128"/>
                </a:cubicBezTo>
                <a:cubicBezTo>
                  <a:pt x="667" y="1128"/>
                  <a:pt x="668" y="1128"/>
                  <a:pt x="668" y="1128"/>
                </a:cubicBezTo>
                <a:cubicBezTo>
                  <a:pt x="670" y="1123"/>
                  <a:pt x="663" y="1119"/>
                  <a:pt x="668" y="1116"/>
                </a:cubicBezTo>
                <a:cubicBezTo>
                  <a:pt x="668" y="1120"/>
                  <a:pt x="672" y="1120"/>
                  <a:pt x="675" y="1121"/>
                </a:cubicBezTo>
                <a:cubicBezTo>
                  <a:pt x="674" y="1113"/>
                  <a:pt x="678" y="1110"/>
                  <a:pt x="675" y="1104"/>
                </a:cubicBezTo>
                <a:cubicBezTo>
                  <a:pt x="676" y="1105"/>
                  <a:pt x="677" y="1105"/>
                  <a:pt x="677" y="1105"/>
                </a:cubicBezTo>
                <a:cubicBezTo>
                  <a:pt x="678" y="1105"/>
                  <a:pt x="679" y="1105"/>
                  <a:pt x="679" y="1105"/>
                </a:cubicBezTo>
                <a:cubicBezTo>
                  <a:pt x="680" y="1104"/>
                  <a:pt x="681" y="1104"/>
                  <a:pt x="682" y="1104"/>
                </a:cubicBezTo>
                <a:cubicBezTo>
                  <a:pt x="683" y="1104"/>
                  <a:pt x="683" y="1104"/>
                  <a:pt x="684" y="1104"/>
                </a:cubicBezTo>
                <a:cubicBezTo>
                  <a:pt x="690" y="1116"/>
                  <a:pt x="702" y="1111"/>
                  <a:pt x="711" y="1119"/>
                </a:cubicBezTo>
                <a:cubicBezTo>
                  <a:pt x="712" y="1099"/>
                  <a:pt x="707" y="1085"/>
                  <a:pt x="694" y="1078"/>
                </a:cubicBezTo>
                <a:cubicBezTo>
                  <a:pt x="702" y="1082"/>
                  <a:pt x="710" y="1083"/>
                  <a:pt x="718" y="1083"/>
                </a:cubicBezTo>
                <a:cubicBezTo>
                  <a:pt x="723" y="1083"/>
                  <a:pt x="728" y="1082"/>
                  <a:pt x="733" y="1082"/>
                </a:cubicBezTo>
                <a:cubicBezTo>
                  <a:pt x="734" y="1079"/>
                  <a:pt x="731" y="1078"/>
                  <a:pt x="732" y="1075"/>
                </a:cubicBezTo>
                <a:cubicBezTo>
                  <a:pt x="741" y="1075"/>
                  <a:pt x="747" y="1072"/>
                  <a:pt x="750" y="1066"/>
                </a:cubicBezTo>
                <a:cubicBezTo>
                  <a:pt x="745" y="1065"/>
                  <a:pt x="738" y="1064"/>
                  <a:pt x="732" y="1063"/>
                </a:cubicBezTo>
                <a:cubicBezTo>
                  <a:pt x="732" y="1061"/>
                  <a:pt x="734" y="1060"/>
                  <a:pt x="733" y="1056"/>
                </a:cubicBezTo>
                <a:cubicBezTo>
                  <a:pt x="727" y="1055"/>
                  <a:pt x="722" y="1054"/>
                  <a:pt x="718" y="1054"/>
                </a:cubicBezTo>
                <a:cubicBezTo>
                  <a:pt x="710" y="1054"/>
                  <a:pt x="703" y="1056"/>
                  <a:pt x="694" y="1061"/>
                </a:cubicBezTo>
                <a:cubicBezTo>
                  <a:pt x="707" y="1047"/>
                  <a:pt x="708" y="1035"/>
                  <a:pt x="709" y="1015"/>
                </a:cubicBezTo>
                <a:cubicBezTo>
                  <a:pt x="698" y="1019"/>
                  <a:pt x="697" y="1021"/>
                  <a:pt x="690" y="1021"/>
                </a:cubicBezTo>
                <a:cubicBezTo>
                  <a:pt x="687" y="1021"/>
                  <a:pt x="684" y="1021"/>
                  <a:pt x="680" y="1020"/>
                </a:cubicBezTo>
                <a:cubicBezTo>
                  <a:pt x="682" y="1013"/>
                  <a:pt x="683" y="1003"/>
                  <a:pt x="679" y="998"/>
                </a:cubicBezTo>
                <a:cubicBezTo>
                  <a:pt x="677" y="1000"/>
                  <a:pt x="676" y="1003"/>
                  <a:pt x="674" y="1005"/>
                </a:cubicBezTo>
                <a:cubicBezTo>
                  <a:pt x="674" y="986"/>
                  <a:pt x="674" y="986"/>
                  <a:pt x="674" y="986"/>
                </a:cubicBezTo>
                <a:cubicBezTo>
                  <a:pt x="673" y="986"/>
                  <a:pt x="672" y="986"/>
                  <a:pt x="671" y="986"/>
                </a:cubicBezTo>
                <a:cubicBezTo>
                  <a:pt x="668" y="986"/>
                  <a:pt x="669" y="989"/>
                  <a:pt x="667" y="989"/>
                </a:cubicBezTo>
                <a:cubicBezTo>
                  <a:pt x="668" y="981"/>
                  <a:pt x="664" y="978"/>
                  <a:pt x="663" y="972"/>
                </a:cubicBezTo>
                <a:cubicBezTo>
                  <a:pt x="657" y="973"/>
                  <a:pt x="655" y="983"/>
                  <a:pt x="650" y="983"/>
                </a:cubicBezTo>
                <a:cubicBezTo>
                  <a:pt x="650" y="983"/>
                  <a:pt x="649" y="983"/>
                  <a:pt x="648" y="983"/>
                </a:cubicBezTo>
                <a:cubicBezTo>
                  <a:pt x="643" y="993"/>
                  <a:pt x="645" y="1014"/>
                  <a:pt x="644" y="1024"/>
                </a:cubicBezTo>
                <a:cubicBezTo>
                  <a:pt x="637" y="1007"/>
                  <a:pt x="626" y="1004"/>
                  <a:pt x="610" y="998"/>
                </a:cubicBezTo>
                <a:cubicBezTo>
                  <a:pt x="615" y="1013"/>
                  <a:pt x="610" y="1017"/>
                  <a:pt x="619" y="1027"/>
                </a:cubicBezTo>
                <a:cubicBezTo>
                  <a:pt x="609" y="1027"/>
                  <a:pt x="609" y="1027"/>
                  <a:pt x="609" y="1027"/>
                </a:cubicBezTo>
                <a:cubicBezTo>
                  <a:pt x="612" y="1046"/>
                  <a:pt x="636" y="1051"/>
                  <a:pt x="647" y="1061"/>
                </a:cubicBezTo>
                <a:cubicBezTo>
                  <a:pt x="642" y="1061"/>
                  <a:pt x="636" y="1061"/>
                  <a:pt x="632" y="1061"/>
                </a:cubicBezTo>
                <a:cubicBezTo>
                  <a:pt x="592" y="1061"/>
                  <a:pt x="582" y="1074"/>
                  <a:pt x="567" y="1083"/>
                </a:cubicBezTo>
                <a:cubicBezTo>
                  <a:pt x="575" y="1067"/>
                  <a:pt x="579" y="1045"/>
                  <a:pt x="586" y="1024"/>
                </a:cubicBezTo>
                <a:cubicBezTo>
                  <a:pt x="620" y="1011"/>
                  <a:pt x="620" y="936"/>
                  <a:pt x="640" y="936"/>
                </a:cubicBezTo>
                <a:cubicBezTo>
                  <a:pt x="640" y="936"/>
                  <a:pt x="640" y="936"/>
                  <a:pt x="640" y="936"/>
                </a:cubicBezTo>
                <a:cubicBezTo>
                  <a:pt x="639" y="937"/>
                  <a:pt x="639" y="939"/>
                  <a:pt x="639" y="942"/>
                </a:cubicBezTo>
                <a:cubicBezTo>
                  <a:pt x="643" y="943"/>
                  <a:pt x="648" y="945"/>
                  <a:pt x="648" y="950"/>
                </a:cubicBezTo>
                <a:cubicBezTo>
                  <a:pt x="648" y="950"/>
                  <a:pt x="649" y="950"/>
                  <a:pt x="649" y="950"/>
                </a:cubicBezTo>
                <a:cubicBezTo>
                  <a:pt x="654" y="950"/>
                  <a:pt x="653" y="944"/>
                  <a:pt x="656" y="942"/>
                </a:cubicBezTo>
                <a:cubicBezTo>
                  <a:pt x="660" y="942"/>
                  <a:pt x="659" y="947"/>
                  <a:pt x="663" y="947"/>
                </a:cubicBezTo>
                <a:cubicBezTo>
                  <a:pt x="663" y="947"/>
                  <a:pt x="664" y="947"/>
                  <a:pt x="665" y="947"/>
                </a:cubicBezTo>
                <a:cubicBezTo>
                  <a:pt x="666" y="942"/>
                  <a:pt x="663" y="942"/>
                  <a:pt x="663" y="938"/>
                </a:cubicBezTo>
                <a:cubicBezTo>
                  <a:pt x="663" y="938"/>
                  <a:pt x="663" y="938"/>
                  <a:pt x="663" y="938"/>
                </a:cubicBezTo>
                <a:cubicBezTo>
                  <a:pt x="669" y="938"/>
                  <a:pt x="672" y="936"/>
                  <a:pt x="675" y="933"/>
                </a:cubicBezTo>
                <a:cubicBezTo>
                  <a:pt x="671" y="931"/>
                  <a:pt x="668" y="928"/>
                  <a:pt x="663" y="926"/>
                </a:cubicBezTo>
                <a:cubicBezTo>
                  <a:pt x="664" y="924"/>
                  <a:pt x="666" y="923"/>
                  <a:pt x="665" y="919"/>
                </a:cubicBezTo>
                <a:cubicBezTo>
                  <a:pt x="664" y="919"/>
                  <a:pt x="664" y="919"/>
                  <a:pt x="664" y="919"/>
                </a:cubicBezTo>
                <a:cubicBezTo>
                  <a:pt x="655" y="919"/>
                  <a:pt x="659" y="908"/>
                  <a:pt x="651" y="907"/>
                </a:cubicBezTo>
                <a:cubicBezTo>
                  <a:pt x="648" y="909"/>
                  <a:pt x="649" y="915"/>
                  <a:pt x="646" y="918"/>
                </a:cubicBezTo>
                <a:cubicBezTo>
                  <a:pt x="646" y="915"/>
                  <a:pt x="645" y="914"/>
                  <a:pt x="644" y="912"/>
                </a:cubicBezTo>
                <a:cubicBezTo>
                  <a:pt x="648" y="909"/>
                  <a:pt x="654" y="897"/>
                  <a:pt x="661" y="897"/>
                </a:cubicBezTo>
                <a:cubicBezTo>
                  <a:pt x="663" y="897"/>
                  <a:pt x="665" y="898"/>
                  <a:pt x="667" y="900"/>
                </a:cubicBezTo>
                <a:cubicBezTo>
                  <a:pt x="664" y="902"/>
                  <a:pt x="664" y="906"/>
                  <a:pt x="662" y="909"/>
                </a:cubicBezTo>
                <a:cubicBezTo>
                  <a:pt x="666" y="911"/>
                  <a:pt x="666" y="917"/>
                  <a:pt x="672" y="918"/>
                </a:cubicBezTo>
                <a:cubicBezTo>
                  <a:pt x="677" y="913"/>
                  <a:pt x="678" y="906"/>
                  <a:pt x="687" y="906"/>
                </a:cubicBezTo>
                <a:cubicBezTo>
                  <a:pt x="688" y="906"/>
                  <a:pt x="688" y="906"/>
                  <a:pt x="689" y="906"/>
                </a:cubicBezTo>
                <a:cubicBezTo>
                  <a:pt x="687" y="908"/>
                  <a:pt x="687" y="913"/>
                  <a:pt x="687" y="918"/>
                </a:cubicBezTo>
                <a:cubicBezTo>
                  <a:pt x="688" y="918"/>
                  <a:pt x="688" y="918"/>
                  <a:pt x="688" y="918"/>
                </a:cubicBezTo>
                <a:cubicBezTo>
                  <a:pt x="691" y="918"/>
                  <a:pt x="693" y="916"/>
                  <a:pt x="694" y="914"/>
                </a:cubicBezTo>
                <a:cubicBezTo>
                  <a:pt x="696" y="912"/>
                  <a:pt x="697" y="911"/>
                  <a:pt x="701" y="911"/>
                </a:cubicBezTo>
                <a:cubicBezTo>
                  <a:pt x="701" y="911"/>
                  <a:pt x="701" y="911"/>
                  <a:pt x="701" y="911"/>
                </a:cubicBezTo>
                <a:cubicBezTo>
                  <a:pt x="703" y="914"/>
                  <a:pt x="703" y="920"/>
                  <a:pt x="708" y="921"/>
                </a:cubicBezTo>
                <a:cubicBezTo>
                  <a:pt x="711" y="919"/>
                  <a:pt x="708" y="911"/>
                  <a:pt x="713" y="911"/>
                </a:cubicBezTo>
                <a:cubicBezTo>
                  <a:pt x="713" y="912"/>
                  <a:pt x="716" y="913"/>
                  <a:pt x="720" y="913"/>
                </a:cubicBezTo>
                <a:cubicBezTo>
                  <a:pt x="723" y="913"/>
                  <a:pt x="726" y="912"/>
                  <a:pt x="727" y="911"/>
                </a:cubicBezTo>
                <a:cubicBezTo>
                  <a:pt x="722" y="908"/>
                  <a:pt x="721" y="903"/>
                  <a:pt x="718" y="899"/>
                </a:cubicBezTo>
                <a:cubicBezTo>
                  <a:pt x="721" y="898"/>
                  <a:pt x="723" y="894"/>
                  <a:pt x="723" y="890"/>
                </a:cubicBezTo>
                <a:cubicBezTo>
                  <a:pt x="713" y="890"/>
                  <a:pt x="723" y="878"/>
                  <a:pt x="720" y="870"/>
                </a:cubicBezTo>
                <a:cubicBezTo>
                  <a:pt x="713" y="870"/>
                  <a:pt x="708" y="873"/>
                  <a:pt x="706" y="878"/>
                </a:cubicBezTo>
                <a:cubicBezTo>
                  <a:pt x="704" y="876"/>
                  <a:pt x="705" y="870"/>
                  <a:pt x="700" y="870"/>
                </a:cubicBezTo>
                <a:cubicBezTo>
                  <a:pt x="700" y="870"/>
                  <a:pt x="700" y="870"/>
                  <a:pt x="699" y="870"/>
                </a:cubicBezTo>
                <a:cubicBezTo>
                  <a:pt x="697" y="874"/>
                  <a:pt x="693" y="876"/>
                  <a:pt x="694" y="883"/>
                </a:cubicBezTo>
                <a:cubicBezTo>
                  <a:pt x="695" y="888"/>
                  <a:pt x="698" y="889"/>
                  <a:pt x="701" y="892"/>
                </a:cubicBezTo>
                <a:cubicBezTo>
                  <a:pt x="694" y="891"/>
                  <a:pt x="691" y="887"/>
                  <a:pt x="687" y="883"/>
                </a:cubicBezTo>
                <a:cubicBezTo>
                  <a:pt x="679" y="884"/>
                  <a:pt x="671" y="884"/>
                  <a:pt x="667" y="889"/>
                </a:cubicBezTo>
                <a:cubicBezTo>
                  <a:pt x="668" y="884"/>
                  <a:pt x="668" y="881"/>
                  <a:pt x="667" y="877"/>
                </a:cubicBezTo>
                <a:cubicBezTo>
                  <a:pt x="668" y="877"/>
                  <a:pt x="668" y="877"/>
                  <a:pt x="669" y="877"/>
                </a:cubicBezTo>
                <a:cubicBezTo>
                  <a:pt x="671" y="877"/>
                  <a:pt x="672" y="876"/>
                  <a:pt x="673" y="876"/>
                </a:cubicBezTo>
                <a:cubicBezTo>
                  <a:pt x="674" y="875"/>
                  <a:pt x="675" y="875"/>
                  <a:pt x="677" y="875"/>
                </a:cubicBezTo>
                <a:cubicBezTo>
                  <a:pt x="677" y="875"/>
                  <a:pt x="677" y="875"/>
                  <a:pt x="677" y="875"/>
                </a:cubicBezTo>
                <a:cubicBezTo>
                  <a:pt x="675" y="870"/>
                  <a:pt x="675" y="868"/>
                  <a:pt x="677" y="863"/>
                </a:cubicBezTo>
                <a:cubicBezTo>
                  <a:pt x="676" y="862"/>
                  <a:pt x="674" y="862"/>
                  <a:pt x="673" y="862"/>
                </a:cubicBezTo>
                <a:cubicBezTo>
                  <a:pt x="672" y="862"/>
                  <a:pt x="671" y="862"/>
                  <a:pt x="670" y="862"/>
                </a:cubicBezTo>
                <a:cubicBezTo>
                  <a:pt x="670" y="862"/>
                  <a:pt x="669" y="862"/>
                  <a:pt x="668" y="862"/>
                </a:cubicBezTo>
                <a:cubicBezTo>
                  <a:pt x="668" y="862"/>
                  <a:pt x="667" y="862"/>
                  <a:pt x="667" y="861"/>
                </a:cubicBezTo>
                <a:cubicBezTo>
                  <a:pt x="667" y="854"/>
                  <a:pt x="664" y="852"/>
                  <a:pt x="668" y="847"/>
                </a:cubicBezTo>
                <a:cubicBezTo>
                  <a:pt x="669" y="847"/>
                  <a:pt x="670" y="847"/>
                  <a:pt x="670" y="847"/>
                </a:cubicBezTo>
                <a:cubicBezTo>
                  <a:pt x="675" y="847"/>
                  <a:pt x="674" y="854"/>
                  <a:pt x="679" y="854"/>
                </a:cubicBezTo>
                <a:cubicBezTo>
                  <a:pt x="681" y="851"/>
                  <a:pt x="682" y="845"/>
                  <a:pt x="686" y="842"/>
                </a:cubicBezTo>
                <a:cubicBezTo>
                  <a:pt x="688" y="844"/>
                  <a:pt x="689" y="848"/>
                  <a:pt x="693" y="848"/>
                </a:cubicBezTo>
                <a:cubicBezTo>
                  <a:pt x="694" y="847"/>
                  <a:pt x="694" y="847"/>
                  <a:pt x="694" y="847"/>
                </a:cubicBezTo>
                <a:cubicBezTo>
                  <a:pt x="694" y="843"/>
                  <a:pt x="694" y="839"/>
                  <a:pt x="692" y="837"/>
                </a:cubicBezTo>
                <a:cubicBezTo>
                  <a:pt x="698" y="835"/>
                  <a:pt x="706" y="836"/>
                  <a:pt x="706" y="829"/>
                </a:cubicBezTo>
                <a:cubicBezTo>
                  <a:pt x="701" y="826"/>
                  <a:pt x="693" y="826"/>
                  <a:pt x="691" y="825"/>
                </a:cubicBezTo>
                <a:cubicBezTo>
                  <a:pt x="693" y="825"/>
                  <a:pt x="693" y="813"/>
                  <a:pt x="691" y="813"/>
                </a:cubicBezTo>
                <a:cubicBezTo>
                  <a:pt x="690" y="815"/>
                  <a:pt x="689" y="815"/>
                  <a:pt x="687" y="815"/>
                </a:cubicBezTo>
                <a:cubicBezTo>
                  <a:pt x="687" y="815"/>
                  <a:pt x="686" y="815"/>
                  <a:pt x="686" y="815"/>
                </a:cubicBezTo>
                <a:cubicBezTo>
                  <a:pt x="685" y="815"/>
                  <a:pt x="685" y="815"/>
                  <a:pt x="684" y="815"/>
                </a:cubicBezTo>
                <a:cubicBezTo>
                  <a:pt x="684" y="815"/>
                  <a:pt x="684" y="815"/>
                  <a:pt x="684" y="815"/>
                </a:cubicBezTo>
                <a:cubicBezTo>
                  <a:pt x="684" y="808"/>
                  <a:pt x="680" y="805"/>
                  <a:pt x="675" y="803"/>
                </a:cubicBezTo>
                <a:cubicBezTo>
                  <a:pt x="673" y="806"/>
                  <a:pt x="673" y="811"/>
                  <a:pt x="670" y="813"/>
                </a:cubicBezTo>
                <a:cubicBezTo>
                  <a:pt x="667" y="813"/>
                  <a:pt x="666" y="810"/>
                  <a:pt x="662" y="810"/>
                </a:cubicBezTo>
                <a:cubicBezTo>
                  <a:pt x="662" y="810"/>
                  <a:pt x="662" y="810"/>
                  <a:pt x="662" y="810"/>
                </a:cubicBezTo>
                <a:cubicBezTo>
                  <a:pt x="662" y="822"/>
                  <a:pt x="662" y="822"/>
                  <a:pt x="662" y="822"/>
                </a:cubicBezTo>
                <a:cubicBezTo>
                  <a:pt x="664" y="825"/>
                  <a:pt x="669" y="826"/>
                  <a:pt x="672" y="829"/>
                </a:cubicBezTo>
                <a:cubicBezTo>
                  <a:pt x="670" y="828"/>
                  <a:pt x="669" y="828"/>
                  <a:pt x="668" y="828"/>
                </a:cubicBezTo>
                <a:cubicBezTo>
                  <a:pt x="658" y="828"/>
                  <a:pt x="655" y="835"/>
                  <a:pt x="648" y="837"/>
                </a:cubicBezTo>
                <a:cubicBezTo>
                  <a:pt x="652" y="819"/>
                  <a:pt x="639" y="810"/>
                  <a:pt x="643" y="798"/>
                </a:cubicBezTo>
                <a:cubicBezTo>
                  <a:pt x="646" y="799"/>
                  <a:pt x="646" y="804"/>
                  <a:pt x="650" y="804"/>
                </a:cubicBezTo>
                <a:cubicBezTo>
                  <a:pt x="651" y="804"/>
                  <a:pt x="652" y="803"/>
                  <a:pt x="653" y="803"/>
                </a:cubicBezTo>
                <a:cubicBezTo>
                  <a:pt x="653" y="796"/>
                  <a:pt x="655" y="792"/>
                  <a:pt x="658" y="789"/>
                </a:cubicBezTo>
                <a:cubicBezTo>
                  <a:pt x="658" y="789"/>
                  <a:pt x="657" y="789"/>
                  <a:pt x="657" y="789"/>
                </a:cubicBezTo>
                <a:cubicBezTo>
                  <a:pt x="653" y="789"/>
                  <a:pt x="652" y="788"/>
                  <a:pt x="650" y="786"/>
                </a:cubicBezTo>
                <a:cubicBezTo>
                  <a:pt x="648" y="785"/>
                  <a:pt x="647" y="783"/>
                  <a:pt x="644" y="783"/>
                </a:cubicBezTo>
                <a:cubicBezTo>
                  <a:pt x="642" y="783"/>
                  <a:pt x="641" y="784"/>
                  <a:pt x="639" y="784"/>
                </a:cubicBezTo>
                <a:cubicBezTo>
                  <a:pt x="636" y="790"/>
                  <a:pt x="641" y="794"/>
                  <a:pt x="638" y="798"/>
                </a:cubicBezTo>
                <a:cubicBezTo>
                  <a:pt x="634" y="796"/>
                  <a:pt x="631" y="792"/>
                  <a:pt x="625" y="792"/>
                </a:cubicBezTo>
                <a:cubicBezTo>
                  <a:pt x="624" y="792"/>
                  <a:pt x="623" y="793"/>
                  <a:pt x="622" y="793"/>
                </a:cubicBezTo>
                <a:cubicBezTo>
                  <a:pt x="625" y="790"/>
                  <a:pt x="626" y="786"/>
                  <a:pt x="626" y="779"/>
                </a:cubicBezTo>
                <a:cubicBezTo>
                  <a:pt x="624" y="780"/>
                  <a:pt x="623" y="781"/>
                  <a:pt x="622" y="781"/>
                </a:cubicBezTo>
                <a:cubicBezTo>
                  <a:pt x="619" y="781"/>
                  <a:pt x="619" y="776"/>
                  <a:pt x="614" y="776"/>
                </a:cubicBezTo>
                <a:cubicBezTo>
                  <a:pt x="610" y="777"/>
                  <a:pt x="610" y="784"/>
                  <a:pt x="607" y="784"/>
                </a:cubicBezTo>
                <a:cubicBezTo>
                  <a:pt x="607" y="784"/>
                  <a:pt x="606" y="783"/>
                  <a:pt x="605" y="782"/>
                </a:cubicBezTo>
                <a:cubicBezTo>
                  <a:pt x="605" y="793"/>
                  <a:pt x="605" y="793"/>
                  <a:pt x="605" y="793"/>
                </a:cubicBezTo>
                <a:cubicBezTo>
                  <a:pt x="601" y="793"/>
                  <a:pt x="597" y="794"/>
                  <a:pt x="595" y="796"/>
                </a:cubicBezTo>
                <a:cubicBezTo>
                  <a:pt x="600" y="799"/>
                  <a:pt x="608" y="799"/>
                  <a:pt x="603" y="806"/>
                </a:cubicBezTo>
                <a:cubicBezTo>
                  <a:pt x="606" y="806"/>
                  <a:pt x="608" y="805"/>
                  <a:pt x="609" y="805"/>
                </a:cubicBezTo>
                <a:cubicBezTo>
                  <a:pt x="612" y="805"/>
                  <a:pt x="614" y="807"/>
                  <a:pt x="615" y="812"/>
                </a:cubicBezTo>
                <a:cubicBezTo>
                  <a:pt x="616" y="812"/>
                  <a:pt x="616" y="812"/>
                  <a:pt x="617" y="812"/>
                </a:cubicBezTo>
                <a:cubicBezTo>
                  <a:pt x="618" y="812"/>
                  <a:pt x="619" y="810"/>
                  <a:pt x="619" y="809"/>
                </a:cubicBezTo>
                <a:cubicBezTo>
                  <a:pt x="620" y="808"/>
                  <a:pt x="620" y="806"/>
                  <a:pt x="622" y="806"/>
                </a:cubicBezTo>
                <a:cubicBezTo>
                  <a:pt x="622" y="806"/>
                  <a:pt x="622" y="806"/>
                  <a:pt x="622" y="806"/>
                </a:cubicBezTo>
                <a:cubicBezTo>
                  <a:pt x="625" y="809"/>
                  <a:pt x="624" y="814"/>
                  <a:pt x="624" y="818"/>
                </a:cubicBezTo>
                <a:cubicBezTo>
                  <a:pt x="625" y="819"/>
                  <a:pt x="626" y="819"/>
                  <a:pt x="627" y="819"/>
                </a:cubicBezTo>
                <a:cubicBezTo>
                  <a:pt x="634" y="819"/>
                  <a:pt x="635" y="813"/>
                  <a:pt x="638" y="810"/>
                </a:cubicBezTo>
                <a:cubicBezTo>
                  <a:pt x="640" y="814"/>
                  <a:pt x="646" y="822"/>
                  <a:pt x="643" y="825"/>
                </a:cubicBezTo>
                <a:cubicBezTo>
                  <a:pt x="639" y="825"/>
                  <a:pt x="642" y="818"/>
                  <a:pt x="638" y="818"/>
                </a:cubicBezTo>
                <a:cubicBezTo>
                  <a:pt x="638" y="818"/>
                  <a:pt x="638" y="818"/>
                  <a:pt x="638" y="818"/>
                </a:cubicBezTo>
                <a:cubicBezTo>
                  <a:pt x="633" y="823"/>
                  <a:pt x="624" y="823"/>
                  <a:pt x="619" y="827"/>
                </a:cubicBezTo>
                <a:cubicBezTo>
                  <a:pt x="622" y="830"/>
                  <a:pt x="622" y="833"/>
                  <a:pt x="620" y="837"/>
                </a:cubicBezTo>
                <a:cubicBezTo>
                  <a:pt x="622" y="837"/>
                  <a:pt x="624" y="836"/>
                  <a:pt x="626" y="836"/>
                </a:cubicBezTo>
                <a:cubicBezTo>
                  <a:pt x="656" y="836"/>
                  <a:pt x="637" y="917"/>
                  <a:pt x="624" y="928"/>
                </a:cubicBezTo>
                <a:cubicBezTo>
                  <a:pt x="626" y="908"/>
                  <a:pt x="612" y="904"/>
                  <a:pt x="603" y="895"/>
                </a:cubicBezTo>
                <a:cubicBezTo>
                  <a:pt x="604" y="895"/>
                  <a:pt x="605" y="895"/>
                  <a:pt x="606" y="895"/>
                </a:cubicBezTo>
                <a:cubicBezTo>
                  <a:pt x="609" y="895"/>
                  <a:pt x="611" y="895"/>
                  <a:pt x="612" y="896"/>
                </a:cubicBezTo>
                <a:cubicBezTo>
                  <a:pt x="614" y="896"/>
                  <a:pt x="616" y="896"/>
                  <a:pt x="618" y="896"/>
                </a:cubicBezTo>
                <a:cubicBezTo>
                  <a:pt x="619" y="896"/>
                  <a:pt x="621" y="896"/>
                  <a:pt x="624" y="895"/>
                </a:cubicBezTo>
                <a:cubicBezTo>
                  <a:pt x="620" y="888"/>
                  <a:pt x="630" y="887"/>
                  <a:pt x="631" y="880"/>
                </a:cubicBezTo>
                <a:cubicBezTo>
                  <a:pt x="615" y="880"/>
                  <a:pt x="615" y="880"/>
                  <a:pt x="615" y="880"/>
                </a:cubicBezTo>
                <a:cubicBezTo>
                  <a:pt x="620" y="874"/>
                  <a:pt x="621" y="867"/>
                  <a:pt x="619" y="858"/>
                </a:cubicBezTo>
                <a:cubicBezTo>
                  <a:pt x="610" y="862"/>
                  <a:pt x="606" y="864"/>
                  <a:pt x="597" y="870"/>
                </a:cubicBezTo>
                <a:cubicBezTo>
                  <a:pt x="572" y="816"/>
                  <a:pt x="544" y="690"/>
                  <a:pt x="629" y="690"/>
                </a:cubicBezTo>
                <a:cubicBezTo>
                  <a:pt x="629" y="690"/>
                  <a:pt x="629" y="690"/>
                  <a:pt x="629" y="690"/>
                </a:cubicBezTo>
                <a:cubicBezTo>
                  <a:pt x="622" y="698"/>
                  <a:pt x="606" y="707"/>
                  <a:pt x="610" y="721"/>
                </a:cubicBezTo>
                <a:cubicBezTo>
                  <a:pt x="611" y="720"/>
                  <a:pt x="612" y="720"/>
                  <a:pt x="613" y="720"/>
                </a:cubicBezTo>
                <a:cubicBezTo>
                  <a:pt x="617" y="720"/>
                  <a:pt x="617" y="735"/>
                  <a:pt x="619" y="740"/>
                </a:cubicBezTo>
                <a:cubicBezTo>
                  <a:pt x="630" y="736"/>
                  <a:pt x="634" y="725"/>
                  <a:pt x="638" y="714"/>
                </a:cubicBezTo>
                <a:cubicBezTo>
                  <a:pt x="637" y="736"/>
                  <a:pt x="649" y="739"/>
                  <a:pt x="663" y="743"/>
                </a:cubicBezTo>
                <a:cubicBezTo>
                  <a:pt x="663" y="733"/>
                  <a:pt x="668" y="725"/>
                  <a:pt x="662" y="719"/>
                </a:cubicBezTo>
                <a:cubicBezTo>
                  <a:pt x="664" y="719"/>
                  <a:pt x="664" y="721"/>
                  <a:pt x="666" y="721"/>
                </a:cubicBezTo>
                <a:cubicBezTo>
                  <a:pt x="667" y="721"/>
                  <a:pt x="667" y="721"/>
                  <a:pt x="667" y="721"/>
                </a:cubicBezTo>
                <a:cubicBezTo>
                  <a:pt x="667" y="714"/>
                  <a:pt x="667" y="708"/>
                  <a:pt x="663" y="705"/>
                </a:cubicBezTo>
                <a:cubicBezTo>
                  <a:pt x="667" y="705"/>
                  <a:pt x="670" y="704"/>
                  <a:pt x="673" y="704"/>
                </a:cubicBezTo>
                <a:cubicBezTo>
                  <a:pt x="676" y="704"/>
                  <a:pt x="679" y="705"/>
                  <a:pt x="682" y="705"/>
                </a:cubicBezTo>
                <a:cubicBezTo>
                  <a:pt x="685" y="705"/>
                  <a:pt x="689" y="706"/>
                  <a:pt x="693" y="706"/>
                </a:cubicBezTo>
                <a:cubicBezTo>
                  <a:pt x="696" y="706"/>
                  <a:pt x="698" y="706"/>
                  <a:pt x="701" y="705"/>
                </a:cubicBezTo>
                <a:cubicBezTo>
                  <a:pt x="696" y="692"/>
                  <a:pt x="687" y="681"/>
                  <a:pt x="674" y="676"/>
                </a:cubicBezTo>
                <a:cubicBezTo>
                  <a:pt x="675" y="677"/>
                  <a:pt x="676" y="677"/>
                  <a:pt x="678" y="677"/>
                </a:cubicBezTo>
                <a:cubicBezTo>
                  <a:pt x="690" y="677"/>
                  <a:pt x="694" y="668"/>
                  <a:pt x="704" y="666"/>
                </a:cubicBezTo>
                <a:cubicBezTo>
                  <a:pt x="705" y="663"/>
                  <a:pt x="702" y="663"/>
                  <a:pt x="701" y="661"/>
                </a:cubicBezTo>
                <a:cubicBezTo>
                  <a:pt x="705" y="656"/>
                  <a:pt x="712" y="655"/>
                  <a:pt x="713" y="647"/>
                </a:cubicBezTo>
                <a:cubicBezTo>
                  <a:pt x="712" y="647"/>
                  <a:pt x="711" y="646"/>
                  <a:pt x="710" y="646"/>
                </a:cubicBezTo>
                <a:cubicBezTo>
                  <a:pt x="708" y="646"/>
                  <a:pt x="706" y="647"/>
                  <a:pt x="703" y="648"/>
                </a:cubicBezTo>
                <a:cubicBezTo>
                  <a:pt x="701" y="648"/>
                  <a:pt x="698" y="649"/>
                  <a:pt x="696" y="649"/>
                </a:cubicBezTo>
                <a:cubicBezTo>
                  <a:pt x="696" y="649"/>
                  <a:pt x="696" y="649"/>
                  <a:pt x="696" y="649"/>
                </a:cubicBezTo>
                <a:cubicBezTo>
                  <a:pt x="695" y="647"/>
                  <a:pt x="696" y="643"/>
                  <a:pt x="694" y="642"/>
                </a:cubicBezTo>
                <a:cubicBezTo>
                  <a:pt x="683" y="647"/>
                  <a:pt x="667" y="656"/>
                  <a:pt x="662" y="661"/>
                </a:cubicBezTo>
                <a:cubicBezTo>
                  <a:pt x="671" y="650"/>
                  <a:pt x="664" y="634"/>
                  <a:pt x="662" y="618"/>
                </a:cubicBezTo>
                <a:cubicBezTo>
                  <a:pt x="660" y="618"/>
                  <a:pt x="659" y="618"/>
                  <a:pt x="659" y="618"/>
                </a:cubicBezTo>
                <a:cubicBezTo>
                  <a:pt x="653" y="618"/>
                  <a:pt x="653" y="624"/>
                  <a:pt x="650" y="627"/>
                </a:cubicBezTo>
                <a:cubicBezTo>
                  <a:pt x="649" y="626"/>
                  <a:pt x="648" y="625"/>
                  <a:pt x="647" y="625"/>
                </a:cubicBezTo>
                <a:cubicBezTo>
                  <a:pt x="646" y="625"/>
                  <a:pt x="644" y="627"/>
                  <a:pt x="642" y="628"/>
                </a:cubicBezTo>
                <a:cubicBezTo>
                  <a:pt x="641" y="629"/>
                  <a:pt x="639" y="630"/>
                  <a:pt x="637" y="630"/>
                </a:cubicBezTo>
                <a:cubicBezTo>
                  <a:pt x="637" y="630"/>
                  <a:pt x="636" y="630"/>
                  <a:pt x="636" y="630"/>
                </a:cubicBezTo>
                <a:cubicBezTo>
                  <a:pt x="636" y="621"/>
                  <a:pt x="633" y="616"/>
                  <a:pt x="627" y="613"/>
                </a:cubicBezTo>
                <a:cubicBezTo>
                  <a:pt x="627" y="613"/>
                  <a:pt x="627" y="613"/>
                  <a:pt x="627" y="613"/>
                </a:cubicBezTo>
                <a:cubicBezTo>
                  <a:pt x="625" y="613"/>
                  <a:pt x="625" y="615"/>
                  <a:pt x="626" y="617"/>
                </a:cubicBezTo>
                <a:cubicBezTo>
                  <a:pt x="626" y="618"/>
                  <a:pt x="626" y="620"/>
                  <a:pt x="625" y="620"/>
                </a:cubicBezTo>
                <a:cubicBezTo>
                  <a:pt x="624" y="620"/>
                  <a:pt x="624" y="620"/>
                  <a:pt x="624" y="620"/>
                </a:cubicBezTo>
                <a:cubicBezTo>
                  <a:pt x="622" y="616"/>
                  <a:pt x="622" y="610"/>
                  <a:pt x="619" y="606"/>
                </a:cubicBezTo>
                <a:cubicBezTo>
                  <a:pt x="618" y="606"/>
                  <a:pt x="618" y="606"/>
                  <a:pt x="618" y="606"/>
                </a:cubicBezTo>
                <a:cubicBezTo>
                  <a:pt x="617" y="606"/>
                  <a:pt x="616" y="607"/>
                  <a:pt x="615" y="607"/>
                </a:cubicBezTo>
                <a:cubicBezTo>
                  <a:pt x="614" y="608"/>
                  <a:pt x="614" y="608"/>
                  <a:pt x="612" y="608"/>
                </a:cubicBezTo>
                <a:cubicBezTo>
                  <a:pt x="612" y="608"/>
                  <a:pt x="612" y="608"/>
                  <a:pt x="612" y="608"/>
                </a:cubicBezTo>
                <a:cubicBezTo>
                  <a:pt x="610" y="603"/>
                  <a:pt x="609" y="598"/>
                  <a:pt x="603" y="598"/>
                </a:cubicBezTo>
                <a:cubicBezTo>
                  <a:pt x="602" y="598"/>
                  <a:pt x="602" y="598"/>
                  <a:pt x="602" y="598"/>
                </a:cubicBezTo>
                <a:cubicBezTo>
                  <a:pt x="602" y="603"/>
                  <a:pt x="598" y="607"/>
                  <a:pt x="602" y="611"/>
                </a:cubicBezTo>
                <a:cubicBezTo>
                  <a:pt x="595" y="611"/>
                  <a:pt x="595" y="611"/>
                  <a:pt x="595" y="611"/>
                </a:cubicBezTo>
                <a:cubicBezTo>
                  <a:pt x="596" y="618"/>
                  <a:pt x="597" y="624"/>
                  <a:pt x="597" y="632"/>
                </a:cubicBezTo>
                <a:cubicBezTo>
                  <a:pt x="604" y="635"/>
                  <a:pt x="610" y="649"/>
                  <a:pt x="610" y="652"/>
                </a:cubicBezTo>
                <a:cubicBezTo>
                  <a:pt x="606" y="638"/>
                  <a:pt x="586" y="639"/>
                  <a:pt x="574" y="635"/>
                </a:cubicBezTo>
                <a:cubicBezTo>
                  <a:pt x="580" y="604"/>
                  <a:pt x="595" y="547"/>
                  <a:pt x="622" y="547"/>
                </a:cubicBezTo>
                <a:cubicBezTo>
                  <a:pt x="630" y="547"/>
                  <a:pt x="638" y="551"/>
                  <a:pt x="648" y="562"/>
                </a:cubicBezTo>
                <a:cubicBezTo>
                  <a:pt x="645" y="559"/>
                  <a:pt x="637" y="561"/>
                  <a:pt x="636" y="557"/>
                </a:cubicBezTo>
                <a:cubicBezTo>
                  <a:pt x="638" y="565"/>
                  <a:pt x="628" y="561"/>
                  <a:pt x="629" y="569"/>
                </a:cubicBezTo>
                <a:cubicBezTo>
                  <a:pt x="632" y="569"/>
                  <a:pt x="636" y="569"/>
                  <a:pt x="636" y="574"/>
                </a:cubicBezTo>
                <a:cubicBezTo>
                  <a:pt x="634" y="578"/>
                  <a:pt x="629" y="579"/>
                  <a:pt x="631" y="588"/>
                </a:cubicBezTo>
                <a:cubicBezTo>
                  <a:pt x="632" y="588"/>
                  <a:pt x="633" y="588"/>
                  <a:pt x="635" y="588"/>
                </a:cubicBezTo>
                <a:cubicBezTo>
                  <a:pt x="640" y="588"/>
                  <a:pt x="647" y="586"/>
                  <a:pt x="650" y="584"/>
                </a:cubicBezTo>
                <a:cubicBezTo>
                  <a:pt x="651" y="590"/>
                  <a:pt x="649" y="595"/>
                  <a:pt x="655" y="599"/>
                </a:cubicBezTo>
                <a:cubicBezTo>
                  <a:pt x="659" y="596"/>
                  <a:pt x="663" y="593"/>
                  <a:pt x="665" y="588"/>
                </a:cubicBezTo>
                <a:cubicBezTo>
                  <a:pt x="666" y="596"/>
                  <a:pt x="677" y="595"/>
                  <a:pt x="682" y="599"/>
                </a:cubicBezTo>
                <a:cubicBezTo>
                  <a:pt x="681" y="590"/>
                  <a:pt x="680" y="587"/>
                  <a:pt x="675" y="579"/>
                </a:cubicBezTo>
                <a:cubicBezTo>
                  <a:pt x="680" y="575"/>
                  <a:pt x="689" y="576"/>
                  <a:pt x="691" y="569"/>
                </a:cubicBezTo>
                <a:cubicBezTo>
                  <a:pt x="688" y="566"/>
                  <a:pt x="682" y="568"/>
                  <a:pt x="682" y="564"/>
                </a:cubicBezTo>
                <a:cubicBezTo>
                  <a:pt x="686" y="543"/>
                  <a:pt x="709" y="534"/>
                  <a:pt x="723" y="519"/>
                </a:cubicBezTo>
                <a:cubicBezTo>
                  <a:pt x="718" y="531"/>
                  <a:pt x="718" y="544"/>
                  <a:pt x="720" y="560"/>
                </a:cubicBezTo>
                <a:cubicBezTo>
                  <a:pt x="720" y="560"/>
                  <a:pt x="720" y="560"/>
                  <a:pt x="720" y="560"/>
                </a:cubicBezTo>
                <a:cubicBezTo>
                  <a:pt x="723" y="560"/>
                  <a:pt x="723" y="558"/>
                  <a:pt x="725" y="557"/>
                </a:cubicBezTo>
                <a:cubicBezTo>
                  <a:pt x="724" y="565"/>
                  <a:pt x="729" y="567"/>
                  <a:pt x="733" y="570"/>
                </a:cubicBezTo>
                <a:cubicBezTo>
                  <a:pt x="736" y="566"/>
                  <a:pt x="740" y="564"/>
                  <a:pt x="739" y="557"/>
                </a:cubicBezTo>
                <a:cubicBezTo>
                  <a:pt x="739" y="557"/>
                  <a:pt x="740" y="557"/>
                  <a:pt x="741" y="557"/>
                </a:cubicBezTo>
                <a:cubicBezTo>
                  <a:pt x="744" y="557"/>
                  <a:pt x="745" y="556"/>
                  <a:pt x="747" y="555"/>
                </a:cubicBezTo>
                <a:cubicBezTo>
                  <a:pt x="748" y="551"/>
                  <a:pt x="745" y="543"/>
                  <a:pt x="749" y="541"/>
                </a:cubicBezTo>
                <a:cubicBezTo>
                  <a:pt x="749" y="544"/>
                  <a:pt x="749" y="548"/>
                  <a:pt x="753" y="548"/>
                </a:cubicBezTo>
                <a:cubicBezTo>
                  <a:pt x="754" y="548"/>
                  <a:pt x="754" y="548"/>
                  <a:pt x="754" y="548"/>
                </a:cubicBezTo>
                <a:cubicBezTo>
                  <a:pt x="751" y="536"/>
                  <a:pt x="764" y="536"/>
                  <a:pt x="756" y="528"/>
                </a:cubicBezTo>
                <a:cubicBezTo>
                  <a:pt x="757" y="528"/>
                  <a:pt x="759" y="528"/>
                  <a:pt x="761" y="528"/>
                </a:cubicBezTo>
                <a:cubicBezTo>
                  <a:pt x="764" y="528"/>
                  <a:pt x="766" y="527"/>
                  <a:pt x="768" y="526"/>
                </a:cubicBezTo>
                <a:cubicBezTo>
                  <a:pt x="772" y="543"/>
                  <a:pt x="787" y="539"/>
                  <a:pt x="798" y="550"/>
                </a:cubicBezTo>
                <a:cubicBezTo>
                  <a:pt x="799" y="549"/>
                  <a:pt x="800" y="548"/>
                  <a:pt x="801" y="548"/>
                </a:cubicBezTo>
                <a:cubicBezTo>
                  <a:pt x="802" y="548"/>
                  <a:pt x="802" y="548"/>
                  <a:pt x="802" y="548"/>
                </a:cubicBezTo>
                <a:cubicBezTo>
                  <a:pt x="801" y="525"/>
                  <a:pt x="794" y="509"/>
                  <a:pt x="781" y="497"/>
                </a:cubicBezTo>
                <a:cubicBezTo>
                  <a:pt x="793" y="506"/>
                  <a:pt x="807" y="509"/>
                  <a:pt x="824" y="509"/>
                </a:cubicBezTo>
                <a:cubicBezTo>
                  <a:pt x="825" y="509"/>
                  <a:pt x="825" y="509"/>
                  <a:pt x="826" y="509"/>
                </a:cubicBezTo>
                <a:cubicBezTo>
                  <a:pt x="831" y="506"/>
                  <a:pt x="822" y="501"/>
                  <a:pt x="827" y="499"/>
                </a:cubicBezTo>
                <a:cubicBezTo>
                  <a:pt x="837" y="498"/>
                  <a:pt x="848" y="500"/>
                  <a:pt x="850" y="492"/>
                </a:cubicBezTo>
                <a:cubicBezTo>
                  <a:pt x="843" y="490"/>
                  <a:pt x="835" y="488"/>
                  <a:pt x="831" y="483"/>
                </a:cubicBezTo>
                <a:cubicBezTo>
                  <a:pt x="831" y="481"/>
                  <a:pt x="834" y="482"/>
                  <a:pt x="834" y="480"/>
                </a:cubicBezTo>
                <a:cubicBezTo>
                  <a:pt x="828" y="476"/>
                  <a:pt x="821" y="475"/>
                  <a:pt x="814" y="475"/>
                </a:cubicBezTo>
                <a:cubicBezTo>
                  <a:pt x="809" y="475"/>
                  <a:pt x="803" y="476"/>
                  <a:pt x="797" y="476"/>
                </a:cubicBezTo>
                <a:cubicBezTo>
                  <a:pt x="791" y="477"/>
                  <a:pt x="786" y="478"/>
                  <a:pt x="780" y="478"/>
                </a:cubicBezTo>
                <a:cubicBezTo>
                  <a:pt x="780" y="478"/>
                  <a:pt x="780" y="478"/>
                  <a:pt x="780" y="478"/>
                </a:cubicBezTo>
                <a:cubicBezTo>
                  <a:pt x="802" y="470"/>
                  <a:pt x="804" y="448"/>
                  <a:pt x="809" y="425"/>
                </a:cubicBezTo>
                <a:cubicBezTo>
                  <a:pt x="808" y="425"/>
                  <a:pt x="807" y="425"/>
                  <a:pt x="806" y="425"/>
                </a:cubicBezTo>
                <a:cubicBezTo>
                  <a:pt x="800" y="425"/>
                  <a:pt x="797" y="429"/>
                  <a:pt x="793" y="432"/>
                </a:cubicBezTo>
                <a:cubicBezTo>
                  <a:pt x="792" y="429"/>
                  <a:pt x="790" y="429"/>
                  <a:pt x="787" y="429"/>
                </a:cubicBezTo>
                <a:cubicBezTo>
                  <a:pt x="787" y="429"/>
                  <a:pt x="786" y="429"/>
                  <a:pt x="785" y="429"/>
                </a:cubicBezTo>
                <a:cubicBezTo>
                  <a:pt x="785" y="429"/>
                  <a:pt x="784" y="429"/>
                  <a:pt x="783" y="429"/>
                </a:cubicBezTo>
                <a:cubicBezTo>
                  <a:pt x="781" y="429"/>
                  <a:pt x="778" y="428"/>
                  <a:pt x="774" y="425"/>
                </a:cubicBezTo>
                <a:cubicBezTo>
                  <a:pt x="781" y="421"/>
                  <a:pt x="774" y="412"/>
                  <a:pt x="776" y="403"/>
                </a:cubicBezTo>
                <a:cubicBezTo>
                  <a:pt x="776" y="403"/>
                  <a:pt x="775" y="403"/>
                  <a:pt x="775" y="403"/>
                </a:cubicBezTo>
                <a:cubicBezTo>
                  <a:pt x="773" y="403"/>
                  <a:pt x="772" y="404"/>
                  <a:pt x="770" y="405"/>
                </a:cubicBezTo>
                <a:cubicBezTo>
                  <a:pt x="769" y="406"/>
                  <a:pt x="768" y="407"/>
                  <a:pt x="767" y="407"/>
                </a:cubicBezTo>
                <a:cubicBezTo>
                  <a:pt x="767" y="407"/>
                  <a:pt x="766" y="407"/>
                  <a:pt x="766" y="406"/>
                </a:cubicBezTo>
                <a:cubicBezTo>
                  <a:pt x="767" y="400"/>
                  <a:pt x="768" y="395"/>
                  <a:pt x="768" y="387"/>
                </a:cubicBezTo>
                <a:cubicBezTo>
                  <a:pt x="767" y="388"/>
                  <a:pt x="766" y="388"/>
                  <a:pt x="765" y="388"/>
                </a:cubicBezTo>
                <a:cubicBezTo>
                  <a:pt x="759" y="388"/>
                  <a:pt x="764" y="369"/>
                  <a:pt x="756" y="369"/>
                </a:cubicBezTo>
                <a:cubicBezTo>
                  <a:pt x="748" y="370"/>
                  <a:pt x="750" y="382"/>
                  <a:pt x="743" y="382"/>
                </a:cubicBezTo>
                <a:cubicBezTo>
                  <a:pt x="742" y="382"/>
                  <a:pt x="740" y="382"/>
                  <a:pt x="739" y="381"/>
                </a:cubicBezTo>
                <a:cubicBezTo>
                  <a:pt x="730" y="395"/>
                  <a:pt x="733" y="421"/>
                  <a:pt x="732" y="439"/>
                </a:cubicBezTo>
                <a:cubicBezTo>
                  <a:pt x="730" y="422"/>
                  <a:pt x="722" y="404"/>
                  <a:pt x="708" y="404"/>
                </a:cubicBezTo>
                <a:cubicBezTo>
                  <a:pt x="707" y="404"/>
                  <a:pt x="707" y="404"/>
                  <a:pt x="706" y="404"/>
                </a:cubicBezTo>
                <a:cubicBezTo>
                  <a:pt x="706" y="397"/>
                  <a:pt x="700" y="395"/>
                  <a:pt x="692" y="394"/>
                </a:cubicBezTo>
                <a:cubicBezTo>
                  <a:pt x="694" y="409"/>
                  <a:pt x="691" y="419"/>
                  <a:pt x="697" y="430"/>
                </a:cubicBezTo>
                <a:cubicBezTo>
                  <a:pt x="697" y="430"/>
                  <a:pt x="696" y="430"/>
                  <a:pt x="695" y="430"/>
                </a:cubicBezTo>
                <a:cubicBezTo>
                  <a:pt x="694" y="430"/>
                  <a:pt x="693" y="430"/>
                  <a:pt x="692" y="430"/>
                </a:cubicBezTo>
                <a:cubicBezTo>
                  <a:pt x="690" y="430"/>
                  <a:pt x="689" y="430"/>
                  <a:pt x="688" y="430"/>
                </a:cubicBezTo>
                <a:cubicBezTo>
                  <a:pt x="686" y="430"/>
                  <a:pt x="684" y="430"/>
                  <a:pt x="684" y="432"/>
                </a:cubicBezTo>
                <a:cubicBezTo>
                  <a:pt x="695" y="448"/>
                  <a:pt x="715" y="455"/>
                  <a:pt x="730" y="468"/>
                </a:cubicBezTo>
                <a:cubicBezTo>
                  <a:pt x="726" y="467"/>
                  <a:pt x="721" y="467"/>
                  <a:pt x="717" y="467"/>
                </a:cubicBezTo>
                <a:cubicBezTo>
                  <a:pt x="677" y="467"/>
                  <a:pt x="633" y="480"/>
                  <a:pt x="615" y="512"/>
                </a:cubicBezTo>
                <a:cubicBezTo>
                  <a:pt x="613" y="486"/>
                  <a:pt x="597" y="474"/>
                  <a:pt x="581" y="463"/>
                </a:cubicBezTo>
                <a:cubicBezTo>
                  <a:pt x="590" y="463"/>
                  <a:pt x="596" y="465"/>
                  <a:pt x="603" y="465"/>
                </a:cubicBezTo>
                <a:cubicBezTo>
                  <a:pt x="605" y="465"/>
                  <a:pt x="608" y="465"/>
                  <a:pt x="610" y="464"/>
                </a:cubicBezTo>
                <a:cubicBezTo>
                  <a:pt x="614" y="460"/>
                  <a:pt x="608" y="461"/>
                  <a:pt x="609" y="456"/>
                </a:cubicBezTo>
                <a:cubicBezTo>
                  <a:pt x="616" y="454"/>
                  <a:pt x="620" y="451"/>
                  <a:pt x="622" y="444"/>
                </a:cubicBezTo>
                <a:cubicBezTo>
                  <a:pt x="616" y="442"/>
                  <a:pt x="612" y="442"/>
                  <a:pt x="608" y="442"/>
                </a:cubicBezTo>
                <a:cubicBezTo>
                  <a:pt x="606" y="442"/>
                  <a:pt x="605" y="442"/>
                  <a:pt x="603" y="442"/>
                </a:cubicBezTo>
                <a:cubicBezTo>
                  <a:pt x="601" y="442"/>
                  <a:pt x="600" y="442"/>
                  <a:pt x="598" y="442"/>
                </a:cubicBezTo>
                <a:cubicBezTo>
                  <a:pt x="598" y="442"/>
                  <a:pt x="597" y="442"/>
                  <a:pt x="597" y="442"/>
                </a:cubicBezTo>
                <a:cubicBezTo>
                  <a:pt x="608" y="434"/>
                  <a:pt x="607" y="424"/>
                  <a:pt x="607" y="411"/>
                </a:cubicBezTo>
                <a:cubicBezTo>
                  <a:pt x="597" y="412"/>
                  <a:pt x="591" y="417"/>
                  <a:pt x="586" y="423"/>
                </a:cubicBezTo>
                <a:cubicBezTo>
                  <a:pt x="586" y="418"/>
                  <a:pt x="586" y="418"/>
                  <a:pt x="586" y="418"/>
                </a:cubicBezTo>
                <a:cubicBezTo>
                  <a:pt x="586" y="418"/>
                  <a:pt x="586" y="418"/>
                  <a:pt x="586" y="418"/>
                </a:cubicBezTo>
                <a:cubicBezTo>
                  <a:pt x="579" y="418"/>
                  <a:pt x="581" y="426"/>
                  <a:pt x="574" y="427"/>
                </a:cubicBezTo>
                <a:cubicBezTo>
                  <a:pt x="568" y="426"/>
                  <a:pt x="567" y="419"/>
                  <a:pt x="562" y="416"/>
                </a:cubicBezTo>
                <a:cubicBezTo>
                  <a:pt x="562" y="418"/>
                  <a:pt x="559" y="422"/>
                  <a:pt x="556" y="422"/>
                </a:cubicBezTo>
                <a:cubicBezTo>
                  <a:pt x="555" y="422"/>
                  <a:pt x="554" y="421"/>
                  <a:pt x="554" y="420"/>
                </a:cubicBezTo>
                <a:cubicBezTo>
                  <a:pt x="562" y="419"/>
                  <a:pt x="560" y="409"/>
                  <a:pt x="564" y="404"/>
                </a:cubicBezTo>
                <a:cubicBezTo>
                  <a:pt x="564" y="404"/>
                  <a:pt x="563" y="404"/>
                  <a:pt x="562" y="404"/>
                </a:cubicBezTo>
                <a:cubicBezTo>
                  <a:pt x="561" y="404"/>
                  <a:pt x="560" y="404"/>
                  <a:pt x="559" y="404"/>
                </a:cubicBezTo>
                <a:cubicBezTo>
                  <a:pt x="558" y="405"/>
                  <a:pt x="557" y="405"/>
                  <a:pt x="556" y="405"/>
                </a:cubicBezTo>
                <a:cubicBezTo>
                  <a:pt x="554" y="405"/>
                  <a:pt x="552" y="404"/>
                  <a:pt x="552" y="403"/>
                </a:cubicBezTo>
                <a:cubicBezTo>
                  <a:pt x="545" y="382"/>
                  <a:pt x="559" y="371"/>
                  <a:pt x="562" y="345"/>
                </a:cubicBezTo>
                <a:cubicBezTo>
                  <a:pt x="562" y="356"/>
                  <a:pt x="568" y="362"/>
                  <a:pt x="569" y="372"/>
                </a:cubicBezTo>
                <a:cubicBezTo>
                  <a:pt x="570" y="372"/>
                  <a:pt x="571" y="372"/>
                  <a:pt x="572" y="372"/>
                </a:cubicBezTo>
                <a:cubicBezTo>
                  <a:pt x="576" y="372"/>
                  <a:pt x="578" y="375"/>
                  <a:pt x="578" y="379"/>
                </a:cubicBezTo>
                <a:cubicBezTo>
                  <a:pt x="580" y="378"/>
                  <a:pt x="581" y="378"/>
                  <a:pt x="583" y="378"/>
                </a:cubicBezTo>
                <a:cubicBezTo>
                  <a:pt x="585" y="378"/>
                  <a:pt x="587" y="379"/>
                  <a:pt x="589" y="380"/>
                </a:cubicBezTo>
                <a:cubicBezTo>
                  <a:pt x="591" y="381"/>
                  <a:pt x="593" y="382"/>
                  <a:pt x="596" y="382"/>
                </a:cubicBezTo>
                <a:cubicBezTo>
                  <a:pt x="597" y="382"/>
                  <a:pt x="597" y="382"/>
                  <a:pt x="597" y="382"/>
                </a:cubicBezTo>
                <a:cubicBezTo>
                  <a:pt x="596" y="372"/>
                  <a:pt x="594" y="368"/>
                  <a:pt x="600" y="363"/>
                </a:cubicBezTo>
                <a:cubicBezTo>
                  <a:pt x="597" y="362"/>
                  <a:pt x="591" y="353"/>
                  <a:pt x="593" y="351"/>
                </a:cubicBezTo>
                <a:cubicBezTo>
                  <a:pt x="595" y="353"/>
                  <a:pt x="597" y="353"/>
                  <a:pt x="599" y="353"/>
                </a:cubicBezTo>
                <a:cubicBezTo>
                  <a:pt x="600" y="353"/>
                  <a:pt x="601" y="353"/>
                  <a:pt x="602" y="353"/>
                </a:cubicBezTo>
                <a:cubicBezTo>
                  <a:pt x="579" y="323"/>
                  <a:pt x="620" y="339"/>
                  <a:pt x="638" y="329"/>
                </a:cubicBezTo>
                <a:cubicBezTo>
                  <a:pt x="630" y="314"/>
                  <a:pt x="618" y="304"/>
                  <a:pt x="600" y="300"/>
                </a:cubicBezTo>
                <a:cubicBezTo>
                  <a:pt x="613" y="294"/>
                  <a:pt x="632" y="293"/>
                  <a:pt x="638" y="280"/>
                </a:cubicBezTo>
                <a:cubicBezTo>
                  <a:pt x="637" y="280"/>
                  <a:pt x="637" y="280"/>
                  <a:pt x="637" y="280"/>
                </a:cubicBezTo>
                <a:cubicBezTo>
                  <a:pt x="635" y="280"/>
                  <a:pt x="633" y="278"/>
                  <a:pt x="632" y="276"/>
                </a:cubicBezTo>
                <a:cubicBezTo>
                  <a:pt x="638" y="271"/>
                  <a:pt x="646" y="268"/>
                  <a:pt x="648" y="259"/>
                </a:cubicBezTo>
                <a:cubicBezTo>
                  <a:pt x="617" y="259"/>
                  <a:pt x="600" y="262"/>
                  <a:pt x="586" y="286"/>
                </a:cubicBezTo>
                <a:cubicBezTo>
                  <a:pt x="592" y="270"/>
                  <a:pt x="591" y="264"/>
                  <a:pt x="588" y="245"/>
                </a:cubicBezTo>
                <a:cubicBezTo>
                  <a:pt x="588" y="245"/>
                  <a:pt x="587" y="246"/>
                  <a:pt x="587" y="246"/>
                </a:cubicBezTo>
                <a:cubicBezTo>
                  <a:pt x="579" y="246"/>
                  <a:pt x="584" y="233"/>
                  <a:pt x="579" y="230"/>
                </a:cubicBezTo>
                <a:cubicBezTo>
                  <a:pt x="572" y="231"/>
                  <a:pt x="571" y="238"/>
                  <a:pt x="568" y="244"/>
                </a:cubicBezTo>
                <a:cubicBezTo>
                  <a:pt x="565" y="244"/>
                  <a:pt x="566" y="240"/>
                  <a:pt x="563" y="240"/>
                </a:cubicBezTo>
                <a:cubicBezTo>
                  <a:pt x="563" y="240"/>
                  <a:pt x="563" y="240"/>
                  <a:pt x="562" y="240"/>
                </a:cubicBezTo>
                <a:cubicBezTo>
                  <a:pt x="562" y="247"/>
                  <a:pt x="562" y="247"/>
                  <a:pt x="562" y="247"/>
                </a:cubicBezTo>
                <a:cubicBezTo>
                  <a:pt x="561" y="246"/>
                  <a:pt x="560" y="246"/>
                  <a:pt x="559" y="246"/>
                </a:cubicBezTo>
                <a:cubicBezTo>
                  <a:pt x="557" y="246"/>
                  <a:pt x="555" y="248"/>
                  <a:pt x="552" y="249"/>
                </a:cubicBezTo>
                <a:cubicBezTo>
                  <a:pt x="551" y="238"/>
                  <a:pt x="545" y="232"/>
                  <a:pt x="538" y="227"/>
                </a:cubicBezTo>
                <a:cubicBezTo>
                  <a:pt x="538" y="231"/>
                  <a:pt x="537" y="235"/>
                  <a:pt x="535" y="237"/>
                </a:cubicBezTo>
                <a:cubicBezTo>
                  <a:pt x="534" y="231"/>
                  <a:pt x="530" y="228"/>
                  <a:pt x="530" y="221"/>
                </a:cubicBezTo>
                <a:cubicBezTo>
                  <a:pt x="529" y="221"/>
                  <a:pt x="528" y="221"/>
                  <a:pt x="527" y="221"/>
                </a:cubicBezTo>
                <a:cubicBezTo>
                  <a:pt x="524" y="221"/>
                  <a:pt x="523" y="223"/>
                  <a:pt x="521" y="225"/>
                </a:cubicBezTo>
                <a:cubicBezTo>
                  <a:pt x="519" y="217"/>
                  <a:pt x="511" y="216"/>
                  <a:pt x="506" y="211"/>
                </a:cubicBezTo>
                <a:cubicBezTo>
                  <a:pt x="503" y="219"/>
                  <a:pt x="505" y="224"/>
                  <a:pt x="506" y="232"/>
                </a:cubicBezTo>
                <a:cubicBezTo>
                  <a:pt x="504" y="232"/>
                  <a:pt x="504" y="230"/>
                  <a:pt x="502" y="230"/>
                </a:cubicBezTo>
                <a:cubicBezTo>
                  <a:pt x="501" y="230"/>
                  <a:pt x="501" y="230"/>
                  <a:pt x="501" y="230"/>
                </a:cubicBezTo>
                <a:cubicBezTo>
                  <a:pt x="502" y="253"/>
                  <a:pt x="514" y="267"/>
                  <a:pt x="529" y="280"/>
                </a:cubicBezTo>
                <a:cubicBezTo>
                  <a:pt x="517" y="269"/>
                  <a:pt x="503" y="263"/>
                  <a:pt x="486" y="263"/>
                </a:cubicBezTo>
                <a:cubicBezTo>
                  <a:pt x="482" y="263"/>
                  <a:pt x="478" y="264"/>
                  <a:pt x="473" y="264"/>
                </a:cubicBezTo>
                <a:cubicBezTo>
                  <a:pt x="476" y="275"/>
                  <a:pt x="483" y="285"/>
                  <a:pt x="496" y="292"/>
                </a:cubicBezTo>
                <a:cubicBezTo>
                  <a:pt x="490" y="292"/>
                  <a:pt x="486" y="294"/>
                  <a:pt x="485" y="298"/>
                </a:cubicBezTo>
                <a:cubicBezTo>
                  <a:pt x="491" y="303"/>
                  <a:pt x="498" y="305"/>
                  <a:pt x="507" y="305"/>
                </a:cubicBezTo>
                <a:cubicBezTo>
                  <a:pt x="517" y="305"/>
                  <a:pt x="527" y="303"/>
                  <a:pt x="537" y="302"/>
                </a:cubicBezTo>
                <a:cubicBezTo>
                  <a:pt x="538" y="304"/>
                  <a:pt x="539" y="306"/>
                  <a:pt x="540" y="309"/>
                </a:cubicBezTo>
                <a:cubicBezTo>
                  <a:pt x="506" y="322"/>
                  <a:pt x="479" y="344"/>
                  <a:pt x="475" y="387"/>
                </a:cubicBezTo>
                <a:cubicBezTo>
                  <a:pt x="461" y="359"/>
                  <a:pt x="431" y="304"/>
                  <a:pt x="401" y="281"/>
                </a:cubicBezTo>
                <a:cubicBezTo>
                  <a:pt x="391" y="268"/>
                  <a:pt x="385" y="257"/>
                  <a:pt x="396" y="245"/>
                </a:cubicBezTo>
                <a:cubicBezTo>
                  <a:pt x="394" y="251"/>
                  <a:pt x="396" y="253"/>
                  <a:pt x="396" y="259"/>
                </a:cubicBezTo>
                <a:cubicBezTo>
                  <a:pt x="397" y="259"/>
                  <a:pt x="398" y="259"/>
                  <a:pt x="398" y="259"/>
                </a:cubicBezTo>
                <a:cubicBezTo>
                  <a:pt x="400" y="259"/>
                  <a:pt x="402" y="260"/>
                  <a:pt x="403" y="261"/>
                </a:cubicBezTo>
                <a:cubicBezTo>
                  <a:pt x="404" y="262"/>
                  <a:pt x="406" y="263"/>
                  <a:pt x="408" y="263"/>
                </a:cubicBezTo>
                <a:cubicBezTo>
                  <a:pt x="408" y="263"/>
                  <a:pt x="408" y="263"/>
                  <a:pt x="408" y="263"/>
                </a:cubicBezTo>
                <a:cubicBezTo>
                  <a:pt x="409" y="260"/>
                  <a:pt x="406" y="252"/>
                  <a:pt x="410" y="252"/>
                </a:cubicBezTo>
                <a:cubicBezTo>
                  <a:pt x="413" y="253"/>
                  <a:pt x="417" y="254"/>
                  <a:pt x="421" y="254"/>
                </a:cubicBezTo>
                <a:cubicBezTo>
                  <a:pt x="422" y="254"/>
                  <a:pt x="423" y="254"/>
                  <a:pt x="424" y="254"/>
                </a:cubicBezTo>
                <a:cubicBezTo>
                  <a:pt x="425" y="250"/>
                  <a:pt x="419" y="241"/>
                  <a:pt x="417" y="235"/>
                </a:cubicBezTo>
                <a:cubicBezTo>
                  <a:pt x="418" y="235"/>
                  <a:pt x="418" y="235"/>
                  <a:pt x="418" y="235"/>
                </a:cubicBezTo>
                <a:cubicBezTo>
                  <a:pt x="420" y="235"/>
                  <a:pt x="422" y="234"/>
                  <a:pt x="423" y="233"/>
                </a:cubicBezTo>
                <a:cubicBezTo>
                  <a:pt x="425" y="231"/>
                  <a:pt x="426" y="230"/>
                  <a:pt x="429" y="230"/>
                </a:cubicBezTo>
                <a:cubicBezTo>
                  <a:pt x="430" y="230"/>
                  <a:pt x="430" y="230"/>
                  <a:pt x="431" y="230"/>
                </a:cubicBezTo>
                <a:cubicBezTo>
                  <a:pt x="431" y="222"/>
                  <a:pt x="419" y="225"/>
                  <a:pt x="415" y="220"/>
                </a:cubicBezTo>
                <a:cubicBezTo>
                  <a:pt x="422" y="216"/>
                  <a:pt x="421" y="207"/>
                  <a:pt x="419" y="201"/>
                </a:cubicBezTo>
                <a:cubicBezTo>
                  <a:pt x="413" y="206"/>
                  <a:pt x="404" y="207"/>
                  <a:pt x="403" y="216"/>
                </a:cubicBezTo>
                <a:cubicBezTo>
                  <a:pt x="401" y="210"/>
                  <a:pt x="396" y="207"/>
                  <a:pt x="390" y="204"/>
                </a:cubicBezTo>
                <a:cubicBezTo>
                  <a:pt x="390" y="210"/>
                  <a:pt x="387" y="212"/>
                  <a:pt x="384" y="215"/>
                </a:cubicBezTo>
                <a:cubicBezTo>
                  <a:pt x="382" y="211"/>
                  <a:pt x="378" y="210"/>
                  <a:pt x="375" y="210"/>
                </a:cubicBezTo>
                <a:cubicBezTo>
                  <a:pt x="373" y="210"/>
                  <a:pt x="371" y="210"/>
                  <a:pt x="369" y="211"/>
                </a:cubicBezTo>
                <a:cubicBezTo>
                  <a:pt x="367" y="211"/>
                  <a:pt x="365" y="211"/>
                  <a:pt x="363" y="211"/>
                </a:cubicBezTo>
                <a:cubicBezTo>
                  <a:pt x="362" y="211"/>
                  <a:pt x="362" y="211"/>
                  <a:pt x="362" y="211"/>
                </a:cubicBezTo>
                <a:cubicBezTo>
                  <a:pt x="361" y="223"/>
                  <a:pt x="371" y="223"/>
                  <a:pt x="374" y="230"/>
                </a:cubicBezTo>
                <a:cubicBezTo>
                  <a:pt x="372" y="231"/>
                  <a:pt x="369" y="231"/>
                  <a:pt x="366" y="231"/>
                </a:cubicBezTo>
                <a:cubicBezTo>
                  <a:pt x="335" y="231"/>
                  <a:pt x="284" y="199"/>
                  <a:pt x="306" y="162"/>
                </a:cubicBezTo>
                <a:cubicBezTo>
                  <a:pt x="305" y="168"/>
                  <a:pt x="306" y="173"/>
                  <a:pt x="308" y="177"/>
                </a:cubicBezTo>
                <a:cubicBezTo>
                  <a:pt x="308" y="177"/>
                  <a:pt x="309" y="177"/>
                  <a:pt x="309" y="177"/>
                </a:cubicBezTo>
                <a:cubicBezTo>
                  <a:pt x="314" y="177"/>
                  <a:pt x="317" y="179"/>
                  <a:pt x="321" y="180"/>
                </a:cubicBezTo>
                <a:cubicBezTo>
                  <a:pt x="323" y="175"/>
                  <a:pt x="319" y="167"/>
                  <a:pt x="321" y="167"/>
                </a:cubicBezTo>
                <a:cubicBezTo>
                  <a:pt x="323" y="168"/>
                  <a:pt x="325" y="169"/>
                  <a:pt x="327" y="169"/>
                </a:cubicBezTo>
                <a:cubicBezTo>
                  <a:pt x="330" y="169"/>
                  <a:pt x="334" y="168"/>
                  <a:pt x="337" y="167"/>
                </a:cubicBezTo>
                <a:cubicBezTo>
                  <a:pt x="334" y="159"/>
                  <a:pt x="330" y="152"/>
                  <a:pt x="323" y="150"/>
                </a:cubicBezTo>
                <a:cubicBezTo>
                  <a:pt x="330" y="148"/>
                  <a:pt x="334" y="143"/>
                  <a:pt x="335" y="136"/>
                </a:cubicBezTo>
                <a:cubicBezTo>
                  <a:pt x="330" y="136"/>
                  <a:pt x="327" y="135"/>
                  <a:pt x="324" y="135"/>
                </a:cubicBezTo>
                <a:cubicBezTo>
                  <a:pt x="323" y="135"/>
                  <a:pt x="321" y="135"/>
                  <a:pt x="318" y="136"/>
                </a:cubicBezTo>
                <a:cubicBezTo>
                  <a:pt x="324" y="131"/>
                  <a:pt x="319" y="122"/>
                  <a:pt x="320" y="114"/>
                </a:cubicBezTo>
                <a:cubicBezTo>
                  <a:pt x="315" y="115"/>
                  <a:pt x="313" y="120"/>
                  <a:pt x="308" y="121"/>
                </a:cubicBezTo>
                <a:cubicBezTo>
                  <a:pt x="305" y="124"/>
                  <a:pt x="307" y="131"/>
                  <a:pt x="304" y="133"/>
                </a:cubicBezTo>
                <a:cubicBezTo>
                  <a:pt x="300" y="128"/>
                  <a:pt x="296" y="124"/>
                  <a:pt x="289" y="122"/>
                </a:cubicBezTo>
                <a:cubicBezTo>
                  <a:pt x="286" y="125"/>
                  <a:pt x="291" y="132"/>
                  <a:pt x="285" y="134"/>
                </a:cubicBezTo>
                <a:cubicBezTo>
                  <a:pt x="283" y="134"/>
                  <a:pt x="281" y="134"/>
                  <a:pt x="280" y="134"/>
                </a:cubicBezTo>
                <a:cubicBezTo>
                  <a:pt x="277" y="134"/>
                  <a:pt x="275" y="134"/>
                  <a:pt x="272" y="135"/>
                </a:cubicBezTo>
                <a:cubicBezTo>
                  <a:pt x="270" y="135"/>
                  <a:pt x="267" y="136"/>
                  <a:pt x="263" y="136"/>
                </a:cubicBezTo>
                <a:cubicBezTo>
                  <a:pt x="262" y="136"/>
                  <a:pt x="262" y="136"/>
                  <a:pt x="261" y="136"/>
                </a:cubicBezTo>
                <a:cubicBezTo>
                  <a:pt x="260" y="149"/>
                  <a:pt x="271" y="149"/>
                  <a:pt x="278" y="153"/>
                </a:cubicBezTo>
                <a:cubicBezTo>
                  <a:pt x="272" y="153"/>
                  <a:pt x="271" y="159"/>
                  <a:pt x="266" y="162"/>
                </a:cubicBezTo>
                <a:cubicBezTo>
                  <a:pt x="257" y="149"/>
                  <a:pt x="247" y="130"/>
                  <a:pt x="242" y="113"/>
                </a:cubicBezTo>
                <a:cubicBezTo>
                  <a:pt x="248" y="110"/>
                  <a:pt x="255" y="108"/>
                  <a:pt x="262" y="105"/>
                </a:cubicBezTo>
                <a:cubicBezTo>
                  <a:pt x="260" y="106"/>
                  <a:pt x="257" y="112"/>
                  <a:pt x="260" y="119"/>
                </a:cubicBezTo>
                <a:cubicBezTo>
                  <a:pt x="260" y="117"/>
                  <a:pt x="261" y="117"/>
                  <a:pt x="261" y="117"/>
                </a:cubicBezTo>
                <a:cubicBezTo>
                  <a:pt x="263" y="117"/>
                  <a:pt x="264" y="121"/>
                  <a:pt x="265" y="122"/>
                </a:cubicBezTo>
                <a:cubicBezTo>
                  <a:pt x="271" y="122"/>
                  <a:pt x="272" y="118"/>
                  <a:pt x="276" y="118"/>
                </a:cubicBezTo>
                <a:cubicBezTo>
                  <a:pt x="277" y="118"/>
                  <a:pt x="278" y="118"/>
                  <a:pt x="280" y="119"/>
                </a:cubicBezTo>
                <a:cubicBezTo>
                  <a:pt x="276" y="107"/>
                  <a:pt x="290" y="113"/>
                  <a:pt x="289" y="105"/>
                </a:cubicBezTo>
                <a:cubicBezTo>
                  <a:pt x="277" y="101"/>
                  <a:pt x="266" y="82"/>
                  <a:pt x="277" y="71"/>
                </a:cubicBezTo>
                <a:cubicBezTo>
                  <a:pt x="281" y="79"/>
                  <a:pt x="288" y="78"/>
                  <a:pt x="296" y="80"/>
                </a:cubicBezTo>
                <a:cubicBezTo>
                  <a:pt x="295" y="66"/>
                  <a:pt x="293" y="65"/>
                  <a:pt x="290" y="50"/>
                </a:cubicBezTo>
                <a:cubicBezTo>
                  <a:pt x="293" y="51"/>
                  <a:pt x="295" y="52"/>
                  <a:pt x="296" y="52"/>
                </a:cubicBezTo>
                <a:cubicBezTo>
                  <a:pt x="302" y="52"/>
                  <a:pt x="306" y="48"/>
                  <a:pt x="311" y="45"/>
                </a:cubicBezTo>
                <a:cubicBezTo>
                  <a:pt x="307" y="38"/>
                  <a:pt x="299" y="35"/>
                  <a:pt x="289" y="33"/>
                </a:cubicBezTo>
                <a:cubicBezTo>
                  <a:pt x="305" y="31"/>
                  <a:pt x="303" y="19"/>
                  <a:pt x="308" y="6"/>
                </a:cubicBezTo>
                <a:cubicBezTo>
                  <a:pt x="294" y="8"/>
                  <a:pt x="287" y="13"/>
                  <a:pt x="278" y="23"/>
                </a:cubicBezTo>
                <a:cubicBezTo>
                  <a:pt x="278" y="11"/>
                  <a:pt x="274" y="3"/>
                  <a:pt x="265" y="1"/>
                </a:cubicBezTo>
              </a:path>
            </a:pathLst>
          </a:custGeom>
          <a:solidFill>
            <a:srgbClr val="FFFFFF">
              <a:alpha val="60000"/>
            </a:srgbClr>
          </a:solidFill>
          <a:ln w="9525">
            <a:noFill/>
            <a:round/>
            <a:headEnd/>
            <a:tailEnd/>
          </a:ln>
        </p:spPr>
        <p:txBody>
          <a:bodyPr/>
          <a:lstStyle/>
          <a:p>
            <a:pPr fontAlgn="auto">
              <a:spcBef>
                <a:spcPts val="0"/>
              </a:spcBef>
              <a:spcAft>
                <a:spcPts val="0"/>
              </a:spcAft>
              <a:defRPr/>
            </a:pPr>
            <a:endParaRPr lang="en-US">
              <a:latin typeface="+mn-lt"/>
            </a:endParaRPr>
          </a:p>
        </p:txBody>
      </p:sp>
      <p:sp>
        <p:nvSpPr>
          <p:cNvPr id="5" name="Freeform 4"/>
          <p:cNvSpPr>
            <a:spLocks/>
          </p:cNvSpPr>
          <p:nvPr/>
        </p:nvSpPr>
        <p:spPr bwMode="auto">
          <a:xfrm flipV="1">
            <a:off x="0" y="0"/>
            <a:ext cx="9144000" cy="1600200"/>
          </a:xfrm>
          <a:custGeom>
            <a:avLst/>
            <a:gdLst/>
            <a:ahLst/>
            <a:cxnLst>
              <a:cxn ang="0">
                <a:pos x="1028" y="364"/>
              </a:cxn>
              <a:cxn ang="0">
                <a:pos x="0" y="536"/>
              </a:cxn>
              <a:cxn ang="0">
                <a:pos x="3416" y="536"/>
              </a:cxn>
              <a:cxn ang="0">
                <a:pos x="3416" y="0"/>
              </a:cxn>
              <a:cxn ang="0">
                <a:pos x="1028" y="364"/>
              </a:cxn>
            </a:cxnLst>
            <a:rect l="0" t="0" r="r" b="b"/>
            <a:pathLst>
              <a:path w="3416" h="536">
                <a:moveTo>
                  <a:pt x="1028" y="364"/>
                </a:moveTo>
                <a:cubicBezTo>
                  <a:pt x="320" y="344"/>
                  <a:pt x="0" y="536"/>
                  <a:pt x="0" y="536"/>
                </a:cubicBezTo>
                <a:cubicBezTo>
                  <a:pt x="3416" y="536"/>
                  <a:pt x="3416" y="536"/>
                  <a:pt x="3416" y="536"/>
                </a:cubicBezTo>
                <a:cubicBezTo>
                  <a:pt x="3416" y="0"/>
                  <a:pt x="3416" y="0"/>
                  <a:pt x="3416" y="0"/>
                </a:cubicBezTo>
                <a:cubicBezTo>
                  <a:pt x="2904" y="340"/>
                  <a:pt x="2257" y="399"/>
                  <a:pt x="1028" y="364"/>
                </a:cubicBezTo>
              </a:path>
            </a:pathLst>
          </a:custGeom>
          <a:gradFill rotWithShape="1">
            <a:gsLst>
              <a:gs pos="0">
                <a:srgbClr val="BED730"/>
              </a:gs>
              <a:gs pos="100000">
                <a:srgbClr val="078945"/>
              </a:gs>
            </a:gsLst>
            <a:lin ang="2700000" scaled="1"/>
          </a:gradFill>
          <a:ln w="9525">
            <a:noFill/>
            <a:round/>
            <a:headEnd/>
            <a:tailEnd/>
          </a:ln>
        </p:spPr>
        <p:txBody>
          <a:bodyPr/>
          <a:lstStyle/>
          <a:p>
            <a:pPr fontAlgn="auto">
              <a:spcBef>
                <a:spcPts val="0"/>
              </a:spcBef>
              <a:spcAft>
                <a:spcPts val="0"/>
              </a:spcAft>
              <a:defRPr/>
            </a:pPr>
            <a:endParaRPr lang="en-US">
              <a:latin typeface="+mn-lt"/>
            </a:endParaRPr>
          </a:p>
        </p:txBody>
      </p:sp>
      <p:sp>
        <p:nvSpPr>
          <p:cNvPr id="6" name="Text Box 65"/>
          <p:cNvSpPr txBox="1">
            <a:spLocks noChangeArrowheads="1"/>
          </p:cNvSpPr>
          <p:nvPr/>
        </p:nvSpPr>
        <p:spPr bwMode="auto">
          <a:xfrm>
            <a:off x="3048000" y="33338"/>
            <a:ext cx="6096000" cy="381000"/>
          </a:xfrm>
          <a:prstGeom prst="rect">
            <a:avLst/>
          </a:prstGeom>
          <a:noFill/>
          <a:ln w="9525">
            <a:noFill/>
            <a:miter lim="800000"/>
            <a:headEnd/>
            <a:tailEnd/>
          </a:ln>
        </p:spPr>
        <p:txBody>
          <a:bodyPr lIns="0" tIns="0" rIns="0" bIns="0"/>
          <a:lstStyle/>
          <a:p>
            <a:pPr>
              <a:spcAft>
                <a:spcPts val="1000"/>
              </a:spcAft>
              <a:defRPr/>
            </a:pPr>
            <a:r>
              <a:rPr lang="en-US" sz="2200" b="1" dirty="0">
                <a:solidFill>
                  <a:srgbClr val="FFFFFF"/>
                </a:solidFill>
                <a:latin typeface="Georgia" pitchFamily="18" charset="0"/>
              </a:rPr>
              <a:t>Center for Aging in Diverse Communities</a:t>
            </a:r>
            <a:endParaRPr lang="en-US" sz="2200" dirty="0">
              <a:latin typeface="Arial" pitchFamily="34" charset="0"/>
            </a:endParaRPr>
          </a:p>
        </p:txBody>
      </p:sp>
      <p:cxnSp>
        <p:nvCxnSpPr>
          <p:cNvPr id="7" name="AutoShape 13"/>
          <p:cNvCxnSpPr>
            <a:cxnSpLocks noChangeShapeType="1"/>
          </p:cNvCxnSpPr>
          <p:nvPr/>
        </p:nvCxnSpPr>
        <p:spPr bwMode="auto">
          <a:xfrm>
            <a:off x="0" y="6324600"/>
            <a:ext cx="9144000" cy="1588"/>
          </a:xfrm>
          <a:prstGeom prst="straightConnector1">
            <a:avLst/>
          </a:prstGeom>
          <a:noFill/>
          <a:ln w="19050" cap="rnd">
            <a:solidFill>
              <a:srgbClr val="A0CE1F"/>
            </a:solidFill>
            <a:prstDash val="sysDot"/>
            <a:round/>
            <a:headEnd/>
            <a:tailEnd/>
          </a:ln>
        </p:spPr>
      </p:cxnSp>
      <p:sp>
        <p:nvSpPr>
          <p:cNvPr id="8" name="Text Box 21"/>
          <p:cNvSpPr txBox="1">
            <a:spLocks noChangeArrowheads="1"/>
          </p:cNvSpPr>
          <p:nvPr/>
        </p:nvSpPr>
        <p:spPr bwMode="auto">
          <a:xfrm>
            <a:off x="1066800" y="6400800"/>
            <a:ext cx="7239000" cy="350838"/>
          </a:xfrm>
          <a:prstGeom prst="rect">
            <a:avLst/>
          </a:prstGeom>
          <a:noFill/>
          <a:ln w="9525">
            <a:noFill/>
            <a:miter lim="800000"/>
            <a:headEnd/>
            <a:tailEnd/>
          </a:ln>
        </p:spPr>
        <p:txBody>
          <a:bodyPr lIns="0" tIns="0" rIns="0" bIns="0"/>
          <a:lstStyle/>
          <a:p>
            <a:pPr>
              <a:spcAft>
                <a:spcPts val="1000"/>
              </a:spcAft>
              <a:defRPr/>
            </a:pPr>
            <a:r>
              <a:rPr lang="en-US" b="1" dirty="0">
                <a:solidFill>
                  <a:srgbClr val="A0CE67"/>
                </a:solidFill>
                <a:latin typeface="Georgia" pitchFamily="18" charset="0"/>
              </a:rPr>
              <a:t>UCSF Helen Diller Family Comprehensive Cancer Center</a:t>
            </a:r>
            <a:endParaRPr lang="en-US" dirty="0">
              <a:latin typeface="Arial" pitchFamily="34" charset="0"/>
            </a:endParaRPr>
          </a:p>
        </p:txBody>
      </p:sp>
      <p:sp>
        <p:nvSpPr>
          <p:cNvPr id="9" name="Freeform 11"/>
          <p:cNvSpPr>
            <a:spLocks noEditPoints="1"/>
          </p:cNvSpPr>
          <p:nvPr/>
        </p:nvSpPr>
        <p:spPr bwMode="auto">
          <a:xfrm rot="16200000">
            <a:off x="6519069" y="-1108869"/>
            <a:ext cx="1981200" cy="4046538"/>
          </a:xfrm>
          <a:custGeom>
            <a:avLst/>
            <a:gdLst/>
            <a:ahLst/>
            <a:cxnLst>
              <a:cxn ang="0">
                <a:pos x="229" y="1598"/>
              </a:cxn>
              <a:cxn ang="0">
                <a:pos x="408" y="1455"/>
              </a:cxn>
              <a:cxn ang="0">
                <a:pos x="467" y="1294"/>
              </a:cxn>
              <a:cxn ang="0">
                <a:pos x="480" y="1083"/>
              </a:cxn>
              <a:cxn ang="0">
                <a:pos x="646" y="935"/>
              </a:cxn>
              <a:cxn ang="0">
                <a:pos x="562" y="782"/>
              </a:cxn>
              <a:cxn ang="0">
                <a:pos x="541" y="765"/>
              </a:cxn>
              <a:cxn ang="0">
                <a:pos x="615" y="536"/>
              </a:cxn>
              <a:cxn ang="0">
                <a:pos x="523" y="435"/>
              </a:cxn>
              <a:cxn ang="0">
                <a:pos x="307" y="292"/>
              </a:cxn>
              <a:cxn ang="0">
                <a:pos x="273" y="205"/>
              </a:cxn>
              <a:cxn ang="0">
                <a:pos x="296" y="181"/>
              </a:cxn>
              <a:cxn ang="0">
                <a:pos x="217" y="119"/>
              </a:cxn>
              <a:cxn ang="0">
                <a:pos x="159" y="86"/>
              </a:cxn>
              <a:cxn ang="0">
                <a:pos x="233" y="49"/>
              </a:cxn>
              <a:cxn ang="0">
                <a:pos x="111" y="33"/>
              </a:cxn>
              <a:cxn ang="0">
                <a:pos x="37" y="81"/>
              </a:cxn>
              <a:cxn ang="0">
                <a:pos x="58" y="145"/>
              </a:cxn>
              <a:cxn ang="0">
                <a:pos x="246" y="163"/>
              </a:cxn>
              <a:cxn ang="0">
                <a:pos x="150" y="290"/>
              </a:cxn>
              <a:cxn ang="0">
                <a:pos x="306" y="334"/>
              </a:cxn>
              <a:cxn ang="0">
                <a:pos x="439" y="371"/>
              </a:cxn>
              <a:cxn ang="0">
                <a:pos x="465" y="594"/>
              </a:cxn>
              <a:cxn ang="0">
                <a:pos x="371" y="534"/>
              </a:cxn>
              <a:cxn ang="0">
                <a:pos x="362" y="712"/>
              </a:cxn>
              <a:cxn ang="0">
                <a:pos x="419" y="834"/>
              </a:cxn>
              <a:cxn ang="0">
                <a:pos x="302" y="976"/>
              </a:cxn>
              <a:cxn ang="0">
                <a:pos x="432" y="1041"/>
              </a:cxn>
              <a:cxn ang="0">
                <a:pos x="460" y="1260"/>
              </a:cxn>
              <a:cxn ang="0">
                <a:pos x="397" y="1191"/>
              </a:cxn>
              <a:cxn ang="0">
                <a:pos x="323" y="1301"/>
              </a:cxn>
              <a:cxn ang="0">
                <a:pos x="269" y="1531"/>
              </a:cxn>
              <a:cxn ang="0">
                <a:pos x="302" y="1444"/>
              </a:cxn>
              <a:cxn ang="0">
                <a:pos x="217" y="1427"/>
              </a:cxn>
              <a:cxn ang="0">
                <a:pos x="181" y="1467"/>
              </a:cxn>
              <a:cxn ang="0">
                <a:pos x="126" y="1521"/>
              </a:cxn>
              <a:cxn ang="0">
                <a:pos x="138" y="1600"/>
              </a:cxn>
              <a:cxn ang="0">
                <a:pos x="246" y="1626"/>
              </a:cxn>
              <a:cxn ang="0">
                <a:pos x="436" y="1549"/>
              </a:cxn>
              <a:cxn ang="0">
                <a:pos x="545" y="1556"/>
              </a:cxn>
              <a:cxn ang="0">
                <a:pos x="674" y="1571"/>
              </a:cxn>
              <a:cxn ang="0">
                <a:pos x="877" y="1530"/>
              </a:cxn>
              <a:cxn ang="0">
                <a:pos x="834" y="1355"/>
              </a:cxn>
              <a:cxn ang="0">
                <a:pos x="720" y="1277"/>
              </a:cxn>
              <a:cxn ang="0">
                <a:pos x="622" y="1099"/>
              </a:cxn>
              <a:cxn ang="0">
                <a:pos x="733" y="1056"/>
              </a:cxn>
              <a:cxn ang="0">
                <a:pos x="639" y="942"/>
              </a:cxn>
              <a:cxn ang="0">
                <a:pos x="701" y="911"/>
              </a:cxn>
              <a:cxn ang="0">
                <a:pos x="668" y="862"/>
              </a:cxn>
              <a:cxn ang="0">
                <a:pos x="643" y="798"/>
              </a:cxn>
              <a:cxn ang="0">
                <a:pos x="622" y="806"/>
              </a:cxn>
              <a:cxn ang="0">
                <a:pos x="619" y="740"/>
              </a:cxn>
              <a:cxn ang="0">
                <a:pos x="650" y="627"/>
              </a:cxn>
              <a:cxn ang="0">
                <a:pos x="636" y="557"/>
              </a:cxn>
              <a:cxn ang="0">
                <a:pos x="761" y="528"/>
              </a:cxn>
              <a:cxn ang="0">
                <a:pos x="775" y="403"/>
              </a:cxn>
              <a:cxn ang="0">
                <a:pos x="609" y="456"/>
              </a:cxn>
              <a:cxn ang="0">
                <a:pos x="589" y="380"/>
              </a:cxn>
              <a:cxn ang="0">
                <a:pos x="535" y="237"/>
              </a:cxn>
              <a:cxn ang="0">
                <a:pos x="410" y="252"/>
              </a:cxn>
              <a:cxn ang="0">
                <a:pos x="327" y="169"/>
              </a:cxn>
              <a:cxn ang="0">
                <a:pos x="289" y="105"/>
              </a:cxn>
            </a:cxnLst>
            <a:rect l="0" t="0" r="r" b="b"/>
            <a:pathLst>
              <a:path w="913" h="1866">
                <a:moveTo>
                  <a:pt x="644" y="1308"/>
                </a:moveTo>
                <a:cubicBezTo>
                  <a:pt x="644" y="1308"/>
                  <a:pt x="645" y="1309"/>
                  <a:pt x="645" y="1309"/>
                </a:cubicBezTo>
                <a:cubicBezTo>
                  <a:pt x="645" y="1309"/>
                  <a:pt x="645" y="1308"/>
                  <a:pt x="646" y="1308"/>
                </a:cubicBezTo>
                <a:cubicBezTo>
                  <a:pt x="645" y="1308"/>
                  <a:pt x="645" y="1308"/>
                  <a:pt x="644" y="1308"/>
                </a:cubicBezTo>
                <a:moveTo>
                  <a:pt x="636" y="557"/>
                </a:moveTo>
                <a:cubicBezTo>
                  <a:pt x="636" y="557"/>
                  <a:pt x="636" y="557"/>
                  <a:pt x="636" y="557"/>
                </a:cubicBezTo>
                <a:cubicBezTo>
                  <a:pt x="636" y="557"/>
                  <a:pt x="636" y="557"/>
                  <a:pt x="636" y="557"/>
                </a:cubicBezTo>
                <a:moveTo>
                  <a:pt x="70" y="86"/>
                </a:moveTo>
                <a:cubicBezTo>
                  <a:pt x="70" y="86"/>
                  <a:pt x="70" y="86"/>
                  <a:pt x="70" y="86"/>
                </a:cubicBezTo>
                <a:cubicBezTo>
                  <a:pt x="70" y="86"/>
                  <a:pt x="70" y="86"/>
                  <a:pt x="70" y="86"/>
                </a:cubicBezTo>
                <a:moveTo>
                  <a:pt x="70" y="86"/>
                </a:moveTo>
                <a:cubicBezTo>
                  <a:pt x="70" y="86"/>
                  <a:pt x="70" y="86"/>
                  <a:pt x="70" y="86"/>
                </a:cubicBezTo>
                <a:cubicBezTo>
                  <a:pt x="70" y="86"/>
                  <a:pt x="70" y="86"/>
                  <a:pt x="70" y="86"/>
                </a:cubicBezTo>
                <a:moveTo>
                  <a:pt x="207" y="1622"/>
                </a:moveTo>
                <a:cubicBezTo>
                  <a:pt x="206" y="1622"/>
                  <a:pt x="205" y="1622"/>
                  <a:pt x="205" y="1622"/>
                </a:cubicBezTo>
                <a:cubicBezTo>
                  <a:pt x="206" y="1622"/>
                  <a:pt x="206" y="1622"/>
                  <a:pt x="207" y="1622"/>
                </a:cubicBezTo>
                <a:moveTo>
                  <a:pt x="181" y="1614"/>
                </a:moveTo>
                <a:cubicBezTo>
                  <a:pt x="190" y="1596"/>
                  <a:pt x="204" y="1579"/>
                  <a:pt x="229" y="1579"/>
                </a:cubicBezTo>
                <a:cubicBezTo>
                  <a:pt x="234" y="1579"/>
                  <a:pt x="240" y="1579"/>
                  <a:pt x="246" y="1581"/>
                </a:cubicBezTo>
                <a:cubicBezTo>
                  <a:pt x="239" y="1587"/>
                  <a:pt x="228" y="1589"/>
                  <a:pt x="222" y="1597"/>
                </a:cubicBezTo>
                <a:cubicBezTo>
                  <a:pt x="222" y="1598"/>
                  <a:pt x="224" y="1598"/>
                  <a:pt x="226" y="1598"/>
                </a:cubicBezTo>
                <a:cubicBezTo>
                  <a:pt x="227" y="1598"/>
                  <a:pt x="227" y="1598"/>
                  <a:pt x="227" y="1598"/>
                </a:cubicBezTo>
                <a:cubicBezTo>
                  <a:pt x="227" y="1598"/>
                  <a:pt x="227" y="1598"/>
                  <a:pt x="227" y="1598"/>
                </a:cubicBezTo>
                <a:cubicBezTo>
                  <a:pt x="228" y="1598"/>
                  <a:pt x="228" y="1598"/>
                  <a:pt x="229" y="1598"/>
                </a:cubicBezTo>
                <a:cubicBezTo>
                  <a:pt x="223" y="1601"/>
                  <a:pt x="225" y="1611"/>
                  <a:pt x="220" y="1615"/>
                </a:cubicBezTo>
                <a:cubicBezTo>
                  <a:pt x="220" y="1616"/>
                  <a:pt x="219" y="1616"/>
                  <a:pt x="219" y="1616"/>
                </a:cubicBezTo>
                <a:cubicBezTo>
                  <a:pt x="215" y="1616"/>
                  <a:pt x="216" y="1611"/>
                  <a:pt x="213" y="1610"/>
                </a:cubicBezTo>
                <a:cubicBezTo>
                  <a:pt x="208" y="1611"/>
                  <a:pt x="205" y="1614"/>
                  <a:pt x="205" y="1621"/>
                </a:cubicBezTo>
                <a:cubicBezTo>
                  <a:pt x="205" y="1621"/>
                  <a:pt x="205" y="1621"/>
                  <a:pt x="205" y="1622"/>
                </a:cubicBezTo>
                <a:cubicBezTo>
                  <a:pt x="201" y="1620"/>
                  <a:pt x="194" y="1613"/>
                  <a:pt x="185" y="1613"/>
                </a:cubicBezTo>
                <a:cubicBezTo>
                  <a:pt x="183" y="1613"/>
                  <a:pt x="182" y="1613"/>
                  <a:pt x="181" y="1614"/>
                </a:cubicBezTo>
                <a:moveTo>
                  <a:pt x="201" y="1509"/>
                </a:moveTo>
                <a:cubicBezTo>
                  <a:pt x="205" y="1509"/>
                  <a:pt x="202" y="1501"/>
                  <a:pt x="203" y="1497"/>
                </a:cubicBezTo>
                <a:cubicBezTo>
                  <a:pt x="213" y="1497"/>
                  <a:pt x="213" y="1497"/>
                  <a:pt x="213" y="1497"/>
                </a:cubicBezTo>
                <a:cubicBezTo>
                  <a:pt x="215" y="1492"/>
                  <a:pt x="208" y="1495"/>
                  <a:pt x="208" y="1491"/>
                </a:cubicBezTo>
                <a:cubicBezTo>
                  <a:pt x="210" y="1484"/>
                  <a:pt x="220" y="1487"/>
                  <a:pt x="219" y="1477"/>
                </a:cubicBezTo>
                <a:cubicBezTo>
                  <a:pt x="219" y="1477"/>
                  <a:pt x="220" y="1477"/>
                  <a:pt x="220" y="1477"/>
                </a:cubicBezTo>
                <a:cubicBezTo>
                  <a:pt x="224" y="1477"/>
                  <a:pt x="226" y="1479"/>
                  <a:pt x="229" y="1480"/>
                </a:cubicBezTo>
                <a:cubicBezTo>
                  <a:pt x="222" y="1511"/>
                  <a:pt x="207" y="1534"/>
                  <a:pt x="186" y="1550"/>
                </a:cubicBezTo>
                <a:cubicBezTo>
                  <a:pt x="183" y="1534"/>
                  <a:pt x="166" y="1505"/>
                  <a:pt x="186" y="1496"/>
                </a:cubicBezTo>
                <a:cubicBezTo>
                  <a:pt x="189" y="1499"/>
                  <a:pt x="185" y="1502"/>
                  <a:pt x="188" y="1508"/>
                </a:cubicBezTo>
                <a:cubicBezTo>
                  <a:pt x="190" y="1507"/>
                  <a:pt x="192" y="1507"/>
                  <a:pt x="194" y="1507"/>
                </a:cubicBezTo>
                <a:cubicBezTo>
                  <a:pt x="196" y="1507"/>
                  <a:pt x="198" y="1508"/>
                  <a:pt x="201" y="1509"/>
                </a:cubicBezTo>
                <a:moveTo>
                  <a:pt x="314" y="1429"/>
                </a:moveTo>
                <a:cubicBezTo>
                  <a:pt x="314" y="1429"/>
                  <a:pt x="313" y="1429"/>
                  <a:pt x="313" y="1428"/>
                </a:cubicBezTo>
                <a:cubicBezTo>
                  <a:pt x="313" y="1429"/>
                  <a:pt x="314" y="1429"/>
                  <a:pt x="314" y="1429"/>
                </a:cubicBezTo>
                <a:moveTo>
                  <a:pt x="484" y="1537"/>
                </a:moveTo>
                <a:cubicBezTo>
                  <a:pt x="472" y="1496"/>
                  <a:pt x="451" y="1464"/>
                  <a:pt x="408" y="1455"/>
                </a:cubicBezTo>
                <a:cubicBezTo>
                  <a:pt x="441" y="1418"/>
                  <a:pt x="503" y="1395"/>
                  <a:pt x="562" y="1395"/>
                </a:cubicBezTo>
                <a:cubicBezTo>
                  <a:pt x="608" y="1395"/>
                  <a:pt x="652" y="1409"/>
                  <a:pt x="680" y="1441"/>
                </a:cubicBezTo>
                <a:cubicBezTo>
                  <a:pt x="681" y="1456"/>
                  <a:pt x="674" y="1460"/>
                  <a:pt x="663" y="1460"/>
                </a:cubicBezTo>
                <a:cubicBezTo>
                  <a:pt x="656" y="1460"/>
                  <a:pt x="648" y="1458"/>
                  <a:pt x="640" y="1456"/>
                </a:cubicBezTo>
                <a:cubicBezTo>
                  <a:pt x="632" y="1454"/>
                  <a:pt x="623" y="1453"/>
                  <a:pt x="617" y="1453"/>
                </a:cubicBezTo>
                <a:cubicBezTo>
                  <a:pt x="615" y="1453"/>
                  <a:pt x="613" y="1453"/>
                  <a:pt x="612" y="1453"/>
                </a:cubicBezTo>
                <a:cubicBezTo>
                  <a:pt x="606" y="1462"/>
                  <a:pt x="586" y="1457"/>
                  <a:pt x="579" y="1465"/>
                </a:cubicBezTo>
                <a:cubicBezTo>
                  <a:pt x="587" y="1472"/>
                  <a:pt x="595" y="1479"/>
                  <a:pt x="609" y="1480"/>
                </a:cubicBezTo>
                <a:cubicBezTo>
                  <a:pt x="594" y="1482"/>
                  <a:pt x="568" y="1486"/>
                  <a:pt x="578" y="1501"/>
                </a:cubicBezTo>
                <a:cubicBezTo>
                  <a:pt x="569" y="1507"/>
                  <a:pt x="560" y="1513"/>
                  <a:pt x="556" y="1525"/>
                </a:cubicBezTo>
                <a:cubicBezTo>
                  <a:pt x="550" y="1521"/>
                  <a:pt x="539" y="1523"/>
                  <a:pt x="535" y="1518"/>
                </a:cubicBezTo>
                <a:cubicBezTo>
                  <a:pt x="528" y="1522"/>
                  <a:pt x="520" y="1526"/>
                  <a:pt x="511" y="1528"/>
                </a:cubicBezTo>
                <a:cubicBezTo>
                  <a:pt x="526" y="1522"/>
                  <a:pt x="522" y="1504"/>
                  <a:pt x="530" y="1494"/>
                </a:cubicBezTo>
                <a:cubicBezTo>
                  <a:pt x="529" y="1492"/>
                  <a:pt x="526" y="1492"/>
                  <a:pt x="526" y="1489"/>
                </a:cubicBezTo>
                <a:cubicBezTo>
                  <a:pt x="519" y="1498"/>
                  <a:pt x="509" y="1493"/>
                  <a:pt x="504" y="1503"/>
                </a:cubicBezTo>
                <a:cubicBezTo>
                  <a:pt x="502" y="1501"/>
                  <a:pt x="502" y="1497"/>
                  <a:pt x="501" y="1494"/>
                </a:cubicBezTo>
                <a:cubicBezTo>
                  <a:pt x="485" y="1498"/>
                  <a:pt x="490" y="1523"/>
                  <a:pt x="484" y="1537"/>
                </a:cubicBezTo>
                <a:moveTo>
                  <a:pt x="439" y="1395"/>
                </a:moveTo>
                <a:cubicBezTo>
                  <a:pt x="450" y="1350"/>
                  <a:pt x="428" y="1312"/>
                  <a:pt x="408" y="1287"/>
                </a:cubicBezTo>
                <a:cubicBezTo>
                  <a:pt x="411" y="1286"/>
                  <a:pt x="413" y="1285"/>
                  <a:pt x="416" y="1285"/>
                </a:cubicBezTo>
                <a:cubicBezTo>
                  <a:pt x="424" y="1285"/>
                  <a:pt x="432" y="1292"/>
                  <a:pt x="440" y="1298"/>
                </a:cubicBezTo>
                <a:cubicBezTo>
                  <a:pt x="448" y="1304"/>
                  <a:pt x="457" y="1311"/>
                  <a:pt x="467" y="1311"/>
                </a:cubicBezTo>
                <a:cubicBezTo>
                  <a:pt x="470" y="1311"/>
                  <a:pt x="472" y="1310"/>
                  <a:pt x="475" y="1309"/>
                </a:cubicBezTo>
                <a:cubicBezTo>
                  <a:pt x="476" y="1300"/>
                  <a:pt x="468" y="1301"/>
                  <a:pt x="467" y="1294"/>
                </a:cubicBezTo>
                <a:cubicBezTo>
                  <a:pt x="470" y="1296"/>
                  <a:pt x="473" y="1296"/>
                  <a:pt x="476" y="1296"/>
                </a:cubicBezTo>
                <a:cubicBezTo>
                  <a:pt x="486" y="1296"/>
                  <a:pt x="493" y="1289"/>
                  <a:pt x="501" y="1287"/>
                </a:cubicBezTo>
                <a:cubicBezTo>
                  <a:pt x="485" y="1328"/>
                  <a:pt x="466" y="1365"/>
                  <a:pt x="439" y="1395"/>
                </a:cubicBezTo>
                <a:moveTo>
                  <a:pt x="663" y="1315"/>
                </a:moveTo>
                <a:cubicBezTo>
                  <a:pt x="664" y="1310"/>
                  <a:pt x="666" y="1304"/>
                  <a:pt x="668" y="1298"/>
                </a:cubicBezTo>
                <a:cubicBezTo>
                  <a:pt x="668" y="1293"/>
                  <a:pt x="669" y="1287"/>
                  <a:pt x="672" y="1282"/>
                </a:cubicBezTo>
                <a:cubicBezTo>
                  <a:pt x="672" y="1282"/>
                  <a:pt x="673" y="1282"/>
                  <a:pt x="673" y="1282"/>
                </a:cubicBezTo>
                <a:cubicBezTo>
                  <a:pt x="672" y="1287"/>
                  <a:pt x="670" y="1293"/>
                  <a:pt x="668" y="1298"/>
                </a:cubicBezTo>
                <a:cubicBezTo>
                  <a:pt x="669" y="1310"/>
                  <a:pt x="677" y="1321"/>
                  <a:pt x="680" y="1330"/>
                </a:cubicBezTo>
                <a:cubicBezTo>
                  <a:pt x="674" y="1325"/>
                  <a:pt x="669" y="1319"/>
                  <a:pt x="663" y="1315"/>
                </a:cubicBezTo>
                <a:moveTo>
                  <a:pt x="473" y="1024"/>
                </a:moveTo>
                <a:cubicBezTo>
                  <a:pt x="473" y="1024"/>
                  <a:pt x="473" y="1024"/>
                  <a:pt x="473" y="1024"/>
                </a:cubicBezTo>
                <a:cubicBezTo>
                  <a:pt x="480" y="1014"/>
                  <a:pt x="469" y="1008"/>
                  <a:pt x="467" y="1001"/>
                </a:cubicBezTo>
                <a:cubicBezTo>
                  <a:pt x="472" y="1001"/>
                  <a:pt x="472" y="1001"/>
                  <a:pt x="472" y="1001"/>
                </a:cubicBezTo>
                <a:cubicBezTo>
                  <a:pt x="463" y="988"/>
                  <a:pt x="451" y="977"/>
                  <a:pt x="443" y="964"/>
                </a:cubicBezTo>
                <a:cubicBezTo>
                  <a:pt x="445" y="963"/>
                  <a:pt x="443" y="957"/>
                  <a:pt x="446" y="957"/>
                </a:cubicBezTo>
                <a:cubicBezTo>
                  <a:pt x="513" y="970"/>
                  <a:pt x="553" y="1026"/>
                  <a:pt x="545" y="1119"/>
                </a:cubicBezTo>
                <a:cubicBezTo>
                  <a:pt x="535" y="1111"/>
                  <a:pt x="522" y="1106"/>
                  <a:pt x="506" y="1106"/>
                </a:cubicBezTo>
                <a:cubicBezTo>
                  <a:pt x="496" y="1106"/>
                  <a:pt x="485" y="1108"/>
                  <a:pt x="474" y="1113"/>
                </a:cubicBezTo>
                <a:cubicBezTo>
                  <a:pt x="471" y="1105"/>
                  <a:pt x="487" y="1095"/>
                  <a:pt x="489" y="1085"/>
                </a:cubicBezTo>
                <a:cubicBezTo>
                  <a:pt x="489" y="1084"/>
                  <a:pt x="488" y="1083"/>
                  <a:pt x="486" y="1083"/>
                </a:cubicBezTo>
                <a:cubicBezTo>
                  <a:pt x="486" y="1083"/>
                  <a:pt x="485" y="1083"/>
                  <a:pt x="484" y="1083"/>
                </a:cubicBezTo>
                <a:cubicBezTo>
                  <a:pt x="483" y="1084"/>
                  <a:pt x="482" y="1084"/>
                  <a:pt x="482" y="1084"/>
                </a:cubicBezTo>
                <a:cubicBezTo>
                  <a:pt x="481" y="1084"/>
                  <a:pt x="481" y="1084"/>
                  <a:pt x="480" y="1083"/>
                </a:cubicBezTo>
                <a:cubicBezTo>
                  <a:pt x="485" y="1078"/>
                  <a:pt x="478" y="1073"/>
                  <a:pt x="480" y="1065"/>
                </a:cubicBezTo>
                <a:cubicBezTo>
                  <a:pt x="472" y="1068"/>
                  <a:pt x="466" y="1074"/>
                  <a:pt x="463" y="1083"/>
                </a:cubicBezTo>
                <a:cubicBezTo>
                  <a:pt x="460" y="1075"/>
                  <a:pt x="459" y="1064"/>
                  <a:pt x="448" y="1063"/>
                </a:cubicBezTo>
                <a:cubicBezTo>
                  <a:pt x="453" y="1055"/>
                  <a:pt x="451" y="1039"/>
                  <a:pt x="461" y="1036"/>
                </a:cubicBezTo>
                <a:cubicBezTo>
                  <a:pt x="463" y="1026"/>
                  <a:pt x="458" y="1023"/>
                  <a:pt x="458" y="1015"/>
                </a:cubicBezTo>
                <a:cubicBezTo>
                  <a:pt x="462" y="1019"/>
                  <a:pt x="465" y="1024"/>
                  <a:pt x="473" y="1024"/>
                </a:cubicBezTo>
                <a:moveTo>
                  <a:pt x="603" y="953"/>
                </a:moveTo>
                <a:cubicBezTo>
                  <a:pt x="605" y="952"/>
                  <a:pt x="612" y="947"/>
                  <a:pt x="607" y="943"/>
                </a:cubicBezTo>
                <a:cubicBezTo>
                  <a:pt x="607" y="942"/>
                  <a:pt x="608" y="941"/>
                  <a:pt x="609" y="941"/>
                </a:cubicBezTo>
                <a:cubicBezTo>
                  <a:pt x="610" y="941"/>
                  <a:pt x="611" y="941"/>
                  <a:pt x="612" y="941"/>
                </a:cubicBezTo>
                <a:cubicBezTo>
                  <a:pt x="612" y="942"/>
                  <a:pt x="613" y="942"/>
                  <a:pt x="614" y="942"/>
                </a:cubicBezTo>
                <a:cubicBezTo>
                  <a:pt x="615" y="942"/>
                  <a:pt x="615" y="942"/>
                  <a:pt x="615" y="942"/>
                </a:cubicBezTo>
                <a:cubicBezTo>
                  <a:pt x="620" y="966"/>
                  <a:pt x="596" y="1013"/>
                  <a:pt x="588" y="1013"/>
                </a:cubicBezTo>
                <a:cubicBezTo>
                  <a:pt x="590" y="990"/>
                  <a:pt x="592" y="972"/>
                  <a:pt x="593" y="952"/>
                </a:cubicBezTo>
                <a:cubicBezTo>
                  <a:pt x="595" y="951"/>
                  <a:pt x="597" y="951"/>
                  <a:pt x="598" y="951"/>
                </a:cubicBezTo>
                <a:cubicBezTo>
                  <a:pt x="600" y="951"/>
                  <a:pt x="601" y="952"/>
                  <a:pt x="603" y="953"/>
                </a:cubicBezTo>
                <a:moveTo>
                  <a:pt x="640" y="936"/>
                </a:moveTo>
                <a:cubicBezTo>
                  <a:pt x="641" y="935"/>
                  <a:pt x="642" y="935"/>
                  <a:pt x="644" y="935"/>
                </a:cubicBezTo>
                <a:cubicBezTo>
                  <a:pt x="644" y="935"/>
                  <a:pt x="644" y="935"/>
                  <a:pt x="644" y="935"/>
                </a:cubicBezTo>
                <a:cubicBezTo>
                  <a:pt x="645" y="935"/>
                  <a:pt x="645" y="935"/>
                  <a:pt x="646" y="935"/>
                </a:cubicBezTo>
                <a:cubicBezTo>
                  <a:pt x="646" y="935"/>
                  <a:pt x="646" y="935"/>
                  <a:pt x="646" y="935"/>
                </a:cubicBezTo>
                <a:cubicBezTo>
                  <a:pt x="646" y="935"/>
                  <a:pt x="646" y="935"/>
                  <a:pt x="646" y="935"/>
                </a:cubicBezTo>
                <a:cubicBezTo>
                  <a:pt x="646" y="935"/>
                  <a:pt x="646" y="935"/>
                  <a:pt x="646" y="935"/>
                </a:cubicBezTo>
                <a:cubicBezTo>
                  <a:pt x="646" y="935"/>
                  <a:pt x="646" y="935"/>
                  <a:pt x="646" y="935"/>
                </a:cubicBezTo>
                <a:cubicBezTo>
                  <a:pt x="644" y="935"/>
                  <a:pt x="642" y="936"/>
                  <a:pt x="640" y="936"/>
                </a:cubicBezTo>
                <a:moveTo>
                  <a:pt x="520" y="936"/>
                </a:moveTo>
                <a:cubicBezTo>
                  <a:pt x="530" y="936"/>
                  <a:pt x="539" y="933"/>
                  <a:pt x="545" y="924"/>
                </a:cubicBezTo>
                <a:cubicBezTo>
                  <a:pt x="537" y="920"/>
                  <a:pt x="532" y="913"/>
                  <a:pt x="520" y="912"/>
                </a:cubicBezTo>
                <a:cubicBezTo>
                  <a:pt x="531" y="910"/>
                  <a:pt x="546" y="911"/>
                  <a:pt x="550" y="900"/>
                </a:cubicBezTo>
                <a:cubicBezTo>
                  <a:pt x="551" y="898"/>
                  <a:pt x="549" y="897"/>
                  <a:pt x="547" y="897"/>
                </a:cubicBezTo>
                <a:cubicBezTo>
                  <a:pt x="549" y="890"/>
                  <a:pt x="560" y="891"/>
                  <a:pt x="561" y="883"/>
                </a:cubicBezTo>
                <a:cubicBezTo>
                  <a:pt x="561" y="883"/>
                  <a:pt x="561" y="883"/>
                  <a:pt x="561" y="883"/>
                </a:cubicBezTo>
                <a:cubicBezTo>
                  <a:pt x="564" y="883"/>
                  <a:pt x="565" y="885"/>
                  <a:pt x="566" y="887"/>
                </a:cubicBezTo>
                <a:cubicBezTo>
                  <a:pt x="567" y="889"/>
                  <a:pt x="568" y="891"/>
                  <a:pt x="571" y="891"/>
                </a:cubicBezTo>
                <a:cubicBezTo>
                  <a:pt x="572" y="891"/>
                  <a:pt x="573" y="891"/>
                  <a:pt x="574" y="890"/>
                </a:cubicBezTo>
                <a:cubicBezTo>
                  <a:pt x="570" y="894"/>
                  <a:pt x="563" y="895"/>
                  <a:pt x="562" y="902"/>
                </a:cubicBezTo>
                <a:cubicBezTo>
                  <a:pt x="565" y="905"/>
                  <a:pt x="569" y="906"/>
                  <a:pt x="575" y="906"/>
                </a:cubicBezTo>
                <a:cubicBezTo>
                  <a:pt x="576" y="906"/>
                  <a:pt x="577" y="906"/>
                  <a:pt x="578" y="906"/>
                </a:cubicBezTo>
                <a:cubicBezTo>
                  <a:pt x="577" y="912"/>
                  <a:pt x="572" y="925"/>
                  <a:pt x="583" y="926"/>
                </a:cubicBezTo>
                <a:cubicBezTo>
                  <a:pt x="582" y="983"/>
                  <a:pt x="575" y="1032"/>
                  <a:pt x="561" y="1075"/>
                </a:cubicBezTo>
                <a:cubicBezTo>
                  <a:pt x="554" y="1003"/>
                  <a:pt x="513" y="965"/>
                  <a:pt x="458" y="942"/>
                </a:cubicBezTo>
                <a:cubicBezTo>
                  <a:pt x="461" y="934"/>
                  <a:pt x="469" y="931"/>
                  <a:pt x="478" y="931"/>
                </a:cubicBezTo>
                <a:cubicBezTo>
                  <a:pt x="484" y="931"/>
                  <a:pt x="491" y="932"/>
                  <a:pt x="498" y="933"/>
                </a:cubicBezTo>
                <a:cubicBezTo>
                  <a:pt x="506" y="935"/>
                  <a:pt x="513" y="936"/>
                  <a:pt x="520" y="936"/>
                </a:cubicBezTo>
                <a:moveTo>
                  <a:pt x="496" y="795"/>
                </a:moveTo>
                <a:cubicBezTo>
                  <a:pt x="495" y="795"/>
                  <a:pt x="495" y="795"/>
                  <a:pt x="494" y="794"/>
                </a:cubicBezTo>
                <a:cubicBezTo>
                  <a:pt x="499" y="783"/>
                  <a:pt x="518" y="775"/>
                  <a:pt x="536" y="775"/>
                </a:cubicBezTo>
                <a:cubicBezTo>
                  <a:pt x="545" y="775"/>
                  <a:pt x="555" y="778"/>
                  <a:pt x="562" y="782"/>
                </a:cubicBezTo>
                <a:cubicBezTo>
                  <a:pt x="571" y="812"/>
                  <a:pt x="579" y="841"/>
                  <a:pt x="579" y="878"/>
                </a:cubicBezTo>
                <a:cubicBezTo>
                  <a:pt x="575" y="874"/>
                  <a:pt x="569" y="873"/>
                  <a:pt x="563" y="873"/>
                </a:cubicBezTo>
                <a:cubicBezTo>
                  <a:pt x="561" y="873"/>
                  <a:pt x="558" y="873"/>
                  <a:pt x="555" y="873"/>
                </a:cubicBezTo>
                <a:cubicBezTo>
                  <a:pt x="553" y="873"/>
                  <a:pt x="550" y="874"/>
                  <a:pt x="548" y="874"/>
                </a:cubicBezTo>
                <a:cubicBezTo>
                  <a:pt x="542" y="874"/>
                  <a:pt x="538" y="873"/>
                  <a:pt x="535" y="868"/>
                </a:cubicBezTo>
                <a:cubicBezTo>
                  <a:pt x="531" y="870"/>
                  <a:pt x="526" y="870"/>
                  <a:pt x="525" y="875"/>
                </a:cubicBezTo>
                <a:cubicBezTo>
                  <a:pt x="523" y="874"/>
                  <a:pt x="522" y="872"/>
                  <a:pt x="521" y="870"/>
                </a:cubicBezTo>
                <a:cubicBezTo>
                  <a:pt x="501" y="878"/>
                  <a:pt x="485" y="890"/>
                  <a:pt x="472" y="906"/>
                </a:cubicBezTo>
                <a:cubicBezTo>
                  <a:pt x="484" y="882"/>
                  <a:pt x="506" y="869"/>
                  <a:pt x="518" y="846"/>
                </a:cubicBezTo>
                <a:cubicBezTo>
                  <a:pt x="520" y="839"/>
                  <a:pt x="513" y="842"/>
                  <a:pt x="514" y="837"/>
                </a:cubicBezTo>
                <a:cubicBezTo>
                  <a:pt x="518" y="831"/>
                  <a:pt x="525" y="823"/>
                  <a:pt x="521" y="815"/>
                </a:cubicBezTo>
                <a:cubicBezTo>
                  <a:pt x="521" y="815"/>
                  <a:pt x="521" y="815"/>
                  <a:pt x="520" y="815"/>
                </a:cubicBezTo>
                <a:cubicBezTo>
                  <a:pt x="518" y="815"/>
                  <a:pt x="518" y="817"/>
                  <a:pt x="518" y="818"/>
                </a:cubicBezTo>
                <a:cubicBezTo>
                  <a:pt x="509" y="813"/>
                  <a:pt x="519" y="806"/>
                  <a:pt x="526" y="806"/>
                </a:cubicBezTo>
                <a:cubicBezTo>
                  <a:pt x="522" y="799"/>
                  <a:pt x="517" y="795"/>
                  <a:pt x="514" y="789"/>
                </a:cubicBezTo>
                <a:cubicBezTo>
                  <a:pt x="514" y="789"/>
                  <a:pt x="514" y="789"/>
                  <a:pt x="514" y="789"/>
                </a:cubicBezTo>
                <a:cubicBezTo>
                  <a:pt x="510" y="789"/>
                  <a:pt x="507" y="791"/>
                  <a:pt x="505" y="792"/>
                </a:cubicBezTo>
                <a:cubicBezTo>
                  <a:pt x="502" y="793"/>
                  <a:pt x="500" y="795"/>
                  <a:pt x="496" y="795"/>
                </a:cubicBezTo>
                <a:moveTo>
                  <a:pt x="458" y="711"/>
                </a:moveTo>
                <a:cubicBezTo>
                  <a:pt x="459" y="711"/>
                  <a:pt x="460" y="711"/>
                  <a:pt x="461" y="711"/>
                </a:cubicBezTo>
                <a:cubicBezTo>
                  <a:pt x="454" y="685"/>
                  <a:pt x="425" y="686"/>
                  <a:pt x="410" y="664"/>
                </a:cubicBezTo>
                <a:cubicBezTo>
                  <a:pt x="422" y="662"/>
                  <a:pt x="432" y="660"/>
                  <a:pt x="443" y="660"/>
                </a:cubicBezTo>
                <a:cubicBezTo>
                  <a:pt x="507" y="660"/>
                  <a:pt x="541" y="715"/>
                  <a:pt x="559" y="767"/>
                </a:cubicBezTo>
                <a:cubicBezTo>
                  <a:pt x="553" y="766"/>
                  <a:pt x="547" y="765"/>
                  <a:pt x="541" y="765"/>
                </a:cubicBezTo>
                <a:cubicBezTo>
                  <a:pt x="520" y="765"/>
                  <a:pt x="498" y="773"/>
                  <a:pt x="487" y="784"/>
                </a:cubicBezTo>
                <a:cubicBezTo>
                  <a:pt x="491" y="776"/>
                  <a:pt x="495" y="768"/>
                  <a:pt x="496" y="757"/>
                </a:cubicBezTo>
                <a:cubicBezTo>
                  <a:pt x="495" y="757"/>
                  <a:pt x="494" y="757"/>
                  <a:pt x="494" y="757"/>
                </a:cubicBezTo>
                <a:cubicBezTo>
                  <a:pt x="492" y="757"/>
                  <a:pt x="490" y="758"/>
                  <a:pt x="491" y="760"/>
                </a:cubicBezTo>
                <a:cubicBezTo>
                  <a:pt x="490" y="752"/>
                  <a:pt x="483" y="751"/>
                  <a:pt x="482" y="743"/>
                </a:cubicBezTo>
                <a:cubicBezTo>
                  <a:pt x="475" y="747"/>
                  <a:pt x="474" y="755"/>
                  <a:pt x="473" y="765"/>
                </a:cubicBezTo>
                <a:cubicBezTo>
                  <a:pt x="467" y="761"/>
                  <a:pt x="465" y="752"/>
                  <a:pt x="454" y="752"/>
                </a:cubicBezTo>
                <a:cubicBezTo>
                  <a:pt x="453" y="752"/>
                  <a:pt x="452" y="752"/>
                  <a:pt x="451" y="752"/>
                </a:cubicBezTo>
                <a:cubicBezTo>
                  <a:pt x="456" y="744"/>
                  <a:pt x="450" y="736"/>
                  <a:pt x="449" y="728"/>
                </a:cubicBezTo>
                <a:cubicBezTo>
                  <a:pt x="450" y="729"/>
                  <a:pt x="451" y="729"/>
                  <a:pt x="452" y="729"/>
                </a:cubicBezTo>
                <a:cubicBezTo>
                  <a:pt x="455" y="729"/>
                  <a:pt x="450" y="711"/>
                  <a:pt x="444" y="711"/>
                </a:cubicBezTo>
                <a:cubicBezTo>
                  <a:pt x="445" y="710"/>
                  <a:pt x="446" y="710"/>
                  <a:pt x="447" y="710"/>
                </a:cubicBezTo>
                <a:cubicBezTo>
                  <a:pt x="448" y="710"/>
                  <a:pt x="450" y="710"/>
                  <a:pt x="452" y="710"/>
                </a:cubicBezTo>
                <a:cubicBezTo>
                  <a:pt x="454" y="711"/>
                  <a:pt x="456" y="711"/>
                  <a:pt x="458" y="711"/>
                </a:cubicBezTo>
                <a:moveTo>
                  <a:pt x="566" y="723"/>
                </a:moveTo>
                <a:cubicBezTo>
                  <a:pt x="562" y="698"/>
                  <a:pt x="564" y="664"/>
                  <a:pt x="573" y="646"/>
                </a:cubicBezTo>
                <a:cubicBezTo>
                  <a:pt x="580" y="648"/>
                  <a:pt x="575" y="658"/>
                  <a:pt x="586" y="659"/>
                </a:cubicBezTo>
                <a:cubicBezTo>
                  <a:pt x="585" y="662"/>
                  <a:pt x="580" y="662"/>
                  <a:pt x="578" y="664"/>
                </a:cubicBezTo>
                <a:cubicBezTo>
                  <a:pt x="583" y="672"/>
                  <a:pt x="590" y="673"/>
                  <a:pt x="599" y="673"/>
                </a:cubicBezTo>
                <a:cubicBezTo>
                  <a:pt x="600" y="673"/>
                  <a:pt x="602" y="673"/>
                  <a:pt x="603" y="673"/>
                </a:cubicBezTo>
                <a:cubicBezTo>
                  <a:pt x="605" y="673"/>
                  <a:pt x="607" y="673"/>
                  <a:pt x="608" y="673"/>
                </a:cubicBezTo>
                <a:cubicBezTo>
                  <a:pt x="613" y="673"/>
                  <a:pt x="617" y="673"/>
                  <a:pt x="620" y="675"/>
                </a:cubicBezTo>
                <a:cubicBezTo>
                  <a:pt x="601" y="690"/>
                  <a:pt x="574" y="696"/>
                  <a:pt x="566" y="723"/>
                </a:cubicBezTo>
                <a:moveTo>
                  <a:pt x="615" y="536"/>
                </a:moveTo>
                <a:cubicBezTo>
                  <a:pt x="626" y="506"/>
                  <a:pt x="656" y="478"/>
                  <a:pt x="694" y="478"/>
                </a:cubicBezTo>
                <a:cubicBezTo>
                  <a:pt x="704" y="478"/>
                  <a:pt x="715" y="480"/>
                  <a:pt x="727" y="485"/>
                </a:cubicBezTo>
                <a:cubicBezTo>
                  <a:pt x="719" y="499"/>
                  <a:pt x="694" y="495"/>
                  <a:pt x="687" y="509"/>
                </a:cubicBezTo>
                <a:cubicBezTo>
                  <a:pt x="689" y="511"/>
                  <a:pt x="691" y="512"/>
                  <a:pt x="695" y="512"/>
                </a:cubicBezTo>
                <a:cubicBezTo>
                  <a:pt x="695" y="512"/>
                  <a:pt x="695" y="512"/>
                  <a:pt x="696" y="512"/>
                </a:cubicBezTo>
                <a:cubicBezTo>
                  <a:pt x="691" y="519"/>
                  <a:pt x="690" y="530"/>
                  <a:pt x="687" y="540"/>
                </a:cubicBezTo>
                <a:cubicBezTo>
                  <a:pt x="686" y="540"/>
                  <a:pt x="686" y="540"/>
                  <a:pt x="686" y="540"/>
                </a:cubicBezTo>
                <a:cubicBezTo>
                  <a:pt x="680" y="540"/>
                  <a:pt x="675" y="541"/>
                  <a:pt x="674" y="546"/>
                </a:cubicBezTo>
                <a:cubicBezTo>
                  <a:pt x="670" y="545"/>
                  <a:pt x="673" y="537"/>
                  <a:pt x="672" y="533"/>
                </a:cubicBezTo>
                <a:cubicBezTo>
                  <a:pt x="670" y="532"/>
                  <a:pt x="669" y="532"/>
                  <a:pt x="668" y="532"/>
                </a:cubicBezTo>
                <a:cubicBezTo>
                  <a:pt x="666" y="532"/>
                  <a:pt x="665" y="533"/>
                  <a:pt x="664" y="535"/>
                </a:cubicBezTo>
                <a:cubicBezTo>
                  <a:pt x="662" y="537"/>
                  <a:pt x="661" y="538"/>
                  <a:pt x="657" y="538"/>
                </a:cubicBezTo>
                <a:cubicBezTo>
                  <a:pt x="657" y="538"/>
                  <a:pt x="656" y="538"/>
                  <a:pt x="655" y="538"/>
                </a:cubicBezTo>
                <a:cubicBezTo>
                  <a:pt x="655" y="553"/>
                  <a:pt x="655" y="553"/>
                  <a:pt x="655" y="553"/>
                </a:cubicBezTo>
                <a:cubicBezTo>
                  <a:pt x="647" y="544"/>
                  <a:pt x="638" y="536"/>
                  <a:pt x="621" y="536"/>
                </a:cubicBezTo>
                <a:cubicBezTo>
                  <a:pt x="619" y="536"/>
                  <a:pt x="617" y="536"/>
                  <a:pt x="615" y="536"/>
                </a:cubicBezTo>
                <a:moveTo>
                  <a:pt x="569" y="617"/>
                </a:moveTo>
                <a:cubicBezTo>
                  <a:pt x="525" y="571"/>
                  <a:pt x="491" y="508"/>
                  <a:pt x="489" y="427"/>
                </a:cubicBezTo>
                <a:cubicBezTo>
                  <a:pt x="495" y="422"/>
                  <a:pt x="504" y="418"/>
                  <a:pt x="514" y="418"/>
                </a:cubicBezTo>
                <a:cubicBezTo>
                  <a:pt x="518" y="418"/>
                  <a:pt x="521" y="419"/>
                  <a:pt x="525" y="420"/>
                </a:cubicBezTo>
                <a:cubicBezTo>
                  <a:pt x="524" y="422"/>
                  <a:pt x="522" y="421"/>
                  <a:pt x="520" y="422"/>
                </a:cubicBezTo>
                <a:cubicBezTo>
                  <a:pt x="514" y="424"/>
                  <a:pt x="517" y="434"/>
                  <a:pt x="511" y="435"/>
                </a:cubicBezTo>
                <a:cubicBezTo>
                  <a:pt x="512" y="437"/>
                  <a:pt x="513" y="437"/>
                  <a:pt x="514" y="437"/>
                </a:cubicBezTo>
                <a:cubicBezTo>
                  <a:pt x="517" y="437"/>
                  <a:pt x="521" y="435"/>
                  <a:pt x="523" y="435"/>
                </a:cubicBezTo>
                <a:cubicBezTo>
                  <a:pt x="522" y="442"/>
                  <a:pt x="522" y="443"/>
                  <a:pt x="523" y="449"/>
                </a:cubicBezTo>
                <a:cubicBezTo>
                  <a:pt x="545" y="454"/>
                  <a:pt x="545" y="454"/>
                  <a:pt x="545" y="454"/>
                </a:cubicBezTo>
                <a:cubicBezTo>
                  <a:pt x="536" y="459"/>
                  <a:pt x="525" y="461"/>
                  <a:pt x="521" y="471"/>
                </a:cubicBezTo>
                <a:cubicBezTo>
                  <a:pt x="530" y="475"/>
                  <a:pt x="538" y="476"/>
                  <a:pt x="547" y="476"/>
                </a:cubicBezTo>
                <a:cubicBezTo>
                  <a:pt x="545" y="480"/>
                  <a:pt x="543" y="484"/>
                  <a:pt x="540" y="487"/>
                </a:cubicBezTo>
                <a:cubicBezTo>
                  <a:pt x="540" y="489"/>
                  <a:pt x="543" y="488"/>
                  <a:pt x="545" y="488"/>
                </a:cubicBezTo>
                <a:cubicBezTo>
                  <a:pt x="537" y="493"/>
                  <a:pt x="548" y="497"/>
                  <a:pt x="540" y="502"/>
                </a:cubicBezTo>
                <a:cubicBezTo>
                  <a:pt x="542" y="504"/>
                  <a:pt x="544" y="505"/>
                  <a:pt x="546" y="505"/>
                </a:cubicBezTo>
                <a:cubicBezTo>
                  <a:pt x="553" y="505"/>
                  <a:pt x="560" y="497"/>
                  <a:pt x="562" y="492"/>
                </a:cubicBezTo>
                <a:cubicBezTo>
                  <a:pt x="567" y="495"/>
                  <a:pt x="565" y="505"/>
                  <a:pt x="571" y="507"/>
                </a:cubicBezTo>
                <a:cubicBezTo>
                  <a:pt x="583" y="499"/>
                  <a:pt x="587" y="484"/>
                  <a:pt x="574" y="475"/>
                </a:cubicBezTo>
                <a:cubicBezTo>
                  <a:pt x="637" y="495"/>
                  <a:pt x="578" y="572"/>
                  <a:pt x="569" y="617"/>
                </a:cubicBezTo>
                <a:moveTo>
                  <a:pt x="487" y="418"/>
                </a:moveTo>
                <a:cubicBezTo>
                  <a:pt x="478" y="364"/>
                  <a:pt x="506" y="323"/>
                  <a:pt x="549" y="321"/>
                </a:cubicBezTo>
                <a:cubicBezTo>
                  <a:pt x="543" y="335"/>
                  <a:pt x="530" y="342"/>
                  <a:pt x="526" y="358"/>
                </a:cubicBezTo>
                <a:cubicBezTo>
                  <a:pt x="526" y="360"/>
                  <a:pt x="528" y="360"/>
                  <a:pt x="531" y="360"/>
                </a:cubicBezTo>
                <a:cubicBezTo>
                  <a:pt x="533" y="360"/>
                  <a:pt x="535" y="360"/>
                  <a:pt x="535" y="358"/>
                </a:cubicBezTo>
                <a:cubicBezTo>
                  <a:pt x="539" y="366"/>
                  <a:pt x="538" y="378"/>
                  <a:pt x="545" y="382"/>
                </a:cubicBezTo>
                <a:cubicBezTo>
                  <a:pt x="541" y="385"/>
                  <a:pt x="536" y="387"/>
                  <a:pt x="537" y="396"/>
                </a:cubicBezTo>
                <a:cubicBezTo>
                  <a:pt x="534" y="391"/>
                  <a:pt x="528" y="390"/>
                  <a:pt x="526" y="384"/>
                </a:cubicBezTo>
                <a:cubicBezTo>
                  <a:pt x="521" y="386"/>
                  <a:pt x="525" y="396"/>
                  <a:pt x="520" y="398"/>
                </a:cubicBezTo>
                <a:cubicBezTo>
                  <a:pt x="520" y="403"/>
                  <a:pt x="523" y="406"/>
                  <a:pt x="526" y="408"/>
                </a:cubicBezTo>
                <a:cubicBezTo>
                  <a:pt x="515" y="409"/>
                  <a:pt x="493" y="406"/>
                  <a:pt x="487" y="418"/>
                </a:cubicBezTo>
                <a:moveTo>
                  <a:pt x="307" y="292"/>
                </a:moveTo>
                <a:cubicBezTo>
                  <a:pt x="306" y="292"/>
                  <a:pt x="306" y="292"/>
                  <a:pt x="306" y="292"/>
                </a:cubicBezTo>
                <a:cubicBezTo>
                  <a:pt x="313" y="280"/>
                  <a:pt x="328" y="275"/>
                  <a:pt x="344" y="275"/>
                </a:cubicBezTo>
                <a:cubicBezTo>
                  <a:pt x="360" y="275"/>
                  <a:pt x="377" y="281"/>
                  <a:pt x="386" y="290"/>
                </a:cubicBezTo>
                <a:cubicBezTo>
                  <a:pt x="377" y="293"/>
                  <a:pt x="372" y="301"/>
                  <a:pt x="367" y="309"/>
                </a:cubicBezTo>
                <a:cubicBezTo>
                  <a:pt x="363" y="303"/>
                  <a:pt x="361" y="305"/>
                  <a:pt x="354" y="302"/>
                </a:cubicBezTo>
                <a:cubicBezTo>
                  <a:pt x="349" y="303"/>
                  <a:pt x="356" y="306"/>
                  <a:pt x="354" y="310"/>
                </a:cubicBezTo>
                <a:cubicBezTo>
                  <a:pt x="352" y="311"/>
                  <a:pt x="351" y="311"/>
                  <a:pt x="350" y="311"/>
                </a:cubicBezTo>
                <a:cubicBezTo>
                  <a:pt x="341" y="311"/>
                  <a:pt x="340" y="302"/>
                  <a:pt x="333" y="298"/>
                </a:cubicBezTo>
                <a:cubicBezTo>
                  <a:pt x="334" y="296"/>
                  <a:pt x="336" y="296"/>
                  <a:pt x="337" y="293"/>
                </a:cubicBezTo>
                <a:cubicBezTo>
                  <a:pt x="333" y="291"/>
                  <a:pt x="329" y="290"/>
                  <a:pt x="325" y="290"/>
                </a:cubicBezTo>
                <a:cubicBezTo>
                  <a:pt x="322" y="290"/>
                  <a:pt x="319" y="291"/>
                  <a:pt x="316" y="291"/>
                </a:cubicBezTo>
                <a:cubicBezTo>
                  <a:pt x="313" y="291"/>
                  <a:pt x="310" y="292"/>
                  <a:pt x="307" y="292"/>
                </a:cubicBezTo>
                <a:moveTo>
                  <a:pt x="311" y="269"/>
                </a:moveTo>
                <a:cubicBezTo>
                  <a:pt x="318" y="252"/>
                  <a:pt x="325" y="244"/>
                  <a:pt x="306" y="235"/>
                </a:cubicBezTo>
                <a:cubicBezTo>
                  <a:pt x="306" y="231"/>
                  <a:pt x="308" y="226"/>
                  <a:pt x="313" y="224"/>
                </a:cubicBezTo>
                <a:cubicBezTo>
                  <a:pt x="313" y="224"/>
                  <a:pt x="313" y="224"/>
                  <a:pt x="313" y="224"/>
                </a:cubicBezTo>
                <a:cubicBezTo>
                  <a:pt x="317" y="224"/>
                  <a:pt x="381" y="247"/>
                  <a:pt x="384" y="274"/>
                </a:cubicBezTo>
                <a:cubicBezTo>
                  <a:pt x="376" y="267"/>
                  <a:pt x="359" y="264"/>
                  <a:pt x="347" y="264"/>
                </a:cubicBezTo>
                <a:cubicBezTo>
                  <a:pt x="329" y="264"/>
                  <a:pt x="310" y="271"/>
                  <a:pt x="301" y="280"/>
                </a:cubicBezTo>
                <a:cubicBezTo>
                  <a:pt x="301" y="274"/>
                  <a:pt x="303" y="269"/>
                  <a:pt x="309" y="269"/>
                </a:cubicBezTo>
                <a:cubicBezTo>
                  <a:pt x="310" y="269"/>
                  <a:pt x="310" y="269"/>
                  <a:pt x="311" y="269"/>
                </a:cubicBezTo>
                <a:moveTo>
                  <a:pt x="225" y="234"/>
                </a:moveTo>
                <a:cubicBezTo>
                  <a:pt x="223" y="234"/>
                  <a:pt x="222" y="234"/>
                  <a:pt x="220" y="233"/>
                </a:cubicBezTo>
                <a:cubicBezTo>
                  <a:pt x="227" y="214"/>
                  <a:pt x="249" y="205"/>
                  <a:pt x="273" y="205"/>
                </a:cubicBezTo>
                <a:cubicBezTo>
                  <a:pt x="285" y="205"/>
                  <a:pt x="297" y="207"/>
                  <a:pt x="308" y="211"/>
                </a:cubicBezTo>
                <a:cubicBezTo>
                  <a:pt x="306" y="224"/>
                  <a:pt x="291" y="224"/>
                  <a:pt x="292" y="239"/>
                </a:cubicBezTo>
                <a:cubicBezTo>
                  <a:pt x="289" y="237"/>
                  <a:pt x="286" y="235"/>
                  <a:pt x="281" y="235"/>
                </a:cubicBezTo>
                <a:cubicBezTo>
                  <a:pt x="280" y="235"/>
                  <a:pt x="278" y="235"/>
                  <a:pt x="277" y="235"/>
                </a:cubicBezTo>
                <a:cubicBezTo>
                  <a:pt x="277" y="231"/>
                  <a:pt x="274" y="229"/>
                  <a:pt x="272" y="227"/>
                </a:cubicBezTo>
                <a:cubicBezTo>
                  <a:pt x="270" y="228"/>
                  <a:pt x="269" y="229"/>
                  <a:pt x="268" y="229"/>
                </a:cubicBezTo>
                <a:cubicBezTo>
                  <a:pt x="265" y="229"/>
                  <a:pt x="265" y="224"/>
                  <a:pt x="260" y="223"/>
                </a:cubicBezTo>
                <a:cubicBezTo>
                  <a:pt x="257" y="223"/>
                  <a:pt x="257" y="235"/>
                  <a:pt x="260" y="235"/>
                </a:cubicBezTo>
                <a:cubicBezTo>
                  <a:pt x="260" y="237"/>
                  <a:pt x="259" y="237"/>
                  <a:pt x="257" y="237"/>
                </a:cubicBezTo>
                <a:cubicBezTo>
                  <a:pt x="257" y="237"/>
                  <a:pt x="256" y="237"/>
                  <a:pt x="255" y="237"/>
                </a:cubicBezTo>
                <a:cubicBezTo>
                  <a:pt x="254" y="237"/>
                  <a:pt x="253" y="237"/>
                  <a:pt x="252" y="237"/>
                </a:cubicBezTo>
                <a:cubicBezTo>
                  <a:pt x="252" y="237"/>
                  <a:pt x="251" y="237"/>
                  <a:pt x="251" y="237"/>
                </a:cubicBezTo>
                <a:cubicBezTo>
                  <a:pt x="251" y="233"/>
                  <a:pt x="256" y="235"/>
                  <a:pt x="256" y="232"/>
                </a:cubicBezTo>
                <a:cubicBezTo>
                  <a:pt x="253" y="230"/>
                  <a:pt x="250" y="229"/>
                  <a:pt x="247" y="229"/>
                </a:cubicBezTo>
                <a:cubicBezTo>
                  <a:pt x="243" y="229"/>
                  <a:pt x="239" y="231"/>
                  <a:pt x="236" y="232"/>
                </a:cubicBezTo>
                <a:cubicBezTo>
                  <a:pt x="232" y="233"/>
                  <a:pt x="228" y="234"/>
                  <a:pt x="225" y="234"/>
                </a:cubicBezTo>
                <a:moveTo>
                  <a:pt x="305" y="204"/>
                </a:moveTo>
                <a:cubicBezTo>
                  <a:pt x="305" y="204"/>
                  <a:pt x="297" y="202"/>
                  <a:pt x="296" y="201"/>
                </a:cubicBezTo>
                <a:cubicBezTo>
                  <a:pt x="295" y="200"/>
                  <a:pt x="270" y="169"/>
                  <a:pt x="268" y="166"/>
                </a:cubicBezTo>
                <a:cubicBezTo>
                  <a:pt x="268" y="166"/>
                  <a:pt x="272" y="162"/>
                  <a:pt x="274" y="160"/>
                </a:cubicBezTo>
                <a:cubicBezTo>
                  <a:pt x="276" y="157"/>
                  <a:pt x="283" y="155"/>
                  <a:pt x="283" y="155"/>
                </a:cubicBezTo>
                <a:cubicBezTo>
                  <a:pt x="283" y="155"/>
                  <a:pt x="286" y="157"/>
                  <a:pt x="293" y="157"/>
                </a:cubicBezTo>
                <a:cubicBezTo>
                  <a:pt x="299" y="158"/>
                  <a:pt x="302" y="158"/>
                  <a:pt x="302" y="158"/>
                </a:cubicBezTo>
                <a:cubicBezTo>
                  <a:pt x="302" y="158"/>
                  <a:pt x="298" y="171"/>
                  <a:pt x="296" y="181"/>
                </a:cubicBezTo>
                <a:cubicBezTo>
                  <a:pt x="295" y="192"/>
                  <a:pt x="305" y="204"/>
                  <a:pt x="305" y="204"/>
                </a:cubicBezTo>
                <a:moveTo>
                  <a:pt x="38" y="144"/>
                </a:moveTo>
                <a:cubicBezTo>
                  <a:pt x="38" y="144"/>
                  <a:pt x="45" y="127"/>
                  <a:pt x="48" y="124"/>
                </a:cubicBezTo>
                <a:cubicBezTo>
                  <a:pt x="53" y="118"/>
                  <a:pt x="60" y="118"/>
                  <a:pt x="60" y="118"/>
                </a:cubicBezTo>
                <a:cubicBezTo>
                  <a:pt x="61" y="120"/>
                  <a:pt x="68" y="120"/>
                  <a:pt x="69" y="120"/>
                </a:cubicBezTo>
                <a:cubicBezTo>
                  <a:pt x="69" y="122"/>
                  <a:pt x="69" y="123"/>
                  <a:pt x="68" y="123"/>
                </a:cubicBezTo>
                <a:cubicBezTo>
                  <a:pt x="67" y="123"/>
                  <a:pt x="67" y="123"/>
                  <a:pt x="67" y="123"/>
                </a:cubicBezTo>
                <a:cubicBezTo>
                  <a:pt x="64" y="123"/>
                  <a:pt x="59" y="125"/>
                  <a:pt x="58" y="126"/>
                </a:cubicBezTo>
                <a:cubicBezTo>
                  <a:pt x="57" y="129"/>
                  <a:pt x="56" y="136"/>
                  <a:pt x="56" y="139"/>
                </a:cubicBezTo>
                <a:cubicBezTo>
                  <a:pt x="56" y="142"/>
                  <a:pt x="51" y="142"/>
                  <a:pt x="47" y="143"/>
                </a:cubicBezTo>
                <a:cubicBezTo>
                  <a:pt x="42" y="144"/>
                  <a:pt x="38" y="144"/>
                  <a:pt x="38" y="144"/>
                </a:cubicBezTo>
                <a:moveTo>
                  <a:pt x="115" y="133"/>
                </a:moveTo>
                <a:cubicBezTo>
                  <a:pt x="114" y="132"/>
                  <a:pt x="114" y="127"/>
                  <a:pt x="115" y="124"/>
                </a:cubicBezTo>
                <a:cubicBezTo>
                  <a:pt x="115" y="121"/>
                  <a:pt x="113" y="117"/>
                  <a:pt x="111" y="117"/>
                </a:cubicBezTo>
                <a:cubicBezTo>
                  <a:pt x="112" y="113"/>
                  <a:pt x="112" y="113"/>
                  <a:pt x="112" y="113"/>
                </a:cubicBezTo>
                <a:cubicBezTo>
                  <a:pt x="112" y="113"/>
                  <a:pt x="117" y="111"/>
                  <a:pt x="120" y="111"/>
                </a:cubicBezTo>
                <a:cubicBezTo>
                  <a:pt x="121" y="111"/>
                  <a:pt x="121" y="111"/>
                  <a:pt x="121" y="111"/>
                </a:cubicBezTo>
                <a:cubicBezTo>
                  <a:pt x="125" y="112"/>
                  <a:pt x="129" y="113"/>
                  <a:pt x="130" y="116"/>
                </a:cubicBezTo>
                <a:cubicBezTo>
                  <a:pt x="132" y="120"/>
                  <a:pt x="142" y="124"/>
                  <a:pt x="142" y="124"/>
                </a:cubicBezTo>
                <a:cubicBezTo>
                  <a:pt x="142" y="124"/>
                  <a:pt x="142" y="124"/>
                  <a:pt x="142" y="124"/>
                </a:cubicBezTo>
                <a:cubicBezTo>
                  <a:pt x="141" y="124"/>
                  <a:pt x="136" y="124"/>
                  <a:pt x="132" y="125"/>
                </a:cubicBezTo>
                <a:cubicBezTo>
                  <a:pt x="128" y="126"/>
                  <a:pt x="119" y="131"/>
                  <a:pt x="115" y="133"/>
                </a:cubicBezTo>
                <a:moveTo>
                  <a:pt x="214" y="119"/>
                </a:moveTo>
                <a:cubicBezTo>
                  <a:pt x="215" y="119"/>
                  <a:pt x="216" y="119"/>
                  <a:pt x="217" y="119"/>
                </a:cubicBezTo>
                <a:cubicBezTo>
                  <a:pt x="218" y="114"/>
                  <a:pt x="214" y="114"/>
                  <a:pt x="215" y="109"/>
                </a:cubicBezTo>
                <a:cubicBezTo>
                  <a:pt x="214" y="106"/>
                  <a:pt x="206" y="103"/>
                  <a:pt x="203" y="102"/>
                </a:cubicBezTo>
                <a:cubicBezTo>
                  <a:pt x="206" y="101"/>
                  <a:pt x="209" y="101"/>
                  <a:pt x="212" y="101"/>
                </a:cubicBezTo>
                <a:cubicBezTo>
                  <a:pt x="221" y="101"/>
                  <a:pt x="229" y="105"/>
                  <a:pt x="234" y="111"/>
                </a:cubicBezTo>
                <a:cubicBezTo>
                  <a:pt x="239" y="120"/>
                  <a:pt x="249" y="143"/>
                  <a:pt x="256" y="155"/>
                </a:cubicBezTo>
                <a:cubicBezTo>
                  <a:pt x="254" y="156"/>
                  <a:pt x="251" y="157"/>
                  <a:pt x="247" y="157"/>
                </a:cubicBezTo>
                <a:cubicBezTo>
                  <a:pt x="232" y="157"/>
                  <a:pt x="205" y="150"/>
                  <a:pt x="185" y="140"/>
                </a:cubicBezTo>
                <a:cubicBezTo>
                  <a:pt x="167" y="131"/>
                  <a:pt x="153" y="120"/>
                  <a:pt x="162" y="109"/>
                </a:cubicBezTo>
                <a:cubicBezTo>
                  <a:pt x="167" y="109"/>
                  <a:pt x="165" y="115"/>
                  <a:pt x="167" y="117"/>
                </a:cubicBezTo>
                <a:cubicBezTo>
                  <a:pt x="170" y="116"/>
                  <a:pt x="172" y="115"/>
                  <a:pt x="173" y="115"/>
                </a:cubicBezTo>
                <a:cubicBezTo>
                  <a:pt x="174" y="115"/>
                  <a:pt x="175" y="115"/>
                  <a:pt x="176" y="115"/>
                </a:cubicBezTo>
                <a:cubicBezTo>
                  <a:pt x="176" y="115"/>
                  <a:pt x="177" y="116"/>
                  <a:pt x="178" y="116"/>
                </a:cubicBezTo>
                <a:cubicBezTo>
                  <a:pt x="180" y="116"/>
                  <a:pt x="183" y="115"/>
                  <a:pt x="186" y="114"/>
                </a:cubicBezTo>
                <a:cubicBezTo>
                  <a:pt x="184" y="116"/>
                  <a:pt x="184" y="120"/>
                  <a:pt x="184" y="124"/>
                </a:cubicBezTo>
                <a:cubicBezTo>
                  <a:pt x="185" y="124"/>
                  <a:pt x="185" y="124"/>
                  <a:pt x="185" y="124"/>
                </a:cubicBezTo>
                <a:cubicBezTo>
                  <a:pt x="191" y="124"/>
                  <a:pt x="191" y="119"/>
                  <a:pt x="196" y="119"/>
                </a:cubicBezTo>
                <a:cubicBezTo>
                  <a:pt x="197" y="124"/>
                  <a:pt x="203" y="125"/>
                  <a:pt x="205" y="129"/>
                </a:cubicBezTo>
                <a:cubicBezTo>
                  <a:pt x="208" y="127"/>
                  <a:pt x="208" y="122"/>
                  <a:pt x="208" y="117"/>
                </a:cubicBezTo>
                <a:cubicBezTo>
                  <a:pt x="210" y="118"/>
                  <a:pt x="212" y="119"/>
                  <a:pt x="214" y="119"/>
                </a:cubicBezTo>
                <a:moveTo>
                  <a:pt x="152" y="119"/>
                </a:moveTo>
                <a:cubicBezTo>
                  <a:pt x="134" y="110"/>
                  <a:pt x="124" y="85"/>
                  <a:pt x="135" y="62"/>
                </a:cubicBezTo>
                <a:cubicBezTo>
                  <a:pt x="140" y="67"/>
                  <a:pt x="139" y="78"/>
                  <a:pt x="143" y="83"/>
                </a:cubicBezTo>
                <a:cubicBezTo>
                  <a:pt x="145" y="81"/>
                  <a:pt x="146" y="81"/>
                  <a:pt x="148" y="81"/>
                </a:cubicBezTo>
                <a:cubicBezTo>
                  <a:pt x="151" y="81"/>
                  <a:pt x="154" y="85"/>
                  <a:pt x="159" y="86"/>
                </a:cubicBezTo>
                <a:cubicBezTo>
                  <a:pt x="158" y="93"/>
                  <a:pt x="152" y="99"/>
                  <a:pt x="160" y="102"/>
                </a:cubicBezTo>
                <a:cubicBezTo>
                  <a:pt x="159" y="109"/>
                  <a:pt x="152" y="111"/>
                  <a:pt x="152" y="119"/>
                </a:cubicBezTo>
                <a:moveTo>
                  <a:pt x="239" y="109"/>
                </a:moveTo>
                <a:cubicBezTo>
                  <a:pt x="233" y="81"/>
                  <a:pt x="242" y="58"/>
                  <a:pt x="263" y="52"/>
                </a:cubicBezTo>
                <a:cubicBezTo>
                  <a:pt x="260" y="58"/>
                  <a:pt x="258" y="66"/>
                  <a:pt x="256" y="73"/>
                </a:cubicBezTo>
                <a:cubicBezTo>
                  <a:pt x="259" y="75"/>
                  <a:pt x="269" y="80"/>
                  <a:pt x="265" y="88"/>
                </a:cubicBezTo>
                <a:cubicBezTo>
                  <a:pt x="265" y="90"/>
                  <a:pt x="265" y="91"/>
                  <a:pt x="264" y="91"/>
                </a:cubicBezTo>
                <a:cubicBezTo>
                  <a:pt x="264" y="91"/>
                  <a:pt x="263" y="91"/>
                  <a:pt x="262" y="90"/>
                </a:cubicBezTo>
                <a:cubicBezTo>
                  <a:pt x="262" y="90"/>
                  <a:pt x="261" y="89"/>
                  <a:pt x="260" y="89"/>
                </a:cubicBezTo>
                <a:cubicBezTo>
                  <a:pt x="259" y="89"/>
                  <a:pt x="259" y="90"/>
                  <a:pt x="258" y="90"/>
                </a:cubicBezTo>
                <a:cubicBezTo>
                  <a:pt x="259" y="93"/>
                  <a:pt x="256" y="100"/>
                  <a:pt x="260" y="100"/>
                </a:cubicBezTo>
                <a:cubicBezTo>
                  <a:pt x="253" y="103"/>
                  <a:pt x="247" y="107"/>
                  <a:pt x="239" y="109"/>
                </a:cubicBezTo>
                <a:moveTo>
                  <a:pt x="265" y="1"/>
                </a:moveTo>
                <a:cubicBezTo>
                  <a:pt x="265" y="1"/>
                  <a:pt x="265" y="1"/>
                  <a:pt x="265" y="1"/>
                </a:cubicBezTo>
                <a:cubicBezTo>
                  <a:pt x="263" y="6"/>
                  <a:pt x="262" y="10"/>
                  <a:pt x="256" y="11"/>
                </a:cubicBezTo>
                <a:cubicBezTo>
                  <a:pt x="254" y="9"/>
                  <a:pt x="250" y="5"/>
                  <a:pt x="248" y="5"/>
                </a:cubicBezTo>
                <a:cubicBezTo>
                  <a:pt x="246" y="5"/>
                  <a:pt x="245" y="6"/>
                  <a:pt x="244" y="8"/>
                </a:cubicBezTo>
                <a:cubicBezTo>
                  <a:pt x="241" y="0"/>
                  <a:pt x="235" y="5"/>
                  <a:pt x="227" y="1"/>
                </a:cubicBezTo>
                <a:cubicBezTo>
                  <a:pt x="227" y="1"/>
                  <a:pt x="227" y="1"/>
                  <a:pt x="227" y="1"/>
                </a:cubicBezTo>
                <a:cubicBezTo>
                  <a:pt x="227" y="12"/>
                  <a:pt x="230" y="20"/>
                  <a:pt x="236" y="28"/>
                </a:cubicBezTo>
                <a:cubicBezTo>
                  <a:pt x="234" y="28"/>
                  <a:pt x="233" y="28"/>
                  <a:pt x="232" y="28"/>
                </a:cubicBezTo>
                <a:cubicBezTo>
                  <a:pt x="225" y="28"/>
                  <a:pt x="219" y="30"/>
                  <a:pt x="215" y="33"/>
                </a:cubicBezTo>
                <a:cubicBezTo>
                  <a:pt x="219" y="39"/>
                  <a:pt x="232" y="40"/>
                  <a:pt x="227" y="49"/>
                </a:cubicBezTo>
                <a:cubicBezTo>
                  <a:pt x="229" y="49"/>
                  <a:pt x="231" y="49"/>
                  <a:pt x="233" y="49"/>
                </a:cubicBezTo>
                <a:cubicBezTo>
                  <a:pt x="236" y="49"/>
                  <a:pt x="240" y="49"/>
                  <a:pt x="243" y="48"/>
                </a:cubicBezTo>
                <a:cubicBezTo>
                  <a:pt x="246" y="47"/>
                  <a:pt x="249" y="46"/>
                  <a:pt x="251" y="46"/>
                </a:cubicBezTo>
                <a:cubicBezTo>
                  <a:pt x="253" y="46"/>
                  <a:pt x="255" y="46"/>
                  <a:pt x="256" y="47"/>
                </a:cubicBezTo>
                <a:cubicBezTo>
                  <a:pt x="240" y="57"/>
                  <a:pt x="229" y="72"/>
                  <a:pt x="232" y="102"/>
                </a:cubicBezTo>
                <a:cubicBezTo>
                  <a:pt x="226" y="97"/>
                  <a:pt x="214" y="97"/>
                  <a:pt x="205" y="95"/>
                </a:cubicBezTo>
                <a:cubicBezTo>
                  <a:pt x="209" y="94"/>
                  <a:pt x="213" y="93"/>
                  <a:pt x="213" y="88"/>
                </a:cubicBezTo>
                <a:cubicBezTo>
                  <a:pt x="211" y="86"/>
                  <a:pt x="209" y="83"/>
                  <a:pt x="210" y="78"/>
                </a:cubicBezTo>
                <a:cubicBezTo>
                  <a:pt x="209" y="78"/>
                  <a:pt x="209" y="78"/>
                  <a:pt x="209" y="78"/>
                </a:cubicBezTo>
                <a:cubicBezTo>
                  <a:pt x="206" y="78"/>
                  <a:pt x="205" y="81"/>
                  <a:pt x="201" y="81"/>
                </a:cubicBezTo>
                <a:cubicBezTo>
                  <a:pt x="198" y="78"/>
                  <a:pt x="196" y="73"/>
                  <a:pt x="190" y="73"/>
                </a:cubicBezTo>
                <a:cubicBezTo>
                  <a:pt x="188" y="79"/>
                  <a:pt x="186" y="84"/>
                  <a:pt x="184" y="90"/>
                </a:cubicBezTo>
                <a:cubicBezTo>
                  <a:pt x="171" y="89"/>
                  <a:pt x="156" y="85"/>
                  <a:pt x="159" y="71"/>
                </a:cubicBezTo>
                <a:cubicBezTo>
                  <a:pt x="160" y="72"/>
                  <a:pt x="162" y="72"/>
                  <a:pt x="163" y="72"/>
                </a:cubicBezTo>
                <a:cubicBezTo>
                  <a:pt x="169" y="72"/>
                  <a:pt x="175" y="69"/>
                  <a:pt x="178" y="64"/>
                </a:cubicBezTo>
                <a:cubicBezTo>
                  <a:pt x="168" y="59"/>
                  <a:pt x="168" y="53"/>
                  <a:pt x="159" y="49"/>
                </a:cubicBezTo>
                <a:cubicBezTo>
                  <a:pt x="165" y="44"/>
                  <a:pt x="167" y="37"/>
                  <a:pt x="172" y="32"/>
                </a:cubicBezTo>
                <a:cubicBezTo>
                  <a:pt x="169" y="31"/>
                  <a:pt x="166" y="30"/>
                  <a:pt x="162" y="30"/>
                </a:cubicBezTo>
                <a:cubicBezTo>
                  <a:pt x="157" y="30"/>
                  <a:pt x="151" y="32"/>
                  <a:pt x="148" y="34"/>
                </a:cubicBezTo>
                <a:cubicBezTo>
                  <a:pt x="154" y="28"/>
                  <a:pt x="152" y="12"/>
                  <a:pt x="148" y="4"/>
                </a:cubicBezTo>
                <a:cubicBezTo>
                  <a:pt x="143" y="4"/>
                  <a:pt x="145" y="11"/>
                  <a:pt x="141" y="11"/>
                </a:cubicBezTo>
                <a:cubicBezTo>
                  <a:pt x="141" y="11"/>
                  <a:pt x="140" y="10"/>
                  <a:pt x="138" y="9"/>
                </a:cubicBezTo>
                <a:cubicBezTo>
                  <a:pt x="136" y="17"/>
                  <a:pt x="135" y="25"/>
                  <a:pt x="133" y="32"/>
                </a:cubicBezTo>
                <a:cubicBezTo>
                  <a:pt x="130" y="24"/>
                  <a:pt x="122" y="21"/>
                  <a:pt x="113" y="20"/>
                </a:cubicBezTo>
                <a:cubicBezTo>
                  <a:pt x="113" y="26"/>
                  <a:pt x="115" y="29"/>
                  <a:pt x="111" y="33"/>
                </a:cubicBezTo>
                <a:cubicBezTo>
                  <a:pt x="99" y="34"/>
                  <a:pt x="97" y="38"/>
                  <a:pt x="80" y="38"/>
                </a:cubicBezTo>
                <a:cubicBezTo>
                  <a:pt x="84" y="51"/>
                  <a:pt x="91" y="53"/>
                  <a:pt x="104" y="59"/>
                </a:cubicBezTo>
                <a:cubicBezTo>
                  <a:pt x="96" y="61"/>
                  <a:pt x="91" y="66"/>
                  <a:pt x="89" y="73"/>
                </a:cubicBezTo>
                <a:cubicBezTo>
                  <a:pt x="91" y="74"/>
                  <a:pt x="94" y="75"/>
                  <a:pt x="97" y="75"/>
                </a:cubicBezTo>
                <a:cubicBezTo>
                  <a:pt x="97" y="75"/>
                  <a:pt x="98" y="75"/>
                  <a:pt x="98" y="75"/>
                </a:cubicBezTo>
                <a:cubicBezTo>
                  <a:pt x="99" y="75"/>
                  <a:pt x="100" y="75"/>
                  <a:pt x="100" y="75"/>
                </a:cubicBezTo>
                <a:cubicBezTo>
                  <a:pt x="103" y="75"/>
                  <a:pt x="106" y="75"/>
                  <a:pt x="107" y="80"/>
                </a:cubicBezTo>
                <a:cubicBezTo>
                  <a:pt x="120" y="79"/>
                  <a:pt x="118" y="64"/>
                  <a:pt x="128" y="61"/>
                </a:cubicBezTo>
                <a:cubicBezTo>
                  <a:pt x="120" y="76"/>
                  <a:pt x="127" y="102"/>
                  <a:pt x="133" y="114"/>
                </a:cubicBezTo>
                <a:cubicBezTo>
                  <a:pt x="129" y="108"/>
                  <a:pt x="119" y="107"/>
                  <a:pt x="109" y="107"/>
                </a:cubicBezTo>
                <a:cubicBezTo>
                  <a:pt x="104" y="107"/>
                  <a:pt x="100" y="107"/>
                  <a:pt x="95" y="107"/>
                </a:cubicBezTo>
                <a:cubicBezTo>
                  <a:pt x="91" y="107"/>
                  <a:pt x="87" y="108"/>
                  <a:pt x="83" y="108"/>
                </a:cubicBezTo>
                <a:cubicBezTo>
                  <a:pt x="70" y="108"/>
                  <a:pt x="60" y="106"/>
                  <a:pt x="60" y="97"/>
                </a:cubicBezTo>
                <a:cubicBezTo>
                  <a:pt x="60" y="98"/>
                  <a:pt x="61" y="99"/>
                  <a:pt x="61" y="99"/>
                </a:cubicBezTo>
                <a:cubicBezTo>
                  <a:pt x="63" y="99"/>
                  <a:pt x="66" y="87"/>
                  <a:pt x="70" y="86"/>
                </a:cubicBezTo>
                <a:cubicBezTo>
                  <a:pt x="69" y="86"/>
                  <a:pt x="69" y="86"/>
                  <a:pt x="69" y="86"/>
                </a:cubicBezTo>
                <a:cubicBezTo>
                  <a:pt x="68" y="86"/>
                  <a:pt x="67" y="85"/>
                  <a:pt x="66" y="84"/>
                </a:cubicBezTo>
                <a:cubicBezTo>
                  <a:pt x="65" y="83"/>
                  <a:pt x="64" y="82"/>
                  <a:pt x="62" y="82"/>
                </a:cubicBezTo>
                <a:cubicBezTo>
                  <a:pt x="62" y="82"/>
                  <a:pt x="61" y="83"/>
                  <a:pt x="60" y="83"/>
                </a:cubicBezTo>
                <a:cubicBezTo>
                  <a:pt x="60" y="81"/>
                  <a:pt x="62" y="80"/>
                  <a:pt x="61" y="76"/>
                </a:cubicBezTo>
                <a:cubicBezTo>
                  <a:pt x="59" y="77"/>
                  <a:pt x="58" y="77"/>
                  <a:pt x="56" y="77"/>
                </a:cubicBezTo>
                <a:cubicBezTo>
                  <a:pt x="52" y="77"/>
                  <a:pt x="51" y="73"/>
                  <a:pt x="46" y="71"/>
                </a:cubicBezTo>
                <a:cubicBezTo>
                  <a:pt x="47" y="77"/>
                  <a:pt x="46" y="82"/>
                  <a:pt x="41" y="82"/>
                </a:cubicBezTo>
                <a:cubicBezTo>
                  <a:pt x="40" y="82"/>
                  <a:pt x="39" y="82"/>
                  <a:pt x="37" y="81"/>
                </a:cubicBezTo>
                <a:cubicBezTo>
                  <a:pt x="40" y="90"/>
                  <a:pt x="31" y="88"/>
                  <a:pt x="32" y="97"/>
                </a:cubicBezTo>
                <a:cubicBezTo>
                  <a:pt x="33" y="102"/>
                  <a:pt x="43" y="97"/>
                  <a:pt x="41" y="105"/>
                </a:cubicBezTo>
                <a:cubicBezTo>
                  <a:pt x="41" y="105"/>
                  <a:pt x="41" y="105"/>
                  <a:pt x="41" y="105"/>
                </a:cubicBezTo>
                <a:cubicBezTo>
                  <a:pt x="46" y="105"/>
                  <a:pt x="47" y="102"/>
                  <a:pt x="51" y="100"/>
                </a:cubicBezTo>
                <a:cubicBezTo>
                  <a:pt x="50" y="108"/>
                  <a:pt x="59" y="105"/>
                  <a:pt x="58" y="114"/>
                </a:cubicBezTo>
                <a:cubicBezTo>
                  <a:pt x="42" y="115"/>
                  <a:pt x="39" y="130"/>
                  <a:pt x="34" y="143"/>
                </a:cubicBezTo>
                <a:cubicBezTo>
                  <a:pt x="35" y="134"/>
                  <a:pt x="30" y="132"/>
                  <a:pt x="30" y="124"/>
                </a:cubicBezTo>
                <a:cubicBezTo>
                  <a:pt x="29" y="125"/>
                  <a:pt x="27" y="125"/>
                  <a:pt x="26" y="125"/>
                </a:cubicBezTo>
                <a:cubicBezTo>
                  <a:pt x="23" y="125"/>
                  <a:pt x="20" y="123"/>
                  <a:pt x="15" y="122"/>
                </a:cubicBezTo>
                <a:cubicBezTo>
                  <a:pt x="12" y="129"/>
                  <a:pt x="20" y="134"/>
                  <a:pt x="17" y="136"/>
                </a:cubicBezTo>
                <a:cubicBezTo>
                  <a:pt x="14" y="135"/>
                  <a:pt x="13" y="135"/>
                  <a:pt x="11" y="135"/>
                </a:cubicBezTo>
                <a:cubicBezTo>
                  <a:pt x="7" y="135"/>
                  <a:pt x="5" y="137"/>
                  <a:pt x="0" y="138"/>
                </a:cubicBezTo>
                <a:cubicBezTo>
                  <a:pt x="0" y="152"/>
                  <a:pt x="21" y="148"/>
                  <a:pt x="13" y="165"/>
                </a:cubicBezTo>
                <a:cubicBezTo>
                  <a:pt x="14" y="165"/>
                  <a:pt x="15" y="165"/>
                  <a:pt x="16" y="165"/>
                </a:cubicBezTo>
                <a:cubicBezTo>
                  <a:pt x="17" y="165"/>
                  <a:pt x="18" y="165"/>
                  <a:pt x="20" y="165"/>
                </a:cubicBezTo>
                <a:cubicBezTo>
                  <a:pt x="21" y="165"/>
                  <a:pt x="23" y="165"/>
                  <a:pt x="24" y="165"/>
                </a:cubicBezTo>
                <a:cubicBezTo>
                  <a:pt x="26" y="165"/>
                  <a:pt x="28" y="165"/>
                  <a:pt x="29" y="167"/>
                </a:cubicBezTo>
                <a:cubicBezTo>
                  <a:pt x="24" y="172"/>
                  <a:pt x="29" y="179"/>
                  <a:pt x="29" y="186"/>
                </a:cubicBezTo>
                <a:cubicBezTo>
                  <a:pt x="34" y="181"/>
                  <a:pt x="39" y="176"/>
                  <a:pt x="42" y="168"/>
                </a:cubicBezTo>
                <a:cubicBezTo>
                  <a:pt x="42" y="174"/>
                  <a:pt x="47" y="175"/>
                  <a:pt x="53" y="175"/>
                </a:cubicBezTo>
                <a:cubicBezTo>
                  <a:pt x="54" y="168"/>
                  <a:pt x="51" y="166"/>
                  <a:pt x="51" y="160"/>
                </a:cubicBezTo>
                <a:cubicBezTo>
                  <a:pt x="52" y="160"/>
                  <a:pt x="53" y="160"/>
                  <a:pt x="54" y="160"/>
                </a:cubicBezTo>
                <a:cubicBezTo>
                  <a:pt x="59" y="160"/>
                  <a:pt x="62" y="158"/>
                  <a:pt x="66" y="158"/>
                </a:cubicBezTo>
                <a:cubicBezTo>
                  <a:pt x="69" y="149"/>
                  <a:pt x="60" y="150"/>
                  <a:pt x="58" y="145"/>
                </a:cubicBezTo>
                <a:cubicBezTo>
                  <a:pt x="58" y="145"/>
                  <a:pt x="58" y="145"/>
                  <a:pt x="58" y="145"/>
                </a:cubicBezTo>
                <a:cubicBezTo>
                  <a:pt x="62" y="145"/>
                  <a:pt x="60" y="140"/>
                  <a:pt x="63" y="139"/>
                </a:cubicBezTo>
                <a:cubicBezTo>
                  <a:pt x="75" y="142"/>
                  <a:pt x="74" y="139"/>
                  <a:pt x="82" y="143"/>
                </a:cubicBezTo>
                <a:cubicBezTo>
                  <a:pt x="84" y="134"/>
                  <a:pt x="86" y="138"/>
                  <a:pt x="85" y="122"/>
                </a:cubicBezTo>
                <a:cubicBezTo>
                  <a:pt x="83" y="122"/>
                  <a:pt x="82" y="122"/>
                  <a:pt x="80" y="122"/>
                </a:cubicBezTo>
                <a:cubicBezTo>
                  <a:pt x="80" y="122"/>
                  <a:pt x="79" y="122"/>
                  <a:pt x="79" y="122"/>
                </a:cubicBezTo>
                <a:cubicBezTo>
                  <a:pt x="78" y="122"/>
                  <a:pt x="78" y="122"/>
                  <a:pt x="77" y="122"/>
                </a:cubicBezTo>
                <a:cubicBezTo>
                  <a:pt x="76" y="122"/>
                  <a:pt x="75" y="122"/>
                  <a:pt x="73" y="121"/>
                </a:cubicBezTo>
                <a:cubicBezTo>
                  <a:pt x="73" y="117"/>
                  <a:pt x="74" y="115"/>
                  <a:pt x="77" y="114"/>
                </a:cubicBezTo>
                <a:cubicBezTo>
                  <a:pt x="83" y="113"/>
                  <a:pt x="89" y="111"/>
                  <a:pt x="94" y="111"/>
                </a:cubicBezTo>
                <a:cubicBezTo>
                  <a:pt x="99" y="111"/>
                  <a:pt x="103" y="112"/>
                  <a:pt x="107" y="115"/>
                </a:cubicBezTo>
                <a:cubicBezTo>
                  <a:pt x="105" y="116"/>
                  <a:pt x="106" y="118"/>
                  <a:pt x="106" y="121"/>
                </a:cubicBezTo>
                <a:cubicBezTo>
                  <a:pt x="103" y="118"/>
                  <a:pt x="100" y="117"/>
                  <a:pt x="96" y="117"/>
                </a:cubicBezTo>
                <a:cubicBezTo>
                  <a:pt x="95" y="117"/>
                  <a:pt x="93" y="117"/>
                  <a:pt x="92" y="117"/>
                </a:cubicBezTo>
                <a:cubicBezTo>
                  <a:pt x="91" y="126"/>
                  <a:pt x="99" y="134"/>
                  <a:pt x="90" y="138"/>
                </a:cubicBezTo>
                <a:cubicBezTo>
                  <a:pt x="93" y="142"/>
                  <a:pt x="99" y="143"/>
                  <a:pt x="102" y="146"/>
                </a:cubicBezTo>
                <a:cubicBezTo>
                  <a:pt x="98" y="148"/>
                  <a:pt x="94" y="152"/>
                  <a:pt x="94" y="158"/>
                </a:cubicBezTo>
                <a:cubicBezTo>
                  <a:pt x="95" y="159"/>
                  <a:pt x="96" y="160"/>
                  <a:pt x="98" y="160"/>
                </a:cubicBezTo>
                <a:cubicBezTo>
                  <a:pt x="102" y="160"/>
                  <a:pt x="106" y="153"/>
                  <a:pt x="109" y="151"/>
                </a:cubicBezTo>
                <a:cubicBezTo>
                  <a:pt x="107" y="159"/>
                  <a:pt x="113" y="159"/>
                  <a:pt x="116" y="162"/>
                </a:cubicBezTo>
                <a:cubicBezTo>
                  <a:pt x="121" y="154"/>
                  <a:pt x="118" y="147"/>
                  <a:pt x="116" y="139"/>
                </a:cubicBezTo>
                <a:cubicBezTo>
                  <a:pt x="124" y="131"/>
                  <a:pt x="132" y="128"/>
                  <a:pt x="140" y="128"/>
                </a:cubicBezTo>
                <a:cubicBezTo>
                  <a:pt x="143" y="128"/>
                  <a:pt x="148" y="129"/>
                  <a:pt x="152" y="130"/>
                </a:cubicBezTo>
                <a:cubicBezTo>
                  <a:pt x="178" y="143"/>
                  <a:pt x="213" y="163"/>
                  <a:pt x="246" y="163"/>
                </a:cubicBezTo>
                <a:cubicBezTo>
                  <a:pt x="250" y="163"/>
                  <a:pt x="255" y="163"/>
                  <a:pt x="260" y="162"/>
                </a:cubicBezTo>
                <a:cubicBezTo>
                  <a:pt x="267" y="178"/>
                  <a:pt x="281" y="187"/>
                  <a:pt x="290" y="201"/>
                </a:cubicBezTo>
                <a:cubicBezTo>
                  <a:pt x="283" y="198"/>
                  <a:pt x="276" y="197"/>
                  <a:pt x="270" y="197"/>
                </a:cubicBezTo>
                <a:cubicBezTo>
                  <a:pt x="246" y="197"/>
                  <a:pt x="229" y="215"/>
                  <a:pt x="213" y="225"/>
                </a:cubicBezTo>
                <a:cubicBezTo>
                  <a:pt x="214" y="222"/>
                  <a:pt x="211" y="221"/>
                  <a:pt x="210" y="220"/>
                </a:cubicBezTo>
                <a:cubicBezTo>
                  <a:pt x="219" y="212"/>
                  <a:pt x="223" y="200"/>
                  <a:pt x="222" y="182"/>
                </a:cubicBezTo>
                <a:cubicBezTo>
                  <a:pt x="221" y="182"/>
                  <a:pt x="221" y="182"/>
                  <a:pt x="221" y="182"/>
                </a:cubicBezTo>
                <a:cubicBezTo>
                  <a:pt x="219" y="182"/>
                  <a:pt x="219" y="183"/>
                  <a:pt x="218" y="185"/>
                </a:cubicBezTo>
                <a:cubicBezTo>
                  <a:pt x="218" y="186"/>
                  <a:pt x="217" y="187"/>
                  <a:pt x="216" y="187"/>
                </a:cubicBezTo>
                <a:cubicBezTo>
                  <a:pt x="215" y="187"/>
                  <a:pt x="215" y="187"/>
                  <a:pt x="215" y="187"/>
                </a:cubicBezTo>
                <a:cubicBezTo>
                  <a:pt x="213" y="177"/>
                  <a:pt x="207" y="170"/>
                  <a:pt x="200" y="165"/>
                </a:cubicBezTo>
                <a:cubicBezTo>
                  <a:pt x="196" y="175"/>
                  <a:pt x="192" y="185"/>
                  <a:pt x="191" y="198"/>
                </a:cubicBezTo>
                <a:cubicBezTo>
                  <a:pt x="186" y="181"/>
                  <a:pt x="171" y="178"/>
                  <a:pt x="155" y="175"/>
                </a:cubicBezTo>
                <a:cubicBezTo>
                  <a:pt x="157" y="190"/>
                  <a:pt x="157" y="195"/>
                  <a:pt x="164" y="204"/>
                </a:cubicBezTo>
                <a:cubicBezTo>
                  <a:pt x="163" y="204"/>
                  <a:pt x="163" y="204"/>
                  <a:pt x="162" y="204"/>
                </a:cubicBezTo>
                <a:cubicBezTo>
                  <a:pt x="162" y="204"/>
                  <a:pt x="162" y="204"/>
                  <a:pt x="162" y="204"/>
                </a:cubicBezTo>
                <a:cubicBezTo>
                  <a:pt x="161" y="204"/>
                  <a:pt x="161" y="204"/>
                  <a:pt x="161" y="204"/>
                </a:cubicBezTo>
                <a:cubicBezTo>
                  <a:pt x="159" y="204"/>
                  <a:pt x="157" y="205"/>
                  <a:pt x="157" y="206"/>
                </a:cubicBezTo>
                <a:cubicBezTo>
                  <a:pt x="162" y="209"/>
                  <a:pt x="162" y="217"/>
                  <a:pt x="167" y="220"/>
                </a:cubicBezTo>
                <a:cubicBezTo>
                  <a:pt x="163" y="227"/>
                  <a:pt x="155" y="230"/>
                  <a:pt x="147" y="233"/>
                </a:cubicBezTo>
                <a:cubicBezTo>
                  <a:pt x="150" y="235"/>
                  <a:pt x="151" y="239"/>
                  <a:pt x="156" y="239"/>
                </a:cubicBezTo>
                <a:cubicBezTo>
                  <a:pt x="157" y="239"/>
                  <a:pt x="158" y="239"/>
                  <a:pt x="159" y="239"/>
                </a:cubicBezTo>
                <a:cubicBezTo>
                  <a:pt x="155" y="250"/>
                  <a:pt x="175" y="250"/>
                  <a:pt x="184" y="254"/>
                </a:cubicBezTo>
                <a:cubicBezTo>
                  <a:pt x="161" y="257"/>
                  <a:pt x="159" y="275"/>
                  <a:pt x="150" y="290"/>
                </a:cubicBezTo>
                <a:cubicBezTo>
                  <a:pt x="151" y="291"/>
                  <a:pt x="153" y="291"/>
                  <a:pt x="154" y="291"/>
                </a:cubicBezTo>
                <a:cubicBezTo>
                  <a:pt x="159" y="291"/>
                  <a:pt x="165" y="287"/>
                  <a:pt x="167" y="283"/>
                </a:cubicBezTo>
                <a:cubicBezTo>
                  <a:pt x="167" y="288"/>
                  <a:pt x="171" y="287"/>
                  <a:pt x="174" y="288"/>
                </a:cubicBezTo>
                <a:cubicBezTo>
                  <a:pt x="182" y="282"/>
                  <a:pt x="189" y="276"/>
                  <a:pt x="193" y="266"/>
                </a:cubicBezTo>
                <a:cubicBezTo>
                  <a:pt x="191" y="285"/>
                  <a:pt x="197" y="295"/>
                  <a:pt x="207" y="302"/>
                </a:cubicBezTo>
                <a:cubicBezTo>
                  <a:pt x="208" y="296"/>
                  <a:pt x="208" y="290"/>
                  <a:pt x="214" y="290"/>
                </a:cubicBezTo>
                <a:cubicBezTo>
                  <a:pt x="215" y="290"/>
                  <a:pt x="215" y="290"/>
                  <a:pt x="215" y="290"/>
                </a:cubicBezTo>
                <a:cubicBezTo>
                  <a:pt x="215" y="283"/>
                  <a:pt x="215" y="276"/>
                  <a:pt x="217" y="274"/>
                </a:cubicBezTo>
                <a:cubicBezTo>
                  <a:pt x="219" y="274"/>
                  <a:pt x="219" y="273"/>
                  <a:pt x="220" y="273"/>
                </a:cubicBezTo>
                <a:cubicBezTo>
                  <a:pt x="223" y="275"/>
                  <a:pt x="227" y="279"/>
                  <a:pt x="230" y="279"/>
                </a:cubicBezTo>
                <a:cubicBezTo>
                  <a:pt x="232" y="279"/>
                  <a:pt x="233" y="278"/>
                  <a:pt x="234" y="276"/>
                </a:cubicBezTo>
                <a:cubicBezTo>
                  <a:pt x="235" y="279"/>
                  <a:pt x="238" y="283"/>
                  <a:pt x="241" y="283"/>
                </a:cubicBezTo>
                <a:cubicBezTo>
                  <a:pt x="242" y="283"/>
                  <a:pt x="243" y="282"/>
                  <a:pt x="244" y="280"/>
                </a:cubicBezTo>
                <a:cubicBezTo>
                  <a:pt x="249" y="289"/>
                  <a:pt x="257" y="295"/>
                  <a:pt x="266" y="298"/>
                </a:cubicBezTo>
                <a:cubicBezTo>
                  <a:pt x="247" y="303"/>
                  <a:pt x="237" y="310"/>
                  <a:pt x="232" y="326"/>
                </a:cubicBezTo>
                <a:cubicBezTo>
                  <a:pt x="233" y="326"/>
                  <a:pt x="233" y="326"/>
                  <a:pt x="233" y="326"/>
                </a:cubicBezTo>
                <a:cubicBezTo>
                  <a:pt x="235" y="326"/>
                  <a:pt x="237" y="326"/>
                  <a:pt x="239" y="326"/>
                </a:cubicBezTo>
                <a:cubicBezTo>
                  <a:pt x="241" y="325"/>
                  <a:pt x="242" y="325"/>
                  <a:pt x="244" y="325"/>
                </a:cubicBezTo>
                <a:cubicBezTo>
                  <a:pt x="247" y="325"/>
                  <a:pt x="249" y="326"/>
                  <a:pt x="251" y="329"/>
                </a:cubicBezTo>
                <a:cubicBezTo>
                  <a:pt x="260" y="324"/>
                  <a:pt x="264" y="322"/>
                  <a:pt x="273" y="316"/>
                </a:cubicBezTo>
                <a:cubicBezTo>
                  <a:pt x="270" y="326"/>
                  <a:pt x="272" y="342"/>
                  <a:pt x="278" y="348"/>
                </a:cubicBezTo>
                <a:cubicBezTo>
                  <a:pt x="283" y="339"/>
                  <a:pt x="291" y="335"/>
                  <a:pt x="294" y="324"/>
                </a:cubicBezTo>
                <a:cubicBezTo>
                  <a:pt x="295" y="324"/>
                  <a:pt x="295" y="324"/>
                  <a:pt x="296" y="324"/>
                </a:cubicBezTo>
                <a:cubicBezTo>
                  <a:pt x="303" y="324"/>
                  <a:pt x="300" y="333"/>
                  <a:pt x="306" y="334"/>
                </a:cubicBezTo>
                <a:cubicBezTo>
                  <a:pt x="306" y="332"/>
                  <a:pt x="308" y="332"/>
                  <a:pt x="309" y="331"/>
                </a:cubicBezTo>
                <a:cubicBezTo>
                  <a:pt x="308" y="341"/>
                  <a:pt x="323" y="337"/>
                  <a:pt x="325" y="345"/>
                </a:cubicBezTo>
                <a:cubicBezTo>
                  <a:pt x="335" y="333"/>
                  <a:pt x="323" y="318"/>
                  <a:pt x="321" y="310"/>
                </a:cubicBezTo>
                <a:cubicBezTo>
                  <a:pt x="325" y="312"/>
                  <a:pt x="329" y="315"/>
                  <a:pt x="332" y="315"/>
                </a:cubicBezTo>
                <a:cubicBezTo>
                  <a:pt x="334" y="315"/>
                  <a:pt x="336" y="314"/>
                  <a:pt x="338" y="312"/>
                </a:cubicBezTo>
                <a:cubicBezTo>
                  <a:pt x="343" y="318"/>
                  <a:pt x="356" y="323"/>
                  <a:pt x="350" y="333"/>
                </a:cubicBezTo>
                <a:cubicBezTo>
                  <a:pt x="354" y="333"/>
                  <a:pt x="356" y="335"/>
                  <a:pt x="359" y="335"/>
                </a:cubicBezTo>
                <a:cubicBezTo>
                  <a:pt x="360" y="335"/>
                  <a:pt x="361" y="335"/>
                  <a:pt x="362" y="334"/>
                </a:cubicBezTo>
                <a:cubicBezTo>
                  <a:pt x="358" y="339"/>
                  <a:pt x="363" y="342"/>
                  <a:pt x="362" y="348"/>
                </a:cubicBezTo>
                <a:cubicBezTo>
                  <a:pt x="367" y="346"/>
                  <a:pt x="373" y="345"/>
                  <a:pt x="371" y="336"/>
                </a:cubicBezTo>
                <a:cubicBezTo>
                  <a:pt x="374" y="338"/>
                  <a:pt x="376" y="341"/>
                  <a:pt x="381" y="341"/>
                </a:cubicBezTo>
                <a:cubicBezTo>
                  <a:pt x="381" y="341"/>
                  <a:pt x="381" y="341"/>
                  <a:pt x="381" y="341"/>
                </a:cubicBezTo>
                <a:cubicBezTo>
                  <a:pt x="382" y="336"/>
                  <a:pt x="379" y="335"/>
                  <a:pt x="379" y="331"/>
                </a:cubicBezTo>
                <a:cubicBezTo>
                  <a:pt x="380" y="331"/>
                  <a:pt x="380" y="331"/>
                  <a:pt x="380" y="331"/>
                </a:cubicBezTo>
                <a:cubicBezTo>
                  <a:pt x="380" y="331"/>
                  <a:pt x="381" y="331"/>
                  <a:pt x="381" y="331"/>
                </a:cubicBezTo>
                <a:cubicBezTo>
                  <a:pt x="382" y="331"/>
                  <a:pt x="382" y="331"/>
                  <a:pt x="383" y="331"/>
                </a:cubicBezTo>
                <a:cubicBezTo>
                  <a:pt x="387" y="331"/>
                  <a:pt x="391" y="331"/>
                  <a:pt x="391" y="326"/>
                </a:cubicBezTo>
                <a:cubicBezTo>
                  <a:pt x="387" y="320"/>
                  <a:pt x="385" y="319"/>
                  <a:pt x="390" y="312"/>
                </a:cubicBezTo>
                <a:cubicBezTo>
                  <a:pt x="389" y="312"/>
                  <a:pt x="389" y="312"/>
                  <a:pt x="388" y="312"/>
                </a:cubicBezTo>
                <a:cubicBezTo>
                  <a:pt x="384" y="312"/>
                  <a:pt x="380" y="311"/>
                  <a:pt x="378" y="309"/>
                </a:cubicBezTo>
                <a:cubicBezTo>
                  <a:pt x="383" y="303"/>
                  <a:pt x="392" y="298"/>
                  <a:pt x="397" y="298"/>
                </a:cubicBezTo>
                <a:cubicBezTo>
                  <a:pt x="415" y="304"/>
                  <a:pt x="449" y="364"/>
                  <a:pt x="459" y="380"/>
                </a:cubicBezTo>
                <a:cubicBezTo>
                  <a:pt x="459" y="380"/>
                  <a:pt x="459" y="380"/>
                  <a:pt x="459" y="380"/>
                </a:cubicBezTo>
                <a:cubicBezTo>
                  <a:pt x="457" y="380"/>
                  <a:pt x="444" y="377"/>
                  <a:pt x="439" y="371"/>
                </a:cubicBezTo>
                <a:cubicBezTo>
                  <a:pt x="441" y="363"/>
                  <a:pt x="432" y="336"/>
                  <a:pt x="412" y="326"/>
                </a:cubicBezTo>
                <a:cubicBezTo>
                  <a:pt x="403" y="340"/>
                  <a:pt x="404" y="344"/>
                  <a:pt x="407" y="355"/>
                </a:cubicBezTo>
                <a:cubicBezTo>
                  <a:pt x="402" y="353"/>
                  <a:pt x="392" y="349"/>
                  <a:pt x="383" y="349"/>
                </a:cubicBezTo>
                <a:cubicBezTo>
                  <a:pt x="379" y="349"/>
                  <a:pt x="376" y="350"/>
                  <a:pt x="372" y="352"/>
                </a:cubicBezTo>
                <a:cubicBezTo>
                  <a:pt x="372" y="364"/>
                  <a:pt x="384" y="377"/>
                  <a:pt x="388" y="381"/>
                </a:cubicBezTo>
                <a:cubicBezTo>
                  <a:pt x="385" y="379"/>
                  <a:pt x="381" y="378"/>
                  <a:pt x="377" y="378"/>
                </a:cubicBezTo>
                <a:cubicBezTo>
                  <a:pt x="368" y="378"/>
                  <a:pt x="360" y="381"/>
                  <a:pt x="357" y="387"/>
                </a:cubicBezTo>
                <a:cubicBezTo>
                  <a:pt x="359" y="391"/>
                  <a:pt x="367" y="390"/>
                  <a:pt x="367" y="396"/>
                </a:cubicBezTo>
                <a:cubicBezTo>
                  <a:pt x="369" y="396"/>
                  <a:pt x="370" y="396"/>
                  <a:pt x="371" y="396"/>
                </a:cubicBezTo>
                <a:cubicBezTo>
                  <a:pt x="374" y="396"/>
                  <a:pt x="376" y="396"/>
                  <a:pt x="378" y="395"/>
                </a:cubicBezTo>
                <a:cubicBezTo>
                  <a:pt x="380" y="395"/>
                  <a:pt x="382" y="394"/>
                  <a:pt x="384" y="394"/>
                </a:cubicBezTo>
                <a:cubicBezTo>
                  <a:pt x="385" y="394"/>
                  <a:pt x="387" y="395"/>
                  <a:pt x="388" y="396"/>
                </a:cubicBezTo>
                <a:cubicBezTo>
                  <a:pt x="379" y="398"/>
                  <a:pt x="379" y="409"/>
                  <a:pt x="378" y="418"/>
                </a:cubicBezTo>
                <a:cubicBezTo>
                  <a:pt x="392" y="415"/>
                  <a:pt x="388" y="413"/>
                  <a:pt x="402" y="408"/>
                </a:cubicBezTo>
                <a:cubicBezTo>
                  <a:pt x="401" y="393"/>
                  <a:pt x="412" y="389"/>
                  <a:pt x="424" y="389"/>
                </a:cubicBezTo>
                <a:cubicBezTo>
                  <a:pt x="438" y="389"/>
                  <a:pt x="454" y="394"/>
                  <a:pt x="461" y="398"/>
                </a:cubicBezTo>
                <a:cubicBezTo>
                  <a:pt x="490" y="481"/>
                  <a:pt x="505" y="578"/>
                  <a:pt x="566" y="629"/>
                </a:cubicBezTo>
                <a:cubicBezTo>
                  <a:pt x="557" y="659"/>
                  <a:pt x="554" y="695"/>
                  <a:pt x="552" y="731"/>
                </a:cubicBezTo>
                <a:cubicBezTo>
                  <a:pt x="533" y="682"/>
                  <a:pt x="497" y="649"/>
                  <a:pt x="429" y="649"/>
                </a:cubicBezTo>
                <a:cubicBezTo>
                  <a:pt x="425" y="649"/>
                  <a:pt x="421" y="649"/>
                  <a:pt x="417" y="649"/>
                </a:cubicBezTo>
                <a:cubicBezTo>
                  <a:pt x="410" y="623"/>
                  <a:pt x="451" y="630"/>
                  <a:pt x="467" y="620"/>
                </a:cubicBezTo>
                <a:cubicBezTo>
                  <a:pt x="467" y="617"/>
                  <a:pt x="465" y="616"/>
                  <a:pt x="465" y="613"/>
                </a:cubicBezTo>
                <a:cubicBezTo>
                  <a:pt x="476" y="612"/>
                  <a:pt x="485" y="608"/>
                  <a:pt x="487" y="598"/>
                </a:cubicBezTo>
                <a:cubicBezTo>
                  <a:pt x="480" y="596"/>
                  <a:pt x="470" y="597"/>
                  <a:pt x="465" y="594"/>
                </a:cubicBezTo>
                <a:cubicBezTo>
                  <a:pt x="475" y="593"/>
                  <a:pt x="478" y="584"/>
                  <a:pt x="482" y="576"/>
                </a:cubicBezTo>
                <a:cubicBezTo>
                  <a:pt x="480" y="575"/>
                  <a:pt x="478" y="574"/>
                  <a:pt x="477" y="572"/>
                </a:cubicBezTo>
                <a:cubicBezTo>
                  <a:pt x="481" y="565"/>
                  <a:pt x="486" y="559"/>
                  <a:pt x="487" y="548"/>
                </a:cubicBezTo>
                <a:cubicBezTo>
                  <a:pt x="486" y="548"/>
                  <a:pt x="486" y="548"/>
                  <a:pt x="485" y="548"/>
                </a:cubicBezTo>
                <a:cubicBezTo>
                  <a:pt x="473" y="548"/>
                  <a:pt x="467" y="554"/>
                  <a:pt x="461" y="560"/>
                </a:cubicBezTo>
                <a:cubicBezTo>
                  <a:pt x="462" y="556"/>
                  <a:pt x="461" y="553"/>
                  <a:pt x="457" y="553"/>
                </a:cubicBezTo>
                <a:cubicBezTo>
                  <a:pt x="456" y="553"/>
                  <a:pt x="456" y="553"/>
                  <a:pt x="456" y="553"/>
                </a:cubicBezTo>
                <a:cubicBezTo>
                  <a:pt x="439" y="566"/>
                  <a:pt x="423" y="583"/>
                  <a:pt x="415" y="610"/>
                </a:cubicBezTo>
                <a:cubicBezTo>
                  <a:pt x="417" y="582"/>
                  <a:pt x="434" y="569"/>
                  <a:pt x="432" y="538"/>
                </a:cubicBezTo>
                <a:cubicBezTo>
                  <a:pt x="432" y="538"/>
                  <a:pt x="431" y="538"/>
                  <a:pt x="431" y="538"/>
                </a:cubicBezTo>
                <a:cubicBezTo>
                  <a:pt x="430" y="538"/>
                  <a:pt x="430" y="538"/>
                  <a:pt x="430" y="538"/>
                </a:cubicBezTo>
                <a:cubicBezTo>
                  <a:pt x="429" y="538"/>
                  <a:pt x="429" y="538"/>
                  <a:pt x="429" y="538"/>
                </a:cubicBezTo>
                <a:cubicBezTo>
                  <a:pt x="428" y="538"/>
                  <a:pt x="426" y="538"/>
                  <a:pt x="426" y="536"/>
                </a:cubicBezTo>
                <a:cubicBezTo>
                  <a:pt x="429" y="532"/>
                  <a:pt x="429" y="524"/>
                  <a:pt x="429" y="516"/>
                </a:cubicBezTo>
                <a:cubicBezTo>
                  <a:pt x="428" y="516"/>
                  <a:pt x="428" y="515"/>
                  <a:pt x="427" y="515"/>
                </a:cubicBezTo>
                <a:cubicBezTo>
                  <a:pt x="421" y="515"/>
                  <a:pt x="421" y="521"/>
                  <a:pt x="417" y="522"/>
                </a:cubicBezTo>
                <a:cubicBezTo>
                  <a:pt x="418" y="509"/>
                  <a:pt x="416" y="498"/>
                  <a:pt x="407" y="495"/>
                </a:cubicBezTo>
                <a:cubicBezTo>
                  <a:pt x="401" y="503"/>
                  <a:pt x="395" y="510"/>
                  <a:pt x="393" y="522"/>
                </a:cubicBezTo>
                <a:cubicBezTo>
                  <a:pt x="390" y="522"/>
                  <a:pt x="391" y="517"/>
                  <a:pt x="388" y="517"/>
                </a:cubicBezTo>
                <a:cubicBezTo>
                  <a:pt x="387" y="517"/>
                  <a:pt x="387" y="517"/>
                  <a:pt x="386" y="517"/>
                </a:cubicBezTo>
                <a:cubicBezTo>
                  <a:pt x="386" y="518"/>
                  <a:pt x="385" y="519"/>
                  <a:pt x="384" y="519"/>
                </a:cubicBezTo>
                <a:cubicBezTo>
                  <a:pt x="383" y="519"/>
                  <a:pt x="383" y="519"/>
                  <a:pt x="383" y="519"/>
                </a:cubicBezTo>
                <a:cubicBezTo>
                  <a:pt x="383" y="530"/>
                  <a:pt x="384" y="541"/>
                  <a:pt x="379" y="548"/>
                </a:cubicBezTo>
                <a:cubicBezTo>
                  <a:pt x="378" y="542"/>
                  <a:pt x="376" y="537"/>
                  <a:pt x="371" y="534"/>
                </a:cubicBezTo>
                <a:cubicBezTo>
                  <a:pt x="364" y="541"/>
                  <a:pt x="370" y="553"/>
                  <a:pt x="362" y="557"/>
                </a:cubicBezTo>
                <a:cubicBezTo>
                  <a:pt x="362" y="563"/>
                  <a:pt x="369" y="570"/>
                  <a:pt x="366" y="574"/>
                </a:cubicBezTo>
                <a:cubicBezTo>
                  <a:pt x="365" y="570"/>
                  <a:pt x="362" y="569"/>
                  <a:pt x="359" y="569"/>
                </a:cubicBezTo>
                <a:cubicBezTo>
                  <a:pt x="355" y="569"/>
                  <a:pt x="351" y="571"/>
                  <a:pt x="350" y="574"/>
                </a:cubicBezTo>
                <a:cubicBezTo>
                  <a:pt x="350" y="569"/>
                  <a:pt x="348" y="567"/>
                  <a:pt x="343" y="567"/>
                </a:cubicBezTo>
                <a:cubicBezTo>
                  <a:pt x="343" y="571"/>
                  <a:pt x="340" y="572"/>
                  <a:pt x="338" y="576"/>
                </a:cubicBezTo>
                <a:cubicBezTo>
                  <a:pt x="339" y="562"/>
                  <a:pt x="325" y="563"/>
                  <a:pt x="318" y="557"/>
                </a:cubicBezTo>
                <a:cubicBezTo>
                  <a:pt x="315" y="597"/>
                  <a:pt x="324" y="628"/>
                  <a:pt x="347" y="646"/>
                </a:cubicBezTo>
                <a:cubicBezTo>
                  <a:pt x="326" y="633"/>
                  <a:pt x="310" y="622"/>
                  <a:pt x="283" y="622"/>
                </a:cubicBezTo>
                <a:cubicBezTo>
                  <a:pt x="278" y="622"/>
                  <a:pt x="273" y="623"/>
                  <a:pt x="268" y="623"/>
                </a:cubicBezTo>
                <a:cubicBezTo>
                  <a:pt x="268" y="628"/>
                  <a:pt x="277" y="631"/>
                  <a:pt x="273" y="634"/>
                </a:cubicBezTo>
                <a:cubicBezTo>
                  <a:pt x="261" y="635"/>
                  <a:pt x="247" y="634"/>
                  <a:pt x="239" y="639"/>
                </a:cubicBezTo>
                <a:cubicBezTo>
                  <a:pt x="247" y="649"/>
                  <a:pt x="263" y="650"/>
                  <a:pt x="275" y="656"/>
                </a:cubicBezTo>
                <a:cubicBezTo>
                  <a:pt x="270" y="657"/>
                  <a:pt x="268" y="661"/>
                  <a:pt x="266" y="664"/>
                </a:cubicBezTo>
                <a:cubicBezTo>
                  <a:pt x="275" y="669"/>
                  <a:pt x="284" y="670"/>
                  <a:pt x="294" y="670"/>
                </a:cubicBezTo>
                <a:cubicBezTo>
                  <a:pt x="311" y="670"/>
                  <a:pt x="329" y="665"/>
                  <a:pt x="343" y="664"/>
                </a:cubicBezTo>
                <a:cubicBezTo>
                  <a:pt x="311" y="670"/>
                  <a:pt x="296" y="701"/>
                  <a:pt x="296" y="733"/>
                </a:cubicBezTo>
                <a:cubicBezTo>
                  <a:pt x="304" y="728"/>
                  <a:pt x="314" y="725"/>
                  <a:pt x="321" y="719"/>
                </a:cubicBezTo>
                <a:cubicBezTo>
                  <a:pt x="321" y="726"/>
                  <a:pt x="321" y="726"/>
                  <a:pt x="321" y="726"/>
                </a:cubicBezTo>
                <a:cubicBezTo>
                  <a:pt x="334" y="724"/>
                  <a:pt x="339" y="715"/>
                  <a:pt x="347" y="709"/>
                </a:cubicBezTo>
                <a:cubicBezTo>
                  <a:pt x="348" y="712"/>
                  <a:pt x="351" y="712"/>
                  <a:pt x="354" y="712"/>
                </a:cubicBezTo>
                <a:cubicBezTo>
                  <a:pt x="355" y="712"/>
                  <a:pt x="357" y="712"/>
                  <a:pt x="358" y="712"/>
                </a:cubicBezTo>
                <a:cubicBezTo>
                  <a:pt x="359" y="712"/>
                  <a:pt x="359" y="712"/>
                  <a:pt x="360" y="712"/>
                </a:cubicBezTo>
                <a:cubicBezTo>
                  <a:pt x="361" y="712"/>
                  <a:pt x="362" y="712"/>
                  <a:pt x="362" y="712"/>
                </a:cubicBezTo>
                <a:cubicBezTo>
                  <a:pt x="355" y="720"/>
                  <a:pt x="359" y="728"/>
                  <a:pt x="359" y="741"/>
                </a:cubicBezTo>
                <a:cubicBezTo>
                  <a:pt x="359" y="741"/>
                  <a:pt x="359" y="741"/>
                  <a:pt x="359" y="741"/>
                </a:cubicBezTo>
                <a:cubicBezTo>
                  <a:pt x="362" y="741"/>
                  <a:pt x="364" y="740"/>
                  <a:pt x="365" y="738"/>
                </a:cubicBezTo>
                <a:cubicBezTo>
                  <a:pt x="366" y="736"/>
                  <a:pt x="367" y="735"/>
                  <a:pt x="370" y="735"/>
                </a:cubicBezTo>
                <a:cubicBezTo>
                  <a:pt x="371" y="735"/>
                  <a:pt x="371" y="735"/>
                  <a:pt x="371" y="735"/>
                </a:cubicBezTo>
                <a:cubicBezTo>
                  <a:pt x="370" y="744"/>
                  <a:pt x="363" y="751"/>
                  <a:pt x="367" y="760"/>
                </a:cubicBezTo>
                <a:cubicBezTo>
                  <a:pt x="368" y="760"/>
                  <a:pt x="368" y="760"/>
                  <a:pt x="368" y="760"/>
                </a:cubicBezTo>
                <a:cubicBezTo>
                  <a:pt x="370" y="760"/>
                  <a:pt x="371" y="759"/>
                  <a:pt x="372" y="758"/>
                </a:cubicBezTo>
                <a:cubicBezTo>
                  <a:pt x="373" y="757"/>
                  <a:pt x="374" y="755"/>
                  <a:pt x="375" y="755"/>
                </a:cubicBezTo>
                <a:cubicBezTo>
                  <a:pt x="375" y="755"/>
                  <a:pt x="375" y="756"/>
                  <a:pt x="376" y="757"/>
                </a:cubicBezTo>
                <a:cubicBezTo>
                  <a:pt x="374" y="763"/>
                  <a:pt x="376" y="773"/>
                  <a:pt x="379" y="779"/>
                </a:cubicBezTo>
                <a:cubicBezTo>
                  <a:pt x="380" y="779"/>
                  <a:pt x="381" y="779"/>
                  <a:pt x="382" y="779"/>
                </a:cubicBezTo>
                <a:cubicBezTo>
                  <a:pt x="392" y="779"/>
                  <a:pt x="390" y="767"/>
                  <a:pt x="395" y="762"/>
                </a:cubicBezTo>
                <a:cubicBezTo>
                  <a:pt x="396" y="764"/>
                  <a:pt x="396" y="767"/>
                  <a:pt x="400" y="767"/>
                </a:cubicBezTo>
                <a:cubicBezTo>
                  <a:pt x="400" y="767"/>
                  <a:pt x="401" y="767"/>
                  <a:pt x="402" y="767"/>
                </a:cubicBezTo>
                <a:cubicBezTo>
                  <a:pt x="412" y="747"/>
                  <a:pt x="407" y="721"/>
                  <a:pt x="408" y="697"/>
                </a:cubicBezTo>
                <a:cubicBezTo>
                  <a:pt x="414" y="744"/>
                  <a:pt x="455" y="742"/>
                  <a:pt x="453" y="782"/>
                </a:cubicBezTo>
                <a:cubicBezTo>
                  <a:pt x="449" y="786"/>
                  <a:pt x="446" y="791"/>
                  <a:pt x="439" y="791"/>
                </a:cubicBezTo>
                <a:cubicBezTo>
                  <a:pt x="445" y="799"/>
                  <a:pt x="452" y="806"/>
                  <a:pt x="463" y="808"/>
                </a:cubicBezTo>
                <a:cubicBezTo>
                  <a:pt x="445" y="812"/>
                  <a:pt x="442" y="831"/>
                  <a:pt x="438" y="849"/>
                </a:cubicBezTo>
                <a:cubicBezTo>
                  <a:pt x="438" y="844"/>
                  <a:pt x="434" y="840"/>
                  <a:pt x="429" y="840"/>
                </a:cubicBezTo>
                <a:cubicBezTo>
                  <a:pt x="427" y="840"/>
                  <a:pt x="425" y="841"/>
                  <a:pt x="424" y="842"/>
                </a:cubicBezTo>
                <a:cubicBezTo>
                  <a:pt x="422" y="840"/>
                  <a:pt x="422" y="836"/>
                  <a:pt x="420" y="834"/>
                </a:cubicBezTo>
                <a:cubicBezTo>
                  <a:pt x="420" y="834"/>
                  <a:pt x="420" y="834"/>
                  <a:pt x="419" y="834"/>
                </a:cubicBezTo>
                <a:cubicBezTo>
                  <a:pt x="417" y="834"/>
                  <a:pt x="416" y="835"/>
                  <a:pt x="415" y="837"/>
                </a:cubicBezTo>
                <a:cubicBezTo>
                  <a:pt x="415" y="839"/>
                  <a:pt x="414" y="841"/>
                  <a:pt x="411" y="841"/>
                </a:cubicBezTo>
                <a:cubicBezTo>
                  <a:pt x="411" y="841"/>
                  <a:pt x="411" y="841"/>
                  <a:pt x="410" y="841"/>
                </a:cubicBezTo>
                <a:cubicBezTo>
                  <a:pt x="412" y="825"/>
                  <a:pt x="405" y="818"/>
                  <a:pt x="396" y="813"/>
                </a:cubicBezTo>
                <a:cubicBezTo>
                  <a:pt x="390" y="819"/>
                  <a:pt x="393" y="834"/>
                  <a:pt x="388" y="842"/>
                </a:cubicBezTo>
                <a:cubicBezTo>
                  <a:pt x="388" y="840"/>
                  <a:pt x="387" y="839"/>
                  <a:pt x="385" y="839"/>
                </a:cubicBezTo>
                <a:cubicBezTo>
                  <a:pt x="384" y="839"/>
                  <a:pt x="383" y="839"/>
                  <a:pt x="383" y="839"/>
                </a:cubicBezTo>
                <a:cubicBezTo>
                  <a:pt x="374" y="871"/>
                  <a:pt x="379" y="901"/>
                  <a:pt x="400" y="919"/>
                </a:cubicBezTo>
                <a:cubicBezTo>
                  <a:pt x="381" y="904"/>
                  <a:pt x="368" y="884"/>
                  <a:pt x="352" y="866"/>
                </a:cubicBezTo>
                <a:cubicBezTo>
                  <a:pt x="350" y="867"/>
                  <a:pt x="349" y="868"/>
                  <a:pt x="347" y="868"/>
                </a:cubicBezTo>
                <a:cubicBezTo>
                  <a:pt x="339" y="868"/>
                  <a:pt x="329" y="859"/>
                  <a:pt x="320" y="858"/>
                </a:cubicBezTo>
                <a:cubicBezTo>
                  <a:pt x="317" y="863"/>
                  <a:pt x="325" y="866"/>
                  <a:pt x="321" y="868"/>
                </a:cubicBezTo>
                <a:cubicBezTo>
                  <a:pt x="309" y="866"/>
                  <a:pt x="299" y="861"/>
                  <a:pt x="289" y="858"/>
                </a:cubicBezTo>
                <a:cubicBezTo>
                  <a:pt x="286" y="874"/>
                  <a:pt x="306" y="881"/>
                  <a:pt x="314" y="892"/>
                </a:cubicBezTo>
                <a:cubicBezTo>
                  <a:pt x="313" y="892"/>
                  <a:pt x="313" y="892"/>
                  <a:pt x="312" y="892"/>
                </a:cubicBezTo>
                <a:cubicBezTo>
                  <a:pt x="310" y="892"/>
                  <a:pt x="309" y="892"/>
                  <a:pt x="308" y="893"/>
                </a:cubicBezTo>
                <a:cubicBezTo>
                  <a:pt x="307" y="893"/>
                  <a:pt x="306" y="894"/>
                  <a:pt x="304" y="894"/>
                </a:cubicBezTo>
                <a:cubicBezTo>
                  <a:pt x="304" y="894"/>
                  <a:pt x="304" y="894"/>
                  <a:pt x="304" y="894"/>
                </a:cubicBezTo>
                <a:cubicBezTo>
                  <a:pt x="304" y="905"/>
                  <a:pt x="315" y="906"/>
                  <a:pt x="323" y="909"/>
                </a:cubicBezTo>
                <a:cubicBezTo>
                  <a:pt x="320" y="912"/>
                  <a:pt x="323" y="913"/>
                  <a:pt x="323" y="918"/>
                </a:cubicBezTo>
                <a:cubicBezTo>
                  <a:pt x="342" y="921"/>
                  <a:pt x="364" y="922"/>
                  <a:pt x="381" y="928"/>
                </a:cubicBezTo>
                <a:cubicBezTo>
                  <a:pt x="377" y="927"/>
                  <a:pt x="374" y="927"/>
                  <a:pt x="371" y="927"/>
                </a:cubicBezTo>
                <a:cubicBezTo>
                  <a:pt x="349" y="927"/>
                  <a:pt x="336" y="936"/>
                  <a:pt x="321" y="943"/>
                </a:cubicBezTo>
                <a:cubicBezTo>
                  <a:pt x="320" y="959"/>
                  <a:pt x="303" y="959"/>
                  <a:pt x="302" y="976"/>
                </a:cubicBezTo>
                <a:cubicBezTo>
                  <a:pt x="308" y="976"/>
                  <a:pt x="314" y="977"/>
                  <a:pt x="319" y="977"/>
                </a:cubicBezTo>
                <a:cubicBezTo>
                  <a:pt x="324" y="977"/>
                  <a:pt x="329" y="976"/>
                  <a:pt x="333" y="972"/>
                </a:cubicBezTo>
                <a:cubicBezTo>
                  <a:pt x="334" y="978"/>
                  <a:pt x="330" y="977"/>
                  <a:pt x="331" y="983"/>
                </a:cubicBezTo>
                <a:cubicBezTo>
                  <a:pt x="346" y="979"/>
                  <a:pt x="356" y="981"/>
                  <a:pt x="364" y="972"/>
                </a:cubicBezTo>
                <a:cubicBezTo>
                  <a:pt x="361" y="984"/>
                  <a:pt x="372" y="981"/>
                  <a:pt x="378" y="984"/>
                </a:cubicBezTo>
                <a:cubicBezTo>
                  <a:pt x="365" y="987"/>
                  <a:pt x="364" y="1000"/>
                  <a:pt x="361" y="1012"/>
                </a:cubicBezTo>
                <a:cubicBezTo>
                  <a:pt x="361" y="1012"/>
                  <a:pt x="362" y="1012"/>
                  <a:pt x="363" y="1012"/>
                </a:cubicBezTo>
                <a:cubicBezTo>
                  <a:pt x="365" y="1012"/>
                  <a:pt x="367" y="1011"/>
                  <a:pt x="368" y="1010"/>
                </a:cubicBezTo>
                <a:cubicBezTo>
                  <a:pt x="370" y="1010"/>
                  <a:pt x="372" y="1009"/>
                  <a:pt x="373" y="1009"/>
                </a:cubicBezTo>
                <a:cubicBezTo>
                  <a:pt x="373" y="1009"/>
                  <a:pt x="374" y="1009"/>
                  <a:pt x="374" y="1010"/>
                </a:cubicBezTo>
                <a:cubicBezTo>
                  <a:pt x="372" y="1020"/>
                  <a:pt x="362" y="1021"/>
                  <a:pt x="362" y="1034"/>
                </a:cubicBezTo>
                <a:cubicBezTo>
                  <a:pt x="363" y="1034"/>
                  <a:pt x="363" y="1034"/>
                  <a:pt x="364" y="1034"/>
                </a:cubicBezTo>
                <a:cubicBezTo>
                  <a:pt x="365" y="1034"/>
                  <a:pt x="366" y="1034"/>
                  <a:pt x="367" y="1033"/>
                </a:cubicBezTo>
                <a:cubicBezTo>
                  <a:pt x="368" y="1033"/>
                  <a:pt x="369" y="1032"/>
                  <a:pt x="369" y="1032"/>
                </a:cubicBezTo>
                <a:cubicBezTo>
                  <a:pt x="370" y="1032"/>
                  <a:pt x="370" y="1033"/>
                  <a:pt x="371" y="1034"/>
                </a:cubicBezTo>
                <a:cubicBezTo>
                  <a:pt x="364" y="1037"/>
                  <a:pt x="366" y="1048"/>
                  <a:pt x="366" y="1058"/>
                </a:cubicBezTo>
                <a:cubicBezTo>
                  <a:pt x="366" y="1058"/>
                  <a:pt x="367" y="1058"/>
                  <a:pt x="368" y="1058"/>
                </a:cubicBezTo>
                <a:cubicBezTo>
                  <a:pt x="379" y="1058"/>
                  <a:pt x="383" y="1050"/>
                  <a:pt x="388" y="1044"/>
                </a:cubicBezTo>
                <a:cubicBezTo>
                  <a:pt x="388" y="1049"/>
                  <a:pt x="387" y="1054"/>
                  <a:pt x="391" y="1054"/>
                </a:cubicBezTo>
                <a:cubicBezTo>
                  <a:pt x="395" y="1048"/>
                  <a:pt x="399" y="1043"/>
                  <a:pt x="403" y="1037"/>
                </a:cubicBezTo>
                <a:cubicBezTo>
                  <a:pt x="404" y="1039"/>
                  <a:pt x="405" y="1040"/>
                  <a:pt x="407" y="1041"/>
                </a:cubicBezTo>
                <a:cubicBezTo>
                  <a:pt x="419" y="1026"/>
                  <a:pt x="418" y="998"/>
                  <a:pt x="429" y="983"/>
                </a:cubicBezTo>
                <a:cubicBezTo>
                  <a:pt x="421" y="1005"/>
                  <a:pt x="421" y="1022"/>
                  <a:pt x="431" y="1041"/>
                </a:cubicBezTo>
                <a:cubicBezTo>
                  <a:pt x="431" y="1041"/>
                  <a:pt x="432" y="1041"/>
                  <a:pt x="432" y="1041"/>
                </a:cubicBezTo>
                <a:cubicBezTo>
                  <a:pt x="439" y="1041"/>
                  <a:pt x="439" y="1051"/>
                  <a:pt x="444" y="1056"/>
                </a:cubicBezTo>
                <a:cubicBezTo>
                  <a:pt x="437" y="1061"/>
                  <a:pt x="435" y="1073"/>
                  <a:pt x="439" y="1080"/>
                </a:cubicBezTo>
                <a:cubicBezTo>
                  <a:pt x="437" y="1080"/>
                  <a:pt x="437" y="1078"/>
                  <a:pt x="435" y="1078"/>
                </a:cubicBezTo>
                <a:cubicBezTo>
                  <a:pt x="434" y="1078"/>
                  <a:pt x="434" y="1078"/>
                  <a:pt x="434" y="1078"/>
                </a:cubicBezTo>
                <a:cubicBezTo>
                  <a:pt x="435" y="1086"/>
                  <a:pt x="435" y="1084"/>
                  <a:pt x="436" y="1092"/>
                </a:cubicBezTo>
                <a:cubicBezTo>
                  <a:pt x="433" y="1094"/>
                  <a:pt x="429" y="1095"/>
                  <a:pt x="426" y="1095"/>
                </a:cubicBezTo>
                <a:cubicBezTo>
                  <a:pt x="424" y="1095"/>
                  <a:pt x="421" y="1094"/>
                  <a:pt x="419" y="1094"/>
                </a:cubicBezTo>
                <a:cubicBezTo>
                  <a:pt x="420" y="1107"/>
                  <a:pt x="429" y="1114"/>
                  <a:pt x="436" y="1121"/>
                </a:cubicBezTo>
                <a:cubicBezTo>
                  <a:pt x="434" y="1121"/>
                  <a:pt x="433" y="1121"/>
                  <a:pt x="431" y="1121"/>
                </a:cubicBezTo>
                <a:cubicBezTo>
                  <a:pt x="420" y="1121"/>
                  <a:pt x="408" y="1125"/>
                  <a:pt x="414" y="1130"/>
                </a:cubicBezTo>
                <a:cubicBezTo>
                  <a:pt x="410" y="1132"/>
                  <a:pt x="405" y="1133"/>
                  <a:pt x="403" y="1138"/>
                </a:cubicBezTo>
                <a:cubicBezTo>
                  <a:pt x="409" y="1140"/>
                  <a:pt x="416" y="1141"/>
                  <a:pt x="423" y="1141"/>
                </a:cubicBezTo>
                <a:cubicBezTo>
                  <a:pt x="428" y="1141"/>
                  <a:pt x="434" y="1140"/>
                  <a:pt x="438" y="1138"/>
                </a:cubicBezTo>
                <a:cubicBezTo>
                  <a:pt x="434" y="1145"/>
                  <a:pt x="433" y="1158"/>
                  <a:pt x="439" y="1164"/>
                </a:cubicBezTo>
                <a:cubicBezTo>
                  <a:pt x="446" y="1158"/>
                  <a:pt x="450" y="1150"/>
                  <a:pt x="460" y="1147"/>
                </a:cubicBezTo>
                <a:cubicBezTo>
                  <a:pt x="462" y="1158"/>
                  <a:pt x="470" y="1163"/>
                  <a:pt x="479" y="1167"/>
                </a:cubicBezTo>
                <a:cubicBezTo>
                  <a:pt x="483" y="1160"/>
                  <a:pt x="480" y="1148"/>
                  <a:pt x="482" y="1142"/>
                </a:cubicBezTo>
                <a:cubicBezTo>
                  <a:pt x="491" y="1147"/>
                  <a:pt x="489" y="1143"/>
                  <a:pt x="497" y="1147"/>
                </a:cubicBezTo>
                <a:cubicBezTo>
                  <a:pt x="499" y="1136"/>
                  <a:pt x="489" y="1133"/>
                  <a:pt x="496" y="1126"/>
                </a:cubicBezTo>
                <a:cubicBezTo>
                  <a:pt x="491" y="1123"/>
                  <a:pt x="481" y="1124"/>
                  <a:pt x="475" y="1121"/>
                </a:cubicBezTo>
                <a:cubicBezTo>
                  <a:pt x="488" y="1117"/>
                  <a:pt x="499" y="1115"/>
                  <a:pt x="508" y="1115"/>
                </a:cubicBezTo>
                <a:cubicBezTo>
                  <a:pt x="567" y="1115"/>
                  <a:pt x="530" y="1206"/>
                  <a:pt x="504" y="1278"/>
                </a:cubicBezTo>
                <a:cubicBezTo>
                  <a:pt x="500" y="1274"/>
                  <a:pt x="486" y="1275"/>
                  <a:pt x="491" y="1266"/>
                </a:cubicBezTo>
                <a:cubicBezTo>
                  <a:pt x="478" y="1266"/>
                  <a:pt x="470" y="1262"/>
                  <a:pt x="460" y="1260"/>
                </a:cubicBezTo>
                <a:cubicBezTo>
                  <a:pt x="455" y="1264"/>
                  <a:pt x="442" y="1267"/>
                  <a:pt x="435" y="1267"/>
                </a:cubicBezTo>
                <a:cubicBezTo>
                  <a:pt x="434" y="1267"/>
                  <a:pt x="433" y="1267"/>
                  <a:pt x="432" y="1266"/>
                </a:cubicBezTo>
                <a:cubicBezTo>
                  <a:pt x="462" y="1258"/>
                  <a:pt x="486" y="1247"/>
                  <a:pt x="501" y="1227"/>
                </a:cubicBezTo>
                <a:cubicBezTo>
                  <a:pt x="498" y="1226"/>
                  <a:pt x="492" y="1227"/>
                  <a:pt x="491" y="1224"/>
                </a:cubicBezTo>
                <a:cubicBezTo>
                  <a:pt x="498" y="1220"/>
                  <a:pt x="502" y="1214"/>
                  <a:pt x="504" y="1205"/>
                </a:cubicBezTo>
                <a:cubicBezTo>
                  <a:pt x="504" y="1205"/>
                  <a:pt x="503" y="1205"/>
                  <a:pt x="503" y="1205"/>
                </a:cubicBezTo>
                <a:cubicBezTo>
                  <a:pt x="501" y="1205"/>
                  <a:pt x="501" y="1204"/>
                  <a:pt x="501" y="1203"/>
                </a:cubicBezTo>
                <a:cubicBezTo>
                  <a:pt x="501" y="1202"/>
                  <a:pt x="500" y="1201"/>
                  <a:pt x="499" y="1201"/>
                </a:cubicBezTo>
                <a:cubicBezTo>
                  <a:pt x="499" y="1201"/>
                  <a:pt x="498" y="1201"/>
                  <a:pt x="497" y="1201"/>
                </a:cubicBezTo>
                <a:cubicBezTo>
                  <a:pt x="492" y="1205"/>
                  <a:pt x="483" y="1206"/>
                  <a:pt x="477" y="1210"/>
                </a:cubicBezTo>
                <a:cubicBezTo>
                  <a:pt x="478" y="1208"/>
                  <a:pt x="479" y="1205"/>
                  <a:pt x="479" y="1201"/>
                </a:cubicBezTo>
                <a:cubicBezTo>
                  <a:pt x="468" y="1202"/>
                  <a:pt x="462" y="1214"/>
                  <a:pt x="455" y="1214"/>
                </a:cubicBezTo>
                <a:cubicBezTo>
                  <a:pt x="454" y="1214"/>
                  <a:pt x="454" y="1214"/>
                  <a:pt x="453" y="1213"/>
                </a:cubicBezTo>
                <a:cubicBezTo>
                  <a:pt x="457" y="1211"/>
                  <a:pt x="459" y="1207"/>
                  <a:pt x="458" y="1200"/>
                </a:cubicBezTo>
                <a:cubicBezTo>
                  <a:pt x="457" y="1200"/>
                  <a:pt x="457" y="1200"/>
                  <a:pt x="457" y="1200"/>
                </a:cubicBezTo>
                <a:cubicBezTo>
                  <a:pt x="453" y="1200"/>
                  <a:pt x="451" y="1202"/>
                  <a:pt x="449" y="1204"/>
                </a:cubicBezTo>
                <a:cubicBezTo>
                  <a:pt x="447" y="1206"/>
                  <a:pt x="446" y="1208"/>
                  <a:pt x="443" y="1208"/>
                </a:cubicBezTo>
                <a:cubicBezTo>
                  <a:pt x="441" y="1208"/>
                  <a:pt x="440" y="1208"/>
                  <a:pt x="438" y="1207"/>
                </a:cubicBezTo>
                <a:cubicBezTo>
                  <a:pt x="437" y="1212"/>
                  <a:pt x="432" y="1214"/>
                  <a:pt x="431" y="1219"/>
                </a:cubicBezTo>
                <a:cubicBezTo>
                  <a:pt x="430" y="1208"/>
                  <a:pt x="424" y="1203"/>
                  <a:pt x="417" y="1198"/>
                </a:cubicBezTo>
                <a:cubicBezTo>
                  <a:pt x="421" y="1195"/>
                  <a:pt x="418" y="1183"/>
                  <a:pt x="417" y="1179"/>
                </a:cubicBezTo>
                <a:cubicBezTo>
                  <a:pt x="416" y="1179"/>
                  <a:pt x="416" y="1179"/>
                  <a:pt x="415" y="1179"/>
                </a:cubicBezTo>
                <a:cubicBezTo>
                  <a:pt x="405" y="1179"/>
                  <a:pt x="405" y="1190"/>
                  <a:pt x="400" y="1195"/>
                </a:cubicBezTo>
                <a:cubicBezTo>
                  <a:pt x="400" y="1193"/>
                  <a:pt x="399" y="1191"/>
                  <a:pt x="397" y="1191"/>
                </a:cubicBezTo>
                <a:cubicBezTo>
                  <a:pt x="397" y="1191"/>
                  <a:pt x="397" y="1191"/>
                  <a:pt x="396" y="1191"/>
                </a:cubicBezTo>
                <a:cubicBezTo>
                  <a:pt x="392" y="1194"/>
                  <a:pt x="392" y="1202"/>
                  <a:pt x="385" y="1202"/>
                </a:cubicBezTo>
                <a:cubicBezTo>
                  <a:pt x="384" y="1202"/>
                  <a:pt x="384" y="1202"/>
                  <a:pt x="383" y="1201"/>
                </a:cubicBezTo>
                <a:cubicBezTo>
                  <a:pt x="380" y="1213"/>
                  <a:pt x="375" y="1224"/>
                  <a:pt x="374" y="1237"/>
                </a:cubicBezTo>
                <a:cubicBezTo>
                  <a:pt x="370" y="1213"/>
                  <a:pt x="364" y="1190"/>
                  <a:pt x="345" y="1179"/>
                </a:cubicBezTo>
                <a:cubicBezTo>
                  <a:pt x="345" y="1182"/>
                  <a:pt x="346" y="1186"/>
                  <a:pt x="343" y="1186"/>
                </a:cubicBezTo>
                <a:cubicBezTo>
                  <a:pt x="335" y="1182"/>
                  <a:pt x="334" y="1170"/>
                  <a:pt x="323" y="1169"/>
                </a:cubicBezTo>
                <a:cubicBezTo>
                  <a:pt x="318" y="1181"/>
                  <a:pt x="327" y="1192"/>
                  <a:pt x="331" y="1200"/>
                </a:cubicBezTo>
                <a:cubicBezTo>
                  <a:pt x="330" y="1199"/>
                  <a:pt x="328" y="1198"/>
                  <a:pt x="325" y="1198"/>
                </a:cubicBezTo>
                <a:cubicBezTo>
                  <a:pt x="322" y="1198"/>
                  <a:pt x="320" y="1199"/>
                  <a:pt x="320" y="1201"/>
                </a:cubicBezTo>
                <a:cubicBezTo>
                  <a:pt x="322" y="1211"/>
                  <a:pt x="332" y="1211"/>
                  <a:pt x="328" y="1222"/>
                </a:cubicBezTo>
                <a:cubicBezTo>
                  <a:pt x="335" y="1229"/>
                  <a:pt x="350" y="1237"/>
                  <a:pt x="352" y="1244"/>
                </a:cubicBezTo>
                <a:cubicBezTo>
                  <a:pt x="346" y="1241"/>
                  <a:pt x="338" y="1239"/>
                  <a:pt x="329" y="1239"/>
                </a:cubicBezTo>
                <a:cubicBezTo>
                  <a:pt x="313" y="1239"/>
                  <a:pt x="297" y="1245"/>
                  <a:pt x="290" y="1253"/>
                </a:cubicBezTo>
                <a:cubicBezTo>
                  <a:pt x="297" y="1256"/>
                  <a:pt x="303" y="1261"/>
                  <a:pt x="311" y="1263"/>
                </a:cubicBezTo>
                <a:cubicBezTo>
                  <a:pt x="310" y="1267"/>
                  <a:pt x="306" y="1266"/>
                  <a:pt x="309" y="1270"/>
                </a:cubicBezTo>
                <a:cubicBezTo>
                  <a:pt x="310" y="1270"/>
                  <a:pt x="310" y="1270"/>
                  <a:pt x="311" y="1270"/>
                </a:cubicBezTo>
                <a:cubicBezTo>
                  <a:pt x="314" y="1270"/>
                  <a:pt x="317" y="1271"/>
                  <a:pt x="320" y="1272"/>
                </a:cubicBezTo>
                <a:cubicBezTo>
                  <a:pt x="322" y="1273"/>
                  <a:pt x="325" y="1273"/>
                  <a:pt x="329" y="1273"/>
                </a:cubicBezTo>
                <a:cubicBezTo>
                  <a:pt x="330" y="1273"/>
                  <a:pt x="331" y="1273"/>
                  <a:pt x="331" y="1273"/>
                </a:cubicBezTo>
                <a:cubicBezTo>
                  <a:pt x="330" y="1279"/>
                  <a:pt x="333" y="1282"/>
                  <a:pt x="335" y="1285"/>
                </a:cubicBezTo>
                <a:cubicBezTo>
                  <a:pt x="327" y="1288"/>
                  <a:pt x="322" y="1293"/>
                  <a:pt x="318" y="1299"/>
                </a:cubicBezTo>
                <a:cubicBezTo>
                  <a:pt x="318" y="1301"/>
                  <a:pt x="319" y="1301"/>
                  <a:pt x="320" y="1301"/>
                </a:cubicBezTo>
                <a:cubicBezTo>
                  <a:pt x="321" y="1301"/>
                  <a:pt x="322" y="1301"/>
                  <a:pt x="323" y="1301"/>
                </a:cubicBezTo>
                <a:cubicBezTo>
                  <a:pt x="324" y="1301"/>
                  <a:pt x="325" y="1300"/>
                  <a:pt x="326" y="1300"/>
                </a:cubicBezTo>
                <a:cubicBezTo>
                  <a:pt x="327" y="1300"/>
                  <a:pt x="328" y="1301"/>
                  <a:pt x="328" y="1302"/>
                </a:cubicBezTo>
                <a:cubicBezTo>
                  <a:pt x="321" y="1305"/>
                  <a:pt x="315" y="1310"/>
                  <a:pt x="309" y="1314"/>
                </a:cubicBezTo>
                <a:cubicBezTo>
                  <a:pt x="311" y="1316"/>
                  <a:pt x="316" y="1315"/>
                  <a:pt x="314" y="1319"/>
                </a:cubicBezTo>
                <a:cubicBezTo>
                  <a:pt x="306" y="1321"/>
                  <a:pt x="305" y="1329"/>
                  <a:pt x="302" y="1335"/>
                </a:cubicBezTo>
                <a:cubicBezTo>
                  <a:pt x="303" y="1335"/>
                  <a:pt x="304" y="1335"/>
                  <a:pt x="305" y="1335"/>
                </a:cubicBezTo>
                <a:cubicBezTo>
                  <a:pt x="306" y="1335"/>
                  <a:pt x="308" y="1335"/>
                  <a:pt x="309" y="1335"/>
                </a:cubicBezTo>
                <a:cubicBezTo>
                  <a:pt x="311" y="1335"/>
                  <a:pt x="312" y="1335"/>
                  <a:pt x="313" y="1335"/>
                </a:cubicBezTo>
                <a:cubicBezTo>
                  <a:pt x="317" y="1335"/>
                  <a:pt x="319" y="1335"/>
                  <a:pt x="321" y="1333"/>
                </a:cubicBezTo>
                <a:cubicBezTo>
                  <a:pt x="321" y="1337"/>
                  <a:pt x="318" y="1339"/>
                  <a:pt x="323" y="1340"/>
                </a:cubicBezTo>
                <a:cubicBezTo>
                  <a:pt x="341" y="1338"/>
                  <a:pt x="357" y="1320"/>
                  <a:pt x="367" y="1311"/>
                </a:cubicBezTo>
                <a:cubicBezTo>
                  <a:pt x="357" y="1321"/>
                  <a:pt x="357" y="1337"/>
                  <a:pt x="352" y="1345"/>
                </a:cubicBezTo>
                <a:cubicBezTo>
                  <a:pt x="353" y="1348"/>
                  <a:pt x="357" y="1348"/>
                  <a:pt x="359" y="1350"/>
                </a:cubicBezTo>
                <a:cubicBezTo>
                  <a:pt x="356" y="1352"/>
                  <a:pt x="356" y="1366"/>
                  <a:pt x="360" y="1366"/>
                </a:cubicBezTo>
                <a:cubicBezTo>
                  <a:pt x="361" y="1366"/>
                  <a:pt x="361" y="1366"/>
                  <a:pt x="361" y="1366"/>
                </a:cubicBezTo>
                <a:cubicBezTo>
                  <a:pt x="364" y="1361"/>
                  <a:pt x="367" y="1353"/>
                  <a:pt x="373" y="1353"/>
                </a:cubicBezTo>
                <a:cubicBezTo>
                  <a:pt x="374" y="1353"/>
                  <a:pt x="375" y="1353"/>
                  <a:pt x="376" y="1354"/>
                </a:cubicBezTo>
                <a:cubicBezTo>
                  <a:pt x="380" y="1351"/>
                  <a:pt x="378" y="1342"/>
                  <a:pt x="381" y="1338"/>
                </a:cubicBezTo>
                <a:cubicBezTo>
                  <a:pt x="384" y="1343"/>
                  <a:pt x="385" y="1349"/>
                  <a:pt x="391" y="1350"/>
                </a:cubicBezTo>
                <a:cubicBezTo>
                  <a:pt x="400" y="1332"/>
                  <a:pt x="386" y="1309"/>
                  <a:pt x="395" y="1294"/>
                </a:cubicBezTo>
                <a:cubicBezTo>
                  <a:pt x="455" y="1352"/>
                  <a:pt x="421" y="1419"/>
                  <a:pt x="369" y="1468"/>
                </a:cubicBezTo>
                <a:cubicBezTo>
                  <a:pt x="337" y="1499"/>
                  <a:pt x="306" y="1536"/>
                  <a:pt x="272" y="1545"/>
                </a:cubicBezTo>
                <a:cubicBezTo>
                  <a:pt x="276" y="1541"/>
                  <a:pt x="270" y="1538"/>
                  <a:pt x="272" y="1532"/>
                </a:cubicBezTo>
                <a:cubicBezTo>
                  <a:pt x="271" y="1531"/>
                  <a:pt x="270" y="1531"/>
                  <a:pt x="269" y="1531"/>
                </a:cubicBezTo>
                <a:cubicBezTo>
                  <a:pt x="267" y="1531"/>
                  <a:pt x="267" y="1534"/>
                  <a:pt x="265" y="1535"/>
                </a:cubicBezTo>
                <a:cubicBezTo>
                  <a:pt x="269" y="1524"/>
                  <a:pt x="261" y="1523"/>
                  <a:pt x="260" y="1513"/>
                </a:cubicBezTo>
                <a:cubicBezTo>
                  <a:pt x="247" y="1515"/>
                  <a:pt x="243" y="1533"/>
                  <a:pt x="244" y="1544"/>
                </a:cubicBezTo>
                <a:cubicBezTo>
                  <a:pt x="237" y="1539"/>
                  <a:pt x="233" y="1531"/>
                  <a:pt x="222" y="1530"/>
                </a:cubicBezTo>
                <a:cubicBezTo>
                  <a:pt x="222" y="1539"/>
                  <a:pt x="221" y="1548"/>
                  <a:pt x="227" y="1550"/>
                </a:cubicBezTo>
                <a:cubicBezTo>
                  <a:pt x="219" y="1550"/>
                  <a:pt x="219" y="1550"/>
                  <a:pt x="219" y="1550"/>
                </a:cubicBezTo>
                <a:cubicBezTo>
                  <a:pt x="224" y="1561"/>
                  <a:pt x="236" y="1565"/>
                  <a:pt x="246" y="1571"/>
                </a:cubicBezTo>
                <a:cubicBezTo>
                  <a:pt x="224" y="1573"/>
                  <a:pt x="194" y="1576"/>
                  <a:pt x="186" y="1597"/>
                </a:cubicBezTo>
                <a:cubicBezTo>
                  <a:pt x="186" y="1580"/>
                  <a:pt x="188" y="1573"/>
                  <a:pt x="186" y="1557"/>
                </a:cubicBezTo>
                <a:cubicBezTo>
                  <a:pt x="219" y="1549"/>
                  <a:pt x="224" y="1472"/>
                  <a:pt x="253" y="1472"/>
                </a:cubicBezTo>
                <a:cubicBezTo>
                  <a:pt x="259" y="1472"/>
                  <a:pt x="266" y="1475"/>
                  <a:pt x="275" y="1484"/>
                </a:cubicBezTo>
                <a:cubicBezTo>
                  <a:pt x="274" y="1474"/>
                  <a:pt x="282" y="1474"/>
                  <a:pt x="285" y="1470"/>
                </a:cubicBezTo>
                <a:cubicBezTo>
                  <a:pt x="281" y="1469"/>
                  <a:pt x="278" y="1467"/>
                  <a:pt x="275" y="1465"/>
                </a:cubicBezTo>
                <a:cubicBezTo>
                  <a:pt x="276" y="1463"/>
                  <a:pt x="277" y="1460"/>
                  <a:pt x="277" y="1456"/>
                </a:cubicBezTo>
                <a:cubicBezTo>
                  <a:pt x="276" y="1456"/>
                  <a:pt x="276" y="1456"/>
                  <a:pt x="276" y="1456"/>
                </a:cubicBezTo>
                <a:cubicBezTo>
                  <a:pt x="268" y="1456"/>
                  <a:pt x="270" y="1446"/>
                  <a:pt x="265" y="1443"/>
                </a:cubicBezTo>
                <a:cubicBezTo>
                  <a:pt x="262" y="1446"/>
                  <a:pt x="261" y="1450"/>
                  <a:pt x="258" y="1453"/>
                </a:cubicBezTo>
                <a:cubicBezTo>
                  <a:pt x="254" y="1445"/>
                  <a:pt x="265" y="1437"/>
                  <a:pt x="274" y="1437"/>
                </a:cubicBezTo>
                <a:cubicBezTo>
                  <a:pt x="276" y="1437"/>
                  <a:pt x="277" y="1437"/>
                  <a:pt x="278" y="1438"/>
                </a:cubicBezTo>
                <a:cubicBezTo>
                  <a:pt x="273" y="1443"/>
                  <a:pt x="276" y="1455"/>
                  <a:pt x="286" y="1455"/>
                </a:cubicBezTo>
                <a:cubicBezTo>
                  <a:pt x="286" y="1455"/>
                  <a:pt x="287" y="1455"/>
                  <a:pt x="287" y="1455"/>
                </a:cubicBezTo>
                <a:cubicBezTo>
                  <a:pt x="290" y="1449"/>
                  <a:pt x="291" y="1443"/>
                  <a:pt x="299" y="1443"/>
                </a:cubicBezTo>
                <a:cubicBezTo>
                  <a:pt x="299" y="1444"/>
                  <a:pt x="300" y="1444"/>
                  <a:pt x="302" y="1444"/>
                </a:cubicBezTo>
                <a:cubicBezTo>
                  <a:pt x="302" y="1444"/>
                  <a:pt x="302" y="1444"/>
                  <a:pt x="302" y="1444"/>
                </a:cubicBezTo>
                <a:cubicBezTo>
                  <a:pt x="300" y="1447"/>
                  <a:pt x="301" y="1452"/>
                  <a:pt x="301" y="1456"/>
                </a:cubicBezTo>
                <a:cubicBezTo>
                  <a:pt x="307" y="1456"/>
                  <a:pt x="308" y="1451"/>
                  <a:pt x="314" y="1451"/>
                </a:cubicBezTo>
                <a:cubicBezTo>
                  <a:pt x="317" y="1454"/>
                  <a:pt x="316" y="1460"/>
                  <a:pt x="321" y="1460"/>
                </a:cubicBezTo>
                <a:cubicBezTo>
                  <a:pt x="321" y="1460"/>
                  <a:pt x="321" y="1460"/>
                  <a:pt x="321" y="1460"/>
                </a:cubicBezTo>
                <a:cubicBezTo>
                  <a:pt x="322" y="1457"/>
                  <a:pt x="322" y="1453"/>
                  <a:pt x="325" y="1451"/>
                </a:cubicBezTo>
                <a:cubicBezTo>
                  <a:pt x="326" y="1453"/>
                  <a:pt x="331" y="1455"/>
                  <a:pt x="335" y="1455"/>
                </a:cubicBezTo>
                <a:cubicBezTo>
                  <a:pt x="337" y="1455"/>
                  <a:pt x="339" y="1454"/>
                  <a:pt x="340" y="1453"/>
                </a:cubicBezTo>
                <a:cubicBezTo>
                  <a:pt x="335" y="1451"/>
                  <a:pt x="337" y="1443"/>
                  <a:pt x="331" y="1441"/>
                </a:cubicBezTo>
                <a:cubicBezTo>
                  <a:pt x="334" y="1439"/>
                  <a:pt x="338" y="1437"/>
                  <a:pt x="338" y="1432"/>
                </a:cubicBezTo>
                <a:cubicBezTo>
                  <a:pt x="329" y="1431"/>
                  <a:pt x="339" y="1417"/>
                  <a:pt x="333" y="1410"/>
                </a:cubicBezTo>
                <a:cubicBezTo>
                  <a:pt x="330" y="1413"/>
                  <a:pt x="324" y="1414"/>
                  <a:pt x="321" y="1417"/>
                </a:cubicBezTo>
                <a:cubicBezTo>
                  <a:pt x="321" y="1413"/>
                  <a:pt x="319" y="1410"/>
                  <a:pt x="316" y="1408"/>
                </a:cubicBezTo>
                <a:cubicBezTo>
                  <a:pt x="312" y="1412"/>
                  <a:pt x="305" y="1424"/>
                  <a:pt x="313" y="1428"/>
                </a:cubicBezTo>
                <a:cubicBezTo>
                  <a:pt x="307" y="1425"/>
                  <a:pt x="300" y="1422"/>
                  <a:pt x="292" y="1422"/>
                </a:cubicBezTo>
                <a:cubicBezTo>
                  <a:pt x="289" y="1422"/>
                  <a:pt x="285" y="1423"/>
                  <a:pt x="282" y="1424"/>
                </a:cubicBezTo>
                <a:cubicBezTo>
                  <a:pt x="282" y="1412"/>
                  <a:pt x="282" y="1412"/>
                  <a:pt x="282" y="1412"/>
                </a:cubicBezTo>
                <a:cubicBezTo>
                  <a:pt x="284" y="1413"/>
                  <a:pt x="286" y="1413"/>
                  <a:pt x="287" y="1413"/>
                </a:cubicBezTo>
                <a:cubicBezTo>
                  <a:pt x="288" y="1413"/>
                  <a:pt x="290" y="1413"/>
                  <a:pt x="292" y="1412"/>
                </a:cubicBezTo>
                <a:cubicBezTo>
                  <a:pt x="289" y="1406"/>
                  <a:pt x="293" y="1405"/>
                  <a:pt x="292" y="1398"/>
                </a:cubicBezTo>
                <a:cubicBezTo>
                  <a:pt x="279" y="1398"/>
                  <a:pt x="279" y="1395"/>
                  <a:pt x="268" y="1393"/>
                </a:cubicBezTo>
                <a:cubicBezTo>
                  <a:pt x="264" y="1404"/>
                  <a:pt x="269" y="1405"/>
                  <a:pt x="265" y="1414"/>
                </a:cubicBezTo>
                <a:cubicBezTo>
                  <a:pt x="270" y="1416"/>
                  <a:pt x="276" y="1417"/>
                  <a:pt x="278" y="1417"/>
                </a:cubicBezTo>
                <a:cubicBezTo>
                  <a:pt x="270" y="1438"/>
                  <a:pt x="247" y="1444"/>
                  <a:pt x="236" y="1463"/>
                </a:cubicBezTo>
                <a:cubicBezTo>
                  <a:pt x="239" y="1442"/>
                  <a:pt x="225" y="1438"/>
                  <a:pt x="217" y="1427"/>
                </a:cubicBezTo>
                <a:cubicBezTo>
                  <a:pt x="222" y="1428"/>
                  <a:pt x="227" y="1429"/>
                  <a:pt x="233" y="1429"/>
                </a:cubicBezTo>
                <a:cubicBezTo>
                  <a:pt x="234" y="1429"/>
                  <a:pt x="236" y="1429"/>
                  <a:pt x="237" y="1429"/>
                </a:cubicBezTo>
                <a:cubicBezTo>
                  <a:pt x="233" y="1421"/>
                  <a:pt x="248" y="1424"/>
                  <a:pt x="246" y="1414"/>
                </a:cubicBezTo>
                <a:cubicBezTo>
                  <a:pt x="245" y="1414"/>
                  <a:pt x="244" y="1414"/>
                  <a:pt x="244" y="1414"/>
                </a:cubicBezTo>
                <a:cubicBezTo>
                  <a:pt x="241" y="1414"/>
                  <a:pt x="240" y="1413"/>
                  <a:pt x="238" y="1413"/>
                </a:cubicBezTo>
                <a:cubicBezTo>
                  <a:pt x="236" y="1412"/>
                  <a:pt x="235" y="1412"/>
                  <a:pt x="233" y="1412"/>
                </a:cubicBezTo>
                <a:cubicBezTo>
                  <a:pt x="232" y="1412"/>
                  <a:pt x="230" y="1412"/>
                  <a:pt x="229" y="1414"/>
                </a:cubicBezTo>
                <a:cubicBezTo>
                  <a:pt x="235" y="1408"/>
                  <a:pt x="238" y="1395"/>
                  <a:pt x="232" y="1391"/>
                </a:cubicBezTo>
                <a:cubicBezTo>
                  <a:pt x="224" y="1397"/>
                  <a:pt x="218" y="1396"/>
                  <a:pt x="210" y="1402"/>
                </a:cubicBezTo>
                <a:cubicBezTo>
                  <a:pt x="208" y="1400"/>
                  <a:pt x="208" y="1395"/>
                  <a:pt x="204" y="1395"/>
                </a:cubicBezTo>
                <a:cubicBezTo>
                  <a:pt x="203" y="1395"/>
                  <a:pt x="203" y="1395"/>
                  <a:pt x="203" y="1395"/>
                </a:cubicBezTo>
                <a:cubicBezTo>
                  <a:pt x="199" y="1399"/>
                  <a:pt x="196" y="1406"/>
                  <a:pt x="195" y="1414"/>
                </a:cubicBezTo>
                <a:cubicBezTo>
                  <a:pt x="193" y="1407"/>
                  <a:pt x="187" y="1405"/>
                  <a:pt x="183" y="1402"/>
                </a:cubicBezTo>
                <a:cubicBezTo>
                  <a:pt x="181" y="1404"/>
                  <a:pt x="181" y="1404"/>
                  <a:pt x="180" y="1404"/>
                </a:cubicBezTo>
                <a:cubicBezTo>
                  <a:pt x="180" y="1404"/>
                  <a:pt x="180" y="1403"/>
                  <a:pt x="179" y="1403"/>
                </a:cubicBezTo>
                <a:cubicBezTo>
                  <a:pt x="178" y="1402"/>
                  <a:pt x="177" y="1402"/>
                  <a:pt x="176" y="1402"/>
                </a:cubicBezTo>
                <a:cubicBezTo>
                  <a:pt x="175" y="1402"/>
                  <a:pt x="175" y="1402"/>
                  <a:pt x="174" y="1402"/>
                </a:cubicBezTo>
                <a:cubicBezTo>
                  <a:pt x="177" y="1411"/>
                  <a:pt x="179" y="1419"/>
                  <a:pt x="188" y="1422"/>
                </a:cubicBezTo>
                <a:cubicBezTo>
                  <a:pt x="181" y="1424"/>
                  <a:pt x="174" y="1425"/>
                  <a:pt x="174" y="1434"/>
                </a:cubicBezTo>
                <a:cubicBezTo>
                  <a:pt x="179" y="1436"/>
                  <a:pt x="186" y="1435"/>
                  <a:pt x="190" y="1438"/>
                </a:cubicBezTo>
                <a:cubicBezTo>
                  <a:pt x="187" y="1442"/>
                  <a:pt x="188" y="1449"/>
                  <a:pt x="188" y="1456"/>
                </a:cubicBezTo>
                <a:cubicBezTo>
                  <a:pt x="195" y="1455"/>
                  <a:pt x="201" y="1453"/>
                  <a:pt x="203" y="1446"/>
                </a:cubicBezTo>
                <a:cubicBezTo>
                  <a:pt x="208" y="1458"/>
                  <a:pt x="204" y="1468"/>
                  <a:pt x="195" y="1473"/>
                </a:cubicBezTo>
                <a:cubicBezTo>
                  <a:pt x="190" y="1471"/>
                  <a:pt x="187" y="1467"/>
                  <a:pt x="181" y="1467"/>
                </a:cubicBezTo>
                <a:cubicBezTo>
                  <a:pt x="177" y="1471"/>
                  <a:pt x="183" y="1479"/>
                  <a:pt x="177" y="1479"/>
                </a:cubicBezTo>
                <a:cubicBezTo>
                  <a:pt x="177" y="1479"/>
                  <a:pt x="175" y="1479"/>
                  <a:pt x="174" y="1479"/>
                </a:cubicBezTo>
                <a:cubicBezTo>
                  <a:pt x="173" y="1487"/>
                  <a:pt x="179" y="1488"/>
                  <a:pt x="184" y="1491"/>
                </a:cubicBezTo>
                <a:cubicBezTo>
                  <a:pt x="178" y="1494"/>
                  <a:pt x="175" y="1500"/>
                  <a:pt x="171" y="1506"/>
                </a:cubicBezTo>
                <a:cubicBezTo>
                  <a:pt x="164" y="1491"/>
                  <a:pt x="150" y="1483"/>
                  <a:pt x="130" y="1482"/>
                </a:cubicBezTo>
                <a:cubicBezTo>
                  <a:pt x="137" y="1479"/>
                  <a:pt x="145" y="1478"/>
                  <a:pt x="148" y="1472"/>
                </a:cubicBezTo>
                <a:cubicBezTo>
                  <a:pt x="144" y="1467"/>
                  <a:pt x="147" y="1464"/>
                  <a:pt x="147" y="1455"/>
                </a:cubicBezTo>
                <a:cubicBezTo>
                  <a:pt x="140" y="1456"/>
                  <a:pt x="134" y="1458"/>
                  <a:pt x="131" y="1463"/>
                </a:cubicBezTo>
                <a:cubicBezTo>
                  <a:pt x="132" y="1452"/>
                  <a:pt x="132" y="1441"/>
                  <a:pt x="121" y="1441"/>
                </a:cubicBezTo>
                <a:cubicBezTo>
                  <a:pt x="121" y="1441"/>
                  <a:pt x="121" y="1441"/>
                  <a:pt x="121" y="1441"/>
                </a:cubicBezTo>
                <a:cubicBezTo>
                  <a:pt x="118" y="1448"/>
                  <a:pt x="113" y="1454"/>
                  <a:pt x="111" y="1463"/>
                </a:cubicBezTo>
                <a:cubicBezTo>
                  <a:pt x="110" y="1464"/>
                  <a:pt x="109" y="1464"/>
                  <a:pt x="108" y="1464"/>
                </a:cubicBezTo>
                <a:cubicBezTo>
                  <a:pt x="103" y="1464"/>
                  <a:pt x="103" y="1460"/>
                  <a:pt x="99" y="1460"/>
                </a:cubicBezTo>
                <a:cubicBezTo>
                  <a:pt x="97" y="1469"/>
                  <a:pt x="103" y="1479"/>
                  <a:pt x="101" y="1482"/>
                </a:cubicBezTo>
                <a:cubicBezTo>
                  <a:pt x="98" y="1480"/>
                  <a:pt x="96" y="1480"/>
                  <a:pt x="94" y="1480"/>
                </a:cubicBezTo>
                <a:cubicBezTo>
                  <a:pt x="91" y="1480"/>
                  <a:pt x="89" y="1481"/>
                  <a:pt x="86" y="1482"/>
                </a:cubicBezTo>
                <a:cubicBezTo>
                  <a:pt x="83" y="1483"/>
                  <a:pt x="81" y="1484"/>
                  <a:pt x="78" y="1484"/>
                </a:cubicBezTo>
                <a:cubicBezTo>
                  <a:pt x="77" y="1484"/>
                  <a:pt x="77" y="1484"/>
                  <a:pt x="77" y="1484"/>
                </a:cubicBezTo>
                <a:cubicBezTo>
                  <a:pt x="82" y="1492"/>
                  <a:pt x="92" y="1495"/>
                  <a:pt x="101" y="1496"/>
                </a:cubicBezTo>
                <a:cubicBezTo>
                  <a:pt x="95" y="1497"/>
                  <a:pt x="93" y="1503"/>
                  <a:pt x="94" y="1511"/>
                </a:cubicBezTo>
                <a:cubicBezTo>
                  <a:pt x="95" y="1511"/>
                  <a:pt x="95" y="1511"/>
                  <a:pt x="96" y="1511"/>
                </a:cubicBezTo>
                <a:cubicBezTo>
                  <a:pt x="103" y="1511"/>
                  <a:pt x="105" y="1506"/>
                  <a:pt x="113" y="1506"/>
                </a:cubicBezTo>
                <a:cubicBezTo>
                  <a:pt x="113" y="1514"/>
                  <a:pt x="118" y="1519"/>
                  <a:pt x="121" y="1525"/>
                </a:cubicBezTo>
                <a:cubicBezTo>
                  <a:pt x="121" y="1522"/>
                  <a:pt x="123" y="1521"/>
                  <a:pt x="126" y="1521"/>
                </a:cubicBezTo>
                <a:cubicBezTo>
                  <a:pt x="127" y="1521"/>
                  <a:pt x="127" y="1521"/>
                  <a:pt x="128" y="1521"/>
                </a:cubicBezTo>
                <a:cubicBezTo>
                  <a:pt x="128" y="1516"/>
                  <a:pt x="129" y="1512"/>
                  <a:pt x="131" y="1509"/>
                </a:cubicBezTo>
                <a:cubicBezTo>
                  <a:pt x="137" y="1512"/>
                  <a:pt x="137" y="1520"/>
                  <a:pt x="142" y="1525"/>
                </a:cubicBezTo>
                <a:cubicBezTo>
                  <a:pt x="141" y="1525"/>
                  <a:pt x="141" y="1525"/>
                  <a:pt x="141" y="1525"/>
                </a:cubicBezTo>
                <a:cubicBezTo>
                  <a:pt x="139" y="1525"/>
                  <a:pt x="137" y="1526"/>
                  <a:pt x="137" y="1528"/>
                </a:cubicBezTo>
                <a:cubicBezTo>
                  <a:pt x="137" y="1528"/>
                  <a:pt x="138" y="1528"/>
                  <a:pt x="138" y="1528"/>
                </a:cubicBezTo>
                <a:cubicBezTo>
                  <a:pt x="141" y="1528"/>
                  <a:pt x="143" y="1529"/>
                  <a:pt x="143" y="1532"/>
                </a:cubicBezTo>
                <a:cubicBezTo>
                  <a:pt x="142" y="1535"/>
                  <a:pt x="137" y="1534"/>
                  <a:pt x="138" y="1540"/>
                </a:cubicBezTo>
                <a:cubicBezTo>
                  <a:pt x="148" y="1539"/>
                  <a:pt x="154" y="1538"/>
                  <a:pt x="162" y="1537"/>
                </a:cubicBezTo>
                <a:cubicBezTo>
                  <a:pt x="164" y="1528"/>
                  <a:pt x="163" y="1528"/>
                  <a:pt x="159" y="1523"/>
                </a:cubicBezTo>
                <a:cubicBezTo>
                  <a:pt x="161" y="1522"/>
                  <a:pt x="164" y="1521"/>
                  <a:pt x="166" y="1521"/>
                </a:cubicBezTo>
                <a:cubicBezTo>
                  <a:pt x="180" y="1521"/>
                  <a:pt x="177" y="1547"/>
                  <a:pt x="181" y="1559"/>
                </a:cubicBezTo>
                <a:cubicBezTo>
                  <a:pt x="171" y="1559"/>
                  <a:pt x="171" y="1559"/>
                  <a:pt x="171" y="1559"/>
                </a:cubicBezTo>
                <a:cubicBezTo>
                  <a:pt x="174" y="1557"/>
                  <a:pt x="177" y="1543"/>
                  <a:pt x="171" y="1542"/>
                </a:cubicBezTo>
                <a:cubicBezTo>
                  <a:pt x="165" y="1546"/>
                  <a:pt x="159" y="1549"/>
                  <a:pt x="155" y="1554"/>
                </a:cubicBezTo>
                <a:cubicBezTo>
                  <a:pt x="152" y="1553"/>
                  <a:pt x="151" y="1549"/>
                  <a:pt x="146" y="1549"/>
                </a:cubicBezTo>
                <a:cubicBezTo>
                  <a:pt x="145" y="1549"/>
                  <a:pt x="145" y="1549"/>
                  <a:pt x="145" y="1549"/>
                </a:cubicBezTo>
                <a:cubicBezTo>
                  <a:pt x="144" y="1553"/>
                  <a:pt x="144" y="1558"/>
                  <a:pt x="142" y="1561"/>
                </a:cubicBezTo>
                <a:cubicBezTo>
                  <a:pt x="137" y="1558"/>
                  <a:pt x="134" y="1555"/>
                  <a:pt x="127" y="1555"/>
                </a:cubicBezTo>
                <a:cubicBezTo>
                  <a:pt x="126" y="1555"/>
                  <a:pt x="124" y="1555"/>
                  <a:pt x="123" y="1556"/>
                </a:cubicBezTo>
                <a:cubicBezTo>
                  <a:pt x="126" y="1562"/>
                  <a:pt x="130" y="1567"/>
                  <a:pt x="135" y="1571"/>
                </a:cubicBezTo>
                <a:cubicBezTo>
                  <a:pt x="129" y="1572"/>
                  <a:pt x="130" y="1579"/>
                  <a:pt x="124" y="1581"/>
                </a:cubicBezTo>
                <a:cubicBezTo>
                  <a:pt x="130" y="1581"/>
                  <a:pt x="135" y="1582"/>
                  <a:pt x="138" y="1585"/>
                </a:cubicBezTo>
                <a:cubicBezTo>
                  <a:pt x="136" y="1587"/>
                  <a:pt x="140" y="1593"/>
                  <a:pt x="138" y="1600"/>
                </a:cubicBezTo>
                <a:cubicBezTo>
                  <a:pt x="143" y="1598"/>
                  <a:pt x="147" y="1596"/>
                  <a:pt x="151" y="1596"/>
                </a:cubicBezTo>
                <a:cubicBezTo>
                  <a:pt x="153" y="1596"/>
                  <a:pt x="156" y="1597"/>
                  <a:pt x="159" y="1600"/>
                </a:cubicBezTo>
                <a:cubicBezTo>
                  <a:pt x="165" y="1593"/>
                  <a:pt x="159" y="1582"/>
                  <a:pt x="159" y="1579"/>
                </a:cubicBezTo>
                <a:cubicBezTo>
                  <a:pt x="176" y="1596"/>
                  <a:pt x="173" y="1619"/>
                  <a:pt x="167" y="1644"/>
                </a:cubicBezTo>
                <a:cubicBezTo>
                  <a:pt x="172" y="1632"/>
                  <a:pt x="179" y="1623"/>
                  <a:pt x="191" y="1623"/>
                </a:cubicBezTo>
                <a:cubicBezTo>
                  <a:pt x="194" y="1623"/>
                  <a:pt x="197" y="1624"/>
                  <a:pt x="201" y="1626"/>
                </a:cubicBezTo>
                <a:cubicBezTo>
                  <a:pt x="200" y="1627"/>
                  <a:pt x="199" y="1627"/>
                  <a:pt x="198" y="1627"/>
                </a:cubicBezTo>
                <a:cubicBezTo>
                  <a:pt x="198" y="1627"/>
                  <a:pt x="197" y="1627"/>
                  <a:pt x="196" y="1627"/>
                </a:cubicBezTo>
                <a:cubicBezTo>
                  <a:pt x="196" y="1627"/>
                  <a:pt x="195" y="1627"/>
                  <a:pt x="195" y="1627"/>
                </a:cubicBezTo>
                <a:cubicBezTo>
                  <a:pt x="193" y="1627"/>
                  <a:pt x="192" y="1627"/>
                  <a:pt x="191" y="1629"/>
                </a:cubicBezTo>
                <a:cubicBezTo>
                  <a:pt x="193" y="1636"/>
                  <a:pt x="195" y="1635"/>
                  <a:pt x="193" y="1643"/>
                </a:cubicBezTo>
                <a:cubicBezTo>
                  <a:pt x="193" y="1643"/>
                  <a:pt x="193" y="1644"/>
                  <a:pt x="194" y="1644"/>
                </a:cubicBezTo>
                <a:cubicBezTo>
                  <a:pt x="195" y="1644"/>
                  <a:pt x="196" y="1643"/>
                  <a:pt x="198" y="1643"/>
                </a:cubicBezTo>
                <a:cubicBezTo>
                  <a:pt x="199" y="1643"/>
                  <a:pt x="201" y="1642"/>
                  <a:pt x="202" y="1642"/>
                </a:cubicBezTo>
                <a:cubicBezTo>
                  <a:pt x="203" y="1642"/>
                  <a:pt x="204" y="1642"/>
                  <a:pt x="205" y="1643"/>
                </a:cubicBezTo>
                <a:cubicBezTo>
                  <a:pt x="205" y="1676"/>
                  <a:pt x="171" y="1702"/>
                  <a:pt x="162" y="1737"/>
                </a:cubicBezTo>
                <a:cubicBezTo>
                  <a:pt x="160" y="1718"/>
                  <a:pt x="158" y="1688"/>
                  <a:pt x="162" y="1663"/>
                </a:cubicBezTo>
                <a:cubicBezTo>
                  <a:pt x="157" y="1683"/>
                  <a:pt x="152" y="1702"/>
                  <a:pt x="155" y="1720"/>
                </a:cubicBezTo>
                <a:cubicBezTo>
                  <a:pt x="164" y="1772"/>
                  <a:pt x="120" y="1811"/>
                  <a:pt x="123" y="1862"/>
                </a:cubicBezTo>
                <a:cubicBezTo>
                  <a:pt x="124" y="1861"/>
                  <a:pt x="125" y="1861"/>
                  <a:pt x="125" y="1861"/>
                </a:cubicBezTo>
                <a:cubicBezTo>
                  <a:pt x="128" y="1861"/>
                  <a:pt x="129" y="1862"/>
                  <a:pt x="130" y="1863"/>
                </a:cubicBezTo>
                <a:cubicBezTo>
                  <a:pt x="131" y="1864"/>
                  <a:pt x="132" y="1866"/>
                  <a:pt x="134" y="1866"/>
                </a:cubicBezTo>
                <a:cubicBezTo>
                  <a:pt x="135" y="1866"/>
                  <a:pt x="136" y="1865"/>
                  <a:pt x="137" y="1865"/>
                </a:cubicBezTo>
                <a:cubicBezTo>
                  <a:pt x="153" y="1765"/>
                  <a:pt x="194" y="1690"/>
                  <a:pt x="246" y="1626"/>
                </a:cubicBezTo>
                <a:cubicBezTo>
                  <a:pt x="249" y="1626"/>
                  <a:pt x="247" y="1631"/>
                  <a:pt x="251" y="1631"/>
                </a:cubicBezTo>
                <a:cubicBezTo>
                  <a:pt x="251" y="1631"/>
                  <a:pt x="251" y="1631"/>
                  <a:pt x="251" y="1631"/>
                </a:cubicBezTo>
                <a:cubicBezTo>
                  <a:pt x="259" y="1624"/>
                  <a:pt x="262" y="1612"/>
                  <a:pt x="268" y="1603"/>
                </a:cubicBezTo>
                <a:cubicBezTo>
                  <a:pt x="271" y="1612"/>
                  <a:pt x="281" y="1613"/>
                  <a:pt x="290" y="1615"/>
                </a:cubicBezTo>
                <a:cubicBezTo>
                  <a:pt x="291" y="1602"/>
                  <a:pt x="286" y="1595"/>
                  <a:pt x="280" y="1588"/>
                </a:cubicBezTo>
                <a:cubicBezTo>
                  <a:pt x="286" y="1591"/>
                  <a:pt x="290" y="1592"/>
                  <a:pt x="296" y="1592"/>
                </a:cubicBezTo>
                <a:cubicBezTo>
                  <a:pt x="298" y="1592"/>
                  <a:pt x="301" y="1592"/>
                  <a:pt x="304" y="1591"/>
                </a:cubicBezTo>
                <a:cubicBezTo>
                  <a:pt x="302" y="1582"/>
                  <a:pt x="317" y="1588"/>
                  <a:pt x="318" y="1581"/>
                </a:cubicBezTo>
                <a:cubicBezTo>
                  <a:pt x="309" y="1580"/>
                  <a:pt x="303" y="1570"/>
                  <a:pt x="294" y="1570"/>
                </a:cubicBezTo>
                <a:cubicBezTo>
                  <a:pt x="291" y="1570"/>
                  <a:pt x="289" y="1571"/>
                  <a:pt x="285" y="1573"/>
                </a:cubicBezTo>
                <a:cubicBezTo>
                  <a:pt x="318" y="1543"/>
                  <a:pt x="368" y="1470"/>
                  <a:pt x="412" y="1470"/>
                </a:cubicBezTo>
                <a:cubicBezTo>
                  <a:pt x="424" y="1470"/>
                  <a:pt x="435" y="1475"/>
                  <a:pt x="446" y="1487"/>
                </a:cubicBezTo>
                <a:cubicBezTo>
                  <a:pt x="456" y="1499"/>
                  <a:pt x="465" y="1514"/>
                  <a:pt x="469" y="1529"/>
                </a:cubicBezTo>
                <a:cubicBezTo>
                  <a:pt x="469" y="1529"/>
                  <a:pt x="469" y="1530"/>
                  <a:pt x="469" y="1530"/>
                </a:cubicBezTo>
                <a:cubicBezTo>
                  <a:pt x="470" y="1534"/>
                  <a:pt x="471" y="1538"/>
                  <a:pt x="471" y="1542"/>
                </a:cubicBezTo>
                <a:cubicBezTo>
                  <a:pt x="458" y="1539"/>
                  <a:pt x="453" y="1519"/>
                  <a:pt x="438" y="1516"/>
                </a:cubicBezTo>
                <a:cubicBezTo>
                  <a:pt x="437" y="1519"/>
                  <a:pt x="439" y="1525"/>
                  <a:pt x="436" y="1525"/>
                </a:cubicBezTo>
                <a:cubicBezTo>
                  <a:pt x="436" y="1525"/>
                  <a:pt x="436" y="1525"/>
                  <a:pt x="436" y="1525"/>
                </a:cubicBezTo>
                <a:cubicBezTo>
                  <a:pt x="435" y="1524"/>
                  <a:pt x="433" y="1523"/>
                  <a:pt x="432" y="1523"/>
                </a:cubicBezTo>
                <a:cubicBezTo>
                  <a:pt x="430" y="1523"/>
                  <a:pt x="428" y="1524"/>
                  <a:pt x="427" y="1524"/>
                </a:cubicBezTo>
                <a:cubicBezTo>
                  <a:pt x="425" y="1525"/>
                  <a:pt x="423" y="1525"/>
                  <a:pt x="420" y="1525"/>
                </a:cubicBezTo>
                <a:cubicBezTo>
                  <a:pt x="419" y="1525"/>
                  <a:pt x="418" y="1525"/>
                  <a:pt x="417" y="1525"/>
                </a:cubicBezTo>
                <a:cubicBezTo>
                  <a:pt x="420" y="1537"/>
                  <a:pt x="431" y="1541"/>
                  <a:pt x="439" y="1549"/>
                </a:cubicBezTo>
                <a:cubicBezTo>
                  <a:pt x="438" y="1549"/>
                  <a:pt x="437" y="1549"/>
                  <a:pt x="436" y="1549"/>
                </a:cubicBezTo>
                <a:cubicBezTo>
                  <a:pt x="419" y="1549"/>
                  <a:pt x="411" y="1557"/>
                  <a:pt x="407" y="1569"/>
                </a:cubicBezTo>
                <a:cubicBezTo>
                  <a:pt x="414" y="1571"/>
                  <a:pt x="418" y="1574"/>
                  <a:pt x="424" y="1574"/>
                </a:cubicBezTo>
                <a:cubicBezTo>
                  <a:pt x="426" y="1574"/>
                  <a:pt x="428" y="1573"/>
                  <a:pt x="431" y="1573"/>
                </a:cubicBezTo>
                <a:cubicBezTo>
                  <a:pt x="431" y="1579"/>
                  <a:pt x="431" y="1579"/>
                  <a:pt x="431" y="1579"/>
                </a:cubicBezTo>
                <a:cubicBezTo>
                  <a:pt x="436" y="1578"/>
                  <a:pt x="444" y="1579"/>
                  <a:pt x="446" y="1574"/>
                </a:cubicBezTo>
                <a:cubicBezTo>
                  <a:pt x="446" y="1588"/>
                  <a:pt x="444" y="1600"/>
                  <a:pt x="439" y="1612"/>
                </a:cubicBezTo>
                <a:cubicBezTo>
                  <a:pt x="440" y="1612"/>
                  <a:pt x="441" y="1612"/>
                  <a:pt x="442" y="1612"/>
                </a:cubicBezTo>
                <a:cubicBezTo>
                  <a:pt x="457" y="1612"/>
                  <a:pt x="469" y="1599"/>
                  <a:pt x="475" y="1586"/>
                </a:cubicBezTo>
                <a:cubicBezTo>
                  <a:pt x="472" y="1602"/>
                  <a:pt x="475" y="1610"/>
                  <a:pt x="479" y="1622"/>
                </a:cubicBezTo>
                <a:cubicBezTo>
                  <a:pt x="479" y="1622"/>
                  <a:pt x="480" y="1622"/>
                  <a:pt x="481" y="1622"/>
                </a:cubicBezTo>
                <a:cubicBezTo>
                  <a:pt x="484" y="1622"/>
                  <a:pt x="486" y="1622"/>
                  <a:pt x="487" y="1621"/>
                </a:cubicBezTo>
                <a:cubicBezTo>
                  <a:pt x="489" y="1627"/>
                  <a:pt x="491" y="1634"/>
                  <a:pt x="497" y="1636"/>
                </a:cubicBezTo>
                <a:cubicBezTo>
                  <a:pt x="497" y="1617"/>
                  <a:pt x="497" y="1617"/>
                  <a:pt x="497" y="1617"/>
                </a:cubicBezTo>
                <a:cubicBezTo>
                  <a:pt x="504" y="1617"/>
                  <a:pt x="504" y="1617"/>
                  <a:pt x="504" y="1617"/>
                </a:cubicBezTo>
                <a:cubicBezTo>
                  <a:pt x="505" y="1598"/>
                  <a:pt x="494" y="1592"/>
                  <a:pt x="489" y="1579"/>
                </a:cubicBezTo>
                <a:cubicBezTo>
                  <a:pt x="494" y="1586"/>
                  <a:pt x="503" y="1588"/>
                  <a:pt x="513" y="1588"/>
                </a:cubicBezTo>
                <a:cubicBezTo>
                  <a:pt x="520" y="1588"/>
                  <a:pt x="528" y="1587"/>
                  <a:pt x="535" y="1586"/>
                </a:cubicBezTo>
                <a:cubicBezTo>
                  <a:pt x="538" y="1581"/>
                  <a:pt x="529" y="1576"/>
                  <a:pt x="525" y="1573"/>
                </a:cubicBezTo>
                <a:cubicBezTo>
                  <a:pt x="526" y="1573"/>
                  <a:pt x="526" y="1573"/>
                  <a:pt x="527" y="1573"/>
                </a:cubicBezTo>
                <a:cubicBezTo>
                  <a:pt x="534" y="1573"/>
                  <a:pt x="521" y="1561"/>
                  <a:pt x="526" y="1559"/>
                </a:cubicBezTo>
                <a:cubicBezTo>
                  <a:pt x="528" y="1559"/>
                  <a:pt x="528" y="1559"/>
                  <a:pt x="529" y="1559"/>
                </a:cubicBezTo>
                <a:cubicBezTo>
                  <a:pt x="533" y="1559"/>
                  <a:pt x="535" y="1558"/>
                  <a:pt x="537" y="1557"/>
                </a:cubicBezTo>
                <a:cubicBezTo>
                  <a:pt x="539" y="1556"/>
                  <a:pt x="542" y="1556"/>
                  <a:pt x="545" y="1556"/>
                </a:cubicBezTo>
                <a:cubicBezTo>
                  <a:pt x="545" y="1556"/>
                  <a:pt x="545" y="1556"/>
                  <a:pt x="545" y="1556"/>
                </a:cubicBezTo>
                <a:cubicBezTo>
                  <a:pt x="546" y="1549"/>
                  <a:pt x="537" y="1553"/>
                  <a:pt x="537" y="1549"/>
                </a:cubicBezTo>
                <a:cubicBezTo>
                  <a:pt x="537" y="1549"/>
                  <a:pt x="538" y="1549"/>
                  <a:pt x="538" y="1549"/>
                </a:cubicBezTo>
                <a:cubicBezTo>
                  <a:pt x="547" y="1549"/>
                  <a:pt x="555" y="1545"/>
                  <a:pt x="552" y="1538"/>
                </a:cubicBezTo>
                <a:cubicBezTo>
                  <a:pt x="553" y="1539"/>
                  <a:pt x="553" y="1539"/>
                  <a:pt x="554" y="1539"/>
                </a:cubicBezTo>
                <a:cubicBezTo>
                  <a:pt x="562" y="1539"/>
                  <a:pt x="564" y="1529"/>
                  <a:pt x="564" y="1526"/>
                </a:cubicBezTo>
                <a:cubicBezTo>
                  <a:pt x="565" y="1527"/>
                  <a:pt x="566" y="1527"/>
                  <a:pt x="567" y="1527"/>
                </a:cubicBezTo>
                <a:cubicBezTo>
                  <a:pt x="575" y="1527"/>
                  <a:pt x="580" y="1524"/>
                  <a:pt x="588" y="1523"/>
                </a:cubicBezTo>
                <a:cubicBezTo>
                  <a:pt x="588" y="1526"/>
                  <a:pt x="588" y="1528"/>
                  <a:pt x="590" y="1530"/>
                </a:cubicBezTo>
                <a:cubicBezTo>
                  <a:pt x="605" y="1524"/>
                  <a:pt x="615" y="1530"/>
                  <a:pt x="626" y="1518"/>
                </a:cubicBezTo>
                <a:cubicBezTo>
                  <a:pt x="626" y="1520"/>
                  <a:pt x="626" y="1521"/>
                  <a:pt x="628" y="1521"/>
                </a:cubicBezTo>
                <a:cubicBezTo>
                  <a:pt x="628" y="1521"/>
                  <a:pt x="629" y="1521"/>
                  <a:pt x="629" y="1521"/>
                </a:cubicBezTo>
                <a:cubicBezTo>
                  <a:pt x="641" y="1512"/>
                  <a:pt x="655" y="1495"/>
                  <a:pt x="665" y="1489"/>
                </a:cubicBezTo>
                <a:cubicBezTo>
                  <a:pt x="649" y="1515"/>
                  <a:pt x="623" y="1531"/>
                  <a:pt x="610" y="1561"/>
                </a:cubicBezTo>
                <a:cubicBezTo>
                  <a:pt x="611" y="1561"/>
                  <a:pt x="611" y="1561"/>
                  <a:pt x="612" y="1561"/>
                </a:cubicBezTo>
                <a:cubicBezTo>
                  <a:pt x="612" y="1561"/>
                  <a:pt x="612" y="1561"/>
                  <a:pt x="612" y="1561"/>
                </a:cubicBezTo>
                <a:cubicBezTo>
                  <a:pt x="613" y="1561"/>
                  <a:pt x="613" y="1561"/>
                  <a:pt x="613" y="1561"/>
                </a:cubicBezTo>
                <a:cubicBezTo>
                  <a:pt x="615" y="1561"/>
                  <a:pt x="617" y="1561"/>
                  <a:pt x="617" y="1562"/>
                </a:cubicBezTo>
                <a:cubicBezTo>
                  <a:pt x="613" y="1571"/>
                  <a:pt x="607" y="1578"/>
                  <a:pt x="605" y="1588"/>
                </a:cubicBezTo>
                <a:cubicBezTo>
                  <a:pt x="606" y="1588"/>
                  <a:pt x="608" y="1588"/>
                  <a:pt x="609" y="1588"/>
                </a:cubicBezTo>
                <a:cubicBezTo>
                  <a:pt x="614" y="1588"/>
                  <a:pt x="616" y="1586"/>
                  <a:pt x="620" y="1585"/>
                </a:cubicBezTo>
                <a:cubicBezTo>
                  <a:pt x="615" y="1593"/>
                  <a:pt x="614" y="1610"/>
                  <a:pt x="617" y="1622"/>
                </a:cubicBezTo>
                <a:cubicBezTo>
                  <a:pt x="633" y="1617"/>
                  <a:pt x="641" y="1604"/>
                  <a:pt x="650" y="1591"/>
                </a:cubicBezTo>
                <a:cubicBezTo>
                  <a:pt x="646" y="1597"/>
                  <a:pt x="650" y="1600"/>
                  <a:pt x="650" y="1607"/>
                </a:cubicBezTo>
                <a:cubicBezTo>
                  <a:pt x="665" y="1602"/>
                  <a:pt x="664" y="1582"/>
                  <a:pt x="674" y="1571"/>
                </a:cubicBezTo>
                <a:cubicBezTo>
                  <a:pt x="678" y="1576"/>
                  <a:pt x="672" y="1592"/>
                  <a:pt x="679" y="1595"/>
                </a:cubicBezTo>
                <a:cubicBezTo>
                  <a:pt x="682" y="1587"/>
                  <a:pt x="691" y="1584"/>
                  <a:pt x="691" y="1573"/>
                </a:cubicBezTo>
                <a:cubicBezTo>
                  <a:pt x="692" y="1574"/>
                  <a:pt x="693" y="1574"/>
                  <a:pt x="694" y="1574"/>
                </a:cubicBezTo>
                <a:cubicBezTo>
                  <a:pt x="695" y="1574"/>
                  <a:pt x="696" y="1574"/>
                  <a:pt x="697" y="1573"/>
                </a:cubicBezTo>
                <a:cubicBezTo>
                  <a:pt x="699" y="1566"/>
                  <a:pt x="701" y="1559"/>
                  <a:pt x="703" y="1552"/>
                </a:cubicBezTo>
                <a:cubicBezTo>
                  <a:pt x="704" y="1558"/>
                  <a:pt x="708" y="1562"/>
                  <a:pt x="713" y="1564"/>
                </a:cubicBezTo>
                <a:cubicBezTo>
                  <a:pt x="714" y="1564"/>
                  <a:pt x="715" y="1565"/>
                  <a:pt x="715" y="1565"/>
                </a:cubicBezTo>
                <a:cubicBezTo>
                  <a:pt x="717" y="1565"/>
                  <a:pt x="719" y="1563"/>
                  <a:pt x="720" y="1562"/>
                </a:cubicBezTo>
                <a:cubicBezTo>
                  <a:pt x="721" y="1561"/>
                  <a:pt x="722" y="1560"/>
                  <a:pt x="723" y="1560"/>
                </a:cubicBezTo>
                <a:cubicBezTo>
                  <a:pt x="724" y="1560"/>
                  <a:pt x="724" y="1560"/>
                  <a:pt x="725" y="1561"/>
                </a:cubicBezTo>
                <a:cubicBezTo>
                  <a:pt x="720" y="1578"/>
                  <a:pt x="732" y="1591"/>
                  <a:pt x="735" y="1607"/>
                </a:cubicBezTo>
                <a:cubicBezTo>
                  <a:pt x="741" y="1605"/>
                  <a:pt x="741" y="1597"/>
                  <a:pt x="747" y="1595"/>
                </a:cubicBezTo>
                <a:cubicBezTo>
                  <a:pt x="746" y="1616"/>
                  <a:pt x="757" y="1626"/>
                  <a:pt x="768" y="1636"/>
                </a:cubicBezTo>
                <a:cubicBezTo>
                  <a:pt x="778" y="1625"/>
                  <a:pt x="776" y="1601"/>
                  <a:pt x="788" y="1591"/>
                </a:cubicBezTo>
                <a:cubicBezTo>
                  <a:pt x="791" y="1553"/>
                  <a:pt x="775" y="1524"/>
                  <a:pt x="764" y="1506"/>
                </a:cubicBezTo>
                <a:cubicBezTo>
                  <a:pt x="786" y="1525"/>
                  <a:pt x="800" y="1551"/>
                  <a:pt x="824" y="1568"/>
                </a:cubicBezTo>
                <a:cubicBezTo>
                  <a:pt x="826" y="1566"/>
                  <a:pt x="824" y="1560"/>
                  <a:pt x="828" y="1560"/>
                </a:cubicBezTo>
                <a:cubicBezTo>
                  <a:pt x="828" y="1560"/>
                  <a:pt x="829" y="1561"/>
                  <a:pt x="829" y="1561"/>
                </a:cubicBezTo>
                <a:cubicBezTo>
                  <a:pt x="837" y="1569"/>
                  <a:pt x="848" y="1574"/>
                  <a:pt x="860" y="1578"/>
                </a:cubicBezTo>
                <a:cubicBezTo>
                  <a:pt x="860" y="1569"/>
                  <a:pt x="860" y="1560"/>
                  <a:pt x="855" y="1557"/>
                </a:cubicBezTo>
                <a:cubicBezTo>
                  <a:pt x="868" y="1562"/>
                  <a:pt x="883" y="1571"/>
                  <a:pt x="900" y="1571"/>
                </a:cubicBezTo>
                <a:cubicBezTo>
                  <a:pt x="904" y="1571"/>
                  <a:pt x="909" y="1570"/>
                  <a:pt x="913" y="1569"/>
                </a:cubicBezTo>
                <a:cubicBezTo>
                  <a:pt x="913" y="1569"/>
                  <a:pt x="913" y="1569"/>
                  <a:pt x="913" y="1569"/>
                </a:cubicBezTo>
                <a:cubicBezTo>
                  <a:pt x="908" y="1549"/>
                  <a:pt x="884" y="1548"/>
                  <a:pt x="877" y="1530"/>
                </a:cubicBezTo>
                <a:cubicBezTo>
                  <a:pt x="878" y="1530"/>
                  <a:pt x="879" y="1530"/>
                  <a:pt x="880" y="1530"/>
                </a:cubicBezTo>
                <a:cubicBezTo>
                  <a:pt x="881" y="1530"/>
                  <a:pt x="882" y="1530"/>
                  <a:pt x="884" y="1530"/>
                </a:cubicBezTo>
                <a:cubicBezTo>
                  <a:pt x="885" y="1530"/>
                  <a:pt x="886" y="1530"/>
                  <a:pt x="888" y="1530"/>
                </a:cubicBezTo>
                <a:cubicBezTo>
                  <a:pt x="890" y="1530"/>
                  <a:pt x="892" y="1530"/>
                  <a:pt x="892" y="1528"/>
                </a:cubicBezTo>
                <a:cubicBezTo>
                  <a:pt x="886" y="1515"/>
                  <a:pt x="859" y="1513"/>
                  <a:pt x="860" y="1497"/>
                </a:cubicBezTo>
                <a:cubicBezTo>
                  <a:pt x="827" y="1491"/>
                  <a:pt x="791" y="1487"/>
                  <a:pt x="761" y="1479"/>
                </a:cubicBezTo>
                <a:cubicBezTo>
                  <a:pt x="768" y="1480"/>
                  <a:pt x="775" y="1481"/>
                  <a:pt x="782" y="1481"/>
                </a:cubicBezTo>
                <a:cubicBezTo>
                  <a:pt x="808" y="1481"/>
                  <a:pt x="831" y="1471"/>
                  <a:pt x="848" y="1460"/>
                </a:cubicBezTo>
                <a:cubicBezTo>
                  <a:pt x="849" y="1455"/>
                  <a:pt x="845" y="1456"/>
                  <a:pt x="845" y="1453"/>
                </a:cubicBezTo>
                <a:cubicBezTo>
                  <a:pt x="853" y="1448"/>
                  <a:pt x="861" y="1443"/>
                  <a:pt x="867" y="1436"/>
                </a:cubicBezTo>
                <a:cubicBezTo>
                  <a:pt x="866" y="1436"/>
                  <a:pt x="865" y="1436"/>
                  <a:pt x="864" y="1436"/>
                </a:cubicBezTo>
                <a:cubicBezTo>
                  <a:pt x="860" y="1436"/>
                  <a:pt x="858" y="1435"/>
                  <a:pt x="858" y="1431"/>
                </a:cubicBezTo>
                <a:cubicBezTo>
                  <a:pt x="873" y="1425"/>
                  <a:pt x="883" y="1416"/>
                  <a:pt x="889" y="1402"/>
                </a:cubicBezTo>
                <a:cubicBezTo>
                  <a:pt x="884" y="1399"/>
                  <a:pt x="876" y="1398"/>
                  <a:pt x="869" y="1398"/>
                </a:cubicBezTo>
                <a:cubicBezTo>
                  <a:pt x="859" y="1398"/>
                  <a:pt x="849" y="1400"/>
                  <a:pt x="845" y="1406"/>
                </a:cubicBezTo>
                <a:cubicBezTo>
                  <a:pt x="847" y="1402"/>
                  <a:pt x="847" y="1396"/>
                  <a:pt x="850" y="1391"/>
                </a:cubicBezTo>
                <a:cubicBezTo>
                  <a:pt x="848" y="1391"/>
                  <a:pt x="846" y="1391"/>
                  <a:pt x="844" y="1391"/>
                </a:cubicBezTo>
                <a:cubicBezTo>
                  <a:pt x="827" y="1391"/>
                  <a:pt x="818" y="1404"/>
                  <a:pt x="809" y="1405"/>
                </a:cubicBezTo>
                <a:cubicBezTo>
                  <a:pt x="813" y="1394"/>
                  <a:pt x="833" y="1399"/>
                  <a:pt x="834" y="1385"/>
                </a:cubicBezTo>
                <a:cubicBezTo>
                  <a:pt x="832" y="1380"/>
                  <a:pt x="824" y="1380"/>
                  <a:pt x="818" y="1380"/>
                </a:cubicBezTo>
                <a:cubicBezTo>
                  <a:pt x="817" y="1380"/>
                  <a:pt x="816" y="1380"/>
                  <a:pt x="816" y="1380"/>
                </a:cubicBezTo>
                <a:cubicBezTo>
                  <a:pt x="815" y="1380"/>
                  <a:pt x="814" y="1380"/>
                  <a:pt x="814" y="1380"/>
                </a:cubicBezTo>
                <a:cubicBezTo>
                  <a:pt x="812" y="1380"/>
                  <a:pt x="810" y="1380"/>
                  <a:pt x="809" y="1379"/>
                </a:cubicBezTo>
                <a:cubicBezTo>
                  <a:pt x="818" y="1372"/>
                  <a:pt x="834" y="1371"/>
                  <a:pt x="834" y="1355"/>
                </a:cubicBezTo>
                <a:cubicBezTo>
                  <a:pt x="833" y="1355"/>
                  <a:pt x="833" y="1355"/>
                  <a:pt x="833" y="1355"/>
                </a:cubicBezTo>
                <a:cubicBezTo>
                  <a:pt x="832" y="1355"/>
                  <a:pt x="831" y="1356"/>
                  <a:pt x="831" y="1356"/>
                </a:cubicBezTo>
                <a:cubicBezTo>
                  <a:pt x="830" y="1357"/>
                  <a:pt x="829" y="1357"/>
                  <a:pt x="829" y="1357"/>
                </a:cubicBezTo>
                <a:cubicBezTo>
                  <a:pt x="828" y="1357"/>
                  <a:pt x="828" y="1357"/>
                  <a:pt x="827" y="1355"/>
                </a:cubicBezTo>
                <a:cubicBezTo>
                  <a:pt x="836" y="1351"/>
                  <a:pt x="844" y="1338"/>
                  <a:pt x="839" y="1326"/>
                </a:cubicBezTo>
                <a:cubicBezTo>
                  <a:pt x="832" y="1330"/>
                  <a:pt x="822" y="1339"/>
                  <a:pt x="814" y="1339"/>
                </a:cubicBezTo>
                <a:cubicBezTo>
                  <a:pt x="813" y="1339"/>
                  <a:pt x="813" y="1338"/>
                  <a:pt x="812" y="1338"/>
                </a:cubicBezTo>
                <a:cubicBezTo>
                  <a:pt x="823" y="1325"/>
                  <a:pt x="836" y="1313"/>
                  <a:pt x="839" y="1292"/>
                </a:cubicBezTo>
                <a:cubicBezTo>
                  <a:pt x="838" y="1292"/>
                  <a:pt x="838" y="1292"/>
                  <a:pt x="837" y="1292"/>
                </a:cubicBezTo>
                <a:cubicBezTo>
                  <a:pt x="832" y="1292"/>
                  <a:pt x="828" y="1294"/>
                  <a:pt x="825" y="1296"/>
                </a:cubicBezTo>
                <a:cubicBezTo>
                  <a:pt x="822" y="1299"/>
                  <a:pt x="820" y="1301"/>
                  <a:pt x="818" y="1301"/>
                </a:cubicBezTo>
                <a:cubicBezTo>
                  <a:pt x="817" y="1301"/>
                  <a:pt x="817" y="1301"/>
                  <a:pt x="817" y="1301"/>
                </a:cubicBezTo>
                <a:cubicBezTo>
                  <a:pt x="829" y="1289"/>
                  <a:pt x="837" y="1273"/>
                  <a:pt x="834" y="1248"/>
                </a:cubicBezTo>
                <a:cubicBezTo>
                  <a:pt x="810" y="1248"/>
                  <a:pt x="803" y="1264"/>
                  <a:pt x="793" y="1278"/>
                </a:cubicBezTo>
                <a:cubicBezTo>
                  <a:pt x="794" y="1272"/>
                  <a:pt x="797" y="1262"/>
                  <a:pt x="793" y="1256"/>
                </a:cubicBezTo>
                <a:cubicBezTo>
                  <a:pt x="776" y="1257"/>
                  <a:pt x="781" y="1281"/>
                  <a:pt x="768" y="1285"/>
                </a:cubicBezTo>
                <a:cubicBezTo>
                  <a:pt x="768" y="1281"/>
                  <a:pt x="767" y="1279"/>
                  <a:pt x="764" y="1278"/>
                </a:cubicBezTo>
                <a:cubicBezTo>
                  <a:pt x="742" y="1306"/>
                  <a:pt x="743" y="1356"/>
                  <a:pt x="721" y="1385"/>
                </a:cubicBezTo>
                <a:cubicBezTo>
                  <a:pt x="730" y="1356"/>
                  <a:pt x="736" y="1332"/>
                  <a:pt x="730" y="1297"/>
                </a:cubicBezTo>
                <a:cubicBezTo>
                  <a:pt x="729" y="1296"/>
                  <a:pt x="727" y="1296"/>
                  <a:pt x="726" y="1296"/>
                </a:cubicBezTo>
                <a:cubicBezTo>
                  <a:pt x="726" y="1296"/>
                  <a:pt x="725" y="1296"/>
                  <a:pt x="725" y="1296"/>
                </a:cubicBezTo>
                <a:cubicBezTo>
                  <a:pt x="724" y="1296"/>
                  <a:pt x="724" y="1296"/>
                  <a:pt x="723" y="1296"/>
                </a:cubicBezTo>
                <a:cubicBezTo>
                  <a:pt x="722" y="1296"/>
                  <a:pt x="722" y="1296"/>
                  <a:pt x="721" y="1296"/>
                </a:cubicBezTo>
                <a:cubicBezTo>
                  <a:pt x="721" y="1289"/>
                  <a:pt x="723" y="1280"/>
                  <a:pt x="720" y="1277"/>
                </a:cubicBezTo>
                <a:cubicBezTo>
                  <a:pt x="719" y="1276"/>
                  <a:pt x="718" y="1276"/>
                  <a:pt x="717" y="1276"/>
                </a:cubicBezTo>
                <a:cubicBezTo>
                  <a:pt x="715" y="1276"/>
                  <a:pt x="714" y="1277"/>
                  <a:pt x="713" y="1278"/>
                </a:cubicBezTo>
                <a:cubicBezTo>
                  <a:pt x="712" y="1279"/>
                  <a:pt x="711" y="1280"/>
                  <a:pt x="710" y="1280"/>
                </a:cubicBezTo>
                <a:cubicBezTo>
                  <a:pt x="709" y="1280"/>
                  <a:pt x="709" y="1279"/>
                  <a:pt x="708" y="1278"/>
                </a:cubicBezTo>
                <a:cubicBezTo>
                  <a:pt x="707" y="1262"/>
                  <a:pt x="700" y="1251"/>
                  <a:pt x="689" y="1244"/>
                </a:cubicBezTo>
                <a:cubicBezTo>
                  <a:pt x="683" y="1255"/>
                  <a:pt x="679" y="1267"/>
                  <a:pt x="680" y="1285"/>
                </a:cubicBezTo>
                <a:cubicBezTo>
                  <a:pt x="678" y="1285"/>
                  <a:pt x="677" y="1282"/>
                  <a:pt x="674" y="1282"/>
                </a:cubicBezTo>
                <a:cubicBezTo>
                  <a:pt x="673" y="1282"/>
                  <a:pt x="673" y="1282"/>
                  <a:pt x="673" y="1282"/>
                </a:cubicBezTo>
                <a:cubicBezTo>
                  <a:pt x="692" y="1225"/>
                  <a:pt x="716" y="1152"/>
                  <a:pt x="717" y="1152"/>
                </a:cubicBezTo>
                <a:cubicBezTo>
                  <a:pt x="717" y="1152"/>
                  <a:pt x="717" y="1152"/>
                  <a:pt x="717" y="1152"/>
                </a:cubicBezTo>
                <a:cubicBezTo>
                  <a:pt x="711" y="1152"/>
                  <a:pt x="694" y="1191"/>
                  <a:pt x="678" y="1230"/>
                </a:cubicBezTo>
                <a:cubicBezTo>
                  <a:pt x="664" y="1266"/>
                  <a:pt x="650" y="1301"/>
                  <a:pt x="646" y="1308"/>
                </a:cubicBezTo>
                <a:cubicBezTo>
                  <a:pt x="653" y="1309"/>
                  <a:pt x="658" y="1311"/>
                  <a:pt x="663" y="1315"/>
                </a:cubicBezTo>
                <a:cubicBezTo>
                  <a:pt x="656" y="1333"/>
                  <a:pt x="652" y="1345"/>
                  <a:pt x="651" y="1345"/>
                </a:cubicBezTo>
                <a:cubicBezTo>
                  <a:pt x="653" y="1370"/>
                  <a:pt x="701" y="1389"/>
                  <a:pt x="701" y="1412"/>
                </a:cubicBezTo>
                <a:cubicBezTo>
                  <a:pt x="701" y="1423"/>
                  <a:pt x="697" y="1428"/>
                  <a:pt x="691" y="1428"/>
                </a:cubicBezTo>
                <a:cubicBezTo>
                  <a:pt x="679" y="1428"/>
                  <a:pt x="657" y="1408"/>
                  <a:pt x="646" y="1402"/>
                </a:cubicBezTo>
                <a:cubicBezTo>
                  <a:pt x="618" y="1389"/>
                  <a:pt x="585" y="1381"/>
                  <a:pt x="552" y="1381"/>
                </a:cubicBezTo>
                <a:cubicBezTo>
                  <a:pt x="512" y="1381"/>
                  <a:pt x="473" y="1392"/>
                  <a:pt x="444" y="1414"/>
                </a:cubicBezTo>
                <a:cubicBezTo>
                  <a:pt x="503" y="1358"/>
                  <a:pt x="528" y="1245"/>
                  <a:pt x="554" y="1147"/>
                </a:cubicBezTo>
                <a:cubicBezTo>
                  <a:pt x="564" y="1108"/>
                  <a:pt x="582" y="1067"/>
                  <a:pt x="629" y="1067"/>
                </a:cubicBezTo>
                <a:cubicBezTo>
                  <a:pt x="635" y="1067"/>
                  <a:pt x="642" y="1068"/>
                  <a:pt x="649" y="1070"/>
                </a:cubicBezTo>
                <a:cubicBezTo>
                  <a:pt x="640" y="1079"/>
                  <a:pt x="619" y="1081"/>
                  <a:pt x="615" y="1095"/>
                </a:cubicBezTo>
                <a:cubicBezTo>
                  <a:pt x="619" y="1096"/>
                  <a:pt x="621" y="1097"/>
                  <a:pt x="622" y="1099"/>
                </a:cubicBezTo>
                <a:cubicBezTo>
                  <a:pt x="620" y="1105"/>
                  <a:pt x="615" y="1116"/>
                  <a:pt x="620" y="1121"/>
                </a:cubicBezTo>
                <a:cubicBezTo>
                  <a:pt x="627" y="1112"/>
                  <a:pt x="642" y="1112"/>
                  <a:pt x="646" y="1101"/>
                </a:cubicBezTo>
                <a:cubicBezTo>
                  <a:pt x="643" y="1111"/>
                  <a:pt x="646" y="1122"/>
                  <a:pt x="646" y="1133"/>
                </a:cubicBezTo>
                <a:cubicBezTo>
                  <a:pt x="647" y="1133"/>
                  <a:pt x="648" y="1133"/>
                  <a:pt x="648" y="1133"/>
                </a:cubicBezTo>
                <a:cubicBezTo>
                  <a:pt x="651" y="1133"/>
                  <a:pt x="652" y="1135"/>
                  <a:pt x="653" y="1137"/>
                </a:cubicBezTo>
                <a:cubicBezTo>
                  <a:pt x="653" y="1139"/>
                  <a:pt x="654" y="1142"/>
                  <a:pt x="657" y="1142"/>
                </a:cubicBezTo>
                <a:cubicBezTo>
                  <a:pt x="657" y="1142"/>
                  <a:pt x="658" y="1142"/>
                  <a:pt x="658" y="1142"/>
                </a:cubicBezTo>
                <a:cubicBezTo>
                  <a:pt x="665" y="1140"/>
                  <a:pt x="661" y="1128"/>
                  <a:pt x="667" y="1128"/>
                </a:cubicBezTo>
                <a:cubicBezTo>
                  <a:pt x="667" y="1128"/>
                  <a:pt x="668" y="1128"/>
                  <a:pt x="668" y="1128"/>
                </a:cubicBezTo>
                <a:cubicBezTo>
                  <a:pt x="670" y="1123"/>
                  <a:pt x="663" y="1119"/>
                  <a:pt x="668" y="1116"/>
                </a:cubicBezTo>
                <a:cubicBezTo>
                  <a:pt x="668" y="1120"/>
                  <a:pt x="672" y="1120"/>
                  <a:pt x="675" y="1121"/>
                </a:cubicBezTo>
                <a:cubicBezTo>
                  <a:pt x="674" y="1113"/>
                  <a:pt x="678" y="1110"/>
                  <a:pt x="675" y="1104"/>
                </a:cubicBezTo>
                <a:cubicBezTo>
                  <a:pt x="676" y="1105"/>
                  <a:pt x="677" y="1105"/>
                  <a:pt x="677" y="1105"/>
                </a:cubicBezTo>
                <a:cubicBezTo>
                  <a:pt x="678" y="1105"/>
                  <a:pt x="679" y="1105"/>
                  <a:pt x="679" y="1105"/>
                </a:cubicBezTo>
                <a:cubicBezTo>
                  <a:pt x="680" y="1104"/>
                  <a:pt x="681" y="1104"/>
                  <a:pt x="682" y="1104"/>
                </a:cubicBezTo>
                <a:cubicBezTo>
                  <a:pt x="683" y="1104"/>
                  <a:pt x="683" y="1104"/>
                  <a:pt x="684" y="1104"/>
                </a:cubicBezTo>
                <a:cubicBezTo>
                  <a:pt x="690" y="1116"/>
                  <a:pt x="702" y="1111"/>
                  <a:pt x="711" y="1119"/>
                </a:cubicBezTo>
                <a:cubicBezTo>
                  <a:pt x="712" y="1099"/>
                  <a:pt x="707" y="1085"/>
                  <a:pt x="694" y="1078"/>
                </a:cubicBezTo>
                <a:cubicBezTo>
                  <a:pt x="702" y="1082"/>
                  <a:pt x="710" y="1083"/>
                  <a:pt x="718" y="1083"/>
                </a:cubicBezTo>
                <a:cubicBezTo>
                  <a:pt x="723" y="1083"/>
                  <a:pt x="728" y="1082"/>
                  <a:pt x="733" y="1082"/>
                </a:cubicBezTo>
                <a:cubicBezTo>
                  <a:pt x="734" y="1079"/>
                  <a:pt x="731" y="1078"/>
                  <a:pt x="732" y="1075"/>
                </a:cubicBezTo>
                <a:cubicBezTo>
                  <a:pt x="741" y="1075"/>
                  <a:pt x="747" y="1072"/>
                  <a:pt x="750" y="1066"/>
                </a:cubicBezTo>
                <a:cubicBezTo>
                  <a:pt x="745" y="1065"/>
                  <a:pt x="738" y="1064"/>
                  <a:pt x="732" y="1063"/>
                </a:cubicBezTo>
                <a:cubicBezTo>
                  <a:pt x="732" y="1061"/>
                  <a:pt x="734" y="1060"/>
                  <a:pt x="733" y="1056"/>
                </a:cubicBezTo>
                <a:cubicBezTo>
                  <a:pt x="727" y="1055"/>
                  <a:pt x="722" y="1054"/>
                  <a:pt x="718" y="1054"/>
                </a:cubicBezTo>
                <a:cubicBezTo>
                  <a:pt x="710" y="1054"/>
                  <a:pt x="703" y="1056"/>
                  <a:pt x="694" y="1061"/>
                </a:cubicBezTo>
                <a:cubicBezTo>
                  <a:pt x="707" y="1047"/>
                  <a:pt x="708" y="1035"/>
                  <a:pt x="709" y="1015"/>
                </a:cubicBezTo>
                <a:cubicBezTo>
                  <a:pt x="698" y="1019"/>
                  <a:pt x="697" y="1021"/>
                  <a:pt x="690" y="1021"/>
                </a:cubicBezTo>
                <a:cubicBezTo>
                  <a:pt x="687" y="1021"/>
                  <a:pt x="684" y="1021"/>
                  <a:pt x="680" y="1020"/>
                </a:cubicBezTo>
                <a:cubicBezTo>
                  <a:pt x="682" y="1013"/>
                  <a:pt x="683" y="1003"/>
                  <a:pt x="679" y="998"/>
                </a:cubicBezTo>
                <a:cubicBezTo>
                  <a:pt x="677" y="1000"/>
                  <a:pt x="676" y="1003"/>
                  <a:pt x="674" y="1005"/>
                </a:cubicBezTo>
                <a:cubicBezTo>
                  <a:pt x="674" y="986"/>
                  <a:pt x="674" y="986"/>
                  <a:pt x="674" y="986"/>
                </a:cubicBezTo>
                <a:cubicBezTo>
                  <a:pt x="673" y="986"/>
                  <a:pt x="672" y="986"/>
                  <a:pt x="671" y="986"/>
                </a:cubicBezTo>
                <a:cubicBezTo>
                  <a:pt x="668" y="986"/>
                  <a:pt x="669" y="989"/>
                  <a:pt x="667" y="989"/>
                </a:cubicBezTo>
                <a:cubicBezTo>
                  <a:pt x="668" y="981"/>
                  <a:pt x="664" y="978"/>
                  <a:pt x="663" y="972"/>
                </a:cubicBezTo>
                <a:cubicBezTo>
                  <a:pt x="657" y="973"/>
                  <a:pt x="655" y="983"/>
                  <a:pt x="650" y="983"/>
                </a:cubicBezTo>
                <a:cubicBezTo>
                  <a:pt x="650" y="983"/>
                  <a:pt x="649" y="983"/>
                  <a:pt x="648" y="983"/>
                </a:cubicBezTo>
                <a:cubicBezTo>
                  <a:pt x="643" y="993"/>
                  <a:pt x="645" y="1014"/>
                  <a:pt x="644" y="1024"/>
                </a:cubicBezTo>
                <a:cubicBezTo>
                  <a:pt x="637" y="1007"/>
                  <a:pt x="626" y="1004"/>
                  <a:pt x="610" y="998"/>
                </a:cubicBezTo>
                <a:cubicBezTo>
                  <a:pt x="615" y="1013"/>
                  <a:pt x="610" y="1017"/>
                  <a:pt x="619" y="1027"/>
                </a:cubicBezTo>
                <a:cubicBezTo>
                  <a:pt x="609" y="1027"/>
                  <a:pt x="609" y="1027"/>
                  <a:pt x="609" y="1027"/>
                </a:cubicBezTo>
                <a:cubicBezTo>
                  <a:pt x="612" y="1046"/>
                  <a:pt x="636" y="1051"/>
                  <a:pt x="647" y="1061"/>
                </a:cubicBezTo>
                <a:cubicBezTo>
                  <a:pt x="642" y="1061"/>
                  <a:pt x="636" y="1061"/>
                  <a:pt x="632" y="1061"/>
                </a:cubicBezTo>
                <a:cubicBezTo>
                  <a:pt x="592" y="1061"/>
                  <a:pt x="582" y="1074"/>
                  <a:pt x="567" y="1083"/>
                </a:cubicBezTo>
                <a:cubicBezTo>
                  <a:pt x="575" y="1067"/>
                  <a:pt x="579" y="1045"/>
                  <a:pt x="586" y="1024"/>
                </a:cubicBezTo>
                <a:cubicBezTo>
                  <a:pt x="620" y="1011"/>
                  <a:pt x="620" y="936"/>
                  <a:pt x="640" y="936"/>
                </a:cubicBezTo>
                <a:cubicBezTo>
                  <a:pt x="640" y="936"/>
                  <a:pt x="640" y="936"/>
                  <a:pt x="640" y="936"/>
                </a:cubicBezTo>
                <a:cubicBezTo>
                  <a:pt x="639" y="937"/>
                  <a:pt x="639" y="939"/>
                  <a:pt x="639" y="942"/>
                </a:cubicBezTo>
                <a:cubicBezTo>
                  <a:pt x="643" y="943"/>
                  <a:pt x="648" y="945"/>
                  <a:pt x="648" y="950"/>
                </a:cubicBezTo>
                <a:cubicBezTo>
                  <a:pt x="648" y="950"/>
                  <a:pt x="649" y="950"/>
                  <a:pt x="649" y="950"/>
                </a:cubicBezTo>
                <a:cubicBezTo>
                  <a:pt x="654" y="950"/>
                  <a:pt x="653" y="944"/>
                  <a:pt x="656" y="942"/>
                </a:cubicBezTo>
                <a:cubicBezTo>
                  <a:pt x="660" y="942"/>
                  <a:pt x="659" y="947"/>
                  <a:pt x="663" y="947"/>
                </a:cubicBezTo>
                <a:cubicBezTo>
                  <a:pt x="663" y="947"/>
                  <a:pt x="664" y="947"/>
                  <a:pt x="665" y="947"/>
                </a:cubicBezTo>
                <a:cubicBezTo>
                  <a:pt x="666" y="942"/>
                  <a:pt x="663" y="942"/>
                  <a:pt x="663" y="938"/>
                </a:cubicBezTo>
                <a:cubicBezTo>
                  <a:pt x="663" y="938"/>
                  <a:pt x="663" y="938"/>
                  <a:pt x="663" y="938"/>
                </a:cubicBezTo>
                <a:cubicBezTo>
                  <a:pt x="669" y="938"/>
                  <a:pt x="672" y="936"/>
                  <a:pt x="675" y="933"/>
                </a:cubicBezTo>
                <a:cubicBezTo>
                  <a:pt x="671" y="931"/>
                  <a:pt x="668" y="928"/>
                  <a:pt x="663" y="926"/>
                </a:cubicBezTo>
                <a:cubicBezTo>
                  <a:pt x="664" y="924"/>
                  <a:pt x="666" y="923"/>
                  <a:pt x="665" y="919"/>
                </a:cubicBezTo>
                <a:cubicBezTo>
                  <a:pt x="664" y="919"/>
                  <a:pt x="664" y="919"/>
                  <a:pt x="664" y="919"/>
                </a:cubicBezTo>
                <a:cubicBezTo>
                  <a:pt x="655" y="919"/>
                  <a:pt x="659" y="908"/>
                  <a:pt x="651" y="907"/>
                </a:cubicBezTo>
                <a:cubicBezTo>
                  <a:pt x="648" y="909"/>
                  <a:pt x="649" y="915"/>
                  <a:pt x="646" y="918"/>
                </a:cubicBezTo>
                <a:cubicBezTo>
                  <a:pt x="646" y="915"/>
                  <a:pt x="645" y="914"/>
                  <a:pt x="644" y="912"/>
                </a:cubicBezTo>
                <a:cubicBezTo>
                  <a:pt x="648" y="909"/>
                  <a:pt x="654" y="897"/>
                  <a:pt x="661" y="897"/>
                </a:cubicBezTo>
                <a:cubicBezTo>
                  <a:pt x="663" y="897"/>
                  <a:pt x="665" y="898"/>
                  <a:pt x="667" y="900"/>
                </a:cubicBezTo>
                <a:cubicBezTo>
                  <a:pt x="664" y="902"/>
                  <a:pt x="664" y="906"/>
                  <a:pt x="662" y="909"/>
                </a:cubicBezTo>
                <a:cubicBezTo>
                  <a:pt x="666" y="911"/>
                  <a:pt x="666" y="917"/>
                  <a:pt x="672" y="918"/>
                </a:cubicBezTo>
                <a:cubicBezTo>
                  <a:pt x="677" y="913"/>
                  <a:pt x="678" y="906"/>
                  <a:pt x="687" y="906"/>
                </a:cubicBezTo>
                <a:cubicBezTo>
                  <a:pt x="688" y="906"/>
                  <a:pt x="688" y="906"/>
                  <a:pt x="689" y="906"/>
                </a:cubicBezTo>
                <a:cubicBezTo>
                  <a:pt x="687" y="908"/>
                  <a:pt x="687" y="913"/>
                  <a:pt x="687" y="918"/>
                </a:cubicBezTo>
                <a:cubicBezTo>
                  <a:pt x="688" y="918"/>
                  <a:pt x="688" y="918"/>
                  <a:pt x="688" y="918"/>
                </a:cubicBezTo>
                <a:cubicBezTo>
                  <a:pt x="691" y="918"/>
                  <a:pt x="693" y="916"/>
                  <a:pt x="694" y="914"/>
                </a:cubicBezTo>
                <a:cubicBezTo>
                  <a:pt x="696" y="912"/>
                  <a:pt x="697" y="911"/>
                  <a:pt x="701" y="911"/>
                </a:cubicBezTo>
                <a:cubicBezTo>
                  <a:pt x="701" y="911"/>
                  <a:pt x="701" y="911"/>
                  <a:pt x="701" y="911"/>
                </a:cubicBezTo>
                <a:cubicBezTo>
                  <a:pt x="703" y="914"/>
                  <a:pt x="703" y="920"/>
                  <a:pt x="708" y="921"/>
                </a:cubicBezTo>
                <a:cubicBezTo>
                  <a:pt x="711" y="919"/>
                  <a:pt x="708" y="911"/>
                  <a:pt x="713" y="911"/>
                </a:cubicBezTo>
                <a:cubicBezTo>
                  <a:pt x="713" y="912"/>
                  <a:pt x="716" y="913"/>
                  <a:pt x="720" y="913"/>
                </a:cubicBezTo>
                <a:cubicBezTo>
                  <a:pt x="723" y="913"/>
                  <a:pt x="726" y="912"/>
                  <a:pt x="727" y="911"/>
                </a:cubicBezTo>
                <a:cubicBezTo>
                  <a:pt x="722" y="908"/>
                  <a:pt x="721" y="903"/>
                  <a:pt x="718" y="899"/>
                </a:cubicBezTo>
                <a:cubicBezTo>
                  <a:pt x="721" y="898"/>
                  <a:pt x="723" y="894"/>
                  <a:pt x="723" y="890"/>
                </a:cubicBezTo>
                <a:cubicBezTo>
                  <a:pt x="713" y="890"/>
                  <a:pt x="723" y="878"/>
                  <a:pt x="720" y="870"/>
                </a:cubicBezTo>
                <a:cubicBezTo>
                  <a:pt x="713" y="870"/>
                  <a:pt x="708" y="873"/>
                  <a:pt x="706" y="878"/>
                </a:cubicBezTo>
                <a:cubicBezTo>
                  <a:pt x="704" y="876"/>
                  <a:pt x="705" y="870"/>
                  <a:pt x="700" y="870"/>
                </a:cubicBezTo>
                <a:cubicBezTo>
                  <a:pt x="700" y="870"/>
                  <a:pt x="700" y="870"/>
                  <a:pt x="699" y="870"/>
                </a:cubicBezTo>
                <a:cubicBezTo>
                  <a:pt x="697" y="874"/>
                  <a:pt x="693" y="876"/>
                  <a:pt x="694" y="883"/>
                </a:cubicBezTo>
                <a:cubicBezTo>
                  <a:pt x="695" y="888"/>
                  <a:pt x="698" y="889"/>
                  <a:pt x="701" y="892"/>
                </a:cubicBezTo>
                <a:cubicBezTo>
                  <a:pt x="694" y="891"/>
                  <a:pt x="691" y="887"/>
                  <a:pt x="687" y="883"/>
                </a:cubicBezTo>
                <a:cubicBezTo>
                  <a:pt x="679" y="884"/>
                  <a:pt x="671" y="884"/>
                  <a:pt x="667" y="889"/>
                </a:cubicBezTo>
                <a:cubicBezTo>
                  <a:pt x="668" y="884"/>
                  <a:pt x="668" y="881"/>
                  <a:pt x="667" y="877"/>
                </a:cubicBezTo>
                <a:cubicBezTo>
                  <a:pt x="668" y="877"/>
                  <a:pt x="668" y="877"/>
                  <a:pt x="669" y="877"/>
                </a:cubicBezTo>
                <a:cubicBezTo>
                  <a:pt x="671" y="877"/>
                  <a:pt x="672" y="876"/>
                  <a:pt x="673" y="876"/>
                </a:cubicBezTo>
                <a:cubicBezTo>
                  <a:pt x="674" y="875"/>
                  <a:pt x="675" y="875"/>
                  <a:pt x="677" y="875"/>
                </a:cubicBezTo>
                <a:cubicBezTo>
                  <a:pt x="677" y="875"/>
                  <a:pt x="677" y="875"/>
                  <a:pt x="677" y="875"/>
                </a:cubicBezTo>
                <a:cubicBezTo>
                  <a:pt x="675" y="870"/>
                  <a:pt x="675" y="868"/>
                  <a:pt x="677" y="863"/>
                </a:cubicBezTo>
                <a:cubicBezTo>
                  <a:pt x="676" y="862"/>
                  <a:pt x="674" y="862"/>
                  <a:pt x="673" y="862"/>
                </a:cubicBezTo>
                <a:cubicBezTo>
                  <a:pt x="672" y="862"/>
                  <a:pt x="671" y="862"/>
                  <a:pt x="670" y="862"/>
                </a:cubicBezTo>
                <a:cubicBezTo>
                  <a:pt x="670" y="862"/>
                  <a:pt x="669" y="862"/>
                  <a:pt x="668" y="862"/>
                </a:cubicBezTo>
                <a:cubicBezTo>
                  <a:pt x="668" y="862"/>
                  <a:pt x="667" y="862"/>
                  <a:pt x="667" y="861"/>
                </a:cubicBezTo>
                <a:cubicBezTo>
                  <a:pt x="667" y="854"/>
                  <a:pt x="664" y="852"/>
                  <a:pt x="668" y="847"/>
                </a:cubicBezTo>
                <a:cubicBezTo>
                  <a:pt x="669" y="847"/>
                  <a:pt x="670" y="847"/>
                  <a:pt x="670" y="847"/>
                </a:cubicBezTo>
                <a:cubicBezTo>
                  <a:pt x="675" y="847"/>
                  <a:pt x="674" y="854"/>
                  <a:pt x="679" y="854"/>
                </a:cubicBezTo>
                <a:cubicBezTo>
                  <a:pt x="681" y="851"/>
                  <a:pt x="682" y="845"/>
                  <a:pt x="686" y="842"/>
                </a:cubicBezTo>
                <a:cubicBezTo>
                  <a:pt x="688" y="844"/>
                  <a:pt x="689" y="848"/>
                  <a:pt x="693" y="848"/>
                </a:cubicBezTo>
                <a:cubicBezTo>
                  <a:pt x="694" y="847"/>
                  <a:pt x="694" y="847"/>
                  <a:pt x="694" y="847"/>
                </a:cubicBezTo>
                <a:cubicBezTo>
                  <a:pt x="694" y="843"/>
                  <a:pt x="694" y="839"/>
                  <a:pt x="692" y="837"/>
                </a:cubicBezTo>
                <a:cubicBezTo>
                  <a:pt x="698" y="835"/>
                  <a:pt x="706" y="836"/>
                  <a:pt x="706" y="829"/>
                </a:cubicBezTo>
                <a:cubicBezTo>
                  <a:pt x="701" y="826"/>
                  <a:pt x="693" y="826"/>
                  <a:pt x="691" y="825"/>
                </a:cubicBezTo>
                <a:cubicBezTo>
                  <a:pt x="693" y="825"/>
                  <a:pt x="693" y="813"/>
                  <a:pt x="691" y="813"/>
                </a:cubicBezTo>
                <a:cubicBezTo>
                  <a:pt x="690" y="815"/>
                  <a:pt x="689" y="815"/>
                  <a:pt x="687" y="815"/>
                </a:cubicBezTo>
                <a:cubicBezTo>
                  <a:pt x="687" y="815"/>
                  <a:pt x="686" y="815"/>
                  <a:pt x="686" y="815"/>
                </a:cubicBezTo>
                <a:cubicBezTo>
                  <a:pt x="685" y="815"/>
                  <a:pt x="685" y="815"/>
                  <a:pt x="684" y="815"/>
                </a:cubicBezTo>
                <a:cubicBezTo>
                  <a:pt x="684" y="815"/>
                  <a:pt x="684" y="815"/>
                  <a:pt x="684" y="815"/>
                </a:cubicBezTo>
                <a:cubicBezTo>
                  <a:pt x="684" y="808"/>
                  <a:pt x="680" y="805"/>
                  <a:pt x="675" y="803"/>
                </a:cubicBezTo>
                <a:cubicBezTo>
                  <a:pt x="673" y="806"/>
                  <a:pt x="673" y="811"/>
                  <a:pt x="670" y="813"/>
                </a:cubicBezTo>
                <a:cubicBezTo>
                  <a:pt x="667" y="813"/>
                  <a:pt x="666" y="810"/>
                  <a:pt x="662" y="810"/>
                </a:cubicBezTo>
                <a:cubicBezTo>
                  <a:pt x="662" y="810"/>
                  <a:pt x="662" y="810"/>
                  <a:pt x="662" y="810"/>
                </a:cubicBezTo>
                <a:cubicBezTo>
                  <a:pt x="662" y="822"/>
                  <a:pt x="662" y="822"/>
                  <a:pt x="662" y="822"/>
                </a:cubicBezTo>
                <a:cubicBezTo>
                  <a:pt x="664" y="825"/>
                  <a:pt x="669" y="826"/>
                  <a:pt x="672" y="829"/>
                </a:cubicBezTo>
                <a:cubicBezTo>
                  <a:pt x="670" y="828"/>
                  <a:pt x="669" y="828"/>
                  <a:pt x="668" y="828"/>
                </a:cubicBezTo>
                <a:cubicBezTo>
                  <a:pt x="658" y="828"/>
                  <a:pt x="655" y="835"/>
                  <a:pt x="648" y="837"/>
                </a:cubicBezTo>
                <a:cubicBezTo>
                  <a:pt x="652" y="819"/>
                  <a:pt x="639" y="810"/>
                  <a:pt x="643" y="798"/>
                </a:cubicBezTo>
                <a:cubicBezTo>
                  <a:pt x="646" y="799"/>
                  <a:pt x="646" y="804"/>
                  <a:pt x="650" y="804"/>
                </a:cubicBezTo>
                <a:cubicBezTo>
                  <a:pt x="651" y="804"/>
                  <a:pt x="652" y="803"/>
                  <a:pt x="653" y="803"/>
                </a:cubicBezTo>
                <a:cubicBezTo>
                  <a:pt x="653" y="796"/>
                  <a:pt x="655" y="792"/>
                  <a:pt x="658" y="789"/>
                </a:cubicBezTo>
                <a:cubicBezTo>
                  <a:pt x="658" y="789"/>
                  <a:pt x="657" y="789"/>
                  <a:pt x="657" y="789"/>
                </a:cubicBezTo>
                <a:cubicBezTo>
                  <a:pt x="653" y="789"/>
                  <a:pt x="652" y="788"/>
                  <a:pt x="650" y="786"/>
                </a:cubicBezTo>
                <a:cubicBezTo>
                  <a:pt x="648" y="785"/>
                  <a:pt x="647" y="783"/>
                  <a:pt x="644" y="783"/>
                </a:cubicBezTo>
                <a:cubicBezTo>
                  <a:pt x="642" y="783"/>
                  <a:pt x="641" y="784"/>
                  <a:pt x="639" y="784"/>
                </a:cubicBezTo>
                <a:cubicBezTo>
                  <a:pt x="636" y="790"/>
                  <a:pt x="641" y="794"/>
                  <a:pt x="638" y="798"/>
                </a:cubicBezTo>
                <a:cubicBezTo>
                  <a:pt x="634" y="796"/>
                  <a:pt x="631" y="792"/>
                  <a:pt x="625" y="792"/>
                </a:cubicBezTo>
                <a:cubicBezTo>
                  <a:pt x="624" y="792"/>
                  <a:pt x="623" y="793"/>
                  <a:pt x="622" y="793"/>
                </a:cubicBezTo>
                <a:cubicBezTo>
                  <a:pt x="625" y="790"/>
                  <a:pt x="626" y="786"/>
                  <a:pt x="626" y="779"/>
                </a:cubicBezTo>
                <a:cubicBezTo>
                  <a:pt x="624" y="780"/>
                  <a:pt x="623" y="781"/>
                  <a:pt x="622" y="781"/>
                </a:cubicBezTo>
                <a:cubicBezTo>
                  <a:pt x="619" y="781"/>
                  <a:pt x="619" y="776"/>
                  <a:pt x="614" y="776"/>
                </a:cubicBezTo>
                <a:cubicBezTo>
                  <a:pt x="610" y="777"/>
                  <a:pt x="610" y="784"/>
                  <a:pt x="607" y="784"/>
                </a:cubicBezTo>
                <a:cubicBezTo>
                  <a:pt x="607" y="784"/>
                  <a:pt x="606" y="783"/>
                  <a:pt x="605" y="782"/>
                </a:cubicBezTo>
                <a:cubicBezTo>
                  <a:pt x="605" y="793"/>
                  <a:pt x="605" y="793"/>
                  <a:pt x="605" y="793"/>
                </a:cubicBezTo>
                <a:cubicBezTo>
                  <a:pt x="601" y="793"/>
                  <a:pt x="597" y="794"/>
                  <a:pt x="595" y="796"/>
                </a:cubicBezTo>
                <a:cubicBezTo>
                  <a:pt x="600" y="799"/>
                  <a:pt x="608" y="799"/>
                  <a:pt x="603" y="806"/>
                </a:cubicBezTo>
                <a:cubicBezTo>
                  <a:pt x="606" y="806"/>
                  <a:pt x="608" y="805"/>
                  <a:pt x="609" y="805"/>
                </a:cubicBezTo>
                <a:cubicBezTo>
                  <a:pt x="612" y="805"/>
                  <a:pt x="614" y="807"/>
                  <a:pt x="615" y="812"/>
                </a:cubicBezTo>
                <a:cubicBezTo>
                  <a:pt x="616" y="812"/>
                  <a:pt x="616" y="812"/>
                  <a:pt x="617" y="812"/>
                </a:cubicBezTo>
                <a:cubicBezTo>
                  <a:pt x="618" y="812"/>
                  <a:pt x="619" y="810"/>
                  <a:pt x="619" y="809"/>
                </a:cubicBezTo>
                <a:cubicBezTo>
                  <a:pt x="620" y="808"/>
                  <a:pt x="620" y="806"/>
                  <a:pt x="622" y="806"/>
                </a:cubicBezTo>
                <a:cubicBezTo>
                  <a:pt x="622" y="806"/>
                  <a:pt x="622" y="806"/>
                  <a:pt x="622" y="806"/>
                </a:cubicBezTo>
                <a:cubicBezTo>
                  <a:pt x="625" y="809"/>
                  <a:pt x="624" y="814"/>
                  <a:pt x="624" y="818"/>
                </a:cubicBezTo>
                <a:cubicBezTo>
                  <a:pt x="625" y="819"/>
                  <a:pt x="626" y="819"/>
                  <a:pt x="627" y="819"/>
                </a:cubicBezTo>
                <a:cubicBezTo>
                  <a:pt x="634" y="819"/>
                  <a:pt x="635" y="813"/>
                  <a:pt x="638" y="810"/>
                </a:cubicBezTo>
                <a:cubicBezTo>
                  <a:pt x="640" y="814"/>
                  <a:pt x="646" y="822"/>
                  <a:pt x="643" y="825"/>
                </a:cubicBezTo>
                <a:cubicBezTo>
                  <a:pt x="639" y="825"/>
                  <a:pt x="642" y="818"/>
                  <a:pt x="638" y="818"/>
                </a:cubicBezTo>
                <a:cubicBezTo>
                  <a:pt x="638" y="818"/>
                  <a:pt x="638" y="818"/>
                  <a:pt x="638" y="818"/>
                </a:cubicBezTo>
                <a:cubicBezTo>
                  <a:pt x="633" y="823"/>
                  <a:pt x="624" y="823"/>
                  <a:pt x="619" y="827"/>
                </a:cubicBezTo>
                <a:cubicBezTo>
                  <a:pt x="622" y="830"/>
                  <a:pt x="622" y="833"/>
                  <a:pt x="620" y="837"/>
                </a:cubicBezTo>
                <a:cubicBezTo>
                  <a:pt x="622" y="837"/>
                  <a:pt x="624" y="836"/>
                  <a:pt x="626" y="836"/>
                </a:cubicBezTo>
                <a:cubicBezTo>
                  <a:pt x="656" y="836"/>
                  <a:pt x="637" y="917"/>
                  <a:pt x="624" y="928"/>
                </a:cubicBezTo>
                <a:cubicBezTo>
                  <a:pt x="626" y="908"/>
                  <a:pt x="612" y="904"/>
                  <a:pt x="603" y="895"/>
                </a:cubicBezTo>
                <a:cubicBezTo>
                  <a:pt x="604" y="895"/>
                  <a:pt x="605" y="895"/>
                  <a:pt x="606" y="895"/>
                </a:cubicBezTo>
                <a:cubicBezTo>
                  <a:pt x="609" y="895"/>
                  <a:pt x="611" y="895"/>
                  <a:pt x="612" y="896"/>
                </a:cubicBezTo>
                <a:cubicBezTo>
                  <a:pt x="614" y="896"/>
                  <a:pt x="616" y="896"/>
                  <a:pt x="618" y="896"/>
                </a:cubicBezTo>
                <a:cubicBezTo>
                  <a:pt x="619" y="896"/>
                  <a:pt x="621" y="896"/>
                  <a:pt x="624" y="895"/>
                </a:cubicBezTo>
                <a:cubicBezTo>
                  <a:pt x="620" y="888"/>
                  <a:pt x="630" y="887"/>
                  <a:pt x="631" y="880"/>
                </a:cubicBezTo>
                <a:cubicBezTo>
                  <a:pt x="615" y="880"/>
                  <a:pt x="615" y="880"/>
                  <a:pt x="615" y="880"/>
                </a:cubicBezTo>
                <a:cubicBezTo>
                  <a:pt x="620" y="874"/>
                  <a:pt x="621" y="867"/>
                  <a:pt x="619" y="858"/>
                </a:cubicBezTo>
                <a:cubicBezTo>
                  <a:pt x="610" y="862"/>
                  <a:pt x="606" y="864"/>
                  <a:pt x="597" y="870"/>
                </a:cubicBezTo>
                <a:cubicBezTo>
                  <a:pt x="572" y="816"/>
                  <a:pt x="544" y="690"/>
                  <a:pt x="629" y="690"/>
                </a:cubicBezTo>
                <a:cubicBezTo>
                  <a:pt x="629" y="690"/>
                  <a:pt x="629" y="690"/>
                  <a:pt x="629" y="690"/>
                </a:cubicBezTo>
                <a:cubicBezTo>
                  <a:pt x="622" y="698"/>
                  <a:pt x="606" y="707"/>
                  <a:pt x="610" y="721"/>
                </a:cubicBezTo>
                <a:cubicBezTo>
                  <a:pt x="611" y="720"/>
                  <a:pt x="612" y="720"/>
                  <a:pt x="613" y="720"/>
                </a:cubicBezTo>
                <a:cubicBezTo>
                  <a:pt x="617" y="720"/>
                  <a:pt x="617" y="735"/>
                  <a:pt x="619" y="740"/>
                </a:cubicBezTo>
                <a:cubicBezTo>
                  <a:pt x="630" y="736"/>
                  <a:pt x="634" y="725"/>
                  <a:pt x="638" y="714"/>
                </a:cubicBezTo>
                <a:cubicBezTo>
                  <a:pt x="637" y="736"/>
                  <a:pt x="649" y="739"/>
                  <a:pt x="663" y="743"/>
                </a:cubicBezTo>
                <a:cubicBezTo>
                  <a:pt x="663" y="733"/>
                  <a:pt x="668" y="725"/>
                  <a:pt x="662" y="719"/>
                </a:cubicBezTo>
                <a:cubicBezTo>
                  <a:pt x="664" y="719"/>
                  <a:pt x="664" y="721"/>
                  <a:pt x="666" y="721"/>
                </a:cubicBezTo>
                <a:cubicBezTo>
                  <a:pt x="667" y="721"/>
                  <a:pt x="667" y="721"/>
                  <a:pt x="667" y="721"/>
                </a:cubicBezTo>
                <a:cubicBezTo>
                  <a:pt x="667" y="714"/>
                  <a:pt x="667" y="708"/>
                  <a:pt x="663" y="705"/>
                </a:cubicBezTo>
                <a:cubicBezTo>
                  <a:pt x="667" y="705"/>
                  <a:pt x="670" y="704"/>
                  <a:pt x="673" y="704"/>
                </a:cubicBezTo>
                <a:cubicBezTo>
                  <a:pt x="676" y="704"/>
                  <a:pt x="679" y="705"/>
                  <a:pt x="682" y="705"/>
                </a:cubicBezTo>
                <a:cubicBezTo>
                  <a:pt x="685" y="705"/>
                  <a:pt x="689" y="706"/>
                  <a:pt x="693" y="706"/>
                </a:cubicBezTo>
                <a:cubicBezTo>
                  <a:pt x="696" y="706"/>
                  <a:pt x="698" y="706"/>
                  <a:pt x="701" y="705"/>
                </a:cubicBezTo>
                <a:cubicBezTo>
                  <a:pt x="696" y="692"/>
                  <a:pt x="687" y="681"/>
                  <a:pt x="674" y="676"/>
                </a:cubicBezTo>
                <a:cubicBezTo>
                  <a:pt x="675" y="677"/>
                  <a:pt x="676" y="677"/>
                  <a:pt x="678" y="677"/>
                </a:cubicBezTo>
                <a:cubicBezTo>
                  <a:pt x="690" y="677"/>
                  <a:pt x="694" y="668"/>
                  <a:pt x="704" y="666"/>
                </a:cubicBezTo>
                <a:cubicBezTo>
                  <a:pt x="705" y="663"/>
                  <a:pt x="702" y="663"/>
                  <a:pt x="701" y="661"/>
                </a:cubicBezTo>
                <a:cubicBezTo>
                  <a:pt x="705" y="656"/>
                  <a:pt x="712" y="655"/>
                  <a:pt x="713" y="647"/>
                </a:cubicBezTo>
                <a:cubicBezTo>
                  <a:pt x="712" y="647"/>
                  <a:pt x="711" y="646"/>
                  <a:pt x="710" y="646"/>
                </a:cubicBezTo>
                <a:cubicBezTo>
                  <a:pt x="708" y="646"/>
                  <a:pt x="706" y="647"/>
                  <a:pt x="703" y="648"/>
                </a:cubicBezTo>
                <a:cubicBezTo>
                  <a:pt x="701" y="648"/>
                  <a:pt x="698" y="649"/>
                  <a:pt x="696" y="649"/>
                </a:cubicBezTo>
                <a:cubicBezTo>
                  <a:pt x="696" y="649"/>
                  <a:pt x="696" y="649"/>
                  <a:pt x="696" y="649"/>
                </a:cubicBezTo>
                <a:cubicBezTo>
                  <a:pt x="695" y="647"/>
                  <a:pt x="696" y="643"/>
                  <a:pt x="694" y="642"/>
                </a:cubicBezTo>
                <a:cubicBezTo>
                  <a:pt x="683" y="647"/>
                  <a:pt x="667" y="656"/>
                  <a:pt x="662" y="661"/>
                </a:cubicBezTo>
                <a:cubicBezTo>
                  <a:pt x="671" y="650"/>
                  <a:pt x="664" y="634"/>
                  <a:pt x="662" y="618"/>
                </a:cubicBezTo>
                <a:cubicBezTo>
                  <a:pt x="660" y="618"/>
                  <a:pt x="659" y="618"/>
                  <a:pt x="659" y="618"/>
                </a:cubicBezTo>
                <a:cubicBezTo>
                  <a:pt x="653" y="618"/>
                  <a:pt x="653" y="624"/>
                  <a:pt x="650" y="627"/>
                </a:cubicBezTo>
                <a:cubicBezTo>
                  <a:pt x="649" y="626"/>
                  <a:pt x="648" y="625"/>
                  <a:pt x="647" y="625"/>
                </a:cubicBezTo>
                <a:cubicBezTo>
                  <a:pt x="646" y="625"/>
                  <a:pt x="644" y="627"/>
                  <a:pt x="642" y="628"/>
                </a:cubicBezTo>
                <a:cubicBezTo>
                  <a:pt x="641" y="629"/>
                  <a:pt x="639" y="630"/>
                  <a:pt x="637" y="630"/>
                </a:cubicBezTo>
                <a:cubicBezTo>
                  <a:pt x="637" y="630"/>
                  <a:pt x="636" y="630"/>
                  <a:pt x="636" y="630"/>
                </a:cubicBezTo>
                <a:cubicBezTo>
                  <a:pt x="636" y="621"/>
                  <a:pt x="633" y="616"/>
                  <a:pt x="627" y="613"/>
                </a:cubicBezTo>
                <a:cubicBezTo>
                  <a:pt x="627" y="613"/>
                  <a:pt x="627" y="613"/>
                  <a:pt x="627" y="613"/>
                </a:cubicBezTo>
                <a:cubicBezTo>
                  <a:pt x="625" y="613"/>
                  <a:pt x="625" y="615"/>
                  <a:pt x="626" y="617"/>
                </a:cubicBezTo>
                <a:cubicBezTo>
                  <a:pt x="626" y="618"/>
                  <a:pt x="626" y="620"/>
                  <a:pt x="625" y="620"/>
                </a:cubicBezTo>
                <a:cubicBezTo>
                  <a:pt x="624" y="620"/>
                  <a:pt x="624" y="620"/>
                  <a:pt x="624" y="620"/>
                </a:cubicBezTo>
                <a:cubicBezTo>
                  <a:pt x="622" y="616"/>
                  <a:pt x="622" y="610"/>
                  <a:pt x="619" y="606"/>
                </a:cubicBezTo>
                <a:cubicBezTo>
                  <a:pt x="618" y="606"/>
                  <a:pt x="618" y="606"/>
                  <a:pt x="618" y="606"/>
                </a:cubicBezTo>
                <a:cubicBezTo>
                  <a:pt x="617" y="606"/>
                  <a:pt x="616" y="607"/>
                  <a:pt x="615" y="607"/>
                </a:cubicBezTo>
                <a:cubicBezTo>
                  <a:pt x="614" y="608"/>
                  <a:pt x="614" y="608"/>
                  <a:pt x="612" y="608"/>
                </a:cubicBezTo>
                <a:cubicBezTo>
                  <a:pt x="612" y="608"/>
                  <a:pt x="612" y="608"/>
                  <a:pt x="612" y="608"/>
                </a:cubicBezTo>
                <a:cubicBezTo>
                  <a:pt x="610" y="603"/>
                  <a:pt x="609" y="598"/>
                  <a:pt x="603" y="598"/>
                </a:cubicBezTo>
                <a:cubicBezTo>
                  <a:pt x="602" y="598"/>
                  <a:pt x="602" y="598"/>
                  <a:pt x="602" y="598"/>
                </a:cubicBezTo>
                <a:cubicBezTo>
                  <a:pt x="602" y="603"/>
                  <a:pt x="598" y="607"/>
                  <a:pt x="602" y="611"/>
                </a:cubicBezTo>
                <a:cubicBezTo>
                  <a:pt x="595" y="611"/>
                  <a:pt x="595" y="611"/>
                  <a:pt x="595" y="611"/>
                </a:cubicBezTo>
                <a:cubicBezTo>
                  <a:pt x="596" y="618"/>
                  <a:pt x="597" y="624"/>
                  <a:pt x="597" y="632"/>
                </a:cubicBezTo>
                <a:cubicBezTo>
                  <a:pt x="604" y="635"/>
                  <a:pt x="610" y="649"/>
                  <a:pt x="610" y="652"/>
                </a:cubicBezTo>
                <a:cubicBezTo>
                  <a:pt x="606" y="638"/>
                  <a:pt x="586" y="639"/>
                  <a:pt x="574" y="635"/>
                </a:cubicBezTo>
                <a:cubicBezTo>
                  <a:pt x="580" y="604"/>
                  <a:pt x="595" y="547"/>
                  <a:pt x="622" y="547"/>
                </a:cubicBezTo>
                <a:cubicBezTo>
                  <a:pt x="630" y="547"/>
                  <a:pt x="638" y="551"/>
                  <a:pt x="648" y="562"/>
                </a:cubicBezTo>
                <a:cubicBezTo>
                  <a:pt x="645" y="559"/>
                  <a:pt x="637" y="561"/>
                  <a:pt x="636" y="557"/>
                </a:cubicBezTo>
                <a:cubicBezTo>
                  <a:pt x="638" y="565"/>
                  <a:pt x="628" y="561"/>
                  <a:pt x="629" y="569"/>
                </a:cubicBezTo>
                <a:cubicBezTo>
                  <a:pt x="632" y="569"/>
                  <a:pt x="636" y="569"/>
                  <a:pt x="636" y="574"/>
                </a:cubicBezTo>
                <a:cubicBezTo>
                  <a:pt x="634" y="578"/>
                  <a:pt x="629" y="579"/>
                  <a:pt x="631" y="588"/>
                </a:cubicBezTo>
                <a:cubicBezTo>
                  <a:pt x="632" y="588"/>
                  <a:pt x="633" y="588"/>
                  <a:pt x="635" y="588"/>
                </a:cubicBezTo>
                <a:cubicBezTo>
                  <a:pt x="640" y="588"/>
                  <a:pt x="647" y="586"/>
                  <a:pt x="650" y="584"/>
                </a:cubicBezTo>
                <a:cubicBezTo>
                  <a:pt x="651" y="590"/>
                  <a:pt x="649" y="595"/>
                  <a:pt x="655" y="599"/>
                </a:cubicBezTo>
                <a:cubicBezTo>
                  <a:pt x="659" y="596"/>
                  <a:pt x="663" y="593"/>
                  <a:pt x="665" y="588"/>
                </a:cubicBezTo>
                <a:cubicBezTo>
                  <a:pt x="666" y="596"/>
                  <a:pt x="677" y="595"/>
                  <a:pt x="682" y="599"/>
                </a:cubicBezTo>
                <a:cubicBezTo>
                  <a:pt x="681" y="590"/>
                  <a:pt x="680" y="587"/>
                  <a:pt x="675" y="579"/>
                </a:cubicBezTo>
                <a:cubicBezTo>
                  <a:pt x="680" y="575"/>
                  <a:pt x="689" y="576"/>
                  <a:pt x="691" y="569"/>
                </a:cubicBezTo>
                <a:cubicBezTo>
                  <a:pt x="688" y="566"/>
                  <a:pt x="682" y="568"/>
                  <a:pt x="682" y="564"/>
                </a:cubicBezTo>
                <a:cubicBezTo>
                  <a:pt x="686" y="543"/>
                  <a:pt x="709" y="534"/>
                  <a:pt x="723" y="519"/>
                </a:cubicBezTo>
                <a:cubicBezTo>
                  <a:pt x="718" y="531"/>
                  <a:pt x="718" y="544"/>
                  <a:pt x="720" y="560"/>
                </a:cubicBezTo>
                <a:cubicBezTo>
                  <a:pt x="720" y="560"/>
                  <a:pt x="720" y="560"/>
                  <a:pt x="720" y="560"/>
                </a:cubicBezTo>
                <a:cubicBezTo>
                  <a:pt x="723" y="560"/>
                  <a:pt x="723" y="558"/>
                  <a:pt x="725" y="557"/>
                </a:cubicBezTo>
                <a:cubicBezTo>
                  <a:pt x="724" y="565"/>
                  <a:pt x="729" y="567"/>
                  <a:pt x="733" y="570"/>
                </a:cubicBezTo>
                <a:cubicBezTo>
                  <a:pt x="736" y="566"/>
                  <a:pt x="740" y="564"/>
                  <a:pt x="739" y="557"/>
                </a:cubicBezTo>
                <a:cubicBezTo>
                  <a:pt x="739" y="557"/>
                  <a:pt x="740" y="557"/>
                  <a:pt x="741" y="557"/>
                </a:cubicBezTo>
                <a:cubicBezTo>
                  <a:pt x="744" y="557"/>
                  <a:pt x="745" y="556"/>
                  <a:pt x="747" y="555"/>
                </a:cubicBezTo>
                <a:cubicBezTo>
                  <a:pt x="748" y="551"/>
                  <a:pt x="745" y="543"/>
                  <a:pt x="749" y="541"/>
                </a:cubicBezTo>
                <a:cubicBezTo>
                  <a:pt x="749" y="544"/>
                  <a:pt x="749" y="548"/>
                  <a:pt x="753" y="548"/>
                </a:cubicBezTo>
                <a:cubicBezTo>
                  <a:pt x="754" y="548"/>
                  <a:pt x="754" y="548"/>
                  <a:pt x="754" y="548"/>
                </a:cubicBezTo>
                <a:cubicBezTo>
                  <a:pt x="751" y="536"/>
                  <a:pt x="764" y="536"/>
                  <a:pt x="756" y="528"/>
                </a:cubicBezTo>
                <a:cubicBezTo>
                  <a:pt x="757" y="528"/>
                  <a:pt x="759" y="528"/>
                  <a:pt x="761" y="528"/>
                </a:cubicBezTo>
                <a:cubicBezTo>
                  <a:pt x="764" y="528"/>
                  <a:pt x="766" y="527"/>
                  <a:pt x="768" y="526"/>
                </a:cubicBezTo>
                <a:cubicBezTo>
                  <a:pt x="772" y="543"/>
                  <a:pt x="787" y="539"/>
                  <a:pt x="798" y="550"/>
                </a:cubicBezTo>
                <a:cubicBezTo>
                  <a:pt x="799" y="549"/>
                  <a:pt x="800" y="548"/>
                  <a:pt x="801" y="548"/>
                </a:cubicBezTo>
                <a:cubicBezTo>
                  <a:pt x="802" y="548"/>
                  <a:pt x="802" y="548"/>
                  <a:pt x="802" y="548"/>
                </a:cubicBezTo>
                <a:cubicBezTo>
                  <a:pt x="801" y="525"/>
                  <a:pt x="794" y="509"/>
                  <a:pt x="781" y="497"/>
                </a:cubicBezTo>
                <a:cubicBezTo>
                  <a:pt x="793" y="506"/>
                  <a:pt x="807" y="509"/>
                  <a:pt x="824" y="509"/>
                </a:cubicBezTo>
                <a:cubicBezTo>
                  <a:pt x="825" y="509"/>
                  <a:pt x="825" y="509"/>
                  <a:pt x="826" y="509"/>
                </a:cubicBezTo>
                <a:cubicBezTo>
                  <a:pt x="831" y="506"/>
                  <a:pt x="822" y="501"/>
                  <a:pt x="827" y="499"/>
                </a:cubicBezTo>
                <a:cubicBezTo>
                  <a:pt x="837" y="498"/>
                  <a:pt x="848" y="500"/>
                  <a:pt x="850" y="492"/>
                </a:cubicBezTo>
                <a:cubicBezTo>
                  <a:pt x="843" y="490"/>
                  <a:pt x="835" y="488"/>
                  <a:pt x="831" y="483"/>
                </a:cubicBezTo>
                <a:cubicBezTo>
                  <a:pt x="831" y="481"/>
                  <a:pt x="834" y="482"/>
                  <a:pt x="834" y="480"/>
                </a:cubicBezTo>
                <a:cubicBezTo>
                  <a:pt x="828" y="476"/>
                  <a:pt x="821" y="475"/>
                  <a:pt x="814" y="475"/>
                </a:cubicBezTo>
                <a:cubicBezTo>
                  <a:pt x="809" y="475"/>
                  <a:pt x="803" y="476"/>
                  <a:pt x="797" y="476"/>
                </a:cubicBezTo>
                <a:cubicBezTo>
                  <a:pt x="791" y="477"/>
                  <a:pt x="786" y="478"/>
                  <a:pt x="780" y="478"/>
                </a:cubicBezTo>
                <a:cubicBezTo>
                  <a:pt x="780" y="478"/>
                  <a:pt x="780" y="478"/>
                  <a:pt x="780" y="478"/>
                </a:cubicBezTo>
                <a:cubicBezTo>
                  <a:pt x="802" y="470"/>
                  <a:pt x="804" y="448"/>
                  <a:pt x="809" y="425"/>
                </a:cubicBezTo>
                <a:cubicBezTo>
                  <a:pt x="808" y="425"/>
                  <a:pt x="807" y="425"/>
                  <a:pt x="806" y="425"/>
                </a:cubicBezTo>
                <a:cubicBezTo>
                  <a:pt x="800" y="425"/>
                  <a:pt x="797" y="429"/>
                  <a:pt x="793" y="432"/>
                </a:cubicBezTo>
                <a:cubicBezTo>
                  <a:pt x="792" y="429"/>
                  <a:pt x="790" y="429"/>
                  <a:pt x="787" y="429"/>
                </a:cubicBezTo>
                <a:cubicBezTo>
                  <a:pt x="787" y="429"/>
                  <a:pt x="786" y="429"/>
                  <a:pt x="785" y="429"/>
                </a:cubicBezTo>
                <a:cubicBezTo>
                  <a:pt x="785" y="429"/>
                  <a:pt x="784" y="429"/>
                  <a:pt x="783" y="429"/>
                </a:cubicBezTo>
                <a:cubicBezTo>
                  <a:pt x="781" y="429"/>
                  <a:pt x="778" y="428"/>
                  <a:pt x="774" y="425"/>
                </a:cubicBezTo>
                <a:cubicBezTo>
                  <a:pt x="781" y="421"/>
                  <a:pt x="774" y="412"/>
                  <a:pt x="776" y="403"/>
                </a:cubicBezTo>
                <a:cubicBezTo>
                  <a:pt x="776" y="403"/>
                  <a:pt x="775" y="403"/>
                  <a:pt x="775" y="403"/>
                </a:cubicBezTo>
                <a:cubicBezTo>
                  <a:pt x="773" y="403"/>
                  <a:pt x="772" y="404"/>
                  <a:pt x="770" y="405"/>
                </a:cubicBezTo>
                <a:cubicBezTo>
                  <a:pt x="769" y="406"/>
                  <a:pt x="768" y="407"/>
                  <a:pt x="767" y="407"/>
                </a:cubicBezTo>
                <a:cubicBezTo>
                  <a:pt x="767" y="407"/>
                  <a:pt x="766" y="407"/>
                  <a:pt x="766" y="406"/>
                </a:cubicBezTo>
                <a:cubicBezTo>
                  <a:pt x="767" y="400"/>
                  <a:pt x="768" y="395"/>
                  <a:pt x="768" y="387"/>
                </a:cubicBezTo>
                <a:cubicBezTo>
                  <a:pt x="767" y="388"/>
                  <a:pt x="766" y="388"/>
                  <a:pt x="765" y="388"/>
                </a:cubicBezTo>
                <a:cubicBezTo>
                  <a:pt x="759" y="388"/>
                  <a:pt x="764" y="369"/>
                  <a:pt x="756" y="369"/>
                </a:cubicBezTo>
                <a:cubicBezTo>
                  <a:pt x="748" y="370"/>
                  <a:pt x="750" y="382"/>
                  <a:pt x="743" y="382"/>
                </a:cubicBezTo>
                <a:cubicBezTo>
                  <a:pt x="742" y="382"/>
                  <a:pt x="740" y="382"/>
                  <a:pt x="739" y="381"/>
                </a:cubicBezTo>
                <a:cubicBezTo>
                  <a:pt x="730" y="395"/>
                  <a:pt x="733" y="421"/>
                  <a:pt x="732" y="439"/>
                </a:cubicBezTo>
                <a:cubicBezTo>
                  <a:pt x="730" y="422"/>
                  <a:pt x="722" y="404"/>
                  <a:pt x="708" y="404"/>
                </a:cubicBezTo>
                <a:cubicBezTo>
                  <a:pt x="707" y="404"/>
                  <a:pt x="707" y="404"/>
                  <a:pt x="706" y="404"/>
                </a:cubicBezTo>
                <a:cubicBezTo>
                  <a:pt x="706" y="397"/>
                  <a:pt x="700" y="395"/>
                  <a:pt x="692" y="394"/>
                </a:cubicBezTo>
                <a:cubicBezTo>
                  <a:pt x="694" y="409"/>
                  <a:pt x="691" y="419"/>
                  <a:pt x="697" y="430"/>
                </a:cubicBezTo>
                <a:cubicBezTo>
                  <a:pt x="697" y="430"/>
                  <a:pt x="696" y="430"/>
                  <a:pt x="695" y="430"/>
                </a:cubicBezTo>
                <a:cubicBezTo>
                  <a:pt x="694" y="430"/>
                  <a:pt x="693" y="430"/>
                  <a:pt x="692" y="430"/>
                </a:cubicBezTo>
                <a:cubicBezTo>
                  <a:pt x="690" y="430"/>
                  <a:pt x="689" y="430"/>
                  <a:pt x="688" y="430"/>
                </a:cubicBezTo>
                <a:cubicBezTo>
                  <a:pt x="686" y="430"/>
                  <a:pt x="684" y="430"/>
                  <a:pt x="684" y="432"/>
                </a:cubicBezTo>
                <a:cubicBezTo>
                  <a:pt x="695" y="448"/>
                  <a:pt x="715" y="455"/>
                  <a:pt x="730" y="468"/>
                </a:cubicBezTo>
                <a:cubicBezTo>
                  <a:pt x="726" y="467"/>
                  <a:pt x="721" y="467"/>
                  <a:pt x="717" y="467"/>
                </a:cubicBezTo>
                <a:cubicBezTo>
                  <a:pt x="677" y="467"/>
                  <a:pt x="633" y="480"/>
                  <a:pt x="615" y="512"/>
                </a:cubicBezTo>
                <a:cubicBezTo>
                  <a:pt x="613" y="486"/>
                  <a:pt x="597" y="474"/>
                  <a:pt x="581" y="463"/>
                </a:cubicBezTo>
                <a:cubicBezTo>
                  <a:pt x="590" y="463"/>
                  <a:pt x="596" y="465"/>
                  <a:pt x="603" y="465"/>
                </a:cubicBezTo>
                <a:cubicBezTo>
                  <a:pt x="605" y="465"/>
                  <a:pt x="608" y="465"/>
                  <a:pt x="610" y="464"/>
                </a:cubicBezTo>
                <a:cubicBezTo>
                  <a:pt x="614" y="460"/>
                  <a:pt x="608" y="461"/>
                  <a:pt x="609" y="456"/>
                </a:cubicBezTo>
                <a:cubicBezTo>
                  <a:pt x="616" y="454"/>
                  <a:pt x="620" y="451"/>
                  <a:pt x="622" y="444"/>
                </a:cubicBezTo>
                <a:cubicBezTo>
                  <a:pt x="616" y="442"/>
                  <a:pt x="612" y="442"/>
                  <a:pt x="608" y="442"/>
                </a:cubicBezTo>
                <a:cubicBezTo>
                  <a:pt x="606" y="442"/>
                  <a:pt x="605" y="442"/>
                  <a:pt x="603" y="442"/>
                </a:cubicBezTo>
                <a:cubicBezTo>
                  <a:pt x="601" y="442"/>
                  <a:pt x="600" y="442"/>
                  <a:pt x="598" y="442"/>
                </a:cubicBezTo>
                <a:cubicBezTo>
                  <a:pt x="598" y="442"/>
                  <a:pt x="597" y="442"/>
                  <a:pt x="597" y="442"/>
                </a:cubicBezTo>
                <a:cubicBezTo>
                  <a:pt x="608" y="434"/>
                  <a:pt x="607" y="424"/>
                  <a:pt x="607" y="411"/>
                </a:cubicBezTo>
                <a:cubicBezTo>
                  <a:pt x="597" y="412"/>
                  <a:pt x="591" y="417"/>
                  <a:pt x="586" y="423"/>
                </a:cubicBezTo>
                <a:cubicBezTo>
                  <a:pt x="586" y="418"/>
                  <a:pt x="586" y="418"/>
                  <a:pt x="586" y="418"/>
                </a:cubicBezTo>
                <a:cubicBezTo>
                  <a:pt x="586" y="418"/>
                  <a:pt x="586" y="418"/>
                  <a:pt x="586" y="418"/>
                </a:cubicBezTo>
                <a:cubicBezTo>
                  <a:pt x="579" y="418"/>
                  <a:pt x="581" y="426"/>
                  <a:pt x="574" y="427"/>
                </a:cubicBezTo>
                <a:cubicBezTo>
                  <a:pt x="568" y="426"/>
                  <a:pt x="567" y="419"/>
                  <a:pt x="562" y="416"/>
                </a:cubicBezTo>
                <a:cubicBezTo>
                  <a:pt x="562" y="418"/>
                  <a:pt x="559" y="422"/>
                  <a:pt x="556" y="422"/>
                </a:cubicBezTo>
                <a:cubicBezTo>
                  <a:pt x="555" y="422"/>
                  <a:pt x="554" y="421"/>
                  <a:pt x="554" y="420"/>
                </a:cubicBezTo>
                <a:cubicBezTo>
                  <a:pt x="562" y="419"/>
                  <a:pt x="560" y="409"/>
                  <a:pt x="564" y="404"/>
                </a:cubicBezTo>
                <a:cubicBezTo>
                  <a:pt x="564" y="404"/>
                  <a:pt x="563" y="404"/>
                  <a:pt x="562" y="404"/>
                </a:cubicBezTo>
                <a:cubicBezTo>
                  <a:pt x="561" y="404"/>
                  <a:pt x="560" y="404"/>
                  <a:pt x="559" y="404"/>
                </a:cubicBezTo>
                <a:cubicBezTo>
                  <a:pt x="558" y="405"/>
                  <a:pt x="557" y="405"/>
                  <a:pt x="556" y="405"/>
                </a:cubicBezTo>
                <a:cubicBezTo>
                  <a:pt x="554" y="405"/>
                  <a:pt x="552" y="404"/>
                  <a:pt x="552" y="403"/>
                </a:cubicBezTo>
                <a:cubicBezTo>
                  <a:pt x="545" y="382"/>
                  <a:pt x="559" y="371"/>
                  <a:pt x="562" y="345"/>
                </a:cubicBezTo>
                <a:cubicBezTo>
                  <a:pt x="562" y="356"/>
                  <a:pt x="568" y="362"/>
                  <a:pt x="569" y="372"/>
                </a:cubicBezTo>
                <a:cubicBezTo>
                  <a:pt x="570" y="372"/>
                  <a:pt x="571" y="372"/>
                  <a:pt x="572" y="372"/>
                </a:cubicBezTo>
                <a:cubicBezTo>
                  <a:pt x="576" y="372"/>
                  <a:pt x="578" y="375"/>
                  <a:pt x="578" y="379"/>
                </a:cubicBezTo>
                <a:cubicBezTo>
                  <a:pt x="580" y="378"/>
                  <a:pt x="581" y="378"/>
                  <a:pt x="583" y="378"/>
                </a:cubicBezTo>
                <a:cubicBezTo>
                  <a:pt x="585" y="378"/>
                  <a:pt x="587" y="379"/>
                  <a:pt x="589" y="380"/>
                </a:cubicBezTo>
                <a:cubicBezTo>
                  <a:pt x="591" y="381"/>
                  <a:pt x="593" y="382"/>
                  <a:pt x="596" y="382"/>
                </a:cubicBezTo>
                <a:cubicBezTo>
                  <a:pt x="597" y="382"/>
                  <a:pt x="597" y="382"/>
                  <a:pt x="597" y="382"/>
                </a:cubicBezTo>
                <a:cubicBezTo>
                  <a:pt x="596" y="372"/>
                  <a:pt x="594" y="368"/>
                  <a:pt x="600" y="363"/>
                </a:cubicBezTo>
                <a:cubicBezTo>
                  <a:pt x="597" y="362"/>
                  <a:pt x="591" y="353"/>
                  <a:pt x="593" y="351"/>
                </a:cubicBezTo>
                <a:cubicBezTo>
                  <a:pt x="595" y="353"/>
                  <a:pt x="597" y="353"/>
                  <a:pt x="599" y="353"/>
                </a:cubicBezTo>
                <a:cubicBezTo>
                  <a:pt x="600" y="353"/>
                  <a:pt x="601" y="353"/>
                  <a:pt x="602" y="353"/>
                </a:cubicBezTo>
                <a:cubicBezTo>
                  <a:pt x="579" y="323"/>
                  <a:pt x="620" y="339"/>
                  <a:pt x="638" y="329"/>
                </a:cubicBezTo>
                <a:cubicBezTo>
                  <a:pt x="630" y="314"/>
                  <a:pt x="618" y="304"/>
                  <a:pt x="600" y="300"/>
                </a:cubicBezTo>
                <a:cubicBezTo>
                  <a:pt x="613" y="294"/>
                  <a:pt x="632" y="293"/>
                  <a:pt x="638" y="280"/>
                </a:cubicBezTo>
                <a:cubicBezTo>
                  <a:pt x="637" y="280"/>
                  <a:pt x="637" y="280"/>
                  <a:pt x="637" y="280"/>
                </a:cubicBezTo>
                <a:cubicBezTo>
                  <a:pt x="635" y="280"/>
                  <a:pt x="633" y="278"/>
                  <a:pt x="632" y="276"/>
                </a:cubicBezTo>
                <a:cubicBezTo>
                  <a:pt x="638" y="271"/>
                  <a:pt x="646" y="268"/>
                  <a:pt x="648" y="259"/>
                </a:cubicBezTo>
                <a:cubicBezTo>
                  <a:pt x="617" y="259"/>
                  <a:pt x="600" y="262"/>
                  <a:pt x="586" y="286"/>
                </a:cubicBezTo>
                <a:cubicBezTo>
                  <a:pt x="592" y="270"/>
                  <a:pt x="591" y="264"/>
                  <a:pt x="588" y="245"/>
                </a:cubicBezTo>
                <a:cubicBezTo>
                  <a:pt x="588" y="245"/>
                  <a:pt x="587" y="246"/>
                  <a:pt x="587" y="246"/>
                </a:cubicBezTo>
                <a:cubicBezTo>
                  <a:pt x="579" y="246"/>
                  <a:pt x="584" y="233"/>
                  <a:pt x="579" y="230"/>
                </a:cubicBezTo>
                <a:cubicBezTo>
                  <a:pt x="572" y="231"/>
                  <a:pt x="571" y="238"/>
                  <a:pt x="568" y="244"/>
                </a:cubicBezTo>
                <a:cubicBezTo>
                  <a:pt x="565" y="244"/>
                  <a:pt x="566" y="240"/>
                  <a:pt x="563" y="240"/>
                </a:cubicBezTo>
                <a:cubicBezTo>
                  <a:pt x="563" y="240"/>
                  <a:pt x="563" y="240"/>
                  <a:pt x="562" y="240"/>
                </a:cubicBezTo>
                <a:cubicBezTo>
                  <a:pt x="562" y="247"/>
                  <a:pt x="562" y="247"/>
                  <a:pt x="562" y="247"/>
                </a:cubicBezTo>
                <a:cubicBezTo>
                  <a:pt x="561" y="246"/>
                  <a:pt x="560" y="246"/>
                  <a:pt x="559" y="246"/>
                </a:cubicBezTo>
                <a:cubicBezTo>
                  <a:pt x="557" y="246"/>
                  <a:pt x="555" y="248"/>
                  <a:pt x="552" y="249"/>
                </a:cubicBezTo>
                <a:cubicBezTo>
                  <a:pt x="551" y="238"/>
                  <a:pt x="545" y="232"/>
                  <a:pt x="538" y="227"/>
                </a:cubicBezTo>
                <a:cubicBezTo>
                  <a:pt x="538" y="231"/>
                  <a:pt x="537" y="235"/>
                  <a:pt x="535" y="237"/>
                </a:cubicBezTo>
                <a:cubicBezTo>
                  <a:pt x="534" y="231"/>
                  <a:pt x="530" y="228"/>
                  <a:pt x="530" y="221"/>
                </a:cubicBezTo>
                <a:cubicBezTo>
                  <a:pt x="529" y="221"/>
                  <a:pt x="528" y="221"/>
                  <a:pt x="527" y="221"/>
                </a:cubicBezTo>
                <a:cubicBezTo>
                  <a:pt x="524" y="221"/>
                  <a:pt x="523" y="223"/>
                  <a:pt x="521" y="225"/>
                </a:cubicBezTo>
                <a:cubicBezTo>
                  <a:pt x="519" y="217"/>
                  <a:pt x="511" y="216"/>
                  <a:pt x="506" y="211"/>
                </a:cubicBezTo>
                <a:cubicBezTo>
                  <a:pt x="503" y="219"/>
                  <a:pt x="505" y="224"/>
                  <a:pt x="506" y="232"/>
                </a:cubicBezTo>
                <a:cubicBezTo>
                  <a:pt x="504" y="232"/>
                  <a:pt x="504" y="230"/>
                  <a:pt x="502" y="230"/>
                </a:cubicBezTo>
                <a:cubicBezTo>
                  <a:pt x="501" y="230"/>
                  <a:pt x="501" y="230"/>
                  <a:pt x="501" y="230"/>
                </a:cubicBezTo>
                <a:cubicBezTo>
                  <a:pt x="502" y="253"/>
                  <a:pt x="514" y="267"/>
                  <a:pt x="529" y="280"/>
                </a:cubicBezTo>
                <a:cubicBezTo>
                  <a:pt x="517" y="269"/>
                  <a:pt x="503" y="263"/>
                  <a:pt x="486" y="263"/>
                </a:cubicBezTo>
                <a:cubicBezTo>
                  <a:pt x="482" y="263"/>
                  <a:pt x="478" y="264"/>
                  <a:pt x="473" y="264"/>
                </a:cubicBezTo>
                <a:cubicBezTo>
                  <a:pt x="476" y="275"/>
                  <a:pt x="483" y="285"/>
                  <a:pt x="496" y="292"/>
                </a:cubicBezTo>
                <a:cubicBezTo>
                  <a:pt x="490" y="292"/>
                  <a:pt x="486" y="294"/>
                  <a:pt x="485" y="298"/>
                </a:cubicBezTo>
                <a:cubicBezTo>
                  <a:pt x="491" y="303"/>
                  <a:pt x="498" y="305"/>
                  <a:pt x="507" y="305"/>
                </a:cubicBezTo>
                <a:cubicBezTo>
                  <a:pt x="517" y="305"/>
                  <a:pt x="527" y="303"/>
                  <a:pt x="537" y="302"/>
                </a:cubicBezTo>
                <a:cubicBezTo>
                  <a:pt x="538" y="304"/>
                  <a:pt x="539" y="306"/>
                  <a:pt x="540" y="309"/>
                </a:cubicBezTo>
                <a:cubicBezTo>
                  <a:pt x="506" y="322"/>
                  <a:pt x="479" y="344"/>
                  <a:pt x="475" y="387"/>
                </a:cubicBezTo>
                <a:cubicBezTo>
                  <a:pt x="461" y="359"/>
                  <a:pt x="431" y="304"/>
                  <a:pt x="401" y="281"/>
                </a:cubicBezTo>
                <a:cubicBezTo>
                  <a:pt x="391" y="268"/>
                  <a:pt x="385" y="257"/>
                  <a:pt x="396" y="245"/>
                </a:cubicBezTo>
                <a:cubicBezTo>
                  <a:pt x="394" y="251"/>
                  <a:pt x="396" y="253"/>
                  <a:pt x="396" y="259"/>
                </a:cubicBezTo>
                <a:cubicBezTo>
                  <a:pt x="397" y="259"/>
                  <a:pt x="398" y="259"/>
                  <a:pt x="398" y="259"/>
                </a:cubicBezTo>
                <a:cubicBezTo>
                  <a:pt x="400" y="259"/>
                  <a:pt x="402" y="260"/>
                  <a:pt x="403" y="261"/>
                </a:cubicBezTo>
                <a:cubicBezTo>
                  <a:pt x="404" y="262"/>
                  <a:pt x="406" y="263"/>
                  <a:pt x="408" y="263"/>
                </a:cubicBezTo>
                <a:cubicBezTo>
                  <a:pt x="408" y="263"/>
                  <a:pt x="408" y="263"/>
                  <a:pt x="408" y="263"/>
                </a:cubicBezTo>
                <a:cubicBezTo>
                  <a:pt x="409" y="260"/>
                  <a:pt x="406" y="252"/>
                  <a:pt x="410" y="252"/>
                </a:cubicBezTo>
                <a:cubicBezTo>
                  <a:pt x="413" y="253"/>
                  <a:pt x="417" y="254"/>
                  <a:pt x="421" y="254"/>
                </a:cubicBezTo>
                <a:cubicBezTo>
                  <a:pt x="422" y="254"/>
                  <a:pt x="423" y="254"/>
                  <a:pt x="424" y="254"/>
                </a:cubicBezTo>
                <a:cubicBezTo>
                  <a:pt x="425" y="250"/>
                  <a:pt x="419" y="241"/>
                  <a:pt x="417" y="235"/>
                </a:cubicBezTo>
                <a:cubicBezTo>
                  <a:pt x="418" y="235"/>
                  <a:pt x="418" y="235"/>
                  <a:pt x="418" y="235"/>
                </a:cubicBezTo>
                <a:cubicBezTo>
                  <a:pt x="420" y="235"/>
                  <a:pt x="422" y="234"/>
                  <a:pt x="423" y="233"/>
                </a:cubicBezTo>
                <a:cubicBezTo>
                  <a:pt x="425" y="231"/>
                  <a:pt x="426" y="230"/>
                  <a:pt x="429" y="230"/>
                </a:cubicBezTo>
                <a:cubicBezTo>
                  <a:pt x="430" y="230"/>
                  <a:pt x="430" y="230"/>
                  <a:pt x="431" y="230"/>
                </a:cubicBezTo>
                <a:cubicBezTo>
                  <a:pt x="431" y="222"/>
                  <a:pt x="419" y="225"/>
                  <a:pt x="415" y="220"/>
                </a:cubicBezTo>
                <a:cubicBezTo>
                  <a:pt x="422" y="216"/>
                  <a:pt x="421" y="207"/>
                  <a:pt x="419" y="201"/>
                </a:cubicBezTo>
                <a:cubicBezTo>
                  <a:pt x="413" y="206"/>
                  <a:pt x="404" y="207"/>
                  <a:pt x="403" y="216"/>
                </a:cubicBezTo>
                <a:cubicBezTo>
                  <a:pt x="401" y="210"/>
                  <a:pt x="396" y="207"/>
                  <a:pt x="390" y="204"/>
                </a:cubicBezTo>
                <a:cubicBezTo>
                  <a:pt x="390" y="210"/>
                  <a:pt x="387" y="212"/>
                  <a:pt x="384" y="215"/>
                </a:cubicBezTo>
                <a:cubicBezTo>
                  <a:pt x="382" y="211"/>
                  <a:pt x="378" y="210"/>
                  <a:pt x="375" y="210"/>
                </a:cubicBezTo>
                <a:cubicBezTo>
                  <a:pt x="373" y="210"/>
                  <a:pt x="371" y="210"/>
                  <a:pt x="369" y="211"/>
                </a:cubicBezTo>
                <a:cubicBezTo>
                  <a:pt x="367" y="211"/>
                  <a:pt x="365" y="211"/>
                  <a:pt x="363" y="211"/>
                </a:cubicBezTo>
                <a:cubicBezTo>
                  <a:pt x="362" y="211"/>
                  <a:pt x="362" y="211"/>
                  <a:pt x="362" y="211"/>
                </a:cubicBezTo>
                <a:cubicBezTo>
                  <a:pt x="361" y="223"/>
                  <a:pt x="371" y="223"/>
                  <a:pt x="374" y="230"/>
                </a:cubicBezTo>
                <a:cubicBezTo>
                  <a:pt x="372" y="231"/>
                  <a:pt x="369" y="231"/>
                  <a:pt x="366" y="231"/>
                </a:cubicBezTo>
                <a:cubicBezTo>
                  <a:pt x="335" y="231"/>
                  <a:pt x="284" y="199"/>
                  <a:pt x="306" y="162"/>
                </a:cubicBezTo>
                <a:cubicBezTo>
                  <a:pt x="305" y="168"/>
                  <a:pt x="306" y="173"/>
                  <a:pt x="308" y="177"/>
                </a:cubicBezTo>
                <a:cubicBezTo>
                  <a:pt x="308" y="177"/>
                  <a:pt x="309" y="177"/>
                  <a:pt x="309" y="177"/>
                </a:cubicBezTo>
                <a:cubicBezTo>
                  <a:pt x="314" y="177"/>
                  <a:pt x="317" y="179"/>
                  <a:pt x="321" y="180"/>
                </a:cubicBezTo>
                <a:cubicBezTo>
                  <a:pt x="323" y="175"/>
                  <a:pt x="319" y="167"/>
                  <a:pt x="321" y="167"/>
                </a:cubicBezTo>
                <a:cubicBezTo>
                  <a:pt x="323" y="168"/>
                  <a:pt x="325" y="169"/>
                  <a:pt x="327" y="169"/>
                </a:cubicBezTo>
                <a:cubicBezTo>
                  <a:pt x="330" y="169"/>
                  <a:pt x="334" y="168"/>
                  <a:pt x="337" y="167"/>
                </a:cubicBezTo>
                <a:cubicBezTo>
                  <a:pt x="334" y="159"/>
                  <a:pt x="330" y="152"/>
                  <a:pt x="323" y="150"/>
                </a:cubicBezTo>
                <a:cubicBezTo>
                  <a:pt x="330" y="148"/>
                  <a:pt x="334" y="143"/>
                  <a:pt x="335" y="136"/>
                </a:cubicBezTo>
                <a:cubicBezTo>
                  <a:pt x="330" y="136"/>
                  <a:pt x="327" y="135"/>
                  <a:pt x="324" y="135"/>
                </a:cubicBezTo>
                <a:cubicBezTo>
                  <a:pt x="323" y="135"/>
                  <a:pt x="321" y="135"/>
                  <a:pt x="318" y="136"/>
                </a:cubicBezTo>
                <a:cubicBezTo>
                  <a:pt x="324" y="131"/>
                  <a:pt x="319" y="122"/>
                  <a:pt x="320" y="114"/>
                </a:cubicBezTo>
                <a:cubicBezTo>
                  <a:pt x="315" y="115"/>
                  <a:pt x="313" y="120"/>
                  <a:pt x="308" y="121"/>
                </a:cubicBezTo>
                <a:cubicBezTo>
                  <a:pt x="305" y="124"/>
                  <a:pt x="307" y="131"/>
                  <a:pt x="304" y="133"/>
                </a:cubicBezTo>
                <a:cubicBezTo>
                  <a:pt x="300" y="128"/>
                  <a:pt x="296" y="124"/>
                  <a:pt x="289" y="122"/>
                </a:cubicBezTo>
                <a:cubicBezTo>
                  <a:pt x="286" y="125"/>
                  <a:pt x="291" y="132"/>
                  <a:pt x="285" y="134"/>
                </a:cubicBezTo>
                <a:cubicBezTo>
                  <a:pt x="283" y="134"/>
                  <a:pt x="281" y="134"/>
                  <a:pt x="280" y="134"/>
                </a:cubicBezTo>
                <a:cubicBezTo>
                  <a:pt x="277" y="134"/>
                  <a:pt x="275" y="134"/>
                  <a:pt x="272" y="135"/>
                </a:cubicBezTo>
                <a:cubicBezTo>
                  <a:pt x="270" y="135"/>
                  <a:pt x="267" y="136"/>
                  <a:pt x="263" y="136"/>
                </a:cubicBezTo>
                <a:cubicBezTo>
                  <a:pt x="262" y="136"/>
                  <a:pt x="262" y="136"/>
                  <a:pt x="261" y="136"/>
                </a:cubicBezTo>
                <a:cubicBezTo>
                  <a:pt x="260" y="149"/>
                  <a:pt x="271" y="149"/>
                  <a:pt x="278" y="153"/>
                </a:cubicBezTo>
                <a:cubicBezTo>
                  <a:pt x="272" y="153"/>
                  <a:pt x="271" y="159"/>
                  <a:pt x="266" y="162"/>
                </a:cubicBezTo>
                <a:cubicBezTo>
                  <a:pt x="257" y="149"/>
                  <a:pt x="247" y="130"/>
                  <a:pt x="242" y="113"/>
                </a:cubicBezTo>
                <a:cubicBezTo>
                  <a:pt x="248" y="110"/>
                  <a:pt x="255" y="108"/>
                  <a:pt x="262" y="105"/>
                </a:cubicBezTo>
                <a:cubicBezTo>
                  <a:pt x="260" y="106"/>
                  <a:pt x="257" y="112"/>
                  <a:pt x="260" y="119"/>
                </a:cubicBezTo>
                <a:cubicBezTo>
                  <a:pt x="260" y="117"/>
                  <a:pt x="261" y="117"/>
                  <a:pt x="261" y="117"/>
                </a:cubicBezTo>
                <a:cubicBezTo>
                  <a:pt x="263" y="117"/>
                  <a:pt x="264" y="121"/>
                  <a:pt x="265" y="122"/>
                </a:cubicBezTo>
                <a:cubicBezTo>
                  <a:pt x="271" y="122"/>
                  <a:pt x="272" y="118"/>
                  <a:pt x="276" y="118"/>
                </a:cubicBezTo>
                <a:cubicBezTo>
                  <a:pt x="277" y="118"/>
                  <a:pt x="278" y="118"/>
                  <a:pt x="280" y="119"/>
                </a:cubicBezTo>
                <a:cubicBezTo>
                  <a:pt x="276" y="107"/>
                  <a:pt x="290" y="113"/>
                  <a:pt x="289" y="105"/>
                </a:cubicBezTo>
                <a:cubicBezTo>
                  <a:pt x="277" y="101"/>
                  <a:pt x="266" y="82"/>
                  <a:pt x="277" y="71"/>
                </a:cubicBezTo>
                <a:cubicBezTo>
                  <a:pt x="281" y="79"/>
                  <a:pt x="288" y="78"/>
                  <a:pt x="296" y="80"/>
                </a:cubicBezTo>
                <a:cubicBezTo>
                  <a:pt x="295" y="66"/>
                  <a:pt x="293" y="65"/>
                  <a:pt x="290" y="50"/>
                </a:cubicBezTo>
                <a:cubicBezTo>
                  <a:pt x="293" y="51"/>
                  <a:pt x="295" y="52"/>
                  <a:pt x="296" y="52"/>
                </a:cubicBezTo>
                <a:cubicBezTo>
                  <a:pt x="302" y="52"/>
                  <a:pt x="306" y="48"/>
                  <a:pt x="311" y="45"/>
                </a:cubicBezTo>
                <a:cubicBezTo>
                  <a:pt x="307" y="38"/>
                  <a:pt x="299" y="35"/>
                  <a:pt x="289" y="33"/>
                </a:cubicBezTo>
                <a:cubicBezTo>
                  <a:pt x="305" y="31"/>
                  <a:pt x="303" y="19"/>
                  <a:pt x="308" y="6"/>
                </a:cubicBezTo>
                <a:cubicBezTo>
                  <a:pt x="294" y="8"/>
                  <a:pt x="287" y="13"/>
                  <a:pt x="278" y="23"/>
                </a:cubicBezTo>
                <a:cubicBezTo>
                  <a:pt x="278" y="11"/>
                  <a:pt x="274" y="3"/>
                  <a:pt x="265" y="1"/>
                </a:cubicBezTo>
              </a:path>
            </a:pathLst>
          </a:custGeom>
          <a:solidFill>
            <a:srgbClr val="FFFFFF">
              <a:alpha val="12000"/>
            </a:srgbClr>
          </a:solidFill>
          <a:ln w="9525">
            <a:noFill/>
            <a:round/>
            <a:headEnd/>
            <a:tailEnd/>
          </a:ln>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381000" y="266700"/>
            <a:ext cx="7772400" cy="1104900"/>
          </a:xfrm>
          <a:prstGeom prst="rect">
            <a:avLst/>
          </a:prstGeom>
        </p:spPr>
        <p:txBody>
          <a:bodyPr/>
          <a:lstStyle/>
          <a:p>
            <a:r>
              <a:rPr lang="en-US" smtClean="0"/>
              <a:t>Click to edit Master title style</a:t>
            </a:r>
            <a:endParaRPr lang="en-US"/>
          </a:p>
        </p:txBody>
      </p:sp>
      <p:sp>
        <p:nvSpPr>
          <p:cNvPr id="10" name="Rectangle 5"/>
          <p:cNvSpPr>
            <a:spLocks noGrp="1" noChangeArrowheads="1"/>
          </p:cNvSpPr>
          <p:nvPr>
            <p:ph type="dt" sz="half" idx="10"/>
          </p:nvPr>
        </p:nvSpPr>
        <p:spPr>
          <a:xfrm>
            <a:off x="381000" y="6172200"/>
            <a:ext cx="1905000" cy="457200"/>
          </a:xfrm>
          <a:prstGeom prst="rect">
            <a:avLst/>
          </a:prstGeom>
        </p:spPr>
        <p:txBody>
          <a:bodyPr/>
          <a:lstStyle>
            <a:lvl1pPr>
              <a:defRPr/>
            </a:lvl1pPr>
          </a:lstStyle>
          <a:p>
            <a:pPr>
              <a:defRPr/>
            </a:pPr>
            <a:fld id="{1814C1C8-47EE-4EF6-AED2-F9FFFC1624E5}" type="datetime1">
              <a:rPr lang="en-US"/>
              <a:pPr>
                <a:defRPr/>
              </a:pPr>
              <a:t>5/20/15</a:t>
            </a:fld>
            <a:endParaRPr lang="en-US"/>
          </a:p>
        </p:txBody>
      </p:sp>
      <p:sp>
        <p:nvSpPr>
          <p:cNvPr id="11" name="Rectangle 6"/>
          <p:cNvSpPr>
            <a:spLocks noGrp="1" noChangeArrowheads="1"/>
          </p:cNvSpPr>
          <p:nvPr>
            <p:ph type="ftr" sz="quarter" idx="11"/>
          </p:nvPr>
        </p:nvSpPr>
        <p:spPr>
          <a:xfrm>
            <a:off x="3124200" y="61722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12" name="Rectangle 7"/>
          <p:cNvSpPr>
            <a:spLocks noGrp="1" noChangeArrowheads="1"/>
          </p:cNvSpPr>
          <p:nvPr>
            <p:ph type="sldNum" sz="quarter" idx="12"/>
          </p:nvPr>
        </p:nvSpPr>
        <p:spPr>
          <a:xfrm>
            <a:off x="8458200" y="6324600"/>
            <a:ext cx="609600" cy="411163"/>
          </a:xfrm>
          <a:prstGeom prst="rect">
            <a:avLst/>
          </a:prstGeom>
        </p:spPr>
        <p:txBody>
          <a:bodyPr/>
          <a:lstStyle>
            <a:lvl1pPr>
              <a:defRPr/>
            </a:lvl1pPr>
          </a:lstStyle>
          <a:p>
            <a:pPr>
              <a:defRPr/>
            </a:pPr>
            <a:fld id="{350E2927-81E4-49D4-A0CE-E1BC2A225F4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US"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7772400" cy="11049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76400"/>
            <a:ext cx="41148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1148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381000" y="6172200"/>
            <a:ext cx="1905000" cy="457200"/>
          </a:xfrm>
          <a:prstGeom prst="rect">
            <a:avLst/>
          </a:prstGeom>
          <a:ln/>
        </p:spPr>
        <p:txBody>
          <a:bodyPr/>
          <a:lstStyle>
            <a:lvl1pPr>
              <a:defRPr/>
            </a:lvl1pPr>
          </a:lstStyle>
          <a:p>
            <a:fld id="{C403400A-99EC-794C-93FA-8C116DFE40C1}" type="datetimeFigureOut">
              <a:rPr lang="en-US"/>
              <a:pPr/>
              <a:t>5/20/15</a:t>
            </a:fld>
            <a:endParaRPr lang="en-US"/>
          </a:p>
        </p:txBody>
      </p:sp>
      <p:sp>
        <p:nvSpPr>
          <p:cNvPr id="6" name="Rectangle 6"/>
          <p:cNvSpPr>
            <a:spLocks noGrp="1" noChangeArrowheads="1"/>
          </p:cNvSpPr>
          <p:nvPr>
            <p:ph type="ftr" sz="quarter" idx="11"/>
          </p:nvPr>
        </p:nvSpPr>
        <p:spPr>
          <a:xfrm>
            <a:off x="3124200" y="6172200"/>
            <a:ext cx="2895600" cy="457200"/>
          </a:xfrm>
          <a:prstGeom prst="rect">
            <a:avLst/>
          </a:prstGeom>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xfrm>
            <a:off x="6858000" y="6172200"/>
            <a:ext cx="1905000" cy="639763"/>
          </a:xfrm>
          <a:prstGeom prst="rect">
            <a:avLst/>
          </a:prstGeom>
          <a:ln/>
        </p:spPr>
        <p:txBody>
          <a:bodyPr/>
          <a:lstStyle>
            <a:lvl1pPr>
              <a:defRPr/>
            </a:lvl1pPr>
          </a:lstStyle>
          <a:p>
            <a:fld id="{E5E28C6C-62BC-1B4A-B931-BE70B3A8617B}" type="slidenum">
              <a:rPr lang="en-US"/>
              <a:pPr/>
              <a:t>‹#›</a:t>
            </a:fld>
            <a:endParaRPr lang="en-US"/>
          </a:p>
        </p:txBody>
      </p:sp>
    </p:spTree>
    <p:extLst>
      <p:ext uri="{BB962C8B-B14F-4D97-AF65-F5344CB8AC3E}">
        <p14:creationId xmlns:p14="http://schemas.microsoft.com/office/powerpoint/2010/main" val="3150522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7772400" cy="11049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381000" y="1676400"/>
            <a:ext cx="8382000" cy="4114800"/>
          </a:xfrm>
          <a:prstGeom prst="rect">
            <a:avLst/>
          </a:prstGeom>
        </p:spPr>
        <p:txBody>
          <a:bodyPr/>
          <a:lstStyle/>
          <a:p>
            <a:pPr lvl="0"/>
            <a:endParaRPr lang="en-US" noProof="0" smtClean="0"/>
          </a:p>
        </p:txBody>
      </p:sp>
      <p:sp>
        <p:nvSpPr>
          <p:cNvPr id="4" name="Rectangle 5"/>
          <p:cNvSpPr>
            <a:spLocks noGrp="1" noChangeArrowheads="1"/>
          </p:cNvSpPr>
          <p:nvPr>
            <p:ph type="dt" sz="half" idx="10"/>
          </p:nvPr>
        </p:nvSpPr>
        <p:spPr>
          <a:xfrm>
            <a:off x="381000" y="6172200"/>
            <a:ext cx="1905000" cy="457200"/>
          </a:xfrm>
          <a:prstGeom prst="rect">
            <a:avLst/>
          </a:prstGeom>
          <a:ln/>
        </p:spPr>
        <p:txBody>
          <a:bodyPr/>
          <a:lstStyle>
            <a:lvl1pPr>
              <a:defRPr/>
            </a:lvl1pPr>
          </a:lstStyle>
          <a:p>
            <a:fld id="{9043B7D2-82E0-314F-BC29-ABDCDC848113}" type="datetimeFigureOut">
              <a:rPr lang="en-US"/>
              <a:pPr/>
              <a:t>5/20/15</a:t>
            </a:fld>
            <a:endParaRPr lang="en-US"/>
          </a:p>
        </p:txBody>
      </p:sp>
      <p:sp>
        <p:nvSpPr>
          <p:cNvPr id="5" name="Rectangle 6"/>
          <p:cNvSpPr>
            <a:spLocks noGrp="1" noChangeArrowheads="1"/>
          </p:cNvSpPr>
          <p:nvPr>
            <p:ph type="ftr" sz="quarter" idx="11"/>
          </p:nvPr>
        </p:nvSpPr>
        <p:spPr>
          <a:xfrm>
            <a:off x="3124200" y="6172200"/>
            <a:ext cx="2895600" cy="457200"/>
          </a:xfrm>
          <a:prstGeom prst="rect">
            <a:avLst/>
          </a:prstGeom>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xfrm>
            <a:off x="6858000" y="6172200"/>
            <a:ext cx="1905000" cy="639763"/>
          </a:xfrm>
          <a:prstGeom prst="rect">
            <a:avLst/>
          </a:prstGeom>
          <a:ln/>
        </p:spPr>
        <p:txBody>
          <a:bodyPr/>
          <a:lstStyle>
            <a:lvl1pPr>
              <a:defRPr/>
            </a:lvl1pPr>
          </a:lstStyle>
          <a:p>
            <a:fld id="{B6567C58-16F1-D54F-8DAF-0027C0840AEC}" type="slidenum">
              <a:rPr lang="en-US"/>
              <a:pPr/>
              <a:t>‹#›</a:t>
            </a:fld>
            <a:endParaRPr lang="en-US"/>
          </a:p>
        </p:txBody>
      </p:sp>
    </p:spTree>
    <p:extLst>
      <p:ext uri="{BB962C8B-B14F-4D97-AF65-F5344CB8AC3E}">
        <p14:creationId xmlns:p14="http://schemas.microsoft.com/office/powerpoint/2010/main" val="900218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Slide">
    <p:spTree>
      <p:nvGrpSpPr>
        <p:cNvPr id="1" name=""/>
        <p:cNvGrpSpPr/>
        <p:nvPr/>
      </p:nvGrpSpPr>
      <p:grpSpPr>
        <a:xfrm>
          <a:off x="0" y="0"/>
          <a:ext cx="0" cy="0"/>
          <a:chOff x="0" y="0"/>
          <a:chExt cx="0" cy="0"/>
        </a:xfrm>
      </p:grpSpPr>
      <p:sp>
        <p:nvSpPr>
          <p:cNvPr id="2" name="Title 1"/>
          <p:cNvSpPr>
            <a:spLocks noGrp="1"/>
          </p:cNvSpPr>
          <p:nvPr>
            <p:ph type="title"/>
          </p:nvPr>
        </p:nvSpPr>
        <p:spPr>
          <a:xfrm>
            <a:off x="76200" y="695325"/>
            <a:ext cx="7162800" cy="600075"/>
          </a:xfrm>
          <a:prstGeom prst="rect">
            <a:avLst/>
          </a:prstGeom>
        </p:spPr>
        <p:txBody>
          <a:bodyPr anchor="t"/>
          <a:lstStyle>
            <a:lvl1pPr algn="l">
              <a:defRPr sz="2500" b="1" cap="none">
                <a:solidFill>
                  <a:schemeClr val="tx2"/>
                </a:solidFill>
                <a:latin typeface="Arial" pitchFamily="34" charset="0"/>
                <a:cs typeface="Arial" pitchFamily="34" charset="0"/>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152400" y="1371600"/>
            <a:ext cx="8534400" cy="4876800"/>
          </a:xfrm>
          <a:prstGeom prst="rect">
            <a:avLst/>
          </a:prstGeom>
        </p:spPr>
        <p:txBody>
          <a:bodyPr lIns="0" tIns="0" rIns="0" bIns="0"/>
          <a:lstStyle>
            <a:lvl1pPr marL="0" indent="182880">
              <a:lnSpc>
                <a:spcPct val="250000"/>
              </a:lnSpc>
              <a:spcBef>
                <a:spcPts val="0"/>
              </a:spcBef>
              <a:defRPr sz="1200" b="0">
                <a:latin typeface="Arial" pitchFamily="34" charset="0"/>
                <a:cs typeface="Arial" pitchFamily="34" charset="0"/>
              </a:defRPr>
            </a:lvl1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formation Layout Slide with Table">
    <p:spTree>
      <p:nvGrpSpPr>
        <p:cNvPr id="1" name=""/>
        <p:cNvGrpSpPr/>
        <p:nvPr/>
      </p:nvGrpSpPr>
      <p:grpSpPr>
        <a:xfrm>
          <a:off x="0" y="0"/>
          <a:ext cx="0" cy="0"/>
          <a:chOff x="0" y="0"/>
          <a:chExt cx="0" cy="0"/>
        </a:xfrm>
      </p:grpSpPr>
      <p:sp>
        <p:nvSpPr>
          <p:cNvPr id="4" name="Title 1"/>
          <p:cNvSpPr>
            <a:spLocks noGrp="1"/>
          </p:cNvSpPr>
          <p:nvPr>
            <p:ph type="title"/>
          </p:nvPr>
        </p:nvSpPr>
        <p:spPr>
          <a:xfrm>
            <a:off x="76200" y="695325"/>
            <a:ext cx="7162800" cy="600075"/>
          </a:xfrm>
          <a:prstGeom prst="rect">
            <a:avLst/>
          </a:prstGeom>
        </p:spPr>
        <p:txBody>
          <a:bodyPr anchor="t"/>
          <a:lstStyle>
            <a:lvl1pPr algn="l">
              <a:defRPr sz="2500" b="1" cap="none">
                <a:solidFill>
                  <a:schemeClr val="tx2"/>
                </a:solidFill>
                <a:latin typeface="Arial" pitchFamily="34" charset="0"/>
                <a:cs typeface="Arial" pitchFamily="34" charset="0"/>
              </a:defRPr>
            </a:lvl1pPr>
          </a:lstStyle>
          <a:p>
            <a:r>
              <a:rPr lang="en-US" smtClean="0"/>
              <a:t>Click to edit Master title style</a:t>
            </a:r>
            <a:endParaRPr lang="en-US" dirty="0"/>
          </a:p>
        </p:txBody>
      </p:sp>
      <p:sp>
        <p:nvSpPr>
          <p:cNvPr id="5" name="Content Placeholder 3"/>
          <p:cNvSpPr>
            <a:spLocks noGrp="1"/>
          </p:cNvSpPr>
          <p:nvPr>
            <p:ph sz="quarter" idx="10"/>
          </p:nvPr>
        </p:nvSpPr>
        <p:spPr>
          <a:xfrm>
            <a:off x="152400" y="1371600"/>
            <a:ext cx="8305800" cy="1752600"/>
          </a:xfrm>
          <a:prstGeom prst="rect">
            <a:avLst/>
          </a:prstGeom>
        </p:spPr>
        <p:txBody>
          <a:bodyPr lIns="0" tIns="0" rIns="0" bIns="0"/>
          <a:lstStyle>
            <a:lvl1pPr marL="0" indent="0">
              <a:lnSpc>
                <a:spcPct val="150000"/>
              </a:lnSpc>
              <a:spcBef>
                <a:spcPts val="0"/>
              </a:spcBef>
              <a:buNone/>
              <a:defRPr sz="1100" b="0">
                <a:latin typeface="Arial" pitchFamily="34" charset="0"/>
                <a:cs typeface="Arial" pitchFamily="34" charset="0"/>
              </a:defRPr>
            </a:lvl1pPr>
          </a:lstStyle>
          <a:p>
            <a:pPr lvl="0"/>
            <a:r>
              <a:rPr lang="en-US" smtClean="0"/>
              <a:t>Click to edit Master text styles</a:t>
            </a:r>
          </a:p>
        </p:txBody>
      </p:sp>
      <p:sp>
        <p:nvSpPr>
          <p:cNvPr id="6" name="Content Placeholder 3"/>
          <p:cNvSpPr>
            <a:spLocks noGrp="1"/>
          </p:cNvSpPr>
          <p:nvPr>
            <p:ph sz="quarter" idx="11"/>
          </p:nvPr>
        </p:nvSpPr>
        <p:spPr>
          <a:xfrm>
            <a:off x="152400" y="3886200"/>
            <a:ext cx="4267200" cy="2438400"/>
          </a:xfrm>
          <a:prstGeom prst="rect">
            <a:avLst/>
          </a:prstGeom>
        </p:spPr>
        <p:txBody>
          <a:bodyPr lIns="0" tIns="0" rIns="0" bIns="0"/>
          <a:lstStyle>
            <a:lvl1pPr marL="0" indent="0">
              <a:lnSpc>
                <a:spcPct val="150000"/>
              </a:lnSpc>
              <a:spcBef>
                <a:spcPts val="0"/>
              </a:spcBef>
              <a:buNone/>
              <a:defRPr sz="1100" b="0">
                <a:latin typeface="Arial" pitchFamily="34" charset="0"/>
                <a:cs typeface="Arial" pitchFamily="34" charset="0"/>
              </a:defRPr>
            </a:lvl1pPr>
          </a:lstStyle>
          <a:p>
            <a:pPr lvl="0"/>
            <a:r>
              <a:rPr lang="en-US" smtClean="0"/>
              <a:t>Click to edit Master text styles</a:t>
            </a:r>
          </a:p>
        </p:txBody>
      </p:sp>
      <p:sp>
        <p:nvSpPr>
          <p:cNvPr id="9" name="Content Placeholder 8"/>
          <p:cNvSpPr>
            <a:spLocks noGrp="1"/>
          </p:cNvSpPr>
          <p:nvPr>
            <p:ph sz="quarter" idx="12"/>
          </p:nvPr>
        </p:nvSpPr>
        <p:spPr>
          <a:xfrm>
            <a:off x="152400" y="3276600"/>
            <a:ext cx="4267200" cy="457200"/>
          </a:xfrm>
          <a:prstGeom prst="rect">
            <a:avLst/>
          </a:prstGeom>
        </p:spPr>
        <p:txBody>
          <a:bodyPr lIns="0" tIns="0" rIns="0" bIns="0" anchor="ctr"/>
          <a:lstStyle>
            <a:lvl1pPr>
              <a:buNone/>
              <a:defRPr sz="2000">
                <a:solidFill>
                  <a:schemeClr val="accent1"/>
                </a:solidFill>
                <a:latin typeface="Arial" pitchFamily="34" charset="0"/>
                <a:cs typeface="Arial" pitchFamily="34" charset="0"/>
              </a:defRPr>
            </a:lvl1pPr>
          </a:lstStyle>
          <a:p>
            <a:pPr lvl="0"/>
            <a:r>
              <a:rPr lang="en-US" smtClean="0"/>
              <a:t>Click to edit Master text styles</a:t>
            </a:r>
          </a:p>
        </p:txBody>
      </p:sp>
      <p:sp>
        <p:nvSpPr>
          <p:cNvPr id="11" name="Table Placeholder 10"/>
          <p:cNvSpPr>
            <a:spLocks noGrp="1"/>
          </p:cNvSpPr>
          <p:nvPr>
            <p:ph type="tbl" sz="quarter" idx="13"/>
          </p:nvPr>
        </p:nvSpPr>
        <p:spPr>
          <a:xfrm>
            <a:off x="4495800" y="3276600"/>
            <a:ext cx="4495800" cy="3048000"/>
          </a:xfrm>
          <a:prstGeom prst="rect">
            <a:avLst/>
          </a:prstGeom>
        </p:spPr>
        <p:txBody>
          <a:bodyPr lIns="0" tIns="0" rIns="0" bIns="0" anchor="ctr"/>
          <a:lstStyle>
            <a:lvl1pPr algn="ctr">
              <a:defRPr sz="1200">
                <a:latin typeface="Arial" pitchFamily="34" charset="0"/>
                <a:cs typeface="Arial" pitchFamily="34" charset="0"/>
              </a:defRPr>
            </a:lvl1pPr>
          </a:lstStyle>
          <a:p>
            <a:pPr lvl="0"/>
            <a:r>
              <a:rPr lang="en-US" noProof="0" smtClean="0"/>
              <a:t>Click icon to add table</a:t>
            </a:r>
            <a:endParaRPr lang="en-US"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formation Layout Slide with Bar Graph">
    <p:spTree>
      <p:nvGrpSpPr>
        <p:cNvPr id="1" name=""/>
        <p:cNvGrpSpPr/>
        <p:nvPr/>
      </p:nvGrpSpPr>
      <p:grpSpPr>
        <a:xfrm>
          <a:off x="0" y="0"/>
          <a:ext cx="0" cy="0"/>
          <a:chOff x="0" y="0"/>
          <a:chExt cx="0" cy="0"/>
        </a:xfrm>
      </p:grpSpPr>
      <p:sp>
        <p:nvSpPr>
          <p:cNvPr id="3" name="Title 1"/>
          <p:cNvSpPr>
            <a:spLocks noGrp="1"/>
          </p:cNvSpPr>
          <p:nvPr>
            <p:ph type="title"/>
          </p:nvPr>
        </p:nvSpPr>
        <p:spPr>
          <a:xfrm>
            <a:off x="76200" y="695325"/>
            <a:ext cx="7162800" cy="600075"/>
          </a:xfrm>
          <a:prstGeom prst="rect">
            <a:avLst/>
          </a:prstGeom>
        </p:spPr>
        <p:txBody>
          <a:bodyPr anchor="t"/>
          <a:lstStyle>
            <a:lvl1pPr algn="l">
              <a:defRPr sz="2500" b="1" cap="none">
                <a:solidFill>
                  <a:schemeClr val="tx2"/>
                </a:solidFill>
                <a:latin typeface="Arial" pitchFamily="34" charset="0"/>
                <a:cs typeface="Arial" pitchFamily="34" charset="0"/>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152400" y="1371600"/>
            <a:ext cx="4267200" cy="1752600"/>
          </a:xfrm>
          <a:prstGeom prst="rect">
            <a:avLst/>
          </a:prstGeom>
        </p:spPr>
        <p:txBody>
          <a:bodyPr lIns="0" tIns="0" rIns="0" bIns="0"/>
          <a:lstStyle>
            <a:lvl1pPr marL="0" indent="0">
              <a:lnSpc>
                <a:spcPct val="150000"/>
              </a:lnSpc>
              <a:spcBef>
                <a:spcPts val="0"/>
              </a:spcBef>
              <a:buNone/>
              <a:defRPr sz="1100" b="0">
                <a:latin typeface="Arial" pitchFamily="34" charset="0"/>
                <a:cs typeface="Arial" pitchFamily="34" charset="0"/>
              </a:defRPr>
            </a:lvl1pPr>
          </a:lstStyle>
          <a:p>
            <a:pPr lvl="0"/>
            <a:r>
              <a:rPr lang="en-US" smtClean="0"/>
              <a:t>Click to edit Master text styles</a:t>
            </a:r>
          </a:p>
        </p:txBody>
      </p:sp>
      <p:sp>
        <p:nvSpPr>
          <p:cNvPr id="5" name="Content Placeholder 3"/>
          <p:cNvSpPr>
            <a:spLocks noGrp="1"/>
          </p:cNvSpPr>
          <p:nvPr>
            <p:ph sz="quarter" idx="11"/>
          </p:nvPr>
        </p:nvSpPr>
        <p:spPr>
          <a:xfrm>
            <a:off x="152400" y="3886200"/>
            <a:ext cx="4267200" cy="2438400"/>
          </a:xfrm>
          <a:prstGeom prst="rect">
            <a:avLst/>
          </a:prstGeom>
        </p:spPr>
        <p:txBody>
          <a:bodyPr lIns="0" tIns="0" rIns="0" bIns="0"/>
          <a:lstStyle>
            <a:lvl1pPr marL="0" indent="0">
              <a:lnSpc>
                <a:spcPct val="150000"/>
              </a:lnSpc>
              <a:spcBef>
                <a:spcPts val="0"/>
              </a:spcBef>
              <a:buNone/>
              <a:defRPr sz="1100" b="0">
                <a:latin typeface="Arial" pitchFamily="34" charset="0"/>
                <a:cs typeface="Arial" pitchFamily="34" charset="0"/>
              </a:defRPr>
            </a:lvl1pPr>
          </a:lstStyle>
          <a:p>
            <a:pPr lvl="0"/>
            <a:r>
              <a:rPr lang="en-US" smtClean="0"/>
              <a:t>Click to edit Master text styles</a:t>
            </a:r>
          </a:p>
        </p:txBody>
      </p:sp>
      <p:sp>
        <p:nvSpPr>
          <p:cNvPr id="6" name="Content Placeholder 8"/>
          <p:cNvSpPr>
            <a:spLocks noGrp="1"/>
          </p:cNvSpPr>
          <p:nvPr>
            <p:ph sz="quarter" idx="12"/>
          </p:nvPr>
        </p:nvSpPr>
        <p:spPr>
          <a:xfrm>
            <a:off x="152400" y="3276600"/>
            <a:ext cx="4267200" cy="457200"/>
          </a:xfrm>
          <a:prstGeom prst="rect">
            <a:avLst/>
          </a:prstGeom>
        </p:spPr>
        <p:txBody>
          <a:bodyPr lIns="0" tIns="0" rIns="0" bIns="0" anchor="ctr"/>
          <a:lstStyle>
            <a:lvl1pPr>
              <a:buNone/>
              <a:defRPr sz="2000">
                <a:solidFill>
                  <a:schemeClr val="accent1"/>
                </a:solidFill>
                <a:latin typeface="Arial" pitchFamily="34" charset="0"/>
                <a:cs typeface="Arial" pitchFamily="34" charset="0"/>
              </a:defRPr>
            </a:lvl1pPr>
          </a:lstStyle>
          <a:p>
            <a:pPr lvl="0"/>
            <a:r>
              <a:rPr lang="en-US" smtClean="0"/>
              <a:t>Click to edit Master text styles</a:t>
            </a:r>
          </a:p>
        </p:txBody>
      </p:sp>
      <p:sp>
        <p:nvSpPr>
          <p:cNvPr id="8" name="Chart Placeholder 7"/>
          <p:cNvSpPr>
            <a:spLocks noGrp="1"/>
          </p:cNvSpPr>
          <p:nvPr>
            <p:ph type="chart" sz="quarter" idx="13"/>
          </p:nvPr>
        </p:nvSpPr>
        <p:spPr>
          <a:xfrm>
            <a:off x="4495800" y="1371600"/>
            <a:ext cx="4419600" cy="4953000"/>
          </a:xfrm>
          <a:prstGeom prst="rect">
            <a:avLst/>
          </a:prstGeom>
        </p:spPr>
        <p:txBody>
          <a:bodyPr/>
          <a:lstStyle>
            <a:lvl1pPr marL="0" indent="0">
              <a:spcBef>
                <a:spcPts val="0"/>
              </a:spcBef>
              <a:buNone/>
              <a:defRPr sz="1200">
                <a:latin typeface="Arial" pitchFamily="34" charset="0"/>
                <a:cs typeface="Arial" pitchFamily="34" charset="0"/>
              </a:defRPr>
            </a:lvl1pPr>
          </a:lstStyle>
          <a:p>
            <a:pPr lvl="0"/>
            <a:r>
              <a:rPr lang="en-US" noProof="0" smtClean="0"/>
              <a:t>Click icon to add chart</a:t>
            </a:r>
            <a:endParaRPr lang="en-US"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formation Layout Slide with Pie Char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152400" y="1371600"/>
            <a:ext cx="4267200" cy="1752600"/>
          </a:xfrm>
          <a:prstGeom prst="rect">
            <a:avLst/>
          </a:prstGeom>
        </p:spPr>
        <p:txBody>
          <a:bodyPr lIns="0" tIns="0" rIns="0" bIns="0"/>
          <a:lstStyle>
            <a:lvl1pPr marL="0" indent="0">
              <a:lnSpc>
                <a:spcPct val="150000"/>
              </a:lnSpc>
              <a:spcBef>
                <a:spcPts val="0"/>
              </a:spcBef>
              <a:buNone/>
              <a:defRPr sz="1100" b="0">
                <a:latin typeface="Arial" pitchFamily="34" charset="0"/>
                <a:cs typeface="Arial" pitchFamily="34" charset="0"/>
              </a:defRPr>
            </a:lvl1pPr>
          </a:lstStyle>
          <a:p>
            <a:pPr lvl="0"/>
            <a:r>
              <a:rPr lang="en-US" smtClean="0"/>
              <a:t>Click to edit Master text styles</a:t>
            </a:r>
          </a:p>
        </p:txBody>
      </p:sp>
      <p:sp>
        <p:nvSpPr>
          <p:cNvPr id="5" name="Content Placeholder 3"/>
          <p:cNvSpPr>
            <a:spLocks noGrp="1"/>
          </p:cNvSpPr>
          <p:nvPr>
            <p:ph sz="quarter" idx="11"/>
          </p:nvPr>
        </p:nvSpPr>
        <p:spPr>
          <a:xfrm>
            <a:off x="152400" y="3886200"/>
            <a:ext cx="4267200" cy="2438400"/>
          </a:xfrm>
          <a:prstGeom prst="rect">
            <a:avLst/>
          </a:prstGeom>
        </p:spPr>
        <p:txBody>
          <a:bodyPr lIns="0" tIns="0" rIns="0" bIns="0"/>
          <a:lstStyle>
            <a:lvl1pPr marL="0" indent="0">
              <a:lnSpc>
                <a:spcPct val="150000"/>
              </a:lnSpc>
              <a:spcBef>
                <a:spcPts val="0"/>
              </a:spcBef>
              <a:buNone/>
              <a:defRPr sz="1100" b="0">
                <a:latin typeface="Arial" pitchFamily="34" charset="0"/>
                <a:cs typeface="Arial" pitchFamily="34" charset="0"/>
              </a:defRPr>
            </a:lvl1pPr>
          </a:lstStyle>
          <a:p>
            <a:pPr lvl="0"/>
            <a:r>
              <a:rPr lang="en-US" smtClean="0"/>
              <a:t>Click to edit Master text styles</a:t>
            </a:r>
          </a:p>
        </p:txBody>
      </p:sp>
      <p:sp>
        <p:nvSpPr>
          <p:cNvPr id="6" name="Content Placeholder 8"/>
          <p:cNvSpPr>
            <a:spLocks noGrp="1"/>
          </p:cNvSpPr>
          <p:nvPr>
            <p:ph sz="quarter" idx="12"/>
          </p:nvPr>
        </p:nvSpPr>
        <p:spPr>
          <a:xfrm>
            <a:off x="152400" y="3276600"/>
            <a:ext cx="4267200" cy="457200"/>
          </a:xfrm>
          <a:prstGeom prst="rect">
            <a:avLst/>
          </a:prstGeom>
        </p:spPr>
        <p:txBody>
          <a:bodyPr lIns="0" tIns="0" rIns="0" bIns="0" anchor="ctr"/>
          <a:lstStyle>
            <a:lvl1pPr>
              <a:buNone/>
              <a:defRPr sz="2000">
                <a:solidFill>
                  <a:schemeClr val="accent1"/>
                </a:solidFill>
                <a:latin typeface="Arial" pitchFamily="34" charset="0"/>
                <a:cs typeface="Arial" pitchFamily="34" charset="0"/>
              </a:defRPr>
            </a:lvl1pPr>
          </a:lstStyle>
          <a:p>
            <a:pPr lvl="0"/>
            <a:r>
              <a:rPr lang="en-US" smtClean="0"/>
              <a:t>Click to edit Master text styles</a:t>
            </a:r>
          </a:p>
        </p:txBody>
      </p:sp>
      <p:sp>
        <p:nvSpPr>
          <p:cNvPr id="7" name="Chart Placeholder 7"/>
          <p:cNvSpPr>
            <a:spLocks noGrp="1"/>
          </p:cNvSpPr>
          <p:nvPr>
            <p:ph type="chart" sz="quarter" idx="13"/>
          </p:nvPr>
        </p:nvSpPr>
        <p:spPr>
          <a:xfrm>
            <a:off x="4495800" y="1371600"/>
            <a:ext cx="4419600" cy="4953000"/>
          </a:xfrm>
          <a:prstGeom prst="rect">
            <a:avLst/>
          </a:prstGeom>
        </p:spPr>
        <p:txBody>
          <a:bodyPr/>
          <a:lstStyle>
            <a:lvl1pPr marL="0" indent="0">
              <a:spcBef>
                <a:spcPts val="0"/>
              </a:spcBef>
              <a:buNone/>
              <a:defRPr sz="1200">
                <a:latin typeface="Arial" pitchFamily="34" charset="0"/>
                <a:cs typeface="Arial" pitchFamily="34" charset="0"/>
              </a:defRPr>
            </a:lvl1pPr>
          </a:lstStyle>
          <a:p>
            <a:pPr lvl="0"/>
            <a:r>
              <a:rPr lang="en-US" noProof="0" smtClean="0"/>
              <a:t>Click icon to add chart</a:t>
            </a:r>
            <a:endParaRPr lang="en-US" noProof="0"/>
          </a:p>
        </p:txBody>
      </p:sp>
      <p:sp>
        <p:nvSpPr>
          <p:cNvPr id="8" name="Title 1"/>
          <p:cNvSpPr>
            <a:spLocks noGrp="1"/>
          </p:cNvSpPr>
          <p:nvPr>
            <p:ph type="title"/>
          </p:nvPr>
        </p:nvSpPr>
        <p:spPr>
          <a:xfrm>
            <a:off x="76200" y="695325"/>
            <a:ext cx="7162800" cy="600075"/>
          </a:xfrm>
          <a:prstGeom prst="rect">
            <a:avLst/>
          </a:prstGeom>
        </p:spPr>
        <p:txBody>
          <a:bodyPr anchor="t"/>
          <a:lstStyle>
            <a:lvl1pPr algn="l">
              <a:defRPr sz="2500" b="1" cap="none">
                <a:solidFill>
                  <a:schemeClr val="tx2"/>
                </a:solidFill>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ack Cover Slide">
    <p:spTree>
      <p:nvGrpSpPr>
        <p:cNvPr id="1" name=""/>
        <p:cNvGrpSpPr/>
        <p:nvPr/>
      </p:nvGrpSpPr>
      <p:grpSpPr>
        <a:xfrm>
          <a:off x="0" y="0"/>
          <a:ext cx="0" cy="0"/>
          <a:chOff x="0" y="0"/>
          <a:chExt cx="0" cy="0"/>
        </a:xfrm>
      </p:grpSpPr>
      <p:sp>
        <p:nvSpPr>
          <p:cNvPr id="5" name="Rectangle 12"/>
          <p:cNvSpPr>
            <a:spLocks noChangeArrowheads="1"/>
          </p:cNvSpPr>
          <p:nvPr userDrawn="1"/>
        </p:nvSpPr>
        <p:spPr bwMode="auto">
          <a:xfrm>
            <a:off x="0" y="0"/>
            <a:ext cx="9144000" cy="6248400"/>
          </a:xfrm>
          <a:prstGeom prst="rect">
            <a:avLst/>
          </a:prstGeom>
          <a:gradFill rotWithShape="1">
            <a:gsLst>
              <a:gs pos="0">
                <a:srgbClr val="FFFFFF">
                  <a:alpha val="50999"/>
                </a:srgbClr>
              </a:gs>
              <a:gs pos="100000">
                <a:srgbClr val="D3E27C">
                  <a:alpha val="78999"/>
                </a:srgbClr>
              </a:gs>
            </a:gsLst>
            <a:lin ang="5400000" scaled="1"/>
          </a:gradFill>
          <a:ln w="9525">
            <a:noFill/>
            <a:miter lim="800000"/>
            <a:headEnd/>
            <a:tailEnd/>
          </a:ln>
        </p:spPr>
        <p:txBody>
          <a:bodyPr lIns="0" tIns="0" rIns="0" bIns="0"/>
          <a:lstStyle/>
          <a:p>
            <a:pPr fontAlgn="auto">
              <a:spcBef>
                <a:spcPts val="0"/>
              </a:spcBef>
              <a:spcAft>
                <a:spcPts val="0"/>
              </a:spcAft>
              <a:defRPr/>
            </a:pPr>
            <a:endParaRPr lang="en-US">
              <a:latin typeface="+mn-lt"/>
            </a:endParaRPr>
          </a:p>
        </p:txBody>
      </p:sp>
      <p:sp>
        <p:nvSpPr>
          <p:cNvPr id="6" name="Freeform 2"/>
          <p:cNvSpPr>
            <a:spLocks/>
          </p:cNvSpPr>
          <p:nvPr userDrawn="1"/>
        </p:nvSpPr>
        <p:spPr bwMode="auto">
          <a:xfrm>
            <a:off x="0" y="0"/>
            <a:ext cx="9144000" cy="1752600"/>
          </a:xfrm>
          <a:custGeom>
            <a:avLst/>
            <a:gdLst/>
            <a:ahLst/>
            <a:cxnLst>
              <a:cxn ang="0">
                <a:pos x="10" y="0"/>
              </a:cxn>
              <a:cxn ang="0">
                <a:pos x="0" y="7"/>
              </a:cxn>
              <a:cxn ang="0">
                <a:pos x="0" y="191"/>
              </a:cxn>
              <a:cxn ang="0">
                <a:pos x="399" y="172"/>
              </a:cxn>
              <a:cxn ang="0">
                <a:pos x="1528" y="351"/>
              </a:cxn>
              <a:cxn ang="0">
                <a:pos x="2301" y="456"/>
              </a:cxn>
              <a:cxn ang="0">
                <a:pos x="3107" y="599"/>
              </a:cxn>
              <a:cxn ang="0">
                <a:pos x="3107" y="0"/>
              </a:cxn>
              <a:cxn ang="0">
                <a:pos x="10" y="0"/>
              </a:cxn>
            </a:cxnLst>
            <a:rect l="0" t="0" r="r" b="b"/>
            <a:pathLst>
              <a:path w="3107" h="599">
                <a:moveTo>
                  <a:pt x="10" y="0"/>
                </a:moveTo>
                <a:cubicBezTo>
                  <a:pt x="10" y="0"/>
                  <a:pt x="6" y="2"/>
                  <a:pt x="0" y="7"/>
                </a:cubicBezTo>
                <a:cubicBezTo>
                  <a:pt x="0" y="191"/>
                  <a:pt x="0" y="191"/>
                  <a:pt x="0" y="191"/>
                </a:cubicBezTo>
                <a:cubicBezTo>
                  <a:pt x="58" y="215"/>
                  <a:pt x="208" y="218"/>
                  <a:pt x="399" y="172"/>
                </a:cubicBezTo>
                <a:cubicBezTo>
                  <a:pt x="1017" y="22"/>
                  <a:pt x="1202" y="197"/>
                  <a:pt x="1528" y="351"/>
                </a:cubicBezTo>
                <a:cubicBezTo>
                  <a:pt x="1800" y="479"/>
                  <a:pt x="1998" y="500"/>
                  <a:pt x="2301" y="456"/>
                </a:cubicBezTo>
                <a:cubicBezTo>
                  <a:pt x="2755" y="390"/>
                  <a:pt x="2960" y="491"/>
                  <a:pt x="3107" y="599"/>
                </a:cubicBezTo>
                <a:cubicBezTo>
                  <a:pt x="3107" y="0"/>
                  <a:pt x="3107" y="0"/>
                  <a:pt x="3107" y="0"/>
                </a:cubicBezTo>
                <a:lnTo>
                  <a:pt x="10" y="0"/>
                </a:lnTo>
                <a:close/>
              </a:path>
            </a:pathLst>
          </a:custGeom>
          <a:gradFill rotWithShape="1">
            <a:gsLst>
              <a:gs pos="0">
                <a:srgbClr val="078930"/>
              </a:gs>
              <a:gs pos="100000">
                <a:srgbClr val="BED730"/>
              </a:gs>
            </a:gsLst>
            <a:lin ang="5400000" scaled="1"/>
          </a:gradFill>
          <a:ln w="9525">
            <a:noFill/>
            <a:round/>
            <a:headEnd/>
            <a:tailEnd/>
          </a:ln>
        </p:spPr>
        <p:txBody>
          <a:bodyPr/>
          <a:lstStyle/>
          <a:p>
            <a:pPr fontAlgn="auto">
              <a:spcBef>
                <a:spcPts val="0"/>
              </a:spcBef>
              <a:spcAft>
                <a:spcPts val="0"/>
              </a:spcAft>
              <a:defRPr/>
            </a:pPr>
            <a:endParaRPr lang="en-US">
              <a:latin typeface="+mn-lt"/>
            </a:endParaRPr>
          </a:p>
        </p:txBody>
      </p:sp>
      <p:sp>
        <p:nvSpPr>
          <p:cNvPr id="7" name="Text Box 10"/>
          <p:cNvSpPr txBox="1">
            <a:spLocks noChangeArrowheads="1"/>
          </p:cNvSpPr>
          <p:nvPr userDrawn="1"/>
        </p:nvSpPr>
        <p:spPr bwMode="auto">
          <a:xfrm>
            <a:off x="3124200" y="76200"/>
            <a:ext cx="6019800" cy="457200"/>
          </a:xfrm>
          <a:prstGeom prst="rect">
            <a:avLst/>
          </a:prstGeom>
          <a:noFill/>
          <a:ln w="9525">
            <a:noFill/>
            <a:miter lim="800000"/>
            <a:headEnd/>
            <a:tailEnd/>
          </a:ln>
        </p:spPr>
        <p:txBody>
          <a:bodyPr lIns="0" tIns="0" rIns="0" bIns="0"/>
          <a:lstStyle/>
          <a:p>
            <a:pPr>
              <a:spcAft>
                <a:spcPts val="1000"/>
              </a:spcAft>
              <a:defRPr/>
            </a:pPr>
            <a:r>
              <a:rPr lang="en-US" sz="2200" b="1" dirty="0">
                <a:solidFill>
                  <a:srgbClr val="FFFFFF"/>
                </a:solidFill>
                <a:latin typeface="Georgia" pitchFamily="18" charset="0"/>
              </a:rPr>
              <a:t>Center for Aging in Diverse Communities</a:t>
            </a:r>
            <a:endParaRPr lang="en-US" sz="2200" dirty="0">
              <a:latin typeface="Arial" pitchFamily="34" charset="0"/>
            </a:endParaRPr>
          </a:p>
        </p:txBody>
      </p:sp>
      <p:cxnSp>
        <p:nvCxnSpPr>
          <p:cNvPr id="8" name="AutoShape 13"/>
          <p:cNvCxnSpPr>
            <a:cxnSpLocks noChangeShapeType="1"/>
          </p:cNvCxnSpPr>
          <p:nvPr userDrawn="1"/>
        </p:nvCxnSpPr>
        <p:spPr bwMode="auto">
          <a:xfrm>
            <a:off x="0" y="6248400"/>
            <a:ext cx="9144000" cy="1588"/>
          </a:xfrm>
          <a:prstGeom prst="straightConnector1">
            <a:avLst/>
          </a:prstGeom>
          <a:noFill/>
          <a:ln w="19050" cap="rnd">
            <a:solidFill>
              <a:srgbClr val="A0CE1F"/>
            </a:solidFill>
            <a:prstDash val="sysDot"/>
            <a:round/>
            <a:headEnd/>
            <a:tailEnd/>
          </a:ln>
        </p:spPr>
      </p:cxnSp>
      <p:sp>
        <p:nvSpPr>
          <p:cNvPr id="9" name="Text Box 21"/>
          <p:cNvSpPr txBox="1">
            <a:spLocks noChangeArrowheads="1"/>
          </p:cNvSpPr>
          <p:nvPr userDrawn="1"/>
        </p:nvSpPr>
        <p:spPr bwMode="auto">
          <a:xfrm>
            <a:off x="1295400" y="6438900"/>
            <a:ext cx="6934200" cy="393700"/>
          </a:xfrm>
          <a:prstGeom prst="rect">
            <a:avLst/>
          </a:prstGeom>
          <a:noFill/>
          <a:ln w="9525">
            <a:noFill/>
            <a:miter lim="800000"/>
            <a:headEnd/>
            <a:tailEnd/>
          </a:ln>
        </p:spPr>
        <p:txBody>
          <a:bodyPr lIns="0" tIns="0" rIns="0" bIns="0"/>
          <a:lstStyle/>
          <a:p>
            <a:pPr>
              <a:spcAft>
                <a:spcPts val="1000"/>
              </a:spcAft>
              <a:defRPr/>
            </a:pPr>
            <a:r>
              <a:rPr lang="en-US" b="1" dirty="0">
                <a:solidFill>
                  <a:srgbClr val="A0CE67"/>
                </a:solidFill>
                <a:latin typeface="Georgia" pitchFamily="18" charset="0"/>
              </a:rPr>
              <a:t>UCSF Helen Diller Family Comprehensive Cancer Center</a:t>
            </a:r>
            <a:endParaRPr lang="en-US" dirty="0">
              <a:latin typeface="Arial" pitchFamily="34" charset="0"/>
            </a:endParaRPr>
          </a:p>
        </p:txBody>
      </p:sp>
      <p:sp>
        <p:nvSpPr>
          <p:cNvPr id="10" name="Freeform 11"/>
          <p:cNvSpPr>
            <a:spLocks noEditPoints="1"/>
          </p:cNvSpPr>
          <p:nvPr userDrawn="1"/>
        </p:nvSpPr>
        <p:spPr bwMode="auto">
          <a:xfrm rot="3957638" flipH="1">
            <a:off x="216694" y="3937794"/>
            <a:ext cx="1905000" cy="4046538"/>
          </a:xfrm>
          <a:custGeom>
            <a:avLst/>
            <a:gdLst/>
            <a:ahLst/>
            <a:cxnLst>
              <a:cxn ang="0">
                <a:pos x="229" y="1598"/>
              </a:cxn>
              <a:cxn ang="0">
                <a:pos x="408" y="1455"/>
              </a:cxn>
              <a:cxn ang="0">
                <a:pos x="467" y="1294"/>
              </a:cxn>
              <a:cxn ang="0">
                <a:pos x="480" y="1083"/>
              </a:cxn>
              <a:cxn ang="0">
                <a:pos x="646" y="935"/>
              </a:cxn>
              <a:cxn ang="0">
                <a:pos x="562" y="782"/>
              </a:cxn>
              <a:cxn ang="0">
                <a:pos x="541" y="765"/>
              </a:cxn>
              <a:cxn ang="0">
                <a:pos x="615" y="536"/>
              </a:cxn>
              <a:cxn ang="0">
                <a:pos x="523" y="435"/>
              </a:cxn>
              <a:cxn ang="0">
                <a:pos x="307" y="292"/>
              </a:cxn>
              <a:cxn ang="0">
                <a:pos x="273" y="205"/>
              </a:cxn>
              <a:cxn ang="0">
                <a:pos x="296" y="181"/>
              </a:cxn>
              <a:cxn ang="0">
                <a:pos x="217" y="119"/>
              </a:cxn>
              <a:cxn ang="0">
                <a:pos x="159" y="86"/>
              </a:cxn>
              <a:cxn ang="0">
                <a:pos x="233" y="49"/>
              </a:cxn>
              <a:cxn ang="0">
                <a:pos x="111" y="33"/>
              </a:cxn>
              <a:cxn ang="0">
                <a:pos x="37" y="81"/>
              </a:cxn>
              <a:cxn ang="0">
                <a:pos x="58" y="145"/>
              </a:cxn>
              <a:cxn ang="0">
                <a:pos x="246" y="163"/>
              </a:cxn>
              <a:cxn ang="0">
                <a:pos x="150" y="290"/>
              </a:cxn>
              <a:cxn ang="0">
                <a:pos x="306" y="334"/>
              </a:cxn>
              <a:cxn ang="0">
                <a:pos x="439" y="371"/>
              </a:cxn>
              <a:cxn ang="0">
                <a:pos x="465" y="594"/>
              </a:cxn>
              <a:cxn ang="0">
                <a:pos x="371" y="534"/>
              </a:cxn>
              <a:cxn ang="0">
                <a:pos x="362" y="712"/>
              </a:cxn>
              <a:cxn ang="0">
                <a:pos x="419" y="834"/>
              </a:cxn>
              <a:cxn ang="0">
                <a:pos x="302" y="976"/>
              </a:cxn>
              <a:cxn ang="0">
                <a:pos x="432" y="1041"/>
              </a:cxn>
              <a:cxn ang="0">
                <a:pos x="460" y="1260"/>
              </a:cxn>
              <a:cxn ang="0">
                <a:pos x="397" y="1191"/>
              </a:cxn>
              <a:cxn ang="0">
                <a:pos x="323" y="1301"/>
              </a:cxn>
              <a:cxn ang="0">
                <a:pos x="269" y="1531"/>
              </a:cxn>
              <a:cxn ang="0">
                <a:pos x="302" y="1444"/>
              </a:cxn>
              <a:cxn ang="0">
                <a:pos x="217" y="1427"/>
              </a:cxn>
              <a:cxn ang="0">
                <a:pos x="181" y="1467"/>
              </a:cxn>
              <a:cxn ang="0">
                <a:pos x="126" y="1521"/>
              </a:cxn>
              <a:cxn ang="0">
                <a:pos x="138" y="1600"/>
              </a:cxn>
              <a:cxn ang="0">
                <a:pos x="246" y="1626"/>
              </a:cxn>
              <a:cxn ang="0">
                <a:pos x="436" y="1549"/>
              </a:cxn>
              <a:cxn ang="0">
                <a:pos x="545" y="1556"/>
              </a:cxn>
              <a:cxn ang="0">
                <a:pos x="674" y="1571"/>
              </a:cxn>
              <a:cxn ang="0">
                <a:pos x="877" y="1530"/>
              </a:cxn>
              <a:cxn ang="0">
                <a:pos x="834" y="1355"/>
              </a:cxn>
              <a:cxn ang="0">
                <a:pos x="720" y="1277"/>
              </a:cxn>
              <a:cxn ang="0">
                <a:pos x="622" y="1099"/>
              </a:cxn>
              <a:cxn ang="0">
                <a:pos x="733" y="1056"/>
              </a:cxn>
              <a:cxn ang="0">
                <a:pos x="639" y="942"/>
              </a:cxn>
              <a:cxn ang="0">
                <a:pos x="701" y="911"/>
              </a:cxn>
              <a:cxn ang="0">
                <a:pos x="668" y="862"/>
              </a:cxn>
              <a:cxn ang="0">
                <a:pos x="643" y="798"/>
              </a:cxn>
              <a:cxn ang="0">
                <a:pos x="622" y="806"/>
              </a:cxn>
              <a:cxn ang="0">
                <a:pos x="619" y="740"/>
              </a:cxn>
              <a:cxn ang="0">
                <a:pos x="650" y="627"/>
              </a:cxn>
              <a:cxn ang="0">
                <a:pos x="636" y="557"/>
              </a:cxn>
              <a:cxn ang="0">
                <a:pos x="761" y="528"/>
              </a:cxn>
              <a:cxn ang="0">
                <a:pos x="775" y="403"/>
              </a:cxn>
              <a:cxn ang="0">
                <a:pos x="609" y="456"/>
              </a:cxn>
              <a:cxn ang="0">
                <a:pos x="589" y="380"/>
              </a:cxn>
              <a:cxn ang="0">
                <a:pos x="535" y="237"/>
              </a:cxn>
              <a:cxn ang="0">
                <a:pos x="410" y="252"/>
              </a:cxn>
              <a:cxn ang="0">
                <a:pos x="327" y="169"/>
              </a:cxn>
              <a:cxn ang="0">
                <a:pos x="289" y="105"/>
              </a:cxn>
            </a:cxnLst>
            <a:rect l="0" t="0" r="r" b="b"/>
            <a:pathLst>
              <a:path w="913" h="1866">
                <a:moveTo>
                  <a:pt x="644" y="1308"/>
                </a:moveTo>
                <a:cubicBezTo>
                  <a:pt x="644" y="1308"/>
                  <a:pt x="645" y="1309"/>
                  <a:pt x="645" y="1309"/>
                </a:cubicBezTo>
                <a:cubicBezTo>
                  <a:pt x="645" y="1309"/>
                  <a:pt x="645" y="1308"/>
                  <a:pt x="646" y="1308"/>
                </a:cubicBezTo>
                <a:cubicBezTo>
                  <a:pt x="645" y="1308"/>
                  <a:pt x="645" y="1308"/>
                  <a:pt x="644" y="1308"/>
                </a:cubicBezTo>
                <a:moveTo>
                  <a:pt x="636" y="557"/>
                </a:moveTo>
                <a:cubicBezTo>
                  <a:pt x="636" y="557"/>
                  <a:pt x="636" y="557"/>
                  <a:pt x="636" y="557"/>
                </a:cubicBezTo>
                <a:cubicBezTo>
                  <a:pt x="636" y="557"/>
                  <a:pt x="636" y="557"/>
                  <a:pt x="636" y="557"/>
                </a:cubicBezTo>
                <a:moveTo>
                  <a:pt x="70" y="86"/>
                </a:moveTo>
                <a:cubicBezTo>
                  <a:pt x="70" y="86"/>
                  <a:pt x="70" y="86"/>
                  <a:pt x="70" y="86"/>
                </a:cubicBezTo>
                <a:cubicBezTo>
                  <a:pt x="70" y="86"/>
                  <a:pt x="70" y="86"/>
                  <a:pt x="70" y="86"/>
                </a:cubicBezTo>
                <a:moveTo>
                  <a:pt x="70" y="86"/>
                </a:moveTo>
                <a:cubicBezTo>
                  <a:pt x="70" y="86"/>
                  <a:pt x="70" y="86"/>
                  <a:pt x="70" y="86"/>
                </a:cubicBezTo>
                <a:cubicBezTo>
                  <a:pt x="70" y="86"/>
                  <a:pt x="70" y="86"/>
                  <a:pt x="70" y="86"/>
                </a:cubicBezTo>
                <a:moveTo>
                  <a:pt x="207" y="1622"/>
                </a:moveTo>
                <a:cubicBezTo>
                  <a:pt x="206" y="1622"/>
                  <a:pt x="205" y="1622"/>
                  <a:pt x="205" y="1622"/>
                </a:cubicBezTo>
                <a:cubicBezTo>
                  <a:pt x="206" y="1622"/>
                  <a:pt x="206" y="1622"/>
                  <a:pt x="207" y="1622"/>
                </a:cubicBezTo>
                <a:moveTo>
                  <a:pt x="181" y="1614"/>
                </a:moveTo>
                <a:cubicBezTo>
                  <a:pt x="190" y="1596"/>
                  <a:pt x="204" y="1579"/>
                  <a:pt x="229" y="1579"/>
                </a:cubicBezTo>
                <a:cubicBezTo>
                  <a:pt x="234" y="1579"/>
                  <a:pt x="240" y="1579"/>
                  <a:pt x="246" y="1581"/>
                </a:cubicBezTo>
                <a:cubicBezTo>
                  <a:pt x="239" y="1587"/>
                  <a:pt x="228" y="1589"/>
                  <a:pt x="222" y="1597"/>
                </a:cubicBezTo>
                <a:cubicBezTo>
                  <a:pt x="222" y="1598"/>
                  <a:pt x="224" y="1598"/>
                  <a:pt x="226" y="1598"/>
                </a:cubicBezTo>
                <a:cubicBezTo>
                  <a:pt x="227" y="1598"/>
                  <a:pt x="227" y="1598"/>
                  <a:pt x="227" y="1598"/>
                </a:cubicBezTo>
                <a:cubicBezTo>
                  <a:pt x="227" y="1598"/>
                  <a:pt x="227" y="1598"/>
                  <a:pt x="227" y="1598"/>
                </a:cubicBezTo>
                <a:cubicBezTo>
                  <a:pt x="228" y="1598"/>
                  <a:pt x="228" y="1598"/>
                  <a:pt x="229" y="1598"/>
                </a:cubicBezTo>
                <a:cubicBezTo>
                  <a:pt x="223" y="1601"/>
                  <a:pt x="225" y="1611"/>
                  <a:pt x="220" y="1615"/>
                </a:cubicBezTo>
                <a:cubicBezTo>
                  <a:pt x="220" y="1616"/>
                  <a:pt x="219" y="1616"/>
                  <a:pt x="219" y="1616"/>
                </a:cubicBezTo>
                <a:cubicBezTo>
                  <a:pt x="215" y="1616"/>
                  <a:pt x="216" y="1611"/>
                  <a:pt x="213" y="1610"/>
                </a:cubicBezTo>
                <a:cubicBezTo>
                  <a:pt x="208" y="1611"/>
                  <a:pt x="205" y="1614"/>
                  <a:pt x="205" y="1621"/>
                </a:cubicBezTo>
                <a:cubicBezTo>
                  <a:pt x="205" y="1621"/>
                  <a:pt x="205" y="1621"/>
                  <a:pt x="205" y="1622"/>
                </a:cubicBezTo>
                <a:cubicBezTo>
                  <a:pt x="201" y="1620"/>
                  <a:pt x="194" y="1613"/>
                  <a:pt x="185" y="1613"/>
                </a:cubicBezTo>
                <a:cubicBezTo>
                  <a:pt x="183" y="1613"/>
                  <a:pt x="182" y="1613"/>
                  <a:pt x="181" y="1614"/>
                </a:cubicBezTo>
                <a:moveTo>
                  <a:pt x="201" y="1509"/>
                </a:moveTo>
                <a:cubicBezTo>
                  <a:pt x="205" y="1509"/>
                  <a:pt x="202" y="1501"/>
                  <a:pt x="203" y="1497"/>
                </a:cubicBezTo>
                <a:cubicBezTo>
                  <a:pt x="213" y="1497"/>
                  <a:pt x="213" y="1497"/>
                  <a:pt x="213" y="1497"/>
                </a:cubicBezTo>
                <a:cubicBezTo>
                  <a:pt x="215" y="1492"/>
                  <a:pt x="208" y="1495"/>
                  <a:pt x="208" y="1491"/>
                </a:cubicBezTo>
                <a:cubicBezTo>
                  <a:pt x="210" y="1484"/>
                  <a:pt x="220" y="1487"/>
                  <a:pt x="219" y="1477"/>
                </a:cubicBezTo>
                <a:cubicBezTo>
                  <a:pt x="219" y="1477"/>
                  <a:pt x="220" y="1477"/>
                  <a:pt x="220" y="1477"/>
                </a:cubicBezTo>
                <a:cubicBezTo>
                  <a:pt x="224" y="1477"/>
                  <a:pt x="226" y="1479"/>
                  <a:pt x="229" y="1480"/>
                </a:cubicBezTo>
                <a:cubicBezTo>
                  <a:pt x="222" y="1511"/>
                  <a:pt x="207" y="1534"/>
                  <a:pt x="186" y="1550"/>
                </a:cubicBezTo>
                <a:cubicBezTo>
                  <a:pt x="183" y="1534"/>
                  <a:pt x="166" y="1505"/>
                  <a:pt x="186" y="1496"/>
                </a:cubicBezTo>
                <a:cubicBezTo>
                  <a:pt x="189" y="1499"/>
                  <a:pt x="185" y="1502"/>
                  <a:pt x="188" y="1508"/>
                </a:cubicBezTo>
                <a:cubicBezTo>
                  <a:pt x="190" y="1507"/>
                  <a:pt x="192" y="1507"/>
                  <a:pt x="194" y="1507"/>
                </a:cubicBezTo>
                <a:cubicBezTo>
                  <a:pt x="196" y="1507"/>
                  <a:pt x="198" y="1508"/>
                  <a:pt x="201" y="1509"/>
                </a:cubicBezTo>
                <a:moveTo>
                  <a:pt x="314" y="1429"/>
                </a:moveTo>
                <a:cubicBezTo>
                  <a:pt x="314" y="1429"/>
                  <a:pt x="313" y="1429"/>
                  <a:pt x="313" y="1428"/>
                </a:cubicBezTo>
                <a:cubicBezTo>
                  <a:pt x="313" y="1429"/>
                  <a:pt x="314" y="1429"/>
                  <a:pt x="314" y="1429"/>
                </a:cubicBezTo>
                <a:moveTo>
                  <a:pt x="484" y="1537"/>
                </a:moveTo>
                <a:cubicBezTo>
                  <a:pt x="472" y="1496"/>
                  <a:pt x="451" y="1464"/>
                  <a:pt x="408" y="1455"/>
                </a:cubicBezTo>
                <a:cubicBezTo>
                  <a:pt x="441" y="1418"/>
                  <a:pt x="503" y="1395"/>
                  <a:pt x="562" y="1395"/>
                </a:cubicBezTo>
                <a:cubicBezTo>
                  <a:pt x="608" y="1395"/>
                  <a:pt x="652" y="1409"/>
                  <a:pt x="680" y="1441"/>
                </a:cubicBezTo>
                <a:cubicBezTo>
                  <a:pt x="681" y="1456"/>
                  <a:pt x="674" y="1460"/>
                  <a:pt x="663" y="1460"/>
                </a:cubicBezTo>
                <a:cubicBezTo>
                  <a:pt x="656" y="1460"/>
                  <a:pt x="648" y="1458"/>
                  <a:pt x="640" y="1456"/>
                </a:cubicBezTo>
                <a:cubicBezTo>
                  <a:pt x="632" y="1454"/>
                  <a:pt x="623" y="1453"/>
                  <a:pt x="617" y="1453"/>
                </a:cubicBezTo>
                <a:cubicBezTo>
                  <a:pt x="615" y="1453"/>
                  <a:pt x="613" y="1453"/>
                  <a:pt x="612" y="1453"/>
                </a:cubicBezTo>
                <a:cubicBezTo>
                  <a:pt x="606" y="1462"/>
                  <a:pt x="586" y="1457"/>
                  <a:pt x="579" y="1465"/>
                </a:cubicBezTo>
                <a:cubicBezTo>
                  <a:pt x="587" y="1472"/>
                  <a:pt x="595" y="1479"/>
                  <a:pt x="609" y="1480"/>
                </a:cubicBezTo>
                <a:cubicBezTo>
                  <a:pt x="594" y="1482"/>
                  <a:pt x="568" y="1486"/>
                  <a:pt x="578" y="1501"/>
                </a:cubicBezTo>
                <a:cubicBezTo>
                  <a:pt x="569" y="1507"/>
                  <a:pt x="560" y="1513"/>
                  <a:pt x="556" y="1525"/>
                </a:cubicBezTo>
                <a:cubicBezTo>
                  <a:pt x="550" y="1521"/>
                  <a:pt x="539" y="1523"/>
                  <a:pt x="535" y="1518"/>
                </a:cubicBezTo>
                <a:cubicBezTo>
                  <a:pt x="528" y="1522"/>
                  <a:pt x="520" y="1526"/>
                  <a:pt x="511" y="1528"/>
                </a:cubicBezTo>
                <a:cubicBezTo>
                  <a:pt x="526" y="1522"/>
                  <a:pt x="522" y="1504"/>
                  <a:pt x="530" y="1494"/>
                </a:cubicBezTo>
                <a:cubicBezTo>
                  <a:pt x="529" y="1492"/>
                  <a:pt x="526" y="1492"/>
                  <a:pt x="526" y="1489"/>
                </a:cubicBezTo>
                <a:cubicBezTo>
                  <a:pt x="519" y="1498"/>
                  <a:pt x="509" y="1493"/>
                  <a:pt x="504" y="1503"/>
                </a:cubicBezTo>
                <a:cubicBezTo>
                  <a:pt x="502" y="1501"/>
                  <a:pt x="502" y="1497"/>
                  <a:pt x="501" y="1494"/>
                </a:cubicBezTo>
                <a:cubicBezTo>
                  <a:pt x="485" y="1498"/>
                  <a:pt x="490" y="1523"/>
                  <a:pt x="484" y="1537"/>
                </a:cubicBezTo>
                <a:moveTo>
                  <a:pt x="439" y="1395"/>
                </a:moveTo>
                <a:cubicBezTo>
                  <a:pt x="450" y="1350"/>
                  <a:pt x="428" y="1312"/>
                  <a:pt x="408" y="1287"/>
                </a:cubicBezTo>
                <a:cubicBezTo>
                  <a:pt x="411" y="1286"/>
                  <a:pt x="413" y="1285"/>
                  <a:pt x="416" y="1285"/>
                </a:cubicBezTo>
                <a:cubicBezTo>
                  <a:pt x="424" y="1285"/>
                  <a:pt x="432" y="1292"/>
                  <a:pt x="440" y="1298"/>
                </a:cubicBezTo>
                <a:cubicBezTo>
                  <a:pt x="448" y="1304"/>
                  <a:pt x="457" y="1311"/>
                  <a:pt x="467" y="1311"/>
                </a:cubicBezTo>
                <a:cubicBezTo>
                  <a:pt x="470" y="1311"/>
                  <a:pt x="472" y="1310"/>
                  <a:pt x="475" y="1309"/>
                </a:cubicBezTo>
                <a:cubicBezTo>
                  <a:pt x="476" y="1300"/>
                  <a:pt x="468" y="1301"/>
                  <a:pt x="467" y="1294"/>
                </a:cubicBezTo>
                <a:cubicBezTo>
                  <a:pt x="470" y="1296"/>
                  <a:pt x="473" y="1296"/>
                  <a:pt x="476" y="1296"/>
                </a:cubicBezTo>
                <a:cubicBezTo>
                  <a:pt x="486" y="1296"/>
                  <a:pt x="493" y="1289"/>
                  <a:pt x="501" y="1287"/>
                </a:cubicBezTo>
                <a:cubicBezTo>
                  <a:pt x="485" y="1328"/>
                  <a:pt x="466" y="1365"/>
                  <a:pt x="439" y="1395"/>
                </a:cubicBezTo>
                <a:moveTo>
                  <a:pt x="663" y="1315"/>
                </a:moveTo>
                <a:cubicBezTo>
                  <a:pt x="664" y="1310"/>
                  <a:pt x="666" y="1304"/>
                  <a:pt x="668" y="1298"/>
                </a:cubicBezTo>
                <a:cubicBezTo>
                  <a:pt x="668" y="1293"/>
                  <a:pt x="669" y="1287"/>
                  <a:pt x="672" y="1282"/>
                </a:cubicBezTo>
                <a:cubicBezTo>
                  <a:pt x="672" y="1282"/>
                  <a:pt x="673" y="1282"/>
                  <a:pt x="673" y="1282"/>
                </a:cubicBezTo>
                <a:cubicBezTo>
                  <a:pt x="672" y="1287"/>
                  <a:pt x="670" y="1293"/>
                  <a:pt x="668" y="1298"/>
                </a:cubicBezTo>
                <a:cubicBezTo>
                  <a:pt x="669" y="1310"/>
                  <a:pt x="677" y="1321"/>
                  <a:pt x="680" y="1330"/>
                </a:cubicBezTo>
                <a:cubicBezTo>
                  <a:pt x="674" y="1325"/>
                  <a:pt x="669" y="1319"/>
                  <a:pt x="663" y="1315"/>
                </a:cubicBezTo>
                <a:moveTo>
                  <a:pt x="473" y="1024"/>
                </a:moveTo>
                <a:cubicBezTo>
                  <a:pt x="473" y="1024"/>
                  <a:pt x="473" y="1024"/>
                  <a:pt x="473" y="1024"/>
                </a:cubicBezTo>
                <a:cubicBezTo>
                  <a:pt x="480" y="1014"/>
                  <a:pt x="469" y="1008"/>
                  <a:pt x="467" y="1001"/>
                </a:cubicBezTo>
                <a:cubicBezTo>
                  <a:pt x="472" y="1001"/>
                  <a:pt x="472" y="1001"/>
                  <a:pt x="472" y="1001"/>
                </a:cubicBezTo>
                <a:cubicBezTo>
                  <a:pt x="463" y="988"/>
                  <a:pt x="451" y="977"/>
                  <a:pt x="443" y="964"/>
                </a:cubicBezTo>
                <a:cubicBezTo>
                  <a:pt x="445" y="963"/>
                  <a:pt x="443" y="957"/>
                  <a:pt x="446" y="957"/>
                </a:cubicBezTo>
                <a:cubicBezTo>
                  <a:pt x="513" y="970"/>
                  <a:pt x="553" y="1026"/>
                  <a:pt x="545" y="1119"/>
                </a:cubicBezTo>
                <a:cubicBezTo>
                  <a:pt x="535" y="1111"/>
                  <a:pt x="522" y="1106"/>
                  <a:pt x="506" y="1106"/>
                </a:cubicBezTo>
                <a:cubicBezTo>
                  <a:pt x="496" y="1106"/>
                  <a:pt x="485" y="1108"/>
                  <a:pt x="474" y="1113"/>
                </a:cubicBezTo>
                <a:cubicBezTo>
                  <a:pt x="471" y="1105"/>
                  <a:pt x="487" y="1095"/>
                  <a:pt x="489" y="1085"/>
                </a:cubicBezTo>
                <a:cubicBezTo>
                  <a:pt x="489" y="1084"/>
                  <a:pt x="488" y="1083"/>
                  <a:pt x="486" y="1083"/>
                </a:cubicBezTo>
                <a:cubicBezTo>
                  <a:pt x="486" y="1083"/>
                  <a:pt x="485" y="1083"/>
                  <a:pt x="484" y="1083"/>
                </a:cubicBezTo>
                <a:cubicBezTo>
                  <a:pt x="483" y="1084"/>
                  <a:pt x="482" y="1084"/>
                  <a:pt x="482" y="1084"/>
                </a:cubicBezTo>
                <a:cubicBezTo>
                  <a:pt x="481" y="1084"/>
                  <a:pt x="481" y="1084"/>
                  <a:pt x="480" y="1083"/>
                </a:cubicBezTo>
                <a:cubicBezTo>
                  <a:pt x="485" y="1078"/>
                  <a:pt x="478" y="1073"/>
                  <a:pt x="480" y="1065"/>
                </a:cubicBezTo>
                <a:cubicBezTo>
                  <a:pt x="472" y="1068"/>
                  <a:pt x="466" y="1074"/>
                  <a:pt x="463" y="1083"/>
                </a:cubicBezTo>
                <a:cubicBezTo>
                  <a:pt x="460" y="1075"/>
                  <a:pt x="459" y="1064"/>
                  <a:pt x="448" y="1063"/>
                </a:cubicBezTo>
                <a:cubicBezTo>
                  <a:pt x="453" y="1055"/>
                  <a:pt x="451" y="1039"/>
                  <a:pt x="461" y="1036"/>
                </a:cubicBezTo>
                <a:cubicBezTo>
                  <a:pt x="463" y="1026"/>
                  <a:pt x="458" y="1023"/>
                  <a:pt x="458" y="1015"/>
                </a:cubicBezTo>
                <a:cubicBezTo>
                  <a:pt x="462" y="1019"/>
                  <a:pt x="465" y="1024"/>
                  <a:pt x="473" y="1024"/>
                </a:cubicBezTo>
                <a:moveTo>
                  <a:pt x="603" y="953"/>
                </a:moveTo>
                <a:cubicBezTo>
                  <a:pt x="605" y="952"/>
                  <a:pt x="612" y="947"/>
                  <a:pt x="607" y="943"/>
                </a:cubicBezTo>
                <a:cubicBezTo>
                  <a:pt x="607" y="942"/>
                  <a:pt x="608" y="941"/>
                  <a:pt x="609" y="941"/>
                </a:cubicBezTo>
                <a:cubicBezTo>
                  <a:pt x="610" y="941"/>
                  <a:pt x="611" y="941"/>
                  <a:pt x="612" y="941"/>
                </a:cubicBezTo>
                <a:cubicBezTo>
                  <a:pt x="612" y="942"/>
                  <a:pt x="613" y="942"/>
                  <a:pt x="614" y="942"/>
                </a:cubicBezTo>
                <a:cubicBezTo>
                  <a:pt x="615" y="942"/>
                  <a:pt x="615" y="942"/>
                  <a:pt x="615" y="942"/>
                </a:cubicBezTo>
                <a:cubicBezTo>
                  <a:pt x="620" y="966"/>
                  <a:pt x="596" y="1013"/>
                  <a:pt x="588" y="1013"/>
                </a:cubicBezTo>
                <a:cubicBezTo>
                  <a:pt x="590" y="990"/>
                  <a:pt x="592" y="972"/>
                  <a:pt x="593" y="952"/>
                </a:cubicBezTo>
                <a:cubicBezTo>
                  <a:pt x="595" y="951"/>
                  <a:pt x="597" y="951"/>
                  <a:pt x="598" y="951"/>
                </a:cubicBezTo>
                <a:cubicBezTo>
                  <a:pt x="600" y="951"/>
                  <a:pt x="601" y="952"/>
                  <a:pt x="603" y="953"/>
                </a:cubicBezTo>
                <a:moveTo>
                  <a:pt x="640" y="936"/>
                </a:moveTo>
                <a:cubicBezTo>
                  <a:pt x="641" y="935"/>
                  <a:pt x="642" y="935"/>
                  <a:pt x="644" y="935"/>
                </a:cubicBezTo>
                <a:cubicBezTo>
                  <a:pt x="644" y="935"/>
                  <a:pt x="644" y="935"/>
                  <a:pt x="644" y="935"/>
                </a:cubicBezTo>
                <a:cubicBezTo>
                  <a:pt x="645" y="935"/>
                  <a:pt x="645" y="935"/>
                  <a:pt x="646" y="935"/>
                </a:cubicBezTo>
                <a:cubicBezTo>
                  <a:pt x="646" y="935"/>
                  <a:pt x="646" y="935"/>
                  <a:pt x="646" y="935"/>
                </a:cubicBezTo>
                <a:cubicBezTo>
                  <a:pt x="646" y="935"/>
                  <a:pt x="646" y="935"/>
                  <a:pt x="646" y="935"/>
                </a:cubicBezTo>
                <a:cubicBezTo>
                  <a:pt x="646" y="935"/>
                  <a:pt x="646" y="935"/>
                  <a:pt x="646" y="935"/>
                </a:cubicBezTo>
                <a:cubicBezTo>
                  <a:pt x="646" y="935"/>
                  <a:pt x="646" y="935"/>
                  <a:pt x="646" y="935"/>
                </a:cubicBezTo>
                <a:cubicBezTo>
                  <a:pt x="644" y="935"/>
                  <a:pt x="642" y="936"/>
                  <a:pt x="640" y="936"/>
                </a:cubicBezTo>
                <a:moveTo>
                  <a:pt x="520" y="936"/>
                </a:moveTo>
                <a:cubicBezTo>
                  <a:pt x="530" y="936"/>
                  <a:pt x="539" y="933"/>
                  <a:pt x="545" y="924"/>
                </a:cubicBezTo>
                <a:cubicBezTo>
                  <a:pt x="537" y="920"/>
                  <a:pt x="532" y="913"/>
                  <a:pt x="520" y="912"/>
                </a:cubicBezTo>
                <a:cubicBezTo>
                  <a:pt x="531" y="910"/>
                  <a:pt x="546" y="911"/>
                  <a:pt x="550" y="900"/>
                </a:cubicBezTo>
                <a:cubicBezTo>
                  <a:pt x="551" y="898"/>
                  <a:pt x="549" y="897"/>
                  <a:pt x="547" y="897"/>
                </a:cubicBezTo>
                <a:cubicBezTo>
                  <a:pt x="549" y="890"/>
                  <a:pt x="560" y="891"/>
                  <a:pt x="561" y="883"/>
                </a:cubicBezTo>
                <a:cubicBezTo>
                  <a:pt x="561" y="883"/>
                  <a:pt x="561" y="883"/>
                  <a:pt x="561" y="883"/>
                </a:cubicBezTo>
                <a:cubicBezTo>
                  <a:pt x="564" y="883"/>
                  <a:pt x="565" y="885"/>
                  <a:pt x="566" y="887"/>
                </a:cubicBezTo>
                <a:cubicBezTo>
                  <a:pt x="567" y="889"/>
                  <a:pt x="568" y="891"/>
                  <a:pt x="571" y="891"/>
                </a:cubicBezTo>
                <a:cubicBezTo>
                  <a:pt x="572" y="891"/>
                  <a:pt x="573" y="891"/>
                  <a:pt x="574" y="890"/>
                </a:cubicBezTo>
                <a:cubicBezTo>
                  <a:pt x="570" y="894"/>
                  <a:pt x="563" y="895"/>
                  <a:pt x="562" y="902"/>
                </a:cubicBezTo>
                <a:cubicBezTo>
                  <a:pt x="565" y="905"/>
                  <a:pt x="569" y="906"/>
                  <a:pt x="575" y="906"/>
                </a:cubicBezTo>
                <a:cubicBezTo>
                  <a:pt x="576" y="906"/>
                  <a:pt x="577" y="906"/>
                  <a:pt x="578" y="906"/>
                </a:cubicBezTo>
                <a:cubicBezTo>
                  <a:pt x="577" y="912"/>
                  <a:pt x="572" y="925"/>
                  <a:pt x="583" y="926"/>
                </a:cubicBezTo>
                <a:cubicBezTo>
                  <a:pt x="582" y="983"/>
                  <a:pt x="575" y="1032"/>
                  <a:pt x="561" y="1075"/>
                </a:cubicBezTo>
                <a:cubicBezTo>
                  <a:pt x="554" y="1003"/>
                  <a:pt x="513" y="965"/>
                  <a:pt x="458" y="942"/>
                </a:cubicBezTo>
                <a:cubicBezTo>
                  <a:pt x="461" y="934"/>
                  <a:pt x="469" y="931"/>
                  <a:pt x="478" y="931"/>
                </a:cubicBezTo>
                <a:cubicBezTo>
                  <a:pt x="484" y="931"/>
                  <a:pt x="491" y="932"/>
                  <a:pt x="498" y="933"/>
                </a:cubicBezTo>
                <a:cubicBezTo>
                  <a:pt x="506" y="935"/>
                  <a:pt x="513" y="936"/>
                  <a:pt x="520" y="936"/>
                </a:cubicBezTo>
                <a:moveTo>
                  <a:pt x="496" y="795"/>
                </a:moveTo>
                <a:cubicBezTo>
                  <a:pt x="495" y="795"/>
                  <a:pt x="495" y="795"/>
                  <a:pt x="494" y="794"/>
                </a:cubicBezTo>
                <a:cubicBezTo>
                  <a:pt x="499" y="783"/>
                  <a:pt x="518" y="775"/>
                  <a:pt x="536" y="775"/>
                </a:cubicBezTo>
                <a:cubicBezTo>
                  <a:pt x="545" y="775"/>
                  <a:pt x="555" y="778"/>
                  <a:pt x="562" y="782"/>
                </a:cubicBezTo>
                <a:cubicBezTo>
                  <a:pt x="571" y="812"/>
                  <a:pt x="579" y="841"/>
                  <a:pt x="579" y="878"/>
                </a:cubicBezTo>
                <a:cubicBezTo>
                  <a:pt x="575" y="874"/>
                  <a:pt x="569" y="873"/>
                  <a:pt x="563" y="873"/>
                </a:cubicBezTo>
                <a:cubicBezTo>
                  <a:pt x="561" y="873"/>
                  <a:pt x="558" y="873"/>
                  <a:pt x="555" y="873"/>
                </a:cubicBezTo>
                <a:cubicBezTo>
                  <a:pt x="553" y="873"/>
                  <a:pt x="550" y="874"/>
                  <a:pt x="548" y="874"/>
                </a:cubicBezTo>
                <a:cubicBezTo>
                  <a:pt x="542" y="874"/>
                  <a:pt x="538" y="873"/>
                  <a:pt x="535" y="868"/>
                </a:cubicBezTo>
                <a:cubicBezTo>
                  <a:pt x="531" y="870"/>
                  <a:pt x="526" y="870"/>
                  <a:pt x="525" y="875"/>
                </a:cubicBezTo>
                <a:cubicBezTo>
                  <a:pt x="523" y="874"/>
                  <a:pt x="522" y="872"/>
                  <a:pt x="521" y="870"/>
                </a:cubicBezTo>
                <a:cubicBezTo>
                  <a:pt x="501" y="878"/>
                  <a:pt x="485" y="890"/>
                  <a:pt x="472" y="906"/>
                </a:cubicBezTo>
                <a:cubicBezTo>
                  <a:pt x="484" y="882"/>
                  <a:pt x="506" y="869"/>
                  <a:pt x="518" y="846"/>
                </a:cubicBezTo>
                <a:cubicBezTo>
                  <a:pt x="520" y="839"/>
                  <a:pt x="513" y="842"/>
                  <a:pt x="514" y="837"/>
                </a:cubicBezTo>
                <a:cubicBezTo>
                  <a:pt x="518" y="831"/>
                  <a:pt x="525" y="823"/>
                  <a:pt x="521" y="815"/>
                </a:cubicBezTo>
                <a:cubicBezTo>
                  <a:pt x="521" y="815"/>
                  <a:pt x="521" y="815"/>
                  <a:pt x="520" y="815"/>
                </a:cubicBezTo>
                <a:cubicBezTo>
                  <a:pt x="518" y="815"/>
                  <a:pt x="518" y="817"/>
                  <a:pt x="518" y="818"/>
                </a:cubicBezTo>
                <a:cubicBezTo>
                  <a:pt x="509" y="813"/>
                  <a:pt x="519" y="806"/>
                  <a:pt x="526" y="806"/>
                </a:cubicBezTo>
                <a:cubicBezTo>
                  <a:pt x="522" y="799"/>
                  <a:pt x="517" y="795"/>
                  <a:pt x="514" y="789"/>
                </a:cubicBezTo>
                <a:cubicBezTo>
                  <a:pt x="514" y="789"/>
                  <a:pt x="514" y="789"/>
                  <a:pt x="514" y="789"/>
                </a:cubicBezTo>
                <a:cubicBezTo>
                  <a:pt x="510" y="789"/>
                  <a:pt x="507" y="791"/>
                  <a:pt x="505" y="792"/>
                </a:cubicBezTo>
                <a:cubicBezTo>
                  <a:pt x="502" y="793"/>
                  <a:pt x="500" y="795"/>
                  <a:pt x="496" y="795"/>
                </a:cubicBezTo>
                <a:moveTo>
                  <a:pt x="458" y="711"/>
                </a:moveTo>
                <a:cubicBezTo>
                  <a:pt x="459" y="711"/>
                  <a:pt x="460" y="711"/>
                  <a:pt x="461" y="711"/>
                </a:cubicBezTo>
                <a:cubicBezTo>
                  <a:pt x="454" y="685"/>
                  <a:pt x="425" y="686"/>
                  <a:pt x="410" y="664"/>
                </a:cubicBezTo>
                <a:cubicBezTo>
                  <a:pt x="422" y="662"/>
                  <a:pt x="432" y="660"/>
                  <a:pt x="443" y="660"/>
                </a:cubicBezTo>
                <a:cubicBezTo>
                  <a:pt x="507" y="660"/>
                  <a:pt x="541" y="715"/>
                  <a:pt x="559" y="767"/>
                </a:cubicBezTo>
                <a:cubicBezTo>
                  <a:pt x="553" y="766"/>
                  <a:pt x="547" y="765"/>
                  <a:pt x="541" y="765"/>
                </a:cubicBezTo>
                <a:cubicBezTo>
                  <a:pt x="520" y="765"/>
                  <a:pt x="498" y="773"/>
                  <a:pt x="487" y="784"/>
                </a:cubicBezTo>
                <a:cubicBezTo>
                  <a:pt x="491" y="776"/>
                  <a:pt x="495" y="768"/>
                  <a:pt x="496" y="757"/>
                </a:cubicBezTo>
                <a:cubicBezTo>
                  <a:pt x="495" y="757"/>
                  <a:pt x="494" y="757"/>
                  <a:pt x="494" y="757"/>
                </a:cubicBezTo>
                <a:cubicBezTo>
                  <a:pt x="492" y="757"/>
                  <a:pt x="490" y="758"/>
                  <a:pt x="491" y="760"/>
                </a:cubicBezTo>
                <a:cubicBezTo>
                  <a:pt x="490" y="752"/>
                  <a:pt x="483" y="751"/>
                  <a:pt x="482" y="743"/>
                </a:cubicBezTo>
                <a:cubicBezTo>
                  <a:pt x="475" y="747"/>
                  <a:pt x="474" y="755"/>
                  <a:pt x="473" y="765"/>
                </a:cubicBezTo>
                <a:cubicBezTo>
                  <a:pt x="467" y="761"/>
                  <a:pt x="465" y="752"/>
                  <a:pt x="454" y="752"/>
                </a:cubicBezTo>
                <a:cubicBezTo>
                  <a:pt x="453" y="752"/>
                  <a:pt x="452" y="752"/>
                  <a:pt x="451" y="752"/>
                </a:cubicBezTo>
                <a:cubicBezTo>
                  <a:pt x="456" y="744"/>
                  <a:pt x="450" y="736"/>
                  <a:pt x="449" y="728"/>
                </a:cubicBezTo>
                <a:cubicBezTo>
                  <a:pt x="450" y="729"/>
                  <a:pt x="451" y="729"/>
                  <a:pt x="452" y="729"/>
                </a:cubicBezTo>
                <a:cubicBezTo>
                  <a:pt x="455" y="729"/>
                  <a:pt x="450" y="711"/>
                  <a:pt x="444" y="711"/>
                </a:cubicBezTo>
                <a:cubicBezTo>
                  <a:pt x="445" y="710"/>
                  <a:pt x="446" y="710"/>
                  <a:pt x="447" y="710"/>
                </a:cubicBezTo>
                <a:cubicBezTo>
                  <a:pt x="448" y="710"/>
                  <a:pt x="450" y="710"/>
                  <a:pt x="452" y="710"/>
                </a:cubicBezTo>
                <a:cubicBezTo>
                  <a:pt x="454" y="711"/>
                  <a:pt x="456" y="711"/>
                  <a:pt x="458" y="711"/>
                </a:cubicBezTo>
                <a:moveTo>
                  <a:pt x="566" y="723"/>
                </a:moveTo>
                <a:cubicBezTo>
                  <a:pt x="562" y="698"/>
                  <a:pt x="564" y="664"/>
                  <a:pt x="573" y="646"/>
                </a:cubicBezTo>
                <a:cubicBezTo>
                  <a:pt x="580" y="648"/>
                  <a:pt x="575" y="658"/>
                  <a:pt x="586" y="659"/>
                </a:cubicBezTo>
                <a:cubicBezTo>
                  <a:pt x="585" y="662"/>
                  <a:pt x="580" y="662"/>
                  <a:pt x="578" y="664"/>
                </a:cubicBezTo>
                <a:cubicBezTo>
                  <a:pt x="583" y="672"/>
                  <a:pt x="590" y="673"/>
                  <a:pt x="599" y="673"/>
                </a:cubicBezTo>
                <a:cubicBezTo>
                  <a:pt x="600" y="673"/>
                  <a:pt x="602" y="673"/>
                  <a:pt x="603" y="673"/>
                </a:cubicBezTo>
                <a:cubicBezTo>
                  <a:pt x="605" y="673"/>
                  <a:pt x="607" y="673"/>
                  <a:pt x="608" y="673"/>
                </a:cubicBezTo>
                <a:cubicBezTo>
                  <a:pt x="613" y="673"/>
                  <a:pt x="617" y="673"/>
                  <a:pt x="620" y="675"/>
                </a:cubicBezTo>
                <a:cubicBezTo>
                  <a:pt x="601" y="690"/>
                  <a:pt x="574" y="696"/>
                  <a:pt x="566" y="723"/>
                </a:cubicBezTo>
                <a:moveTo>
                  <a:pt x="615" y="536"/>
                </a:moveTo>
                <a:cubicBezTo>
                  <a:pt x="626" y="506"/>
                  <a:pt x="656" y="478"/>
                  <a:pt x="694" y="478"/>
                </a:cubicBezTo>
                <a:cubicBezTo>
                  <a:pt x="704" y="478"/>
                  <a:pt x="715" y="480"/>
                  <a:pt x="727" y="485"/>
                </a:cubicBezTo>
                <a:cubicBezTo>
                  <a:pt x="719" y="499"/>
                  <a:pt x="694" y="495"/>
                  <a:pt x="687" y="509"/>
                </a:cubicBezTo>
                <a:cubicBezTo>
                  <a:pt x="689" y="511"/>
                  <a:pt x="691" y="512"/>
                  <a:pt x="695" y="512"/>
                </a:cubicBezTo>
                <a:cubicBezTo>
                  <a:pt x="695" y="512"/>
                  <a:pt x="695" y="512"/>
                  <a:pt x="696" y="512"/>
                </a:cubicBezTo>
                <a:cubicBezTo>
                  <a:pt x="691" y="519"/>
                  <a:pt x="690" y="530"/>
                  <a:pt x="687" y="540"/>
                </a:cubicBezTo>
                <a:cubicBezTo>
                  <a:pt x="686" y="540"/>
                  <a:pt x="686" y="540"/>
                  <a:pt x="686" y="540"/>
                </a:cubicBezTo>
                <a:cubicBezTo>
                  <a:pt x="680" y="540"/>
                  <a:pt x="675" y="541"/>
                  <a:pt x="674" y="546"/>
                </a:cubicBezTo>
                <a:cubicBezTo>
                  <a:pt x="670" y="545"/>
                  <a:pt x="673" y="537"/>
                  <a:pt x="672" y="533"/>
                </a:cubicBezTo>
                <a:cubicBezTo>
                  <a:pt x="670" y="532"/>
                  <a:pt x="669" y="532"/>
                  <a:pt x="668" y="532"/>
                </a:cubicBezTo>
                <a:cubicBezTo>
                  <a:pt x="666" y="532"/>
                  <a:pt x="665" y="533"/>
                  <a:pt x="664" y="535"/>
                </a:cubicBezTo>
                <a:cubicBezTo>
                  <a:pt x="662" y="537"/>
                  <a:pt x="661" y="538"/>
                  <a:pt x="657" y="538"/>
                </a:cubicBezTo>
                <a:cubicBezTo>
                  <a:pt x="657" y="538"/>
                  <a:pt x="656" y="538"/>
                  <a:pt x="655" y="538"/>
                </a:cubicBezTo>
                <a:cubicBezTo>
                  <a:pt x="655" y="553"/>
                  <a:pt x="655" y="553"/>
                  <a:pt x="655" y="553"/>
                </a:cubicBezTo>
                <a:cubicBezTo>
                  <a:pt x="647" y="544"/>
                  <a:pt x="638" y="536"/>
                  <a:pt x="621" y="536"/>
                </a:cubicBezTo>
                <a:cubicBezTo>
                  <a:pt x="619" y="536"/>
                  <a:pt x="617" y="536"/>
                  <a:pt x="615" y="536"/>
                </a:cubicBezTo>
                <a:moveTo>
                  <a:pt x="569" y="617"/>
                </a:moveTo>
                <a:cubicBezTo>
                  <a:pt x="525" y="571"/>
                  <a:pt x="491" y="508"/>
                  <a:pt x="489" y="427"/>
                </a:cubicBezTo>
                <a:cubicBezTo>
                  <a:pt x="495" y="422"/>
                  <a:pt x="504" y="418"/>
                  <a:pt x="514" y="418"/>
                </a:cubicBezTo>
                <a:cubicBezTo>
                  <a:pt x="518" y="418"/>
                  <a:pt x="521" y="419"/>
                  <a:pt x="525" y="420"/>
                </a:cubicBezTo>
                <a:cubicBezTo>
                  <a:pt x="524" y="422"/>
                  <a:pt x="522" y="421"/>
                  <a:pt x="520" y="422"/>
                </a:cubicBezTo>
                <a:cubicBezTo>
                  <a:pt x="514" y="424"/>
                  <a:pt x="517" y="434"/>
                  <a:pt x="511" y="435"/>
                </a:cubicBezTo>
                <a:cubicBezTo>
                  <a:pt x="512" y="437"/>
                  <a:pt x="513" y="437"/>
                  <a:pt x="514" y="437"/>
                </a:cubicBezTo>
                <a:cubicBezTo>
                  <a:pt x="517" y="437"/>
                  <a:pt x="521" y="435"/>
                  <a:pt x="523" y="435"/>
                </a:cubicBezTo>
                <a:cubicBezTo>
                  <a:pt x="522" y="442"/>
                  <a:pt x="522" y="443"/>
                  <a:pt x="523" y="449"/>
                </a:cubicBezTo>
                <a:cubicBezTo>
                  <a:pt x="545" y="454"/>
                  <a:pt x="545" y="454"/>
                  <a:pt x="545" y="454"/>
                </a:cubicBezTo>
                <a:cubicBezTo>
                  <a:pt x="536" y="459"/>
                  <a:pt x="525" y="461"/>
                  <a:pt x="521" y="471"/>
                </a:cubicBezTo>
                <a:cubicBezTo>
                  <a:pt x="530" y="475"/>
                  <a:pt x="538" y="476"/>
                  <a:pt x="547" y="476"/>
                </a:cubicBezTo>
                <a:cubicBezTo>
                  <a:pt x="545" y="480"/>
                  <a:pt x="543" y="484"/>
                  <a:pt x="540" y="487"/>
                </a:cubicBezTo>
                <a:cubicBezTo>
                  <a:pt x="540" y="489"/>
                  <a:pt x="543" y="488"/>
                  <a:pt x="545" y="488"/>
                </a:cubicBezTo>
                <a:cubicBezTo>
                  <a:pt x="537" y="493"/>
                  <a:pt x="548" y="497"/>
                  <a:pt x="540" y="502"/>
                </a:cubicBezTo>
                <a:cubicBezTo>
                  <a:pt x="542" y="504"/>
                  <a:pt x="544" y="505"/>
                  <a:pt x="546" y="505"/>
                </a:cubicBezTo>
                <a:cubicBezTo>
                  <a:pt x="553" y="505"/>
                  <a:pt x="560" y="497"/>
                  <a:pt x="562" y="492"/>
                </a:cubicBezTo>
                <a:cubicBezTo>
                  <a:pt x="567" y="495"/>
                  <a:pt x="565" y="505"/>
                  <a:pt x="571" y="507"/>
                </a:cubicBezTo>
                <a:cubicBezTo>
                  <a:pt x="583" y="499"/>
                  <a:pt x="587" y="484"/>
                  <a:pt x="574" y="475"/>
                </a:cubicBezTo>
                <a:cubicBezTo>
                  <a:pt x="637" y="495"/>
                  <a:pt x="578" y="572"/>
                  <a:pt x="569" y="617"/>
                </a:cubicBezTo>
                <a:moveTo>
                  <a:pt x="487" y="418"/>
                </a:moveTo>
                <a:cubicBezTo>
                  <a:pt x="478" y="364"/>
                  <a:pt x="506" y="323"/>
                  <a:pt x="549" y="321"/>
                </a:cubicBezTo>
                <a:cubicBezTo>
                  <a:pt x="543" y="335"/>
                  <a:pt x="530" y="342"/>
                  <a:pt x="526" y="358"/>
                </a:cubicBezTo>
                <a:cubicBezTo>
                  <a:pt x="526" y="360"/>
                  <a:pt x="528" y="360"/>
                  <a:pt x="531" y="360"/>
                </a:cubicBezTo>
                <a:cubicBezTo>
                  <a:pt x="533" y="360"/>
                  <a:pt x="535" y="360"/>
                  <a:pt x="535" y="358"/>
                </a:cubicBezTo>
                <a:cubicBezTo>
                  <a:pt x="539" y="366"/>
                  <a:pt x="538" y="378"/>
                  <a:pt x="545" y="382"/>
                </a:cubicBezTo>
                <a:cubicBezTo>
                  <a:pt x="541" y="385"/>
                  <a:pt x="536" y="387"/>
                  <a:pt x="537" y="396"/>
                </a:cubicBezTo>
                <a:cubicBezTo>
                  <a:pt x="534" y="391"/>
                  <a:pt x="528" y="390"/>
                  <a:pt x="526" y="384"/>
                </a:cubicBezTo>
                <a:cubicBezTo>
                  <a:pt x="521" y="386"/>
                  <a:pt x="525" y="396"/>
                  <a:pt x="520" y="398"/>
                </a:cubicBezTo>
                <a:cubicBezTo>
                  <a:pt x="520" y="403"/>
                  <a:pt x="523" y="406"/>
                  <a:pt x="526" y="408"/>
                </a:cubicBezTo>
                <a:cubicBezTo>
                  <a:pt x="515" y="409"/>
                  <a:pt x="493" y="406"/>
                  <a:pt x="487" y="418"/>
                </a:cubicBezTo>
                <a:moveTo>
                  <a:pt x="307" y="292"/>
                </a:moveTo>
                <a:cubicBezTo>
                  <a:pt x="306" y="292"/>
                  <a:pt x="306" y="292"/>
                  <a:pt x="306" y="292"/>
                </a:cubicBezTo>
                <a:cubicBezTo>
                  <a:pt x="313" y="280"/>
                  <a:pt x="328" y="275"/>
                  <a:pt x="344" y="275"/>
                </a:cubicBezTo>
                <a:cubicBezTo>
                  <a:pt x="360" y="275"/>
                  <a:pt x="377" y="281"/>
                  <a:pt x="386" y="290"/>
                </a:cubicBezTo>
                <a:cubicBezTo>
                  <a:pt x="377" y="293"/>
                  <a:pt x="372" y="301"/>
                  <a:pt x="367" y="309"/>
                </a:cubicBezTo>
                <a:cubicBezTo>
                  <a:pt x="363" y="303"/>
                  <a:pt x="361" y="305"/>
                  <a:pt x="354" y="302"/>
                </a:cubicBezTo>
                <a:cubicBezTo>
                  <a:pt x="349" y="303"/>
                  <a:pt x="356" y="306"/>
                  <a:pt x="354" y="310"/>
                </a:cubicBezTo>
                <a:cubicBezTo>
                  <a:pt x="352" y="311"/>
                  <a:pt x="351" y="311"/>
                  <a:pt x="350" y="311"/>
                </a:cubicBezTo>
                <a:cubicBezTo>
                  <a:pt x="341" y="311"/>
                  <a:pt x="340" y="302"/>
                  <a:pt x="333" y="298"/>
                </a:cubicBezTo>
                <a:cubicBezTo>
                  <a:pt x="334" y="296"/>
                  <a:pt x="336" y="296"/>
                  <a:pt x="337" y="293"/>
                </a:cubicBezTo>
                <a:cubicBezTo>
                  <a:pt x="333" y="291"/>
                  <a:pt x="329" y="290"/>
                  <a:pt x="325" y="290"/>
                </a:cubicBezTo>
                <a:cubicBezTo>
                  <a:pt x="322" y="290"/>
                  <a:pt x="319" y="291"/>
                  <a:pt x="316" y="291"/>
                </a:cubicBezTo>
                <a:cubicBezTo>
                  <a:pt x="313" y="291"/>
                  <a:pt x="310" y="292"/>
                  <a:pt x="307" y="292"/>
                </a:cubicBezTo>
                <a:moveTo>
                  <a:pt x="311" y="269"/>
                </a:moveTo>
                <a:cubicBezTo>
                  <a:pt x="318" y="252"/>
                  <a:pt x="325" y="244"/>
                  <a:pt x="306" y="235"/>
                </a:cubicBezTo>
                <a:cubicBezTo>
                  <a:pt x="306" y="231"/>
                  <a:pt x="308" y="226"/>
                  <a:pt x="313" y="224"/>
                </a:cubicBezTo>
                <a:cubicBezTo>
                  <a:pt x="313" y="224"/>
                  <a:pt x="313" y="224"/>
                  <a:pt x="313" y="224"/>
                </a:cubicBezTo>
                <a:cubicBezTo>
                  <a:pt x="317" y="224"/>
                  <a:pt x="381" y="247"/>
                  <a:pt x="384" y="274"/>
                </a:cubicBezTo>
                <a:cubicBezTo>
                  <a:pt x="376" y="267"/>
                  <a:pt x="359" y="264"/>
                  <a:pt x="347" y="264"/>
                </a:cubicBezTo>
                <a:cubicBezTo>
                  <a:pt x="329" y="264"/>
                  <a:pt x="310" y="271"/>
                  <a:pt x="301" y="280"/>
                </a:cubicBezTo>
                <a:cubicBezTo>
                  <a:pt x="301" y="274"/>
                  <a:pt x="303" y="269"/>
                  <a:pt x="309" y="269"/>
                </a:cubicBezTo>
                <a:cubicBezTo>
                  <a:pt x="310" y="269"/>
                  <a:pt x="310" y="269"/>
                  <a:pt x="311" y="269"/>
                </a:cubicBezTo>
                <a:moveTo>
                  <a:pt x="225" y="234"/>
                </a:moveTo>
                <a:cubicBezTo>
                  <a:pt x="223" y="234"/>
                  <a:pt x="222" y="234"/>
                  <a:pt x="220" y="233"/>
                </a:cubicBezTo>
                <a:cubicBezTo>
                  <a:pt x="227" y="214"/>
                  <a:pt x="249" y="205"/>
                  <a:pt x="273" y="205"/>
                </a:cubicBezTo>
                <a:cubicBezTo>
                  <a:pt x="285" y="205"/>
                  <a:pt x="297" y="207"/>
                  <a:pt x="308" y="211"/>
                </a:cubicBezTo>
                <a:cubicBezTo>
                  <a:pt x="306" y="224"/>
                  <a:pt x="291" y="224"/>
                  <a:pt x="292" y="239"/>
                </a:cubicBezTo>
                <a:cubicBezTo>
                  <a:pt x="289" y="237"/>
                  <a:pt x="286" y="235"/>
                  <a:pt x="281" y="235"/>
                </a:cubicBezTo>
                <a:cubicBezTo>
                  <a:pt x="280" y="235"/>
                  <a:pt x="278" y="235"/>
                  <a:pt x="277" y="235"/>
                </a:cubicBezTo>
                <a:cubicBezTo>
                  <a:pt x="277" y="231"/>
                  <a:pt x="274" y="229"/>
                  <a:pt x="272" y="227"/>
                </a:cubicBezTo>
                <a:cubicBezTo>
                  <a:pt x="270" y="228"/>
                  <a:pt x="269" y="229"/>
                  <a:pt x="268" y="229"/>
                </a:cubicBezTo>
                <a:cubicBezTo>
                  <a:pt x="265" y="229"/>
                  <a:pt x="265" y="224"/>
                  <a:pt x="260" y="223"/>
                </a:cubicBezTo>
                <a:cubicBezTo>
                  <a:pt x="257" y="223"/>
                  <a:pt x="257" y="235"/>
                  <a:pt x="260" y="235"/>
                </a:cubicBezTo>
                <a:cubicBezTo>
                  <a:pt x="260" y="237"/>
                  <a:pt x="259" y="237"/>
                  <a:pt x="257" y="237"/>
                </a:cubicBezTo>
                <a:cubicBezTo>
                  <a:pt x="257" y="237"/>
                  <a:pt x="256" y="237"/>
                  <a:pt x="255" y="237"/>
                </a:cubicBezTo>
                <a:cubicBezTo>
                  <a:pt x="254" y="237"/>
                  <a:pt x="253" y="237"/>
                  <a:pt x="252" y="237"/>
                </a:cubicBezTo>
                <a:cubicBezTo>
                  <a:pt x="252" y="237"/>
                  <a:pt x="251" y="237"/>
                  <a:pt x="251" y="237"/>
                </a:cubicBezTo>
                <a:cubicBezTo>
                  <a:pt x="251" y="233"/>
                  <a:pt x="256" y="235"/>
                  <a:pt x="256" y="232"/>
                </a:cubicBezTo>
                <a:cubicBezTo>
                  <a:pt x="253" y="230"/>
                  <a:pt x="250" y="229"/>
                  <a:pt x="247" y="229"/>
                </a:cubicBezTo>
                <a:cubicBezTo>
                  <a:pt x="243" y="229"/>
                  <a:pt x="239" y="231"/>
                  <a:pt x="236" y="232"/>
                </a:cubicBezTo>
                <a:cubicBezTo>
                  <a:pt x="232" y="233"/>
                  <a:pt x="228" y="234"/>
                  <a:pt x="225" y="234"/>
                </a:cubicBezTo>
                <a:moveTo>
                  <a:pt x="305" y="204"/>
                </a:moveTo>
                <a:cubicBezTo>
                  <a:pt x="305" y="204"/>
                  <a:pt x="297" y="202"/>
                  <a:pt x="296" y="201"/>
                </a:cubicBezTo>
                <a:cubicBezTo>
                  <a:pt x="295" y="200"/>
                  <a:pt x="270" y="169"/>
                  <a:pt x="268" y="166"/>
                </a:cubicBezTo>
                <a:cubicBezTo>
                  <a:pt x="268" y="166"/>
                  <a:pt x="272" y="162"/>
                  <a:pt x="274" y="160"/>
                </a:cubicBezTo>
                <a:cubicBezTo>
                  <a:pt x="276" y="157"/>
                  <a:pt x="283" y="155"/>
                  <a:pt x="283" y="155"/>
                </a:cubicBezTo>
                <a:cubicBezTo>
                  <a:pt x="283" y="155"/>
                  <a:pt x="286" y="157"/>
                  <a:pt x="293" y="157"/>
                </a:cubicBezTo>
                <a:cubicBezTo>
                  <a:pt x="299" y="158"/>
                  <a:pt x="302" y="158"/>
                  <a:pt x="302" y="158"/>
                </a:cubicBezTo>
                <a:cubicBezTo>
                  <a:pt x="302" y="158"/>
                  <a:pt x="298" y="171"/>
                  <a:pt x="296" y="181"/>
                </a:cubicBezTo>
                <a:cubicBezTo>
                  <a:pt x="295" y="192"/>
                  <a:pt x="305" y="204"/>
                  <a:pt x="305" y="204"/>
                </a:cubicBezTo>
                <a:moveTo>
                  <a:pt x="38" y="144"/>
                </a:moveTo>
                <a:cubicBezTo>
                  <a:pt x="38" y="144"/>
                  <a:pt x="45" y="127"/>
                  <a:pt x="48" y="124"/>
                </a:cubicBezTo>
                <a:cubicBezTo>
                  <a:pt x="53" y="118"/>
                  <a:pt x="60" y="118"/>
                  <a:pt x="60" y="118"/>
                </a:cubicBezTo>
                <a:cubicBezTo>
                  <a:pt x="61" y="120"/>
                  <a:pt x="68" y="120"/>
                  <a:pt x="69" y="120"/>
                </a:cubicBezTo>
                <a:cubicBezTo>
                  <a:pt x="69" y="122"/>
                  <a:pt x="69" y="123"/>
                  <a:pt x="68" y="123"/>
                </a:cubicBezTo>
                <a:cubicBezTo>
                  <a:pt x="67" y="123"/>
                  <a:pt x="67" y="123"/>
                  <a:pt x="67" y="123"/>
                </a:cubicBezTo>
                <a:cubicBezTo>
                  <a:pt x="64" y="123"/>
                  <a:pt x="59" y="125"/>
                  <a:pt x="58" y="126"/>
                </a:cubicBezTo>
                <a:cubicBezTo>
                  <a:pt x="57" y="129"/>
                  <a:pt x="56" y="136"/>
                  <a:pt x="56" y="139"/>
                </a:cubicBezTo>
                <a:cubicBezTo>
                  <a:pt x="56" y="142"/>
                  <a:pt x="51" y="142"/>
                  <a:pt x="47" y="143"/>
                </a:cubicBezTo>
                <a:cubicBezTo>
                  <a:pt x="42" y="144"/>
                  <a:pt x="38" y="144"/>
                  <a:pt x="38" y="144"/>
                </a:cubicBezTo>
                <a:moveTo>
                  <a:pt x="115" y="133"/>
                </a:moveTo>
                <a:cubicBezTo>
                  <a:pt x="114" y="132"/>
                  <a:pt x="114" y="127"/>
                  <a:pt x="115" y="124"/>
                </a:cubicBezTo>
                <a:cubicBezTo>
                  <a:pt x="115" y="121"/>
                  <a:pt x="113" y="117"/>
                  <a:pt x="111" y="117"/>
                </a:cubicBezTo>
                <a:cubicBezTo>
                  <a:pt x="112" y="113"/>
                  <a:pt x="112" y="113"/>
                  <a:pt x="112" y="113"/>
                </a:cubicBezTo>
                <a:cubicBezTo>
                  <a:pt x="112" y="113"/>
                  <a:pt x="117" y="111"/>
                  <a:pt x="120" y="111"/>
                </a:cubicBezTo>
                <a:cubicBezTo>
                  <a:pt x="121" y="111"/>
                  <a:pt x="121" y="111"/>
                  <a:pt x="121" y="111"/>
                </a:cubicBezTo>
                <a:cubicBezTo>
                  <a:pt x="125" y="112"/>
                  <a:pt x="129" y="113"/>
                  <a:pt x="130" y="116"/>
                </a:cubicBezTo>
                <a:cubicBezTo>
                  <a:pt x="132" y="120"/>
                  <a:pt x="142" y="124"/>
                  <a:pt x="142" y="124"/>
                </a:cubicBezTo>
                <a:cubicBezTo>
                  <a:pt x="142" y="124"/>
                  <a:pt x="142" y="124"/>
                  <a:pt x="142" y="124"/>
                </a:cubicBezTo>
                <a:cubicBezTo>
                  <a:pt x="141" y="124"/>
                  <a:pt x="136" y="124"/>
                  <a:pt x="132" y="125"/>
                </a:cubicBezTo>
                <a:cubicBezTo>
                  <a:pt x="128" y="126"/>
                  <a:pt x="119" y="131"/>
                  <a:pt x="115" y="133"/>
                </a:cubicBezTo>
                <a:moveTo>
                  <a:pt x="214" y="119"/>
                </a:moveTo>
                <a:cubicBezTo>
                  <a:pt x="215" y="119"/>
                  <a:pt x="216" y="119"/>
                  <a:pt x="217" y="119"/>
                </a:cubicBezTo>
                <a:cubicBezTo>
                  <a:pt x="218" y="114"/>
                  <a:pt x="214" y="114"/>
                  <a:pt x="215" y="109"/>
                </a:cubicBezTo>
                <a:cubicBezTo>
                  <a:pt x="214" y="106"/>
                  <a:pt x="206" y="103"/>
                  <a:pt x="203" y="102"/>
                </a:cubicBezTo>
                <a:cubicBezTo>
                  <a:pt x="206" y="101"/>
                  <a:pt x="209" y="101"/>
                  <a:pt x="212" y="101"/>
                </a:cubicBezTo>
                <a:cubicBezTo>
                  <a:pt x="221" y="101"/>
                  <a:pt x="229" y="105"/>
                  <a:pt x="234" y="111"/>
                </a:cubicBezTo>
                <a:cubicBezTo>
                  <a:pt x="239" y="120"/>
                  <a:pt x="249" y="143"/>
                  <a:pt x="256" y="155"/>
                </a:cubicBezTo>
                <a:cubicBezTo>
                  <a:pt x="254" y="156"/>
                  <a:pt x="251" y="157"/>
                  <a:pt x="247" y="157"/>
                </a:cubicBezTo>
                <a:cubicBezTo>
                  <a:pt x="232" y="157"/>
                  <a:pt x="205" y="150"/>
                  <a:pt x="185" y="140"/>
                </a:cubicBezTo>
                <a:cubicBezTo>
                  <a:pt x="167" y="131"/>
                  <a:pt x="153" y="120"/>
                  <a:pt x="162" y="109"/>
                </a:cubicBezTo>
                <a:cubicBezTo>
                  <a:pt x="167" y="109"/>
                  <a:pt x="165" y="115"/>
                  <a:pt x="167" y="117"/>
                </a:cubicBezTo>
                <a:cubicBezTo>
                  <a:pt x="170" y="116"/>
                  <a:pt x="172" y="115"/>
                  <a:pt x="173" y="115"/>
                </a:cubicBezTo>
                <a:cubicBezTo>
                  <a:pt x="174" y="115"/>
                  <a:pt x="175" y="115"/>
                  <a:pt x="176" y="115"/>
                </a:cubicBezTo>
                <a:cubicBezTo>
                  <a:pt x="176" y="115"/>
                  <a:pt x="177" y="116"/>
                  <a:pt x="178" y="116"/>
                </a:cubicBezTo>
                <a:cubicBezTo>
                  <a:pt x="180" y="116"/>
                  <a:pt x="183" y="115"/>
                  <a:pt x="186" y="114"/>
                </a:cubicBezTo>
                <a:cubicBezTo>
                  <a:pt x="184" y="116"/>
                  <a:pt x="184" y="120"/>
                  <a:pt x="184" y="124"/>
                </a:cubicBezTo>
                <a:cubicBezTo>
                  <a:pt x="185" y="124"/>
                  <a:pt x="185" y="124"/>
                  <a:pt x="185" y="124"/>
                </a:cubicBezTo>
                <a:cubicBezTo>
                  <a:pt x="191" y="124"/>
                  <a:pt x="191" y="119"/>
                  <a:pt x="196" y="119"/>
                </a:cubicBezTo>
                <a:cubicBezTo>
                  <a:pt x="197" y="124"/>
                  <a:pt x="203" y="125"/>
                  <a:pt x="205" y="129"/>
                </a:cubicBezTo>
                <a:cubicBezTo>
                  <a:pt x="208" y="127"/>
                  <a:pt x="208" y="122"/>
                  <a:pt x="208" y="117"/>
                </a:cubicBezTo>
                <a:cubicBezTo>
                  <a:pt x="210" y="118"/>
                  <a:pt x="212" y="119"/>
                  <a:pt x="214" y="119"/>
                </a:cubicBezTo>
                <a:moveTo>
                  <a:pt x="152" y="119"/>
                </a:moveTo>
                <a:cubicBezTo>
                  <a:pt x="134" y="110"/>
                  <a:pt x="124" y="85"/>
                  <a:pt x="135" y="62"/>
                </a:cubicBezTo>
                <a:cubicBezTo>
                  <a:pt x="140" y="67"/>
                  <a:pt x="139" y="78"/>
                  <a:pt x="143" y="83"/>
                </a:cubicBezTo>
                <a:cubicBezTo>
                  <a:pt x="145" y="81"/>
                  <a:pt x="146" y="81"/>
                  <a:pt x="148" y="81"/>
                </a:cubicBezTo>
                <a:cubicBezTo>
                  <a:pt x="151" y="81"/>
                  <a:pt x="154" y="85"/>
                  <a:pt x="159" y="86"/>
                </a:cubicBezTo>
                <a:cubicBezTo>
                  <a:pt x="158" y="93"/>
                  <a:pt x="152" y="99"/>
                  <a:pt x="160" y="102"/>
                </a:cubicBezTo>
                <a:cubicBezTo>
                  <a:pt x="159" y="109"/>
                  <a:pt x="152" y="111"/>
                  <a:pt x="152" y="119"/>
                </a:cubicBezTo>
                <a:moveTo>
                  <a:pt x="239" y="109"/>
                </a:moveTo>
                <a:cubicBezTo>
                  <a:pt x="233" y="81"/>
                  <a:pt x="242" y="58"/>
                  <a:pt x="263" y="52"/>
                </a:cubicBezTo>
                <a:cubicBezTo>
                  <a:pt x="260" y="58"/>
                  <a:pt x="258" y="66"/>
                  <a:pt x="256" y="73"/>
                </a:cubicBezTo>
                <a:cubicBezTo>
                  <a:pt x="259" y="75"/>
                  <a:pt x="269" y="80"/>
                  <a:pt x="265" y="88"/>
                </a:cubicBezTo>
                <a:cubicBezTo>
                  <a:pt x="265" y="90"/>
                  <a:pt x="265" y="91"/>
                  <a:pt x="264" y="91"/>
                </a:cubicBezTo>
                <a:cubicBezTo>
                  <a:pt x="264" y="91"/>
                  <a:pt x="263" y="91"/>
                  <a:pt x="262" y="90"/>
                </a:cubicBezTo>
                <a:cubicBezTo>
                  <a:pt x="262" y="90"/>
                  <a:pt x="261" y="89"/>
                  <a:pt x="260" y="89"/>
                </a:cubicBezTo>
                <a:cubicBezTo>
                  <a:pt x="259" y="89"/>
                  <a:pt x="259" y="90"/>
                  <a:pt x="258" y="90"/>
                </a:cubicBezTo>
                <a:cubicBezTo>
                  <a:pt x="259" y="93"/>
                  <a:pt x="256" y="100"/>
                  <a:pt x="260" y="100"/>
                </a:cubicBezTo>
                <a:cubicBezTo>
                  <a:pt x="253" y="103"/>
                  <a:pt x="247" y="107"/>
                  <a:pt x="239" y="109"/>
                </a:cubicBezTo>
                <a:moveTo>
                  <a:pt x="265" y="1"/>
                </a:moveTo>
                <a:cubicBezTo>
                  <a:pt x="265" y="1"/>
                  <a:pt x="265" y="1"/>
                  <a:pt x="265" y="1"/>
                </a:cubicBezTo>
                <a:cubicBezTo>
                  <a:pt x="263" y="6"/>
                  <a:pt x="262" y="10"/>
                  <a:pt x="256" y="11"/>
                </a:cubicBezTo>
                <a:cubicBezTo>
                  <a:pt x="254" y="9"/>
                  <a:pt x="250" y="5"/>
                  <a:pt x="248" y="5"/>
                </a:cubicBezTo>
                <a:cubicBezTo>
                  <a:pt x="246" y="5"/>
                  <a:pt x="245" y="6"/>
                  <a:pt x="244" y="8"/>
                </a:cubicBezTo>
                <a:cubicBezTo>
                  <a:pt x="241" y="0"/>
                  <a:pt x="235" y="5"/>
                  <a:pt x="227" y="1"/>
                </a:cubicBezTo>
                <a:cubicBezTo>
                  <a:pt x="227" y="1"/>
                  <a:pt x="227" y="1"/>
                  <a:pt x="227" y="1"/>
                </a:cubicBezTo>
                <a:cubicBezTo>
                  <a:pt x="227" y="12"/>
                  <a:pt x="230" y="20"/>
                  <a:pt x="236" y="28"/>
                </a:cubicBezTo>
                <a:cubicBezTo>
                  <a:pt x="234" y="28"/>
                  <a:pt x="233" y="28"/>
                  <a:pt x="232" y="28"/>
                </a:cubicBezTo>
                <a:cubicBezTo>
                  <a:pt x="225" y="28"/>
                  <a:pt x="219" y="30"/>
                  <a:pt x="215" y="33"/>
                </a:cubicBezTo>
                <a:cubicBezTo>
                  <a:pt x="219" y="39"/>
                  <a:pt x="232" y="40"/>
                  <a:pt x="227" y="49"/>
                </a:cubicBezTo>
                <a:cubicBezTo>
                  <a:pt x="229" y="49"/>
                  <a:pt x="231" y="49"/>
                  <a:pt x="233" y="49"/>
                </a:cubicBezTo>
                <a:cubicBezTo>
                  <a:pt x="236" y="49"/>
                  <a:pt x="240" y="49"/>
                  <a:pt x="243" y="48"/>
                </a:cubicBezTo>
                <a:cubicBezTo>
                  <a:pt x="246" y="47"/>
                  <a:pt x="249" y="46"/>
                  <a:pt x="251" y="46"/>
                </a:cubicBezTo>
                <a:cubicBezTo>
                  <a:pt x="253" y="46"/>
                  <a:pt x="255" y="46"/>
                  <a:pt x="256" y="47"/>
                </a:cubicBezTo>
                <a:cubicBezTo>
                  <a:pt x="240" y="57"/>
                  <a:pt x="229" y="72"/>
                  <a:pt x="232" y="102"/>
                </a:cubicBezTo>
                <a:cubicBezTo>
                  <a:pt x="226" y="97"/>
                  <a:pt x="214" y="97"/>
                  <a:pt x="205" y="95"/>
                </a:cubicBezTo>
                <a:cubicBezTo>
                  <a:pt x="209" y="94"/>
                  <a:pt x="213" y="93"/>
                  <a:pt x="213" y="88"/>
                </a:cubicBezTo>
                <a:cubicBezTo>
                  <a:pt x="211" y="86"/>
                  <a:pt x="209" y="83"/>
                  <a:pt x="210" y="78"/>
                </a:cubicBezTo>
                <a:cubicBezTo>
                  <a:pt x="209" y="78"/>
                  <a:pt x="209" y="78"/>
                  <a:pt x="209" y="78"/>
                </a:cubicBezTo>
                <a:cubicBezTo>
                  <a:pt x="206" y="78"/>
                  <a:pt x="205" y="81"/>
                  <a:pt x="201" y="81"/>
                </a:cubicBezTo>
                <a:cubicBezTo>
                  <a:pt x="198" y="78"/>
                  <a:pt x="196" y="73"/>
                  <a:pt x="190" y="73"/>
                </a:cubicBezTo>
                <a:cubicBezTo>
                  <a:pt x="188" y="79"/>
                  <a:pt x="186" y="84"/>
                  <a:pt x="184" y="90"/>
                </a:cubicBezTo>
                <a:cubicBezTo>
                  <a:pt x="171" y="89"/>
                  <a:pt x="156" y="85"/>
                  <a:pt x="159" y="71"/>
                </a:cubicBezTo>
                <a:cubicBezTo>
                  <a:pt x="160" y="72"/>
                  <a:pt x="162" y="72"/>
                  <a:pt x="163" y="72"/>
                </a:cubicBezTo>
                <a:cubicBezTo>
                  <a:pt x="169" y="72"/>
                  <a:pt x="175" y="69"/>
                  <a:pt x="178" y="64"/>
                </a:cubicBezTo>
                <a:cubicBezTo>
                  <a:pt x="168" y="59"/>
                  <a:pt x="168" y="53"/>
                  <a:pt x="159" y="49"/>
                </a:cubicBezTo>
                <a:cubicBezTo>
                  <a:pt x="165" y="44"/>
                  <a:pt x="167" y="37"/>
                  <a:pt x="172" y="32"/>
                </a:cubicBezTo>
                <a:cubicBezTo>
                  <a:pt x="169" y="31"/>
                  <a:pt x="166" y="30"/>
                  <a:pt x="162" y="30"/>
                </a:cubicBezTo>
                <a:cubicBezTo>
                  <a:pt x="157" y="30"/>
                  <a:pt x="151" y="32"/>
                  <a:pt x="148" y="34"/>
                </a:cubicBezTo>
                <a:cubicBezTo>
                  <a:pt x="154" y="28"/>
                  <a:pt x="152" y="12"/>
                  <a:pt x="148" y="4"/>
                </a:cubicBezTo>
                <a:cubicBezTo>
                  <a:pt x="143" y="4"/>
                  <a:pt x="145" y="11"/>
                  <a:pt x="141" y="11"/>
                </a:cubicBezTo>
                <a:cubicBezTo>
                  <a:pt x="141" y="11"/>
                  <a:pt x="140" y="10"/>
                  <a:pt x="138" y="9"/>
                </a:cubicBezTo>
                <a:cubicBezTo>
                  <a:pt x="136" y="17"/>
                  <a:pt x="135" y="25"/>
                  <a:pt x="133" y="32"/>
                </a:cubicBezTo>
                <a:cubicBezTo>
                  <a:pt x="130" y="24"/>
                  <a:pt x="122" y="21"/>
                  <a:pt x="113" y="20"/>
                </a:cubicBezTo>
                <a:cubicBezTo>
                  <a:pt x="113" y="26"/>
                  <a:pt x="115" y="29"/>
                  <a:pt x="111" y="33"/>
                </a:cubicBezTo>
                <a:cubicBezTo>
                  <a:pt x="99" y="34"/>
                  <a:pt x="97" y="38"/>
                  <a:pt x="80" y="38"/>
                </a:cubicBezTo>
                <a:cubicBezTo>
                  <a:pt x="84" y="51"/>
                  <a:pt x="91" y="53"/>
                  <a:pt x="104" y="59"/>
                </a:cubicBezTo>
                <a:cubicBezTo>
                  <a:pt x="96" y="61"/>
                  <a:pt x="91" y="66"/>
                  <a:pt x="89" y="73"/>
                </a:cubicBezTo>
                <a:cubicBezTo>
                  <a:pt x="91" y="74"/>
                  <a:pt x="94" y="75"/>
                  <a:pt x="97" y="75"/>
                </a:cubicBezTo>
                <a:cubicBezTo>
                  <a:pt x="97" y="75"/>
                  <a:pt x="98" y="75"/>
                  <a:pt x="98" y="75"/>
                </a:cubicBezTo>
                <a:cubicBezTo>
                  <a:pt x="99" y="75"/>
                  <a:pt x="100" y="75"/>
                  <a:pt x="100" y="75"/>
                </a:cubicBezTo>
                <a:cubicBezTo>
                  <a:pt x="103" y="75"/>
                  <a:pt x="106" y="75"/>
                  <a:pt x="107" y="80"/>
                </a:cubicBezTo>
                <a:cubicBezTo>
                  <a:pt x="120" y="79"/>
                  <a:pt x="118" y="64"/>
                  <a:pt x="128" y="61"/>
                </a:cubicBezTo>
                <a:cubicBezTo>
                  <a:pt x="120" y="76"/>
                  <a:pt x="127" y="102"/>
                  <a:pt x="133" y="114"/>
                </a:cubicBezTo>
                <a:cubicBezTo>
                  <a:pt x="129" y="108"/>
                  <a:pt x="119" y="107"/>
                  <a:pt x="109" y="107"/>
                </a:cubicBezTo>
                <a:cubicBezTo>
                  <a:pt x="104" y="107"/>
                  <a:pt x="100" y="107"/>
                  <a:pt x="95" y="107"/>
                </a:cubicBezTo>
                <a:cubicBezTo>
                  <a:pt x="91" y="107"/>
                  <a:pt x="87" y="108"/>
                  <a:pt x="83" y="108"/>
                </a:cubicBezTo>
                <a:cubicBezTo>
                  <a:pt x="70" y="108"/>
                  <a:pt x="60" y="106"/>
                  <a:pt x="60" y="97"/>
                </a:cubicBezTo>
                <a:cubicBezTo>
                  <a:pt x="60" y="98"/>
                  <a:pt x="61" y="99"/>
                  <a:pt x="61" y="99"/>
                </a:cubicBezTo>
                <a:cubicBezTo>
                  <a:pt x="63" y="99"/>
                  <a:pt x="66" y="87"/>
                  <a:pt x="70" y="86"/>
                </a:cubicBezTo>
                <a:cubicBezTo>
                  <a:pt x="69" y="86"/>
                  <a:pt x="69" y="86"/>
                  <a:pt x="69" y="86"/>
                </a:cubicBezTo>
                <a:cubicBezTo>
                  <a:pt x="68" y="86"/>
                  <a:pt x="67" y="85"/>
                  <a:pt x="66" y="84"/>
                </a:cubicBezTo>
                <a:cubicBezTo>
                  <a:pt x="65" y="83"/>
                  <a:pt x="64" y="82"/>
                  <a:pt x="62" y="82"/>
                </a:cubicBezTo>
                <a:cubicBezTo>
                  <a:pt x="62" y="82"/>
                  <a:pt x="61" y="83"/>
                  <a:pt x="60" y="83"/>
                </a:cubicBezTo>
                <a:cubicBezTo>
                  <a:pt x="60" y="81"/>
                  <a:pt x="62" y="80"/>
                  <a:pt x="61" y="76"/>
                </a:cubicBezTo>
                <a:cubicBezTo>
                  <a:pt x="59" y="77"/>
                  <a:pt x="58" y="77"/>
                  <a:pt x="56" y="77"/>
                </a:cubicBezTo>
                <a:cubicBezTo>
                  <a:pt x="52" y="77"/>
                  <a:pt x="51" y="73"/>
                  <a:pt x="46" y="71"/>
                </a:cubicBezTo>
                <a:cubicBezTo>
                  <a:pt x="47" y="77"/>
                  <a:pt x="46" y="82"/>
                  <a:pt x="41" y="82"/>
                </a:cubicBezTo>
                <a:cubicBezTo>
                  <a:pt x="40" y="82"/>
                  <a:pt x="39" y="82"/>
                  <a:pt x="37" y="81"/>
                </a:cubicBezTo>
                <a:cubicBezTo>
                  <a:pt x="40" y="90"/>
                  <a:pt x="31" y="88"/>
                  <a:pt x="32" y="97"/>
                </a:cubicBezTo>
                <a:cubicBezTo>
                  <a:pt x="33" y="102"/>
                  <a:pt x="43" y="97"/>
                  <a:pt x="41" y="105"/>
                </a:cubicBezTo>
                <a:cubicBezTo>
                  <a:pt x="41" y="105"/>
                  <a:pt x="41" y="105"/>
                  <a:pt x="41" y="105"/>
                </a:cubicBezTo>
                <a:cubicBezTo>
                  <a:pt x="46" y="105"/>
                  <a:pt x="47" y="102"/>
                  <a:pt x="51" y="100"/>
                </a:cubicBezTo>
                <a:cubicBezTo>
                  <a:pt x="50" y="108"/>
                  <a:pt x="59" y="105"/>
                  <a:pt x="58" y="114"/>
                </a:cubicBezTo>
                <a:cubicBezTo>
                  <a:pt x="42" y="115"/>
                  <a:pt x="39" y="130"/>
                  <a:pt x="34" y="143"/>
                </a:cubicBezTo>
                <a:cubicBezTo>
                  <a:pt x="35" y="134"/>
                  <a:pt x="30" y="132"/>
                  <a:pt x="30" y="124"/>
                </a:cubicBezTo>
                <a:cubicBezTo>
                  <a:pt x="29" y="125"/>
                  <a:pt x="27" y="125"/>
                  <a:pt x="26" y="125"/>
                </a:cubicBezTo>
                <a:cubicBezTo>
                  <a:pt x="23" y="125"/>
                  <a:pt x="20" y="123"/>
                  <a:pt x="15" y="122"/>
                </a:cubicBezTo>
                <a:cubicBezTo>
                  <a:pt x="12" y="129"/>
                  <a:pt x="20" y="134"/>
                  <a:pt x="17" y="136"/>
                </a:cubicBezTo>
                <a:cubicBezTo>
                  <a:pt x="14" y="135"/>
                  <a:pt x="13" y="135"/>
                  <a:pt x="11" y="135"/>
                </a:cubicBezTo>
                <a:cubicBezTo>
                  <a:pt x="7" y="135"/>
                  <a:pt x="5" y="137"/>
                  <a:pt x="0" y="138"/>
                </a:cubicBezTo>
                <a:cubicBezTo>
                  <a:pt x="0" y="152"/>
                  <a:pt x="21" y="148"/>
                  <a:pt x="13" y="165"/>
                </a:cubicBezTo>
                <a:cubicBezTo>
                  <a:pt x="14" y="165"/>
                  <a:pt x="15" y="165"/>
                  <a:pt x="16" y="165"/>
                </a:cubicBezTo>
                <a:cubicBezTo>
                  <a:pt x="17" y="165"/>
                  <a:pt x="18" y="165"/>
                  <a:pt x="20" y="165"/>
                </a:cubicBezTo>
                <a:cubicBezTo>
                  <a:pt x="21" y="165"/>
                  <a:pt x="23" y="165"/>
                  <a:pt x="24" y="165"/>
                </a:cubicBezTo>
                <a:cubicBezTo>
                  <a:pt x="26" y="165"/>
                  <a:pt x="28" y="165"/>
                  <a:pt x="29" y="167"/>
                </a:cubicBezTo>
                <a:cubicBezTo>
                  <a:pt x="24" y="172"/>
                  <a:pt x="29" y="179"/>
                  <a:pt x="29" y="186"/>
                </a:cubicBezTo>
                <a:cubicBezTo>
                  <a:pt x="34" y="181"/>
                  <a:pt x="39" y="176"/>
                  <a:pt x="42" y="168"/>
                </a:cubicBezTo>
                <a:cubicBezTo>
                  <a:pt x="42" y="174"/>
                  <a:pt x="47" y="175"/>
                  <a:pt x="53" y="175"/>
                </a:cubicBezTo>
                <a:cubicBezTo>
                  <a:pt x="54" y="168"/>
                  <a:pt x="51" y="166"/>
                  <a:pt x="51" y="160"/>
                </a:cubicBezTo>
                <a:cubicBezTo>
                  <a:pt x="52" y="160"/>
                  <a:pt x="53" y="160"/>
                  <a:pt x="54" y="160"/>
                </a:cubicBezTo>
                <a:cubicBezTo>
                  <a:pt x="59" y="160"/>
                  <a:pt x="62" y="158"/>
                  <a:pt x="66" y="158"/>
                </a:cubicBezTo>
                <a:cubicBezTo>
                  <a:pt x="69" y="149"/>
                  <a:pt x="60" y="150"/>
                  <a:pt x="58" y="145"/>
                </a:cubicBezTo>
                <a:cubicBezTo>
                  <a:pt x="58" y="145"/>
                  <a:pt x="58" y="145"/>
                  <a:pt x="58" y="145"/>
                </a:cubicBezTo>
                <a:cubicBezTo>
                  <a:pt x="62" y="145"/>
                  <a:pt x="60" y="140"/>
                  <a:pt x="63" y="139"/>
                </a:cubicBezTo>
                <a:cubicBezTo>
                  <a:pt x="75" y="142"/>
                  <a:pt x="74" y="139"/>
                  <a:pt x="82" y="143"/>
                </a:cubicBezTo>
                <a:cubicBezTo>
                  <a:pt x="84" y="134"/>
                  <a:pt x="86" y="138"/>
                  <a:pt x="85" y="122"/>
                </a:cubicBezTo>
                <a:cubicBezTo>
                  <a:pt x="83" y="122"/>
                  <a:pt x="82" y="122"/>
                  <a:pt x="80" y="122"/>
                </a:cubicBezTo>
                <a:cubicBezTo>
                  <a:pt x="80" y="122"/>
                  <a:pt x="79" y="122"/>
                  <a:pt x="79" y="122"/>
                </a:cubicBezTo>
                <a:cubicBezTo>
                  <a:pt x="78" y="122"/>
                  <a:pt x="78" y="122"/>
                  <a:pt x="77" y="122"/>
                </a:cubicBezTo>
                <a:cubicBezTo>
                  <a:pt x="76" y="122"/>
                  <a:pt x="75" y="122"/>
                  <a:pt x="73" y="121"/>
                </a:cubicBezTo>
                <a:cubicBezTo>
                  <a:pt x="73" y="117"/>
                  <a:pt x="74" y="115"/>
                  <a:pt x="77" y="114"/>
                </a:cubicBezTo>
                <a:cubicBezTo>
                  <a:pt x="83" y="113"/>
                  <a:pt x="89" y="111"/>
                  <a:pt x="94" y="111"/>
                </a:cubicBezTo>
                <a:cubicBezTo>
                  <a:pt x="99" y="111"/>
                  <a:pt x="103" y="112"/>
                  <a:pt x="107" y="115"/>
                </a:cubicBezTo>
                <a:cubicBezTo>
                  <a:pt x="105" y="116"/>
                  <a:pt x="106" y="118"/>
                  <a:pt x="106" y="121"/>
                </a:cubicBezTo>
                <a:cubicBezTo>
                  <a:pt x="103" y="118"/>
                  <a:pt x="100" y="117"/>
                  <a:pt x="96" y="117"/>
                </a:cubicBezTo>
                <a:cubicBezTo>
                  <a:pt x="95" y="117"/>
                  <a:pt x="93" y="117"/>
                  <a:pt x="92" y="117"/>
                </a:cubicBezTo>
                <a:cubicBezTo>
                  <a:pt x="91" y="126"/>
                  <a:pt x="99" y="134"/>
                  <a:pt x="90" y="138"/>
                </a:cubicBezTo>
                <a:cubicBezTo>
                  <a:pt x="93" y="142"/>
                  <a:pt x="99" y="143"/>
                  <a:pt x="102" y="146"/>
                </a:cubicBezTo>
                <a:cubicBezTo>
                  <a:pt x="98" y="148"/>
                  <a:pt x="94" y="152"/>
                  <a:pt x="94" y="158"/>
                </a:cubicBezTo>
                <a:cubicBezTo>
                  <a:pt x="95" y="159"/>
                  <a:pt x="96" y="160"/>
                  <a:pt x="98" y="160"/>
                </a:cubicBezTo>
                <a:cubicBezTo>
                  <a:pt x="102" y="160"/>
                  <a:pt x="106" y="153"/>
                  <a:pt x="109" y="151"/>
                </a:cubicBezTo>
                <a:cubicBezTo>
                  <a:pt x="107" y="159"/>
                  <a:pt x="113" y="159"/>
                  <a:pt x="116" y="162"/>
                </a:cubicBezTo>
                <a:cubicBezTo>
                  <a:pt x="121" y="154"/>
                  <a:pt x="118" y="147"/>
                  <a:pt x="116" y="139"/>
                </a:cubicBezTo>
                <a:cubicBezTo>
                  <a:pt x="124" y="131"/>
                  <a:pt x="132" y="128"/>
                  <a:pt x="140" y="128"/>
                </a:cubicBezTo>
                <a:cubicBezTo>
                  <a:pt x="143" y="128"/>
                  <a:pt x="148" y="129"/>
                  <a:pt x="152" y="130"/>
                </a:cubicBezTo>
                <a:cubicBezTo>
                  <a:pt x="178" y="143"/>
                  <a:pt x="213" y="163"/>
                  <a:pt x="246" y="163"/>
                </a:cubicBezTo>
                <a:cubicBezTo>
                  <a:pt x="250" y="163"/>
                  <a:pt x="255" y="163"/>
                  <a:pt x="260" y="162"/>
                </a:cubicBezTo>
                <a:cubicBezTo>
                  <a:pt x="267" y="178"/>
                  <a:pt x="281" y="187"/>
                  <a:pt x="290" y="201"/>
                </a:cubicBezTo>
                <a:cubicBezTo>
                  <a:pt x="283" y="198"/>
                  <a:pt x="276" y="197"/>
                  <a:pt x="270" y="197"/>
                </a:cubicBezTo>
                <a:cubicBezTo>
                  <a:pt x="246" y="197"/>
                  <a:pt x="229" y="215"/>
                  <a:pt x="213" y="225"/>
                </a:cubicBezTo>
                <a:cubicBezTo>
                  <a:pt x="214" y="222"/>
                  <a:pt x="211" y="221"/>
                  <a:pt x="210" y="220"/>
                </a:cubicBezTo>
                <a:cubicBezTo>
                  <a:pt x="219" y="212"/>
                  <a:pt x="223" y="200"/>
                  <a:pt x="222" y="182"/>
                </a:cubicBezTo>
                <a:cubicBezTo>
                  <a:pt x="221" y="182"/>
                  <a:pt x="221" y="182"/>
                  <a:pt x="221" y="182"/>
                </a:cubicBezTo>
                <a:cubicBezTo>
                  <a:pt x="219" y="182"/>
                  <a:pt x="219" y="183"/>
                  <a:pt x="218" y="185"/>
                </a:cubicBezTo>
                <a:cubicBezTo>
                  <a:pt x="218" y="186"/>
                  <a:pt x="217" y="187"/>
                  <a:pt x="216" y="187"/>
                </a:cubicBezTo>
                <a:cubicBezTo>
                  <a:pt x="215" y="187"/>
                  <a:pt x="215" y="187"/>
                  <a:pt x="215" y="187"/>
                </a:cubicBezTo>
                <a:cubicBezTo>
                  <a:pt x="213" y="177"/>
                  <a:pt x="207" y="170"/>
                  <a:pt x="200" y="165"/>
                </a:cubicBezTo>
                <a:cubicBezTo>
                  <a:pt x="196" y="175"/>
                  <a:pt x="192" y="185"/>
                  <a:pt x="191" y="198"/>
                </a:cubicBezTo>
                <a:cubicBezTo>
                  <a:pt x="186" y="181"/>
                  <a:pt x="171" y="178"/>
                  <a:pt x="155" y="175"/>
                </a:cubicBezTo>
                <a:cubicBezTo>
                  <a:pt x="157" y="190"/>
                  <a:pt x="157" y="195"/>
                  <a:pt x="164" y="204"/>
                </a:cubicBezTo>
                <a:cubicBezTo>
                  <a:pt x="163" y="204"/>
                  <a:pt x="163" y="204"/>
                  <a:pt x="162" y="204"/>
                </a:cubicBezTo>
                <a:cubicBezTo>
                  <a:pt x="162" y="204"/>
                  <a:pt x="162" y="204"/>
                  <a:pt x="162" y="204"/>
                </a:cubicBezTo>
                <a:cubicBezTo>
                  <a:pt x="161" y="204"/>
                  <a:pt x="161" y="204"/>
                  <a:pt x="161" y="204"/>
                </a:cubicBezTo>
                <a:cubicBezTo>
                  <a:pt x="159" y="204"/>
                  <a:pt x="157" y="205"/>
                  <a:pt x="157" y="206"/>
                </a:cubicBezTo>
                <a:cubicBezTo>
                  <a:pt x="162" y="209"/>
                  <a:pt x="162" y="217"/>
                  <a:pt x="167" y="220"/>
                </a:cubicBezTo>
                <a:cubicBezTo>
                  <a:pt x="163" y="227"/>
                  <a:pt x="155" y="230"/>
                  <a:pt x="147" y="233"/>
                </a:cubicBezTo>
                <a:cubicBezTo>
                  <a:pt x="150" y="235"/>
                  <a:pt x="151" y="239"/>
                  <a:pt x="156" y="239"/>
                </a:cubicBezTo>
                <a:cubicBezTo>
                  <a:pt x="157" y="239"/>
                  <a:pt x="158" y="239"/>
                  <a:pt x="159" y="239"/>
                </a:cubicBezTo>
                <a:cubicBezTo>
                  <a:pt x="155" y="250"/>
                  <a:pt x="175" y="250"/>
                  <a:pt x="184" y="254"/>
                </a:cubicBezTo>
                <a:cubicBezTo>
                  <a:pt x="161" y="257"/>
                  <a:pt x="159" y="275"/>
                  <a:pt x="150" y="290"/>
                </a:cubicBezTo>
                <a:cubicBezTo>
                  <a:pt x="151" y="291"/>
                  <a:pt x="153" y="291"/>
                  <a:pt x="154" y="291"/>
                </a:cubicBezTo>
                <a:cubicBezTo>
                  <a:pt x="159" y="291"/>
                  <a:pt x="165" y="287"/>
                  <a:pt x="167" y="283"/>
                </a:cubicBezTo>
                <a:cubicBezTo>
                  <a:pt x="167" y="288"/>
                  <a:pt x="171" y="287"/>
                  <a:pt x="174" y="288"/>
                </a:cubicBezTo>
                <a:cubicBezTo>
                  <a:pt x="182" y="282"/>
                  <a:pt x="189" y="276"/>
                  <a:pt x="193" y="266"/>
                </a:cubicBezTo>
                <a:cubicBezTo>
                  <a:pt x="191" y="285"/>
                  <a:pt x="197" y="295"/>
                  <a:pt x="207" y="302"/>
                </a:cubicBezTo>
                <a:cubicBezTo>
                  <a:pt x="208" y="296"/>
                  <a:pt x="208" y="290"/>
                  <a:pt x="214" y="290"/>
                </a:cubicBezTo>
                <a:cubicBezTo>
                  <a:pt x="215" y="290"/>
                  <a:pt x="215" y="290"/>
                  <a:pt x="215" y="290"/>
                </a:cubicBezTo>
                <a:cubicBezTo>
                  <a:pt x="215" y="283"/>
                  <a:pt x="215" y="276"/>
                  <a:pt x="217" y="274"/>
                </a:cubicBezTo>
                <a:cubicBezTo>
                  <a:pt x="219" y="274"/>
                  <a:pt x="219" y="273"/>
                  <a:pt x="220" y="273"/>
                </a:cubicBezTo>
                <a:cubicBezTo>
                  <a:pt x="223" y="275"/>
                  <a:pt x="227" y="279"/>
                  <a:pt x="230" y="279"/>
                </a:cubicBezTo>
                <a:cubicBezTo>
                  <a:pt x="232" y="279"/>
                  <a:pt x="233" y="278"/>
                  <a:pt x="234" y="276"/>
                </a:cubicBezTo>
                <a:cubicBezTo>
                  <a:pt x="235" y="279"/>
                  <a:pt x="238" y="283"/>
                  <a:pt x="241" y="283"/>
                </a:cubicBezTo>
                <a:cubicBezTo>
                  <a:pt x="242" y="283"/>
                  <a:pt x="243" y="282"/>
                  <a:pt x="244" y="280"/>
                </a:cubicBezTo>
                <a:cubicBezTo>
                  <a:pt x="249" y="289"/>
                  <a:pt x="257" y="295"/>
                  <a:pt x="266" y="298"/>
                </a:cubicBezTo>
                <a:cubicBezTo>
                  <a:pt x="247" y="303"/>
                  <a:pt x="237" y="310"/>
                  <a:pt x="232" y="326"/>
                </a:cubicBezTo>
                <a:cubicBezTo>
                  <a:pt x="233" y="326"/>
                  <a:pt x="233" y="326"/>
                  <a:pt x="233" y="326"/>
                </a:cubicBezTo>
                <a:cubicBezTo>
                  <a:pt x="235" y="326"/>
                  <a:pt x="237" y="326"/>
                  <a:pt x="239" y="326"/>
                </a:cubicBezTo>
                <a:cubicBezTo>
                  <a:pt x="241" y="325"/>
                  <a:pt x="242" y="325"/>
                  <a:pt x="244" y="325"/>
                </a:cubicBezTo>
                <a:cubicBezTo>
                  <a:pt x="247" y="325"/>
                  <a:pt x="249" y="326"/>
                  <a:pt x="251" y="329"/>
                </a:cubicBezTo>
                <a:cubicBezTo>
                  <a:pt x="260" y="324"/>
                  <a:pt x="264" y="322"/>
                  <a:pt x="273" y="316"/>
                </a:cubicBezTo>
                <a:cubicBezTo>
                  <a:pt x="270" y="326"/>
                  <a:pt x="272" y="342"/>
                  <a:pt x="278" y="348"/>
                </a:cubicBezTo>
                <a:cubicBezTo>
                  <a:pt x="283" y="339"/>
                  <a:pt x="291" y="335"/>
                  <a:pt x="294" y="324"/>
                </a:cubicBezTo>
                <a:cubicBezTo>
                  <a:pt x="295" y="324"/>
                  <a:pt x="295" y="324"/>
                  <a:pt x="296" y="324"/>
                </a:cubicBezTo>
                <a:cubicBezTo>
                  <a:pt x="303" y="324"/>
                  <a:pt x="300" y="333"/>
                  <a:pt x="306" y="334"/>
                </a:cubicBezTo>
                <a:cubicBezTo>
                  <a:pt x="306" y="332"/>
                  <a:pt x="308" y="332"/>
                  <a:pt x="309" y="331"/>
                </a:cubicBezTo>
                <a:cubicBezTo>
                  <a:pt x="308" y="341"/>
                  <a:pt x="323" y="337"/>
                  <a:pt x="325" y="345"/>
                </a:cubicBezTo>
                <a:cubicBezTo>
                  <a:pt x="335" y="333"/>
                  <a:pt x="323" y="318"/>
                  <a:pt x="321" y="310"/>
                </a:cubicBezTo>
                <a:cubicBezTo>
                  <a:pt x="325" y="312"/>
                  <a:pt x="329" y="315"/>
                  <a:pt x="332" y="315"/>
                </a:cubicBezTo>
                <a:cubicBezTo>
                  <a:pt x="334" y="315"/>
                  <a:pt x="336" y="314"/>
                  <a:pt x="338" y="312"/>
                </a:cubicBezTo>
                <a:cubicBezTo>
                  <a:pt x="343" y="318"/>
                  <a:pt x="356" y="323"/>
                  <a:pt x="350" y="333"/>
                </a:cubicBezTo>
                <a:cubicBezTo>
                  <a:pt x="354" y="333"/>
                  <a:pt x="356" y="335"/>
                  <a:pt x="359" y="335"/>
                </a:cubicBezTo>
                <a:cubicBezTo>
                  <a:pt x="360" y="335"/>
                  <a:pt x="361" y="335"/>
                  <a:pt x="362" y="334"/>
                </a:cubicBezTo>
                <a:cubicBezTo>
                  <a:pt x="358" y="339"/>
                  <a:pt x="363" y="342"/>
                  <a:pt x="362" y="348"/>
                </a:cubicBezTo>
                <a:cubicBezTo>
                  <a:pt x="367" y="346"/>
                  <a:pt x="373" y="345"/>
                  <a:pt x="371" y="336"/>
                </a:cubicBezTo>
                <a:cubicBezTo>
                  <a:pt x="374" y="338"/>
                  <a:pt x="376" y="341"/>
                  <a:pt x="381" y="341"/>
                </a:cubicBezTo>
                <a:cubicBezTo>
                  <a:pt x="381" y="341"/>
                  <a:pt x="381" y="341"/>
                  <a:pt x="381" y="341"/>
                </a:cubicBezTo>
                <a:cubicBezTo>
                  <a:pt x="382" y="336"/>
                  <a:pt x="379" y="335"/>
                  <a:pt x="379" y="331"/>
                </a:cubicBezTo>
                <a:cubicBezTo>
                  <a:pt x="380" y="331"/>
                  <a:pt x="380" y="331"/>
                  <a:pt x="380" y="331"/>
                </a:cubicBezTo>
                <a:cubicBezTo>
                  <a:pt x="380" y="331"/>
                  <a:pt x="381" y="331"/>
                  <a:pt x="381" y="331"/>
                </a:cubicBezTo>
                <a:cubicBezTo>
                  <a:pt x="382" y="331"/>
                  <a:pt x="382" y="331"/>
                  <a:pt x="383" y="331"/>
                </a:cubicBezTo>
                <a:cubicBezTo>
                  <a:pt x="387" y="331"/>
                  <a:pt x="391" y="331"/>
                  <a:pt x="391" y="326"/>
                </a:cubicBezTo>
                <a:cubicBezTo>
                  <a:pt x="387" y="320"/>
                  <a:pt x="385" y="319"/>
                  <a:pt x="390" y="312"/>
                </a:cubicBezTo>
                <a:cubicBezTo>
                  <a:pt x="389" y="312"/>
                  <a:pt x="389" y="312"/>
                  <a:pt x="388" y="312"/>
                </a:cubicBezTo>
                <a:cubicBezTo>
                  <a:pt x="384" y="312"/>
                  <a:pt x="380" y="311"/>
                  <a:pt x="378" y="309"/>
                </a:cubicBezTo>
                <a:cubicBezTo>
                  <a:pt x="383" y="303"/>
                  <a:pt x="392" y="298"/>
                  <a:pt x="397" y="298"/>
                </a:cubicBezTo>
                <a:cubicBezTo>
                  <a:pt x="415" y="304"/>
                  <a:pt x="449" y="364"/>
                  <a:pt x="459" y="380"/>
                </a:cubicBezTo>
                <a:cubicBezTo>
                  <a:pt x="459" y="380"/>
                  <a:pt x="459" y="380"/>
                  <a:pt x="459" y="380"/>
                </a:cubicBezTo>
                <a:cubicBezTo>
                  <a:pt x="457" y="380"/>
                  <a:pt x="444" y="377"/>
                  <a:pt x="439" y="371"/>
                </a:cubicBezTo>
                <a:cubicBezTo>
                  <a:pt x="441" y="363"/>
                  <a:pt x="432" y="336"/>
                  <a:pt x="412" y="326"/>
                </a:cubicBezTo>
                <a:cubicBezTo>
                  <a:pt x="403" y="340"/>
                  <a:pt x="404" y="344"/>
                  <a:pt x="407" y="355"/>
                </a:cubicBezTo>
                <a:cubicBezTo>
                  <a:pt x="402" y="353"/>
                  <a:pt x="392" y="349"/>
                  <a:pt x="383" y="349"/>
                </a:cubicBezTo>
                <a:cubicBezTo>
                  <a:pt x="379" y="349"/>
                  <a:pt x="376" y="350"/>
                  <a:pt x="372" y="352"/>
                </a:cubicBezTo>
                <a:cubicBezTo>
                  <a:pt x="372" y="364"/>
                  <a:pt x="384" y="377"/>
                  <a:pt x="388" y="381"/>
                </a:cubicBezTo>
                <a:cubicBezTo>
                  <a:pt x="385" y="379"/>
                  <a:pt x="381" y="378"/>
                  <a:pt x="377" y="378"/>
                </a:cubicBezTo>
                <a:cubicBezTo>
                  <a:pt x="368" y="378"/>
                  <a:pt x="360" y="381"/>
                  <a:pt x="357" y="387"/>
                </a:cubicBezTo>
                <a:cubicBezTo>
                  <a:pt x="359" y="391"/>
                  <a:pt x="367" y="390"/>
                  <a:pt x="367" y="396"/>
                </a:cubicBezTo>
                <a:cubicBezTo>
                  <a:pt x="369" y="396"/>
                  <a:pt x="370" y="396"/>
                  <a:pt x="371" y="396"/>
                </a:cubicBezTo>
                <a:cubicBezTo>
                  <a:pt x="374" y="396"/>
                  <a:pt x="376" y="396"/>
                  <a:pt x="378" y="395"/>
                </a:cubicBezTo>
                <a:cubicBezTo>
                  <a:pt x="380" y="395"/>
                  <a:pt x="382" y="394"/>
                  <a:pt x="384" y="394"/>
                </a:cubicBezTo>
                <a:cubicBezTo>
                  <a:pt x="385" y="394"/>
                  <a:pt x="387" y="395"/>
                  <a:pt x="388" y="396"/>
                </a:cubicBezTo>
                <a:cubicBezTo>
                  <a:pt x="379" y="398"/>
                  <a:pt x="379" y="409"/>
                  <a:pt x="378" y="418"/>
                </a:cubicBezTo>
                <a:cubicBezTo>
                  <a:pt x="392" y="415"/>
                  <a:pt x="388" y="413"/>
                  <a:pt x="402" y="408"/>
                </a:cubicBezTo>
                <a:cubicBezTo>
                  <a:pt x="401" y="393"/>
                  <a:pt x="412" y="389"/>
                  <a:pt x="424" y="389"/>
                </a:cubicBezTo>
                <a:cubicBezTo>
                  <a:pt x="438" y="389"/>
                  <a:pt x="454" y="394"/>
                  <a:pt x="461" y="398"/>
                </a:cubicBezTo>
                <a:cubicBezTo>
                  <a:pt x="490" y="481"/>
                  <a:pt x="505" y="578"/>
                  <a:pt x="566" y="629"/>
                </a:cubicBezTo>
                <a:cubicBezTo>
                  <a:pt x="557" y="659"/>
                  <a:pt x="554" y="695"/>
                  <a:pt x="552" y="731"/>
                </a:cubicBezTo>
                <a:cubicBezTo>
                  <a:pt x="533" y="682"/>
                  <a:pt x="497" y="649"/>
                  <a:pt x="429" y="649"/>
                </a:cubicBezTo>
                <a:cubicBezTo>
                  <a:pt x="425" y="649"/>
                  <a:pt x="421" y="649"/>
                  <a:pt x="417" y="649"/>
                </a:cubicBezTo>
                <a:cubicBezTo>
                  <a:pt x="410" y="623"/>
                  <a:pt x="451" y="630"/>
                  <a:pt x="467" y="620"/>
                </a:cubicBezTo>
                <a:cubicBezTo>
                  <a:pt x="467" y="617"/>
                  <a:pt x="465" y="616"/>
                  <a:pt x="465" y="613"/>
                </a:cubicBezTo>
                <a:cubicBezTo>
                  <a:pt x="476" y="612"/>
                  <a:pt x="485" y="608"/>
                  <a:pt x="487" y="598"/>
                </a:cubicBezTo>
                <a:cubicBezTo>
                  <a:pt x="480" y="596"/>
                  <a:pt x="470" y="597"/>
                  <a:pt x="465" y="594"/>
                </a:cubicBezTo>
                <a:cubicBezTo>
                  <a:pt x="475" y="593"/>
                  <a:pt x="478" y="584"/>
                  <a:pt x="482" y="576"/>
                </a:cubicBezTo>
                <a:cubicBezTo>
                  <a:pt x="480" y="575"/>
                  <a:pt x="478" y="574"/>
                  <a:pt x="477" y="572"/>
                </a:cubicBezTo>
                <a:cubicBezTo>
                  <a:pt x="481" y="565"/>
                  <a:pt x="486" y="559"/>
                  <a:pt x="487" y="548"/>
                </a:cubicBezTo>
                <a:cubicBezTo>
                  <a:pt x="486" y="548"/>
                  <a:pt x="486" y="548"/>
                  <a:pt x="485" y="548"/>
                </a:cubicBezTo>
                <a:cubicBezTo>
                  <a:pt x="473" y="548"/>
                  <a:pt x="467" y="554"/>
                  <a:pt x="461" y="560"/>
                </a:cubicBezTo>
                <a:cubicBezTo>
                  <a:pt x="462" y="556"/>
                  <a:pt x="461" y="553"/>
                  <a:pt x="457" y="553"/>
                </a:cubicBezTo>
                <a:cubicBezTo>
                  <a:pt x="456" y="553"/>
                  <a:pt x="456" y="553"/>
                  <a:pt x="456" y="553"/>
                </a:cubicBezTo>
                <a:cubicBezTo>
                  <a:pt x="439" y="566"/>
                  <a:pt x="423" y="583"/>
                  <a:pt x="415" y="610"/>
                </a:cubicBezTo>
                <a:cubicBezTo>
                  <a:pt x="417" y="582"/>
                  <a:pt x="434" y="569"/>
                  <a:pt x="432" y="538"/>
                </a:cubicBezTo>
                <a:cubicBezTo>
                  <a:pt x="432" y="538"/>
                  <a:pt x="431" y="538"/>
                  <a:pt x="431" y="538"/>
                </a:cubicBezTo>
                <a:cubicBezTo>
                  <a:pt x="430" y="538"/>
                  <a:pt x="430" y="538"/>
                  <a:pt x="430" y="538"/>
                </a:cubicBezTo>
                <a:cubicBezTo>
                  <a:pt x="429" y="538"/>
                  <a:pt x="429" y="538"/>
                  <a:pt x="429" y="538"/>
                </a:cubicBezTo>
                <a:cubicBezTo>
                  <a:pt x="428" y="538"/>
                  <a:pt x="426" y="538"/>
                  <a:pt x="426" y="536"/>
                </a:cubicBezTo>
                <a:cubicBezTo>
                  <a:pt x="429" y="532"/>
                  <a:pt x="429" y="524"/>
                  <a:pt x="429" y="516"/>
                </a:cubicBezTo>
                <a:cubicBezTo>
                  <a:pt x="428" y="516"/>
                  <a:pt x="428" y="515"/>
                  <a:pt x="427" y="515"/>
                </a:cubicBezTo>
                <a:cubicBezTo>
                  <a:pt x="421" y="515"/>
                  <a:pt x="421" y="521"/>
                  <a:pt x="417" y="522"/>
                </a:cubicBezTo>
                <a:cubicBezTo>
                  <a:pt x="418" y="509"/>
                  <a:pt x="416" y="498"/>
                  <a:pt x="407" y="495"/>
                </a:cubicBezTo>
                <a:cubicBezTo>
                  <a:pt x="401" y="503"/>
                  <a:pt x="395" y="510"/>
                  <a:pt x="393" y="522"/>
                </a:cubicBezTo>
                <a:cubicBezTo>
                  <a:pt x="390" y="522"/>
                  <a:pt x="391" y="517"/>
                  <a:pt x="388" y="517"/>
                </a:cubicBezTo>
                <a:cubicBezTo>
                  <a:pt x="387" y="517"/>
                  <a:pt x="387" y="517"/>
                  <a:pt x="386" y="517"/>
                </a:cubicBezTo>
                <a:cubicBezTo>
                  <a:pt x="386" y="518"/>
                  <a:pt x="385" y="519"/>
                  <a:pt x="384" y="519"/>
                </a:cubicBezTo>
                <a:cubicBezTo>
                  <a:pt x="383" y="519"/>
                  <a:pt x="383" y="519"/>
                  <a:pt x="383" y="519"/>
                </a:cubicBezTo>
                <a:cubicBezTo>
                  <a:pt x="383" y="530"/>
                  <a:pt x="384" y="541"/>
                  <a:pt x="379" y="548"/>
                </a:cubicBezTo>
                <a:cubicBezTo>
                  <a:pt x="378" y="542"/>
                  <a:pt x="376" y="537"/>
                  <a:pt x="371" y="534"/>
                </a:cubicBezTo>
                <a:cubicBezTo>
                  <a:pt x="364" y="541"/>
                  <a:pt x="370" y="553"/>
                  <a:pt x="362" y="557"/>
                </a:cubicBezTo>
                <a:cubicBezTo>
                  <a:pt x="362" y="563"/>
                  <a:pt x="369" y="570"/>
                  <a:pt x="366" y="574"/>
                </a:cubicBezTo>
                <a:cubicBezTo>
                  <a:pt x="365" y="570"/>
                  <a:pt x="362" y="569"/>
                  <a:pt x="359" y="569"/>
                </a:cubicBezTo>
                <a:cubicBezTo>
                  <a:pt x="355" y="569"/>
                  <a:pt x="351" y="571"/>
                  <a:pt x="350" y="574"/>
                </a:cubicBezTo>
                <a:cubicBezTo>
                  <a:pt x="350" y="569"/>
                  <a:pt x="348" y="567"/>
                  <a:pt x="343" y="567"/>
                </a:cubicBezTo>
                <a:cubicBezTo>
                  <a:pt x="343" y="571"/>
                  <a:pt x="340" y="572"/>
                  <a:pt x="338" y="576"/>
                </a:cubicBezTo>
                <a:cubicBezTo>
                  <a:pt x="339" y="562"/>
                  <a:pt x="325" y="563"/>
                  <a:pt x="318" y="557"/>
                </a:cubicBezTo>
                <a:cubicBezTo>
                  <a:pt x="315" y="597"/>
                  <a:pt x="324" y="628"/>
                  <a:pt x="347" y="646"/>
                </a:cubicBezTo>
                <a:cubicBezTo>
                  <a:pt x="326" y="633"/>
                  <a:pt x="310" y="622"/>
                  <a:pt x="283" y="622"/>
                </a:cubicBezTo>
                <a:cubicBezTo>
                  <a:pt x="278" y="622"/>
                  <a:pt x="273" y="623"/>
                  <a:pt x="268" y="623"/>
                </a:cubicBezTo>
                <a:cubicBezTo>
                  <a:pt x="268" y="628"/>
                  <a:pt x="277" y="631"/>
                  <a:pt x="273" y="634"/>
                </a:cubicBezTo>
                <a:cubicBezTo>
                  <a:pt x="261" y="635"/>
                  <a:pt x="247" y="634"/>
                  <a:pt x="239" y="639"/>
                </a:cubicBezTo>
                <a:cubicBezTo>
                  <a:pt x="247" y="649"/>
                  <a:pt x="263" y="650"/>
                  <a:pt x="275" y="656"/>
                </a:cubicBezTo>
                <a:cubicBezTo>
                  <a:pt x="270" y="657"/>
                  <a:pt x="268" y="661"/>
                  <a:pt x="266" y="664"/>
                </a:cubicBezTo>
                <a:cubicBezTo>
                  <a:pt x="275" y="669"/>
                  <a:pt x="284" y="670"/>
                  <a:pt x="294" y="670"/>
                </a:cubicBezTo>
                <a:cubicBezTo>
                  <a:pt x="311" y="670"/>
                  <a:pt x="329" y="665"/>
                  <a:pt x="343" y="664"/>
                </a:cubicBezTo>
                <a:cubicBezTo>
                  <a:pt x="311" y="670"/>
                  <a:pt x="296" y="701"/>
                  <a:pt x="296" y="733"/>
                </a:cubicBezTo>
                <a:cubicBezTo>
                  <a:pt x="304" y="728"/>
                  <a:pt x="314" y="725"/>
                  <a:pt x="321" y="719"/>
                </a:cubicBezTo>
                <a:cubicBezTo>
                  <a:pt x="321" y="726"/>
                  <a:pt x="321" y="726"/>
                  <a:pt x="321" y="726"/>
                </a:cubicBezTo>
                <a:cubicBezTo>
                  <a:pt x="334" y="724"/>
                  <a:pt x="339" y="715"/>
                  <a:pt x="347" y="709"/>
                </a:cubicBezTo>
                <a:cubicBezTo>
                  <a:pt x="348" y="712"/>
                  <a:pt x="351" y="712"/>
                  <a:pt x="354" y="712"/>
                </a:cubicBezTo>
                <a:cubicBezTo>
                  <a:pt x="355" y="712"/>
                  <a:pt x="357" y="712"/>
                  <a:pt x="358" y="712"/>
                </a:cubicBezTo>
                <a:cubicBezTo>
                  <a:pt x="359" y="712"/>
                  <a:pt x="359" y="712"/>
                  <a:pt x="360" y="712"/>
                </a:cubicBezTo>
                <a:cubicBezTo>
                  <a:pt x="361" y="712"/>
                  <a:pt x="362" y="712"/>
                  <a:pt x="362" y="712"/>
                </a:cubicBezTo>
                <a:cubicBezTo>
                  <a:pt x="355" y="720"/>
                  <a:pt x="359" y="728"/>
                  <a:pt x="359" y="741"/>
                </a:cubicBezTo>
                <a:cubicBezTo>
                  <a:pt x="359" y="741"/>
                  <a:pt x="359" y="741"/>
                  <a:pt x="359" y="741"/>
                </a:cubicBezTo>
                <a:cubicBezTo>
                  <a:pt x="362" y="741"/>
                  <a:pt x="364" y="740"/>
                  <a:pt x="365" y="738"/>
                </a:cubicBezTo>
                <a:cubicBezTo>
                  <a:pt x="366" y="736"/>
                  <a:pt x="367" y="735"/>
                  <a:pt x="370" y="735"/>
                </a:cubicBezTo>
                <a:cubicBezTo>
                  <a:pt x="371" y="735"/>
                  <a:pt x="371" y="735"/>
                  <a:pt x="371" y="735"/>
                </a:cubicBezTo>
                <a:cubicBezTo>
                  <a:pt x="370" y="744"/>
                  <a:pt x="363" y="751"/>
                  <a:pt x="367" y="760"/>
                </a:cubicBezTo>
                <a:cubicBezTo>
                  <a:pt x="368" y="760"/>
                  <a:pt x="368" y="760"/>
                  <a:pt x="368" y="760"/>
                </a:cubicBezTo>
                <a:cubicBezTo>
                  <a:pt x="370" y="760"/>
                  <a:pt x="371" y="759"/>
                  <a:pt x="372" y="758"/>
                </a:cubicBezTo>
                <a:cubicBezTo>
                  <a:pt x="373" y="757"/>
                  <a:pt x="374" y="755"/>
                  <a:pt x="375" y="755"/>
                </a:cubicBezTo>
                <a:cubicBezTo>
                  <a:pt x="375" y="755"/>
                  <a:pt x="375" y="756"/>
                  <a:pt x="376" y="757"/>
                </a:cubicBezTo>
                <a:cubicBezTo>
                  <a:pt x="374" y="763"/>
                  <a:pt x="376" y="773"/>
                  <a:pt x="379" y="779"/>
                </a:cubicBezTo>
                <a:cubicBezTo>
                  <a:pt x="380" y="779"/>
                  <a:pt x="381" y="779"/>
                  <a:pt x="382" y="779"/>
                </a:cubicBezTo>
                <a:cubicBezTo>
                  <a:pt x="392" y="779"/>
                  <a:pt x="390" y="767"/>
                  <a:pt x="395" y="762"/>
                </a:cubicBezTo>
                <a:cubicBezTo>
                  <a:pt x="396" y="764"/>
                  <a:pt x="396" y="767"/>
                  <a:pt x="400" y="767"/>
                </a:cubicBezTo>
                <a:cubicBezTo>
                  <a:pt x="400" y="767"/>
                  <a:pt x="401" y="767"/>
                  <a:pt x="402" y="767"/>
                </a:cubicBezTo>
                <a:cubicBezTo>
                  <a:pt x="412" y="747"/>
                  <a:pt x="407" y="721"/>
                  <a:pt x="408" y="697"/>
                </a:cubicBezTo>
                <a:cubicBezTo>
                  <a:pt x="414" y="744"/>
                  <a:pt x="455" y="742"/>
                  <a:pt x="453" y="782"/>
                </a:cubicBezTo>
                <a:cubicBezTo>
                  <a:pt x="449" y="786"/>
                  <a:pt x="446" y="791"/>
                  <a:pt x="439" y="791"/>
                </a:cubicBezTo>
                <a:cubicBezTo>
                  <a:pt x="445" y="799"/>
                  <a:pt x="452" y="806"/>
                  <a:pt x="463" y="808"/>
                </a:cubicBezTo>
                <a:cubicBezTo>
                  <a:pt x="445" y="812"/>
                  <a:pt x="442" y="831"/>
                  <a:pt x="438" y="849"/>
                </a:cubicBezTo>
                <a:cubicBezTo>
                  <a:pt x="438" y="844"/>
                  <a:pt x="434" y="840"/>
                  <a:pt x="429" y="840"/>
                </a:cubicBezTo>
                <a:cubicBezTo>
                  <a:pt x="427" y="840"/>
                  <a:pt x="425" y="841"/>
                  <a:pt x="424" y="842"/>
                </a:cubicBezTo>
                <a:cubicBezTo>
                  <a:pt x="422" y="840"/>
                  <a:pt x="422" y="836"/>
                  <a:pt x="420" y="834"/>
                </a:cubicBezTo>
                <a:cubicBezTo>
                  <a:pt x="420" y="834"/>
                  <a:pt x="420" y="834"/>
                  <a:pt x="419" y="834"/>
                </a:cubicBezTo>
                <a:cubicBezTo>
                  <a:pt x="417" y="834"/>
                  <a:pt x="416" y="835"/>
                  <a:pt x="415" y="837"/>
                </a:cubicBezTo>
                <a:cubicBezTo>
                  <a:pt x="415" y="839"/>
                  <a:pt x="414" y="841"/>
                  <a:pt x="411" y="841"/>
                </a:cubicBezTo>
                <a:cubicBezTo>
                  <a:pt x="411" y="841"/>
                  <a:pt x="411" y="841"/>
                  <a:pt x="410" y="841"/>
                </a:cubicBezTo>
                <a:cubicBezTo>
                  <a:pt x="412" y="825"/>
                  <a:pt x="405" y="818"/>
                  <a:pt x="396" y="813"/>
                </a:cubicBezTo>
                <a:cubicBezTo>
                  <a:pt x="390" y="819"/>
                  <a:pt x="393" y="834"/>
                  <a:pt x="388" y="842"/>
                </a:cubicBezTo>
                <a:cubicBezTo>
                  <a:pt x="388" y="840"/>
                  <a:pt x="387" y="839"/>
                  <a:pt x="385" y="839"/>
                </a:cubicBezTo>
                <a:cubicBezTo>
                  <a:pt x="384" y="839"/>
                  <a:pt x="383" y="839"/>
                  <a:pt x="383" y="839"/>
                </a:cubicBezTo>
                <a:cubicBezTo>
                  <a:pt x="374" y="871"/>
                  <a:pt x="379" y="901"/>
                  <a:pt x="400" y="919"/>
                </a:cubicBezTo>
                <a:cubicBezTo>
                  <a:pt x="381" y="904"/>
                  <a:pt x="368" y="884"/>
                  <a:pt x="352" y="866"/>
                </a:cubicBezTo>
                <a:cubicBezTo>
                  <a:pt x="350" y="867"/>
                  <a:pt x="349" y="868"/>
                  <a:pt x="347" y="868"/>
                </a:cubicBezTo>
                <a:cubicBezTo>
                  <a:pt x="339" y="868"/>
                  <a:pt x="329" y="859"/>
                  <a:pt x="320" y="858"/>
                </a:cubicBezTo>
                <a:cubicBezTo>
                  <a:pt x="317" y="863"/>
                  <a:pt x="325" y="866"/>
                  <a:pt x="321" y="868"/>
                </a:cubicBezTo>
                <a:cubicBezTo>
                  <a:pt x="309" y="866"/>
                  <a:pt x="299" y="861"/>
                  <a:pt x="289" y="858"/>
                </a:cubicBezTo>
                <a:cubicBezTo>
                  <a:pt x="286" y="874"/>
                  <a:pt x="306" y="881"/>
                  <a:pt x="314" y="892"/>
                </a:cubicBezTo>
                <a:cubicBezTo>
                  <a:pt x="313" y="892"/>
                  <a:pt x="313" y="892"/>
                  <a:pt x="312" y="892"/>
                </a:cubicBezTo>
                <a:cubicBezTo>
                  <a:pt x="310" y="892"/>
                  <a:pt x="309" y="892"/>
                  <a:pt x="308" y="893"/>
                </a:cubicBezTo>
                <a:cubicBezTo>
                  <a:pt x="307" y="893"/>
                  <a:pt x="306" y="894"/>
                  <a:pt x="304" y="894"/>
                </a:cubicBezTo>
                <a:cubicBezTo>
                  <a:pt x="304" y="894"/>
                  <a:pt x="304" y="894"/>
                  <a:pt x="304" y="894"/>
                </a:cubicBezTo>
                <a:cubicBezTo>
                  <a:pt x="304" y="905"/>
                  <a:pt x="315" y="906"/>
                  <a:pt x="323" y="909"/>
                </a:cubicBezTo>
                <a:cubicBezTo>
                  <a:pt x="320" y="912"/>
                  <a:pt x="323" y="913"/>
                  <a:pt x="323" y="918"/>
                </a:cubicBezTo>
                <a:cubicBezTo>
                  <a:pt x="342" y="921"/>
                  <a:pt x="364" y="922"/>
                  <a:pt x="381" y="928"/>
                </a:cubicBezTo>
                <a:cubicBezTo>
                  <a:pt x="377" y="927"/>
                  <a:pt x="374" y="927"/>
                  <a:pt x="371" y="927"/>
                </a:cubicBezTo>
                <a:cubicBezTo>
                  <a:pt x="349" y="927"/>
                  <a:pt x="336" y="936"/>
                  <a:pt x="321" y="943"/>
                </a:cubicBezTo>
                <a:cubicBezTo>
                  <a:pt x="320" y="959"/>
                  <a:pt x="303" y="959"/>
                  <a:pt x="302" y="976"/>
                </a:cubicBezTo>
                <a:cubicBezTo>
                  <a:pt x="308" y="976"/>
                  <a:pt x="314" y="977"/>
                  <a:pt x="319" y="977"/>
                </a:cubicBezTo>
                <a:cubicBezTo>
                  <a:pt x="324" y="977"/>
                  <a:pt x="329" y="976"/>
                  <a:pt x="333" y="972"/>
                </a:cubicBezTo>
                <a:cubicBezTo>
                  <a:pt x="334" y="978"/>
                  <a:pt x="330" y="977"/>
                  <a:pt x="331" y="983"/>
                </a:cubicBezTo>
                <a:cubicBezTo>
                  <a:pt x="346" y="979"/>
                  <a:pt x="356" y="981"/>
                  <a:pt x="364" y="972"/>
                </a:cubicBezTo>
                <a:cubicBezTo>
                  <a:pt x="361" y="984"/>
                  <a:pt x="372" y="981"/>
                  <a:pt x="378" y="984"/>
                </a:cubicBezTo>
                <a:cubicBezTo>
                  <a:pt x="365" y="987"/>
                  <a:pt x="364" y="1000"/>
                  <a:pt x="361" y="1012"/>
                </a:cubicBezTo>
                <a:cubicBezTo>
                  <a:pt x="361" y="1012"/>
                  <a:pt x="362" y="1012"/>
                  <a:pt x="363" y="1012"/>
                </a:cubicBezTo>
                <a:cubicBezTo>
                  <a:pt x="365" y="1012"/>
                  <a:pt x="367" y="1011"/>
                  <a:pt x="368" y="1010"/>
                </a:cubicBezTo>
                <a:cubicBezTo>
                  <a:pt x="370" y="1010"/>
                  <a:pt x="372" y="1009"/>
                  <a:pt x="373" y="1009"/>
                </a:cubicBezTo>
                <a:cubicBezTo>
                  <a:pt x="373" y="1009"/>
                  <a:pt x="374" y="1009"/>
                  <a:pt x="374" y="1010"/>
                </a:cubicBezTo>
                <a:cubicBezTo>
                  <a:pt x="372" y="1020"/>
                  <a:pt x="362" y="1021"/>
                  <a:pt x="362" y="1034"/>
                </a:cubicBezTo>
                <a:cubicBezTo>
                  <a:pt x="363" y="1034"/>
                  <a:pt x="363" y="1034"/>
                  <a:pt x="364" y="1034"/>
                </a:cubicBezTo>
                <a:cubicBezTo>
                  <a:pt x="365" y="1034"/>
                  <a:pt x="366" y="1034"/>
                  <a:pt x="367" y="1033"/>
                </a:cubicBezTo>
                <a:cubicBezTo>
                  <a:pt x="368" y="1033"/>
                  <a:pt x="369" y="1032"/>
                  <a:pt x="369" y="1032"/>
                </a:cubicBezTo>
                <a:cubicBezTo>
                  <a:pt x="370" y="1032"/>
                  <a:pt x="370" y="1033"/>
                  <a:pt x="371" y="1034"/>
                </a:cubicBezTo>
                <a:cubicBezTo>
                  <a:pt x="364" y="1037"/>
                  <a:pt x="366" y="1048"/>
                  <a:pt x="366" y="1058"/>
                </a:cubicBezTo>
                <a:cubicBezTo>
                  <a:pt x="366" y="1058"/>
                  <a:pt x="367" y="1058"/>
                  <a:pt x="368" y="1058"/>
                </a:cubicBezTo>
                <a:cubicBezTo>
                  <a:pt x="379" y="1058"/>
                  <a:pt x="383" y="1050"/>
                  <a:pt x="388" y="1044"/>
                </a:cubicBezTo>
                <a:cubicBezTo>
                  <a:pt x="388" y="1049"/>
                  <a:pt x="387" y="1054"/>
                  <a:pt x="391" y="1054"/>
                </a:cubicBezTo>
                <a:cubicBezTo>
                  <a:pt x="395" y="1048"/>
                  <a:pt x="399" y="1043"/>
                  <a:pt x="403" y="1037"/>
                </a:cubicBezTo>
                <a:cubicBezTo>
                  <a:pt x="404" y="1039"/>
                  <a:pt x="405" y="1040"/>
                  <a:pt x="407" y="1041"/>
                </a:cubicBezTo>
                <a:cubicBezTo>
                  <a:pt x="419" y="1026"/>
                  <a:pt x="418" y="998"/>
                  <a:pt x="429" y="983"/>
                </a:cubicBezTo>
                <a:cubicBezTo>
                  <a:pt x="421" y="1005"/>
                  <a:pt x="421" y="1022"/>
                  <a:pt x="431" y="1041"/>
                </a:cubicBezTo>
                <a:cubicBezTo>
                  <a:pt x="431" y="1041"/>
                  <a:pt x="432" y="1041"/>
                  <a:pt x="432" y="1041"/>
                </a:cubicBezTo>
                <a:cubicBezTo>
                  <a:pt x="439" y="1041"/>
                  <a:pt x="439" y="1051"/>
                  <a:pt x="444" y="1056"/>
                </a:cubicBezTo>
                <a:cubicBezTo>
                  <a:pt x="437" y="1061"/>
                  <a:pt x="435" y="1073"/>
                  <a:pt x="439" y="1080"/>
                </a:cubicBezTo>
                <a:cubicBezTo>
                  <a:pt x="437" y="1080"/>
                  <a:pt x="437" y="1078"/>
                  <a:pt x="435" y="1078"/>
                </a:cubicBezTo>
                <a:cubicBezTo>
                  <a:pt x="434" y="1078"/>
                  <a:pt x="434" y="1078"/>
                  <a:pt x="434" y="1078"/>
                </a:cubicBezTo>
                <a:cubicBezTo>
                  <a:pt x="435" y="1086"/>
                  <a:pt x="435" y="1084"/>
                  <a:pt x="436" y="1092"/>
                </a:cubicBezTo>
                <a:cubicBezTo>
                  <a:pt x="433" y="1094"/>
                  <a:pt x="429" y="1095"/>
                  <a:pt x="426" y="1095"/>
                </a:cubicBezTo>
                <a:cubicBezTo>
                  <a:pt x="424" y="1095"/>
                  <a:pt x="421" y="1094"/>
                  <a:pt x="419" y="1094"/>
                </a:cubicBezTo>
                <a:cubicBezTo>
                  <a:pt x="420" y="1107"/>
                  <a:pt x="429" y="1114"/>
                  <a:pt x="436" y="1121"/>
                </a:cubicBezTo>
                <a:cubicBezTo>
                  <a:pt x="434" y="1121"/>
                  <a:pt x="433" y="1121"/>
                  <a:pt x="431" y="1121"/>
                </a:cubicBezTo>
                <a:cubicBezTo>
                  <a:pt x="420" y="1121"/>
                  <a:pt x="408" y="1125"/>
                  <a:pt x="414" y="1130"/>
                </a:cubicBezTo>
                <a:cubicBezTo>
                  <a:pt x="410" y="1132"/>
                  <a:pt x="405" y="1133"/>
                  <a:pt x="403" y="1138"/>
                </a:cubicBezTo>
                <a:cubicBezTo>
                  <a:pt x="409" y="1140"/>
                  <a:pt x="416" y="1141"/>
                  <a:pt x="423" y="1141"/>
                </a:cubicBezTo>
                <a:cubicBezTo>
                  <a:pt x="428" y="1141"/>
                  <a:pt x="434" y="1140"/>
                  <a:pt x="438" y="1138"/>
                </a:cubicBezTo>
                <a:cubicBezTo>
                  <a:pt x="434" y="1145"/>
                  <a:pt x="433" y="1158"/>
                  <a:pt x="439" y="1164"/>
                </a:cubicBezTo>
                <a:cubicBezTo>
                  <a:pt x="446" y="1158"/>
                  <a:pt x="450" y="1150"/>
                  <a:pt x="460" y="1147"/>
                </a:cubicBezTo>
                <a:cubicBezTo>
                  <a:pt x="462" y="1158"/>
                  <a:pt x="470" y="1163"/>
                  <a:pt x="479" y="1167"/>
                </a:cubicBezTo>
                <a:cubicBezTo>
                  <a:pt x="483" y="1160"/>
                  <a:pt x="480" y="1148"/>
                  <a:pt x="482" y="1142"/>
                </a:cubicBezTo>
                <a:cubicBezTo>
                  <a:pt x="491" y="1147"/>
                  <a:pt x="489" y="1143"/>
                  <a:pt x="497" y="1147"/>
                </a:cubicBezTo>
                <a:cubicBezTo>
                  <a:pt x="499" y="1136"/>
                  <a:pt x="489" y="1133"/>
                  <a:pt x="496" y="1126"/>
                </a:cubicBezTo>
                <a:cubicBezTo>
                  <a:pt x="491" y="1123"/>
                  <a:pt x="481" y="1124"/>
                  <a:pt x="475" y="1121"/>
                </a:cubicBezTo>
                <a:cubicBezTo>
                  <a:pt x="488" y="1117"/>
                  <a:pt x="499" y="1115"/>
                  <a:pt x="508" y="1115"/>
                </a:cubicBezTo>
                <a:cubicBezTo>
                  <a:pt x="567" y="1115"/>
                  <a:pt x="530" y="1206"/>
                  <a:pt x="504" y="1278"/>
                </a:cubicBezTo>
                <a:cubicBezTo>
                  <a:pt x="500" y="1274"/>
                  <a:pt x="486" y="1275"/>
                  <a:pt x="491" y="1266"/>
                </a:cubicBezTo>
                <a:cubicBezTo>
                  <a:pt x="478" y="1266"/>
                  <a:pt x="470" y="1262"/>
                  <a:pt x="460" y="1260"/>
                </a:cubicBezTo>
                <a:cubicBezTo>
                  <a:pt x="455" y="1264"/>
                  <a:pt x="442" y="1267"/>
                  <a:pt x="435" y="1267"/>
                </a:cubicBezTo>
                <a:cubicBezTo>
                  <a:pt x="434" y="1267"/>
                  <a:pt x="433" y="1267"/>
                  <a:pt x="432" y="1266"/>
                </a:cubicBezTo>
                <a:cubicBezTo>
                  <a:pt x="462" y="1258"/>
                  <a:pt x="486" y="1247"/>
                  <a:pt x="501" y="1227"/>
                </a:cubicBezTo>
                <a:cubicBezTo>
                  <a:pt x="498" y="1226"/>
                  <a:pt x="492" y="1227"/>
                  <a:pt x="491" y="1224"/>
                </a:cubicBezTo>
                <a:cubicBezTo>
                  <a:pt x="498" y="1220"/>
                  <a:pt x="502" y="1214"/>
                  <a:pt x="504" y="1205"/>
                </a:cubicBezTo>
                <a:cubicBezTo>
                  <a:pt x="504" y="1205"/>
                  <a:pt x="503" y="1205"/>
                  <a:pt x="503" y="1205"/>
                </a:cubicBezTo>
                <a:cubicBezTo>
                  <a:pt x="501" y="1205"/>
                  <a:pt x="501" y="1204"/>
                  <a:pt x="501" y="1203"/>
                </a:cubicBezTo>
                <a:cubicBezTo>
                  <a:pt x="501" y="1202"/>
                  <a:pt x="500" y="1201"/>
                  <a:pt x="499" y="1201"/>
                </a:cubicBezTo>
                <a:cubicBezTo>
                  <a:pt x="499" y="1201"/>
                  <a:pt x="498" y="1201"/>
                  <a:pt x="497" y="1201"/>
                </a:cubicBezTo>
                <a:cubicBezTo>
                  <a:pt x="492" y="1205"/>
                  <a:pt x="483" y="1206"/>
                  <a:pt x="477" y="1210"/>
                </a:cubicBezTo>
                <a:cubicBezTo>
                  <a:pt x="478" y="1208"/>
                  <a:pt x="479" y="1205"/>
                  <a:pt x="479" y="1201"/>
                </a:cubicBezTo>
                <a:cubicBezTo>
                  <a:pt x="468" y="1202"/>
                  <a:pt x="462" y="1214"/>
                  <a:pt x="455" y="1214"/>
                </a:cubicBezTo>
                <a:cubicBezTo>
                  <a:pt x="454" y="1214"/>
                  <a:pt x="454" y="1214"/>
                  <a:pt x="453" y="1213"/>
                </a:cubicBezTo>
                <a:cubicBezTo>
                  <a:pt x="457" y="1211"/>
                  <a:pt x="459" y="1207"/>
                  <a:pt x="458" y="1200"/>
                </a:cubicBezTo>
                <a:cubicBezTo>
                  <a:pt x="457" y="1200"/>
                  <a:pt x="457" y="1200"/>
                  <a:pt x="457" y="1200"/>
                </a:cubicBezTo>
                <a:cubicBezTo>
                  <a:pt x="453" y="1200"/>
                  <a:pt x="451" y="1202"/>
                  <a:pt x="449" y="1204"/>
                </a:cubicBezTo>
                <a:cubicBezTo>
                  <a:pt x="447" y="1206"/>
                  <a:pt x="446" y="1208"/>
                  <a:pt x="443" y="1208"/>
                </a:cubicBezTo>
                <a:cubicBezTo>
                  <a:pt x="441" y="1208"/>
                  <a:pt x="440" y="1208"/>
                  <a:pt x="438" y="1207"/>
                </a:cubicBezTo>
                <a:cubicBezTo>
                  <a:pt x="437" y="1212"/>
                  <a:pt x="432" y="1214"/>
                  <a:pt x="431" y="1219"/>
                </a:cubicBezTo>
                <a:cubicBezTo>
                  <a:pt x="430" y="1208"/>
                  <a:pt x="424" y="1203"/>
                  <a:pt x="417" y="1198"/>
                </a:cubicBezTo>
                <a:cubicBezTo>
                  <a:pt x="421" y="1195"/>
                  <a:pt x="418" y="1183"/>
                  <a:pt x="417" y="1179"/>
                </a:cubicBezTo>
                <a:cubicBezTo>
                  <a:pt x="416" y="1179"/>
                  <a:pt x="416" y="1179"/>
                  <a:pt x="415" y="1179"/>
                </a:cubicBezTo>
                <a:cubicBezTo>
                  <a:pt x="405" y="1179"/>
                  <a:pt x="405" y="1190"/>
                  <a:pt x="400" y="1195"/>
                </a:cubicBezTo>
                <a:cubicBezTo>
                  <a:pt x="400" y="1193"/>
                  <a:pt x="399" y="1191"/>
                  <a:pt x="397" y="1191"/>
                </a:cubicBezTo>
                <a:cubicBezTo>
                  <a:pt x="397" y="1191"/>
                  <a:pt x="397" y="1191"/>
                  <a:pt x="396" y="1191"/>
                </a:cubicBezTo>
                <a:cubicBezTo>
                  <a:pt x="392" y="1194"/>
                  <a:pt x="392" y="1202"/>
                  <a:pt x="385" y="1202"/>
                </a:cubicBezTo>
                <a:cubicBezTo>
                  <a:pt x="384" y="1202"/>
                  <a:pt x="384" y="1202"/>
                  <a:pt x="383" y="1201"/>
                </a:cubicBezTo>
                <a:cubicBezTo>
                  <a:pt x="380" y="1213"/>
                  <a:pt x="375" y="1224"/>
                  <a:pt x="374" y="1237"/>
                </a:cubicBezTo>
                <a:cubicBezTo>
                  <a:pt x="370" y="1213"/>
                  <a:pt x="364" y="1190"/>
                  <a:pt x="345" y="1179"/>
                </a:cubicBezTo>
                <a:cubicBezTo>
                  <a:pt x="345" y="1182"/>
                  <a:pt x="346" y="1186"/>
                  <a:pt x="343" y="1186"/>
                </a:cubicBezTo>
                <a:cubicBezTo>
                  <a:pt x="335" y="1182"/>
                  <a:pt x="334" y="1170"/>
                  <a:pt x="323" y="1169"/>
                </a:cubicBezTo>
                <a:cubicBezTo>
                  <a:pt x="318" y="1181"/>
                  <a:pt x="327" y="1192"/>
                  <a:pt x="331" y="1200"/>
                </a:cubicBezTo>
                <a:cubicBezTo>
                  <a:pt x="330" y="1199"/>
                  <a:pt x="328" y="1198"/>
                  <a:pt x="325" y="1198"/>
                </a:cubicBezTo>
                <a:cubicBezTo>
                  <a:pt x="322" y="1198"/>
                  <a:pt x="320" y="1199"/>
                  <a:pt x="320" y="1201"/>
                </a:cubicBezTo>
                <a:cubicBezTo>
                  <a:pt x="322" y="1211"/>
                  <a:pt x="332" y="1211"/>
                  <a:pt x="328" y="1222"/>
                </a:cubicBezTo>
                <a:cubicBezTo>
                  <a:pt x="335" y="1229"/>
                  <a:pt x="350" y="1237"/>
                  <a:pt x="352" y="1244"/>
                </a:cubicBezTo>
                <a:cubicBezTo>
                  <a:pt x="346" y="1241"/>
                  <a:pt x="338" y="1239"/>
                  <a:pt x="329" y="1239"/>
                </a:cubicBezTo>
                <a:cubicBezTo>
                  <a:pt x="313" y="1239"/>
                  <a:pt x="297" y="1245"/>
                  <a:pt x="290" y="1253"/>
                </a:cubicBezTo>
                <a:cubicBezTo>
                  <a:pt x="297" y="1256"/>
                  <a:pt x="303" y="1261"/>
                  <a:pt x="311" y="1263"/>
                </a:cubicBezTo>
                <a:cubicBezTo>
                  <a:pt x="310" y="1267"/>
                  <a:pt x="306" y="1266"/>
                  <a:pt x="309" y="1270"/>
                </a:cubicBezTo>
                <a:cubicBezTo>
                  <a:pt x="310" y="1270"/>
                  <a:pt x="310" y="1270"/>
                  <a:pt x="311" y="1270"/>
                </a:cubicBezTo>
                <a:cubicBezTo>
                  <a:pt x="314" y="1270"/>
                  <a:pt x="317" y="1271"/>
                  <a:pt x="320" y="1272"/>
                </a:cubicBezTo>
                <a:cubicBezTo>
                  <a:pt x="322" y="1273"/>
                  <a:pt x="325" y="1273"/>
                  <a:pt x="329" y="1273"/>
                </a:cubicBezTo>
                <a:cubicBezTo>
                  <a:pt x="330" y="1273"/>
                  <a:pt x="331" y="1273"/>
                  <a:pt x="331" y="1273"/>
                </a:cubicBezTo>
                <a:cubicBezTo>
                  <a:pt x="330" y="1279"/>
                  <a:pt x="333" y="1282"/>
                  <a:pt x="335" y="1285"/>
                </a:cubicBezTo>
                <a:cubicBezTo>
                  <a:pt x="327" y="1288"/>
                  <a:pt x="322" y="1293"/>
                  <a:pt x="318" y="1299"/>
                </a:cubicBezTo>
                <a:cubicBezTo>
                  <a:pt x="318" y="1301"/>
                  <a:pt x="319" y="1301"/>
                  <a:pt x="320" y="1301"/>
                </a:cubicBezTo>
                <a:cubicBezTo>
                  <a:pt x="321" y="1301"/>
                  <a:pt x="322" y="1301"/>
                  <a:pt x="323" y="1301"/>
                </a:cubicBezTo>
                <a:cubicBezTo>
                  <a:pt x="324" y="1301"/>
                  <a:pt x="325" y="1300"/>
                  <a:pt x="326" y="1300"/>
                </a:cubicBezTo>
                <a:cubicBezTo>
                  <a:pt x="327" y="1300"/>
                  <a:pt x="328" y="1301"/>
                  <a:pt x="328" y="1302"/>
                </a:cubicBezTo>
                <a:cubicBezTo>
                  <a:pt x="321" y="1305"/>
                  <a:pt x="315" y="1310"/>
                  <a:pt x="309" y="1314"/>
                </a:cubicBezTo>
                <a:cubicBezTo>
                  <a:pt x="311" y="1316"/>
                  <a:pt x="316" y="1315"/>
                  <a:pt x="314" y="1319"/>
                </a:cubicBezTo>
                <a:cubicBezTo>
                  <a:pt x="306" y="1321"/>
                  <a:pt x="305" y="1329"/>
                  <a:pt x="302" y="1335"/>
                </a:cubicBezTo>
                <a:cubicBezTo>
                  <a:pt x="303" y="1335"/>
                  <a:pt x="304" y="1335"/>
                  <a:pt x="305" y="1335"/>
                </a:cubicBezTo>
                <a:cubicBezTo>
                  <a:pt x="306" y="1335"/>
                  <a:pt x="308" y="1335"/>
                  <a:pt x="309" y="1335"/>
                </a:cubicBezTo>
                <a:cubicBezTo>
                  <a:pt x="311" y="1335"/>
                  <a:pt x="312" y="1335"/>
                  <a:pt x="313" y="1335"/>
                </a:cubicBezTo>
                <a:cubicBezTo>
                  <a:pt x="317" y="1335"/>
                  <a:pt x="319" y="1335"/>
                  <a:pt x="321" y="1333"/>
                </a:cubicBezTo>
                <a:cubicBezTo>
                  <a:pt x="321" y="1337"/>
                  <a:pt x="318" y="1339"/>
                  <a:pt x="323" y="1340"/>
                </a:cubicBezTo>
                <a:cubicBezTo>
                  <a:pt x="341" y="1338"/>
                  <a:pt x="357" y="1320"/>
                  <a:pt x="367" y="1311"/>
                </a:cubicBezTo>
                <a:cubicBezTo>
                  <a:pt x="357" y="1321"/>
                  <a:pt x="357" y="1337"/>
                  <a:pt x="352" y="1345"/>
                </a:cubicBezTo>
                <a:cubicBezTo>
                  <a:pt x="353" y="1348"/>
                  <a:pt x="357" y="1348"/>
                  <a:pt x="359" y="1350"/>
                </a:cubicBezTo>
                <a:cubicBezTo>
                  <a:pt x="356" y="1352"/>
                  <a:pt x="356" y="1366"/>
                  <a:pt x="360" y="1366"/>
                </a:cubicBezTo>
                <a:cubicBezTo>
                  <a:pt x="361" y="1366"/>
                  <a:pt x="361" y="1366"/>
                  <a:pt x="361" y="1366"/>
                </a:cubicBezTo>
                <a:cubicBezTo>
                  <a:pt x="364" y="1361"/>
                  <a:pt x="367" y="1353"/>
                  <a:pt x="373" y="1353"/>
                </a:cubicBezTo>
                <a:cubicBezTo>
                  <a:pt x="374" y="1353"/>
                  <a:pt x="375" y="1353"/>
                  <a:pt x="376" y="1354"/>
                </a:cubicBezTo>
                <a:cubicBezTo>
                  <a:pt x="380" y="1351"/>
                  <a:pt x="378" y="1342"/>
                  <a:pt x="381" y="1338"/>
                </a:cubicBezTo>
                <a:cubicBezTo>
                  <a:pt x="384" y="1343"/>
                  <a:pt x="385" y="1349"/>
                  <a:pt x="391" y="1350"/>
                </a:cubicBezTo>
                <a:cubicBezTo>
                  <a:pt x="400" y="1332"/>
                  <a:pt x="386" y="1309"/>
                  <a:pt x="395" y="1294"/>
                </a:cubicBezTo>
                <a:cubicBezTo>
                  <a:pt x="455" y="1352"/>
                  <a:pt x="421" y="1419"/>
                  <a:pt x="369" y="1468"/>
                </a:cubicBezTo>
                <a:cubicBezTo>
                  <a:pt x="337" y="1499"/>
                  <a:pt x="306" y="1536"/>
                  <a:pt x="272" y="1545"/>
                </a:cubicBezTo>
                <a:cubicBezTo>
                  <a:pt x="276" y="1541"/>
                  <a:pt x="270" y="1538"/>
                  <a:pt x="272" y="1532"/>
                </a:cubicBezTo>
                <a:cubicBezTo>
                  <a:pt x="271" y="1531"/>
                  <a:pt x="270" y="1531"/>
                  <a:pt x="269" y="1531"/>
                </a:cubicBezTo>
                <a:cubicBezTo>
                  <a:pt x="267" y="1531"/>
                  <a:pt x="267" y="1534"/>
                  <a:pt x="265" y="1535"/>
                </a:cubicBezTo>
                <a:cubicBezTo>
                  <a:pt x="269" y="1524"/>
                  <a:pt x="261" y="1523"/>
                  <a:pt x="260" y="1513"/>
                </a:cubicBezTo>
                <a:cubicBezTo>
                  <a:pt x="247" y="1515"/>
                  <a:pt x="243" y="1533"/>
                  <a:pt x="244" y="1544"/>
                </a:cubicBezTo>
                <a:cubicBezTo>
                  <a:pt x="237" y="1539"/>
                  <a:pt x="233" y="1531"/>
                  <a:pt x="222" y="1530"/>
                </a:cubicBezTo>
                <a:cubicBezTo>
                  <a:pt x="222" y="1539"/>
                  <a:pt x="221" y="1548"/>
                  <a:pt x="227" y="1550"/>
                </a:cubicBezTo>
                <a:cubicBezTo>
                  <a:pt x="219" y="1550"/>
                  <a:pt x="219" y="1550"/>
                  <a:pt x="219" y="1550"/>
                </a:cubicBezTo>
                <a:cubicBezTo>
                  <a:pt x="224" y="1561"/>
                  <a:pt x="236" y="1565"/>
                  <a:pt x="246" y="1571"/>
                </a:cubicBezTo>
                <a:cubicBezTo>
                  <a:pt x="224" y="1573"/>
                  <a:pt x="194" y="1576"/>
                  <a:pt x="186" y="1597"/>
                </a:cubicBezTo>
                <a:cubicBezTo>
                  <a:pt x="186" y="1580"/>
                  <a:pt x="188" y="1573"/>
                  <a:pt x="186" y="1557"/>
                </a:cubicBezTo>
                <a:cubicBezTo>
                  <a:pt x="219" y="1549"/>
                  <a:pt x="224" y="1472"/>
                  <a:pt x="253" y="1472"/>
                </a:cubicBezTo>
                <a:cubicBezTo>
                  <a:pt x="259" y="1472"/>
                  <a:pt x="266" y="1475"/>
                  <a:pt x="275" y="1484"/>
                </a:cubicBezTo>
                <a:cubicBezTo>
                  <a:pt x="274" y="1474"/>
                  <a:pt x="282" y="1474"/>
                  <a:pt x="285" y="1470"/>
                </a:cubicBezTo>
                <a:cubicBezTo>
                  <a:pt x="281" y="1469"/>
                  <a:pt x="278" y="1467"/>
                  <a:pt x="275" y="1465"/>
                </a:cubicBezTo>
                <a:cubicBezTo>
                  <a:pt x="276" y="1463"/>
                  <a:pt x="277" y="1460"/>
                  <a:pt x="277" y="1456"/>
                </a:cubicBezTo>
                <a:cubicBezTo>
                  <a:pt x="276" y="1456"/>
                  <a:pt x="276" y="1456"/>
                  <a:pt x="276" y="1456"/>
                </a:cubicBezTo>
                <a:cubicBezTo>
                  <a:pt x="268" y="1456"/>
                  <a:pt x="270" y="1446"/>
                  <a:pt x="265" y="1443"/>
                </a:cubicBezTo>
                <a:cubicBezTo>
                  <a:pt x="262" y="1446"/>
                  <a:pt x="261" y="1450"/>
                  <a:pt x="258" y="1453"/>
                </a:cubicBezTo>
                <a:cubicBezTo>
                  <a:pt x="254" y="1445"/>
                  <a:pt x="265" y="1437"/>
                  <a:pt x="274" y="1437"/>
                </a:cubicBezTo>
                <a:cubicBezTo>
                  <a:pt x="276" y="1437"/>
                  <a:pt x="277" y="1437"/>
                  <a:pt x="278" y="1438"/>
                </a:cubicBezTo>
                <a:cubicBezTo>
                  <a:pt x="273" y="1443"/>
                  <a:pt x="276" y="1455"/>
                  <a:pt x="286" y="1455"/>
                </a:cubicBezTo>
                <a:cubicBezTo>
                  <a:pt x="286" y="1455"/>
                  <a:pt x="287" y="1455"/>
                  <a:pt x="287" y="1455"/>
                </a:cubicBezTo>
                <a:cubicBezTo>
                  <a:pt x="290" y="1449"/>
                  <a:pt x="291" y="1443"/>
                  <a:pt x="299" y="1443"/>
                </a:cubicBezTo>
                <a:cubicBezTo>
                  <a:pt x="299" y="1444"/>
                  <a:pt x="300" y="1444"/>
                  <a:pt x="302" y="1444"/>
                </a:cubicBezTo>
                <a:cubicBezTo>
                  <a:pt x="302" y="1444"/>
                  <a:pt x="302" y="1444"/>
                  <a:pt x="302" y="1444"/>
                </a:cubicBezTo>
                <a:cubicBezTo>
                  <a:pt x="300" y="1447"/>
                  <a:pt x="301" y="1452"/>
                  <a:pt x="301" y="1456"/>
                </a:cubicBezTo>
                <a:cubicBezTo>
                  <a:pt x="307" y="1456"/>
                  <a:pt x="308" y="1451"/>
                  <a:pt x="314" y="1451"/>
                </a:cubicBezTo>
                <a:cubicBezTo>
                  <a:pt x="317" y="1454"/>
                  <a:pt x="316" y="1460"/>
                  <a:pt x="321" y="1460"/>
                </a:cubicBezTo>
                <a:cubicBezTo>
                  <a:pt x="321" y="1460"/>
                  <a:pt x="321" y="1460"/>
                  <a:pt x="321" y="1460"/>
                </a:cubicBezTo>
                <a:cubicBezTo>
                  <a:pt x="322" y="1457"/>
                  <a:pt x="322" y="1453"/>
                  <a:pt x="325" y="1451"/>
                </a:cubicBezTo>
                <a:cubicBezTo>
                  <a:pt x="326" y="1453"/>
                  <a:pt x="331" y="1455"/>
                  <a:pt x="335" y="1455"/>
                </a:cubicBezTo>
                <a:cubicBezTo>
                  <a:pt x="337" y="1455"/>
                  <a:pt x="339" y="1454"/>
                  <a:pt x="340" y="1453"/>
                </a:cubicBezTo>
                <a:cubicBezTo>
                  <a:pt x="335" y="1451"/>
                  <a:pt x="337" y="1443"/>
                  <a:pt x="331" y="1441"/>
                </a:cubicBezTo>
                <a:cubicBezTo>
                  <a:pt x="334" y="1439"/>
                  <a:pt x="338" y="1437"/>
                  <a:pt x="338" y="1432"/>
                </a:cubicBezTo>
                <a:cubicBezTo>
                  <a:pt x="329" y="1431"/>
                  <a:pt x="339" y="1417"/>
                  <a:pt x="333" y="1410"/>
                </a:cubicBezTo>
                <a:cubicBezTo>
                  <a:pt x="330" y="1413"/>
                  <a:pt x="324" y="1414"/>
                  <a:pt x="321" y="1417"/>
                </a:cubicBezTo>
                <a:cubicBezTo>
                  <a:pt x="321" y="1413"/>
                  <a:pt x="319" y="1410"/>
                  <a:pt x="316" y="1408"/>
                </a:cubicBezTo>
                <a:cubicBezTo>
                  <a:pt x="312" y="1412"/>
                  <a:pt x="305" y="1424"/>
                  <a:pt x="313" y="1428"/>
                </a:cubicBezTo>
                <a:cubicBezTo>
                  <a:pt x="307" y="1425"/>
                  <a:pt x="300" y="1422"/>
                  <a:pt x="292" y="1422"/>
                </a:cubicBezTo>
                <a:cubicBezTo>
                  <a:pt x="289" y="1422"/>
                  <a:pt x="285" y="1423"/>
                  <a:pt x="282" y="1424"/>
                </a:cubicBezTo>
                <a:cubicBezTo>
                  <a:pt x="282" y="1412"/>
                  <a:pt x="282" y="1412"/>
                  <a:pt x="282" y="1412"/>
                </a:cubicBezTo>
                <a:cubicBezTo>
                  <a:pt x="284" y="1413"/>
                  <a:pt x="286" y="1413"/>
                  <a:pt x="287" y="1413"/>
                </a:cubicBezTo>
                <a:cubicBezTo>
                  <a:pt x="288" y="1413"/>
                  <a:pt x="290" y="1413"/>
                  <a:pt x="292" y="1412"/>
                </a:cubicBezTo>
                <a:cubicBezTo>
                  <a:pt x="289" y="1406"/>
                  <a:pt x="293" y="1405"/>
                  <a:pt x="292" y="1398"/>
                </a:cubicBezTo>
                <a:cubicBezTo>
                  <a:pt x="279" y="1398"/>
                  <a:pt x="279" y="1395"/>
                  <a:pt x="268" y="1393"/>
                </a:cubicBezTo>
                <a:cubicBezTo>
                  <a:pt x="264" y="1404"/>
                  <a:pt x="269" y="1405"/>
                  <a:pt x="265" y="1414"/>
                </a:cubicBezTo>
                <a:cubicBezTo>
                  <a:pt x="270" y="1416"/>
                  <a:pt x="276" y="1417"/>
                  <a:pt x="278" y="1417"/>
                </a:cubicBezTo>
                <a:cubicBezTo>
                  <a:pt x="270" y="1438"/>
                  <a:pt x="247" y="1444"/>
                  <a:pt x="236" y="1463"/>
                </a:cubicBezTo>
                <a:cubicBezTo>
                  <a:pt x="239" y="1442"/>
                  <a:pt x="225" y="1438"/>
                  <a:pt x="217" y="1427"/>
                </a:cubicBezTo>
                <a:cubicBezTo>
                  <a:pt x="222" y="1428"/>
                  <a:pt x="227" y="1429"/>
                  <a:pt x="233" y="1429"/>
                </a:cubicBezTo>
                <a:cubicBezTo>
                  <a:pt x="234" y="1429"/>
                  <a:pt x="236" y="1429"/>
                  <a:pt x="237" y="1429"/>
                </a:cubicBezTo>
                <a:cubicBezTo>
                  <a:pt x="233" y="1421"/>
                  <a:pt x="248" y="1424"/>
                  <a:pt x="246" y="1414"/>
                </a:cubicBezTo>
                <a:cubicBezTo>
                  <a:pt x="245" y="1414"/>
                  <a:pt x="244" y="1414"/>
                  <a:pt x="244" y="1414"/>
                </a:cubicBezTo>
                <a:cubicBezTo>
                  <a:pt x="241" y="1414"/>
                  <a:pt x="240" y="1413"/>
                  <a:pt x="238" y="1413"/>
                </a:cubicBezTo>
                <a:cubicBezTo>
                  <a:pt x="236" y="1412"/>
                  <a:pt x="235" y="1412"/>
                  <a:pt x="233" y="1412"/>
                </a:cubicBezTo>
                <a:cubicBezTo>
                  <a:pt x="232" y="1412"/>
                  <a:pt x="230" y="1412"/>
                  <a:pt x="229" y="1414"/>
                </a:cubicBezTo>
                <a:cubicBezTo>
                  <a:pt x="235" y="1408"/>
                  <a:pt x="238" y="1395"/>
                  <a:pt x="232" y="1391"/>
                </a:cubicBezTo>
                <a:cubicBezTo>
                  <a:pt x="224" y="1397"/>
                  <a:pt x="218" y="1396"/>
                  <a:pt x="210" y="1402"/>
                </a:cubicBezTo>
                <a:cubicBezTo>
                  <a:pt x="208" y="1400"/>
                  <a:pt x="208" y="1395"/>
                  <a:pt x="204" y="1395"/>
                </a:cubicBezTo>
                <a:cubicBezTo>
                  <a:pt x="203" y="1395"/>
                  <a:pt x="203" y="1395"/>
                  <a:pt x="203" y="1395"/>
                </a:cubicBezTo>
                <a:cubicBezTo>
                  <a:pt x="199" y="1399"/>
                  <a:pt x="196" y="1406"/>
                  <a:pt x="195" y="1414"/>
                </a:cubicBezTo>
                <a:cubicBezTo>
                  <a:pt x="193" y="1407"/>
                  <a:pt x="187" y="1405"/>
                  <a:pt x="183" y="1402"/>
                </a:cubicBezTo>
                <a:cubicBezTo>
                  <a:pt x="181" y="1404"/>
                  <a:pt x="181" y="1404"/>
                  <a:pt x="180" y="1404"/>
                </a:cubicBezTo>
                <a:cubicBezTo>
                  <a:pt x="180" y="1404"/>
                  <a:pt x="180" y="1403"/>
                  <a:pt x="179" y="1403"/>
                </a:cubicBezTo>
                <a:cubicBezTo>
                  <a:pt x="178" y="1402"/>
                  <a:pt x="177" y="1402"/>
                  <a:pt x="176" y="1402"/>
                </a:cubicBezTo>
                <a:cubicBezTo>
                  <a:pt x="175" y="1402"/>
                  <a:pt x="175" y="1402"/>
                  <a:pt x="174" y="1402"/>
                </a:cubicBezTo>
                <a:cubicBezTo>
                  <a:pt x="177" y="1411"/>
                  <a:pt x="179" y="1419"/>
                  <a:pt x="188" y="1422"/>
                </a:cubicBezTo>
                <a:cubicBezTo>
                  <a:pt x="181" y="1424"/>
                  <a:pt x="174" y="1425"/>
                  <a:pt x="174" y="1434"/>
                </a:cubicBezTo>
                <a:cubicBezTo>
                  <a:pt x="179" y="1436"/>
                  <a:pt x="186" y="1435"/>
                  <a:pt x="190" y="1438"/>
                </a:cubicBezTo>
                <a:cubicBezTo>
                  <a:pt x="187" y="1442"/>
                  <a:pt x="188" y="1449"/>
                  <a:pt x="188" y="1456"/>
                </a:cubicBezTo>
                <a:cubicBezTo>
                  <a:pt x="195" y="1455"/>
                  <a:pt x="201" y="1453"/>
                  <a:pt x="203" y="1446"/>
                </a:cubicBezTo>
                <a:cubicBezTo>
                  <a:pt x="208" y="1458"/>
                  <a:pt x="204" y="1468"/>
                  <a:pt x="195" y="1473"/>
                </a:cubicBezTo>
                <a:cubicBezTo>
                  <a:pt x="190" y="1471"/>
                  <a:pt x="187" y="1467"/>
                  <a:pt x="181" y="1467"/>
                </a:cubicBezTo>
                <a:cubicBezTo>
                  <a:pt x="177" y="1471"/>
                  <a:pt x="183" y="1479"/>
                  <a:pt x="177" y="1479"/>
                </a:cubicBezTo>
                <a:cubicBezTo>
                  <a:pt x="177" y="1479"/>
                  <a:pt x="175" y="1479"/>
                  <a:pt x="174" y="1479"/>
                </a:cubicBezTo>
                <a:cubicBezTo>
                  <a:pt x="173" y="1487"/>
                  <a:pt x="179" y="1488"/>
                  <a:pt x="184" y="1491"/>
                </a:cubicBezTo>
                <a:cubicBezTo>
                  <a:pt x="178" y="1494"/>
                  <a:pt x="175" y="1500"/>
                  <a:pt x="171" y="1506"/>
                </a:cubicBezTo>
                <a:cubicBezTo>
                  <a:pt x="164" y="1491"/>
                  <a:pt x="150" y="1483"/>
                  <a:pt x="130" y="1482"/>
                </a:cubicBezTo>
                <a:cubicBezTo>
                  <a:pt x="137" y="1479"/>
                  <a:pt x="145" y="1478"/>
                  <a:pt x="148" y="1472"/>
                </a:cubicBezTo>
                <a:cubicBezTo>
                  <a:pt x="144" y="1467"/>
                  <a:pt x="147" y="1464"/>
                  <a:pt x="147" y="1455"/>
                </a:cubicBezTo>
                <a:cubicBezTo>
                  <a:pt x="140" y="1456"/>
                  <a:pt x="134" y="1458"/>
                  <a:pt x="131" y="1463"/>
                </a:cubicBezTo>
                <a:cubicBezTo>
                  <a:pt x="132" y="1452"/>
                  <a:pt x="132" y="1441"/>
                  <a:pt x="121" y="1441"/>
                </a:cubicBezTo>
                <a:cubicBezTo>
                  <a:pt x="121" y="1441"/>
                  <a:pt x="121" y="1441"/>
                  <a:pt x="121" y="1441"/>
                </a:cubicBezTo>
                <a:cubicBezTo>
                  <a:pt x="118" y="1448"/>
                  <a:pt x="113" y="1454"/>
                  <a:pt x="111" y="1463"/>
                </a:cubicBezTo>
                <a:cubicBezTo>
                  <a:pt x="110" y="1464"/>
                  <a:pt x="109" y="1464"/>
                  <a:pt x="108" y="1464"/>
                </a:cubicBezTo>
                <a:cubicBezTo>
                  <a:pt x="103" y="1464"/>
                  <a:pt x="103" y="1460"/>
                  <a:pt x="99" y="1460"/>
                </a:cubicBezTo>
                <a:cubicBezTo>
                  <a:pt x="97" y="1469"/>
                  <a:pt x="103" y="1479"/>
                  <a:pt x="101" y="1482"/>
                </a:cubicBezTo>
                <a:cubicBezTo>
                  <a:pt x="98" y="1480"/>
                  <a:pt x="96" y="1480"/>
                  <a:pt x="94" y="1480"/>
                </a:cubicBezTo>
                <a:cubicBezTo>
                  <a:pt x="91" y="1480"/>
                  <a:pt x="89" y="1481"/>
                  <a:pt x="86" y="1482"/>
                </a:cubicBezTo>
                <a:cubicBezTo>
                  <a:pt x="83" y="1483"/>
                  <a:pt x="81" y="1484"/>
                  <a:pt x="78" y="1484"/>
                </a:cubicBezTo>
                <a:cubicBezTo>
                  <a:pt x="77" y="1484"/>
                  <a:pt x="77" y="1484"/>
                  <a:pt x="77" y="1484"/>
                </a:cubicBezTo>
                <a:cubicBezTo>
                  <a:pt x="82" y="1492"/>
                  <a:pt x="92" y="1495"/>
                  <a:pt x="101" y="1496"/>
                </a:cubicBezTo>
                <a:cubicBezTo>
                  <a:pt x="95" y="1497"/>
                  <a:pt x="93" y="1503"/>
                  <a:pt x="94" y="1511"/>
                </a:cubicBezTo>
                <a:cubicBezTo>
                  <a:pt x="95" y="1511"/>
                  <a:pt x="95" y="1511"/>
                  <a:pt x="96" y="1511"/>
                </a:cubicBezTo>
                <a:cubicBezTo>
                  <a:pt x="103" y="1511"/>
                  <a:pt x="105" y="1506"/>
                  <a:pt x="113" y="1506"/>
                </a:cubicBezTo>
                <a:cubicBezTo>
                  <a:pt x="113" y="1514"/>
                  <a:pt x="118" y="1519"/>
                  <a:pt x="121" y="1525"/>
                </a:cubicBezTo>
                <a:cubicBezTo>
                  <a:pt x="121" y="1522"/>
                  <a:pt x="123" y="1521"/>
                  <a:pt x="126" y="1521"/>
                </a:cubicBezTo>
                <a:cubicBezTo>
                  <a:pt x="127" y="1521"/>
                  <a:pt x="127" y="1521"/>
                  <a:pt x="128" y="1521"/>
                </a:cubicBezTo>
                <a:cubicBezTo>
                  <a:pt x="128" y="1516"/>
                  <a:pt x="129" y="1512"/>
                  <a:pt x="131" y="1509"/>
                </a:cubicBezTo>
                <a:cubicBezTo>
                  <a:pt x="137" y="1512"/>
                  <a:pt x="137" y="1520"/>
                  <a:pt x="142" y="1525"/>
                </a:cubicBezTo>
                <a:cubicBezTo>
                  <a:pt x="141" y="1525"/>
                  <a:pt x="141" y="1525"/>
                  <a:pt x="141" y="1525"/>
                </a:cubicBezTo>
                <a:cubicBezTo>
                  <a:pt x="139" y="1525"/>
                  <a:pt x="137" y="1526"/>
                  <a:pt x="137" y="1528"/>
                </a:cubicBezTo>
                <a:cubicBezTo>
                  <a:pt x="137" y="1528"/>
                  <a:pt x="138" y="1528"/>
                  <a:pt x="138" y="1528"/>
                </a:cubicBezTo>
                <a:cubicBezTo>
                  <a:pt x="141" y="1528"/>
                  <a:pt x="143" y="1529"/>
                  <a:pt x="143" y="1532"/>
                </a:cubicBezTo>
                <a:cubicBezTo>
                  <a:pt x="142" y="1535"/>
                  <a:pt x="137" y="1534"/>
                  <a:pt x="138" y="1540"/>
                </a:cubicBezTo>
                <a:cubicBezTo>
                  <a:pt x="148" y="1539"/>
                  <a:pt x="154" y="1538"/>
                  <a:pt x="162" y="1537"/>
                </a:cubicBezTo>
                <a:cubicBezTo>
                  <a:pt x="164" y="1528"/>
                  <a:pt x="163" y="1528"/>
                  <a:pt x="159" y="1523"/>
                </a:cubicBezTo>
                <a:cubicBezTo>
                  <a:pt x="161" y="1522"/>
                  <a:pt x="164" y="1521"/>
                  <a:pt x="166" y="1521"/>
                </a:cubicBezTo>
                <a:cubicBezTo>
                  <a:pt x="180" y="1521"/>
                  <a:pt x="177" y="1547"/>
                  <a:pt x="181" y="1559"/>
                </a:cubicBezTo>
                <a:cubicBezTo>
                  <a:pt x="171" y="1559"/>
                  <a:pt x="171" y="1559"/>
                  <a:pt x="171" y="1559"/>
                </a:cubicBezTo>
                <a:cubicBezTo>
                  <a:pt x="174" y="1557"/>
                  <a:pt x="177" y="1543"/>
                  <a:pt x="171" y="1542"/>
                </a:cubicBezTo>
                <a:cubicBezTo>
                  <a:pt x="165" y="1546"/>
                  <a:pt x="159" y="1549"/>
                  <a:pt x="155" y="1554"/>
                </a:cubicBezTo>
                <a:cubicBezTo>
                  <a:pt x="152" y="1553"/>
                  <a:pt x="151" y="1549"/>
                  <a:pt x="146" y="1549"/>
                </a:cubicBezTo>
                <a:cubicBezTo>
                  <a:pt x="145" y="1549"/>
                  <a:pt x="145" y="1549"/>
                  <a:pt x="145" y="1549"/>
                </a:cubicBezTo>
                <a:cubicBezTo>
                  <a:pt x="144" y="1553"/>
                  <a:pt x="144" y="1558"/>
                  <a:pt x="142" y="1561"/>
                </a:cubicBezTo>
                <a:cubicBezTo>
                  <a:pt x="137" y="1558"/>
                  <a:pt x="134" y="1555"/>
                  <a:pt x="127" y="1555"/>
                </a:cubicBezTo>
                <a:cubicBezTo>
                  <a:pt x="126" y="1555"/>
                  <a:pt x="124" y="1555"/>
                  <a:pt x="123" y="1556"/>
                </a:cubicBezTo>
                <a:cubicBezTo>
                  <a:pt x="126" y="1562"/>
                  <a:pt x="130" y="1567"/>
                  <a:pt x="135" y="1571"/>
                </a:cubicBezTo>
                <a:cubicBezTo>
                  <a:pt x="129" y="1572"/>
                  <a:pt x="130" y="1579"/>
                  <a:pt x="124" y="1581"/>
                </a:cubicBezTo>
                <a:cubicBezTo>
                  <a:pt x="130" y="1581"/>
                  <a:pt x="135" y="1582"/>
                  <a:pt x="138" y="1585"/>
                </a:cubicBezTo>
                <a:cubicBezTo>
                  <a:pt x="136" y="1587"/>
                  <a:pt x="140" y="1593"/>
                  <a:pt x="138" y="1600"/>
                </a:cubicBezTo>
                <a:cubicBezTo>
                  <a:pt x="143" y="1598"/>
                  <a:pt x="147" y="1596"/>
                  <a:pt x="151" y="1596"/>
                </a:cubicBezTo>
                <a:cubicBezTo>
                  <a:pt x="153" y="1596"/>
                  <a:pt x="156" y="1597"/>
                  <a:pt x="159" y="1600"/>
                </a:cubicBezTo>
                <a:cubicBezTo>
                  <a:pt x="165" y="1593"/>
                  <a:pt x="159" y="1582"/>
                  <a:pt x="159" y="1579"/>
                </a:cubicBezTo>
                <a:cubicBezTo>
                  <a:pt x="176" y="1596"/>
                  <a:pt x="173" y="1619"/>
                  <a:pt x="167" y="1644"/>
                </a:cubicBezTo>
                <a:cubicBezTo>
                  <a:pt x="172" y="1632"/>
                  <a:pt x="179" y="1623"/>
                  <a:pt x="191" y="1623"/>
                </a:cubicBezTo>
                <a:cubicBezTo>
                  <a:pt x="194" y="1623"/>
                  <a:pt x="197" y="1624"/>
                  <a:pt x="201" y="1626"/>
                </a:cubicBezTo>
                <a:cubicBezTo>
                  <a:pt x="200" y="1627"/>
                  <a:pt x="199" y="1627"/>
                  <a:pt x="198" y="1627"/>
                </a:cubicBezTo>
                <a:cubicBezTo>
                  <a:pt x="198" y="1627"/>
                  <a:pt x="197" y="1627"/>
                  <a:pt x="196" y="1627"/>
                </a:cubicBezTo>
                <a:cubicBezTo>
                  <a:pt x="196" y="1627"/>
                  <a:pt x="195" y="1627"/>
                  <a:pt x="195" y="1627"/>
                </a:cubicBezTo>
                <a:cubicBezTo>
                  <a:pt x="193" y="1627"/>
                  <a:pt x="192" y="1627"/>
                  <a:pt x="191" y="1629"/>
                </a:cubicBezTo>
                <a:cubicBezTo>
                  <a:pt x="193" y="1636"/>
                  <a:pt x="195" y="1635"/>
                  <a:pt x="193" y="1643"/>
                </a:cubicBezTo>
                <a:cubicBezTo>
                  <a:pt x="193" y="1643"/>
                  <a:pt x="193" y="1644"/>
                  <a:pt x="194" y="1644"/>
                </a:cubicBezTo>
                <a:cubicBezTo>
                  <a:pt x="195" y="1644"/>
                  <a:pt x="196" y="1643"/>
                  <a:pt x="198" y="1643"/>
                </a:cubicBezTo>
                <a:cubicBezTo>
                  <a:pt x="199" y="1643"/>
                  <a:pt x="201" y="1642"/>
                  <a:pt x="202" y="1642"/>
                </a:cubicBezTo>
                <a:cubicBezTo>
                  <a:pt x="203" y="1642"/>
                  <a:pt x="204" y="1642"/>
                  <a:pt x="205" y="1643"/>
                </a:cubicBezTo>
                <a:cubicBezTo>
                  <a:pt x="205" y="1676"/>
                  <a:pt x="171" y="1702"/>
                  <a:pt x="162" y="1737"/>
                </a:cubicBezTo>
                <a:cubicBezTo>
                  <a:pt x="160" y="1718"/>
                  <a:pt x="158" y="1688"/>
                  <a:pt x="162" y="1663"/>
                </a:cubicBezTo>
                <a:cubicBezTo>
                  <a:pt x="157" y="1683"/>
                  <a:pt x="152" y="1702"/>
                  <a:pt x="155" y="1720"/>
                </a:cubicBezTo>
                <a:cubicBezTo>
                  <a:pt x="164" y="1772"/>
                  <a:pt x="120" y="1811"/>
                  <a:pt x="123" y="1862"/>
                </a:cubicBezTo>
                <a:cubicBezTo>
                  <a:pt x="124" y="1861"/>
                  <a:pt x="125" y="1861"/>
                  <a:pt x="125" y="1861"/>
                </a:cubicBezTo>
                <a:cubicBezTo>
                  <a:pt x="128" y="1861"/>
                  <a:pt x="129" y="1862"/>
                  <a:pt x="130" y="1863"/>
                </a:cubicBezTo>
                <a:cubicBezTo>
                  <a:pt x="131" y="1864"/>
                  <a:pt x="132" y="1866"/>
                  <a:pt x="134" y="1866"/>
                </a:cubicBezTo>
                <a:cubicBezTo>
                  <a:pt x="135" y="1866"/>
                  <a:pt x="136" y="1865"/>
                  <a:pt x="137" y="1865"/>
                </a:cubicBezTo>
                <a:cubicBezTo>
                  <a:pt x="153" y="1765"/>
                  <a:pt x="194" y="1690"/>
                  <a:pt x="246" y="1626"/>
                </a:cubicBezTo>
                <a:cubicBezTo>
                  <a:pt x="249" y="1626"/>
                  <a:pt x="247" y="1631"/>
                  <a:pt x="251" y="1631"/>
                </a:cubicBezTo>
                <a:cubicBezTo>
                  <a:pt x="251" y="1631"/>
                  <a:pt x="251" y="1631"/>
                  <a:pt x="251" y="1631"/>
                </a:cubicBezTo>
                <a:cubicBezTo>
                  <a:pt x="259" y="1624"/>
                  <a:pt x="262" y="1612"/>
                  <a:pt x="268" y="1603"/>
                </a:cubicBezTo>
                <a:cubicBezTo>
                  <a:pt x="271" y="1612"/>
                  <a:pt x="281" y="1613"/>
                  <a:pt x="290" y="1615"/>
                </a:cubicBezTo>
                <a:cubicBezTo>
                  <a:pt x="291" y="1602"/>
                  <a:pt x="286" y="1595"/>
                  <a:pt x="280" y="1588"/>
                </a:cubicBezTo>
                <a:cubicBezTo>
                  <a:pt x="286" y="1591"/>
                  <a:pt x="290" y="1592"/>
                  <a:pt x="296" y="1592"/>
                </a:cubicBezTo>
                <a:cubicBezTo>
                  <a:pt x="298" y="1592"/>
                  <a:pt x="301" y="1592"/>
                  <a:pt x="304" y="1591"/>
                </a:cubicBezTo>
                <a:cubicBezTo>
                  <a:pt x="302" y="1582"/>
                  <a:pt x="317" y="1588"/>
                  <a:pt x="318" y="1581"/>
                </a:cubicBezTo>
                <a:cubicBezTo>
                  <a:pt x="309" y="1580"/>
                  <a:pt x="303" y="1570"/>
                  <a:pt x="294" y="1570"/>
                </a:cubicBezTo>
                <a:cubicBezTo>
                  <a:pt x="291" y="1570"/>
                  <a:pt x="289" y="1571"/>
                  <a:pt x="285" y="1573"/>
                </a:cubicBezTo>
                <a:cubicBezTo>
                  <a:pt x="318" y="1543"/>
                  <a:pt x="368" y="1470"/>
                  <a:pt x="412" y="1470"/>
                </a:cubicBezTo>
                <a:cubicBezTo>
                  <a:pt x="424" y="1470"/>
                  <a:pt x="435" y="1475"/>
                  <a:pt x="446" y="1487"/>
                </a:cubicBezTo>
                <a:cubicBezTo>
                  <a:pt x="456" y="1499"/>
                  <a:pt x="465" y="1514"/>
                  <a:pt x="469" y="1529"/>
                </a:cubicBezTo>
                <a:cubicBezTo>
                  <a:pt x="469" y="1529"/>
                  <a:pt x="469" y="1530"/>
                  <a:pt x="469" y="1530"/>
                </a:cubicBezTo>
                <a:cubicBezTo>
                  <a:pt x="470" y="1534"/>
                  <a:pt x="471" y="1538"/>
                  <a:pt x="471" y="1542"/>
                </a:cubicBezTo>
                <a:cubicBezTo>
                  <a:pt x="458" y="1539"/>
                  <a:pt x="453" y="1519"/>
                  <a:pt x="438" y="1516"/>
                </a:cubicBezTo>
                <a:cubicBezTo>
                  <a:pt x="437" y="1519"/>
                  <a:pt x="439" y="1525"/>
                  <a:pt x="436" y="1525"/>
                </a:cubicBezTo>
                <a:cubicBezTo>
                  <a:pt x="436" y="1525"/>
                  <a:pt x="436" y="1525"/>
                  <a:pt x="436" y="1525"/>
                </a:cubicBezTo>
                <a:cubicBezTo>
                  <a:pt x="435" y="1524"/>
                  <a:pt x="433" y="1523"/>
                  <a:pt x="432" y="1523"/>
                </a:cubicBezTo>
                <a:cubicBezTo>
                  <a:pt x="430" y="1523"/>
                  <a:pt x="428" y="1524"/>
                  <a:pt x="427" y="1524"/>
                </a:cubicBezTo>
                <a:cubicBezTo>
                  <a:pt x="425" y="1525"/>
                  <a:pt x="423" y="1525"/>
                  <a:pt x="420" y="1525"/>
                </a:cubicBezTo>
                <a:cubicBezTo>
                  <a:pt x="419" y="1525"/>
                  <a:pt x="418" y="1525"/>
                  <a:pt x="417" y="1525"/>
                </a:cubicBezTo>
                <a:cubicBezTo>
                  <a:pt x="420" y="1537"/>
                  <a:pt x="431" y="1541"/>
                  <a:pt x="439" y="1549"/>
                </a:cubicBezTo>
                <a:cubicBezTo>
                  <a:pt x="438" y="1549"/>
                  <a:pt x="437" y="1549"/>
                  <a:pt x="436" y="1549"/>
                </a:cubicBezTo>
                <a:cubicBezTo>
                  <a:pt x="419" y="1549"/>
                  <a:pt x="411" y="1557"/>
                  <a:pt x="407" y="1569"/>
                </a:cubicBezTo>
                <a:cubicBezTo>
                  <a:pt x="414" y="1571"/>
                  <a:pt x="418" y="1574"/>
                  <a:pt x="424" y="1574"/>
                </a:cubicBezTo>
                <a:cubicBezTo>
                  <a:pt x="426" y="1574"/>
                  <a:pt x="428" y="1573"/>
                  <a:pt x="431" y="1573"/>
                </a:cubicBezTo>
                <a:cubicBezTo>
                  <a:pt x="431" y="1579"/>
                  <a:pt x="431" y="1579"/>
                  <a:pt x="431" y="1579"/>
                </a:cubicBezTo>
                <a:cubicBezTo>
                  <a:pt x="436" y="1578"/>
                  <a:pt x="444" y="1579"/>
                  <a:pt x="446" y="1574"/>
                </a:cubicBezTo>
                <a:cubicBezTo>
                  <a:pt x="446" y="1588"/>
                  <a:pt x="444" y="1600"/>
                  <a:pt x="439" y="1612"/>
                </a:cubicBezTo>
                <a:cubicBezTo>
                  <a:pt x="440" y="1612"/>
                  <a:pt x="441" y="1612"/>
                  <a:pt x="442" y="1612"/>
                </a:cubicBezTo>
                <a:cubicBezTo>
                  <a:pt x="457" y="1612"/>
                  <a:pt x="469" y="1599"/>
                  <a:pt x="475" y="1586"/>
                </a:cubicBezTo>
                <a:cubicBezTo>
                  <a:pt x="472" y="1602"/>
                  <a:pt x="475" y="1610"/>
                  <a:pt x="479" y="1622"/>
                </a:cubicBezTo>
                <a:cubicBezTo>
                  <a:pt x="479" y="1622"/>
                  <a:pt x="480" y="1622"/>
                  <a:pt x="481" y="1622"/>
                </a:cubicBezTo>
                <a:cubicBezTo>
                  <a:pt x="484" y="1622"/>
                  <a:pt x="486" y="1622"/>
                  <a:pt x="487" y="1621"/>
                </a:cubicBezTo>
                <a:cubicBezTo>
                  <a:pt x="489" y="1627"/>
                  <a:pt x="491" y="1634"/>
                  <a:pt x="497" y="1636"/>
                </a:cubicBezTo>
                <a:cubicBezTo>
                  <a:pt x="497" y="1617"/>
                  <a:pt x="497" y="1617"/>
                  <a:pt x="497" y="1617"/>
                </a:cubicBezTo>
                <a:cubicBezTo>
                  <a:pt x="504" y="1617"/>
                  <a:pt x="504" y="1617"/>
                  <a:pt x="504" y="1617"/>
                </a:cubicBezTo>
                <a:cubicBezTo>
                  <a:pt x="505" y="1598"/>
                  <a:pt x="494" y="1592"/>
                  <a:pt x="489" y="1579"/>
                </a:cubicBezTo>
                <a:cubicBezTo>
                  <a:pt x="494" y="1586"/>
                  <a:pt x="503" y="1588"/>
                  <a:pt x="513" y="1588"/>
                </a:cubicBezTo>
                <a:cubicBezTo>
                  <a:pt x="520" y="1588"/>
                  <a:pt x="528" y="1587"/>
                  <a:pt x="535" y="1586"/>
                </a:cubicBezTo>
                <a:cubicBezTo>
                  <a:pt x="538" y="1581"/>
                  <a:pt x="529" y="1576"/>
                  <a:pt x="525" y="1573"/>
                </a:cubicBezTo>
                <a:cubicBezTo>
                  <a:pt x="526" y="1573"/>
                  <a:pt x="526" y="1573"/>
                  <a:pt x="527" y="1573"/>
                </a:cubicBezTo>
                <a:cubicBezTo>
                  <a:pt x="534" y="1573"/>
                  <a:pt x="521" y="1561"/>
                  <a:pt x="526" y="1559"/>
                </a:cubicBezTo>
                <a:cubicBezTo>
                  <a:pt x="528" y="1559"/>
                  <a:pt x="528" y="1559"/>
                  <a:pt x="529" y="1559"/>
                </a:cubicBezTo>
                <a:cubicBezTo>
                  <a:pt x="533" y="1559"/>
                  <a:pt x="535" y="1558"/>
                  <a:pt x="537" y="1557"/>
                </a:cubicBezTo>
                <a:cubicBezTo>
                  <a:pt x="539" y="1556"/>
                  <a:pt x="542" y="1556"/>
                  <a:pt x="545" y="1556"/>
                </a:cubicBezTo>
                <a:cubicBezTo>
                  <a:pt x="545" y="1556"/>
                  <a:pt x="545" y="1556"/>
                  <a:pt x="545" y="1556"/>
                </a:cubicBezTo>
                <a:cubicBezTo>
                  <a:pt x="546" y="1549"/>
                  <a:pt x="537" y="1553"/>
                  <a:pt x="537" y="1549"/>
                </a:cubicBezTo>
                <a:cubicBezTo>
                  <a:pt x="537" y="1549"/>
                  <a:pt x="538" y="1549"/>
                  <a:pt x="538" y="1549"/>
                </a:cubicBezTo>
                <a:cubicBezTo>
                  <a:pt x="547" y="1549"/>
                  <a:pt x="555" y="1545"/>
                  <a:pt x="552" y="1538"/>
                </a:cubicBezTo>
                <a:cubicBezTo>
                  <a:pt x="553" y="1539"/>
                  <a:pt x="553" y="1539"/>
                  <a:pt x="554" y="1539"/>
                </a:cubicBezTo>
                <a:cubicBezTo>
                  <a:pt x="562" y="1539"/>
                  <a:pt x="564" y="1529"/>
                  <a:pt x="564" y="1526"/>
                </a:cubicBezTo>
                <a:cubicBezTo>
                  <a:pt x="565" y="1527"/>
                  <a:pt x="566" y="1527"/>
                  <a:pt x="567" y="1527"/>
                </a:cubicBezTo>
                <a:cubicBezTo>
                  <a:pt x="575" y="1527"/>
                  <a:pt x="580" y="1524"/>
                  <a:pt x="588" y="1523"/>
                </a:cubicBezTo>
                <a:cubicBezTo>
                  <a:pt x="588" y="1526"/>
                  <a:pt x="588" y="1528"/>
                  <a:pt x="590" y="1530"/>
                </a:cubicBezTo>
                <a:cubicBezTo>
                  <a:pt x="605" y="1524"/>
                  <a:pt x="615" y="1530"/>
                  <a:pt x="626" y="1518"/>
                </a:cubicBezTo>
                <a:cubicBezTo>
                  <a:pt x="626" y="1520"/>
                  <a:pt x="626" y="1521"/>
                  <a:pt x="628" y="1521"/>
                </a:cubicBezTo>
                <a:cubicBezTo>
                  <a:pt x="628" y="1521"/>
                  <a:pt x="629" y="1521"/>
                  <a:pt x="629" y="1521"/>
                </a:cubicBezTo>
                <a:cubicBezTo>
                  <a:pt x="641" y="1512"/>
                  <a:pt x="655" y="1495"/>
                  <a:pt x="665" y="1489"/>
                </a:cubicBezTo>
                <a:cubicBezTo>
                  <a:pt x="649" y="1515"/>
                  <a:pt x="623" y="1531"/>
                  <a:pt x="610" y="1561"/>
                </a:cubicBezTo>
                <a:cubicBezTo>
                  <a:pt x="611" y="1561"/>
                  <a:pt x="611" y="1561"/>
                  <a:pt x="612" y="1561"/>
                </a:cubicBezTo>
                <a:cubicBezTo>
                  <a:pt x="612" y="1561"/>
                  <a:pt x="612" y="1561"/>
                  <a:pt x="612" y="1561"/>
                </a:cubicBezTo>
                <a:cubicBezTo>
                  <a:pt x="613" y="1561"/>
                  <a:pt x="613" y="1561"/>
                  <a:pt x="613" y="1561"/>
                </a:cubicBezTo>
                <a:cubicBezTo>
                  <a:pt x="615" y="1561"/>
                  <a:pt x="617" y="1561"/>
                  <a:pt x="617" y="1562"/>
                </a:cubicBezTo>
                <a:cubicBezTo>
                  <a:pt x="613" y="1571"/>
                  <a:pt x="607" y="1578"/>
                  <a:pt x="605" y="1588"/>
                </a:cubicBezTo>
                <a:cubicBezTo>
                  <a:pt x="606" y="1588"/>
                  <a:pt x="608" y="1588"/>
                  <a:pt x="609" y="1588"/>
                </a:cubicBezTo>
                <a:cubicBezTo>
                  <a:pt x="614" y="1588"/>
                  <a:pt x="616" y="1586"/>
                  <a:pt x="620" y="1585"/>
                </a:cubicBezTo>
                <a:cubicBezTo>
                  <a:pt x="615" y="1593"/>
                  <a:pt x="614" y="1610"/>
                  <a:pt x="617" y="1622"/>
                </a:cubicBezTo>
                <a:cubicBezTo>
                  <a:pt x="633" y="1617"/>
                  <a:pt x="641" y="1604"/>
                  <a:pt x="650" y="1591"/>
                </a:cubicBezTo>
                <a:cubicBezTo>
                  <a:pt x="646" y="1597"/>
                  <a:pt x="650" y="1600"/>
                  <a:pt x="650" y="1607"/>
                </a:cubicBezTo>
                <a:cubicBezTo>
                  <a:pt x="665" y="1602"/>
                  <a:pt x="664" y="1582"/>
                  <a:pt x="674" y="1571"/>
                </a:cubicBezTo>
                <a:cubicBezTo>
                  <a:pt x="678" y="1576"/>
                  <a:pt x="672" y="1592"/>
                  <a:pt x="679" y="1595"/>
                </a:cubicBezTo>
                <a:cubicBezTo>
                  <a:pt x="682" y="1587"/>
                  <a:pt x="691" y="1584"/>
                  <a:pt x="691" y="1573"/>
                </a:cubicBezTo>
                <a:cubicBezTo>
                  <a:pt x="692" y="1574"/>
                  <a:pt x="693" y="1574"/>
                  <a:pt x="694" y="1574"/>
                </a:cubicBezTo>
                <a:cubicBezTo>
                  <a:pt x="695" y="1574"/>
                  <a:pt x="696" y="1574"/>
                  <a:pt x="697" y="1573"/>
                </a:cubicBezTo>
                <a:cubicBezTo>
                  <a:pt x="699" y="1566"/>
                  <a:pt x="701" y="1559"/>
                  <a:pt x="703" y="1552"/>
                </a:cubicBezTo>
                <a:cubicBezTo>
                  <a:pt x="704" y="1558"/>
                  <a:pt x="708" y="1562"/>
                  <a:pt x="713" y="1564"/>
                </a:cubicBezTo>
                <a:cubicBezTo>
                  <a:pt x="714" y="1564"/>
                  <a:pt x="715" y="1565"/>
                  <a:pt x="715" y="1565"/>
                </a:cubicBezTo>
                <a:cubicBezTo>
                  <a:pt x="717" y="1565"/>
                  <a:pt x="719" y="1563"/>
                  <a:pt x="720" y="1562"/>
                </a:cubicBezTo>
                <a:cubicBezTo>
                  <a:pt x="721" y="1561"/>
                  <a:pt x="722" y="1560"/>
                  <a:pt x="723" y="1560"/>
                </a:cubicBezTo>
                <a:cubicBezTo>
                  <a:pt x="724" y="1560"/>
                  <a:pt x="724" y="1560"/>
                  <a:pt x="725" y="1561"/>
                </a:cubicBezTo>
                <a:cubicBezTo>
                  <a:pt x="720" y="1578"/>
                  <a:pt x="732" y="1591"/>
                  <a:pt x="735" y="1607"/>
                </a:cubicBezTo>
                <a:cubicBezTo>
                  <a:pt x="741" y="1605"/>
                  <a:pt x="741" y="1597"/>
                  <a:pt x="747" y="1595"/>
                </a:cubicBezTo>
                <a:cubicBezTo>
                  <a:pt x="746" y="1616"/>
                  <a:pt x="757" y="1626"/>
                  <a:pt x="768" y="1636"/>
                </a:cubicBezTo>
                <a:cubicBezTo>
                  <a:pt x="778" y="1625"/>
                  <a:pt x="776" y="1601"/>
                  <a:pt x="788" y="1591"/>
                </a:cubicBezTo>
                <a:cubicBezTo>
                  <a:pt x="791" y="1553"/>
                  <a:pt x="775" y="1524"/>
                  <a:pt x="764" y="1506"/>
                </a:cubicBezTo>
                <a:cubicBezTo>
                  <a:pt x="786" y="1525"/>
                  <a:pt x="800" y="1551"/>
                  <a:pt x="824" y="1568"/>
                </a:cubicBezTo>
                <a:cubicBezTo>
                  <a:pt x="826" y="1566"/>
                  <a:pt x="824" y="1560"/>
                  <a:pt x="828" y="1560"/>
                </a:cubicBezTo>
                <a:cubicBezTo>
                  <a:pt x="828" y="1560"/>
                  <a:pt x="829" y="1561"/>
                  <a:pt x="829" y="1561"/>
                </a:cubicBezTo>
                <a:cubicBezTo>
                  <a:pt x="837" y="1569"/>
                  <a:pt x="848" y="1574"/>
                  <a:pt x="860" y="1578"/>
                </a:cubicBezTo>
                <a:cubicBezTo>
                  <a:pt x="860" y="1569"/>
                  <a:pt x="860" y="1560"/>
                  <a:pt x="855" y="1557"/>
                </a:cubicBezTo>
                <a:cubicBezTo>
                  <a:pt x="868" y="1562"/>
                  <a:pt x="883" y="1571"/>
                  <a:pt x="900" y="1571"/>
                </a:cubicBezTo>
                <a:cubicBezTo>
                  <a:pt x="904" y="1571"/>
                  <a:pt x="909" y="1570"/>
                  <a:pt x="913" y="1569"/>
                </a:cubicBezTo>
                <a:cubicBezTo>
                  <a:pt x="913" y="1569"/>
                  <a:pt x="913" y="1569"/>
                  <a:pt x="913" y="1569"/>
                </a:cubicBezTo>
                <a:cubicBezTo>
                  <a:pt x="908" y="1549"/>
                  <a:pt x="884" y="1548"/>
                  <a:pt x="877" y="1530"/>
                </a:cubicBezTo>
                <a:cubicBezTo>
                  <a:pt x="878" y="1530"/>
                  <a:pt x="879" y="1530"/>
                  <a:pt x="880" y="1530"/>
                </a:cubicBezTo>
                <a:cubicBezTo>
                  <a:pt x="881" y="1530"/>
                  <a:pt x="882" y="1530"/>
                  <a:pt x="884" y="1530"/>
                </a:cubicBezTo>
                <a:cubicBezTo>
                  <a:pt x="885" y="1530"/>
                  <a:pt x="886" y="1530"/>
                  <a:pt x="888" y="1530"/>
                </a:cubicBezTo>
                <a:cubicBezTo>
                  <a:pt x="890" y="1530"/>
                  <a:pt x="892" y="1530"/>
                  <a:pt x="892" y="1528"/>
                </a:cubicBezTo>
                <a:cubicBezTo>
                  <a:pt x="886" y="1515"/>
                  <a:pt x="859" y="1513"/>
                  <a:pt x="860" y="1497"/>
                </a:cubicBezTo>
                <a:cubicBezTo>
                  <a:pt x="827" y="1491"/>
                  <a:pt x="791" y="1487"/>
                  <a:pt x="761" y="1479"/>
                </a:cubicBezTo>
                <a:cubicBezTo>
                  <a:pt x="768" y="1480"/>
                  <a:pt x="775" y="1481"/>
                  <a:pt x="782" y="1481"/>
                </a:cubicBezTo>
                <a:cubicBezTo>
                  <a:pt x="808" y="1481"/>
                  <a:pt x="831" y="1471"/>
                  <a:pt x="848" y="1460"/>
                </a:cubicBezTo>
                <a:cubicBezTo>
                  <a:pt x="849" y="1455"/>
                  <a:pt x="845" y="1456"/>
                  <a:pt x="845" y="1453"/>
                </a:cubicBezTo>
                <a:cubicBezTo>
                  <a:pt x="853" y="1448"/>
                  <a:pt x="861" y="1443"/>
                  <a:pt x="867" y="1436"/>
                </a:cubicBezTo>
                <a:cubicBezTo>
                  <a:pt x="866" y="1436"/>
                  <a:pt x="865" y="1436"/>
                  <a:pt x="864" y="1436"/>
                </a:cubicBezTo>
                <a:cubicBezTo>
                  <a:pt x="860" y="1436"/>
                  <a:pt x="858" y="1435"/>
                  <a:pt x="858" y="1431"/>
                </a:cubicBezTo>
                <a:cubicBezTo>
                  <a:pt x="873" y="1425"/>
                  <a:pt x="883" y="1416"/>
                  <a:pt x="889" y="1402"/>
                </a:cubicBezTo>
                <a:cubicBezTo>
                  <a:pt x="884" y="1399"/>
                  <a:pt x="876" y="1398"/>
                  <a:pt x="869" y="1398"/>
                </a:cubicBezTo>
                <a:cubicBezTo>
                  <a:pt x="859" y="1398"/>
                  <a:pt x="849" y="1400"/>
                  <a:pt x="845" y="1406"/>
                </a:cubicBezTo>
                <a:cubicBezTo>
                  <a:pt x="847" y="1402"/>
                  <a:pt x="847" y="1396"/>
                  <a:pt x="850" y="1391"/>
                </a:cubicBezTo>
                <a:cubicBezTo>
                  <a:pt x="848" y="1391"/>
                  <a:pt x="846" y="1391"/>
                  <a:pt x="844" y="1391"/>
                </a:cubicBezTo>
                <a:cubicBezTo>
                  <a:pt x="827" y="1391"/>
                  <a:pt x="818" y="1404"/>
                  <a:pt x="809" y="1405"/>
                </a:cubicBezTo>
                <a:cubicBezTo>
                  <a:pt x="813" y="1394"/>
                  <a:pt x="833" y="1399"/>
                  <a:pt x="834" y="1385"/>
                </a:cubicBezTo>
                <a:cubicBezTo>
                  <a:pt x="832" y="1380"/>
                  <a:pt x="824" y="1380"/>
                  <a:pt x="818" y="1380"/>
                </a:cubicBezTo>
                <a:cubicBezTo>
                  <a:pt x="817" y="1380"/>
                  <a:pt x="816" y="1380"/>
                  <a:pt x="816" y="1380"/>
                </a:cubicBezTo>
                <a:cubicBezTo>
                  <a:pt x="815" y="1380"/>
                  <a:pt x="814" y="1380"/>
                  <a:pt x="814" y="1380"/>
                </a:cubicBezTo>
                <a:cubicBezTo>
                  <a:pt x="812" y="1380"/>
                  <a:pt x="810" y="1380"/>
                  <a:pt x="809" y="1379"/>
                </a:cubicBezTo>
                <a:cubicBezTo>
                  <a:pt x="818" y="1372"/>
                  <a:pt x="834" y="1371"/>
                  <a:pt x="834" y="1355"/>
                </a:cubicBezTo>
                <a:cubicBezTo>
                  <a:pt x="833" y="1355"/>
                  <a:pt x="833" y="1355"/>
                  <a:pt x="833" y="1355"/>
                </a:cubicBezTo>
                <a:cubicBezTo>
                  <a:pt x="832" y="1355"/>
                  <a:pt x="831" y="1356"/>
                  <a:pt x="831" y="1356"/>
                </a:cubicBezTo>
                <a:cubicBezTo>
                  <a:pt x="830" y="1357"/>
                  <a:pt x="829" y="1357"/>
                  <a:pt x="829" y="1357"/>
                </a:cubicBezTo>
                <a:cubicBezTo>
                  <a:pt x="828" y="1357"/>
                  <a:pt x="828" y="1357"/>
                  <a:pt x="827" y="1355"/>
                </a:cubicBezTo>
                <a:cubicBezTo>
                  <a:pt x="836" y="1351"/>
                  <a:pt x="844" y="1338"/>
                  <a:pt x="839" y="1326"/>
                </a:cubicBezTo>
                <a:cubicBezTo>
                  <a:pt x="832" y="1330"/>
                  <a:pt x="822" y="1339"/>
                  <a:pt x="814" y="1339"/>
                </a:cubicBezTo>
                <a:cubicBezTo>
                  <a:pt x="813" y="1339"/>
                  <a:pt x="813" y="1338"/>
                  <a:pt x="812" y="1338"/>
                </a:cubicBezTo>
                <a:cubicBezTo>
                  <a:pt x="823" y="1325"/>
                  <a:pt x="836" y="1313"/>
                  <a:pt x="839" y="1292"/>
                </a:cubicBezTo>
                <a:cubicBezTo>
                  <a:pt x="838" y="1292"/>
                  <a:pt x="838" y="1292"/>
                  <a:pt x="837" y="1292"/>
                </a:cubicBezTo>
                <a:cubicBezTo>
                  <a:pt x="832" y="1292"/>
                  <a:pt x="828" y="1294"/>
                  <a:pt x="825" y="1296"/>
                </a:cubicBezTo>
                <a:cubicBezTo>
                  <a:pt x="822" y="1299"/>
                  <a:pt x="820" y="1301"/>
                  <a:pt x="818" y="1301"/>
                </a:cubicBezTo>
                <a:cubicBezTo>
                  <a:pt x="817" y="1301"/>
                  <a:pt x="817" y="1301"/>
                  <a:pt x="817" y="1301"/>
                </a:cubicBezTo>
                <a:cubicBezTo>
                  <a:pt x="829" y="1289"/>
                  <a:pt x="837" y="1273"/>
                  <a:pt x="834" y="1248"/>
                </a:cubicBezTo>
                <a:cubicBezTo>
                  <a:pt x="810" y="1248"/>
                  <a:pt x="803" y="1264"/>
                  <a:pt x="793" y="1278"/>
                </a:cubicBezTo>
                <a:cubicBezTo>
                  <a:pt x="794" y="1272"/>
                  <a:pt x="797" y="1262"/>
                  <a:pt x="793" y="1256"/>
                </a:cubicBezTo>
                <a:cubicBezTo>
                  <a:pt x="776" y="1257"/>
                  <a:pt x="781" y="1281"/>
                  <a:pt x="768" y="1285"/>
                </a:cubicBezTo>
                <a:cubicBezTo>
                  <a:pt x="768" y="1281"/>
                  <a:pt x="767" y="1279"/>
                  <a:pt x="764" y="1278"/>
                </a:cubicBezTo>
                <a:cubicBezTo>
                  <a:pt x="742" y="1306"/>
                  <a:pt x="743" y="1356"/>
                  <a:pt x="721" y="1385"/>
                </a:cubicBezTo>
                <a:cubicBezTo>
                  <a:pt x="730" y="1356"/>
                  <a:pt x="736" y="1332"/>
                  <a:pt x="730" y="1297"/>
                </a:cubicBezTo>
                <a:cubicBezTo>
                  <a:pt x="729" y="1296"/>
                  <a:pt x="727" y="1296"/>
                  <a:pt x="726" y="1296"/>
                </a:cubicBezTo>
                <a:cubicBezTo>
                  <a:pt x="726" y="1296"/>
                  <a:pt x="725" y="1296"/>
                  <a:pt x="725" y="1296"/>
                </a:cubicBezTo>
                <a:cubicBezTo>
                  <a:pt x="724" y="1296"/>
                  <a:pt x="724" y="1296"/>
                  <a:pt x="723" y="1296"/>
                </a:cubicBezTo>
                <a:cubicBezTo>
                  <a:pt x="722" y="1296"/>
                  <a:pt x="722" y="1296"/>
                  <a:pt x="721" y="1296"/>
                </a:cubicBezTo>
                <a:cubicBezTo>
                  <a:pt x="721" y="1289"/>
                  <a:pt x="723" y="1280"/>
                  <a:pt x="720" y="1277"/>
                </a:cubicBezTo>
                <a:cubicBezTo>
                  <a:pt x="719" y="1276"/>
                  <a:pt x="718" y="1276"/>
                  <a:pt x="717" y="1276"/>
                </a:cubicBezTo>
                <a:cubicBezTo>
                  <a:pt x="715" y="1276"/>
                  <a:pt x="714" y="1277"/>
                  <a:pt x="713" y="1278"/>
                </a:cubicBezTo>
                <a:cubicBezTo>
                  <a:pt x="712" y="1279"/>
                  <a:pt x="711" y="1280"/>
                  <a:pt x="710" y="1280"/>
                </a:cubicBezTo>
                <a:cubicBezTo>
                  <a:pt x="709" y="1280"/>
                  <a:pt x="709" y="1279"/>
                  <a:pt x="708" y="1278"/>
                </a:cubicBezTo>
                <a:cubicBezTo>
                  <a:pt x="707" y="1262"/>
                  <a:pt x="700" y="1251"/>
                  <a:pt x="689" y="1244"/>
                </a:cubicBezTo>
                <a:cubicBezTo>
                  <a:pt x="683" y="1255"/>
                  <a:pt x="679" y="1267"/>
                  <a:pt x="680" y="1285"/>
                </a:cubicBezTo>
                <a:cubicBezTo>
                  <a:pt x="678" y="1285"/>
                  <a:pt x="677" y="1282"/>
                  <a:pt x="674" y="1282"/>
                </a:cubicBezTo>
                <a:cubicBezTo>
                  <a:pt x="673" y="1282"/>
                  <a:pt x="673" y="1282"/>
                  <a:pt x="673" y="1282"/>
                </a:cubicBezTo>
                <a:cubicBezTo>
                  <a:pt x="692" y="1225"/>
                  <a:pt x="716" y="1152"/>
                  <a:pt x="717" y="1152"/>
                </a:cubicBezTo>
                <a:cubicBezTo>
                  <a:pt x="717" y="1152"/>
                  <a:pt x="717" y="1152"/>
                  <a:pt x="717" y="1152"/>
                </a:cubicBezTo>
                <a:cubicBezTo>
                  <a:pt x="711" y="1152"/>
                  <a:pt x="694" y="1191"/>
                  <a:pt x="678" y="1230"/>
                </a:cubicBezTo>
                <a:cubicBezTo>
                  <a:pt x="664" y="1266"/>
                  <a:pt x="650" y="1301"/>
                  <a:pt x="646" y="1308"/>
                </a:cubicBezTo>
                <a:cubicBezTo>
                  <a:pt x="653" y="1309"/>
                  <a:pt x="658" y="1311"/>
                  <a:pt x="663" y="1315"/>
                </a:cubicBezTo>
                <a:cubicBezTo>
                  <a:pt x="656" y="1333"/>
                  <a:pt x="652" y="1345"/>
                  <a:pt x="651" y="1345"/>
                </a:cubicBezTo>
                <a:cubicBezTo>
                  <a:pt x="653" y="1370"/>
                  <a:pt x="701" y="1389"/>
                  <a:pt x="701" y="1412"/>
                </a:cubicBezTo>
                <a:cubicBezTo>
                  <a:pt x="701" y="1423"/>
                  <a:pt x="697" y="1428"/>
                  <a:pt x="691" y="1428"/>
                </a:cubicBezTo>
                <a:cubicBezTo>
                  <a:pt x="679" y="1428"/>
                  <a:pt x="657" y="1408"/>
                  <a:pt x="646" y="1402"/>
                </a:cubicBezTo>
                <a:cubicBezTo>
                  <a:pt x="618" y="1389"/>
                  <a:pt x="585" y="1381"/>
                  <a:pt x="552" y="1381"/>
                </a:cubicBezTo>
                <a:cubicBezTo>
                  <a:pt x="512" y="1381"/>
                  <a:pt x="473" y="1392"/>
                  <a:pt x="444" y="1414"/>
                </a:cubicBezTo>
                <a:cubicBezTo>
                  <a:pt x="503" y="1358"/>
                  <a:pt x="528" y="1245"/>
                  <a:pt x="554" y="1147"/>
                </a:cubicBezTo>
                <a:cubicBezTo>
                  <a:pt x="564" y="1108"/>
                  <a:pt x="582" y="1067"/>
                  <a:pt x="629" y="1067"/>
                </a:cubicBezTo>
                <a:cubicBezTo>
                  <a:pt x="635" y="1067"/>
                  <a:pt x="642" y="1068"/>
                  <a:pt x="649" y="1070"/>
                </a:cubicBezTo>
                <a:cubicBezTo>
                  <a:pt x="640" y="1079"/>
                  <a:pt x="619" y="1081"/>
                  <a:pt x="615" y="1095"/>
                </a:cubicBezTo>
                <a:cubicBezTo>
                  <a:pt x="619" y="1096"/>
                  <a:pt x="621" y="1097"/>
                  <a:pt x="622" y="1099"/>
                </a:cubicBezTo>
                <a:cubicBezTo>
                  <a:pt x="620" y="1105"/>
                  <a:pt x="615" y="1116"/>
                  <a:pt x="620" y="1121"/>
                </a:cubicBezTo>
                <a:cubicBezTo>
                  <a:pt x="627" y="1112"/>
                  <a:pt x="642" y="1112"/>
                  <a:pt x="646" y="1101"/>
                </a:cubicBezTo>
                <a:cubicBezTo>
                  <a:pt x="643" y="1111"/>
                  <a:pt x="646" y="1122"/>
                  <a:pt x="646" y="1133"/>
                </a:cubicBezTo>
                <a:cubicBezTo>
                  <a:pt x="647" y="1133"/>
                  <a:pt x="648" y="1133"/>
                  <a:pt x="648" y="1133"/>
                </a:cubicBezTo>
                <a:cubicBezTo>
                  <a:pt x="651" y="1133"/>
                  <a:pt x="652" y="1135"/>
                  <a:pt x="653" y="1137"/>
                </a:cubicBezTo>
                <a:cubicBezTo>
                  <a:pt x="653" y="1139"/>
                  <a:pt x="654" y="1142"/>
                  <a:pt x="657" y="1142"/>
                </a:cubicBezTo>
                <a:cubicBezTo>
                  <a:pt x="657" y="1142"/>
                  <a:pt x="658" y="1142"/>
                  <a:pt x="658" y="1142"/>
                </a:cubicBezTo>
                <a:cubicBezTo>
                  <a:pt x="665" y="1140"/>
                  <a:pt x="661" y="1128"/>
                  <a:pt x="667" y="1128"/>
                </a:cubicBezTo>
                <a:cubicBezTo>
                  <a:pt x="667" y="1128"/>
                  <a:pt x="668" y="1128"/>
                  <a:pt x="668" y="1128"/>
                </a:cubicBezTo>
                <a:cubicBezTo>
                  <a:pt x="670" y="1123"/>
                  <a:pt x="663" y="1119"/>
                  <a:pt x="668" y="1116"/>
                </a:cubicBezTo>
                <a:cubicBezTo>
                  <a:pt x="668" y="1120"/>
                  <a:pt x="672" y="1120"/>
                  <a:pt x="675" y="1121"/>
                </a:cubicBezTo>
                <a:cubicBezTo>
                  <a:pt x="674" y="1113"/>
                  <a:pt x="678" y="1110"/>
                  <a:pt x="675" y="1104"/>
                </a:cubicBezTo>
                <a:cubicBezTo>
                  <a:pt x="676" y="1105"/>
                  <a:pt x="677" y="1105"/>
                  <a:pt x="677" y="1105"/>
                </a:cubicBezTo>
                <a:cubicBezTo>
                  <a:pt x="678" y="1105"/>
                  <a:pt x="679" y="1105"/>
                  <a:pt x="679" y="1105"/>
                </a:cubicBezTo>
                <a:cubicBezTo>
                  <a:pt x="680" y="1104"/>
                  <a:pt x="681" y="1104"/>
                  <a:pt x="682" y="1104"/>
                </a:cubicBezTo>
                <a:cubicBezTo>
                  <a:pt x="683" y="1104"/>
                  <a:pt x="683" y="1104"/>
                  <a:pt x="684" y="1104"/>
                </a:cubicBezTo>
                <a:cubicBezTo>
                  <a:pt x="690" y="1116"/>
                  <a:pt x="702" y="1111"/>
                  <a:pt x="711" y="1119"/>
                </a:cubicBezTo>
                <a:cubicBezTo>
                  <a:pt x="712" y="1099"/>
                  <a:pt x="707" y="1085"/>
                  <a:pt x="694" y="1078"/>
                </a:cubicBezTo>
                <a:cubicBezTo>
                  <a:pt x="702" y="1082"/>
                  <a:pt x="710" y="1083"/>
                  <a:pt x="718" y="1083"/>
                </a:cubicBezTo>
                <a:cubicBezTo>
                  <a:pt x="723" y="1083"/>
                  <a:pt x="728" y="1082"/>
                  <a:pt x="733" y="1082"/>
                </a:cubicBezTo>
                <a:cubicBezTo>
                  <a:pt x="734" y="1079"/>
                  <a:pt x="731" y="1078"/>
                  <a:pt x="732" y="1075"/>
                </a:cubicBezTo>
                <a:cubicBezTo>
                  <a:pt x="741" y="1075"/>
                  <a:pt x="747" y="1072"/>
                  <a:pt x="750" y="1066"/>
                </a:cubicBezTo>
                <a:cubicBezTo>
                  <a:pt x="745" y="1065"/>
                  <a:pt x="738" y="1064"/>
                  <a:pt x="732" y="1063"/>
                </a:cubicBezTo>
                <a:cubicBezTo>
                  <a:pt x="732" y="1061"/>
                  <a:pt x="734" y="1060"/>
                  <a:pt x="733" y="1056"/>
                </a:cubicBezTo>
                <a:cubicBezTo>
                  <a:pt x="727" y="1055"/>
                  <a:pt x="722" y="1054"/>
                  <a:pt x="718" y="1054"/>
                </a:cubicBezTo>
                <a:cubicBezTo>
                  <a:pt x="710" y="1054"/>
                  <a:pt x="703" y="1056"/>
                  <a:pt x="694" y="1061"/>
                </a:cubicBezTo>
                <a:cubicBezTo>
                  <a:pt x="707" y="1047"/>
                  <a:pt x="708" y="1035"/>
                  <a:pt x="709" y="1015"/>
                </a:cubicBezTo>
                <a:cubicBezTo>
                  <a:pt x="698" y="1019"/>
                  <a:pt x="697" y="1021"/>
                  <a:pt x="690" y="1021"/>
                </a:cubicBezTo>
                <a:cubicBezTo>
                  <a:pt x="687" y="1021"/>
                  <a:pt x="684" y="1021"/>
                  <a:pt x="680" y="1020"/>
                </a:cubicBezTo>
                <a:cubicBezTo>
                  <a:pt x="682" y="1013"/>
                  <a:pt x="683" y="1003"/>
                  <a:pt x="679" y="998"/>
                </a:cubicBezTo>
                <a:cubicBezTo>
                  <a:pt x="677" y="1000"/>
                  <a:pt x="676" y="1003"/>
                  <a:pt x="674" y="1005"/>
                </a:cubicBezTo>
                <a:cubicBezTo>
                  <a:pt x="674" y="986"/>
                  <a:pt x="674" y="986"/>
                  <a:pt x="674" y="986"/>
                </a:cubicBezTo>
                <a:cubicBezTo>
                  <a:pt x="673" y="986"/>
                  <a:pt x="672" y="986"/>
                  <a:pt x="671" y="986"/>
                </a:cubicBezTo>
                <a:cubicBezTo>
                  <a:pt x="668" y="986"/>
                  <a:pt x="669" y="989"/>
                  <a:pt x="667" y="989"/>
                </a:cubicBezTo>
                <a:cubicBezTo>
                  <a:pt x="668" y="981"/>
                  <a:pt x="664" y="978"/>
                  <a:pt x="663" y="972"/>
                </a:cubicBezTo>
                <a:cubicBezTo>
                  <a:pt x="657" y="973"/>
                  <a:pt x="655" y="983"/>
                  <a:pt x="650" y="983"/>
                </a:cubicBezTo>
                <a:cubicBezTo>
                  <a:pt x="650" y="983"/>
                  <a:pt x="649" y="983"/>
                  <a:pt x="648" y="983"/>
                </a:cubicBezTo>
                <a:cubicBezTo>
                  <a:pt x="643" y="993"/>
                  <a:pt x="645" y="1014"/>
                  <a:pt x="644" y="1024"/>
                </a:cubicBezTo>
                <a:cubicBezTo>
                  <a:pt x="637" y="1007"/>
                  <a:pt x="626" y="1004"/>
                  <a:pt x="610" y="998"/>
                </a:cubicBezTo>
                <a:cubicBezTo>
                  <a:pt x="615" y="1013"/>
                  <a:pt x="610" y="1017"/>
                  <a:pt x="619" y="1027"/>
                </a:cubicBezTo>
                <a:cubicBezTo>
                  <a:pt x="609" y="1027"/>
                  <a:pt x="609" y="1027"/>
                  <a:pt x="609" y="1027"/>
                </a:cubicBezTo>
                <a:cubicBezTo>
                  <a:pt x="612" y="1046"/>
                  <a:pt x="636" y="1051"/>
                  <a:pt x="647" y="1061"/>
                </a:cubicBezTo>
                <a:cubicBezTo>
                  <a:pt x="642" y="1061"/>
                  <a:pt x="636" y="1061"/>
                  <a:pt x="632" y="1061"/>
                </a:cubicBezTo>
                <a:cubicBezTo>
                  <a:pt x="592" y="1061"/>
                  <a:pt x="582" y="1074"/>
                  <a:pt x="567" y="1083"/>
                </a:cubicBezTo>
                <a:cubicBezTo>
                  <a:pt x="575" y="1067"/>
                  <a:pt x="579" y="1045"/>
                  <a:pt x="586" y="1024"/>
                </a:cubicBezTo>
                <a:cubicBezTo>
                  <a:pt x="620" y="1011"/>
                  <a:pt x="620" y="936"/>
                  <a:pt x="640" y="936"/>
                </a:cubicBezTo>
                <a:cubicBezTo>
                  <a:pt x="640" y="936"/>
                  <a:pt x="640" y="936"/>
                  <a:pt x="640" y="936"/>
                </a:cubicBezTo>
                <a:cubicBezTo>
                  <a:pt x="639" y="937"/>
                  <a:pt x="639" y="939"/>
                  <a:pt x="639" y="942"/>
                </a:cubicBezTo>
                <a:cubicBezTo>
                  <a:pt x="643" y="943"/>
                  <a:pt x="648" y="945"/>
                  <a:pt x="648" y="950"/>
                </a:cubicBezTo>
                <a:cubicBezTo>
                  <a:pt x="648" y="950"/>
                  <a:pt x="649" y="950"/>
                  <a:pt x="649" y="950"/>
                </a:cubicBezTo>
                <a:cubicBezTo>
                  <a:pt x="654" y="950"/>
                  <a:pt x="653" y="944"/>
                  <a:pt x="656" y="942"/>
                </a:cubicBezTo>
                <a:cubicBezTo>
                  <a:pt x="660" y="942"/>
                  <a:pt x="659" y="947"/>
                  <a:pt x="663" y="947"/>
                </a:cubicBezTo>
                <a:cubicBezTo>
                  <a:pt x="663" y="947"/>
                  <a:pt x="664" y="947"/>
                  <a:pt x="665" y="947"/>
                </a:cubicBezTo>
                <a:cubicBezTo>
                  <a:pt x="666" y="942"/>
                  <a:pt x="663" y="942"/>
                  <a:pt x="663" y="938"/>
                </a:cubicBezTo>
                <a:cubicBezTo>
                  <a:pt x="663" y="938"/>
                  <a:pt x="663" y="938"/>
                  <a:pt x="663" y="938"/>
                </a:cubicBezTo>
                <a:cubicBezTo>
                  <a:pt x="669" y="938"/>
                  <a:pt x="672" y="936"/>
                  <a:pt x="675" y="933"/>
                </a:cubicBezTo>
                <a:cubicBezTo>
                  <a:pt x="671" y="931"/>
                  <a:pt x="668" y="928"/>
                  <a:pt x="663" y="926"/>
                </a:cubicBezTo>
                <a:cubicBezTo>
                  <a:pt x="664" y="924"/>
                  <a:pt x="666" y="923"/>
                  <a:pt x="665" y="919"/>
                </a:cubicBezTo>
                <a:cubicBezTo>
                  <a:pt x="664" y="919"/>
                  <a:pt x="664" y="919"/>
                  <a:pt x="664" y="919"/>
                </a:cubicBezTo>
                <a:cubicBezTo>
                  <a:pt x="655" y="919"/>
                  <a:pt x="659" y="908"/>
                  <a:pt x="651" y="907"/>
                </a:cubicBezTo>
                <a:cubicBezTo>
                  <a:pt x="648" y="909"/>
                  <a:pt x="649" y="915"/>
                  <a:pt x="646" y="918"/>
                </a:cubicBezTo>
                <a:cubicBezTo>
                  <a:pt x="646" y="915"/>
                  <a:pt x="645" y="914"/>
                  <a:pt x="644" y="912"/>
                </a:cubicBezTo>
                <a:cubicBezTo>
                  <a:pt x="648" y="909"/>
                  <a:pt x="654" y="897"/>
                  <a:pt x="661" y="897"/>
                </a:cubicBezTo>
                <a:cubicBezTo>
                  <a:pt x="663" y="897"/>
                  <a:pt x="665" y="898"/>
                  <a:pt x="667" y="900"/>
                </a:cubicBezTo>
                <a:cubicBezTo>
                  <a:pt x="664" y="902"/>
                  <a:pt x="664" y="906"/>
                  <a:pt x="662" y="909"/>
                </a:cubicBezTo>
                <a:cubicBezTo>
                  <a:pt x="666" y="911"/>
                  <a:pt x="666" y="917"/>
                  <a:pt x="672" y="918"/>
                </a:cubicBezTo>
                <a:cubicBezTo>
                  <a:pt x="677" y="913"/>
                  <a:pt x="678" y="906"/>
                  <a:pt x="687" y="906"/>
                </a:cubicBezTo>
                <a:cubicBezTo>
                  <a:pt x="688" y="906"/>
                  <a:pt x="688" y="906"/>
                  <a:pt x="689" y="906"/>
                </a:cubicBezTo>
                <a:cubicBezTo>
                  <a:pt x="687" y="908"/>
                  <a:pt x="687" y="913"/>
                  <a:pt x="687" y="918"/>
                </a:cubicBezTo>
                <a:cubicBezTo>
                  <a:pt x="688" y="918"/>
                  <a:pt x="688" y="918"/>
                  <a:pt x="688" y="918"/>
                </a:cubicBezTo>
                <a:cubicBezTo>
                  <a:pt x="691" y="918"/>
                  <a:pt x="693" y="916"/>
                  <a:pt x="694" y="914"/>
                </a:cubicBezTo>
                <a:cubicBezTo>
                  <a:pt x="696" y="912"/>
                  <a:pt x="697" y="911"/>
                  <a:pt x="701" y="911"/>
                </a:cubicBezTo>
                <a:cubicBezTo>
                  <a:pt x="701" y="911"/>
                  <a:pt x="701" y="911"/>
                  <a:pt x="701" y="911"/>
                </a:cubicBezTo>
                <a:cubicBezTo>
                  <a:pt x="703" y="914"/>
                  <a:pt x="703" y="920"/>
                  <a:pt x="708" y="921"/>
                </a:cubicBezTo>
                <a:cubicBezTo>
                  <a:pt x="711" y="919"/>
                  <a:pt x="708" y="911"/>
                  <a:pt x="713" y="911"/>
                </a:cubicBezTo>
                <a:cubicBezTo>
                  <a:pt x="713" y="912"/>
                  <a:pt x="716" y="913"/>
                  <a:pt x="720" y="913"/>
                </a:cubicBezTo>
                <a:cubicBezTo>
                  <a:pt x="723" y="913"/>
                  <a:pt x="726" y="912"/>
                  <a:pt x="727" y="911"/>
                </a:cubicBezTo>
                <a:cubicBezTo>
                  <a:pt x="722" y="908"/>
                  <a:pt x="721" y="903"/>
                  <a:pt x="718" y="899"/>
                </a:cubicBezTo>
                <a:cubicBezTo>
                  <a:pt x="721" y="898"/>
                  <a:pt x="723" y="894"/>
                  <a:pt x="723" y="890"/>
                </a:cubicBezTo>
                <a:cubicBezTo>
                  <a:pt x="713" y="890"/>
                  <a:pt x="723" y="878"/>
                  <a:pt x="720" y="870"/>
                </a:cubicBezTo>
                <a:cubicBezTo>
                  <a:pt x="713" y="870"/>
                  <a:pt x="708" y="873"/>
                  <a:pt x="706" y="878"/>
                </a:cubicBezTo>
                <a:cubicBezTo>
                  <a:pt x="704" y="876"/>
                  <a:pt x="705" y="870"/>
                  <a:pt x="700" y="870"/>
                </a:cubicBezTo>
                <a:cubicBezTo>
                  <a:pt x="700" y="870"/>
                  <a:pt x="700" y="870"/>
                  <a:pt x="699" y="870"/>
                </a:cubicBezTo>
                <a:cubicBezTo>
                  <a:pt x="697" y="874"/>
                  <a:pt x="693" y="876"/>
                  <a:pt x="694" y="883"/>
                </a:cubicBezTo>
                <a:cubicBezTo>
                  <a:pt x="695" y="888"/>
                  <a:pt x="698" y="889"/>
                  <a:pt x="701" y="892"/>
                </a:cubicBezTo>
                <a:cubicBezTo>
                  <a:pt x="694" y="891"/>
                  <a:pt x="691" y="887"/>
                  <a:pt x="687" y="883"/>
                </a:cubicBezTo>
                <a:cubicBezTo>
                  <a:pt x="679" y="884"/>
                  <a:pt x="671" y="884"/>
                  <a:pt x="667" y="889"/>
                </a:cubicBezTo>
                <a:cubicBezTo>
                  <a:pt x="668" y="884"/>
                  <a:pt x="668" y="881"/>
                  <a:pt x="667" y="877"/>
                </a:cubicBezTo>
                <a:cubicBezTo>
                  <a:pt x="668" y="877"/>
                  <a:pt x="668" y="877"/>
                  <a:pt x="669" y="877"/>
                </a:cubicBezTo>
                <a:cubicBezTo>
                  <a:pt x="671" y="877"/>
                  <a:pt x="672" y="876"/>
                  <a:pt x="673" y="876"/>
                </a:cubicBezTo>
                <a:cubicBezTo>
                  <a:pt x="674" y="875"/>
                  <a:pt x="675" y="875"/>
                  <a:pt x="677" y="875"/>
                </a:cubicBezTo>
                <a:cubicBezTo>
                  <a:pt x="677" y="875"/>
                  <a:pt x="677" y="875"/>
                  <a:pt x="677" y="875"/>
                </a:cubicBezTo>
                <a:cubicBezTo>
                  <a:pt x="675" y="870"/>
                  <a:pt x="675" y="868"/>
                  <a:pt x="677" y="863"/>
                </a:cubicBezTo>
                <a:cubicBezTo>
                  <a:pt x="676" y="862"/>
                  <a:pt x="674" y="862"/>
                  <a:pt x="673" y="862"/>
                </a:cubicBezTo>
                <a:cubicBezTo>
                  <a:pt x="672" y="862"/>
                  <a:pt x="671" y="862"/>
                  <a:pt x="670" y="862"/>
                </a:cubicBezTo>
                <a:cubicBezTo>
                  <a:pt x="670" y="862"/>
                  <a:pt x="669" y="862"/>
                  <a:pt x="668" y="862"/>
                </a:cubicBezTo>
                <a:cubicBezTo>
                  <a:pt x="668" y="862"/>
                  <a:pt x="667" y="862"/>
                  <a:pt x="667" y="861"/>
                </a:cubicBezTo>
                <a:cubicBezTo>
                  <a:pt x="667" y="854"/>
                  <a:pt x="664" y="852"/>
                  <a:pt x="668" y="847"/>
                </a:cubicBezTo>
                <a:cubicBezTo>
                  <a:pt x="669" y="847"/>
                  <a:pt x="670" y="847"/>
                  <a:pt x="670" y="847"/>
                </a:cubicBezTo>
                <a:cubicBezTo>
                  <a:pt x="675" y="847"/>
                  <a:pt x="674" y="854"/>
                  <a:pt x="679" y="854"/>
                </a:cubicBezTo>
                <a:cubicBezTo>
                  <a:pt x="681" y="851"/>
                  <a:pt x="682" y="845"/>
                  <a:pt x="686" y="842"/>
                </a:cubicBezTo>
                <a:cubicBezTo>
                  <a:pt x="688" y="844"/>
                  <a:pt x="689" y="848"/>
                  <a:pt x="693" y="848"/>
                </a:cubicBezTo>
                <a:cubicBezTo>
                  <a:pt x="694" y="847"/>
                  <a:pt x="694" y="847"/>
                  <a:pt x="694" y="847"/>
                </a:cubicBezTo>
                <a:cubicBezTo>
                  <a:pt x="694" y="843"/>
                  <a:pt x="694" y="839"/>
                  <a:pt x="692" y="837"/>
                </a:cubicBezTo>
                <a:cubicBezTo>
                  <a:pt x="698" y="835"/>
                  <a:pt x="706" y="836"/>
                  <a:pt x="706" y="829"/>
                </a:cubicBezTo>
                <a:cubicBezTo>
                  <a:pt x="701" y="826"/>
                  <a:pt x="693" y="826"/>
                  <a:pt x="691" y="825"/>
                </a:cubicBezTo>
                <a:cubicBezTo>
                  <a:pt x="693" y="825"/>
                  <a:pt x="693" y="813"/>
                  <a:pt x="691" y="813"/>
                </a:cubicBezTo>
                <a:cubicBezTo>
                  <a:pt x="690" y="815"/>
                  <a:pt x="689" y="815"/>
                  <a:pt x="687" y="815"/>
                </a:cubicBezTo>
                <a:cubicBezTo>
                  <a:pt x="687" y="815"/>
                  <a:pt x="686" y="815"/>
                  <a:pt x="686" y="815"/>
                </a:cubicBezTo>
                <a:cubicBezTo>
                  <a:pt x="685" y="815"/>
                  <a:pt x="685" y="815"/>
                  <a:pt x="684" y="815"/>
                </a:cubicBezTo>
                <a:cubicBezTo>
                  <a:pt x="684" y="815"/>
                  <a:pt x="684" y="815"/>
                  <a:pt x="684" y="815"/>
                </a:cubicBezTo>
                <a:cubicBezTo>
                  <a:pt x="684" y="808"/>
                  <a:pt x="680" y="805"/>
                  <a:pt x="675" y="803"/>
                </a:cubicBezTo>
                <a:cubicBezTo>
                  <a:pt x="673" y="806"/>
                  <a:pt x="673" y="811"/>
                  <a:pt x="670" y="813"/>
                </a:cubicBezTo>
                <a:cubicBezTo>
                  <a:pt x="667" y="813"/>
                  <a:pt x="666" y="810"/>
                  <a:pt x="662" y="810"/>
                </a:cubicBezTo>
                <a:cubicBezTo>
                  <a:pt x="662" y="810"/>
                  <a:pt x="662" y="810"/>
                  <a:pt x="662" y="810"/>
                </a:cubicBezTo>
                <a:cubicBezTo>
                  <a:pt x="662" y="822"/>
                  <a:pt x="662" y="822"/>
                  <a:pt x="662" y="822"/>
                </a:cubicBezTo>
                <a:cubicBezTo>
                  <a:pt x="664" y="825"/>
                  <a:pt x="669" y="826"/>
                  <a:pt x="672" y="829"/>
                </a:cubicBezTo>
                <a:cubicBezTo>
                  <a:pt x="670" y="828"/>
                  <a:pt x="669" y="828"/>
                  <a:pt x="668" y="828"/>
                </a:cubicBezTo>
                <a:cubicBezTo>
                  <a:pt x="658" y="828"/>
                  <a:pt x="655" y="835"/>
                  <a:pt x="648" y="837"/>
                </a:cubicBezTo>
                <a:cubicBezTo>
                  <a:pt x="652" y="819"/>
                  <a:pt x="639" y="810"/>
                  <a:pt x="643" y="798"/>
                </a:cubicBezTo>
                <a:cubicBezTo>
                  <a:pt x="646" y="799"/>
                  <a:pt x="646" y="804"/>
                  <a:pt x="650" y="804"/>
                </a:cubicBezTo>
                <a:cubicBezTo>
                  <a:pt x="651" y="804"/>
                  <a:pt x="652" y="803"/>
                  <a:pt x="653" y="803"/>
                </a:cubicBezTo>
                <a:cubicBezTo>
                  <a:pt x="653" y="796"/>
                  <a:pt x="655" y="792"/>
                  <a:pt x="658" y="789"/>
                </a:cubicBezTo>
                <a:cubicBezTo>
                  <a:pt x="658" y="789"/>
                  <a:pt x="657" y="789"/>
                  <a:pt x="657" y="789"/>
                </a:cubicBezTo>
                <a:cubicBezTo>
                  <a:pt x="653" y="789"/>
                  <a:pt x="652" y="788"/>
                  <a:pt x="650" y="786"/>
                </a:cubicBezTo>
                <a:cubicBezTo>
                  <a:pt x="648" y="785"/>
                  <a:pt x="647" y="783"/>
                  <a:pt x="644" y="783"/>
                </a:cubicBezTo>
                <a:cubicBezTo>
                  <a:pt x="642" y="783"/>
                  <a:pt x="641" y="784"/>
                  <a:pt x="639" y="784"/>
                </a:cubicBezTo>
                <a:cubicBezTo>
                  <a:pt x="636" y="790"/>
                  <a:pt x="641" y="794"/>
                  <a:pt x="638" y="798"/>
                </a:cubicBezTo>
                <a:cubicBezTo>
                  <a:pt x="634" y="796"/>
                  <a:pt x="631" y="792"/>
                  <a:pt x="625" y="792"/>
                </a:cubicBezTo>
                <a:cubicBezTo>
                  <a:pt x="624" y="792"/>
                  <a:pt x="623" y="793"/>
                  <a:pt x="622" y="793"/>
                </a:cubicBezTo>
                <a:cubicBezTo>
                  <a:pt x="625" y="790"/>
                  <a:pt x="626" y="786"/>
                  <a:pt x="626" y="779"/>
                </a:cubicBezTo>
                <a:cubicBezTo>
                  <a:pt x="624" y="780"/>
                  <a:pt x="623" y="781"/>
                  <a:pt x="622" y="781"/>
                </a:cubicBezTo>
                <a:cubicBezTo>
                  <a:pt x="619" y="781"/>
                  <a:pt x="619" y="776"/>
                  <a:pt x="614" y="776"/>
                </a:cubicBezTo>
                <a:cubicBezTo>
                  <a:pt x="610" y="777"/>
                  <a:pt x="610" y="784"/>
                  <a:pt x="607" y="784"/>
                </a:cubicBezTo>
                <a:cubicBezTo>
                  <a:pt x="607" y="784"/>
                  <a:pt x="606" y="783"/>
                  <a:pt x="605" y="782"/>
                </a:cubicBezTo>
                <a:cubicBezTo>
                  <a:pt x="605" y="793"/>
                  <a:pt x="605" y="793"/>
                  <a:pt x="605" y="793"/>
                </a:cubicBezTo>
                <a:cubicBezTo>
                  <a:pt x="601" y="793"/>
                  <a:pt x="597" y="794"/>
                  <a:pt x="595" y="796"/>
                </a:cubicBezTo>
                <a:cubicBezTo>
                  <a:pt x="600" y="799"/>
                  <a:pt x="608" y="799"/>
                  <a:pt x="603" y="806"/>
                </a:cubicBezTo>
                <a:cubicBezTo>
                  <a:pt x="606" y="806"/>
                  <a:pt x="608" y="805"/>
                  <a:pt x="609" y="805"/>
                </a:cubicBezTo>
                <a:cubicBezTo>
                  <a:pt x="612" y="805"/>
                  <a:pt x="614" y="807"/>
                  <a:pt x="615" y="812"/>
                </a:cubicBezTo>
                <a:cubicBezTo>
                  <a:pt x="616" y="812"/>
                  <a:pt x="616" y="812"/>
                  <a:pt x="617" y="812"/>
                </a:cubicBezTo>
                <a:cubicBezTo>
                  <a:pt x="618" y="812"/>
                  <a:pt x="619" y="810"/>
                  <a:pt x="619" y="809"/>
                </a:cubicBezTo>
                <a:cubicBezTo>
                  <a:pt x="620" y="808"/>
                  <a:pt x="620" y="806"/>
                  <a:pt x="622" y="806"/>
                </a:cubicBezTo>
                <a:cubicBezTo>
                  <a:pt x="622" y="806"/>
                  <a:pt x="622" y="806"/>
                  <a:pt x="622" y="806"/>
                </a:cubicBezTo>
                <a:cubicBezTo>
                  <a:pt x="625" y="809"/>
                  <a:pt x="624" y="814"/>
                  <a:pt x="624" y="818"/>
                </a:cubicBezTo>
                <a:cubicBezTo>
                  <a:pt x="625" y="819"/>
                  <a:pt x="626" y="819"/>
                  <a:pt x="627" y="819"/>
                </a:cubicBezTo>
                <a:cubicBezTo>
                  <a:pt x="634" y="819"/>
                  <a:pt x="635" y="813"/>
                  <a:pt x="638" y="810"/>
                </a:cubicBezTo>
                <a:cubicBezTo>
                  <a:pt x="640" y="814"/>
                  <a:pt x="646" y="822"/>
                  <a:pt x="643" y="825"/>
                </a:cubicBezTo>
                <a:cubicBezTo>
                  <a:pt x="639" y="825"/>
                  <a:pt x="642" y="818"/>
                  <a:pt x="638" y="818"/>
                </a:cubicBezTo>
                <a:cubicBezTo>
                  <a:pt x="638" y="818"/>
                  <a:pt x="638" y="818"/>
                  <a:pt x="638" y="818"/>
                </a:cubicBezTo>
                <a:cubicBezTo>
                  <a:pt x="633" y="823"/>
                  <a:pt x="624" y="823"/>
                  <a:pt x="619" y="827"/>
                </a:cubicBezTo>
                <a:cubicBezTo>
                  <a:pt x="622" y="830"/>
                  <a:pt x="622" y="833"/>
                  <a:pt x="620" y="837"/>
                </a:cubicBezTo>
                <a:cubicBezTo>
                  <a:pt x="622" y="837"/>
                  <a:pt x="624" y="836"/>
                  <a:pt x="626" y="836"/>
                </a:cubicBezTo>
                <a:cubicBezTo>
                  <a:pt x="656" y="836"/>
                  <a:pt x="637" y="917"/>
                  <a:pt x="624" y="928"/>
                </a:cubicBezTo>
                <a:cubicBezTo>
                  <a:pt x="626" y="908"/>
                  <a:pt x="612" y="904"/>
                  <a:pt x="603" y="895"/>
                </a:cubicBezTo>
                <a:cubicBezTo>
                  <a:pt x="604" y="895"/>
                  <a:pt x="605" y="895"/>
                  <a:pt x="606" y="895"/>
                </a:cubicBezTo>
                <a:cubicBezTo>
                  <a:pt x="609" y="895"/>
                  <a:pt x="611" y="895"/>
                  <a:pt x="612" y="896"/>
                </a:cubicBezTo>
                <a:cubicBezTo>
                  <a:pt x="614" y="896"/>
                  <a:pt x="616" y="896"/>
                  <a:pt x="618" y="896"/>
                </a:cubicBezTo>
                <a:cubicBezTo>
                  <a:pt x="619" y="896"/>
                  <a:pt x="621" y="896"/>
                  <a:pt x="624" y="895"/>
                </a:cubicBezTo>
                <a:cubicBezTo>
                  <a:pt x="620" y="888"/>
                  <a:pt x="630" y="887"/>
                  <a:pt x="631" y="880"/>
                </a:cubicBezTo>
                <a:cubicBezTo>
                  <a:pt x="615" y="880"/>
                  <a:pt x="615" y="880"/>
                  <a:pt x="615" y="880"/>
                </a:cubicBezTo>
                <a:cubicBezTo>
                  <a:pt x="620" y="874"/>
                  <a:pt x="621" y="867"/>
                  <a:pt x="619" y="858"/>
                </a:cubicBezTo>
                <a:cubicBezTo>
                  <a:pt x="610" y="862"/>
                  <a:pt x="606" y="864"/>
                  <a:pt x="597" y="870"/>
                </a:cubicBezTo>
                <a:cubicBezTo>
                  <a:pt x="572" y="816"/>
                  <a:pt x="544" y="690"/>
                  <a:pt x="629" y="690"/>
                </a:cubicBezTo>
                <a:cubicBezTo>
                  <a:pt x="629" y="690"/>
                  <a:pt x="629" y="690"/>
                  <a:pt x="629" y="690"/>
                </a:cubicBezTo>
                <a:cubicBezTo>
                  <a:pt x="622" y="698"/>
                  <a:pt x="606" y="707"/>
                  <a:pt x="610" y="721"/>
                </a:cubicBezTo>
                <a:cubicBezTo>
                  <a:pt x="611" y="720"/>
                  <a:pt x="612" y="720"/>
                  <a:pt x="613" y="720"/>
                </a:cubicBezTo>
                <a:cubicBezTo>
                  <a:pt x="617" y="720"/>
                  <a:pt x="617" y="735"/>
                  <a:pt x="619" y="740"/>
                </a:cubicBezTo>
                <a:cubicBezTo>
                  <a:pt x="630" y="736"/>
                  <a:pt x="634" y="725"/>
                  <a:pt x="638" y="714"/>
                </a:cubicBezTo>
                <a:cubicBezTo>
                  <a:pt x="637" y="736"/>
                  <a:pt x="649" y="739"/>
                  <a:pt x="663" y="743"/>
                </a:cubicBezTo>
                <a:cubicBezTo>
                  <a:pt x="663" y="733"/>
                  <a:pt x="668" y="725"/>
                  <a:pt x="662" y="719"/>
                </a:cubicBezTo>
                <a:cubicBezTo>
                  <a:pt x="664" y="719"/>
                  <a:pt x="664" y="721"/>
                  <a:pt x="666" y="721"/>
                </a:cubicBezTo>
                <a:cubicBezTo>
                  <a:pt x="667" y="721"/>
                  <a:pt x="667" y="721"/>
                  <a:pt x="667" y="721"/>
                </a:cubicBezTo>
                <a:cubicBezTo>
                  <a:pt x="667" y="714"/>
                  <a:pt x="667" y="708"/>
                  <a:pt x="663" y="705"/>
                </a:cubicBezTo>
                <a:cubicBezTo>
                  <a:pt x="667" y="705"/>
                  <a:pt x="670" y="704"/>
                  <a:pt x="673" y="704"/>
                </a:cubicBezTo>
                <a:cubicBezTo>
                  <a:pt x="676" y="704"/>
                  <a:pt x="679" y="705"/>
                  <a:pt x="682" y="705"/>
                </a:cubicBezTo>
                <a:cubicBezTo>
                  <a:pt x="685" y="705"/>
                  <a:pt x="689" y="706"/>
                  <a:pt x="693" y="706"/>
                </a:cubicBezTo>
                <a:cubicBezTo>
                  <a:pt x="696" y="706"/>
                  <a:pt x="698" y="706"/>
                  <a:pt x="701" y="705"/>
                </a:cubicBezTo>
                <a:cubicBezTo>
                  <a:pt x="696" y="692"/>
                  <a:pt x="687" y="681"/>
                  <a:pt x="674" y="676"/>
                </a:cubicBezTo>
                <a:cubicBezTo>
                  <a:pt x="675" y="677"/>
                  <a:pt x="676" y="677"/>
                  <a:pt x="678" y="677"/>
                </a:cubicBezTo>
                <a:cubicBezTo>
                  <a:pt x="690" y="677"/>
                  <a:pt x="694" y="668"/>
                  <a:pt x="704" y="666"/>
                </a:cubicBezTo>
                <a:cubicBezTo>
                  <a:pt x="705" y="663"/>
                  <a:pt x="702" y="663"/>
                  <a:pt x="701" y="661"/>
                </a:cubicBezTo>
                <a:cubicBezTo>
                  <a:pt x="705" y="656"/>
                  <a:pt x="712" y="655"/>
                  <a:pt x="713" y="647"/>
                </a:cubicBezTo>
                <a:cubicBezTo>
                  <a:pt x="712" y="647"/>
                  <a:pt x="711" y="646"/>
                  <a:pt x="710" y="646"/>
                </a:cubicBezTo>
                <a:cubicBezTo>
                  <a:pt x="708" y="646"/>
                  <a:pt x="706" y="647"/>
                  <a:pt x="703" y="648"/>
                </a:cubicBezTo>
                <a:cubicBezTo>
                  <a:pt x="701" y="648"/>
                  <a:pt x="698" y="649"/>
                  <a:pt x="696" y="649"/>
                </a:cubicBezTo>
                <a:cubicBezTo>
                  <a:pt x="696" y="649"/>
                  <a:pt x="696" y="649"/>
                  <a:pt x="696" y="649"/>
                </a:cubicBezTo>
                <a:cubicBezTo>
                  <a:pt x="695" y="647"/>
                  <a:pt x="696" y="643"/>
                  <a:pt x="694" y="642"/>
                </a:cubicBezTo>
                <a:cubicBezTo>
                  <a:pt x="683" y="647"/>
                  <a:pt x="667" y="656"/>
                  <a:pt x="662" y="661"/>
                </a:cubicBezTo>
                <a:cubicBezTo>
                  <a:pt x="671" y="650"/>
                  <a:pt x="664" y="634"/>
                  <a:pt x="662" y="618"/>
                </a:cubicBezTo>
                <a:cubicBezTo>
                  <a:pt x="660" y="618"/>
                  <a:pt x="659" y="618"/>
                  <a:pt x="659" y="618"/>
                </a:cubicBezTo>
                <a:cubicBezTo>
                  <a:pt x="653" y="618"/>
                  <a:pt x="653" y="624"/>
                  <a:pt x="650" y="627"/>
                </a:cubicBezTo>
                <a:cubicBezTo>
                  <a:pt x="649" y="626"/>
                  <a:pt x="648" y="625"/>
                  <a:pt x="647" y="625"/>
                </a:cubicBezTo>
                <a:cubicBezTo>
                  <a:pt x="646" y="625"/>
                  <a:pt x="644" y="627"/>
                  <a:pt x="642" y="628"/>
                </a:cubicBezTo>
                <a:cubicBezTo>
                  <a:pt x="641" y="629"/>
                  <a:pt x="639" y="630"/>
                  <a:pt x="637" y="630"/>
                </a:cubicBezTo>
                <a:cubicBezTo>
                  <a:pt x="637" y="630"/>
                  <a:pt x="636" y="630"/>
                  <a:pt x="636" y="630"/>
                </a:cubicBezTo>
                <a:cubicBezTo>
                  <a:pt x="636" y="621"/>
                  <a:pt x="633" y="616"/>
                  <a:pt x="627" y="613"/>
                </a:cubicBezTo>
                <a:cubicBezTo>
                  <a:pt x="627" y="613"/>
                  <a:pt x="627" y="613"/>
                  <a:pt x="627" y="613"/>
                </a:cubicBezTo>
                <a:cubicBezTo>
                  <a:pt x="625" y="613"/>
                  <a:pt x="625" y="615"/>
                  <a:pt x="626" y="617"/>
                </a:cubicBezTo>
                <a:cubicBezTo>
                  <a:pt x="626" y="618"/>
                  <a:pt x="626" y="620"/>
                  <a:pt x="625" y="620"/>
                </a:cubicBezTo>
                <a:cubicBezTo>
                  <a:pt x="624" y="620"/>
                  <a:pt x="624" y="620"/>
                  <a:pt x="624" y="620"/>
                </a:cubicBezTo>
                <a:cubicBezTo>
                  <a:pt x="622" y="616"/>
                  <a:pt x="622" y="610"/>
                  <a:pt x="619" y="606"/>
                </a:cubicBezTo>
                <a:cubicBezTo>
                  <a:pt x="618" y="606"/>
                  <a:pt x="618" y="606"/>
                  <a:pt x="618" y="606"/>
                </a:cubicBezTo>
                <a:cubicBezTo>
                  <a:pt x="617" y="606"/>
                  <a:pt x="616" y="607"/>
                  <a:pt x="615" y="607"/>
                </a:cubicBezTo>
                <a:cubicBezTo>
                  <a:pt x="614" y="608"/>
                  <a:pt x="614" y="608"/>
                  <a:pt x="612" y="608"/>
                </a:cubicBezTo>
                <a:cubicBezTo>
                  <a:pt x="612" y="608"/>
                  <a:pt x="612" y="608"/>
                  <a:pt x="612" y="608"/>
                </a:cubicBezTo>
                <a:cubicBezTo>
                  <a:pt x="610" y="603"/>
                  <a:pt x="609" y="598"/>
                  <a:pt x="603" y="598"/>
                </a:cubicBezTo>
                <a:cubicBezTo>
                  <a:pt x="602" y="598"/>
                  <a:pt x="602" y="598"/>
                  <a:pt x="602" y="598"/>
                </a:cubicBezTo>
                <a:cubicBezTo>
                  <a:pt x="602" y="603"/>
                  <a:pt x="598" y="607"/>
                  <a:pt x="602" y="611"/>
                </a:cubicBezTo>
                <a:cubicBezTo>
                  <a:pt x="595" y="611"/>
                  <a:pt x="595" y="611"/>
                  <a:pt x="595" y="611"/>
                </a:cubicBezTo>
                <a:cubicBezTo>
                  <a:pt x="596" y="618"/>
                  <a:pt x="597" y="624"/>
                  <a:pt x="597" y="632"/>
                </a:cubicBezTo>
                <a:cubicBezTo>
                  <a:pt x="604" y="635"/>
                  <a:pt x="610" y="649"/>
                  <a:pt x="610" y="652"/>
                </a:cubicBezTo>
                <a:cubicBezTo>
                  <a:pt x="606" y="638"/>
                  <a:pt x="586" y="639"/>
                  <a:pt x="574" y="635"/>
                </a:cubicBezTo>
                <a:cubicBezTo>
                  <a:pt x="580" y="604"/>
                  <a:pt x="595" y="547"/>
                  <a:pt x="622" y="547"/>
                </a:cubicBezTo>
                <a:cubicBezTo>
                  <a:pt x="630" y="547"/>
                  <a:pt x="638" y="551"/>
                  <a:pt x="648" y="562"/>
                </a:cubicBezTo>
                <a:cubicBezTo>
                  <a:pt x="645" y="559"/>
                  <a:pt x="637" y="561"/>
                  <a:pt x="636" y="557"/>
                </a:cubicBezTo>
                <a:cubicBezTo>
                  <a:pt x="638" y="565"/>
                  <a:pt x="628" y="561"/>
                  <a:pt x="629" y="569"/>
                </a:cubicBezTo>
                <a:cubicBezTo>
                  <a:pt x="632" y="569"/>
                  <a:pt x="636" y="569"/>
                  <a:pt x="636" y="574"/>
                </a:cubicBezTo>
                <a:cubicBezTo>
                  <a:pt x="634" y="578"/>
                  <a:pt x="629" y="579"/>
                  <a:pt x="631" y="588"/>
                </a:cubicBezTo>
                <a:cubicBezTo>
                  <a:pt x="632" y="588"/>
                  <a:pt x="633" y="588"/>
                  <a:pt x="635" y="588"/>
                </a:cubicBezTo>
                <a:cubicBezTo>
                  <a:pt x="640" y="588"/>
                  <a:pt x="647" y="586"/>
                  <a:pt x="650" y="584"/>
                </a:cubicBezTo>
                <a:cubicBezTo>
                  <a:pt x="651" y="590"/>
                  <a:pt x="649" y="595"/>
                  <a:pt x="655" y="599"/>
                </a:cubicBezTo>
                <a:cubicBezTo>
                  <a:pt x="659" y="596"/>
                  <a:pt x="663" y="593"/>
                  <a:pt x="665" y="588"/>
                </a:cubicBezTo>
                <a:cubicBezTo>
                  <a:pt x="666" y="596"/>
                  <a:pt x="677" y="595"/>
                  <a:pt x="682" y="599"/>
                </a:cubicBezTo>
                <a:cubicBezTo>
                  <a:pt x="681" y="590"/>
                  <a:pt x="680" y="587"/>
                  <a:pt x="675" y="579"/>
                </a:cubicBezTo>
                <a:cubicBezTo>
                  <a:pt x="680" y="575"/>
                  <a:pt x="689" y="576"/>
                  <a:pt x="691" y="569"/>
                </a:cubicBezTo>
                <a:cubicBezTo>
                  <a:pt x="688" y="566"/>
                  <a:pt x="682" y="568"/>
                  <a:pt x="682" y="564"/>
                </a:cubicBezTo>
                <a:cubicBezTo>
                  <a:pt x="686" y="543"/>
                  <a:pt x="709" y="534"/>
                  <a:pt x="723" y="519"/>
                </a:cubicBezTo>
                <a:cubicBezTo>
                  <a:pt x="718" y="531"/>
                  <a:pt x="718" y="544"/>
                  <a:pt x="720" y="560"/>
                </a:cubicBezTo>
                <a:cubicBezTo>
                  <a:pt x="720" y="560"/>
                  <a:pt x="720" y="560"/>
                  <a:pt x="720" y="560"/>
                </a:cubicBezTo>
                <a:cubicBezTo>
                  <a:pt x="723" y="560"/>
                  <a:pt x="723" y="558"/>
                  <a:pt x="725" y="557"/>
                </a:cubicBezTo>
                <a:cubicBezTo>
                  <a:pt x="724" y="565"/>
                  <a:pt x="729" y="567"/>
                  <a:pt x="733" y="570"/>
                </a:cubicBezTo>
                <a:cubicBezTo>
                  <a:pt x="736" y="566"/>
                  <a:pt x="740" y="564"/>
                  <a:pt x="739" y="557"/>
                </a:cubicBezTo>
                <a:cubicBezTo>
                  <a:pt x="739" y="557"/>
                  <a:pt x="740" y="557"/>
                  <a:pt x="741" y="557"/>
                </a:cubicBezTo>
                <a:cubicBezTo>
                  <a:pt x="744" y="557"/>
                  <a:pt x="745" y="556"/>
                  <a:pt x="747" y="555"/>
                </a:cubicBezTo>
                <a:cubicBezTo>
                  <a:pt x="748" y="551"/>
                  <a:pt x="745" y="543"/>
                  <a:pt x="749" y="541"/>
                </a:cubicBezTo>
                <a:cubicBezTo>
                  <a:pt x="749" y="544"/>
                  <a:pt x="749" y="548"/>
                  <a:pt x="753" y="548"/>
                </a:cubicBezTo>
                <a:cubicBezTo>
                  <a:pt x="754" y="548"/>
                  <a:pt x="754" y="548"/>
                  <a:pt x="754" y="548"/>
                </a:cubicBezTo>
                <a:cubicBezTo>
                  <a:pt x="751" y="536"/>
                  <a:pt x="764" y="536"/>
                  <a:pt x="756" y="528"/>
                </a:cubicBezTo>
                <a:cubicBezTo>
                  <a:pt x="757" y="528"/>
                  <a:pt x="759" y="528"/>
                  <a:pt x="761" y="528"/>
                </a:cubicBezTo>
                <a:cubicBezTo>
                  <a:pt x="764" y="528"/>
                  <a:pt x="766" y="527"/>
                  <a:pt x="768" y="526"/>
                </a:cubicBezTo>
                <a:cubicBezTo>
                  <a:pt x="772" y="543"/>
                  <a:pt x="787" y="539"/>
                  <a:pt x="798" y="550"/>
                </a:cubicBezTo>
                <a:cubicBezTo>
                  <a:pt x="799" y="549"/>
                  <a:pt x="800" y="548"/>
                  <a:pt x="801" y="548"/>
                </a:cubicBezTo>
                <a:cubicBezTo>
                  <a:pt x="802" y="548"/>
                  <a:pt x="802" y="548"/>
                  <a:pt x="802" y="548"/>
                </a:cubicBezTo>
                <a:cubicBezTo>
                  <a:pt x="801" y="525"/>
                  <a:pt x="794" y="509"/>
                  <a:pt x="781" y="497"/>
                </a:cubicBezTo>
                <a:cubicBezTo>
                  <a:pt x="793" y="506"/>
                  <a:pt x="807" y="509"/>
                  <a:pt x="824" y="509"/>
                </a:cubicBezTo>
                <a:cubicBezTo>
                  <a:pt x="825" y="509"/>
                  <a:pt x="825" y="509"/>
                  <a:pt x="826" y="509"/>
                </a:cubicBezTo>
                <a:cubicBezTo>
                  <a:pt x="831" y="506"/>
                  <a:pt x="822" y="501"/>
                  <a:pt x="827" y="499"/>
                </a:cubicBezTo>
                <a:cubicBezTo>
                  <a:pt x="837" y="498"/>
                  <a:pt x="848" y="500"/>
                  <a:pt x="850" y="492"/>
                </a:cubicBezTo>
                <a:cubicBezTo>
                  <a:pt x="843" y="490"/>
                  <a:pt x="835" y="488"/>
                  <a:pt x="831" y="483"/>
                </a:cubicBezTo>
                <a:cubicBezTo>
                  <a:pt x="831" y="481"/>
                  <a:pt x="834" y="482"/>
                  <a:pt x="834" y="480"/>
                </a:cubicBezTo>
                <a:cubicBezTo>
                  <a:pt x="828" y="476"/>
                  <a:pt x="821" y="475"/>
                  <a:pt x="814" y="475"/>
                </a:cubicBezTo>
                <a:cubicBezTo>
                  <a:pt x="809" y="475"/>
                  <a:pt x="803" y="476"/>
                  <a:pt x="797" y="476"/>
                </a:cubicBezTo>
                <a:cubicBezTo>
                  <a:pt x="791" y="477"/>
                  <a:pt x="786" y="478"/>
                  <a:pt x="780" y="478"/>
                </a:cubicBezTo>
                <a:cubicBezTo>
                  <a:pt x="780" y="478"/>
                  <a:pt x="780" y="478"/>
                  <a:pt x="780" y="478"/>
                </a:cubicBezTo>
                <a:cubicBezTo>
                  <a:pt x="802" y="470"/>
                  <a:pt x="804" y="448"/>
                  <a:pt x="809" y="425"/>
                </a:cubicBezTo>
                <a:cubicBezTo>
                  <a:pt x="808" y="425"/>
                  <a:pt x="807" y="425"/>
                  <a:pt x="806" y="425"/>
                </a:cubicBezTo>
                <a:cubicBezTo>
                  <a:pt x="800" y="425"/>
                  <a:pt x="797" y="429"/>
                  <a:pt x="793" y="432"/>
                </a:cubicBezTo>
                <a:cubicBezTo>
                  <a:pt x="792" y="429"/>
                  <a:pt x="790" y="429"/>
                  <a:pt x="787" y="429"/>
                </a:cubicBezTo>
                <a:cubicBezTo>
                  <a:pt x="787" y="429"/>
                  <a:pt x="786" y="429"/>
                  <a:pt x="785" y="429"/>
                </a:cubicBezTo>
                <a:cubicBezTo>
                  <a:pt x="785" y="429"/>
                  <a:pt x="784" y="429"/>
                  <a:pt x="783" y="429"/>
                </a:cubicBezTo>
                <a:cubicBezTo>
                  <a:pt x="781" y="429"/>
                  <a:pt x="778" y="428"/>
                  <a:pt x="774" y="425"/>
                </a:cubicBezTo>
                <a:cubicBezTo>
                  <a:pt x="781" y="421"/>
                  <a:pt x="774" y="412"/>
                  <a:pt x="776" y="403"/>
                </a:cubicBezTo>
                <a:cubicBezTo>
                  <a:pt x="776" y="403"/>
                  <a:pt x="775" y="403"/>
                  <a:pt x="775" y="403"/>
                </a:cubicBezTo>
                <a:cubicBezTo>
                  <a:pt x="773" y="403"/>
                  <a:pt x="772" y="404"/>
                  <a:pt x="770" y="405"/>
                </a:cubicBezTo>
                <a:cubicBezTo>
                  <a:pt x="769" y="406"/>
                  <a:pt x="768" y="407"/>
                  <a:pt x="767" y="407"/>
                </a:cubicBezTo>
                <a:cubicBezTo>
                  <a:pt x="767" y="407"/>
                  <a:pt x="766" y="407"/>
                  <a:pt x="766" y="406"/>
                </a:cubicBezTo>
                <a:cubicBezTo>
                  <a:pt x="767" y="400"/>
                  <a:pt x="768" y="395"/>
                  <a:pt x="768" y="387"/>
                </a:cubicBezTo>
                <a:cubicBezTo>
                  <a:pt x="767" y="388"/>
                  <a:pt x="766" y="388"/>
                  <a:pt x="765" y="388"/>
                </a:cubicBezTo>
                <a:cubicBezTo>
                  <a:pt x="759" y="388"/>
                  <a:pt x="764" y="369"/>
                  <a:pt x="756" y="369"/>
                </a:cubicBezTo>
                <a:cubicBezTo>
                  <a:pt x="748" y="370"/>
                  <a:pt x="750" y="382"/>
                  <a:pt x="743" y="382"/>
                </a:cubicBezTo>
                <a:cubicBezTo>
                  <a:pt x="742" y="382"/>
                  <a:pt x="740" y="382"/>
                  <a:pt x="739" y="381"/>
                </a:cubicBezTo>
                <a:cubicBezTo>
                  <a:pt x="730" y="395"/>
                  <a:pt x="733" y="421"/>
                  <a:pt x="732" y="439"/>
                </a:cubicBezTo>
                <a:cubicBezTo>
                  <a:pt x="730" y="422"/>
                  <a:pt x="722" y="404"/>
                  <a:pt x="708" y="404"/>
                </a:cubicBezTo>
                <a:cubicBezTo>
                  <a:pt x="707" y="404"/>
                  <a:pt x="707" y="404"/>
                  <a:pt x="706" y="404"/>
                </a:cubicBezTo>
                <a:cubicBezTo>
                  <a:pt x="706" y="397"/>
                  <a:pt x="700" y="395"/>
                  <a:pt x="692" y="394"/>
                </a:cubicBezTo>
                <a:cubicBezTo>
                  <a:pt x="694" y="409"/>
                  <a:pt x="691" y="419"/>
                  <a:pt x="697" y="430"/>
                </a:cubicBezTo>
                <a:cubicBezTo>
                  <a:pt x="697" y="430"/>
                  <a:pt x="696" y="430"/>
                  <a:pt x="695" y="430"/>
                </a:cubicBezTo>
                <a:cubicBezTo>
                  <a:pt x="694" y="430"/>
                  <a:pt x="693" y="430"/>
                  <a:pt x="692" y="430"/>
                </a:cubicBezTo>
                <a:cubicBezTo>
                  <a:pt x="690" y="430"/>
                  <a:pt x="689" y="430"/>
                  <a:pt x="688" y="430"/>
                </a:cubicBezTo>
                <a:cubicBezTo>
                  <a:pt x="686" y="430"/>
                  <a:pt x="684" y="430"/>
                  <a:pt x="684" y="432"/>
                </a:cubicBezTo>
                <a:cubicBezTo>
                  <a:pt x="695" y="448"/>
                  <a:pt x="715" y="455"/>
                  <a:pt x="730" y="468"/>
                </a:cubicBezTo>
                <a:cubicBezTo>
                  <a:pt x="726" y="467"/>
                  <a:pt x="721" y="467"/>
                  <a:pt x="717" y="467"/>
                </a:cubicBezTo>
                <a:cubicBezTo>
                  <a:pt x="677" y="467"/>
                  <a:pt x="633" y="480"/>
                  <a:pt x="615" y="512"/>
                </a:cubicBezTo>
                <a:cubicBezTo>
                  <a:pt x="613" y="486"/>
                  <a:pt x="597" y="474"/>
                  <a:pt x="581" y="463"/>
                </a:cubicBezTo>
                <a:cubicBezTo>
                  <a:pt x="590" y="463"/>
                  <a:pt x="596" y="465"/>
                  <a:pt x="603" y="465"/>
                </a:cubicBezTo>
                <a:cubicBezTo>
                  <a:pt x="605" y="465"/>
                  <a:pt x="608" y="465"/>
                  <a:pt x="610" y="464"/>
                </a:cubicBezTo>
                <a:cubicBezTo>
                  <a:pt x="614" y="460"/>
                  <a:pt x="608" y="461"/>
                  <a:pt x="609" y="456"/>
                </a:cubicBezTo>
                <a:cubicBezTo>
                  <a:pt x="616" y="454"/>
                  <a:pt x="620" y="451"/>
                  <a:pt x="622" y="444"/>
                </a:cubicBezTo>
                <a:cubicBezTo>
                  <a:pt x="616" y="442"/>
                  <a:pt x="612" y="442"/>
                  <a:pt x="608" y="442"/>
                </a:cubicBezTo>
                <a:cubicBezTo>
                  <a:pt x="606" y="442"/>
                  <a:pt x="605" y="442"/>
                  <a:pt x="603" y="442"/>
                </a:cubicBezTo>
                <a:cubicBezTo>
                  <a:pt x="601" y="442"/>
                  <a:pt x="600" y="442"/>
                  <a:pt x="598" y="442"/>
                </a:cubicBezTo>
                <a:cubicBezTo>
                  <a:pt x="598" y="442"/>
                  <a:pt x="597" y="442"/>
                  <a:pt x="597" y="442"/>
                </a:cubicBezTo>
                <a:cubicBezTo>
                  <a:pt x="608" y="434"/>
                  <a:pt x="607" y="424"/>
                  <a:pt x="607" y="411"/>
                </a:cubicBezTo>
                <a:cubicBezTo>
                  <a:pt x="597" y="412"/>
                  <a:pt x="591" y="417"/>
                  <a:pt x="586" y="423"/>
                </a:cubicBezTo>
                <a:cubicBezTo>
                  <a:pt x="586" y="418"/>
                  <a:pt x="586" y="418"/>
                  <a:pt x="586" y="418"/>
                </a:cubicBezTo>
                <a:cubicBezTo>
                  <a:pt x="586" y="418"/>
                  <a:pt x="586" y="418"/>
                  <a:pt x="586" y="418"/>
                </a:cubicBezTo>
                <a:cubicBezTo>
                  <a:pt x="579" y="418"/>
                  <a:pt x="581" y="426"/>
                  <a:pt x="574" y="427"/>
                </a:cubicBezTo>
                <a:cubicBezTo>
                  <a:pt x="568" y="426"/>
                  <a:pt x="567" y="419"/>
                  <a:pt x="562" y="416"/>
                </a:cubicBezTo>
                <a:cubicBezTo>
                  <a:pt x="562" y="418"/>
                  <a:pt x="559" y="422"/>
                  <a:pt x="556" y="422"/>
                </a:cubicBezTo>
                <a:cubicBezTo>
                  <a:pt x="555" y="422"/>
                  <a:pt x="554" y="421"/>
                  <a:pt x="554" y="420"/>
                </a:cubicBezTo>
                <a:cubicBezTo>
                  <a:pt x="562" y="419"/>
                  <a:pt x="560" y="409"/>
                  <a:pt x="564" y="404"/>
                </a:cubicBezTo>
                <a:cubicBezTo>
                  <a:pt x="564" y="404"/>
                  <a:pt x="563" y="404"/>
                  <a:pt x="562" y="404"/>
                </a:cubicBezTo>
                <a:cubicBezTo>
                  <a:pt x="561" y="404"/>
                  <a:pt x="560" y="404"/>
                  <a:pt x="559" y="404"/>
                </a:cubicBezTo>
                <a:cubicBezTo>
                  <a:pt x="558" y="405"/>
                  <a:pt x="557" y="405"/>
                  <a:pt x="556" y="405"/>
                </a:cubicBezTo>
                <a:cubicBezTo>
                  <a:pt x="554" y="405"/>
                  <a:pt x="552" y="404"/>
                  <a:pt x="552" y="403"/>
                </a:cubicBezTo>
                <a:cubicBezTo>
                  <a:pt x="545" y="382"/>
                  <a:pt x="559" y="371"/>
                  <a:pt x="562" y="345"/>
                </a:cubicBezTo>
                <a:cubicBezTo>
                  <a:pt x="562" y="356"/>
                  <a:pt x="568" y="362"/>
                  <a:pt x="569" y="372"/>
                </a:cubicBezTo>
                <a:cubicBezTo>
                  <a:pt x="570" y="372"/>
                  <a:pt x="571" y="372"/>
                  <a:pt x="572" y="372"/>
                </a:cubicBezTo>
                <a:cubicBezTo>
                  <a:pt x="576" y="372"/>
                  <a:pt x="578" y="375"/>
                  <a:pt x="578" y="379"/>
                </a:cubicBezTo>
                <a:cubicBezTo>
                  <a:pt x="580" y="378"/>
                  <a:pt x="581" y="378"/>
                  <a:pt x="583" y="378"/>
                </a:cubicBezTo>
                <a:cubicBezTo>
                  <a:pt x="585" y="378"/>
                  <a:pt x="587" y="379"/>
                  <a:pt x="589" y="380"/>
                </a:cubicBezTo>
                <a:cubicBezTo>
                  <a:pt x="591" y="381"/>
                  <a:pt x="593" y="382"/>
                  <a:pt x="596" y="382"/>
                </a:cubicBezTo>
                <a:cubicBezTo>
                  <a:pt x="597" y="382"/>
                  <a:pt x="597" y="382"/>
                  <a:pt x="597" y="382"/>
                </a:cubicBezTo>
                <a:cubicBezTo>
                  <a:pt x="596" y="372"/>
                  <a:pt x="594" y="368"/>
                  <a:pt x="600" y="363"/>
                </a:cubicBezTo>
                <a:cubicBezTo>
                  <a:pt x="597" y="362"/>
                  <a:pt x="591" y="353"/>
                  <a:pt x="593" y="351"/>
                </a:cubicBezTo>
                <a:cubicBezTo>
                  <a:pt x="595" y="353"/>
                  <a:pt x="597" y="353"/>
                  <a:pt x="599" y="353"/>
                </a:cubicBezTo>
                <a:cubicBezTo>
                  <a:pt x="600" y="353"/>
                  <a:pt x="601" y="353"/>
                  <a:pt x="602" y="353"/>
                </a:cubicBezTo>
                <a:cubicBezTo>
                  <a:pt x="579" y="323"/>
                  <a:pt x="620" y="339"/>
                  <a:pt x="638" y="329"/>
                </a:cubicBezTo>
                <a:cubicBezTo>
                  <a:pt x="630" y="314"/>
                  <a:pt x="618" y="304"/>
                  <a:pt x="600" y="300"/>
                </a:cubicBezTo>
                <a:cubicBezTo>
                  <a:pt x="613" y="294"/>
                  <a:pt x="632" y="293"/>
                  <a:pt x="638" y="280"/>
                </a:cubicBezTo>
                <a:cubicBezTo>
                  <a:pt x="637" y="280"/>
                  <a:pt x="637" y="280"/>
                  <a:pt x="637" y="280"/>
                </a:cubicBezTo>
                <a:cubicBezTo>
                  <a:pt x="635" y="280"/>
                  <a:pt x="633" y="278"/>
                  <a:pt x="632" y="276"/>
                </a:cubicBezTo>
                <a:cubicBezTo>
                  <a:pt x="638" y="271"/>
                  <a:pt x="646" y="268"/>
                  <a:pt x="648" y="259"/>
                </a:cubicBezTo>
                <a:cubicBezTo>
                  <a:pt x="617" y="259"/>
                  <a:pt x="600" y="262"/>
                  <a:pt x="586" y="286"/>
                </a:cubicBezTo>
                <a:cubicBezTo>
                  <a:pt x="592" y="270"/>
                  <a:pt x="591" y="264"/>
                  <a:pt x="588" y="245"/>
                </a:cubicBezTo>
                <a:cubicBezTo>
                  <a:pt x="588" y="245"/>
                  <a:pt x="587" y="246"/>
                  <a:pt x="587" y="246"/>
                </a:cubicBezTo>
                <a:cubicBezTo>
                  <a:pt x="579" y="246"/>
                  <a:pt x="584" y="233"/>
                  <a:pt x="579" y="230"/>
                </a:cubicBezTo>
                <a:cubicBezTo>
                  <a:pt x="572" y="231"/>
                  <a:pt x="571" y="238"/>
                  <a:pt x="568" y="244"/>
                </a:cubicBezTo>
                <a:cubicBezTo>
                  <a:pt x="565" y="244"/>
                  <a:pt x="566" y="240"/>
                  <a:pt x="563" y="240"/>
                </a:cubicBezTo>
                <a:cubicBezTo>
                  <a:pt x="563" y="240"/>
                  <a:pt x="563" y="240"/>
                  <a:pt x="562" y="240"/>
                </a:cubicBezTo>
                <a:cubicBezTo>
                  <a:pt x="562" y="247"/>
                  <a:pt x="562" y="247"/>
                  <a:pt x="562" y="247"/>
                </a:cubicBezTo>
                <a:cubicBezTo>
                  <a:pt x="561" y="246"/>
                  <a:pt x="560" y="246"/>
                  <a:pt x="559" y="246"/>
                </a:cubicBezTo>
                <a:cubicBezTo>
                  <a:pt x="557" y="246"/>
                  <a:pt x="555" y="248"/>
                  <a:pt x="552" y="249"/>
                </a:cubicBezTo>
                <a:cubicBezTo>
                  <a:pt x="551" y="238"/>
                  <a:pt x="545" y="232"/>
                  <a:pt x="538" y="227"/>
                </a:cubicBezTo>
                <a:cubicBezTo>
                  <a:pt x="538" y="231"/>
                  <a:pt x="537" y="235"/>
                  <a:pt x="535" y="237"/>
                </a:cubicBezTo>
                <a:cubicBezTo>
                  <a:pt x="534" y="231"/>
                  <a:pt x="530" y="228"/>
                  <a:pt x="530" y="221"/>
                </a:cubicBezTo>
                <a:cubicBezTo>
                  <a:pt x="529" y="221"/>
                  <a:pt x="528" y="221"/>
                  <a:pt x="527" y="221"/>
                </a:cubicBezTo>
                <a:cubicBezTo>
                  <a:pt x="524" y="221"/>
                  <a:pt x="523" y="223"/>
                  <a:pt x="521" y="225"/>
                </a:cubicBezTo>
                <a:cubicBezTo>
                  <a:pt x="519" y="217"/>
                  <a:pt x="511" y="216"/>
                  <a:pt x="506" y="211"/>
                </a:cubicBezTo>
                <a:cubicBezTo>
                  <a:pt x="503" y="219"/>
                  <a:pt x="505" y="224"/>
                  <a:pt x="506" y="232"/>
                </a:cubicBezTo>
                <a:cubicBezTo>
                  <a:pt x="504" y="232"/>
                  <a:pt x="504" y="230"/>
                  <a:pt x="502" y="230"/>
                </a:cubicBezTo>
                <a:cubicBezTo>
                  <a:pt x="501" y="230"/>
                  <a:pt x="501" y="230"/>
                  <a:pt x="501" y="230"/>
                </a:cubicBezTo>
                <a:cubicBezTo>
                  <a:pt x="502" y="253"/>
                  <a:pt x="514" y="267"/>
                  <a:pt x="529" y="280"/>
                </a:cubicBezTo>
                <a:cubicBezTo>
                  <a:pt x="517" y="269"/>
                  <a:pt x="503" y="263"/>
                  <a:pt x="486" y="263"/>
                </a:cubicBezTo>
                <a:cubicBezTo>
                  <a:pt x="482" y="263"/>
                  <a:pt x="478" y="264"/>
                  <a:pt x="473" y="264"/>
                </a:cubicBezTo>
                <a:cubicBezTo>
                  <a:pt x="476" y="275"/>
                  <a:pt x="483" y="285"/>
                  <a:pt x="496" y="292"/>
                </a:cubicBezTo>
                <a:cubicBezTo>
                  <a:pt x="490" y="292"/>
                  <a:pt x="486" y="294"/>
                  <a:pt x="485" y="298"/>
                </a:cubicBezTo>
                <a:cubicBezTo>
                  <a:pt x="491" y="303"/>
                  <a:pt x="498" y="305"/>
                  <a:pt x="507" y="305"/>
                </a:cubicBezTo>
                <a:cubicBezTo>
                  <a:pt x="517" y="305"/>
                  <a:pt x="527" y="303"/>
                  <a:pt x="537" y="302"/>
                </a:cubicBezTo>
                <a:cubicBezTo>
                  <a:pt x="538" y="304"/>
                  <a:pt x="539" y="306"/>
                  <a:pt x="540" y="309"/>
                </a:cubicBezTo>
                <a:cubicBezTo>
                  <a:pt x="506" y="322"/>
                  <a:pt x="479" y="344"/>
                  <a:pt x="475" y="387"/>
                </a:cubicBezTo>
                <a:cubicBezTo>
                  <a:pt x="461" y="359"/>
                  <a:pt x="431" y="304"/>
                  <a:pt x="401" y="281"/>
                </a:cubicBezTo>
                <a:cubicBezTo>
                  <a:pt x="391" y="268"/>
                  <a:pt x="385" y="257"/>
                  <a:pt x="396" y="245"/>
                </a:cubicBezTo>
                <a:cubicBezTo>
                  <a:pt x="394" y="251"/>
                  <a:pt x="396" y="253"/>
                  <a:pt x="396" y="259"/>
                </a:cubicBezTo>
                <a:cubicBezTo>
                  <a:pt x="397" y="259"/>
                  <a:pt x="398" y="259"/>
                  <a:pt x="398" y="259"/>
                </a:cubicBezTo>
                <a:cubicBezTo>
                  <a:pt x="400" y="259"/>
                  <a:pt x="402" y="260"/>
                  <a:pt x="403" y="261"/>
                </a:cubicBezTo>
                <a:cubicBezTo>
                  <a:pt x="404" y="262"/>
                  <a:pt x="406" y="263"/>
                  <a:pt x="408" y="263"/>
                </a:cubicBezTo>
                <a:cubicBezTo>
                  <a:pt x="408" y="263"/>
                  <a:pt x="408" y="263"/>
                  <a:pt x="408" y="263"/>
                </a:cubicBezTo>
                <a:cubicBezTo>
                  <a:pt x="409" y="260"/>
                  <a:pt x="406" y="252"/>
                  <a:pt x="410" y="252"/>
                </a:cubicBezTo>
                <a:cubicBezTo>
                  <a:pt x="413" y="253"/>
                  <a:pt x="417" y="254"/>
                  <a:pt x="421" y="254"/>
                </a:cubicBezTo>
                <a:cubicBezTo>
                  <a:pt x="422" y="254"/>
                  <a:pt x="423" y="254"/>
                  <a:pt x="424" y="254"/>
                </a:cubicBezTo>
                <a:cubicBezTo>
                  <a:pt x="425" y="250"/>
                  <a:pt x="419" y="241"/>
                  <a:pt x="417" y="235"/>
                </a:cubicBezTo>
                <a:cubicBezTo>
                  <a:pt x="418" y="235"/>
                  <a:pt x="418" y="235"/>
                  <a:pt x="418" y="235"/>
                </a:cubicBezTo>
                <a:cubicBezTo>
                  <a:pt x="420" y="235"/>
                  <a:pt x="422" y="234"/>
                  <a:pt x="423" y="233"/>
                </a:cubicBezTo>
                <a:cubicBezTo>
                  <a:pt x="425" y="231"/>
                  <a:pt x="426" y="230"/>
                  <a:pt x="429" y="230"/>
                </a:cubicBezTo>
                <a:cubicBezTo>
                  <a:pt x="430" y="230"/>
                  <a:pt x="430" y="230"/>
                  <a:pt x="431" y="230"/>
                </a:cubicBezTo>
                <a:cubicBezTo>
                  <a:pt x="431" y="222"/>
                  <a:pt x="419" y="225"/>
                  <a:pt x="415" y="220"/>
                </a:cubicBezTo>
                <a:cubicBezTo>
                  <a:pt x="422" y="216"/>
                  <a:pt x="421" y="207"/>
                  <a:pt x="419" y="201"/>
                </a:cubicBezTo>
                <a:cubicBezTo>
                  <a:pt x="413" y="206"/>
                  <a:pt x="404" y="207"/>
                  <a:pt x="403" y="216"/>
                </a:cubicBezTo>
                <a:cubicBezTo>
                  <a:pt x="401" y="210"/>
                  <a:pt x="396" y="207"/>
                  <a:pt x="390" y="204"/>
                </a:cubicBezTo>
                <a:cubicBezTo>
                  <a:pt x="390" y="210"/>
                  <a:pt x="387" y="212"/>
                  <a:pt x="384" y="215"/>
                </a:cubicBezTo>
                <a:cubicBezTo>
                  <a:pt x="382" y="211"/>
                  <a:pt x="378" y="210"/>
                  <a:pt x="375" y="210"/>
                </a:cubicBezTo>
                <a:cubicBezTo>
                  <a:pt x="373" y="210"/>
                  <a:pt x="371" y="210"/>
                  <a:pt x="369" y="211"/>
                </a:cubicBezTo>
                <a:cubicBezTo>
                  <a:pt x="367" y="211"/>
                  <a:pt x="365" y="211"/>
                  <a:pt x="363" y="211"/>
                </a:cubicBezTo>
                <a:cubicBezTo>
                  <a:pt x="362" y="211"/>
                  <a:pt x="362" y="211"/>
                  <a:pt x="362" y="211"/>
                </a:cubicBezTo>
                <a:cubicBezTo>
                  <a:pt x="361" y="223"/>
                  <a:pt x="371" y="223"/>
                  <a:pt x="374" y="230"/>
                </a:cubicBezTo>
                <a:cubicBezTo>
                  <a:pt x="372" y="231"/>
                  <a:pt x="369" y="231"/>
                  <a:pt x="366" y="231"/>
                </a:cubicBezTo>
                <a:cubicBezTo>
                  <a:pt x="335" y="231"/>
                  <a:pt x="284" y="199"/>
                  <a:pt x="306" y="162"/>
                </a:cubicBezTo>
                <a:cubicBezTo>
                  <a:pt x="305" y="168"/>
                  <a:pt x="306" y="173"/>
                  <a:pt x="308" y="177"/>
                </a:cubicBezTo>
                <a:cubicBezTo>
                  <a:pt x="308" y="177"/>
                  <a:pt x="309" y="177"/>
                  <a:pt x="309" y="177"/>
                </a:cubicBezTo>
                <a:cubicBezTo>
                  <a:pt x="314" y="177"/>
                  <a:pt x="317" y="179"/>
                  <a:pt x="321" y="180"/>
                </a:cubicBezTo>
                <a:cubicBezTo>
                  <a:pt x="323" y="175"/>
                  <a:pt x="319" y="167"/>
                  <a:pt x="321" y="167"/>
                </a:cubicBezTo>
                <a:cubicBezTo>
                  <a:pt x="323" y="168"/>
                  <a:pt x="325" y="169"/>
                  <a:pt x="327" y="169"/>
                </a:cubicBezTo>
                <a:cubicBezTo>
                  <a:pt x="330" y="169"/>
                  <a:pt x="334" y="168"/>
                  <a:pt x="337" y="167"/>
                </a:cubicBezTo>
                <a:cubicBezTo>
                  <a:pt x="334" y="159"/>
                  <a:pt x="330" y="152"/>
                  <a:pt x="323" y="150"/>
                </a:cubicBezTo>
                <a:cubicBezTo>
                  <a:pt x="330" y="148"/>
                  <a:pt x="334" y="143"/>
                  <a:pt x="335" y="136"/>
                </a:cubicBezTo>
                <a:cubicBezTo>
                  <a:pt x="330" y="136"/>
                  <a:pt x="327" y="135"/>
                  <a:pt x="324" y="135"/>
                </a:cubicBezTo>
                <a:cubicBezTo>
                  <a:pt x="323" y="135"/>
                  <a:pt x="321" y="135"/>
                  <a:pt x="318" y="136"/>
                </a:cubicBezTo>
                <a:cubicBezTo>
                  <a:pt x="324" y="131"/>
                  <a:pt x="319" y="122"/>
                  <a:pt x="320" y="114"/>
                </a:cubicBezTo>
                <a:cubicBezTo>
                  <a:pt x="315" y="115"/>
                  <a:pt x="313" y="120"/>
                  <a:pt x="308" y="121"/>
                </a:cubicBezTo>
                <a:cubicBezTo>
                  <a:pt x="305" y="124"/>
                  <a:pt x="307" y="131"/>
                  <a:pt x="304" y="133"/>
                </a:cubicBezTo>
                <a:cubicBezTo>
                  <a:pt x="300" y="128"/>
                  <a:pt x="296" y="124"/>
                  <a:pt x="289" y="122"/>
                </a:cubicBezTo>
                <a:cubicBezTo>
                  <a:pt x="286" y="125"/>
                  <a:pt x="291" y="132"/>
                  <a:pt x="285" y="134"/>
                </a:cubicBezTo>
                <a:cubicBezTo>
                  <a:pt x="283" y="134"/>
                  <a:pt x="281" y="134"/>
                  <a:pt x="280" y="134"/>
                </a:cubicBezTo>
                <a:cubicBezTo>
                  <a:pt x="277" y="134"/>
                  <a:pt x="275" y="134"/>
                  <a:pt x="272" y="135"/>
                </a:cubicBezTo>
                <a:cubicBezTo>
                  <a:pt x="270" y="135"/>
                  <a:pt x="267" y="136"/>
                  <a:pt x="263" y="136"/>
                </a:cubicBezTo>
                <a:cubicBezTo>
                  <a:pt x="262" y="136"/>
                  <a:pt x="262" y="136"/>
                  <a:pt x="261" y="136"/>
                </a:cubicBezTo>
                <a:cubicBezTo>
                  <a:pt x="260" y="149"/>
                  <a:pt x="271" y="149"/>
                  <a:pt x="278" y="153"/>
                </a:cubicBezTo>
                <a:cubicBezTo>
                  <a:pt x="272" y="153"/>
                  <a:pt x="271" y="159"/>
                  <a:pt x="266" y="162"/>
                </a:cubicBezTo>
                <a:cubicBezTo>
                  <a:pt x="257" y="149"/>
                  <a:pt x="247" y="130"/>
                  <a:pt x="242" y="113"/>
                </a:cubicBezTo>
                <a:cubicBezTo>
                  <a:pt x="248" y="110"/>
                  <a:pt x="255" y="108"/>
                  <a:pt x="262" y="105"/>
                </a:cubicBezTo>
                <a:cubicBezTo>
                  <a:pt x="260" y="106"/>
                  <a:pt x="257" y="112"/>
                  <a:pt x="260" y="119"/>
                </a:cubicBezTo>
                <a:cubicBezTo>
                  <a:pt x="260" y="117"/>
                  <a:pt x="261" y="117"/>
                  <a:pt x="261" y="117"/>
                </a:cubicBezTo>
                <a:cubicBezTo>
                  <a:pt x="263" y="117"/>
                  <a:pt x="264" y="121"/>
                  <a:pt x="265" y="122"/>
                </a:cubicBezTo>
                <a:cubicBezTo>
                  <a:pt x="271" y="122"/>
                  <a:pt x="272" y="118"/>
                  <a:pt x="276" y="118"/>
                </a:cubicBezTo>
                <a:cubicBezTo>
                  <a:pt x="277" y="118"/>
                  <a:pt x="278" y="118"/>
                  <a:pt x="280" y="119"/>
                </a:cubicBezTo>
                <a:cubicBezTo>
                  <a:pt x="276" y="107"/>
                  <a:pt x="290" y="113"/>
                  <a:pt x="289" y="105"/>
                </a:cubicBezTo>
                <a:cubicBezTo>
                  <a:pt x="277" y="101"/>
                  <a:pt x="266" y="82"/>
                  <a:pt x="277" y="71"/>
                </a:cubicBezTo>
                <a:cubicBezTo>
                  <a:pt x="281" y="79"/>
                  <a:pt x="288" y="78"/>
                  <a:pt x="296" y="80"/>
                </a:cubicBezTo>
                <a:cubicBezTo>
                  <a:pt x="295" y="66"/>
                  <a:pt x="293" y="65"/>
                  <a:pt x="290" y="50"/>
                </a:cubicBezTo>
                <a:cubicBezTo>
                  <a:pt x="293" y="51"/>
                  <a:pt x="295" y="52"/>
                  <a:pt x="296" y="52"/>
                </a:cubicBezTo>
                <a:cubicBezTo>
                  <a:pt x="302" y="52"/>
                  <a:pt x="306" y="48"/>
                  <a:pt x="311" y="45"/>
                </a:cubicBezTo>
                <a:cubicBezTo>
                  <a:pt x="307" y="38"/>
                  <a:pt x="299" y="35"/>
                  <a:pt x="289" y="33"/>
                </a:cubicBezTo>
                <a:cubicBezTo>
                  <a:pt x="305" y="31"/>
                  <a:pt x="303" y="19"/>
                  <a:pt x="308" y="6"/>
                </a:cubicBezTo>
                <a:cubicBezTo>
                  <a:pt x="294" y="8"/>
                  <a:pt x="287" y="13"/>
                  <a:pt x="278" y="23"/>
                </a:cubicBezTo>
                <a:cubicBezTo>
                  <a:pt x="278" y="11"/>
                  <a:pt x="274" y="3"/>
                  <a:pt x="265" y="1"/>
                </a:cubicBezTo>
              </a:path>
            </a:pathLst>
          </a:custGeom>
          <a:solidFill>
            <a:srgbClr val="FFFFFF">
              <a:alpha val="60000"/>
            </a:srgbClr>
          </a:solidFill>
          <a:ln w="9525">
            <a:noFill/>
            <a:round/>
            <a:headEnd/>
            <a:tailEnd/>
          </a:ln>
        </p:spPr>
        <p:txBody>
          <a:bodyPr/>
          <a:lstStyle/>
          <a:p>
            <a:pPr fontAlgn="auto">
              <a:spcBef>
                <a:spcPts val="0"/>
              </a:spcBef>
              <a:spcAft>
                <a:spcPts val="0"/>
              </a:spcAft>
              <a:defRPr/>
            </a:pPr>
            <a:endParaRPr lang="en-US">
              <a:latin typeface="+mn-lt"/>
            </a:endParaRPr>
          </a:p>
        </p:txBody>
      </p:sp>
      <p:sp>
        <p:nvSpPr>
          <p:cNvPr id="3" name="Title 1"/>
          <p:cNvSpPr>
            <a:spLocks noGrp="1"/>
          </p:cNvSpPr>
          <p:nvPr>
            <p:ph type="title"/>
          </p:nvPr>
        </p:nvSpPr>
        <p:spPr>
          <a:xfrm>
            <a:off x="152400" y="1600200"/>
            <a:ext cx="7772400" cy="1143000"/>
          </a:xfrm>
          <a:prstGeom prst="rect">
            <a:avLst/>
          </a:prstGeom>
        </p:spPr>
        <p:txBody>
          <a:bodyPr anchor="t"/>
          <a:lstStyle>
            <a:lvl1pPr algn="l">
              <a:defRPr sz="4000" b="1" cap="all">
                <a:solidFill>
                  <a:schemeClr val="accent4"/>
                </a:solidFill>
                <a:effectLst>
                  <a:reflection blurRad="6350" stA="60000" endA="900" endPos="58000" dir="5400000" sy="-100000" algn="bl" rotWithShape="0"/>
                </a:effectLst>
              </a:defRPr>
            </a:lvl1pPr>
          </a:lstStyle>
          <a:p>
            <a:r>
              <a:rPr lang="en-US" smtClean="0"/>
              <a:t>Click to edit Master title style</a:t>
            </a:r>
            <a:endParaRPr lang="en-US" dirty="0"/>
          </a:p>
        </p:txBody>
      </p:sp>
      <p:sp>
        <p:nvSpPr>
          <p:cNvPr id="4" name="Text Placeholder 2"/>
          <p:cNvSpPr>
            <a:spLocks noGrp="1"/>
          </p:cNvSpPr>
          <p:nvPr>
            <p:ph type="body" idx="1"/>
          </p:nvPr>
        </p:nvSpPr>
        <p:spPr>
          <a:xfrm>
            <a:off x="152400" y="2743200"/>
            <a:ext cx="7772400" cy="2667000"/>
          </a:xfrm>
          <a:prstGeom prst="rect">
            <a:avLst/>
          </a:prstGeom>
        </p:spPr>
        <p:txBody>
          <a:bodyPr anchor="t"/>
          <a:lstStyle>
            <a:lvl1pPr marL="0" indent="0">
              <a:lnSpc>
                <a:spcPct val="150000"/>
              </a:lnSpc>
              <a:buNone/>
              <a:defRPr sz="1200">
                <a:solidFill>
                  <a:schemeClr val="tx2"/>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3429000"/>
            <a:ext cx="8026400" cy="0"/>
          </a:xfrm>
          <a:prstGeom prst="line">
            <a:avLst/>
          </a:prstGeom>
          <a:noFill/>
          <a:ln w="50800">
            <a:solidFill>
              <a:schemeClr val="accent2"/>
            </a:solidFill>
            <a:round/>
            <a:headEnd type="none" w="sm" len="sm"/>
            <a:tailEnd type="none" w="sm" len="sm"/>
          </a:ln>
          <a:extLst/>
        </p:spPr>
        <p:txBody>
          <a:bodyPr wrap="none" anchor="ctr"/>
          <a:lstStyle/>
          <a:p>
            <a:pPr>
              <a:defRPr/>
            </a:pPr>
            <a:endParaRPr lang="en-US"/>
          </a:p>
        </p:txBody>
      </p:sp>
      <p:sp>
        <p:nvSpPr>
          <p:cNvPr id="3075" name="Rectangle 3"/>
          <p:cNvSpPr>
            <a:spLocks noGrp="1" noChangeArrowheads="1"/>
          </p:cNvSpPr>
          <p:nvPr>
            <p:ph type="ctrTitle" sz="quarter"/>
          </p:nvPr>
        </p:nvSpPr>
        <p:spPr>
          <a:xfrm>
            <a:off x="381000" y="2286000"/>
            <a:ext cx="7772400" cy="1143000"/>
          </a:xfrm>
          <a:prstGeom prst="rect">
            <a:avLst/>
          </a:prstGeom>
        </p:spPr>
        <p:txBody>
          <a:bodyPr/>
          <a:lstStyle>
            <a:lvl1pPr>
              <a:defRPr/>
            </a:lvl1pPr>
          </a:lstStyle>
          <a:p>
            <a:r>
              <a:rPr lang="en-US"/>
              <a:t>Click to edit Master title style</a:t>
            </a:r>
          </a:p>
        </p:txBody>
      </p:sp>
      <p:sp>
        <p:nvSpPr>
          <p:cNvPr id="3076" name="Rectangle 4"/>
          <p:cNvSpPr>
            <a:spLocks noGrp="1" noChangeArrowheads="1"/>
          </p:cNvSpPr>
          <p:nvPr>
            <p:ph type="subTitle" sz="quarter" idx="1"/>
          </p:nvPr>
        </p:nvSpPr>
        <p:spPr>
          <a:xfrm>
            <a:off x="1371600" y="3886200"/>
            <a:ext cx="6400800" cy="1752600"/>
          </a:xfrm>
          <a:prstGeom prst="rect">
            <a:avLst/>
          </a:prstGeo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quarter" idx="10"/>
          </p:nvPr>
        </p:nvSpPr>
        <p:spPr>
          <a:xfrm>
            <a:off x="381000" y="6248400"/>
            <a:ext cx="1905000" cy="457200"/>
          </a:xfrm>
          <a:prstGeom prst="rect">
            <a:avLst/>
          </a:prstGeom>
        </p:spPr>
        <p:txBody>
          <a:bodyPr/>
          <a:lstStyle>
            <a:lvl1pPr>
              <a:defRPr/>
            </a:lvl1pPr>
          </a:lstStyle>
          <a:p>
            <a:pPr>
              <a:defRPr/>
            </a:pPr>
            <a:fld id="{2E12EA0C-11C0-456C-974B-E8F15F19985C}" type="datetime1">
              <a:rPr lang="en-US"/>
              <a:pPr>
                <a:defRPr/>
              </a:pPr>
              <a:t>5/20/15</a:t>
            </a:fld>
            <a:endParaRPr lang="en-US"/>
          </a:p>
        </p:txBody>
      </p:sp>
      <p:sp>
        <p:nvSpPr>
          <p:cNvPr id="6" name="Rectangle 6"/>
          <p:cNvSpPr>
            <a:spLocks noGrp="1" noChangeArrowheads="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7" name="Rectangle 7"/>
          <p:cNvSpPr>
            <a:spLocks noGrp="1" noChangeArrowheads="1"/>
          </p:cNvSpPr>
          <p:nvPr>
            <p:ph type="sldNum" sz="quarter" idx="12"/>
          </p:nvPr>
        </p:nvSpPr>
        <p:spPr>
          <a:xfrm>
            <a:off x="8458200" y="6248400"/>
            <a:ext cx="533400" cy="457200"/>
          </a:xfrm>
          <a:prstGeom prst="rect">
            <a:avLst/>
          </a:prstGeom>
        </p:spPr>
        <p:txBody>
          <a:bodyPr/>
          <a:lstStyle>
            <a:lvl1pPr>
              <a:defRPr/>
            </a:lvl1pPr>
          </a:lstStyle>
          <a:p>
            <a:pPr>
              <a:defRPr/>
            </a:pPr>
            <a:fld id="{1579F3EC-708F-4238-B029-FAC3FC5D5CF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 name="Rectangle 12"/>
          <p:cNvSpPr>
            <a:spLocks noChangeArrowheads="1"/>
          </p:cNvSpPr>
          <p:nvPr/>
        </p:nvSpPr>
        <p:spPr bwMode="auto">
          <a:xfrm>
            <a:off x="0" y="15875"/>
            <a:ext cx="9144000" cy="6248400"/>
          </a:xfrm>
          <a:prstGeom prst="rect">
            <a:avLst/>
          </a:prstGeom>
          <a:gradFill rotWithShape="1">
            <a:gsLst>
              <a:gs pos="0">
                <a:srgbClr val="FFFFFF">
                  <a:alpha val="50999"/>
                </a:srgbClr>
              </a:gs>
              <a:gs pos="100000">
                <a:srgbClr val="D3E27C">
                  <a:alpha val="78999"/>
                </a:srgbClr>
              </a:gs>
            </a:gsLst>
            <a:lin ang="5400000" scaled="1"/>
          </a:gradFill>
          <a:ln w="9525">
            <a:noFill/>
            <a:miter lim="800000"/>
            <a:headEnd/>
            <a:tailEnd/>
          </a:ln>
        </p:spPr>
        <p:txBody>
          <a:bodyPr lIns="0" tIns="0" rIns="0" bIns="0"/>
          <a:lstStyle/>
          <a:p>
            <a:pPr fontAlgn="auto">
              <a:spcBef>
                <a:spcPts val="0"/>
              </a:spcBef>
              <a:spcAft>
                <a:spcPts val="0"/>
              </a:spcAft>
              <a:defRPr/>
            </a:pPr>
            <a:endParaRPr lang="en-US">
              <a:latin typeface="+mn-lt"/>
            </a:endParaRPr>
          </a:p>
        </p:txBody>
      </p:sp>
      <p:sp>
        <p:nvSpPr>
          <p:cNvPr id="81" name="Freeform 11"/>
          <p:cNvSpPr>
            <a:spLocks noEditPoints="1"/>
          </p:cNvSpPr>
          <p:nvPr/>
        </p:nvSpPr>
        <p:spPr bwMode="auto">
          <a:xfrm rot="5400000" flipH="1">
            <a:off x="681831" y="4263231"/>
            <a:ext cx="1905000" cy="4046538"/>
          </a:xfrm>
          <a:custGeom>
            <a:avLst/>
            <a:gdLst/>
            <a:ahLst/>
            <a:cxnLst>
              <a:cxn ang="0">
                <a:pos x="229" y="1598"/>
              </a:cxn>
              <a:cxn ang="0">
                <a:pos x="408" y="1455"/>
              </a:cxn>
              <a:cxn ang="0">
                <a:pos x="467" y="1294"/>
              </a:cxn>
              <a:cxn ang="0">
                <a:pos x="480" y="1083"/>
              </a:cxn>
              <a:cxn ang="0">
                <a:pos x="646" y="935"/>
              </a:cxn>
              <a:cxn ang="0">
                <a:pos x="562" y="782"/>
              </a:cxn>
              <a:cxn ang="0">
                <a:pos x="541" y="765"/>
              </a:cxn>
              <a:cxn ang="0">
                <a:pos x="615" y="536"/>
              </a:cxn>
              <a:cxn ang="0">
                <a:pos x="523" y="435"/>
              </a:cxn>
              <a:cxn ang="0">
                <a:pos x="307" y="292"/>
              </a:cxn>
              <a:cxn ang="0">
                <a:pos x="273" y="205"/>
              </a:cxn>
              <a:cxn ang="0">
                <a:pos x="296" y="181"/>
              </a:cxn>
              <a:cxn ang="0">
                <a:pos x="217" y="119"/>
              </a:cxn>
              <a:cxn ang="0">
                <a:pos x="159" y="86"/>
              </a:cxn>
              <a:cxn ang="0">
                <a:pos x="233" y="49"/>
              </a:cxn>
              <a:cxn ang="0">
                <a:pos x="111" y="33"/>
              </a:cxn>
              <a:cxn ang="0">
                <a:pos x="37" y="81"/>
              </a:cxn>
              <a:cxn ang="0">
                <a:pos x="58" y="145"/>
              </a:cxn>
              <a:cxn ang="0">
                <a:pos x="246" y="163"/>
              </a:cxn>
              <a:cxn ang="0">
                <a:pos x="150" y="290"/>
              </a:cxn>
              <a:cxn ang="0">
                <a:pos x="306" y="334"/>
              </a:cxn>
              <a:cxn ang="0">
                <a:pos x="439" y="371"/>
              </a:cxn>
              <a:cxn ang="0">
                <a:pos x="465" y="594"/>
              </a:cxn>
              <a:cxn ang="0">
                <a:pos x="371" y="534"/>
              </a:cxn>
              <a:cxn ang="0">
                <a:pos x="362" y="712"/>
              </a:cxn>
              <a:cxn ang="0">
                <a:pos x="419" y="834"/>
              </a:cxn>
              <a:cxn ang="0">
                <a:pos x="302" y="976"/>
              </a:cxn>
              <a:cxn ang="0">
                <a:pos x="432" y="1041"/>
              </a:cxn>
              <a:cxn ang="0">
                <a:pos x="460" y="1260"/>
              </a:cxn>
              <a:cxn ang="0">
                <a:pos x="397" y="1191"/>
              </a:cxn>
              <a:cxn ang="0">
                <a:pos x="323" y="1301"/>
              </a:cxn>
              <a:cxn ang="0">
                <a:pos x="269" y="1531"/>
              </a:cxn>
              <a:cxn ang="0">
                <a:pos x="302" y="1444"/>
              </a:cxn>
              <a:cxn ang="0">
                <a:pos x="217" y="1427"/>
              </a:cxn>
              <a:cxn ang="0">
                <a:pos x="181" y="1467"/>
              </a:cxn>
              <a:cxn ang="0">
                <a:pos x="126" y="1521"/>
              </a:cxn>
              <a:cxn ang="0">
                <a:pos x="138" y="1600"/>
              </a:cxn>
              <a:cxn ang="0">
                <a:pos x="246" y="1626"/>
              </a:cxn>
              <a:cxn ang="0">
                <a:pos x="436" y="1549"/>
              </a:cxn>
              <a:cxn ang="0">
                <a:pos x="545" y="1556"/>
              </a:cxn>
              <a:cxn ang="0">
                <a:pos x="674" y="1571"/>
              </a:cxn>
              <a:cxn ang="0">
                <a:pos x="877" y="1530"/>
              </a:cxn>
              <a:cxn ang="0">
                <a:pos x="834" y="1355"/>
              </a:cxn>
              <a:cxn ang="0">
                <a:pos x="720" y="1277"/>
              </a:cxn>
              <a:cxn ang="0">
                <a:pos x="622" y="1099"/>
              </a:cxn>
              <a:cxn ang="0">
                <a:pos x="733" y="1056"/>
              </a:cxn>
              <a:cxn ang="0">
                <a:pos x="639" y="942"/>
              </a:cxn>
              <a:cxn ang="0">
                <a:pos x="701" y="911"/>
              </a:cxn>
              <a:cxn ang="0">
                <a:pos x="668" y="862"/>
              </a:cxn>
              <a:cxn ang="0">
                <a:pos x="643" y="798"/>
              </a:cxn>
              <a:cxn ang="0">
                <a:pos x="622" y="806"/>
              </a:cxn>
              <a:cxn ang="0">
                <a:pos x="619" y="740"/>
              </a:cxn>
              <a:cxn ang="0">
                <a:pos x="650" y="627"/>
              </a:cxn>
              <a:cxn ang="0">
                <a:pos x="636" y="557"/>
              </a:cxn>
              <a:cxn ang="0">
                <a:pos x="761" y="528"/>
              </a:cxn>
              <a:cxn ang="0">
                <a:pos x="775" y="403"/>
              </a:cxn>
              <a:cxn ang="0">
                <a:pos x="609" y="456"/>
              </a:cxn>
              <a:cxn ang="0">
                <a:pos x="589" y="380"/>
              </a:cxn>
              <a:cxn ang="0">
                <a:pos x="535" y="237"/>
              </a:cxn>
              <a:cxn ang="0">
                <a:pos x="410" y="252"/>
              </a:cxn>
              <a:cxn ang="0">
                <a:pos x="327" y="169"/>
              </a:cxn>
              <a:cxn ang="0">
                <a:pos x="289" y="105"/>
              </a:cxn>
            </a:cxnLst>
            <a:rect l="0" t="0" r="r" b="b"/>
            <a:pathLst>
              <a:path w="913" h="1866">
                <a:moveTo>
                  <a:pt x="644" y="1308"/>
                </a:moveTo>
                <a:cubicBezTo>
                  <a:pt x="644" y="1308"/>
                  <a:pt x="645" y="1309"/>
                  <a:pt x="645" y="1309"/>
                </a:cubicBezTo>
                <a:cubicBezTo>
                  <a:pt x="645" y="1309"/>
                  <a:pt x="645" y="1308"/>
                  <a:pt x="646" y="1308"/>
                </a:cubicBezTo>
                <a:cubicBezTo>
                  <a:pt x="645" y="1308"/>
                  <a:pt x="645" y="1308"/>
                  <a:pt x="644" y="1308"/>
                </a:cubicBezTo>
                <a:moveTo>
                  <a:pt x="636" y="557"/>
                </a:moveTo>
                <a:cubicBezTo>
                  <a:pt x="636" y="557"/>
                  <a:pt x="636" y="557"/>
                  <a:pt x="636" y="557"/>
                </a:cubicBezTo>
                <a:cubicBezTo>
                  <a:pt x="636" y="557"/>
                  <a:pt x="636" y="557"/>
                  <a:pt x="636" y="557"/>
                </a:cubicBezTo>
                <a:moveTo>
                  <a:pt x="70" y="86"/>
                </a:moveTo>
                <a:cubicBezTo>
                  <a:pt x="70" y="86"/>
                  <a:pt x="70" y="86"/>
                  <a:pt x="70" y="86"/>
                </a:cubicBezTo>
                <a:cubicBezTo>
                  <a:pt x="70" y="86"/>
                  <a:pt x="70" y="86"/>
                  <a:pt x="70" y="86"/>
                </a:cubicBezTo>
                <a:moveTo>
                  <a:pt x="70" y="86"/>
                </a:moveTo>
                <a:cubicBezTo>
                  <a:pt x="70" y="86"/>
                  <a:pt x="70" y="86"/>
                  <a:pt x="70" y="86"/>
                </a:cubicBezTo>
                <a:cubicBezTo>
                  <a:pt x="70" y="86"/>
                  <a:pt x="70" y="86"/>
                  <a:pt x="70" y="86"/>
                </a:cubicBezTo>
                <a:moveTo>
                  <a:pt x="207" y="1622"/>
                </a:moveTo>
                <a:cubicBezTo>
                  <a:pt x="206" y="1622"/>
                  <a:pt x="205" y="1622"/>
                  <a:pt x="205" y="1622"/>
                </a:cubicBezTo>
                <a:cubicBezTo>
                  <a:pt x="206" y="1622"/>
                  <a:pt x="206" y="1622"/>
                  <a:pt x="207" y="1622"/>
                </a:cubicBezTo>
                <a:moveTo>
                  <a:pt x="181" y="1614"/>
                </a:moveTo>
                <a:cubicBezTo>
                  <a:pt x="190" y="1596"/>
                  <a:pt x="204" y="1579"/>
                  <a:pt x="229" y="1579"/>
                </a:cubicBezTo>
                <a:cubicBezTo>
                  <a:pt x="234" y="1579"/>
                  <a:pt x="240" y="1579"/>
                  <a:pt x="246" y="1581"/>
                </a:cubicBezTo>
                <a:cubicBezTo>
                  <a:pt x="239" y="1587"/>
                  <a:pt x="228" y="1589"/>
                  <a:pt x="222" y="1597"/>
                </a:cubicBezTo>
                <a:cubicBezTo>
                  <a:pt x="222" y="1598"/>
                  <a:pt x="224" y="1598"/>
                  <a:pt x="226" y="1598"/>
                </a:cubicBezTo>
                <a:cubicBezTo>
                  <a:pt x="227" y="1598"/>
                  <a:pt x="227" y="1598"/>
                  <a:pt x="227" y="1598"/>
                </a:cubicBezTo>
                <a:cubicBezTo>
                  <a:pt x="227" y="1598"/>
                  <a:pt x="227" y="1598"/>
                  <a:pt x="227" y="1598"/>
                </a:cubicBezTo>
                <a:cubicBezTo>
                  <a:pt x="228" y="1598"/>
                  <a:pt x="228" y="1598"/>
                  <a:pt x="229" y="1598"/>
                </a:cubicBezTo>
                <a:cubicBezTo>
                  <a:pt x="223" y="1601"/>
                  <a:pt x="225" y="1611"/>
                  <a:pt x="220" y="1615"/>
                </a:cubicBezTo>
                <a:cubicBezTo>
                  <a:pt x="220" y="1616"/>
                  <a:pt x="219" y="1616"/>
                  <a:pt x="219" y="1616"/>
                </a:cubicBezTo>
                <a:cubicBezTo>
                  <a:pt x="215" y="1616"/>
                  <a:pt x="216" y="1611"/>
                  <a:pt x="213" y="1610"/>
                </a:cubicBezTo>
                <a:cubicBezTo>
                  <a:pt x="208" y="1611"/>
                  <a:pt x="205" y="1614"/>
                  <a:pt x="205" y="1621"/>
                </a:cubicBezTo>
                <a:cubicBezTo>
                  <a:pt x="205" y="1621"/>
                  <a:pt x="205" y="1621"/>
                  <a:pt x="205" y="1622"/>
                </a:cubicBezTo>
                <a:cubicBezTo>
                  <a:pt x="201" y="1620"/>
                  <a:pt x="194" y="1613"/>
                  <a:pt x="185" y="1613"/>
                </a:cubicBezTo>
                <a:cubicBezTo>
                  <a:pt x="183" y="1613"/>
                  <a:pt x="182" y="1613"/>
                  <a:pt x="181" y="1614"/>
                </a:cubicBezTo>
                <a:moveTo>
                  <a:pt x="201" y="1509"/>
                </a:moveTo>
                <a:cubicBezTo>
                  <a:pt x="205" y="1509"/>
                  <a:pt x="202" y="1501"/>
                  <a:pt x="203" y="1497"/>
                </a:cubicBezTo>
                <a:cubicBezTo>
                  <a:pt x="213" y="1497"/>
                  <a:pt x="213" y="1497"/>
                  <a:pt x="213" y="1497"/>
                </a:cubicBezTo>
                <a:cubicBezTo>
                  <a:pt x="215" y="1492"/>
                  <a:pt x="208" y="1495"/>
                  <a:pt x="208" y="1491"/>
                </a:cubicBezTo>
                <a:cubicBezTo>
                  <a:pt x="210" y="1484"/>
                  <a:pt x="220" y="1487"/>
                  <a:pt x="219" y="1477"/>
                </a:cubicBezTo>
                <a:cubicBezTo>
                  <a:pt x="219" y="1477"/>
                  <a:pt x="220" y="1477"/>
                  <a:pt x="220" y="1477"/>
                </a:cubicBezTo>
                <a:cubicBezTo>
                  <a:pt x="224" y="1477"/>
                  <a:pt x="226" y="1479"/>
                  <a:pt x="229" y="1480"/>
                </a:cubicBezTo>
                <a:cubicBezTo>
                  <a:pt x="222" y="1511"/>
                  <a:pt x="207" y="1534"/>
                  <a:pt x="186" y="1550"/>
                </a:cubicBezTo>
                <a:cubicBezTo>
                  <a:pt x="183" y="1534"/>
                  <a:pt x="166" y="1505"/>
                  <a:pt x="186" y="1496"/>
                </a:cubicBezTo>
                <a:cubicBezTo>
                  <a:pt x="189" y="1499"/>
                  <a:pt x="185" y="1502"/>
                  <a:pt x="188" y="1508"/>
                </a:cubicBezTo>
                <a:cubicBezTo>
                  <a:pt x="190" y="1507"/>
                  <a:pt x="192" y="1507"/>
                  <a:pt x="194" y="1507"/>
                </a:cubicBezTo>
                <a:cubicBezTo>
                  <a:pt x="196" y="1507"/>
                  <a:pt x="198" y="1508"/>
                  <a:pt x="201" y="1509"/>
                </a:cubicBezTo>
                <a:moveTo>
                  <a:pt x="314" y="1429"/>
                </a:moveTo>
                <a:cubicBezTo>
                  <a:pt x="314" y="1429"/>
                  <a:pt x="313" y="1429"/>
                  <a:pt x="313" y="1428"/>
                </a:cubicBezTo>
                <a:cubicBezTo>
                  <a:pt x="313" y="1429"/>
                  <a:pt x="314" y="1429"/>
                  <a:pt x="314" y="1429"/>
                </a:cubicBezTo>
                <a:moveTo>
                  <a:pt x="484" y="1537"/>
                </a:moveTo>
                <a:cubicBezTo>
                  <a:pt x="472" y="1496"/>
                  <a:pt x="451" y="1464"/>
                  <a:pt x="408" y="1455"/>
                </a:cubicBezTo>
                <a:cubicBezTo>
                  <a:pt x="441" y="1418"/>
                  <a:pt x="503" y="1395"/>
                  <a:pt x="562" y="1395"/>
                </a:cubicBezTo>
                <a:cubicBezTo>
                  <a:pt x="608" y="1395"/>
                  <a:pt x="652" y="1409"/>
                  <a:pt x="680" y="1441"/>
                </a:cubicBezTo>
                <a:cubicBezTo>
                  <a:pt x="681" y="1456"/>
                  <a:pt x="674" y="1460"/>
                  <a:pt x="663" y="1460"/>
                </a:cubicBezTo>
                <a:cubicBezTo>
                  <a:pt x="656" y="1460"/>
                  <a:pt x="648" y="1458"/>
                  <a:pt x="640" y="1456"/>
                </a:cubicBezTo>
                <a:cubicBezTo>
                  <a:pt x="632" y="1454"/>
                  <a:pt x="623" y="1453"/>
                  <a:pt x="617" y="1453"/>
                </a:cubicBezTo>
                <a:cubicBezTo>
                  <a:pt x="615" y="1453"/>
                  <a:pt x="613" y="1453"/>
                  <a:pt x="612" y="1453"/>
                </a:cubicBezTo>
                <a:cubicBezTo>
                  <a:pt x="606" y="1462"/>
                  <a:pt x="586" y="1457"/>
                  <a:pt x="579" y="1465"/>
                </a:cubicBezTo>
                <a:cubicBezTo>
                  <a:pt x="587" y="1472"/>
                  <a:pt x="595" y="1479"/>
                  <a:pt x="609" y="1480"/>
                </a:cubicBezTo>
                <a:cubicBezTo>
                  <a:pt x="594" y="1482"/>
                  <a:pt x="568" y="1486"/>
                  <a:pt x="578" y="1501"/>
                </a:cubicBezTo>
                <a:cubicBezTo>
                  <a:pt x="569" y="1507"/>
                  <a:pt x="560" y="1513"/>
                  <a:pt x="556" y="1525"/>
                </a:cubicBezTo>
                <a:cubicBezTo>
                  <a:pt x="550" y="1521"/>
                  <a:pt x="539" y="1523"/>
                  <a:pt x="535" y="1518"/>
                </a:cubicBezTo>
                <a:cubicBezTo>
                  <a:pt x="528" y="1522"/>
                  <a:pt x="520" y="1526"/>
                  <a:pt x="511" y="1528"/>
                </a:cubicBezTo>
                <a:cubicBezTo>
                  <a:pt x="526" y="1522"/>
                  <a:pt x="522" y="1504"/>
                  <a:pt x="530" y="1494"/>
                </a:cubicBezTo>
                <a:cubicBezTo>
                  <a:pt x="529" y="1492"/>
                  <a:pt x="526" y="1492"/>
                  <a:pt x="526" y="1489"/>
                </a:cubicBezTo>
                <a:cubicBezTo>
                  <a:pt x="519" y="1498"/>
                  <a:pt x="509" y="1493"/>
                  <a:pt x="504" y="1503"/>
                </a:cubicBezTo>
                <a:cubicBezTo>
                  <a:pt x="502" y="1501"/>
                  <a:pt x="502" y="1497"/>
                  <a:pt x="501" y="1494"/>
                </a:cubicBezTo>
                <a:cubicBezTo>
                  <a:pt x="485" y="1498"/>
                  <a:pt x="490" y="1523"/>
                  <a:pt x="484" y="1537"/>
                </a:cubicBezTo>
                <a:moveTo>
                  <a:pt x="439" y="1395"/>
                </a:moveTo>
                <a:cubicBezTo>
                  <a:pt x="450" y="1350"/>
                  <a:pt x="428" y="1312"/>
                  <a:pt x="408" y="1287"/>
                </a:cubicBezTo>
                <a:cubicBezTo>
                  <a:pt x="411" y="1286"/>
                  <a:pt x="413" y="1285"/>
                  <a:pt x="416" y="1285"/>
                </a:cubicBezTo>
                <a:cubicBezTo>
                  <a:pt x="424" y="1285"/>
                  <a:pt x="432" y="1292"/>
                  <a:pt x="440" y="1298"/>
                </a:cubicBezTo>
                <a:cubicBezTo>
                  <a:pt x="448" y="1304"/>
                  <a:pt x="457" y="1311"/>
                  <a:pt x="467" y="1311"/>
                </a:cubicBezTo>
                <a:cubicBezTo>
                  <a:pt x="470" y="1311"/>
                  <a:pt x="472" y="1310"/>
                  <a:pt x="475" y="1309"/>
                </a:cubicBezTo>
                <a:cubicBezTo>
                  <a:pt x="476" y="1300"/>
                  <a:pt x="468" y="1301"/>
                  <a:pt x="467" y="1294"/>
                </a:cubicBezTo>
                <a:cubicBezTo>
                  <a:pt x="470" y="1296"/>
                  <a:pt x="473" y="1296"/>
                  <a:pt x="476" y="1296"/>
                </a:cubicBezTo>
                <a:cubicBezTo>
                  <a:pt x="486" y="1296"/>
                  <a:pt x="493" y="1289"/>
                  <a:pt x="501" y="1287"/>
                </a:cubicBezTo>
                <a:cubicBezTo>
                  <a:pt x="485" y="1328"/>
                  <a:pt x="466" y="1365"/>
                  <a:pt x="439" y="1395"/>
                </a:cubicBezTo>
                <a:moveTo>
                  <a:pt x="663" y="1315"/>
                </a:moveTo>
                <a:cubicBezTo>
                  <a:pt x="664" y="1310"/>
                  <a:pt x="666" y="1304"/>
                  <a:pt x="668" y="1298"/>
                </a:cubicBezTo>
                <a:cubicBezTo>
                  <a:pt x="668" y="1293"/>
                  <a:pt x="669" y="1287"/>
                  <a:pt x="672" y="1282"/>
                </a:cubicBezTo>
                <a:cubicBezTo>
                  <a:pt x="672" y="1282"/>
                  <a:pt x="673" y="1282"/>
                  <a:pt x="673" y="1282"/>
                </a:cubicBezTo>
                <a:cubicBezTo>
                  <a:pt x="672" y="1287"/>
                  <a:pt x="670" y="1293"/>
                  <a:pt x="668" y="1298"/>
                </a:cubicBezTo>
                <a:cubicBezTo>
                  <a:pt x="669" y="1310"/>
                  <a:pt x="677" y="1321"/>
                  <a:pt x="680" y="1330"/>
                </a:cubicBezTo>
                <a:cubicBezTo>
                  <a:pt x="674" y="1325"/>
                  <a:pt x="669" y="1319"/>
                  <a:pt x="663" y="1315"/>
                </a:cubicBezTo>
                <a:moveTo>
                  <a:pt x="473" y="1024"/>
                </a:moveTo>
                <a:cubicBezTo>
                  <a:pt x="473" y="1024"/>
                  <a:pt x="473" y="1024"/>
                  <a:pt x="473" y="1024"/>
                </a:cubicBezTo>
                <a:cubicBezTo>
                  <a:pt x="480" y="1014"/>
                  <a:pt x="469" y="1008"/>
                  <a:pt x="467" y="1001"/>
                </a:cubicBezTo>
                <a:cubicBezTo>
                  <a:pt x="472" y="1001"/>
                  <a:pt x="472" y="1001"/>
                  <a:pt x="472" y="1001"/>
                </a:cubicBezTo>
                <a:cubicBezTo>
                  <a:pt x="463" y="988"/>
                  <a:pt x="451" y="977"/>
                  <a:pt x="443" y="964"/>
                </a:cubicBezTo>
                <a:cubicBezTo>
                  <a:pt x="445" y="963"/>
                  <a:pt x="443" y="957"/>
                  <a:pt x="446" y="957"/>
                </a:cubicBezTo>
                <a:cubicBezTo>
                  <a:pt x="513" y="970"/>
                  <a:pt x="553" y="1026"/>
                  <a:pt x="545" y="1119"/>
                </a:cubicBezTo>
                <a:cubicBezTo>
                  <a:pt x="535" y="1111"/>
                  <a:pt x="522" y="1106"/>
                  <a:pt x="506" y="1106"/>
                </a:cubicBezTo>
                <a:cubicBezTo>
                  <a:pt x="496" y="1106"/>
                  <a:pt x="485" y="1108"/>
                  <a:pt x="474" y="1113"/>
                </a:cubicBezTo>
                <a:cubicBezTo>
                  <a:pt x="471" y="1105"/>
                  <a:pt x="487" y="1095"/>
                  <a:pt x="489" y="1085"/>
                </a:cubicBezTo>
                <a:cubicBezTo>
                  <a:pt x="489" y="1084"/>
                  <a:pt x="488" y="1083"/>
                  <a:pt x="486" y="1083"/>
                </a:cubicBezTo>
                <a:cubicBezTo>
                  <a:pt x="486" y="1083"/>
                  <a:pt x="485" y="1083"/>
                  <a:pt x="484" y="1083"/>
                </a:cubicBezTo>
                <a:cubicBezTo>
                  <a:pt x="483" y="1084"/>
                  <a:pt x="482" y="1084"/>
                  <a:pt x="482" y="1084"/>
                </a:cubicBezTo>
                <a:cubicBezTo>
                  <a:pt x="481" y="1084"/>
                  <a:pt x="481" y="1084"/>
                  <a:pt x="480" y="1083"/>
                </a:cubicBezTo>
                <a:cubicBezTo>
                  <a:pt x="485" y="1078"/>
                  <a:pt x="478" y="1073"/>
                  <a:pt x="480" y="1065"/>
                </a:cubicBezTo>
                <a:cubicBezTo>
                  <a:pt x="472" y="1068"/>
                  <a:pt x="466" y="1074"/>
                  <a:pt x="463" y="1083"/>
                </a:cubicBezTo>
                <a:cubicBezTo>
                  <a:pt x="460" y="1075"/>
                  <a:pt x="459" y="1064"/>
                  <a:pt x="448" y="1063"/>
                </a:cubicBezTo>
                <a:cubicBezTo>
                  <a:pt x="453" y="1055"/>
                  <a:pt x="451" y="1039"/>
                  <a:pt x="461" y="1036"/>
                </a:cubicBezTo>
                <a:cubicBezTo>
                  <a:pt x="463" y="1026"/>
                  <a:pt x="458" y="1023"/>
                  <a:pt x="458" y="1015"/>
                </a:cubicBezTo>
                <a:cubicBezTo>
                  <a:pt x="462" y="1019"/>
                  <a:pt x="465" y="1024"/>
                  <a:pt x="473" y="1024"/>
                </a:cubicBezTo>
                <a:moveTo>
                  <a:pt x="603" y="953"/>
                </a:moveTo>
                <a:cubicBezTo>
                  <a:pt x="605" y="952"/>
                  <a:pt x="612" y="947"/>
                  <a:pt x="607" y="943"/>
                </a:cubicBezTo>
                <a:cubicBezTo>
                  <a:pt x="607" y="942"/>
                  <a:pt x="608" y="941"/>
                  <a:pt x="609" y="941"/>
                </a:cubicBezTo>
                <a:cubicBezTo>
                  <a:pt x="610" y="941"/>
                  <a:pt x="611" y="941"/>
                  <a:pt x="612" y="941"/>
                </a:cubicBezTo>
                <a:cubicBezTo>
                  <a:pt x="612" y="942"/>
                  <a:pt x="613" y="942"/>
                  <a:pt x="614" y="942"/>
                </a:cubicBezTo>
                <a:cubicBezTo>
                  <a:pt x="615" y="942"/>
                  <a:pt x="615" y="942"/>
                  <a:pt x="615" y="942"/>
                </a:cubicBezTo>
                <a:cubicBezTo>
                  <a:pt x="620" y="966"/>
                  <a:pt x="596" y="1013"/>
                  <a:pt x="588" y="1013"/>
                </a:cubicBezTo>
                <a:cubicBezTo>
                  <a:pt x="590" y="990"/>
                  <a:pt x="592" y="972"/>
                  <a:pt x="593" y="952"/>
                </a:cubicBezTo>
                <a:cubicBezTo>
                  <a:pt x="595" y="951"/>
                  <a:pt x="597" y="951"/>
                  <a:pt x="598" y="951"/>
                </a:cubicBezTo>
                <a:cubicBezTo>
                  <a:pt x="600" y="951"/>
                  <a:pt x="601" y="952"/>
                  <a:pt x="603" y="953"/>
                </a:cubicBezTo>
                <a:moveTo>
                  <a:pt x="640" y="936"/>
                </a:moveTo>
                <a:cubicBezTo>
                  <a:pt x="641" y="935"/>
                  <a:pt x="642" y="935"/>
                  <a:pt x="644" y="935"/>
                </a:cubicBezTo>
                <a:cubicBezTo>
                  <a:pt x="644" y="935"/>
                  <a:pt x="644" y="935"/>
                  <a:pt x="644" y="935"/>
                </a:cubicBezTo>
                <a:cubicBezTo>
                  <a:pt x="645" y="935"/>
                  <a:pt x="645" y="935"/>
                  <a:pt x="646" y="935"/>
                </a:cubicBezTo>
                <a:cubicBezTo>
                  <a:pt x="646" y="935"/>
                  <a:pt x="646" y="935"/>
                  <a:pt x="646" y="935"/>
                </a:cubicBezTo>
                <a:cubicBezTo>
                  <a:pt x="646" y="935"/>
                  <a:pt x="646" y="935"/>
                  <a:pt x="646" y="935"/>
                </a:cubicBezTo>
                <a:cubicBezTo>
                  <a:pt x="646" y="935"/>
                  <a:pt x="646" y="935"/>
                  <a:pt x="646" y="935"/>
                </a:cubicBezTo>
                <a:cubicBezTo>
                  <a:pt x="646" y="935"/>
                  <a:pt x="646" y="935"/>
                  <a:pt x="646" y="935"/>
                </a:cubicBezTo>
                <a:cubicBezTo>
                  <a:pt x="644" y="935"/>
                  <a:pt x="642" y="936"/>
                  <a:pt x="640" y="936"/>
                </a:cubicBezTo>
                <a:moveTo>
                  <a:pt x="520" y="936"/>
                </a:moveTo>
                <a:cubicBezTo>
                  <a:pt x="530" y="936"/>
                  <a:pt x="539" y="933"/>
                  <a:pt x="545" y="924"/>
                </a:cubicBezTo>
                <a:cubicBezTo>
                  <a:pt x="537" y="920"/>
                  <a:pt x="532" y="913"/>
                  <a:pt x="520" y="912"/>
                </a:cubicBezTo>
                <a:cubicBezTo>
                  <a:pt x="531" y="910"/>
                  <a:pt x="546" y="911"/>
                  <a:pt x="550" y="900"/>
                </a:cubicBezTo>
                <a:cubicBezTo>
                  <a:pt x="551" y="898"/>
                  <a:pt x="549" y="897"/>
                  <a:pt x="547" y="897"/>
                </a:cubicBezTo>
                <a:cubicBezTo>
                  <a:pt x="549" y="890"/>
                  <a:pt x="560" y="891"/>
                  <a:pt x="561" y="883"/>
                </a:cubicBezTo>
                <a:cubicBezTo>
                  <a:pt x="561" y="883"/>
                  <a:pt x="561" y="883"/>
                  <a:pt x="561" y="883"/>
                </a:cubicBezTo>
                <a:cubicBezTo>
                  <a:pt x="564" y="883"/>
                  <a:pt x="565" y="885"/>
                  <a:pt x="566" y="887"/>
                </a:cubicBezTo>
                <a:cubicBezTo>
                  <a:pt x="567" y="889"/>
                  <a:pt x="568" y="891"/>
                  <a:pt x="571" y="891"/>
                </a:cubicBezTo>
                <a:cubicBezTo>
                  <a:pt x="572" y="891"/>
                  <a:pt x="573" y="891"/>
                  <a:pt x="574" y="890"/>
                </a:cubicBezTo>
                <a:cubicBezTo>
                  <a:pt x="570" y="894"/>
                  <a:pt x="563" y="895"/>
                  <a:pt x="562" y="902"/>
                </a:cubicBezTo>
                <a:cubicBezTo>
                  <a:pt x="565" y="905"/>
                  <a:pt x="569" y="906"/>
                  <a:pt x="575" y="906"/>
                </a:cubicBezTo>
                <a:cubicBezTo>
                  <a:pt x="576" y="906"/>
                  <a:pt x="577" y="906"/>
                  <a:pt x="578" y="906"/>
                </a:cubicBezTo>
                <a:cubicBezTo>
                  <a:pt x="577" y="912"/>
                  <a:pt x="572" y="925"/>
                  <a:pt x="583" y="926"/>
                </a:cubicBezTo>
                <a:cubicBezTo>
                  <a:pt x="582" y="983"/>
                  <a:pt x="575" y="1032"/>
                  <a:pt x="561" y="1075"/>
                </a:cubicBezTo>
                <a:cubicBezTo>
                  <a:pt x="554" y="1003"/>
                  <a:pt x="513" y="965"/>
                  <a:pt x="458" y="942"/>
                </a:cubicBezTo>
                <a:cubicBezTo>
                  <a:pt x="461" y="934"/>
                  <a:pt x="469" y="931"/>
                  <a:pt x="478" y="931"/>
                </a:cubicBezTo>
                <a:cubicBezTo>
                  <a:pt x="484" y="931"/>
                  <a:pt x="491" y="932"/>
                  <a:pt x="498" y="933"/>
                </a:cubicBezTo>
                <a:cubicBezTo>
                  <a:pt x="506" y="935"/>
                  <a:pt x="513" y="936"/>
                  <a:pt x="520" y="936"/>
                </a:cubicBezTo>
                <a:moveTo>
                  <a:pt x="496" y="795"/>
                </a:moveTo>
                <a:cubicBezTo>
                  <a:pt x="495" y="795"/>
                  <a:pt x="495" y="795"/>
                  <a:pt x="494" y="794"/>
                </a:cubicBezTo>
                <a:cubicBezTo>
                  <a:pt x="499" y="783"/>
                  <a:pt x="518" y="775"/>
                  <a:pt x="536" y="775"/>
                </a:cubicBezTo>
                <a:cubicBezTo>
                  <a:pt x="545" y="775"/>
                  <a:pt x="555" y="778"/>
                  <a:pt x="562" y="782"/>
                </a:cubicBezTo>
                <a:cubicBezTo>
                  <a:pt x="571" y="812"/>
                  <a:pt x="579" y="841"/>
                  <a:pt x="579" y="878"/>
                </a:cubicBezTo>
                <a:cubicBezTo>
                  <a:pt x="575" y="874"/>
                  <a:pt x="569" y="873"/>
                  <a:pt x="563" y="873"/>
                </a:cubicBezTo>
                <a:cubicBezTo>
                  <a:pt x="561" y="873"/>
                  <a:pt x="558" y="873"/>
                  <a:pt x="555" y="873"/>
                </a:cubicBezTo>
                <a:cubicBezTo>
                  <a:pt x="553" y="873"/>
                  <a:pt x="550" y="874"/>
                  <a:pt x="548" y="874"/>
                </a:cubicBezTo>
                <a:cubicBezTo>
                  <a:pt x="542" y="874"/>
                  <a:pt x="538" y="873"/>
                  <a:pt x="535" y="868"/>
                </a:cubicBezTo>
                <a:cubicBezTo>
                  <a:pt x="531" y="870"/>
                  <a:pt x="526" y="870"/>
                  <a:pt x="525" y="875"/>
                </a:cubicBezTo>
                <a:cubicBezTo>
                  <a:pt x="523" y="874"/>
                  <a:pt x="522" y="872"/>
                  <a:pt x="521" y="870"/>
                </a:cubicBezTo>
                <a:cubicBezTo>
                  <a:pt x="501" y="878"/>
                  <a:pt x="485" y="890"/>
                  <a:pt x="472" y="906"/>
                </a:cubicBezTo>
                <a:cubicBezTo>
                  <a:pt x="484" y="882"/>
                  <a:pt x="506" y="869"/>
                  <a:pt x="518" y="846"/>
                </a:cubicBezTo>
                <a:cubicBezTo>
                  <a:pt x="520" y="839"/>
                  <a:pt x="513" y="842"/>
                  <a:pt x="514" y="837"/>
                </a:cubicBezTo>
                <a:cubicBezTo>
                  <a:pt x="518" y="831"/>
                  <a:pt x="525" y="823"/>
                  <a:pt x="521" y="815"/>
                </a:cubicBezTo>
                <a:cubicBezTo>
                  <a:pt x="521" y="815"/>
                  <a:pt x="521" y="815"/>
                  <a:pt x="520" y="815"/>
                </a:cubicBezTo>
                <a:cubicBezTo>
                  <a:pt x="518" y="815"/>
                  <a:pt x="518" y="817"/>
                  <a:pt x="518" y="818"/>
                </a:cubicBezTo>
                <a:cubicBezTo>
                  <a:pt x="509" y="813"/>
                  <a:pt x="519" y="806"/>
                  <a:pt x="526" y="806"/>
                </a:cubicBezTo>
                <a:cubicBezTo>
                  <a:pt x="522" y="799"/>
                  <a:pt x="517" y="795"/>
                  <a:pt x="514" y="789"/>
                </a:cubicBezTo>
                <a:cubicBezTo>
                  <a:pt x="514" y="789"/>
                  <a:pt x="514" y="789"/>
                  <a:pt x="514" y="789"/>
                </a:cubicBezTo>
                <a:cubicBezTo>
                  <a:pt x="510" y="789"/>
                  <a:pt x="507" y="791"/>
                  <a:pt x="505" y="792"/>
                </a:cubicBezTo>
                <a:cubicBezTo>
                  <a:pt x="502" y="793"/>
                  <a:pt x="500" y="795"/>
                  <a:pt x="496" y="795"/>
                </a:cubicBezTo>
                <a:moveTo>
                  <a:pt x="458" y="711"/>
                </a:moveTo>
                <a:cubicBezTo>
                  <a:pt x="459" y="711"/>
                  <a:pt x="460" y="711"/>
                  <a:pt x="461" y="711"/>
                </a:cubicBezTo>
                <a:cubicBezTo>
                  <a:pt x="454" y="685"/>
                  <a:pt x="425" y="686"/>
                  <a:pt x="410" y="664"/>
                </a:cubicBezTo>
                <a:cubicBezTo>
                  <a:pt x="422" y="662"/>
                  <a:pt x="432" y="660"/>
                  <a:pt x="443" y="660"/>
                </a:cubicBezTo>
                <a:cubicBezTo>
                  <a:pt x="507" y="660"/>
                  <a:pt x="541" y="715"/>
                  <a:pt x="559" y="767"/>
                </a:cubicBezTo>
                <a:cubicBezTo>
                  <a:pt x="553" y="766"/>
                  <a:pt x="547" y="765"/>
                  <a:pt x="541" y="765"/>
                </a:cubicBezTo>
                <a:cubicBezTo>
                  <a:pt x="520" y="765"/>
                  <a:pt x="498" y="773"/>
                  <a:pt x="487" y="784"/>
                </a:cubicBezTo>
                <a:cubicBezTo>
                  <a:pt x="491" y="776"/>
                  <a:pt x="495" y="768"/>
                  <a:pt x="496" y="757"/>
                </a:cubicBezTo>
                <a:cubicBezTo>
                  <a:pt x="495" y="757"/>
                  <a:pt x="494" y="757"/>
                  <a:pt x="494" y="757"/>
                </a:cubicBezTo>
                <a:cubicBezTo>
                  <a:pt x="492" y="757"/>
                  <a:pt x="490" y="758"/>
                  <a:pt x="491" y="760"/>
                </a:cubicBezTo>
                <a:cubicBezTo>
                  <a:pt x="490" y="752"/>
                  <a:pt x="483" y="751"/>
                  <a:pt x="482" y="743"/>
                </a:cubicBezTo>
                <a:cubicBezTo>
                  <a:pt x="475" y="747"/>
                  <a:pt x="474" y="755"/>
                  <a:pt x="473" y="765"/>
                </a:cubicBezTo>
                <a:cubicBezTo>
                  <a:pt x="467" y="761"/>
                  <a:pt x="465" y="752"/>
                  <a:pt x="454" y="752"/>
                </a:cubicBezTo>
                <a:cubicBezTo>
                  <a:pt x="453" y="752"/>
                  <a:pt x="452" y="752"/>
                  <a:pt x="451" y="752"/>
                </a:cubicBezTo>
                <a:cubicBezTo>
                  <a:pt x="456" y="744"/>
                  <a:pt x="450" y="736"/>
                  <a:pt x="449" y="728"/>
                </a:cubicBezTo>
                <a:cubicBezTo>
                  <a:pt x="450" y="729"/>
                  <a:pt x="451" y="729"/>
                  <a:pt x="452" y="729"/>
                </a:cubicBezTo>
                <a:cubicBezTo>
                  <a:pt x="455" y="729"/>
                  <a:pt x="450" y="711"/>
                  <a:pt x="444" y="711"/>
                </a:cubicBezTo>
                <a:cubicBezTo>
                  <a:pt x="445" y="710"/>
                  <a:pt x="446" y="710"/>
                  <a:pt x="447" y="710"/>
                </a:cubicBezTo>
                <a:cubicBezTo>
                  <a:pt x="448" y="710"/>
                  <a:pt x="450" y="710"/>
                  <a:pt x="452" y="710"/>
                </a:cubicBezTo>
                <a:cubicBezTo>
                  <a:pt x="454" y="711"/>
                  <a:pt x="456" y="711"/>
                  <a:pt x="458" y="711"/>
                </a:cubicBezTo>
                <a:moveTo>
                  <a:pt x="566" y="723"/>
                </a:moveTo>
                <a:cubicBezTo>
                  <a:pt x="562" y="698"/>
                  <a:pt x="564" y="664"/>
                  <a:pt x="573" y="646"/>
                </a:cubicBezTo>
                <a:cubicBezTo>
                  <a:pt x="580" y="648"/>
                  <a:pt x="575" y="658"/>
                  <a:pt x="586" y="659"/>
                </a:cubicBezTo>
                <a:cubicBezTo>
                  <a:pt x="585" y="662"/>
                  <a:pt x="580" y="662"/>
                  <a:pt x="578" y="664"/>
                </a:cubicBezTo>
                <a:cubicBezTo>
                  <a:pt x="583" y="672"/>
                  <a:pt x="590" y="673"/>
                  <a:pt x="599" y="673"/>
                </a:cubicBezTo>
                <a:cubicBezTo>
                  <a:pt x="600" y="673"/>
                  <a:pt x="602" y="673"/>
                  <a:pt x="603" y="673"/>
                </a:cubicBezTo>
                <a:cubicBezTo>
                  <a:pt x="605" y="673"/>
                  <a:pt x="607" y="673"/>
                  <a:pt x="608" y="673"/>
                </a:cubicBezTo>
                <a:cubicBezTo>
                  <a:pt x="613" y="673"/>
                  <a:pt x="617" y="673"/>
                  <a:pt x="620" y="675"/>
                </a:cubicBezTo>
                <a:cubicBezTo>
                  <a:pt x="601" y="690"/>
                  <a:pt x="574" y="696"/>
                  <a:pt x="566" y="723"/>
                </a:cubicBezTo>
                <a:moveTo>
                  <a:pt x="615" y="536"/>
                </a:moveTo>
                <a:cubicBezTo>
                  <a:pt x="626" y="506"/>
                  <a:pt x="656" y="478"/>
                  <a:pt x="694" y="478"/>
                </a:cubicBezTo>
                <a:cubicBezTo>
                  <a:pt x="704" y="478"/>
                  <a:pt x="715" y="480"/>
                  <a:pt x="727" y="485"/>
                </a:cubicBezTo>
                <a:cubicBezTo>
                  <a:pt x="719" y="499"/>
                  <a:pt x="694" y="495"/>
                  <a:pt x="687" y="509"/>
                </a:cubicBezTo>
                <a:cubicBezTo>
                  <a:pt x="689" y="511"/>
                  <a:pt x="691" y="512"/>
                  <a:pt x="695" y="512"/>
                </a:cubicBezTo>
                <a:cubicBezTo>
                  <a:pt x="695" y="512"/>
                  <a:pt x="695" y="512"/>
                  <a:pt x="696" y="512"/>
                </a:cubicBezTo>
                <a:cubicBezTo>
                  <a:pt x="691" y="519"/>
                  <a:pt x="690" y="530"/>
                  <a:pt x="687" y="540"/>
                </a:cubicBezTo>
                <a:cubicBezTo>
                  <a:pt x="686" y="540"/>
                  <a:pt x="686" y="540"/>
                  <a:pt x="686" y="540"/>
                </a:cubicBezTo>
                <a:cubicBezTo>
                  <a:pt x="680" y="540"/>
                  <a:pt x="675" y="541"/>
                  <a:pt x="674" y="546"/>
                </a:cubicBezTo>
                <a:cubicBezTo>
                  <a:pt x="670" y="545"/>
                  <a:pt x="673" y="537"/>
                  <a:pt x="672" y="533"/>
                </a:cubicBezTo>
                <a:cubicBezTo>
                  <a:pt x="670" y="532"/>
                  <a:pt x="669" y="532"/>
                  <a:pt x="668" y="532"/>
                </a:cubicBezTo>
                <a:cubicBezTo>
                  <a:pt x="666" y="532"/>
                  <a:pt x="665" y="533"/>
                  <a:pt x="664" y="535"/>
                </a:cubicBezTo>
                <a:cubicBezTo>
                  <a:pt x="662" y="537"/>
                  <a:pt x="661" y="538"/>
                  <a:pt x="657" y="538"/>
                </a:cubicBezTo>
                <a:cubicBezTo>
                  <a:pt x="657" y="538"/>
                  <a:pt x="656" y="538"/>
                  <a:pt x="655" y="538"/>
                </a:cubicBezTo>
                <a:cubicBezTo>
                  <a:pt x="655" y="553"/>
                  <a:pt x="655" y="553"/>
                  <a:pt x="655" y="553"/>
                </a:cubicBezTo>
                <a:cubicBezTo>
                  <a:pt x="647" y="544"/>
                  <a:pt x="638" y="536"/>
                  <a:pt x="621" y="536"/>
                </a:cubicBezTo>
                <a:cubicBezTo>
                  <a:pt x="619" y="536"/>
                  <a:pt x="617" y="536"/>
                  <a:pt x="615" y="536"/>
                </a:cubicBezTo>
                <a:moveTo>
                  <a:pt x="569" y="617"/>
                </a:moveTo>
                <a:cubicBezTo>
                  <a:pt x="525" y="571"/>
                  <a:pt x="491" y="508"/>
                  <a:pt x="489" y="427"/>
                </a:cubicBezTo>
                <a:cubicBezTo>
                  <a:pt x="495" y="422"/>
                  <a:pt x="504" y="418"/>
                  <a:pt x="514" y="418"/>
                </a:cubicBezTo>
                <a:cubicBezTo>
                  <a:pt x="518" y="418"/>
                  <a:pt x="521" y="419"/>
                  <a:pt x="525" y="420"/>
                </a:cubicBezTo>
                <a:cubicBezTo>
                  <a:pt x="524" y="422"/>
                  <a:pt x="522" y="421"/>
                  <a:pt x="520" y="422"/>
                </a:cubicBezTo>
                <a:cubicBezTo>
                  <a:pt x="514" y="424"/>
                  <a:pt x="517" y="434"/>
                  <a:pt x="511" y="435"/>
                </a:cubicBezTo>
                <a:cubicBezTo>
                  <a:pt x="512" y="437"/>
                  <a:pt x="513" y="437"/>
                  <a:pt x="514" y="437"/>
                </a:cubicBezTo>
                <a:cubicBezTo>
                  <a:pt x="517" y="437"/>
                  <a:pt x="521" y="435"/>
                  <a:pt x="523" y="435"/>
                </a:cubicBezTo>
                <a:cubicBezTo>
                  <a:pt x="522" y="442"/>
                  <a:pt x="522" y="443"/>
                  <a:pt x="523" y="449"/>
                </a:cubicBezTo>
                <a:cubicBezTo>
                  <a:pt x="545" y="454"/>
                  <a:pt x="545" y="454"/>
                  <a:pt x="545" y="454"/>
                </a:cubicBezTo>
                <a:cubicBezTo>
                  <a:pt x="536" y="459"/>
                  <a:pt x="525" y="461"/>
                  <a:pt x="521" y="471"/>
                </a:cubicBezTo>
                <a:cubicBezTo>
                  <a:pt x="530" y="475"/>
                  <a:pt x="538" y="476"/>
                  <a:pt x="547" y="476"/>
                </a:cubicBezTo>
                <a:cubicBezTo>
                  <a:pt x="545" y="480"/>
                  <a:pt x="543" y="484"/>
                  <a:pt x="540" y="487"/>
                </a:cubicBezTo>
                <a:cubicBezTo>
                  <a:pt x="540" y="489"/>
                  <a:pt x="543" y="488"/>
                  <a:pt x="545" y="488"/>
                </a:cubicBezTo>
                <a:cubicBezTo>
                  <a:pt x="537" y="493"/>
                  <a:pt x="548" y="497"/>
                  <a:pt x="540" y="502"/>
                </a:cubicBezTo>
                <a:cubicBezTo>
                  <a:pt x="542" y="504"/>
                  <a:pt x="544" y="505"/>
                  <a:pt x="546" y="505"/>
                </a:cubicBezTo>
                <a:cubicBezTo>
                  <a:pt x="553" y="505"/>
                  <a:pt x="560" y="497"/>
                  <a:pt x="562" y="492"/>
                </a:cubicBezTo>
                <a:cubicBezTo>
                  <a:pt x="567" y="495"/>
                  <a:pt x="565" y="505"/>
                  <a:pt x="571" y="507"/>
                </a:cubicBezTo>
                <a:cubicBezTo>
                  <a:pt x="583" y="499"/>
                  <a:pt x="587" y="484"/>
                  <a:pt x="574" y="475"/>
                </a:cubicBezTo>
                <a:cubicBezTo>
                  <a:pt x="637" y="495"/>
                  <a:pt x="578" y="572"/>
                  <a:pt x="569" y="617"/>
                </a:cubicBezTo>
                <a:moveTo>
                  <a:pt x="487" y="418"/>
                </a:moveTo>
                <a:cubicBezTo>
                  <a:pt x="478" y="364"/>
                  <a:pt x="506" y="323"/>
                  <a:pt x="549" y="321"/>
                </a:cubicBezTo>
                <a:cubicBezTo>
                  <a:pt x="543" y="335"/>
                  <a:pt x="530" y="342"/>
                  <a:pt x="526" y="358"/>
                </a:cubicBezTo>
                <a:cubicBezTo>
                  <a:pt x="526" y="360"/>
                  <a:pt x="528" y="360"/>
                  <a:pt x="531" y="360"/>
                </a:cubicBezTo>
                <a:cubicBezTo>
                  <a:pt x="533" y="360"/>
                  <a:pt x="535" y="360"/>
                  <a:pt x="535" y="358"/>
                </a:cubicBezTo>
                <a:cubicBezTo>
                  <a:pt x="539" y="366"/>
                  <a:pt x="538" y="378"/>
                  <a:pt x="545" y="382"/>
                </a:cubicBezTo>
                <a:cubicBezTo>
                  <a:pt x="541" y="385"/>
                  <a:pt x="536" y="387"/>
                  <a:pt x="537" y="396"/>
                </a:cubicBezTo>
                <a:cubicBezTo>
                  <a:pt x="534" y="391"/>
                  <a:pt x="528" y="390"/>
                  <a:pt x="526" y="384"/>
                </a:cubicBezTo>
                <a:cubicBezTo>
                  <a:pt x="521" y="386"/>
                  <a:pt x="525" y="396"/>
                  <a:pt x="520" y="398"/>
                </a:cubicBezTo>
                <a:cubicBezTo>
                  <a:pt x="520" y="403"/>
                  <a:pt x="523" y="406"/>
                  <a:pt x="526" y="408"/>
                </a:cubicBezTo>
                <a:cubicBezTo>
                  <a:pt x="515" y="409"/>
                  <a:pt x="493" y="406"/>
                  <a:pt x="487" y="418"/>
                </a:cubicBezTo>
                <a:moveTo>
                  <a:pt x="307" y="292"/>
                </a:moveTo>
                <a:cubicBezTo>
                  <a:pt x="306" y="292"/>
                  <a:pt x="306" y="292"/>
                  <a:pt x="306" y="292"/>
                </a:cubicBezTo>
                <a:cubicBezTo>
                  <a:pt x="313" y="280"/>
                  <a:pt x="328" y="275"/>
                  <a:pt x="344" y="275"/>
                </a:cubicBezTo>
                <a:cubicBezTo>
                  <a:pt x="360" y="275"/>
                  <a:pt x="377" y="281"/>
                  <a:pt x="386" y="290"/>
                </a:cubicBezTo>
                <a:cubicBezTo>
                  <a:pt x="377" y="293"/>
                  <a:pt x="372" y="301"/>
                  <a:pt x="367" y="309"/>
                </a:cubicBezTo>
                <a:cubicBezTo>
                  <a:pt x="363" y="303"/>
                  <a:pt x="361" y="305"/>
                  <a:pt x="354" y="302"/>
                </a:cubicBezTo>
                <a:cubicBezTo>
                  <a:pt x="349" y="303"/>
                  <a:pt x="356" y="306"/>
                  <a:pt x="354" y="310"/>
                </a:cubicBezTo>
                <a:cubicBezTo>
                  <a:pt x="352" y="311"/>
                  <a:pt x="351" y="311"/>
                  <a:pt x="350" y="311"/>
                </a:cubicBezTo>
                <a:cubicBezTo>
                  <a:pt x="341" y="311"/>
                  <a:pt x="340" y="302"/>
                  <a:pt x="333" y="298"/>
                </a:cubicBezTo>
                <a:cubicBezTo>
                  <a:pt x="334" y="296"/>
                  <a:pt x="336" y="296"/>
                  <a:pt x="337" y="293"/>
                </a:cubicBezTo>
                <a:cubicBezTo>
                  <a:pt x="333" y="291"/>
                  <a:pt x="329" y="290"/>
                  <a:pt x="325" y="290"/>
                </a:cubicBezTo>
                <a:cubicBezTo>
                  <a:pt x="322" y="290"/>
                  <a:pt x="319" y="291"/>
                  <a:pt x="316" y="291"/>
                </a:cubicBezTo>
                <a:cubicBezTo>
                  <a:pt x="313" y="291"/>
                  <a:pt x="310" y="292"/>
                  <a:pt x="307" y="292"/>
                </a:cubicBezTo>
                <a:moveTo>
                  <a:pt x="311" y="269"/>
                </a:moveTo>
                <a:cubicBezTo>
                  <a:pt x="318" y="252"/>
                  <a:pt x="325" y="244"/>
                  <a:pt x="306" y="235"/>
                </a:cubicBezTo>
                <a:cubicBezTo>
                  <a:pt x="306" y="231"/>
                  <a:pt x="308" y="226"/>
                  <a:pt x="313" y="224"/>
                </a:cubicBezTo>
                <a:cubicBezTo>
                  <a:pt x="313" y="224"/>
                  <a:pt x="313" y="224"/>
                  <a:pt x="313" y="224"/>
                </a:cubicBezTo>
                <a:cubicBezTo>
                  <a:pt x="317" y="224"/>
                  <a:pt x="381" y="247"/>
                  <a:pt x="384" y="274"/>
                </a:cubicBezTo>
                <a:cubicBezTo>
                  <a:pt x="376" y="267"/>
                  <a:pt x="359" y="264"/>
                  <a:pt x="347" y="264"/>
                </a:cubicBezTo>
                <a:cubicBezTo>
                  <a:pt x="329" y="264"/>
                  <a:pt x="310" y="271"/>
                  <a:pt x="301" y="280"/>
                </a:cubicBezTo>
                <a:cubicBezTo>
                  <a:pt x="301" y="274"/>
                  <a:pt x="303" y="269"/>
                  <a:pt x="309" y="269"/>
                </a:cubicBezTo>
                <a:cubicBezTo>
                  <a:pt x="310" y="269"/>
                  <a:pt x="310" y="269"/>
                  <a:pt x="311" y="269"/>
                </a:cubicBezTo>
                <a:moveTo>
                  <a:pt x="225" y="234"/>
                </a:moveTo>
                <a:cubicBezTo>
                  <a:pt x="223" y="234"/>
                  <a:pt x="222" y="234"/>
                  <a:pt x="220" y="233"/>
                </a:cubicBezTo>
                <a:cubicBezTo>
                  <a:pt x="227" y="214"/>
                  <a:pt x="249" y="205"/>
                  <a:pt x="273" y="205"/>
                </a:cubicBezTo>
                <a:cubicBezTo>
                  <a:pt x="285" y="205"/>
                  <a:pt x="297" y="207"/>
                  <a:pt x="308" y="211"/>
                </a:cubicBezTo>
                <a:cubicBezTo>
                  <a:pt x="306" y="224"/>
                  <a:pt x="291" y="224"/>
                  <a:pt x="292" y="239"/>
                </a:cubicBezTo>
                <a:cubicBezTo>
                  <a:pt x="289" y="237"/>
                  <a:pt x="286" y="235"/>
                  <a:pt x="281" y="235"/>
                </a:cubicBezTo>
                <a:cubicBezTo>
                  <a:pt x="280" y="235"/>
                  <a:pt x="278" y="235"/>
                  <a:pt x="277" y="235"/>
                </a:cubicBezTo>
                <a:cubicBezTo>
                  <a:pt x="277" y="231"/>
                  <a:pt x="274" y="229"/>
                  <a:pt x="272" y="227"/>
                </a:cubicBezTo>
                <a:cubicBezTo>
                  <a:pt x="270" y="228"/>
                  <a:pt x="269" y="229"/>
                  <a:pt x="268" y="229"/>
                </a:cubicBezTo>
                <a:cubicBezTo>
                  <a:pt x="265" y="229"/>
                  <a:pt x="265" y="224"/>
                  <a:pt x="260" y="223"/>
                </a:cubicBezTo>
                <a:cubicBezTo>
                  <a:pt x="257" y="223"/>
                  <a:pt x="257" y="235"/>
                  <a:pt x="260" y="235"/>
                </a:cubicBezTo>
                <a:cubicBezTo>
                  <a:pt x="260" y="237"/>
                  <a:pt x="259" y="237"/>
                  <a:pt x="257" y="237"/>
                </a:cubicBezTo>
                <a:cubicBezTo>
                  <a:pt x="257" y="237"/>
                  <a:pt x="256" y="237"/>
                  <a:pt x="255" y="237"/>
                </a:cubicBezTo>
                <a:cubicBezTo>
                  <a:pt x="254" y="237"/>
                  <a:pt x="253" y="237"/>
                  <a:pt x="252" y="237"/>
                </a:cubicBezTo>
                <a:cubicBezTo>
                  <a:pt x="252" y="237"/>
                  <a:pt x="251" y="237"/>
                  <a:pt x="251" y="237"/>
                </a:cubicBezTo>
                <a:cubicBezTo>
                  <a:pt x="251" y="233"/>
                  <a:pt x="256" y="235"/>
                  <a:pt x="256" y="232"/>
                </a:cubicBezTo>
                <a:cubicBezTo>
                  <a:pt x="253" y="230"/>
                  <a:pt x="250" y="229"/>
                  <a:pt x="247" y="229"/>
                </a:cubicBezTo>
                <a:cubicBezTo>
                  <a:pt x="243" y="229"/>
                  <a:pt x="239" y="231"/>
                  <a:pt x="236" y="232"/>
                </a:cubicBezTo>
                <a:cubicBezTo>
                  <a:pt x="232" y="233"/>
                  <a:pt x="228" y="234"/>
                  <a:pt x="225" y="234"/>
                </a:cubicBezTo>
                <a:moveTo>
                  <a:pt x="305" y="204"/>
                </a:moveTo>
                <a:cubicBezTo>
                  <a:pt x="305" y="204"/>
                  <a:pt x="297" y="202"/>
                  <a:pt x="296" y="201"/>
                </a:cubicBezTo>
                <a:cubicBezTo>
                  <a:pt x="295" y="200"/>
                  <a:pt x="270" y="169"/>
                  <a:pt x="268" y="166"/>
                </a:cubicBezTo>
                <a:cubicBezTo>
                  <a:pt x="268" y="166"/>
                  <a:pt x="272" y="162"/>
                  <a:pt x="274" y="160"/>
                </a:cubicBezTo>
                <a:cubicBezTo>
                  <a:pt x="276" y="157"/>
                  <a:pt x="283" y="155"/>
                  <a:pt x="283" y="155"/>
                </a:cubicBezTo>
                <a:cubicBezTo>
                  <a:pt x="283" y="155"/>
                  <a:pt x="286" y="157"/>
                  <a:pt x="293" y="157"/>
                </a:cubicBezTo>
                <a:cubicBezTo>
                  <a:pt x="299" y="158"/>
                  <a:pt x="302" y="158"/>
                  <a:pt x="302" y="158"/>
                </a:cubicBezTo>
                <a:cubicBezTo>
                  <a:pt x="302" y="158"/>
                  <a:pt x="298" y="171"/>
                  <a:pt x="296" y="181"/>
                </a:cubicBezTo>
                <a:cubicBezTo>
                  <a:pt x="295" y="192"/>
                  <a:pt x="305" y="204"/>
                  <a:pt x="305" y="204"/>
                </a:cubicBezTo>
                <a:moveTo>
                  <a:pt x="38" y="144"/>
                </a:moveTo>
                <a:cubicBezTo>
                  <a:pt x="38" y="144"/>
                  <a:pt x="45" y="127"/>
                  <a:pt x="48" y="124"/>
                </a:cubicBezTo>
                <a:cubicBezTo>
                  <a:pt x="53" y="118"/>
                  <a:pt x="60" y="118"/>
                  <a:pt x="60" y="118"/>
                </a:cubicBezTo>
                <a:cubicBezTo>
                  <a:pt x="61" y="120"/>
                  <a:pt x="68" y="120"/>
                  <a:pt x="69" y="120"/>
                </a:cubicBezTo>
                <a:cubicBezTo>
                  <a:pt x="69" y="122"/>
                  <a:pt x="69" y="123"/>
                  <a:pt x="68" y="123"/>
                </a:cubicBezTo>
                <a:cubicBezTo>
                  <a:pt x="67" y="123"/>
                  <a:pt x="67" y="123"/>
                  <a:pt x="67" y="123"/>
                </a:cubicBezTo>
                <a:cubicBezTo>
                  <a:pt x="64" y="123"/>
                  <a:pt x="59" y="125"/>
                  <a:pt x="58" y="126"/>
                </a:cubicBezTo>
                <a:cubicBezTo>
                  <a:pt x="57" y="129"/>
                  <a:pt x="56" y="136"/>
                  <a:pt x="56" y="139"/>
                </a:cubicBezTo>
                <a:cubicBezTo>
                  <a:pt x="56" y="142"/>
                  <a:pt x="51" y="142"/>
                  <a:pt x="47" y="143"/>
                </a:cubicBezTo>
                <a:cubicBezTo>
                  <a:pt x="42" y="144"/>
                  <a:pt x="38" y="144"/>
                  <a:pt x="38" y="144"/>
                </a:cubicBezTo>
                <a:moveTo>
                  <a:pt x="115" y="133"/>
                </a:moveTo>
                <a:cubicBezTo>
                  <a:pt x="114" y="132"/>
                  <a:pt x="114" y="127"/>
                  <a:pt x="115" y="124"/>
                </a:cubicBezTo>
                <a:cubicBezTo>
                  <a:pt x="115" y="121"/>
                  <a:pt x="113" y="117"/>
                  <a:pt x="111" y="117"/>
                </a:cubicBezTo>
                <a:cubicBezTo>
                  <a:pt x="112" y="113"/>
                  <a:pt x="112" y="113"/>
                  <a:pt x="112" y="113"/>
                </a:cubicBezTo>
                <a:cubicBezTo>
                  <a:pt x="112" y="113"/>
                  <a:pt x="117" y="111"/>
                  <a:pt x="120" y="111"/>
                </a:cubicBezTo>
                <a:cubicBezTo>
                  <a:pt x="121" y="111"/>
                  <a:pt x="121" y="111"/>
                  <a:pt x="121" y="111"/>
                </a:cubicBezTo>
                <a:cubicBezTo>
                  <a:pt x="125" y="112"/>
                  <a:pt x="129" y="113"/>
                  <a:pt x="130" y="116"/>
                </a:cubicBezTo>
                <a:cubicBezTo>
                  <a:pt x="132" y="120"/>
                  <a:pt x="142" y="124"/>
                  <a:pt x="142" y="124"/>
                </a:cubicBezTo>
                <a:cubicBezTo>
                  <a:pt x="142" y="124"/>
                  <a:pt x="142" y="124"/>
                  <a:pt x="142" y="124"/>
                </a:cubicBezTo>
                <a:cubicBezTo>
                  <a:pt x="141" y="124"/>
                  <a:pt x="136" y="124"/>
                  <a:pt x="132" y="125"/>
                </a:cubicBezTo>
                <a:cubicBezTo>
                  <a:pt x="128" y="126"/>
                  <a:pt x="119" y="131"/>
                  <a:pt x="115" y="133"/>
                </a:cubicBezTo>
                <a:moveTo>
                  <a:pt x="214" y="119"/>
                </a:moveTo>
                <a:cubicBezTo>
                  <a:pt x="215" y="119"/>
                  <a:pt x="216" y="119"/>
                  <a:pt x="217" y="119"/>
                </a:cubicBezTo>
                <a:cubicBezTo>
                  <a:pt x="218" y="114"/>
                  <a:pt x="214" y="114"/>
                  <a:pt x="215" y="109"/>
                </a:cubicBezTo>
                <a:cubicBezTo>
                  <a:pt x="214" y="106"/>
                  <a:pt x="206" y="103"/>
                  <a:pt x="203" y="102"/>
                </a:cubicBezTo>
                <a:cubicBezTo>
                  <a:pt x="206" y="101"/>
                  <a:pt x="209" y="101"/>
                  <a:pt x="212" y="101"/>
                </a:cubicBezTo>
                <a:cubicBezTo>
                  <a:pt x="221" y="101"/>
                  <a:pt x="229" y="105"/>
                  <a:pt x="234" y="111"/>
                </a:cubicBezTo>
                <a:cubicBezTo>
                  <a:pt x="239" y="120"/>
                  <a:pt x="249" y="143"/>
                  <a:pt x="256" y="155"/>
                </a:cubicBezTo>
                <a:cubicBezTo>
                  <a:pt x="254" y="156"/>
                  <a:pt x="251" y="157"/>
                  <a:pt x="247" y="157"/>
                </a:cubicBezTo>
                <a:cubicBezTo>
                  <a:pt x="232" y="157"/>
                  <a:pt x="205" y="150"/>
                  <a:pt x="185" y="140"/>
                </a:cubicBezTo>
                <a:cubicBezTo>
                  <a:pt x="167" y="131"/>
                  <a:pt x="153" y="120"/>
                  <a:pt x="162" y="109"/>
                </a:cubicBezTo>
                <a:cubicBezTo>
                  <a:pt x="167" y="109"/>
                  <a:pt x="165" y="115"/>
                  <a:pt x="167" y="117"/>
                </a:cubicBezTo>
                <a:cubicBezTo>
                  <a:pt x="170" y="116"/>
                  <a:pt x="172" y="115"/>
                  <a:pt x="173" y="115"/>
                </a:cubicBezTo>
                <a:cubicBezTo>
                  <a:pt x="174" y="115"/>
                  <a:pt x="175" y="115"/>
                  <a:pt x="176" y="115"/>
                </a:cubicBezTo>
                <a:cubicBezTo>
                  <a:pt x="176" y="115"/>
                  <a:pt x="177" y="116"/>
                  <a:pt x="178" y="116"/>
                </a:cubicBezTo>
                <a:cubicBezTo>
                  <a:pt x="180" y="116"/>
                  <a:pt x="183" y="115"/>
                  <a:pt x="186" y="114"/>
                </a:cubicBezTo>
                <a:cubicBezTo>
                  <a:pt x="184" y="116"/>
                  <a:pt x="184" y="120"/>
                  <a:pt x="184" y="124"/>
                </a:cubicBezTo>
                <a:cubicBezTo>
                  <a:pt x="185" y="124"/>
                  <a:pt x="185" y="124"/>
                  <a:pt x="185" y="124"/>
                </a:cubicBezTo>
                <a:cubicBezTo>
                  <a:pt x="191" y="124"/>
                  <a:pt x="191" y="119"/>
                  <a:pt x="196" y="119"/>
                </a:cubicBezTo>
                <a:cubicBezTo>
                  <a:pt x="197" y="124"/>
                  <a:pt x="203" y="125"/>
                  <a:pt x="205" y="129"/>
                </a:cubicBezTo>
                <a:cubicBezTo>
                  <a:pt x="208" y="127"/>
                  <a:pt x="208" y="122"/>
                  <a:pt x="208" y="117"/>
                </a:cubicBezTo>
                <a:cubicBezTo>
                  <a:pt x="210" y="118"/>
                  <a:pt x="212" y="119"/>
                  <a:pt x="214" y="119"/>
                </a:cubicBezTo>
                <a:moveTo>
                  <a:pt x="152" y="119"/>
                </a:moveTo>
                <a:cubicBezTo>
                  <a:pt x="134" y="110"/>
                  <a:pt x="124" y="85"/>
                  <a:pt x="135" y="62"/>
                </a:cubicBezTo>
                <a:cubicBezTo>
                  <a:pt x="140" y="67"/>
                  <a:pt x="139" y="78"/>
                  <a:pt x="143" y="83"/>
                </a:cubicBezTo>
                <a:cubicBezTo>
                  <a:pt x="145" y="81"/>
                  <a:pt x="146" y="81"/>
                  <a:pt x="148" y="81"/>
                </a:cubicBezTo>
                <a:cubicBezTo>
                  <a:pt x="151" y="81"/>
                  <a:pt x="154" y="85"/>
                  <a:pt x="159" y="86"/>
                </a:cubicBezTo>
                <a:cubicBezTo>
                  <a:pt x="158" y="93"/>
                  <a:pt x="152" y="99"/>
                  <a:pt x="160" y="102"/>
                </a:cubicBezTo>
                <a:cubicBezTo>
                  <a:pt x="159" y="109"/>
                  <a:pt x="152" y="111"/>
                  <a:pt x="152" y="119"/>
                </a:cubicBezTo>
                <a:moveTo>
                  <a:pt x="239" y="109"/>
                </a:moveTo>
                <a:cubicBezTo>
                  <a:pt x="233" y="81"/>
                  <a:pt x="242" y="58"/>
                  <a:pt x="263" y="52"/>
                </a:cubicBezTo>
                <a:cubicBezTo>
                  <a:pt x="260" y="58"/>
                  <a:pt x="258" y="66"/>
                  <a:pt x="256" y="73"/>
                </a:cubicBezTo>
                <a:cubicBezTo>
                  <a:pt x="259" y="75"/>
                  <a:pt x="269" y="80"/>
                  <a:pt x="265" y="88"/>
                </a:cubicBezTo>
                <a:cubicBezTo>
                  <a:pt x="265" y="90"/>
                  <a:pt x="265" y="91"/>
                  <a:pt x="264" y="91"/>
                </a:cubicBezTo>
                <a:cubicBezTo>
                  <a:pt x="264" y="91"/>
                  <a:pt x="263" y="91"/>
                  <a:pt x="262" y="90"/>
                </a:cubicBezTo>
                <a:cubicBezTo>
                  <a:pt x="262" y="90"/>
                  <a:pt x="261" y="89"/>
                  <a:pt x="260" y="89"/>
                </a:cubicBezTo>
                <a:cubicBezTo>
                  <a:pt x="259" y="89"/>
                  <a:pt x="259" y="90"/>
                  <a:pt x="258" y="90"/>
                </a:cubicBezTo>
                <a:cubicBezTo>
                  <a:pt x="259" y="93"/>
                  <a:pt x="256" y="100"/>
                  <a:pt x="260" y="100"/>
                </a:cubicBezTo>
                <a:cubicBezTo>
                  <a:pt x="253" y="103"/>
                  <a:pt x="247" y="107"/>
                  <a:pt x="239" y="109"/>
                </a:cubicBezTo>
                <a:moveTo>
                  <a:pt x="265" y="1"/>
                </a:moveTo>
                <a:cubicBezTo>
                  <a:pt x="265" y="1"/>
                  <a:pt x="265" y="1"/>
                  <a:pt x="265" y="1"/>
                </a:cubicBezTo>
                <a:cubicBezTo>
                  <a:pt x="263" y="6"/>
                  <a:pt x="262" y="10"/>
                  <a:pt x="256" y="11"/>
                </a:cubicBezTo>
                <a:cubicBezTo>
                  <a:pt x="254" y="9"/>
                  <a:pt x="250" y="5"/>
                  <a:pt x="248" y="5"/>
                </a:cubicBezTo>
                <a:cubicBezTo>
                  <a:pt x="246" y="5"/>
                  <a:pt x="245" y="6"/>
                  <a:pt x="244" y="8"/>
                </a:cubicBezTo>
                <a:cubicBezTo>
                  <a:pt x="241" y="0"/>
                  <a:pt x="235" y="5"/>
                  <a:pt x="227" y="1"/>
                </a:cubicBezTo>
                <a:cubicBezTo>
                  <a:pt x="227" y="1"/>
                  <a:pt x="227" y="1"/>
                  <a:pt x="227" y="1"/>
                </a:cubicBezTo>
                <a:cubicBezTo>
                  <a:pt x="227" y="12"/>
                  <a:pt x="230" y="20"/>
                  <a:pt x="236" y="28"/>
                </a:cubicBezTo>
                <a:cubicBezTo>
                  <a:pt x="234" y="28"/>
                  <a:pt x="233" y="28"/>
                  <a:pt x="232" y="28"/>
                </a:cubicBezTo>
                <a:cubicBezTo>
                  <a:pt x="225" y="28"/>
                  <a:pt x="219" y="30"/>
                  <a:pt x="215" y="33"/>
                </a:cubicBezTo>
                <a:cubicBezTo>
                  <a:pt x="219" y="39"/>
                  <a:pt x="232" y="40"/>
                  <a:pt x="227" y="49"/>
                </a:cubicBezTo>
                <a:cubicBezTo>
                  <a:pt x="229" y="49"/>
                  <a:pt x="231" y="49"/>
                  <a:pt x="233" y="49"/>
                </a:cubicBezTo>
                <a:cubicBezTo>
                  <a:pt x="236" y="49"/>
                  <a:pt x="240" y="49"/>
                  <a:pt x="243" y="48"/>
                </a:cubicBezTo>
                <a:cubicBezTo>
                  <a:pt x="246" y="47"/>
                  <a:pt x="249" y="46"/>
                  <a:pt x="251" y="46"/>
                </a:cubicBezTo>
                <a:cubicBezTo>
                  <a:pt x="253" y="46"/>
                  <a:pt x="255" y="46"/>
                  <a:pt x="256" y="47"/>
                </a:cubicBezTo>
                <a:cubicBezTo>
                  <a:pt x="240" y="57"/>
                  <a:pt x="229" y="72"/>
                  <a:pt x="232" y="102"/>
                </a:cubicBezTo>
                <a:cubicBezTo>
                  <a:pt x="226" y="97"/>
                  <a:pt x="214" y="97"/>
                  <a:pt x="205" y="95"/>
                </a:cubicBezTo>
                <a:cubicBezTo>
                  <a:pt x="209" y="94"/>
                  <a:pt x="213" y="93"/>
                  <a:pt x="213" y="88"/>
                </a:cubicBezTo>
                <a:cubicBezTo>
                  <a:pt x="211" y="86"/>
                  <a:pt x="209" y="83"/>
                  <a:pt x="210" y="78"/>
                </a:cubicBezTo>
                <a:cubicBezTo>
                  <a:pt x="209" y="78"/>
                  <a:pt x="209" y="78"/>
                  <a:pt x="209" y="78"/>
                </a:cubicBezTo>
                <a:cubicBezTo>
                  <a:pt x="206" y="78"/>
                  <a:pt x="205" y="81"/>
                  <a:pt x="201" y="81"/>
                </a:cubicBezTo>
                <a:cubicBezTo>
                  <a:pt x="198" y="78"/>
                  <a:pt x="196" y="73"/>
                  <a:pt x="190" y="73"/>
                </a:cubicBezTo>
                <a:cubicBezTo>
                  <a:pt x="188" y="79"/>
                  <a:pt x="186" y="84"/>
                  <a:pt x="184" y="90"/>
                </a:cubicBezTo>
                <a:cubicBezTo>
                  <a:pt x="171" y="89"/>
                  <a:pt x="156" y="85"/>
                  <a:pt x="159" y="71"/>
                </a:cubicBezTo>
                <a:cubicBezTo>
                  <a:pt x="160" y="72"/>
                  <a:pt x="162" y="72"/>
                  <a:pt x="163" y="72"/>
                </a:cubicBezTo>
                <a:cubicBezTo>
                  <a:pt x="169" y="72"/>
                  <a:pt x="175" y="69"/>
                  <a:pt x="178" y="64"/>
                </a:cubicBezTo>
                <a:cubicBezTo>
                  <a:pt x="168" y="59"/>
                  <a:pt x="168" y="53"/>
                  <a:pt x="159" y="49"/>
                </a:cubicBezTo>
                <a:cubicBezTo>
                  <a:pt x="165" y="44"/>
                  <a:pt x="167" y="37"/>
                  <a:pt x="172" y="32"/>
                </a:cubicBezTo>
                <a:cubicBezTo>
                  <a:pt x="169" y="31"/>
                  <a:pt x="166" y="30"/>
                  <a:pt x="162" y="30"/>
                </a:cubicBezTo>
                <a:cubicBezTo>
                  <a:pt x="157" y="30"/>
                  <a:pt x="151" y="32"/>
                  <a:pt x="148" y="34"/>
                </a:cubicBezTo>
                <a:cubicBezTo>
                  <a:pt x="154" y="28"/>
                  <a:pt x="152" y="12"/>
                  <a:pt x="148" y="4"/>
                </a:cubicBezTo>
                <a:cubicBezTo>
                  <a:pt x="143" y="4"/>
                  <a:pt x="145" y="11"/>
                  <a:pt x="141" y="11"/>
                </a:cubicBezTo>
                <a:cubicBezTo>
                  <a:pt x="141" y="11"/>
                  <a:pt x="140" y="10"/>
                  <a:pt x="138" y="9"/>
                </a:cubicBezTo>
                <a:cubicBezTo>
                  <a:pt x="136" y="17"/>
                  <a:pt x="135" y="25"/>
                  <a:pt x="133" y="32"/>
                </a:cubicBezTo>
                <a:cubicBezTo>
                  <a:pt x="130" y="24"/>
                  <a:pt x="122" y="21"/>
                  <a:pt x="113" y="20"/>
                </a:cubicBezTo>
                <a:cubicBezTo>
                  <a:pt x="113" y="26"/>
                  <a:pt x="115" y="29"/>
                  <a:pt x="111" y="33"/>
                </a:cubicBezTo>
                <a:cubicBezTo>
                  <a:pt x="99" y="34"/>
                  <a:pt x="97" y="38"/>
                  <a:pt x="80" y="38"/>
                </a:cubicBezTo>
                <a:cubicBezTo>
                  <a:pt x="84" y="51"/>
                  <a:pt x="91" y="53"/>
                  <a:pt x="104" y="59"/>
                </a:cubicBezTo>
                <a:cubicBezTo>
                  <a:pt x="96" y="61"/>
                  <a:pt x="91" y="66"/>
                  <a:pt x="89" y="73"/>
                </a:cubicBezTo>
                <a:cubicBezTo>
                  <a:pt x="91" y="74"/>
                  <a:pt x="94" y="75"/>
                  <a:pt x="97" y="75"/>
                </a:cubicBezTo>
                <a:cubicBezTo>
                  <a:pt x="97" y="75"/>
                  <a:pt x="98" y="75"/>
                  <a:pt x="98" y="75"/>
                </a:cubicBezTo>
                <a:cubicBezTo>
                  <a:pt x="99" y="75"/>
                  <a:pt x="100" y="75"/>
                  <a:pt x="100" y="75"/>
                </a:cubicBezTo>
                <a:cubicBezTo>
                  <a:pt x="103" y="75"/>
                  <a:pt x="106" y="75"/>
                  <a:pt x="107" y="80"/>
                </a:cubicBezTo>
                <a:cubicBezTo>
                  <a:pt x="120" y="79"/>
                  <a:pt x="118" y="64"/>
                  <a:pt x="128" y="61"/>
                </a:cubicBezTo>
                <a:cubicBezTo>
                  <a:pt x="120" y="76"/>
                  <a:pt x="127" y="102"/>
                  <a:pt x="133" y="114"/>
                </a:cubicBezTo>
                <a:cubicBezTo>
                  <a:pt x="129" y="108"/>
                  <a:pt x="119" y="107"/>
                  <a:pt x="109" y="107"/>
                </a:cubicBezTo>
                <a:cubicBezTo>
                  <a:pt x="104" y="107"/>
                  <a:pt x="100" y="107"/>
                  <a:pt x="95" y="107"/>
                </a:cubicBezTo>
                <a:cubicBezTo>
                  <a:pt x="91" y="107"/>
                  <a:pt x="87" y="108"/>
                  <a:pt x="83" y="108"/>
                </a:cubicBezTo>
                <a:cubicBezTo>
                  <a:pt x="70" y="108"/>
                  <a:pt x="60" y="106"/>
                  <a:pt x="60" y="97"/>
                </a:cubicBezTo>
                <a:cubicBezTo>
                  <a:pt x="60" y="98"/>
                  <a:pt x="61" y="99"/>
                  <a:pt x="61" y="99"/>
                </a:cubicBezTo>
                <a:cubicBezTo>
                  <a:pt x="63" y="99"/>
                  <a:pt x="66" y="87"/>
                  <a:pt x="70" y="86"/>
                </a:cubicBezTo>
                <a:cubicBezTo>
                  <a:pt x="69" y="86"/>
                  <a:pt x="69" y="86"/>
                  <a:pt x="69" y="86"/>
                </a:cubicBezTo>
                <a:cubicBezTo>
                  <a:pt x="68" y="86"/>
                  <a:pt x="67" y="85"/>
                  <a:pt x="66" y="84"/>
                </a:cubicBezTo>
                <a:cubicBezTo>
                  <a:pt x="65" y="83"/>
                  <a:pt x="64" y="82"/>
                  <a:pt x="62" y="82"/>
                </a:cubicBezTo>
                <a:cubicBezTo>
                  <a:pt x="62" y="82"/>
                  <a:pt x="61" y="83"/>
                  <a:pt x="60" y="83"/>
                </a:cubicBezTo>
                <a:cubicBezTo>
                  <a:pt x="60" y="81"/>
                  <a:pt x="62" y="80"/>
                  <a:pt x="61" y="76"/>
                </a:cubicBezTo>
                <a:cubicBezTo>
                  <a:pt x="59" y="77"/>
                  <a:pt x="58" y="77"/>
                  <a:pt x="56" y="77"/>
                </a:cubicBezTo>
                <a:cubicBezTo>
                  <a:pt x="52" y="77"/>
                  <a:pt x="51" y="73"/>
                  <a:pt x="46" y="71"/>
                </a:cubicBezTo>
                <a:cubicBezTo>
                  <a:pt x="47" y="77"/>
                  <a:pt x="46" y="82"/>
                  <a:pt x="41" y="82"/>
                </a:cubicBezTo>
                <a:cubicBezTo>
                  <a:pt x="40" y="82"/>
                  <a:pt x="39" y="82"/>
                  <a:pt x="37" y="81"/>
                </a:cubicBezTo>
                <a:cubicBezTo>
                  <a:pt x="40" y="90"/>
                  <a:pt x="31" y="88"/>
                  <a:pt x="32" y="97"/>
                </a:cubicBezTo>
                <a:cubicBezTo>
                  <a:pt x="33" y="102"/>
                  <a:pt x="43" y="97"/>
                  <a:pt x="41" y="105"/>
                </a:cubicBezTo>
                <a:cubicBezTo>
                  <a:pt x="41" y="105"/>
                  <a:pt x="41" y="105"/>
                  <a:pt x="41" y="105"/>
                </a:cubicBezTo>
                <a:cubicBezTo>
                  <a:pt x="46" y="105"/>
                  <a:pt x="47" y="102"/>
                  <a:pt x="51" y="100"/>
                </a:cubicBezTo>
                <a:cubicBezTo>
                  <a:pt x="50" y="108"/>
                  <a:pt x="59" y="105"/>
                  <a:pt x="58" y="114"/>
                </a:cubicBezTo>
                <a:cubicBezTo>
                  <a:pt x="42" y="115"/>
                  <a:pt x="39" y="130"/>
                  <a:pt x="34" y="143"/>
                </a:cubicBezTo>
                <a:cubicBezTo>
                  <a:pt x="35" y="134"/>
                  <a:pt x="30" y="132"/>
                  <a:pt x="30" y="124"/>
                </a:cubicBezTo>
                <a:cubicBezTo>
                  <a:pt x="29" y="125"/>
                  <a:pt x="27" y="125"/>
                  <a:pt x="26" y="125"/>
                </a:cubicBezTo>
                <a:cubicBezTo>
                  <a:pt x="23" y="125"/>
                  <a:pt x="20" y="123"/>
                  <a:pt x="15" y="122"/>
                </a:cubicBezTo>
                <a:cubicBezTo>
                  <a:pt x="12" y="129"/>
                  <a:pt x="20" y="134"/>
                  <a:pt x="17" y="136"/>
                </a:cubicBezTo>
                <a:cubicBezTo>
                  <a:pt x="14" y="135"/>
                  <a:pt x="13" y="135"/>
                  <a:pt x="11" y="135"/>
                </a:cubicBezTo>
                <a:cubicBezTo>
                  <a:pt x="7" y="135"/>
                  <a:pt x="5" y="137"/>
                  <a:pt x="0" y="138"/>
                </a:cubicBezTo>
                <a:cubicBezTo>
                  <a:pt x="0" y="152"/>
                  <a:pt x="21" y="148"/>
                  <a:pt x="13" y="165"/>
                </a:cubicBezTo>
                <a:cubicBezTo>
                  <a:pt x="14" y="165"/>
                  <a:pt x="15" y="165"/>
                  <a:pt x="16" y="165"/>
                </a:cubicBezTo>
                <a:cubicBezTo>
                  <a:pt x="17" y="165"/>
                  <a:pt x="18" y="165"/>
                  <a:pt x="20" y="165"/>
                </a:cubicBezTo>
                <a:cubicBezTo>
                  <a:pt x="21" y="165"/>
                  <a:pt x="23" y="165"/>
                  <a:pt x="24" y="165"/>
                </a:cubicBezTo>
                <a:cubicBezTo>
                  <a:pt x="26" y="165"/>
                  <a:pt x="28" y="165"/>
                  <a:pt x="29" y="167"/>
                </a:cubicBezTo>
                <a:cubicBezTo>
                  <a:pt x="24" y="172"/>
                  <a:pt x="29" y="179"/>
                  <a:pt x="29" y="186"/>
                </a:cubicBezTo>
                <a:cubicBezTo>
                  <a:pt x="34" y="181"/>
                  <a:pt x="39" y="176"/>
                  <a:pt x="42" y="168"/>
                </a:cubicBezTo>
                <a:cubicBezTo>
                  <a:pt x="42" y="174"/>
                  <a:pt x="47" y="175"/>
                  <a:pt x="53" y="175"/>
                </a:cubicBezTo>
                <a:cubicBezTo>
                  <a:pt x="54" y="168"/>
                  <a:pt x="51" y="166"/>
                  <a:pt x="51" y="160"/>
                </a:cubicBezTo>
                <a:cubicBezTo>
                  <a:pt x="52" y="160"/>
                  <a:pt x="53" y="160"/>
                  <a:pt x="54" y="160"/>
                </a:cubicBezTo>
                <a:cubicBezTo>
                  <a:pt x="59" y="160"/>
                  <a:pt x="62" y="158"/>
                  <a:pt x="66" y="158"/>
                </a:cubicBezTo>
                <a:cubicBezTo>
                  <a:pt x="69" y="149"/>
                  <a:pt x="60" y="150"/>
                  <a:pt x="58" y="145"/>
                </a:cubicBezTo>
                <a:cubicBezTo>
                  <a:pt x="58" y="145"/>
                  <a:pt x="58" y="145"/>
                  <a:pt x="58" y="145"/>
                </a:cubicBezTo>
                <a:cubicBezTo>
                  <a:pt x="62" y="145"/>
                  <a:pt x="60" y="140"/>
                  <a:pt x="63" y="139"/>
                </a:cubicBezTo>
                <a:cubicBezTo>
                  <a:pt x="75" y="142"/>
                  <a:pt x="74" y="139"/>
                  <a:pt x="82" y="143"/>
                </a:cubicBezTo>
                <a:cubicBezTo>
                  <a:pt x="84" y="134"/>
                  <a:pt x="86" y="138"/>
                  <a:pt x="85" y="122"/>
                </a:cubicBezTo>
                <a:cubicBezTo>
                  <a:pt x="83" y="122"/>
                  <a:pt x="82" y="122"/>
                  <a:pt x="80" y="122"/>
                </a:cubicBezTo>
                <a:cubicBezTo>
                  <a:pt x="80" y="122"/>
                  <a:pt x="79" y="122"/>
                  <a:pt x="79" y="122"/>
                </a:cubicBezTo>
                <a:cubicBezTo>
                  <a:pt x="78" y="122"/>
                  <a:pt x="78" y="122"/>
                  <a:pt x="77" y="122"/>
                </a:cubicBezTo>
                <a:cubicBezTo>
                  <a:pt x="76" y="122"/>
                  <a:pt x="75" y="122"/>
                  <a:pt x="73" y="121"/>
                </a:cubicBezTo>
                <a:cubicBezTo>
                  <a:pt x="73" y="117"/>
                  <a:pt x="74" y="115"/>
                  <a:pt x="77" y="114"/>
                </a:cubicBezTo>
                <a:cubicBezTo>
                  <a:pt x="83" y="113"/>
                  <a:pt x="89" y="111"/>
                  <a:pt x="94" y="111"/>
                </a:cubicBezTo>
                <a:cubicBezTo>
                  <a:pt x="99" y="111"/>
                  <a:pt x="103" y="112"/>
                  <a:pt x="107" y="115"/>
                </a:cubicBezTo>
                <a:cubicBezTo>
                  <a:pt x="105" y="116"/>
                  <a:pt x="106" y="118"/>
                  <a:pt x="106" y="121"/>
                </a:cubicBezTo>
                <a:cubicBezTo>
                  <a:pt x="103" y="118"/>
                  <a:pt x="100" y="117"/>
                  <a:pt x="96" y="117"/>
                </a:cubicBezTo>
                <a:cubicBezTo>
                  <a:pt x="95" y="117"/>
                  <a:pt x="93" y="117"/>
                  <a:pt x="92" y="117"/>
                </a:cubicBezTo>
                <a:cubicBezTo>
                  <a:pt x="91" y="126"/>
                  <a:pt x="99" y="134"/>
                  <a:pt x="90" y="138"/>
                </a:cubicBezTo>
                <a:cubicBezTo>
                  <a:pt x="93" y="142"/>
                  <a:pt x="99" y="143"/>
                  <a:pt x="102" y="146"/>
                </a:cubicBezTo>
                <a:cubicBezTo>
                  <a:pt x="98" y="148"/>
                  <a:pt x="94" y="152"/>
                  <a:pt x="94" y="158"/>
                </a:cubicBezTo>
                <a:cubicBezTo>
                  <a:pt x="95" y="159"/>
                  <a:pt x="96" y="160"/>
                  <a:pt x="98" y="160"/>
                </a:cubicBezTo>
                <a:cubicBezTo>
                  <a:pt x="102" y="160"/>
                  <a:pt x="106" y="153"/>
                  <a:pt x="109" y="151"/>
                </a:cubicBezTo>
                <a:cubicBezTo>
                  <a:pt x="107" y="159"/>
                  <a:pt x="113" y="159"/>
                  <a:pt x="116" y="162"/>
                </a:cubicBezTo>
                <a:cubicBezTo>
                  <a:pt x="121" y="154"/>
                  <a:pt x="118" y="147"/>
                  <a:pt x="116" y="139"/>
                </a:cubicBezTo>
                <a:cubicBezTo>
                  <a:pt x="124" y="131"/>
                  <a:pt x="132" y="128"/>
                  <a:pt x="140" y="128"/>
                </a:cubicBezTo>
                <a:cubicBezTo>
                  <a:pt x="143" y="128"/>
                  <a:pt x="148" y="129"/>
                  <a:pt x="152" y="130"/>
                </a:cubicBezTo>
                <a:cubicBezTo>
                  <a:pt x="178" y="143"/>
                  <a:pt x="213" y="163"/>
                  <a:pt x="246" y="163"/>
                </a:cubicBezTo>
                <a:cubicBezTo>
                  <a:pt x="250" y="163"/>
                  <a:pt x="255" y="163"/>
                  <a:pt x="260" y="162"/>
                </a:cubicBezTo>
                <a:cubicBezTo>
                  <a:pt x="267" y="178"/>
                  <a:pt x="281" y="187"/>
                  <a:pt x="290" y="201"/>
                </a:cubicBezTo>
                <a:cubicBezTo>
                  <a:pt x="283" y="198"/>
                  <a:pt x="276" y="197"/>
                  <a:pt x="270" y="197"/>
                </a:cubicBezTo>
                <a:cubicBezTo>
                  <a:pt x="246" y="197"/>
                  <a:pt x="229" y="215"/>
                  <a:pt x="213" y="225"/>
                </a:cubicBezTo>
                <a:cubicBezTo>
                  <a:pt x="214" y="222"/>
                  <a:pt x="211" y="221"/>
                  <a:pt x="210" y="220"/>
                </a:cubicBezTo>
                <a:cubicBezTo>
                  <a:pt x="219" y="212"/>
                  <a:pt x="223" y="200"/>
                  <a:pt x="222" y="182"/>
                </a:cubicBezTo>
                <a:cubicBezTo>
                  <a:pt x="221" y="182"/>
                  <a:pt x="221" y="182"/>
                  <a:pt x="221" y="182"/>
                </a:cubicBezTo>
                <a:cubicBezTo>
                  <a:pt x="219" y="182"/>
                  <a:pt x="219" y="183"/>
                  <a:pt x="218" y="185"/>
                </a:cubicBezTo>
                <a:cubicBezTo>
                  <a:pt x="218" y="186"/>
                  <a:pt x="217" y="187"/>
                  <a:pt x="216" y="187"/>
                </a:cubicBezTo>
                <a:cubicBezTo>
                  <a:pt x="215" y="187"/>
                  <a:pt x="215" y="187"/>
                  <a:pt x="215" y="187"/>
                </a:cubicBezTo>
                <a:cubicBezTo>
                  <a:pt x="213" y="177"/>
                  <a:pt x="207" y="170"/>
                  <a:pt x="200" y="165"/>
                </a:cubicBezTo>
                <a:cubicBezTo>
                  <a:pt x="196" y="175"/>
                  <a:pt x="192" y="185"/>
                  <a:pt x="191" y="198"/>
                </a:cubicBezTo>
                <a:cubicBezTo>
                  <a:pt x="186" y="181"/>
                  <a:pt x="171" y="178"/>
                  <a:pt x="155" y="175"/>
                </a:cubicBezTo>
                <a:cubicBezTo>
                  <a:pt x="157" y="190"/>
                  <a:pt x="157" y="195"/>
                  <a:pt x="164" y="204"/>
                </a:cubicBezTo>
                <a:cubicBezTo>
                  <a:pt x="163" y="204"/>
                  <a:pt x="163" y="204"/>
                  <a:pt x="162" y="204"/>
                </a:cubicBezTo>
                <a:cubicBezTo>
                  <a:pt x="162" y="204"/>
                  <a:pt x="162" y="204"/>
                  <a:pt x="162" y="204"/>
                </a:cubicBezTo>
                <a:cubicBezTo>
                  <a:pt x="161" y="204"/>
                  <a:pt x="161" y="204"/>
                  <a:pt x="161" y="204"/>
                </a:cubicBezTo>
                <a:cubicBezTo>
                  <a:pt x="159" y="204"/>
                  <a:pt x="157" y="205"/>
                  <a:pt x="157" y="206"/>
                </a:cubicBezTo>
                <a:cubicBezTo>
                  <a:pt x="162" y="209"/>
                  <a:pt x="162" y="217"/>
                  <a:pt x="167" y="220"/>
                </a:cubicBezTo>
                <a:cubicBezTo>
                  <a:pt x="163" y="227"/>
                  <a:pt x="155" y="230"/>
                  <a:pt x="147" y="233"/>
                </a:cubicBezTo>
                <a:cubicBezTo>
                  <a:pt x="150" y="235"/>
                  <a:pt x="151" y="239"/>
                  <a:pt x="156" y="239"/>
                </a:cubicBezTo>
                <a:cubicBezTo>
                  <a:pt x="157" y="239"/>
                  <a:pt x="158" y="239"/>
                  <a:pt x="159" y="239"/>
                </a:cubicBezTo>
                <a:cubicBezTo>
                  <a:pt x="155" y="250"/>
                  <a:pt x="175" y="250"/>
                  <a:pt x="184" y="254"/>
                </a:cubicBezTo>
                <a:cubicBezTo>
                  <a:pt x="161" y="257"/>
                  <a:pt x="159" y="275"/>
                  <a:pt x="150" y="290"/>
                </a:cubicBezTo>
                <a:cubicBezTo>
                  <a:pt x="151" y="291"/>
                  <a:pt x="153" y="291"/>
                  <a:pt x="154" y="291"/>
                </a:cubicBezTo>
                <a:cubicBezTo>
                  <a:pt x="159" y="291"/>
                  <a:pt x="165" y="287"/>
                  <a:pt x="167" y="283"/>
                </a:cubicBezTo>
                <a:cubicBezTo>
                  <a:pt x="167" y="288"/>
                  <a:pt x="171" y="287"/>
                  <a:pt x="174" y="288"/>
                </a:cubicBezTo>
                <a:cubicBezTo>
                  <a:pt x="182" y="282"/>
                  <a:pt x="189" y="276"/>
                  <a:pt x="193" y="266"/>
                </a:cubicBezTo>
                <a:cubicBezTo>
                  <a:pt x="191" y="285"/>
                  <a:pt x="197" y="295"/>
                  <a:pt x="207" y="302"/>
                </a:cubicBezTo>
                <a:cubicBezTo>
                  <a:pt x="208" y="296"/>
                  <a:pt x="208" y="290"/>
                  <a:pt x="214" y="290"/>
                </a:cubicBezTo>
                <a:cubicBezTo>
                  <a:pt x="215" y="290"/>
                  <a:pt x="215" y="290"/>
                  <a:pt x="215" y="290"/>
                </a:cubicBezTo>
                <a:cubicBezTo>
                  <a:pt x="215" y="283"/>
                  <a:pt x="215" y="276"/>
                  <a:pt x="217" y="274"/>
                </a:cubicBezTo>
                <a:cubicBezTo>
                  <a:pt x="219" y="274"/>
                  <a:pt x="219" y="273"/>
                  <a:pt x="220" y="273"/>
                </a:cubicBezTo>
                <a:cubicBezTo>
                  <a:pt x="223" y="275"/>
                  <a:pt x="227" y="279"/>
                  <a:pt x="230" y="279"/>
                </a:cubicBezTo>
                <a:cubicBezTo>
                  <a:pt x="232" y="279"/>
                  <a:pt x="233" y="278"/>
                  <a:pt x="234" y="276"/>
                </a:cubicBezTo>
                <a:cubicBezTo>
                  <a:pt x="235" y="279"/>
                  <a:pt x="238" y="283"/>
                  <a:pt x="241" y="283"/>
                </a:cubicBezTo>
                <a:cubicBezTo>
                  <a:pt x="242" y="283"/>
                  <a:pt x="243" y="282"/>
                  <a:pt x="244" y="280"/>
                </a:cubicBezTo>
                <a:cubicBezTo>
                  <a:pt x="249" y="289"/>
                  <a:pt x="257" y="295"/>
                  <a:pt x="266" y="298"/>
                </a:cubicBezTo>
                <a:cubicBezTo>
                  <a:pt x="247" y="303"/>
                  <a:pt x="237" y="310"/>
                  <a:pt x="232" y="326"/>
                </a:cubicBezTo>
                <a:cubicBezTo>
                  <a:pt x="233" y="326"/>
                  <a:pt x="233" y="326"/>
                  <a:pt x="233" y="326"/>
                </a:cubicBezTo>
                <a:cubicBezTo>
                  <a:pt x="235" y="326"/>
                  <a:pt x="237" y="326"/>
                  <a:pt x="239" y="326"/>
                </a:cubicBezTo>
                <a:cubicBezTo>
                  <a:pt x="241" y="325"/>
                  <a:pt x="242" y="325"/>
                  <a:pt x="244" y="325"/>
                </a:cubicBezTo>
                <a:cubicBezTo>
                  <a:pt x="247" y="325"/>
                  <a:pt x="249" y="326"/>
                  <a:pt x="251" y="329"/>
                </a:cubicBezTo>
                <a:cubicBezTo>
                  <a:pt x="260" y="324"/>
                  <a:pt x="264" y="322"/>
                  <a:pt x="273" y="316"/>
                </a:cubicBezTo>
                <a:cubicBezTo>
                  <a:pt x="270" y="326"/>
                  <a:pt x="272" y="342"/>
                  <a:pt x="278" y="348"/>
                </a:cubicBezTo>
                <a:cubicBezTo>
                  <a:pt x="283" y="339"/>
                  <a:pt x="291" y="335"/>
                  <a:pt x="294" y="324"/>
                </a:cubicBezTo>
                <a:cubicBezTo>
                  <a:pt x="295" y="324"/>
                  <a:pt x="295" y="324"/>
                  <a:pt x="296" y="324"/>
                </a:cubicBezTo>
                <a:cubicBezTo>
                  <a:pt x="303" y="324"/>
                  <a:pt x="300" y="333"/>
                  <a:pt x="306" y="334"/>
                </a:cubicBezTo>
                <a:cubicBezTo>
                  <a:pt x="306" y="332"/>
                  <a:pt x="308" y="332"/>
                  <a:pt x="309" y="331"/>
                </a:cubicBezTo>
                <a:cubicBezTo>
                  <a:pt x="308" y="341"/>
                  <a:pt x="323" y="337"/>
                  <a:pt x="325" y="345"/>
                </a:cubicBezTo>
                <a:cubicBezTo>
                  <a:pt x="335" y="333"/>
                  <a:pt x="323" y="318"/>
                  <a:pt x="321" y="310"/>
                </a:cubicBezTo>
                <a:cubicBezTo>
                  <a:pt x="325" y="312"/>
                  <a:pt x="329" y="315"/>
                  <a:pt x="332" y="315"/>
                </a:cubicBezTo>
                <a:cubicBezTo>
                  <a:pt x="334" y="315"/>
                  <a:pt x="336" y="314"/>
                  <a:pt x="338" y="312"/>
                </a:cubicBezTo>
                <a:cubicBezTo>
                  <a:pt x="343" y="318"/>
                  <a:pt x="356" y="323"/>
                  <a:pt x="350" y="333"/>
                </a:cubicBezTo>
                <a:cubicBezTo>
                  <a:pt x="354" y="333"/>
                  <a:pt x="356" y="335"/>
                  <a:pt x="359" y="335"/>
                </a:cubicBezTo>
                <a:cubicBezTo>
                  <a:pt x="360" y="335"/>
                  <a:pt x="361" y="335"/>
                  <a:pt x="362" y="334"/>
                </a:cubicBezTo>
                <a:cubicBezTo>
                  <a:pt x="358" y="339"/>
                  <a:pt x="363" y="342"/>
                  <a:pt x="362" y="348"/>
                </a:cubicBezTo>
                <a:cubicBezTo>
                  <a:pt x="367" y="346"/>
                  <a:pt x="373" y="345"/>
                  <a:pt x="371" y="336"/>
                </a:cubicBezTo>
                <a:cubicBezTo>
                  <a:pt x="374" y="338"/>
                  <a:pt x="376" y="341"/>
                  <a:pt x="381" y="341"/>
                </a:cubicBezTo>
                <a:cubicBezTo>
                  <a:pt x="381" y="341"/>
                  <a:pt x="381" y="341"/>
                  <a:pt x="381" y="341"/>
                </a:cubicBezTo>
                <a:cubicBezTo>
                  <a:pt x="382" y="336"/>
                  <a:pt x="379" y="335"/>
                  <a:pt x="379" y="331"/>
                </a:cubicBezTo>
                <a:cubicBezTo>
                  <a:pt x="380" y="331"/>
                  <a:pt x="380" y="331"/>
                  <a:pt x="380" y="331"/>
                </a:cubicBezTo>
                <a:cubicBezTo>
                  <a:pt x="380" y="331"/>
                  <a:pt x="381" y="331"/>
                  <a:pt x="381" y="331"/>
                </a:cubicBezTo>
                <a:cubicBezTo>
                  <a:pt x="382" y="331"/>
                  <a:pt x="382" y="331"/>
                  <a:pt x="383" y="331"/>
                </a:cubicBezTo>
                <a:cubicBezTo>
                  <a:pt x="387" y="331"/>
                  <a:pt x="391" y="331"/>
                  <a:pt x="391" y="326"/>
                </a:cubicBezTo>
                <a:cubicBezTo>
                  <a:pt x="387" y="320"/>
                  <a:pt x="385" y="319"/>
                  <a:pt x="390" y="312"/>
                </a:cubicBezTo>
                <a:cubicBezTo>
                  <a:pt x="389" y="312"/>
                  <a:pt x="389" y="312"/>
                  <a:pt x="388" y="312"/>
                </a:cubicBezTo>
                <a:cubicBezTo>
                  <a:pt x="384" y="312"/>
                  <a:pt x="380" y="311"/>
                  <a:pt x="378" y="309"/>
                </a:cubicBezTo>
                <a:cubicBezTo>
                  <a:pt x="383" y="303"/>
                  <a:pt x="392" y="298"/>
                  <a:pt x="397" y="298"/>
                </a:cubicBezTo>
                <a:cubicBezTo>
                  <a:pt x="415" y="304"/>
                  <a:pt x="449" y="364"/>
                  <a:pt x="459" y="380"/>
                </a:cubicBezTo>
                <a:cubicBezTo>
                  <a:pt x="459" y="380"/>
                  <a:pt x="459" y="380"/>
                  <a:pt x="459" y="380"/>
                </a:cubicBezTo>
                <a:cubicBezTo>
                  <a:pt x="457" y="380"/>
                  <a:pt x="444" y="377"/>
                  <a:pt x="439" y="371"/>
                </a:cubicBezTo>
                <a:cubicBezTo>
                  <a:pt x="441" y="363"/>
                  <a:pt x="432" y="336"/>
                  <a:pt x="412" y="326"/>
                </a:cubicBezTo>
                <a:cubicBezTo>
                  <a:pt x="403" y="340"/>
                  <a:pt x="404" y="344"/>
                  <a:pt x="407" y="355"/>
                </a:cubicBezTo>
                <a:cubicBezTo>
                  <a:pt x="402" y="353"/>
                  <a:pt x="392" y="349"/>
                  <a:pt x="383" y="349"/>
                </a:cubicBezTo>
                <a:cubicBezTo>
                  <a:pt x="379" y="349"/>
                  <a:pt x="376" y="350"/>
                  <a:pt x="372" y="352"/>
                </a:cubicBezTo>
                <a:cubicBezTo>
                  <a:pt x="372" y="364"/>
                  <a:pt x="384" y="377"/>
                  <a:pt x="388" y="381"/>
                </a:cubicBezTo>
                <a:cubicBezTo>
                  <a:pt x="385" y="379"/>
                  <a:pt x="381" y="378"/>
                  <a:pt x="377" y="378"/>
                </a:cubicBezTo>
                <a:cubicBezTo>
                  <a:pt x="368" y="378"/>
                  <a:pt x="360" y="381"/>
                  <a:pt x="357" y="387"/>
                </a:cubicBezTo>
                <a:cubicBezTo>
                  <a:pt x="359" y="391"/>
                  <a:pt x="367" y="390"/>
                  <a:pt x="367" y="396"/>
                </a:cubicBezTo>
                <a:cubicBezTo>
                  <a:pt x="369" y="396"/>
                  <a:pt x="370" y="396"/>
                  <a:pt x="371" y="396"/>
                </a:cubicBezTo>
                <a:cubicBezTo>
                  <a:pt x="374" y="396"/>
                  <a:pt x="376" y="396"/>
                  <a:pt x="378" y="395"/>
                </a:cubicBezTo>
                <a:cubicBezTo>
                  <a:pt x="380" y="395"/>
                  <a:pt x="382" y="394"/>
                  <a:pt x="384" y="394"/>
                </a:cubicBezTo>
                <a:cubicBezTo>
                  <a:pt x="385" y="394"/>
                  <a:pt x="387" y="395"/>
                  <a:pt x="388" y="396"/>
                </a:cubicBezTo>
                <a:cubicBezTo>
                  <a:pt x="379" y="398"/>
                  <a:pt x="379" y="409"/>
                  <a:pt x="378" y="418"/>
                </a:cubicBezTo>
                <a:cubicBezTo>
                  <a:pt x="392" y="415"/>
                  <a:pt x="388" y="413"/>
                  <a:pt x="402" y="408"/>
                </a:cubicBezTo>
                <a:cubicBezTo>
                  <a:pt x="401" y="393"/>
                  <a:pt x="412" y="389"/>
                  <a:pt x="424" y="389"/>
                </a:cubicBezTo>
                <a:cubicBezTo>
                  <a:pt x="438" y="389"/>
                  <a:pt x="454" y="394"/>
                  <a:pt x="461" y="398"/>
                </a:cubicBezTo>
                <a:cubicBezTo>
                  <a:pt x="490" y="481"/>
                  <a:pt x="505" y="578"/>
                  <a:pt x="566" y="629"/>
                </a:cubicBezTo>
                <a:cubicBezTo>
                  <a:pt x="557" y="659"/>
                  <a:pt x="554" y="695"/>
                  <a:pt x="552" y="731"/>
                </a:cubicBezTo>
                <a:cubicBezTo>
                  <a:pt x="533" y="682"/>
                  <a:pt x="497" y="649"/>
                  <a:pt x="429" y="649"/>
                </a:cubicBezTo>
                <a:cubicBezTo>
                  <a:pt x="425" y="649"/>
                  <a:pt x="421" y="649"/>
                  <a:pt x="417" y="649"/>
                </a:cubicBezTo>
                <a:cubicBezTo>
                  <a:pt x="410" y="623"/>
                  <a:pt x="451" y="630"/>
                  <a:pt x="467" y="620"/>
                </a:cubicBezTo>
                <a:cubicBezTo>
                  <a:pt x="467" y="617"/>
                  <a:pt x="465" y="616"/>
                  <a:pt x="465" y="613"/>
                </a:cubicBezTo>
                <a:cubicBezTo>
                  <a:pt x="476" y="612"/>
                  <a:pt x="485" y="608"/>
                  <a:pt x="487" y="598"/>
                </a:cubicBezTo>
                <a:cubicBezTo>
                  <a:pt x="480" y="596"/>
                  <a:pt x="470" y="597"/>
                  <a:pt x="465" y="594"/>
                </a:cubicBezTo>
                <a:cubicBezTo>
                  <a:pt x="475" y="593"/>
                  <a:pt x="478" y="584"/>
                  <a:pt x="482" y="576"/>
                </a:cubicBezTo>
                <a:cubicBezTo>
                  <a:pt x="480" y="575"/>
                  <a:pt x="478" y="574"/>
                  <a:pt x="477" y="572"/>
                </a:cubicBezTo>
                <a:cubicBezTo>
                  <a:pt x="481" y="565"/>
                  <a:pt x="486" y="559"/>
                  <a:pt x="487" y="548"/>
                </a:cubicBezTo>
                <a:cubicBezTo>
                  <a:pt x="486" y="548"/>
                  <a:pt x="486" y="548"/>
                  <a:pt x="485" y="548"/>
                </a:cubicBezTo>
                <a:cubicBezTo>
                  <a:pt x="473" y="548"/>
                  <a:pt x="467" y="554"/>
                  <a:pt x="461" y="560"/>
                </a:cubicBezTo>
                <a:cubicBezTo>
                  <a:pt x="462" y="556"/>
                  <a:pt x="461" y="553"/>
                  <a:pt x="457" y="553"/>
                </a:cubicBezTo>
                <a:cubicBezTo>
                  <a:pt x="456" y="553"/>
                  <a:pt x="456" y="553"/>
                  <a:pt x="456" y="553"/>
                </a:cubicBezTo>
                <a:cubicBezTo>
                  <a:pt x="439" y="566"/>
                  <a:pt x="423" y="583"/>
                  <a:pt x="415" y="610"/>
                </a:cubicBezTo>
                <a:cubicBezTo>
                  <a:pt x="417" y="582"/>
                  <a:pt x="434" y="569"/>
                  <a:pt x="432" y="538"/>
                </a:cubicBezTo>
                <a:cubicBezTo>
                  <a:pt x="432" y="538"/>
                  <a:pt x="431" y="538"/>
                  <a:pt x="431" y="538"/>
                </a:cubicBezTo>
                <a:cubicBezTo>
                  <a:pt x="430" y="538"/>
                  <a:pt x="430" y="538"/>
                  <a:pt x="430" y="538"/>
                </a:cubicBezTo>
                <a:cubicBezTo>
                  <a:pt x="429" y="538"/>
                  <a:pt x="429" y="538"/>
                  <a:pt x="429" y="538"/>
                </a:cubicBezTo>
                <a:cubicBezTo>
                  <a:pt x="428" y="538"/>
                  <a:pt x="426" y="538"/>
                  <a:pt x="426" y="536"/>
                </a:cubicBezTo>
                <a:cubicBezTo>
                  <a:pt x="429" y="532"/>
                  <a:pt x="429" y="524"/>
                  <a:pt x="429" y="516"/>
                </a:cubicBezTo>
                <a:cubicBezTo>
                  <a:pt x="428" y="516"/>
                  <a:pt x="428" y="515"/>
                  <a:pt x="427" y="515"/>
                </a:cubicBezTo>
                <a:cubicBezTo>
                  <a:pt x="421" y="515"/>
                  <a:pt x="421" y="521"/>
                  <a:pt x="417" y="522"/>
                </a:cubicBezTo>
                <a:cubicBezTo>
                  <a:pt x="418" y="509"/>
                  <a:pt x="416" y="498"/>
                  <a:pt x="407" y="495"/>
                </a:cubicBezTo>
                <a:cubicBezTo>
                  <a:pt x="401" y="503"/>
                  <a:pt x="395" y="510"/>
                  <a:pt x="393" y="522"/>
                </a:cubicBezTo>
                <a:cubicBezTo>
                  <a:pt x="390" y="522"/>
                  <a:pt x="391" y="517"/>
                  <a:pt x="388" y="517"/>
                </a:cubicBezTo>
                <a:cubicBezTo>
                  <a:pt x="387" y="517"/>
                  <a:pt x="387" y="517"/>
                  <a:pt x="386" y="517"/>
                </a:cubicBezTo>
                <a:cubicBezTo>
                  <a:pt x="386" y="518"/>
                  <a:pt x="385" y="519"/>
                  <a:pt x="384" y="519"/>
                </a:cubicBezTo>
                <a:cubicBezTo>
                  <a:pt x="383" y="519"/>
                  <a:pt x="383" y="519"/>
                  <a:pt x="383" y="519"/>
                </a:cubicBezTo>
                <a:cubicBezTo>
                  <a:pt x="383" y="530"/>
                  <a:pt x="384" y="541"/>
                  <a:pt x="379" y="548"/>
                </a:cubicBezTo>
                <a:cubicBezTo>
                  <a:pt x="378" y="542"/>
                  <a:pt x="376" y="537"/>
                  <a:pt x="371" y="534"/>
                </a:cubicBezTo>
                <a:cubicBezTo>
                  <a:pt x="364" y="541"/>
                  <a:pt x="370" y="553"/>
                  <a:pt x="362" y="557"/>
                </a:cubicBezTo>
                <a:cubicBezTo>
                  <a:pt x="362" y="563"/>
                  <a:pt x="369" y="570"/>
                  <a:pt x="366" y="574"/>
                </a:cubicBezTo>
                <a:cubicBezTo>
                  <a:pt x="365" y="570"/>
                  <a:pt x="362" y="569"/>
                  <a:pt x="359" y="569"/>
                </a:cubicBezTo>
                <a:cubicBezTo>
                  <a:pt x="355" y="569"/>
                  <a:pt x="351" y="571"/>
                  <a:pt x="350" y="574"/>
                </a:cubicBezTo>
                <a:cubicBezTo>
                  <a:pt x="350" y="569"/>
                  <a:pt x="348" y="567"/>
                  <a:pt x="343" y="567"/>
                </a:cubicBezTo>
                <a:cubicBezTo>
                  <a:pt x="343" y="571"/>
                  <a:pt x="340" y="572"/>
                  <a:pt x="338" y="576"/>
                </a:cubicBezTo>
                <a:cubicBezTo>
                  <a:pt x="339" y="562"/>
                  <a:pt x="325" y="563"/>
                  <a:pt x="318" y="557"/>
                </a:cubicBezTo>
                <a:cubicBezTo>
                  <a:pt x="315" y="597"/>
                  <a:pt x="324" y="628"/>
                  <a:pt x="347" y="646"/>
                </a:cubicBezTo>
                <a:cubicBezTo>
                  <a:pt x="326" y="633"/>
                  <a:pt x="310" y="622"/>
                  <a:pt x="283" y="622"/>
                </a:cubicBezTo>
                <a:cubicBezTo>
                  <a:pt x="278" y="622"/>
                  <a:pt x="273" y="623"/>
                  <a:pt x="268" y="623"/>
                </a:cubicBezTo>
                <a:cubicBezTo>
                  <a:pt x="268" y="628"/>
                  <a:pt x="277" y="631"/>
                  <a:pt x="273" y="634"/>
                </a:cubicBezTo>
                <a:cubicBezTo>
                  <a:pt x="261" y="635"/>
                  <a:pt x="247" y="634"/>
                  <a:pt x="239" y="639"/>
                </a:cubicBezTo>
                <a:cubicBezTo>
                  <a:pt x="247" y="649"/>
                  <a:pt x="263" y="650"/>
                  <a:pt x="275" y="656"/>
                </a:cubicBezTo>
                <a:cubicBezTo>
                  <a:pt x="270" y="657"/>
                  <a:pt x="268" y="661"/>
                  <a:pt x="266" y="664"/>
                </a:cubicBezTo>
                <a:cubicBezTo>
                  <a:pt x="275" y="669"/>
                  <a:pt x="284" y="670"/>
                  <a:pt x="294" y="670"/>
                </a:cubicBezTo>
                <a:cubicBezTo>
                  <a:pt x="311" y="670"/>
                  <a:pt x="329" y="665"/>
                  <a:pt x="343" y="664"/>
                </a:cubicBezTo>
                <a:cubicBezTo>
                  <a:pt x="311" y="670"/>
                  <a:pt x="296" y="701"/>
                  <a:pt x="296" y="733"/>
                </a:cubicBezTo>
                <a:cubicBezTo>
                  <a:pt x="304" y="728"/>
                  <a:pt x="314" y="725"/>
                  <a:pt x="321" y="719"/>
                </a:cubicBezTo>
                <a:cubicBezTo>
                  <a:pt x="321" y="726"/>
                  <a:pt x="321" y="726"/>
                  <a:pt x="321" y="726"/>
                </a:cubicBezTo>
                <a:cubicBezTo>
                  <a:pt x="334" y="724"/>
                  <a:pt x="339" y="715"/>
                  <a:pt x="347" y="709"/>
                </a:cubicBezTo>
                <a:cubicBezTo>
                  <a:pt x="348" y="712"/>
                  <a:pt x="351" y="712"/>
                  <a:pt x="354" y="712"/>
                </a:cubicBezTo>
                <a:cubicBezTo>
                  <a:pt x="355" y="712"/>
                  <a:pt x="357" y="712"/>
                  <a:pt x="358" y="712"/>
                </a:cubicBezTo>
                <a:cubicBezTo>
                  <a:pt x="359" y="712"/>
                  <a:pt x="359" y="712"/>
                  <a:pt x="360" y="712"/>
                </a:cubicBezTo>
                <a:cubicBezTo>
                  <a:pt x="361" y="712"/>
                  <a:pt x="362" y="712"/>
                  <a:pt x="362" y="712"/>
                </a:cubicBezTo>
                <a:cubicBezTo>
                  <a:pt x="355" y="720"/>
                  <a:pt x="359" y="728"/>
                  <a:pt x="359" y="741"/>
                </a:cubicBezTo>
                <a:cubicBezTo>
                  <a:pt x="359" y="741"/>
                  <a:pt x="359" y="741"/>
                  <a:pt x="359" y="741"/>
                </a:cubicBezTo>
                <a:cubicBezTo>
                  <a:pt x="362" y="741"/>
                  <a:pt x="364" y="740"/>
                  <a:pt x="365" y="738"/>
                </a:cubicBezTo>
                <a:cubicBezTo>
                  <a:pt x="366" y="736"/>
                  <a:pt x="367" y="735"/>
                  <a:pt x="370" y="735"/>
                </a:cubicBezTo>
                <a:cubicBezTo>
                  <a:pt x="371" y="735"/>
                  <a:pt x="371" y="735"/>
                  <a:pt x="371" y="735"/>
                </a:cubicBezTo>
                <a:cubicBezTo>
                  <a:pt x="370" y="744"/>
                  <a:pt x="363" y="751"/>
                  <a:pt x="367" y="760"/>
                </a:cubicBezTo>
                <a:cubicBezTo>
                  <a:pt x="368" y="760"/>
                  <a:pt x="368" y="760"/>
                  <a:pt x="368" y="760"/>
                </a:cubicBezTo>
                <a:cubicBezTo>
                  <a:pt x="370" y="760"/>
                  <a:pt x="371" y="759"/>
                  <a:pt x="372" y="758"/>
                </a:cubicBezTo>
                <a:cubicBezTo>
                  <a:pt x="373" y="757"/>
                  <a:pt x="374" y="755"/>
                  <a:pt x="375" y="755"/>
                </a:cubicBezTo>
                <a:cubicBezTo>
                  <a:pt x="375" y="755"/>
                  <a:pt x="375" y="756"/>
                  <a:pt x="376" y="757"/>
                </a:cubicBezTo>
                <a:cubicBezTo>
                  <a:pt x="374" y="763"/>
                  <a:pt x="376" y="773"/>
                  <a:pt x="379" y="779"/>
                </a:cubicBezTo>
                <a:cubicBezTo>
                  <a:pt x="380" y="779"/>
                  <a:pt x="381" y="779"/>
                  <a:pt x="382" y="779"/>
                </a:cubicBezTo>
                <a:cubicBezTo>
                  <a:pt x="392" y="779"/>
                  <a:pt x="390" y="767"/>
                  <a:pt x="395" y="762"/>
                </a:cubicBezTo>
                <a:cubicBezTo>
                  <a:pt x="396" y="764"/>
                  <a:pt x="396" y="767"/>
                  <a:pt x="400" y="767"/>
                </a:cubicBezTo>
                <a:cubicBezTo>
                  <a:pt x="400" y="767"/>
                  <a:pt x="401" y="767"/>
                  <a:pt x="402" y="767"/>
                </a:cubicBezTo>
                <a:cubicBezTo>
                  <a:pt x="412" y="747"/>
                  <a:pt x="407" y="721"/>
                  <a:pt x="408" y="697"/>
                </a:cubicBezTo>
                <a:cubicBezTo>
                  <a:pt x="414" y="744"/>
                  <a:pt x="455" y="742"/>
                  <a:pt x="453" y="782"/>
                </a:cubicBezTo>
                <a:cubicBezTo>
                  <a:pt x="449" y="786"/>
                  <a:pt x="446" y="791"/>
                  <a:pt x="439" y="791"/>
                </a:cubicBezTo>
                <a:cubicBezTo>
                  <a:pt x="445" y="799"/>
                  <a:pt x="452" y="806"/>
                  <a:pt x="463" y="808"/>
                </a:cubicBezTo>
                <a:cubicBezTo>
                  <a:pt x="445" y="812"/>
                  <a:pt x="442" y="831"/>
                  <a:pt x="438" y="849"/>
                </a:cubicBezTo>
                <a:cubicBezTo>
                  <a:pt x="438" y="844"/>
                  <a:pt x="434" y="840"/>
                  <a:pt x="429" y="840"/>
                </a:cubicBezTo>
                <a:cubicBezTo>
                  <a:pt x="427" y="840"/>
                  <a:pt x="425" y="841"/>
                  <a:pt x="424" y="842"/>
                </a:cubicBezTo>
                <a:cubicBezTo>
                  <a:pt x="422" y="840"/>
                  <a:pt x="422" y="836"/>
                  <a:pt x="420" y="834"/>
                </a:cubicBezTo>
                <a:cubicBezTo>
                  <a:pt x="420" y="834"/>
                  <a:pt x="420" y="834"/>
                  <a:pt x="419" y="834"/>
                </a:cubicBezTo>
                <a:cubicBezTo>
                  <a:pt x="417" y="834"/>
                  <a:pt x="416" y="835"/>
                  <a:pt x="415" y="837"/>
                </a:cubicBezTo>
                <a:cubicBezTo>
                  <a:pt x="415" y="839"/>
                  <a:pt x="414" y="841"/>
                  <a:pt x="411" y="841"/>
                </a:cubicBezTo>
                <a:cubicBezTo>
                  <a:pt x="411" y="841"/>
                  <a:pt x="411" y="841"/>
                  <a:pt x="410" y="841"/>
                </a:cubicBezTo>
                <a:cubicBezTo>
                  <a:pt x="412" y="825"/>
                  <a:pt x="405" y="818"/>
                  <a:pt x="396" y="813"/>
                </a:cubicBezTo>
                <a:cubicBezTo>
                  <a:pt x="390" y="819"/>
                  <a:pt x="393" y="834"/>
                  <a:pt x="388" y="842"/>
                </a:cubicBezTo>
                <a:cubicBezTo>
                  <a:pt x="388" y="840"/>
                  <a:pt x="387" y="839"/>
                  <a:pt x="385" y="839"/>
                </a:cubicBezTo>
                <a:cubicBezTo>
                  <a:pt x="384" y="839"/>
                  <a:pt x="383" y="839"/>
                  <a:pt x="383" y="839"/>
                </a:cubicBezTo>
                <a:cubicBezTo>
                  <a:pt x="374" y="871"/>
                  <a:pt x="379" y="901"/>
                  <a:pt x="400" y="919"/>
                </a:cubicBezTo>
                <a:cubicBezTo>
                  <a:pt x="381" y="904"/>
                  <a:pt x="368" y="884"/>
                  <a:pt x="352" y="866"/>
                </a:cubicBezTo>
                <a:cubicBezTo>
                  <a:pt x="350" y="867"/>
                  <a:pt x="349" y="868"/>
                  <a:pt x="347" y="868"/>
                </a:cubicBezTo>
                <a:cubicBezTo>
                  <a:pt x="339" y="868"/>
                  <a:pt x="329" y="859"/>
                  <a:pt x="320" y="858"/>
                </a:cubicBezTo>
                <a:cubicBezTo>
                  <a:pt x="317" y="863"/>
                  <a:pt x="325" y="866"/>
                  <a:pt x="321" y="868"/>
                </a:cubicBezTo>
                <a:cubicBezTo>
                  <a:pt x="309" y="866"/>
                  <a:pt x="299" y="861"/>
                  <a:pt x="289" y="858"/>
                </a:cubicBezTo>
                <a:cubicBezTo>
                  <a:pt x="286" y="874"/>
                  <a:pt x="306" y="881"/>
                  <a:pt x="314" y="892"/>
                </a:cubicBezTo>
                <a:cubicBezTo>
                  <a:pt x="313" y="892"/>
                  <a:pt x="313" y="892"/>
                  <a:pt x="312" y="892"/>
                </a:cubicBezTo>
                <a:cubicBezTo>
                  <a:pt x="310" y="892"/>
                  <a:pt x="309" y="892"/>
                  <a:pt x="308" y="893"/>
                </a:cubicBezTo>
                <a:cubicBezTo>
                  <a:pt x="307" y="893"/>
                  <a:pt x="306" y="894"/>
                  <a:pt x="304" y="894"/>
                </a:cubicBezTo>
                <a:cubicBezTo>
                  <a:pt x="304" y="894"/>
                  <a:pt x="304" y="894"/>
                  <a:pt x="304" y="894"/>
                </a:cubicBezTo>
                <a:cubicBezTo>
                  <a:pt x="304" y="905"/>
                  <a:pt x="315" y="906"/>
                  <a:pt x="323" y="909"/>
                </a:cubicBezTo>
                <a:cubicBezTo>
                  <a:pt x="320" y="912"/>
                  <a:pt x="323" y="913"/>
                  <a:pt x="323" y="918"/>
                </a:cubicBezTo>
                <a:cubicBezTo>
                  <a:pt x="342" y="921"/>
                  <a:pt x="364" y="922"/>
                  <a:pt x="381" y="928"/>
                </a:cubicBezTo>
                <a:cubicBezTo>
                  <a:pt x="377" y="927"/>
                  <a:pt x="374" y="927"/>
                  <a:pt x="371" y="927"/>
                </a:cubicBezTo>
                <a:cubicBezTo>
                  <a:pt x="349" y="927"/>
                  <a:pt x="336" y="936"/>
                  <a:pt x="321" y="943"/>
                </a:cubicBezTo>
                <a:cubicBezTo>
                  <a:pt x="320" y="959"/>
                  <a:pt x="303" y="959"/>
                  <a:pt x="302" y="976"/>
                </a:cubicBezTo>
                <a:cubicBezTo>
                  <a:pt x="308" y="976"/>
                  <a:pt x="314" y="977"/>
                  <a:pt x="319" y="977"/>
                </a:cubicBezTo>
                <a:cubicBezTo>
                  <a:pt x="324" y="977"/>
                  <a:pt x="329" y="976"/>
                  <a:pt x="333" y="972"/>
                </a:cubicBezTo>
                <a:cubicBezTo>
                  <a:pt x="334" y="978"/>
                  <a:pt x="330" y="977"/>
                  <a:pt x="331" y="983"/>
                </a:cubicBezTo>
                <a:cubicBezTo>
                  <a:pt x="346" y="979"/>
                  <a:pt x="356" y="981"/>
                  <a:pt x="364" y="972"/>
                </a:cubicBezTo>
                <a:cubicBezTo>
                  <a:pt x="361" y="984"/>
                  <a:pt x="372" y="981"/>
                  <a:pt x="378" y="984"/>
                </a:cubicBezTo>
                <a:cubicBezTo>
                  <a:pt x="365" y="987"/>
                  <a:pt x="364" y="1000"/>
                  <a:pt x="361" y="1012"/>
                </a:cubicBezTo>
                <a:cubicBezTo>
                  <a:pt x="361" y="1012"/>
                  <a:pt x="362" y="1012"/>
                  <a:pt x="363" y="1012"/>
                </a:cubicBezTo>
                <a:cubicBezTo>
                  <a:pt x="365" y="1012"/>
                  <a:pt x="367" y="1011"/>
                  <a:pt x="368" y="1010"/>
                </a:cubicBezTo>
                <a:cubicBezTo>
                  <a:pt x="370" y="1010"/>
                  <a:pt x="372" y="1009"/>
                  <a:pt x="373" y="1009"/>
                </a:cubicBezTo>
                <a:cubicBezTo>
                  <a:pt x="373" y="1009"/>
                  <a:pt x="374" y="1009"/>
                  <a:pt x="374" y="1010"/>
                </a:cubicBezTo>
                <a:cubicBezTo>
                  <a:pt x="372" y="1020"/>
                  <a:pt x="362" y="1021"/>
                  <a:pt x="362" y="1034"/>
                </a:cubicBezTo>
                <a:cubicBezTo>
                  <a:pt x="363" y="1034"/>
                  <a:pt x="363" y="1034"/>
                  <a:pt x="364" y="1034"/>
                </a:cubicBezTo>
                <a:cubicBezTo>
                  <a:pt x="365" y="1034"/>
                  <a:pt x="366" y="1034"/>
                  <a:pt x="367" y="1033"/>
                </a:cubicBezTo>
                <a:cubicBezTo>
                  <a:pt x="368" y="1033"/>
                  <a:pt x="369" y="1032"/>
                  <a:pt x="369" y="1032"/>
                </a:cubicBezTo>
                <a:cubicBezTo>
                  <a:pt x="370" y="1032"/>
                  <a:pt x="370" y="1033"/>
                  <a:pt x="371" y="1034"/>
                </a:cubicBezTo>
                <a:cubicBezTo>
                  <a:pt x="364" y="1037"/>
                  <a:pt x="366" y="1048"/>
                  <a:pt x="366" y="1058"/>
                </a:cubicBezTo>
                <a:cubicBezTo>
                  <a:pt x="366" y="1058"/>
                  <a:pt x="367" y="1058"/>
                  <a:pt x="368" y="1058"/>
                </a:cubicBezTo>
                <a:cubicBezTo>
                  <a:pt x="379" y="1058"/>
                  <a:pt x="383" y="1050"/>
                  <a:pt x="388" y="1044"/>
                </a:cubicBezTo>
                <a:cubicBezTo>
                  <a:pt x="388" y="1049"/>
                  <a:pt x="387" y="1054"/>
                  <a:pt x="391" y="1054"/>
                </a:cubicBezTo>
                <a:cubicBezTo>
                  <a:pt x="395" y="1048"/>
                  <a:pt x="399" y="1043"/>
                  <a:pt x="403" y="1037"/>
                </a:cubicBezTo>
                <a:cubicBezTo>
                  <a:pt x="404" y="1039"/>
                  <a:pt x="405" y="1040"/>
                  <a:pt x="407" y="1041"/>
                </a:cubicBezTo>
                <a:cubicBezTo>
                  <a:pt x="419" y="1026"/>
                  <a:pt x="418" y="998"/>
                  <a:pt x="429" y="983"/>
                </a:cubicBezTo>
                <a:cubicBezTo>
                  <a:pt x="421" y="1005"/>
                  <a:pt x="421" y="1022"/>
                  <a:pt x="431" y="1041"/>
                </a:cubicBezTo>
                <a:cubicBezTo>
                  <a:pt x="431" y="1041"/>
                  <a:pt x="432" y="1041"/>
                  <a:pt x="432" y="1041"/>
                </a:cubicBezTo>
                <a:cubicBezTo>
                  <a:pt x="439" y="1041"/>
                  <a:pt x="439" y="1051"/>
                  <a:pt x="444" y="1056"/>
                </a:cubicBezTo>
                <a:cubicBezTo>
                  <a:pt x="437" y="1061"/>
                  <a:pt x="435" y="1073"/>
                  <a:pt x="439" y="1080"/>
                </a:cubicBezTo>
                <a:cubicBezTo>
                  <a:pt x="437" y="1080"/>
                  <a:pt x="437" y="1078"/>
                  <a:pt x="435" y="1078"/>
                </a:cubicBezTo>
                <a:cubicBezTo>
                  <a:pt x="434" y="1078"/>
                  <a:pt x="434" y="1078"/>
                  <a:pt x="434" y="1078"/>
                </a:cubicBezTo>
                <a:cubicBezTo>
                  <a:pt x="435" y="1086"/>
                  <a:pt x="435" y="1084"/>
                  <a:pt x="436" y="1092"/>
                </a:cubicBezTo>
                <a:cubicBezTo>
                  <a:pt x="433" y="1094"/>
                  <a:pt x="429" y="1095"/>
                  <a:pt x="426" y="1095"/>
                </a:cubicBezTo>
                <a:cubicBezTo>
                  <a:pt x="424" y="1095"/>
                  <a:pt x="421" y="1094"/>
                  <a:pt x="419" y="1094"/>
                </a:cubicBezTo>
                <a:cubicBezTo>
                  <a:pt x="420" y="1107"/>
                  <a:pt x="429" y="1114"/>
                  <a:pt x="436" y="1121"/>
                </a:cubicBezTo>
                <a:cubicBezTo>
                  <a:pt x="434" y="1121"/>
                  <a:pt x="433" y="1121"/>
                  <a:pt x="431" y="1121"/>
                </a:cubicBezTo>
                <a:cubicBezTo>
                  <a:pt x="420" y="1121"/>
                  <a:pt x="408" y="1125"/>
                  <a:pt x="414" y="1130"/>
                </a:cubicBezTo>
                <a:cubicBezTo>
                  <a:pt x="410" y="1132"/>
                  <a:pt x="405" y="1133"/>
                  <a:pt x="403" y="1138"/>
                </a:cubicBezTo>
                <a:cubicBezTo>
                  <a:pt x="409" y="1140"/>
                  <a:pt x="416" y="1141"/>
                  <a:pt x="423" y="1141"/>
                </a:cubicBezTo>
                <a:cubicBezTo>
                  <a:pt x="428" y="1141"/>
                  <a:pt x="434" y="1140"/>
                  <a:pt x="438" y="1138"/>
                </a:cubicBezTo>
                <a:cubicBezTo>
                  <a:pt x="434" y="1145"/>
                  <a:pt x="433" y="1158"/>
                  <a:pt x="439" y="1164"/>
                </a:cubicBezTo>
                <a:cubicBezTo>
                  <a:pt x="446" y="1158"/>
                  <a:pt x="450" y="1150"/>
                  <a:pt x="460" y="1147"/>
                </a:cubicBezTo>
                <a:cubicBezTo>
                  <a:pt x="462" y="1158"/>
                  <a:pt x="470" y="1163"/>
                  <a:pt x="479" y="1167"/>
                </a:cubicBezTo>
                <a:cubicBezTo>
                  <a:pt x="483" y="1160"/>
                  <a:pt x="480" y="1148"/>
                  <a:pt x="482" y="1142"/>
                </a:cubicBezTo>
                <a:cubicBezTo>
                  <a:pt x="491" y="1147"/>
                  <a:pt x="489" y="1143"/>
                  <a:pt x="497" y="1147"/>
                </a:cubicBezTo>
                <a:cubicBezTo>
                  <a:pt x="499" y="1136"/>
                  <a:pt x="489" y="1133"/>
                  <a:pt x="496" y="1126"/>
                </a:cubicBezTo>
                <a:cubicBezTo>
                  <a:pt x="491" y="1123"/>
                  <a:pt x="481" y="1124"/>
                  <a:pt x="475" y="1121"/>
                </a:cubicBezTo>
                <a:cubicBezTo>
                  <a:pt x="488" y="1117"/>
                  <a:pt x="499" y="1115"/>
                  <a:pt x="508" y="1115"/>
                </a:cubicBezTo>
                <a:cubicBezTo>
                  <a:pt x="567" y="1115"/>
                  <a:pt x="530" y="1206"/>
                  <a:pt x="504" y="1278"/>
                </a:cubicBezTo>
                <a:cubicBezTo>
                  <a:pt x="500" y="1274"/>
                  <a:pt x="486" y="1275"/>
                  <a:pt x="491" y="1266"/>
                </a:cubicBezTo>
                <a:cubicBezTo>
                  <a:pt x="478" y="1266"/>
                  <a:pt x="470" y="1262"/>
                  <a:pt x="460" y="1260"/>
                </a:cubicBezTo>
                <a:cubicBezTo>
                  <a:pt x="455" y="1264"/>
                  <a:pt x="442" y="1267"/>
                  <a:pt x="435" y="1267"/>
                </a:cubicBezTo>
                <a:cubicBezTo>
                  <a:pt x="434" y="1267"/>
                  <a:pt x="433" y="1267"/>
                  <a:pt x="432" y="1266"/>
                </a:cubicBezTo>
                <a:cubicBezTo>
                  <a:pt x="462" y="1258"/>
                  <a:pt x="486" y="1247"/>
                  <a:pt x="501" y="1227"/>
                </a:cubicBezTo>
                <a:cubicBezTo>
                  <a:pt x="498" y="1226"/>
                  <a:pt x="492" y="1227"/>
                  <a:pt x="491" y="1224"/>
                </a:cubicBezTo>
                <a:cubicBezTo>
                  <a:pt x="498" y="1220"/>
                  <a:pt x="502" y="1214"/>
                  <a:pt x="504" y="1205"/>
                </a:cubicBezTo>
                <a:cubicBezTo>
                  <a:pt x="504" y="1205"/>
                  <a:pt x="503" y="1205"/>
                  <a:pt x="503" y="1205"/>
                </a:cubicBezTo>
                <a:cubicBezTo>
                  <a:pt x="501" y="1205"/>
                  <a:pt x="501" y="1204"/>
                  <a:pt x="501" y="1203"/>
                </a:cubicBezTo>
                <a:cubicBezTo>
                  <a:pt x="501" y="1202"/>
                  <a:pt x="500" y="1201"/>
                  <a:pt x="499" y="1201"/>
                </a:cubicBezTo>
                <a:cubicBezTo>
                  <a:pt x="499" y="1201"/>
                  <a:pt x="498" y="1201"/>
                  <a:pt x="497" y="1201"/>
                </a:cubicBezTo>
                <a:cubicBezTo>
                  <a:pt x="492" y="1205"/>
                  <a:pt x="483" y="1206"/>
                  <a:pt x="477" y="1210"/>
                </a:cubicBezTo>
                <a:cubicBezTo>
                  <a:pt x="478" y="1208"/>
                  <a:pt x="479" y="1205"/>
                  <a:pt x="479" y="1201"/>
                </a:cubicBezTo>
                <a:cubicBezTo>
                  <a:pt x="468" y="1202"/>
                  <a:pt x="462" y="1214"/>
                  <a:pt x="455" y="1214"/>
                </a:cubicBezTo>
                <a:cubicBezTo>
                  <a:pt x="454" y="1214"/>
                  <a:pt x="454" y="1214"/>
                  <a:pt x="453" y="1213"/>
                </a:cubicBezTo>
                <a:cubicBezTo>
                  <a:pt x="457" y="1211"/>
                  <a:pt x="459" y="1207"/>
                  <a:pt x="458" y="1200"/>
                </a:cubicBezTo>
                <a:cubicBezTo>
                  <a:pt x="457" y="1200"/>
                  <a:pt x="457" y="1200"/>
                  <a:pt x="457" y="1200"/>
                </a:cubicBezTo>
                <a:cubicBezTo>
                  <a:pt x="453" y="1200"/>
                  <a:pt x="451" y="1202"/>
                  <a:pt x="449" y="1204"/>
                </a:cubicBezTo>
                <a:cubicBezTo>
                  <a:pt x="447" y="1206"/>
                  <a:pt x="446" y="1208"/>
                  <a:pt x="443" y="1208"/>
                </a:cubicBezTo>
                <a:cubicBezTo>
                  <a:pt x="441" y="1208"/>
                  <a:pt x="440" y="1208"/>
                  <a:pt x="438" y="1207"/>
                </a:cubicBezTo>
                <a:cubicBezTo>
                  <a:pt x="437" y="1212"/>
                  <a:pt x="432" y="1214"/>
                  <a:pt x="431" y="1219"/>
                </a:cubicBezTo>
                <a:cubicBezTo>
                  <a:pt x="430" y="1208"/>
                  <a:pt x="424" y="1203"/>
                  <a:pt x="417" y="1198"/>
                </a:cubicBezTo>
                <a:cubicBezTo>
                  <a:pt x="421" y="1195"/>
                  <a:pt x="418" y="1183"/>
                  <a:pt x="417" y="1179"/>
                </a:cubicBezTo>
                <a:cubicBezTo>
                  <a:pt x="416" y="1179"/>
                  <a:pt x="416" y="1179"/>
                  <a:pt x="415" y="1179"/>
                </a:cubicBezTo>
                <a:cubicBezTo>
                  <a:pt x="405" y="1179"/>
                  <a:pt x="405" y="1190"/>
                  <a:pt x="400" y="1195"/>
                </a:cubicBezTo>
                <a:cubicBezTo>
                  <a:pt x="400" y="1193"/>
                  <a:pt x="399" y="1191"/>
                  <a:pt x="397" y="1191"/>
                </a:cubicBezTo>
                <a:cubicBezTo>
                  <a:pt x="397" y="1191"/>
                  <a:pt x="397" y="1191"/>
                  <a:pt x="396" y="1191"/>
                </a:cubicBezTo>
                <a:cubicBezTo>
                  <a:pt x="392" y="1194"/>
                  <a:pt x="392" y="1202"/>
                  <a:pt x="385" y="1202"/>
                </a:cubicBezTo>
                <a:cubicBezTo>
                  <a:pt x="384" y="1202"/>
                  <a:pt x="384" y="1202"/>
                  <a:pt x="383" y="1201"/>
                </a:cubicBezTo>
                <a:cubicBezTo>
                  <a:pt x="380" y="1213"/>
                  <a:pt x="375" y="1224"/>
                  <a:pt x="374" y="1237"/>
                </a:cubicBezTo>
                <a:cubicBezTo>
                  <a:pt x="370" y="1213"/>
                  <a:pt x="364" y="1190"/>
                  <a:pt x="345" y="1179"/>
                </a:cubicBezTo>
                <a:cubicBezTo>
                  <a:pt x="345" y="1182"/>
                  <a:pt x="346" y="1186"/>
                  <a:pt x="343" y="1186"/>
                </a:cubicBezTo>
                <a:cubicBezTo>
                  <a:pt x="335" y="1182"/>
                  <a:pt x="334" y="1170"/>
                  <a:pt x="323" y="1169"/>
                </a:cubicBezTo>
                <a:cubicBezTo>
                  <a:pt x="318" y="1181"/>
                  <a:pt x="327" y="1192"/>
                  <a:pt x="331" y="1200"/>
                </a:cubicBezTo>
                <a:cubicBezTo>
                  <a:pt x="330" y="1199"/>
                  <a:pt x="328" y="1198"/>
                  <a:pt x="325" y="1198"/>
                </a:cubicBezTo>
                <a:cubicBezTo>
                  <a:pt x="322" y="1198"/>
                  <a:pt x="320" y="1199"/>
                  <a:pt x="320" y="1201"/>
                </a:cubicBezTo>
                <a:cubicBezTo>
                  <a:pt x="322" y="1211"/>
                  <a:pt x="332" y="1211"/>
                  <a:pt x="328" y="1222"/>
                </a:cubicBezTo>
                <a:cubicBezTo>
                  <a:pt x="335" y="1229"/>
                  <a:pt x="350" y="1237"/>
                  <a:pt x="352" y="1244"/>
                </a:cubicBezTo>
                <a:cubicBezTo>
                  <a:pt x="346" y="1241"/>
                  <a:pt x="338" y="1239"/>
                  <a:pt x="329" y="1239"/>
                </a:cubicBezTo>
                <a:cubicBezTo>
                  <a:pt x="313" y="1239"/>
                  <a:pt x="297" y="1245"/>
                  <a:pt x="290" y="1253"/>
                </a:cubicBezTo>
                <a:cubicBezTo>
                  <a:pt x="297" y="1256"/>
                  <a:pt x="303" y="1261"/>
                  <a:pt x="311" y="1263"/>
                </a:cubicBezTo>
                <a:cubicBezTo>
                  <a:pt x="310" y="1267"/>
                  <a:pt x="306" y="1266"/>
                  <a:pt x="309" y="1270"/>
                </a:cubicBezTo>
                <a:cubicBezTo>
                  <a:pt x="310" y="1270"/>
                  <a:pt x="310" y="1270"/>
                  <a:pt x="311" y="1270"/>
                </a:cubicBezTo>
                <a:cubicBezTo>
                  <a:pt x="314" y="1270"/>
                  <a:pt x="317" y="1271"/>
                  <a:pt x="320" y="1272"/>
                </a:cubicBezTo>
                <a:cubicBezTo>
                  <a:pt x="322" y="1273"/>
                  <a:pt x="325" y="1273"/>
                  <a:pt x="329" y="1273"/>
                </a:cubicBezTo>
                <a:cubicBezTo>
                  <a:pt x="330" y="1273"/>
                  <a:pt x="331" y="1273"/>
                  <a:pt x="331" y="1273"/>
                </a:cubicBezTo>
                <a:cubicBezTo>
                  <a:pt x="330" y="1279"/>
                  <a:pt x="333" y="1282"/>
                  <a:pt x="335" y="1285"/>
                </a:cubicBezTo>
                <a:cubicBezTo>
                  <a:pt x="327" y="1288"/>
                  <a:pt x="322" y="1293"/>
                  <a:pt x="318" y="1299"/>
                </a:cubicBezTo>
                <a:cubicBezTo>
                  <a:pt x="318" y="1301"/>
                  <a:pt x="319" y="1301"/>
                  <a:pt x="320" y="1301"/>
                </a:cubicBezTo>
                <a:cubicBezTo>
                  <a:pt x="321" y="1301"/>
                  <a:pt x="322" y="1301"/>
                  <a:pt x="323" y="1301"/>
                </a:cubicBezTo>
                <a:cubicBezTo>
                  <a:pt x="324" y="1301"/>
                  <a:pt x="325" y="1300"/>
                  <a:pt x="326" y="1300"/>
                </a:cubicBezTo>
                <a:cubicBezTo>
                  <a:pt x="327" y="1300"/>
                  <a:pt x="328" y="1301"/>
                  <a:pt x="328" y="1302"/>
                </a:cubicBezTo>
                <a:cubicBezTo>
                  <a:pt x="321" y="1305"/>
                  <a:pt x="315" y="1310"/>
                  <a:pt x="309" y="1314"/>
                </a:cubicBezTo>
                <a:cubicBezTo>
                  <a:pt x="311" y="1316"/>
                  <a:pt x="316" y="1315"/>
                  <a:pt x="314" y="1319"/>
                </a:cubicBezTo>
                <a:cubicBezTo>
                  <a:pt x="306" y="1321"/>
                  <a:pt x="305" y="1329"/>
                  <a:pt x="302" y="1335"/>
                </a:cubicBezTo>
                <a:cubicBezTo>
                  <a:pt x="303" y="1335"/>
                  <a:pt x="304" y="1335"/>
                  <a:pt x="305" y="1335"/>
                </a:cubicBezTo>
                <a:cubicBezTo>
                  <a:pt x="306" y="1335"/>
                  <a:pt x="308" y="1335"/>
                  <a:pt x="309" y="1335"/>
                </a:cubicBezTo>
                <a:cubicBezTo>
                  <a:pt x="311" y="1335"/>
                  <a:pt x="312" y="1335"/>
                  <a:pt x="313" y="1335"/>
                </a:cubicBezTo>
                <a:cubicBezTo>
                  <a:pt x="317" y="1335"/>
                  <a:pt x="319" y="1335"/>
                  <a:pt x="321" y="1333"/>
                </a:cubicBezTo>
                <a:cubicBezTo>
                  <a:pt x="321" y="1337"/>
                  <a:pt x="318" y="1339"/>
                  <a:pt x="323" y="1340"/>
                </a:cubicBezTo>
                <a:cubicBezTo>
                  <a:pt x="341" y="1338"/>
                  <a:pt x="357" y="1320"/>
                  <a:pt x="367" y="1311"/>
                </a:cubicBezTo>
                <a:cubicBezTo>
                  <a:pt x="357" y="1321"/>
                  <a:pt x="357" y="1337"/>
                  <a:pt x="352" y="1345"/>
                </a:cubicBezTo>
                <a:cubicBezTo>
                  <a:pt x="353" y="1348"/>
                  <a:pt x="357" y="1348"/>
                  <a:pt x="359" y="1350"/>
                </a:cubicBezTo>
                <a:cubicBezTo>
                  <a:pt x="356" y="1352"/>
                  <a:pt x="356" y="1366"/>
                  <a:pt x="360" y="1366"/>
                </a:cubicBezTo>
                <a:cubicBezTo>
                  <a:pt x="361" y="1366"/>
                  <a:pt x="361" y="1366"/>
                  <a:pt x="361" y="1366"/>
                </a:cubicBezTo>
                <a:cubicBezTo>
                  <a:pt x="364" y="1361"/>
                  <a:pt x="367" y="1353"/>
                  <a:pt x="373" y="1353"/>
                </a:cubicBezTo>
                <a:cubicBezTo>
                  <a:pt x="374" y="1353"/>
                  <a:pt x="375" y="1353"/>
                  <a:pt x="376" y="1354"/>
                </a:cubicBezTo>
                <a:cubicBezTo>
                  <a:pt x="380" y="1351"/>
                  <a:pt x="378" y="1342"/>
                  <a:pt x="381" y="1338"/>
                </a:cubicBezTo>
                <a:cubicBezTo>
                  <a:pt x="384" y="1343"/>
                  <a:pt x="385" y="1349"/>
                  <a:pt x="391" y="1350"/>
                </a:cubicBezTo>
                <a:cubicBezTo>
                  <a:pt x="400" y="1332"/>
                  <a:pt x="386" y="1309"/>
                  <a:pt x="395" y="1294"/>
                </a:cubicBezTo>
                <a:cubicBezTo>
                  <a:pt x="455" y="1352"/>
                  <a:pt x="421" y="1419"/>
                  <a:pt x="369" y="1468"/>
                </a:cubicBezTo>
                <a:cubicBezTo>
                  <a:pt x="337" y="1499"/>
                  <a:pt x="306" y="1536"/>
                  <a:pt x="272" y="1545"/>
                </a:cubicBezTo>
                <a:cubicBezTo>
                  <a:pt x="276" y="1541"/>
                  <a:pt x="270" y="1538"/>
                  <a:pt x="272" y="1532"/>
                </a:cubicBezTo>
                <a:cubicBezTo>
                  <a:pt x="271" y="1531"/>
                  <a:pt x="270" y="1531"/>
                  <a:pt x="269" y="1531"/>
                </a:cubicBezTo>
                <a:cubicBezTo>
                  <a:pt x="267" y="1531"/>
                  <a:pt x="267" y="1534"/>
                  <a:pt x="265" y="1535"/>
                </a:cubicBezTo>
                <a:cubicBezTo>
                  <a:pt x="269" y="1524"/>
                  <a:pt x="261" y="1523"/>
                  <a:pt x="260" y="1513"/>
                </a:cubicBezTo>
                <a:cubicBezTo>
                  <a:pt x="247" y="1515"/>
                  <a:pt x="243" y="1533"/>
                  <a:pt x="244" y="1544"/>
                </a:cubicBezTo>
                <a:cubicBezTo>
                  <a:pt x="237" y="1539"/>
                  <a:pt x="233" y="1531"/>
                  <a:pt x="222" y="1530"/>
                </a:cubicBezTo>
                <a:cubicBezTo>
                  <a:pt x="222" y="1539"/>
                  <a:pt x="221" y="1548"/>
                  <a:pt x="227" y="1550"/>
                </a:cubicBezTo>
                <a:cubicBezTo>
                  <a:pt x="219" y="1550"/>
                  <a:pt x="219" y="1550"/>
                  <a:pt x="219" y="1550"/>
                </a:cubicBezTo>
                <a:cubicBezTo>
                  <a:pt x="224" y="1561"/>
                  <a:pt x="236" y="1565"/>
                  <a:pt x="246" y="1571"/>
                </a:cubicBezTo>
                <a:cubicBezTo>
                  <a:pt x="224" y="1573"/>
                  <a:pt x="194" y="1576"/>
                  <a:pt x="186" y="1597"/>
                </a:cubicBezTo>
                <a:cubicBezTo>
                  <a:pt x="186" y="1580"/>
                  <a:pt x="188" y="1573"/>
                  <a:pt x="186" y="1557"/>
                </a:cubicBezTo>
                <a:cubicBezTo>
                  <a:pt x="219" y="1549"/>
                  <a:pt x="224" y="1472"/>
                  <a:pt x="253" y="1472"/>
                </a:cubicBezTo>
                <a:cubicBezTo>
                  <a:pt x="259" y="1472"/>
                  <a:pt x="266" y="1475"/>
                  <a:pt x="275" y="1484"/>
                </a:cubicBezTo>
                <a:cubicBezTo>
                  <a:pt x="274" y="1474"/>
                  <a:pt x="282" y="1474"/>
                  <a:pt x="285" y="1470"/>
                </a:cubicBezTo>
                <a:cubicBezTo>
                  <a:pt x="281" y="1469"/>
                  <a:pt x="278" y="1467"/>
                  <a:pt x="275" y="1465"/>
                </a:cubicBezTo>
                <a:cubicBezTo>
                  <a:pt x="276" y="1463"/>
                  <a:pt x="277" y="1460"/>
                  <a:pt x="277" y="1456"/>
                </a:cubicBezTo>
                <a:cubicBezTo>
                  <a:pt x="276" y="1456"/>
                  <a:pt x="276" y="1456"/>
                  <a:pt x="276" y="1456"/>
                </a:cubicBezTo>
                <a:cubicBezTo>
                  <a:pt x="268" y="1456"/>
                  <a:pt x="270" y="1446"/>
                  <a:pt x="265" y="1443"/>
                </a:cubicBezTo>
                <a:cubicBezTo>
                  <a:pt x="262" y="1446"/>
                  <a:pt x="261" y="1450"/>
                  <a:pt x="258" y="1453"/>
                </a:cubicBezTo>
                <a:cubicBezTo>
                  <a:pt x="254" y="1445"/>
                  <a:pt x="265" y="1437"/>
                  <a:pt x="274" y="1437"/>
                </a:cubicBezTo>
                <a:cubicBezTo>
                  <a:pt x="276" y="1437"/>
                  <a:pt x="277" y="1437"/>
                  <a:pt x="278" y="1438"/>
                </a:cubicBezTo>
                <a:cubicBezTo>
                  <a:pt x="273" y="1443"/>
                  <a:pt x="276" y="1455"/>
                  <a:pt x="286" y="1455"/>
                </a:cubicBezTo>
                <a:cubicBezTo>
                  <a:pt x="286" y="1455"/>
                  <a:pt x="287" y="1455"/>
                  <a:pt x="287" y="1455"/>
                </a:cubicBezTo>
                <a:cubicBezTo>
                  <a:pt x="290" y="1449"/>
                  <a:pt x="291" y="1443"/>
                  <a:pt x="299" y="1443"/>
                </a:cubicBezTo>
                <a:cubicBezTo>
                  <a:pt x="299" y="1444"/>
                  <a:pt x="300" y="1444"/>
                  <a:pt x="302" y="1444"/>
                </a:cubicBezTo>
                <a:cubicBezTo>
                  <a:pt x="302" y="1444"/>
                  <a:pt x="302" y="1444"/>
                  <a:pt x="302" y="1444"/>
                </a:cubicBezTo>
                <a:cubicBezTo>
                  <a:pt x="300" y="1447"/>
                  <a:pt x="301" y="1452"/>
                  <a:pt x="301" y="1456"/>
                </a:cubicBezTo>
                <a:cubicBezTo>
                  <a:pt x="307" y="1456"/>
                  <a:pt x="308" y="1451"/>
                  <a:pt x="314" y="1451"/>
                </a:cubicBezTo>
                <a:cubicBezTo>
                  <a:pt x="317" y="1454"/>
                  <a:pt x="316" y="1460"/>
                  <a:pt x="321" y="1460"/>
                </a:cubicBezTo>
                <a:cubicBezTo>
                  <a:pt x="321" y="1460"/>
                  <a:pt x="321" y="1460"/>
                  <a:pt x="321" y="1460"/>
                </a:cubicBezTo>
                <a:cubicBezTo>
                  <a:pt x="322" y="1457"/>
                  <a:pt x="322" y="1453"/>
                  <a:pt x="325" y="1451"/>
                </a:cubicBezTo>
                <a:cubicBezTo>
                  <a:pt x="326" y="1453"/>
                  <a:pt x="331" y="1455"/>
                  <a:pt x="335" y="1455"/>
                </a:cubicBezTo>
                <a:cubicBezTo>
                  <a:pt x="337" y="1455"/>
                  <a:pt x="339" y="1454"/>
                  <a:pt x="340" y="1453"/>
                </a:cubicBezTo>
                <a:cubicBezTo>
                  <a:pt x="335" y="1451"/>
                  <a:pt x="337" y="1443"/>
                  <a:pt x="331" y="1441"/>
                </a:cubicBezTo>
                <a:cubicBezTo>
                  <a:pt x="334" y="1439"/>
                  <a:pt x="338" y="1437"/>
                  <a:pt x="338" y="1432"/>
                </a:cubicBezTo>
                <a:cubicBezTo>
                  <a:pt x="329" y="1431"/>
                  <a:pt x="339" y="1417"/>
                  <a:pt x="333" y="1410"/>
                </a:cubicBezTo>
                <a:cubicBezTo>
                  <a:pt x="330" y="1413"/>
                  <a:pt x="324" y="1414"/>
                  <a:pt x="321" y="1417"/>
                </a:cubicBezTo>
                <a:cubicBezTo>
                  <a:pt x="321" y="1413"/>
                  <a:pt x="319" y="1410"/>
                  <a:pt x="316" y="1408"/>
                </a:cubicBezTo>
                <a:cubicBezTo>
                  <a:pt x="312" y="1412"/>
                  <a:pt x="305" y="1424"/>
                  <a:pt x="313" y="1428"/>
                </a:cubicBezTo>
                <a:cubicBezTo>
                  <a:pt x="307" y="1425"/>
                  <a:pt x="300" y="1422"/>
                  <a:pt x="292" y="1422"/>
                </a:cubicBezTo>
                <a:cubicBezTo>
                  <a:pt x="289" y="1422"/>
                  <a:pt x="285" y="1423"/>
                  <a:pt x="282" y="1424"/>
                </a:cubicBezTo>
                <a:cubicBezTo>
                  <a:pt x="282" y="1412"/>
                  <a:pt x="282" y="1412"/>
                  <a:pt x="282" y="1412"/>
                </a:cubicBezTo>
                <a:cubicBezTo>
                  <a:pt x="284" y="1413"/>
                  <a:pt x="286" y="1413"/>
                  <a:pt x="287" y="1413"/>
                </a:cubicBezTo>
                <a:cubicBezTo>
                  <a:pt x="288" y="1413"/>
                  <a:pt x="290" y="1413"/>
                  <a:pt x="292" y="1412"/>
                </a:cubicBezTo>
                <a:cubicBezTo>
                  <a:pt x="289" y="1406"/>
                  <a:pt x="293" y="1405"/>
                  <a:pt x="292" y="1398"/>
                </a:cubicBezTo>
                <a:cubicBezTo>
                  <a:pt x="279" y="1398"/>
                  <a:pt x="279" y="1395"/>
                  <a:pt x="268" y="1393"/>
                </a:cubicBezTo>
                <a:cubicBezTo>
                  <a:pt x="264" y="1404"/>
                  <a:pt x="269" y="1405"/>
                  <a:pt x="265" y="1414"/>
                </a:cubicBezTo>
                <a:cubicBezTo>
                  <a:pt x="270" y="1416"/>
                  <a:pt x="276" y="1417"/>
                  <a:pt x="278" y="1417"/>
                </a:cubicBezTo>
                <a:cubicBezTo>
                  <a:pt x="270" y="1438"/>
                  <a:pt x="247" y="1444"/>
                  <a:pt x="236" y="1463"/>
                </a:cubicBezTo>
                <a:cubicBezTo>
                  <a:pt x="239" y="1442"/>
                  <a:pt x="225" y="1438"/>
                  <a:pt x="217" y="1427"/>
                </a:cubicBezTo>
                <a:cubicBezTo>
                  <a:pt x="222" y="1428"/>
                  <a:pt x="227" y="1429"/>
                  <a:pt x="233" y="1429"/>
                </a:cubicBezTo>
                <a:cubicBezTo>
                  <a:pt x="234" y="1429"/>
                  <a:pt x="236" y="1429"/>
                  <a:pt x="237" y="1429"/>
                </a:cubicBezTo>
                <a:cubicBezTo>
                  <a:pt x="233" y="1421"/>
                  <a:pt x="248" y="1424"/>
                  <a:pt x="246" y="1414"/>
                </a:cubicBezTo>
                <a:cubicBezTo>
                  <a:pt x="245" y="1414"/>
                  <a:pt x="244" y="1414"/>
                  <a:pt x="244" y="1414"/>
                </a:cubicBezTo>
                <a:cubicBezTo>
                  <a:pt x="241" y="1414"/>
                  <a:pt x="240" y="1413"/>
                  <a:pt x="238" y="1413"/>
                </a:cubicBezTo>
                <a:cubicBezTo>
                  <a:pt x="236" y="1412"/>
                  <a:pt x="235" y="1412"/>
                  <a:pt x="233" y="1412"/>
                </a:cubicBezTo>
                <a:cubicBezTo>
                  <a:pt x="232" y="1412"/>
                  <a:pt x="230" y="1412"/>
                  <a:pt x="229" y="1414"/>
                </a:cubicBezTo>
                <a:cubicBezTo>
                  <a:pt x="235" y="1408"/>
                  <a:pt x="238" y="1395"/>
                  <a:pt x="232" y="1391"/>
                </a:cubicBezTo>
                <a:cubicBezTo>
                  <a:pt x="224" y="1397"/>
                  <a:pt x="218" y="1396"/>
                  <a:pt x="210" y="1402"/>
                </a:cubicBezTo>
                <a:cubicBezTo>
                  <a:pt x="208" y="1400"/>
                  <a:pt x="208" y="1395"/>
                  <a:pt x="204" y="1395"/>
                </a:cubicBezTo>
                <a:cubicBezTo>
                  <a:pt x="203" y="1395"/>
                  <a:pt x="203" y="1395"/>
                  <a:pt x="203" y="1395"/>
                </a:cubicBezTo>
                <a:cubicBezTo>
                  <a:pt x="199" y="1399"/>
                  <a:pt x="196" y="1406"/>
                  <a:pt x="195" y="1414"/>
                </a:cubicBezTo>
                <a:cubicBezTo>
                  <a:pt x="193" y="1407"/>
                  <a:pt x="187" y="1405"/>
                  <a:pt x="183" y="1402"/>
                </a:cubicBezTo>
                <a:cubicBezTo>
                  <a:pt x="181" y="1404"/>
                  <a:pt x="181" y="1404"/>
                  <a:pt x="180" y="1404"/>
                </a:cubicBezTo>
                <a:cubicBezTo>
                  <a:pt x="180" y="1404"/>
                  <a:pt x="180" y="1403"/>
                  <a:pt x="179" y="1403"/>
                </a:cubicBezTo>
                <a:cubicBezTo>
                  <a:pt x="178" y="1402"/>
                  <a:pt x="177" y="1402"/>
                  <a:pt x="176" y="1402"/>
                </a:cubicBezTo>
                <a:cubicBezTo>
                  <a:pt x="175" y="1402"/>
                  <a:pt x="175" y="1402"/>
                  <a:pt x="174" y="1402"/>
                </a:cubicBezTo>
                <a:cubicBezTo>
                  <a:pt x="177" y="1411"/>
                  <a:pt x="179" y="1419"/>
                  <a:pt x="188" y="1422"/>
                </a:cubicBezTo>
                <a:cubicBezTo>
                  <a:pt x="181" y="1424"/>
                  <a:pt x="174" y="1425"/>
                  <a:pt x="174" y="1434"/>
                </a:cubicBezTo>
                <a:cubicBezTo>
                  <a:pt x="179" y="1436"/>
                  <a:pt x="186" y="1435"/>
                  <a:pt x="190" y="1438"/>
                </a:cubicBezTo>
                <a:cubicBezTo>
                  <a:pt x="187" y="1442"/>
                  <a:pt x="188" y="1449"/>
                  <a:pt x="188" y="1456"/>
                </a:cubicBezTo>
                <a:cubicBezTo>
                  <a:pt x="195" y="1455"/>
                  <a:pt x="201" y="1453"/>
                  <a:pt x="203" y="1446"/>
                </a:cubicBezTo>
                <a:cubicBezTo>
                  <a:pt x="208" y="1458"/>
                  <a:pt x="204" y="1468"/>
                  <a:pt x="195" y="1473"/>
                </a:cubicBezTo>
                <a:cubicBezTo>
                  <a:pt x="190" y="1471"/>
                  <a:pt x="187" y="1467"/>
                  <a:pt x="181" y="1467"/>
                </a:cubicBezTo>
                <a:cubicBezTo>
                  <a:pt x="177" y="1471"/>
                  <a:pt x="183" y="1479"/>
                  <a:pt x="177" y="1479"/>
                </a:cubicBezTo>
                <a:cubicBezTo>
                  <a:pt x="177" y="1479"/>
                  <a:pt x="175" y="1479"/>
                  <a:pt x="174" y="1479"/>
                </a:cubicBezTo>
                <a:cubicBezTo>
                  <a:pt x="173" y="1487"/>
                  <a:pt x="179" y="1488"/>
                  <a:pt x="184" y="1491"/>
                </a:cubicBezTo>
                <a:cubicBezTo>
                  <a:pt x="178" y="1494"/>
                  <a:pt x="175" y="1500"/>
                  <a:pt x="171" y="1506"/>
                </a:cubicBezTo>
                <a:cubicBezTo>
                  <a:pt x="164" y="1491"/>
                  <a:pt x="150" y="1483"/>
                  <a:pt x="130" y="1482"/>
                </a:cubicBezTo>
                <a:cubicBezTo>
                  <a:pt x="137" y="1479"/>
                  <a:pt x="145" y="1478"/>
                  <a:pt x="148" y="1472"/>
                </a:cubicBezTo>
                <a:cubicBezTo>
                  <a:pt x="144" y="1467"/>
                  <a:pt x="147" y="1464"/>
                  <a:pt x="147" y="1455"/>
                </a:cubicBezTo>
                <a:cubicBezTo>
                  <a:pt x="140" y="1456"/>
                  <a:pt x="134" y="1458"/>
                  <a:pt x="131" y="1463"/>
                </a:cubicBezTo>
                <a:cubicBezTo>
                  <a:pt x="132" y="1452"/>
                  <a:pt x="132" y="1441"/>
                  <a:pt x="121" y="1441"/>
                </a:cubicBezTo>
                <a:cubicBezTo>
                  <a:pt x="121" y="1441"/>
                  <a:pt x="121" y="1441"/>
                  <a:pt x="121" y="1441"/>
                </a:cubicBezTo>
                <a:cubicBezTo>
                  <a:pt x="118" y="1448"/>
                  <a:pt x="113" y="1454"/>
                  <a:pt x="111" y="1463"/>
                </a:cubicBezTo>
                <a:cubicBezTo>
                  <a:pt x="110" y="1464"/>
                  <a:pt x="109" y="1464"/>
                  <a:pt x="108" y="1464"/>
                </a:cubicBezTo>
                <a:cubicBezTo>
                  <a:pt x="103" y="1464"/>
                  <a:pt x="103" y="1460"/>
                  <a:pt x="99" y="1460"/>
                </a:cubicBezTo>
                <a:cubicBezTo>
                  <a:pt x="97" y="1469"/>
                  <a:pt x="103" y="1479"/>
                  <a:pt x="101" y="1482"/>
                </a:cubicBezTo>
                <a:cubicBezTo>
                  <a:pt x="98" y="1480"/>
                  <a:pt x="96" y="1480"/>
                  <a:pt x="94" y="1480"/>
                </a:cubicBezTo>
                <a:cubicBezTo>
                  <a:pt x="91" y="1480"/>
                  <a:pt x="89" y="1481"/>
                  <a:pt x="86" y="1482"/>
                </a:cubicBezTo>
                <a:cubicBezTo>
                  <a:pt x="83" y="1483"/>
                  <a:pt x="81" y="1484"/>
                  <a:pt x="78" y="1484"/>
                </a:cubicBezTo>
                <a:cubicBezTo>
                  <a:pt x="77" y="1484"/>
                  <a:pt x="77" y="1484"/>
                  <a:pt x="77" y="1484"/>
                </a:cubicBezTo>
                <a:cubicBezTo>
                  <a:pt x="82" y="1492"/>
                  <a:pt x="92" y="1495"/>
                  <a:pt x="101" y="1496"/>
                </a:cubicBezTo>
                <a:cubicBezTo>
                  <a:pt x="95" y="1497"/>
                  <a:pt x="93" y="1503"/>
                  <a:pt x="94" y="1511"/>
                </a:cubicBezTo>
                <a:cubicBezTo>
                  <a:pt x="95" y="1511"/>
                  <a:pt x="95" y="1511"/>
                  <a:pt x="96" y="1511"/>
                </a:cubicBezTo>
                <a:cubicBezTo>
                  <a:pt x="103" y="1511"/>
                  <a:pt x="105" y="1506"/>
                  <a:pt x="113" y="1506"/>
                </a:cubicBezTo>
                <a:cubicBezTo>
                  <a:pt x="113" y="1514"/>
                  <a:pt x="118" y="1519"/>
                  <a:pt x="121" y="1525"/>
                </a:cubicBezTo>
                <a:cubicBezTo>
                  <a:pt x="121" y="1522"/>
                  <a:pt x="123" y="1521"/>
                  <a:pt x="126" y="1521"/>
                </a:cubicBezTo>
                <a:cubicBezTo>
                  <a:pt x="127" y="1521"/>
                  <a:pt x="127" y="1521"/>
                  <a:pt x="128" y="1521"/>
                </a:cubicBezTo>
                <a:cubicBezTo>
                  <a:pt x="128" y="1516"/>
                  <a:pt x="129" y="1512"/>
                  <a:pt x="131" y="1509"/>
                </a:cubicBezTo>
                <a:cubicBezTo>
                  <a:pt x="137" y="1512"/>
                  <a:pt x="137" y="1520"/>
                  <a:pt x="142" y="1525"/>
                </a:cubicBezTo>
                <a:cubicBezTo>
                  <a:pt x="141" y="1525"/>
                  <a:pt x="141" y="1525"/>
                  <a:pt x="141" y="1525"/>
                </a:cubicBezTo>
                <a:cubicBezTo>
                  <a:pt x="139" y="1525"/>
                  <a:pt x="137" y="1526"/>
                  <a:pt x="137" y="1528"/>
                </a:cubicBezTo>
                <a:cubicBezTo>
                  <a:pt x="137" y="1528"/>
                  <a:pt x="138" y="1528"/>
                  <a:pt x="138" y="1528"/>
                </a:cubicBezTo>
                <a:cubicBezTo>
                  <a:pt x="141" y="1528"/>
                  <a:pt x="143" y="1529"/>
                  <a:pt x="143" y="1532"/>
                </a:cubicBezTo>
                <a:cubicBezTo>
                  <a:pt x="142" y="1535"/>
                  <a:pt x="137" y="1534"/>
                  <a:pt x="138" y="1540"/>
                </a:cubicBezTo>
                <a:cubicBezTo>
                  <a:pt x="148" y="1539"/>
                  <a:pt x="154" y="1538"/>
                  <a:pt x="162" y="1537"/>
                </a:cubicBezTo>
                <a:cubicBezTo>
                  <a:pt x="164" y="1528"/>
                  <a:pt x="163" y="1528"/>
                  <a:pt x="159" y="1523"/>
                </a:cubicBezTo>
                <a:cubicBezTo>
                  <a:pt x="161" y="1522"/>
                  <a:pt x="164" y="1521"/>
                  <a:pt x="166" y="1521"/>
                </a:cubicBezTo>
                <a:cubicBezTo>
                  <a:pt x="180" y="1521"/>
                  <a:pt x="177" y="1547"/>
                  <a:pt x="181" y="1559"/>
                </a:cubicBezTo>
                <a:cubicBezTo>
                  <a:pt x="171" y="1559"/>
                  <a:pt x="171" y="1559"/>
                  <a:pt x="171" y="1559"/>
                </a:cubicBezTo>
                <a:cubicBezTo>
                  <a:pt x="174" y="1557"/>
                  <a:pt x="177" y="1543"/>
                  <a:pt x="171" y="1542"/>
                </a:cubicBezTo>
                <a:cubicBezTo>
                  <a:pt x="165" y="1546"/>
                  <a:pt x="159" y="1549"/>
                  <a:pt x="155" y="1554"/>
                </a:cubicBezTo>
                <a:cubicBezTo>
                  <a:pt x="152" y="1553"/>
                  <a:pt x="151" y="1549"/>
                  <a:pt x="146" y="1549"/>
                </a:cubicBezTo>
                <a:cubicBezTo>
                  <a:pt x="145" y="1549"/>
                  <a:pt x="145" y="1549"/>
                  <a:pt x="145" y="1549"/>
                </a:cubicBezTo>
                <a:cubicBezTo>
                  <a:pt x="144" y="1553"/>
                  <a:pt x="144" y="1558"/>
                  <a:pt x="142" y="1561"/>
                </a:cubicBezTo>
                <a:cubicBezTo>
                  <a:pt x="137" y="1558"/>
                  <a:pt x="134" y="1555"/>
                  <a:pt x="127" y="1555"/>
                </a:cubicBezTo>
                <a:cubicBezTo>
                  <a:pt x="126" y="1555"/>
                  <a:pt x="124" y="1555"/>
                  <a:pt x="123" y="1556"/>
                </a:cubicBezTo>
                <a:cubicBezTo>
                  <a:pt x="126" y="1562"/>
                  <a:pt x="130" y="1567"/>
                  <a:pt x="135" y="1571"/>
                </a:cubicBezTo>
                <a:cubicBezTo>
                  <a:pt x="129" y="1572"/>
                  <a:pt x="130" y="1579"/>
                  <a:pt x="124" y="1581"/>
                </a:cubicBezTo>
                <a:cubicBezTo>
                  <a:pt x="130" y="1581"/>
                  <a:pt x="135" y="1582"/>
                  <a:pt x="138" y="1585"/>
                </a:cubicBezTo>
                <a:cubicBezTo>
                  <a:pt x="136" y="1587"/>
                  <a:pt x="140" y="1593"/>
                  <a:pt x="138" y="1600"/>
                </a:cubicBezTo>
                <a:cubicBezTo>
                  <a:pt x="143" y="1598"/>
                  <a:pt x="147" y="1596"/>
                  <a:pt x="151" y="1596"/>
                </a:cubicBezTo>
                <a:cubicBezTo>
                  <a:pt x="153" y="1596"/>
                  <a:pt x="156" y="1597"/>
                  <a:pt x="159" y="1600"/>
                </a:cubicBezTo>
                <a:cubicBezTo>
                  <a:pt x="165" y="1593"/>
                  <a:pt x="159" y="1582"/>
                  <a:pt x="159" y="1579"/>
                </a:cubicBezTo>
                <a:cubicBezTo>
                  <a:pt x="176" y="1596"/>
                  <a:pt x="173" y="1619"/>
                  <a:pt x="167" y="1644"/>
                </a:cubicBezTo>
                <a:cubicBezTo>
                  <a:pt x="172" y="1632"/>
                  <a:pt x="179" y="1623"/>
                  <a:pt x="191" y="1623"/>
                </a:cubicBezTo>
                <a:cubicBezTo>
                  <a:pt x="194" y="1623"/>
                  <a:pt x="197" y="1624"/>
                  <a:pt x="201" y="1626"/>
                </a:cubicBezTo>
                <a:cubicBezTo>
                  <a:pt x="200" y="1627"/>
                  <a:pt x="199" y="1627"/>
                  <a:pt x="198" y="1627"/>
                </a:cubicBezTo>
                <a:cubicBezTo>
                  <a:pt x="198" y="1627"/>
                  <a:pt x="197" y="1627"/>
                  <a:pt x="196" y="1627"/>
                </a:cubicBezTo>
                <a:cubicBezTo>
                  <a:pt x="196" y="1627"/>
                  <a:pt x="195" y="1627"/>
                  <a:pt x="195" y="1627"/>
                </a:cubicBezTo>
                <a:cubicBezTo>
                  <a:pt x="193" y="1627"/>
                  <a:pt x="192" y="1627"/>
                  <a:pt x="191" y="1629"/>
                </a:cubicBezTo>
                <a:cubicBezTo>
                  <a:pt x="193" y="1636"/>
                  <a:pt x="195" y="1635"/>
                  <a:pt x="193" y="1643"/>
                </a:cubicBezTo>
                <a:cubicBezTo>
                  <a:pt x="193" y="1643"/>
                  <a:pt x="193" y="1644"/>
                  <a:pt x="194" y="1644"/>
                </a:cubicBezTo>
                <a:cubicBezTo>
                  <a:pt x="195" y="1644"/>
                  <a:pt x="196" y="1643"/>
                  <a:pt x="198" y="1643"/>
                </a:cubicBezTo>
                <a:cubicBezTo>
                  <a:pt x="199" y="1643"/>
                  <a:pt x="201" y="1642"/>
                  <a:pt x="202" y="1642"/>
                </a:cubicBezTo>
                <a:cubicBezTo>
                  <a:pt x="203" y="1642"/>
                  <a:pt x="204" y="1642"/>
                  <a:pt x="205" y="1643"/>
                </a:cubicBezTo>
                <a:cubicBezTo>
                  <a:pt x="205" y="1676"/>
                  <a:pt x="171" y="1702"/>
                  <a:pt x="162" y="1737"/>
                </a:cubicBezTo>
                <a:cubicBezTo>
                  <a:pt x="160" y="1718"/>
                  <a:pt x="158" y="1688"/>
                  <a:pt x="162" y="1663"/>
                </a:cubicBezTo>
                <a:cubicBezTo>
                  <a:pt x="157" y="1683"/>
                  <a:pt x="152" y="1702"/>
                  <a:pt x="155" y="1720"/>
                </a:cubicBezTo>
                <a:cubicBezTo>
                  <a:pt x="164" y="1772"/>
                  <a:pt x="120" y="1811"/>
                  <a:pt x="123" y="1862"/>
                </a:cubicBezTo>
                <a:cubicBezTo>
                  <a:pt x="124" y="1861"/>
                  <a:pt x="125" y="1861"/>
                  <a:pt x="125" y="1861"/>
                </a:cubicBezTo>
                <a:cubicBezTo>
                  <a:pt x="128" y="1861"/>
                  <a:pt x="129" y="1862"/>
                  <a:pt x="130" y="1863"/>
                </a:cubicBezTo>
                <a:cubicBezTo>
                  <a:pt x="131" y="1864"/>
                  <a:pt x="132" y="1866"/>
                  <a:pt x="134" y="1866"/>
                </a:cubicBezTo>
                <a:cubicBezTo>
                  <a:pt x="135" y="1866"/>
                  <a:pt x="136" y="1865"/>
                  <a:pt x="137" y="1865"/>
                </a:cubicBezTo>
                <a:cubicBezTo>
                  <a:pt x="153" y="1765"/>
                  <a:pt x="194" y="1690"/>
                  <a:pt x="246" y="1626"/>
                </a:cubicBezTo>
                <a:cubicBezTo>
                  <a:pt x="249" y="1626"/>
                  <a:pt x="247" y="1631"/>
                  <a:pt x="251" y="1631"/>
                </a:cubicBezTo>
                <a:cubicBezTo>
                  <a:pt x="251" y="1631"/>
                  <a:pt x="251" y="1631"/>
                  <a:pt x="251" y="1631"/>
                </a:cubicBezTo>
                <a:cubicBezTo>
                  <a:pt x="259" y="1624"/>
                  <a:pt x="262" y="1612"/>
                  <a:pt x="268" y="1603"/>
                </a:cubicBezTo>
                <a:cubicBezTo>
                  <a:pt x="271" y="1612"/>
                  <a:pt x="281" y="1613"/>
                  <a:pt x="290" y="1615"/>
                </a:cubicBezTo>
                <a:cubicBezTo>
                  <a:pt x="291" y="1602"/>
                  <a:pt x="286" y="1595"/>
                  <a:pt x="280" y="1588"/>
                </a:cubicBezTo>
                <a:cubicBezTo>
                  <a:pt x="286" y="1591"/>
                  <a:pt x="290" y="1592"/>
                  <a:pt x="296" y="1592"/>
                </a:cubicBezTo>
                <a:cubicBezTo>
                  <a:pt x="298" y="1592"/>
                  <a:pt x="301" y="1592"/>
                  <a:pt x="304" y="1591"/>
                </a:cubicBezTo>
                <a:cubicBezTo>
                  <a:pt x="302" y="1582"/>
                  <a:pt x="317" y="1588"/>
                  <a:pt x="318" y="1581"/>
                </a:cubicBezTo>
                <a:cubicBezTo>
                  <a:pt x="309" y="1580"/>
                  <a:pt x="303" y="1570"/>
                  <a:pt x="294" y="1570"/>
                </a:cubicBezTo>
                <a:cubicBezTo>
                  <a:pt x="291" y="1570"/>
                  <a:pt x="289" y="1571"/>
                  <a:pt x="285" y="1573"/>
                </a:cubicBezTo>
                <a:cubicBezTo>
                  <a:pt x="318" y="1543"/>
                  <a:pt x="368" y="1470"/>
                  <a:pt x="412" y="1470"/>
                </a:cubicBezTo>
                <a:cubicBezTo>
                  <a:pt x="424" y="1470"/>
                  <a:pt x="435" y="1475"/>
                  <a:pt x="446" y="1487"/>
                </a:cubicBezTo>
                <a:cubicBezTo>
                  <a:pt x="456" y="1499"/>
                  <a:pt x="465" y="1514"/>
                  <a:pt x="469" y="1529"/>
                </a:cubicBezTo>
                <a:cubicBezTo>
                  <a:pt x="469" y="1529"/>
                  <a:pt x="469" y="1530"/>
                  <a:pt x="469" y="1530"/>
                </a:cubicBezTo>
                <a:cubicBezTo>
                  <a:pt x="470" y="1534"/>
                  <a:pt x="471" y="1538"/>
                  <a:pt x="471" y="1542"/>
                </a:cubicBezTo>
                <a:cubicBezTo>
                  <a:pt x="458" y="1539"/>
                  <a:pt x="453" y="1519"/>
                  <a:pt x="438" y="1516"/>
                </a:cubicBezTo>
                <a:cubicBezTo>
                  <a:pt x="437" y="1519"/>
                  <a:pt x="439" y="1525"/>
                  <a:pt x="436" y="1525"/>
                </a:cubicBezTo>
                <a:cubicBezTo>
                  <a:pt x="436" y="1525"/>
                  <a:pt x="436" y="1525"/>
                  <a:pt x="436" y="1525"/>
                </a:cubicBezTo>
                <a:cubicBezTo>
                  <a:pt x="435" y="1524"/>
                  <a:pt x="433" y="1523"/>
                  <a:pt x="432" y="1523"/>
                </a:cubicBezTo>
                <a:cubicBezTo>
                  <a:pt x="430" y="1523"/>
                  <a:pt x="428" y="1524"/>
                  <a:pt x="427" y="1524"/>
                </a:cubicBezTo>
                <a:cubicBezTo>
                  <a:pt x="425" y="1525"/>
                  <a:pt x="423" y="1525"/>
                  <a:pt x="420" y="1525"/>
                </a:cubicBezTo>
                <a:cubicBezTo>
                  <a:pt x="419" y="1525"/>
                  <a:pt x="418" y="1525"/>
                  <a:pt x="417" y="1525"/>
                </a:cubicBezTo>
                <a:cubicBezTo>
                  <a:pt x="420" y="1537"/>
                  <a:pt x="431" y="1541"/>
                  <a:pt x="439" y="1549"/>
                </a:cubicBezTo>
                <a:cubicBezTo>
                  <a:pt x="438" y="1549"/>
                  <a:pt x="437" y="1549"/>
                  <a:pt x="436" y="1549"/>
                </a:cubicBezTo>
                <a:cubicBezTo>
                  <a:pt x="419" y="1549"/>
                  <a:pt x="411" y="1557"/>
                  <a:pt x="407" y="1569"/>
                </a:cubicBezTo>
                <a:cubicBezTo>
                  <a:pt x="414" y="1571"/>
                  <a:pt x="418" y="1574"/>
                  <a:pt x="424" y="1574"/>
                </a:cubicBezTo>
                <a:cubicBezTo>
                  <a:pt x="426" y="1574"/>
                  <a:pt x="428" y="1573"/>
                  <a:pt x="431" y="1573"/>
                </a:cubicBezTo>
                <a:cubicBezTo>
                  <a:pt x="431" y="1579"/>
                  <a:pt x="431" y="1579"/>
                  <a:pt x="431" y="1579"/>
                </a:cubicBezTo>
                <a:cubicBezTo>
                  <a:pt x="436" y="1578"/>
                  <a:pt x="444" y="1579"/>
                  <a:pt x="446" y="1574"/>
                </a:cubicBezTo>
                <a:cubicBezTo>
                  <a:pt x="446" y="1588"/>
                  <a:pt x="444" y="1600"/>
                  <a:pt x="439" y="1612"/>
                </a:cubicBezTo>
                <a:cubicBezTo>
                  <a:pt x="440" y="1612"/>
                  <a:pt x="441" y="1612"/>
                  <a:pt x="442" y="1612"/>
                </a:cubicBezTo>
                <a:cubicBezTo>
                  <a:pt x="457" y="1612"/>
                  <a:pt x="469" y="1599"/>
                  <a:pt x="475" y="1586"/>
                </a:cubicBezTo>
                <a:cubicBezTo>
                  <a:pt x="472" y="1602"/>
                  <a:pt x="475" y="1610"/>
                  <a:pt x="479" y="1622"/>
                </a:cubicBezTo>
                <a:cubicBezTo>
                  <a:pt x="479" y="1622"/>
                  <a:pt x="480" y="1622"/>
                  <a:pt x="481" y="1622"/>
                </a:cubicBezTo>
                <a:cubicBezTo>
                  <a:pt x="484" y="1622"/>
                  <a:pt x="486" y="1622"/>
                  <a:pt x="487" y="1621"/>
                </a:cubicBezTo>
                <a:cubicBezTo>
                  <a:pt x="489" y="1627"/>
                  <a:pt x="491" y="1634"/>
                  <a:pt x="497" y="1636"/>
                </a:cubicBezTo>
                <a:cubicBezTo>
                  <a:pt x="497" y="1617"/>
                  <a:pt x="497" y="1617"/>
                  <a:pt x="497" y="1617"/>
                </a:cubicBezTo>
                <a:cubicBezTo>
                  <a:pt x="504" y="1617"/>
                  <a:pt x="504" y="1617"/>
                  <a:pt x="504" y="1617"/>
                </a:cubicBezTo>
                <a:cubicBezTo>
                  <a:pt x="505" y="1598"/>
                  <a:pt x="494" y="1592"/>
                  <a:pt x="489" y="1579"/>
                </a:cubicBezTo>
                <a:cubicBezTo>
                  <a:pt x="494" y="1586"/>
                  <a:pt x="503" y="1588"/>
                  <a:pt x="513" y="1588"/>
                </a:cubicBezTo>
                <a:cubicBezTo>
                  <a:pt x="520" y="1588"/>
                  <a:pt x="528" y="1587"/>
                  <a:pt x="535" y="1586"/>
                </a:cubicBezTo>
                <a:cubicBezTo>
                  <a:pt x="538" y="1581"/>
                  <a:pt x="529" y="1576"/>
                  <a:pt x="525" y="1573"/>
                </a:cubicBezTo>
                <a:cubicBezTo>
                  <a:pt x="526" y="1573"/>
                  <a:pt x="526" y="1573"/>
                  <a:pt x="527" y="1573"/>
                </a:cubicBezTo>
                <a:cubicBezTo>
                  <a:pt x="534" y="1573"/>
                  <a:pt x="521" y="1561"/>
                  <a:pt x="526" y="1559"/>
                </a:cubicBezTo>
                <a:cubicBezTo>
                  <a:pt x="528" y="1559"/>
                  <a:pt x="528" y="1559"/>
                  <a:pt x="529" y="1559"/>
                </a:cubicBezTo>
                <a:cubicBezTo>
                  <a:pt x="533" y="1559"/>
                  <a:pt x="535" y="1558"/>
                  <a:pt x="537" y="1557"/>
                </a:cubicBezTo>
                <a:cubicBezTo>
                  <a:pt x="539" y="1556"/>
                  <a:pt x="542" y="1556"/>
                  <a:pt x="545" y="1556"/>
                </a:cubicBezTo>
                <a:cubicBezTo>
                  <a:pt x="545" y="1556"/>
                  <a:pt x="545" y="1556"/>
                  <a:pt x="545" y="1556"/>
                </a:cubicBezTo>
                <a:cubicBezTo>
                  <a:pt x="546" y="1549"/>
                  <a:pt x="537" y="1553"/>
                  <a:pt x="537" y="1549"/>
                </a:cubicBezTo>
                <a:cubicBezTo>
                  <a:pt x="537" y="1549"/>
                  <a:pt x="538" y="1549"/>
                  <a:pt x="538" y="1549"/>
                </a:cubicBezTo>
                <a:cubicBezTo>
                  <a:pt x="547" y="1549"/>
                  <a:pt x="555" y="1545"/>
                  <a:pt x="552" y="1538"/>
                </a:cubicBezTo>
                <a:cubicBezTo>
                  <a:pt x="553" y="1539"/>
                  <a:pt x="553" y="1539"/>
                  <a:pt x="554" y="1539"/>
                </a:cubicBezTo>
                <a:cubicBezTo>
                  <a:pt x="562" y="1539"/>
                  <a:pt x="564" y="1529"/>
                  <a:pt x="564" y="1526"/>
                </a:cubicBezTo>
                <a:cubicBezTo>
                  <a:pt x="565" y="1527"/>
                  <a:pt x="566" y="1527"/>
                  <a:pt x="567" y="1527"/>
                </a:cubicBezTo>
                <a:cubicBezTo>
                  <a:pt x="575" y="1527"/>
                  <a:pt x="580" y="1524"/>
                  <a:pt x="588" y="1523"/>
                </a:cubicBezTo>
                <a:cubicBezTo>
                  <a:pt x="588" y="1526"/>
                  <a:pt x="588" y="1528"/>
                  <a:pt x="590" y="1530"/>
                </a:cubicBezTo>
                <a:cubicBezTo>
                  <a:pt x="605" y="1524"/>
                  <a:pt x="615" y="1530"/>
                  <a:pt x="626" y="1518"/>
                </a:cubicBezTo>
                <a:cubicBezTo>
                  <a:pt x="626" y="1520"/>
                  <a:pt x="626" y="1521"/>
                  <a:pt x="628" y="1521"/>
                </a:cubicBezTo>
                <a:cubicBezTo>
                  <a:pt x="628" y="1521"/>
                  <a:pt x="629" y="1521"/>
                  <a:pt x="629" y="1521"/>
                </a:cubicBezTo>
                <a:cubicBezTo>
                  <a:pt x="641" y="1512"/>
                  <a:pt x="655" y="1495"/>
                  <a:pt x="665" y="1489"/>
                </a:cubicBezTo>
                <a:cubicBezTo>
                  <a:pt x="649" y="1515"/>
                  <a:pt x="623" y="1531"/>
                  <a:pt x="610" y="1561"/>
                </a:cubicBezTo>
                <a:cubicBezTo>
                  <a:pt x="611" y="1561"/>
                  <a:pt x="611" y="1561"/>
                  <a:pt x="612" y="1561"/>
                </a:cubicBezTo>
                <a:cubicBezTo>
                  <a:pt x="612" y="1561"/>
                  <a:pt x="612" y="1561"/>
                  <a:pt x="612" y="1561"/>
                </a:cubicBezTo>
                <a:cubicBezTo>
                  <a:pt x="613" y="1561"/>
                  <a:pt x="613" y="1561"/>
                  <a:pt x="613" y="1561"/>
                </a:cubicBezTo>
                <a:cubicBezTo>
                  <a:pt x="615" y="1561"/>
                  <a:pt x="617" y="1561"/>
                  <a:pt x="617" y="1562"/>
                </a:cubicBezTo>
                <a:cubicBezTo>
                  <a:pt x="613" y="1571"/>
                  <a:pt x="607" y="1578"/>
                  <a:pt x="605" y="1588"/>
                </a:cubicBezTo>
                <a:cubicBezTo>
                  <a:pt x="606" y="1588"/>
                  <a:pt x="608" y="1588"/>
                  <a:pt x="609" y="1588"/>
                </a:cubicBezTo>
                <a:cubicBezTo>
                  <a:pt x="614" y="1588"/>
                  <a:pt x="616" y="1586"/>
                  <a:pt x="620" y="1585"/>
                </a:cubicBezTo>
                <a:cubicBezTo>
                  <a:pt x="615" y="1593"/>
                  <a:pt x="614" y="1610"/>
                  <a:pt x="617" y="1622"/>
                </a:cubicBezTo>
                <a:cubicBezTo>
                  <a:pt x="633" y="1617"/>
                  <a:pt x="641" y="1604"/>
                  <a:pt x="650" y="1591"/>
                </a:cubicBezTo>
                <a:cubicBezTo>
                  <a:pt x="646" y="1597"/>
                  <a:pt x="650" y="1600"/>
                  <a:pt x="650" y="1607"/>
                </a:cubicBezTo>
                <a:cubicBezTo>
                  <a:pt x="665" y="1602"/>
                  <a:pt x="664" y="1582"/>
                  <a:pt x="674" y="1571"/>
                </a:cubicBezTo>
                <a:cubicBezTo>
                  <a:pt x="678" y="1576"/>
                  <a:pt x="672" y="1592"/>
                  <a:pt x="679" y="1595"/>
                </a:cubicBezTo>
                <a:cubicBezTo>
                  <a:pt x="682" y="1587"/>
                  <a:pt x="691" y="1584"/>
                  <a:pt x="691" y="1573"/>
                </a:cubicBezTo>
                <a:cubicBezTo>
                  <a:pt x="692" y="1574"/>
                  <a:pt x="693" y="1574"/>
                  <a:pt x="694" y="1574"/>
                </a:cubicBezTo>
                <a:cubicBezTo>
                  <a:pt x="695" y="1574"/>
                  <a:pt x="696" y="1574"/>
                  <a:pt x="697" y="1573"/>
                </a:cubicBezTo>
                <a:cubicBezTo>
                  <a:pt x="699" y="1566"/>
                  <a:pt x="701" y="1559"/>
                  <a:pt x="703" y="1552"/>
                </a:cubicBezTo>
                <a:cubicBezTo>
                  <a:pt x="704" y="1558"/>
                  <a:pt x="708" y="1562"/>
                  <a:pt x="713" y="1564"/>
                </a:cubicBezTo>
                <a:cubicBezTo>
                  <a:pt x="714" y="1564"/>
                  <a:pt x="715" y="1565"/>
                  <a:pt x="715" y="1565"/>
                </a:cubicBezTo>
                <a:cubicBezTo>
                  <a:pt x="717" y="1565"/>
                  <a:pt x="719" y="1563"/>
                  <a:pt x="720" y="1562"/>
                </a:cubicBezTo>
                <a:cubicBezTo>
                  <a:pt x="721" y="1561"/>
                  <a:pt x="722" y="1560"/>
                  <a:pt x="723" y="1560"/>
                </a:cubicBezTo>
                <a:cubicBezTo>
                  <a:pt x="724" y="1560"/>
                  <a:pt x="724" y="1560"/>
                  <a:pt x="725" y="1561"/>
                </a:cubicBezTo>
                <a:cubicBezTo>
                  <a:pt x="720" y="1578"/>
                  <a:pt x="732" y="1591"/>
                  <a:pt x="735" y="1607"/>
                </a:cubicBezTo>
                <a:cubicBezTo>
                  <a:pt x="741" y="1605"/>
                  <a:pt x="741" y="1597"/>
                  <a:pt x="747" y="1595"/>
                </a:cubicBezTo>
                <a:cubicBezTo>
                  <a:pt x="746" y="1616"/>
                  <a:pt x="757" y="1626"/>
                  <a:pt x="768" y="1636"/>
                </a:cubicBezTo>
                <a:cubicBezTo>
                  <a:pt x="778" y="1625"/>
                  <a:pt x="776" y="1601"/>
                  <a:pt x="788" y="1591"/>
                </a:cubicBezTo>
                <a:cubicBezTo>
                  <a:pt x="791" y="1553"/>
                  <a:pt x="775" y="1524"/>
                  <a:pt x="764" y="1506"/>
                </a:cubicBezTo>
                <a:cubicBezTo>
                  <a:pt x="786" y="1525"/>
                  <a:pt x="800" y="1551"/>
                  <a:pt x="824" y="1568"/>
                </a:cubicBezTo>
                <a:cubicBezTo>
                  <a:pt x="826" y="1566"/>
                  <a:pt x="824" y="1560"/>
                  <a:pt x="828" y="1560"/>
                </a:cubicBezTo>
                <a:cubicBezTo>
                  <a:pt x="828" y="1560"/>
                  <a:pt x="829" y="1561"/>
                  <a:pt x="829" y="1561"/>
                </a:cubicBezTo>
                <a:cubicBezTo>
                  <a:pt x="837" y="1569"/>
                  <a:pt x="848" y="1574"/>
                  <a:pt x="860" y="1578"/>
                </a:cubicBezTo>
                <a:cubicBezTo>
                  <a:pt x="860" y="1569"/>
                  <a:pt x="860" y="1560"/>
                  <a:pt x="855" y="1557"/>
                </a:cubicBezTo>
                <a:cubicBezTo>
                  <a:pt x="868" y="1562"/>
                  <a:pt x="883" y="1571"/>
                  <a:pt x="900" y="1571"/>
                </a:cubicBezTo>
                <a:cubicBezTo>
                  <a:pt x="904" y="1571"/>
                  <a:pt x="909" y="1570"/>
                  <a:pt x="913" y="1569"/>
                </a:cubicBezTo>
                <a:cubicBezTo>
                  <a:pt x="913" y="1569"/>
                  <a:pt x="913" y="1569"/>
                  <a:pt x="913" y="1569"/>
                </a:cubicBezTo>
                <a:cubicBezTo>
                  <a:pt x="908" y="1549"/>
                  <a:pt x="884" y="1548"/>
                  <a:pt x="877" y="1530"/>
                </a:cubicBezTo>
                <a:cubicBezTo>
                  <a:pt x="878" y="1530"/>
                  <a:pt x="879" y="1530"/>
                  <a:pt x="880" y="1530"/>
                </a:cubicBezTo>
                <a:cubicBezTo>
                  <a:pt x="881" y="1530"/>
                  <a:pt x="882" y="1530"/>
                  <a:pt x="884" y="1530"/>
                </a:cubicBezTo>
                <a:cubicBezTo>
                  <a:pt x="885" y="1530"/>
                  <a:pt x="886" y="1530"/>
                  <a:pt x="888" y="1530"/>
                </a:cubicBezTo>
                <a:cubicBezTo>
                  <a:pt x="890" y="1530"/>
                  <a:pt x="892" y="1530"/>
                  <a:pt x="892" y="1528"/>
                </a:cubicBezTo>
                <a:cubicBezTo>
                  <a:pt x="886" y="1515"/>
                  <a:pt x="859" y="1513"/>
                  <a:pt x="860" y="1497"/>
                </a:cubicBezTo>
                <a:cubicBezTo>
                  <a:pt x="827" y="1491"/>
                  <a:pt x="791" y="1487"/>
                  <a:pt x="761" y="1479"/>
                </a:cubicBezTo>
                <a:cubicBezTo>
                  <a:pt x="768" y="1480"/>
                  <a:pt x="775" y="1481"/>
                  <a:pt x="782" y="1481"/>
                </a:cubicBezTo>
                <a:cubicBezTo>
                  <a:pt x="808" y="1481"/>
                  <a:pt x="831" y="1471"/>
                  <a:pt x="848" y="1460"/>
                </a:cubicBezTo>
                <a:cubicBezTo>
                  <a:pt x="849" y="1455"/>
                  <a:pt x="845" y="1456"/>
                  <a:pt x="845" y="1453"/>
                </a:cubicBezTo>
                <a:cubicBezTo>
                  <a:pt x="853" y="1448"/>
                  <a:pt x="861" y="1443"/>
                  <a:pt x="867" y="1436"/>
                </a:cubicBezTo>
                <a:cubicBezTo>
                  <a:pt x="866" y="1436"/>
                  <a:pt x="865" y="1436"/>
                  <a:pt x="864" y="1436"/>
                </a:cubicBezTo>
                <a:cubicBezTo>
                  <a:pt x="860" y="1436"/>
                  <a:pt x="858" y="1435"/>
                  <a:pt x="858" y="1431"/>
                </a:cubicBezTo>
                <a:cubicBezTo>
                  <a:pt x="873" y="1425"/>
                  <a:pt x="883" y="1416"/>
                  <a:pt x="889" y="1402"/>
                </a:cubicBezTo>
                <a:cubicBezTo>
                  <a:pt x="884" y="1399"/>
                  <a:pt x="876" y="1398"/>
                  <a:pt x="869" y="1398"/>
                </a:cubicBezTo>
                <a:cubicBezTo>
                  <a:pt x="859" y="1398"/>
                  <a:pt x="849" y="1400"/>
                  <a:pt x="845" y="1406"/>
                </a:cubicBezTo>
                <a:cubicBezTo>
                  <a:pt x="847" y="1402"/>
                  <a:pt x="847" y="1396"/>
                  <a:pt x="850" y="1391"/>
                </a:cubicBezTo>
                <a:cubicBezTo>
                  <a:pt x="848" y="1391"/>
                  <a:pt x="846" y="1391"/>
                  <a:pt x="844" y="1391"/>
                </a:cubicBezTo>
                <a:cubicBezTo>
                  <a:pt x="827" y="1391"/>
                  <a:pt x="818" y="1404"/>
                  <a:pt x="809" y="1405"/>
                </a:cubicBezTo>
                <a:cubicBezTo>
                  <a:pt x="813" y="1394"/>
                  <a:pt x="833" y="1399"/>
                  <a:pt x="834" y="1385"/>
                </a:cubicBezTo>
                <a:cubicBezTo>
                  <a:pt x="832" y="1380"/>
                  <a:pt x="824" y="1380"/>
                  <a:pt x="818" y="1380"/>
                </a:cubicBezTo>
                <a:cubicBezTo>
                  <a:pt x="817" y="1380"/>
                  <a:pt x="816" y="1380"/>
                  <a:pt x="816" y="1380"/>
                </a:cubicBezTo>
                <a:cubicBezTo>
                  <a:pt x="815" y="1380"/>
                  <a:pt x="814" y="1380"/>
                  <a:pt x="814" y="1380"/>
                </a:cubicBezTo>
                <a:cubicBezTo>
                  <a:pt x="812" y="1380"/>
                  <a:pt x="810" y="1380"/>
                  <a:pt x="809" y="1379"/>
                </a:cubicBezTo>
                <a:cubicBezTo>
                  <a:pt x="818" y="1372"/>
                  <a:pt x="834" y="1371"/>
                  <a:pt x="834" y="1355"/>
                </a:cubicBezTo>
                <a:cubicBezTo>
                  <a:pt x="833" y="1355"/>
                  <a:pt x="833" y="1355"/>
                  <a:pt x="833" y="1355"/>
                </a:cubicBezTo>
                <a:cubicBezTo>
                  <a:pt x="832" y="1355"/>
                  <a:pt x="831" y="1356"/>
                  <a:pt x="831" y="1356"/>
                </a:cubicBezTo>
                <a:cubicBezTo>
                  <a:pt x="830" y="1357"/>
                  <a:pt x="829" y="1357"/>
                  <a:pt x="829" y="1357"/>
                </a:cubicBezTo>
                <a:cubicBezTo>
                  <a:pt x="828" y="1357"/>
                  <a:pt x="828" y="1357"/>
                  <a:pt x="827" y="1355"/>
                </a:cubicBezTo>
                <a:cubicBezTo>
                  <a:pt x="836" y="1351"/>
                  <a:pt x="844" y="1338"/>
                  <a:pt x="839" y="1326"/>
                </a:cubicBezTo>
                <a:cubicBezTo>
                  <a:pt x="832" y="1330"/>
                  <a:pt x="822" y="1339"/>
                  <a:pt x="814" y="1339"/>
                </a:cubicBezTo>
                <a:cubicBezTo>
                  <a:pt x="813" y="1339"/>
                  <a:pt x="813" y="1338"/>
                  <a:pt x="812" y="1338"/>
                </a:cubicBezTo>
                <a:cubicBezTo>
                  <a:pt x="823" y="1325"/>
                  <a:pt x="836" y="1313"/>
                  <a:pt x="839" y="1292"/>
                </a:cubicBezTo>
                <a:cubicBezTo>
                  <a:pt x="838" y="1292"/>
                  <a:pt x="838" y="1292"/>
                  <a:pt x="837" y="1292"/>
                </a:cubicBezTo>
                <a:cubicBezTo>
                  <a:pt x="832" y="1292"/>
                  <a:pt x="828" y="1294"/>
                  <a:pt x="825" y="1296"/>
                </a:cubicBezTo>
                <a:cubicBezTo>
                  <a:pt x="822" y="1299"/>
                  <a:pt x="820" y="1301"/>
                  <a:pt x="818" y="1301"/>
                </a:cubicBezTo>
                <a:cubicBezTo>
                  <a:pt x="817" y="1301"/>
                  <a:pt x="817" y="1301"/>
                  <a:pt x="817" y="1301"/>
                </a:cubicBezTo>
                <a:cubicBezTo>
                  <a:pt x="829" y="1289"/>
                  <a:pt x="837" y="1273"/>
                  <a:pt x="834" y="1248"/>
                </a:cubicBezTo>
                <a:cubicBezTo>
                  <a:pt x="810" y="1248"/>
                  <a:pt x="803" y="1264"/>
                  <a:pt x="793" y="1278"/>
                </a:cubicBezTo>
                <a:cubicBezTo>
                  <a:pt x="794" y="1272"/>
                  <a:pt x="797" y="1262"/>
                  <a:pt x="793" y="1256"/>
                </a:cubicBezTo>
                <a:cubicBezTo>
                  <a:pt x="776" y="1257"/>
                  <a:pt x="781" y="1281"/>
                  <a:pt x="768" y="1285"/>
                </a:cubicBezTo>
                <a:cubicBezTo>
                  <a:pt x="768" y="1281"/>
                  <a:pt x="767" y="1279"/>
                  <a:pt x="764" y="1278"/>
                </a:cubicBezTo>
                <a:cubicBezTo>
                  <a:pt x="742" y="1306"/>
                  <a:pt x="743" y="1356"/>
                  <a:pt x="721" y="1385"/>
                </a:cubicBezTo>
                <a:cubicBezTo>
                  <a:pt x="730" y="1356"/>
                  <a:pt x="736" y="1332"/>
                  <a:pt x="730" y="1297"/>
                </a:cubicBezTo>
                <a:cubicBezTo>
                  <a:pt x="729" y="1296"/>
                  <a:pt x="727" y="1296"/>
                  <a:pt x="726" y="1296"/>
                </a:cubicBezTo>
                <a:cubicBezTo>
                  <a:pt x="726" y="1296"/>
                  <a:pt x="725" y="1296"/>
                  <a:pt x="725" y="1296"/>
                </a:cubicBezTo>
                <a:cubicBezTo>
                  <a:pt x="724" y="1296"/>
                  <a:pt x="724" y="1296"/>
                  <a:pt x="723" y="1296"/>
                </a:cubicBezTo>
                <a:cubicBezTo>
                  <a:pt x="722" y="1296"/>
                  <a:pt x="722" y="1296"/>
                  <a:pt x="721" y="1296"/>
                </a:cubicBezTo>
                <a:cubicBezTo>
                  <a:pt x="721" y="1289"/>
                  <a:pt x="723" y="1280"/>
                  <a:pt x="720" y="1277"/>
                </a:cubicBezTo>
                <a:cubicBezTo>
                  <a:pt x="719" y="1276"/>
                  <a:pt x="718" y="1276"/>
                  <a:pt x="717" y="1276"/>
                </a:cubicBezTo>
                <a:cubicBezTo>
                  <a:pt x="715" y="1276"/>
                  <a:pt x="714" y="1277"/>
                  <a:pt x="713" y="1278"/>
                </a:cubicBezTo>
                <a:cubicBezTo>
                  <a:pt x="712" y="1279"/>
                  <a:pt x="711" y="1280"/>
                  <a:pt x="710" y="1280"/>
                </a:cubicBezTo>
                <a:cubicBezTo>
                  <a:pt x="709" y="1280"/>
                  <a:pt x="709" y="1279"/>
                  <a:pt x="708" y="1278"/>
                </a:cubicBezTo>
                <a:cubicBezTo>
                  <a:pt x="707" y="1262"/>
                  <a:pt x="700" y="1251"/>
                  <a:pt x="689" y="1244"/>
                </a:cubicBezTo>
                <a:cubicBezTo>
                  <a:pt x="683" y="1255"/>
                  <a:pt x="679" y="1267"/>
                  <a:pt x="680" y="1285"/>
                </a:cubicBezTo>
                <a:cubicBezTo>
                  <a:pt x="678" y="1285"/>
                  <a:pt x="677" y="1282"/>
                  <a:pt x="674" y="1282"/>
                </a:cubicBezTo>
                <a:cubicBezTo>
                  <a:pt x="673" y="1282"/>
                  <a:pt x="673" y="1282"/>
                  <a:pt x="673" y="1282"/>
                </a:cubicBezTo>
                <a:cubicBezTo>
                  <a:pt x="692" y="1225"/>
                  <a:pt x="716" y="1152"/>
                  <a:pt x="717" y="1152"/>
                </a:cubicBezTo>
                <a:cubicBezTo>
                  <a:pt x="717" y="1152"/>
                  <a:pt x="717" y="1152"/>
                  <a:pt x="717" y="1152"/>
                </a:cubicBezTo>
                <a:cubicBezTo>
                  <a:pt x="711" y="1152"/>
                  <a:pt x="694" y="1191"/>
                  <a:pt x="678" y="1230"/>
                </a:cubicBezTo>
                <a:cubicBezTo>
                  <a:pt x="664" y="1266"/>
                  <a:pt x="650" y="1301"/>
                  <a:pt x="646" y="1308"/>
                </a:cubicBezTo>
                <a:cubicBezTo>
                  <a:pt x="653" y="1309"/>
                  <a:pt x="658" y="1311"/>
                  <a:pt x="663" y="1315"/>
                </a:cubicBezTo>
                <a:cubicBezTo>
                  <a:pt x="656" y="1333"/>
                  <a:pt x="652" y="1345"/>
                  <a:pt x="651" y="1345"/>
                </a:cubicBezTo>
                <a:cubicBezTo>
                  <a:pt x="653" y="1370"/>
                  <a:pt x="701" y="1389"/>
                  <a:pt x="701" y="1412"/>
                </a:cubicBezTo>
                <a:cubicBezTo>
                  <a:pt x="701" y="1423"/>
                  <a:pt x="697" y="1428"/>
                  <a:pt x="691" y="1428"/>
                </a:cubicBezTo>
                <a:cubicBezTo>
                  <a:pt x="679" y="1428"/>
                  <a:pt x="657" y="1408"/>
                  <a:pt x="646" y="1402"/>
                </a:cubicBezTo>
                <a:cubicBezTo>
                  <a:pt x="618" y="1389"/>
                  <a:pt x="585" y="1381"/>
                  <a:pt x="552" y="1381"/>
                </a:cubicBezTo>
                <a:cubicBezTo>
                  <a:pt x="512" y="1381"/>
                  <a:pt x="473" y="1392"/>
                  <a:pt x="444" y="1414"/>
                </a:cubicBezTo>
                <a:cubicBezTo>
                  <a:pt x="503" y="1358"/>
                  <a:pt x="528" y="1245"/>
                  <a:pt x="554" y="1147"/>
                </a:cubicBezTo>
                <a:cubicBezTo>
                  <a:pt x="564" y="1108"/>
                  <a:pt x="582" y="1067"/>
                  <a:pt x="629" y="1067"/>
                </a:cubicBezTo>
                <a:cubicBezTo>
                  <a:pt x="635" y="1067"/>
                  <a:pt x="642" y="1068"/>
                  <a:pt x="649" y="1070"/>
                </a:cubicBezTo>
                <a:cubicBezTo>
                  <a:pt x="640" y="1079"/>
                  <a:pt x="619" y="1081"/>
                  <a:pt x="615" y="1095"/>
                </a:cubicBezTo>
                <a:cubicBezTo>
                  <a:pt x="619" y="1096"/>
                  <a:pt x="621" y="1097"/>
                  <a:pt x="622" y="1099"/>
                </a:cubicBezTo>
                <a:cubicBezTo>
                  <a:pt x="620" y="1105"/>
                  <a:pt x="615" y="1116"/>
                  <a:pt x="620" y="1121"/>
                </a:cubicBezTo>
                <a:cubicBezTo>
                  <a:pt x="627" y="1112"/>
                  <a:pt x="642" y="1112"/>
                  <a:pt x="646" y="1101"/>
                </a:cubicBezTo>
                <a:cubicBezTo>
                  <a:pt x="643" y="1111"/>
                  <a:pt x="646" y="1122"/>
                  <a:pt x="646" y="1133"/>
                </a:cubicBezTo>
                <a:cubicBezTo>
                  <a:pt x="647" y="1133"/>
                  <a:pt x="648" y="1133"/>
                  <a:pt x="648" y="1133"/>
                </a:cubicBezTo>
                <a:cubicBezTo>
                  <a:pt x="651" y="1133"/>
                  <a:pt x="652" y="1135"/>
                  <a:pt x="653" y="1137"/>
                </a:cubicBezTo>
                <a:cubicBezTo>
                  <a:pt x="653" y="1139"/>
                  <a:pt x="654" y="1142"/>
                  <a:pt x="657" y="1142"/>
                </a:cubicBezTo>
                <a:cubicBezTo>
                  <a:pt x="657" y="1142"/>
                  <a:pt x="658" y="1142"/>
                  <a:pt x="658" y="1142"/>
                </a:cubicBezTo>
                <a:cubicBezTo>
                  <a:pt x="665" y="1140"/>
                  <a:pt x="661" y="1128"/>
                  <a:pt x="667" y="1128"/>
                </a:cubicBezTo>
                <a:cubicBezTo>
                  <a:pt x="667" y="1128"/>
                  <a:pt x="668" y="1128"/>
                  <a:pt x="668" y="1128"/>
                </a:cubicBezTo>
                <a:cubicBezTo>
                  <a:pt x="670" y="1123"/>
                  <a:pt x="663" y="1119"/>
                  <a:pt x="668" y="1116"/>
                </a:cubicBezTo>
                <a:cubicBezTo>
                  <a:pt x="668" y="1120"/>
                  <a:pt x="672" y="1120"/>
                  <a:pt x="675" y="1121"/>
                </a:cubicBezTo>
                <a:cubicBezTo>
                  <a:pt x="674" y="1113"/>
                  <a:pt x="678" y="1110"/>
                  <a:pt x="675" y="1104"/>
                </a:cubicBezTo>
                <a:cubicBezTo>
                  <a:pt x="676" y="1105"/>
                  <a:pt x="677" y="1105"/>
                  <a:pt x="677" y="1105"/>
                </a:cubicBezTo>
                <a:cubicBezTo>
                  <a:pt x="678" y="1105"/>
                  <a:pt x="679" y="1105"/>
                  <a:pt x="679" y="1105"/>
                </a:cubicBezTo>
                <a:cubicBezTo>
                  <a:pt x="680" y="1104"/>
                  <a:pt x="681" y="1104"/>
                  <a:pt x="682" y="1104"/>
                </a:cubicBezTo>
                <a:cubicBezTo>
                  <a:pt x="683" y="1104"/>
                  <a:pt x="683" y="1104"/>
                  <a:pt x="684" y="1104"/>
                </a:cubicBezTo>
                <a:cubicBezTo>
                  <a:pt x="690" y="1116"/>
                  <a:pt x="702" y="1111"/>
                  <a:pt x="711" y="1119"/>
                </a:cubicBezTo>
                <a:cubicBezTo>
                  <a:pt x="712" y="1099"/>
                  <a:pt x="707" y="1085"/>
                  <a:pt x="694" y="1078"/>
                </a:cubicBezTo>
                <a:cubicBezTo>
                  <a:pt x="702" y="1082"/>
                  <a:pt x="710" y="1083"/>
                  <a:pt x="718" y="1083"/>
                </a:cubicBezTo>
                <a:cubicBezTo>
                  <a:pt x="723" y="1083"/>
                  <a:pt x="728" y="1082"/>
                  <a:pt x="733" y="1082"/>
                </a:cubicBezTo>
                <a:cubicBezTo>
                  <a:pt x="734" y="1079"/>
                  <a:pt x="731" y="1078"/>
                  <a:pt x="732" y="1075"/>
                </a:cubicBezTo>
                <a:cubicBezTo>
                  <a:pt x="741" y="1075"/>
                  <a:pt x="747" y="1072"/>
                  <a:pt x="750" y="1066"/>
                </a:cubicBezTo>
                <a:cubicBezTo>
                  <a:pt x="745" y="1065"/>
                  <a:pt x="738" y="1064"/>
                  <a:pt x="732" y="1063"/>
                </a:cubicBezTo>
                <a:cubicBezTo>
                  <a:pt x="732" y="1061"/>
                  <a:pt x="734" y="1060"/>
                  <a:pt x="733" y="1056"/>
                </a:cubicBezTo>
                <a:cubicBezTo>
                  <a:pt x="727" y="1055"/>
                  <a:pt x="722" y="1054"/>
                  <a:pt x="718" y="1054"/>
                </a:cubicBezTo>
                <a:cubicBezTo>
                  <a:pt x="710" y="1054"/>
                  <a:pt x="703" y="1056"/>
                  <a:pt x="694" y="1061"/>
                </a:cubicBezTo>
                <a:cubicBezTo>
                  <a:pt x="707" y="1047"/>
                  <a:pt x="708" y="1035"/>
                  <a:pt x="709" y="1015"/>
                </a:cubicBezTo>
                <a:cubicBezTo>
                  <a:pt x="698" y="1019"/>
                  <a:pt x="697" y="1021"/>
                  <a:pt x="690" y="1021"/>
                </a:cubicBezTo>
                <a:cubicBezTo>
                  <a:pt x="687" y="1021"/>
                  <a:pt x="684" y="1021"/>
                  <a:pt x="680" y="1020"/>
                </a:cubicBezTo>
                <a:cubicBezTo>
                  <a:pt x="682" y="1013"/>
                  <a:pt x="683" y="1003"/>
                  <a:pt x="679" y="998"/>
                </a:cubicBezTo>
                <a:cubicBezTo>
                  <a:pt x="677" y="1000"/>
                  <a:pt x="676" y="1003"/>
                  <a:pt x="674" y="1005"/>
                </a:cubicBezTo>
                <a:cubicBezTo>
                  <a:pt x="674" y="986"/>
                  <a:pt x="674" y="986"/>
                  <a:pt x="674" y="986"/>
                </a:cubicBezTo>
                <a:cubicBezTo>
                  <a:pt x="673" y="986"/>
                  <a:pt x="672" y="986"/>
                  <a:pt x="671" y="986"/>
                </a:cubicBezTo>
                <a:cubicBezTo>
                  <a:pt x="668" y="986"/>
                  <a:pt x="669" y="989"/>
                  <a:pt x="667" y="989"/>
                </a:cubicBezTo>
                <a:cubicBezTo>
                  <a:pt x="668" y="981"/>
                  <a:pt x="664" y="978"/>
                  <a:pt x="663" y="972"/>
                </a:cubicBezTo>
                <a:cubicBezTo>
                  <a:pt x="657" y="973"/>
                  <a:pt x="655" y="983"/>
                  <a:pt x="650" y="983"/>
                </a:cubicBezTo>
                <a:cubicBezTo>
                  <a:pt x="650" y="983"/>
                  <a:pt x="649" y="983"/>
                  <a:pt x="648" y="983"/>
                </a:cubicBezTo>
                <a:cubicBezTo>
                  <a:pt x="643" y="993"/>
                  <a:pt x="645" y="1014"/>
                  <a:pt x="644" y="1024"/>
                </a:cubicBezTo>
                <a:cubicBezTo>
                  <a:pt x="637" y="1007"/>
                  <a:pt x="626" y="1004"/>
                  <a:pt x="610" y="998"/>
                </a:cubicBezTo>
                <a:cubicBezTo>
                  <a:pt x="615" y="1013"/>
                  <a:pt x="610" y="1017"/>
                  <a:pt x="619" y="1027"/>
                </a:cubicBezTo>
                <a:cubicBezTo>
                  <a:pt x="609" y="1027"/>
                  <a:pt x="609" y="1027"/>
                  <a:pt x="609" y="1027"/>
                </a:cubicBezTo>
                <a:cubicBezTo>
                  <a:pt x="612" y="1046"/>
                  <a:pt x="636" y="1051"/>
                  <a:pt x="647" y="1061"/>
                </a:cubicBezTo>
                <a:cubicBezTo>
                  <a:pt x="642" y="1061"/>
                  <a:pt x="636" y="1061"/>
                  <a:pt x="632" y="1061"/>
                </a:cubicBezTo>
                <a:cubicBezTo>
                  <a:pt x="592" y="1061"/>
                  <a:pt x="582" y="1074"/>
                  <a:pt x="567" y="1083"/>
                </a:cubicBezTo>
                <a:cubicBezTo>
                  <a:pt x="575" y="1067"/>
                  <a:pt x="579" y="1045"/>
                  <a:pt x="586" y="1024"/>
                </a:cubicBezTo>
                <a:cubicBezTo>
                  <a:pt x="620" y="1011"/>
                  <a:pt x="620" y="936"/>
                  <a:pt x="640" y="936"/>
                </a:cubicBezTo>
                <a:cubicBezTo>
                  <a:pt x="640" y="936"/>
                  <a:pt x="640" y="936"/>
                  <a:pt x="640" y="936"/>
                </a:cubicBezTo>
                <a:cubicBezTo>
                  <a:pt x="639" y="937"/>
                  <a:pt x="639" y="939"/>
                  <a:pt x="639" y="942"/>
                </a:cubicBezTo>
                <a:cubicBezTo>
                  <a:pt x="643" y="943"/>
                  <a:pt x="648" y="945"/>
                  <a:pt x="648" y="950"/>
                </a:cubicBezTo>
                <a:cubicBezTo>
                  <a:pt x="648" y="950"/>
                  <a:pt x="649" y="950"/>
                  <a:pt x="649" y="950"/>
                </a:cubicBezTo>
                <a:cubicBezTo>
                  <a:pt x="654" y="950"/>
                  <a:pt x="653" y="944"/>
                  <a:pt x="656" y="942"/>
                </a:cubicBezTo>
                <a:cubicBezTo>
                  <a:pt x="660" y="942"/>
                  <a:pt x="659" y="947"/>
                  <a:pt x="663" y="947"/>
                </a:cubicBezTo>
                <a:cubicBezTo>
                  <a:pt x="663" y="947"/>
                  <a:pt x="664" y="947"/>
                  <a:pt x="665" y="947"/>
                </a:cubicBezTo>
                <a:cubicBezTo>
                  <a:pt x="666" y="942"/>
                  <a:pt x="663" y="942"/>
                  <a:pt x="663" y="938"/>
                </a:cubicBezTo>
                <a:cubicBezTo>
                  <a:pt x="663" y="938"/>
                  <a:pt x="663" y="938"/>
                  <a:pt x="663" y="938"/>
                </a:cubicBezTo>
                <a:cubicBezTo>
                  <a:pt x="669" y="938"/>
                  <a:pt x="672" y="936"/>
                  <a:pt x="675" y="933"/>
                </a:cubicBezTo>
                <a:cubicBezTo>
                  <a:pt x="671" y="931"/>
                  <a:pt x="668" y="928"/>
                  <a:pt x="663" y="926"/>
                </a:cubicBezTo>
                <a:cubicBezTo>
                  <a:pt x="664" y="924"/>
                  <a:pt x="666" y="923"/>
                  <a:pt x="665" y="919"/>
                </a:cubicBezTo>
                <a:cubicBezTo>
                  <a:pt x="664" y="919"/>
                  <a:pt x="664" y="919"/>
                  <a:pt x="664" y="919"/>
                </a:cubicBezTo>
                <a:cubicBezTo>
                  <a:pt x="655" y="919"/>
                  <a:pt x="659" y="908"/>
                  <a:pt x="651" y="907"/>
                </a:cubicBezTo>
                <a:cubicBezTo>
                  <a:pt x="648" y="909"/>
                  <a:pt x="649" y="915"/>
                  <a:pt x="646" y="918"/>
                </a:cubicBezTo>
                <a:cubicBezTo>
                  <a:pt x="646" y="915"/>
                  <a:pt x="645" y="914"/>
                  <a:pt x="644" y="912"/>
                </a:cubicBezTo>
                <a:cubicBezTo>
                  <a:pt x="648" y="909"/>
                  <a:pt x="654" y="897"/>
                  <a:pt x="661" y="897"/>
                </a:cubicBezTo>
                <a:cubicBezTo>
                  <a:pt x="663" y="897"/>
                  <a:pt x="665" y="898"/>
                  <a:pt x="667" y="900"/>
                </a:cubicBezTo>
                <a:cubicBezTo>
                  <a:pt x="664" y="902"/>
                  <a:pt x="664" y="906"/>
                  <a:pt x="662" y="909"/>
                </a:cubicBezTo>
                <a:cubicBezTo>
                  <a:pt x="666" y="911"/>
                  <a:pt x="666" y="917"/>
                  <a:pt x="672" y="918"/>
                </a:cubicBezTo>
                <a:cubicBezTo>
                  <a:pt x="677" y="913"/>
                  <a:pt x="678" y="906"/>
                  <a:pt x="687" y="906"/>
                </a:cubicBezTo>
                <a:cubicBezTo>
                  <a:pt x="688" y="906"/>
                  <a:pt x="688" y="906"/>
                  <a:pt x="689" y="906"/>
                </a:cubicBezTo>
                <a:cubicBezTo>
                  <a:pt x="687" y="908"/>
                  <a:pt x="687" y="913"/>
                  <a:pt x="687" y="918"/>
                </a:cubicBezTo>
                <a:cubicBezTo>
                  <a:pt x="688" y="918"/>
                  <a:pt x="688" y="918"/>
                  <a:pt x="688" y="918"/>
                </a:cubicBezTo>
                <a:cubicBezTo>
                  <a:pt x="691" y="918"/>
                  <a:pt x="693" y="916"/>
                  <a:pt x="694" y="914"/>
                </a:cubicBezTo>
                <a:cubicBezTo>
                  <a:pt x="696" y="912"/>
                  <a:pt x="697" y="911"/>
                  <a:pt x="701" y="911"/>
                </a:cubicBezTo>
                <a:cubicBezTo>
                  <a:pt x="701" y="911"/>
                  <a:pt x="701" y="911"/>
                  <a:pt x="701" y="911"/>
                </a:cubicBezTo>
                <a:cubicBezTo>
                  <a:pt x="703" y="914"/>
                  <a:pt x="703" y="920"/>
                  <a:pt x="708" y="921"/>
                </a:cubicBezTo>
                <a:cubicBezTo>
                  <a:pt x="711" y="919"/>
                  <a:pt x="708" y="911"/>
                  <a:pt x="713" y="911"/>
                </a:cubicBezTo>
                <a:cubicBezTo>
                  <a:pt x="713" y="912"/>
                  <a:pt x="716" y="913"/>
                  <a:pt x="720" y="913"/>
                </a:cubicBezTo>
                <a:cubicBezTo>
                  <a:pt x="723" y="913"/>
                  <a:pt x="726" y="912"/>
                  <a:pt x="727" y="911"/>
                </a:cubicBezTo>
                <a:cubicBezTo>
                  <a:pt x="722" y="908"/>
                  <a:pt x="721" y="903"/>
                  <a:pt x="718" y="899"/>
                </a:cubicBezTo>
                <a:cubicBezTo>
                  <a:pt x="721" y="898"/>
                  <a:pt x="723" y="894"/>
                  <a:pt x="723" y="890"/>
                </a:cubicBezTo>
                <a:cubicBezTo>
                  <a:pt x="713" y="890"/>
                  <a:pt x="723" y="878"/>
                  <a:pt x="720" y="870"/>
                </a:cubicBezTo>
                <a:cubicBezTo>
                  <a:pt x="713" y="870"/>
                  <a:pt x="708" y="873"/>
                  <a:pt x="706" y="878"/>
                </a:cubicBezTo>
                <a:cubicBezTo>
                  <a:pt x="704" y="876"/>
                  <a:pt x="705" y="870"/>
                  <a:pt x="700" y="870"/>
                </a:cubicBezTo>
                <a:cubicBezTo>
                  <a:pt x="700" y="870"/>
                  <a:pt x="700" y="870"/>
                  <a:pt x="699" y="870"/>
                </a:cubicBezTo>
                <a:cubicBezTo>
                  <a:pt x="697" y="874"/>
                  <a:pt x="693" y="876"/>
                  <a:pt x="694" y="883"/>
                </a:cubicBezTo>
                <a:cubicBezTo>
                  <a:pt x="695" y="888"/>
                  <a:pt x="698" y="889"/>
                  <a:pt x="701" y="892"/>
                </a:cubicBezTo>
                <a:cubicBezTo>
                  <a:pt x="694" y="891"/>
                  <a:pt x="691" y="887"/>
                  <a:pt x="687" y="883"/>
                </a:cubicBezTo>
                <a:cubicBezTo>
                  <a:pt x="679" y="884"/>
                  <a:pt x="671" y="884"/>
                  <a:pt x="667" y="889"/>
                </a:cubicBezTo>
                <a:cubicBezTo>
                  <a:pt x="668" y="884"/>
                  <a:pt x="668" y="881"/>
                  <a:pt x="667" y="877"/>
                </a:cubicBezTo>
                <a:cubicBezTo>
                  <a:pt x="668" y="877"/>
                  <a:pt x="668" y="877"/>
                  <a:pt x="669" y="877"/>
                </a:cubicBezTo>
                <a:cubicBezTo>
                  <a:pt x="671" y="877"/>
                  <a:pt x="672" y="876"/>
                  <a:pt x="673" y="876"/>
                </a:cubicBezTo>
                <a:cubicBezTo>
                  <a:pt x="674" y="875"/>
                  <a:pt x="675" y="875"/>
                  <a:pt x="677" y="875"/>
                </a:cubicBezTo>
                <a:cubicBezTo>
                  <a:pt x="677" y="875"/>
                  <a:pt x="677" y="875"/>
                  <a:pt x="677" y="875"/>
                </a:cubicBezTo>
                <a:cubicBezTo>
                  <a:pt x="675" y="870"/>
                  <a:pt x="675" y="868"/>
                  <a:pt x="677" y="863"/>
                </a:cubicBezTo>
                <a:cubicBezTo>
                  <a:pt x="676" y="862"/>
                  <a:pt x="674" y="862"/>
                  <a:pt x="673" y="862"/>
                </a:cubicBezTo>
                <a:cubicBezTo>
                  <a:pt x="672" y="862"/>
                  <a:pt x="671" y="862"/>
                  <a:pt x="670" y="862"/>
                </a:cubicBezTo>
                <a:cubicBezTo>
                  <a:pt x="670" y="862"/>
                  <a:pt x="669" y="862"/>
                  <a:pt x="668" y="862"/>
                </a:cubicBezTo>
                <a:cubicBezTo>
                  <a:pt x="668" y="862"/>
                  <a:pt x="667" y="862"/>
                  <a:pt x="667" y="861"/>
                </a:cubicBezTo>
                <a:cubicBezTo>
                  <a:pt x="667" y="854"/>
                  <a:pt x="664" y="852"/>
                  <a:pt x="668" y="847"/>
                </a:cubicBezTo>
                <a:cubicBezTo>
                  <a:pt x="669" y="847"/>
                  <a:pt x="670" y="847"/>
                  <a:pt x="670" y="847"/>
                </a:cubicBezTo>
                <a:cubicBezTo>
                  <a:pt x="675" y="847"/>
                  <a:pt x="674" y="854"/>
                  <a:pt x="679" y="854"/>
                </a:cubicBezTo>
                <a:cubicBezTo>
                  <a:pt x="681" y="851"/>
                  <a:pt x="682" y="845"/>
                  <a:pt x="686" y="842"/>
                </a:cubicBezTo>
                <a:cubicBezTo>
                  <a:pt x="688" y="844"/>
                  <a:pt x="689" y="848"/>
                  <a:pt x="693" y="848"/>
                </a:cubicBezTo>
                <a:cubicBezTo>
                  <a:pt x="694" y="847"/>
                  <a:pt x="694" y="847"/>
                  <a:pt x="694" y="847"/>
                </a:cubicBezTo>
                <a:cubicBezTo>
                  <a:pt x="694" y="843"/>
                  <a:pt x="694" y="839"/>
                  <a:pt x="692" y="837"/>
                </a:cubicBezTo>
                <a:cubicBezTo>
                  <a:pt x="698" y="835"/>
                  <a:pt x="706" y="836"/>
                  <a:pt x="706" y="829"/>
                </a:cubicBezTo>
                <a:cubicBezTo>
                  <a:pt x="701" y="826"/>
                  <a:pt x="693" y="826"/>
                  <a:pt x="691" y="825"/>
                </a:cubicBezTo>
                <a:cubicBezTo>
                  <a:pt x="693" y="825"/>
                  <a:pt x="693" y="813"/>
                  <a:pt x="691" y="813"/>
                </a:cubicBezTo>
                <a:cubicBezTo>
                  <a:pt x="690" y="815"/>
                  <a:pt x="689" y="815"/>
                  <a:pt x="687" y="815"/>
                </a:cubicBezTo>
                <a:cubicBezTo>
                  <a:pt x="687" y="815"/>
                  <a:pt x="686" y="815"/>
                  <a:pt x="686" y="815"/>
                </a:cubicBezTo>
                <a:cubicBezTo>
                  <a:pt x="685" y="815"/>
                  <a:pt x="685" y="815"/>
                  <a:pt x="684" y="815"/>
                </a:cubicBezTo>
                <a:cubicBezTo>
                  <a:pt x="684" y="815"/>
                  <a:pt x="684" y="815"/>
                  <a:pt x="684" y="815"/>
                </a:cubicBezTo>
                <a:cubicBezTo>
                  <a:pt x="684" y="808"/>
                  <a:pt x="680" y="805"/>
                  <a:pt x="675" y="803"/>
                </a:cubicBezTo>
                <a:cubicBezTo>
                  <a:pt x="673" y="806"/>
                  <a:pt x="673" y="811"/>
                  <a:pt x="670" y="813"/>
                </a:cubicBezTo>
                <a:cubicBezTo>
                  <a:pt x="667" y="813"/>
                  <a:pt x="666" y="810"/>
                  <a:pt x="662" y="810"/>
                </a:cubicBezTo>
                <a:cubicBezTo>
                  <a:pt x="662" y="810"/>
                  <a:pt x="662" y="810"/>
                  <a:pt x="662" y="810"/>
                </a:cubicBezTo>
                <a:cubicBezTo>
                  <a:pt x="662" y="822"/>
                  <a:pt x="662" y="822"/>
                  <a:pt x="662" y="822"/>
                </a:cubicBezTo>
                <a:cubicBezTo>
                  <a:pt x="664" y="825"/>
                  <a:pt x="669" y="826"/>
                  <a:pt x="672" y="829"/>
                </a:cubicBezTo>
                <a:cubicBezTo>
                  <a:pt x="670" y="828"/>
                  <a:pt x="669" y="828"/>
                  <a:pt x="668" y="828"/>
                </a:cubicBezTo>
                <a:cubicBezTo>
                  <a:pt x="658" y="828"/>
                  <a:pt x="655" y="835"/>
                  <a:pt x="648" y="837"/>
                </a:cubicBezTo>
                <a:cubicBezTo>
                  <a:pt x="652" y="819"/>
                  <a:pt x="639" y="810"/>
                  <a:pt x="643" y="798"/>
                </a:cubicBezTo>
                <a:cubicBezTo>
                  <a:pt x="646" y="799"/>
                  <a:pt x="646" y="804"/>
                  <a:pt x="650" y="804"/>
                </a:cubicBezTo>
                <a:cubicBezTo>
                  <a:pt x="651" y="804"/>
                  <a:pt x="652" y="803"/>
                  <a:pt x="653" y="803"/>
                </a:cubicBezTo>
                <a:cubicBezTo>
                  <a:pt x="653" y="796"/>
                  <a:pt x="655" y="792"/>
                  <a:pt x="658" y="789"/>
                </a:cubicBezTo>
                <a:cubicBezTo>
                  <a:pt x="658" y="789"/>
                  <a:pt x="657" y="789"/>
                  <a:pt x="657" y="789"/>
                </a:cubicBezTo>
                <a:cubicBezTo>
                  <a:pt x="653" y="789"/>
                  <a:pt x="652" y="788"/>
                  <a:pt x="650" y="786"/>
                </a:cubicBezTo>
                <a:cubicBezTo>
                  <a:pt x="648" y="785"/>
                  <a:pt x="647" y="783"/>
                  <a:pt x="644" y="783"/>
                </a:cubicBezTo>
                <a:cubicBezTo>
                  <a:pt x="642" y="783"/>
                  <a:pt x="641" y="784"/>
                  <a:pt x="639" y="784"/>
                </a:cubicBezTo>
                <a:cubicBezTo>
                  <a:pt x="636" y="790"/>
                  <a:pt x="641" y="794"/>
                  <a:pt x="638" y="798"/>
                </a:cubicBezTo>
                <a:cubicBezTo>
                  <a:pt x="634" y="796"/>
                  <a:pt x="631" y="792"/>
                  <a:pt x="625" y="792"/>
                </a:cubicBezTo>
                <a:cubicBezTo>
                  <a:pt x="624" y="792"/>
                  <a:pt x="623" y="793"/>
                  <a:pt x="622" y="793"/>
                </a:cubicBezTo>
                <a:cubicBezTo>
                  <a:pt x="625" y="790"/>
                  <a:pt x="626" y="786"/>
                  <a:pt x="626" y="779"/>
                </a:cubicBezTo>
                <a:cubicBezTo>
                  <a:pt x="624" y="780"/>
                  <a:pt x="623" y="781"/>
                  <a:pt x="622" y="781"/>
                </a:cubicBezTo>
                <a:cubicBezTo>
                  <a:pt x="619" y="781"/>
                  <a:pt x="619" y="776"/>
                  <a:pt x="614" y="776"/>
                </a:cubicBezTo>
                <a:cubicBezTo>
                  <a:pt x="610" y="777"/>
                  <a:pt x="610" y="784"/>
                  <a:pt x="607" y="784"/>
                </a:cubicBezTo>
                <a:cubicBezTo>
                  <a:pt x="607" y="784"/>
                  <a:pt x="606" y="783"/>
                  <a:pt x="605" y="782"/>
                </a:cubicBezTo>
                <a:cubicBezTo>
                  <a:pt x="605" y="793"/>
                  <a:pt x="605" y="793"/>
                  <a:pt x="605" y="793"/>
                </a:cubicBezTo>
                <a:cubicBezTo>
                  <a:pt x="601" y="793"/>
                  <a:pt x="597" y="794"/>
                  <a:pt x="595" y="796"/>
                </a:cubicBezTo>
                <a:cubicBezTo>
                  <a:pt x="600" y="799"/>
                  <a:pt x="608" y="799"/>
                  <a:pt x="603" y="806"/>
                </a:cubicBezTo>
                <a:cubicBezTo>
                  <a:pt x="606" y="806"/>
                  <a:pt x="608" y="805"/>
                  <a:pt x="609" y="805"/>
                </a:cubicBezTo>
                <a:cubicBezTo>
                  <a:pt x="612" y="805"/>
                  <a:pt x="614" y="807"/>
                  <a:pt x="615" y="812"/>
                </a:cubicBezTo>
                <a:cubicBezTo>
                  <a:pt x="616" y="812"/>
                  <a:pt x="616" y="812"/>
                  <a:pt x="617" y="812"/>
                </a:cubicBezTo>
                <a:cubicBezTo>
                  <a:pt x="618" y="812"/>
                  <a:pt x="619" y="810"/>
                  <a:pt x="619" y="809"/>
                </a:cubicBezTo>
                <a:cubicBezTo>
                  <a:pt x="620" y="808"/>
                  <a:pt x="620" y="806"/>
                  <a:pt x="622" y="806"/>
                </a:cubicBezTo>
                <a:cubicBezTo>
                  <a:pt x="622" y="806"/>
                  <a:pt x="622" y="806"/>
                  <a:pt x="622" y="806"/>
                </a:cubicBezTo>
                <a:cubicBezTo>
                  <a:pt x="625" y="809"/>
                  <a:pt x="624" y="814"/>
                  <a:pt x="624" y="818"/>
                </a:cubicBezTo>
                <a:cubicBezTo>
                  <a:pt x="625" y="819"/>
                  <a:pt x="626" y="819"/>
                  <a:pt x="627" y="819"/>
                </a:cubicBezTo>
                <a:cubicBezTo>
                  <a:pt x="634" y="819"/>
                  <a:pt x="635" y="813"/>
                  <a:pt x="638" y="810"/>
                </a:cubicBezTo>
                <a:cubicBezTo>
                  <a:pt x="640" y="814"/>
                  <a:pt x="646" y="822"/>
                  <a:pt x="643" y="825"/>
                </a:cubicBezTo>
                <a:cubicBezTo>
                  <a:pt x="639" y="825"/>
                  <a:pt x="642" y="818"/>
                  <a:pt x="638" y="818"/>
                </a:cubicBezTo>
                <a:cubicBezTo>
                  <a:pt x="638" y="818"/>
                  <a:pt x="638" y="818"/>
                  <a:pt x="638" y="818"/>
                </a:cubicBezTo>
                <a:cubicBezTo>
                  <a:pt x="633" y="823"/>
                  <a:pt x="624" y="823"/>
                  <a:pt x="619" y="827"/>
                </a:cubicBezTo>
                <a:cubicBezTo>
                  <a:pt x="622" y="830"/>
                  <a:pt x="622" y="833"/>
                  <a:pt x="620" y="837"/>
                </a:cubicBezTo>
                <a:cubicBezTo>
                  <a:pt x="622" y="837"/>
                  <a:pt x="624" y="836"/>
                  <a:pt x="626" y="836"/>
                </a:cubicBezTo>
                <a:cubicBezTo>
                  <a:pt x="656" y="836"/>
                  <a:pt x="637" y="917"/>
                  <a:pt x="624" y="928"/>
                </a:cubicBezTo>
                <a:cubicBezTo>
                  <a:pt x="626" y="908"/>
                  <a:pt x="612" y="904"/>
                  <a:pt x="603" y="895"/>
                </a:cubicBezTo>
                <a:cubicBezTo>
                  <a:pt x="604" y="895"/>
                  <a:pt x="605" y="895"/>
                  <a:pt x="606" y="895"/>
                </a:cubicBezTo>
                <a:cubicBezTo>
                  <a:pt x="609" y="895"/>
                  <a:pt x="611" y="895"/>
                  <a:pt x="612" y="896"/>
                </a:cubicBezTo>
                <a:cubicBezTo>
                  <a:pt x="614" y="896"/>
                  <a:pt x="616" y="896"/>
                  <a:pt x="618" y="896"/>
                </a:cubicBezTo>
                <a:cubicBezTo>
                  <a:pt x="619" y="896"/>
                  <a:pt x="621" y="896"/>
                  <a:pt x="624" y="895"/>
                </a:cubicBezTo>
                <a:cubicBezTo>
                  <a:pt x="620" y="888"/>
                  <a:pt x="630" y="887"/>
                  <a:pt x="631" y="880"/>
                </a:cubicBezTo>
                <a:cubicBezTo>
                  <a:pt x="615" y="880"/>
                  <a:pt x="615" y="880"/>
                  <a:pt x="615" y="880"/>
                </a:cubicBezTo>
                <a:cubicBezTo>
                  <a:pt x="620" y="874"/>
                  <a:pt x="621" y="867"/>
                  <a:pt x="619" y="858"/>
                </a:cubicBezTo>
                <a:cubicBezTo>
                  <a:pt x="610" y="862"/>
                  <a:pt x="606" y="864"/>
                  <a:pt x="597" y="870"/>
                </a:cubicBezTo>
                <a:cubicBezTo>
                  <a:pt x="572" y="816"/>
                  <a:pt x="544" y="690"/>
                  <a:pt x="629" y="690"/>
                </a:cubicBezTo>
                <a:cubicBezTo>
                  <a:pt x="629" y="690"/>
                  <a:pt x="629" y="690"/>
                  <a:pt x="629" y="690"/>
                </a:cubicBezTo>
                <a:cubicBezTo>
                  <a:pt x="622" y="698"/>
                  <a:pt x="606" y="707"/>
                  <a:pt x="610" y="721"/>
                </a:cubicBezTo>
                <a:cubicBezTo>
                  <a:pt x="611" y="720"/>
                  <a:pt x="612" y="720"/>
                  <a:pt x="613" y="720"/>
                </a:cubicBezTo>
                <a:cubicBezTo>
                  <a:pt x="617" y="720"/>
                  <a:pt x="617" y="735"/>
                  <a:pt x="619" y="740"/>
                </a:cubicBezTo>
                <a:cubicBezTo>
                  <a:pt x="630" y="736"/>
                  <a:pt x="634" y="725"/>
                  <a:pt x="638" y="714"/>
                </a:cubicBezTo>
                <a:cubicBezTo>
                  <a:pt x="637" y="736"/>
                  <a:pt x="649" y="739"/>
                  <a:pt x="663" y="743"/>
                </a:cubicBezTo>
                <a:cubicBezTo>
                  <a:pt x="663" y="733"/>
                  <a:pt x="668" y="725"/>
                  <a:pt x="662" y="719"/>
                </a:cubicBezTo>
                <a:cubicBezTo>
                  <a:pt x="664" y="719"/>
                  <a:pt x="664" y="721"/>
                  <a:pt x="666" y="721"/>
                </a:cubicBezTo>
                <a:cubicBezTo>
                  <a:pt x="667" y="721"/>
                  <a:pt x="667" y="721"/>
                  <a:pt x="667" y="721"/>
                </a:cubicBezTo>
                <a:cubicBezTo>
                  <a:pt x="667" y="714"/>
                  <a:pt x="667" y="708"/>
                  <a:pt x="663" y="705"/>
                </a:cubicBezTo>
                <a:cubicBezTo>
                  <a:pt x="667" y="705"/>
                  <a:pt x="670" y="704"/>
                  <a:pt x="673" y="704"/>
                </a:cubicBezTo>
                <a:cubicBezTo>
                  <a:pt x="676" y="704"/>
                  <a:pt x="679" y="705"/>
                  <a:pt x="682" y="705"/>
                </a:cubicBezTo>
                <a:cubicBezTo>
                  <a:pt x="685" y="705"/>
                  <a:pt x="689" y="706"/>
                  <a:pt x="693" y="706"/>
                </a:cubicBezTo>
                <a:cubicBezTo>
                  <a:pt x="696" y="706"/>
                  <a:pt x="698" y="706"/>
                  <a:pt x="701" y="705"/>
                </a:cubicBezTo>
                <a:cubicBezTo>
                  <a:pt x="696" y="692"/>
                  <a:pt x="687" y="681"/>
                  <a:pt x="674" y="676"/>
                </a:cubicBezTo>
                <a:cubicBezTo>
                  <a:pt x="675" y="677"/>
                  <a:pt x="676" y="677"/>
                  <a:pt x="678" y="677"/>
                </a:cubicBezTo>
                <a:cubicBezTo>
                  <a:pt x="690" y="677"/>
                  <a:pt x="694" y="668"/>
                  <a:pt x="704" y="666"/>
                </a:cubicBezTo>
                <a:cubicBezTo>
                  <a:pt x="705" y="663"/>
                  <a:pt x="702" y="663"/>
                  <a:pt x="701" y="661"/>
                </a:cubicBezTo>
                <a:cubicBezTo>
                  <a:pt x="705" y="656"/>
                  <a:pt x="712" y="655"/>
                  <a:pt x="713" y="647"/>
                </a:cubicBezTo>
                <a:cubicBezTo>
                  <a:pt x="712" y="647"/>
                  <a:pt x="711" y="646"/>
                  <a:pt x="710" y="646"/>
                </a:cubicBezTo>
                <a:cubicBezTo>
                  <a:pt x="708" y="646"/>
                  <a:pt x="706" y="647"/>
                  <a:pt x="703" y="648"/>
                </a:cubicBezTo>
                <a:cubicBezTo>
                  <a:pt x="701" y="648"/>
                  <a:pt x="698" y="649"/>
                  <a:pt x="696" y="649"/>
                </a:cubicBezTo>
                <a:cubicBezTo>
                  <a:pt x="696" y="649"/>
                  <a:pt x="696" y="649"/>
                  <a:pt x="696" y="649"/>
                </a:cubicBezTo>
                <a:cubicBezTo>
                  <a:pt x="695" y="647"/>
                  <a:pt x="696" y="643"/>
                  <a:pt x="694" y="642"/>
                </a:cubicBezTo>
                <a:cubicBezTo>
                  <a:pt x="683" y="647"/>
                  <a:pt x="667" y="656"/>
                  <a:pt x="662" y="661"/>
                </a:cubicBezTo>
                <a:cubicBezTo>
                  <a:pt x="671" y="650"/>
                  <a:pt x="664" y="634"/>
                  <a:pt x="662" y="618"/>
                </a:cubicBezTo>
                <a:cubicBezTo>
                  <a:pt x="660" y="618"/>
                  <a:pt x="659" y="618"/>
                  <a:pt x="659" y="618"/>
                </a:cubicBezTo>
                <a:cubicBezTo>
                  <a:pt x="653" y="618"/>
                  <a:pt x="653" y="624"/>
                  <a:pt x="650" y="627"/>
                </a:cubicBezTo>
                <a:cubicBezTo>
                  <a:pt x="649" y="626"/>
                  <a:pt x="648" y="625"/>
                  <a:pt x="647" y="625"/>
                </a:cubicBezTo>
                <a:cubicBezTo>
                  <a:pt x="646" y="625"/>
                  <a:pt x="644" y="627"/>
                  <a:pt x="642" y="628"/>
                </a:cubicBezTo>
                <a:cubicBezTo>
                  <a:pt x="641" y="629"/>
                  <a:pt x="639" y="630"/>
                  <a:pt x="637" y="630"/>
                </a:cubicBezTo>
                <a:cubicBezTo>
                  <a:pt x="637" y="630"/>
                  <a:pt x="636" y="630"/>
                  <a:pt x="636" y="630"/>
                </a:cubicBezTo>
                <a:cubicBezTo>
                  <a:pt x="636" y="621"/>
                  <a:pt x="633" y="616"/>
                  <a:pt x="627" y="613"/>
                </a:cubicBezTo>
                <a:cubicBezTo>
                  <a:pt x="627" y="613"/>
                  <a:pt x="627" y="613"/>
                  <a:pt x="627" y="613"/>
                </a:cubicBezTo>
                <a:cubicBezTo>
                  <a:pt x="625" y="613"/>
                  <a:pt x="625" y="615"/>
                  <a:pt x="626" y="617"/>
                </a:cubicBezTo>
                <a:cubicBezTo>
                  <a:pt x="626" y="618"/>
                  <a:pt x="626" y="620"/>
                  <a:pt x="625" y="620"/>
                </a:cubicBezTo>
                <a:cubicBezTo>
                  <a:pt x="624" y="620"/>
                  <a:pt x="624" y="620"/>
                  <a:pt x="624" y="620"/>
                </a:cubicBezTo>
                <a:cubicBezTo>
                  <a:pt x="622" y="616"/>
                  <a:pt x="622" y="610"/>
                  <a:pt x="619" y="606"/>
                </a:cubicBezTo>
                <a:cubicBezTo>
                  <a:pt x="618" y="606"/>
                  <a:pt x="618" y="606"/>
                  <a:pt x="618" y="606"/>
                </a:cubicBezTo>
                <a:cubicBezTo>
                  <a:pt x="617" y="606"/>
                  <a:pt x="616" y="607"/>
                  <a:pt x="615" y="607"/>
                </a:cubicBezTo>
                <a:cubicBezTo>
                  <a:pt x="614" y="608"/>
                  <a:pt x="614" y="608"/>
                  <a:pt x="612" y="608"/>
                </a:cubicBezTo>
                <a:cubicBezTo>
                  <a:pt x="612" y="608"/>
                  <a:pt x="612" y="608"/>
                  <a:pt x="612" y="608"/>
                </a:cubicBezTo>
                <a:cubicBezTo>
                  <a:pt x="610" y="603"/>
                  <a:pt x="609" y="598"/>
                  <a:pt x="603" y="598"/>
                </a:cubicBezTo>
                <a:cubicBezTo>
                  <a:pt x="602" y="598"/>
                  <a:pt x="602" y="598"/>
                  <a:pt x="602" y="598"/>
                </a:cubicBezTo>
                <a:cubicBezTo>
                  <a:pt x="602" y="603"/>
                  <a:pt x="598" y="607"/>
                  <a:pt x="602" y="611"/>
                </a:cubicBezTo>
                <a:cubicBezTo>
                  <a:pt x="595" y="611"/>
                  <a:pt x="595" y="611"/>
                  <a:pt x="595" y="611"/>
                </a:cubicBezTo>
                <a:cubicBezTo>
                  <a:pt x="596" y="618"/>
                  <a:pt x="597" y="624"/>
                  <a:pt x="597" y="632"/>
                </a:cubicBezTo>
                <a:cubicBezTo>
                  <a:pt x="604" y="635"/>
                  <a:pt x="610" y="649"/>
                  <a:pt x="610" y="652"/>
                </a:cubicBezTo>
                <a:cubicBezTo>
                  <a:pt x="606" y="638"/>
                  <a:pt x="586" y="639"/>
                  <a:pt x="574" y="635"/>
                </a:cubicBezTo>
                <a:cubicBezTo>
                  <a:pt x="580" y="604"/>
                  <a:pt x="595" y="547"/>
                  <a:pt x="622" y="547"/>
                </a:cubicBezTo>
                <a:cubicBezTo>
                  <a:pt x="630" y="547"/>
                  <a:pt x="638" y="551"/>
                  <a:pt x="648" y="562"/>
                </a:cubicBezTo>
                <a:cubicBezTo>
                  <a:pt x="645" y="559"/>
                  <a:pt x="637" y="561"/>
                  <a:pt x="636" y="557"/>
                </a:cubicBezTo>
                <a:cubicBezTo>
                  <a:pt x="638" y="565"/>
                  <a:pt x="628" y="561"/>
                  <a:pt x="629" y="569"/>
                </a:cubicBezTo>
                <a:cubicBezTo>
                  <a:pt x="632" y="569"/>
                  <a:pt x="636" y="569"/>
                  <a:pt x="636" y="574"/>
                </a:cubicBezTo>
                <a:cubicBezTo>
                  <a:pt x="634" y="578"/>
                  <a:pt x="629" y="579"/>
                  <a:pt x="631" y="588"/>
                </a:cubicBezTo>
                <a:cubicBezTo>
                  <a:pt x="632" y="588"/>
                  <a:pt x="633" y="588"/>
                  <a:pt x="635" y="588"/>
                </a:cubicBezTo>
                <a:cubicBezTo>
                  <a:pt x="640" y="588"/>
                  <a:pt x="647" y="586"/>
                  <a:pt x="650" y="584"/>
                </a:cubicBezTo>
                <a:cubicBezTo>
                  <a:pt x="651" y="590"/>
                  <a:pt x="649" y="595"/>
                  <a:pt x="655" y="599"/>
                </a:cubicBezTo>
                <a:cubicBezTo>
                  <a:pt x="659" y="596"/>
                  <a:pt x="663" y="593"/>
                  <a:pt x="665" y="588"/>
                </a:cubicBezTo>
                <a:cubicBezTo>
                  <a:pt x="666" y="596"/>
                  <a:pt x="677" y="595"/>
                  <a:pt x="682" y="599"/>
                </a:cubicBezTo>
                <a:cubicBezTo>
                  <a:pt x="681" y="590"/>
                  <a:pt x="680" y="587"/>
                  <a:pt x="675" y="579"/>
                </a:cubicBezTo>
                <a:cubicBezTo>
                  <a:pt x="680" y="575"/>
                  <a:pt x="689" y="576"/>
                  <a:pt x="691" y="569"/>
                </a:cubicBezTo>
                <a:cubicBezTo>
                  <a:pt x="688" y="566"/>
                  <a:pt x="682" y="568"/>
                  <a:pt x="682" y="564"/>
                </a:cubicBezTo>
                <a:cubicBezTo>
                  <a:pt x="686" y="543"/>
                  <a:pt x="709" y="534"/>
                  <a:pt x="723" y="519"/>
                </a:cubicBezTo>
                <a:cubicBezTo>
                  <a:pt x="718" y="531"/>
                  <a:pt x="718" y="544"/>
                  <a:pt x="720" y="560"/>
                </a:cubicBezTo>
                <a:cubicBezTo>
                  <a:pt x="720" y="560"/>
                  <a:pt x="720" y="560"/>
                  <a:pt x="720" y="560"/>
                </a:cubicBezTo>
                <a:cubicBezTo>
                  <a:pt x="723" y="560"/>
                  <a:pt x="723" y="558"/>
                  <a:pt x="725" y="557"/>
                </a:cubicBezTo>
                <a:cubicBezTo>
                  <a:pt x="724" y="565"/>
                  <a:pt x="729" y="567"/>
                  <a:pt x="733" y="570"/>
                </a:cubicBezTo>
                <a:cubicBezTo>
                  <a:pt x="736" y="566"/>
                  <a:pt x="740" y="564"/>
                  <a:pt x="739" y="557"/>
                </a:cubicBezTo>
                <a:cubicBezTo>
                  <a:pt x="739" y="557"/>
                  <a:pt x="740" y="557"/>
                  <a:pt x="741" y="557"/>
                </a:cubicBezTo>
                <a:cubicBezTo>
                  <a:pt x="744" y="557"/>
                  <a:pt x="745" y="556"/>
                  <a:pt x="747" y="555"/>
                </a:cubicBezTo>
                <a:cubicBezTo>
                  <a:pt x="748" y="551"/>
                  <a:pt x="745" y="543"/>
                  <a:pt x="749" y="541"/>
                </a:cubicBezTo>
                <a:cubicBezTo>
                  <a:pt x="749" y="544"/>
                  <a:pt x="749" y="548"/>
                  <a:pt x="753" y="548"/>
                </a:cubicBezTo>
                <a:cubicBezTo>
                  <a:pt x="754" y="548"/>
                  <a:pt x="754" y="548"/>
                  <a:pt x="754" y="548"/>
                </a:cubicBezTo>
                <a:cubicBezTo>
                  <a:pt x="751" y="536"/>
                  <a:pt x="764" y="536"/>
                  <a:pt x="756" y="528"/>
                </a:cubicBezTo>
                <a:cubicBezTo>
                  <a:pt x="757" y="528"/>
                  <a:pt x="759" y="528"/>
                  <a:pt x="761" y="528"/>
                </a:cubicBezTo>
                <a:cubicBezTo>
                  <a:pt x="764" y="528"/>
                  <a:pt x="766" y="527"/>
                  <a:pt x="768" y="526"/>
                </a:cubicBezTo>
                <a:cubicBezTo>
                  <a:pt x="772" y="543"/>
                  <a:pt x="787" y="539"/>
                  <a:pt x="798" y="550"/>
                </a:cubicBezTo>
                <a:cubicBezTo>
                  <a:pt x="799" y="549"/>
                  <a:pt x="800" y="548"/>
                  <a:pt x="801" y="548"/>
                </a:cubicBezTo>
                <a:cubicBezTo>
                  <a:pt x="802" y="548"/>
                  <a:pt x="802" y="548"/>
                  <a:pt x="802" y="548"/>
                </a:cubicBezTo>
                <a:cubicBezTo>
                  <a:pt x="801" y="525"/>
                  <a:pt x="794" y="509"/>
                  <a:pt x="781" y="497"/>
                </a:cubicBezTo>
                <a:cubicBezTo>
                  <a:pt x="793" y="506"/>
                  <a:pt x="807" y="509"/>
                  <a:pt x="824" y="509"/>
                </a:cubicBezTo>
                <a:cubicBezTo>
                  <a:pt x="825" y="509"/>
                  <a:pt x="825" y="509"/>
                  <a:pt x="826" y="509"/>
                </a:cubicBezTo>
                <a:cubicBezTo>
                  <a:pt x="831" y="506"/>
                  <a:pt x="822" y="501"/>
                  <a:pt x="827" y="499"/>
                </a:cubicBezTo>
                <a:cubicBezTo>
                  <a:pt x="837" y="498"/>
                  <a:pt x="848" y="500"/>
                  <a:pt x="850" y="492"/>
                </a:cubicBezTo>
                <a:cubicBezTo>
                  <a:pt x="843" y="490"/>
                  <a:pt x="835" y="488"/>
                  <a:pt x="831" y="483"/>
                </a:cubicBezTo>
                <a:cubicBezTo>
                  <a:pt x="831" y="481"/>
                  <a:pt x="834" y="482"/>
                  <a:pt x="834" y="480"/>
                </a:cubicBezTo>
                <a:cubicBezTo>
                  <a:pt x="828" y="476"/>
                  <a:pt x="821" y="475"/>
                  <a:pt x="814" y="475"/>
                </a:cubicBezTo>
                <a:cubicBezTo>
                  <a:pt x="809" y="475"/>
                  <a:pt x="803" y="476"/>
                  <a:pt x="797" y="476"/>
                </a:cubicBezTo>
                <a:cubicBezTo>
                  <a:pt x="791" y="477"/>
                  <a:pt x="786" y="478"/>
                  <a:pt x="780" y="478"/>
                </a:cubicBezTo>
                <a:cubicBezTo>
                  <a:pt x="780" y="478"/>
                  <a:pt x="780" y="478"/>
                  <a:pt x="780" y="478"/>
                </a:cubicBezTo>
                <a:cubicBezTo>
                  <a:pt x="802" y="470"/>
                  <a:pt x="804" y="448"/>
                  <a:pt x="809" y="425"/>
                </a:cubicBezTo>
                <a:cubicBezTo>
                  <a:pt x="808" y="425"/>
                  <a:pt x="807" y="425"/>
                  <a:pt x="806" y="425"/>
                </a:cubicBezTo>
                <a:cubicBezTo>
                  <a:pt x="800" y="425"/>
                  <a:pt x="797" y="429"/>
                  <a:pt x="793" y="432"/>
                </a:cubicBezTo>
                <a:cubicBezTo>
                  <a:pt x="792" y="429"/>
                  <a:pt x="790" y="429"/>
                  <a:pt x="787" y="429"/>
                </a:cubicBezTo>
                <a:cubicBezTo>
                  <a:pt x="787" y="429"/>
                  <a:pt x="786" y="429"/>
                  <a:pt x="785" y="429"/>
                </a:cubicBezTo>
                <a:cubicBezTo>
                  <a:pt x="785" y="429"/>
                  <a:pt x="784" y="429"/>
                  <a:pt x="783" y="429"/>
                </a:cubicBezTo>
                <a:cubicBezTo>
                  <a:pt x="781" y="429"/>
                  <a:pt x="778" y="428"/>
                  <a:pt x="774" y="425"/>
                </a:cubicBezTo>
                <a:cubicBezTo>
                  <a:pt x="781" y="421"/>
                  <a:pt x="774" y="412"/>
                  <a:pt x="776" y="403"/>
                </a:cubicBezTo>
                <a:cubicBezTo>
                  <a:pt x="776" y="403"/>
                  <a:pt x="775" y="403"/>
                  <a:pt x="775" y="403"/>
                </a:cubicBezTo>
                <a:cubicBezTo>
                  <a:pt x="773" y="403"/>
                  <a:pt x="772" y="404"/>
                  <a:pt x="770" y="405"/>
                </a:cubicBezTo>
                <a:cubicBezTo>
                  <a:pt x="769" y="406"/>
                  <a:pt x="768" y="407"/>
                  <a:pt x="767" y="407"/>
                </a:cubicBezTo>
                <a:cubicBezTo>
                  <a:pt x="767" y="407"/>
                  <a:pt x="766" y="407"/>
                  <a:pt x="766" y="406"/>
                </a:cubicBezTo>
                <a:cubicBezTo>
                  <a:pt x="767" y="400"/>
                  <a:pt x="768" y="395"/>
                  <a:pt x="768" y="387"/>
                </a:cubicBezTo>
                <a:cubicBezTo>
                  <a:pt x="767" y="388"/>
                  <a:pt x="766" y="388"/>
                  <a:pt x="765" y="388"/>
                </a:cubicBezTo>
                <a:cubicBezTo>
                  <a:pt x="759" y="388"/>
                  <a:pt x="764" y="369"/>
                  <a:pt x="756" y="369"/>
                </a:cubicBezTo>
                <a:cubicBezTo>
                  <a:pt x="748" y="370"/>
                  <a:pt x="750" y="382"/>
                  <a:pt x="743" y="382"/>
                </a:cubicBezTo>
                <a:cubicBezTo>
                  <a:pt x="742" y="382"/>
                  <a:pt x="740" y="382"/>
                  <a:pt x="739" y="381"/>
                </a:cubicBezTo>
                <a:cubicBezTo>
                  <a:pt x="730" y="395"/>
                  <a:pt x="733" y="421"/>
                  <a:pt x="732" y="439"/>
                </a:cubicBezTo>
                <a:cubicBezTo>
                  <a:pt x="730" y="422"/>
                  <a:pt x="722" y="404"/>
                  <a:pt x="708" y="404"/>
                </a:cubicBezTo>
                <a:cubicBezTo>
                  <a:pt x="707" y="404"/>
                  <a:pt x="707" y="404"/>
                  <a:pt x="706" y="404"/>
                </a:cubicBezTo>
                <a:cubicBezTo>
                  <a:pt x="706" y="397"/>
                  <a:pt x="700" y="395"/>
                  <a:pt x="692" y="394"/>
                </a:cubicBezTo>
                <a:cubicBezTo>
                  <a:pt x="694" y="409"/>
                  <a:pt x="691" y="419"/>
                  <a:pt x="697" y="430"/>
                </a:cubicBezTo>
                <a:cubicBezTo>
                  <a:pt x="697" y="430"/>
                  <a:pt x="696" y="430"/>
                  <a:pt x="695" y="430"/>
                </a:cubicBezTo>
                <a:cubicBezTo>
                  <a:pt x="694" y="430"/>
                  <a:pt x="693" y="430"/>
                  <a:pt x="692" y="430"/>
                </a:cubicBezTo>
                <a:cubicBezTo>
                  <a:pt x="690" y="430"/>
                  <a:pt x="689" y="430"/>
                  <a:pt x="688" y="430"/>
                </a:cubicBezTo>
                <a:cubicBezTo>
                  <a:pt x="686" y="430"/>
                  <a:pt x="684" y="430"/>
                  <a:pt x="684" y="432"/>
                </a:cubicBezTo>
                <a:cubicBezTo>
                  <a:pt x="695" y="448"/>
                  <a:pt x="715" y="455"/>
                  <a:pt x="730" y="468"/>
                </a:cubicBezTo>
                <a:cubicBezTo>
                  <a:pt x="726" y="467"/>
                  <a:pt x="721" y="467"/>
                  <a:pt x="717" y="467"/>
                </a:cubicBezTo>
                <a:cubicBezTo>
                  <a:pt x="677" y="467"/>
                  <a:pt x="633" y="480"/>
                  <a:pt x="615" y="512"/>
                </a:cubicBezTo>
                <a:cubicBezTo>
                  <a:pt x="613" y="486"/>
                  <a:pt x="597" y="474"/>
                  <a:pt x="581" y="463"/>
                </a:cubicBezTo>
                <a:cubicBezTo>
                  <a:pt x="590" y="463"/>
                  <a:pt x="596" y="465"/>
                  <a:pt x="603" y="465"/>
                </a:cubicBezTo>
                <a:cubicBezTo>
                  <a:pt x="605" y="465"/>
                  <a:pt x="608" y="465"/>
                  <a:pt x="610" y="464"/>
                </a:cubicBezTo>
                <a:cubicBezTo>
                  <a:pt x="614" y="460"/>
                  <a:pt x="608" y="461"/>
                  <a:pt x="609" y="456"/>
                </a:cubicBezTo>
                <a:cubicBezTo>
                  <a:pt x="616" y="454"/>
                  <a:pt x="620" y="451"/>
                  <a:pt x="622" y="444"/>
                </a:cubicBezTo>
                <a:cubicBezTo>
                  <a:pt x="616" y="442"/>
                  <a:pt x="612" y="442"/>
                  <a:pt x="608" y="442"/>
                </a:cubicBezTo>
                <a:cubicBezTo>
                  <a:pt x="606" y="442"/>
                  <a:pt x="605" y="442"/>
                  <a:pt x="603" y="442"/>
                </a:cubicBezTo>
                <a:cubicBezTo>
                  <a:pt x="601" y="442"/>
                  <a:pt x="600" y="442"/>
                  <a:pt x="598" y="442"/>
                </a:cubicBezTo>
                <a:cubicBezTo>
                  <a:pt x="598" y="442"/>
                  <a:pt x="597" y="442"/>
                  <a:pt x="597" y="442"/>
                </a:cubicBezTo>
                <a:cubicBezTo>
                  <a:pt x="608" y="434"/>
                  <a:pt x="607" y="424"/>
                  <a:pt x="607" y="411"/>
                </a:cubicBezTo>
                <a:cubicBezTo>
                  <a:pt x="597" y="412"/>
                  <a:pt x="591" y="417"/>
                  <a:pt x="586" y="423"/>
                </a:cubicBezTo>
                <a:cubicBezTo>
                  <a:pt x="586" y="418"/>
                  <a:pt x="586" y="418"/>
                  <a:pt x="586" y="418"/>
                </a:cubicBezTo>
                <a:cubicBezTo>
                  <a:pt x="586" y="418"/>
                  <a:pt x="586" y="418"/>
                  <a:pt x="586" y="418"/>
                </a:cubicBezTo>
                <a:cubicBezTo>
                  <a:pt x="579" y="418"/>
                  <a:pt x="581" y="426"/>
                  <a:pt x="574" y="427"/>
                </a:cubicBezTo>
                <a:cubicBezTo>
                  <a:pt x="568" y="426"/>
                  <a:pt x="567" y="419"/>
                  <a:pt x="562" y="416"/>
                </a:cubicBezTo>
                <a:cubicBezTo>
                  <a:pt x="562" y="418"/>
                  <a:pt x="559" y="422"/>
                  <a:pt x="556" y="422"/>
                </a:cubicBezTo>
                <a:cubicBezTo>
                  <a:pt x="555" y="422"/>
                  <a:pt x="554" y="421"/>
                  <a:pt x="554" y="420"/>
                </a:cubicBezTo>
                <a:cubicBezTo>
                  <a:pt x="562" y="419"/>
                  <a:pt x="560" y="409"/>
                  <a:pt x="564" y="404"/>
                </a:cubicBezTo>
                <a:cubicBezTo>
                  <a:pt x="564" y="404"/>
                  <a:pt x="563" y="404"/>
                  <a:pt x="562" y="404"/>
                </a:cubicBezTo>
                <a:cubicBezTo>
                  <a:pt x="561" y="404"/>
                  <a:pt x="560" y="404"/>
                  <a:pt x="559" y="404"/>
                </a:cubicBezTo>
                <a:cubicBezTo>
                  <a:pt x="558" y="405"/>
                  <a:pt x="557" y="405"/>
                  <a:pt x="556" y="405"/>
                </a:cubicBezTo>
                <a:cubicBezTo>
                  <a:pt x="554" y="405"/>
                  <a:pt x="552" y="404"/>
                  <a:pt x="552" y="403"/>
                </a:cubicBezTo>
                <a:cubicBezTo>
                  <a:pt x="545" y="382"/>
                  <a:pt x="559" y="371"/>
                  <a:pt x="562" y="345"/>
                </a:cubicBezTo>
                <a:cubicBezTo>
                  <a:pt x="562" y="356"/>
                  <a:pt x="568" y="362"/>
                  <a:pt x="569" y="372"/>
                </a:cubicBezTo>
                <a:cubicBezTo>
                  <a:pt x="570" y="372"/>
                  <a:pt x="571" y="372"/>
                  <a:pt x="572" y="372"/>
                </a:cubicBezTo>
                <a:cubicBezTo>
                  <a:pt x="576" y="372"/>
                  <a:pt x="578" y="375"/>
                  <a:pt x="578" y="379"/>
                </a:cubicBezTo>
                <a:cubicBezTo>
                  <a:pt x="580" y="378"/>
                  <a:pt x="581" y="378"/>
                  <a:pt x="583" y="378"/>
                </a:cubicBezTo>
                <a:cubicBezTo>
                  <a:pt x="585" y="378"/>
                  <a:pt x="587" y="379"/>
                  <a:pt x="589" y="380"/>
                </a:cubicBezTo>
                <a:cubicBezTo>
                  <a:pt x="591" y="381"/>
                  <a:pt x="593" y="382"/>
                  <a:pt x="596" y="382"/>
                </a:cubicBezTo>
                <a:cubicBezTo>
                  <a:pt x="597" y="382"/>
                  <a:pt x="597" y="382"/>
                  <a:pt x="597" y="382"/>
                </a:cubicBezTo>
                <a:cubicBezTo>
                  <a:pt x="596" y="372"/>
                  <a:pt x="594" y="368"/>
                  <a:pt x="600" y="363"/>
                </a:cubicBezTo>
                <a:cubicBezTo>
                  <a:pt x="597" y="362"/>
                  <a:pt x="591" y="353"/>
                  <a:pt x="593" y="351"/>
                </a:cubicBezTo>
                <a:cubicBezTo>
                  <a:pt x="595" y="353"/>
                  <a:pt x="597" y="353"/>
                  <a:pt x="599" y="353"/>
                </a:cubicBezTo>
                <a:cubicBezTo>
                  <a:pt x="600" y="353"/>
                  <a:pt x="601" y="353"/>
                  <a:pt x="602" y="353"/>
                </a:cubicBezTo>
                <a:cubicBezTo>
                  <a:pt x="579" y="323"/>
                  <a:pt x="620" y="339"/>
                  <a:pt x="638" y="329"/>
                </a:cubicBezTo>
                <a:cubicBezTo>
                  <a:pt x="630" y="314"/>
                  <a:pt x="618" y="304"/>
                  <a:pt x="600" y="300"/>
                </a:cubicBezTo>
                <a:cubicBezTo>
                  <a:pt x="613" y="294"/>
                  <a:pt x="632" y="293"/>
                  <a:pt x="638" y="280"/>
                </a:cubicBezTo>
                <a:cubicBezTo>
                  <a:pt x="637" y="280"/>
                  <a:pt x="637" y="280"/>
                  <a:pt x="637" y="280"/>
                </a:cubicBezTo>
                <a:cubicBezTo>
                  <a:pt x="635" y="280"/>
                  <a:pt x="633" y="278"/>
                  <a:pt x="632" y="276"/>
                </a:cubicBezTo>
                <a:cubicBezTo>
                  <a:pt x="638" y="271"/>
                  <a:pt x="646" y="268"/>
                  <a:pt x="648" y="259"/>
                </a:cubicBezTo>
                <a:cubicBezTo>
                  <a:pt x="617" y="259"/>
                  <a:pt x="600" y="262"/>
                  <a:pt x="586" y="286"/>
                </a:cubicBezTo>
                <a:cubicBezTo>
                  <a:pt x="592" y="270"/>
                  <a:pt x="591" y="264"/>
                  <a:pt x="588" y="245"/>
                </a:cubicBezTo>
                <a:cubicBezTo>
                  <a:pt x="588" y="245"/>
                  <a:pt x="587" y="246"/>
                  <a:pt x="587" y="246"/>
                </a:cubicBezTo>
                <a:cubicBezTo>
                  <a:pt x="579" y="246"/>
                  <a:pt x="584" y="233"/>
                  <a:pt x="579" y="230"/>
                </a:cubicBezTo>
                <a:cubicBezTo>
                  <a:pt x="572" y="231"/>
                  <a:pt x="571" y="238"/>
                  <a:pt x="568" y="244"/>
                </a:cubicBezTo>
                <a:cubicBezTo>
                  <a:pt x="565" y="244"/>
                  <a:pt x="566" y="240"/>
                  <a:pt x="563" y="240"/>
                </a:cubicBezTo>
                <a:cubicBezTo>
                  <a:pt x="563" y="240"/>
                  <a:pt x="563" y="240"/>
                  <a:pt x="562" y="240"/>
                </a:cubicBezTo>
                <a:cubicBezTo>
                  <a:pt x="562" y="247"/>
                  <a:pt x="562" y="247"/>
                  <a:pt x="562" y="247"/>
                </a:cubicBezTo>
                <a:cubicBezTo>
                  <a:pt x="561" y="246"/>
                  <a:pt x="560" y="246"/>
                  <a:pt x="559" y="246"/>
                </a:cubicBezTo>
                <a:cubicBezTo>
                  <a:pt x="557" y="246"/>
                  <a:pt x="555" y="248"/>
                  <a:pt x="552" y="249"/>
                </a:cubicBezTo>
                <a:cubicBezTo>
                  <a:pt x="551" y="238"/>
                  <a:pt x="545" y="232"/>
                  <a:pt x="538" y="227"/>
                </a:cubicBezTo>
                <a:cubicBezTo>
                  <a:pt x="538" y="231"/>
                  <a:pt x="537" y="235"/>
                  <a:pt x="535" y="237"/>
                </a:cubicBezTo>
                <a:cubicBezTo>
                  <a:pt x="534" y="231"/>
                  <a:pt x="530" y="228"/>
                  <a:pt x="530" y="221"/>
                </a:cubicBezTo>
                <a:cubicBezTo>
                  <a:pt x="529" y="221"/>
                  <a:pt x="528" y="221"/>
                  <a:pt x="527" y="221"/>
                </a:cubicBezTo>
                <a:cubicBezTo>
                  <a:pt x="524" y="221"/>
                  <a:pt x="523" y="223"/>
                  <a:pt x="521" y="225"/>
                </a:cubicBezTo>
                <a:cubicBezTo>
                  <a:pt x="519" y="217"/>
                  <a:pt x="511" y="216"/>
                  <a:pt x="506" y="211"/>
                </a:cubicBezTo>
                <a:cubicBezTo>
                  <a:pt x="503" y="219"/>
                  <a:pt x="505" y="224"/>
                  <a:pt x="506" y="232"/>
                </a:cubicBezTo>
                <a:cubicBezTo>
                  <a:pt x="504" y="232"/>
                  <a:pt x="504" y="230"/>
                  <a:pt x="502" y="230"/>
                </a:cubicBezTo>
                <a:cubicBezTo>
                  <a:pt x="501" y="230"/>
                  <a:pt x="501" y="230"/>
                  <a:pt x="501" y="230"/>
                </a:cubicBezTo>
                <a:cubicBezTo>
                  <a:pt x="502" y="253"/>
                  <a:pt x="514" y="267"/>
                  <a:pt x="529" y="280"/>
                </a:cubicBezTo>
                <a:cubicBezTo>
                  <a:pt x="517" y="269"/>
                  <a:pt x="503" y="263"/>
                  <a:pt x="486" y="263"/>
                </a:cubicBezTo>
                <a:cubicBezTo>
                  <a:pt x="482" y="263"/>
                  <a:pt x="478" y="264"/>
                  <a:pt x="473" y="264"/>
                </a:cubicBezTo>
                <a:cubicBezTo>
                  <a:pt x="476" y="275"/>
                  <a:pt x="483" y="285"/>
                  <a:pt x="496" y="292"/>
                </a:cubicBezTo>
                <a:cubicBezTo>
                  <a:pt x="490" y="292"/>
                  <a:pt x="486" y="294"/>
                  <a:pt x="485" y="298"/>
                </a:cubicBezTo>
                <a:cubicBezTo>
                  <a:pt x="491" y="303"/>
                  <a:pt x="498" y="305"/>
                  <a:pt x="507" y="305"/>
                </a:cubicBezTo>
                <a:cubicBezTo>
                  <a:pt x="517" y="305"/>
                  <a:pt x="527" y="303"/>
                  <a:pt x="537" y="302"/>
                </a:cubicBezTo>
                <a:cubicBezTo>
                  <a:pt x="538" y="304"/>
                  <a:pt x="539" y="306"/>
                  <a:pt x="540" y="309"/>
                </a:cubicBezTo>
                <a:cubicBezTo>
                  <a:pt x="506" y="322"/>
                  <a:pt x="479" y="344"/>
                  <a:pt x="475" y="387"/>
                </a:cubicBezTo>
                <a:cubicBezTo>
                  <a:pt x="461" y="359"/>
                  <a:pt x="431" y="304"/>
                  <a:pt x="401" y="281"/>
                </a:cubicBezTo>
                <a:cubicBezTo>
                  <a:pt x="391" y="268"/>
                  <a:pt x="385" y="257"/>
                  <a:pt x="396" y="245"/>
                </a:cubicBezTo>
                <a:cubicBezTo>
                  <a:pt x="394" y="251"/>
                  <a:pt x="396" y="253"/>
                  <a:pt x="396" y="259"/>
                </a:cubicBezTo>
                <a:cubicBezTo>
                  <a:pt x="397" y="259"/>
                  <a:pt x="398" y="259"/>
                  <a:pt x="398" y="259"/>
                </a:cubicBezTo>
                <a:cubicBezTo>
                  <a:pt x="400" y="259"/>
                  <a:pt x="402" y="260"/>
                  <a:pt x="403" y="261"/>
                </a:cubicBezTo>
                <a:cubicBezTo>
                  <a:pt x="404" y="262"/>
                  <a:pt x="406" y="263"/>
                  <a:pt x="408" y="263"/>
                </a:cubicBezTo>
                <a:cubicBezTo>
                  <a:pt x="408" y="263"/>
                  <a:pt x="408" y="263"/>
                  <a:pt x="408" y="263"/>
                </a:cubicBezTo>
                <a:cubicBezTo>
                  <a:pt x="409" y="260"/>
                  <a:pt x="406" y="252"/>
                  <a:pt x="410" y="252"/>
                </a:cubicBezTo>
                <a:cubicBezTo>
                  <a:pt x="413" y="253"/>
                  <a:pt x="417" y="254"/>
                  <a:pt x="421" y="254"/>
                </a:cubicBezTo>
                <a:cubicBezTo>
                  <a:pt x="422" y="254"/>
                  <a:pt x="423" y="254"/>
                  <a:pt x="424" y="254"/>
                </a:cubicBezTo>
                <a:cubicBezTo>
                  <a:pt x="425" y="250"/>
                  <a:pt x="419" y="241"/>
                  <a:pt x="417" y="235"/>
                </a:cubicBezTo>
                <a:cubicBezTo>
                  <a:pt x="418" y="235"/>
                  <a:pt x="418" y="235"/>
                  <a:pt x="418" y="235"/>
                </a:cubicBezTo>
                <a:cubicBezTo>
                  <a:pt x="420" y="235"/>
                  <a:pt x="422" y="234"/>
                  <a:pt x="423" y="233"/>
                </a:cubicBezTo>
                <a:cubicBezTo>
                  <a:pt x="425" y="231"/>
                  <a:pt x="426" y="230"/>
                  <a:pt x="429" y="230"/>
                </a:cubicBezTo>
                <a:cubicBezTo>
                  <a:pt x="430" y="230"/>
                  <a:pt x="430" y="230"/>
                  <a:pt x="431" y="230"/>
                </a:cubicBezTo>
                <a:cubicBezTo>
                  <a:pt x="431" y="222"/>
                  <a:pt x="419" y="225"/>
                  <a:pt x="415" y="220"/>
                </a:cubicBezTo>
                <a:cubicBezTo>
                  <a:pt x="422" y="216"/>
                  <a:pt x="421" y="207"/>
                  <a:pt x="419" y="201"/>
                </a:cubicBezTo>
                <a:cubicBezTo>
                  <a:pt x="413" y="206"/>
                  <a:pt x="404" y="207"/>
                  <a:pt x="403" y="216"/>
                </a:cubicBezTo>
                <a:cubicBezTo>
                  <a:pt x="401" y="210"/>
                  <a:pt x="396" y="207"/>
                  <a:pt x="390" y="204"/>
                </a:cubicBezTo>
                <a:cubicBezTo>
                  <a:pt x="390" y="210"/>
                  <a:pt x="387" y="212"/>
                  <a:pt x="384" y="215"/>
                </a:cubicBezTo>
                <a:cubicBezTo>
                  <a:pt x="382" y="211"/>
                  <a:pt x="378" y="210"/>
                  <a:pt x="375" y="210"/>
                </a:cubicBezTo>
                <a:cubicBezTo>
                  <a:pt x="373" y="210"/>
                  <a:pt x="371" y="210"/>
                  <a:pt x="369" y="211"/>
                </a:cubicBezTo>
                <a:cubicBezTo>
                  <a:pt x="367" y="211"/>
                  <a:pt x="365" y="211"/>
                  <a:pt x="363" y="211"/>
                </a:cubicBezTo>
                <a:cubicBezTo>
                  <a:pt x="362" y="211"/>
                  <a:pt x="362" y="211"/>
                  <a:pt x="362" y="211"/>
                </a:cubicBezTo>
                <a:cubicBezTo>
                  <a:pt x="361" y="223"/>
                  <a:pt x="371" y="223"/>
                  <a:pt x="374" y="230"/>
                </a:cubicBezTo>
                <a:cubicBezTo>
                  <a:pt x="372" y="231"/>
                  <a:pt x="369" y="231"/>
                  <a:pt x="366" y="231"/>
                </a:cubicBezTo>
                <a:cubicBezTo>
                  <a:pt x="335" y="231"/>
                  <a:pt x="284" y="199"/>
                  <a:pt x="306" y="162"/>
                </a:cubicBezTo>
                <a:cubicBezTo>
                  <a:pt x="305" y="168"/>
                  <a:pt x="306" y="173"/>
                  <a:pt x="308" y="177"/>
                </a:cubicBezTo>
                <a:cubicBezTo>
                  <a:pt x="308" y="177"/>
                  <a:pt x="309" y="177"/>
                  <a:pt x="309" y="177"/>
                </a:cubicBezTo>
                <a:cubicBezTo>
                  <a:pt x="314" y="177"/>
                  <a:pt x="317" y="179"/>
                  <a:pt x="321" y="180"/>
                </a:cubicBezTo>
                <a:cubicBezTo>
                  <a:pt x="323" y="175"/>
                  <a:pt x="319" y="167"/>
                  <a:pt x="321" y="167"/>
                </a:cubicBezTo>
                <a:cubicBezTo>
                  <a:pt x="323" y="168"/>
                  <a:pt x="325" y="169"/>
                  <a:pt x="327" y="169"/>
                </a:cubicBezTo>
                <a:cubicBezTo>
                  <a:pt x="330" y="169"/>
                  <a:pt x="334" y="168"/>
                  <a:pt x="337" y="167"/>
                </a:cubicBezTo>
                <a:cubicBezTo>
                  <a:pt x="334" y="159"/>
                  <a:pt x="330" y="152"/>
                  <a:pt x="323" y="150"/>
                </a:cubicBezTo>
                <a:cubicBezTo>
                  <a:pt x="330" y="148"/>
                  <a:pt x="334" y="143"/>
                  <a:pt x="335" y="136"/>
                </a:cubicBezTo>
                <a:cubicBezTo>
                  <a:pt x="330" y="136"/>
                  <a:pt x="327" y="135"/>
                  <a:pt x="324" y="135"/>
                </a:cubicBezTo>
                <a:cubicBezTo>
                  <a:pt x="323" y="135"/>
                  <a:pt x="321" y="135"/>
                  <a:pt x="318" y="136"/>
                </a:cubicBezTo>
                <a:cubicBezTo>
                  <a:pt x="324" y="131"/>
                  <a:pt x="319" y="122"/>
                  <a:pt x="320" y="114"/>
                </a:cubicBezTo>
                <a:cubicBezTo>
                  <a:pt x="315" y="115"/>
                  <a:pt x="313" y="120"/>
                  <a:pt x="308" y="121"/>
                </a:cubicBezTo>
                <a:cubicBezTo>
                  <a:pt x="305" y="124"/>
                  <a:pt x="307" y="131"/>
                  <a:pt x="304" y="133"/>
                </a:cubicBezTo>
                <a:cubicBezTo>
                  <a:pt x="300" y="128"/>
                  <a:pt x="296" y="124"/>
                  <a:pt x="289" y="122"/>
                </a:cubicBezTo>
                <a:cubicBezTo>
                  <a:pt x="286" y="125"/>
                  <a:pt x="291" y="132"/>
                  <a:pt x="285" y="134"/>
                </a:cubicBezTo>
                <a:cubicBezTo>
                  <a:pt x="283" y="134"/>
                  <a:pt x="281" y="134"/>
                  <a:pt x="280" y="134"/>
                </a:cubicBezTo>
                <a:cubicBezTo>
                  <a:pt x="277" y="134"/>
                  <a:pt x="275" y="134"/>
                  <a:pt x="272" y="135"/>
                </a:cubicBezTo>
                <a:cubicBezTo>
                  <a:pt x="270" y="135"/>
                  <a:pt x="267" y="136"/>
                  <a:pt x="263" y="136"/>
                </a:cubicBezTo>
                <a:cubicBezTo>
                  <a:pt x="262" y="136"/>
                  <a:pt x="262" y="136"/>
                  <a:pt x="261" y="136"/>
                </a:cubicBezTo>
                <a:cubicBezTo>
                  <a:pt x="260" y="149"/>
                  <a:pt x="271" y="149"/>
                  <a:pt x="278" y="153"/>
                </a:cubicBezTo>
                <a:cubicBezTo>
                  <a:pt x="272" y="153"/>
                  <a:pt x="271" y="159"/>
                  <a:pt x="266" y="162"/>
                </a:cubicBezTo>
                <a:cubicBezTo>
                  <a:pt x="257" y="149"/>
                  <a:pt x="247" y="130"/>
                  <a:pt x="242" y="113"/>
                </a:cubicBezTo>
                <a:cubicBezTo>
                  <a:pt x="248" y="110"/>
                  <a:pt x="255" y="108"/>
                  <a:pt x="262" y="105"/>
                </a:cubicBezTo>
                <a:cubicBezTo>
                  <a:pt x="260" y="106"/>
                  <a:pt x="257" y="112"/>
                  <a:pt x="260" y="119"/>
                </a:cubicBezTo>
                <a:cubicBezTo>
                  <a:pt x="260" y="117"/>
                  <a:pt x="261" y="117"/>
                  <a:pt x="261" y="117"/>
                </a:cubicBezTo>
                <a:cubicBezTo>
                  <a:pt x="263" y="117"/>
                  <a:pt x="264" y="121"/>
                  <a:pt x="265" y="122"/>
                </a:cubicBezTo>
                <a:cubicBezTo>
                  <a:pt x="271" y="122"/>
                  <a:pt x="272" y="118"/>
                  <a:pt x="276" y="118"/>
                </a:cubicBezTo>
                <a:cubicBezTo>
                  <a:pt x="277" y="118"/>
                  <a:pt x="278" y="118"/>
                  <a:pt x="280" y="119"/>
                </a:cubicBezTo>
                <a:cubicBezTo>
                  <a:pt x="276" y="107"/>
                  <a:pt x="290" y="113"/>
                  <a:pt x="289" y="105"/>
                </a:cubicBezTo>
                <a:cubicBezTo>
                  <a:pt x="277" y="101"/>
                  <a:pt x="266" y="82"/>
                  <a:pt x="277" y="71"/>
                </a:cubicBezTo>
                <a:cubicBezTo>
                  <a:pt x="281" y="79"/>
                  <a:pt x="288" y="78"/>
                  <a:pt x="296" y="80"/>
                </a:cubicBezTo>
                <a:cubicBezTo>
                  <a:pt x="295" y="66"/>
                  <a:pt x="293" y="65"/>
                  <a:pt x="290" y="50"/>
                </a:cubicBezTo>
                <a:cubicBezTo>
                  <a:pt x="293" y="51"/>
                  <a:pt x="295" y="52"/>
                  <a:pt x="296" y="52"/>
                </a:cubicBezTo>
                <a:cubicBezTo>
                  <a:pt x="302" y="52"/>
                  <a:pt x="306" y="48"/>
                  <a:pt x="311" y="45"/>
                </a:cubicBezTo>
                <a:cubicBezTo>
                  <a:pt x="307" y="38"/>
                  <a:pt x="299" y="35"/>
                  <a:pt x="289" y="33"/>
                </a:cubicBezTo>
                <a:cubicBezTo>
                  <a:pt x="305" y="31"/>
                  <a:pt x="303" y="19"/>
                  <a:pt x="308" y="6"/>
                </a:cubicBezTo>
                <a:cubicBezTo>
                  <a:pt x="294" y="8"/>
                  <a:pt x="287" y="13"/>
                  <a:pt x="278" y="23"/>
                </a:cubicBezTo>
                <a:cubicBezTo>
                  <a:pt x="278" y="11"/>
                  <a:pt x="274" y="3"/>
                  <a:pt x="265" y="1"/>
                </a:cubicBezTo>
              </a:path>
            </a:pathLst>
          </a:custGeom>
          <a:solidFill>
            <a:srgbClr val="FFFFFF">
              <a:alpha val="60000"/>
            </a:srgbClr>
          </a:solidFill>
          <a:ln w="9525">
            <a:noFill/>
            <a:round/>
            <a:headEnd/>
            <a:tailEnd/>
          </a:ln>
        </p:spPr>
        <p:txBody>
          <a:bodyPr/>
          <a:lstStyle/>
          <a:p>
            <a:pPr fontAlgn="auto">
              <a:spcBef>
                <a:spcPts val="0"/>
              </a:spcBef>
              <a:spcAft>
                <a:spcPts val="0"/>
              </a:spcAft>
              <a:defRPr/>
            </a:pPr>
            <a:endParaRPr lang="en-US">
              <a:latin typeface="+mn-lt"/>
            </a:endParaRPr>
          </a:p>
        </p:txBody>
      </p:sp>
      <p:sp>
        <p:nvSpPr>
          <p:cNvPr id="69" name="Freeform 4"/>
          <p:cNvSpPr>
            <a:spLocks/>
          </p:cNvSpPr>
          <p:nvPr/>
        </p:nvSpPr>
        <p:spPr bwMode="auto">
          <a:xfrm flipV="1">
            <a:off x="0" y="0"/>
            <a:ext cx="9144000" cy="1600200"/>
          </a:xfrm>
          <a:custGeom>
            <a:avLst/>
            <a:gdLst/>
            <a:ahLst/>
            <a:cxnLst>
              <a:cxn ang="0">
                <a:pos x="1028" y="364"/>
              </a:cxn>
              <a:cxn ang="0">
                <a:pos x="0" y="536"/>
              </a:cxn>
              <a:cxn ang="0">
                <a:pos x="3416" y="536"/>
              </a:cxn>
              <a:cxn ang="0">
                <a:pos x="3416" y="0"/>
              </a:cxn>
              <a:cxn ang="0">
                <a:pos x="1028" y="364"/>
              </a:cxn>
            </a:cxnLst>
            <a:rect l="0" t="0" r="r" b="b"/>
            <a:pathLst>
              <a:path w="3416" h="536">
                <a:moveTo>
                  <a:pt x="1028" y="364"/>
                </a:moveTo>
                <a:cubicBezTo>
                  <a:pt x="320" y="344"/>
                  <a:pt x="0" y="536"/>
                  <a:pt x="0" y="536"/>
                </a:cubicBezTo>
                <a:cubicBezTo>
                  <a:pt x="3416" y="536"/>
                  <a:pt x="3416" y="536"/>
                  <a:pt x="3416" y="536"/>
                </a:cubicBezTo>
                <a:cubicBezTo>
                  <a:pt x="3416" y="0"/>
                  <a:pt x="3416" y="0"/>
                  <a:pt x="3416" y="0"/>
                </a:cubicBezTo>
                <a:cubicBezTo>
                  <a:pt x="2904" y="340"/>
                  <a:pt x="2257" y="399"/>
                  <a:pt x="1028" y="364"/>
                </a:cubicBezTo>
              </a:path>
            </a:pathLst>
          </a:custGeom>
          <a:gradFill rotWithShape="1">
            <a:gsLst>
              <a:gs pos="0">
                <a:srgbClr val="BED730"/>
              </a:gs>
              <a:gs pos="100000">
                <a:srgbClr val="078945"/>
              </a:gs>
            </a:gsLst>
            <a:lin ang="2700000" scaled="1"/>
          </a:gradFill>
          <a:ln w="9525">
            <a:noFill/>
            <a:round/>
            <a:headEnd/>
            <a:tailEnd/>
          </a:ln>
        </p:spPr>
        <p:txBody>
          <a:bodyPr/>
          <a:lstStyle/>
          <a:p>
            <a:pPr fontAlgn="auto">
              <a:spcBef>
                <a:spcPts val="0"/>
              </a:spcBef>
              <a:spcAft>
                <a:spcPts val="0"/>
              </a:spcAft>
              <a:defRPr/>
            </a:pPr>
            <a:endParaRPr lang="en-US">
              <a:latin typeface="+mn-lt"/>
            </a:endParaRPr>
          </a:p>
        </p:txBody>
      </p:sp>
      <p:sp>
        <p:nvSpPr>
          <p:cNvPr id="1089" name="Text Box 65"/>
          <p:cNvSpPr txBox="1">
            <a:spLocks noChangeArrowheads="1"/>
          </p:cNvSpPr>
          <p:nvPr/>
        </p:nvSpPr>
        <p:spPr bwMode="auto">
          <a:xfrm>
            <a:off x="3048000" y="33338"/>
            <a:ext cx="6096000" cy="381000"/>
          </a:xfrm>
          <a:prstGeom prst="rect">
            <a:avLst/>
          </a:prstGeom>
          <a:noFill/>
          <a:ln w="9525">
            <a:noFill/>
            <a:miter lim="800000"/>
            <a:headEnd/>
            <a:tailEnd/>
          </a:ln>
        </p:spPr>
        <p:txBody>
          <a:bodyPr lIns="0" tIns="0" rIns="0" bIns="0"/>
          <a:lstStyle/>
          <a:p>
            <a:pPr>
              <a:spcAft>
                <a:spcPts val="1000"/>
              </a:spcAft>
              <a:defRPr/>
            </a:pPr>
            <a:r>
              <a:rPr lang="en-US" sz="2200" b="1" dirty="0">
                <a:solidFill>
                  <a:srgbClr val="FFFFFF"/>
                </a:solidFill>
                <a:latin typeface="Georgia" pitchFamily="18" charset="0"/>
              </a:rPr>
              <a:t>Center for Aging in Diverse Communities</a:t>
            </a:r>
            <a:endParaRPr lang="en-US" sz="2200" dirty="0">
              <a:latin typeface="Arial" pitchFamily="34" charset="0"/>
            </a:endParaRPr>
          </a:p>
        </p:txBody>
      </p:sp>
      <p:cxnSp>
        <p:nvCxnSpPr>
          <p:cNvPr id="1030" name="AutoShape 13"/>
          <p:cNvCxnSpPr>
            <a:cxnSpLocks noChangeShapeType="1"/>
          </p:cNvCxnSpPr>
          <p:nvPr/>
        </p:nvCxnSpPr>
        <p:spPr bwMode="auto">
          <a:xfrm>
            <a:off x="0" y="6324600"/>
            <a:ext cx="9144000" cy="1588"/>
          </a:xfrm>
          <a:prstGeom prst="straightConnector1">
            <a:avLst/>
          </a:prstGeom>
          <a:noFill/>
          <a:ln w="19050" cap="rnd">
            <a:solidFill>
              <a:srgbClr val="A0CE1F"/>
            </a:solidFill>
            <a:prstDash val="sysDot"/>
            <a:round/>
            <a:headEnd/>
            <a:tailEnd/>
          </a:ln>
        </p:spPr>
      </p:cxnSp>
      <p:sp>
        <p:nvSpPr>
          <p:cNvPr id="79" name="Text Box 21"/>
          <p:cNvSpPr txBox="1">
            <a:spLocks noChangeArrowheads="1"/>
          </p:cNvSpPr>
          <p:nvPr/>
        </p:nvSpPr>
        <p:spPr bwMode="auto">
          <a:xfrm>
            <a:off x="228600" y="6400800"/>
            <a:ext cx="7848600" cy="457200"/>
          </a:xfrm>
          <a:prstGeom prst="rect">
            <a:avLst/>
          </a:prstGeom>
          <a:noFill/>
          <a:ln w="9525">
            <a:noFill/>
            <a:miter lim="800000"/>
            <a:headEnd/>
            <a:tailEnd/>
          </a:ln>
        </p:spPr>
        <p:txBody>
          <a:bodyPr lIns="0" tIns="0" rIns="0" bIns="0"/>
          <a:lstStyle/>
          <a:p>
            <a:pPr>
              <a:spcAft>
                <a:spcPts val="1000"/>
              </a:spcAft>
              <a:defRPr/>
            </a:pPr>
            <a:r>
              <a:rPr lang="en-US" b="1" dirty="0" smtClean="0">
                <a:solidFill>
                  <a:srgbClr val="A0CE67"/>
                </a:solidFill>
                <a:latin typeface="Georgia" pitchFamily="18" charset="0"/>
              </a:rPr>
              <a:t>Medical</a:t>
            </a:r>
            <a:r>
              <a:rPr lang="en-US" b="1" baseline="0" dirty="0" smtClean="0">
                <a:solidFill>
                  <a:srgbClr val="A0CE67"/>
                </a:solidFill>
                <a:latin typeface="Georgia" pitchFamily="18" charset="0"/>
              </a:rPr>
              <a:t> Effectiveness Research Center for Diverse Populations</a:t>
            </a:r>
            <a:endParaRPr lang="en-US" dirty="0">
              <a:latin typeface="Arial" pitchFamily="34" charset="0"/>
            </a:endParaRPr>
          </a:p>
        </p:txBody>
      </p:sp>
      <p:sp>
        <p:nvSpPr>
          <p:cNvPr id="82" name="Freeform 11"/>
          <p:cNvSpPr>
            <a:spLocks noEditPoints="1"/>
          </p:cNvSpPr>
          <p:nvPr/>
        </p:nvSpPr>
        <p:spPr bwMode="auto">
          <a:xfrm rot="16200000">
            <a:off x="6519069" y="-1108869"/>
            <a:ext cx="1981200" cy="4046538"/>
          </a:xfrm>
          <a:custGeom>
            <a:avLst/>
            <a:gdLst/>
            <a:ahLst/>
            <a:cxnLst>
              <a:cxn ang="0">
                <a:pos x="229" y="1598"/>
              </a:cxn>
              <a:cxn ang="0">
                <a:pos x="408" y="1455"/>
              </a:cxn>
              <a:cxn ang="0">
                <a:pos x="467" y="1294"/>
              </a:cxn>
              <a:cxn ang="0">
                <a:pos x="480" y="1083"/>
              </a:cxn>
              <a:cxn ang="0">
                <a:pos x="646" y="935"/>
              </a:cxn>
              <a:cxn ang="0">
                <a:pos x="562" y="782"/>
              </a:cxn>
              <a:cxn ang="0">
                <a:pos x="541" y="765"/>
              </a:cxn>
              <a:cxn ang="0">
                <a:pos x="615" y="536"/>
              </a:cxn>
              <a:cxn ang="0">
                <a:pos x="523" y="435"/>
              </a:cxn>
              <a:cxn ang="0">
                <a:pos x="307" y="292"/>
              </a:cxn>
              <a:cxn ang="0">
                <a:pos x="273" y="205"/>
              </a:cxn>
              <a:cxn ang="0">
                <a:pos x="296" y="181"/>
              </a:cxn>
              <a:cxn ang="0">
                <a:pos x="217" y="119"/>
              </a:cxn>
              <a:cxn ang="0">
                <a:pos x="159" y="86"/>
              </a:cxn>
              <a:cxn ang="0">
                <a:pos x="233" y="49"/>
              </a:cxn>
              <a:cxn ang="0">
                <a:pos x="111" y="33"/>
              </a:cxn>
              <a:cxn ang="0">
                <a:pos x="37" y="81"/>
              </a:cxn>
              <a:cxn ang="0">
                <a:pos x="58" y="145"/>
              </a:cxn>
              <a:cxn ang="0">
                <a:pos x="246" y="163"/>
              </a:cxn>
              <a:cxn ang="0">
                <a:pos x="150" y="290"/>
              </a:cxn>
              <a:cxn ang="0">
                <a:pos x="306" y="334"/>
              </a:cxn>
              <a:cxn ang="0">
                <a:pos x="439" y="371"/>
              </a:cxn>
              <a:cxn ang="0">
                <a:pos x="465" y="594"/>
              </a:cxn>
              <a:cxn ang="0">
                <a:pos x="371" y="534"/>
              </a:cxn>
              <a:cxn ang="0">
                <a:pos x="362" y="712"/>
              </a:cxn>
              <a:cxn ang="0">
                <a:pos x="419" y="834"/>
              </a:cxn>
              <a:cxn ang="0">
                <a:pos x="302" y="976"/>
              </a:cxn>
              <a:cxn ang="0">
                <a:pos x="432" y="1041"/>
              </a:cxn>
              <a:cxn ang="0">
                <a:pos x="460" y="1260"/>
              </a:cxn>
              <a:cxn ang="0">
                <a:pos x="397" y="1191"/>
              </a:cxn>
              <a:cxn ang="0">
                <a:pos x="323" y="1301"/>
              </a:cxn>
              <a:cxn ang="0">
                <a:pos x="269" y="1531"/>
              </a:cxn>
              <a:cxn ang="0">
                <a:pos x="302" y="1444"/>
              </a:cxn>
              <a:cxn ang="0">
                <a:pos x="217" y="1427"/>
              </a:cxn>
              <a:cxn ang="0">
                <a:pos x="181" y="1467"/>
              </a:cxn>
              <a:cxn ang="0">
                <a:pos x="126" y="1521"/>
              </a:cxn>
              <a:cxn ang="0">
                <a:pos x="138" y="1600"/>
              </a:cxn>
              <a:cxn ang="0">
                <a:pos x="246" y="1626"/>
              </a:cxn>
              <a:cxn ang="0">
                <a:pos x="436" y="1549"/>
              </a:cxn>
              <a:cxn ang="0">
                <a:pos x="545" y="1556"/>
              </a:cxn>
              <a:cxn ang="0">
                <a:pos x="674" y="1571"/>
              </a:cxn>
              <a:cxn ang="0">
                <a:pos x="877" y="1530"/>
              </a:cxn>
              <a:cxn ang="0">
                <a:pos x="834" y="1355"/>
              </a:cxn>
              <a:cxn ang="0">
                <a:pos x="720" y="1277"/>
              </a:cxn>
              <a:cxn ang="0">
                <a:pos x="622" y="1099"/>
              </a:cxn>
              <a:cxn ang="0">
                <a:pos x="733" y="1056"/>
              </a:cxn>
              <a:cxn ang="0">
                <a:pos x="639" y="942"/>
              </a:cxn>
              <a:cxn ang="0">
                <a:pos x="701" y="911"/>
              </a:cxn>
              <a:cxn ang="0">
                <a:pos x="668" y="862"/>
              </a:cxn>
              <a:cxn ang="0">
                <a:pos x="643" y="798"/>
              </a:cxn>
              <a:cxn ang="0">
                <a:pos x="622" y="806"/>
              </a:cxn>
              <a:cxn ang="0">
                <a:pos x="619" y="740"/>
              </a:cxn>
              <a:cxn ang="0">
                <a:pos x="650" y="627"/>
              </a:cxn>
              <a:cxn ang="0">
                <a:pos x="636" y="557"/>
              </a:cxn>
              <a:cxn ang="0">
                <a:pos x="761" y="528"/>
              </a:cxn>
              <a:cxn ang="0">
                <a:pos x="775" y="403"/>
              </a:cxn>
              <a:cxn ang="0">
                <a:pos x="609" y="456"/>
              </a:cxn>
              <a:cxn ang="0">
                <a:pos x="589" y="380"/>
              </a:cxn>
              <a:cxn ang="0">
                <a:pos x="535" y="237"/>
              </a:cxn>
              <a:cxn ang="0">
                <a:pos x="410" y="252"/>
              </a:cxn>
              <a:cxn ang="0">
                <a:pos x="327" y="169"/>
              </a:cxn>
              <a:cxn ang="0">
                <a:pos x="289" y="105"/>
              </a:cxn>
            </a:cxnLst>
            <a:rect l="0" t="0" r="r" b="b"/>
            <a:pathLst>
              <a:path w="913" h="1866">
                <a:moveTo>
                  <a:pt x="644" y="1308"/>
                </a:moveTo>
                <a:cubicBezTo>
                  <a:pt x="644" y="1308"/>
                  <a:pt x="645" y="1309"/>
                  <a:pt x="645" y="1309"/>
                </a:cubicBezTo>
                <a:cubicBezTo>
                  <a:pt x="645" y="1309"/>
                  <a:pt x="645" y="1308"/>
                  <a:pt x="646" y="1308"/>
                </a:cubicBezTo>
                <a:cubicBezTo>
                  <a:pt x="645" y="1308"/>
                  <a:pt x="645" y="1308"/>
                  <a:pt x="644" y="1308"/>
                </a:cubicBezTo>
                <a:moveTo>
                  <a:pt x="636" y="557"/>
                </a:moveTo>
                <a:cubicBezTo>
                  <a:pt x="636" y="557"/>
                  <a:pt x="636" y="557"/>
                  <a:pt x="636" y="557"/>
                </a:cubicBezTo>
                <a:cubicBezTo>
                  <a:pt x="636" y="557"/>
                  <a:pt x="636" y="557"/>
                  <a:pt x="636" y="557"/>
                </a:cubicBezTo>
                <a:moveTo>
                  <a:pt x="70" y="86"/>
                </a:moveTo>
                <a:cubicBezTo>
                  <a:pt x="70" y="86"/>
                  <a:pt x="70" y="86"/>
                  <a:pt x="70" y="86"/>
                </a:cubicBezTo>
                <a:cubicBezTo>
                  <a:pt x="70" y="86"/>
                  <a:pt x="70" y="86"/>
                  <a:pt x="70" y="86"/>
                </a:cubicBezTo>
                <a:moveTo>
                  <a:pt x="70" y="86"/>
                </a:moveTo>
                <a:cubicBezTo>
                  <a:pt x="70" y="86"/>
                  <a:pt x="70" y="86"/>
                  <a:pt x="70" y="86"/>
                </a:cubicBezTo>
                <a:cubicBezTo>
                  <a:pt x="70" y="86"/>
                  <a:pt x="70" y="86"/>
                  <a:pt x="70" y="86"/>
                </a:cubicBezTo>
                <a:moveTo>
                  <a:pt x="207" y="1622"/>
                </a:moveTo>
                <a:cubicBezTo>
                  <a:pt x="206" y="1622"/>
                  <a:pt x="205" y="1622"/>
                  <a:pt x="205" y="1622"/>
                </a:cubicBezTo>
                <a:cubicBezTo>
                  <a:pt x="206" y="1622"/>
                  <a:pt x="206" y="1622"/>
                  <a:pt x="207" y="1622"/>
                </a:cubicBezTo>
                <a:moveTo>
                  <a:pt x="181" y="1614"/>
                </a:moveTo>
                <a:cubicBezTo>
                  <a:pt x="190" y="1596"/>
                  <a:pt x="204" y="1579"/>
                  <a:pt x="229" y="1579"/>
                </a:cubicBezTo>
                <a:cubicBezTo>
                  <a:pt x="234" y="1579"/>
                  <a:pt x="240" y="1579"/>
                  <a:pt x="246" y="1581"/>
                </a:cubicBezTo>
                <a:cubicBezTo>
                  <a:pt x="239" y="1587"/>
                  <a:pt x="228" y="1589"/>
                  <a:pt x="222" y="1597"/>
                </a:cubicBezTo>
                <a:cubicBezTo>
                  <a:pt x="222" y="1598"/>
                  <a:pt x="224" y="1598"/>
                  <a:pt x="226" y="1598"/>
                </a:cubicBezTo>
                <a:cubicBezTo>
                  <a:pt x="227" y="1598"/>
                  <a:pt x="227" y="1598"/>
                  <a:pt x="227" y="1598"/>
                </a:cubicBezTo>
                <a:cubicBezTo>
                  <a:pt x="227" y="1598"/>
                  <a:pt x="227" y="1598"/>
                  <a:pt x="227" y="1598"/>
                </a:cubicBezTo>
                <a:cubicBezTo>
                  <a:pt x="228" y="1598"/>
                  <a:pt x="228" y="1598"/>
                  <a:pt x="229" y="1598"/>
                </a:cubicBezTo>
                <a:cubicBezTo>
                  <a:pt x="223" y="1601"/>
                  <a:pt x="225" y="1611"/>
                  <a:pt x="220" y="1615"/>
                </a:cubicBezTo>
                <a:cubicBezTo>
                  <a:pt x="220" y="1616"/>
                  <a:pt x="219" y="1616"/>
                  <a:pt x="219" y="1616"/>
                </a:cubicBezTo>
                <a:cubicBezTo>
                  <a:pt x="215" y="1616"/>
                  <a:pt x="216" y="1611"/>
                  <a:pt x="213" y="1610"/>
                </a:cubicBezTo>
                <a:cubicBezTo>
                  <a:pt x="208" y="1611"/>
                  <a:pt x="205" y="1614"/>
                  <a:pt x="205" y="1621"/>
                </a:cubicBezTo>
                <a:cubicBezTo>
                  <a:pt x="205" y="1621"/>
                  <a:pt x="205" y="1621"/>
                  <a:pt x="205" y="1622"/>
                </a:cubicBezTo>
                <a:cubicBezTo>
                  <a:pt x="201" y="1620"/>
                  <a:pt x="194" y="1613"/>
                  <a:pt x="185" y="1613"/>
                </a:cubicBezTo>
                <a:cubicBezTo>
                  <a:pt x="183" y="1613"/>
                  <a:pt x="182" y="1613"/>
                  <a:pt x="181" y="1614"/>
                </a:cubicBezTo>
                <a:moveTo>
                  <a:pt x="201" y="1509"/>
                </a:moveTo>
                <a:cubicBezTo>
                  <a:pt x="205" y="1509"/>
                  <a:pt x="202" y="1501"/>
                  <a:pt x="203" y="1497"/>
                </a:cubicBezTo>
                <a:cubicBezTo>
                  <a:pt x="213" y="1497"/>
                  <a:pt x="213" y="1497"/>
                  <a:pt x="213" y="1497"/>
                </a:cubicBezTo>
                <a:cubicBezTo>
                  <a:pt x="215" y="1492"/>
                  <a:pt x="208" y="1495"/>
                  <a:pt x="208" y="1491"/>
                </a:cubicBezTo>
                <a:cubicBezTo>
                  <a:pt x="210" y="1484"/>
                  <a:pt x="220" y="1487"/>
                  <a:pt x="219" y="1477"/>
                </a:cubicBezTo>
                <a:cubicBezTo>
                  <a:pt x="219" y="1477"/>
                  <a:pt x="220" y="1477"/>
                  <a:pt x="220" y="1477"/>
                </a:cubicBezTo>
                <a:cubicBezTo>
                  <a:pt x="224" y="1477"/>
                  <a:pt x="226" y="1479"/>
                  <a:pt x="229" y="1480"/>
                </a:cubicBezTo>
                <a:cubicBezTo>
                  <a:pt x="222" y="1511"/>
                  <a:pt x="207" y="1534"/>
                  <a:pt x="186" y="1550"/>
                </a:cubicBezTo>
                <a:cubicBezTo>
                  <a:pt x="183" y="1534"/>
                  <a:pt x="166" y="1505"/>
                  <a:pt x="186" y="1496"/>
                </a:cubicBezTo>
                <a:cubicBezTo>
                  <a:pt x="189" y="1499"/>
                  <a:pt x="185" y="1502"/>
                  <a:pt x="188" y="1508"/>
                </a:cubicBezTo>
                <a:cubicBezTo>
                  <a:pt x="190" y="1507"/>
                  <a:pt x="192" y="1507"/>
                  <a:pt x="194" y="1507"/>
                </a:cubicBezTo>
                <a:cubicBezTo>
                  <a:pt x="196" y="1507"/>
                  <a:pt x="198" y="1508"/>
                  <a:pt x="201" y="1509"/>
                </a:cubicBezTo>
                <a:moveTo>
                  <a:pt x="314" y="1429"/>
                </a:moveTo>
                <a:cubicBezTo>
                  <a:pt x="314" y="1429"/>
                  <a:pt x="313" y="1429"/>
                  <a:pt x="313" y="1428"/>
                </a:cubicBezTo>
                <a:cubicBezTo>
                  <a:pt x="313" y="1429"/>
                  <a:pt x="314" y="1429"/>
                  <a:pt x="314" y="1429"/>
                </a:cubicBezTo>
                <a:moveTo>
                  <a:pt x="484" y="1537"/>
                </a:moveTo>
                <a:cubicBezTo>
                  <a:pt x="472" y="1496"/>
                  <a:pt x="451" y="1464"/>
                  <a:pt x="408" y="1455"/>
                </a:cubicBezTo>
                <a:cubicBezTo>
                  <a:pt x="441" y="1418"/>
                  <a:pt x="503" y="1395"/>
                  <a:pt x="562" y="1395"/>
                </a:cubicBezTo>
                <a:cubicBezTo>
                  <a:pt x="608" y="1395"/>
                  <a:pt x="652" y="1409"/>
                  <a:pt x="680" y="1441"/>
                </a:cubicBezTo>
                <a:cubicBezTo>
                  <a:pt x="681" y="1456"/>
                  <a:pt x="674" y="1460"/>
                  <a:pt x="663" y="1460"/>
                </a:cubicBezTo>
                <a:cubicBezTo>
                  <a:pt x="656" y="1460"/>
                  <a:pt x="648" y="1458"/>
                  <a:pt x="640" y="1456"/>
                </a:cubicBezTo>
                <a:cubicBezTo>
                  <a:pt x="632" y="1454"/>
                  <a:pt x="623" y="1453"/>
                  <a:pt x="617" y="1453"/>
                </a:cubicBezTo>
                <a:cubicBezTo>
                  <a:pt x="615" y="1453"/>
                  <a:pt x="613" y="1453"/>
                  <a:pt x="612" y="1453"/>
                </a:cubicBezTo>
                <a:cubicBezTo>
                  <a:pt x="606" y="1462"/>
                  <a:pt x="586" y="1457"/>
                  <a:pt x="579" y="1465"/>
                </a:cubicBezTo>
                <a:cubicBezTo>
                  <a:pt x="587" y="1472"/>
                  <a:pt x="595" y="1479"/>
                  <a:pt x="609" y="1480"/>
                </a:cubicBezTo>
                <a:cubicBezTo>
                  <a:pt x="594" y="1482"/>
                  <a:pt x="568" y="1486"/>
                  <a:pt x="578" y="1501"/>
                </a:cubicBezTo>
                <a:cubicBezTo>
                  <a:pt x="569" y="1507"/>
                  <a:pt x="560" y="1513"/>
                  <a:pt x="556" y="1525"/>
                </a:cubicBezTo>
                <a:cubicBezTo>
                  <a:pt x="550" y="1521"/>
                  <a:pt x="539" y="1523"/>
                  <a:pt x="535" y="1518"/>
                </a:cubicBezTo>
                <a:cubicBezTo>
                  <a:pt x="528" y="1522"/>
                  <a:pt x="520" y="1526"/>
                  <a:pt x="511" y="1528"/>
                </a:cubicBezTo>
                <a:cubicBezTo>
                  <a:pt x="526" y="1522"/>
                  <a:pt x="522" y="1504"/>
                  <a:pt x="530" y="1494"/>
                </a:cubicBezTo>
                <a:cubicBezTo>
                  <a:pt x="529" y="1492"/>
                  <a:pt x="526" y="1492"/>
                  <a:pt x="526" y="1489"/>
                </a:cubicBezTo>
                <a:cubicBezTo>
                  <a:pt x="519" y="1498"/>
                  <a:pt x="509" y="1493"/>
                  <a:pt x="504" y="1503"/>
                </a:cubicBezTo>
                <a:cubicBezTo>
                  <a:pt x="502" y="1501"/>
                  <a:pt x="502" y="1497"/>
                  <a:pt x="501" y="1494"/>
                </a:cubicBezTo>
                <a:cubicBezTo>
                  <a:pt x="485" y="1498"/>
                  <a:pt x="490" y="1523"/>
                  <a:pt x="484" y="1537"/>
                </a:cubicBezTo>
                <a:moveTo>
                  <a:pt x="439" y="1395"/>
                </a:moveTo>
                <a:cubicBezTo>
                  <a:pt x="450" y="1350"/>
                  <a:pt x="428" y="1312"/>
                  <a:pt x="408" y="1287"/>
                </a:cubicBezTo>
                <a:cubicBezTo>
                  <a:pt x="411" y="1286"/>
                  <a:pt x="413" y="1285"/>
                  <a:pt x="416" y="1285"/>
                </a:cubicBezTo>
                <a:cubicBezTo>
                  <a:pt x="424" y="1285"/>
                  <a:pt x="432" y="1292"/>
                  <a:pt x="440" y="1298"/>
                </a:cubicBezTo>
                <a:cubicBezTo>
                  <a:pt x="448" y="1304"/>
                  <a:pt x="457" y="1311"/>
                  <a:pt x="467" y="1311"/>
                </a:cubicBezTo>
                <a:cubicBezTo>
                  <a:pt x="470" y="1311"/>
                  <a:pt x="472" y="1310"/>
                  <a:pt x="475" y="1309"/>
                </a:cubicBezTo>
                <a:cubicBezTo>
                  <a:pt x="476" y="1300"/>
                  <a:pt x="468" y="1301"/>
                  <a:pt x="467" y="1294"/>
                </a:cubicBezTo>
                <a:cubicBezTo>
                  <a:pt x="470" y="1296"/>
                  <a:pt x="473" y="1296"/>
                  <a:pt x="476" y="1296"/>
                </a:cubicBezTo>
                <a:cubicBezTo>
                  <a:pt x="486" y="1296"/>
                  <a:pt x="493" y="1289"/>
                  <a:pt x="501" y="1287"/>
                </a:cubicBezTo>
                <a:cubicBezTo>
                  <a:pt x="485" y="1328"/>
                  <a:pt x="466" y="1365"/>
                  <a:pt x="439" y="1395"/>
                </a:cubicBezTo>
                <a:moveTo>
                  <a:pt x="663" y="1315"/>
                </a:moveTo>
                <a:cubicBezTo>
                  <a:pt x="664" y="1310"/>
                  <a:pt x="666" y="1304"/>
                  <a:pt x="668" y="1298"/>
                </a:cubicBezTo>
                <a:cubicBezTo>
                  <a:pt x="668" y="1293"/>
                  <a:pt x="669" y="1287"/>
                  <a:pt x="672" y="1282"/>
                </a:cubicBezTo>
                <a:cubicBezTo>
                  <a:pt x="672" y="1282"/>
                  <a:pt x="673" y="1282"/>
                  <a:pt x="673" y="1282"/>
                </a:cubicBezTo>
                <a:cubicBezTo>
                  <a:pt x="672" y="1287"/>
                  <a:pt x="670" y="1293"/>
                  <a:pt x="668" y="1298"/>
                </a:cubicBezTo>
                <a:cubicBezTo>
                  <a:pt x="669" y="1310"/>
                  <a:pt x="677" y="1321"/>
                  <a:pt x="680" y="1330"/>
                </a:cubicBezTo>
                <a:cubicBezTo>
                  <a:pt x="674" y="1325"/>
                  <a:pt x="669" y="1319"/>
                  <a:pt x="663" y="1315"/>
                </a:cubicBezTo>
                <a:moveTo>
                  <a:pt x="473" y="1024"/>
                </a:moveTo>
                <a:cubicBezTo>
                  <a:pt x="473" y="1024"/>
                  <a:pt x="473" y="1024"/>
                  <a:pt x="473" y="1024"/>
                </a:cubicBezTo>
                <a:cubicBezTo>
                  <a:pt x="480" y="1014"/>
                  <a:pt x="469" y="1008"/>
                  <a:pt x="467" y="1001"/>
                </a:cubicBezTo>
                <a:cubicBezTo>
                  <a:pt x="472" y="1001"/>
                  <a:pt x="472" y="1001"/>
                  <a:pt x="472" y="1001"/>
                </a:cubicBezTo>
                <a:cubicBezTo>
                  <a:pt x="463" y="988"/>
                  <a:pt x="451" y="977"/>
                  <a:pt x="443" y="964"/>
                </a:cubicBezTo>
                <a:cubicBezTo>
                  <a:pt x="445" y="963"/>
                  <a:pt x="443" y="957"/>
                  <a:pt x="446" y="957"/>
                </a:cubicBezTo>
                <a:cubicBezTo>
                  <a:pt x="513" y="970"/>
                  <a:pt x="553" y="1026"/>
                  <a:pt x="545" y="1119"/>
                </a:cubicBezTo>
                <a:cubicBezTo>
                  <a:pt x="535" y="1111"/>
                  <a:pt x="522" y="1106"/>
                  <a:pt x="506" y="1106"/>
                </a:cubicBezTo>
                <a:cubicBezTo>
                  <a:pt x="496" y="1106"/>
                  <a:pt x="485" y="1108"/>
                  <a:pt x="474" y="1113"/>
                </a:cubicBezTo>
                <a:cubicBezTo>
                  <a:pt x="471" y="1105"/>
                  <a:pt x="487" y="1095"/>
                  <a:pt x="489" y="1085"/>
                </a:cubicBezTo>
                <a:cubicBezTo>
                  <a:pt x="489" y="1084"/>
                  <a:pt x="488" y="1083"/>
                  <a:pt x="486" y="1083"/>
                </a:cubicBezTo>
                <a:cubicBezTo>
                  <a:pt x="486" y="1083"/>
                  <a:pt x="485" y="1083"/>
                  <a:pt x="484" y="1083"/>
                </a:cubicBezTo>
                <a:cubicBezTo>
                  <a:pt x="483" y="1084"/>
                  <a:pt x="482" y="1084"/>
                  <a:pt x="482" y="1084"/>
                </a:cubicBezTo>
                <a:cubicBezTo>
                  <a:pt x="481" y="1084"/>
                  <a:pt x="481" y="1084"/>
                  <a:pt x="480" y="1083"/>
                </a:cubicBezTo>
                <a:cubicBezTo>
                  <a:pt x="485" y="1078"/>
                  <a:pt x="478" y="1073"/>
                  <a:pt x="480" y="1065"/>
                </a:cubicBezTo>
                <a:cubicBezTo>
                  <a:pt x="472" y="1068"/>
                  <a:pt x="466" y="1074"/>
                  <a:pt x="463" y="1083"/>
                </a:cubicBezTo>
                <a:cubicBezTo>
                  <a:pt x="460" y="1075"/>
                  <a:pt x="459" y="1064"/>
                  <a:pt x="448" y="1063"/>
                </a:cubicBezTo>
                <a:cubicBezTo>
                  <a:pt x="453" y="1055"/>
                  <a:pt x="451" y="1039"/>
                  <a:pt x="461" y="1036"/>
                </a:cubicBezTo>
                <a:cubicBezTo>
                  <a:pt x="463" y="1026"/>
                  <a:pt x="458" y="1023"/>
                  <a:pt x="458" y="1015"/>
                </a:cubicBezTo>
                <a:cubicBezTo>
                  <a:pt x="462" y="1019"/>
                  <a:pt x="465" y="1024"/>
                  <a:pt x="473" y="1024"/>
                </a:cubicBezTo>
                <a:moveTo>
                  <a:pt x="603" y="953"/>
                </a:moveTo>
                <a:cubicBezTo>
                  <a:pt x="605" y="952"/>
                  <a:pt x="612" y="947"/>
                  <a:pt x="607" y="943"/>
                </a:cubicBezTo>
                <a:cubicBezTo>
                  <a:pt x="607" y="942"/>
                  <a:pt x="608" y="941"/>
                  <a:pt x="609" y="941"/>
                </a:cubicBezTo>
                <a:cubicBezTo>
                  <a:pt x="610" y="941"/>
                  <a:pt x="611" y="941"/>
                  <a:pt x="612" y="941"/>
                </a:cubicBezTo>
                <a:cubicBezTo>
                  <a:pt x="612" y="942"/>
                  <a:pt x="613" y="942"/>
                  <a:pt x="614" y="942"/>
                </a:cubicBezTo>
                <a:cubicBezTo>
                  <a:pt x="615" y="942"/>
                  <a:pt x="615" y="942"/>
                  <a:pt x="615" y="942"/>
                </a:cubicBezTo>
                <a:cubicBezTo>
                  <a:pt x="620" y="966"/>
                  <a:pt x="596" y="1013"/>
                  <a:pt x="588" y="1013"/>
                </a:cubicBezTo>
                <a:cubicBezTo>
                  <a:pt x="590" y="990"/>
                  <a:pt x="592" y="972"/>
                  <a:pt x="593" y="952"/>
                </a:cubicBezTo>
                <a:cubicBezTo>
                  <a:pt x="595" y="951"/>
                  <a:pt x="597" y="951"/>
                  <a:pt x="598" y="951"/>
                </a:cubicBezTo>
                <a:cubicBezTo>
                  <a:pt x="600" y="951"/>
                  <a:pt x="601" y="952"/>
                  <a:pt x="603" y="953"/>
                </a:cubicBezTo>
                <a:moveTo>
                  <a:pt x="640" y="936"/>
                </a:moveTo>
                <a:cubicBezTo>
                  <a:pt x="641" y="935"/>
                  <a:pt x="642" y="935"/>
                  <a:pt x="644" y="935"/>
                </a:cubicBezTo>
                <a:cubicBezTo>
                  <a:pt x="644" y="935"/>
                  <a:pt x="644" y="935"/>
                  <a:pt x="644" y="935"/>
                </a:cubicBezTo>
                <a:cubicBezTo>
                  <a:pt x="645" y="935"/>
                  <a:pt x="645" y="935"/>
                  <a:pt x="646" y="935"/>
                </a:cubicBezTo>
                <a:cubicBezTo>
                  <a:pt x="646" y="935"/>
                  <a:pt x="646" y="935"/>
                  <a:pt x="646" y="935"/>
                </a:cubicBezTo>
                <a:cubicBezTo>
                  <a:pt x="646" y="935"/>
                  <a:pt x="646" y="935"/>
                  <a:pt x="646" y="935"/>
                </a:cubicBezTo>
                <a:cubicBezTo>
                  <a:pt x="646" y="935"/>
                  <a:pt x="646" y="935"/>
                  <a:pt x="646" y="935"/>
                </a:cubicBezTo>
                <a:cubicBezTo>
                  <a:pt x="646" y="935"/>
                  <a:pt x="646" y="935"/>
                  <a:pt x="646" y="935"/>
                </a:cubicBezTo>
                <a:cubicBezTo>
                  <a:pt x="644" y="935"/>
                  <a:pt x="642" y="936"/>
                  <a:pt x="640" y="936"/>
                </a:cubicBezTo>
                <a:moveTo>
                  <a:pt x="520" y="936"/>
                </a:moveTo>
                <a:cubicBezTo>
                  <a:pt x="530" y="936"/>
                  <a:pt x="539" y="933"/>
                  <a:pt x="545" y="924"/>
                </a:cubicBezTo>
                <a:cubicBezTo>
                  <a:pt x="537" y="920"/>
                  <a:pt x="532" y="913"/>
                  <a:pt x="520" y="912"/>
                </a:cubicBezTo>
                <a:cubicBezTo>
                  <a:pt x="531" y="910"/>
                  <a:pt x="546" y="911"/>
                  <a:pt x="550" y="900"/>
                </a:cubicBezTo>
                <a:cubicBezTo>
                  <a:pt x="551" y="898"/>
                  <a:pt x="549" y="897"/>
                  <a:pt x="547" y="897"/>
                </a:cubicBezTo>
                <a:cubicBezTo>
                  <a:pt x="549" y="890"/>
                  <a:pt x="560" y="891"/>
                  <a:pt x="561" y="883"/>
                </a:cubicBezTo>
                <a:cubicBezTo>
                  <a:pt x="561" y="883"/>
                  <a:pt x="561" y="883"/>
                  <a:pt x="561" y="883"/>
                </a:cubicBezTo>
                <a:cubicBezTo>
                  <a:pt x="564" y="883"/>
                  <a:pt x="565" y="885"/>
                  <a:pt x="566" y="887"/>
                </a:cubicBezTo>
                <a:cubicBezTo>
                  <a:pt x="567" y="889"/>
                  <a:pt x="568" y="891"/>
                  <a:pt x="571" y="891"/>
                </a:cubicBezTo>
                <a:cubicBezTo>
                  <a:pt x="572" y="891"/>
                  <a:pt x="573" y="891"/>
                  <a:pt x="574" y="890"/>
                </a:cubicBezTo>
                <a:cubicBezTo>
                  <a:pt x="570" y="894"/>
                  <a:pt x="563" y="895"/>
                  <a:pt x="562" y="902"/>
                </a:cubicBezTo>
                <a:cubicBezTo>
                  <a:pt x="565" y="905"/>
                  <a:pt x="569" y="906"/>
                  <a:pt x="575" y="906"/>
                </a:cubicBezTo>
                <a:cubicBezTo>
                  <a:pt x="576" y="906"/>
                  <a:pt x="577" y="906"/>
                  <a:pt x="578" y="906"/>
                </a:cubicBezTo>
                <a:cubicBezTo>
                  <a:pt x="577" y="912"/>
                  <a:pt x="572" y="925"/>
                  <a:pt x="583" y="926"/>
                </a:cubicBezTo>
                <a:cubicBezTo>
                  <a:pt x="582" y="983"/>
                  <a:pt x="575" y="1032"/>
                  <a:pt x="561" y="1075"/>
                </a:cubicBezTo>
                <a:cubicBezTo>
                  <a:pt x="554" y="1003"/>
                  <a:pt x="513" y="965"/>
                  <a:pt x="458" y="942"/>
                </a:cubicBezTo>
                <a:cubicBezTo>
                  <a:pt x="461" y="934"/>
                  <a:pt x="469" y="931"/>
                  <a:pt x="478" y="931"/>
                </a:cubicBezTo>
                <a:cubicBezTo>
                  <a:pt x="484" y="931"/>
                  <a:pt x="491" y="932"/>
                  <a:pt x="498" y="933"/>
                </a:cubicBezTo>
                <a:cubicBezTo>
                  <a:pt x="506" y="935"/>
                  <a:pt x="513" y="936"/>
                  <a:pt x="520" y="936"/>
                </a:cubicBezTo>
                <a:moveTo>
                  <a:pt x="496" y="795"/>
                </a:moveTo>
                <a:cubicBezTo>
                  <a:pt x="495" y="795"/>
                  <a:pt x="495" y="795"/>
                  <a:pt x="494" y="794"/>
                </a:cubicBezTo>
                <a:cubicBezTo>
                  <a:pt x="499" y="783"/>
                  <a:pt x="518" y="775"/>
                  <a:pt x="536" y="775"/>
                </a:cubicBezTo>
                <a:cubicBezTo>
                  <a:pt x="545" y="775"/>
                  <a:pt x="555" y="778"/>
                  <a:pt x="562" y="782"/>
                </a:cubicBezTo>
                <a:cubicBezTo>
                  <a:pt x="571" y="812"/>
                  <a:pt x="579" y="841"/>
                  <a:pt x="579" y="878"/>
                </a:cubicBezTo>
                <a:cubicBezTo>
                  <a:pt x="575" y="874"/>
                  <a:pt x="569" y="873"/>
                  <a:pt x="563" y="873"/>
                </a:cubicBezTo>
                <a:cubicBezTo>
                  <a:pt x="561" y="873"/>
                  <a:pt x="558" y="873"/>
                  <a:pt x="555" y="873"/>
                </a:cubicBezTo>
                <a:cubicBezTo>
                  <a:pt x="553" y="873"/>
                  <a:pt x="550" y="874"/>
                  <a:pt x="548" y="874"/>
                </a:cubicBezTo>
                <a:cubicBezTo>
                  <a:pt x="542" y="874"/>
                  <a:pt x="538" y="873"/>
                  <a:pt x="535" y="868"/>
                </a:cubicBezTo>
                <a:cubicBezTo>
                  <a:pt x="531" y="870"/>
                  <a:pt x="526" y="870"/>
                  <a:pt x="525" y="875"/>
                </a:cubicBezTo>
                <a:cubicBezTo>
                  <a:pt x="523" y="874"/>
                  <a:pt x="522" y="872"/>
                  <a:pt x="521" y="870"/>
                </a:cubicBezTo>
                <a:cubicBezTo>
                  <a:pt x="501" y="878"/>
                  <a:pt x="485" y="890"/>
                  <a:pt x="472" y="906"/>
                </a:cubicBezTo>
                <a:cubicBezTo>
                  <a:pt x="484" y="882"/>
                  <a:pt x="506" y="869"/>
                  <a:pt x="518" y="846"/>
                </a:cubicBezTo>
                <a:cubicBezTo>
                  <a:pt x="520" y="839"/>
                  <a:pt x="513" y="842"/>
                  <a:pt x="514" y="837"/>
                </a:cubicBezTo>
                <a:cubicBezTo>
                  <a:pt x="518" y="831"/>
                  <a:pt x="525" y="823"/>
                  <a:pt x="521" y="815"/>
                </a:cubicBezTo>
                <a:cubicBezTo>
                  <a:pt x="521" y="815"/>
                  <a:pt x="521" y="815"/>
                  <a:pt x="520" y="815"/>
                </a:cubicBezTo>
                <a:cubicBezTo>
                  <a:pt x="518" y="815"/>
                  <a:pt x="518" y="817"/>
                  <a:pt x="518" y="818"/>
                </a:cubicBezTo>
                <a:cubicBezTo>
                  <a:pt x="509" y="813"/>
                  <a:pt x="519" y="806"/>
                  <a:pt x="526" y="806"/>
                </a:cubicBezTo>
                <a:cubicBezTo>
                  <a:pt x="522" y="799"/>
                  <a:pt x="517" y="795"/>
                  <a:pt x="514" y="789"/>
                </a:cubicBezTo>
                <a:cubicBezTo>
                  <a:pt x="514" y="789"/>
                  <a:pt x="514" y="789"/>
                  <a:pt x="514" y="789"/>
                </a:cubicBezTo>
                <a:cubicBezTo>
                  <a:pt x="510" y="789"/>
                  <a:pt x="507" y="791"/>
                  <a:pt x="505" y="792"/>
                </a:cubicBezTo>
                <a:cubicBezTo>
                  <a:pt x="502" y="793"/>
                  <a:pt x="500" y="795"/>
                  <a:pt x="496" y="795"/>
                </a:cubicBezTo>
                <a:moveTo>
                  <a:pt x="458" y="711"/>
                </a:moveTo>
                <a:cubicBezTo>
                  <a:pt x="459" y="711"/>
                  <a:pt x="460" y="711"/>
                  <a:pt x="461" y="711"/>
                </a:cubicBezTo>
                <a:cubicBezTo>
                  <a:pt x="454" y="685"/>
                  <a:pt x="425" y="686"/>
                  <a:pt x="410" y="664"/>
                </a:cubicBezTo>
                <a:cubicBezTo>
                  <a:pt x="422" y="662"/>
                  <a:pt x="432" y="660"/>
                  <a:pt x="443" y="660"/>
                </a:cubicBezTo>
                <a:cubicBezTo>
                  <a:pt x="507" y="660"/>
                  <a:pt x="541" y="715"/>
                  <a:pt x="559" y="767"/>
                </a:cubicBezTo>
                <a:cubicBezTo>
                  <a:pt x="553" y="766"/>
                  <a:pt x="547" y="765"/>
                  <a:pt x="541" y="765"/>
                </a:cubicBezTo>
                <a:cubicBezTo>
                  <a:pt x="520" y="765"/>
                  <a:pt x="498" y="773"/>
                  <a:pt x="487" y="784"/>
                </a:cubicBezTo>
                <a:cubicBezTo>
                  <a:pt x="491" y="776"/>
                  <a:pt x="495" y="768"/>
                  <a:pt x="496" y="757"/>
                </a:cubicBezTo>
                <a:cubicBezTo>
                  <a:pt x="495" y="757"/>
                  <a:pt x="494" y="757"/>
                  <a:pt x="494" y="757"/>
                </a:cubicBezTo>
                <a:cubicBezTo>
                  <a:pt x="492" y="757"/>
                  <a:pt x="490" y="758"/>
                  <a:pt x="491" y="760"/>
                </a:cubicBezTo>
                <a:cubicBezTo>
                  <a:pt x="490" y="752"/>
                  <a:pt x="483" y="751"/>
                  <a:pt x="482" y="743"/>
                </a:cubicBezTo>
                <a:cubicBezTo>
                  <a:pt x="475" y="747"/>
                  <a:pt x="474" y="755"/>
                  <a:pt x="473" y="765"/>
                </a:cubicBezTo>
                <a:cubicBezTo>
                  <a:pt x="467" y="761"/>
                  <a:pt x="465" y="752"/>
                  <a:pt x="454" y="752"/>
                </a:cubicBezTo>
                <a:cubicBezTo>
                  <a:pt x="453" y="752"/>
                  <a:pt x="452" y="752"/>
                  <a:pt x="451" y="752"/>
                </a:cubicBezTo>
                <a:cubicBezTo>
                  <a:pt x="456" y="744"/>
                  <a:pt x="450" y="736"/>
                  <a:pt x="449" y="728"/>
                </a:cubicBezTo>
                <a:cubicBezTo>
                  <a:pt x="450" y="729"/>
                  <a:pt x="451" y="729"/>
                  <a:pt x="452" y="729"/>
                </a:cubicBezTo>
                <a:cubicBezTo>
                  <a:pt x="455" y="729"/>
                  <a:pt x="450" y="711"/>
                  <a:pt x="444" y="711"/>
                </a:cubicBezTo>
                <a:cubicBezTo>
                  <a:pt x="445" y="710"/>
                  <a:pt x="446" y="710"/>
                  <a:pt x="447" y="710"/>
                </a:cubicBezTo>
                <a:cubicBezTo>
                  <a:pt x="448" y="710"/>
                  <a:pt x="450" y="710"/>
                  <a:pt x="452" y="710"/>
                </a:cubicBezTo>
                <a:cubicBezTo>
                  <a:pt x="454" y="711"/>
                  <a:pt x="456" y="711"/>
                  <a:pt x="458" y="711"/>
                </a:cubicBezTo>
                <a:moveTo>
                  <a:pt x="566" y="723"/>
                </a:moveTo>
                <a:cubicBezTo>
                  <a:pt x="562" y="698"/>
                  <a:pt x="564" y="664"/>
                  <a:pt x="573" y="646"/>
                </a:cubicBezTo>
                <a:cubicBezTo>
                  <a:pt x="580" y="648"/>
                  <a:pt x="575" y="658"/>
                  <a:pt x="586" y="659"/>
                </a:cubicBezTo>
                <a:cubicBezTo>
                  <a:pt x="585" y="662"/>
                  <a:pt x="580" y="662"/>
                  <a:pt x="578" y="664"/>
                </a:cubicBezTo>
                <a:cubicBezTo>
                  <a:pt x="583" y="672"/>
                  <a:pt x="590" y="673"/>
                  <a:pt x="599" y="673"/>
                </a:cubicBezTo>
                <a:cubicBezTo>
                  <a:pt x="600" y="673"/>
                  <a:pt x="602" y="673"/>
                  <a:pt x="603" y="673"/>
                </a:cubicBezTo>
                <a:cubicBezTo>
                  <a:pt x="605" y="673"/>
                  <a:pt x="607" y="673"/>
                  <a:pt x="608" y="673"/>
                </a:cubicBezTo>
                <a:cubicBezTo>
                  <a:pt x="613" y="673"/>
                  <a:pt x="617" y="673"/>
                  <a:pt x="620" y="675"/>
                </a:cubicBezTo>
                <a:cubicBezTo>
                  <a:pt x="601" y="690"/>
                  <a:pt x="574" y="696"/>
                  <a:pt x="566" y="723"/>
                </a:cubicBezTo>
                <a:moveTo>
                  <a:pt x="615" y="536"/>
                </a:moveTo>
                <a:cubicBezTo>
                  <a:pt x="626" y="506"/>
                  <a:pt x="656" y="478"/>
                  <a:pt x="694" y="478"/>
                </a:cubicBezTo>
                <a:cubicBezTo>
                  <a:pt x="704" y="478"/>
                  <a:pt x="715" y="480"/>
                  <a:pt x="727" y="485"/>
                </a:cubicBezTo>
                <a:cubicBezTo>
                  <a:pt x="719" y="499"/>
                  <a:pt x="694" y="495"/>
                  <a:pt x="687" y="509"/>
                </a:cubicBezTo>
                <a:cubicBezTo>
                  <a:pt x="689" y="511"/>
                  <a:pt x="691" y="512"/>
                  <a:pt x="695" y="512"/>
                </a:cubicBezTo>
                <a:cubicBezTo>
                  <a:pt x="695" y="512"/>
                  <a:pt x="695" y="512"/>
                  <a:pt x="696" y="512"/>
                </a:cubicBezTo>
                <a:cubicBezTo>
                  <a:pt x="691" y="519"/>
                  <a:pt x="690" y="530"/>
                  <a:pt x="687" y="540"/>
                </a:cubicBezTo>
                <a:cubicBezTo>
                  <a:pt x="686" y="540"/>
                  <a:pt x="686" y="540"/>
                  <a:pt x="686" y="540"/>
                </a:cubicBezTo>
                <a:cubicBezTo>
                  <a:pt x="680" y="540"/>
                  <a:pt x="675" y="541"/>
                  <a:pt x="674" y="546"/>
                </a:cubicBezTo>
                <a:cubicBezTo>
                  <a:pt x="670" y="545"/>
                  <a:pt x="673" y="537"/>
                  <a:pt x="672" y="533"/>
                </a:cubicBezTo>
                <a:cubicBezTo>
                  <a:pt x="670" y="532"/>
                  <a:pt x="669" y="532"/>
                  <a:pt x="668" y="532"/>
                </a:cubicBezTo>
                <a:cubicBezTo>
                  <a:pt x="666" y="532"/>
                  <a:pt x="665" y="533"/>
                  <a:pt x="664" y="535"/>
                </a:cubicBezTo>
                <a:cubicBezTo>
                  <a:pt x="662" y="537"/>
                  <a:pt x="661" y="538"/>
                  <a:pt x="657" y="538"/>
                </a:cubicBezTo>
                <a:cubicBezTo>
                  <a:pt x="657" y="538"/>
                  <a:pt x="656" y="538"/>
                  <a:pt x="655" y="538"/>
                </a:cubicBezTo>
                <a:cubicBezTo>
                  <a:pt x="655" y="553"/>
                  <a:pt x="655" y="553"/>
                  <a:pt x="655" y="553"/>
                </a:cubicBezTo>
                <a:cubicBezTo>
                  <a:pt x="647" y="544"/>
                  <a:pt x="638" y="536"/>
                  <a:pt x="621" y="536"/>
                </a:cubicBezTo>
                <a:cubicBezTo>
                  <a:pt x="619" y="536"/>
                  <a:pt x="617" y="536"/>
                  <a:pt x="615" y="536"/>
                </a:cubicBezTo>
                <a:moveTo>
                  <a:pt x="569" y="617"/>
                </a:moveTo>
                <a:cubicBezTo>
                  <a:pt x="525" y="571"/>
                  <a:pt x="491" y="508"/>
                  <a:pt x="489" y="427"/>
                </a:cubicBezTo>
                <a:cubicBezTo>
                  <a:pt x="495" y="422"/>
                  <a:pt x="504" y="418"/>
                  <a:pt x="514" y="418"/>
                </a:cubicBezTo>
                <a:cubicBezTo>
                  <a:pt x="518" y="418"/>
                  <a:pt x="521" y="419"/>
                  <a:pt x="525" y="420"/>
                </a:cubicBezTo>
                <a:cubicBezTo>
                  <a:pt x="524" y="422"/>
                  <a:pt x="522" y="421"/>
                  <a:pt x="520" y="422"/>
                </a:cubicBezTo>
                <a:cubicBezTo>
                  <a:pt x="514" y="424"/>
                  <a:pt x="517" y="434"/>
                  <a:pt x="511" y="435"/>
                </a:cubicBezTo>
                <a:cubicBezTo>
                  <a:pt x="512" y="437"/>
                  <a:pt x="513" y="437"/>
                  <a:pt x="514" y="437"/>
                </a:cubicBezTo>
                <a:cubicBezTo>
                  <a:pt x="517" y="437"/>
                  <a:pt x="521" y="435"/>
                  <a:pt x="523" y="435"/>
                </a:cubicBezTo>
                <a:cubicBezTo>
                  <a:pt x="522" y="442"/>
                  <a:pt x="522" y="443"/>
                  <a:pt x="523" y="449"/>
                </a:cubicBezTo>
                <a:cubicBezTo>
                  <a:pt x="545" y="454"/>
                  <a:pt x="545" y="454"/>
                  <a:pt x="545" y="454"/>
                </a:cubicBezTo>
                <a:cubicBezTo>
                  <a:pt x="536" y="459"/>
                  <a:pt x="525" y="461"/>
                  <a:pt x="521" y="471"/>
                </a:cubicBezTo>
                <a:cubicBezTo>
                  <a:pt x="530" y="475"/>
                  <a:pt x="538" y="476"/>
                  <a:pt x="547" y="476"/>
                </a:cubicBezTo>
                <a:cubicBezTo>
                  <a:pt x="545" y="480"/>
                  <a:pt x="543" y="484"/>
                  <a:pt x="540" y="487"/>
                </a:cubicBezTo>
                <a:cubicBezTo>
                  <a:pt x="540" y="489"/>
                  <a:pt x="543" y="488"/>
                  <a:pt x="545" y="488"/>
                </a:cubicBezTo>
                <a:cubicBezTo>
                  <a:pt x="537" y="493"/>
                  <a:pt x="548" y="497"/>
                  <a:pt x="540" y="502"/>
                </a:cubicBezTo>
                <a:cubicBezTo>
                  <a:pt x="542" y="504"/>
                  <a:pt x="544" y="505"/>
                  <a:pt x="546" y="505"/>
                </a:cubicBezTo>
                <a:cubicBezTo>
                  <a:pt x="553" y="505"/>
                  <a:pt x="560" y="497"/>
                  <a:pt x="562" y="492"/>
                </a:cubicBezTo>
                <a:cubicBezTo>
                  <a:pt x="567" y="495"/>
                  <a:pt x="565" y="505"/>
                  <a:pt x="571" y="507"/>
                </a:cubicBezTo>
                <a:cubicBezTo>
                  <a:pt x="583" y="499"/>
                  <a:pt x="587" y="484"/>
                  <a:pt x="574" y="475"/>
                </a:cubicBezTo>
                <a:cubicBezTo>
                  <a:pt x="637" y="495"/>
                  <a:pt x="578" y="572"/>
                  <a:pt x="569" y="617"/>
                </a:cubicBezTo>
                <a:moveTo>
                  <a:pt x="487" y="418"/>
                </a:moveTo>
                <a:cubicBezTo>
                  <a:pt x="478" y="364"/>
                  <a:pt x="506" y="323"/>
                  <a:pt x="549" y="321"/>
                </a:cubicBezTo>
                <a:cubicBezTo>
                  <a:pt x="543" y="335"/>
                  <a:pt x="530" y="342"/>
                  <a:pt x="526" y="358"/>
                </a:cubicBezTo>
                <a:cubicBezTo>
                  <a:pt x="526" y="360"/>
                  <a:pt x="528" y="360"/>
                  <a:pt x="531" y="360"/>
                </a:cubicBezTo>
                <a:cubicBezTo>
                  <a:pt x="533" y="360"/>
                  <a:pt x="535" y="360"/>
                  <a:pt x="535" y="358"/>
                </a:cubicBezTo>
                <a:cubicBezTo>
                  <a:pt x="539" y="366"/>
                  <a:pt x="538" y="378"/>
                  <a:pt x="545" y="382"/>
                </a:cubicBezTo>
                <a:cubicBezTo>
                  <a:pt x="541" y="385"/>
                  <a:pt x="536" y="387"/>
                  <a:pt x="537" y="396"/>
                </a:cubicBezTo>
                <a:cubicBezTo>
                  <a:pt x="534" y="391"/>
                  <a:pt x="528" y="390"/>
                  <a:pt x="526" y="384"/>
                </a:cubicBezTo>
                <a:cubicBezTo>
                  <a:pt x="521" y="386"/>
                  <a:pt x="525" y="396"/>
                  <a:pt x="520" y="398"/>
                </a:cubicBezTo>
                <a:cubicBezTo>
                  <a:pt x="520" y="403"/>
                  <a:pt x="523" y="406"/>
                  <a:pt x="526" y="408"/>
                </a:cubicBezTo>
                <a:cubicBezTo>
                  <a:pt x="515" y="409"/>
                  <a:pt x="493" y="406"/>
                  <a:pt x="487" y="418"/>
                </a:cubicBezTo>
                <a:moveTo>
                  <a:pt x="307" y="292"/>
                </a:moveTo>
                <a:cubicBezTo>
                  <a:pt x="306" y="292"/>
                  <a:pt x="306" y="292"/>
                  <a:pt x="306" y="292"/>
                </a:cubicBezTo>
                <a:cubicBezTo>
                  <a:pt x="313" y="280"/>
                  <a:pt x="328" y="275"/>
                  <a:pt x="344" y="275"/>
                </a:cubicBezTo>
                <a:cubicBezTo>
                  <a:pt x="360" y="275"/>
                  <a:pt x="377" y="281"/>
                  <a:pt x="386" y="290"/>
                </a:cubicBezTo>
                <a:cubicBezTo>
                  <a:pt x="377" y="293"/>
                  <a:pt x="372" y="301"/>
                  <a:pt x="367" y="309"/>
                </a:cubicBezTo>
                <a:cubicBezTo>
                  <a:pt x="363" y="303"/>
                  <a:pt x="361" y="305"/>
                  <a:pt x="354" y="302"/>
                </a:cubicBezTo>
                <a:cubicBezTo>
                  <a:pt x="349" y="303"/>
                  <a:pt x="356" y="306"/>
                  <a:pt x="354" y="310"/>
                </a:cubicBezTo>
                <a:cubicBezTo>
                  <a:pt x="352" y="311"/>
                  <a:pt x="351" y="311"/>
                  <a:pt x="350" y="311"/>
                </a:cubicBezTo>
                <a:cubicBezTo>
                  <a:pt x="341" y="311"/>
                  <a:pt x="340" y="302"/>
                  <a:pt x="333" y="298"/>
                </a:cubicBezTo>
                <a:cubicBezTo>
                  <a:pt x="334" y="296"/>
                  <a:pt x="336" y="296"/>
                  <a:pt x="337" y="293"/>
                </a:cubicBezTo>
                <a:cubicBezTo>
                  <a:pt x="333" y="291"/>
                  <a:pt x="329" y="290"/>
                  <a:pt x="325" y="290"/>
                </a:cubicBezTo>
                <a:cubicBezTo>
                  <a:pt x="322" y="290"/>
                  <a:pt x="319" y="291"/>
                  <a:pt x="316" y="291"/>
                </a:cubicBezTo>
                <a:cubicBezTo>
                  <a:pt x="313" y="291"/>
                  <a:pt x="310" y="292"/>
                  <a:pt x="307" y="292"/>
                </a:cubicBezTo>
                <a:moveTo>
                  <a:pt x="311" y="269"/>
                </a:moveTo>
                <a:cubicBezTo>
                  <a:pt x="318" y="252"/>
                  <a:pt x="325" y="244"/>
                  <a:pt x="306" y="235"/>
                </a:cubicBezTo>
                <a:cubicBezTo>
                  <a:pt x="306" y="231"/>
                  <a:pt x="308" y="226"/>
                  <a:pt x="313" y="224"/>
                </a:cubicBezTo>
                <a:cubicBezTo>
                  <a:pt x="313" y="224"/>
                  <a:pt x="313" y="224"/>
                  <a:pt x="313" y="224"/>
                </a:cubicBezTo>
                <a:cubicBezTo>
                  <a:pt x="317" y="224"/>
                  <a:pt x="381" y="247"/>
                  <a:pt x="384" y="274"/>
                </a:cubicBezTo>
                <a:cubicBezTo>
                  <a:pt x="376" y="267"/>
                  <a:pt x="359" y="264"/>
                  <a:pt x="347" y="264"/>
                </a:cubicBezTo>
                <a:cubicBezTo>
                  <a:pt x="329" y="264"/>
                  <a:pt x="310" y="271"/>
                  <a:pt x="301" y="280"/>
                </a:cubicBezTo>
                <a:cubicBezTo>
                  <a:pt x="301" y="274"/>
                  <a:pt x="303" y="269"/>
                  <a:pt x="309" y="269"/>
                </a:cubicBezTo>
                <a:cubicBezTo>
                  <a:pt x="310" y="269"/>
                  <a:pt x="310" y="269"/>
                  <a:pt x="311" y="269"/>
                </a:cubicBezTo>
                <a:moveTo>
                  <a:pt x="225" y="234"/>
                </a:moveTo>
                <a:cubicBezTo>
                  <a:pt x="223" y="234"/>
                  <a:pt x="222" y="234"/>
                  <a:pt x="220" y="233"/>
                </a:cubicBezTo>
                <a:cubicBezTo>
                  <a:pt x="227" y="214"/>
                  <a:pt x="249" y="205"/>
                  <a:pt x="273" y="205"/>
                </a:cubicBezTo>
                <a:cubicBezTo>
                  <a:pt x="285" y="205"/>
                  <a:pt x="297" y="207"/>
                  <a:pt x="308" y="211"/>
                </a:cubicBezTo>
                <a:cubicBezTo>
                  <a:pt x="306" y="224"/>
                  <a:pt x="291" y="224"/>
                  <a:pt x="292" y="239"/>
                </a:cubicBezTo>
                <a:cubicBezTo>
                  <a:pt x="289" y="237"/>
                  <a:pt x="286" y="235"/>
                  <a:pt x="281" y="235"/>
                </a:cubicBezTo>
                <a:cubicBezTo>
                  <a:pt x="280" y="235"/>
                  <a:pt x="278" y="235"/>
                  <a:pt x="277" y="235"/>
                </a:cubicBezTo>
                <a:cubicBezTo>
                  <a:pt x="277" y="231"/>
                  <a:pt x="274" y="229"/>
                  <a:pt x="272" y="227"/>
                </a:cubicBezTo>
                <a:cubicBezTo>
                  <a:pt x="270" y="228"/>
                  <a:pt x="269" y="229"/>
                  <a:pt x="268" y="229"/>
                </a:cubicBezTo>
                <a:cubicBezTo>
                  <a:pt x="265" y="229"/>
                  <a:pt x="265" y="224"/>
                  <a:pt x="260" y="223"/>
                </a:cubicBezTo>
                <a:cubicBezTo>
                  <a:pt x="257" y="223"/>
                  <a:pt x="257" y="235"/>
                  <a:pt x="260" y="235"/>
                </a:cubicBezTo>
                <a:cubicBezTo>
                  <a:pt x="260" y="237"/>
                  <a:pt x="259" y="237"/>
                  <a:pt x="257" y="237"/>
                </a:cubicBezTo>
                <a:cubicBezTo>
                  <a:pt x="257" y="237"/>
                  <a:pt x="256" y="237"/>
                  <a:pt x="255" y="237"/>
                </a:cubicBezTo>
                <a:cubicBezTo>
                  <a:pt x="254" y="237"/>
                  <a:pt x="253" y="237"/>
                  <a:pt x="252" y="237"/>
                </a:cubicBezTo>
                <a:cubicBezTo>
                  <a:pt x="252" y="237"/>
                  <a:pt x="251" y="237"/>
                  <a:pt x="251" y="237"/>
                </a:cubicBezTo>
                <a:cubicBezTo>
                  <a:pt x="251" y="233"/>
                  <a:pt x="256" y="235"/>
                  <a:pt x="256" y="232"/>
                </a:cubicBezTo>
                <a:cubicBezTo>
                  <a:pt x="253" y="230"/>
                  <a:pt x="250" y="229"/>
                  <a:pt x="247" y="229"/>
                </a:cubicBezTo>
                <a:cubicBezTo>
                  <a:pt x="243" y="229"/>
                  <a:pt x="239" y="231"/>
                  <a:pt x="236" y="232"/>
                </a:cubicBezTo>
                <a:cubicBezTo>
                  <a:pt x="232" y="233"/>
                  <a:pt x="228" y="234"/>
                  <a:pt x="225" y="234"/>
                </a:cubicBezTo>
                <a:moveTo>
                  <a:pt x="305" y="204"/>
                </a:moveTo>
                <a:cubicBezTo>
                  <a:pt x="305" y="204"/>
                  <a:pt x="297" y="202"/>
                  <a:pt x="296" y="201"/>
                </a:cubicBezTo>
                <a:cubicBezTo>
                  <a:pt x="295" y="200"/>
                  <a:pt x="270" y="169"/>
                  <a:pt x="268" y="166"/>
                </a:cubicBezTo>
                <a:cubicBezTo>
                  <a:pt x="268" y="166"/>
                  <a:pt x="272" y="162"/>
                  <a:pt x="274" y="160"/>
                </a:cubicBezTo>
                <a:cubicBezTo>
                  <a:pt x="276" y="157"/>
                  <a:pt x="283" y="155"/>
                  <a:pt x="283" y="155"/>
                </a:cubicBezTo>
                <a:cubicBezTo>
                  <a:pt x="283" y="155"/>
                  <a:pt x="286" y="157"/>
                  <a:pt x="293" y="157"/>
                </a:cubicBezTo>
                <a:cubicBezTo>
                  <a:pt x="299" y="158"/>
                  <a:pt x="302" y="158"/>
                  <a:pt x="302" y="158"/>
                </a:cubicBezTo>
                <a:cubicBezTo>
                  <a:pt x="302" y="158"/>
                  <a:pt x="298" y="171"/>
                  <a:pt x="296" y="181"/>
                </a:cubicBezTo>
                <a:cubicBezTo>
                  <a:pt x="295" y="192"/>
                  <a:pt x="305" y="204"/>
                  <a:pt x="305" y="204"/>
                </a:cubicBezTo>
                <a:moveTo>
                  <a:pt x="38" y="144"/>
                </a:moveTo>
                <a:cubicBezTo>
                  <a:pt x="38" y="144"/>
                  <a:pt x="45" y="127"/>
                  <a:pt x="48" y="124"/>
                </a:cubicBezTo>
                <a:cubicBezTo>
                  <a:pt x="53" y="118"/>
                  <a:pt x="60" y="118"/>
                  <a:pt x="60" y="118"/>
                </a:cubicBezTo>
                <a:cubicBezTo>
                  <a:pt x="61" y="120"/>
                  <a:pt x="68" y="120"/>
                  <a:pt x="69" y="120"/>
                </a:cubicBezTo>
                <a:cubicBezTo>
                  <a:pt x="69" y="122"/>
                  <a:pt x="69" y="123"/>
                  <a:pt x="68" y="123"/>
                </a:cubicBezTo>
                <a:cubicBezTo>
                  <a:pt x="67" y="123"/>
                  <a:pt x="67" y="123"/>
                  <a:pt x="67" y="123"/>
                </a:cubicBezTo>
                <a:cubicBezTo>
                  <a:pt x="64" y="123"/>
                  <a:pt x="59" y="125"/>
                  <a:pt x="58" y="126"/>
                </a:cubicBezTo>
                <a:cubicBezTo>
                  <a:pt x="57" y="129"/>
                  <a:pt x="56" y="136"/>
                  <a:pt x="56" y="139"/>
                </a:cubicBezTo>
                <a:cubicBezTo>
                  <a:pt x="56" y="142"/>
                  <a:pt x="51" y="142"/>
                  <a:pt x="47" y="143"/>
                </a:cubicBezTo>
                <a:cubicBezTo>
                  <a:pt x="42" y="144"/>
                  <a:pt x="38" y="144"/>
                  <a:pt x="38" y="144"/>
                </a:cubicBezTo>
                <a:moveTo>
                  <a:pt x="115" y="133"/>
                </a:moveTo>
                <a:cubicBezTo>
                  <a:pt x="114" y="132"/>
                  <a:pt x="114" y="127"/>
                  <a:pt x="115" y="124"/>
                </a:cubicBezTo>
                <a:cubicBezTo>
                  <a:pt x="115" y="121"/>
                  <a:pt x="113" y="117"/>
                  <a:pt x="111" y="117"/>
                </a:cubicBezTo>
                <a:cubicBezTo>
                  <a:pt x="112" y="113"/>
                  <a:pt x="112" y="113"/>
                  <a:pt x="112" y="113"/>
                </a:cubicBezTo>
                <a:cubicBezTo>
                  <a:pt x="112" y="113"/>
                  <a:pt x="117" y="111"/>
                  <a:pt x="120" y="111"/>
                </a:cubicBezTo>
                <a:cubicBezTo>
                  <a:pt x="121" y="111"/>
                  <a:pt x="121" y="111"/>
                  <a:pt x="121" y="111"/>
                </a:cubicBezTo>
                <a:cubicBezTo>
                  <a:pt x="125" y="112"/>
                  <a:pt x="129" y="113"/>
                  <a:pt x="130" y="116"/>
                </a:cubicBezTo>
                <a:cubicBezTo>
                  <a:pt x="132" y="120"/>
                  <a:pt x="142" y="124"/>
                  <a:pt x="142" y="124"/>
                </a:cubicBezTo>
                <a:cubicBezTo>
                  <a:pt x="142" y="124"/>
                  <a:pt x="142" y="124"/>
                  <a:pt x="142" y="124"/>
                </a:cubicBezTo>
                <a:cubicBezTo>
                  <a:pt x="141" y="124"/>
                  <a:pt x="136" y="124"/>
                  <a:pt x="132" y="125"/>
                </a:cubicBezTo>
                <a:cubicBezTo>
                  <a:pt x="128" y="126"/>
                  <a:pt x="119" y="131"/>
                  <a:pt x="115" y="133"/>
                </a:cubicBezTo>
                <a:moveTo>
                  <a:pt x="214" y="119"/>
                </a:moveTo>
                <a:cubicBezTo>
                  <a:pt x="215" y="119"/>
                  <a:pt x="216" y="119"/>
                  <a:pt x="217" y="119"/>
                </a:cubicBezTo>
                <a:cubicBezTo>
                  <a:pt x="218" y="114"/>
                  <a:pt x="214" y="114"/>
                  <a:pt x="215" y="109"/>
                </a:cubicBezTo>
                <a:cubicBezTo>
                  <a:pt x="214" y="106"/>
                  <a:pt x="206" y="103"/>
                  <a:pt x="203" y="102"/>
                </a:cubicBezTo>
                <a:cubicBezTo>
                  <a:pt x="206" y="101"/>
                  <a:pt x="209" y="101"/>
                  <a:pt x="212" y="101"/>
                </a:cubicBezTo>
                <a:cubicBezTo>
                  <a:pt x="221" y="101"/>
                  <a:pt x="229" y="105"/>
                  <a:pt x="234" y="111"/>
                </a:cubicBezTo>
                <a:cubicBezTo>
                  <a:pt x="239" y="120"/>
                  <a:pt x="249" y="143"/>
                  <a:pt x="256" y="155"/>
                </a:cubicBezTo>
                <a:cubicBezTo>
                  <a:pt x="254" y="156"/>
                  <a:pt x="251" y="157"/>
                  <a:pt x="247" y="157"/>
                </a:cubicBezTo>
                <a:cubicBezTo>
                  <a:pt x="232" y="157"/>
                  <a:pt x="205" y="150"/>
                  <a:pt x="185" y="140"/>
                </a:cubicBezTo>
                <a:cubicBezTo>
                  <a:pt x="167" y="131"/>
                  <a:pt x="153" y="120"/>
                  <a:pt x="162" y="109"/>
                </a:cubicBezTo>
                <a:cubicBezTo>
                  <a:pt x="167" y="109"/>
                  <a:pt x="165" y="115"/>
                  <a:pt x="167" y="117"/>
                </a:cubicBezTo>
                <a:cubicBezTo>
                  <a:pt x="170" y="116"/>
                  <a:pt x="172" y="115"/>
                  <a:pt x="173" y="115"/>
                </a:cubicBezTo>
                <a:cubicBezTo>
                  <a:pt x="174" y="115"/>
                  <a:pt x="175" y="115"/>
                  <a:pt x="176" y="115"/>
                </a:cubicBezTo>
                <a:cubicBezTo>
                  <a:pt x="176" y="115"/>
                  <a:pt x="177" y="116"/>
                  <a:pt x="178" y="116"/>
                </a:cubicBezTo>
                <a:cubicBezTo>
                  <a:pt x="180" y="116"/>
                  <a:pt x="183" y="115"/>
                  <a:pt x="186" y="114"/>
                </a:cubicBezTo>
                <a:cubicBezTo>
                  <a:pt x="184" y="116"/>
                  <a:pt x="184" y="120"/>
                  <a:pt x="184" y="124"/>
                </a:cubicBezTo>
                <a:cubicBezTo>
                  <a:pt x="185" y="124"/>
                  <a:pt x="185" y="124"/>
                  <a:pt x="185" y="124"/>
                </a:cubicBezTo>
                <a:cubicBezTo>
                  <a:pt x="191" y="124"/>
                  <a:pt x="191" y="119"/>
                  <a:pt x="196" y="119"/>
                </a:cubicBezTo>
                <a:cubicBezTo>
                  <a:pt x="197" y="124"/>
                  <a:pt x="203" y="125"/>
                  <a:pt x="205" y="129"/>
                </a:cubicBezTo>
                <a:cubicBezTo>
                  <a:pt x="208" y="127"/>
                  <a:pt x="208" y="122"/>
                  <a:pt x="208" y="117"/>
                </a:cubicBezTo>
                <a:cubicBezTo>
                  <a:pt x="210" y="118"/>
                  <a:pt x="212" y="119"/>
                  <a:pt x="214" y="119"/>
                </a:cubicBezTo>
                <a:moveTo>
                  <a:pt x="152" y="119"/>
                </a:moveTo>
                <a:cubicBezTo>
                  <a:pt x="134" y="110"/>
                  <a:pt x="124" y="85"/>
                  <a:pt x="135" y="62"/>
                </a:cubicBezTo>
                <a:cubicBezTo>
                  <a:pt x="140" y="67"/>
                  <a:pt x="139" y="78"/>
                  <a:pt x="143" y="83"/>
                </a:cubicBezTo>
                <a:cubicBezTo>
                  <a:pt x="145" y="81"/>
                  <a:pt x="146" y="81"/>
                  <a:pt x="148" y="81"/>
                </a:cubicBezTo>
                <a:cubicBezTo>
                  <a:pt x="151" y="81"/>
                  <a:pt x="154" y="85"/>
                  <a:pt x="159" y="86"/>
                </a:cubicBezTo>
                <a:cubicBezTo>
                  <a:pt x="158" y="93"/>
                  <a:pt x="152" y="99"/>
                  <a:pt x="160" y="102"/>
                </a:cubicBezTo>
                <a:cubicBezTo>
                  <a:pt x="159" y="109"/>
                  <a:pt x="152" y="111"/>
                  <a:pt x="152" y="119"/>
                </a:cubicBezTo>
                <a:moveTo>
                  <a:pt x="239" y="109"/>
                </a:moveTo>
                <a:cubicBezTo>
                  <a:pt x="233" y="81"/>
                  <a:pt x="242" y="58"/>
                  <a:pt x="263" y="52"/>
                </a:cubicBezTo>
                <a:cubicBezTo>
                  <a:pt x="260" y="58"/>
                  <a:pt x="258" y="66"/>
                  <a:pt x="256" y="73"/>
                </a:cubicBezTo>
                <a:cubicBezTo>
                  <a:pt x="259" y="75"/>
                  <a:pt x="269" y="80"/>
                  <a:pt x="265" y="88"/>
                </a:cubicBezTo>
                <a:cubicBezTo>
                  <a:pt x="265" y="90"/>
                  <a:pt x="265" y="91"/>
                  <a:pt x="264" y="91"/>
                </a:cubicBezTo>
                <a:cubicBezTo>
                  <a:pt x="264" y="91"/>
                  <a:pt x="263" y="91"/>
                  <a:pt x="262" y="90"/>
                </a:cubicBezTo>
                <a:cubicBezTo>
                  <a:pt x="262" y="90"/>
                  <a:pt x="261" y="89"/>
                  <a:pt x="260" y="89"/>
                </a:cubicBezTo>
                <a:cubicBezTo>
                  <a:pt x="259" y="89"/>
                  <a:pt x="259" y="90"/>
                  <a:pt x="258" y="90"/>
                </a:cubicBezTo>
                <a:cubicBezTo>
                  <a:pt x="259" y="93"/>
                  <a:pt x="256" y="100"/>
                  <a:pt x="260" y="100"/>
                </a:cubicBezTo>
                <a:cubicBezTo>
                  <a:pt x="253" y="103"/>
                  <a:pt x="247" y="107"/>
                  <a:pt x="239" y="109"/>
                </a:cubicBezTo>
                <a:moveTo>
                  <a:pt x="265" y="1"/>
                </a:moveTo>
                <a:cubicBezTo>
                  <a:pt x="265" y="1"/>
                  <a:pt x="265" y="1"/>
                  <a:pt x="265" y="1"/>
                </a:cubicBezTo>
                <a:cubicBezTo>
                  <a:pt x="263" y="6"/>
                  <a:pt x="262" y="10"/>
                  <a:pt x="256" y="11"/>
                </a:cubicBezTo>
                <a:cubicBezTo>
                  <a:pt x="254" y="9"/>
                  <a:pt x="250" y="5"/>
                  <a:pt x="248" y="5"/>
                </a:cubicBezTo>
                <a:cubicBezTo>
                  <a:pt x="246" y="5"/>
                  <a:pt x="245" y="6"/>
                  <a:pt x="244" y="8"/>
                </a:cubicBezTo>
                <a:cubicBezTo>
                  <a:pt x="241" y="0"/>
                  <a:pt x="235" y="5"/>
                  <a:pt x="227" y="1"/>
                </a:cubicBezTo>
                <a:cubicBezTo>
                  <a:pt x="227" y="1"/>
                  <a:pt x="227" y="1"/>
                  <a:pt x="227" y="1"/>
                </a:cubicBezTo>
                <a:cubicBezTo>
                  <a:pt x="227" y="12"/>
                  <a:pt x="230" y="20"/>
                  <a:pt x="236" y="28"/>
                </a:cubicBezTo>
                <a:cubicBezTo>
                  <a:pt x="234" y="28"/>
                  <a:pt x="233" y="28"/>
                  <a:pt x="232" y="28"/>
                </a:cubicBezTo>
                <a:cubicBezTo>
                  <a:pt x="225" y="28"/>
                  <a:pt x="219" y="30"/>
                  <a:pt x="215" y="33"/>
                </a:cubicBezTo>
                <a:cubicBezTo>
                  <a:pt x="219" y="39"/>
                  <a:pt x="232" y="40"/>
                  <a:pt x="227" y="49"/>
                </a:cubicBezTo>
                <a:cubicBezTo>
                  <a:pt x="229" y="49"/>
                  <a:pt x="231" y="49"/>
                  <a:pt x="233" y="49"/>
                </a:cubicBezTo>
                <a:cubicBezTo>
                  <a:pt x="236" y="49"/>
                  <a:pt x="240" y="49"/>
                  <a:pt x="243" y="48"/>
                </a:cubicBezTo>
                <a:cubicBezTo>
                  <a:pt x="246" y="47"/>
                  <a:pt x="249" y="46"/>
                  <a:pt x="251" y="46"/>
                </a:cubicBezTo>
                <a:cubicBezTo>
                  <a:pt x="253" y="46"/>
                  <a:pt x="255" y="46"/>
                  <a:pt x="256" y="47"/>
                </a:cubicBezTo>
                <a:cubicBezTo>
                  <a:pt x="240" y="57"/>
                  <a:pt x="229" y="72"/>
                  <a:pt x="232" y="102"/>
                </a:cubicBezTo>
                <a:cubicBezTo>
                  <a:pt x="226" y="97"/>
                  <a:pt x="214" y="97"/>
                  <a:pt x="205" y="95"/>
                </a:cubicBezTo>
                <a:cubicBezTo>
                  <a:pt x="209" y="94"/>
                  <a:pt x="213" y="93"/>
                  <a:pt x="213" y="88"/>
                </a:cubicBezTo>
                <a:cubicBezTo>
                  <a:pt x="211" y="86"/>
                  <a:pt x="209" y="83"/>
                  <a:pt x="210" y="78"/>
                </a:cubicBezTo>
                <a:cubicBezTo>
                  <a:pt x="209" y="78"/>
                  <a:pt x="209" y="78"/>
                  <a:pt x="209" y="78"/>
                </a:cubicBezTo>
                <a:cubicBezTo>
                  <a:pt x="206" y="78"/>
                  <a:pt x="205" y="81"/>
                  <a:pt x="201" y="81"/>
                </a:cubicBezTo>
                <a:cubicBezTo>
                  <a:pt x="198" y="78"/>
                  <a:pt x="196" y="73"/>
                  <a:pt x="190" y="73"/>
                </a:cubicBezTo>
                <a:cubicBezTo>
                  <a:pt x="188" y="79"/>
                  <a:pt x="186" y="84"/>
                  <a:pt x="184" y="90"/>
                </a:cubicBezTo>
                <a:cubicBezTo>
                  <a:pt x="171" y="89"/>
                  <a:pt x="156" y="85"/>
                  <a:pt x="159" y="71"/>
                </a:cubicBezTo>
                <a:cubicBezTo>
                  <a:pt x="160" y="72"/>
                  <a:pt x="162" y="72"/>
                  <a:pt x="163" y="72"/>
                </a:cubicBezTo>
                <a:cubicBezTo>
                  <a:pt x="169" y="72"/>
                  <a:pt x="175" y="69"/>
                  <a:pt x="178" y="64"/>
                </a:cubicBezTo>
                <a:cubicBezTo>
                  <a:pt x="168" y="59"/>
                  <a:pt x="168" y="53"/>
                  <a:pt x="159" y="49"/>
                </a:cubicBezTo>
                <a:cubicBezTo>
                  <a:pt x="165" y="44"/>
                  <a:pt x="167" y="37"/>
                  <a:pt x="172" y="32"/>
                </a:cubicBezTo>
                <a:cubicBezTo>
                  <a:pt x="169" y="31"/>
                  <a:pt x="166" y="30"/>
                  <a:pt x="162" y="30"/>
                </a:cubicBezTo>
                <a:cubicBezTo>
                  <a:pt x="157" y="30"/>
                  <a:pt x="151" y="32"/>
                  <a:pt x="148" y="34"/>
                </a:cubicBezTo>
                <a:cubicBezTo>
                  <a:pt x="154" y="28"/>
                  <a:pt x="152" y="12"/>
                  <a:pt x="148" y="4"/>
                </a:cubicBezTo>
                <a:cubicBezTo>
                  <a:pt x="143" y="4"/>
                  <a:pt x="145" y="11"/>
                  <a:pt x="141" y="11"/>
                </a:cubicBezTo>
                <a:cubicBezTo>
                  <a:pt x="141" y="11"/>
                  <a:pt x="140" y="10"/>
                  <a:pt x="138" y="9"/>
                </a:cubicBezTo>
                <a:cubicBezTo>
                  <a:pt x="136" y="17"/>
                  <a:pt x="135" y="25"/>
                  <a:pt x="133" y="32"/>
                </a:cubicBezTo>
                <a:cubicBezTo>
                  <a:pt x="130" y="24"/>
                  <a:pt x="122" y="21"/>
                  <a:pt x="113" y="20"/>
                </a:cubicBezTo>
                <a:cubicBezTo>
                  <a:pt x="113" y="26"/>
                  <a:pt x="115" y="29"/>
                  <a:pt x="111" y="33"/>
                </a:cubicBezTo>
                <a:cubicBezTo>
                  <a:pt x="99" y="34"/>
                  <a:pt x="97" y="38"/>
                  <a:pt x="80" y="38"/>
                </a:cubicBezTo>
                <a:cubicBezTo>
                  <a:pt x="84" y="51"/>
                  <a:pt x="91" y="53"/>
                  <a:pt x="104" y="59"/>
                </a:cubicBezTo>
                <a:cubicBezTo>
                  <a:pt x="96" y="61"/>
                  <a:pt x="91" y="66"/>
                  <a:pt x="89" y="73"/>
                </a:cubicBezTo>
                <a:cubicBezTo>
                  <a:pt x="91" y="74"/>
                  <a:pt x="94" y="75"/>
                  <a:pt x="97" y="75"/>
                </a:cubicBezTo>
                <a:cubicBezTo>
                  <a:pt x="97" y="75"/>
                  <a:pt x="98" y="75"/>
                  <a:pt x="98" y="75"/>
                </a:cubicBezTo>
                <a:cubicBezTo>
                  <a:pt x="99" y="75"/>
                  <a:pt x="100" y="75"/>
                  <a:pt x="100" y="75"/>
                </a:cubicBezTo>
                <a:cubicBezTo>
                  <a:pt x="103" y="75"/>
                  <a:pt x="106" y="75"/>
                  <a:pt x="107" y="80"/>
                </a:cubicBezTo>
                <a:cubicBezTo>
                  <a:pt x="120" y="79"/>
                  <a:pt x="118" y="64"/>
                  <a:pt x="128" y="61"/>
                </a:cubicBezTo>
                <a:cubicBezTo>
                  <a:pt x="120" y="76"/>
                  <a:pt x="127" y="102"/>
                  <a:pt x="133" y="114"/>
                </a:cubicBezTo>
                <a:cubicBezTo>
                  <a:pt x="129" y="108"/>
                  <a:pt x="119" y="107"/>
                  <a:pt x="109" y="107"/>
                </a:cubicBezTo>
                <a:cubicBezTo>
                  <a:pt x="104" y="107"/>
                  <a:pt x="100" y="107"/>
                  <a:pt x="95" y="107"/>
                </a:cubicBezTo>
                <a:cubicBezTo>
                  <a:pt x="91" y="107"/>
                  <a:pt x="87" y="108"/>
                  <a:pt x="83" y="108"/>
                </a:cubicBezTo>
                <a:cubicBezTo>
                  <a:pt x="70" y="108"/>
                  <a:pt x="60" y="106"/>
                  <a:pt x="60" y="97"/>
                </a:cubicBezTo>
                <a:cubicBezTo>
                  <a:pt x="60" y="98"/>
                  <a:pt x="61" y="99"/>
                  <a:pt x="61" y="99"/>
                </a:cubicBezTo>
                <a:cubicBezTo>
                  <a:pt x="63" y="99"/>
                  <a:pt x="66" y="87"/>
                  <a:pt x="70" y="86"/>
                </a:cubicBezTo>
                <a:cubicBezTo>
                  <a:pt x="69" y="86"/>
                  <a:pt x="69" y="86"/>
                  <a:pt x="69" y="86"/>
                </a:cubicBezTo>
                <a:cubicBezTo>
                  <a:pt x="68" y="86"/>
                  <a:pt x="67" y="85"/>
                  <a:pt x="66" y="84"/>
                </a:cubicBezTo>
                <a:cubicBezTo>
                  <a:pt x="65" y="83"/>
                  <a:pt x="64" y="82"/>
                  <a:pt x="62" y="82"/>
                </a:cubicBezTo>
                <a:cubicBezTo>
                  <a:pt x="62" y="82"/>
                  <a:pt x="61" y="83"/>
                  <a:pt x="60" y="83"/>
                </a:cubicBezTo>
                <a:cubicBezTo>
                  <a:pt x="60" y="81"/>
                  <a:pt x="62" y="80"/>
                  <a:pt x="61" y="76"/>
                </a:cubicBezTo>
                <a:cubicBezTo>
                  <a:pt x="59" y="77"/>
                  <a:pt x="58" y="77"/>
                  <a:pt x="56" y="77"/>
                </a:cubicBezTo>
                <a:cubicBezTo>
                  <a:pt x="52" y="77"/>
                  <a:pt x="51" y="73"/>
                  <a:pt x="46" y="71"/>
                </a:cubicBezTo>
                <a:cubicBezTo>
                  <a:pt x="47" y="77"/>
                  <a:pt x="46" y="82"/>
                  <a:pt x="41" y="82"/>
                </a:cubicBezTo>
                <a:cubicBezTo>
                  <a:pt x="40" y="82"/>
                  <a:pt x="39" y="82"/>
                  <a:pt x="37" y="81"/>
                </a:cubicBezTo>
                <a:cubicBezTo>
                  <a:pt x="40" y="90"/>
                  <a:pt x="31" y="88"/>
                  <a:pt x="32" y="97"/>
                </a:cubicBezTo>
                <a:cubicBezTo>
                  <a:pt x="33" y="102"/>
                  <a:pt x="43" y="97"/>
                  <a:pt x="41" y="105"/>
                </a:cubicBezTo>
                <a:cubicBezTo>
                  <a:pt x="41" y="105"/>
                  <a:pt x="41" y="105"/>
                  <a:pt x="41" y="105"/>
                </a:cubicBezTo>
                <a:cubicBezTo>
                  <a:pt x="46" y="105"/>
                  <a:pt x="47" y="102"/>
                  <a:pt x="51" y="100"/>
                </a:cubicBezTo>
                <a:cubicBezTo>
                  <a:pt x="50" y="108"/>
                  <a:pt x="59" y="105"/>
                  <a:pt x="58" y="114"/>
                </a:cubicBezTo>
                <a:cubicBezTo>
                  <a:pt x="42" y="115"/>
                  <a:pt x="39" y="130"/>
                  <a:pt x="34" y="143"/>
                </a:cubicBezTo>
                <a:cubicBezTo>
                  <a:pt x="35" y="134"/>
                  <a:pt x="30" y="132"/>
                  <a:pt x="30" y="124"/>
                </a:cubicBezTo>
                <a:cubicBezTo>
                  <a:pt x="29" y="125"/>
                  <a:pt x="27" y="125"/>
                  <a:pt x="26" y="125"/>
                </a:cubicBezTo>
                <a:cubicBezTo>
                  <a:pt x="23" y="125"/>
                  <a:pt x="20" y="123"/>
                  <a:pt x="15" y="122"/>
                </a:cubicBezTo>
                <a:cubicBezTo>
                  <a:pt x="12" y="129"/>
                  <a:pt x="20" y="134"/>
                  <a:pt x="17" y="136"/>
                </a:cubicBezTo>
                <a:cubicBezTo>
                  <a:pt x="14" y="135"/>
                  <a:pt x="13" y="135"/>
                  <a:pt x="11" y="135"/>
                </a:cubicBezTo>
                <a:cubicBezTo>
                  <a:pt x="7" y="135"/>
                  <a:pt x="5" y="137"/>
                  <a:pt x="0" y="138"/>
                </a:cubicBezTo>
                <a:cubicBezTo>
                  <a:pt x="0" y="152"/>
                  <a:pt x="21" y="148"/>
                  <a:pt x="13" y="165"/>
                </a:cubicBezTo>
                <a:cubicBezTo>
                  <a:pt x="14" y="165"/>
                  <a:pt x="15" y="165"/>
                  <a:pt x="16" y="165"/>
                </a:cubicBezTo>
                <a:cubicBezTo>
                  <a:pt x="17" y="165"/>
                  <a:pt x="18" y="165"/>
                  <a:pt x="20" y="165"/>
                </a:cubicBezTo>
                <a:cubicBezTo>
                  <a:pt x="21" y="165"/>
                  <a:pt x="23" y="165"/>
                  <a:pt x="24" y="165"/>
                </a:cubicBezTo>
                <a:cubicBezTo>
                  <a:pt x="26" y="165"/>
                  <a:pt x="28" y="165"/>
                  <a:pt x="29" y="167"/>
                </a:cubicBezTo>
                <a:cubicBezTo>
                  <a:pt x="24" y="172"/>
                  <a:pt x="29" y="179"/>
                  <a:pt x="29" y="186"/>
                </a:cubicBezTo>
                <a:cubicBezTo>
                  <a:pt x="34" y="181"/>
                  <a:pt x="39" y="176"/>
                  <a:pt x="42" y="168"/>
                </a:cubicBezTo>
                <a:cubicBezTo>
                  <a:pt x="42" y="174"/>
                  <a:pt x="47" y="175"/>
                  <a:pt x="53" y="175"/>
                </a:cubicBezTo>
                <a:cubicBezTo>
                  <a:pt x="54" y="168"/>
                  <a:pt x="51" y="166"/>
                  <a:pt x="51" y="160"/>
                </a:cubicBezTo>
                <a:cubicBezTo>
                  <a:pt x="52" y="160"/>
                  <a:pt x="53" y="160"/>
                  <a:pt x="54" y="160"/>
                </a:cubicBezTo>
                <a:cubicBezTo>
                  <a:pt x="59" y="160"/>
                  <a:pt x="62" y="158"/>
                  <a:pt x="66" y="158"/>
                </a:cubicBezTo>
                <a:cubicBezTo>
                  <a:pt x="69" y="149"/>
                  <a:pt x="60" y="150"/>
                  <a:pt x="58" y="145"/>
                </a:cubicBezTo>
                <a:cubicBezTo>
                  <a:pt x="58" y="145"/>
                  <a:pt x="58" y="145"/>
                  <a:pt x="58" y="145"/>
                </a:cubicBezTo>
                <a:cubicBezTo>
                  <a:pt x="62" y="145"/>
                  <a:pt x="60" y="140"/>
                  <a:pt x="63" y="139"/>
                </a:cubicBezTo>
                <a:cubicBezTo>
                  <a:pt x="75" y="142"/>
                  <a:pt x="74" y="139"/>
                  <a:pt x="82" y="143"/>
                </a:cubicBezTo>
                <a:cubicBezTo>
                  <a:pt x="84" y="134"/>
                  <a:pt x="86" y="138"/>
                  <a:pt x="85" y="122"/>
                </a:cubicBezTo>
                <a:cubicBezTo>
                  <a:pt x="83" y="122"/>
                  <a:pt x="82" y="122"/>
                  <a:pt x="80" y="122"/>
                </a:cubicBezTo>
                <a:cubicBezTo>
                  <a:pt x="80" y="122"/>
                  <a:pt x="79" y="122"/>
                  <a:pt x="79" y="122"/>
                </a:cubicBezTo>
                <a:cubicBezTo>
                  <a:pt x="78" y="122"/>
                  <a:pt x="78" y="122"/>
                  <a:pt x="77" y="122"/>
                </a:cubicBezTo>
                <a:cubicBezTo>
                  <a:pt x="76" y="122"/>
                  <a:pt x="75" y="122"/>
                  <a:pt x="73" y="121"/>
                </a:cubicBezTo>
                <a:cubicBezTo>
                  <a:pt x="73" y="117"/>
                  <a:pt x="74" y="115"/>
                  <a:pt x="77" y="114"/>
                </a:cubicBezTo>
                <a:cubicBezTo>
                  <a:pt x="83" y="113"/>
                  <a:pt x="89" y="111"/>
                  <a:pt x="94" y="111"/>
                </a:cubicBezTo>
                <a:cubicBezTo>
                  <a:pt x="99" y="111"/>
                  <a:pt x="103" y="112"/>
                  <a:pt x="107" y="115"/>
                </a:cubicBezTo>
                <a:cubicBezTo>
                  <a:pt x="105" y="116"/>
                  <a:pt x="106" y="118"/>
                  <a:pt x="106" y="121"/>
                </a:cubicBezTo>
                <a:cubicBezTo>
                  <a:pt x="103" y="118"/>
                  <a:pt x="100" y="117"/>
                  <a:pt x="96" y="117"/>
                </a:cubicBezTo>
                <a:cubicBezTo>
                  <a:pt x="95" y="117"/>
                  <a:pt x="93" y="117"/>
                  <a:pt x="92" y="117"/>
                </a:cubicBezTo>
                <a:cubicBezTo>
                  <a:pt x="91" y="126"/>
                  <a:pt x="99" y="134"/>
                  <a:pt x="90" y="138"/>
                </a:cubicBezTo>
                <a:cubicBezTo>
                  <a:pt x="93" y="142"/>
                  <a:pt x="99" y="143"/>
                  <a:pt x="102" y="146"/>
                </a:cubicBezTo>
                <a:cubicBezTo>
                  <a:pt x="98" y="148"/>
                  <a:pt x="94" y="152"/>
                  <a:pt x="94" y="158"/>
                </a:cubicBezTo>
                <a:cubicBezTo>
                  <a:pt x="95" y="159"/>
                  <a:pt x="96" y="160"/>
                  <a:pt x="98" y="160"/>
                </a:cubicBezTo>
                <a:cubicBezTo>
                  <a:pt x="102" y="160"/>
                  <a:pt x="106" y="153"/>
                  <a:pt x="109" y="151"/>
                </a:cubicBezTo>
                <a:cubicBezTo>
                  <a:pt x="107" y="159"/>
                  <a:pt x="113" y="159"/>
                  <a:pt x="116" y="162"/>
                </a:cubicBezTo>
                <a:cubicBezTo>
                  <a:pt x="121" y="154"/>
                  <a:pt x="118" y="147"/>
                  <a:pt x="116" y="139"/>
                </a:cubicBezTo>
                <a:cubicBezTo>
                  <a:pt x="124" y="131"/>
                  <a:pt x="132" y="128"/>
                  <a:pt x="140" y="128"/>
                </a:cubicBezTo>
                <a:cubicBezTo>
                  <a:pt x="143" y="128"/>
                  <a:pt x="148" y="129"/>
                  <a:pt x="152" y="130"/>
                </a:cubicBezTo>
                <a:cubicBezTo>
                  <a:pt x="178" y="143"/>
                  <a:pt x="213" y="163"/>
                  <a:pt x="246" y="163"/>
                </a:cubicBezTo>
                <a:cubicBezTo>
                  <a:pt x="250" y="163"/>
                  <a:pt x="255" y="163"/>
                  <a:pt x="260" y="162"/>
                </a:cubicBezTo>
                <a:cubicBezTo>
                  <a:pt x="267" y="178"/>
                  <a:pt x="281" y="187"/>
                  <a:pt x="290" y="201"/>
                </a:cubicBezTo>
                <a:cubicBezTo>
                  <a:pt x="283" y="198"/>
                  <a:pt x="276" y="197"/>
                  <a:pt x="270" y="197"/>
                </a:cubicBezTo>
                <a:cubicBezTo>
                  <a:pt x="246" y="197"/>
                  <a:pt x="229" y="215"/>
                  <a:pt x="213" y="225"/>
                </a:cubicBezTo>
                <a:cubicBezTo>
                  <a:pt x="214" y="222"/>
                  <a:pt x="211" y="221"/>
                  <a:pt x="210" y="220"/>
                </a:cubicBezTo>
                <a:cubicBezTo>
                  <a:pt x="219" y="212"/>
                  <a:pt x="223" y="200"/>
                  <a:pt x="222" y="182"/>
                </a:cubicBezTo>
                <a:cubicBezTo>
                  <a:pt x="221" y="182"/>
                  <a:pt x="221" y="182"/>
                  <a:pt x="221" y="182"/>
                </a:cubicBezTo>
                <a:cubicBezTo>
                  <a:pt x="219" y="182"/>
                  <a:pt x="219" y="183"/>
                  <a:pt x="218" y="185"/>
                </a:cubicBezTo>
                <a:cubicBezTo>
                  <a:pt x="218" y="186"/>
                  <a:pt x="217" y="187"/>
                  <a:pt x="216" y="187"/>
                </a:cubicBezTo>
                <a:cubicBezTo>
                  <a:pt x="215" y="187"/>
                  <a:pt x="215" y="187"/>
                  <a:pt x="215" y="187"/>
                </a:cubicBezTo>
                <a:cubicBezTo>
                  <a:pt x="213" y="177"/>
                  <a:pt x="207" y="170"/>
                  <a:pt x="200" y="165"/>
                </a:cubicBezTo>
                <a:cubicBezTo>
                  <a:pt x="196" y="175"/>
                  <a:pt x="192" y="185"/>
                  <a:pt x="191" y="198"/>
                </a:cubicBezTo>
                <a:cubicBezTo>
                  <a:pt x="186" y="181"/>
                  <a:pt x="171" y="178"/>
                  <a:pt x="155" y="175"/>
                </a:cubicBezTo>
                <a:cubicBezTo>
                  <a:pt x="157" y="190"/>
                  <a:pt x="157" y="195"/>
                  <a:pt x="164" y="204"/>
                </a:cubicBezTo>
                <a:cubicBezTo>
                  <a:pt x="163" y="204"/>
                  <a:pt x="163" y="204"/>
                  <a:pt x="162" y="204"/>
                </a:cubicBezTo>
                <a:cubicBezTo>
                  <a:pt x="162" y="204"/>
                  <a:pt x="162" y="204"/>
                  <a:pt x="162" y="204"/>
                </a:cubicBezTo>
                <a:cubicBezTo>
                  <a:pt x="161" y="204"/>
                  <a:pt x="161" y="204"/>
                  <a:pt x="161" y="204"/>
                </a:cubicBezTo>
                <a:cubicBezTo>
                  <a:pt x="159" y="204"/>
                  <a:pt x="157" y="205"/>
                  <a:pt x="157" y="206"/>
                </a:cubicBezTo>
                <a:cubicBezTo>
                  <a:pt x="162" y="209"/>
                  <a:pt x="162" y="217"/>
                  <a:pt x="167" y="220"/>
                </a:cubicBezTo>
                <a:cubicBezTo>
                  <a:pt x="163" y="227"/>
                  <a:pt x="155" y="230"/>
                  <a:pt x="147" y="233"/>
                </a:cubicBezTo>
                <a:cubicBezTo>
                  <a:pt x="150" y="235"/>
                  <a:pt x="151" y="239"/>
                  <a:pt x="156" y="239"/>
                </a:cubicBezTo>
                <a:cubicBezTo>
                  <a:pt x="157" y="239"/>
                  <a:pt x="158" y="239"/>
                  <a:pt x="159" y="239"/>
                </a:cubicBezTo>
                <a:cubicBezTo>
                  <a:pt x="155" y="250"/>
                  <a:pt x="175" y="250"/>
                  <a:pt x="184" y="254"/>
                </a:cubicBezTo>
                <a:cubicBezTo>
                  <a:pt x="161" y="257"/>
                  <a:pt x="159" y="275"/>
                  <a:pt x="150" y="290"/>
                </a:cubicBezTo>
                <a:cubicBezTo>
                  <a:pt x="151" y="291"/>
                  <a:pt x="153" y="291"/>
                  <a:pt x="154" y="291"/>
                </a:cubicBezTo>
                <a:cubicBezTo>
                  <a:pt x="159" y="291"/>
                  <a:pt x="165" y="287"/>
                  <a:pt x="167" y="283"/>
                </a:cubicBezTo>
                <a:cubicBezTo>
                  <a:pt x="167" y="288"/>
                  <a:pt x="171" y="287"/>
                  <a:pt x="174" y="288"/>
                </a:cubicBezTo>
                <a:cubicBezTo>
                  <a:pt x="182" y="282"/>
                  <a:pt x="189" y="276"/>
                  <a:pt x="193" y="266"/>
                </a:cubicBezTo>
                <a:cubicBezTo>
                  <a:pt x="191" y="285"/>
                  <a:pt x="197" y="295"/>
                  <a:pt x="207" y="302"/>
                </a:cubicBezTo>
                <a:cubicBezTo>
                  <a:pt x="208" y="296"/>
                  <a:pt x="208" y="290"/>
                  <a:pt x="214" y="290"/>
                </a:cubicBezTo>
                <a:cubicBezTo>
                  <a:pt x="215" y="290"/>
                  <a:pt x="215" y="290"/>
                  <a:pt x="215" y="290"/>
                </a:cubicBezTo>
                <a:cubicBezTo>
                  <a:pt x="215" y="283"/>
                  <a:pt x="215" y="276"/>
                  <a:pt x="217" y="274"/>
                </a:cubicBezTo>
                <a:cubicBezTo>
                  <a:pt x="219" y="274"/>
                  <a:pt x="219" y="273"/>
                  <a:pt x="220" y="273"/>
                </a:cubicBezTo>
                <a:cubicBezTo>
                  <a:pt x="223" y="275"/>
                  <a:pt x="227" y="279"/>
                  <a:pt x="230" y="279"/>
                </a:cubicBezTo>
                <a:cubicBezTo>
                  <a:pt x="232" y="279"/>
                  <a:pt x="233" y="278"/>
                  <a:pt x="234" y="276"/>
                </a:cubicBezTo>
                <a:cubicBezTo>
                  <a:pt x="235" y="279"/>
                  <a:pt x="238" y="283"/>
                  <a:pt x="241" y="283"/>
                </a:cubicBezTo>
                <a:cubicBezTo>
                  <a:pt x="242" y="283"/>
                  <a:pt x="243" y="282"/>
                  <a:pt x="244" y="280"/>
                </a:cubicBezTo>
                <a:cubicBezTo>
                  <a:pt x="249" y="289"/>
                  <a:pt x="257" y="295"/>
                  <a:pt x="266" y="298"/>
                </a:cubicBezTo>
                <a:cubicBezTo>
                  <a:pt x="247" y="303"/>
                  <a:pt x="237" y="310"/>
                  <a:pt x="232" y="326"/>
                </a:cubicBezTo>
                <a:cubicBezTo>
                  <a:pt x="233" y="326"/>
                  <a:pt x="233" y="326"/>
                  <a:pt x="233" y="326"/>
                </a:cubicBezTo>
                <a:cubicBezTo>
                  <a:pt x="235" y="326"/>
                  <a:pt x="237" y="326"/>
                  <a:pt x="239" y="326"/>
                </a:cubicBezTo>
                <a:cubicBezTo>
                  <a:pt x="241" y="325"/>
                  <a:pt x="242" y="325"/>
                  <a:pt x="244" y="325"/>
                </a:cubicBezTo>
                <a:cubicBezTo>
                  <a:pt x="247" y="325"/>
                  <a:pt x="249" y="326"/>
                  <a:pt x="251" y="329"/>
                </a:cubicBezTo>
                <a:cubicBezTo>
                  <a:pt x="260" y="324"/>
                  <a:pt x="264" y="322"/>
                  <a:pt x="273" y="316"/>
                </a:cubicBezTo>
                <a:cubicBezTo>
                  <a:pt x="270" y="326"/>
                  <a:pt x="272" y="342"/>
                  <a:pt x="278" y="348"/>
                </a:cubicBezTo>
                <a:cubicBezTo>
                  <a:pt x="283" y="339"/>
                  <a:pt x="291" y="335"/>
                  <a:pt x="294" y="324"/>
                </a:cubicBezTo>
                <a:cubicBezTo>
                  <a:pt x="295" y="324"/>
                  <a:pt x="295" y="324"/>
                  <a:pt x="296" y="324"/>
                </a:cubicBezTo>
                <a:cubicBezTo>
                  <a:pt x="303" y="324"/>
                  <a:pt x="300" y="333"/>
                  <a:pt x="306" y="334"/>
                </a:cubicBezTo>
                <a:cubicBezTo>
                  <a:pt x="306" y="332"/>
                  <a:pt x="308" y="332"/>
                  <a:pt x="309" y="331"/>
                </a:cubicBezTo>
                <a:cubicBezTo>
                  <a:pt x="308" y="341"/>
                  <a:pt x="323" y="337"/>
                  <a:pt x="325" y="345"/>
                </a:cubicBezTo>
                <a:cubicBezTo>
                  <a:pt x="335" y="333"/>
                  <a:pt x="323" y="318"/>
                  <a:pt x="321" y="310"/>
                </a:cubicBezTo>
                <a:cubicBezTo>
                  <a:pt x="325" y="312"/>
                  <a:pt x="329" y="315"/>
                  <a:pt x="332" y="315"/>
                </a:cubicBezTo>
                <a:cubicBezTo>
                  <a:pt x="334" y="315"/>
                  <a:pt x="336" y="314"/>
                  <a:pt x="338" y="312"/>
                </a:cubicBezTo>
                <a:cubicBezTo>
                  <a:pt x="343" y="318"/>
                  <a:pt x="356" y="323"/>
                  <a:pt x="350" y="333"/>
                </a:cubicBezTo>
                <a:cubicBezTo>
                  <a:pt x="354" y="333"/>
                  <a:pt x="356" y="335"/>
                  <a:pt x="359" y="335"/>
                </a:cubicBezTo>
                <a:cubicBezTo>
                  <a:pt x="360" y="335"/>
                  <a:pt x="361" y="335"/>
                  <a:pt x="362" y="334"/>
                </a:cubicBezTo>
                <a:cubicBezTo>
                  <a:pt x="358" y="339"/>
                  <a:pt x="363" y="342"/>
                  <a:pt x="362" y="348"/>
                </a:cubicBezTo>
                <a:cubicBezTo>
                  <a:pt x="367" y="346"/>
                  <a:pt x="373" y="345"/>
                  <a:pt x="371" y="336"/>
                </a:cubicBezTo>
                <a:cubicBezTo>
                  <a:pt x="374" y="338"/>
                  <a:pt x="376" y="341"/>
                  <a:pt x="381" y="341"/>
                </a:cubicBezTo>
                <a:cubicBezTo>
                  <a:pt x="381" y="341"/>
                  <a:pt x="381" y="341"/>
                  <a:pt x="381" y="341"/>
                </a:cubicBezTo>
                <a:cubicBezTo>
                  <a:pt x="382" y="336"/>
                  <a:pt x="379" y="335"/>
                  <a:pt x="379" y="331"/>
                </a:cubicBezTo>
                <a:cubicBezTo>
                  <a:pt x="380" y="331"/>
                  <a:pt x="380" y="331"/>
                  <a:pt x="380" y="331"/>
                </a:cubicBezTo>
                <a:cubicBezTo>
                  <a:pt x="380" y="331"/>
                  <a:pt x="381" y="331"/>
                  <a:pt x="381" y="331"/>
                </a:cubicBezTo>
                <a:cubicBezTo>
                  <a:pt x="382" y="331"/>
                  <a:pt x="382" y="331"/>
                  <a:pt x="383" y="331"/>
                </a:cubicBezTo>
                <a:cubicBezTo>
                  <a:pt x="387" y="331"/>
                  <a:pt x="391" y="331"/>
                  <a:pt x="391" y="326"/>
                </a:cubicBezTo>
                <a:cubicBezTo>
                  <a:pt x="387" y="320"/>
                  <a:pt x="385" y="319"/>
                  <a:pt x="390" y="312"/>
                </a:cubicBezTo>
                <a:cubicBezTo>
                  <a:pt x="389" y="312"/>
                  <a:pt x="389" y="312"/>
                  <a:pt x="388" y="312"/>
                </a:cubicBezTo>
                <a:cubicBezTo>
                  <a:pt x="384" y="312"/>
                  <a:pt x="380" y="311"/>
                  <a:pt x="378" y="309"/>
                </a:cubicBezTo>
                <a:cubicBezTo>
                  <a:pt x="383" y="303"/>
                  <a:pt x="392" y="298"/>
                  <a:pt x="397" y="298"/>
                </a:cubicBezTo>
                <a:cubicBezTo>
                  <a:pt x="415" y="304"/>
                  <a:pt x="449" y="364"/>
                  <a:pt x="459" y="380"/>
                </a:cubicBezTo>
                <a:cubicBezTo>
                  <a:pt x="459" y="380"/>
                  <a:pt x="459" y="380"/>
                  <a:pt x="459" y="380"/>
                </a:cubicBezTo>
                <a:cubicBezTo>
                  <a:pt x="457" y="380"/>
                  <a:pt x="444" y="377"/>
                  <a:pt x="439" y="371"/>
                </a:cubicBezTo>
                <a:cubicBezTo>
                  <a:pt x="441" y="363"/>
                  <a:pt x="432" y="336"/>
                  <a:pt x="412" y="326"/>
                </a:cubicBezTo>
                <a:cubicBezTo>
                  <a:pt x="403" y="340"/>
                  <a:pt x="404" y="344"/>
                  <a:pt x="407" y="355"/>
                </a:cubicBezTo>
                <a:cubicBezTo>
                  <a:pt x="402" y="353"/>
                  <a:pt x="392" y="349"/>
                  <a:pt x="383" y="349"/>
                </a:cubicBezTo>
                <a:cubicBezTo>
                  <a:pt x="379" y="349"/>
                  <a:pt x="376" y="350"/>
                  <a:pt x="372" y="352"/>
                </a:cubicBezTo>
                <a:cubicBezTo>
                  <a:pt x="372" y="364"/>
                  <a:pt x="384" y="377"/>
                  <a:pt x="388" y="381"/>
                </a:cubicBezTo>
                <a:cubicBezTo>
                  <a:pt x="385" y="379"/>
                  <a:pt x="381" y="378"/>
                  <a:pt x="377" y="378"/>
                </a:cubicBezTo>
                <a:cubicBezTo>
                  <a:pt x="368" y="378"/>
                  <a:pt x="360" y="381"/>
                  <a:pt x="357" y="387"/>
                </a:cubicBezTo>
                <a:cubicBezTo>
                  <a:pt x="359" y="391"/>
                  <a:pt x="367" y="390"/>
                  <a:pt x="367" y="396"/>
                </a:cubicBezTo>
                <a:cubicBezTo>
                  <a:pt x="369" y="396"/>
                  <a:pt x="370" y="396"/>
                  <a:pt x="371" y="396"/>
                </a:cubicBezTo>
                <a:cubicBezTo>
                  <a:pt x="374" y="396"/>
                  <a:pt x="376" y="396"/>
                  <a:pt x="378" y="395"/>
                </a:cubicBezTo>
                <a:cubicBezTo>
                  <a:pt x="380" y="395"/>
                  <a:pt x="382" y="394"/>
                  <a:pt x="384" y="394"/>
                </a:cubicBezTo>
                <a:cubicBezTo>
                  <a:pt x="385" y="394"/>
                  <a:pt x="387" y="395"/>
                  <a:pt x="388" y="396"/>
                </a:cubicBezTo>
                <a:cubicBezTo>
                  <a:pt x="379" y="398"/>
                  <a:pt x="379" y="409"/>
                  <a:pt x="378" y="418"/>
                </a:cubicBezTo>
                <a:cubicBezTo>
                  <a:pt x="392" y="415"/>
                  <a:pt x="388" y="413"/>
                  <a:pt x="402" y="408"/>
                </a:cubicBezTo>
                <a:cubicBezTo>
                  <a:pt x="401" y="393"/>
                  <a:pt x="412" y="389"/>
                  <a:pt x="424" y="389"/>
                </a:cubicBezTo>
                <a:cubicBezTo>
                  <a:pt x="438" y="389"/>
                  <a:pt x="454" y="394"/>
                  <a:pt x="461" y="398"/>
                </a:cubicBezTo>
                <a:cubicBezTo>
                  <a:pt x="490" y="481"/>
                  <a:pt x="505" y="578"/>
                  <a:pt x="566" y="629"/>
                </a:cubicBezTo>
                <a:cubicBezTo>
                  <a:pt x="557" y="659"/>
                  <a:pt x="554" y="695"/>
                  <a:pt x="552" y="731"/>
                </a:cubicBezTo>
                <a:cubicBezTo>
                  <a:pt x="533" y="682"/>
                  <a:pt x="497" y="649"/>
                  <a:pt x="429" y="649"/>
                </a:cubicBezTo>
                <a:cubicBezTo>
                  <a:pt x="425" y="649"/>
                  <a:pt x="421" y="649"/>
                  <a:pt x="417" y="649"/>
                </a:cubicBezTo>
                <a:cubicBezTo>
                  <a:pt x="410" y="623"/>
                  <a:pt x="451" y="630"/>
                  <a:pt x="467" y="620"/>
                </a:cubicBezTo>
                <a:cubicBezTo>
                  <a:pt x="467" y="617"/>
                  <a:pt x="465" y="616"/>
                  <a:pt x="465" y="613"/>
                </a:cubicBezTo>
                <a:cubicBezTo>
                  <a:pt x="476" y="612"/>
                  <a:pt x="485" y="608"/>
                  <a:pt x="487" y="598"/>
                </a:cubicBezTo>
                <a:cubicBezTo>
                  <a:pt x="480" y="596"/>
                  <a:pt x="470" y="597"/>
                  <a:pt x="465" y="594"/>
                </a:cubicBezTo>
                <a:cubicBezTo>
                  <a:pt x="475" y="593"/>
                  <a:pt x="478" y="584"/>
                  <a:pt x="482" y="576"/>
                </a:cubicBezTo>
                <a:cubicBezTo>
                  <a:pt x="480" y="575"/>
                  <a:pt x="478" y="574"/>
                  <a:pt x="477" y="572"/>
                </a:cubicBezTo>
                <a:cubicBezTo>
                  <a:pt x="481" y="565"/>
                  <a:pt x="486" y="559"/>
                  <a:pt x="487" y="548"/>
                </a:cubicBezTo>
                <a:cubicBezTo>
                  <a:pt x="486" y="548"/>
                  <a:pt x="486" y="548"/>
                  <a:pt x="485" y="548"/>
                </a:cubicBezTo>
                <a:cubicBezTo>
                  <a:pt x="473" y="548"/>
                  <a:pt x="467" y="554"/>
                  <a:pt x="461" y="560"/>
                </a:cubicBezTo>
                <a:cubicBezTo>
                  <a:pt x="462" y="556"/>
                  <a:pt x="461" y="553"/>
                  <a:pt x="457" y="553"/>
                </a:cubicBezTo>
                <a:cubicBezTo>
                  <a:pt x="456" y="553"/>
                  <a:pt x="456" y="553"/>
                  <a:pt x="456" y="553"/>
                </a:cubicBezTo>
                <a:cubicBezTo>
                  <a:pt x="439" y="566"/>
                  <a:pt x="423" y="583"/>
                  <a:pt x="415" y="610"/>
                </a:cubicBezTo>
                <a:cubicBezTo>
                  <a:pt x="417" y="582"/>
                  <a:pt x="434" y="569"/>
                  <a:pt x="432" y="538"/>
                </a:cubicBezTo>
                <a:cubicBezTo>
                  <a:pt x="432" y="538"/>
                  <a:pt x="431" y="538"/>
                  <a:pt x="431" y="538"/>
                </a:cubicBezTo>
                <a:cubicBezTo>
                  <a:pt x="430" y="538"/>
                  <a:pt x="430" y="538"/>
                  <a:pt x="430" y="538"/>
                </a:cubicBezTo>
                <a:cubicBezTo>
                  <a:pt x="429" y="538"/>
                  <a:pt x="429" y="538"/>
                  <a:pt x="429" y="538"/>
                </a:cubicBezTo>
                <a:cubicBezTo>
                  <a:pt x="428" y="538"/>
                  <a:pt x="426" y="538"/>
                  <a:pt x="426" y="536"/>
                </a:cubicBezTo>
                <a:cubicBezTo>
                  <a:pt x="429" y="532"/>
                  <a:pt x="429" y="524"/>
                  <a:pt x="429" y="516"/>
                </a:cubicBezTo>
                <a:cubicBezTo>
                  <a:pt x="428" y="516"/>
                  <a:pt x="428" y="515"/>
                  <a:pt x="427" y="515"/>
                </a:cubicBezTo>
                <a:cubicBezTo>
                  <a:pt x="421" y="515"/>
                  <a:pt x="421" y="521"/>
                  <a:pt x="417" y="522"/>
                </a:cubicBezTo>
                <a:cubicBezTo>
                  <a:pt x="418" y="509"/>
                  <a:pt x="416" y="498"/>
                  <a:pt x="407" y="495"/>
                </a:cubicBezTo>
                <a:cubicBezTo>
                  <a:pt x="401" y="503"/>
                  <a:pt x="395" y="510"/>
                  <a:pt x="393" y="522"/>
                </a:cubicBezTo>
                <a:cubicBezTo>
                  <a:pt x="390" y="522"/>
                  <a:pt x="391" y="517"/>
                  <a:pt x="388" y="517"/>
                </a:cubicBezTo>
                <a:cubicBezTo>
                  <a:pt x="387" y="517"/>
                  <a:pt x="387" y="517"/>
                  <a:pt x="386" y="517"/>
                </a:cubicBezTo>
                <a:cubicBezTo>
                  <a:pt x="386" y="518"/>
                  <a:pt x="385" y="519"/>
                  <a:pt x="384" y="519"/>
                </a:cubicBezTo>
                <a:cubicBezTo>
                  <a:pt x="383" y="519"/>
                  <a:pt x="383" y="519"/>
                  <a:pt x="383" y="519"/>
                </a:cubicBezTo>
                <a:cubicBezTo>
                  <a:pt x="383" y="530"/>
                  <a:pt x="384" y="541"/>
                  <a:pt x="379" y="548"/>
                </a:cubicBezTo>
                <a:cubicBezTo>
                  <a:pt x="378" y="542"/>
                  <a:pt x="376" y="537"/>
                  <a:pt x="371" y="534"/>
                </a:cubicBezTo>
                <a:cubicBezTo>
                  <a:pt x="364" y="541"/>
                  <a:pt x="370" y="553"/>
                  <a:pt x="362" y="557"/>
                </a:cubicBezTo>
                <a:cubicBezTo>
                  <a:pt x="362" y="563"/>
                  <a:pt x="369" y="570"/>
                  <a:pt x="366" y="574"/>
                </a:cubicBezTo>
                <a:cubicBezTo>
                  <a:pt x="365" y="570"/>
                  <a:pt x="362" y="569"/>
                  <a:pt x="359" y="569"/>
                </a:cubicBezTo>
                <a:cubicBezTo>
                  <a:pt x="355" y="569"/>
                  <a:pt x="351" y="571"/>
                  <a:pt x="350" y="574"/>
                </a:cubicBezTo>
                <a:cubicBezTo>
                  <a:pt x="350" y="569"/>
                  <a:pt x="348" y="567"/>
                  <a:pt x="343" y="567"/>
                </a:cubicBezTo>
                <a:cubicBezTo>
                  <a:pt x="343" y="571"/>
                  <a:pt x="340" y="572"/>
                  <a:pt x="338" y="576"/>
                </a:cubicBezTo>
                <a:cubicBezTo>
                  <a:pt x="339" y="562"/>
                  <a:pt x="325" y="563"/>
                  <a:pt x="318" y="557"/>
                </a:cubicBezTo>
                <a:cubicBezTo>
                  <a:pt x="315" y="597"/>
                  <a:pt x="324" y="628"/>
                  <a:pt x="347" y="646"/>
                </a:cubicBezTo>
                <a:cubicBezTo>
                  <a:pt x="326" y="633"/>
                  <a:pt x="310" y="622"/>
                  <a:pt x="283" y="622"/>
                </a:cubicBezTo>
                <a:cubicBezTo>
                  <a:pt x="278" y="622"/>
                  <a:pt x="273" y="623"/>
                  <a:pt x="268" y="623"/>
                </a:cubicBezTo>
                <a:cubicBezTo>
                  <a:pt x="268" y="628"/>
                  <a:pt x="277" y="631"/>
                  <a:pt x="273" y="634"/>
                </a:cubicBezTo>
                <a:cubicBezTo>
                  <a:pt x="261" y="635"/>
                  <a:pt x="247" y="634"/>
                  <a:pt x="239" y="639"/>
                </a:cubicBezTo>
                <a:cubicBezTo>
                  <a:pt x="247" y="649"/>
                  <a:pt x="263" y="650"/>
                  <a:pt x="275" y="656"/>
                </a:cubicBezTo>
                <a:cubicBezTo>
                  <a:pt x="270" y="657"/>
                  <a:pt x="268" y="661"/>
                  <a:pt x="266" y="664"/>
                </a:cubicBezTo>
                <a:cubicBezTo>
                  <a:pt x="275" y="669"/>
                  <a:pt x="284" y="670"/>
                  <a:pt x="294" y="670"/>
                </a:cubicBezTo>
                <a:cubicBezTo>
                  <a:pt x="311" y="670"/>
                  <a:pt x="329" y="665"/>
                  <a:pt x="343" y="664"/>
                </a:cubicBezTo>
                <a:cubicBezTo>
                  <a:pt x="311" y="670"/>
                  <a:pt x="296" y="701"/>
                  <a:pt x="296" y="733"/>
                </a:cubicBezTo>
                <a:cubicBezTo>
                  <a:pt x="304" y="728"/>
                  <a:pt x="314" y="725"/>
                  <a:pt x="321" y="719"/>
                </a:cubicBezTo>
                <a:cubicBezTo>
                  <a:pt x="321" y="726"/>
                  <a:pt x="321" y="726"/>
                  <a:pt x="321" y="726"/>
                </a:cubicBezTo>
                <a:cubicBezTo>
                  <a:pt x="334" y="724"/>
                  <a:pt x="339" y="715"/>
                  <a:pt x="347" y="709"/>
                </a:cubicBezTo>
                <a:cubicBezTo>
                  <a:pt x="348" y="712"/>
                  <a:pt x="351" y="712"/>
                  <a:pt x="354" y="712"/>
                </a:cubicBezTo>
                <a:cubicBezTo>
                  <a:pt x="355" y="712"/>
                  <a:pt x="357" y="712"/>
                  <a:pt x="358" y="712"/>
                </a:cubicBezTo>
                <a:cubicBezTo>
                  <a:pt x="359" y="712"/>
                  <a:pt x="359" y="712"/>
                  <a:pt x="360" y="712"/>
                </a:cubicBezTo>
                <a:cubicBezTo>
                  <a:pt x="361" y="712"/>
                  <a:pt x="362" y="712"/>
                  <a:pt x="362" y="712"/>
                </a:cubicBezTo>
                <a:cubicBezTo>
                  <a:pt x="355" y="720"/>
                  <a:pt x="359" y="728"/>
                  <a:pt x="359" y="741"/>
                </a:cubicBezTo>
                <a:cubicBezTo>
                  <a:pt x="359" y="741"/>
                  <a:pt x="359" y="741"/>
                  <a:pt x="359" y="741"/>
                </a:cubicBezTo>
                <a:cubicBezTo>
                  <a:pt x="362" y="741"/>
                  <a:pt x="364" y="740"/>
                  <a:pt x="365" y="738"/>
                </a:cubicBezTo>
                <a:cubicBezTo>
                  <a:pt x="366" y="736"/>
                  <a:pt x="367" y="735"/>
                  <a:pt x="370" y="735"/>
                </a:cubicBezTo>
                <a:cubicBezTo>
                  <a:pt x="371" y="735"/>
                  <a:pt x="371" y="735"/>
                  <a:pt x="371" y="735"/>
                </a:cubicBezTo>
                <a:cubicBezTo>
                  <a:pt x="370" y="744"/>
                  <a:pt x="363" y="751"/>
                  <a:pt x="367" y="760"/>
                </a:cubicBezTo>
                <a:cubicBezTo>
                  <a:pt x="368" y="760"/>
                  <a:pt x="368" y="760"/>
                  <a:pt x="368" y="760"/>
                </a:cubicBezTo>
                <a:cubicBezTo>
                  <a:pt x="370" y="760"/>
                  <a:pt x="371" y="759"/>
                  <a:pt x="372" y="758"/>
                </a:cubicBezTo>
                <a:cubicBezTo>
                  <a:pt x="373" y="757"/>
                  <a:pt x="374" y="755"/>
                  <a:pt x="375" y="755"/>
                </a:cubicBezTo>
                <a:cubicBezTo>
                  <a:pt x="375" y="755"/>
                  <a:pt x="375" y="756"/>
                  <a:pt x="376" y="757"/>
                </a:cubicBezTo>
                <a:cubicBezTo>
                  <a:pt x="374" y="763"/>
                  <a:pt x="376" y="773"/>
                  <a:pt x="379" y="779"/>
                </a:cubicBezTo>
                <a:cubicBezTo>
                  <a:pt x="380" y="779"/>
                  <a:pt x="381" y="779"/>
                  <a:pt x="382" y="779"/>
                </a:cubicBezTo>
                <a:cubicBezTo>
                  <a:pt x="392" y="779"/>
                  <a:pt x="390" y="767"/>
                  <a:pt x="395" y="762"/>
                </a:cubicBezTo>
                <a:cubicBezTo>
                  <a:pt x="396" y="764"/>
                  <a:pt x="396" y="767"/>
                  <a:pt x="400" y="767"/>
                </a:cubicBezTo>
                <a:cubicBezTo>
                  <a:pt x="400" y="767"/>
                  <a:pt x="401" y="767"/>
                  <a:pt x="402" y="767"/>
                </a:cubicBezTo>
                <a:cubicBezTo>
                  <a:pt x="412" y="747"/>
                  <a:pt x="407" y="721"/>
                  <a:pt x="408" y="697"/>
                </a:cubicBezTo>
                <a:cubicBezTo>
                  <a:pt x="414" y="744"/>
                  <a:pt x="455" y="742"/>
                  <a:pt x="453" y="782"/>
                </a:cubicBezTo>
                <a:cubicBezTo>
                  <a:pt x="449" y="786"/>
                  <a:pt x="446" y="791"/>
                  <a:pt x="439" y="791"/>
                </a:cubicBezTo>
                <a:cubicBezTo>
                  <a:pt x="445" y="799"/>
                  <a:pt x="452" y="806"/>
                  <a:pt x="463" y="808"/>
                </a:cubicBezTo>
                <a:cubicBezTo>
                  <a:pt x="445" y="812"/>
                  <a:pt x="442" y="831"/>
                  <a:pt x="438" y="849"/>
                </a:cubicBezTo>
                <a:cubicBezTo>
                  <a:pt x="438" y="844"/>
                  <a:pt x="434" y="840"/>
                  <a:pt x="429" y="840"/>
                </a:cubicBezTo>
                <a:cubicBezTo>
                  <a:pt x="427" y="840"/>
                  <a:pt x="425" y="841"/>
                  <a:pt x="424" y="842"/>
                </a:cubicBezTo>
                <a:cubicBezTo>
                  <a:pt x="422" y="840"/>
                  <a:pt x="422" y="836"/>
                  <a:pt x="420" y="834"/>
                </a:cubicBezTo>
                <a:cubicBezTo>
                  <a:pt x="420" y="834"/>
                  <a:pt x="420" y="834"/>
                  <a:pt x="419" y="834"/>
                </a:cubicBezTo>
                <a:cubicBezTo>
                  <a:pt x="417" y="834"/>
                  <a:pt x="416" y="835"/>
                  <a:pt x="415" y="837"/>
                </a:cubicBezTo>
                <a:cubicBezTo>
                  <a:pt x="415" y="839"/>
                  <a:pt x="414" y="841"/>
                  <a:pt x="411" y="841"/>
                </a:cubicBezTo>
                <a:cubicBezTo>
                  <a:pt x="411" y="841"/>
                  <a:pt x="411" y="841"/>
                  <a:pt x="410" y="841"/>
                </a:cubicBezTo>
                <a:cubicBezTo>
                  <a:pt x="412" y="825"/>
                  <a:pt x="405" y="818"/>
                  <a:pt x="396" y="813"/>
                </a:cubicBezTo>
                <a:cubicBezTo>
                  <a:pt x="390" y="819"/>
                  <a:pt x="393" y="834"/>
                  <a:pt x="388" y="842"/>
                </a:cubicBezTo>
                <a:cubicBezTo>
                  <a:pt x="388" y="840"/>
                  <a:pt x="387" y="839"/>
                  <a:pt x="385" y="839"/>
                </a:cubicBezTo>
                <a:cubicBezTo>
                  <a:pt x="384" y="839"/>
                  <a:pt x="383" y="839"/>
                  <a:pt x="383" y="839"/>
                </a:cubicBezTo>
                <a:cubicBezTo>
                  <a:pt x="374" y="871"/>
                  <a:pt x="379" y="901"/>
                  <a:pt x="400" y="919"/>
                </a:cubicBezTo>
                <a:cubicBezTo>
                  <a:pt x="381" y="904"/>
                  <a:pt x="368" y="884"/>
                  <a:pt x="352" y="866"/>
                </a:cubicBezTo>
                <a:cubicBezTo>
                  <a:pt x="350" y="867"/>
                  <a:pt x="349" y="868"/>
                  <a:pt x="347" y="868"/>
                </a:cubicBezTo>
                <a:cubicBezTo>
                  <a:pt x="339" y="868"/>
                  <a:pt x="329" y="859"/>
                  <a:pt x="320" y="858"/>
                </a:cubicBezTo>
                <a:cubicBezTo>
                  <a:pt x="317" y="863"/>
                  <a:pt x="325" y="866"/>
                  <a:pt x="321" y="868"/>
                </a:cubicBezTo>
                <a:cubicBezTo>
                  <a:pt x="309" y="866"/>
                  <a:pt x="299" y="861"/>
                  <a:pt x="289" y="858"/>
                </a:cubicBezTo>
                <a:cubicBezTo>
                  <a:pt x="286" y="874"/>
                  <a:pt x="306" y="881"/>
                  <a:pt x="314" y="892"/>
                </a:cubicBezTo>
                <a:cubicBezTo>
                  <a:pt x="313" y="892"/>
                  <a:pt x="313" y="892"/>
                  <a:pt x="312" y="892"/>
                </a:cubicBezTo>
                <a:cubicBezTo>
                  <a:pt x="310" y="892"/>
                  <a:pt x="309" y="892"/>
                  <a:pt x="308" y="893"/>
                </a:cubicBezTo>
                <a:cubicBezTo>
                  <a:pt x="307" y="893"/>
                  <a:pt x="306" y="894"/>
                  <a:pt x="304" y="894"/>
                </a:cubicBezTo>
                <a:cubicBezTo>
                  <a:pt x="304" y="894"/>
                  <a:pt x="304" y="894"/>
                  <a:pt x="304" y="894"/>
                </a:cubicBezTo>
                <a:cubicBezTo>
                  <a:pt x="304" y="905"/>
                  <a:pt x="315" y="906"/>
                  <a:pt x="323" y="909"/>
                </a:cubicBezTo>
                <a:cubicBezTo>
                  <a:pt x="320" y="912"/>
                  <a:pt x="323" y="913"/>
                  <a:pt x="323" y="918"/>
                </a:cubicBezTo>
                <a:cubicBezTo>
                  <a:pt x="342" y="921"/>
                  <a:pt x="364" y="922"/>
                  <a:pt x="381" y="928"/>
                </a:cubicBezTo>
                <a:cubicBezTo>
                  <a:pt x="377" y="927"/>
                  <a:pt x="374" y="927"/>
                  <a:pt x="371" y="927"/>
                </a:cubicBezTo>
                <a:cubicBezTo>
                  <a:pt x="349" y="927"/>
                  <a:pt x="336" y="936"/>
                  <a:pt x="321" y="943"/>
                </a:cubicBezTo>
                <a:cubicBezTo>
                  <a:pt x="320" y="959"/>
                  <a:pt x="303" y="959"/>
                  <a:pt x="302" y="976"/>
                </a:cubicBezTo>
                <a:cubicBezTo>
                  <a:pt x="308" y="976"/>
                  <a:pt x="314" y="977"/>
                  <a:pt x="319" y="977"/>
                </a:cubicBezTo>
                <a:cubicBezTo>
                  <a:pt x="324" y="977"/>
                  <a:pt x="329" y="976"/>
                  <a:pt x="333" y="972"/>
                </a:cubicBezTo>
                <a:cubicBezTo>
                  <a:pt x="334" y="978"/>
                  <a:pt x="330" y="977"/>
                  <a:pt x="331" y="983"/>
                </a:cubicBezTo>
                <a:cubicBezTo>
                  <a:pt x="346" y="979"/>
                  <a:pt x="356" y="981"/>
                  <a:pt x="364" y="972"/>
                </a:cubicBezTo>
                <a:cubicBezTo>
                  <a:pt x="361" y="984"/>
                  <a:pt x="372" y="981"/>
                  <a:pt x="378" y="984"/>
                </a:cubicBezTo>
                <a:cubicBezTo>
                  <a:pt x="365" y="987"/>
                  <a:pt x="364" y="1000"/>
                  <a:pt x="361" y="1012"/>
                </a:cubicBezTo>
                <a:cubicBezTo>
                  <a:pt x="361" y="1012"/>
                  <a:pt x="362" y="1012"/>
                  <a:pt x="363" y="1012"/>
                </a:cubicBezTo>
                <a:cubicBezTo>
                  <a:pt x="365" y="1012"/>
                  <a:pt x="367" y="1011"/>
                  <a:pt x="368" y="1010"/>
                </a:cubicBezTo>
                <a:cubicBezTo>
                  <a:pt x="370" y="1010"/>
                  <a:pt x="372" y="1009"/>
                  <a:pt x="373" y="1009"/>
                </a:cubicBezTo>
                <a:cubicBezTo>
                  <a:pt x="373" y="1009"/>
                  <a:pt x="374" y="1009"/>
                  <a:pt x="374" y="1010"/>
                </a:cubicBezTo>
                <a:cubicBezTo>
                  <a:pt x="372" y="1020"/>
                  <a:pt x="362" y="1021"/>
                  <a:pt x="362" y="1034"/>
                </a:cubicBezTo>
                <a:cubicBezTo>
                  <a:pt x="363" y="1034"/>
                  <a:pt x="363" y="1034"/>
                  <a:pt x="364" y="1034"/>
                </a:cubicBezTo>
                <a:cubicBezTo>
                  <a:pt x="365" y="1034"/>
                  <a:pt x="366" y="1034"/>
                  <a:pt x="367" y="1033"/>
                </a:cubicBezTo>
                <a:cubicBezTo>
                  <a:pt x="368" y="1033"/>
                  <a:pt x="369" y="1032"/>
                  <a:pt x="369" y="1032"/>
                </a:cubicBezTo>
                <a:cubicBezTo>
                  <a:pt x="370" y="1032"/>
                  <a:pt x="370" y="1033"/>
                  <a:pt x="371" y="1034"/>
                </a:cubicBezTo>
                <a:cubicBezTo>
                  <a:pt x="364" y="1037"/>
                  <a:pt x="366" y="1048"/>
                  <a:pt x="366" y="1058"/>
                </a:cubicBezTo>
                <a:cubicBezTo>
                  <a:pt x="366" y="1058"/>
                  <a:pt x="367" y="1058"/>
                  <a:pt x="368" y="1058"/>
                </a:cubicBezTo>
                <a:cubicBezTo>
                  <a:pt x="379" y="1058"/>
                  <a:pt x="383" y="1050"/>
                  <a:pt x="388" y="1044"/>
                </a:cubicBezTo>
                <a:cubicBezTo>
                  <a:pt x="388" y="1049"/>
                  <a:pt x="387" y="1054"/>
                  <a:pt x="391" y="1054"/>
                </a:cubicBezTo>
                <a:cubicBezTo>
                  <a:pt x="395" y="1048"/>
                  <a:pt x="399" y="1043"/>
                  <a:pt x="403" y="1037"/>
                </a:cubicBezTo>
                <a:cubicBezTo>
                  <a:pt x="404" y="1039"/>
                  <a:pt x="405" y="1040"/>
                  <a:pt x="407" y="1041"/>
                </a:cubicBezTo>
                <a:cubicBezTo>
                  <a:pt x="419" y="1026"/>
                  <a:pt x="418" y="998"/>
                  <a:pt x="429" y="983"/>
                </a:cubicBezTo>
                <a:cubicBezTo>
                  <a:pt x="421" y="1005"/>
                  <a:pt x="421" y="1022"/>
                  <a:pt x="431" y="1041"/>
                </a:cubicBezTo>
                <a:cubicBezTo>
                  <a:pt x="431" y="1041"/>
                  <a:pt x="432" y="1041"/>
                  <a:pt x="432" y="1041"/>
                </a:cubicBezTo>
                <a:cubicBezTo>
                  <a:pt x="439" y="1041"/>
                  <a:pt x="439" y="1051"/>
                  <a:pt x="444" y="1056"/>
                </a:cubicBezTo>
                <a:cubicBezTo>
                  <a:pt x="437" y="1061"/>
                  <a:pt x="435" y="1073"/>
                  <a:pt x="439" y="1080"/>
                </a:cubicBezTo>
                <a:cubicBezTo>
                  <a:pt x="437" y="1080"/>
                  <a:pt x="437" y="1078"/>
                  <a:pt x="435" y="1078"/>
                </a:cubicBezTo>
                <a:cubicBezTo>
                  <a:pt x="434" y="1078"/>
                  <a:pt x="434" y="1078"/>
                  <a:pt x="434" y="1078"/>
                </a:cubicBezTo>
                <a:cubicBezTo>
                  <a:pt x="435" y="1086"/>
                  <a:pt x="435" y="1084"/>
                  <a:pt x="436" y="1092"/>
                </a:cubicBezTo>
                <a:cubicBezTo>
                  <a:pt x="433" y="1094"/>
                  <a:pt x="429" y="1095"/>
                  <a:pt x="426" y="1095"/>
                </a:cubicBezTo>
                <a:cubicBezTo>
                  <a:pt x="424" y="1095"/>
                  <a:pt x="421" y="1094"/>
                  <a:pt x="419" y="1094"/>
                </a:cubicBezTo>
                <a:cubicBezTo>
                  <a:pt x="420" y="1107"/>
                  <a:pt x="429" y="1114"/>
                  <a:pt x="436" y="1121"/>
                </a:cubicBezTo>
                <a:cubicBezTo>
                  <a:pt x="434" y="1121"/>
                  <a:pt x="433" y="1121"/>
                  <a:pt x="431" y="1121"/>
                </a:cubicBezTo>
                <a:cubicBezTo>
                  <a:pt x="420" y="1121"/>
                  <a:pt x="408" y="1125"/>
                  <a:pt x="414" y="1130"/>
                </a:cubicBezTo>
                <a:cubicBezTo>
                  <a:pt x="410" y="1132"/>
                  <a:pt x="405" y="1133"/>
                  <a:pt x="403" y="1138"/>
                </a:cubicBezTo>
                <a:cubicBezTo>
                  <a:pt x="409" y="1140"/>
                  <a:pt x="416" y="1141"/>
                  <a:pt x="423" y="1141"/>
                </a:cubicBezTo>
                <a:cubicBezTo>
                  <a:pt x="428" y="1141"/>
                  <a:pt x="434" y="1140"/>
                  <a:pt x="438" y="1138"/>
                </a:cubicBezTo>
                <a:cubicBezTo>
                  <a:pt x="434" y="1145"/>
                  <a:pt x="433" y="1158"/>
                  <a:pt x="439" y="1164"/>
                </a:cubicBezTo>
                <a:cubicBezTo>
                  <a:pt x="446" y="1158"/>
                  <a:pt x="450" y="1150"/>
                  <a:pt x="460" y="1147"/>
                </a:cubicBezTo>
                <a:cubicBezTo>
                  <a:pt x="462" y="1158"/>
                  <a:pt x="470" y="1163"/>
                  <a:pt x="479" y="1167"/>
                </a:cubicBezTo>
                <a:cubicBezTo>
                  <a:pt x="483" y="1160"/>
                  <a:pt x="480" y="1148"/>
                  <a:pt x="482" y="1142"/>
                </a:cubicBezTo>
                <a:cubicBezTo>
                  <a:pt x="491" y="1147"/>
                  <a:pt x="489" y="1143"/>
                  <a:pt x="497" y="1147"/>
                </a:cubicBezTo>
                <a:cubicBezTo>
                  <a:pt x="499" y="1136"/>
                  <a:pt x="489" y="1133"/>
                  <a:pt x="496" y="1126"/>
                </a:cubicBezTo>
                <a:cubicBezTo>
                  <a:pt x="491" y="1123"/>
                  <a:pt x="481" y="1124"/>
                  <a:pt x="475" y="1121"/>
                </a:cubicBezTo>
                <a:cubicBezTo>
                  <a:pt x="488" y="1117"/>
                  <a:pt x="499" y="1115"/>
                  <a:pt x="508" y="1115"/>
                </a:cubicBezTo>
                <a:cubicBezTo>
                  <a:pt x="567" y="1115"/>
                  <a:pt x="530" y="1206"/>
                  <a:pt x="504" y="1278"/>
                </a:cubicBezTo>
                <a:cubicBezTo>
                  <a:pt x="500" y="1274"/>
                  <a:pt x="486" y="1275"/>
                  <a:pt x="491" y="1266"/>
                </a:cubicBezTo>
                <a:cubicBezTo>
                  <a:pt x="478" y="1266"/>
                  <a:pt x="470" y="1262"/>
                  <a:pt x="460" y="1260"/>
                </a:cubicBezTo>
                <a:cubicBezTo>
                  <a:pt x="455" y="1264"/>
                  <a:pt x="442" y="1267"/>
                  <a:pt x="435" y="1267"/>
                </a:cubicBezTo>
                <a:cubicBezTo>
                  <a:pt x="434" y="1267"/>
                  <a:pt x="433" y="1267"/>
                  <a:pt x="432" y="1266"/>
                </a:cubicBezTo>
                <a:cubicBezTo>
                  <a:pt x="462" y="1258"/>
                  <a:pt x="486" y="1247"/>
                  <a:pt x="501" y="1227"/>
                </a:cubicBezTo>
                <a:cubicBezTo>
                  <a:pt x="498" y="1226"/>
                  <a:pt x="492" y="1227"/>
                  <a:pt x="491" y="1224"/>
                </a:cubicBezTo>
                <a:cubicBezTo>
                  <a:pt x="498" y="1220"/>
                  <a:pt x="502" y="1214"/>
                  <a:pt x="504" y="1205"/>
                </a:cubicBezTo>
                <a:cubicBezTo>
                  <a:pt x="504" y="1205"/>
                  <a:pt x="503" y="1205"/>
                  <a:pt x="503" y="1205"/>
                </a:cubicBezTo>
                <a:cubicBezTo>
                  <a:pt x="501" y="1205"/>
                  <a:pt x="501" y="1204"/>
                  <a:pt x="501" y="1203"/>
                </a:cubicBezTo>
                <a:cubicBezTo>
                  <a:pt x="501" y="1202"/>
                  <a:pt x="500" y="1201"/>
                  <a:pt x="499" y="1201"/>
                </a:cubicBezTo>
                <a:cubicBezTo>
                  <a:pt x="499" y="1201"/>
                  <a:pt x="498" y="1201"/>
                  <a:pt x="497" y="1201"/>
                </a:cubicBezTo>
                <a:cubicBezTo>
                  <a:pt x="492" y="1205"/>
                  <a:pt x="483" y="1206"/>
                  <a:pt x="477" y="1210"/>
                </a:cubicBezTo>
                <a:cubicBezTo>
                  <a:pt x="478" y="1208"/>
                  <a:pt x="479" y="1205"/>
                  <a:pt x="479" y="1201"/>
                </a:cubicBezTo>
                <a:cubicBezTo>
                  <a:pt x="468" y="1202"/>
                  <a:pt x="462" y="1214"/>
                  <a:pt x="455" y="1214"/>
                </a:cubicBezTo>
                <a:cubicBezTo>
                  <a:pt x="454" y="1214"/>
                  <a:pt x="454" y="1214"/>
                  <a:pt x="453" y="1213"/>
                </a:cubicBezTo>
                <a:cubicBezTo>
                  <a:pt x="457" y="1211"/>
                  <a:pt x="459" y="1207"/>
                  <a:pt x="458" y="1200"/>
                </a:cubicBezTo>
                <a:cubicBezTo>
                  <a:pt x="457" y="1200"/>
                  <a:pt x="457" y="1200"/>
                  <a:pt x="457" y="1200"/>
                </a:cubicBezTo>
                <a:cubicBezTo>
                  <a:pt x="453" y="1200"/>
                  <a:pt x="451" y="1202"/>
                  <a:pt x="449" y="1204"/>
                </a:cubicBezTo>
                <a:cubicBezTo>
                  <a:pt x="447" y="1206"/>
                  <a:pt x="446" y="1208"/>
                  <a:pt x="443" y="1208"/>
                </a:cubicBezTo>
                <a:cubicBezTo>
                  <a:pt x="441" y="1208"/>
                  <a:pt x="440" y="1208"/>
                  <a:pt x="438" y="1207"/>
                </a:cubicBezTo>
                <a:cubicBezTo>
                  <a:pt x="437" y="1212"/>
                  <a:pt x="432" y="1214"/>
                  <a:pt x="431" y="1219"/>
                </a:cubicBezTo>
                <a:cubicBezTo>
                  <a:pt x="430" y="1208"/>
                  <a:pt x="424" y="1203"/>
                  <a:pt x="417" y="1198"/>
                </a:cubicBezTo>
                <a:cubicBezTo>
                  <a:pt x="421" y="1195"/>
                  <a:pt x="418" y="1183"/>
                  <a:pt x="417" y="1179"/>
                </a:cubicBezTo>
                <a:cubicBezTo>
                  <a:pt x="416" y="1179"/>
                  <a:pt x="416" y="1179"/>
                  <a:pt x="415" y="1179"/>
                </a:cubicBezTo>
                <a:cubicBezTo>
                  <a:pt x="405" y="1179"/>
                  <a:pt x="405" y="1190"/>
                  <a:pt x="400" y="1195"/>
                </a:cubicBezTo>
                <a:cubicBezTo>
                  <a:pt x="400" y="1193"/>
                  <a:pt x="399" y="1191"/>
                  <a:pt x="397" y="1191"/>
                </a:cubicBezTo>
                <a:cubicBezTo>
                  <a:pt x="397" y="1191"/>
                  <a:pt x="397" y="1191"/>
                  <a:pt x="396" y="1191"/>
                </a:cubicBezTo>
                <a:cubicBezTo>
                  <a:pt x="392" y="1194"/>
                  <a:pt x="392" y="1202"/>
                  <a:pt x="385" y="1202"/>
                </a:cubicBezTo>
                <a:cubicBezTo>
                  <a:pt x="384" y="1202"/>
                  <a:pt x="384" y="1202"/>
                  <a:pt x="383" y="1201"/>
                </a:cubicBezTo>
                <a:cubicBezTo>
                  <a:pt x="380" y="1213"/>
                  <a:pt x="375" y="1224"/>
                  <a:pt x="374" y="1237"/>
                </a:cubicBezTo>
                <a:cubicBezTo>
                  <a:pt x="370" y="1213"/>
                  <a:pt x="364" y="1190"/>
                  <a:pt x="345" y="1179"/>
                </a:cubicBezTo>
                <a:cubicBezTo>
                  <a:pt x="345" y="1182"/>
                  <a:pt x="346" y="1186"/>
                  <a:pt x="343" y="1186"/>
                </a:cubicBezTo>
                <a:cubicBezTo>
                  <a:pt x="335" y="1182"/>
                  <a:pt x="334" y="1170"/>
                  <a:pt x="323" y="1169"/>
                </a:cubicBezTo>
                <a:cubicBezTo>
                  <a:pt x="318" y="1181"/>
                  <a:pt x="327" y="1192"/>
                  <a:pt x="331" y="1200"/>
                </a:cubicBezTo>
                <a:cubicBezTo>
                  <a:pt x="330" y="1199"/>
                  <a:pt x="328" y="1198"/>
                  <a:pt x="325" y="1198"/>
                </a:cubicBezTo>
                <a:cubicBezTo>
                  <a:pt x="322" y="1198"/>
                  <a:pt x="320" y="1199"/>
                  <a:pt x="320" y="1201"/>
                </a:cubicBezTo>
                <a:cubicBezTo>
                  <a:pt x="322" y="1211"/>
                  <a:pt x="332" y="1211"/>
                  <a:pt x="328" y="1222"/>
                </a:cubicBezTo>
                <a:cubicBezTo>
                  <a:pt x="335" y="1229"/>
                  <a:pt x="350" y="1237"/>
                  <a:pt x="352" y="1244"/>
                </a:cubicBezTo>
                <a:cubicBezTo>
                  <a:pt x="346" y="1241"/>
                  <a:pt x="338" y="1239"/>
                  <a:pt x="329" y="1239"/>
                </a:cubicBezTo>
                <a:cubicBezTo>
                  <a:pt x="313" y="1239"/>
                  <a:pt x="297" y="1245"/>
                  <a:pt x="290" y="1253"/>
                </a:cubicBezTo>
                <a:cubicBezTo>
                  <a:pt x="297" y="1256"/>
                  <a:pt x="303" y="1261"/>
                  <a:pt x="311" y="1263"/>
                </a:cubicBezTo>
                <a:cubicBezTo>
                  <a:pt x="310" y="1267"/>
                  <a:pt x="306" y="1266"/>
                  <a:pt x="309" y="1270"/>
                </a:cubicBezTo>
                <a:cubicBezTo>
                  <a:pt x="310" y="1270"/>
                  <a:pt x="310" y="1270"/>
                  <a:pt x="311" y="1270"/>
                </a:cubicBezTo>
                <a:cubicBezTo>
                  <a:pt x="314" y="1270"/>
                  <a:pt x="317" y="1271"/>
                  <a:pt x="320" y="1272"/>
                </a:cubicBezTo>
                <a:cubicBezTo>
                  <a:pt x="322" y="1273"/>
                  <a:pt x="325" y="1273"/>
                  <a:pt x="329" y="1273"/>
                </a:cubicBezTo>
                <a:cubicBezTo>
                  <a:pt x="330" y="1273"/>
                  <a:pt x="331" y="1273"/>
                  <a:pt x="331" y="1273"/>
                </a:cubicBezTo>
                <a:cubicBezTo>
                  <a:pt x="330" y="1279"/>
                  <a:pt x="333" y="1282"/>
                  <a:pt x="335" y="1285"/>
                </a:cubicBezTo>
                <a:cubicBezTo>
                  <a:pt x="327" y="1288"/>
                  <a:pt x="322" y="1293"/>
                  <a:pt x="318" y="1299"/>
                </a:cubicBezTo>
                <a:cubicBezTo>
                  <a:pt x="318" y="1301"/>
                  <a:pt x="319" y="1301"/>
                  <a:pt x="320" y="1301"/>
                </a:cubicBezTo>
                <a:cubicBezTo>
                  <a:pt x="321" y="1301"/>
                  <a:pt x="322" y="1301"/>
                  <a:pt x="323" y="1301"/>
                </a:cubicBezTo>
                <a:cubicBezTo>
                  <a:pt x="324" y="1301"/>
                  <a:pt x="325" y="1300"/>
                  <a:pt x="326" y="1300"/>
                </a:cubicBezTo>
                <a:cubicBezTo>
                  <a:pt x="327" y="1300"/>
                  <a:pt x="328" y="1301"/>
                  <a:pt x="328" y="1302"/>
                </a:cubicBezTo>
                <a:cubicBezTo>
                  <a:pt x="321" y="1305"/>
                  <a:pt x="315" y="1310"/>
                  <a:pt x="309" y="1314"/>
                </a:cubicBezTo>
                <a:cubicBezTo>
                  <a:pt x="311" y="1316"/>
                  <a:pt x="316" y="1315"/>
                  <a:pt x="314" y="1319"/>
                </a:cubicBezTo>
                <a:cubicBezTo>
                  <a:pt x="306" y="1321"/>
                  <a:pt x="305" y="1329"/>
                  <a:pt x="302" y="1335"/>
                </a:cubicBezTo>
                <a:cubicBezTo>
                  <a:pt x="303" y="1335"/>
                  <a:pt x="304" y="1335"/>
                  <a:pt x="305" y="1335"/>
                </a:cubicBezTo>
                <a:cubicBezTo>
                  <a:pt x="306" y="1335"/>
                  <a:pt x="308" y="1335"/>
                  <a:pt x="309" y="1335"/>
                </a:cubicBezTo>
                <a:cubicBezTo>
                  <a:pt x="311" y="1335"/>
                  <a:pt x="312" y="1335"/>
                  <a:pt x="313" y="1335"/>
                </a:cubicBezTo>
                <a:cubicBezTo>
                  <a:pt x="317" y="1335"/>
                  <a:pt x="319" y="1335"/>
                  <a:pt x="321" y="1333"/>
                </a:cubicBezTo>
                <a:cubicBezTo>
                  <a:pt x="321" y="1337"/>
                  <a:pt x="318" y="1339"/>
                  <a:pt x="323" y="1340"/>
                </a:cubicBezTo>
                <a:cubicBezTo>
                  <a:pt x="341" y="1338"/>
                  <a:pt x="357" y="1320"/>
                  <a:pt x="367" y="1311"/>
                </a:cubicBezTo>
                <a:cubicBezTo>
                  <a:pt x="357" y="1321"/>
                  <a:pt x="357" y="1337"/>
                  <a:pt x="352" y="1345"/>
                </a:cubicBezTo>
                <a:cubicBezTo>
                  <a:pt x="353" y="1348"/>
                  <a:pt x="357" y="1348"/>
                  <a:pt x="359" y="1350"/>
                </a:cubicBezTo>
                <a:cubicBezTo>
                  <a:pt x="356" y="1352"/>
                  <a:pt x="356" y="1366"/>
                  <a:pt x="360" y="1366"/>
                </a:cubicBezTo>
                <a:cubicBezTo>
                  <a:pt x="361" y="1366"/>
                  <a:pt x="361" y="1366"/>
                  <a:pt x="361" y="1366"/>
                </a:cubicBezTo>
                <a:cubicBezTo>
                  <a:pt x="364" y="1361"/>
                  <a:pt x="367" y="1353"/>
                  <a:pt x="373" y="1353"/>
                </a:cubicBezTo>
                <a:cubicBezTo>
                  <a:pt x="374" y="1353"/>
                  <a:pt x="375" y="1353"/>
                  <a:pt x="376" y="1354"/>
                </a:cubicBezTo>
                <a:cubicBezTo>
                  <a:pt x="380" y="1351"/>
                  <a:pt x="378" y="1342"/>
                  <a:pt x="381" y="1338"/>
                </a:cubicBezTo>
                <a:cubicBezTo>
                  <a:pt x="384" y="1343"/>
                  <a:pt x="385" y="1349"/>
                  <a:pt x="391" y="1350"/>
                </a:cubicBezTo>
                <a:cubicBezTo>
                  <a:pt x="400" y="1332"/>
                  <a:pt x="386" y="1309"/>
                  <a:pt x="395" y="1294"/>
                </a:cubicBezTo>
                <a:cubicBezTo>
                  <a:pt x="455" y="1352"/>
                  <a:pt x="421" y="1419"/>
                  <a:pt x="369" y="1468"/>
                </a:cubicBezTo>
                <a:cubicBezTo>
                  <a:pt x="337" y="1499"/>
                  <a:pt x="306" y="1536"/>
                  <a:pt x="272" y="1545"/>
                </a:cubicBezTo>
                <a:cubicBezTo>
                  <a:pt x="276" y="1541"/>
                  <a:pt x="270" y="1538"/>
                  <a:pt x="272" y="1532"/>
                </a:cubicBezTo>
                <a:cubicBezTo>
                  <a:pt x="271" y="1531"/>
                  <a:pt x="270" y="1531"/>
                  <a:pt x="269" y="1531"/>
                </a:cubicBezTo>
                <a:cubicBezTo>
                  <a:pt x="267" y="1531"/>
                  <a:pt x="267" y="1534"/>
                  <a:pt x="265" y="1535"/>
                </a:cubicBezTo>
                <a:cubicBezTo>
                  <a:pt x="269" y="1524"/>
                  <a:pt x="261" y="1523"/>
                  <a:pt x="260" y="1513"/>
                </a:cubicBezTo>
                <a:cubicBezTo>
                  <a:pt x="247" y="1515"/>
                  <a:pt x="243" y="1533"/>
                  <a:pt x="244" y="1544"/>
                </a:cubicBezTo>
                <a:cubicBezTo>
                  <a:pt x="237" y="1539"/>
                  <a:pt x="233" y="1531"/>
                  <a:pt x="222" y="1530"/>
                </a:cubicBezTo>
                <a:cubicBezTo>
                  <a:pt x="222" y="1539"/>
                  <a:pt x="221" y="1548"/>
                  <a:pt x="227" y="1550"/>
                </a:cubicBezTo>
                <a:cubicBezTo>
                  <a:pt x="219" y="1550"/>
                  <a:pt x="219" y="1550"/>
                  <a:pt x="219" y="1550"/>
                </a:cubicBezTo>
                <a:cubicBezTo>
                  <a:pt x="224" y="1561"/>
                  <a:pt x="236" y="1565"/>
                  <a:pt x="246" y="1571"/>
                </a:cubicBezTo>
                <a:cubicBezTo>
                  <a:pt x="224" y="1573"/>
                  <a:pt x="194" y="1576"/>
                  <a:pt x="186" y="1597"/>
                </a:cubicBezTo>
                <a:cubicBezTo>
                  <a:pt x="186" y="1580"/>
                  <a:pt x="188" y="1573"/>
                  <a:pt x="186" y="1557"/>
                </a:cubicBezTo>
                <a:cubicBezTo>
                  <a:pt x="219" y="1549"/>
                  <a:pt x="224" y="1472"/>
                  <a:pt x="253" y="1472"/>
                </a:cubicBezTo>
                <a:cubicBezTo>
                  <a:pt x="259" y="1472"/>
                  <a:pt x="266" y="1475"/>
                  <a:pt x="275" y="1484"/>
                </a:cubicBezTo>
                <a:cubicBezTo>
                  <a:pt x="274" y="1474"/>
                  <a:pt x="282" y="1474"/>
                  <a:pt x="285" y="1470"/>
                </a:cubicBezTo>
                <a:cubicBezTo>
                  <a:pt x="281" y="1469"/>
                  <a:pt x="278" y="1467"/>
                  <a:pt x="275" y="1465"/>
                </a:cubicBezTo>
                <a:cubicBezTo>
                  <a:pt x="276" y="1463"/>
                  <a:pt x="277" y="1460"/>
                  <a:pt x="277" y="1456"/>
                </a:cubicBezTo>
                <a:cubicBezTo>
                  <a:pt x="276" y="1456"/>
                  <a:pt x="276" y="1456"/>
                  <a:pt x="276" y="1456"/>
                </a:cubicBezTo>
                <a:cubicBezTo>
                  <a:pt x="268" y="1456"/>
                  <a:pt x="270" y="1446"/>
                  <a:pt x="265" y="1443"/>
                </a:cubicBezTo>
                <a:cubicBezTo>
                  <a:pt x="262" y="1446"/>
                  <a:pt x="261" y="1450"/>
                  <a:pt x="258" y="1453"/>
                </a:cubicBezTo>
                <a:cubicBezTo>
                  <a:pt x="254" y="1445"/>
                  <a:pt x="265" y="1437"/>
                  <a:pt x="274" y="1437"/>
                </a:cubicBezTo>
                <a:cubicBezTo>
                  <a:pt x="276" y="1437"/>
                  <a:pt x="277" y="1437"/>
                  <a:pt x="278" y="1438"/>
                </a:cubicBezTo>
                <a:cubicBezTo>
                  <a:pt x="273" y="1443"/>
                  <a:pt x="276" y="1455"/>
                  <a:pt x="286" y="1455"/>
                </a:cubicBezTo>
                <a:cubicBezTo>
                  <a:pt x="286" y="1455"/>
                  <a:pt x="287" y="1455"/>
                  <a:pt x="287" y="1455"/>
                </a:cubicBezTo>
                <a:cubicBezTo>
                  <a:pt x="290" y="1449"/>
                  <a:pt x="291" y="1443"/>
                  <a:pt x="299" y="1443"/>
                </a:cubicBezTo>
                <a:cubicBezTo>
                  <a:pt x="299" y="1444"/>
                  <a:pt x="300" y="1444"/>
                  <a:pt x="302" y="1444"/>
                </a:cubicBezTo>
                <a:cubicBezTo>
                  <a:pt x="302" y="1444"/>
                  <a:pt x="302" y="1444"/>
                  <a:pt x="302" y="1444"/>
                </a:cubicBezTo>
                <a:cubicBezTo>
                  <a:pt x="300" y="1447"/>
                  <a:pt x="301" y="1452"/>
                  <a:pt x="301" y="1456"/>
                </a:cubicBezTo>
                <a:cubicBezTo>
                  <a:pt x="307" y="1456"/>
                  <a:pt x="308" y="1451"/>
                  <a:pt x="314" y="1451"/>
                </a:cubicBezTo>
                <a:cubicBezTo>
                  <a:pt x="317" y="1454"/>
                  <a:pt x="316" y="1460"/>
                  <a:pt x="321" y="1460"/>
                </a:cubicBezTo>
                <a:cubicBezTo>
                  <a:pt x="321" y="1460"/>
                  <a:pt x="321" y="1460"/>
                  <a:pt x="321" y="1460"/>
                </a:cubicBezTo>
                <a:cubicBezTo>
                  <a:pt x="322" y="1457"/>
                  <a:pt x="322" y="1453"/>
                  <a:pt x="325" y="1451"/>
                </a:cubicBezTo>
                <a:cubicBezTo>
                  <a:pt x="326" y="1453"/>
                  <a:pt x="331" y="1455"/>
                  <a:pt x="335" y="1455"/>
                </a:cubicBezTo>
                <a:cubicBezTo>
                  <a:pt x="337" y="1455"/>
                  <a:pt x="339" y="1454"/>
                  <a:pt x="340" y="1453"/>
                </a:cubicBezTo>
                <a:cubicBezTo>
                  <a:pt x="335" y="1451"/>
                  <a:pt x="337" y="1443"/>
                  <a:pt x="331" y="1441"/>
                </a:cubicBezTo>
                <a:cubicBezTo>
                  <a:pt x="334" y="1439"/>
                  <a:pt x="338" y="1437"/>
                  <a:pt x="338" y="1432"/>
                </a:cubicBezTo>
                <a:cubicBezTo>
                  <a:pt x="329" y="1431"/>
                  <a:pt x="339" y="1417"/>
                  <a:pt x="333" y="1410"/>
                </a:cubicBezTo>
                <a:cubicBezTo>
                  <a:pt x="330" y="1413"/>
                  <a:pt x="324" y="1414"/>
                  <a:pt x="321" y="1417"/>
                </a:cubicBezTo>
                <a:cubicBezTo>
                  <a:pt x="321" y="1413"/>
                  <a:pt x="319" y="1410"/>
                  <a:pt x="316" y="1408"/>
                </a:cubicBezTo>
                <a:cubicBezTo>
                  <a:pt x="312" y="1412"/>
                  <a:pt x="305" y="1424"/>
                  <a:pt x="313" y="1428"/>
                </a:cubicBezTo>
                <a:cubicBezTo>
                  <a:pt x="307" y="1425"/>
                  <a:pt x="300" y="1422"/>
                  <a:pt x="292" y="1422"/>
                </a:cubicBezTo>
                <a:cubicBezTo>
                  <a:pt x="289" y="1422"/>
                  <a:pt x="285" y="1423"/>
                  <a:pt x="282" y="1424"/>
                </a:cubicBezTo>
                <a:cubicBezTo>
                  <a:pt x="282" y="1412"/>
                  <a:pt x="282" y="1412"/>
                  <a:pt x="282" y="1412"/>
                </a:cubicBezTo>
                <a:cubicBezTo>
                  <a:pt x="284" y="1413"/>
                  <a:pt x="286" y="1413"/>
                  <a:pt x="287" y="1413"/>
                </a:cubicBezTo>
                <a:cubicBezTo>
                  <a:pt x="288" y="1413"/>
                  <a:pt x="290" y="1413"/>
                  <a:pt x="292" y="1412"/>
                </a:cubicBezTo>
                <a:cubicBezTo>
                  <a:pt x="289" y="1406"/>
                  <a:pt x="293" y="1405"/>
                  <a:pt x="292" y="1398"/>
                </a:cubicBezTo>
                <a:cubicBezTo>
                  <a:pt x="279" y="1398"/>
                  <a:pt x="279" y="1395"/>
                  <a:pt x="268" y="1393"/>
                </a:cubicBezTo>
                <a:cubicBezTo>
                  <a:pt x="264" y="1404"/>
                  <a:pt x="269" y="1405"/>
                  <a:pt x="265" y="1414"/>
                </a:cubicBezTo>
                <a:cubicBezTo>
                  <a:pt x="270" y="1416"/>
                  <a:pt x="276" y="1417"/>
                  <a:pt x="278" y="1417"/>
                </a:cubicBezTo>
                <a:cubicBezTo>
                  <a:pt x="270" y="1438"/>
                  <a:pt x="247" y="1444"/>
                  <a:pt x="236" y="1463"/>
                </a:cubicBezTo>
                <a:cubicBezTo>
                  <a:pt x="239" y="1442"/>
                  <a:pt x="225" y="1438"/>
                  <a:pt x="217" y="1427"/>
                </a:cubicBezTo>
                <a:cubicBezTo>
                  <a:pt x="222" y="1428"/>
                  <a:pt x="227" y="1429"/>
                  <a:pt x="233" y="1429"/>
                </a:cubicBezTo>
                <a:cubicBezTo>
                  <a:pt x="234" y="1429"/>
                  <a:pt x="236" y="1429"/>
                  <a:pt x="237" y="1429"/>
                </a:cubicBezTo>
                <a:cubicBezTo>
                  <a:pt x="233" y="1421"/>
                  <a:pt x="248" y="1424"/>
                  <a:pt x="246" y="1414"/>
                </a:cubicBezTo>
                <a:cubicBezTo>
                  <a:pt x="245" y="1414"/>
                  <a:pt x="244" y="1414"/>
                  <a:pt x="244" y="1414"/>
                </a:cubicBezTo>
                <a:cubicBezTo>
                  <a:pt x="241" y="1414"/>
                  <a:pt x="240" y="1413"/>
                  <a:pt x="238" y="1413"/>
                </a:cubicBezTo>
                <a:cubicBezTo>
                  <a:pt x="236" y="1412"/>
                  <a:pt x="235" y="1412"/>
                  <a:pt x="233" y="1412"/>
                </a:cubicBezTo>
                <a:cubicBezTo>
                  <a:pt x="232" y="1412"/>
                  <a:pt x="230" y="1412"/>
                  <a:pt x="229" y="1414"/>
                </a:cubicBezTo>
                <a:cubicBezTo>
                  <a:pt x="235" y="1408"/>
                  <a:pt x="238" y="1395"/>
                  <a:pt x="232" y="1391"/>
                </a:cubicBezTo>
                <a:cubicBezTo>
                  <a:pt x="224" y="1397"/>
                  <a:pt x="218" y="1396"/>
                  <a:pt x="210" y="1402"/>
                </a:cubicBezTo>
                <a:cubicBezTo>
                  <a:pt x="208" y="1400"/>
                  <a:pt x="208" y="1395"/>
                  <a:pt x="204" y="1395"/>
                </a:cubicBezTo>
                <a:cubicBezTo>
                  <a:pt x="203" y="1395"/>
                  <a:pt x="203" y="1395"/>
                  <a:pt x="203" y="1395"/>
                </a:cubicBezTo>
                <a:cubicBezTo>
                  <a:pt x="199" y="1399"/>
                  <a:pt x="196" y="1406"/>
                  <a:pt x="195" y="1414"/>
                </a:cubicBezTo>
                <a:cubicBezTo>
                  <a:pt x="193" y="1407"/>
                  <a:pt x="187" y="1405"/>
                  <a:pt x="183" y="1402"/>
                </a:cubicBezTo>
                <a:cubicBezTo>
                  <a:pt x="181" y="1404"/>
                  <a:pt x="181" y="1404"/>
                  <a:pt x="180" y="1404"/>
                </a:cubicBezTo>
                <a:cubicBezTo>
                  <a:pt x="180" y="1404"/>
                  <a:pt x="180" y="1403"/>
                  <a:pt x="179" y="1403"/>
                </a:cubicBezTo>
                <a:cubicBezTo>
                  <a:pt x="178" y="1402"/>
                  <a:pt x="177" y="1402"/>
                  <a:pt x="176" y="1402"/>
                </a:cubicBezTo>
                <a:cubicBezTo>
                  <a:pt x="175" y="1402"/>
                  <a:pt x="175" y="1402"/>
                  <a:pt x="174" y="1402"/>
                </a:cubicBezTo>
                <a:cubicBezTo>
                  <a:pt x="177" y="1411"/>
                  <a:pt x="179" y="1419"/>
                  <a:pt x="188" y="1422"/>
                </a:cubicBezTo>
                <a:cubicBezTo>
                  <a:pt x="181" y="1424"/>
                  <a:pt x="174" y="1425"/>
                  <a:pt x="174" y="1434"/>
                </a:cubicBezTo>
                <a:cubicBezTo>
                  <a:pt x="179" y="1436"/>
                  <a:pt x="186" y="1435"/>
                  <a:pt x="190" y="1438"/>
                </a:cubicBezTo>
                <a:cubicBezTo>
                  <a:pt x="187" y="1442"/>
                  <a:pt x="188" y="1449"/>
                  <a:pt x="188" y="1456"/>
                </a:cubicBezTo>
                <a:cubicBezTo>
                  <a:pt x="195" y="1455"/>
                  <a:pt x="201" y="1453"/>
                  <a:pt x="203" y="1446"/>
                </a:cubicBezTo>
                <a:cubicBezTo>
                  <a:pt x="208" y="1458"/>
                  <a:pt x="204" y="1468"/>
                  <a:pt x="195" y="1473"/>
                </a:cubicBezTo>
                <a:cubicBezTo>
                  <a:pt x="190" y="1471"/>
                  <a:pt x="187" y="1467"/>
                  <a:pt x="181" y="1467"/>
                </a:cubicBezTo>
                <a:cubicBezTo>
                  <a:pt x="177" y="1471"/>
                  <a:pt x="183" y="1479"/>
                  <a:pt x="177" y="1479"/>
                </a:cubicBezTo>
                <a:cubicBezTo>
                  <a:pt x="177" y="1479"/>
                  <a:pt x="175" y="1479"/>
                  <a:pt x="174" y="1479"/>
                </a:cubicBezTo>
                <a:cubicBezTo>
                  <a:pt x="173" y="1487"/>
                  <a:pt x="179" y="1488"/>
                  <a:pt x="184" y="1491"/>
                </a:cubicBezTo>
                <a:cubicBezTo>
                  <a:pt x="178" y="1494"/>
                  <a:pt x="175" y="1500"/>
                  <a:pt x="171" y="1506"/>
                </a:cubicBezTo>
                <a:cubicBezTo>
                  <a:pt x="164" y="1491"/>
                  <a:pt x="150" y="1483"/>
                  <a:pt x="130" y="1482"/>
                </a:cubicBezTo>
                <a:cubicBezTo>
                  <a:pt x="137" y="1479"/>
                  <a:pt x="145" y="1478"/>
                  <a:pt x="148" y="1472"/>
                </a:cubicBezTo>
                <a:cubicBezTo>
                  <a:pt x="144" y="1467"/>
                  <a:pt x="147" y="1464"/>
                  <a:pt x="147" y="1455"/>
                </a:cubicBezTo>
                <a:cubicBezTo>
                  <a:pt x="140" y="1456"/>
                  <a:pt x="134" y="1458"/>
                  <a:pt x="131" y="1463"/>
                </a:cubicBezTo>
                <a:cubicBezTo>
                  <a:pt x="132" y="1452"/>
                  <a:pt x="132" y="1441"/>
                  <a:pt x="121" y="1441"/>
                </a:cubicBezTo>
                <a:cubicBezTo>
                  <a:pt x="121" y="1441"/>
                  <a:pt x="121" y="1441"/>
                  <a:pt x="121" y="1441"/>
                </a:cubicBezTo>
                <a:cubicBezTo>
                  <a:pt x="118" y="1448"/>
                  <a:pt x="113" y="1454"/>
                  <a:pt x="111" y="1463"/>
                </a:cubicBezTo>
                <a:cubicBezTo>
                  <a:pt x="110" y="1464"/>
                  <a:pt x="109" y="1464"/>
                  <a:pt x="108" y="1464"/>
                </a:cubicBezTo>
                <a:cubicBezTo>
                  <a:pt x="103" y="1464"/>
                  <a:pt x="103" y="1460"/>
                  <a:pt x="99" y="1460"/>
                </a:cubicBezTo>
                <a:cubicBezTo>
                  <a:pt x="97" y="1469"/>
                  <a:pt x="103" y="1479"/>
                  <a:pt x="101" y="1482"/>
                </a:cubicBezTo>
                <a:cubicBezTo>
                  <a:pt x="98" y="1480"/>
                  <a:pt x="96" y="1480"/>
                  <a:pt x="94" y="1480"/>
                </a:cubicBezTo>
                <a:cubicBezTo>
                  <a:pt x="91" y="1480"/>
                  <a:pt x="89" y="1481"/>
                  <a:pt x="86" y="1482"/>
                </a:cubicBezTo>
                <a:cubicBezTo>
                  <a:pt x="83" y="1483"/>
                  <a:pt x="81" y="1484"/>
                  <a:pt x="78" y="1484"/>
                </a:cubicBezTo>
                <a:cubicBezTo>
                  <a:pt x="77" y="1484"/>
                  <a:pt x="77" y="1484"/>
                  <a:pt x="77" y="1484"/>
                </a:cubicBezTo>
                <a:cubicBezTo>
                  <a:pt x="82" y="1492"/>
                  <a:pt x="92" y="1495"/>
                  <a:pt x="101" y="1496"/>
                </a:cubicBezTo>
                <a:cubicBezTo>
                  <a:pt x="95" y="1497"/>
                  <a:pt x="93" y="1503"/>
                  <a:pt x="94" y="1511"/>
                </a:cubicBezTo>
                <a:cubicBezTo>
                  <a:pt x="95" y="1511"/>
                  <a:pt x="95" y="1511"/>
                  <a:pt x="96" y="1511"/>
                </a:cubicBezTo>
                <a:cubicBezTo>
                  <a:pt x="103" y="1511"/>
                  <a:pt x="105" y="1506"/>
                  <a:pt x="113" y="1506"/>
                </a:cubicBezTo>
                <a:cubicBezTo>
                  <a:pt x="113" y="1514"/>
                  <a:pt x="118" y="1519"/>
                  <a:pt x="121" y="1525"/>
                </a:cubicBezTo>
                <a:cubicBezTo>
                  <a:pt x="121" y="1522"/>
                  <a:pt x="123" y="1521"/>
                  <a:pt x="126" y="1521"/>
                </a:cubicBezTo>
                <a:cubicBezTo>
                  <a:pt x="127" y="1521"/>
                  <a:pt x="127" y="1521"/>
                  <a:pt x="128" y="1521"/>
                </a:cubicBezTo>
                <a:cubicBezTo>
                  <a:pt x="128" y="1516"/>
                  <a:pt x="129" y="1512"/>
                  <a:pt x="131" y="1509"/>
                </a:cubicBezTo>
                <a:cubicBezTo>
                  <a:pt x="137" y="1512"/>
                  <a:pt x="137" y="1520"/>
                  <a:pt x="142" y="1525"/>
                </a:cubicBezTo>
                <a:cubicBezTo>
                  <a:pt x="141" y="1525"/>
                  <a:pt x="141" y="1525"/>
                  <a:pt x="141" y="1525"/>
                </a:cubicBezTo>
                <a:cubicBezTo>
                  <a:pt x="139" y="1525"/>
                  <a:pt x="137" y="1526"/>
                  <a:pt x="137" y="1528"/>
                </a:cubicBezTo>
                <a:cubicBezTo>
                  <a:pt x="137" y="1528"/>
                  <a:pt x="138" y="1528"/>
                  <a:pt x="138" y="1528"/>
                </a:cubicBezTo>
                <a:cubicBezTo>
                  <a:pt x="141" y="1528"/>
                  <a:pt x="143" y="1529"/>
                  <a:pt x="143" y="1532"/>
                </a:cubicBezTo>
                <a:cubicBezTo>
                  <a:pt x="142" y="1535"/>
                  <a:pt x="137" y="1534"/>
                  <a:pt x="138" y="1540"/>
                </a:cubicBezTo>
                <a:cubicBezTo>
                  <a:pt x="148" y="1539"/>
                  <a:pt x="154" y="1538"/>
                  <a:pt x="162" y="1537"/>
                </a:cubicBezTo>
                <a:cubicBezTo>
                  <a:pt x="164" y="1528"/>
                  <a:pt x="163" y="1528"/>
                  <a:pt x="159" y="1523"/>
                </a:cubicBezTo>
                <a:cubicBezTo>
                  <a:pt x="161" y="1522"/>
                  <a:pt x="164" y="1521"/>
                  <a:pt x="166" y="1521"/>
                </a:cubicBezTo>
                <a:cubicBezTo>
                  <a:pt x="180" y="1521"/>
                  <a:pt x="177" y="1547"/>
                  <a:pt x="181" y="1559"/>
                </a:cubicBezTo>
                <a:cubicBezTo>
                  <a:pt x="171" y="1559"/>
                  <a:pt x="171" y="1559"/>
                  <a:pt x="171" y="1559"/>
                </a:cubicBezTo>
                <a:cubicBezTo>
                  <a:pt x="174" y="1557"/>
                  <a:pt x="177" y="1543"/>
                  <a:pt x="171" y="1542"/>
                </a:cubicBezTo>
                <a:cubicBezTo>
                  <a:pt x="165" y="1546"/>
                  <a:pt x="159" y="1549"/>
                  <a:pt x="155" y="1554"/>
                </a:cubicBezTo>
                <a:cubicBezTo>
                  <a:pt x="152" y="1553"/>
                  <a:pt x="151" y="1549"/>
                  <a:pt x="146" y="1549"/>
                </a:cubicBezTo>
                <a:cubicBezTo>
                  <a:pt x="145" y="1549"/>
                  <a:pt x="145" y="1549"/>
                  <a:pt x="145" y="1549"/>
                </a:cubicBezTo>
                <a:cubicBezTo>
                  <a:pt x="144" y="1553"/>
                  <a:pt x="144" y="1558"/>
                  <a:pt x="142" y="1561"/>
                </a:cubicBezTo>
                <a:cubicBezTo>
                  <a:pt x="137" y="1558"/>
                  <a:pt x="134" y="1555"/>
                  <a:pt x="127" y="1555"/>
                </a:cubicBezTo>
                <a:cubicBezTo>
                  <a:pt x="126" y="1555"/>
                  <a:pt x="124" y="1555"/>
                  <a:pt x="123" y="1556"/>
                </a:cubicBezTo>
                <a:cubicBezTo>
                  <a:pt x="126" y="1562"/>
                  <a:pt x="130" y="1567"/>
                  <a:pt x="135" y="1571"/>
                </a:cubicBezTo>
                <a:cubicBezTo>
                  <a:pt x="129" y="1572"/>
                  <a:pt x="130" y="1579"/>
                  <a:pt x="124" y="1581"/>
                </a:cubicBezTo>
                <a:cubicBezTo>
                  <a:pt x="130" y="1581"/>
                  <a:pt x="135" y="1582"/>
                  <a:pt x="138" y="1585"/>
                </a:cubicBezTo>
                <a:cubicBezTo>
                  <a:pt x="136" y="1587"/>
                  <a:pt x="140" y="1593"/>
                  <a:pt x="138" y="1600"/>
                </a:cubicBezTo>
                <a:cubicBezTo>
                  <a:pt x="143" y="1598"/>
                  <a:pt x="147" y="1596"/>
                  <a:pt x="151" y="1596"/>
                </a:cubicBezTo>
                <a:cubicBezTo>
                  <a:pt x="153" y="1596"/>
                  <a:pt x="156" y="1597"/>
                  <a:pt x="159" y="1600"/>
                </a:cubicBezTo>
                <a:cubicBezTo>
                  <a:pt x="165" y="1593"/>
                  <a:pt x="159" y="1582"/>
                  <a:pt x="159" y="1579"/>
                </a:cubicBezTo>
                <a:cubicBezTo>
                  <a:pt x="176" y="1596"/>
                  <a:pt x="173" y="1619"/>
                  <a:pt x="167" y="1644"/>
                </a:cubicBezTo>
                <a:cubicBezTo>
                  <a:pt x="172" y="1632"/>
                  <a:pt x="179" y="1623"/>
                  <a:pt x="191" y="1623"/>
                </a:cubicBezTo>
                <a:cubicBezTo>
                  <a:pt x="194" y="1623"/>
                  <a:pt x="197" y="1624"/>
                  <a:pt x="201" y="1626"/>
                </a:cubicBezTo>
                <a:cubicBezTo>
                  <a:pt x="200" y="1627"/>
                  <a:pt x="199" y="1627"/>
                  <a:pt x="198" y="1627"/>
                </a:cubicBezTo>
                <a:cubicBezTo>
                  <a:pt x="198" y="1627"/>
                  <a:pt x="197" y="1627"/>
                  <a:pt x="196" y="1627"/>
                </a:cubicBezTo>
                <a:cubicBezTo>
                  <a:pt x="196" y="1627"/>
                  <a:pt x="195" y="1627"/>
                  <a:pt x="195" y="1627"/>
                </a:cubicBezTo>
                <a:cubicBezTo>
                  <a:pt x="193" y="1627"/>
                  <a:pt x="192" y="1627"/>
                  <a:pt x="191" y="1629"/>
                </a:cubicBezTo>
                <a:cubicBezTo>
                  <a:pt x="193" y="1636"/>
                  <a:pt x="195" y="1635"/>
                  <a:pt x="193" y="1643"/>
                </a:cubicBezTo>
                <a:cubicBezTo>
                  <a:pt x="193" y="1643"/>
                  <a:pt x="193" y="1644"/>
                  <a:pt x="194" y="1644"/>
                </a:cubicBezTo>
                <a:cubicBezTo>
                  <a:pt x="195" y="1644"/>
                  <a:pt x="196" y="1643"/>
                  <a:pt x="198" y="1643"/>
                </a:cubicBezTo>
                <a:cubicBezTo>
                  <a:pt x="199" y="1643"/>
                  <a:pt x="201" y="1642"/>
                  <a:pt x="202" y="1642"/>
                </a:cubicBezTo>
                <a:cubicBezTo>
                  <a:pt x="203" y="1642"/>
                  <a:pt x="204" y="1642"/>
                  <a:pt x="205" y="1643"/>
                </a:cubicBezTo>
                <a:cubicBezTo>
                  <a:pt x="205" y="1676"/>
                  <a:pt x="171" y="1702"/>
                  <a:pt x="162" y="1737"/>
                </a:cubicBezTo>
                <a:cubicBezTo>
                  <a:pt x="160" y="1718"/>
                  <a:pt x="158" y="1688"/>
                  <a:pt x="162" y="1663"/>
                </a:cubicBezTo>
                <a:cubicBezTo>
                  <a:pt x="157" y="1683"/>
                  <a:pt x="152" y="1702"/>
                  <a:pt x="155" y="1720"/>
                </a:cubicBezTo>
                <a:cubicBezTo>
                  <a:pt x="164" y="1772"/>
                  <a:pt x="120" y="1811"/>
                  <a:pt x="123" y="1862"/>
                </a:cubicBezTo>
                <a:cubicBezTo>
                  <a:pt x="124" y="1861"/>
                  <a:pt x="125" y="1861"/>
                  <a:pt x="125" y="1861"/>
                </a:cubicBezTo>
                <a:cubicBezTo>
                  <a:pt x="128" y="1861"/>
                  <a:pt x="129" y="1862"/>
                  <a:pt x="130" y="1863"/>
                </a:cubicBezTo>
                <a:cubicBezTo>
                  <a:pt x="131" y="1864"/>
                  <a:pt x="132" y="1866"/>
                  <a:pt x="134" y="1866"/>
                </a:cubicBezTo>
                <a:cubicBezTo>
                  <a:pt x="135" y="1866"/>
                  <a:pt x="136" y="1865"/>
                  <a:pt x="137" y="1865"/>
                </a:cubicBezTo>
                <a:cubicBezTo>
                  <a:pt x="153" y="1765"/>
                  <a:pt x="194" y="1690"/>
                  <a:pt x="246" y="1626"/>
                </a:cubicBezTo>
                <a:cubicBezTo>
                  <a:pt x="249" y="1626"/>
                  <a:pt x="247" y="1631"/>
                  <a:pt x="251" y="1631"/>
                </a:cubicBezTo>
                <a:cubicBezTo>
                  <a:pt x="251" y="1631"/>
                  <a:pt x="251" y="1631"/>
                  <a:pt x="251" y="1631"/>
                </a:cubicBezTo>
                <a:cubicBezTo>
                  <a:pt x="259" y="1624"/>
                  <a:pt x="262" y="1612"/>
                  <a:pt x="268" y="1603"/>
                </a:cubicBezTo>
                <a:cubicBezTo>
                  <a:pt x="271" y="1612"/>
                  <a:pt x="281" y="1613"/>
                  <a:pt x="290" y="1615"/>
                </a:cubicBezTo>
                <a:cubicBezTo>
                  <a:pt x="291" y="1602"/>
                  <a:pt x="286" y="1595"/>
                  <a:pt x="280" y="1588"/>
                </a:cubicBezTo>
                <a:cubicBezTo>
                  <a:pt x="286" y="1591"/>
                  <a:pt x="290" y="1592"/>
                  <a:pt x="296" y="1592"/>
                </a:cubicBezTo>
                <a:cubicBezTo>
                  <a:pt x="298" y="1592"/>
                  <a:pt x="301" y="1592"/>
                  <a:pt x="304" y="1591"/>
                </a:cubicBezTo>
                <a:cubicBezTo>
                  <a:pt x="302" y="1582"/>
                  <a:pt x="317" y="1588"/>
                  <a:pt x="318" y="1581"/>
                </a:cubicBezTo>
                <a:cubicBezTo>
                  <a:pt x="309" y="1580"/>
                  <a:pt x="303" y="1570"/>
                  <a:pt x="294" y="1570"/>
                </a:cubicBezTo>
                <a:cubicBezTo>
                  <a:pt x="291" y="1570"/>
                  <a:pt x="289" y="1571"/>
                  <a:pt x="285" y="1573"/>
                </a:cubicBezTo>
                <a:cubicBezTo>
                  <a:pt x="318" y="1543"/>
                  <a:pt x="368" y="1470"/>
                  <a:pt x="412" y="1470"/>
                </a:cubicBezTo>
                <a:cubicBezTo>
                  <a:pt x="424" y="1470"/>
                  <a:pt x="435" y="1475"/>
                  <a:pt x="446" y="1487"/>
                </a:cubicBezTo>
                <a:cubicBezTo>
                  <a:pt x="456" y="1499"/>
                  <a:pt x="465" y="1514"/>
                  <a:pt x="469" y="1529"/>
                </a:cubicBezTo>
                <a:cubicBezTo>
                  <a:pt x="469" y="1529"/>
                  <a:pt x="469" y="1530"/>
                  <a:pt x="469" y="1530"/>
                </a:cubicBezTo>
                <a:cubicBezTo>
                  <a:pt x="470" y="1534"/>
                  <a:pt x="471" y="1538"/>
                  <a:pt x="471" y="1542"/>
                </a:cubicBezTo>
                <a:cubicBezTo>
                  <a:pt x="458" y="1539"/>
                  <a:pt x="453" y="1519"/>
                  <a:pt x="438" y="1516"/>
                </a:cubicBezTo>
                <a:cubicBezTo>
                  <a:pt x="437" y="1519"/>
                  <a:pt x="439" y="1525"/>
                  <a:pt x="436" y="1525"/>
                </a:cubicBezTo>
                <a:cubicBezTo>
                  <a:pt x="436" y="1525"/>
                  <a:pt x="436" y="1525"/>
                  <a:pt x="436" y="1525"/>
                </a:cubicBezTo>
                <a:cubicBezTo>
                  <a:pt x="435" y="1524"/>
                  <a:pt x="433" y="1523"/>
                  <a:pt x="432" y="1523"/>
                </a:cubicBezTo>
                <a:cubicBezTo>
                  <a:pt x="430" y="1523"/>
                  <a:pt x="428" y="1524"/>
                  <a:pt x="427" y="1524"/>
                </a:cubicBezTo>
                <a:cubicBezTo>
                  <a:pt x="425" y="1525"/>
                  <a:pt x="423" y="1525"/>
                  <a:pt x="420" y="1525"/>
                </a:cubicBezTo>
                <a:cubicBezTo>
                  <a:pt x="419" y="1525"/>
                  <a:pt x="418" y="1525"/>
                  <a:pt x="417" y="1525"/>
                </a:cubicBezTo>
                <a:cubicBezTo>
                  <a:pt x="420" y="1537"/>
                  <a:pt x="431" y="1541"/>
                  <a:pt x="439" y="1549"/>
                </a:cubicBezTo>
                <a:cubicBezTo>
                  <a:pt x="438" y="1549"/>
                  <a:pt x="437" y="1549"/>
                  <a:pt x="436" y="1549"/>
                </a:cubicBezTo>
                <a:cubicBezTo>
                  <a:pt x="419" y="1549"/>
                  <a:pt x="411" y="1557"/>
                  <a:pt x="407" y="1569"/>
                </a:cubicBezTo>
                <a:cubicBezTo>
                  <a:pt x="414" y="1571"/>
                  <a:pt x="418" y="1574"/>
                  <a:pt x="424" y="1574"/>
                </a:cubicBezTo>
                <a:cubicBezTo>
                  <a:pt x="426" y="1574"/>
                  <a:pt x="428" y="1573"/>
                  <a:pt x="431" y="1573"/>
                </a:cubicBezTo>
                <a:cubicBezTo>
                  <a:pt x="431" y="1579"/>
                  <a:pt x="431" y="1579"/>
                  <a:pt x="431" y="1579"/>
                </a:cubicBezTo>
                <a:cubicBezTo>
                  <a:pt x="436" y="1578"/>
                  <a:pt x="444" y="1579"/>
                  <a:pt x="446" y="1574"/>
                </a:cubicBezTo>
                <a:cubicBezTo>
                  <a:pt x="446" y="1588"/>
                  <a:pt x="444" y="1600"/>
                  <a:pt x="439" y="1612"/>
                </a:cubicBezTo>
                <a:cubicBezTo>
                  <a:pt x="440" y="1612"/>
                  <a:pt x="441" y="1612"/>
                  <a:pt x="442" y="1612"/>
                </a:cubicBezTo>
                <a:cubicBezTo>
                  <a:pt x="457" y="1612"/>
                  <a:pt x="469" y="1599"/>
                  <a:pt x="475" y="1586"/>
                </a:cubicBezTo>
                <a:cubicBezTo>
                  <a:pt x="472" y="1602"/>
                  <a:pt x="475" y="1610"/>
                  <a:pt x="479" y="1622"/>
                </a:cubicBezTo>
                <a:cubicBezTo>
                  <a:pt x="479" y="1622"/>
                  <a:pt x="480" y="1622"/>
                  <a:pt x="481" y="1622"/>
                </a:cubicBezTo>
                <a:cubicBezTo>
                  <a:pt x="484" y="1622"/>
                  <a:pt x="486" y="1622"/>
                  <a:pt x="487" y="1621"/>
                </a:cubicBezTo>
                <a:cubicBezTo>
                  <a:pt x="489" y="1627"/>
                  <a:pt x="491" y="1634"/>
                  <a:pt x="497" y="1636"/>
                </a:cubicBezTo>
                <a:cubicBezTo>
                  <a:pt x="497" y="1617"/>
                  <a:pt x="497" y="1617"/>
                  <a:pt x="497" y="1617"/>
                </a:cubicBezTo>
                <a:cubicBezTo>
                  <a:pt x="504" y="1617"/>
                  <a:pt x="504" y="1617"/>
                  <a:pt x="504" y="1617"/>
                </a:cubicBezTo>
                <a:cubicBezTo>
                  <a:pt x="505" y="1598"/>
                  <a:pt x="494" y="1592"/>
                  <a:pt x="489" y="1579"/>
                </a:cubicBezTo>
                <a:cubicBezTo>
                  <a:pt x="494" y="1586"/>
                  <a:pt x="503" y="1588"/>
                  <a:pt x="513" y="1588"/>
                </a:cubicBezTo>
                <a:cubicBezTo>
                  <a:pt x="520" y="1588"/>
                  <a:pt x="528" y="1587"/>
                  <a:pt x="535" y="1586"/>
                </a:cubicBezTo>
                <a:cubicBezTo>
                  <a:pt x="538" y="1581"/>
                  <a:pt x="529" y="1576"/>
                  <a:pt x="525" y="1573"/>
                </a:cubicBezTo>
                <a:cubicBezTo>
                  <a:pt x="526" y="1573"/>
                  <a:pt x="526" y="1573"/>
                  <a:pt x="527" y="1573"/>
                </a:cubicBezTo>
                <a:cubicBezTo>
                  <a:pt x="534" y="1573"/>
                  <a:pt x="521" y="1561"/>
                  <a:pt x="526" y="1559"/>
                </a:cubicBezTo>
                <a:cubicBezTo>
                  <a:pt x="528" y="1559"/>
                  <a:pt x="528" y="1559"/>
                  <a:pt x="529" y="1559"/>
                </a:cubicBezTo>
                <a:cubicBezTo>
                  <a:pt x="533" y="1559"/>
                  <a:pt x="535" y="1558"/>
                  <a:pt x="537" y="1557"/>
                </a:cubicBezTo>
                <a:cubicBezTo>
                  <a:pt x="539" y="1556"/>
                  <a:pt x="542" y="1556"/>
                  <a:pt x="545" y="1556"/>
                </a:cubicBezTo>
                <a:cubicBezTo>
                  <a:pt x="545" y="1556"/>
                  <a:pt x="545" y="1556"/>
                  <a:pt x="545" y="1556"/>
                </a:cubicBezTo>
                <a:cubicBezTo>
                  <a:pt x="546" y="1549"/>
                  <a:pt x="537" y="1553"/>
                  <a:pt x="537" y="1549"/>
                </a:cubicBezTo>
                <a:cubicBezTo>
                  <a:pt x="537" y="1549"/>
                  <a:pt x="538" y="1549"/>
                  <a:pt x="538" y="1549"/>
                </a:cubicBezTo>
                <a:cubicBezTo>
                  <a:pt x="547" y="1549"/>
                  <a:pt x="555" y="1545"/>
                  <a:pt x="552" y="1538"/>
                </a:cubicBezTo>
                <a:cubicBezTo>
                  <a:pt x="553" y="1539"/>
                  <a:pt x="553" y="1539"/>
                  <a:pt x="554" y="1539"/>
                </a:cubicBezTo>
                <a:cubicBezTo>
                  <a:pt x="562" y="1539"/>
                  <a:pt x="564" y="1529"/>
                  <a:pt x="564" y="1526"/>
                </a:cubicBezTo>
                <a:cubicBezTo>
                  <a:pt x="565" y="1527"/>
                  <a:pt x="566" y="1527"/>
                  <a:pt x="567" y="1527"/>
                </a:cubicBezTo>
                <a:cubicBezTo>
                  <a:pt x="575" y="1527"/>
                  <a:pt x="580" y="1524"/>
                  <a:pt x="588" y="1523"/>
                </a:cubicBezTo>
                <a:cubicBezTo>
                  <a:pt x="588" y="1526"/>
                  <a:pt x="588" y="1528"/>
                  <a:pt x="590" y="1530"/>
                </a:cubicBezTo>
                <a:cubicBezTo>
                  <a:pt x="605" y="1524"/>
                  <a:pt x="615" y="1530"/>
                  <a:pt x="626" y="1518"/>
                </a:cubicBezTo>
                <a:cubicBezTo>
                  <a:pt x="626" y="1520"/>
                  <a:pt x="626" y="1521"/>
                  <a:pt x="628" y="1521"/>
                </a:cubicBezTo>
                <a:cubicBezTo>
                  <a:pt x="628" y="1521"/>
                  <a:pt x="629" y="1521"/>
                  <a:pt x="629" y="1521"/>
                </a:cubicBezTo>
                <a:cubicBezTo>
                  <a:pt x="641" y="1512"/>
                  <a:pt x="655" y="1495"/>
                  <a:pt x="665" y="1489"/>
                </a:cubicBezTo>
                <a:cubicBezTo>
                  <a:pt x="649" y="1515"/>
                  <a:pt x="623" y="1531"/>
                  <a:pt x="610" y="1561"/>
                </a:cubicBezTo>
                <a:cubicBezTo>
                  <a:pt x="611" y="1561"/>
                  <a:pt x="611" y="1561"/>
                  <a:pt x="612" y="1561"/>
                </a:cubicBezTo>
                <a:cubicBezTo>
                  <a:pt x="612" y="1561"/>
                  <a:pt x="612" y="1561"/>
                  <a:pt x="612" y="1561"/>
                </a:cubicBezTo>
                <a:cubicBezTo>
                  <a:pt x="613" y="1561"/>
                  <a:pt x="613" y="1561"/>
                  <a:pt x="613" y="1561"/>
                </a:cubicBezTo>
                <a:cubicBezTo>
                  <a:pt x="615" y="1561"/>
                  <a:pt x="617" y="1561"/>
                  <a:pt x="617" y="1562"/>
                </a:cubicBezTo>
                <a:cubicBezTo>
                  <a:pt x="613" y="1571"/>
                  <a:pt x="607" y="1578"/>
                  <a:pt x="605" y="1588"/>
                </a:cubicBezTo>
                <a:cubicBezTo>
                  <a:pt x="606" y="1588"/>
                  <a:pt x="608" y="1588"/>
                  <a:pt x="609" y="1588"/>
                </a:cubicBezTo>
                <a:cubicBezTo>
                  <a:pt x="614" y="1588"/>
                  <a:pt x="616" y="1586"/>
                  <a:pt x="620" y="1585"/>
                </a:cubicBezTo>
                <a:cubicBezTo>
                  <a:pt x="615" y="1593"/>
                  <a:pt x="614" y="1610"/>
                  <a:pt x="617" y="1622"/>
                </a:cubicBezTo>
                <a:cubicBezTo>
                  <a:pt x="633" y="1617"/>
                  <a:pt x="641" y="1604"/>
                  <a:pt x="650" y="1591"/>
                </a:cubicBezTo>
                <a:cubicBezTo>
                  <a:pt x="646" y="1597"/>
                  <a:pt x="650" y="1600"/>
                  <a:pt x="650" y="1607"/>
                </a:cubicBezTo>
                <a:cubicBezTo>
                  <a:pt x="665" y="1602"/>
                  <a:pt x="664" y="1582"/>
                  <a:pt x="674" y="1571"/>
                </a:cubicBezTo>
                <a:cubicBezTo>
                  <a:pt x="678" y="1576"/>
                  <a:pt x="672" y="1592"/>
                  <a:pt x="679" y="1595"/>
                </a:cubicBezTo>
                <a:cubicBezTo>
                  <a:pt x="682" y="1587"/>
                  <a:pt x="691" y="1584"/>
                  <a:pt x="691" y="1573"/>
                </a:cubicBezTo>
                <a:cubicBezTo>
                  <a:pt x="692" y="1574"/>
                  <a:pt x="693" y="1574"/>
                  <a:pt x="694" y="1574"/>
                </a:cubicBezTo>
                <a:cubicBezTo>
                  <a:pt x="695" y="1574"/>
                  <a:pt x="696" y="1574"/>
                  <a:pt x="697" y="1573"/>
                </a:cubicBezTo>
                <a:cubicBezTo>
                  <a:pt x="699" y="1566"/>
                  <a:pt x="701" y="1559"/>
                  <a:pt x="703" y="1552"/>
                </a:cubicBezTo>
                <a:cubicBezTo>
                  <a:pt x="704" y="1558"/>
                  <a:pt x="708" y="1562"/>
                  <a:pt x="713" y="1564"/>
                </a:cubicBezTo>
                <a:cubicBezTo>
                  <a:pt x="714" y="1564"/>
                  <a:pt x="715" y="1565"/>
                  <a:pt x="715" y="1565"/>
                </a:cubicBezTo>
                <a:cubicBezTo>
                  <a:pt x="717" y="1565"/>
                  <a:pt x="719" y="1563"/>
                  <a:pt x="720" y="1562"/>
                </a:cubicBezTo>
                <a:cubicBezTo>
                  <a:pt x="721" y="1561"/>
                  <a:pt x="722" y="1560"/>
                  <a:pt x="723" y="1560"/>
                </a:cubicBezTo>
                <a:cubicBezTo>
                  <a:pt x="724" y="1560"/>
                  <a:pt x="724" y="1560"/>
                  <a:pt x="725" y="1561"/>
                </a:cubicBezTo>
                <a:cubicBezTo>
                  <a:pt x="720" y="1578"/>
                  <a:pt x="732" y="1591"/>
                  <a:pt x="735" y="1607"/>
                </a:cubicBezTo>
                <a:cubicBezTo>
                  <a:pt x="741" y="1605"/>
                  <a:pt x="741" y="1597"/>
                  <a:pt x="747" y="1595"/>
                </a:cubicBezTo>
                <a:cubicBezTo>
                  <a:pt x="746" y="1616"/>
                  <a:pt x="757" y="1626"/>
                  <a:pt x="768" y="1636"/>
                </a:cubicBezTo>
                <a:cubicBezTo>
                  <a:pt x="778" y="1625"/>
                  <a:pt x="776" y="1601"/>
                  <a:pt x="788" y="1591"/>
                </a:cubicBezTo>
                <a:cubicBezTo>
                  <a:pt x="791" y="1553"/>
                  <a:pt x="775" y="1524"/>
                  <a:pt x="764" y="1506"/>
                </a:cubicBezTo>
                <a:cubicBezTo>
                  <a:pt x="786" y="1525"/>
                  <a:pt x="800" y="1551"/>
                  <a:pt x="824" y="1568"/>
                </a:cubicBezTo>
                <a:cubicBezTo>
                  <a:pt x="826" y="1566"/>
                  <a:pt x="824" y="1560"/>
                  <a:pt x="828" y="1560"/>
                </a:cubicBezTo>
                <a:cubicBezTo>
                  <a:pt x="828" y="1560"/>
                  <a:pt x="829" y="1561"/>
                  <a:pt x="829" y="1561"/>
                </a:cubicBezTo>
                <a:cubicBezTo>
                  <a:pt x="837" y="1569"/>
                  <a:pt x="848" y="1574"/>
                  <a:pt x="860" y="1578"/>
                </a:cubicBezTo>
                <a:cubicBezTo>
                  <a:pt x="860" y="1569"/>
                  <a:pt x="860" y="1560"/>
                  <a:pt x="855" y="1557"/>
                </a:cubicBezTo>
                <a:cubicBezTo>
                  <a:pt x="868" y="1562"/>
                  <a:pt x="883" y="1571"/>
                  <a:pt x="900" y="1571"/>
                </a:cubicBezTo>
                <a:cubicBezTo>
                  <a:pt x="904" y="1571"/>
                  <a:pt x="909" y="1570"/>
                  <a:pt x="913" y="1569"/>
                </a:cubicBezTo>
                <a:cubicBezTo>
                  <a:pt x="913" y="1569"/>
                  <a:pt x="913" y="1569"/>
                  <a:pt x="913" y="1569"/>
                </a:cubicBezTo>
                <a:cubicBezTo>
                  <a:pt x="908" y="1549"/>
                  <a:pt x="884" y="1548"/>
                  <a:pt x="877" y="1530"/>
                </a:cubicBezTo>
                <a:cubicBezTo>
                  <a:pt x="878" y="1530"/>
                  <a:pt x="879" y="1530"/>
                  <a:pt x="880" y="1530"/>
                </a:cubicBezTo>
                <a:cubicBezTo>
                  <a:pt x="881" y="1530"/>
                  <a:pt x="882" y="1530"/>
                  <a:pt x="884" y="1530"/>
                </a:cubicBezTo>
                <a:cubicBezTo>
                  <a:pt x="885" y="1530"/>
                  <a:pt x="886" y="1530"/>
                  <a:pt x="888" y="1530"/>
                </a:cubicBezTo>
                <a:cubicBezTo>
                  <a:pt x="890" y="1530"/>
                  <a:pt x="892" y="1530"/>
                  <a:pt x="892" y="1528"/>
                </a:cubicBezTo>
                <a:cubicBezTo>
                  <a:pt x="886" y="1515"/>
                  <a:pt x="859" y="1513"/>
                  <a:pt x="860" y="1497"/>
                </a:cubicBezTo>
                <a:cubicBezTo>
                  <a:pt x="827" y="1491"/>
                  <a:pt x="791" y="1487"/>
                  <a:pt x="761" y="1479"/>
                </a:cubicBezTo>
                <a:cubicBezTo>
                  <a:pt x="768" y="1480"/>
                  <a:pt x="775" y="1481"/>
                  <a:pt x="782" y="1481"/>
                </a:cubicBezTo>
                <a:cubicBezTo>
                  <a:pt x="808" y="1481"/>
                  <a:pt x="831" y="1471"/>
                  <a:pt x="848" y="1460"/>
                </a:cubicBezTo>
                <a:cubicBezTo>
                  <a:pt x="849" y="1455"/>
                  <a:pt x="845" y="1456"/>
                  <a:pt x="845" y="1453"/>
                </a:cubicBezTo>
                <a:cubicBezTo>
                  <a:pt x="853" y="1448"/>
                  <a:pt x="861" y="1443"/>
                  <a:pt x="867" y="1436"/>
                </a:cubicBezTo>
                <a:cubicBezTo>
                  <a:pt x="866" y="1436"/>
                  <a:pt x="865" y="1436"/>
                  <a:pt x="864" y="1436"/>
                </a:cubicBezTo>
                <a:cubicBezTo>
                  <a:pt x="860" y="1436"/>
                  <a:pt x="858" y="1435"/>
                  <a:pt x="858" y="1431"/>
                </a:cubicBezTo>
                <a:cubicBezTo>
                  <a:pt x="873" y="1425"/>
                  <a:pt x="883" y="1416"/>
                  <a:pt x="889" y="1402"/>
                </a:cubicBezTo>
                <a:cubicBezTo>
                  <a:pt x="884" y="1399"/>
                  <a:pt x="876" y="1398"/>
                  <a:pt x="869" y="1398"/>
                </a:cubicBezTo>
                <a:cubicBezTo>
                  <a:pt x="859" y="1398"/>
                  <a:pt x="849" y="1400"/>
                  <a:pt x="845" y="1406"/>
                </a:cubicBezTo>
                <a:cubicBezTo>
                  <a:pt x="847" y="1402"/>
                  <a:pt x="847" y="1396"/>
                  <a:pt x="850" y="1391"/>
                </a:cubicBezTo>
                <a:cubicBezTo>
                  <a:pt x="848" y="1391"/>
                  <a:pt x="846" y="1391"/>
                  <a:pt x="844" y="1391"/>
                </a:cubicBezTo>
                <a:cubicBezTo>
                  <a:pt x="827" y="1391"/>
                  <a:pt x="818" y="1404"/>
                  <a:pt x="809" y="1405"/>
                </a:cubicBezTo>
                <a:cubicBezTo>
                  <a:pt x="813" y="1394"/>
                  <a:pt x="833" y="1399"/>
                  <a:pt x="834" y="1385"/>
                </a:cubicBezTo>
                <a:cubicBezTo>
                  <a:pt x="832" y="1380"/>
                  <a:pt x="824" y="1380"/>
                  <a:pt x="818" y="1380"/>
                </a:cubicBezTo>
                <a:cubicBezTo>
                  <a:pt x="817" y="1380"/>
                  <a:pt x="816" y="1380"/>
                  <a:pt x="816" y="1380"/>
                </a:cubicBezTo>
                <a:cubicBezTo>
                  <a:pt x="815" y="1380"/>
                  <a:pt x="814" y="1380"/>
                  <a:pt x="814" y="1380"/>
                </a:cubicBezTo>
                <a:cubicBezTo>
                  <a:pt x="812" y="1380"/>
                  <a:pt x="810" y="1380"/>
                  <a:pt x="809" y="1379"/>
                </a:cubicBezTo>
                <a:cubicBezTo>
                  <a:pt x="818" y="1372"/>
                  <a:pt x="834" y="1371"/>
                  <a:pt x="834" y="1355"/>
                </a:cubicBezTo>
                <a:cubicBezTo>
                  <a:pt x="833" y="1355"/>
                  <a:pt x="833" y="1355"/>
                  <a:pt x="833" y="1355"/>
                </a:cubicBezTo>
                <a:cubicBezTo>
                  <a:pt x="832" y="1355"/>
                  <a:pt x="831" y="1356"/>
                  <a:pt x="831" y="1356"/>
                </a:cubicBezTo>
                <a:cubicBezTo>
                  <a:pt x="830" y="1357"/>
                  <a:pt x="829" y="1357"/>
                  <a:pt x="829" y="1357"/>
                </a:cubicBezTo>
                <a:cubicBezTo>
                  <a:pt x="828" y="1357"/>
                  <a:pt x="828" y="1357"/>
                  <a:pt x="827" y="1355"/>
                </a:cubicBezTo>
                <a:cubicBezTo>
                  <a:pt x="836" y="1351"/>
                  <a:pt x="844" y="1338"/>
                  <a:pt x="839" y="1326"/>
                </a:cubicBezTo>
                <a:cubicBezTo>
                  <a:pt x="832" y="1330"/>
                  <a:pt x="822" y="1339"/>
                  <a:pt x="814" y="1339"/>
                </a:cubicBezTo>
                <a:cubicBezTo>
                  <a:pt x="813" y="1339"/>
                  <a:pt x="813" y="1338"/>
                  <a:pt x="812" y="1338"/>
                </a:cubicBezTo>
                <a:cubicBezTo>
                  <a:pt x="823" y="1325"/>
                  <a:pt x="836" y="1313"/>
                  <a:pt x="839" y="1292"/>
                </a:cubicBezTo>
                <a:cubicBezTo>
                  <a:pt x="838" y="1292"/>
                  <a:pt x="838" y="1292"/>
                  <a:pt x="837" y="1292"/>
                </a:cubicBezTo>
                <a:cubicBezTo>
                  <a:pt x="832" y="1292"/>
                  <a:pt x="828" y="1294"/>
                  <a:pt x="825" y="1296"/>
                </a:cubicBezTo>
                <a:cubicBezTo>
                  <a:pt x="822" y="1299"/>
                  <a:pt x="820" y="1301"/>
                  <a:pt x="818" y="1301"/>
                </a:cubicBezTo>
                <a:cubicBezTo>
                  <a:pt x="817" y="1301"/>
                  <a:pt x="817" y="1301"/>
                  <a:pt x="817" y="1301"/>
                </a:cubicBezTo>
                <a:cubicBezTo>
                  <a:pt x="829" y="1289"/>
                  <a:pt x="837" y="1273"/>
                  <a:pt x="834" y="1248"/>
                </a:cubicBezTo>
                <a:cubicBezTo>
                  <a:pt x="810" y="1248"/>
                  <a:pt x="803" y="1264"/>
                  <a:pt x="793" y="1278"/>
                </a:cubicBezTo>
                <a:cubicBezTo>
                  <a:pt x="794" y="1272"/>
                  <a:pt x="797" y="1262"/>
                  <a:pt x="793" y="1256"/>
                </a:cubicBezTo>
                <a:cubicBezTo>
                  <a:pt x="776" y="1257"/>
                  <a:pt x="781" y="1281"/>
                  <a:pt x="768" y="1285"/>
                </a:cubicBezTo>
                <a:cubicBezTo>
                  <a:pt x="768" y="1281"/>
                  <a:pt x="767" y="1279"/>
                  <a:pt x="764" y="1278"/>
                </a:cubicBezTo>
                <a:cubicBezTo>
                  <a:pt x="742" y="1306"/>
                  <a:pt x="743" y="1356"/>
                  <a:pt x="721" y="1385"/>
                </a:cubicBezTo>
                <a:cubicBezTo>
                  <a:pt x="730" y="1356"/>
                  <a:pt x="736" y="1332"/>
                  <a:pt x="730" y="1297"/>
                </a:cubicBezTo>
                <a:cubicBezTo>
                  <a:pt x="729" y="1296"/>
                  <a:pt x="727" y="1296"/>
                  <a:pt x="726" y="1296"/>
                </a:cubicBezTo>
                <a:cubicBezTo>
                  <a:pt x="726" y="1296"/>
                  <a:pt x="725" y="1296"/>
                  <a:pt x="725" y="1296"/>
                </a:cubicBezTo>
                <a:cubicBezTo>
                  <a:pt x="724" y="1296"/>
                  <a:pt x="724" y="1296"/>
                  <a:pt x="723" y="1296"/>
                </a:cubicBezTo>
                <a:cubicBezTo>
                  <a:pt x="722" y="1296"/>
                  <a:pt x="722" y="1296"/>
                  <a:pt x="721" y="1296"/>
                </a:cubicBezTo>
                <a:cubicBezTo>
                  <a:pt x="721" y="1289"/>
                  <a:pt x="723" y="1280"/>
                  <a:pt x="720" y="1277"/>
                </a:cubicBezTo>
                <a:cubicBezTo>
                  <a:pt x="719" y="1276"/>
                  <a:pt x="718" y="1276"/>
                  <a:pt x="717" y="1276"/>
                </a:cubicBezTo>
                <a:cubicBezTo>
                  <a:pt x="715" y="1276"/>
                  <a:pt x="714" y="1277"/>
                  <a:pt x="713" y="1278"/>
                </a:cubicBezTo>
                <a:cubicBezTo>
                  <a:pt x="712" y="1279"/>
                  <a:pt x="711" y="1280"/>
                  <a:pt x="710" y="1280"/>
                </a:cubicBezTo>
                <a:cubicBezTo>
                  <a:pt x="709" y="1280"/>
                  <a:pt x="709" y="1279"/>
                  <a:pt x="708" y="1278"/>
                </a:cubicBezTo>
                <a:cubicBezTo>
                  <a:pt x="707" y="1262"/>
                  <a:pt x="700" y="1251"/>
                  <a:pt x="689" y="1244"/>
                </a:cubicBezTo>
                <a:cubicBezTo>
                  <a:pt x="683" y="1255"/>
                  <a:pt x="679" y="1267"/>
                  <a:pt x="680" y="1285"/>
                </a:cubicBezTo>
                <a:cubicBezTo>
                  <a:pt x="678" y="1285"/>
                  <a:pt x="677" y="1282"/>
                  <a:pt x="674" y="1282"/>
                </a:cubicBezTo>
                <a:cubicBezTo>
                  <a:pt x="673" y="1282"/>
                  <a:pt x="673" y="1282"/>
                  <a:pt x="673" y="1282"/>
                </a:cubicBezTo>
                <a:cubicBezTo>
                  <a:pt x="692" y="1225"/>
                  <a:pt x="716" y="1152"/>
                  <a:pt x="717" y="1152"/>
                </a:cubicBezTo>
                <a:cubicBezTo>
                  <a:pt x="717" y="1152"/>
                  <a:pt x="717" y="1152"/>
                  <a:pt x="717" y="1152"/>
                </a:cubicBezTo>
                <a:cubicBezTo>
                  <a:pt x="711" y="1152"/>
                  <a:pt x="694" y="1191"/>
                  <a:pt x="678" y="1230"/>
                </a:cubicBezTo>
                <a:cubicBezTo>
                  <a:pt x="664" y="1266"/>
                  <a:pt x="650" y="1301"/>
                  <a:pt x="646" y="1308"/>
                </a:cubicBezTo>
                <a:cubicBezTo>
                  <a:pt x="653" y="1309"/>
                  <a:pt x="658" y="1311"/>
                  <a:pt x="663" y="1315"/>
                </a:cubicBezTo>
                <a:cubicBezTo>
                  <a:pt x="656" y="1333"/>
                  <a:pt x="652" y="1345"/>
                  <a:pt x="651" y="1345"/>
                </a:cubicBezTo>
                <a:cubicBezTo>
                  <a:pt x="653" y="1370"/>
                  <a:pt x="701" y="1389"/>
                  <a:pt x="701" y="1412"/>
                </a:cubicBezTo>
                <a:cubicBezTo>
                  <a:pt x="701" y="1423"/>
                  <a:pt x="697" y="1428"/>
                  <a:pt x="691" y="1428"/>
                </a:cubicBezTo>
                <a:cubicBezTo>
                  <a:pt x="679" y="1428"/>
                  <a:pt x="657" y="1408"/>
                  <a:pt x="646" y="1402"/>
                </a:cubicBezTo>
                <a:cubicBezTo>
                  <a:pt x="618" y="1389"/>
                  <a:pt x="585" y="1381"/>
                  <a:pt x="552" y="1381"/>
                </a:cubicBezTo>
                <a:cubicBezTo>
                  <a:pt x="512" y="1381"/>
                  <a:pt x="473" y="1392"/>
                  <a:pt x="444" y="1414"/>
                </a:cubicBezTo>
                <a:cubicBezTo>
                  <a:pt x="503" y="1358"/>
                  <a:pt x="528" y="1245"/>
                  <a:pt x="554" y="1147"/>
                </a:cubicBezTo>
                <a:cubicBezTo>
                  <a:pt x="564" y="1108"/>
                  <a:pt x="582" y="1067"/>
                  <a:pt x="629" y="1067"/>
                </a:cubicBezTo>
                <a:cubicBezTo>
                  <a:pt x="635" y="1067"/>
                  <a:pt x="642" y="1068"/>
                  <a:pt x="649" y="1070"/>
                </a:cubicBezTo>
                <a:cubicBezTo>
                  <a:pt x="640" y="1079"/>
                  <a:pt x="619" y="1081"/>
                  <a:pt x="615" y="1095"/>
                </a:cubicBezTo>
                <a:cubicBezTo>
                  <a:pt x="619" y="1096"/>
                  <a:pt x="621" y="1097"/>
                  <a:pt x="622" y="1099"/>
                </a:cubicBezTo>
                <a:cubicBezTo>
                  <a:pt x="620" y="1105"/>
                  <a:pt x="615" y="1116"/>
                  <a:pt x="620" y="1121"/>
                </a:cubicBezTo>
                <a:cubicBezTo>
                  <a:pt x="627" y="1112"/>
                  <a:pt x="642" y="1112"/>
                  <a:pt x="646" y="1101"/>
                </a:cubicBezTo>
                <a:cubicBezTo>
                  <a:pt x="643" y="1111"/>
                  <a:pt x="646" y="1122"/>
                  <a:pt x="646" y="1133"/>
                </a:cubicBezTo>
                <a:cubicBezTo>
                  <a:pt x="647" y="1133"/>
                  <a:pt x="648" y="1133"/>
                  <a:pt x="648" y="1133"/>
                </a:cubicBezTo>
                <a:cubicBezTo>
                  <a:pt x="651" y="1133"/>
                  <a:pt x="652" y="1135"/>
                  <a:pt x="653" y="1137"/>
                </a:cubicBezTo>
                <a:cubicBezTo>
                  <a:pt x="653" y="1139"/>
                  <a:pt x="654" y="1142"/>
                  <a:pt x="657" y="1142"/>
                </a:cubicBezTo>
                <a:cubicBezTo>
                  <a:pt x="657" y="1142"/>
                  <a:pt x="658" y="1142"/>
                  <a:pt x="658" y="1142"/>
                </a:cubicBezTo>
                <a:cubicBezTo>
                  <a:pt x="665" y="1140"/>
                  <a:pt x="661" y="1128"/>
                  <a:pt x="667" y="1128"/>
                </a:cubicBezTo>
                <a:cubicBezTo>
                  <a:pt x="667" y="1128"/>
                  <a:pt x="668" y="1128"/>
                  <a:pt x="668" y="1128"/>
                </a:cubicBezTo>
                <a:cubicBezTo>
                  <a:pt x="670" y="1123"/>
                  <a:pt x="663" y="1119"/>
                  <a:pt x="668" y="1116"/>
                </a:cubicBezTo>
                <a:cubicBezTo>
                  <a:pt x="668" y="1120"/>
                  <a:pt x="672" y="1120"/>
                  <a:pt x="675" y="1121"/>
                </a:cubicBezTo>
                <a:cubicBezTo>
                  <a:pt x="674" y="1113"/>
                  <a:pt x="678" y="1110"/>
                  <a:pt x="675" y="1104"/>
                </a:cubicBezTo>
                <a:cubicBezTo>
                  <a:pt x="676" y="1105"/>
                  <a:pt x="677" y="1105"/>
                  <a:pt x="677" y="1105"/>
                </a:cubicBezTo>
                <a:cubicBezTo>
                  <a:pt x="678" y="1105"/>
                  <a:pt x="679" y="1105"/>
                  <a:pt x="679" y="1105"/>
                </a:cubicBezTo>
                <a:cubicBezTo>
                  <a:pt x="680" y="1104"/>
                  <a:pt x="681" y="1104"/>
                  <a:pt x="682" y="1104"/>
                </a:cubicBezTo>
                <a:cubicBezTo>
                  <a:pt x="683" y="1104"/>
                  <a:pt x="683" y="1104"/>
                  <a:pt x="684" y="1104"/>
                </a:cubicBezTo>
                <a:cubicBezTo>
                  <a:pt x="690" y="1116"/>
                  <a:pt x="702" y="1111"/>
                  <a:pt x="711" y="1119"/>
                </a:cubicBezTo>
                <a:cubicBezTo>
                  <a:pt x="712" y="1099"/>
                  <a:pt x="707" y="1085"/>
                  <a:pt x="694" y="1078"/>
                </a:cubicBezTo>
                <a:cubicBezTo>
                  <a:pt x="702" y="1082"/>
                  <a:pt x="710" y="1083"/>
                  <a:pt x="718" y="1083"/>
                </a:cubicBezTo>
                <a:cubicBezTo>
                  <a:pt x="723" y="1083"/>
                  <a:pt x="728" y="1082"/>
                  <a:pt x="733" y="1082"/>
                </a:cubicBezTo>
                <a:cubicBezTo>
                  <a:pt x="734" y="1079"/>
                  <a:pt x="731" y="1078"/>
                  <a:pt x="732" y="1075"/>
                </a:cubicBezTo>
                <a:cubicBezTo>
                  <a:pt x="741" y="1075"/>
                  <a:pt x="747" y="1072"/>
                  <a:pt x="750" y="1066"/>
                </a:cubicBezTo>
                <a:cubicBezTo>
                  <a:pt x="745" y="1065"/>
                  <a:pt x="738" y="1064"/>
                  <a:pt x="732" y="1063"/>
                </a:cubicBezTo>
                <a:cubicBezTo>
                  <a:pt x="732" y="1061"/>
                  <a:pt x="734" y="1060"/>
                  <a:pt x="733" y="1056"/>
                </a:cubicBezTo>
                <a:cubicBezTo>
                  <a:pt x="727" y="1055"/>
                  <a:pt x="722" y="1054"/>
                  <a:pt x="718" y="1054"/>
                </a:cubicBezTo>
                <a:cubicBezTo>
                  <a:pt x="710" y="1054"/>
                  <a:pt x="703" y="1056"/>
                  <a:pt x="694" y="1061"/>
                </a:cubicBezTo>
                <a:cubicBezTo>
                  <a:pt x="707" y="1047"/>
                  <a:pt x="708" y="1035"/>
                  <a:pt x="709" y="1015"/>
                </a:cubicBezTo>
                <a:cubicBezTo>
                  <a:pt x="698" y="1019"/>
                  <a:pt x="697" y="1021"/>
                  <a:pt x="690" y="1021"/>
                </a:cubicBezTo>
                <a:cubicBezTo>
                  <a:pt x="687" y="1021"/>
                  <a:pt x="684" y="1021"/>
                  <a:pt x="680" y="1020"/>
                </a:cubicBezTo>
                <a:cubicBezTo>
                  <a:pt x="682" y="1013"/>
                  <a:pt x="683" y="1003"/>
                  <a:pt x="679" y="998"/>
                </a:cubicBezTo>
                <a:cubicBezTo>
                  <a:pt x="677" y="1000"/>
                  <a:pt x="676" y="1003"/>
                  <a:pt x="674" y="1005"/>
                </a:cubicBezTo>
                <a:cubicBezTo>
                  <a:pt x="674" y="986"/>
                  <a:pt x="674" y="986"/>
                  <a:pt x="674" y="986"/>
                </a:cubicBezTo>
                <a:cubicBezTo>
                  <a:pt x="673" y="986"/>
                  <a:pt x="672" y="986"/>
                  <a:pt x="671" y="986"/>
                </a:cubicBezTo>
                <a:cubicBezTo>
                  <a:pt x="668" y="986"/>
                  <a:pt x="669" y="989"/>
                  <a:pt x="667" y="989"/>
                </a:cubicBezTo>
                <a:cubicBezTo>
                  <a:pt x="668" y="981"/>
                  <a:pt x="664" y="978"/>
                  <a:pt x="663" y="972"/>
                </a:cubicBezTo>
                <a:cubicBezTo>
                  <a:pt x="657" y="973"/>
                  <a:pt x="655" y="983"/>
                  <a:pt x="650" y="983"/>
                </a:cubicBezTo>
                <a:cubicBezTo>
                  <a:pt x="650" y="983"/>
                  <a:pt x="649" y="983"/>
                  <a:pt x="648" y="983"/>
                </a:cubicBezTo>
                <a:cubicBezTo>
                  <a:pt x="643" y="993"/>
                  <a:pt x="645" y="1014"/>
                  <a:pt x="644" y="1024"/>
                </a:cubicBezTo>
                <a:cubicBezTo>
                  <a:pt x="637" y="1007"/>
                  <a:pt x="626" y="1004"/>
                  <a:pt x="610" y="998"/>
                </a:cubicBezTo>
                <a:cubicBezTo>
                  <a:pt x="615" y="1013"/>
                  <a:pt x="610" y="1017"/>
                  <a:pt x="619" y="1027"/>
                </a:cubicBezTo>
                <a:cubicBezTo>
                  <a:pt x="609" y="1027"/>
                  <a:pt x="609" y="1027"/>
                  <a:pt x="609" y="1027"/>
                </a:cubicBezTo>
                <a:cubicBezTo>
                  <a:pt x="612" y="1046"/>
                  <a:pt x="636" y="1051"/>
                  <a:pt x="647" y="1061"/>
                </a:cubicBezTo>
                <a:cubicBezTo>
                  <a:pt x="642" y="1061"/>
                  <a:pt x="636" y="1061"/>
                  <a:pt x="632" y="1061"/>
                </a:cubicBezTo>
                <a:cubicBezTo>
                  <a:pt x="592" y="1061"/>
                  <a:pt x="582" y="1074"/>
                  <a:pt x="567" y="1083"/>
                </a:cubicBezTo>
                <a:cubicBezTo>
                  <a:pt x="575" y="1067"/>
                  <a:pt x="579" y="1045"/>
                  <a:pt x="586" y="1024"/>
                </a:cubicBezTo>
                <a:cubicBezTo>
                  <a:pt x="620" y="1011"/>
                  <a:pt x="620" y="936"/>
                  <a:pt x="640" y="936"/>
                </a:cubicBezTo>
                <a:cubicBezTo>
                  <a:pt x="640" y="936"/>
                  <a:pt x="640" y="936"/>
                  <a:pt x="640" y="936"/>
                </a:cubicBezTo>
                <a:cubicBezTo>
                  <a:pt x="639" y="937"/>
                  <a:pt x="639" y="939"/>
                  <a:pt x="639" y="942"/>
                </a:cubicBezTo>
                <a:cubicBezTo>
                  <a:pt x="643" y="943"/>
                  <a:pt x="648" y="945"/>
                  <a:pt x="648" y="950"/>
                </a:cubicBezTo>
                <a:cubicBezTo>
                  <a:pt x="648" y="950"/>
                  <a:pt x="649" y="950"/>
                  <a:pt x="649" y="950"/>
                </a:cubicBezTo>
                <a:cubicBezTo>
                  <a:pt x="654" y="950"/>
                  <a:pt x="653" y="944"/>
                  <a:pt x="656" y="942"/>
                </a:cubicBezTo>
                <a:cubicBezTo>
                  <a:pt x="660" y="942"/>
                  <a:pt x="659" y="947"/>
                  <a:pt x="663" y="947"/>
                </a:cubicBezTo>
                <a:cubicBezTo>
                  <a:pt x="663" y="947"/>
                  <a:pt x="664" y="947"/>
                  <a:pt x="665" y="947"/>
                </a:cubicBezTo>
                <a:cubicBezTo>
                  <a:pt x="666" y="942"/>
                  <a:pt x="663" y="942"/>
                  <a:pt x="663" y="938"/>
                </a:cubicBezTo>
                <a:cubicBezTo>
                  <a:pt x="663" y="938"/>
                  <a:pt x="663" y="938"/>
                  <a:pt x="663" y="938"/>
                </a:cubicBezTo>
                <a:cubicBezTo>
                  <a:pt x="669" y="938"/>
                  <a:pt x="672" y="936"/>
                  <a:pt x="675" y="933"/>
                </a:cubicBezTo>
                <a:cubicBezTo>
                  <a:pt x="671" y="931"/>
                  <a:pt x="668" y="928"/>
                  <a:pt x="663" y="926"/>
                </a:cubicBezTo>
                <a:cubicBezTo>
                  <a:pt x="664" y="924"/>
                  <a:pt x="666" y="923"/>
                  <a:pt x="665" y="919"/>
                </a:cubicBezTo>
                <a:cubicBezTo>
                  <a:pt x="664" y="919"/>
                  <a:pt x="664" y="919"/>
                  <a:pt x="664" y="919"/>
                </a:cubicBezTo>
                <a:cubicBezTo>
                  <a:pt x="655" y="919"/>
                  <a:pt x="659" y="908"/>
                  <a:pt x="651" y="907"/>
                </a:cubicBezTo>
                <a:cubicBezTo>
                  <a:pt x="648" y="909"/>
                  <a:pt x="649" y="915"/>
                  <a:pt x="646" y="918"/>
                </a:cubicBezTo>
                <a:cubicBezTo>
                  <a:pt x="646" y="915"/>
                  <a:pt x="645" y="914"/>
                  <a:pt x="644" y="912"/>
                </a:cubicBezTo>
                <a:cubicBezTo>
                  <a:pt x="648" y="909"/>
                  <a:pt x="654" y="897"/>
                  <a:pt x="661" y="897"/>
                </a:cubicBezTo>
                <a:cubicBezTo>
                  <a:pt x="663" y="897"/>
                  <a:pt x="665" y="898"/>
                  <a:pt x="667" y="900"/>
                </a:cubicBezTo>
                <a:cubicBezTo>
                  <a:pt x="664" y="902"/>
                  <a:pt x="664" y="906"/>
                  <a:pt x="662" y="909"/>
                </a:cubicBezTo>
                <a:cubicBezTo>
                  <a:pt x="666" y="911"/>
                  <a:pt x="666" y="917"/>
                  <a:pt x="672" y="918"/>
                </a:cubicBezTo>
                <a:cubicBezTo>
                  <a:pt x="677" y="913"/>
                  <a:pt x="678" y="906"/>
                  <a:pt x="687" y="906"/>
                </a:cubicBezTo>
                <a:cubicBezTo>
                  <a:pt x="688" y="906"/>
                  <a:pt x="688" y="906"/>
                  <a:pt x="689" y="906"/>
                </a:cubicBezTo>
                <a:cubicBezTo>
                  <a:pt x="687" y="908"/>
                  <a:pt x="687" y="913"/>
                  <a:pt x="687" y="918"/>
                </a:cubicBezTo>
                <a:cubicBezTo>
                  <a:pt x="688" y="918"/>
                  <a:pt x="688" y="918"/>
                  <a:pt x="688" y="918"/>
                </a:cubicBezTo>
                <a:cubicBezTo>
                  <a:pt x="691" y="918"/>
                  <a:pt x="693" y="916"/>
                  <a:pt x="694" y="914"/>
                </a:cubicBezTo>
                <a:cubicBezTo>
                  <a:pt x="696" y="912"/>
                  <a:pt x="697" y="911"/>
                  <a:pt x="701" y="911"/>
                </a:cubicBezTo>
                <a:cubicBezTo>
                  <a:pt x="701" y="911"/>
                  <a:pt x="701" y="911"/>
                  <a:pt x="701" y="911"/>
                </a:cubicBezTo>
                <a:cubicBezTo>
                  <a:pt x="703" y="914"/>
                  <a:pt x="703" y="920"/>
                  <a:pt x="708" y="921"/>
                </a:cubicBezTo>
                <a:cubicBezTo>
                  <a:pt x="711" y="919"/>
                  <a:pt x="708" y="911"/>
                  <a:pt x="713" y="911"/>
                </a:cubicBezTo>
                <a:cubicBezTo>
                  <a:pt x="713" y="912"/>
                  <a:pt x="716" y="913"/>
                  <a:pt x="720" y="913"/>
                </a:cubicBezTo>
                <a:cubicBezTo>
                  <a:pt x="723" y="913"/>
                  <a:pt x="726" y="912"/>
                  <a:pt x="727" y="911"/>
                </a:cubicBezTo>
                <a:cubicBezTo>
                  <a:pt x="722" y="908"/>
                  <a:pt x="721" y="903"/>
                  <a:pt x="718" y="899"/>
                </a:cubicBezTo>
                <a:cubicBezTo>
                  <a:pt x="721" y="898"/>
                  <a:pt x="723" y="894"/>
                  <a:pt x="723" y="890"/>
                </a:cubicBezTo>
                <a:cubicBezTo>
                  <a:pt x="713" y="890"/>
                  <a:pt x="723" y="878"/>
                  <a:pt x="720" y="870"/>
                </a:cubicBezTo>
                <a:cubicBezTo>
                  <a:pt x="713" y="870"/>
                  <a:pt x="708" y="873"/>
                  <a:pt x="706" y="878"/>
                </a:cubicBezTo>
                <a:cubicBezTo>
                  <a:pt x="704" y="876"/>
                  <a:pt x="705" y="870"/>
                  <a:pt x="700" y="870"/>
                </a:cubicBezTo>
                <a:cubicBezTo>
                  <a:pt x="700" y="870"/>
                  <a:pt x="700" y="870"/>
                  <a:pt x="699" y="870"/>
                </a:cubicBezTo>
                <a:cubicBezTo>
                  <a:pt x="697" y="874"/>
                  <a:pt x="693" y="876"/>
                  <a:pt x="694" y="883"/>
                </a:cubicBezTo>
                <a:cubicBezTo>
                  <a:pt x="695" y="888"/>
                  <a:pt x="698" y="889"/>
                  <a:pt x="701" y="892"/>
                </a:cubicBezTo>
                <a:cubicBezTo>
                  <a:pt x="694" y="891"/>
                  <a:pt x="691" y="887"/>
                  <a:pt x="687" y="883"/>
                </a:cubicBezTo>
                <a:cubicBezTo>
                  <a:pt x="679" y="884"/>
                  <a:pt x="671" y="884"/>
                  <a:pt x="667" y="889"/>
                </a:cubicBezTo>
                <a:cubicBezTo>
                  <a:pt x="668" y="884"/>
                  <a:pt x="668" y="881"/>
                  <a:pt x="667" y="877"/>
                </a:cubicBezTo>
                <a:cubicBezTo>
                  <a:pt x="668" y="877"/>
                  <a:pt x="668" y="877"/>
                  <a:pt x="669" y="877"/>
                </a:cubicBezTo>
                <a:cubicBezTo>
                  <a:pt x="671" y="877"/>
                  <a:pt x="672" y="876"/>
                  <a:pt x="673" y="876"/>
                </a:cubicBezTo>
                <a:cubicBezTo>
                  <a:pt x="674" y="875"/>
                  <a:pt x="675" y="875"/>
                  <a:pt x="677" y="875"/>
                </a:cubicBezTo>
                <a:cubicBezTo>
                  <a:pt x="677" y="875"/>
                  <a:pt x="677" y="875"/>
                  <a:pt x="677" y="875"/>
                </a:cubicBezTo>
                <a:cubicBezTo>
                  <a:pt x="675" y="870"/>
                  <a:pt x="675" y="868"/>
                  <a:pt x="677" y="863"/>
                </a:cubicBezTo>
                <a:cubicBezTo>
                  <a:pt x="676" y="862"/>
                  <a:pt x="674" y="862"/>
                  <a:pt x="673" y="862"/>
                </a:cubicBezTo>
                <a:cubicBezTo>
                  <a:pt x="672" y="862"/>
                  <a:pt x="671" y="862"/>
                  <a:pt x="670" y="862"/>
                </a:cubicBezTo>
                <a:cubicBezTo>
                  <a:pt x="670" y="862"/>
                  <a:pt x="669" y="862"/>
                  <a:pt x="668" y="862"/>
                </a:cubicBezTo>
                <a:cubicBezTo>
                  <a:pt x="668" y="862"/>
                  <a:pt x="667" y="862"/>
                  <a:pt x="667" y="861"/>
                </a:cubicBezTo>
                <a:cubicBezTo>
                  <a:pt x="667" y="854"/>
                  <a:pt x="664" y="852"/>
                  <a:pt x="668" y="847"/>
                </a:cubicBezTo>
                <a:cubicBezTo>
                  <a:pt x="669" y="847"/>
                  <a:pt x="670" y="847"/>
                  <a:pt x="670" y="847"/>
                </a:cubicBezTo>
                <a:cubicBezTo>
                  <a:pt x="675" y="847"/>
                  <a:pt x="674" y="854"/>
                  <a:pt x="679" y="854"/>
                </a:cubicBezTo>
                <a:cubicBezTo>
                  <a:pt x="681" y="851"/>
                  <a:pt x="682" y="845"/>
                  <a:pt x="686" y="842"/>
                </a:cubicBezTo>
                <a:cubicBezTo>
                  <a:pt x="688" y="844"/>
                  <a:pt x="689" y="848"/>
                  <a:pt x="693" y="848"/>
                </a:cubicBezTo>
                <a:cubicBezTo>
                  <a:pt x="694" y="847"/>
                  <a:pt x="694" y="847"/>
                  <a:pt x="694" y="847"/>
                </a:cubicBezTo>
                <a:cubicBezTo>
                  <a:pt x="694" y="843"/>
                  <a:pt x="694" y="839"/>
                  <a:pt x="692" y="837"/>
                </a:cubicBezTo>
                <a:cubicBezTo>
                  <a:pt x="698" y="835"/>
                  <a:pt x="706" y="836"/>
                  <a:pt x="706" y="829"/>
                </a:cubicBezTo>
                <a:cubicBezTo>
                  <a:pt x="701" y="826"/>
                  <a:pt x="693" y="826"/>
                  <a:pt x="691" y="825"/>
                </a:cubicBezTo>
                <a:cubicBezTo>
                  <a:pt x="693" y="825"/>
                  <a:pt x="693" y="813"/>
                  <a:pt x="691" y="813"/>
                </a:cubicBezTo>
                <a:cubicBezTo>
                  <a:pt x="690" y="815"/>
                  <a:pt x="689" y="815"/>
                  <a:pt x="687" y="815"/>
                </a:cubicBezTo>
                <a:cubicBezTo>
                  <a:pt x="687" y="815"/>
                  <a:pt x="686" y="815"/>
                  <a:pt x="686" y="815"/>
                </a:cubicBezTo>
                <a:cubicBezTo>
                  <a:pt x="685" y="815"/>
                  <a:pt x="685" y="815"/>
                  <a:pt x="684" y="815"/>
                </a:cubicBezTo>
                <a:cubicBezTo>
                  <a:pt x="684" y="815"/>
                  <a:pt x="684" y="815"/>
                  <a:pt x="684" y="815"/>
                </a:cubicBezTo>
                <a:cubicBezTo>
                  <a:pt x="684" y="808"/>
                  <a:pt x="680" y="805"/>
                  <a:pt x="675" y="803"/>
                </a:cubicBezTo>
                <a:cubicBezTo>
                  <a:pt x="673" y="806"/>
                  <a:pt x="673" y="811"/>
                  <a:pt x="670" y="813"/>
                </a:cubicBezTo>
                <a:cubicBezTo>
                  <a:pt x="667" y="813"/>
                  <a:pt x="666" y="810"/>
                  <a:pt x="662" y="810"/>
                </a:cubicBezTo>
                <a:cubicBezTo>
                  <a:pt x="662" y="810"/>
                  <a:pt x="662" y="810"/>
                  <a:pt x="662" y="810"/>
                </a:cubicBezTo>
                <a:cubicBezTo>
                  <a:pt x="662" y="822"/>
                  <a:pt x="662" y="822"/>
                  <a:pt x="662" y="822"/>
                </a:cubicBezTo>
                <a:cubicBezTo>
                  <a:pt x="664" y="825"/>
                  <a:pt x="669" y="826"/>
                  <a:pt x="672" y="829"/>
                </a:cubicBezTo>
                <a:cubicBezTo>
                  <a:pt x="670" y="828"/>
                  <a:pt x="669" y="828"/>
                  <a:pt x="668" y="828"/>
                </a:cubicBezTo>
                <a:cubicBezTo>
                  <a:pt x="658" y="828"/>
                  <a:pt x="655" y="835"/>
                  <a:pt x="648" y="837"/>
                </a:cubicBezTo>
                <a:cubicBezTo>
                  <a:pt x="652" y="819"/>
                  <a:pt x="639" y="810"/>
                  <a:pt x="643" y="798"/>
                </a:cubicBezTo>
                <a:cubicBezTo>
                  <a:pt x="646" y="799"/>
                  <a:pt x="646" y="804"/>
                  <a:pt x="650" y="804"/>
                </a:cubicBezTo>
                <a:cubicBezTo>
                  <a:pt x="651" y="804"/>
                  <a:pt x="652" y="803"/>
                  <a:pt x="653" y="803"/>
                </a:cubicBezTo>
                <a:cubicBezTo>
                  <a:pt x="653" y="796"/>
                  <a:pt x="655" y="792"/>
                  <a:pt x="658" y="789"/>
                </a:cubicBezTo>
                <a:cubicBezTo>
                  <a:pt x="658" y="789"/>
                  <a:pt x="657" y="789"/>
                  <a:pt x="657" y="789"/>
                </a:cubicBezTo>
                <a:cubicBezTo>
                  <a:pt x="653" y="789"/>
                  <a:pt x="652" y="788"/>
                  <a:pt x="650" y="786"/>
                </a:cubicBezTo>
                <a:cubicBezTo>
                  <a:pt x="648" y="785"/>
                  <a:pt x="647" y="783"/>
                  <a:pt x="644" y="783"/>
                </a:cubicBezTo>
                <a:cubicBezTo>
                  <a:pt x="642" y="783"/>
                  <a:pt x="641" y="784"/>
                  <a:pt x="639" y="784"/>
                </a:cubicBezTo>
                <a:cubicBezTo>
                  <a:pt x="636" y="790"/>
                  <a:pt x="641" y="794"/>
                  <a:pt x="638" y="798"/>
                </a:cubicBezTo>
                <a:cubicBezTo>
                  <a:pt x="634" y="796"/>
                  <a:pt x="631" y="792"/>
                  <a:pt x="625" y="792"/>
                </a:cubicBezTo>
                <a:cubicBezTo>
                  <a:pt x="624" y="792"/>
                  <a:pt x="623" y="793"/>
                  <a:pt x="622" y="793"/>
                </a:cubicBezTo>
                <a:cubicBezTo>
                  <a:pt x="625" y="790"/>
                  <a:pt x="626" y="786"/>
                  <a:pt x="626" y="779"/>
                </a:cubicBezTo>
                <a:cubicBezTo>
                  <a:pt x="624" y="780"/>
                  <a:pt x="623" y="781"/>
                  <a:pt x="622" y="781"/>
                </a:cubicBezTo>
                <a:cubicBezTo>
                  <a:pt x="619" y="781"/>
                  <a:pt x="619" y="776"/>
                  <a:pt x="614" y="776"/>
                </a:cubicBezTo>
                <a:cubicBezTo>
                  <a:pt x="610" y="777"/>
                  <a:pt x="610" y="784"/>
                  <a:pt x="607" y="784"/>
                </a:cubicBezTo>
                <a:cubicBezTo>
                  <a:pt x="607" y="784"/>
                  <a:pt x="606" y="783"/>
                  <a:pt x="605" y="782"/>
                </a:cubicBezTo>
                <a:cubicBezTo>
                  <a:pt x="605" y="793"/>
                  <a:pt x="605" y="793"/>
                  <a:pt x="605" y="793"/>
                </a:cubicBezTo>
                <a:cubicBezTo>
                  <a:pt x="601" y="793"/>
                  <a:pt x="597" y="794"/>
                  <a:pt x="595" y="796"/>
                </a:cubicBezTo>
                <a:cubicBezTo>
                  <a:pt x="600" y="799"/>
                  <a:pt x="608" y="799"/>
                  <a:pt x="603" y="806"/>
                </a:cubicBezTo>
                <a:cubicBezTo>
                  <a:pt x="606" y="806"/>
                  <a:pt x="608" y="805"/>
                  <a:pt x="609" y="805"/>
                </a:cubicBezTo>
                <a:cubicBezTo>
                  <a:pt x="612" y="805"/>
                  <a:pt x="614" y="807"/>
                  <a:pt x="615" y="812"/>
                </a:cubicBezTo>
                <a:cubicBezTo>
                  <a:pt x="616" y="812"/>
                  <a:pt x="616" y="812"/>
                  <a:pt x="617" y="812"/>
                </a:cubicBezTo>
                <a:cubicBezTo>
                  <a:pt x="618" y="812"/>
                  <a:pt x="619" y="810"/>
                  <a:pt x="619" y="809"/>
                </a:cubicBezTo>
                <a:cubicBezTo>
                  <a:pt x="620" y="808"/>
                  <a:pt x="620" y="806"/>
                  <a:pt x="622" y="806"/>
                </a:cubicBezTo>
                <a:cubicBezTo>
                  <a:pt x="622" y="806"/>
                  <a:pt x="622" y="806"/>
                  <a:pt x="622" y="806"/>
                </a:cubicBezTo>
                <a:cubicBezTo>
                  <a:pt x="625" y="809"/>
                  <a:pt x="624" y="814"/>
                  <a:pt x="624" y="818"/>
                </a:cubicBezTo>
                <a:cubicBezTo>
                  <a:pt x="625" y="819"/>
                  <a:pt x="626" y="819"/>
                  <a:pt x="627" y="819"/>
                </a:cubicBezTo>
                <a:cubicBezTo>
                  <a:pt x="634" y="819"/>
                  <a:pt x="635" y="813"/>
                  <a:pt x="638" y="810"/>
                </a:cubicBezTo>
                <a:cubicBezTo>
                  <a:pt x="640" y="814"/>
                  <a:pt x="646" y="822"/>
                  <a:pt x="643" y="825"/>
                </a:cubicBezTo>
                <a:cubicBezTo>
                  <a:pt x="639" y="825"/>
                  <a:pt x="642" y="818"/>
                  <a:pt x="638" y="818"/>
                </a:cubicBezTo>
                <a:cubicBezTo>
                  <a:pt x="638" y="818"/>
                  <a:pt x="638" y="818"/>
                  <a:pt x="638" y="818"/>
                </a:cubicBezTo>
                <a:cubicBezTo>
                  <a:pt x="633" y="823"/>
                  <a:pt x="624" y="823"/>
                  <a:pt x="619" y="827"/>
                </a:cubicBezTo>
                <a:cubicBezTo>
                  <a:pt x="622" y="830"/>
                  <a:pt x="622" y="833"/>
                  <a:pt x="620" y="837"/>
                </a:cubicBezTo>
                <a:cubicBezTo>
                  <a:pt x="622" y="837"/>
                  <a:pt x="624" y="836"/>
                  <a:pt x="626" y="836"/>
                </a:cubicBezTo>
                <a:cubicBezTo>
                  <a:pt x="656" y="836"/>
                  <a:pt x="637" y="917"/>
                  <a:pt x="624" y="928"/>
                </a:cubicBezTo>
                <a:cubicBezTo>
                  <a:pt x="626" y="908"/>
                  <a:pt x="612" y="904"/>
                  <a:pt x="603" y="895"/>
                </a:cubicBezTo>
                <a:cubicBezTo>
                  <a:pt x="604" y="895"/>
                  <a:pt x="605" y="895"/>
                  <a:pt x="606" y="895"/>
                </a:cubicBezTo>
                <a:cubicBezTo>
                  <a:pt x="609" y="895"/>
                  <a:pt x="611" y="895"/>
                  <a:pt x="612" y="896"/>
                </a:cubicBezTo>
                <a:cubicBezTo>
                  <a:pt x="614" y="896"/>
                  <a:pt x="616" y="896"/>
                  <a:pt x="618" y="896"/>
                </a:cubicBezTo>
                <a:cubicBezTo>
                  <a:pt x="619" y="896"/>
                  <a:pt x="621" y="896"/>
                  <a:pt x="624" y="895"/>
                </a:cubicBezTo>
                <a:cubicBezTo>
                  <a:pt x="620" y="888"/>
                  <a:pt x="630" y="887"/>
                  <a:pt x="631" y="880"/>
                </a:cubicBezTo>
                <a:cubicBezTo>
                  <a:pt x="615" y="880"/>
                  <a:pt x="615" y="880"/>
                  <a:pt x="615" y="880"/>
                </a:cubicBezTo>
                <a:cubicBezTo>
                  <a:pt x="620" y="874"/>
                  <a:pt x="621" y="867"/>
                  <a:pt x="619" y="858"/>
                </a:cubicBezTo>
                <a:cubicBezTo>
                  <a:pt x="610" y="862"/>
                  <a:pt x="606" y="864"/>
                  <a:pt x="597" y="870"/>
                </a:cubicBezTo>
                <a:cubicBezTo>
                  <a:pt x="572" y="816"/>
                  <a:pt x="544" y="690"/>
                  <a:pt x="629" y="690"/>
                </a:cubicBezTo>
                <a:cubicBezTo>
                  <a:pt x="629" y="690"/>
                  <a:pt x="629" y="690"/>
                  <a:pt x="629" y="690"/>
                </a:cubicBezTo>
                <a:cubicBezTo>
                  <a:pt x="622" y="698"/>
                  <a:pt x="606" y="707"/>
                  <a:pt x="610" y="721"/>
                </a:cubicBezTo>
                <a:cubicBezTo>
                  <a:pt x="611" y="720"/>
                  <a:pt x="612" y="720"/>
                  <a:pt x="613" y="720"/>
                </a:cubicBezTo>
                <a:cubicBezTo>
                  <a:pt x="617" y="720"/>
                  <a:pt x="617" y="735"/>
                  <a:pt x="619" y="740"/>
                </a:cubicBezTo>
                <a:cubicBezTo>
                  <a:pt x="630" y="736"/>
                  <a:pt x="634" y="725"/>
                  <a:pt x="638" y="714"/>
                </a:cubicBezTo>
                <a:cubicBezTo>
                  <a:pt x="637" y="736"/>
                  <a:pt x="649" y="739"/>
                  <a:pt x="663" y="743"/>
                </a:cubicBezTo>
                <a:cubicBezTo>
                  <a:pt x="663" y="733"/>
                  <a:pt x="668" y="725"/>
                  <a:pt x="662" y="719"/>
                </a:cubicBezTo>
                <a:cubicBezTo>
                  <a:pt x="664" y="719"/>
                  <a:pt x="664" y="721"/>
                  <a:pt x="666" y="721"/>
                </a:cubicBezTo>
                <a:cubicBezTo>
                  <a:pt x="667" y="721"/>
                  <a:pt x="667" y="721"/>
                  <a:pt x="667" y="721"/>
                </a:cubicBezTo>
                <a:cubicBezTo>
                  <a:pt x="667" y="714"/>
                  <a:pt x="667" y="708"/>
                  <a:pt x="663" y="705"/>
                </a:cubicBezTo>
                <a:cubicBezTo>
                  <a:pt x="667" y="705"/>
                  <a:pt x="670" y="704"/>
                  <a:pt x="673" y="704"/>
                </a:cubicBezTo>
                <a:cubicBezTo>
                  <a:pt x="676" y="704"/>
                  <a:pt x="679" y="705"/>
                  <a:pt x="682" y="705"/>
                </a:cubicBezTo>
                <a:cubicBezTo>
                  <a:pt x="685" y="705"/>
                  <a:pt x="689" y="706"/>
                  <a:pt x="693" y="706"/>
                </a:cubicBezTo>
                <a:cubicBezTo>
                  <a:pt x="696" y="706"/>
                  <a:pt x="698" y="706"/>
                  <a:pt x="701" y="705"/>
                </a:cubicBezTo>
                <a:cubicBezTo>
                  <a:pt x="696" y="692"/>
                  <a:pt x="687" y="681"/>
                  <a:pt x="674" y="676"/>
                </a:cubicBezTo>
                <a:cubicBezTo>
                  <a:pt x="675" y="677"/>
                  <a:pt x="676" y="677"/>
                  <a:pt x="678" y="677"/>
                </a:cubicBezTo>
                <a:cubicBezTo>
                  <a:pt x="690" y="677"/>
                  <a:pt x="694" y="668"/>
                  <a:pt x="704" y="666"/>
                </a:cubicBezTo>
                <a:cubicBezTo>
                  <a:pt x="705" y="663"/>
                  <a:pt x="702" y="663"/>
                  <a:pt x="701" y="661"/>
                </a:cubicBezTo>
                <a:cubicBezTo>
                  <a:pt x="705" y="656"/>
                  <a:pt x="712" y="655"/>
                  <a:pt x="713" y="647"/>
                </a:cubicBezTo>
                <a:cubicBezTo>
                  <a:pt x="712" y="647"/>
                  <a:pt x="711" y="646"/>
                  <a:pt x="710" y="646"/>
                </a:cubicBezTo>
                <a:cubicBezTo>
                  <a:pt x="708" y="646"/>
                  <a:pt x="706" y="647"/>
                  <a:pt x="703" y="648"/>
                </a:cubicBezTo>
                <a:cubicBezTo>
                  <a:pt x="701" y="648"/>
                  <a:pt x="698" y="649"/>
                  <a:pt x="696" y="649"/>
                </a:cubicBezTo>
                <a:cubicBezTo>
                  <a:pt x="696" y="649"/>
                  <a:pt x="696" y="649"/>
                  <a:pt x="696" y="649"/>
                </a:cubicBezTo>
                <a:cubicBezTo>
                  <a:pt x="695" y="647"/>
                  <a:pt x="696" y="643"/>
                  <a:pt x="694" y="642"/>
                </a:cubicBezTo>
                <a:cubicBezTo>
                  <a:pt x="683" y="647"/>
                  <a:pt x="667" y="656"/>
                  <a:pt x="662" y="661"/>
                </a:cubicBezTo>
                <a:cubicBezTo>
                  <a:pt x="671" y="650"/>
                  <a:pt x="664" y="634"/>
                  <a:pt x="662" y="618"/>
                </a:cubicBezTo>
                <a:cubicBezTo>
                  <a:pt x="660" y="618"/>
                  <a:pt x="659" y="618"/>
                  <a:pt x="659" y="618"/>
                </a:cubicBezTo>
                <a:cubicBezTo>
                  <a:pt x="653" y="618"/>
                  <a:pt x="653" y="624"/>
                  <a:pt x="650" y="627"/>
                </a:cubicBezTo>
                <a:cubicBezTo>
                  <a:pt x="649" y="626"/>
                  <a:pt x="648" y="625"/>
                  <a:pt x="647" y="625"/>
                </a:cubicBezTo>
                <a:cubicBezTo>
                  <a:pt x="646" y="625"/>
                  <a:pt x="644" y="627"/>
                  <a:pt x="642" y="628"/>
                </a:cubicBezTo>
                <a:cubicBezTo>
                  <a:pt x="641" y="629"/>
                  <a:pt x="639" y="630"/>
                  <a:pt x="637" y="630"/>
                </a:cubicBezTo>
                <a:cubicBezTo>
                  <a:pt x="637" y="630"/>
                  <a:pt x="636" y="630"/>
                  <a:pt x="636" y="630"/>
                </a:cubicBezTo>
                <a:cubicBezTo>
                  <a:pt x="636" y="621"/>
                  <a:pt x="633" y="616"/>
                  <a:pt x="627" y="613"/>
                </a:cubicBezTo>
                <a:cubicBezTo>
                  <a:pt x="627" y="613"/>
                  <a:pt x="627" y="613"/>
                  <a:pt x="627" y="613"/>
                </a:cubicBezTo>
                <a:cubicBezTo>
                  <a:pt x="625" y="613"/>
                  <a:pt x="625" y="615"/>
                  <a:pt x="626" y="617"/>
                </a:cubicBezTo>
                <a:cubicBezTo>
                  <a:pt x="626" y="618"/>
                  <a:pt x="626" y="620"/>
                  <a:pt x="625" y="620"/>
                </a:cubicBezTo>
                <a:cubicBezTo>
                  <a:pt x="624" y="620"/>
                  <a:pt x="624" y="620"/>
                  <a:pt x="624" y="620"/>
                </a:cubicBezTo>
                <a:cubicBezTo>
                  <a:pt x="622" y="616"/>
                  <a:pt x="622" y="610"/>
                  <a:pt x="619" y="606"/>
                </a:cubicBezTo>
                <a:cubicBezTo>
                  <a:pt x="618" y="606"/>
                  <a:pt x="618" y="606"/>
                  <a:pt x="618" y="606"/>
                </a:cubicBezTo>
                <a:cubicBezTo>
                  <a:pt x="617" y="606"/>
                  <a:pt x="616" y="607"/>
                  <a:pt x="615" y="607"/>
                </a:cubicBezTo>
                <a:cubicBezTo>
                  <a:pt x="614" y="608"/>
                  <a:pt x="614" y="608"/>
                  <a:pt x="612" y="608"/>
                </a:cubicBezTo>
                <a:cubicBezTo>
                  <a:pt x="612" y="608"/>
                  <a:pt x="612" y="608"/>
                  <a:pt x="612" y="608"/>
                </a:cubicBezTo>
                <a:cubicBezTo>
                  <a:pt x="610" y="603"/>
                  <a:pt x="609" y="598"/>
                  <a:pt x="603" y="598"/>
                </a:cubicBezTo>
                <a:cubicBezTo>
                  <a:pt x="602" y="598"/>
                  <a:pt x="602" y="598"/>
                  <a:pt x="602" y="598"/>
                </a:cubicBezTo>
                <a:cubicBezTo>
                  <a:pt x="602" y="603"/>
                  <a:pt x="598" y="607"/>
                  <a:pt x="602" y="611"/>
                </a:cubicBezTo>
                <a:cubicBezTo>
                  <a:pt x="595" y="611"/>
                  <a:pt x="595" y="611"/>
                  <a:pt x="595" y="611"/>
                </a:cubicBezTo>
                <a:cubicBezTo>
                  <a:pt x="596" y="618"/>
                  <a:pt x="597" y="624"/>
                  <a:pt x="597" y="632"/>
                </a:cubicBezTo>
                <a:cubicBezTo>
                  <a:pt x="604" y="635"/>
                  <a:pt x="610" y="649"/>
                  <a:pt x="610" y="652"/>
                </a:cubicBezTo>
                <a:cubicBezTo>
                  <a:pt x="606" y="638"/>
                  <a:pt x="586" y="639"/>
                  <a:pt x="574" y="635"/>
                </a:cubicBezTo>
                <a:cubicBezTo>
                  <a:pt x="580" y="604"/>
                  <a:pt x="595" y="547"/>
                  <a:pt x="622" y="547"/>
                </a:cubicBezTo>
                <a:cubicBezTo>
                  <a:pt x="630" y="547"/>
                  <a:pt x="638" y="551"/>
                  <a:pt x="648" y="562"/>
                </a:cubicBezTo>
                <a:cubicBezTo>
                  <a:pt x="645" y="559"/>
                  <a:pt x="637" y="561"/>
                  <a:pt x="636" y="557"/>
                </a:cubicBezTo>
                <a:cubicBezTo>
                  <a:pt x="638" y="565"/>
                  <a:pt x="628" y="561"/>
                  <a:pt x="629" y="569"/>
                </a:cubicBezTo>
                <a:cubicBezTo>
                  <a:pt x="632" y="569"/>
                  <a:pt x="636" y="569"/>
                  <a:pt x="636" y="574"/>
                </a:cubicBezTo>
                <a:cubicBezTo>
                  <a:pt x="634" y="578"/>
                  <a:pt x="629" y="579"/>
                  <a:pt x="631" y="588"/>
                </a:cubicBezTo>
                <a:cubicBezTo>
                  <a:pt x="632" y="588"/>
                  <a:pt x="633" y="588"/>
                  <a:pt x="635" y="588"/>
                </a:cubicBezTo>
                <a:cubicBezTo>
                  <a:pt x="640" y="588"/>
                  <a:pt x="647" y="586"/>
                  <a:pt x="650" y="584"/>
                </a:cubicBezTo>
                <a:cubicBezTo>
                  <a:pt x="651" y="590"/>
                  <a:pt x="649" y="595"/>
                  <a:pt x="655" y="599"/>
                </a:cubicBezTo>
                <a:cubicBezTo>
                  <a:pt x="659" y="596"/>
                  <a:pt x="663" y="593"/>
                  <a:pt x="665" y="588"/>
                </a:cubicBezTo>
                <a:cubicBezTo>
                  <a:pt x="666" y="596"/>
                  <a:pt x="677" y="595"/>
                  <a:pt x="682" y="599"/>
                </a:cubicBezTo>
                <a:cubicBezTo>
                  <a:pt x="681" y="590"/>
                  <a:pt x="680" y="587"/>
                  <a:pt x="675" y="579"/>
                </a:cubicBezTo>
                <a:cubicBezTo>
                  <a:pt x="680" y="575"/>
                  <a:pt x="689" y="576"/>
                  <a:pt x="691" y="569"/>
                </a:cubicBezTo>
                <a:cubicBezTo>
                  <a:pt x="688" y="566"/>
                  <a:pt x="682" y="568"/>
                  <a:pt x="682" y="564"/>
                </a:cubicBezTo>
                <a:cubicBezTo>
                  <a:pt x="686" y="543"/>
                  <a:pt x="709" y="534"/>
                  <a:pt x="723" y="519"/>
                </a:cubicBezTo>
                <a:cubicBezTo>
                  <a:pt x="718" y="531"/>
                  <a:pt x="718" y="544"/>
                  <a:pt x="720" y="560"/>
                </a:cubicBezTo>
                <a:cubicBezTo>
                  <a:pt x="720" y="560"/>
                  <a:pt x="720" y="560"/>
                  <a:pt x="720" y="560"/>
                </a:cubicBezTo>
                <a:cubicBezTo>
                  <a:pt x="723" y="560"/>
                  <a:pt x="723" y="558"/>
                  <a:pt x="725" y="557"/>
                </a:cubicBezTo>
                <a:cubicBezTo>
                  <a:pt x="724" y="565"/>
                  <a:pt x="729" y="567"/>
                  <a:pt x="733" y="570"/>
                </a:cubicBezTo>
                <a:cubicBezTo>
                  <a:pt x="736" y="566"/>
                  <a:pt x="740" y="564"/>
                  <a:pt x="739" y="557"/>
                </a:cubicBezTo>
                <a:cubicBezTo>
                  <a:pt x="739" y="557"/>
                  <a:pt x="740" y="557"/>
                  <a:pt x="741" y="557"/>
                </a:cubicBezTo>
                <a:cubicBezTo>
                  <a:pt x="744" y="557"/>
                  <a:pt x="745" y="556"/>
                  <a:pt x="747" y="555"/>
                </a:cubicBezTo>
                <a:cubicBezTo>
                  <a:pt x="748" y="551"/>
                  <a:pt x="745" y="543"/>
                  <a:pt x="749" y="541"/>
                </a:cubicBezTo>
                <a:cubicBezTo>
                  <a:pt x="749" y="544"/>
                  <a:pt x="749" y="548"/>
                  <a:pt x="753" y="548"/>
                </a:cubicBezTo>
                <a:cubicBezTo>
                  <a:pt x="754" y="548"/>
                  <a:pt x="754" y="548"/>
                  <a:pt x="754" y="548"/>
                </a:cubicBezTo>
                <a:cubicBezTo>
                  <a:pt x="751" y="536"/>
                  <a:pt x="764" y="536"/>
                  <a:pt x="756" y="528"/>
                </a:cubicBezTo>
                <a:cubicBezTo>
                  <a:pt x="757" y="528"/>
                  <a:pt x="759" y="528"/>
                  <a:pt x="761" y="528"/>
                </a:cubicBezTo>
                <a:cubicBezTo>
                  <a:pt x="764" y="528"/>
                  <a:pt x="766" y="527"/>
                  <a:pt x="768" y="526"/>
                </a:cubicBezTo>
                <a:cubicBezTo>
                  <a:pt x="772" y="543"/>
                  <a:pt x="787" y="539"/>
                  <a:pt x="798" y="550"/>
                </a:cubicBezTo>
                <a:cubicBezTo>
                  <a:pt x="799" y="549"/>
                  <a:pt x="800" y="548"/>
                  <a:pt x="801" y="548"/>
                </a:cubicBezTo>
                <a:cubicBezTo>
                  <a:pt x="802" y="548"/>
                  <a:pt x="802" y="548"/>
                  <a:pt x="802" y="548"/>
                </a:cubicBezTo>
                <a:cubicBezTo>
                  <a:pt x="801" y="525"/>
                  <a:pt x="794" y="509"/>
                  <a:pt x="781" y="497"/>
                </a:cubicBezTo>
                <a:cubicBezTo>
                  <a:pt x="793" y="506"/>
                  <a:pt x="807" y="509"/>
                  <a:pt x="824" y="509"/>
                </a:cubicBezTo>
                <a:cubicBezTo>
                  <a:pt x="825" y="509"/>
                  <a:pt x="825" y="509"/>
                  <a:pt x="826" y="509"/>
                </a:cubicBezTo>
                <a:cubicBezTo>
                  <a:pt x="831" y="506"/>
                  <a:pt x="822" y="501"/>
                  <a:pt x="827" y="499"/>
                </a:cubicBezTo>
                <a:cubicBezTo>
                  <a:pt x="837" y="498"/>
                  <a:pt x="848" y="500"/>
                  <a:pt x="850" y="492"/>
                </a:cubicBezTo>
                <a:cubicBezTo>
                  <a:pt x="843" y="490"/>
                  <a:pt x="835" y="488"/>
                  <a:pt x="831" y="483"/>
                </a:cubicBezTo>
                <a:cubicBezTo>
                  <a:pt x="831" y="481"/>
                  <a:pt x="834" y="482"/>
                  <a:pt x="834" y="480"/>
                </a:cubicBezTo>
                <a:cubicBezTo>
                  <a:pt x="828" y="476"/>
                  <a:pt x="821" y="475"/>
                  <a:pt x="814" y="475"/>
                </a:cubicBezTo>
                <a:cubicBezTo>
                  <a:pt x="809" y="475"/>
                  <a:pt x="803" y="476"/>
                  <a:pt x="797" y="476"/>
                </a:cubicBezTo>
                <a:cubicBezTo>
                  <a:pt x="791" y="477"/>
                  <a:pt x="786" y="478"/>
                  <a:pt x="780" y="478"/>
                </a:cubicBezTo>
                <a:cubicBezTo>
                  <a:pt x="780" y="478"/>
                  <a:pt x="780" y="478"/>
                  <a:pt x="780" y="478"/>
                </a:cubicBezTo>
                <a:cubicBezTo>
                  <a:pt x="802" y="470"/>
                  <a:pt x="804" y="448"/>
                  <a:pt x="809" y="425"/>
                </a:cubicBezTo>
                <a:cubicBezTo>
                  <a:pt x="808" y="425"/>
                  <a:pt x="807" y="425"/>
                  <a:pt x="806" y="425"/>
                </a:cubicBezTo>
                <a:cubicBezTo>
                  <a:pt x="800" y="425"/>
                  <a:pt x="797" y="429"/>
                  <a:pt x="793" y="432"/>
                </a:cubicBezTo>
                <a:cubicBezTo>
                  <a:pt x="792" y="429"/>
                  <a:pt x="790" y="429"/>
                  <a:pt x="787" y="429"/>
                </a:cubicBezTo>
                <a:cubicBezTo>
                  <a:pt x="787" y="429"/>
                  <a:pt x="786" y="429"/>
                  <a:pt x="785" y="429"/>
                </a:cubicBezTo>
                <a:cubicBezTo>
                  <a:pt x="785" y="429"/>
                  <a:pt x="784" y="429"/>
                  <a:pt x="783" y="429"/>
                </a:cubicBezTo>
                <a:cubicBezTo>
                  <a:pt x="781" y="429"/>
                  <a:pt x="778" y="428"/>
                  <a:pt x="774" y="425"/>
                </a:cubicBezTo>
                <a:cubicBezTo>
                  <a:pt x="781" y="421"/>
                  <a:pt x="774" y="412"/>
                  <a:pt x="776" y="403"/>
                </a:cubicBezTo>
                <a:cubicBezTo>
                  <a:pt x="776" y="403"/>
                  <a:pt x="775" y="403"/>
                  <a:pt x="775" y="403"/>
                </a:cubicBezTo>
                <a:cubicBezTo>
                  <a:pt x="773" y="403"/>
                  <a:pt x="772" y="404"/>
                  <a:pt x="770" y="405"/>
                </a:cubicBezTo>
                <a:cubicBezTo>
                  <a:pt x="769" y="406"/>
                  <a:pt x="768" y="407"/>
                  <a:pt x="767" y="407"/>
                </a:cubicBezTo>
                <a:cubicBezTo>
                  <a:pt x="767" y="407"/>
                  <a:pt x="766" y="407"/>
                  <a:pt x="766" y="406"/>
                </a:cubicBezTo>
                <a:cubicBezTo>
                  <a:pt x="767" y="400"/>
                  <a:pt x="768" y="395"/>
                  <a:pt x="768" y="387"/>
                </a:cubicBezTo>
                <a:cubicBezTo>
                  <a:pt x="767" y="388"/>
                  <a:pt x="766" y="388"/>
                  <a:pt x="765" y="388"/>
                </a:cubicBezTo>
                <a:cubicBezTo>
                  <a:pt x="759" y="388"/>
                  <a:pt x="764" y="369"/>
                  <a:pt x="756" y="369"/>
                </a:cubicBezTo>
                <a:cubicBezTo>
                  <a:pt x="748" y="370"/>
                  <a:pt x="750" y="382"/>
                  <a:pt x="743" y="382"/>
                </a:cubicBezTo>
                <a:cubicBezTo>
                  <a:pt x="742" y="382"/>
                  <a:pt x="740" y="382"/>
                  <a:pt x="739" y="381"/>
                </a:cubicBezTo>
                <a:cubicBezTo>
                  <a:pt x="730" y="395"/>
                  <a:pt x="733" y="421"/>
                  <a:pt x="732" y="439"/>
                </a:cubicBezTo>
                <a:cubicBezTo>
                  <a:pt x="730" y="422"/>
                  <a:pt x="722" y="404"/>
                  <a:pt x="708" y="404"/>
                </a:cubicBezTo>
                <a:cubicBezTo>
                  <a:pt x="707" y="404"/>
                  <a:pt x="707" y="404"/>
                  <a:pt x="706" y="404"/>
                </a:cubicBezTo>
                <a:cubicBezTo>
                  <a:pt x="706" y="397"/>
                  <a:pt x="700" y="395"/>
                  <a:pt x="692" y="394"/>
                </a:cubicBezTo>
                <a:cubicBezTo>
                  <a:pt x="694" y="409"/>
                  <a:pt x="691" y="419"/>
                  <a:pt x="697" y="430"/>
                </a:cubicBezTo>
                <a:cubicBezTo>
                  <a:pt x="697" y="430"/>
                  <a:pt x="696" y="430"/>
                  <a:pt x="695" y="430"/>
                </a:cubicBezTo>
                <a:cubicBezTo>
                  <a:pt x="694" y="430"/>
                  <a:pt x="693" y="430"/>
                  <a:pt x="692" y="430"/>
                </a:cubicBezTo>
                <a:cubicBezTo>
                  <a:pt x="690" y="430"/>
                  <a:pt x="689" y="430"/>
                  <a:pt x="688" y="430"/>
                </a:cubicBezTo>
                <a:cubicBezTo>
                  <a:pt x="686" y="430"/>
                  <a:pt x="684" y="430"/>
                  <a:pt x="684" y="432"/>
                </a:cubicBezTo>
                <a:cubicBezTo>
                  <a:pt x="695" y="448"/>
                  <a:pt x="715" y="455"/>
                  <a:pt x="730" y="468"/>
                </a:cubicBezTo>
                <a:cubicBezTo>
                  <a:pt x="726" y="467"/>
                  <a:pt x="721" y="467"/>
                  <a:pt x="717" y="467"/>
                </a:cubicBezTo>
                <a:cubicBezTo>
                  <a:pt x="677" y="467"/>
                  <a:pt x="633" y="480"/>
                  <a:pt x="615" y="512"/>
                </a:cubicBezTo>
                <a:cubicBezTo>
                  <a:pt x="613" y="486"/>
                  <a:pt x="597" y="474"/>
                  <a:pt x="581" y="463"/>
                </a:cubicBezTo>
                <a:cubicBezTo>
                  <a:pt x="590" y="463"/>
                  <a:pt x="596" y="465"/>
                  <a:pt x="603" y="465"/>
                </a:cubicBezTo>
                <a:cubicBezTo>
                  <a:pt x="605" y="465"/>
                  <a:pt x="608" y="465"/>
                  <a:pt x="610" y="464"/>
                </a:cubicBezTo>
                <a:cubicBezTo>
                  <a:pt x="614" y="460"/>
                  <a:pt x="608" y="461"/>
                  <a:pt x="609" y="456"/>
                </a:cubicBezTo>
                <a:cubicBezTo>
                  <a:pt x="616" y="454"/>
                  <a:pt x="620" y="451"/>
                  <a:pt x="622" y="444"/>
                </a:cubicBezTo>
                <a:cubicBezTo>
                  <a:pt x="616" y="442"/>
                  <a:pt x="612" y="442"/>
                  <a:pt x="608" y="442"/>
                </a:cubicBezTo>
                <a:cubicBezTo>
                  <a:pt x="606" y="442"/>
                  <a:pt x="605" y="442"/>
                  <a:pt x="603" y="442"/>
                </a:cubicBezTo>
                <a:cubicBezTo>
                  <a:pt x="601" y="442"/>
                  <a:pt x="600" y="442"/>
                  <a:pt x="598" y="442"/>
                </a:cubicBezTo>
                <a:cubicBezTo>
                  <a:pt x="598" y="442"/>
                  <a:pt x="597" y="442"/>
                  <a:pt x="597" y="442"/>
                </a:cubicBezTo>
                <a:cubicBezTo>
                  <a:pt x="608" y="434"/>
                  <a:pt x="607" y="424"/>
                  <a:pt x="607" y="411"/>
                </a:cubicBezTo>
                <a:cubicBezTo>
                  <a:pt x="597" y="412"/>
                  <a:pt x="591" y="417"/>
                  <a:pt x="586" y="423"/>
                </a:cubicBezTo>
                <a:cubicBezTo>
                  <a:pt x="586" y="418"/>
                  <a:pt x="586" y="418"/>
                  <a:pt x="586" y="418"/>
                </a:cubicBezTo>
                <a:cubicBezTo>
                  <a:pt x="586" y="418"/>
                  <a:pt x="586" y="418"/>
                  <a:pt x="586" y="418"/>
                </a:cubicBezTo>
                <a:cubicBezTo>
                  <a:pt x="579" y="418"/>
                  <a:pt x="581" y="426"/>
                  <a:pt x="574" y="427"/>
                </a:cubicBezTo>
                <a:cubicBezTo>
                  <a:pt x="568" y="426"/>
                  <a:pt x="567" y="419"/>
                  <a:pt x="562" y="416"/>
                </a:cubicBezTo>
                <a:cubicBezTo>
                  <a:pt x="562" y="418"/>
                  <a:pt x="559" y="422"/>
                  <a:pt x="556" y="422"/>
                </a:cubicBezTo>
                <a:cubicBezTo>
                  <a:pt x="555" y="422"/>
                  <a:pt x="554" y="421"/>
                  <a:pt x="554" y="420"/>
                </a:cubicBezTo>
                <a:cubicBezTo>
                  <a:pt x="562" y="419"/>
                  <a:pt x="560" y="409"/>
                  <a:pt x="564" y="404"/>
                </a:cubicBezTo>
                <a:cubicBezTo>
                  <a:pt x="564" y="404"/>
                  <a:pt x="563" y="404"/>
                  <a:pt x="562" y="404"/>
                </a:cubicBezTo>
                <a:cubicBezTo>
                  <a:pt x="561" y="404"/>
                  <a:pt x="560" y="404"/>
                  <a:pt x="559" y="404"/>
                </a:cubicBezTo>
                <a:cubicBezTo>
                  <a:pt x="558" y="405"/>
                  <a:pt x="557" y="405"/>
                  <a:pt x="556" y="405"/>
                </a:cubicBezTo>
                <a:cubicBezTo>
                  <a:pt x="554" y="405"/>
                  <a:pt x="552" y="404"/>
                  <a:pt x="552" y="403"/>
                </a:cubicBezTo>
                <a:cubicBezTo>
                  <a:pt x="545" y="382"/>
                  <a:pt x="559" y="371"/>
                  <a:pt x="562" y="345"/>
                </a:cubicBezTo>
                <a:cubicBezTo>
                  <a:pt x="562" y="356"/>
                  <a:pt x="568" y="362"/>
                  <a:pt x="569" y="372"/>
                </a:cubicBezTo>
                <a:cubicBezTo>
                  <a:pt x="570" y="372"/>
                  <a:pt x="571" y="372"/>
                  <a:pt x="572" y="372"/>
                </a:cubicBezTo>
                <a:cubicBezTo>
                  <a:pt x="576" y="372"/>
                  <a:pt x="578" y="375"/>
                  <a:pt x="578" y="379"/>
                </a:cubicBezTo>
                <a:cubicBezTo>
                  <a:pt x="580" y="378"/>
                  <a:pt x="581" y="378"/>
                  <a:pt x="583" y="378"/>
                </a:cubicBezTo>
                <a:cubicBezTo>
                  <a:pt x="585" y="378"/>
                  <a:pt x="587" y="379"/>
                  <a:pt x="589" y="380"/>
                </a:cubicBezTo>
                <a:cubicBezTo>
                  <a:pt x="591" y="381"/>
                  <a:pt x="593" y="382"/>
                  <a:pt x="596" y="382"/>
                </a:cubicBezTo>
                <a:cubicBezTo>
                  <a:pt x="597" y="382"/>
                  <a:pt x="597" y="382"/>
                  <a:pt x="597" y="382"/>
                </a:cubicBezTo>
                <a:cubicBezTo>
                  <a:pt x="596" y="372"/>
                  <a:pt x="594" y="368"/>
                  <a:pt x="600" y="363"/>
                </a:cubicBezTo>
                <a:cubicBezTo>
                  <a:pt x="597" y="362"/>
                  <a:pt x="591" y="353"/>
                  <a:pt x="593" y="351"/>
                </a:cubicBezTo>
                <a:cubicBezTo>
                  <a:pt x="595" y="353"/>
                  <a:pt x="597" y="353"/>
                  <a:pt x="599" y="353"/>
                </a:cubicBezTo>
                <a:cubicBezTo>
                  <a:pt x="600" y="353"/>
                  <a:pt x="601" y="353"/>
                  <a:pt x="602" y="353"/>
                </a:cubicBezTo>
                <a:cubicBezTo>
                  <a:pt x="579" y="323"/>
                  <a:pt x="620" y="339"/>
                  <a:pt x="638" y="329"/>
                </a:cubicBezTo>
                <a:cubicBezTo>
                  <a:pt x="630" y="314"/>
                  <a:pt x="618" y="304"/>
                  <a:pt x="600" y="300"/>
                </a:cubicBezTo>
                <a:cubicBezTo>
                  <a:pt x="613" y="294"/>
                  <a:pt x="632" y="293"/>
                  <a:pt x="638" y="280"/>
                </a:cubicBezTo>
                <a:cubicBezTo>
                  <a:pt x="637" y="280"/>
                  <a:pt x="637" y="280"/>
                  <a:pt x="637" y="280"/>
                </a:cubicBezTo>
                <a:cubicBezTo>
                  <a:pt x="635" y="280"/>
                  <a:pt x="633" y="278"/>
                  <a:pt x="632" y="276"/>
                </a:cubicBezTo>
                <a:cubicBezTo>
                  <a:pt x="638" y="271"/>
                  <a:pt x="646" y="268"/>
                  <a:pt x="648" y="259"/>
                </a:cubicBezTo>
                <a:cubicBezTo>
                  <a:pt x="617" y="259"/>
                  <a:pt x="600" y="262"/>
                  <a:pt x="586" y="286"/>
                </a:cubicBezTo>
                <a:cubicBezTo>
                  <a:pt x="592" y="270"/>
                  <a:pt x="591" y="264"/>
                  <a:pt x="588" y="245"/>
                </a:cubicBezTo>
                <a:cubicBezTo>
                  <a:pt x="588" y="245"/>
                  <a:pt x="587" y="246"/>
                  <a:pt x="587" y="246"/>
                </a:cubicBezTo>
                <a:cubicBezTo>
                  <a:pt x="579" y="246"/>
                  <a:pt x="584" y="233"/>
                  <a:pt x="579" y="230"/>
                </a:cubicBezTo>
                <a:cubicBezTo>
                  <a:pt x="572" y="231"/>
                  <a:pt x="571" y="238"/>
                  <a:pt x="568" y="244"/>
                </a:cubicBezTo>
                <a:cubicBezTo>
                  <a:pt x="565" y="244"/>
                  <a:pt x="566" y="240"/>
                  <a:pt x="563" y="240"/>
                </a:cubicBezTo>
                <a:cubicBezTo>
                  <a:pt x="563" y="240"/>
                  <a:pt x="563" y="240"/>
                  <a:pt x="562" y="240"/>
                </a:cubicBezTo>
                <a:cubicBezTo>
                  <a:pt x="562" y="247"/>
                  <a:pt x="562" y="247"/>
                  <a:pt x="562" y="247"/>
                </a:cubicBezTo>
                <a:cubicBezTo>
                  <a:pt x="561" y="246"/>
                  <a:pt x="560" y="246"/>
                  <a:pt x="559" y="246"/>
                </a:cubicBezTo>
                <a:cubicBezTo>
                  <a:pt x="557" y="246"/>
                  <a:pt x="555" y="248"/>
                  <a:pt x="552" y="249"/>
                </a:cubicBezTo>
                <a:cubicBezTo>
                  <a:pt x="551" y="238"/>
                  <a:pt x="545" y="232"/>
                  <a:pt x="538" y="227"/>
                </a:cubicBezTo>
                <a:cubicBezTo>
                  <a:pt x="538" y="231"/>
                  <a:pt x="537" y="235"/>
                  <a:pt x="535" y="237"/>
                </a:cubicBezTo>
                <a:cubicBezTo>
                  <a:pt x="534" y="231"/>
                  <a:pt x="530" y="228"/>
                  <a:pt x="530" y="221"/>
                </a:cubicBezTo>
                <a:cubicBezTo>
                  <a:pt x="529" y="221"/>
                  <a:pt x="528" y="221"/>
                  <a:pt x="527" y="221"/>
                </a:cubicBezTo>
                <a:cubicBezTo>
                  <a:pt x="524" y="221"/>
                  <a:pt x="523" y="223"/>
                  <a:pt x="521" y="225"/>
                </a:cubicBezTo>
                <a:cubicBezTo>
                  <a:pt x="519" y="217"/>
                  <a:pt x="511" y="216"/>
                  <a:pt x="506" y="211"/>
                </a:cubicBezTo>
                <a:cubicBezTo>
                  <a:pt x="503" y="219"/>
                  <a:pt x="505" y="224"/>
                  <a:pt x="506" y="232"/>
                </a:cubicBezTo>
                <a:cubicBezTo>
                  <a:pt x="504" y="232"/>
                  <a:pt x="504" y="230"/>
                  <a:pt x="502" y="230"/>
                </a:cubicBezTo>
                <a:cubicBezTo>
                  <a:pt x="501" y="230"/>
                  <a:pt x="501" y="230"/>
                  <a:pt x="501" y="230"/>
                </a:cubicBezTo>
                <a:cubicBezTo>
                  <a:pt x="502" y="253"/>
                  <a:pt x="514" y="267"/>
                  <a:pt x="529" y="280"/>
                </a:cubicBezTo>
                <a:cubicBezTo>
                  <a:pt x="517" y="269"/>
                  <a:pt x="503" y="263"/>
                  <a:pt x="486" y="263"/>
                </a:cubicBezTo>
                <a:cubicBezTo>
                  <a:pt x="482" y="263"/>
                  <a:pt x="478" y="264"/>
                  <a:pt x="473" y="264"/>
                </a:cubicBezTo>
                <a:cubicBezTo>
                  <a:pt x="476" y="275"/>
                  <a:pt x="483" y="285"/>
                  <a:pt x="496" y="292"/>
                </a:cubicBezTo>
                <a:cubicBezTo>
                  <a:pt x="490" y="292"/>
                  <a:pt x="486" y="294"/>
                  <a:pt x="485" y="298"/>
                </a:cubicBezTo>
                <a:cubicBezTo>
                  <a:pt x="491" y="303"/>
                  <a:pt x="498" y="305"/>
                  <a:pt x="507" y="305"/>
                </a:cubicBezTo>
                <a:cubicBezTo>
                  <a:pt x="517" y="305"/>
                  <a:pt x="527" y="303"/>
                  <a:pt x="537" y="302"/>
                </a:cubicBezTo>
                <a:cubicBezTo>
                  <a:pt x="538" y="304"/>
                  <a:pt x="539" y="306"/>
                  <a:pt x="540" y="309"/>
                </a:cubicBezTo>
                <a:cubicBezTo>
                  <a:pt x="506" y="322"/>
                  <a:pt x="479" y="344"/>
                  <a:pt x="475" y="387"/>
                </a:cubicBezTo>
                <a:cubicBezTo>
                  <a:pt x="461" y="359"/>
                  <a:pt x="431" y="304"/>
                  <a:pt x="401" y="281"/>
                </a:cubicBezTo>
                <a:cubicBezTo>
                  <a:pt x="391" y="268"/>
                  <a:pt x="385" y="257"/>
                  <a:pt x="396" y="245"/>
                </a:cubicBezTo>
                <a:cubicBezTo>
                  <a:pt x="394" y="251"/>
                  <a:pt x="396" y="253"/>
                  <a:pt x="396" y="259"/>
                </a:cubicBezTo>
                <a:cubicBezTo>
                  <a:pt x="397" y="259"/>
                  <a:pt x="398" y="259"/>
                  <a:pt x="398" y="259"/>
                </a:cubicBezTo>
                <a:cubicBezTo>
                  <a:pt x="400" y="259"/>
                  <a:pt x="402" y="260"/>
                  <a:pt x="403" y="261"/>
                </a:cubicBezTo>
                <a:cubicBezTo>
                  <a:pt x="404" y="262"/>
                  <a:pt x="406" y="263"/>
                  <a:pt x="408" y="263"/>
                </a:cubicBezTo>
                <a:cubicBezTo>
                  <a:pt x="408" y="263"/>
                  <a:pt x="408" y="263"/>
                  <a:pt x="408" y="263"/>
                </a:cubicBezTo>
                <a:cubicBezTo>
                  <a:pt x="409" y="260"/>
                  <a:pt x="406" y="252"/>
                  <a:pt x="410" y="252"/>
                </a:cubicBezTo>
                <a:cubicBezTo>
                  <a:pt x="413" y="253"/>
                  <a:pt x="417" y="254"/>
                  <a:pt x="421" y="254"/>
                </a:cubicBezTo>
                <a:cubicBezTo>
                  <a:pt x="422" y="254"/>
                  <a:pt x="423" y="254"/>
                  <a:pt x="424" y="254"/>
                </a:cubicBezTo>
                <a:cubicBezTo>
                  <a:pt x="425" y="250"/>
                  <a:pt x="419" y="241"/>
                  <a:pt x="417" y="235"/>
                </a:cubicBezTo>
                <a:cubicBezTo>
                  <a:pt x="418" y="235"/>
                  <a:pt x="418" y="235"/>
                  <a:pt x="418" y="235"/>
                </a:cubicBezTo>
                <a:cubicBezTo>
                  <a:pt x="420" y="235"/>
                  <a:pt x="422" y="234"/>
                  <a:pt x="423" y="233"/>
                </a:cubicBezTo>
                <a:cubicBezTo>
                  <a:pt x="425" y="231"/>
                  <a:pt x="426" y="230"/>
                  <a:pt x="429" y="230"/>
                </a:cubicBezTo>
                <a:cubicBezTo>
                  <a:pt x="430" y="230"/>
                  <a:pt x="430" y="230"/>
                  <a:pt x="431" y="230"/>
                </a:cubicBezTo>
                <a:cubicBezTo>
                  <a:pt x="431" y="222"/>
                  <a:pt x="419" y="225"/>
                  <a:pt x="415" y="220"/>
                </a:cubicBezTo>
                <a:cubicBezTo>
                  <a:pt x="422" y="216"/>
                  <a:pt x="421" y="207"/>
                  <a:pt x="419" y="201"/>
                </a:cubicBezTo>
                <a:cubicBezTo>
                  <a:pt x="413" y="206"/>
                  <a:pt x="404" y="207"/>
                  <a:pt x="403" y="216"/>
                </a:cubicBezTo>
                <a:cubicBezTo>
                  <a:pt x="401" y="210"/>
                  <a:pt x="396" y="207"/>
                  <a:pt x="390" y="204"/>
                </a:cubicBezTo>
                <a:cubicBezTo>
                  <a:pt x="390" y="210"/>
                  <a:pt x="387" y="212"/>
                  <a:pt x="384" y="215"/>
                </a:cubicBezTo>
                <a:cubicBezTo>
                  <a:pt x="382" y="211"/>
                  <a:pt x="378" y="210"/>
                  <a:pt x="375" y="210"/>
                </a:cubicBezTo>
                <a:cubicBezTo>
                  <a:pt x="373" y="210"/>
                  <a:pt x="371" y="210"/>
                  <a:pt x="369" y="211"/>
                </a:cubicBezTo>
                <a:cubicBezTo>
                  <a:pt x="367" y="211"/>
                  <a:pt x="365" y="211"/>
                  <a:pt x="363" y="211"/>
                </a:cubicBezTo>
                <a:cubicBezTo>
                  <a:pt x="362" y="211"/>
                  <a:pt x="362" y="211"/>
                  <a:pt x="362" y="211"/>
                </a:cubicBezTo>
                <a:cubicBezTo>
                  <a:pt x="361" y="223"/>
                  <a:pt x="371" y="223"/>
                  <a:pt x="374" y="230"/>
                </a:cubicBezTo>
                <a:cubicBezTo>
                  <a:pt x="372" y="231"/>
                  <a:pt x="369" y="231"/>
                  <a:pt x="366" y="231"/>
                </a:cubicBezTo>
                <a:cubicBezTo>
                  <a:pt x="335" y="231"/>
                  <a:pt x="284" y="199"/>
                  <a:pt x="306" y="162"/>
                </a:cubicBezTo>
                <a:cubicBezTo>
                  <a:pt x="305" y="168"/>
                  <a:pt x="306" y="173"/>
                  <a:pt x="308" y="177"/>
                </a:cubicBezTo>
                <a:cubicBezTo>
                  <a:pt x="308" y="177"/>
                  <a:pt x="309" y="177"/>
                  <a:pt x="309" y="177"/>
                </a:cubicBezTo>
                <a:cubicBezTo>
                  <a:pt x="314" y="177"/>
                  <a:pt x="317" y="179"/>
                  <a:pt x="321" y="180"/>
                </a:cubicBezTo>
                <a:cubicBezTo>
                  <a:pt x="323" y="175"/>
                  <a:pt x="319" y="167"/>
                  <a:pt x="321" y="167"/>
                </a:cubicBezTo>
                <a:cubicBezTo>
                  <a:pt x="323" y="168"/>
                  <a:pt x="325" y="169"/>
                  <a:pt x="327" y="169"/>
                </a:cubicBezTo>
                <a:cubicBezTo>
                  <a:pt x="330" y="169"/>
                  <a:pt x="334" y="168"/>
                  <a:pt x="337" y="167"/>
                </a:cubicBezTo>
                <a:cubicBezTo>
                  <a:pt x="334" y="159"/>
                  <a:pt x="330" y="152"/>
                  <a:pt x="323" y="150"/>
                </a:cubicBezTo>
                <a:cubicBezTo>
                  <a:pt x="330" y="148"/>
                  <a:pt x="334" y="143"/>
                  <a:pt x="335" y="136"/>
                </a:cubicBezTo>
                <a:cubicBezTo>
                  <a:pt x="330" y="136"/>
                  <a:pt x="327" y="135"/>
                  <a:pt x="324" y="135"/>
                </a:cubicBezTo>
                <a:cubicBezTo>
                  <a:pt x="323" y="135"/>
                  <a:pt x="321" y="135"/>
                  <a:pt x="318" y="136"/>
                </a:cubicBezTo>
                <a:cubicBezTo>
                  <a:pt x="324" y="131"/>
                  <a:pt x="319" y="122"/>
                  <a:pt x="320" y="114"/>
                </a:cubicBezTo>
                <a:cubicBezTo>
                  <a:pt x="315" y="115"/>
                  <a:pt x="313" y="120"/>
                  <a:pt x="308" y="121"/>
                </a:cubicBezTo>
                <a:cubicBezTo>
                  <a:pt x="305" y="124"/>
                  <a:pt x="307" y="131"/>
                  <a:pt x="304" y="133"/>
                </a:cubicBezTo>
                <a:cubicBezTo>
                  <a:pt x="300" y="128"/>
                  <a:pt x="296" y="124"/>
                  <a:pt x="289" y="122"/>
                </a:cubicBezTo>
                <a:cubicBezTo>
                  <a:pt x="286" y="125"/>
                  <a:pt x="291" y="132"/>
                  <a:pt x="285" y="134"/>
                </a:cubicBezTo>
                <a:cubicBezTo>
                  <a:pt x="283" y="134"/>
                  <a:pt x="281" y="134"/>
                  <a:pt x="280" y="134"/>
                </a:cubicBezTo>
                <a:cubicBezTo>
                  <a:pt x="277" y="134"/>
                  <a:pt x="275" y="134"/>
                  <a:pt x="272" y="135"/>
                </a:cubicBezTo>
                <a:cubicBezTo>
                  <a:pt x="270" y="135"/>
                  <a:pt x="267" y="136"/>
                  <a:pt x="263" y="136"/>
                </a:cubicBezTo>
                <a:cubicBezTo>
                  <a:pt x="262" y="136"/>
                  <a:pt x="262" y="136"/>
                  <a:pt x="261" y="136"/>
                </a:cubicBezTo>
                <a:cubicBezTo>
                  <a:pt x="260" y="149"/>
                  <a:pt x="271" y="149"/>
                  <a:pt x="278" y="153"/>
                </a:cubicBezTo>
                <a:cubicBezTo>
                  <a:pt x="272" y="153"/>
                  <a:pt x="271" y="159"/>
                  <a:pt x="266" y="162"/>
                </a:cubicBezTo>
                <a:cubicBezTo>
                  <a:pt x="257" y="149"/>
                  <a:pt x="247" y="130"/>
                  <a:pt x="242" y="113"/>
                </a:cubicBezTo>
                <a:cubicBezTo>
                  <a:pt x="248" y="110"/>
                  <a:pt x="255" y="108"/>
                  <a:pt x="262" y="105"/>
                </a:cubicBezTo>
                <a:cubicBezTo>
                  <a:pt x="260" y="106"/>
                  <a:pt x="257" y="112"/>
                  <a:pt x="260" y="119"/>
                </a:cubicBezTo>
                <a:cubicBezTo>
                  <a:pt x="260" y="117"/>
                  <a:pt x="261" y="117"/>
                  <a:pt x="261" y="117"/>
                </a:cubicBezTo>
                <a:cubicBezTo>
                  <a:pt x="263" y="117"/>
                  <a:pt x="264" y="121"/>
                  <a:pt x="265" y="122"/>
                </a:cubicBezTo>
                <a:cubicBezTo>
                  <a:pt x="271" y="122"/>
                  <a:pt x="272" y="118"/>
                  <a:pt x="276" y="118"/>
                </a:cubicBezTo>
                <a:cubicBezTo>
                  <a:pt x="277" y="118"/>
                  <a:pt x="278" y="118"/>
                  <a:pt x="280" y="119"/>
                </a:cubicBezTo>
                <a:cubicBezTo>
                  <a:pt x="276" y="107"/>
                  <a:pt x="290" y="113"/>
                  <a:pt x="289" y="105"/>
                </a:cubicBezTo>
                <a:cubicBezTo>
                  <a:pt x="277" y="101"/>
                  <a:pt x="266" y="82"/>
                  <a:pt x="277" y="71"/>
                </a:cubicBezTo>
                <a:cubicBezTo>
                  <a:pt x="281" y="79"/>
                  <a:pt x="288" y="78"/>
                  <a:pt x="296" y="80"/>
                </a:cubicBezTo>
                <a:cubicBezTo>
                  <a:pt x="295" y="66"/>
                  <a:pt x="293" y="65"/>
                  <a:pt x="290" y="50"/>
                </a:cubicBezTo>
                <a:cubicBezTo>
                  <a:pt x="293" y="51"/>
                  <a:pt x="295" y="52"/>
                  <a:pt x="296" y="52"/>
                </a:cubicBezTo>
                <a:cubicBezTo>
                  <a:pt x="302" y="52"/>
                  <a:pt x="306" y="48"/>
                  <a:pt x="311" y="45"/>
                </a:cubicBezTo>
                <a:cubicBezTo>
                  <a:pt x="307" y="38"/>
                  <a:pt x="299" y="35"/>
                  <a:pt x="289" y="33"/>
                </a:cubicBezTo>
                <a:cubicBezTo>
                  <a:pt x="305" y="31"/>
                  <a:pt x="303" y="19"/>
                  <a:pt x="308" y="6"/>
                </a:cubicBezTo>
                <a:cubicBezTo>
                  <a:pt x="294" y="8"/>
                  <a:pt x="287" y="13"/>
                  <a:pt x="278" y="23"/>
                </a:cubicBezTo>
                <a:cubicBezTo>
                  <a:pt x="278" y="11"/>
                  <a:pt x="274" y="3"/>
                  <a:pt x="265" y="1"/>
                </a:cubicBezTo>
              </a:path>
            </a:pathLst>
          </a:custGeom>
          <a:solidFill>
            <a:srgbClr val="FFFFFF">
              <a:alpha val="12000"/>
            </a:srgbClr>
          </a:solidFill>
          <a:ln w="9525">
            <a:noFill/>
            <a:round/>
            <a:headEnd/>
            <a:tailEnd/>
          </a:ln>
        </p:spPr>
        <p:txBody>
          <a:bodyPr/>
          <a:lstStyle/>
          <a:p>
            <a:pPr fontAlgn="auto">
              <a:spcBef>
                <a:spcPts val="0"/>
              </a:spcBef>
              <a:spcAft>
                <a:spcPts val="0"/>
              </a:spcAft>
              <a:defRPr/>
            </a:pPr>
            <a:endParaRPr lang="en-US">
              <a:latin typeface="+mn-lt"/>
            </a:endParaRPr>
          </a:p>
        </p:txBody>
      </p:sp>
      <p:sp>
        <p:nvSpPr>
          <p:cNvPr id="1033" name="Text Box 9"/>
          <p:cNvSpPr txBox="1">
            <a:spLocks noChangeArrowheads="1"/>
          </p:cNvSpPr>
          <p:nvPr userDrawn="1"/>
        </p:nvSpPr>
        <p:spPr bwMode="auto">
          <a:xfrm>
            <a:off x="8534400" y="6400800"/>
            <a:ext cx="609600" cy="366713"/>
          </a:xfrm>
          <a:prstGeom prst="rect">
            <a:avLst/>
          </a:prstGeom>
          <a:noFill/>
          <a:ln w="9525">
            <a:noFill/>
            <a:miter lim="800000"/>
            <a:headEnd/>
            <a:tailEnd/>
          </a:ln>
          <a:effectLst/>
        </p:spPr>
        <p:txBody>
          <a:bodyPr>
            <a:spAutoFit/>
          </a:bodyPr>
          <a:lstStyle/>
          <a:p>
            <a:pPr>
              <a:spcBef>
                <a:spcPct val="50000"/>
              </a:spcBef>
            </a:pPr>
            <a:endParaRPr lang="en-US"/>
          </a:p>
        </p:txBody>
      </p:sp>
    </p:spTree>
  </p:cSld>
  <p:clrMap bg1="lt1" tx1="dk1" bg2="lt2" tx2="dk2" accent1="accent1" accent2="accent2" accent3="accent3" accent4="accent4" accent5="accent5" accent6="accent6" hlink="hlink" folHlink="folHlink"/>
  <p:sldLayoutIdLst>
    <p:sldLayoutId id="2147483662" r:id="rId1"/>
    <p:sldLayoutId id="2147483660" r:id="rId2"/>
    <p:sldLayoutId id="2147483659" r:id="rId3"/>
    <p:sldLayoutId id="2147483658" r:id="rId4"/>
    <p:sldLayoutId id="2147483657" r:id="rId5"/>
    <p:sldLayoutId id="2147483663" r:id="rId6"/>
    <p:sldLayoutId id="2147483656" r:id="rId7"/>
    <p:sldLayoutId id="2147483655" r:id="rId8"/>
    <p:sldLayoutId id="2147483664" r:id="rId9"/>
    <p:sldLayoutId id="2147483665" r:id="rId10"/>
    <p:sldLayoutId id="2147483666" r:id="rId11"/>
    <p:sldLayoutId id="2147483654" r:id="rId12"/>
    <p:sldLayoutId id="2147483661" r:id="rId13"/>
    <p:sldLayoutId id="2147483667" r:id="rId14"/>
    <p:sldLayoutId id="2147483668" r:id="rId1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9.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 Id="rId3" Type="http://schemas.openxmlformats.org/officeDocument/2006/relationships/image" Target="../media/image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oleObject" Target="../embeddings/oleObject3.bin"/><Relationship Id="rId5" Type="http://schemas.openxmlformats.org/officeDocument/2006/relationships/image" Target="../media/image10.png"/><Relationship Id="rId1" Type="http://schemas.openxmlformats.org/officeDocument/2006/relationships/vmlDrawing" Target="../drawings/vmlDrawing3.vml"/><Relationship Id="rId2"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7.xml"/><Relationship Id="rId3" Type="http://schemas.openxmlformats.org/officeDocument/2006/relationships/image" Target="../media/image1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1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4" Type="http://schemas.openxmlformats.org/officeDocument/2006/relationships/oleObject" Target="../embeddings/oleObject4.bin"/><Relationship Id="rId5" Type="http://schemas.openxmlformats.org/officeDocument/2006/relationships/image" Target="../media/image13.emf"/><Relationship Id="rId1" Type="http://schemas.openxmlformats.org/officeDocument/2006/relationships/vmlDrawing" Target="../drawings/vmlDrawing4.vml"/><Relationship Id="rId2"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4" Type="http://schemas.openxmlformats.org/officeDocument/2006/relationships/oleObject" Target="../embeddings/oleObject5.bin"/><Relationship Id="rId5" Type="http://schemas.openxmlformats.org/officeDocument/2006/relationships/image" Target="../media/image14.emf"/><Relationship Id="rId1" Type="http://schemas.openxmlformats.org/officeDocument/2006/relationships/vmlDrawing" Target="../drawings/vmlDrawing5.vml"/><Relationship Id="rId2"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 Id="rId3" Type="http://schemas.openxmlformats.org/officeDocument/2006/relationships/image" Target="../media/image15.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4.xml"/><Relationship Id="rId3" Type="http://schemas.openxmlformats.org/officeDocument/2006/relationships/image" Target="../media/image1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8.xml"/><Relationship Id="rId3"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2.xml"/><Relationship Id="rId3" Type="http://schemas.openxmlformats.org/officeDocument/2006/relationships/image" Target="../media/image15.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4.xml"/><Relationship Id="rId3" Type="http://schemas.openxmlformats.org/officeDocument/2006/relationships/image" Target="../media/image15.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6.xml"/><Relationship Id="rId3" Type="http://schemas.openxmlformats.org/officeDocument/2006/relationships/image" Target="../media/image18.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1.bin"/><Relationship Id="rId5"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9.xml"/><Relationship Id="rId3" Type="http://schemas.openxmlformats.org/officeDocument/2006/relationships/image" Target="../media/image19.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1.xml"/><Relationship Id="rId3" Type="http://schemas.openxmlformats.org/officeDocument/2006/relationships/image" Target="../media/image20.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2.bin"/><Relationship Id="rId5" Type="http://schemas.openxmlformats.org/officeDocument/2006/relationships/image" Target="../media/image2.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19400"/>
            <a:ext cx="7772400" cy="1143000"/>
          </a:xfrm>
        </p:spPr>
        <p:txBody>
          <a:bodyPr/>
          <a:lstStyle/>
          <a:p>
            <a:pPr eaLnBrk="1" fontAlgn="auto" hangingPunct="1">
              <a:spcAft>
                <a:spcPts val="0"/>
              </a:spcAft>
              <a:defRPr/>
            </a:pPr>
            <a:r>
              <a:rPr lang="en-US" dirty="0" smtClean="0"/>
              <a:t>Engaging minority populations in research	</a:t>
            </a:r>
            <a:endParaRPr lang="en-US" dirty="0"/>
          </a:p>
        </p:txBody>
      </p:sp>
      <p:sp>
        <p:nvSpPr>
          <p:cNvPr id="15362" name="Text Placeholder 2"/>
          <p:cNvSpPr>
            <a:spLocks noGrp="1"/>
          </p:cNvSpPr>
          <p:nvPr>
            <p:ph type="body" idx="1"/>
          </p:nvPr>
        </p:nvSpPr>
        <p:spPr bwMode="auto">
          <a:xfrm>
            <a:off x="762000" y="1981200"/>
            <a:ext cx="7772400" cy="457200"/>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2800" b="1" dirty="0" smtClean="0">
                <a:solidFill>
                  <a:schemeClr val="tx1"/>
                </a:solidFill>
                <a:latin typeface="Calibri" pitchFamily="34" charset="0"/>
                <a:cs typeface="Arial" charset="0"/>
              </a:rPr>
              <a:t>Have We Done Enough?</a:t>
            </a:r>
          </a:p>
          <a:p>
            <a:pPr eaLnBrk="1" hangingPunct="1"/>
            <a:endParaRPr lang="en-US" sz="2800" b="1" dirty="0" smtClean="0">
              <a:solidFill>
                <a:schemeClr val="tx1"/>
              </a:solidFill>
              <a:latin typeface="Calibri" pitchFamily="34" charset="0"/>
              <a:cs typeface="Arial" charset="0"/>
            </a:endParaRPr>
          </a:p>
        </p:txBody>
      </p:sp>
      <p:sp>
        <p:nvSpPr>
          <p:cNvPr id="15363" name="TextBox 3"/>
          <p:cNvSpPr txBox="1">
            <a:spLocks noChangeArrowheads="1"/>
          </p:cNvSpPr>
          <p:nvPr/>
        </p:nvSpPr>
        <p:spPr bwMode="auto">
          <a:xfrm>
            <a:off x="762000" y="4572000"/>
            <a:ext cx="7924800" cy="1569660"/>
          </a:xfrm>
          <a:prstGeom prst="rect">
            <a:avLst/>
          </a:prstGeom>
          <a:noFill/>
          <a:ln w="9525">
            <a:noFill/>
            <a:miter lim="800000"/>
            <a:headEnd/>
            <a:tailEnd/>
          </a:ln>
        </p:spPr>
        <p:txBody>
          <a:bodyPr>
            <a:spAutoFit/>
          </a:bodyPr>
          <a:lstStyle/>
          <a:p>
            <a:r>
              <a:rPr lang="en-US" sz="2400" b="1" dirty="0">
                <a:latin typeface="Calibri" pitchFamily="34" charset="0"/>
                <a:cs typeface="Arial" charset="0"/>
              </a:rPr>
              <a:t>Anna </a:t>
            </a:r>
            <a:r>
              <a:rPr lang="en-US" sz="2400" b="1" dirty="0" err="1">
                <a:latin typeface="Calibri" pitchFamily="34" charset="0"/>
                <a:cs typeface="Arial" charset="0"/>
              </a:rPr>
              <a:t>Nápoles</a:t>
            </a:r>
            <a:r>
              <a:rPr lang="en-US" sz="2400" b="1" dirty="0">
                <a:latin typeface="Calibri" pitchFamily="34" charset="0"/>
                <a:cs typeface="Arial" charset="0"/>
              </a:rPr>
              <a:t>, PhD</a:t>
            </a:r>
          </a:p>
          <a:p>
            <a:r>
              <a:rPr lang="en-US" sz="2400" b="1" dirty="0" smtClean="0">
                <a:latin typeface="Calibri" pitchFamily="34" charset="0"/>
                <a:cs typeface="Arial" charset="0"/>
              </a:rPr>
              <a:t>Professor</a:t>
            </a:r>
          </a:p>
          <a:p>
            <a:r>
              <a:rPr lang="en-US" sz="2400" b="1" dirty="0" smtClean="0">
                <a:latin typeface="Calibri" pitchFamily="34" charset="0"/>
                <a:cs typeface="Arial" charset="0"/>
              </a:rPr>
              <a:t>EPI 222 </a:t>
            </a:r>
          </a:p>
          <a:p>
            <a:r>
              <a:rPr lang="en-US" sz="2400" b="1" dirty="0" smtClean="0">
                <a:latin typeface="Calibri" pitchFamily="34" charset="0"/>
                <a:cs typeface="Arial" charset="0"/>
              </a:rPr>
              <a:t>May 21, 2015 </a:t>
            </a:r>
            <a:endParaRPr lang="en-US" sz="2400" b="1" dirty="0">
              <a:latin typeface="Calibri" pitchFamily="34"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descr="evidence.jpg"/>
          <p:cNvPicPr>
            <a:picLocks noChangeAspect="1"/>
          </p:cNvPicPr>
          <p:nvPr/>
        </p:nvPicPr>
        <p:blipFill>
          <a:blip r:embed="rId3"/>
          <a:srcRect/>
          <a:stretch>
            <a:fillRect/>
          </a:stretch>
        </p:blipFill>
        <p:spPr bwMode="auto">
          <a:xfrm>
            <a:off x="5486400" y="2971800"/>
            <a:ext cx="2667000" cy="2895600"/>
          </a:xfrm>
          <a:prstGeom prst="rect">
            <a:avLst/>
          </a:prstGeom>
          <a:noFill/>
          <a:ln w="9525">
            <a:noFill/>
            <a:miter lim="800000"/>
            <a:headEnd/>
            <a:tailEnd/>
          </a:ln>
        </p:spPr>
      </p:pic>
      <p:pic>
        <p:nvPicPr>
          <p:cNvPr id="27650" name="Picture 8" descr="25257-They-Will-Ignore-You-Until-They-Need-You"/>
          <p:cNvPicPr>
            <a:picLocks noChangeAspect="1" noChangeArrowheads="1"/>
          </p:cNvPicPr>
          <p:nvPr/>
        </p:nvPicPr>
        <p:blipFill>
          <a:blip r:embed="rId4"/>
          <a:srcRect/>
          <a:stretch>
            <a:fillRect/>
          </a:stretch>
        </p:blipFill>
        <p:spPr bwMode="auto">
          <a:xfrm>
            <a:off x="152400" y="914400"/>
            <a:ext cx="4762500" cy="36576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WordArt 5"/>
          <p:cNvSpPr>
            <a:spLocks noChangeArrowheads="1" noChangeShapeType="1" noTextEdit="1"/>
          </p:cNvSpPr>
          <p:nvPr/>
        </p:nvSpPr>
        <p:spPr bwMode="auto">
          <a:xfrm>
            <a:off x="2057400" y="2895600"/>
            <a:ext cx="5124450" cy="2590800"/>
          </a:xfrm>
          <a:prstGeom prst="rect">
            <a:avLst/>
          </a:prstGeom>
        </p:spPr>
        <p:txBody>
          <a:bodyPr wrap="none" fromWordArt="1">
            <a:prstTxWarp prst="textPlain">
              <a:avLst>
                <a:gd name="adj" fmla="val 50000"/>
              </a:avLst>
            </a:prstTxWarp>
          </a:bodyPr>
          <a:lstStyle/>
          <a:p>
            <a:pPr algn="ctr"/>
            <a:r>
              <a:rPr lang="en-US" sz="3600" b="1" kern="10">
                <a:ln w="12700">
                  <a:solidFill>
                    <a:schemeClr val="tx2"/>
                  </a:solidFill>
                  <a:round/>
                  <a:headEnd/>
                  <a:tailEnd/>
                </a:ln>
                <a:solidFill>
                  <a:schemeClr val="tx2">
                    <a:alpha val="50195"/>
                  </a:schemeClr>
                </a:solidFill>
                <a:effectLst>
                  <a:outerShdw dist="45791" dir="2021404" algn="ctr" rotWithShape="0">
                    <a:srgbClr val="9999FF"/>
                  </a:outerShdw>
                </a:effectLst>
                <a:latin typeface="Arial Black"/>
              </a:rPr>
              <a:t>History     Distrust    </a:t>
            </a:r>
          </a:p>
          <a:p>
            <a:pPr algn="ctr"/>
            <a:r>
              <a:rPr lang="en-US" sz="3600" b="1" kern="10">
                <a:ln w="12700">
                  <a:solidFill>
                    <a:schemeClr val="tx2"/>
                  </a:solidFill>
                  <a:round/>
                  <a:headEnd/>
                  <a:tailEnd/>
                </a:ln>
                <a:solidFill>
                  <a:schemeClr val="tx2">
                    <a:alpha val="50195"/>
                  </a:schemeClr>
                </a:solidFill>
                <a:effectLst>
                  <a:outerShdw dist="45791" dir="2021404" algn="ctr" rotWithShape="0">
                    <a:srgbClr val="9999FF"/>
                  </a:outerShdw>
                </a:effectLst>
                <a:latin typeface="Arial Black"/>
              </a:rPr>
              <a:t>Attitudes  </a:t>
            </a:r>
          </a:p>
          <a:p>
            <a:pPr algn="ctr"/>
            <a:r>
              <a:rPr lang="en-US" sz="3600" b="1" kern="10">
                <a:ln w="12700">
                  <a:solidFill>
                    <a:schemeClr val="tx2"/>
                  </a:solidFill>
                  <a:round/>
                  <a:headEnd/>
                  <a:tailEnd/>
                </a:ln>
                <a:solidFill>
                  <a:schemeClr val="tx2">
                    <a:alpha val="50195"/>
                  </a:schemeClr>
                </a:solidFill>
                <a:effectLst>
                  <a:outerShdw dist="45791" dir="2021404" algn="ctr" rotWithShape="0">
                    <a:srgbClr val="9999FF"/>
                  </a:outerShdw>
                </a:effectLst>
                <a:latin typeface="Arial Black"/>
              </a:rPr>
              <a:t>Lack of Information </a:t>
            </a:r>
          </a:p>
        </p:txBody>
      </p:sp>
      <p:sp>
        <p:nvSpPr>
          <p:cNvPr id="133122" name="Text Box 5"/>
          <p:cNvSpPr txBox="1">
            <a:spLocks noChangeArrowheads="1"/>
          </p:cNvSpPr>
          <p:nvPr/>
        </p:nvSpPr>
        <p:spPr bwMode="auto">
          <a:xfrm>
            <a:off x="838200" y="1066800"/>
            <a:ext cx="7239000" cy="1431925"/>
          </a:xfrm>
          <a:prstGeom prst="rect">
            <a:avLst/>
          </a:prstGeom>
          <a:noFill/>
          <a:ln w="9525">
            <a:noFill/>
            <a:miter lim="800000"/>
            <a:headEnd/>
            <a:tailEnd/>
          </a:ln>
        </p:spPr>
        <p:txBody>
          <a:bodyPr>
            <a:spAutoFit/>
          </a:bodyPr>
          <a:lstStyle/>
          <a:p>
            <a:pPr>
              <a:spcBef>
                <a:spcPct val="50000"/>
              </a:spcBef>
            </a:pPr>
            <a:r>
              <a:rPr lang="en-US" sz="4400" b="1">
                <a:latin typeface="Calibri" pitchFamily="34" charset="0"/>
              </a:rPr>
              <a:t>Failure to Attend to Barriers &amp; Enhancers of Participation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4294967295"/>
          </p:nvPr>
        </p:nvSpPr>
        <p:spPr>
          <a:xfrm>
            <a:off x="6858000" y="6172200"/>
            <a:ext cx="1905000" cy="639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fld id="{65219FC6-A756-A443-B79B-E986E6C1D2EE}" type="slidenum">
              <a:rPr lang="en-US" sz="1400"/>
              <a:pPr/>
              <a:t>12</a:t>
            </a:fld>
            <a:endParaRPr lang="en-US" sz="1400"/>
          </a:p>
        </p:txBody>
      </p:sp>
      <p:sp>
        <p:nvSpPr>
          <p:cNvPr id="13315" name="Rectangle 2"/>
          <p:cNvSpPr>
            <a:spLocks noGrp="1" noChangeArrowheads="1"/>
          </p:cNvSpPr>
          <p:nvPr>
            <p:ph type="title"/>
          </p:nvPr>
        </p:nvSpPr>
        <p:spPr>
          <a:xfrm>
            <a:off x="304800" y="1219200"/>
            <a:ext cx="8229600" cy="1143000"/>
          </a:xfrm>
          <a:noFill/>
        </p:spPr>
        <p:txBody>
          <a:bodyPr lIns="90488" tIns="44450" rIns="90488" bIns="44450" anchor="ctr"/>
          <a:lstStyle/>
          <a:p>
            <a:r>
              <a:rPr lang="en-US" sz="3600" b="1" dirty="0">
                <a:latin typeface="+mn-lt"/>
              </a:rPr>
              <a:t>Identifying Community Priorities and Attitudes about Research</a:t>
            </a:r>
            <a:endParaRPr lang="en-US" sz="3000" b="1" dirty="0">
              <a:latin typeface="+mn-lt"/>
            </a:endParaRPr>
          </a:p>
        </p:txBody>
      </p:sp>
      <p:sp>
        <p:nvSpPr>
          <p:cNvPr id="13316" name="Rectangle 3"/>
          <p:cNvSpPr>
            <a:spLocks noGrp="1" noChangeArrowheads="1"/>
          </p:cNvSpPr>
          <p:nvPr>
            <p:ph type="body" idx="1"/>
          </p:nvPr>
        </p:nvSpPr>
        <p:spPr>
          <a:xfrm>
            <a:off x="304800" y="2362200"/>
            <a:ext cx="8382000" cy="3124200"/>
          </a:xfrm>
          <a:noFill/>
        </p:spPr>
        <p:txBody>
          <a:bodyPr lIns="90488" tIns="44450" rIns="90488" bIns="44450"/>
          <a:lstStyle/>
          <a:p>
            <a:pPr>
              <a:lnSpc>
                <a:spcPct val="40000"/>
              </a:lnSpc>
              <a:spcBef>
                <a:spcPct val="0"/>
              </a:spcBef>
              <a:buFont typeface="Monotype Sorts" charset="0"/>
              <a:buNone/>
            </a:pPr>
            <a:endParaRPr lang="en-US" sz="3200" dirty="0">
              <a:latin typeface="Times New Roman" charset="0"/>
            </a:endParaRPr>
          </a:p>
          <a:p>
            <a:pPr>
              <a:lnSpc>
                <a:spcPct val="80000"/>
              </a:lnSpc>
            </a:pPr>
            <a:r>
              <a:rPr lang="en-US" sz="3200" u="sng" dirty="0"/>
              <a:t>Mail survey</a:t>
            </a:r>
            <a:r>
              <a:rPr lang="en-US" sz="3200" dirty="0"/>
              <a:t>:  </a:t>
            </a:r>
            <a:r>
              <a:rPr lang="en-US" sz="3200" b="1" dirty="0"/>
              <a:t>117 </a:t>
            </a:r>
            <a:r>
              <a:rPr lang="en-US" sz="3200" dirty="0"/>
              <a:t>San Francisco and Oakland CBOs serving African Americans and Latinos,</a:t>
            </a:r>
          </a:p>
          <a:p>
            <a:pPr>
              <a:lnSpc>
                <a:spcPct val="40000"/>
              </a:lnSpc>
              <a:buFont typeface="Monotype Sorts" charset="0"/>
              <a:buNone/>
            </a:pPr>
            <a:endParaRPr lang="en-US" sz="3200" dirty="0"/>
          </a:p>
          <a:p>
            <a:pPr>
              <a:lnSpc>
                <a:spcPct val="80000"/>
              </a:lnSpc>
            </a:pPr>
            <a:r>
              <a:rPr lang="en-US" sz="3200" u="sng" dirty="0"/>
              <a:t>Focus groups</a:t>
            </a:r>
            <a:r>
              <a:rPr lang="en-US" sz="3200" dirty="0"/>
              <a:t>: </a:t>
            </a:r>
            <a:r>
              <a:rPr lang="en-US" sz="3200" b="1" dirty="0"/>
              <a:t>36</a:t>
            </a:r>
            <a:r>
              <a:rPr lang="en-US" sz="3200" dirty="0"/>
              <a:t> low-income residents (aged 58-84) of </a:t>
            </a:r>
            <a:r>
              <a:rPr lang="en-US" sz="3200" dirty="0" err="1"/>
              <a:t>Bayview</a:t>
            </a:r>
            <a:r>
              <a:rPr lang="en-US" sz="3200" dirty="0"/>
              <a:t> Hunters Point, Western Addition and Mission District</a:t>
            </a:r>
          </a:p>
        </p:txBody>
      </p:sp>
      <p:sp>
        <p:nvSpPr>
          <p:cNvPr id="5" name="Text Box 7"/>
          <p:cNvSpPr txBox="1">
            <a:spLocks noChangeArrowheads="1"/>
          </p:cNvSpPr>
          <p:nvPr/>
        </p:nvSpPr>
        <p:spPr bwMode="auto">
          <a:xfrm>
            <a:off x="2743200" y="5638800"/>
            <a:ext cx="6172200" cy="346249"/>
          </a:xfrm>
          <a:prstGeom prst="rect">
            <a:avLst/>
          </a:prstGeom>
          <a:noFill/>
          <a:ln w="9525">
            <a:noFill/>
            <a:miter lim="800000"/>
            <a:headEnd/>
            <a:tailEnd/>
          </a:ln>
        </p:spPr>
        <p:txBody>
          <a:bodyPr wrap="square">
            <a:spAutoFit/>
          </a:bodyPr>
          <a:lstStyle/>
          <a:p>
            <a:pPr algn="r">
              <a:lnSpc>
                <a:spcPct val="90000"/>
              </a:lnSpc>
              <a:spcBef>
                <a:spcPct val="20000"/>
              </a:spcBef>
              <a:buFont typeface="Monotype Sorts" pitchFamily="2" charset="2"/>
              <a:buNone/>
            </a:pPr>
            <a:r>
              <a:rPr lang="en-US" b="1">
                <a:latin typeface="Calibri" pitchFamily="34" charset="0"/>
              </a:rPr>
              <a:t>Nápoles-Springer. Research on Aging.</a:t>
            </a:r>
            <a:r>
              <a:rPr lang="en-US" b="1" i="1">
                <a:latin typeface="Calibri" pitchFamily="34" charset="0"/>
              </a:rPr>
              <a:t> </a:t>
            </a:r>
            <a:r>
              <a:rPr lang="en-US" b="1">
                <a:latin typeface="Calibri" pitchFamily="34" charset="0"/>
              </a:rPr>
              <a:t>2000;22(6):668-691.</a:t>
            </a:r>
          </a:p>
        </p:txBody>
      </p:sp>
    </p:spTree>
    <p:extLst>
      <p:ext uri="{BB962C8B-B14F-4D97-AF65-F5344CB8AC3E}">
        <p14:creationId xmlns:p14="http://schemas.microsoft.com/office/powerpoint/2010/main" val="2954012852"/>
      </p:ext>
    </p:extLst>
  </p:cSld>
  <p:clrMapOvr>
    <a:masterClrMapping/>
  </p:clrMapOvr>
  <p:transition xmlns:p14="http://schemas.microsoft.com/office/powerpoint/2010/mai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ChangeArrowheads="1"/>
          </p:cNvSpPr>
          <p:nvPr>
            <p:ph type="title" idx="4294967295"/>
          </p:nvPr>
        </p:nvSpPr>
        <p:spPr bwMode="auto">
          <a:xfrm>
            <a:off x="0" y="838200"/>
            <a:ext cx="8382000" cy="1104900"/>
          </a:xfrm>
          <a:prstGeom prst="rect">
            <a:avLst/>
          </a:prstGeom>
          <a:noFill/>
          <a:ln>
            <a:miter lim="800000"/>
            <a:headEnd/>
            <a:tailEnd/>
          </a:ln>
        </p:spPr>
        <p:txBody>
          <a:bodyPr lIns="90488" tIns="44450" rIns="90488" bIns="44450" anchor="ctr"/>
          <a:lstStyle/>
          <a:p>
            <a:pPr eaLnBrk="1" hangingPunct="1"/>
            <a:r>
              <a:rPr lang="en-US" sz="3600" b="1" smtClean="0"/>
              <a:t>Unmet Needs of Older </a:t>
            </a:r>
            <a:br>
              <a:rPr lang="en-US" sz="3600" b="1" smtClean="0"/>
            </a:br>
            <a:r>
              <a:rPr lang="en-US" sz="3600" b="1" smtClean="0"/>
              <a:t>African Americans and Latinos (%)</a:t>
            </a:r>
          </a:p>
        </p:txBody>
      </p:sp>
      <p:sp>
        <p:nvSpPr>
          <p:cNvPr id="135172" name="Rectangle 3"/>
          <p:cNvSpPr>
            <a:spLocks noGrp="1" noChangeArrowheads="1"/>
          </p:cNvSpPr>
          <p:nvPr>
            <p:ph type="body" idx="4294967295"/>
          </p:nvPr>
        </p:nvSpPr>
        <p:spPr bwMode="auto">
          <a:xfrm>
            <a:off x="457200" y="2133600"/>
            <a:ext cx="8382000" cy="3886200"/>
          </a:xfrm>
          <a:prstGeom prst="rect">
            <a:avLst/>
          </a:prstGeom>
          <a:ln>
            <a:miter lim="800000"/>
            <a:headEnd/>
            <a:tailEnd/>
          </a:ln>
        </p:spPr>
        <p:txBody>
          <a:bodyPr lIns="90488" tIns="44450" rIns="90488" bIns="44450"/>
          <a:lstStyle/>
          <a:p>
            <a:pPr eaLnBrk="1" hangingPunct="1">
              <a:lnSpc>
                <a:spcPct val="70000"/>
              </a:lnSpc>
              <a:buFont typeface="Monotype Sorts" pitchFamily="2" charset="2"/>
              <a:buNone/>
              <a:defRPr/>
            </a:pPr>
            <a:r>
              <a:rPr lang="en-US" sz="2200" dirty="0" smtClean="0">
                <a:latin typeface="Times New Roman" pitchFamily="18" charset="0"/>
              </a:rPr>
              <a:t>							</a:t>
            </a:r>
            <a:r>
              <a:rPr lang="en-US" sz="2400" b="1" dirty="0" smtClean="0"/>
              <a:t>Percent Needing</a:t>
            </a:r>
          </a:p>
          <a:p>
            <a:pPr eaLnBrk="1" hangingPunct="1">
              <a:lnSpc>
                <a:spcPct val="70000"/>
              </a:lnSpc>
              <a:buFont typeface="Monotype Sorts" pitchFamily="2" charset="2"/>
              <a:buNone/>
              <a:defRPr/>
            </a:pPr>
            <a:r>
              <a:rPr lang="en-US" sz="2400" b="1" dirty="0" smtClean="0"/>
              <a:t>							Lots/Huge</a:t>
            </a:r>
          </a:p>
          <a:p>
            <a:pPr eaLnBrk="1" hangingPunct="1">
              <a:lnSpc>
                <a:spcPct val="70000"/>
              </a:lnSpc>
              <a:buFont typeface="Monotype Sorts" pitchFamily="2" charset="2"/>
              <a:buNone/>
              <a:defRPr/>
            </a:pPr>
            <a:r>
              <a:rPr lang="en-US" sz="2400" b="1" u="sng" dirty="0" smtClean="0"/>
              <a:t>Rank</a:t>
            </a:r>
            <a:r>
              <a:rPr lang="en-US" sz="2400" b="1" dirty="0" smtClean="0"/>
              <a:t>		</a:t>
            </a:r>
            <a:r>
              <a:rPr lang="en-US" sz="2400" b="1" u="sng" dirty="0" smtClean="0"/>
              <a:t>Unmet Need			Amount of Help</a:t>
            </a:r>
          </a:p>
          <a:p>
            <a:pPr eaLnBrk="1" hangingPunct="1">
              <a:lnSpc>
                <a:spcPct val="70000"/>
              </a:lnSpc>
              <a:buFont typeface="Monotype Sorts" pitchFamily="2" charset="2"/>
              <a:buNone/>
              <a:defRPr/>
            </a:pPr>
            <a:r>
              <a:rPr lang="en-US" sz="2400" b="1" dirty="0" smtClean="0"/>
              <a:t>	1		Affordable housing			71</a:t>
            </a:r>
          </a:p>
          <a:p>
            <a:pPr eaLnBrk="1" hangingPunct="1">
              <a:lnSpc>
                <a:spcPct val="90000"/>
              </a:lnSpc>
              <a:buFont typeface="Monotype Sorts" pitchFamily="2" charset="2"/>
              <a:buNone/>
              <a:defRPr/>
            </a:pPr>
            <a:r>
              <a:rPr lang="en-US" sz="2400" b="1" dirty="0" smtClean="0"/>
              <a:t>	2		Enough money to meet needs	70</a:t>
            </a:r>
          </a:p>
          <a:p>
            <a:pPr eaLnBrk="1" hangingPunct="1">
              <a:lnSpc>
                <a:spcPct val="90000"/>
              </a:lnSpc>
              <a:buFont typeface="Monotype Sorts" pitchFamily="2" charset="2"/>
              <a:buNone/>
              <a:defRPr/>
            </a:pPr>
            <a:r>
              <a:rPr lang="en-US" sz="2400" b="1" dirty="0" smtClean="0"/>
              <a:t>	3		Transportation			60</a:t>
            </a:r>
          </a:p>
          <a:p>
            <a:pPr eaLnBrk="1" hangingPunct="1">
              <a:lnSpc>
                <a:spcPct val="90000"/>
              </a:lnSpc>
              <a:buFont typeface="Monotype Sorts" pitchFamily="2" charset="2"/>
              <a:buNone/>
              <a:defRPr/>
            </a:pPr>
            <a:r>
              <a:rPr lang="en-US" sz="2400" b="1" dirty="0" smtClean="0"/>
              <a:t>	4		Safer neighborhoods			60</a:t>
            </a:r>
          </a:p>
          <a:p>
            <a:pPr eaLnBrk="1" hangingPunct="1">
              <a:lnSpc>
                <a:spcPct val="90000"/>
              </a:lnSpc>
              <a:buFont typeface="Monotype Sorts" pitchFamily="2" charset="2"/>
              <a:buNone/>
              <a:defRPr/>
            </a:pPr>
            <a:r>
              <a:rPr lang="en-US" sz="2400" b="1" dirty="0" smtClean="0"/>
              <a:t>	5		Medical care				53</a:t>
            </a:r>
          </a:p>
          <a:p>
            <a:pPr eaLnBrk="1" hangingPunct="1">
              <a:lnSpc>
                <a:spcPct val="90000"/>
              </a:lnSpc>
              <a:buFont typeface="Monotype Sorts" pitchFamily="2" charset="2"/>
              <a:buNone/>
              <a:defRPr/>
            </a:pPr>
            <a:r>
              <a:rPr lang="en-US" sz="2400" dirty="0" smtClean="0">
                <a:latin typeface="Times New Roman" pitchFamily="18" charset="0"/>
              </a:rPr>
              <a:t>	</a:t>
            </a:r>
            <a:endParaRPr lang="en-US" sz="2400" dirty="0" smtClean="0">
              <a:latin typeface="Times New Roman" pitchFamily="18" charset="0"/>
              <a:cs typeface="Times New Roman" pitchFamily="18" charset="0"/>
            </a:endParaRPr>
          </a:p>
          <a:p>
            <a:pPr algn="r" eaLnBrk="1" hangingPunct="1">
              <a:lnSpc>
                <a:spcPct val="90000"/>
              </a:lnSpc>
              <a:buFont typeface="Monotype Sorts" pitchFamily="2" charset="2"/>
              <a:buNone/>
              <a:defRPr/>
            </a:pPr>
            <a:r>
              <a:rPr lang="en-US" sz="1800" b="1" dirty="0" smtClean="0">
                <a:latin typeface="+mj-lt"/>
                <a:cs typeface="Times New Roman" pitchFamily="18" charset="0"/>
              </a:rPr>
              <a:t>   </a:t>
            </a:r>
            <a:r>
              <a:rPr lang="en-US" sz="1800" b="1" dirty="0" err="1" smtClean="0">
                <a:latin typeface="+mj-lt"/>
                <a:cs typeface="Times New Roman" pitchFamily="18" charset="0"/>
              </a:rPr>
              <a:t>Nápoles</a:t>
            </a:r>
            <a:r>
              <a:rPr lang="en-US" sz="1800" b="1" dirty="0" smtClean="0">
                <a:latin typeface="+mj-lt"/>
                <a:cs typeface="Times New Roman" pitchFamily="18" charset="0"/>
              </a:rPr>
              <a:t>-Springer. Research on Aging.</a:t>
            </a:r>
            <a:r>
              <a:rPr lang="en-US" sz="1800" b="1" i="1" dirty="0" smtClean="0">
                <a:latin typeface="+mj-lt"/>
                <a:cs typeface="Times New Roman" pitchFamily="18" charset="0"/>
              </a:rPr>
              <a:t> </a:t>
            </a:r>
            <a:r>
              <a:rPr lang="en-US" sz="1800" b="1" dirty="0" smtClean="0">
                <a:latin typeface="+mj-lt"/>
                <a:cs typeface="Times New Roman" pitchFamily="18" charset="0"/>
              </a:rPr>
              <a:t>2000;22(6):668-691</a:t>
            </a:r>
            <a:r>
              <a:rPr lang="en-US" sz="1800" b="1" dirty="0" smtClean="0">
                <a:solidFill>
                  <a:schemeClr val="tx2"/>
                </a:solidFill>
                <a:latin typeface="+mj-lt"/>
                <a:cs typeface="Times New Roman" pitchFamily="18" charset="0"/>
              </a:rPr>
              <a:t>.</a:t>
            </a:r>
          </a:p>
          <a:p>
            <a:pPr eaLnBrk="1" hangingPunct="1">
              <a:lnSpc>
                <a:spcPct val="90000"/>
              </a:lnSpc>
              <a:buFont typeface="Monotype Sorts" pitchFamily="2" charset="2"/>
              <a:buNone/>
              <a:defRPr/>
            </a:pPr>
            <a:r>
              <a:rPr lang="en-US" sz="1800" b="1" dirty="0" smtClean="0">
                <a:latin typeface="+mj-lt"/>
              </a:rPr>
              <a:t>	</a:t>
            </a:r>
          </a:p>
        </p:txBody>
      </p:sp>
    </p:spTree>
  </p:cSld>
  <p:clrMapOvr>
    <a:masterClrMapping/>
  </p:clrMapOvr>
  <p:transition xmlns:p14="http://schemas.microsoft.com/office/powerpoint/2010/mai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ChangeArrowheads="1"/>
          </p:cNvSpPr>
          <p:nvPr>
            <p:ph type="title" idx="4294967295"/>
          </p:nvPr>
        </p:nvSpPr>
        <p:spPr bwMode="auto">
          <a:xfrm>
            <a:off x="381000" y="266700"/>
            <a:ext cx="7772400" cy="1104900"/>
          </a:xfrm>
          <a:prstGeom prst="rect">
            <a:avLst/>
          </a:prstGeom>
          <a:noFill/>
          <a:ln>
            <a:miter lim="800000"/>
            <a:headEnd/>
            <a:tailEnd/>
          </a:ln>
        </p:spPr>
        <p:txBody>
          <a:bodyPr lIns="90488" tIns="44450" rIns="90488" bIns="44450" anchor="ctr"/>
          <a:lstStyle/>
          <a:p>
            <a:pPr eaLnBrk="1" hangingPunct="1"/>
            <a:r>
              <a:rPr lang="en-US" sz="3600" dirty="0" smtClean="0">
                <a:latin typeface="Times New Roman" pitchFamily="18" charset="0"/>
              </a:rPr>
              <a:t/>
            </a:r>
            <a:br>
              <a:rPr lang="en-US" sz="3600" dirty="0" smtClean="0">
                <a:latin typeface="Times New Roman" pitchFamily="18" charset="0"/>
              </a:rPr>
            </a:br>
            <a:r>
              <a:rPr lang="en-US" sz="3600" b="1" dirty="0" smtClean="0"/>
              <a:t>Trust in Researchers (%)</a:t>
            </a:r>
          </a:p>
        </p:txBody>
      </p:sp>
      <p:sp>
        <p:nvSpPr>
          <p:cNvPr id="135170" name="Rectangle 3"/>
          <p:cNvSpPr>
            <a:spLocks noGrp="1" noChangeArrowheads="1"/>
          </p:cNvSpPr>
          <p:nvPr>
            <p:ph type="body" idx="4294967295"/>
          </p:nvPr>
        </p:nvSpPr>
        <p:spPr bwMode="auto">
          <a:xfrm>
            <a:off x="457200" y="1371600"/>
            <a:ext cx="8686800" cy="3962400"/>
          </a:xfrm>
          <a:prstGeom prst="rect">
            <a:avLst/>
          </a:prstGeom>
          <a:noFill/>
          <a:ln>
            <a:miter lim="800000"/>
            <a:headEnd/>
            <a:tailEnd/>
          </a:ln>
        </p:spPr>
        <p:txBody>
          <a:bodyPr lIns="90488" tIns="44450" rIns="90488" bIns="44450"/>
          <a:lstStyle/>
          <a:p>
            <a:pPr eaLnBrk="1" hangingPunct="1">
              <a:lnSpc>
                <a:spcPct val="80000"/>
              </a:lnSpc>
              <a:buFont typeface="Monotype Sorts" pitchFamily="2" charset="2"/>
              <a:buNone/>
              <a:tabLst>
                <a:tab pos="5260975" algn="l"/>
                <a:tab pos="5711825" algn="l"/>
                <a:tab pos="6232525" algn="l"/>
                <a:tab pos="7370763" algn="l"/>
              </a:tabLst>
            </a:pPr>
            <a:r>
              <a:rPr lang="en-US" sz="1500" dirty="0" smtClean="0">
                <a:latin typeface="Times New Roman" pitchFamily="18" charset="0"/>
              </a:rPr>
              <a:t>				                                            		</a:t>
            </a:r>
            <a:r>
              <a:rPr lang="en-US" sz="1500" dirty="0" smtClean="0"/>
              <a:t>	</a:t>
            </a:r>
            <a:r>
              <a:rPr lang="en-US" sz="2300" b="1" dirty="0" smtClean="0"/>
              <a:t>Neither</a:t>
            </a:r>
          </a:p>
          <a:p>
            <a:pPr eaLnBrk="1" hangingPunct="1">
              <a:lnSpc>
                <a:spcPct val="80000"/>
              </a:lnSpc>
              <a:buFont typeface="Monotype Sorts" pitchFamily="2" charset="2"/>
              <a:buNone/>
              <a:tabLst>
                <a:tab pos="5260975" algn="l"/>
                <a:tab pos="5711825" algn="l"/>
                <a:tab pos="6232525" algn="l"/>
                <a:tab pos="7370763" algn="l"/>
              </a:tabLst>
            </a:pPr>
            <a:r>
              <a:rPr lang="en-US" sz="2300" b="1" dirty="0" smtClean="0"/>
              <a:t>                                    	 </a:t>
            </a:r>
            <a:r>
              <a:rPr lang="en-US" sz="2300" b="1" u="sng" dirty="0" smtClean="0"/>
              <a:t>Agree</a:t>
            </a:r>
            <a:r>
              <a:rPr lang="en-US" sz="2300" b="1" dirty="0" smtClean="0"/>
              <a:t>   </a:t>
            </a:r>
            <a:r>
              <a:rPr lang="en-US" sz="2300" b="1" u="sng" dirty="0" smtClean="0"/>
              <a:t>A nor D</a:t>
            </a:r>
            <a:r>
              <a:rPr lang="en-US" sz="2300" b="1" dirty="0" smtClean="0"/>
              <a:t>  D</a:t>
            </a:r>
            <a:r>
              <a:rPr lang="en-US" sz="2300" b="1" u="sng" dirty="0" smtClean="0"/>
              <a:t>isagree</a:t>
            </a:r>
            <a:r>
              <a:rPr lang="en-US" sz="2300" b="1" dirty="0" smtClean="0"/>
              <a:t>					</a:t>
            </a:r>
          </a:p>
          <a:p>
            <a:pPr eaLnBrk="1" hangingPunct="1">
              <a:lnSpc>
                <a:spcPct val="80000"/>
              </a:lnSpc>
              <a:buFont typeface="Monotype Sorts" pitchFamily="2" charset="2"/>
              <a:buNone/>
              <a:tabLst>
                <a:tab pos="5260975" algn="l"/>
                <a:tab pos="5711825" algn="l"/>
                <a:tab pos="6232525" algn="l"/>
                <a:tab pos="7370763" algn="l"/>
              </a:tabLst>
            </a:pPr>
            <a:r>
              <a:rPr lang="en-US" sz="2300" b="1" dirty="0" smtClean="0"/>
              <a:t>L and AA do not take part due to distrust      	65          29             6 </a:t>
            </a:r>
          </a:p>
          <a:p>
            <a:pPr eaLnBrk="1" hangingPunct="1">
              <a:lnSpc>
                <a:spcPct val="30000"/>
              </a:lnSpc>
              <a:buFont typeface="Monotype Sorts" pitchFamily="2" charset="2"/>
              <a:buNone/>
              <a:tabLst>
                <a:tab pos="5260975" algn="l"/>
                <a:tab pos="5711825" algn="l"/>
                <a:tab pos="6232525" algn="l"/>
                <a:tab pos="7370763" algn="l"/>
              </a:tabLst>
            </a:pPr>
            <a:endParaRPr lang="en-US" sz="2300" b="1" dirty="0" smtClean="0"/>
          </a:p>
          <a:p>
            <a:pPr eaLnBrk="1" hangingPunct="1">
              <a:lnSpc>
                <a:spcPct val="80000"/>
              </a:lnSpc>
              <a:buFont typeface="Monotype Sorts" pitchFamily="2" charset="2"/>
              <a:buNone/>
              <a:tabLst>
                <a:tab pos="5260975" algn="l"/>
                <a:tab pos="5711825" algn="l"/>
                <a:tab pos="6232525" algn="l"/>
                <a:tab pos="7370763" algn="l"/>
              </a:tabLst>
            </a:pPr>
            <a:r>
              <a:rPr lang="en-US" sz="2300" b="1" dirty="0" smtClean="0"/>
              <a:t>L and AA afraid due to discrimination		43          39            18</a:t>
            </a:r>
          </a:p>
          <a:p>
            <a:pPr eaLnBrk="1" hangingPunct="1">
              <a:lnSpc>
                <a:spcPct val="20000"/>
              </a:lnSpc>
              <a:buFont typeface="Monotype Sorts" pitchFamily="2" charset="2"/>
              <a:buNone/>
              <a:tabLst>
                <a:tab pos="5260975" algn="l"/>
                <a:tab pos="5711825" algn="l"/>
                <a:tab pos="6232525" algn="l"/>
                <a:tab pos="7370763" algn="l"/>
              </a:tabLst>
            </a:pPr>
            <a:r>
              <a:rPr lang="en-US" sz="2300" b="1" dirty="0" smtClean="0"/>
              <a:t>	</a:t>
            </a:r>
          </a:p>
          <a:p>
            <a:pPr eaLnBrk="1" hangingPunct="1">
              <a:lnSpc>
                <a:spcPct val="0"/>
              </a:lnSpc>
              <a:buFont typeface="Monotype Sorts" pitchFamily="2" charset="2"/>
              <a:buNone/>
              <a:tabLst>
                <a:tab pos="5260975" algn="l"/>
                <a:tab pos="5711825" algn="l"/>
                <a:tab pos="6232525" algn="l"/>
                <a:tab pos="7370763" algn="l"/>
              </a:tabLst>
            </a:pPr>
            <a:endParaRPr lang="en-US" sz="2300" b="1" dirty="0" smtClean="0"/>
          </a:p>
          <a:p>
            <a:pPr eaLnBrk="1" hangingPunct="1">
              <a:lnSpc>
                <a:spcPct val="80000"/>
              </a:lnSpc>
              <a:buFont typeface="Monotype Sorts" pitchFamily="2" charset="2"/>
              <a:buNone/>
              <a:tabLst>
                <a:tab pos="5260975" algn="l"/>
                <a:tab pos="5711825" algn="l"/>
                <a:tab pos="6232525" algn="l"/>
                <a:tab pos="7370763" algn="l"/>
              </a:tabLst>
            </a:pPr>
            <a:r>
              <a:rPr lang="en-US" sz="2300" b="1" dirty="0" smtClean="0"/>
              <a:t>Studies guard health of participants		41          45            14</a:t>
            </a:r>
          </a:p>
          <a:p>
            <a:pPr eaLnBrk="1" hangingPunct="1">
              <a:lnSpc>
                <a:spcPct val="40000"/>
              </a:lnSpc>
              <a:buFont typeface="Monotype Sorts" pitchFamily="2" charset="2"/>
              <a:buNone/>
              <a:tabLst>
                <a:tab pos="5260975" algn="l"/>
                <a:tab pos="5711825" algn="l"/>
                <a:tab pos="6232525" algn="l"/>
                <a:tab pos="7370763" algn="l"/>
              </a:tabLst>
            </a:pPr>
            <a:endParaRPr lang="en-US" sz="2300" b="1" dirty="0" smtClean="0"/>
          </a:p>
          <a:p>
            <a:pPr eaLnBrk="1" hangingPunct="1">
              <a:lnSpc>
                <a:spcPct val="80000"/>
              </a:lnSpc>
              <a:buFont typeface="Monotype Sorts" pitchFamily="2" charset="2"/>
              <a:buNone/>
              <a:tabLst>
                <a:tab pos="5260975" algn="l"/>
                <a:tab pos="5711825" algn="l"/>
                <a:tab pos="6232525" algn="l"/>
                <a:tab pos="7370763" algn="l"/>
              </a:tabLst>
            </a:pPr>
            <a:r>
              <a:rPr lang="en-US" sz="2300" b="1" dirty="0" smtClean="0"/>
              <a:t>Participants treated as guinea pigs		30          46            24</a:t>
            </a:r>
          </a:p>
          <a:p>
            <a:pPr eaLnBrk="1" hangingPunct="1">
              <a:lnSpc>
                <a:spcPct val="0"/>
              </a:lnSpc>
              <a:buFont typeface="Monotype Sorts" pitchFamily="2" charset="2"/>
              <a:buNone/>
              <a:tabLst>
                <a:tab pos="5260975" algn="l"/>
                <a:tab pos="5711825" algn="l"/>
                <a:tab pos="6232525" algn="l"/>
                <a:tab pos="7370763" algn="l"/>
              </a:tabLst>
            </a:pPr>
            <a:endParaRPr lang="en-US" sz="2300" b="1" dirty="0" smtClean="0"/>
          </a:p>
          <a:p>
            <a:pPr eaLnBrk="1" hangingPunct="1">
              <a:lnSpc>
                <a:spcPct val="0"/>
              </a:lnSpc>
              <a:buFont typeface="Monotype Sorts" pitchFamily="2" charset="2"/>
              <a:buNone/>
              <a:tabLst>
                <a:tab pos="5260975" algn="l"/>
                <a:tab pos="5711825" algn="l"/>
                <a:tab pos="6232525" algn="l"/>
                <a:tab pos="7370763" algn="l"/>
              </a:tabLst>
            </a:pPr>
            <a:endParaRPr lang="en-US" sz="2300" b="1" dirty="0" smtClean="0"/>
          </a:p>
          <a:p>
            <a:pPr eaLnBrk="1" hangingPunct="1">
              <a:lnSpc>
                <a:spcPct val="80000"/>
              </a:lnSpc>
              <a:buFont typeface="Monotype Sorts" pitchFamily="2" charset="2"/>
              <a:buNone/>
              <a:tabLst>
                <a:tab pos="5260975" algn="l"/>
                <a:tab pos="5711825" algn="l"/>
                <a:tab pos="6232525" algn="l"/>
                <a:tab pos="7370763" algn="l"/>
              </a:tabLst>
            </a:pPr>
            <a:r>
              <a:rPr lang="en-US" sz="2300" b="1" dirty="0" smtClean="0"/>
              <a:t>Researchers are condescending to minorities	25          62            13</a:t>
            </a:r>
          </a:p>
        </p:txBody>
      </p:sp>
      <p:sp>
        <p:nvSpPr>
          <p:cNvPr id="135171" name="Text Box 7"/>
          <p:cNvSpPr txBox="1">
            <a:spLocks noChangeArrowheads="1"/>
          </p:cNvSpPr>
          <p:nvPr/>
        </p:nvSpPr>
        <p:spPr bwMode="auto">
          <a:xfrm>
            <a:off x="1600200" y="5638800"/>
            <a:ext cx="6934200" cy="346249"/>
          </a:xfrm>
          <a:prstGeom prst="rect">
            <a:avLst/>
          </a:prstGeom>
          <a:noFill/>
          <a:ln w="9525">
            <a:noFill/>
            <a:miter lim="800000"/>
            <a:headEnd/>
            <a:tailEnd/>
          </a:ln>
        </p:spPr>
        <p:txBody>
          <a:bodyPr>
            <a:spAutoFit/>
          </a:bodyPr>
          <a:lstStyle/>
          <a:p>
            <a:pPr algn="ctr">
              <a:lnSpc>
                <a:spcPct val="90000"/>
              </a:lnSpc>
              <a:spcBef>
                <a:spcPct val="20000"/>
              </a:spcBef>
              <a:buFont typeface="Monotype Sorts" pitchFamily="2" charset="2"/>
              <a:buNone/>
            </a:pPr>
            <a:r>
              <a:rPr lang="en-US" b="1">
                <a:latin typeface="Calibri" pitchFamily="34" charset="0"/>
              </a:rPr>
              <a:t>Nápoles-Springer. Research on Aging.</a:t>
            </a:r>
            <a:r>
              <a:rPr lang="en-US" b="1" i="1">
                <a:latin typeface="Calibri" pitchFamily="34" charset="0"/>
              </a:rPr>
              <a:t> </a:t>
            </a:r>
            <a:r>
              <a:rPr lang="en-US" b="1">
                <a:latin typeface="Calibri" pitchFamily="34" charset="0"/>
              </a:rPr>
              <a:t>2000;22(6):668-691.</a:t>
            </a:r>
          </a:p>
        </p:txBody>
      </p:sp>
    </p:spTree>
  </p:cSld>
  <p:clrMapOvr>
    <a:masterClrMapping/>
  </p:clrMapOvr>
  <p:transition xmlns:p14="http://schemas.microsoft.com/office/powerpoint/2010/mai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4294967295"/>
          </p:nvPr>
        </p:nvSpPr>
        <p:spPr>
          <a:xfrm>
            <a:off x="6858000" y="6172200"/>
            <a:ext cx="1905000" cy="639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fld id="{DE111FC8-38CC-1A45-AF81-469AB351151B}" type="slidenum">
              <a:rPr lang="en-US" sz="1400"/>
              <a:pPr/>
              <a:t>15</a:t>
            </a:fld>
            <a:endParaRPr lang="en-US" sz="1400"/>
          </a:p>
        </p:txBody>
      </p:sp>
      <p:sp>
        <p:nvSpPr>
          <p:cNvPr id="21507" name="Rectangle 2"/>
          <p:cNvSpPr>
            <a:spLocks noGrp="1" noChangeArrowheads="1"/>
          </p:cNvSpPr>
          <p:nvPr>
            <p:ph type="title"/>
          </p:nvPr>
        </p:nvSpPr>
        <p:spPr>
          <a:xfrm>
            <a:off x="457200" y="457200"/>
            <a:ext cx="8305800" cy="1143000"/>
          </a:xfrm>
          <a:noFill/>
        </p:spPr>
        <p:txBody>
          <a:bodyPr lIns="90488" tIns="44450" rIns="90488" bIns="44450" anchor="ctr"/>
          <a:lstStyle/>
          <a:p>
            <a:r>
              <a:rPr lang="en-US" sz="3600" b="1" dirty="0">
                <a:latin typeface="+mn-lt"/>
              </a:rPr>
              <a:t>Focus Groups</a:t>
            </a:r>
            <a:br>
              <a:rPr lang="en-US" sz="3600" b="1" dirty="0">
                <a:latin typeface="+mn-lt"/>
              </a:rPr>
            </a:br>
            <a:r>
              <a:rPr lang="en-US" sz="3600" b="1" dirty="0">
                <a:latin typeface="+mn-lt"/>
              </a:rPr>
              <a:t>Barriers to Participation in Research</a:t>
            </a:r>
            <a:endParaRPr lang="en-US" sz="2500" b="1" dirty="0">
              <a:latin typeface="+mn-lt"/>
            </a:endParaRPr>
          </a:p>
        </p:txBody>
      </p:sp>
      <p:sp>
        <p:nvSpPr>
          <p:cNvPr id="21508" name="Rectangle 3"/>
          <p:cNvSpPr>
            <a:spLocks noGrp="1" noChangeArrowheads="1"/>
          </p:cNvSpPr>
          <p:nvPr>
            <p:ph type="body" idx="1"/>
          </p:nvPr>
        </p:nvSpPr>
        <p:spPr>
          <a:xfrm>
            <a:off x="304800" y="1676400"/>
            <a:ext cx="8382000" cy="4648200"/>
          </a:xfrm>
          <a:noFill/>
        </p:spPr>
        <p:txBody>
          <a:bodyPr lIns="90488" tIns="44450" rIns="90488" bIns="44450"/>
          <a:lstStyle/>
          <a:p>
            <a:pPr>
              <a:lnSpc>
                <a:spcPct val="80000"/>
              </a:lnSpc>
            </a:pPr>
            <a:r>
              <a:rPr lang="en-US" sz="3000" dirty="0"/>
              <a:t>Distrust of doctors, researchers, institutions</a:t>
            </a:r>
          </a:p>
          <a:p>
            <a:pPr>
              <a:lnSpc>
                <a:spcPct val="0"/>
              </a:lnSpc>
              <a:buFont typeface="Monotype Sorts" charset="0"/>
              <a:buNone/>
            </a:pPr>
            <a:endParaRPr lang="en-US" sz="3000" dirty="0"/>
          </a:p>
          <a:p>
            <a:pPr>
              <a:lnSpc>
                <a:spcPct val="80000"/>
              </a:lnSpc>
            </a:pPr>
            <a:r>
              <a:rPr lang="en-US" sz="3000" dirty="0"/>
              <a:t>Lack of information</a:t>
            </a:r>
          </a:p>
          <a:p>
            <a:pPr>
              <a:lnSpc>
                <a:spcPct val="10000"/>
              </a:lnSpc>
              <a:buFont typeface="Monotype Sorts" charset="0"/>
              <a:buNone/>
            </a:pPr>
            <a:endParaRPr lang="en-US" sz="3000" dirty="0"/>
          </a:p>
          <a:p>
            <a:pPr>
              <a:lnSpc>
                <a:spcPct val="80000"/>
              </a:lnSpc>
            </a:pPr>
            <a:r>
              <a:rPr lang="en-US" sz="3000" dirty="0"/>
              <a:t>Lack of follow-up if adversely affected</a:t>
            </a:r>
          </a:p>
          <a:p>
            <a:pPr>
              <a:lnSpc>
                <a:spcPct val="0"/>
              </a:lnSpc>
              <a:buFont typeface="Monotype Sorts" charset="0"/>
              <a:buNone/>
            </a:pPr>
            <a:r>
              <a:rPr lang="en-US" sz="3000" dirty="0"/>
              <a:t> </a:t>
            </a:r>
          </a:p>
          <a:p>
            <a:pPr>
              <a:lnSpc>
                <a:spcPct val="80000"/>
              </a:lnSpc>
            </a:pPr>
            <a:r>
              <a:rPr lang="en-US" sz="3000" dirty="0"/>
              <a:t>Inconvenience</a:t>
            </a:r>
          </a:p>
          <a:p>
            <a:pPr>
              <a:lnSpc>
                <a:spcPct val="10000"/>
              </a:lnSpc>
              <a:buFont typeface="Monotype Sorts" charset="0"/>
              <a:buNone/>
            </a:pPr>
            <a:endParaRPr lang="en-US" sz="3000" dirty="0"/>
          </a:p>
          <a:p>
            <a:pPr>
              <a:lnSpc>
                <a:spcPct val="80000"/>
              </a:lnSpc>
            </a:pPr>
            <a:r>
              <a:rPr lang="en-US" sz="3000" dirty="0"/>
              <a:t>Lack of transportation</a:t>
            </a:r>
          </a:p>
          <a:p>
            <a:pPr>
              <a:lnSpc>
                <a:spcPct val="20000"/>
              </a:lnSpc>
              <a:buFont typeface="Monotype Sorts" charset="0"/>
              <a:buNone/>
            </a:pPr>
            <a:endParaRPr lang="en-US" sz="3000" dirty="0"/>
          </a:p>
          <a:p>
            <a:pPr>
              <a:lnSpc>
                <a:spcPct val="80000"/>
              </a:lnSpc>
            </a:pPr>
            <a:r>
              <a:rPr lang="en-US" sz="3000" dirty="0"/>
              <a:t>Caregiver obligations</a:t>
            </a:r>
          </a:p>
          <a:p>
            <a:pPr>
              <a:lnSpc>
                <a:spcPct val="80000"/>
              </a:lnSpc>
              <a:buFont typeface="Monotype Sorts" charset="0"/>
              <a:buNone/>
            </a:pPr>
            <a:endParaRPr lang="en-US" sz="1400" dirty="0"/>
          </a:p>
          <a:p>
            <a:pPr>
              <a:lnSpc>
                <a:spcPct val="70000"/>
              </a:lnSpc>
            </a:pPr>
            <a:r>
              <a:rPr lang="en-US" sz="2800" dirty="0"/>
              <a:t>31% of African Americans and 95% </a:t>
            </a:r>
          </a:p>
          <a:p>
            <a:pPr>
              <a:lnSpc>
                <a:spcPct val="70000"/>
              </a:lnSpc>
              <a:buFont typeface="Monotype Sorts" charset="0"/>
              <a:buNone/>
            </a:pPr>
            <a:r>
              <a:rPr lang="en-US" sz="2800" dirty="0"/>
              <a:t>	of Latinos agreed to be re-contacted </a:t>
            </a:r>
          </a:p>
          <a:p>
            <a:pPr>
              <a:lnSpc>
                <a:spcPct val="80000"/>
              </a:lnSpc>
            </a:pPr>
            <a:endParaRPr lang="en-US" sz="3000" dirty="0">
              <a:latin typeface="Times New Roman" charset="0"/>
            </a:endParaRPr>
          </a:p>
        </p:txBody>
      </p:sp>
    </p:spTree>
    <p:extLst>
      <p:ext uri="{BB962C8B-B14F-4D97-AF65-F5344CB8AC3E}">
        <p14:creationId xmlns:p14="http://schemas.microsoft.com/office/powerpoint/2010/main" val="3743077368"/>
      </p:ext>
    </p:extLst>
  </p:cSld>
  <p:clrMapOvr>
    <a:masterClrMapping/>
  </p:clrMapOvr>
  <p:transition xmlns:p14="http://schemas.microsoft.com/office/powerpoint/2010/mai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4294967295"/>
          </p:nvPr>
        </p:nvSpPr>
        <p:spPr>
          <a:xfrm>
            <a:off x="6858000" y="6172200"/>
            <a:ext cx="1905000" cy="639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fld id="{87F53C29-7D6D-954F-AAEE-3E46E8E1631A}" type="slidenum">
              <a:rPr lang="en-US" sz="1400"/>
              <a:pPr/>
              <a:t>16</a:t>
            </a:fld>
            <a:endParaRPr lang="en-US" sz="1400"/>
          </a:p>
        </p:txBody>
      </p:sp>
      <p:sp>
        <p:nvSpPr>
          <p:cNvPr id="22531" name="Rectangle 1026"/>
          <p:cNvSpPr>
            <a:spLocks noGrp="1" noChangeArrowheads="1"/>
          </p:cNvSpPr>
          <p:nvPr>
            <p:ph type="title"/>
          </p:nvPr>
        </p:nvSpPr>
        <p:spPr>
          <a:xfrm>
            <a:off x="457200" y="838200"/>
            <a:ext cx="8229600" cy="914400"/>
          </a:xfrm>
        </p:spPr>
        <p:txBody>
          <a:bodyPr/>
          <a:lstStyle/>
          <a:p>
            <a:r>
              <a:rPr lang="en-US" sz="3600" b="1" dirty="0" smtClean="0">
                <a:latin typeface="+mn-lt"/>
              </a:rPr>
              <a:t>Focus Groups:  Experimentation</a:t>
            </a:r>
            <a:endParaRPr lang="en-US" sz="2500" b="1" dirty="0">
              <a:latin typeface="+mn-lt"/>
            </a:endParaRPr>
          </a:p>
        </p:txBody>
      </p:sp>
      <p:sp>
        <p:nvSpPr>
          <p:cNvPr id="22532" name="Rectangle 1027"/>
          <p:cNvSpPr>
            <a:spLocks noGrp="1" noChangeArrowheads="1"/>
          </p:cNvSpPr>
          <p:nvPr>
            <p:ph type="body" idx="1"/>
          </p:nvPr>
        </p:nvSpPr>
        <p:spPr>
          <a:xfrm>
            <a:off x="457200" y="1828800"/>
            <a:ext cx="8229600" cy="4297363"/>
          </a:xfrm>
        </p:spPr>
        <p:txBody>
          <a:bodyPr/>
          <a:lstStyle/>
          <a:p>
            <a:pPr>
              <a:buFont typeface="Monotype Sorts" charset="0"/>
              <a:buNone/>
            </a:pPr>
            <a:r>
              <a:rPr lang="en-US" dirty="0">
                <a:latin typeface="Times New Roman" charset="0"/>
              </a:rPr>
              <a:t> </a:t>
            </a:r>
            <a:r>
              <a:rPr lang="en-US" sz="3000" dirty="0"/>
              <a:t>“They don’t know if people are </a:t>
            </a:r>
            <a:r>
              <a:rPr lang="en-US" sz="3000" dirty="0" err="1"/>
              <a:t>tellin</a:t>
            </a:r>
            <a:r>
              <a:rPr lang="en-US" sz="3000" dirty="0"/>
              <a:t>’ the truth.  You know, they will tell you you’re </a:t>
            </a:r>
            <a:r>
              <a:rPr lang="en-US" sz="3000" dirty="0" err="1"/>
              <a:t>gonna</a:t>
            </a:r>
            <a:r>
              <a:rPr lang="en-US" sz="3000" dirty="0"/>
              <a:t> get in this research.  Well, what IS this research? Are you REALLY </a:t>
            </a:r>
            <a:r>
              <a:rPr lang="en-US" sz="3000" dirty="0" err="1"/>
              <a:t>gonna</a:t>
            </a:r>
            <a:r>
              <a:rPr lang="en-US" sz="3000" dirty="0"/>
              <a:t> do what you say you’re </a:t>
            </a:r>
            <a:r>
              <a:rPr lang="en-US" sz="3000" dirty="0" err="1"/>
              <a:t>gonna</a:t>
            </a:r>
            <a:r>
              <a:rPr lang="en-US" sz="3000" dirty="0"/>
              <a:t> do? Or are you </a:t>
            </a:r>
            <a:r>
              <a:rPr lang="en-US" sz="3000" dirty="0" err="1"/>
              <a:t>gonna</a:t>
            </a:r>
            <a:r>
              <a:rPr lang="en-US" sz="3000" dirty="0"/>
              <a:t> tell me, are you </a:t>
            </a:r>
            <a:r>
              <a:rPr lang="en-US" sz="3000" dirty="0" err="1"/>
              <a:t>puttin</a:t>
            </a:r>
            <a:r>
              <a:rPr lang="en-US" sz="3000" dirty="0"/>
              <a:t>’ me, and then </a:t>
            </a:r>
            <a:r>
              <a:rPr lang="en-US" sz="3000" dirty="0" err="1"/>
              <a:t>injectin</a:t>
            </a:r>
            <a:r>
              <a:rPr lang="en-US" sz="3000" dirty="0"/>
              <a:t>’ me with the AIDS virus, or a syphilis virus, or something else, and I’m not aware? …People are afraid. They just don’t know enough about these programs.”</a:t>
            </a:r>
          </a:p>
          <a:p>
            <a:pPr>
              <a:buFont typeface="Monotype Sorts" charset="0"/>
              <a:buNone/>
            </a:pPr>
            <a:endParaRPr lang="en-US" dirty="0">
              <a:latin typeface="Times New Roman" charset="0"/>
            </a:endParaRPr>
          </a:p>
        </p:txBody>
      </p:sp>
    </p:spTree>
    <p:extLst>
      <p:ext uri="{BB962C8B-B14F-4D97-AF65-F5344CB8AC3E}">
        <p14:creationId xmlns:p14="http://schemas.microsoft.com/office/powerpoint/2010/main" val="245656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4294967295"/>
          </p:nvPr>
        </p:nvSpPr>
        <p:spPr>
          <a:xfrm>
            <a:off x="6858000" y="6172200"/>
            <a:ext cx="1905000" cy="639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fld id="{34AB8EBE-2400-2B42-952B-D7758A02FDEE}" type="slidenum">
              <a:rPr lang="en-US" sz="1400"/>
              <a:pPr/>
              <a:t>17</a:t>
            </a:fld>
            <a:endParaRPr lang="en-US" sz="1400"/>
          </a:p>
        </p:txBody>
      </p:sp>
      <p:sp>
        <p:nvSpPr>
          <p:cNvPr id="23555" name="Rectangle 1026"/>
          <p:cNvSpPr>
            <a:spLocks noGrp="1" noChangeArrowheads="1"/>
          </p:cNvSpPr>
          <p:nvPr>
            <p:ph type="title"/>
          </p:nvPr>
        </p:nvSpPr>
        <p:spPr>
          <a:xfrm>
            <a:off x="381000" y="914400"/>
            <a:ext cx="8229600" cy="808038"/>
          </a:xfrm>
        </p:spPr>
        <p:txBody>
          <a:bodyPr/>
          <a:lstStyle/>
          <a:p>
            <a:r>
              <a:rPr lang="en-US" sz="3600" b="1" dirty="0">
                <a:latin typeface="+mn-lt"/>
              </a:rPr>
              <a:t>Focus </a:t>
            </a:r>
            <a:r>
              <a:rPr lang="en-US" sz="3600" b="1" dirty="0" smtClean="0">
                <a:latin typeface="+mn-lt"/>
              </a:rPr>
              <a:t>Groups:  Benefits </a:t>
            </a:r>
            <a:r>
              <a:rPr lang="en-US" sz="3600" b="1" dirty="0">
                <a:latin typeface="+mn-lt"/>
              </a:rPr>
              <a:t>of Research</a:t>
            </a:r>
            <a:endParaRPr lang="en-US" sz="2500" b="1" dirty="0">
              <a:latin typeface="+mn-lt"/>
            </a:endParaRPr>
          </a:p>
        </p:txBody>
      </p:sp>
      <p:sp>
        <p:nvSpPr>
          <p:cNvPr id="23556" name="Rectangle 1027"/>
          <p:cNvSpPr>
            <a:spLocks noGrp="1" noChangeArrowheads="1"/>
          </p:cNvSpPr>
          <p:nvPr>
            <p:ph type="body" idx="1"/>
          </p:nvPr>
        </p:nvSpPr>
        <p:spPr>
          <a:xfrm>
            <a:off x="457200" y="1752600"/>
            <a:ext cx="8229600" cy="4373563"/>
          </a:xfrm>
        </p:spPr>
        <p:txBody>
          <a:bodyPr/>
          <a:lstStyle/>
          <a:p>
            <a:r>
              <a:rPr lang="en-US" sz="3400" dirty="0"/>
              <a:t>Advance scientific knowledge</a:t>
            </a:r>
          </a:p>
          <a:p>
            <a:pPr>
              <a:lnSpc>
                <a:spcPct val="10000"/>
              </a:lnSpc>
              <a:buFont typeface="Monotype Sorts" charset="0"/>
              <a:buNone/>
            </a:pPr>
            <a:endParaRPr lang="en-US" sz="3400" dirty="0"/>
          </a:p>
          <a:p>
            <a:r>
              <a:rPr lang="en-US" sz="3400" dirty="0"/>
              <a:t>To preserve one’s/community’s health</a:t>
            </a:r>
          </a:p>
          <a:p>
            <a:pPr>
              <a:lnSpc>
                <a:spcPct val="30000"/>
              </a:lnSpc>
              <a:buFont typeface="Monotype Sorts" charset="0"/>
              <a:buNone/>
            </a:pPr>
            <a:endParaRPr lang="en-US" sz="3400" dirty="0"/>
          </a:p>
          <a:p>
            <a:r>
              <a:rPr lang="en-US" sz="3400" dirty="0"/>
              <a:t>To learn more about a specific disease</a:t>
            </a:r>
          </a:p>
          <a:p>
            <a:pPr>
              <a:lnSpc>
                <a:spcPct val="40000"/>
              </a:lnSpc>
              <a:buFont typeface="Monotype Sorts" charset="0"/>
              <a:buNone/>
            </a:pPr>
            <a:endParaRPr lang="en-US" sz="3400" dirty="0"/>
          </a:p>
          <a:p>
            <a:r>
              <a:rPr lang="en-US" sz="3400" dirty="0"/>
              <a:t>To teach researchers about cultural differences</a:t>
            </a:r>
          </a:p>
          <a:p>
            <a:pPr>
              <a:lnSpc>
                <a:spcPct val="30000"/>
              </a:lnSpc>
              <a:buFont typeface="Monotype Sorts" charset="0"/>
              <a:buNone/>
            </a:pPr>
            <a:endParaRPr lang="en-US" sz="3400" dirty="0"/>
          </a:p>
          <a:p>
            <a:r>
              <a:rPr lang="en-US" sz="3400" dirty="0"/>
              <a:t>Access to new treatments</a:t>
            </a:r>
          </a:p>
        </p:txBody>
      </p:sp>
    </p:spTree>
    <p:extLst>
      <p:ext uri="{BB962C8B-B14F-4D97-AF65-F5344CB8AC3E}">
        <p14:creationId xmlns:p14="http://schemas.microsoft.com/office/powerpoint/2010/main" val="2693478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4294967295"/>
          </p:nvPr>
        </p:nvSpPr>
        <p:spPr>
          <a:xfrm>
            <a:off x="6858000" y="6172200"/>
            <a:ext cx="1905000" cy="639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fld id="{BADAF15F-B556-3448-99A0-C1FC90619AD2}" type="slidenum">
              <a:rPr lang="en-US" sz="1400"/>
              <a:pPr/>
              <a:t>18</a:t>
            </a:fld>
            <a:endParaRPr lang="en-US" sz="1400"/>
          </a:p>
        </p:txBody>
      </p:sp>
      <p:sp>
        <p:nvSpPr>
          <p:cNvPr id="25603" name="Rectangle 2050"/>
          <p:cNvSpPr>
            <a:spLocks noGrp="1" noChangeArrowheads="1"/>
          </p:cNvSpPr>
          <p:nvPr>
            <p:ph type="title"/>
          </p:nvPr>
        </p:nvSpPr>
        <p:spPr>
          <a:xfrm>
            <a:off x="381000" y="685800"/>
            <a:ext cx="8229600" cy="655638"/>
          </a:xfrm>
        </p:spPr>
        <p:txBody>
          <a:bodyPr/>
          <a:lstStyle/>
          <a:p>
            <a:r>
              <a:rPr lang="en-US" sz="3600" b="1" dirty="0">
                <a:latin typeface="+mn-lt"/>
              </a:rPr>
              <a:t>How Do We Address Barriers?</a:t>
            </a:r>
          </a:p>
        </p:txBody>
      </p:sp>
      <p:sp>
        <p:nvSpPr>
          <p:cNvPr id="25604" name="Rectangle 2051"/>
          <p:cNvSpPr>
            <a:spLocks noGrp="1" noChangeArrowheads="1"/>
          </p:cNvSpPr>
          <p:nvPr>
            <p:ph type="body" idx="1"/>
          </p:nvPr>
        </p:nvSpPr>
        <p:spPr>
          <a:xfrm>
            <a:off x="381000" y="1447800"/>
            <a:ext cx="8229600" cy="4525963"/>
          </a:xfrm>
        </p:spPr>
        <p:txBody>
          <a:bodyPr/>
          <a:lstStyle/>
          <a:p>
            <a:pPr>
              <a:buFont typeface="Monotype Sorts" charset="0"/>
              <a:buNone/>
            </a:pPr>
            <a:r>
              <a:rPr lang="en-US" sz="3200" dirty="0"/>
              <a:t>CBO respondent</a:t>
            </a:r>
          </a:p>
          <a:p>
            <a:pPr>
              <a:lnSpc>
                <a:spcPct val="10000"/>
              </a:lnSpc>
              <a:buFont typeface="Monotype Sorts" charset="0"/>
              <a:buNone/>
            </a:pPr>
            <a:endParaRPr lang="en-US" sz="3200" dirty="0"/>
          </a:p>
          <a:p>
            <a:pPr>
              <a:buFont typeface="Monotype Sorts" charset="0"/>
              <a:buNone/>
            </a:pPr>
            <a:r>
              <a:rPr lang="en-US" sz="3200" dirty="0"/>
              <a:t>  “Researchers need to spend time in agencies and in community or clients’ homes to develop trust. Paying people and providing transportation is not enough to increase participation. The study has to have some intrinsic worth to the research participant. Communicating the results back to the agency and participants is crucial to developing trust.”</a:t>
            </a:r>
          </a:p>
          <a:p>
            <a:pPr>
              <a:buFont typeface="Monotype Sorts" charset="0"/>
              <a:buNone/>
            </a:pPr>
            <a:endParaRPr lang="en-US" dirty="0"/>
          </a:p>
        </p:txBody>
      </p:sp>
    </p:spTree>
    <p:extLst>
      <p:ext uri="{BB962C8B-B14F-4D97-AF65-F5344CB8AC3E}">
        <p14:creationId xmlns:p14="http://schemas.microsoft.com/office/powerpoint/2010/main" val="2296313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4294967295"/>
          </p:nvPr>
        </p:nvSpPr>
        <p:spPr>
          <a:xfrm>
            <a:off x="6858000" y="6172200"/>
            <a:ext cx="1905000" cy="639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fld id="{77E20144-41D2-7346-AAC0-8432A543B623}" type="slidenum">
              <a:rPr lang="en-US" sz="1400"/>
              <a:pPr/>
              <a:t>19</a:t>
            </a:fld>
            <a:endParaRPr lang="en-US" sz="1400"/>
          </a:p>
        </p:txBody>
      </p:sp>
      <p:sp>
        <p:nvSpPr>
          <p:cNvPr id="24579" name="Rectangle 2"/>
          <p:cNvSpPr>
            <a:spLocks noGrp="1" noChangeArrowheads="1"/>
          </p:cNvSpPr>
          <p:nvPr>
            <p:ph type="title"/>
          </p:nvPr>
        </p:nvSpPr>
        <p:spPr>
          <a:xfrm>
            <a:off x="304800" y="990600"/>
            <a:ext cx="8229600" cy="838200"/>
          </a:xfrm>
        </p:spPr>
        <p:txBody>
          <a:bodyPr/>
          <a:lstStyle/>
          <a:p>
            <a:r>
              <a:rPr lang="en-US" sz="3600" b="1" dirty="0">
                <a:latin typeface="+mn-lt"/>
              </a:rPr>
              <a:t>Focus </a:t>
            </a:r>
            <a:r>
              <a:rPr lang="en-US" sz="3600" b="1" dirty="0" smtClean="0">
                <a:latin typeface="+mn-lt"/>
              </a:rPr>
              <a:t>Groups:  Provide Tangible </a:t>
            </a:r>
            <a:r>
              <a:rPr lang="en-US" sz="3600" b="1" dirty="0">
                <a:latin typeface="+mn-lt"/>
              </a:rPr>
              <a:t>Benefits </a:t>
            </a:r>
            <a:endParaRPr lang="en-US" sz="2500" b="1" dirty="0">
              <a:latin typeface="+mn-lt"/>
            </a:endParaRPr>
          </a:p>
        </p:txBody>
      </p:sp>
      <p:sp>
        <p:nvSpPr>
          <p:cNvPr id="24580" name="Rectangle 3"/>
          <p:cNvSpPr>
            <a:spLocks noGrp="1" noChangeArrowheads="1"/>
          </p:cNvSpPr>
          <p:nvPr>
            <p:ph type="body" idx="1"/>
          </p:nvPr>
        </p:nvSpPr>
        <p:spPr>
          <a:xfrm>
            <a:off x="304800" y="1828800"/>
            <a:ext cx="8382000" cy="4495800"/>
          </a:xfrm>
        </p:spPr>
        <p:txBody>
          <a:bodyPr/>
          <a:lstStyle/>
          <a:p>
            <a:pPr>
              <a:buFont typeface="Monotype Sorts" charset="0"/>
              <a:buNone/>
            </a:pPr>
            <a:r>
              <a:rPr lang="en-US" dirty="0" smtClean="0">
                <a:latin typeface="Times New Roman" charset="0"/>
              </a:rPr>
              <a:t> </a:t>
            </a:r>
            <a:r>
              <a:rPr lang="en-US" dirty="0" smtClean="0"/>
              <a:t> “</a:t>
            </a:r>
            <a:r>
              <a:rPr lang="en-US" sz="3200" dirty="0" smtClean="0"/>
              <a:t>Me, I would have to know that the information they get is </a:t>
            </a:r>
            <a:r>
              <a:rPr lang="en-US" sz="3200" dirty="0" err="1" smtClean="0"/>
              <a:t>gonna</a:t>
            </a:r>
            <a:r>
              <a:rPr lang="en-US" sz="3200" dirty="0" smtClean="0"/>
              <a:t> benefit the community, as well as me, in some way. If I knew…the findings would benefit the community, and something would be DONE with those findings. They’ve got researchers from UC everywhere, have been out here to research the soil, the air, everything. And then after</a:t>
            </a:r>
            <a:r>
              <a:rPr lang="en-US" sz="3200" dirty="0"/>
              <a:t>, they go, that’s the last we hear of it.</a:t>
            </a:r>
            <a:r>
              <a:rPr lang="en-US" sz="3200" dirty="0" smtClean="0"/>
              <a:t>”</a:t>
            </a:r>
            <a:endParaRPr lang="en-US" sz="3200" dirty="0"/>
          </a:p>
          <a:p>
            <a:pPr>
              <a:buFont typeface="Monotype Sorts" charset="0"/>
              <a:buNone/>
            </a:pPr>
            <a:endParaRPr lang="en-US" dirty="0"/>
          </a:p>
        </p:txBody>
      </p:sp>
    </p:spTree>
    <p:extLst>
      <p:ext uri="{BB962C8B-B14F-4D97-AF65-F5344CB8AC3E}">
        <p14:creationId xmlns:p14="http://schemas.microsoft.com/office/powerpoint/2010/main" val="4019625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bwMode="auto">
          <a:xfrm>
            <a:off x="390525" y="695325"/>
            <a:ext cx="3962400" cy="60007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3600" smtClean="0">
                <a:solidFill>
                  <a:schemeClr val="tx1"/>
                </a:solidFill>
                <a:latin typeface="Arial" charset="0"/>
                <a:cs typeface="Arial" charset="0"/>
              </a:rPr>
              <a:t>Outline</a:t>
            </a:r>
          </a:p>
        </p:txBody>
      </p:sp>
      <p:sp>
        <p:nvSpPr>
          <p:cNvPr id="17410" name="Content Placeholder 2"/>
          <p:cNvSpPr>
            <a:spLocks noGrp="1"/>
          </p:cNvSpPr>
          <p:nvPr>
            <p:ph sz="quarter" idx="10"/>
          </p:nvPr>
        </p:nvSpPr>
        <p:spPr bwMode="auto">
          <a:xfrm>
            <a:off x="228600" y="1524000"/>
            <a:ext cx="8610600" cy="4724400"/>
          </a:xfrm>
          <a:noFill/>
          <a:ln>
            <a:miter lim="800000"/>
            <a:headEnd/>
            <a:tailEnd/>
          </a:ln>
        </p:spPr>
        <p:txBody>
          <a:bodyPr vert="horz" wrap="square" numCol="1" anchor="t" anchorCtr="0" compatLnSpc="1">
            <a:prstTxWarp prst="textNoShape">
              <a:avLst/>
            </a:prstTxWarp>
          </a:bodyPr>
          <a:lstStyle/>
          <a:p>
            <a:pPr marL="287338" indent="-287338" eaLnBrk="1" hangingPunct="1">
              <a:lnSpc>
                <a:spcPct val="100000"/>
              </a:lnSpc>
              <a:spcBef>
                <a:spcPct val="0"/>
              </a:spcBef>
            </a:pPr>
            <a:r>
              <a:rPr lang="en-US" sz="4000" b="1" dirty="0" smtClean="0">
                <a:latin typeface="Calibri" pitchFamily="34" charset="0"/>
                <a:cs typeface="Arial" charset="0"/>
              </a:rPr>
              <a:t>lack of attention</a:t>
            </a:r>
            <a:r>
              <a:rPr lang="en-US" sz="3200" b="1" dirty="0" smtClean="0">
                <a:latin typeface="Calibri" pitchFamily="34" charset="0"/>
                <a:cs typeface="Arial" charset="0"/>
              </a:rPr>
              <a:t> by health researchers to issues of engagement of diverse communities</a:t>
            </a:r>
          </a:p>
          <a:p>
            <a:pPr marL="287338" indent="-287338" eaLnBrk="1" hangingPunct="1">
              <a:lnSpc>
                <a:spcPct val="100000"/>
              </a:lnSpc>
              <a:spcBef>
                <a:spcPct val="0"/>
              </a:spcBef>
              <a:buFont typeface="Arial" charset="0"/>
              <a:buNone/>
            </a:pPr>
            <a:endParaRPr lang="en-US" sz="1400" b="1" dirty="0" smtClean="0">
              <a:latin typeface="Calibri" pitchFamily="34" charset="0"/>
              <a:cs typeface="Arial" charset="0"/>
            </a:endParaRPr>
          </a:p>
          <a:p>
            <a:pPr marL="287338" indent="-287338" eaLnBrk="1" hangingPunct="1">
              <a:lnSpc>
                <a:spcPct val="100000"/>
              </a:lnSpc>
              <a:spcBef>
                <a:spcPct val="0"/>
              </a:spcBef>
            </a:pPr>
            <a:r>
              <a:rPr lang="en-US" sz="3200" b="1" dirty="0" smtClean="0">
                <a:latin typeface="Calibri" pitchFamily="34" charset="0"/>
                <a:cs typeface="Arial" charset="0"/>
              </a:rPr>
              <a:t>Need for advancing science of </a:t>
            </a:r>
            <a:r>
              <a:rPr lang="en-US" sz="4000" b="1" dirty="0" smtClean="0">
                <a:latin typeface="Calibri" pitchFamily="34" charset="0"/>
                <a:cs typeface="Arial" charset="0"/>
              </a:rPr>
              <a:t>R</a:t>
            </a:r>
            <a:r>
              <a:rPr lang="en-US" sz="4000" b="1" dirty="0" smtClean="0">
                <a:latin typeface="Calibri" pitchFamily="34" charset="0"/>
                <a:cs typeface="Arial" charset="0"/>
              </a:rPr>
              <a:t>&amp;</a:t>
            </a:r>
            <a:r>
              <a:rPr lang="en-US" sz="4000" b="1" dirty="0" smtClean="0">
                <a:latin typeface="Calibri" pitchFamily="34" charset="0"/>
                <a:cs typeface="Arial" charset="0"/>
              </a:rPr>
              <a:t>R and community engagement </a:t>
            </a:r>
            <a:r>
              <a:rPr lang="en-US" sz="4000" b="1" dirty="0" smtClean="0">
                <a:latin typeface="Calibri" pitchFamily="34" charset="0"/>
                <a:cs typeface="Arial" charset="0"/>
              </a:rPr>
              <a:t>methods</a:t>
            </a:r>
            <a:r>
              <a:rPr lang="en-US" sz="3200" b="1" dirty="0" smtClean="0">
                <a:latin typeface="Calibri" pitchFamily="34" charset="0"/>
                <a:cs typeface="Arial" charset="0"/>
              </a:rPr>
              <a:t> for </a:t>
            </a:r>
            <a:r>
              <a:rPr lang="en-US" sz="4000" b="1" dirty="0" smtClean="0">
                <a:latin typeface="Calibri" pitchFamily="34" charset="0"/>
                <a:cs typeface="Arial" charset="0"/>
              </a:rPr>
              <a:t>diverse populations</a:t>
            </a:r>
          </a:p>
          <a:p>
            <a:pPr marL="287338" indent="-287338" eaLnBrk="1" hangingPunct="1">
              <a:lnSpc>
                <a:spcPct val="100000"/>
              </a:lnSpc>
              <a:spcBef>
                <a:spcPct val="0"/>
              </a:spcBef>
              <a:buFont typeface="Arial" charset="0"/>
              <a:buNone/>
            </a:pPr>
            <a:endParaRPr lang="en-US" sz="1400" b="1" dirty="0" smtClean="0">
              <a:latin typeface="Arial" charset="0"/>
              <a:cs typeface="Arial" charset="0"/>
            </a:endParaRPr>
          </a:p>
          <a:p>
            <a:pPr marL="287338" indent="-287338" eaLnBrk="1" hangingPunct="1">
              <a:lnSpc>
                <a:spcPct val="100000"/>
              </a:lnSpc>
              <a:spcBef>
                <a:spcPct val="0"/>
              </a:spcBef>
            </a:pPr>
            <a:r>
              <a:rPr lang="en-US" sz="4000" b="1" dirty="0" smtClean="0">
                <a:latin typeface="Calibri" pitchFamily="34" charset="0"/>
                <a:cs typeface="Arial" charset="0"/>
              </a:rPr>
              <a:t>recommendations</a:t>
            </a:r>
            <a:r>
              <a:rPr lang="en-US" sz="3200" b="1" dirty="0" smtClean="0">
                <a:latin typeface="Calibri" pitchFamily="34" charset="0"/>
                <a:cs typeface="Arial" charset="0"/>
              </a:rPr>
              <a:t> to advance R&amp;</a:t>
            </a:r>
            <a:r>
              <a:rPr lang="en-US" sz="3200" b="1" dirty="0" smtClean="0">
                <a:latin typeface="Calibri" pitchFamily="34" charset="0"/>
                <a:cs typeface="Arial" charset="0"/>
              </a:rPr>
              <a:t>R and community engagement in </a:t>
            </a:r>
            <a:r>
              <a:rPr lang="en-US" sz="3200" b="1" dirty="0" smtClean="0">
                <a:latin typeface="Calibri" pitchFamily="34" charset="0"/>
                <a:cs typeface="Arial" charset="0"/>
              </a:rPr>
              <a:t>diverse populations	</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idx="4294967295"/>
          </p:nvPr>
        </p:nvSpPr>
        <p:spPr bwMode="auto">
          <a:xfrm>
            <a:off x="685800" y="838200"/>
            <a:ext cx="7772400" cy="685800"/>
          </a:xfrm>
          <a:prstGeom prst="rect">
            <a:avLst/>
          </a:prstGeom>
          <a:noFill/>
          <a:ln>
            <a:miter lim="800000"/>
            <a:headEnd/>
            <a:tailEnd/>
          </a:ln>
        </p:spPr>
        <p:txBody>
          <a:bodyPr/>
          <a:lstStyle/>
          <a:p>
            <a:pPr eaLnBrk="1" hangingPunct="1"/>
            <a:r>
              <a:rPr lang="en-US" sz="3600" b="1" dirty="0" smtClean="0"/>
              <a:t>How Do We Address Barriers?</a:t>
            </a:r>
            <a:endParaRPr lang="en-US" sz="2500" b="1" dirty="0" smtClean="0"/>
          </a:p>
        </p:txBody>
      </p:sp>
      <p:sp>
        <p:nvSpPr>
          <p:cNvPr id="139266" name="Rectangle 3"/>
          <p:cNvSpPr>
            <a:spLocks noGrp="1" noChangeArrowheads="1"/>
          </p:cNvSpPr>
          <p:nvPr>
            <p:ph type="body" idx="4294967295"/>
          </p:nvPr>
        </p:nvSpPr>
        <p:spPr bwMode="auto">
          <a:xfrm>
            <a:off x="381000" y="1752600"/>
            <a:ext cx="8458200" cy="4114800"/>
          </a:xfrm>
          <a:prstGeom prst="rect">
            <a:avLst/>
          </a:prstGeom>
          <a:noFill/>
          <a:ln>
            <a:miter lim="800000"/>
            <a:headEnd/>
            <a:tailEnd/>
          </a:ln>
        </p:spPr>
        <p:txBody>
          <a:bodyPr/>
          <a:lstStyle/>
          <a:p>
            <a:pPr eaLnBrk="1" hangingPunct="1"/>
            <a:r>
              <a:rPr lang="en-US" b="1" dirty="0" smtClean="0"/>
              <a:t>Improve fit between the priorities of researchers and those of the community</a:t>
            </a:r>
            <a:endParaRPr lang="en-US" sz="2000" b="1" dirty="0" smtClean="0"/>
          </a:p>
          <a:p>
            <a:pPr eaLnBrk="1" hangingPunct="1">
              <a:lnSpc>
                <a:spcPct val="20000"/>
              </a:lnSpc>
              <a:buFont typeface="Monotype Sorts" pitchFamily="2" charset="2"/>
              <a:buNone/>
            </a:pPr>
            <a:endParaRPr lang="en-US" sz="900" b="1" dirty="0" smtClean="0"/>
          </a:p>
          <a:p>
            <a:pPr eaLnBrk="1" hangingPunct="1"/>
            <a:r>
              <a:rPr lang="en-US" b="1" dirty="0" smtClean="0"/>
              <a:t>Make research accessible</a:t>
            </a:r>
          </a:p>
          <a:p>
            <a:pPr eaLnBrk="1" hangingPunct="1"/>
            <a:r>
              <a:rPr lang="en-US" b="1" dirty="0" smtClean="0"/>
              <a:t>Provide financial incentives</a:t>
            </a:r>
          </a:p>
          <a:p>
            <a:pPr eaLnBrk="1" hangingPunct="1"/>
            <a:r>
              <a:rPr lang="en-US" b="1" dirty="0" smtClean="0"/>
              <a:t>Develop trust, relationships</a:t>
            </a:r>
          </a:p>
          <a:p>
            <a:pPr eaLnBrk="1" hangingPunct="1"/>
            <a:r>
              <a:rPr lang="en-US" b="1" dirty="0" smtClean="0"/>
              <a:t>Meet some of their information or resource needs</a:t>
            </a:r>
            <a:endParaRPr lang="en-US" b="1" dirty="0" smtClean="0"/>
          </a:p>
          <a:p>
            <a:pPr eaLnBrk="1" hangingPunct="1">
              <a:lnSpc>
                <a:spcPct val="30000"/>
              </a:lnSpc>
              <a:buFont typeface="Monotype Sorts" pitchFamily="2" charset="2"/>
              <a:buNone/>
            </a:pPr>
            <a:endParaRPr lang="en-US" sz="2000" b="1" dirty="0" smtClean="0"/>
          </a:p>
        </p:txBody>
      </p:sp>
      <p:sp>
        <p:nvSpPr>
          <p:cNvPr id="2" name="TextBox 1"/>
          <p:cNvSpPr txBox="1"/>
          <p:nvPr/>
        </p:nvSpPr>
        <p:spPr>
          <a:xfrm>
            <a:off x="1981200" y="5794968"/>
            <a:ext cx="7162800" cy="646331"/>
          </a:xfrm>
          <a:prstGeom prst="rect">
            <a:avLst/>
          </a:prstGeom>
          <a:noFill/>
        </p:spPr>
        <p:txBody>
          <a:bodyPr wrap="square" rtlCol="0">
            <a:spAutoFit/>
          </a:bodyPr>
          <a:lstStyle/>
          <a:p>
            <a:r>
              <a:rPr lang="en-US" b="1" dirty="0" err="1">
                <a:cs typeface="Times New Roman" pitchFamily="18" charset="0"/>
              </a:rPr>
              <a:t>Nápoles</a:t>
            </a:r>
            <a:r>
              <a:rPr lang="en-US" b="1" dirty="0">
                <a:cs typeface="Times New Roman" pitchFamily="18" charset="0"/>
              </a:rPr>
              <a:t>-Springer. Research on Aging.</a:t>
            </a:r>
            <a:r>
              <a:rPr lang="en-US" b="1" i="1" dirty="0">
                <a:cs typeface="Times New Roman" pitchFamily="18" charset="0"/>
              </a:rPr>
              <a:t> </a:t>
            </a:r>
            <a:r>
              <a:rPr lang="en-US" b="1" dirty="0">
                <a:cs typeface="Times New Roman" pitchFamily="18" charset="0"/>
              </a:rPr>
              <a:t>2000;22(6):668-691</a:t>
            </a:r>
            <a:r>
              <a:rPr lang="en-US" b="1" dirty="0">
                <a:solidFill>
                  <a:schemeClr val="tx2"/>
                </a:solidFill>
                <a:cs typeface="Times New Roman" pitchFamily="18" charset="0"/>
              </a:rPr>
              <a:t>.</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ChangeArrowheads="1"/>
          </p:cNvSpPr>
          <p:nvPr>
            <p:ph type="ctrTitle" idx="4294967295"/>
          </p:nvPr>
        </p:nvSpPr>
        <p:spPr bwMode="auto">
          <a:xfrm>
            <a:off x="1371600" y="1981200"/>
            <a:ext cx="6648450" cy="1470025"/>
          </a:xfrm>
          <a:prstGeom prst="rect">
            <a:avLst/>
          </a:prstGeom>
          <a:noFill/>
          <a:ln>
            <a:miter lim="800000"/>
            <a:headEnd/>
            <a:tailEnd/>
          </a:ln>
        </p:spPr>
        <p:txBody>
          <a:bodyPr/>
          <a:lstStyle/>
          <a:p>
            <a:pPr eaLnBrk="1" hangingPunct="1"/>
            <a:r>
              <a:rPr lang="en-US" b="1" dirty="0" smtClean="0"/>
              <a:t>What </a:t>
            </a:r>
            <a:r>
              <a:rPr lang="en-US" b="1" dirty="0" smtClean="0"/>
              <a:t>are the Evidence-based Strategies?</a:t>
            </a:r>
            <a:endParaRPr lang="en-US" b="1" dirty="0" smtClean="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sz="quarter" idx="4294967295"/>
          </p:nvPr>
        </p:nvSpPr>
        <p:spPr bwMode="auto">
          <a:xfrm>
            <a:off x="228600" y="2438400"/>
            <a:ext cx="8305800" cy="2209800"/>
          </a:xfrm>
          <a:prstGeom prst="rect">
            <a:avLst/>
          </a:prstGeom>
          <a:ln>
            <a:miter lim="800000"/>
            <a:headEnd/>
            <a:tailEnd/>
          </a:ln>
        </p:spPr>
        <p:txBody>
          <a:bodyPr lIns="0" tIns="0" rIns="0" bIns="0"/>
          <a:lstStyle/>
          <a:p>
            <a:pPr marL="0" indent="0" algn="ctr" eaLnBrk="1" hangingPunct="1">
              <a:lnSpc>
                <a:spcPct val="150000"/>
              </a:lnSpc>
              <a:spcBef>
                <a:spcPct val="0"/>
              </a:spcBef>
              <a:buFont typeface="Arial" charset="0"/>
              <a:buNone/>
              <a:defRPr/>
            </a:pPr>
            <a:r>
              <a:rPr lang="en-US" sz="4000" b="1" dirty="0" smtClean="0">
                <a:solidFill>
                  <a:schemeClr val="tx2"/>
                </a:solidFill>
                <a:latin typeface="Arial" charset="0"/>
                <a:cs typeface="Arial" charset="0"/>
              </a:rPr>
              <a:t>Minorities are </a:t>
            </a:r>
          </a:p>
          <a:p>
            <a:pPr marL="0" indent="0" algn="ctr" eaLnBrk="1" hangingPunct="1">
              <a:lnSpc>
                <a:spcPct val="150000"/>
              </a:lnSpc>
              <a:spcBef>
                <a:spcPct val="0"/>
              </a:spcBef>
              <a:buFont typeface="Arial" charset="0"/>
              <a:buNone/>
              <a:defRPr/>
            </a:pP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less</a:t>
            </a:r>
            <a:r>
              <a:rPr lang="en-US" sz="4000" b="1" dirty="0" smtClean="0">
                <a:solidFill>
                  <a:schemeClr val="tx2"/>
                </a:solidFill>
                <a:latin typeface="Arial" charset="0"/>
                <a:cs typeface="Arial" charset="0"/>
              </a:rPr>
              <a:t> willing to participate</a:t>
            </a:r>
          </a:p>
        </p:txBody>
      </p:sp>
      <p:pic>
        <p:nvPicPr>
          <p:cNvPr id="145410" name="TextBox 1"/>
          <p:cNvPicPr>
            <a:picLocks noChangeArrowheads="1"/>
          </p:cNvPicPr>
          <p:nvPr/>
        </p:nvPicPr>
        <p:blipFill>
          <a:blip r:embed="rId3"/>
          <a:srcRect/>
          <a:stretch>
            <a:fillRect/>
          </a:stretch>
        </p:blipFill>
        <p:spPr bwMode="auto">
          <a:xfrm>
            <a:off x="990600" y="914400"/>
            <a:ext cx="6718300" cy="939800"/>
          </a:xfrm>
          <a:prstGeom prst="rect">
            <a:avLst/>
          </a:prstGeom>
          <a:solidFill>
            <a:schemeClr val="tx1"/>
          </a:solid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Content Placeholder 1"/>
          <p:cNvSpPr>
            <a:spLocks noGrp="1"/>
          </p:cNvSpPr>
          <p:nvPr>
            <p:ph sz="quarter" idx="4294967295"/>
          </p:nvPr>
        </p:nvSpPr>
        <p:spPr bwMode="auto">
          <a:xfrm>
            <a:off x="536575" y="1676400"/>
            <a:ext cx="8226425" cy="3741738"/>
          </a:xfrm>
          <a:prstGeom prst="rect">
            <a:avLst/>
          </a:prstGeom>
          <a:noFill/>
          <a:ln>
            <a:miter lim="800000"/>
            <a:headEnd/>
            <a:tailEnd/>
          </a:ln>
        </p:spPr>
        <p:txBody>
          <a:bodyPr/>
          <a:lstStyle/>
          <a:p>
            <a:pPr eaLnBrk="1" hangingPunct="1"/>
            <a:endParaRPr lang="en-US" smtClean="0">
              <a:latin typeface="Arial" charset="0"/>
              <a:cs typeface="Arial" charset="0"/>
            </a:endParaRPr>
          </a:p>
        </p:txBody>
      </p:sp>
      <p:sp>
        <p:nvSpPr>
          <p:cNvPr id="131074" name="Title 2"/>
          <p:cNvSpPr>
            <a:spLocks noGrp="1"/>
          </p:cNvSpPr>
          <p:nvPr>
            <p:ph type="title" idx="4294967295"/>
          </p:nvPr>
        </p:nvSpPr>
        <p:spPr bwMode="auto">
          <a:xfrm>
            <a:off x="525463" y="266700"/>
            <a:ext cx="7483475" cy="1104900"/>
          </a:xfrm>
          <a:prstGeom prst="rect">
            <a:avLst/>
          </a:prstGeom>
          <a:noFill/>
          <a:ln>
            <a:miter lim="800000"/>
            <a:headEnd/>
            <a:tailEnd/>
          </a:ln>
        </p:spPr>
        <p:txBody>
          <a:bodyPr anchor="ctr"/>
          <a:lstStyle/>
          <a:p>
            <a:pPr eaLnBrk="1" hangingPunct="1"/>
            <a:r>
              <a:rPr lang="en-US" sz="2500" smtClean="0">
                <a:latin typeface="Arial" charset="0"/>
                <a:cs typeface="Arial" charset="0"/>
              </a:rPr>
              <a:t>Conceptual Framework</a:t>
            </a:r>
          </a:p>
        </p:txBody>
      </p:sp>
      <p:pic>
        <p:nvPicPr>
          <p:cNvPr id="131075" name="Picture 2"/>
          <p:cNvPicPr>
            <a:picLocks noChangeAspect="1" noChangeArrowheads="1"/>
          </p:cNvPicPr>
          <p:nvPr/>
        </p:nvPicPr>
        <p:blipFill>
          <a:blip r:embed="rId3"/>
          <a:srcRect/>
          <a:stretch>
            <a:fillRect/>
          </a:stretch>
        </p:blipFill>
        <p:spPr bwMode="auto">
          <a:xfrm>
            <a:off x="0" y="457200"/>
            <a:ext cx="9144000" cy="5715000"/>
          </a:xfrm>
          <a:prstGeom prst="rect">
            <a:avLst/>
          </a:prstGeom>
          <a:noFill/>
          <a:ln w="9525">
            <a:noFill/>
            <a:miter lim="800000"/>
            <a:headEnd/>
            <a:tailEnd/>
          </a:ln>
        </p:spPr>
      </p:pic>
      <p:sp>
        <p:nvSpPr>
          <p:cNvPr id="131076" name="TextBox 4"/>
          <p:cNvSpPr txBox="1">
            <a:spLocks noChangeArrowheads="1"/>
          </p:cNvSpPr>
          <p:nvPr/>
        </p:nvSpPr>
        <p:spPr bwMode="auto">
          <a:xfrm>
            <a:off x="6172200" y="5715000"/>
            <a:ext cx="2722563" cy="336550"/>
          </a:xfrm>
          <a:prstGeom prst="rect">
            <a:avLst/>
          </a:prstGeom>
          <a:noFill/>
          <a:ln w="9525">
            <a:noFill/>
            <a:miter lim="800000"/>
            <a:headEnd/>
            <a:tailEnd/>
          </a:ln>
        </p:spPr>
        <p:txBody>
          <a:bodyPr>
            <a:spAutoFit/>
          </a:bodyPr>
          <a:lstStyle/>
          <a:p>
            <a:r>
              <a:rPr lang="en-US" sz="1600" b="1">
                <a:solidFill>
                  <a:srgbClr val="24222A"/>
                </a:solidFill>
                <a:ea typeface="ＭＳ Ｐゴシック" pitchFamily="34" charset="-128"/>
                <a:cs typeface="Arial" charset="0"/>
              </a:rPr>
              <a:t>Jean Ford et al. 2007</a:t>
            </a:r>
          </a:p>
        </p:txBody>
      </p:sp>
      <p:sp>
        <p:nvSpPr>
          <p:cNvPr id="6" name="Rectangle 5"/>
          <p:cNvSpPr/>
          <p:nvPr/>
        </p:nvSpPr>
        <p:spPr>
          <a:xfrm>
            <a:off x="2667000" y="2133600"/>
            <a:ext cx="1339850" cy="146208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4419600" y="2133600"/>
            <a:ext cx="1344613" cy="146208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6096000" y="2133600"/>
            <a:ext cx="1344613" cy="146367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Rectangle 5"/>
          <p:cNvSpPr/>
          <p:nvPr/>
        </p:nvSpPr>
        <p:spPr>
          <a:xfrm>
            <a:off x="762000" y="2133600"/>
            <a:ext cx="1524000" cy="146208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ChangeArrowheads="1"/>
          </p:cNvSpPr>
          <p:nvPr>
            <p:ph type="title"/>
          </p:nvPr>
        </p:nvSpPr>
        <p:spPr bwMode="auto">
          <a:xfrm>
            <a:off x="533400" y="609600"/>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b="1" smtClean="0"/>
              <a:t>When Awareness &amp; </a:t>
            </a:r>
            <a:br>
              <a:rPr lang="en-US" sz="3600" b="1" smtClean="0"/>
            </a:br>
            <a:r>
              <a:rPr lang="en-US" sz="3600" b="1" smtClean="0"/>
              <a:t>Opportunity Exist (N=70,000+)</a:t>
            </a:r>
          </a:p>
        </p:txBody>
      </p:sp>
      <p:sp>
        <p:nvSpPr>
          <p:cNvPr id="147458" name="Rectangle 3"/>
          <p:cNvSpPr>
            <a:spLocks noGrp="1" noChangeArrowheads="1"/>
          </p:cNvSpPr>
          <p:nvPr>
            <p:ph type="body" idx="1"/>
          </p:nvPr>
        </p:nvSpPr>
        <p:spPr bwMode="auto">
          <a:xfrm>
            <a:off x="762000" y="1905000"/>
            <a:ext cx="8001000" cy="4419600"/>
          </a:xfrm>
          <a:noFill/>
          <a:ln>
            <a:miter lim="800000"/>
            <a:headEnd/>
            <a:tailEnd/>
          </a:ln>
        </p:spPr>
        <p:txBody>
          <a:bodyPr vert="horz" wrap="square" lIns="91440" tIns="45720" rIns="91440" bIns="45720" numCol="1" anchor="t" anchorCtr="0" compatLnSpc="1">
            <a:prstTxWarp prst="textNoShape">
              <a:avLst/>
            </a:prstTxWarp>
          </a:bodyPr>
          <a:lstStyle/>
          <a:p>
            <a:pPr marL="122238" lvl="1" indent="1588" eaLnBrk="1" hangingPunct="1">
              <a:buFontTx/>
              <a:buNone/>
            </a:pPr>
            <a:r>
              <a:rPr lang="en-US" b="1" smtClean="0"/>
              <a:t>WTP compared to Whites 									</a:t>
            </a:r>
            <a:r>
              <a:rPr lang="en-US" b="1" u="sng" smtClean="0"/>
              <a:t>OR</a:t>
            </a:r>
            <a:r>
              <a:rPr lang="en-US" b="1" smtClean="0"/>
              <a:t>	    </a:t>
            </a:r>
            <a:r>
              <a:rPr lang="en-US" b="1" u="sng" smtClean="0"/>
              <a:t>95% CI</a:t>
            </a:r>
          </a:p>
          <a:p>
            <a:pPr marL="122238" lvl="1" indent="1588" eaLnBrk="1" hangingPunct="1">
              <a:buFontTx/>
              <a:buNone/>
            </a:pPr>
            <a:r>
              <a:rPr lang="en-US" b="1" smtClean="0"/>
              <a:t>3 interview studies</a:t>
            </a:r>
          </a:p>
          <a:p>
            <a:pPr marL="122238" lvl="1" indent="1588" eaLnBrk="1" hangingPunct="1">
              <a:buFontTx/>
              <a:buNone/>
            </a:pPr>
            <a:r>
              <a:rPr lang="en-US" b="1" smtClean="0"/>
              <a:t>	AA				.92	  (.84 – 1.02)</a:t>
            </a:r>
          </a:p>
          <a:p>
            <a:pPr marL="122238" lvl="1" indent="1588" eaLnBrk="1" hangingPunct="1">
              <a:buFontTx/>
              <a:buNone/>
            </a:pPr>
            <a:r>
              <a:rPr lang="en-US" b="1" smtClean="0"/>
              <a:t>	Latinos			1.37	  (.94 – 1.98)</a:t>
            </a:r>
          </a:p>
          <a:p>
            <a:pPr marL="122238" lvl="1" indent="1588" eaLnBrk="1" hangingPunct="1">
              <a:buFontTx/>
              <a:buNone/>
            </a:pPr>
            <a:r>
              <a:rPr lang="en-US" b="1" smtClean="0"/>
              <a:t>10 clinical interventions</a:t>
            </a:r>
          </a:p>
          <a:p>
            <a:pPr marL="122238" lvl="1" indent="1588" eaLnBrk="1" hangingPunct="1">
              <a:buFontTx/>
              <a:buNone/>
            </a:pPr>
            <a:r>
              <a:rPr lang="en-US" b="1" smtClean="0"/>
              <a:t>	AA				1.06   (.78 – 1.45)</a:t>
            </a:r>
          </a:p>
          <a:p>
            <a:pPr marL="122238" lvl="1" indent="1588" eaLnBrk="1" hangingPunct="1">
              <a:buFontTx/>
              <a:buNone/>
            </a:pPr>
            <a:r>
              <a:rPr lang="en-US" b="1" smtClean="0"/>
              <a:t>	Latinos			</a:t>
            </a:r>
            <a:r>
              <a:rPr lang="en-US" b="1" u="sng" smtClean="0"/>
              <a:t>1.33</a:t>
            </a:r>
            <a:r>
              <a:rPr lang="en-US" b="1" smtClean="0"/>
              <a:t>   (1.08 – 1.65)</a:t>
            </a:r>
          </a:p>
          <a:p>
            <a:pPr marL="122238" lvl="1" indent="1588" algn="r" eaLnBrk="1" hangingPunct="1">
              <a:buFontTx/>
              <a:buNone/>
            </a:pPr>
            <a:r>
              <a:rPr lang="en-US" sz="1800" smtClean="0">
                <a:latin typeface="Times New Roman" pitchFamily="18" charset="0"/>
              </a:rPr>
              <a:t>	</a:t>
            </a:r>
            <a:r>
              <a:rPr lang="en-US" sz="1800" b="1" smtClean="0"/>
              <a:t>Wendler D, et al., 2006. PLoS Med;3(2):e19</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idx="4294967295"/>
          </p:nvPr>
        </p:nvSpPr>
        <p:spPr bwMode="auto">
          <a:xfrm>
            <a:off x="457200" y="914400"/>
            <a:ext cx="7772400" cy="685800"/>
          </a:xfrm>
          <a:prstGeom prst="rect">
            <a:avLst/>
          </a:prstGeom>
          <a:noFill/>
          <a:ln>
            <a:miter lim="800000"/>
            <a:headEnd/>
            <a:tailEnd/>
          </a:ln>
        </p:spPr>
        <p:txBody>
          <a:bodyPr/>
          <a:lstStyle/>
          <a:p>
            <a:pPr eaLnBrk="1" hangingPunct="1"/>
            <a:r>
              <a:rPr lang="en-US" sz="3600" b="1" dirty="0" smtClean="0"/>
              <a:t>Willingness to Participate</a:t>
            </a:r>
            <a:endParaRPr lang="en-US" sz="2500" b="1" dirty="0" smtClean="0"/>
          </a:p>
        </p:txBody>
      </p:sp>
      <p:sp>
        <p:nvSpPr>
          <p:cNvPr id="139266" name="Rectangle 3"/>
          <p:cNvSpPr>
            <a:spLocks noGrp="1" noChangeArrowheads="1"/>
          </p:cNvSpPr>
          <p:nvPr>
            <p:ph type="body" idx="4294967295"/>
          </p:nvPr>
        </p:nvSpPr>
        <p:spPr bwMode="auto">
          <a:xfrm>
            <a:off x="381000" y="1676400"/>
            <a:ext cx="8458200" cy="4343400"/>
          </a:xfrm>
          <a:prstGeom prst="rect">
            <a:avLst/>
          </a:prstGeom>
          <a:noFill/>
          <a:ln>
            <a:miter lim="800000"/>
            <a:headEnd/>
            <a:tailEnd/>
          </a:ln>
        </p:spPr>
        <p:txBody>
          <a:bodyPr/>
          <a:lstStyle/>
          <a:p>
            <a:pPr eaLnBrk="1" hangingPunct="1">
              <a:lnSpc>
                <a:spcPct val="20000"/>
              </a:lnSpc>
              <a:buFont typeface="Monotype Sorts" pitchFamily="2" charset="2"/>
              <a:buNone/>
            </a:pPr>
            <a:endParaRPr lang="en-US" sz="900" b="1" dirty="0" smtClean="0"/>
          </a:p>
          <a:p>
            <a:pPr eaLnBrk="1" hangingPunct="1"/>
            <a:r>
              <a:rPr lang="en-US" b="1" dirty="0" smtClean="0"/>
              <a:t>AA &amp; L community members value knowledge and desire to participate, especially if improves their own or communities’ health</a:t>
            </a:r>
          </a:p>
          <a:p>
            <a:pPr eaLnBrk="1" hangingPunct="1">
              <a:lnSpc>
                <a:spcPct val="30000"/>
              </a:lnSpc>
              <a:buFont typeface="Monotype Sorts" pitchFamily="2" charset="2"/>
              <a:buNone/>
            </a:pPr>
            <a:endParaRPr lang="en-US" b="1" dirty="0" smtClean="0"/>
          </a:p>
          <a:p>
            <a:pPr eaLnBrk="1" hangingPunct="1"/>
            <a:r>
              <a:rPr lang="en-US" b="1" dirty="0" smtClean="0"/>
              <a:t>AA &amp; L are willing to participate if:</a:t>
            </a:r>
          </a:p>
          <a:p>
            <a:pPr lvl="1" eaLnBrk="1" hangingPunct="1"/>
            <a:r>
              <a:rPr lang="en-US" sz="3200" b="1" dirty="0" smtClean="0"/>
              <a:t>we openly address their concerns </a:t>
            </a:r>
          </a:p>
          <a:p>
            <a:pPr lvl="1" eaLnBrk="1" hangingPunct="1"/>
            <a:r>
              <a:rPr lang="en-US" sz="3200" b="1" dirty="0" smtClean="0"/>
              <a:t>we reduce barriers to participating</a:t>
            </a:r>
          </a:p>
        </p:txBody>
      </p:sp>
      <p:sp>
        <p:nvSpPr>
          <p:cNvPr id="2" name="TextBox 1"/>
          <p:cNvSpPr txBox="1"/>
          <p:nvPr/>
        </p:nvSpPr>
        <p:spPr>
          <a:xfrm>
            <a:off x="1981200" y="5867400"/>
            <a:ext cx="7162800" cy="646331"/>
          </a:xfrm>
          <a:prstGeom prst="rect">
            <a:avLst/>
          </a:prstGeom>
          <a:noFill/>
        </p:spPr>
        <p:txBody>
          <a:bodyPr wrap="square" rtlCol="0">
            <a:spAutoFit/>
          </a:bodyPr>
          <a:lstStyle/>
          <a:p>
            <a:r>
              <a:rPr lang="en-US" b="1" dirty="0" err="1">
                <a:cs typeface="Times New Roman" pitchFamily="18" charset="0"/>
              </a:rPr>
              <a:t>Nápoles</a:t>
            </a:r>
            <a:r>
              <a:rPr lang="en-US" b="1" dirty="0">
                <a:cs typeface="Times New Roman" pitchFamily="18" charset="0"/>
              </a:rPr>
              <a:t>-Springer. Research on Aging.</a:t>
            </a:r>
            <a:r>
              <a:rPr lang="en-US" b="1" i="1" dirty="0">
                <a:cs typeface="Times New Roman" pitchFamily="18" charset="0"/>
              </a:rPr>
              <a:t> </a:t>
            </a:r>
            <a:r>
              <a:rPr lang="en-US" b="1" dirty="0">
                <a:cs typeface="Times New Roman" pitchFamily="18" charset="0"/>
              </a:rPr>
              <a:t>2000;22(6):668-691</a:t>
            </a:r>
            <a:r>
              <a:rPr lang="en-US" b="1" dirty="0">
                <a:solidFill>
                  <a:schemeClr val="tx2"/>
                </a:solidFill>
                <a:cs typeface="Times New Roman" pitchFamily="18" charset="0"/>
              </a:rPr>
              <a:t>.</a:t>
            </a:r>
          </a:p>
          <a:p>
            <a:endParaRPr lang="en-US" dirty="0"/>
          </a:p>
        </p:txBody>
      </p:sp>
    </p:spTree>
    <p:extLst>
      <p:ext uri="{BB962C8B-B14F-4D97-AF65-F5344CB8AC3E}">
        <p14:creationId xmlns:p14="http://schemas.microsoft.com/office/powerpoint/2010/main" val="10363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Number Placeholder 5"/>
          <p:cNvSpPr txBox="1">
            <a:spLocks noGrp="1"/>
          </p:cNvSpPr>
          <p:nvPr/>
        </p:nvSpPr>
        <p:spPr bwMode="auto">
          <a:xfrm>
            <a:off x="6858000" y="6172200"/>
            <a:ext cx="1905000" cy="639763"/>
          </a:xfrm>
          <a:prstGeom prst="rect">
            <a:avLst/>
          </a:prstGeom>
          <a:noFill/>
          <a:ln w="9525">
            <a:noFill/>
            <a:miter lim="800000"/>
            <a:headEnd/>
            <a:tailEnd/>
          </a:ln>
        </p:spPr>
        <p:txBody>
          <a:bodyPr wrap="none" lIns="92075" tIns="46038" rIns="92075" bIns="46038" anchor="ctr"/>
          <a:lstStyle/>
          <a:p>
            <a:pPr algn="r"/>
            <a:endParaRPr lang="en-US" sz="1400">
              <a:latin typeface="Times New Roman" pitchFamily="18" charset="0"/>
              <a:ea typeface="ＭＳ Ｐゴシック" pitchFamily="34" charset="-128"/>
            </a:endParaRPr>
          </a:p>
        </p:txBody>
      </p:sp>
      <p:sp>
        <p:nvSpPr>
          <p:cNvPr id="143362" name="Rectangle 2"/>
          <p:cNvSpPr>
            <a:spLocks noGrp="1" noChangeArrowheads="1"/>
          </p:cNvSpPr>
          <p:nvPr>
            <p:ph type="title"/>
          </p:nvPr>
        </p:nvSpPr>
        <p:spPr bwMode="auto">
          <a:xfrm>
            <a:off x="533400" y="838200"/>
            <a:ext cx="7162800" cy="7239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b="1" smtClean="0"/>
              <a:t>Current Status of R &amp; R Science</a:t>
            </a:r>
          </a:p>
        </p:txBody>
      </p:sp>
      <p:sp>
        <p:nvSpPr>
          <p:cNvPr id="143363" name="Rectangle 3"/>
          <p:cNvSpPr>
            <a:spLocks noGrp="1" noChangeArrowheads="1"/>
          </p:cNvSpPr>
          <p:nvPr>
            <p:ph type="body" idx="1"/>
          </p:nvPr>
        </p:nvSpPr>
        <p:spPr bwMode="auto">
          <a:xfrm>
            <a:off x="457200" y="1600200"/>
            <a:ext cx="8229600" cy="45720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buFont typeface="Monotype Sorts" pitchFamily="2" charset="2"/>
              <a:buNone/>
            </a:pPr>
            <a:r>
              <a:rPr lang="en-US" b="1" smtClean="0"/>
              <a:t>4 Systematic reviews concluded:</a:t>
            </a:r>
          </a:p>
          <a:p>
            <a:pPr eaLnBrk="1" hangingPunct="1"/>
            <a:r>
              <a:rPr lang="en-US" b="1" smtClean="0"/>
              <a:t>Need for </a:t>
            </a:r>
            <a:r>
              <a:rPr lang="en-US" b="1" u="sng" smtClean="0"/>
              <a:t>more</a:t>
            </a:r>
            <a:r>
              <a:rPr lang="en-US" b="1" smtClean="0"/>
              <a:t> systematic research</a:t>
            </a:r>
          </a:p>
          <a:p>
            <a:pPr eaLnBrk="1" hangingPunct="1"/>
            <a:r>
              <a:rPr lang="en-US" b="1" smtClean="0"/>
              <a:t>To test efficacy of </a:t>
            </a:r>
            <a:r>
              <a:rPr lang="en-US" b="1" u="sng" smtClean="0"/>
              <a:t>specific methods</a:t>
            </a:r>
          </a:p>
          <a:p>
            <a:pPr eaLnBrk="1" hangingPunct="1"/>
            <a:r>
              <a:rPr lang="en-US" b="1" smtClean="0"/>
              <a:t>With greater </a:t>
            </a:r>
            <a:r>
              <a:rPr lang="en-US" b="1" u="sng" smtClean="0"/>
              <a:t>methodological rigor</a:t>
            </a:r>
          </a:p>
          <a:p>
            <a:pPr eaLnBrk="1" hangingPunct="1"/>
            <a:r>
              <a:rPr lang="en-US" b="1" smtClean="0"/>
              <a:t> In </a:t>
            </a:r>
            <a:r>
              <a:rPr lang="en-US" b="1" u="sng" smtClean="0"/>
              <a:t>specific groups</a:t>
            </a:r>
          </a:p>
          <a:p>
            <a:pPr algn="r" eaLnBrk="1" hangingPunct="1">
              <a:buFont typeface="Monotype Sorts" pitchFamily="2" charset="2"/>
              <a:buNone/>
            </a:pPr>
            <a:endParaRPr lang="en-US" sz="1600" b="1" smtClean="0"/>
          </a:p>
          <a:p>
            <a:pPr algn="r" eaLnBrk="1" hangingPunct="1">
              <a:buFont typeface="Monotype Sorts" pitchFamily="2" charset="2"/>
              <a:buNone/>
            </a:pPr>
            <a:r>
              <a:rPr lang="en-US" sz="1600" smtClean="0">
                <a:latin typeface="Times New Roman" pitchFamily="18" charset="0"/>
              </a:rPr>
              <a:t>Ford JG, et al. Cancer  2007;112:228-42. </a:t>
            </a:r>
          </a:p>
          <a:p>
            <a:pPr algn="r" eaLnBrk="1" hangingPunct="1">
              <a:buFont typeface="Monotype Sorts" pitchFamily="2" charset="2"/>
              <a:buNone/>
            </a:pPr>
            <a:r>
              <a:rPr lang="en-US" sz="1600" smtClean="0">
                <a:latin typeface="Times New Roman" pitchFamily="18" charset="0"/>
              </a:rPr>
              <a:t>Lai G, et al. Clinical Trials 2006;3:133-141.</a:t>
            </a:r>
          </a:p>
          <a:p>
            <a:pPr algn="r" eaLnBrk="1" hangingPunct="1">
              <a:buFont typeface="Monotype Sorts" pitchFamily="2" charset="2"/>
              <a:buNone/>
            </a:pPr>
            <a:r>
              <a:rPr lang="en-US" sz="1600" smtClean="0">
                <a:latin typeface="Times New Roman" pitchFamily="18" charset="0"/>
              </a:rPr>
              <a:t>UyBico SJ, et al. JGIM 2007;22(6):852-63.</a:t>
            </a:r>
          </a:p>
          <a:p>
            <a:pPr algn="r" eaLnBrk="1" hangingPunct="1">
              <a:buFont typeface="Monotype Sorts" pitchFamily="2" charset="2"/>
              <a:buNone/>
            </a:pPr>
            <a:r>
              <a:rPr lang="en-US" sz="1600" smtClean="0">
                <a:latin typeface="Times New Roman" pitchFamily="18" charset="0"/>
              </a:rPr>
              <a:t>Yancey A, et al. Annu Rev Pub Hlth 2006;27:9.1-9.28</a:t>
            </a:r>
          </a:p>
          <a:p>
            <a:pPr algn="r" eaLnBrk="1" hangingPunct="1">
              <a:buFont typeface="Monotype Sorts" pitchFamily="2" charset="2"/>
              <a:buNone/>
            </a:pPr>
            <a:endParaRPr lang="en-US" sz="1600" smtClean="0">
              <a:latin typeface="Times New Roman" pitchFamily="18" charset="0"/>
            </a:endParaRPr>
          </a:p>
        </p:txBody>
      </p:sp>
      <p:sp>
        <p:nvSpPr>
          <p:cNvPr id="143364" name="Text Box 6"/>
          <p:cNvSpPr txBox="1">
            <a:spLocks noChangeArrowheads="1"/>
          </p:cNvSpPr>
          <p:nvPr/>
        </p:nvSpPr>
        <p:spPr bwMode="auto">
          <a:xfrm>
            <a:off x="685800" y="6019800"/>
            <a:ext cx="5943600" cy="457200"/>
          </a:xfrm>
          <a:prstGeom prst="rect">
            <a:avLst/>
          </a:prstGeom>
          <a:noFill/>
          <a:ln w="9525">
            <a:noFill/>
            <a:miter lim="800000"/>
            <a:headEnd/>
            <a:tailEnd/>
          </a:ln>
        </p:spPr>
        <p:txBody>
          <a:bodyPr>
            <a:spAutoFit/>
          </a:bodyPr>
          <a:lstStyle/>
          <a:p>
            <a:pPr>
              <a:spcBef>
                <a:spcPct val="50000"/>
              </a:spcBef>
            </a:pPr>
            <a:endParaRPr lang="en-US" sz="3200">
              <a:latin typeface="Times New Roman" pitchFamily="18" charset="0"/>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title"/>
          </p:nvPr>
        </p:nvSpPr>
        <p:spPr bwMode="auto">
          <a:xfrm>
            <a:off x="685800" y="1447800"/>
            <a:ext cx="7772400" cy="8763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400" b="1" smtClean="0"/>
              <a:t>What We Know about Barriers/Enhancers</a:t>
            </a:r>
          </a:p>
        </p:txBody>
      </p:sp>
      <p:sp>
        <p:nvSpPr>
          <p:cNvPr id="149506" name="Rectangle 3"/>
          <p:cNvSpPr>
            <a:spLocks noGrp="1" noChangeArrowheads="1"/>
          </p:cNvSpPr>
          <p:nvPr>
            <p:ph type="body" idx="1"/>
          </p:nvPr>
        </p:nvSpPr>
        <p:spPr bwMode="auto">
          <a:xfrm>
            <a:off x="457200" y="2286000"/>
            <a:ext cx="8686800" cy="35052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buFont typeface="Monotype Sorts" pitchFamily="2" charset="2"/>
              <a:buNone/>
            </a:pPr>
            <a:r>
              <a:rPr lang="en-US" b="1" smtClean="0"/>
              <a:t>Observational Data</a:t>
            </a:r>
          </a:p>
          <a:p>
            <a:pPr eaLnBrk="1" hangingPunct="1"/>
            <a:r>
              <a:rPr lang="en-US" b="1" smtClean="0"/>
              <a:t>Extensive time, expense, effort</a:t>
            </a:r>
          </a:p>
          <a:p>
            <a:pPr eaLnBrk="1" hangingPunct="1"/>
            <a:r>
              <a:rPr lang="en-US" b="1" smtClean="0"/>
              <a:t>Community is key </a:t>
            </a:r>
          </a:p>
          <a:p>
            <a:pPr eaLnBrk="1" hangingPunct="1"/>
            <a:r>
              <a:rPr lang="en-US" b="1" smtClean="0"/>
              <a:t>Culturally sensitive methods</a:t>
            </a:r>
          </a:p>
          <a:p>
            <a:pPr eaLnBrk="1" hangingPunct="1"/>
            <a:r>
              <a:rPr lang="en-US" b="1" smtClean="0"/>
              <a:t>Multiple methods = higher yield</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ChangeArrowheads="1"/>
          </p:cNvSpPr>
          <p:nvPr>
            <p:ph type="title"/>
          </p:nvPr>
        </p:nvSpPr>
        <p:spPr bwMode="auto">
          <a:xfrm>
            <a:off x="228600" y="1219200"/>
            <a:ext cx="8229600" cy="685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400" b="1" smtClean="0"/>
              <a:t>What We Know about What Works</a:t>
            </a:r>
          </a:p>
        </p:txBody>
      </p:sp>
      <p:sp>
        <p:nvSpPr>
          <p:cNvPr id="151554" name="Rectangle 3"/>
          <p:cNvSpPr>
            <a:spLocks noGrp="1" noChangeArrowheads="1"/>
          </p:cNvSpPr>
          <p:nvPr>
            <p:ph type="body" idx="1"/>
          </p:nvPr>
        </p:nvSpPr>
        <p:spPr bwMode="auto">
          <a:xfrm>
            <a:off x="228600" y="2819400"/>
            <a:ext cx="8229600" cy="3276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en-US" b="1" smtClean="0"/>
              <a:t>Mass mailing is effective in African Ams, esp. mid-higher SES; referral by friend for all r/e </a:t>
            </a:r>
          </a:p>
          <a:p>
            <a:pPr eaLnBrk="1" hangingPunct="1">
              <a:lnSpc>
                <a:spcPct val="80000"/>
              </a:lnSpc>
            </a:pPr>
            <a:r>
              <a:rPr lang="en-US" b="1" smtClean="0"/>
              <a:t>Personal contact is key, but expensive </a:t>
            </a:r>
          </a:p>
          <a:p>
            <a:pPr eaLnBrk="1" hangingPunct="1">
              <a:lnSpc>
                <a:spcPct val="80000"/>
              </a:lnSpc>
            </a:pPr>
            <a:r>
              <a:rPr lang="en-US" b="1" smtClean="0"/>
              <a:t>Bus ads work in metro areas</a:t>
            </a:r>
          </a:p>
          <a:p>
            <a:pPr eaLnBrk="1" hangingPunct="1">
              <a:lnSpc>
                <a:spcPct val="80000"/>
              </a:lnSpc>
            </a:pPr>
            <a:r>
              <a:rPr lang="en-US" b="1" smtClean="0"/>
              <a:t>Incentives – modest increase in survey response rates; timing is not important</a:t>
            </a:r>
          </a:p>
        </p:txBody>
      </p:sp>
      <p:sp>
        <p:nvSpPr>
          <p:cNvPr id="151555" name="Text Box 6"/>
          <p:cNvSpPr txBox="1">
            <a:spLocks noChangeArrowheads="1"/>
          </p:cNvSpPr>
          <p:nvPr/>
        </p:nvSpPr>
        <p:spPr bwMode="auto">
          <a:xfrm>
            <a:off x="2590800" y="1981200"/>
            <a:ext cx="3505200" cy="579438"/>
          </a:xfrm>
          <a:prstGeom prst="rect">
            <a:avLst/>
          </a:prstGeom>
          <a:noFill/>
          <a:ln w="9525">
            <a:noFill/>
            <a:miter lim="800000"/>
            <a:headEnd/>
            <a:tailEnd/>
          </a:ln>
        </p:spPr>
        <p:txBody>
          <a:bodyPr>
            <a:spAutoFit/>
          </a:bodyPr>
          <a:lstStyle/>
          <a:p>
            <a:pPr>
              <a:spcBef>
                <a:spcPct val="50000"/>
              </a:spcBef>
            </a:pPr>
            <a:r>
              <a:rPr lang="en-US" sz="3200" b="1">
                <a:latin typeface="Calibri" pitchFamily="34" charset="0"/>
              </a:rPr>
              <a:t>Observational Data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12"/>
          </p:nvPr>
        </p:nvSpPr>
        <p:spPr/>
        <p:txBody>
          <a:bodyPr/>
          <a:lstStyle/>
          <a:p>
            <a:pPr>
              <a:defRPr/>
            </a:pPr>
            <a:fld id="{0E01E7F5-5F87-4839-BE76-EA275EE9867E}" type="slidenum">
              <a:rPr lang="en-US"/>
              <a:pPr>
                <a:defRPr/>
              </a:pPr>
              <a:t>29</a:t>
            </a:fld>
            <a:endParaRPr lang="en-US"/>
          </a:p>
        </p:txBody>
      </p:sp>
      <p:sp>
        <p:nvSpPr>
          <p:cNvPr id="153601" name="Rectangle 2"/>
          <p:cNvSpPr>
            <a:spLocks noGrp="1" noChangeArrowheads="1"/>
          </p:cNvSpPr>
          <p:nvPr>
            <p:ph type="title"/>
          </p:nvPr>
        </p:nvSpPr>
        <p:spPr bwMode="auto">
          <a:xfrm>
            <a:off x="533400" y="1524000"/>
            <a:ext cx="8077200" cy="762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b="1" smtClean="0"/>
              <a:t>Experimental RCTs of Recruitment Methods</a:t>
            </a:r>
          </a:p>
        </p:txBody>
      </p:sp>
      <p:sp>
        <p:nvSpPr>
          <p:cNvPr id="153602" name="Rectangle 3"/>
          <p:cNvSpPr>
            <a:spLocks noGrp="1" noChangeArrowheads="1"/>
          </p:cNvSpPr>
          <p:nvPr>
            <p:ph type="body" sz="half" idx="1"/>
          </p:nvPr>
        </p:nvSpPr>
        <p:spPr bwMode="auto">
          <a:xfrm>
            <a:off x="838200" y="2514600"/>
            <a:ext cx="4114800" cy="3048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Monotype Sorts" pitchFamily="2" charset="2"/>
              <a:buNone/>
            </a:pPr>
            <a:endParaRPr lang="en-US" sz="2800" smtClean="0">
              <a:latin typeface="Times New Roman" pitchFamily="18" charset="0"/>
            </a:endParaRPr>
          </a:p>
          <a:p>
            <a:pPr eaLnBrk="1" hangingPunct="1">
              <a:buFont typeface="Monotype Sorts" pitchFamily="2" charset="2"/>
              <a:buNone/>
            </a:pPr>
            <a:r>
              <a:rPr lang="en-US" sz="2800" smtClean="0">
                <a:latin typeface="Times New Roman" pitchFamily="18" charset="0"/>
              </a:rPr>
              <a:t>	</a:t>
            </a:r>
            <a:r>
              <a:rPr lang="en-US" sz="2800" b="1" smtClean="0">
                <a:latin typeface="Times New Roman" pitchFamily="18" charset="0"/>
              </a:rPr>
              <a:t>Special issue in </a:t>
            </a:r>
            <a:r>
              <a:rPr lang="en-US" sz="2800" b="1" i="1" smtClean="0">
                <a:latin typeface="Times New Roman" pitchFamily="18" charset="0"/>
              </a:rPr>
              <a:t>Community Genetics 2008; 11</a:t>
            </a:r>
          </a:p>
          <a:p>
            <a:pPr eaLnBrk="1" hangingPunct="1">
              <a:buFont typeface="Monotype Sorts" pitchFamily="2" charset="2"/>
              <a:buNone/>
            </a:pPr>
            <a:endParaRPr lang="en-US" sz="2800" i="1" smtClean="0">
              <a:latin typeface="Times New Roman" pitchFamily="18" charset="0"/>
            </a:endParaRPr>
          </a:p>
        </p:txBody>
      </p:sp>
      <p:pic>
        <p:nvPicPr>
          <p:cNvPr id="153603" name="Picture 4" descr="CVR_genetics"/>
          <p:cNvPicPr>
            <a:picLocks noGrp="1" noChangeAspect="1" noChangeArrowheads="1"/>
          </p:cNvPicPr>
          <p:nvPr>
            <p:ph sz="half" idx="2"/>
          </p:nvPr>
        </p:nvPicPr>
        <p:blipFill>
          <a:blip r:embed="rId3"/>
          <a:srcRect/>
          <a:stretch>
            <a:fillRect/>
          </a:stretch>
        </p:blipFill>
        <p:spPr bwMode="auto">
          <a:xfrm>
            <a:off x="5562600" y="2590800"/>
            <a:ext cx="2439988" cy="3124200"/>
          </a:xfrm>
          <a:noFill/>
          <a:ln>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ctrTitle"/>
          </p:nvPr>
        </p:nvSpPr>
        <p:spPr bwMode="auto">
          <a:xfrm>
            <a:off x="1371600" y="1981200"/>
            <a:ext cx="6648450" cy="14700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smtClean="0"/>
              <a:t>Lack of Attention </a:t>
            </a:r>
            <a:br>
              <a:rPr lang="en-US" b="1" smtClean="0"/>
            </a:br>
            <a:r>
              <a:rPr lang="en-US" b="1" smtClean="0"/>
              <a:t>to the Issues</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ChangeArrowheads="1"/>
          </p:cNvSpPr>
          <p:nvPr>
            <p:ph type="title"/>
          </p:nvPr>
        </p:nvSpPr>
        <p:spPr bwMode="auto">
          <a:xfrm>
            <a:off x="838200" y="990600"/>
            <a:ext cx="7315200" cy="11049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b="1" smtClean="0"/>
              <a:t>Asians – Cancer Genetics Networks</a:t>
            </a:r>
            <a:br>
              <a:rPr lang="en-US" sz="3600" b="1" smtClean="0"/>
            </a:br>
            <a:r>
              <a:rPr lang="en-US" sz="3600" b="1" smtClean="0"/>
              <a:t> UCI &amp; Fred Hutchinson</a:t>
            </a:r>
          </a:p>
        </p:txBody>
      </p:sp>
      <p:sp>
        <p:nvSpPr>
          <p:cNvPr id="160771" name="Rectangle 3"/>
          <p:cNvSpPr>
            <a:spLocks noGrp="1" noChangeArrowheads="1"/>
          </p:cNvSpPr>
          <p:nvPr>
            <p:ph type="body" idx="1"/>
          </p:nvPr>
        </p:nvSpPr>
        <p:spPr bwMode="auto">
          <a:xfrm>
            <a:off x="457200" y="2332038"/>
            <a:ext cx="8229600" cy="3840162"/>
          </a:xfrm>
          <a:ln>
            <a:miter lim="800000"/>
            <a:headEnd/>
            <a:tailEnd/>
          </a:ln>
        </p:spPr>
        <p:txBody>
          <a:bodyPr vert="horz" wrap="square" lIns="91440" tIns="45720" rIns="91440" bIns="45720" numCol="1" anchor="t" anchorCtr="0" compatLnSpc="1">
            <a:prstTxWarp prst="textNoShape">
              <a:avLst/>
            </a:prstTxWarp>
          </a:bodyPr>
          <a:lstStyle/>
          <a:p>
            <a:pPr marL="0" indent="0" eaLnBrk="1" hangingPunct="1">
              <a:buFont typeface="Monotype Sorts" pitchFamily="2" charset="2"/>
              <a:buNone/>
              <a:defRPr/>
            </a:pPr>
            <a:r>
              <a:rPr lang="en-US" b="1" dirty="0" smtClean="0">
                <a:latin typeface="+mj-lt"/>
              </a:rPr>
              <a:t>RCT of 4 methods targeting Asians:</a:t>
            </a:r>
          </a:p>
          <a:p>
            <a:pPr marL="752475" lvl="1" eaLnBrk="1" hangingPunct="1">
              <a:defRPr/>
            </a:pPr>
            <a:r>
              <a:rPr lang="en-US" sz="3200" b="1" dirty="0" smtClean="0">
                <a:latin typeface="+mj-lt"/>
              </a:rPr>
              <a:t>Traditional intro letter/packet</a:t>
            </a:r>
          </a:p>
          <a:p>
            <a:pPr marL="752475" lvl="1" eaLnBrk="1" hangingPunct="1">
              <a:defRPr/>
            </a:pPr>
            <a:r>
              <a:rPr lang="en-US" sz="3200" b="1" dirty="0" err="1" smtClean="0">
                <a:latin typeface="+mj-lt"/>
              </a:rPr>
              <a:t>Trad</a:t>
            </a:r>
            <a:r>
              <a:rPr lang="en-US" sz="3200" b="1" dirty="0" smtClean="0">
                <a:latin typeface="+mj-lt"/>
              </a:rPr>
              <a:t> + $20 international phone card</a:t>
            </a:r>
          </a:p>
          <a:p>
            <a:pPr marL="752475" lvl="1" eaLnBrk="1" hangingPunct="1">
              <a:defRPr/>
            </a:pPr>
            <a:r>
              <a:rPr lang="en-US" sz="3200" b="1" dirty="0" err="1" smtClean="0">
                <a:latin typeface="+mj-lt"/>
              </a:rPr>
              <a:t>Trad</a:t>
            </a:r>
            <a:r>
              <a:rPr lang="en-US" sz="3200" b="1" dirty="0" smtClean="0">
                <a:latin typeface="+mj-lt"/>
              </a:rPr>
              <a:t> + pan-Asian greeting (cover sheet)</a:t>
            </a:r>
          </a:p>
          <a:p>
            <a:pPr marL="752475" lvl="1" eaLnBrk="1" hangingPunct="1">
              <a:defRPr/>
            </a:pPr>
            <a:r>
              <a:rPr lang="en-US" sz="3200" b="1" dirty="0" smtClean="0">
                <a:latin typeface="+mj-lt"/>
              </a:rPr>
              <a:t>Combo (all 3 components)</a:t>
            </a:r>
          </a:p>
          <a:p>
            <a:pPr marL="752475" lvl="1" algn="r" eaLnBrk="1" hangingPunct="1">
              <a:buFontTx/>
              <a:buNone/>
              <a:defRPr/>
            </a:pPr>
            <a:r>
              <a:rPr lang="en-US" sz="2000" dirty="0" smtClean="0">
                <a:latin typeface="Times New Roman" pitchFamily="18" charset="0"/>
              </a:rPr>
              <a:t>Wenzel L, et al. Community Genetics 2008;11:234-240.</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5"/>
          <p:cNvSpPr>
            <a:spLocks noGrp="1" noChangeArrowheads="1"/>
          </p:cNvSpPr>
          <p:nvPr>
            <p:ph type="title"/>
          </p:nvPr>
        </p:nvSpPr>
        <p:spPr bwMode="auto">
          <a:xfrm>
            <a:off x="0" y="838200"/>
            <a:ext cx="8077200" cy="73183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400" b="1" smtClean="0"/>
              <a:t>Personalized Greeting in 5 Asian Languages</a:t>
            </a:r>
          </a:p>
        </p:txBody>
      </p:sp>
      <p:pic>
        <p:nvPicPr>
          <p:cNvPr id="157698" name="Picture 4" descr="Asian recruitment ltr"/>
          <p:cNvPicPr>
            <a:picLocks noGrp="1" noChangeAspect="1" noChangeArrowheads="1"/>
          </p:cNvPicPr>
          <p:nvPr>
            <p:ph idx="1"/>
          </p:nvPr>
        </p:nvPicPr>
        <p:blipFill>
          <a:blip r:embed="rId3"/>
          <a:srcRect/>
          <a:stretch>
            <a:fillRect/>
          </a:stretch>
        </p:blipFill>
        <p:spPr bwMode="auto">
          <a:xfrm>
            <a:off x="762000" y="1447800"/>
            <a:ext cx="7848600" cy="4781550"/>
          </a:xfrm>
          <a:noFill/>
          <a:ln>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bwMode="auto">
          <a:xfrm>
            <a:off x="304800" y="838200"/>
            <a:ext cx="8229600" cy="6858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b="1" dirty="0" smtClean="0">
                <a:latin typeface="+mn-lt"/>
              </a:rPr>
              <a:t>Results</a:t>
            </a:r>
          </a:p>
        </p:txBody>
      </p:sp>
      <p:sp>
        <p:nvSpPr>
          <p:cNvPr id="159746" name="Rectangle 3"/>
          <p:cNvSpPr>
            <a:spLocks noGrp="1" noChangeArrowheads="1"/>
          </p:cNvSpPr>
          <p:nvPr>
            <p:ph type="body" idx="1"/>
          </p:nvPr>
        </p:nvSpPr>
        <p:spPr bwMode="auto">
          <a:xfrm>
            <a:off x="381000" y="1676400"/>
            <a:ext cx="8382000" cy="464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sz="3900" b="1" dirty="0" smtClean="0"/>
              <a:t>Site differences: </a:t>
            </a:r>
          </a:p>
          <a:p>
            <a:pPr lvl="1" eaLnBrk="1" hangingPunct="1">
              <a:lnSpc>
                <a:spcPct val="90000"/>
              </a:lnSpc>
            </a:pPr>
            <a:r>
              <a:rPr lang="en-US" sz="4000" b="1" dirty="0" smtClean="0"/>
              <a:t>No incentive effect for UCI site</a:t>
            </a:r>
          </a:p>
          <a:p>
            <a:pPr lvl="1" eaLnBrk="1" hangingPunct="1">
              <a:lnSpc>
                <a:spcPct val="90000"/>
              </a:lnSpc>
            </a:pPr>
            <a:r>
              <a:rPr lang="en-US" sz="4000" b="1" dirty="0" smtClean="0"/>
              <a:t>Fred Hutchinson – Seattle</a:t>
            </a:r>
          </a:p>
          <a:p>
            <a:pPr lvl="2" eaLnBrk="1" hangingPunct="1">
              <a:lnSpc>
                <a:spcPct val="90000"/>
              </a:lnSpc>
            </a:pPr>
            <a:r>
              <a:rPr lang="en-US" sz="3600" b="1" dirty="0"/>
              <a:t>Greeting 4.5 </a:t>
            </a:r>
            <a:r>
              <a:rPr lang="en-US" sz="3600" b="1" dirty="0" smtClean="0"/>
              <a:t>x</a:t>
            </a:r>
          </a:p>
          <a:p>
            <a:pPr lvl="2" eaLnBrk="1" hangingPunct="1">
              <a:lnSpc>
                <a:spcPct val="90000"/>
              </a:lnSpc>
            </a:pPr>
            <a:r>
              <a:rPr lang="en-US" sz="3600" b="1" dirty="0"/>
              <a:t>Phone</a:t>
            </a:r>
            <a:r>
              <a:rPr lang="en-US" sz="3600" b="1" dirty="0" smtClean="0"/>
              <a:t> card 3x more likely than </a:t>
            </a:r>
            <a:r>
              <a:rPr lang="en-US" sz="3600" b="1" dirty="0" err="1" smtClean="0"/>
              <a:t>trad</a:t>
            </a:r>
            <a:r>
              <a:rPr lang="en-US" sz="3600" b="1" dirty="0" smtClean="0"/>
              <a:t> only</a:t>
            </a:r>
          </a:p>
          <a:p>
            <a:pPr lvl="2" eaLnBrk="1" hangingPunct="1">
              <a:lnSpc>
                <a:spcPct val="90000"/>
              </a:lnSpc>
            </a:pPr>
            <a:r>
              <a:rPr lang="en-US" sz="3600" b="1" dirty="0" smtClean="0"/>
              <a:t>Combo 3x</a:t>
            </a:r>
          </a:p>
          <a:p>
            <a:pPr lvl="3" eaLnBrk="1" hangingPunct="1">
              <a:lnSpc>
                <a:spcPct val="90000"/>
              </a:lnSpc>
              <a:buFont typeface="Monotype Sorts" pitchFamily="2" charset="2"/>
              <a:buNone/>
            </a:pPr>
            <a:r>
              <a:rPr lang="en-US" sz="1400" dirty="0" smtClean="0">
                <a:latin typeface="Times New Roman" pitchFamily="18" charset="0"/>
              </a:rPr>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2"/>
          <p:cNvSpPr>
            <a:spLocks noGrp="1" noChangeArrowheads="1"/>
          </p:cNvSpPr>
          <p:nvPr>
            <p:ph type="title"/>
          </p:nvPr>
        </p:nvSpPr>
        <p:spPr bwMode="auto">
          <a:xfrm>
            <a:off x="457200" y="1143000"/>
            <a:ext cx="82296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smtClean="0"/>
              <a:t>Latinos – South Texas</a:t>
            </a:r>
          </a:p>
        </p:txBody>
      </p:sp>
      <p:sp>
        <p:nvSpPr>
          <p:cNvPr id="166916" name="Rectangle 3"/>
          <p:cNvSpPr>
            <a:spLocks noGrp="1" noChangeArrowheads="1"/>
          </p:cNvSpPr>
          <p:nvPr>
            <p:ph type="body" idx="1"/>
          </p:nvPr>
        </p:nvSpPr>
        <p:spPr bwMode="auto">
          <a:xfrm>
            <a:off x="457200" y="2514600"/>
            <a:ext cx="8458200" cy="36576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sz="3600" b="1" dirty="0" smtClean="0"/>
              <a:t>RCT of 3 methods targeting Latinos:</a:t>
            </a:r>
          </a:p>
          <a:p>
            <a:pPr lvl="1" eaLnBrk="1" hangingPunct="1">
              <a:defRPr/>
            </a:pPr>
            <a:r>
              <a:rPr lang="en-US" sz="3600" b="1" dirty="0" smtClean="0"/>
              <a:t>Traditional intro letter/packet</a:t>
            </a:r>
          </a:p>
          <a:p>
            <a:pPr lvl="1" eaLnBrk="1" hangingPunct="1">
              <a:defRPr/>
            </a:pPr>
            <a:r>
              <a:rPr lang="en-US" sz="3600" b="1" dirty="0" err="1" smtClean="0"/>
              <a:t>Trad</a:t>
            </a:r>
            <a:r>
              <a:rPr lang="en-US" sz="3600" b="1" dirty="0" smtClean="0"/>
              <a:t> + culturally tailored magazine</a:t>
            </a:r>
          </a:p>
          <a:p>
            <a:pPr lvl="1" eaLnBrk="1" hangingPunct="1">
              <a:defRPr/>
            </a:pPr>
            <a:r>
              <a:rPr lang="en-US" sz="3600" b="1" dirty="0" smtClean="0"/>
              <a:t>Combo (</a:t>
            </a:r>
            <a:r>
              <a:rPr lang="en-US" sz="3600" b="1" dirty="0" err="1" smtClean="0"/>
              <a:t>Trad</a:t>
            </a:r>
            <a:r>
              <a:rPr lang="en-US" sz="3600" b="1" dirty="0" smtClean="0"/>
              <a:t> + magazine + f/u call)</a:t>
            </a:r>
          </a:p>
          <a:p>
            <a:pPr lvl="1" algn="r" eaLnBrk="1" hangingPunct="1">
              <a:buFontTx/>
              <a:buNone/>
              <a:defRPr/>
            </a:pPr>
            <a:endParaRPr lang="en-US" sz="3600" dirty="0" smtClean="0">
              <a:latin typeface="Times New Roman" pitchFamily="18" charset="0"/>
            </a:endParaRPr>
          </a:p>
          <a:p>
            <a:pPr lvl="1" algn="r" eaLnBrk="1" hangingPunct="1">
              <a:buFontTx/>
              <a:buNone/>
              <a:defRPr/>
            </a:pPr>
            <a:r>
              <a:rPr lang="en-US" sz="2000" b="1" dirty="0" smtClean="0">
                <a:latin typeface="+mj-lt"/>
              </a:rPr>
              <a:t>Ramirez A, et al. Community Genetics 2008;11:215-223</a:t>
            </a:r>
            <a:r>
              <a:rPr lang="en-US" sz="2000" dirty="0" smtClean="0">
                <a:latin typeface="Times New Roman" pitchFamily="18" charset="0"/>
              </a:rPr>
              <a:t>.</a:t>
            </a:r>
          </a:p>
          <a:p>
            <a:pPr eaLnBrk="1" hangingPunct="1">
              <a:defRPr/>
            </a:pPr>
            <a:endParaRPr lang="en-US" dirty="0" smtClean="0">
              <a:latin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10" name="Rectangle 2"/>
          <p:cNvSpPr>
            <a:spLocks noGrp="1" noChangeArrowheads="1"/>
          </p:cNvSpPr>
          <p:nvPr>
            <p:ph type="title"/>
          </p:nvPr>
        </p:nvSpPr>
        <p:spPr bwMode="auto">
          <a:xfrm>
            <a:off x="609600" y="2057400"/>
            <a:ext cx="3048000" cy="2819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smtClean="0"/>
              <a:t>Culturally Tailored Magazine</a:t>
            </a:r>
          </a:p>
        </p:txBody>
      </p:sp>
      <p:graphicFrame>
        <p:nvGraphicFramePr>
          <p:cNvPr id="63507" name="Object 19"/>
          <p:cNvGraphicFramePr>
            <a:graphicFrameLocks noGrp="1" noChangeAspect="1"/>
          </p:cNvGraphicFramePr>
          <p:nvPr>
            <p:ph idx="1"/>
          </p:nvPr>
        </p:nvGraphicFramePr>
        <p:xfrm>
          <a:off x="4114800" y="1219200"/>
          <a:ext cx="4303713" cy="4876800"/>
        </p:xfrm>
        <a:graphic>
          <a:graphicData uri="http://schemas.openxmlformats.org/presentationml/2006/ole">
            <mc:AlternateContent xmlns:mc="http://schemas.openxmlformats.org/markup-compatibility/2006">
              <mc:Choice xmlns:v="urn:schemas-microsoft-com:vml" Requires="v">
                <p:oleObj spid="_x0000_s63547" name="Acrobat Document" r:id="rId4" imgW="5830114" imgH="7542857" progId="AcroExch.Document.7">
                  <p:embed/>
                </p:oleObj>
              </mc:Choice>
              <mc:Fallback>
                <p:oleObj name="Acrobat Document" r:id="rId4" imgW="5830114" imgH="7542857" progId="AcroExch.Document.7">
                  <p:embed/>
                  <p:pic>
                    <p:nvPicPr>
                      <p:cNvPr id="0" name="Picture 1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1219200"/>
                        <a:ext cx="4303713" cy="487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ChangeArrowheads="1"/>
          </p:cNvSpPr>
          <p:nvPr>
            <p:ph type="title"/>
          </p:nvPr>
        </p:nvSpPr>
        <p:spPr bwMode="auto">
          <a:xfrm>
            <a:off x="501650" y="685800"/>
            <a:ext cx="8229600" cy="8382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smtClean="0"/>
              <a:t>Results</a:t>
            </a:r>
          </a:p>
        </p:txBody>
      </p:sp>
      <p:sp>
        <p:nvSpPr>
          <p:cNvPr id="171012" name="Rectangle 3"/>
          <p:cNvSpPr>
            <a:spLocks noGrp="1" noChangeArrowheads="1"/>
          </p:cNvSpPr>
          <p:nvPr>
            <p:ph type="body" idx="1"/>
          </p:nvPr>
        </p:nvSpPr>
        <p:spPr bwMode="auto">
          <a:xfrm>
            <a:off x="457200" y="1600200"/>
            <a:ext cx="8229600" cy="3810000"/>
          </a:xfrm>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defRPr/>
            </a:pPr>
            <a:r>
              <a:rPr lang="en-US" sz="3600" b="1" dirty="0" smtClean="0">
                <a:latin typeface="+mj-lt"/>
              </a:rPr>
              <a:t>Traditional only: (31%)</a:t>
            </a:r>
          </a:p>
          <a:p>
            <a:pPr eaLnBrk="1" hangingPunct="1">
              <a:lnSpc>
                <a:spcPct val="90000"/>
              </a:lnSpc>
              <a:defRPr/>
            </a:pPr>
            <a:r>
              <a:rPr lang="en-US" sz="3600" b="1" dirty="0" smtClean="0">
                <a:latin typeface="+mj-lt"/>
              </a:rPr>
              <a:t>Traditional  + mag: (30%) </a:t>
            </a:r>
          </a:p>
          <a:p>
            <a:pPr eaLnBrk="1" hangingPunct="1">
              <a:lnSpc>
                <a:spcPct val="90000"/>
              </a:lnSpc>
              <a:defRPr/>
            </a:pPr>
            <a:r>
              <a:rPr lang="en-US" sz="3600" b="1" dirty="0" smtClean="0">
                <a:latin typeface="+mj-lt"/>
              </a:rPr>
              <a:t>Combo (</a:t>
            </a:r>
            <a:r>
              <a:rPr lang="en-US" sz="3600" b="1" dirty="0" err="1" smtClean="0">
                <a:latin typeface="+mj-lt"/>
              </a:rPr>
              <a:t>trad+mag+</a:t>
            </a:r>
            <a:r>
              <a:rPr lang="en-US" sz="3600" b="1" u="sng" dirty="0" err="1" smtClean="0">
                <a:latin typeface="+mj-lt"/>
              </a:rPr>
              <a:t>ph</a:t>
            </a:r>
            <a:r>
              <a:rPr lang="en-US" sz="3600" b="1" u="sng" dirty="0" smtClean="0">
                <a:latin typeface="+mj-lt"/>
              </a:rPr>
              <a:t> call</a:t>
            </a:r>
            <a:r>
              <a:rPr lang="en-US" sz="3600" b="1" dirty="0" smtClean="0">
                <a:latin typeface="+mj-lt"/>
              </a:rPr>
              <a:t>) did best (43% response rate)</a:t>
            </a:r>
          </a:p>
          <a:p>
            <a:pPr eaLnBrk="1" hangingPunct="1">
              <a:lnSpc>
                <a:spcPct val="90000"/>
              </a:lnSpc>
              <a:defRPr/>
            </a:pPr>
            <a:r>
              <a:rPr lang="en-US" sz="3600" b="1" dirty="0" smtClean="0">
                <a:latin typeface="+mj-lt"/>
              </a:rPr>
              <a:t>28% of combo group indicated they would not have joined </a:t>
            </a:r>
            <a:r>
              <a:rPr lang="en-US" sz="3600" b="1" u="sng" dirty="0" smtClean="0">
                <a:latin typeface="+mj-lt"/>
              </a:rPr>
              <a:t>without the call</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bwMode="auto">
          <a:xfrm>
            <a:off x="457200" y="609600"/>
            <a:ext cx="8229600" cy="80803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smtClean="0"/>
              <a:t>Costs?</a:t>
            </a:r>
          </a:p>
        </p:txBody>
      </p:sp>
      <p:sp>
        <p:nvSpPr>
          <p:cNvPr id="173059" name="Rectangle 3"/>
          <p:cNvSpPr>
            <a:spLocks noGrp="1" noChangeArrowheads="1"/>
          </p:cNvSpPr>
          <p:nvPr>
            <p:ph type="body" idx="1"/>
          </p:nvPr>
        </p:nvSpPr>
        <p:spPr bwMode="auto">
          <a:xfrm>
            <a:off x="381000" y="1447800"/>
            <a:ext cx="8382000" cy="4419600"/>
          </a:xfrm>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spcBef>
                <a:spcPct val="45000"/>
              </a:spcBef>
            </a:pPr>
            <a:r>
              <a:rPr lang="en-US" b="1" smtClean="0"/>
              <a:t>Limited cost info by method &amp; R/E</a:t>
            </a:r>
          </a:p>
          <a:p>
            <a:pPr eaLnBrk="1" hangingPunct="1">
              <a:lnSpc>
                <a:spcPct val="80000"/>
              </a:lnSpc>
              <a:spcBef>
                <a:spcPct val="45000"/>
              </a:spcBef>
            </a:pPr>
            <a:r>
              <a:rPr lang="en-US" b="1" smtClean="0"/>
              <a:t>Oncology nurse navigator at USC enrolled 86% of eligible African American patients in RCTs at cost/enrolled of $5,677</a:t>
            </a:r>
          </a:p>
          <a:p>
            <a:pPr eaLnBrk="1" hangingPunct="1">
              <a:lnSpc>
                <a:spcPct val="80000"/>
              </a:lnSpc>
              <a:spcBef>
                <a:spcPct val="45000"/>
              </a:spcBef>
            </a:pPr>
            <a:r>
              <a:rPr lang="en-US" b="1" smtClean="0"/>
              <a:t>Costs/minority enrolled for NLST from $146-$749 (mail, face-to-face outreach, media)</a:t>
            </a:r>
          </a:p>
          <a:p>
            <a:pPr eaLnBrk="1" hangingPunct="1">
              <a:lnSpc>
                <a:spcPct val="80000"/>
              </a:lnSpc>
              <a:spcBef>
                <a:spcPct val="45000"/>
              </a:spcBef>
            </a:pPr>
            <a:r>
              <a:rPr lang="en-US" b="1" smtClean="0"/>
              <a:t>$ for higher incentives to participants, organizational service fees, transportation, childcare, dissemination of results</a:t>
            </a:r>
          </a:p>
          <a:p>
            <a:pPr eaLnBrk="1" hangingPunct="1">
              <a:lnSpc>
                <a:spcPct val="80000"/>
              </a:lnSpc>
              <a:spcBef>
                <a:spcPct val="45000"/>
              </a:spcBef>
            </a:pPr>
            <a:r>
              <a:rPr lang="en-US" b="1" smtClean="0"/>
              <a:t>Community screening sites cost more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bwMode="auto">
          <a:xfrm>
            <a:off x="803275" y="657225"/>
            <a:ext cx="7315200" cy="80803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smtClean="0"/>
              <a:t>Use of Volunteer Registries</a:t>
            </a:r>
          </a:p>
        </p:txBody>
      </p:sp>
      <p:sp>
        <p:nvSpPr>
          <p:cNvPr id="193539" name="Rectangle 3"/>
          <p:cNvSpPr>
            <a:spLocks noGrp="1" noChangeArrowheads="1"/>
          </p:cNvSpPr>
          <p:nvPr>
            <p:ph type="body" idx="1"/>
          </p:nvPr>
        </p:nvSpPr>
        <p:spPr bwMode="auto">
          <a:xfrm>
            <a:off x="381000" y="1676400"/>
            <a:ext cx="6705600" cy="4114800"/>
          </a:xfrm>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en-US" b="1" dirty="0" smtClean="0"/>
              <a:t>Minorities continue to be underrepresented, esp. Latinos</a:t>
            </a:r>
          </a:p>
          <a:p>
            <a:pPr eaLnBrk="1" hangingPunct="1">
              <a:lnSpc>
                <a:spcPct val="80000"/>
              </a:lnSpc>
            </a:pPr>
            <a:r>
              <a:rPr lang="en-US" b="1" dirty="0" smtClean="0"/>
              <a:t>Will require strategic outreach </a:t>
            </a:r>
          </a:p>
          <a:p>
            <a:pPr eaLnBrk="1" hangingPunct="1">
              <a:lnSpc>
                <a:spcPct val="80000"/>
              </a:lnSpc>
            </a:pPr>
            <a:r>
              <a:rPr lang="en-US" b="1" dirty="0" smtClean="0"/>
              <a:t>Effectiveness not yet assessed</a:t>
            </a:r>
          </a:p>
          <a:p>
            <a:pPr eaLnBrk="1" hangingPunct="1">
              <a:lnSpc>
                <a:spcPct val="80000"/>
              </a:lnSpc>
              <a:buFont typeface="Monotype Sorts" pitchFamily="2" charset="2"/>
              <a:buNone/>
            </a:pPr>
            <a:r>
              <a:rPr lang="en-US" b="1" dirty="0" smtClean="0"/>
              <a:t>Ex: </a:t>
            </a:r>
            <a:r>
              <a:rPr lang="en-US" b="1" dirty="0" smtClean="0"/>
              <a:t>CTSA’s </a:t>
            </a:r>
            <a:r>
              <a:rPr lang="en-US" b="1" dirty="0" err="1" smtClean="0"/>
              <a:t>ResearchMatch</a:t>
            </a:r>
            <a:r>
              <a:rPr lang="en-US" b="1" dirty="0" smtClean="0"/>
              <a:t> </a:t>
            </a:r>
            <a:r>
              <a:rPr lang="en-US" b="1" dirty="0" smtClean="0"/>
              <a:t>has enrolled &gt; 16,000 volunteers in 50 states; 751 researchers; 540 active </a:t>
            </a:r>
            <a:r>
              <a:rPr lang="en-US" b="1" dirty="0" smtClean="0"/>
              <a:t>studies; whites=81% </a:t>
            </a:r>
            <a:r>
              <a:rPr lang="en-US" b="1" dirty="0" err="1" smtClean="0"/>
              <a:t>vs</a:t>
            </a:r>
            <a:r>
              <a:rPr lang="en-US" b="1" dirty="0" smtClean="0"/>
              <a:t> 75% of pop.</a:t>
            </a:r>
            <a:endParaRPr lang="en-US" b="1" dirty="0" smtClean="0"/>
          </a:p>
          <a:p>
            <a:pPr algn="r" eaLnBrk="1" hangingPunct="1">
              <a:lnSpc>
                <a:spcPct val="80000"/>
              </a:lnSpc>
              <a:buFont typeface="Monotype Sorts" pitchFamily="2" charset="2"/>
              <a:buNone/>
            </a:pPr>
            <a:r>
              <a:rPr lang="en-US" sz="1800" b="1" dirty="0" smtClean="0"/>
              <a:t>Harris PA, et al. 2012 </a:t>
            </a:r>
            <a:r>
              <a:rPr lang="en-US" sz="1800" b="1" dirty="0" err="1" smtClean="0"/>
              <a:t>Acad</a:t>
            </a:r>
            <a:r>
              <a:rPr lang="en-US" sz="1800" b="1" dirty="0" smtClean="0"/>
              <a:t> Med;87:66-73</a:t>
            </a:r>
            <a:r>
              <a:rPr lang="en-US" sz="1400" dirty="0" smtClean="0">
                <a:latin typeface="Times New Roman" pitchFamily="18" charset="0"/>
              </a:rPr>
              <a:t>.</a:t>
            </a:r>
          </a:p>
        </p:txBody>
      </p:sp>
      <p:pic>
        <p:nvPicPr>
          <p:cNvPr id="199684" name="Picture 3" descr="rmlogo_small.jpg"/>
          <p:cNvPicPr>
            <a:picLocks noChangeAspect="1" noChangeArrowheads="1"/>
          </p:cNvPicPr>
          <p:nvPr/>
        </p:nvPicPr>
        <p:blipFill>
          <a:blip r:embed="rId3"/>
          <a:srcRect/>
          <a:stretch>
            <a:fillRect/>
          </a:stretch>
        </p:blipFill>
        <p:spPr bwMode="auto">
          <a:xfrm>
            <a:off x="7315200" y="3505200"/>
            <a:ext cx="1371600" cy="16002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7" name="Picture 6" descr="ANd9GcRVfDMuiSynoNpz8K0xqCKPMMPnOD3wVqAg7ozUAmugdtaQclsI"/>
          <p:cNvPicPr>
            <a:picLocks noChangeAspect="1" noChangeArrowheads="1"/>
          </p:cNvPicPr>
          <p:nvPr/>
        </p:nvPicPr>
        <p:blipFill>
          <a:blip r:embed="rId3"/>
          <a:srcRect/>
          <a:stretch>
            <a:fillRect/>
          </a:stretch>
        </p:blipFill>
        <p:spPr bwMode="auto">
          <a:xfrm>
            <a:off x="1981200" y="1524000"/>
            <a:ext cx="5029200" cy="41910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4294967295"/>
          </p:nvPr>
        </p:nvSpPr>
        <p:spPr>
          <a:xfrm>
            <a:off x="6858000" y="6172200"/>
            <a:ext cx="1905000" cy="639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fld id="{03BF324E-FD3C-BC4E-897A-2A5F56B99A89}" type="slidenum">
              <a:rPr lang="en-US" sz="1400"/>
              <a:pPr/>
              <a:t>39</a:t>
            </a:fld>
            <a:endParaRPr lang="en-US" sz="1400"/>
          </a:p>
        </p:txBody>
      </p:sp>
      <p:sp>
        <p:nvSpPr>
          <p:cNvPr id="43011" name="Text Box 2"/>
          <p:cNvSpPr txBox="1">
            <a:spLocks noChangeArrowheads="1"/>
          </p:cNvSpPr>
          <p:nvPr/>
        </p:nvSpPr>
        <p:spPr bwMode="auto">
          <a:xfrm>
            <a:off x="609600" y="2286000"/>
            <a:ext cx="80772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lgn="ctr">
              <a:spcBef>
                <a:spcPct val="50000"/>
              </a:spcBef>
            </a:pPr>
            <a:r>
              <a:rPr lang="en-US" sz="4400" b="1" dirty="0">
                <a:latin typeface="+mn-lt"/>
              </a:rPr>
              <a:t>Recruitment and Retention Planning</a:t>
            </a:r>
          </a:p>
          <a:p>
            <a:pPr algn="ctr">
              <a:spcBef>
                <a:spcPct val="50000"/>
              </a:spcBef>
            </a:pPr>
            <a:r>
              <a:rPr lang="en-US" sz="4400" b="1" dirty="0">
                <a:latin typeface="+mn-lt"/>
              </a:rPr>
              <a:t>Strategies and Resources</a:t>
            </a:r>
          </a:p>
        </p:txBody>
      </p:sp>
    </p:spTree>
    <p:extLst>
      <p:ext uri="{BB962C8B-B14F-4D97-AF65-F5344CB8AC3E}">
        <p14:creationId xmlns:p14="http://schemas.microsoft.com/office/powerpoint/2010/main" val="2354527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bwMode="auto">
          <a:xfrm>
            <a:off x="304800" y="990600"/>
            <a:ext cx="7772400" cy="762000"/>
          </a:xfrm>
          <a:prstGeom prst="rect">
            <a:avLst/>
          </a:prstGeom>
          <a:noFill/>
          <a:ln>
            <a:miter lim="800000"/>
            <a:headEnd/>
            <a:tailEnd/>
          </a:ln>
        </p:spPr>
        <p:txBody>
          <a:bodyPr/>
          <a:lstStyle/>
          <a:p>
            <a:pPr eaLnBrk="1" hangingPunct="1"/>
            <a:r>
              <a:rPr lang="en-US" sz="3400" b="1" smtClean="0"/>
              <a:t>NIH Mandate to Recruit Minorities</a:t>
            </a:r>
          </a:p>
        </p:txBody>
      </p:sp>
      <p:sp>
        <p:nvSpPr>
          <p:cNvPr id="21506" name="Rectangle 3"/>
          <p:cNvSpPr>
            <a:spLocks noGrp="1" noChangeArrowheads="1"/>
          </p:cNvSpPr>
          <p:nvPr>
            <p:ph type="body" idx="4294967295"/>
          </p:nvPr>
        </p:nvSpPr>
        <p:spPr bwMode="auto">
          <a:xfrm>
            <a:off x="381000" y="1905000"/>
            <a:ext cx="8382000" cy="4038600"/>
          </a:xfrm>
          <a:prstGeom prst="rect">
            <a:avLst/>
          </a:prstGeom>
          <a:noFill/>
          <a:ln>
            <a:miter lim="800000"/>
            <a:headEnd/>
            <a:tailEnd/>
          </a:ln>
        </p:spPr>
        <p:txBody>
          <a:bodyPr/>
          <a:lstStyle/>
          <a:p>
            <a:pPr eaLnBrk="1" hangingPunct="1"/>
            <a:r>
              <a:rPr lang="en-US" b="1" dirty="0" smtClean="0"/>
              <a:t>1993 NIH Revitalization Act: </a:t>
            </a:r>
            <a:r>
              <a:rPr lang="en-US" sz="4000" b="1" dirty="0" smtClean="0"/>
              <a:t>women and  minorities</a:t>
            </a:r>
            <a:r>
              <a:rPr lang="en-US" b="1" dirty="0" smtClean="0"/>
              <a:t> must be included in clinical research supported by NIH</a:t>
            </a:r>
          </a:p>
          <a:p>
            <a:pPr eaLnBrk="1" hangingPunct="1"/>
            <a:r>
              <a:rPr lang="en-US" b="1" dirty="0" smtClean="0"/>
              <a:t>Sufficient numbers to allow valid evaluation of </a:t>
            </a:r>
            <a:r>
              <a:rPr lang="en-US" sz="4000" b="1" smtClean="0"/>
              <a:t>ethnic differences</a:t>
            </a:r>
            <a:r>
              <a:rPr lang="en-US" b="1"/>
              <a:t> </a:t>
            </a:r>
            <a:r>
              <a:rPr lang="en-US" b="1" smtClean="0"/>
              <a:t>for </a:t>
            </a:r>
            <a:r>
              <a:rPr lang="en-US" sz="4000" b="1" dirty="0" smtClean="0"/>
              <a:t>major ethnic groups</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fld id="{3939B528-9860-C84A-87AB-BE3BDE6EEB2E}" type="slidenum">
              <a:rPr lang="en-US" sz="1400"/>
              <a:pPr/>
              <a:t>40</a:t>
            </a:fld>
            <a:endParaRPr lang="en-US" sz="1400"/>
          </a:p>
        </p:txBody>
      </p:sp>
      <p:sp>
        <p:nvSpPr>
          <p:cNvPr id="44035" name="Rectangle 2"/>
          <p:cNvSpPr>
            <a:spLocks noGrp="1" noChangeArrowheads="1"/>
          </p:cNvSpPr>
          <p:nvPr>
            <p:ph type="title"/>
          </p:nvPr>
        </p:nvSpPr>
        <p:spPr>
          <a:xfrm>
            <a:off x="304800" y="685800"/>
            <a:ext cx="7772400" cy="1104900"/>
          </a:xfrm>
        </p:spPr>
        <p:txBody>
          <a:bodyPr/>
          <a:lstStyle/>
          <a:p>
            <a:r>
              <a:rPr lang="en-US" dirty="0">
                <a:latin typeface="+mn-lt"/>
              </a:rPr>
              <a:t>Recruitment Framework</a:t>
            </a:r>
          </a:p>
        </p:txBody>
      </p:sp>
      <p:sp>
        <p:nvSpPr>
          <p:cNvPr id="44036" name="Rectangle 3"/>
          <p:cNvSpPr>
            <a:spLocks noGrp="1" noChangeArrowheads="1"/>
          </p:cNvSpPr>
          <p:nvPr>
            <p:ph type="body" sz="half" idx="1"/>
          </p:nvPr>
        </p:nvSpPr>
        <p:spPr/>
        <p:txBody>
          <a:bodyPr/>
          <a:lstStyle/>
          <a:p>
            <a:pPr algn="ctr">
              <a:buFont typeface="Monotype Sorts" charset="0"/>
              <a:buNone/>
            </a:pPr>
            <a:r>
              <a:rPr lang="en-US" sz="3200" u="sng" dirty="0"/>
              <a:t>Recruitment Factors</a:t>
            </a:r>
            <a:endParaRPr lang="en-US" sz="3200" dirty="0"/>
          </a:p>
          <a:p>
            <a:r>
              <a:rPr lang="en-US" sz="3200" dirty="0"/>
              <a:t>Sampling frame</a:t>
            </a:r>
          </a:p>
          <a:p>
            <a:r>
              <a:rPr lang="en-US" sz="3200" dirty="0"/>
              <a:t>Individual/family/ community factors</a:t>
            </a:r>
          </a:p>
          <a:p>
            <a:r>
              <a:rPr lang="en-US" sz="3200" dirty="0"/>
              <a:t>Study characteristics</a:t>
            </a:r>
          </a:p>
          <a:p>
            <a:r>
              <a:rPr lang="en-US" sz="3200" dirty="0"/>
              <a:t>Recruitment methods</a:t>
            </a:r>
          </a:p>
          <a:p>
            <a:r>
              <a:rPr lang="en-US" sz="3200" dirty="0" smtClean="0"/>
              <a:t>Personnel</a:t>
            </a:r>
            <a:endParaRPr lang="en-US" sz="3200" dirty="0"/>
          </a:p>
        </p:txBody>
      </p:sp>
      <p:sp>
        <p:nvSpPr>
          <p:cNvPr id="44037" name="Rectangle 4"/>
          <p:cNvSpPr>
            <a:spLocks noGrp="1" noChangeArrowheads="1"/>
          </p:cNvSpPr>
          <p:nvPr>
            <p:ph type="body" sz="half" idx="2"/>
          </p:nvPr>
        </p:nvSpPr>
        <p:spPr/>
        <p:txBody>
          <a:bodyPr/>
          <a:lstStyle/>
          <a:p>
            <a:pPr algn="ctr">
              <a:lnSpc>
                <a:spcPct val="90000"/>
              </a:lnSpc>
              <a:buFont typeface="Monotype Sorts" charset="0"/>
              <a:buNone/>
            </a:pPr>
            <a:r>
              <a:rPr lang="en-US" sz="3200" u="sng" dirty="0"/>
              <a:t>Stages of Participation</a:t>
            </a:r>
            <a:endParaRPr lang="en-US" sz="3200" dirty="0"/>
          </a:p>
          <a:p>
            <a:pPr marL="514350" indent="-514350">
              <a:lnSpc>
                <a:spcPct val="90000"/>
              </a:lnSpc>
              <a:buFont typeface="+mj-lt"/>
              <a:buAutoNum type="arabicPeriod"/>
            </a:pPr>
            <a:r>
              <a:rPr lang="en-US" sz="3200" dirty="0"/>
              <a:t>Invitation to participate</a:t>
            </a:r>
          </a:p>
          <a:p>
            <a:pPr marL="514350" indent="-514350">
              <a:lnSpc>
                <a:spcPct val="90000"/>
              </a:lnSpc>
              <a:buFont typeface="+mj-lt"/>
              <a:buAutoNum type="arabicPeriod"/>
            </a:pPr>
            <a:r>
              <a:rPr lang="en-US" sz="3200" dirty="0"/>
              <a:t>Establishing contact and eligibility</a:t>
            </a:r>
          </a:p>
          <a:p>
            <a:pPr marL="514350" indent="-514350">
              <a:lnSpc>
                <a:spcPct val="90000"/>
              </a:lnSpc>
              <a:buFont typeface="+mj-lt"/>
              <a:buAutoNum type="arabicPeriod"/>
            </a:pPr>
            <a:r>
              <a:rPr lang="en-US" sz="3200" dirty="0"/>
              <a:t>Initial response</a:t>
            </a:r>
          </a:p>
          <a:p>
            <a:pPr marL="514350" indent="-514350">
              <a:lnSpc>
                <a:spcPct val="90000"/>
              </a:lnSpc>
              <a:buFont typeface="+mj-lt"/>
              <a:buAutoNum type="arabicPeriod"/>
            </a:pPr>
            <a:r>
              <a:rPr lang="en-US" sz="3200" dirty="0"/>
              <a:t>Study retention and completion</a:t>
            </a:r>
          </a:p>
        </p:txBody>
      </p:sp>
    </p:spTree>
    <p:extLst>
      <p:ext uri="{BB962C8B-B14F-4D97-AF65-F5344CB8AC3E}">
        <p14:creationId xmlns:p14="http://schemas.microsoft.com/office/powerpoint/2010/main" val="18597892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4294967295"/>
          </p:nvPr>
        </p:nvSpPr>
        <p:spPr>
          <a:xfrm>
            <a:off x="6858000" y="6172200"/>
            <a:ext cx="1905000" cy="639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fld id="{2E46ECFA-4210-8344-A42D-EEA7212DFB7F}" type="slidenum">
              <a:rPr lang="en-US" sz="1400"/>
              <a:pPr/>
              <a:t>41</a:t>
            </a:fld>
            <a:endParaRPr lang="en-US" sz="1400"/>
          </a:p>
        </p:txBody>
      </p:sp>
      <p:sp>
        <p:nvSpPr>
          <p:cNvPr id="45059" name="Rectangle 3074"/>
          <p:cNvSpPr>
            <a:spLocks noGrp="1" noChangeArrowheads="1"/>
          </p:cNvSpPr>
          <p:nvPr>
            <p:ph type="title"/>
          </p:nvPr>
        </p:nvSpPr>
        <p:spPr>
          <a:xfrm>
            <a:off x="381000" y="762000"/>
            <a:ext cx="8305800" cy="838200"/>
          </a:xfrm>
        </p:spPr>
        <p:txBody>
          <a:bodyPr/>
          <a:lstStyle/>
          <a:p>
            <a:r>
              <a:rPr lang="en-US" dirty="0" smtClean="0">
                <a:latin typeface="+mn-lt"/>
              </a:rPr>
              <a:t>Targeted Sampling </a:t>
            </a:r>
            <a:r>
              <a:rPr lang="en-US" dirty="0">
                <a:latin typeface="+mn-lt"/>
              </a:rPr>
              <a:t>Strategies</a:t>
            </a:r>
          </a:p>
        </p:txBody>
      </p:sp>
      <p:sp>
        <p:nvSpPr>
          <p:cNvPr id="45060" name="Rectangle 3075"/>
          <p:cNvSpPr>
            <a:spLocks noGrp="1" noChangeArrowheads="1"/>
          </p:cNvSpPr>
          <p:nvPr>
            <p:ph type="body" idx="1"/>
          </p:nvPr>
        </p:nvSpPr>
        <p:spPr/>
        <p:txBody>
          <a:bodyPr/>
          <a:lstStyle/>
          <a:p>
            <a:r>
              <a:rPr lang="en-US" sz="3200" dirty="0"/>
              <a:t>Use lists and identify surnames</a:t>
            </a:r>
          </a:p>
          <a:p>
            <a:pPr lvl="1"/>
            <a:r>
              <a:rPr lang="en-US" sz="2800" dirty="0"/>
              <a:t>80% sensitive and specific for </a:t>
            </a:r>
            <a:r>
              <a:rPr lang="en-US" sz="2800" dirty="0" smtClean="0"/>
              <a:t>Latinos, higher for Vietnamese</a:t>
            </a:r>
            <a:endParaRPr lang="en-US" sz="2800" dirty="0"/>
          </a:p>
          <a:p>
            <a:r>
              <a:rPr lang="en-US" sz="3200" dirty="0" smtClean="0"/>
              <a:t>Target high r/e-</a:t>
            </a:r>
            <a:r>
              <a:rPr lang="en-US" sz="3200" dirty="0"/>
              <a:t>density </a:t>
            </a:r>
            <a:r>
              <a:rPr lang="en-US" dirty="0" smtClean="0"/>
              <a:t>census tracts</a:t>
            </a:r>
            <a:endParaRPr lang="en-US" sz="3200" dirty="0"/>
          </a:p>
          <a:p>
            <a:r>
              <a:rPr lang="en-US" sz="3200" dirty="0"/>
              <a:t>Budget additional $ to screen for ethnicity if not available in sampling frame</a:t>
            </a:r>
          </a:p>
          <a:p>
            <a:r>
              <a:rPr lang="en-US" sz="3200" dirty="0"/>
              <a:t>Allow for misclassification of ethnicity</a:t>
            </a:r>
          </a:p>
          <a:p>
            <a:r>
              <a:rPr lang="en-US" sz="3200" dirty="0"/>
              <a:t>Harder (more $) to recruit older adults</a:t>
            </a:r>
          </a:p>
          <a:p>
            <a:pPr>
              <a:buFont typeface="Monotype Sorts" charset="0"/>
              <a:buNone/>
            </a:pPr>
            <a:endParaRPr lang="en-US" dirty="0">
              <a:latin typeface="Times New Roman" charset="0"/>
            </a:endParaRPr>
          </a:p>
        </p:txBody>
      </p:sp>
    </p:spTree>
    <p:extLst>
      <p:ext uri="{BB962C8B-B14F-4D97-AF65-F5344CB8AC3E}">
        <p14:creationId xmlns:p14="http://schemas.microsoft.com/office/powerpoint/2010/main" val="22217275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4294967295"/>
          </p:nvPr>
        </p:nvSpPr>
        <p:spPr>
          <a:xfrm>
            <a:off x="6858000" y="6172200"/>
            <a:ext cx="1905000" cy="639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fld id="{93E384C9-F9BD-E448-BCAF-C4884268E003}" type="slidenum">
              <a:rPr lang="en-US" sz="1400"/>
              <a:pPr/>
              <a:t>42</a:t>
            </a:fld>
            <a:endParaRPr lang="en-US" sz="1400"/>
          </a:p>
        </p:txBody>
      </p:sp>
      <p:sp>
        <p:nvSpPr>
          <p:cNvPr id="46083" name="Rectangle 2"/>
          <p:cNvSpPr>
            <a:spLocks noGrp="1" noChangeArrowheads="1"/>
          </p:cNvSpPr>
          <p:nvPr>
            <p:ph type="title"/>
          </p:nvPr>
        </p:nvSpPr>
        <p:spPr>
          <a:xfrm>
            <a:off x="381000" y="685800"/>
            <a:ext cx="8382000" cy="685800"/>
          </a:xfrm>
        </p:spPr>
        <p:txBody>
          <a:bodyPr/>
          <a:lstStyle/>
          <a:p>
            <a:r>
              <a:rPr lang="en-US" dirty="0" smtClean="0">
                <a:latin typeface="+mn-lt"/>
              </a:rPr>
              <a:t>Critical Questions </a:t>
            </a:r>
            <a:br>
              <a:rPr lang="en-US" dirty="0" smtClean="0">
                <a:latin typeface="+mn-lt"/>
              </a:rPr>
            </a:br>
            <a:r>
              <a:rPr lang="en-US" sz="3600" b="1" dirty="0" smtClean="0">
                <a:latin typeface="+mn-lt"/>
              </a:rPr>
              <a:t>Stage 1: Invitation to Participate</a:t>
            </a:r>
            <a:endParaRPr lang="en-US" sz="3600" b="1" dirty="0">
              <a:latin typeface="+mn-lt"/>
            </a:endParaRPr>
          </a:p>
        </p:txBody>
      </p:sp>
      <p:sp>
        <p:nvSpPr>
          <p:cNvPr id="46084" name="Rectangle 3"/>
          <p:cNvSpPr>
            <a:spLocks noGrp="1" noChangeArrowheads="1"/>
          </p:cNvSpPr>
          <p:nvPr>
            <p:ph type="body" idx="1"/>
          </p:nvPr>
        </p:nvSpPr>
        <p:spPr>
          <a:xfrm>
            <a:off x="457200" y="2057400"/>
            <a:ext cx="8229600" cy="4191000"/>
          </a:xfrm>
        </p:spPr>
        <p:txBody>
          <a:bodyPr/>
          <a:lstStyle/>
          <a:p>
            <a:pPr>
              <a:lnSpc>
                <a:spcPct val="90000"/>
              </a:lnSpc>
            </a:pPr>
            <a:r>
              <a:rPr lang="en-US" sz="3200" dirty="0" smtClean="0"/>
              <a:t>Is </a:t>
            </a:r>
            <a:r>
              <a:rPr lang="en-US" sz="3200" dirty="0"/>
              <a:t>sampling frame likely to yield representative sample of targeted subgroups?</a:t>
            </a:r>
          </a:p>
          <a:p>
            <a:pPr>
              <a:lnSpc>
                <a:spcPct val="90000"/>
              </a:lnSpc>
            </a:pPr>
            <a:r>
              <a:rPr lang="en-US" sz="3200" dirty="0"/>
              <a:t>Does initial contact method account for literacy, culture, education, language, familiarity with and acceptance of research?</a:t>
            </a:r>
          </a:p>
          <a:p>
            <a:pPr>
              <a:lnSpc>
                <a:spcPct val="90000"/>
              </a:lnSpc>
            </a:pPr>
            <a:r>
              <a:rPr lang="en-US" sz="3200" dirty="0"/>
              <a:t>Are messages appealing to targeted audience?</a:t>
            </a:r>
          </a:p>
          <a:p>
            <a:pPr>
              <a:lnSpc>
                <a:spcPct val="90000"/>
              </a:lnSpc>
            </a:pPr>
            <a:r>
              <a:rPr lang="en-US" sz="3200" dirty="0"/>
              <a:t>Are there pre-recruitment strategies that might help (e.g., </a:t>
            </a:r>
            <a:r>
              <a:rPr lang="en-US" sz="3200" dirty="0" smtClean="0"/>
              <a:t>endorsements</a:t>
            </a:r>
            <a:r>
              <a:rPr lang="en-US" sz="3200" dirty="0"/>
              <a:t>, outreach)?</a:t>
            </a:r>
          </a:p>
          <a:p>
            <a:pPr>
              <a:lnSpc>
                <a:spcPct val="90000"/>
              </a:lnSpc>
            </a:pPr>
            <a:endParaRPr lang="en-US" sz="2800" dirty="0">
              <a:latin typeface="Times New Roman" charset="0"/>
            </a:endParaRPr>
          </a:p>
          <a:p>
            <a:pPr>
              <a:lnSpc>
                <a:spcPct val="90000"/>
              </a:lnSpc>
            </a:pPr>
            <a:endParaRPr lang="en-US" sz="2800" dirty="0">
              <a:latin typeface="Times New Roman" charset="0"/>
            </a:endParaRPr>
          </a:p>
        </p:txBody>
      </p:sp>
    </p:spTree>
    <p:extLst>
      <p:ext uri="{BB962C8B-B14F-4D97-AF65-F5344CB8AC3E}">
        <p14:creationId xmlns:p14="http://schemas.microsoft.com/office/powerpoint/2010/main" val="15931765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4294967295"/>
          </p:nvPr>
        </p:nvSpPr>
        <p:spPr>
          <a:xfrm>
            <a:off x="6858000" y="6172200"/>
            <a:ext cx="1905000" cy="639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fld id="{93E384C9-F9BD-E448-BCAF-C4884268E003}" type="slidenum">
              <a:rPr lang="en-US" sz="1400"/>
              <a:pPr/>
              <a:t>43</a:t>
            </a:fld>
            <a:endParaRPr lang="en-US" sz="1400"/>
          </a:p>
        </p:txBody>
      </p:sp>
      <p:sp>
        <p:nvSpPr>
          <p:cNvPr id="46083" name="Rectangle 2"/>
          <p:cNvSpPr>
            <a:spLocks noGrp="1" noChangeArrowheads="1"/>
          </p:cNvSpPr>
          <p:nvPr>
            <p:ph type="title"/>
          </p:nvPr>
        </p:nvSpPr>
        <p:spPr>
          <a:xfrm>
            <a:off x="304800" y="838200"/>
            <a:ext cx="8382000" cy="1143000"/>
          </a:xfrm>
        </p:spPr>
        <p:txBody>
          <a:bodyPr/>
          <a:lstStyle/>
          <a:p>
            <a:pPr>
              <a:lnSpc>
                <a:spcPct val="80000"/>
              </a:lnSpc>
            </a:pPr>
            <a:r>
              <a:rPr lang="en-US" dirty="0" smtClean="0">
                <a:latin typeface="+mn-lt"/>
              </a:rPr>
              <a:t>Critical Questions </a:t>
            </a:r>
            <a:br>
              <a:rPr lang="en-US" dirty="0" smtClean="0">
                <a:latin typeface="+mn-lt"/>
              </a:rPr>
            </a:br>
            <a:r>
              <a:rPr lang="en-US" sz="3600" b="1" dirty="0">
                <a:latin typeface="+mn-lt"/>
              </a:rPr>
              <a:t>Stage 2: Establishing Contact and Eligibility</a:t>
            </a:r>
            <a:endParaRPr lang="en-US" sz="3600" b="1" dirty="0">
              <a:latin typeface="+mn-lt"/>
            </a:endParaRPr>
          </a:p>
        </p:txBody>
      </p:sp>
      <p:sp>
        <p:nvSpPr>
          <p:cNvPr id="46084" name="Rectangle 3"/>
          <p:cNvSpPr>
            <a:spLocks noGrp="1" noChangeArrowheads="1"/>
          </p:cNvSpPr>
          <p:nvPr>
            <p:ph type="body" idx="1"/>
          </p:nvPr>
        </p:nvSpPr>
        <p:spPr>
          <a:xfrm>
            <a:off x="457200" y="1981200"/>
            <a:ext cx="8229600" cy="4191000"/>
          </a:xfrm>
        </p:spPr>
        <p:txBody>
          <a:bodyPr/>
          <a:lstStyle/>
          <a:p>
            <a:pPr>
              <a:lnSpc>
                <a:spcPct val="80000"/>
              </a:lnSpc>
            </a:pPr>
            <a:r>
              <a:rPr lang="en-US" dirty="0"/>
              <a:t>How accurate is the contact information?</a:t>
            </a:r>
          </a:p>
          <a:p>
            <a:pPr>
              <a:lnSpc>
                <a:spcPct val="80000"/>
              </a:lnSpc>
            </a:pPr>
            <a:r>
              <a:rPr lang="en-US" dirty="0"/>
              <a:t>Is ethnicity available/accurate?</a:t>
            </a:r>
          </a:p>
          <a:p>
            <a:pPr>
              <a:lnSpc>
                <a:spcPct val="80000"/>
              </a:lnSpc>
            </a:pPr>
            <a:r>
              <a:rPr lang="en-US" dirty="0"/>
              <a:t>When is the best time to attempt contact?</a:t>
            </a:r>
          </a:p>
          <a:p>
            <a:pPr>
              <a:lnSpc>
                <a:spcPct val="80000"/>
              </a:lnSpc>
            </a:pPr>
            <a:r>
              <a:rPr lang="en-US" dirty="0"/>
              <a:t>Do I have to obtain the consent of other family members?</a:t>
            </a:r>
          </a:p>
          <a:p>
            <a:pPr>
              <a:lnSpc>
                <a:spcPct val="80000"/>
              </a:lnSpc>
            </a:pPr>
            <a:r>
              <a:rPr lang="en-US" dirty="0"/>
              <a:t>Is no response a soft refusal?</a:t>
            </a:r>
          </a:p>
          <a:p>
            <a:pPr>
              <a:lnSpc>
                <a:spcPct val="80000"/>
              </a:lnSpc>
            </a:pPr>
            <a:r>
              <a:rPr lang="en-US" dirty="0"/>
              <a:t>Will poor health/high mortality affect recruitment?</a:t>
            </a:r>
          </a:p>
          <a:p>
            <a:pPr>
              <a:lnSpc>
                <a:spcPct val="80000"/>
              </a:lnSpc>
            </a:pPr>
            <a:r>
              <a:rPr lang="en-US" dirty="0"/>
              <a:t>Are eligibility criteria a barrier?</a:t>
            </a:r>
          </a:p>
          <a:p>
            <a:pPr>
              <a:lnSpc>
                <a:spcPct val="90000"/>
              </a:lnSpc>
            </a:pPr>
            <a:endParaRPr lang="en-US" sz="2800" dirty="0">
              <a:latin typeface="Times New Roman" charset="0"/>
            </a:endParaRPr>
          </a:p>
          <a:p>
            <a:pPr>
              <a:lnSpc>
                <a:spcPct val="90000"/>
              </a:lnSpc>
            </a:pPr>
            <a:endParaRPr lang="en-US" sz="2800" dirty="0">
              <a:latin typeface="Times New Roman" charset="0"/>
            </a:endParaRPr>
          </a:p>
        </p:txBody>
      </p:sp>
    </p:spTree>
    <p:extLst>
      <p:ext uri="{BB962C8B-B14F-4D97-AF65-F5344CB8AC3E}">
        <p14:creationId xmlns:p14="http://schemas.microsoft.com/office/powerpoint/2010/main" val="25237153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4294967295"/>
          </p:nvPr>
        </p:nvSpPr>
        <p:spPr>
          <a:xfrm>
            <a:off x="6858000" y="6172200"/>
            <a:ext cx="1905000" cy="639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fld id="{93E384C9-F9BD-E448-BCAF-C4884268E003}" type="slidenum">
              <a:rPr lang="en-US" sz="1400"/>
              <a:pPr/>
              <a:t>44</a:t>
            </a:fld>
            <a:endParaRPr lang="en-US" sz="1400"/>
          </a:p>
        </p:txBody>
      </p:sp>
      <p:sp>
        <p:nvSpPr>
          <p:cNvPr id="46083" name="Rectangle 2"/>
          <p:cNvSpPr>
            <a:spLocks noGrp="1" noChangeArrowheads="1"/>
          </p:cNvSpPr>
          <p:nvPr>
            <p:ph type="title"/>
          </p:nvPr>
        </p:nvSpPr>
        <p:spPr>
          <a:xfrm>
            <a:off x="304800" y="838200"/>
            <a:ext cx="8382000" cy="1143000"/>
          </a:xfrm>
        </p:spPr>
        <p:txBody>
          <a:bodyPr/>
          <a:lstStyle/>
          <a:p>
            <a:pPr>
              <a:lnSpc>
                <a:spcPct val="80000"/>
              </a:lnSpc>
            </a:pPr>
            <a:r>
              <a:rPr lang="en-US" dirty="0" smtClean="0">
                <a:latin typeface="+mn-lt"/>
              </a:rPr>
              <a:t>Critical Questions </a:t>
            </a:r>
            <a:br>
              <a:rPr lang="en-US" dirty="0" smtClean="0">
                <a:latin typeface="+mn-lt"/>
              </a:rPr>
            </a:br>
            <a:r>
              <a:rPr lang="en-US" sz="3600" b="1" dirty="0">
                <a:latin typeface="+mn-lt"/>
              </a:rPr>
              <a:t>Stage </a:t>
            </a:r>
            <a:r>
              <a:rPr lang="en-US" sz="3600" b="1" dirty="0" smtClean="0">
                <a:latin typeface="+mn-lt"/>
              </a:rPr>
              <a:t>3: Initial Response</a:t>
            </a:r>
            <a:endParaRPr lang="en-US" sz="3600" b="1" dirty="0">
              <a:latin typeface="+mn-lt"/>
            </a:endParaRPr>
          </a:p>
        </p:txBody>
      </p:sp>
      <p:sp>
        <p:nvSpPr>
          <p:cNvPr id="46084" name="Rectangle 3"/>
          <p:cNvSpPr>
            <a:spLocks noGrp="1" noChangeArrowheads="1"/>
          </p:cNvSpPr>
          <p:nvPr>
            <p:ph type="body" idx="1"/>
          </p:nvPr>
        </p:nvSpPr>
        <p:spPr>
          <a:xfrm>
            <a:off x="457200" y="2133600"/>
            <a:ext cx="8229600" cy="4038600"/>
          </a:xfrm>
        </p:spPr>
        <p:txBody>
          <a:bodyPr/>
          <a:lstStyle/>
          <a:p>
            <a:pPr>
              <a:lnSpc>
                <a:spcPct val="90000"/>
              </a:lnSpc>
            </a:pPr>
            <a:r>
              <a:rPr lang="en-US" dirty="0"/>
              <a:t>Is the initial respondent burden reasonable (transportation, poor health)?</a:t>
            </a:r>
          </a:p>
          <a:p>
            <a:pPr>
              <a:lnSpc>
                <a:spcPct val="90000"/>
              </a:lnSpc>
            </a:pPr>
            <a:r>
              <a:rPr lang="en-US" dirty="0"/>
              <a:t>Tangible benefits to participating?</a:t>
            </a:r>
          </a:p>
          <a:p>
            <a:pPr>
              <a:lnSpc>
                <a:spcPct val="90000"/>
              </a:lnSpc>
            </a:pPr>
            <a:r>
              <a:rPr lang="en-US" dirty="0"/>
              <a:t>Are setting, approach, personnel welcoming?</a:t>
            </a:r>
          </a:p>
          <a:p>
            <a:pPr>
              <a:lnSpc>
                <a:spcPct val="90000"/>
              </a:lnSpc>
            </a:pPr>
            <a:r>
              <a:rPr lang="en-US" dirty="0"/>
              <a:t>Is research relevant and interesting?</a:t>
            </a:r>
          </a:p>
          <a:p>
            <a:pPr>
              <a:lnSpc>
                <a:spcPct val="90000"/>
              </a:lnSpc>
            </a:pPr>
            <a:r>
              <a:rPr lang="en-US" dirty="0"/>
              <a:t>What do I know about non-responders?</a:t>
            </a:r>
          </a:p>
          <a:p>
            <a:pPr>
              <a:lnSpc>
                <a:spcPct val="90000"/>
              </a:lnSpc>
            </a:pPr>
            <a:r>
              <a:rPr lang="en-US" dirty="0"/>
              <a:t>How do I deal with refusals</a:t>
            </a:r>
            <a:r>
              <a:rPr lang="en-US" dirty="0" smtClean="0"/>
              <a:t>?</a:t>
            </a:r>
            <a:endParaRPr lang="en-US" sz="2800" dirty="0"/>
          </a:p>
          <a:p>
            <a:pPr>
              <a:lnSpc>
                <a:spcPct val="90000"/>
              </a:lnSpc>
            </a:pPr>
            <a:endParaRPr lang="en-US" sz="2800" dirty="0">
              <a:latin typeface="Times New Roman" charset="0"/>
            </a:endParaRPr>
          </a:p>
        </p:txBody>
      </p:sp>
    </p:spTree>
    <p:extLst>
      <p:ext uri="{BB962C8B-B14F-4D97-AF65-F5344CB8AC3E}">
        <p14:creationId xmlns:p14="http://schemas.microsoft.com/office/powerpoint/2010/main" val="30788507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4294967295"/>
          </p:nvPr>
        </p:nvSpPr>
        <p:spPr>
          <a:xfrm>
            <a:off x="6858000" y="6172200"/>
            <a:ext cx="1905000" cy="639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fld id="{93E384C9-F9BD-E448-BCAF-C4884268E003}" type="slidenum">
              <a:rPr lang="en-US" sz="1400"/>
              <a:pPr/>
              <a:t>45</a:t>
            </a:fld>
            <a:endParaRPr lang="en-US" sz="1400"/>
          </a:p>
        </p:txBody>
      </p:sp>
      <p:sp>
        <p:nvSpPr>
          <p:cNvPr id="46083" name="Rectangle 2"/>
          <p:cNvSpPr>
            <a:spLocks noGrp="1" noChangeArrowheads="1"/>
          </p:cNvSpPr>
          <p:nvPr>
            <p:ph type="title"/>
          </p:nvPr>
        </p:nvSpPr>
        <p:spPr>
          <a:xfrm>
            <a:off x="304800" y="838200"/>
            <a:ext cx="8382000" cy="1295400"/>
          </a:xfrm>
        </p:spPr>
        <p:txBody>
          <a:bodyPr/>
          <a:lstStyle/>
          <a:p>
            <a:pPr>
              <a:lnSpc>
                <a:spcPct val="80000"/>
              </a:lnSpc>
            </a:pPr>
            <a:r>
              <a:rPr lang="en-US" dirty="0" smtClean="0">
                <a:latin typeface="+mn-lt"/>
              </a:rPr>
              <a:t>Critical Questions </a:t>
            </a:r>
            <a:br>
              <a:rPr lang="en-US" dirty="0" smtClean="0">
                <a:latin typeface="+mn-lt"/>
              </a:rPr>
            </a:br>
            <a:r>
              <a:rPr lang="en-US" sz="3600" b="1" dirty="0">
                <a:latin typeface="+mn-lt"/>
              </a:rPr>
              <a:t>Stage 4</a:t>
            </a:r>
            <a:r>
              <a:rPr lang="en-US" sz="3600" b="1" dirty="0" smtClean="0">
                <a:latin typeface="+mn-lt"/>
              </a:rPr>
              <a:t>: </a:t>
            </a:r>
            <a:r>
              <a:rPr lang="en-US" sz="3600" b="1" dirty="0">
                <a:latin typeface="+mn-lt"/>
              </a:rPr>
              <a:t>Study Retention and Completion</a:t>
            </a:r>
            <a:br>
              <a:rPr lang="en-US" sz="3600" b="1" dirty="0">
                <a:latin typeface="+mn-lt"/>
              </a:rPr>
            </a:br>
            <a:endParaRPr lang="en-US" sz="3600" b="1" dirty="0">
              <a:latin typeface="+mn-lt"/>
            </a:endParaRPr>
          </a:p>
        </p:txBody>
      </p:sp>
      <p:sp>
        <p:nvSpPr>
          <p:cNvPr id="46084" name="Rectangle 3"/>
          <p:cNvSpPr>
            <a:spLocks noGrp="1" noChangeArrowheads="1"/>
          </p:cNvSpPr>
          <p:nvPr>
            <p:ph type="body" idx="1"/>
          </p:nvPr>
        </p:nvSpPr>
        <p:spPr>
          <a:xfrm>
            <a:off x="457200" y="2133600"/>
            <a:ext cx="8229600" cy="4038600"/>
          </a:xfrm>
        </p:spPr>
        <p:txBody>
          <a:bodyPr/>
          <a:lstStyle/>
          <a:p>
            <a:pPr>
              <a:lnSpc>
                <a:spcPct val="90000"/>
              </a:lnSpc>
            </a:pPr>
            <a:r>
              <a:rPr lang="en-US" dirty="0"/>
              <a:t>How do participants feel about continuing?</a:t>
            </a:r>
          </a:p>
          <a:p>
            <a:pPr>
              <a:lnSpc>
                <a:spcPct val="90000"/>
              </a:lnSpc>
            </a:pPr>
            <a:r>
              <a:rPr lang="en-US" dirty="0"/>
              <a:t>How can I maintain current contact information?</a:t>
            </a:r>
          </a:p>
          <a:p>
            <a:pPr>
              <a:lnSpc>
                <a:spcPct val="90000"/>
              </a:lnSpc>
            </a:pPr>
            <a:r>
              <a:rPr lang="en-US" dirty="0"/>
              <a:t>Is the ongoing respondent burden reasonable?</a:t>
            </a:r>
          </a:p>
          <a:p>
            <a:pPr>
              <a:lnSpc>
                <a:spcPct val="90000"/>
              </a:lnSpc>
            </a:pPr>
            <a:r>
              <a:rPr lang="en-US" dirty="0"/>
              <a:t>Ongoing tangible benefits to participating?</a:t>
            </a:r>
          </a:p>
          <a:p>
            <a:pPr>
              <a:lnSpc>
                <a:spcPct val="90000"/>
              </a:lnSpc>
            </a:pPr>
            <a:r>
              <a:rPr lang="en-US" dirty="0"/>
              <a:t>How can I feed back interim and final results to participants and the communities involved?</a:t>
            </a:r>
            <a:endParaRPr lang="en-US" sz="2800" dirty="0"/>
          </a:p>
        </p:txBody>
      </p:sp>
    </p:spTree>
    <p:extLst>
      <p:ext uri="{BB962C8B-B14F-4D97-AF65-F5344CB8AC3E}">
        <p14:creationId xmlns:p14="http://schemas.microsoft.com/office/powerpoint/2010/main" val="28387741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fld id="{06552C2A-BB7F-3E40-B9E2-8716F3376E31}" type="slidenum">
              <a:rPr lang="en-US" sz="1400"/>
              <a:pPr/>
              <a:t>46</a:t>
            </a:fld>
            <a:endParaRPr lang="en-US" sz="1400"/>
          </a:p>
        </p:txBody>
      </p:sp>
      <p:sp>
        <p:nvSpPr>
          <p:cNvPr id="4100" name="Rectangle 5"/>
          <p:cNvSpPr>
            <a:spLocks noGrp="1" noChangeArrowheads="1"/>
          </p:cNvSpPr>
          <p:nvPr>
            <p:ph type="title"/>
          </p:nvPr>
        </p:nvSpPr>
        <p:spPr>
          <a:xfrm>
            <a:off x="304800" y="457200"/>
            <a:ext cx="7772400" cy="723900"/>
          </a:xfrm>
        </p:spPr>
        <p:txBody>
          <a:bodyPr/>
          <a:lstStyle/>
          <a:p>
            <a:r>
              <a:rPr lang="en-US" sz="3600" b="1" dirty="0">
                <a:latin typeface="+mn-lt"/>
              </a:rPr>
              <a:t>IPC Recruitment Results</a:t>
            </a:r>
          </a:p>
        </p:txBody>
      </p:sp>
      <p:graphicFrame>
        <p:nvGraphicFramePr>
          <p:cNvPr id="4098" name="Object 4"/>
          <p:cNvGraphicFramePr>
            <a:graphicFrameLocks noChangeAspect="1"/>
          </p:cNvGraphicFramePr>
          <p:nvPr>
            <p:ph idx="1"/>
            <p:extLst>
              <p:ext uri="{D42A27DB-BD31-4B8C-83A1-F6EECF244321}">
                <p14:modId xmlns:p14="http://schemas.microsoft.com/office/powerpoint/2010/main" val="3072221490"/>
              </p:ext>
            </p:extLst>
          </p:nvPr>
        </p:nvGraphicFramePr>
        <p:xfrm>
          <a:off x="1371600" y="1066800"/>
          <a:ext cx="6248400" cy="5288748"/>
        </p:xfrm>
        <a:graphic>
          <a:graphicData uri="http://schemas.openxmlformats.org/presentationml/2006/ole">
            <mc:AlternateContent xmlns:mc="http://schemas.openxmlformats.org/markup-compatibility/2006">
              <mc:Choice xmlns:v="urn:schemas-microsoft-com:vml" Requires="v">
                <p:oleObj spid="_x0000_s159760" name="Chart" r:id="rId4" imgW="10833100" imgH="9169400" progId="MSGraph.Chart.8">
                  <p:embed followColorScheme="full"/>
                </p:oleObj>
              </mc:Choice>
              <mc:Fallback>
                <p:oleObj name="Chart" r:id="rId4" imgW="10833100" imgH="9169400" progId="MSGraph.Chart.8">
                  <p:embed followColorScheme="full"/>
                  <p:pic>
                    <p:nvPicPr>
                      <p:cNvPr id="0" name=""/>
                      <p:cNvPicPr>
                        <a:picLocks noChangeAspect="1" noChangeArrowheads="1"/>
                      </p:cNvPicPr>
                      <p:nvPr/>
                    </p:nvPicPr>
                    <p:blipFill>
                      <a:blip r:embed="rId5"/>
                      <a:srcRect/>
                      <a:stretch>
                        <a:fillRect/>
                      </a:stretch>
                    </p:blipFill>
                    <p:spPr bwMode="auto">
                      <a:xfrm>
                        <a:off x="1371600" y="1066800"/>
                        <a:ext cx="6248400" cy="528874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9496077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fld id="{21CEC69A-4D82-8A47-A1AF-C669A207EBD6}" type="slidenum">
              <a:rPr lang="en-US" sz="1400"/>
              <a:pPr/>
              <a:t>47</a:t>
            </a:fld>
            <a:endParaRPr lang="en-US" sz="1400"/>
          </a:p>
        </p:txBody>
      </p:sp>
      <p:sp>
        <p:nvSpPr>
          <p:cNvPr id="5124" name="Rectangle 5"/>
          <p:cNvSpPr>
            <a:spLocks noGrp="1" noChangeArrowheads="1"/>
          </p:cNvSpPr>
          <p:nvPr>
            <p:ph type="title"/>
          </p:nvPr>
        </p:nvSpPr>
        <p:spPr>
          <a:xfrm>
            <a:off x="381000" y="533400"/>
            <a:ext cx="7772400" cy="723900"/>
          </a:xfrm>
        </p:spPr>
        <p:txBody>
          <a:bodyPr/>
          <a:lstStyle/>
          <a:p>
            <a:r>
              <a:rPr lang="en-US" sz="3600" b="1" dirty="0">
                <a:latin typeface="+mn-lt"/>
              </a:rPr>
              <a:t>IPC Recruitment Results</a:t>
            </a:r>
          </a:p>
        </p:txBody>
      </p:sp>
      <p:graphicFrame>
        <p:nvGraphicFramePr>
          <p:cNvPr id="5122" name="Object 4"/>
          <p:cNvGraphicFramePr>
            <a:graphicFrameLocks noChangeAspect="1"/>
          </p:cNvGraphicFramePr>
          <p:nvPr>
            <p:ph idx="1"/>
            <p:extLst>
              <p:ext uri="{D42A27DB-BD31-4B8C-83A1-F6EECF244321}">
                <p14:modId xmlns:p14="http://schemas.microsoft.com/office/powerpoint/2010/main" val="203781887"/>
              </p:ext>
            </p:extLst>
          </p:nvPr>
        </p:nvGraphicFramePr>
        <p:xfrm>
          <a:off x="1371600" y="1143000"/>
          <a:ext cx="6875462" cy="5410200"/>
        </p:xfrm>
        <a:graphic>
          <a:graphicData uri="http://schemas.openxmlformats.org/presentationml/2006/ole">
            <mc:AlternateContent xmlns:mc="http://schemas.openxmlformats.org/markup-compatibility/2006">
              <mc:Choice xmlns:v="urn:schemas-microsoft-com:vml" Requires="v">
                <p:oleObj spid="_x0000_s172043" name="Chart" r:id="rId4" imgW="8699500" imgH="6845300" progId="MSGraph.Chart.8">
                  <p:embed followColorScheme="full"/>
                </p:oleObj>
              </mc:Choice>
              <mc:Fallback>
                <p:oleObj name="Chart" r:id="rId4" imgW="8699500" imgH="6845300" progId="MSGraph.Chart.8">
                  <p:embed followColorScheme="full"/>
                  <p:pic>
                    <p:nvPicPr>
                      <p:cNvPr id="0" name=""/>
                      <p:cNvPicPr>
                        <a:picLocks noChangeAspect="1" noChangeArrowheads="1"/>
                      </p:cNvPicPr>
                      <p:nvPr/>
                    </p:nvPicPr>
                    <p:blipFill>
                      <a:blip r:embed="rId5"/>
                      <a:srcRect/>
                      <a:stretch>
                        <a:fillRect/>
                      </a:stretch>
                    </p:blipFill>
                    <p:spPr bwMode="auto">
                      <a:xfrm>
                        <a:off x="1371600" y="1143000"/>
                        <a:ext cx="6875462" cy="541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2444302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p:cNvSpPr>
            <a:spLocks noGrp="1"/>
          </p:cNvSpPr>
          <p:nvPr>
            <p:ph type="sldNum" sz="quarter" idx="4294967295"/>
          </p:nvPr>
        </p:nvSpPr>
        <p:spPr>
          <a:xfrm>
            <a:off x="6858000" y="6172200"/>
            <a:ext cx="1905000" cy="639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fld id="{864901FF-69E7-2744-B412-792C62C29E9C}" type="slidenum">
              <a:rPr lang="en-US" sz="1400"/>
              <a:pPr/>
              <a:t>48</a:t>
            </a:fld>
            <a:endParaRPr lang="en-US" sz="1400"/>
          </a:p>
        </p:txBody>
      </p:sp>
      <p:sp>
        <p:nvSpPr>
          <p:cNvPr id="52227" name="Rectangle 2"/>
          <p:cNvSpPr>
            <a:spLocks noGrp="1" noChangeArrowheads="1"/>
          </p:cNvSpPr>
          <p:nvPr>
            <p:ph type="title"/>
          </p:nvPr>
        </p:nvSpPr>
        <p:spPr>
          <a:xfrm>
            <a:off x="228600" y="762000"/>
            <a:ext cx="8229600" cy="838200"/>
          </a:xfrm>
        </p:spPr>
        <p:txBody>
          <a:bodyPr/>
          <a:lstStyle/>
          <a:p>
            <a:r>
              <a:rPr lang="en-US" sz="3600" b="1" dirty="0" smtClean="0">
                <a:latin typeface="+mn-lt"/>
              </a:rPr>
              <a:t>IPC </a:t>
            </a:r>
            <a:r>
              <a:rPr lang="en-US" sz="3600" b="1" dirty="0">
                <a:latin typeface="+mn-lt"/>
              </a:rPr>
              <a:t>Recruitment Results</a:t>
            </a:r>
          </a:p>
        </p:txBody>
      </p:sp>
      <p:sp>
        <p:nvSpPr>
          <p:cNvPr id="52228" name="Rectangle 3"/>
          <p:cNvSpPr>
            <a:spLocks noGrp="1" noChangeArrowheads="1"/>
          </p:cNvSpPr>
          <p:nvPr>
            <p:ph type="body" idx="1"/>
          </p:nvPr>
        </p:nvSpPr>
        <p:spPr>
          <a:xfrm>
            <a:off x="457200" y="2057400"/>
            <a:ext cx="8153400" cy="3657600"/>
          </a:xfrm>
        </p:spPr>
        <p:txBody>
          <a:bodyPr/>
          <a:lstStyle/>
          <a:p>
            <a:r>
              <a:rPr lang="en-US" dirty="0"/>
              <a:t>Primary subject loss is prior to contact -</a:t>
            </a:r>
          </a:p>
          <a:p>
            <a:pPr lvl="1">
              <a:buFontTx/>
              <a:buNone/>
            </a:pPr>
            <a:r>
              <a:rPr lang="en-US" dirty="0"/>
              <a:t>from 25% (LS) to 46% (W</a:t>
            </a:r>
            <a:r>
              <a:rPr lang="en-US" dirty="0" smtClean="0"/>
              <a:t>)</a:t>
            </a:r>
          </a:p>
          <a:p>
            <a:pPr lvl="1">
              <a:buFontTx/>
              <a:buNone/>
            </a:pPr>
            <a:endParaRPr lang="en-US" dirty="0"/>
          </a:p>
          <a:p>
            <a:r>
              <a:rPr lang="en-US" dirty="0"/>
              <a:t>Once contacted, response rates fairly high</a:t>
            </a:r>
          </a:p>
          <a:p>
            <a:pPr lvl="1"/>
            <a:r>
              <a:rPr lang="en-US" dirty="0"/>
              <a:t>Higher in LS (75%) and AA (70%)</a:t>
            </a:r>
          </a:p>
          <a:p>
            <a:pPr lvl="1"/>
            <a:r>
              <a:rPr lang="en-US" dirty="0"/>
              <a:t>Lower in LE (68%) and W (66%)</a:t>
            </a:r>
          </a:p>
        </p:txBody>
      </p:sp>
    </p:spTree>
    <p:extLst>
      <p:ext uri="{BB962C8B-B14F-4D97-AF65-F5344CB8AC3E}">
        <p14:creationId xmlns:p14="http://schemas.microsoft.com/office/powerpoint/2010/main" val="40235477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p:cNvSpPr>
            <a:spLocks noGrp="1" noChangeArrowheads="1"/>
          </p:cNvSpPr>
          <p:nvPr>
            <p:ph type="title" idx="4294967295"/>
          </p:nvPr>
        </p:nvSpPr>
        <p:spPr bwMode="auto">
          <a:xfrm>
            <a:off x="304800" y="685800"/>
            <a:ext cx="7772400" cy="838200"/>
          </a:xfrm>
          <a:prstGeom prst="rect">
            <a:avLst/>
          </a:prstGeom>
          <a:noFill/>
          <a:ln>
            <a:miter lim="800000"/>
            <a:headEnd/>
            <a:tailEnd/>
          </a:ln>
        </p:spPr>
        <p:txBody>
          <a:bodyPr/>
          <a:lstStyle/>
          <a:p>
            <a:pPr eaLnBrk="1" hangingPunct="1"/>
            <a:r>
              <a:rPr lang="en-US" b="1" smtClean="0"/>
              <a:t>Recruitment Planning</a:t>
            </a:r>
          </a:p>
        </p:txBody>
      </p:sp>
      <p:sp>
        <p:nvSpPr>
          <p:cNvPr id="197636" name="Rectangle 3"/>
          <p:cNvSpPr>
            <a:spLocks noGrp="1" noChangeArrowheads="1"/>
          </p:cNvSpPr>
          <p:nvPr>
            <p:ph type="body" idx="4294967295"/>
          </p:nvPr>
        </p:nvSpPr>
        <p:spPr bwMode="auto">
          <a:xfrm>
            <a:off x="381000" y="1676400"/>
            <a:ext cx="8382000" cy="4114800"/>
          </a:xfrm>
          <a:prstGeom prst="rect">
            <a:avLst/>
          </a:prstGeom>
          <a:ln>
            <a:miter lim="800000"/>
            <a:headEnd/>
            <a:tailEnd/>
          </a:ln>
        </p:spPr>
        <p:txBody>
          <a:bodyPr/>
          <a:lstStyle/>
          <a:p>
            <a:pPr eaLnBrk="1" hangingPunct="1">
              <a:defRPr/>
            </a:pPr>
            <a:r>
              <a:rPr lang="en-US" sz="4000" b="1" dirty="0" smtClean="0">
                <a:latin typeface="+mj-lt"/>
              </a:rPr>
              <a:t>Multiple strategies</a:t>
            </a:r>
          </a:p>
          <a:p>
            <a:pPr eaLnBrk="1" hangingPunct="1">
              <a:defRPr/>
            </a:pPr>
            <a:r>
              <a:rPr lang="en-US" sz="4000" b="1" dirty="0" smtClean="0">
                <a:latin typeface="+mj-lt"/>
              </a:rPr>
              <a:t>Cultural similarity of personnel</a:t>
            </a:r>
          </a:p>
          <a:p>
            <a:pPr eaLnBrk="1" hangingPunct="1">
              <a:defRPr/>
            </a:pPr>
            <a:r>
              <a:rPr lang="en-US" sz="4000" b="1" dirty="0" smtClean="0">
                <a:latin typeface="+mj-lt"/>
              </a:rPr>
              <a:t>Make participation desirable</a:t>
            </a:r>
          </a:p>
          <a:p>
            <a:pPr eaLnBrk="1" hangingPunct="1">
              <a:defRPr/>
            </a:pPr>
            <a:r>
              <a:rPr lang="en-US" sz="4000" b="1" dirty="0" smtClean="0">
                <a:latin typeface="+mj-lt"/>
              </a:rPr>
              <a:t>Nurture relationships</a:t>
            </a:r>
          </a:p>
          <a:p>
            <a:pPr eaLnBrk="1" hangingPunct="1">
              <a:defRPr/>
            </a:pPr>
            <a:r>
              <a:rPr lang="en-US" sz="4000" b="1" dirty="0" smtClean="0">
                <a:latin typeface="+mj-lt"/>
              </a:rPr>
              <a:t>Anticipate losses by group &amp; stage </a:t>
            </a:r>
            <a:r>
              <a:rPr lang="en-US" b="1" dirty="0" smtClean="0">
                <a:latin typeface="+mj-lt"/>
              </a:rPr>
              <a:t>(awareness, opportunity, participation)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bwMode="auto">
          <a:xfrm>
            <a:off x="457200" y="990600"/>
            <a:ext cx="8229600" cy="838200"/>
          </a:xfrm>
          <a:noFill/>
          <a:ln>
            <a:miter lim="800000"/>
            <a:headEnd/>
            <a:tailEnd/>
          </a:ln>
        </p:spPr>
        <p:txBody>
          <a:bodyPr vert="horz" wrap="square" lIns="91440" tIns="45720" rIns="91440" bIns="45720" numCol="1" anchor="t" anchorCtr="0" compatLnSpc="1">
            <a:prstTxWarp prst="textNoShape">
              <a:avLst/>
            </a:prstTxWarp>
          </a:bodyPr>
          <a:lstStyle/>
          <a:p>
            <a:r>
              <a:rPr lang="en-US" b="1" smtClean="0"/>
              <a:t>Dismal Representation</a:t>
            </a:r>
          </a:p>
        </p:txBody>
      </p:sp>
      <p:sp>
        <p:nvSpPr>
          <p:cNvPr id="23554" name="Rectangle 3"/>
          <p:cNvSpPr>
            <a:spLocks noGrp="1" noChangeArrowheads="1"/>
          </p:cNvSpPr>
          <p:nvPr>
            <p:ph type="body" idx="1"/>
          </p:nvPr>
        </p:nvSpPr>
        <p:spPr bwMode="auto">
          <a:xfrm>
            <a:off x="0" y="1905000"/>
            <a:ext cx="9144000" cy="4114800"/>
          </a:xfrm>
          <a:noFill/>
          <a:ln>
            <a:miter lim="800000"/>
            <a:headEnd/>
            <a:tailEnd/>
          </a:ln>
        </p:spPr>
        <p:txBody>
          <a:bodyPr vert="horz" wrap="square" lIns="91440" tIns="45720" rIns="91440" bIns="45720" numCol="1" anchor="t" anchorCtr="0" compatLnSpc="1">
            <a:prstTxWarp prst="textNoShape">
              <a:avLst/>
            </a:prstTxWarp>
          </a:bodyPr>
          <a:lstStyle/>
          <a:p>
            <a:r>
              <a:rPr lang="en-US" sz="3600" b="1" dirty="0" smtClean="0"/>
              <a:t>75%</a:t>
            </a:r>
            <a:r>
              <a:rPr lang="en-US" dirty="0" smtClean="0"/>
              <a:t> of public has little or no knowledge of clinical research enterprise</a:t>
            </a:r>
          </a:p>
          <a:p>
            <a:r>
              <a:rPr lang="en-US" sz="3600" b="1" dirty="0" smtClean="0"/>
              <a:t>2%</a:t>
            </a:r>
            <a:r>
              <a:rPr lang="en-US" dirty="0" smtClean="0"/>
              <a:t> of U.S. pop participates in clinical research</a:t>
            </a:r>
          </a:p>
          <a:p>
            <a:r>
              <a:rPr lang="en-US" sz="3600" b="1" dirty="0" smtClean="0"/>
              <a:t>3%</a:t>
            </a:r>
            <a:r>
              <a:rPr lang="en-US" dirty="0" smtClean="0"/>
              <a:t> of cancer patients participate in clinical trials</a:t>
            </a:r>
          </a:p>
          <a:p>
            <a:r>
              <a:rPr lang="en-US" dirty="0" smtClean="0"/>
              <a:t>Of those, only </a:t>
            </a:r>
            <a:r>
              <a:rPr lang="en-US" sz="3600" b="1" dirty="0" smtClean="0"/>
              <a:t>10%</a:t>
            </a:r>
            <a:r>
              <a:rPr lang="en-US" dirty="0" smtClean="0"/>
              <a:t> are minorities, while they make up almost </a:t>
            </a:r>
            <a:r>
              <a:rPr lang="en-US" b="1" dirty="0" smtClean="0"/>
              <a:t>40%</a:t>
            </a:r>
            <a:r>
              <a:rPr lang="en-US" dirty="0" smtClean="0"/>
              <a:t> of U.S. population</a:t>
            </a:r>
          </a:p>
          <a:p>
            <a:pPr algn="r">
              <a:buFont typeface="Arial" charset="0"/>
              <a:buNone/>
            </a:pPr>
            <a:r>
              <a:rPr lang="en-US" sz="1800" dirty="0" smtClean="0"/>
              <a:t>www2.mdanderson.org/</a:t>
            </a:r>
            <a:r>
              <a:rPr lang="en-US" sz="1800" dirty="0" err="1" smtClean="0"/>
              <a:t>cancerwise</a:t>
            </a:r>
            <a:r>
              <a:rPr lang="en-US" sz="1800" dirty="0" smtClean="0"/>
              <a:t>/2010/03/minority-participation-in-clinical-</a:t>
            </a:r>
            <a:r>
              <a:rPr lang="en-US" sz="1800" dirty="0" err="1" smtClean="0"/>
              <a:t>trials.html</a:t>
            </a:r>
            <a:r>
              <a:rPr lang="en-US" sz="1800" dirty="0" smtClean="0"/>
              <a:t>;</a:t>
            </a:r>
          </a:p>
          <a:p>
            <a:pPr algn="r">
              <a:buFont typeface="Arial" charset="0"/>
              <a:buNone/>
            </a:pPr>
            <a:r>
              <a:rPr lang="en-US" sz="1800" dirty="0" smtClean="0"/>
              <a:t>Harris PA 2012</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Grp="1" noChangeArrowheads="1"/>
          </p:cNvSpPr>
          <p:nvPr>
            <p:ph type="title" idx="4294967295"/>
          </p:nvPr>
        </p:nvSpPr>
        <p:spPr bwMode="auto">
          <a:xfrm>
            <a:off x="381000" y="685800"/>
            <a:ext cx="7772400" cy="914400"/>
          </a:xfrm>
          <a:prstGeom prst="rect">
            <a:avLst/>
          </a:prstGeom>
          <a:noFill/>
          <a:ln>
            <a:miter lim="800000"/>
            <a:headEnd/>
            <a:tailEnd/>
          </a:ln>
        </p:spPr>
        <p:txBody>
          <a:bodyPr/>
          <a:lstStyle/>
          <a:p>
            <a:pPr eaLnBrk="1" hangingPunct="1"/>
            <a:r>
              <a:rPr lang="en-US" b="1" smtClean="0"/>
              <a:t>Practical Recruitment Steps</a:t>
            </a:r>
          </a:p>
        </p:txBody>
      </p:sp>
      <p:sp>
        <p:nvSpPr>
          <p:cNvPr id="199684" name="Rectangle 3"/>
          <p:cNvSpPr>
            <a:spLocks noGrp="1" noChangeArrowheads="1"/>
          </p:cNvSpPr>
          <p:nvPr>
            <p:ph type="body" idx="4294967295"/>
          </p:nvPr>
        </p:nvSpPr>
        <p:spPr bwMode="auto">
          <a:xfrm>
            <a:off x="381000" y="1676400"/>
            <a:ext cx="8382000" cy="4114800"/>
          </a:xfrm>
          <a:prstGeom prst="rect">
            <a:avLst/>
          </a:prstGeom>
          <a:ln>
            <a:miter lim="800000"/>
            <a:headEnd/>
            <a:tailEnd/>
          </a:ln>
        </p:spPr>
        <p:txBody>
          <a:bodyPr/>
          <a:lstStyle/>
          <a:p>
            <a:pPr eaLnBrk="1" hangingPunct="1">
              <a:lnSpc>
                <a:spcPct val="90000"/>
              </a:lnSpc>
              <a:defRPr/>
            </a:pPr>
            <a:r>
              <a:rPr lang="en-US" sz="3000" b="1" u="sng" dirty="0" smtClean="0">
                <a:latin typeface="+mj-lt"/>
              </a:rPr>
              <a:t>Budget</a:t>
            </a:r>
            <a:r>
              <a:rPr lang="en-US" sz="3000" b="1" dirty="0" smtClean="0">
                <a:latin typeface="+mj-lt"/>
              </a:rPr>
              <a:t> for  varied recruitment strategies</a:t>
            </a:r>
          </a:p>
          <a:p>
            <a:pPr eaLnBrk="1" hangingPunct="1">
              <a:lnSpc>
                <a:spcPct val="90000"/>
              </a:lnSpc>
              <a:defRPr/>
            </a:pPr>
            <a:r>
              <a:rPr lang="en-US" sz="3000" b="1" u="sng" dirty="0" smtClean="0">
                <a:latin typeface="+mj-lt"/>
              </a:rPr>
              <a:t>Pretest </a:t>
            </a:r>
            <a:r>
              <a:rPr lang="en-US" sz="3000" b="1" dirty="0" smtClean="0">
                <a:latin typeface="+mj-lt"/>
              </a:rPr>
              <a:t>recruitment messages and strategies</a:t>
            </a:r>
          </a:p>
          <a:p>
            <a:pPr lvl="1" eaLnBrk="1" hangingPunct="1">
              <a:lnSpc>
                <a:spcPct val="90000"/>
              </a:lnSpc>
              <a:defRPr/>
            </a:pPr>
            <a:r>
              <a:rPr lang="en-US" sz="3000" b="1" dirty="0" smtClean="0">
                <a:latin typeface="+mj-lt"/>
              </a:rPr>
              <a:t> ethnically tailored flyers, contact letters, envelopes, logos</a:t>
            </a:r>
            <a:endParaRPr lang="en-US" sz="2600" b="1" dirty="0" smtClean="0">
              <a:latin typeface="+mj-lt"/>
            </a:endParaRPr>
          </a:p>
          <a:p>
            <a:pPr eaLnBrk="1" hangingPunct="1">
              <a:lnSpc>
                <a:spcPct val="90000"/>
              </a:lnSpc>
              <a:defRPr/>
            </a:pPr>
            <a:r>
              <a:rPr lang="en-US" sz="3000" b="1" u="sng" dirty="0" smtClean="0">
                <a:latin typeface="+mj-lt"/>
              </a:rPr>
              <a:t>Monitor</a:t>
            </a:r>
            <a:r>
              <a:rPr lang="en-US" sz="3000" b="1" dirty="0" smtClean="0">
                <a:latin typeface="+mj-lt"/>
              </a:rPr>
              <a:t> recruitment and relationships; </a:t>
            </a:r>
            <a:r>
              <a:rPr lang="en-US" sz="3000" b="1" u="sng" dirty="0" smtClean="0">
                <a:latin typeface="+mj-lt"/>
              </a:rPr>
              <a:t>adjust</a:t>
            </a:r>
            <a:r>
              <a:rPr lang="en-US" sz="3000" b="1" dirty="0" smtClean="0">
                <a:latin typeface="+mj-lt"/>
              </a:rPr>
              <a:t> as necessary</a:t>
            </a:r>
          </a:p>
          <a:p>
            <a:pPr eaLnBrk="1" hangingPunct="1">
              <a:lnSpc>
                <a:spcPct val="90000"/>
              </a:lnSpc>
              <a:defRPr/>
            </a:pPr>
            <a:r>
              <a:rPr lang="en-US" sz="3000" b="1" u="sng" dirty="0" smtClean="0">
                <a:latin typeface="+mj-lt"/>
              </a:rPr>
              <a:t>Report</a:t>
            </a:r>
            <a:r>
              <a:rPr lang="en-US" sz="3000" b="1" dirty="0" smtClean="0">
                <a:latin typeface="+mj-lt"/>
              </a:rPr>
              <a:t> results by ethnicity to build evidence base</a:t>
            </a:r>
          </a:p>
          <a:p>
            <a:pPr algn="ctr" eaLnBrk="1" hangingPunct="1">
              <a:lnSpc>
                <a:spcPct val="90000"/>
              </a:lnSpc>
              <a:buFont typeface="Monotype Sorts" pitchFamily="2" charset="2"/>
              <a:buNone/>
              <a:defRPr/>
            </a:pPr>
            <a:endParaRPr lang="en-US" sz="1800" b="1" dirty="0" smtClean="0">
              <a:solidFill>
                <a:schemeClr val="tx2"/>
              </a:solidFill>
              <a:latin typeface="Garamond" pitchFamily="18" charset="0"/>
            </a:endParaRPr>
          </a:p>
          <a:p>
            <a:pPr algn="ctr" eaLnBrk="1" hangingPunct="1">
              <a:lnSpc>
                <a:spcPct val="90000"/>
              </a:lnSpc>
              <a:buFont typeface="Monotype Sorts" pitchFamily="2" charset="2"/>
              <a:buNone/>
              <a:defRPr/>
            </a:pPr>
            <a:r>
              <a:rPr lang="en-US" sz="3000" b="1" dirty="0" smtClean="0">
                <a:latin typeface="+mj-lt"/>
              </a:rPr>
              <a:t>MAKE IT PERSONAL!</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2"/>
          <p:cNvSpPr>
            <a:spLocks noGrp="1" noChangeArrowheads="1"/>
          </p:cNvSpPr>
          <p:nvPr>
            <p:ph type="ctrTitle"/>
          </p:nvPr>
        </p:nvSpPr>
        <p:spPr bwMode="auto">
          <a:xfrm>
            <a:off x="1371600" y="1981200"/>
            <a:ext cx="6648450" cy="14700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dirty="0" smtClean="0"/>
              <a:t>Recommendations to Advance R &amp; R </a:t>
            </a:r>
            <a:r>
              <a:rPr lang="en-US" b="1" dirty="0" smtClean="0"/>
              <a:t>and Community Engagement Science</a:t>
            </a:r>
            <a:endParaRPr lang="en-US" b="1" dirty="0" smtClean="0"/>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noChangeArrowheads="1"/>
          </p:cNvSpPr>
          <p:nvPr>
            <p:ph type="body" idx="4294967295"/>
          </p:nvPr>
        </p:nvSpPr>
        <p:spPr bwMode="auto">
          <a:xfrm>
            <a:off x="381000" y="1524000"/>
            <a:ext cx="8382000" cy="2209800"/>
          </a:xfrm>
          <a:prstGeom prst="rect">
            <a:avLst/>
          </a:prstGeom>
          <a:ln>
            <a:miter lim="800000"/>
            <a:headEnd/>
            <a:tailEnd/>
          </a:ln>
        </p:spPr>
        <p:txBody>
          <a:bodyPr/>
          <a:lstStyle/>
          <a:p>
            <a:pPr algn="ctr" eaLnBrk="1" hangingPunct="1">
              <a:buFont typeface="Monotype Sorts" pitchFamily="2" charset="2"/>
              <a:buNone/>
              <a:defRPr/>
            </a:pPr>
            <a:endParaRPr lang="en-US" dirty="0" smtClean="0">
              <a:latin typeface="Times New Roman" pitchFamily="18" charset="0"/>
            </a:endParaRPr>
          </a:p>
          <a:p>
            <a:pPr algn="ctr" eaLnBrk="1" hangingPunct="1">
              <a:buFont typeface="Monotype Sorts" pitchFamily="2" charset="2"/>
              <a:buNone/>
              <a:defRPr/>
            </a:pPr>
            <a:endParaRPr lang="en-US" dirty="0" smtClean="0">
              <a:latin typeface="Times New Roman" pitchFamily="18" charset="0"/>
            </a:endParaRPr>
          </a:p>
          <a:p>
            <a:pPr algn="ctr" eaLnBrk="1" hangingPunct="1">
              <a:buFont typeface="Monotype Sorts" pitchFamily="2" charset="2"/>
              <a:buNone/>
              <a:defRPr/>
            </a:pPr>
            <a:r>
              <a:rPr lang="en-US" sz="3600" b="1" dirty="0" smtClean="0">
                <a:latin typeface="+mj-lt"/>
              </a:rPr>
              <a:t>Recommendation 1: Include Communities</a:t>
            </a:r>
          </a:p>
        </p:txBody>
      </p:sp>
      <p:pic>
        <p:nvPicPr>
          <p:cNvPr id="180227" name="Picture 4" descr="WCAQL52MRCACH980MCA1105ODCABOOVJUCAP0N38CCABLE5JQCAAFVZ2ZCA41A88VCA78I6I2CAP80Y73CAP3GQDTCAE9NVUCCA13VBVMCA5OGNB2CAQYCDDLCA16Y4Y4CAQR4L6MCA3TWX9B"/>
          <p:cNvPicPr>
            <a:picLocks noChangeAspect="1" noChangeArrowheads="1"/>
          </p:cNvPicPr>
          <p:nvPr/>
        </p:nvPicPr>
        <p:blipFill>
          <a:blip r:embed="rId3"/>
          <a:srcRect/>
          <a:stretch>
            <a:fillRect/>
          </a:stretch>
        </p:blipFill>
        <p:spPr bwMode="auto">
          <a:xfrm>
            <a:off x="2743200" y="3886200"/>
            <a:ext cx="3429000" cy="22860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Content Placeholder 2"/>
          <p:cNvSpPr>
            <a:spLocks noGrp="1"/>
          </p:cNvSpPr>
          <p:nvPr>
            <p:ph sz="quarter" idx="4294967295"/>
          </p:nvPr>
        </p:nvSpPr>
        <p:spPr bwMode="auto">
          <a:xfrm>
            <a:off x="228600" y="1676400"/>
            <a:ext cx="8305800" cy="4267200"/>
          </a:xfrm>
          <a:prstGeom prst="rect">
            <a:avLst/>
          </a:prstGeom>
          <a:noFill/>
          <a:ln>
            <a:miter lim="800000"/>
            <a:headEnd/>
            <a:tailEnd/>
          </a:ln>
        </p:spPr>
        <p:txBody>
          <a:bodyPr lIns="0" tIns="0" rIns="0" bIns="0"/>
          <a:lstStyle/>
          <a:p>
            <a:pPr marL="0" indent="0" eaLnBrk="1" hangingPunct="1">
              <a:lnSpc>
                <a:spcPct val="150000"/>
              </a:lnSpc>
              <a:spcBef>
                <a:spcPct val="0"/>
              </a:spcBef>
              <a:buFont typeface="Arial" charset="0"/>
              <a:buNone/>
            </a:pPr>
            <a:r>
              <a:rPr lang="en-US" b="1" smtClean="0">
                <a:latin typeface="Arial" charset="0"/>
                <a:cs typeface="Arial" charset="0"/>
              </a:rPr>
              <a:t>greater</a:t>
            </a:r>
            <a:r>
              <a:rPr lang="en-US" smtClean="0"/>
              <a:t> </a:t>
            </a:r>
            <a:r>
              <a:rPr lang="en-US" b="1" smtClean="0">
                <a:latin typeface="Arial" charset="0"/>
                <a:cs typeface="Arial" charset="0"/>
              </a:rPr>
              <a:t>resources and effort should be directed toward researching </a:t>
            </a:r>
            <a:r>
              <a:rPr lang="en-US" b="1" u="sng" smtClean="0">
                <a:latin typeface="Arial" charset="0"/>
                <a:cs typeface="Arial" charset="0"/>
              </a:rPr>
              <a:t>AND INVOLVING</a:t>
            </a:r>
            <a:r>
              <a:rPr lang="en-US" b="1" smtClean="0">
                <a:latin typeface="Arial" charset="0"/>
                <a:cs typeface="Arial" charset="0"/>
              </a:rPr>
              <a:t> societal groups that have the greatest capacity to benefit</a:t>
            </a:r>
          </a:p>
          <a:p>
            <a:pPr marL="0" indent="0" algn="r" eaLnBrk="1" hangingPunct="1">
              <a:lnSpc>
                <a:spcPct val="150000"/>
              </a:lnSpc>
              <a:spcBef>
                <a:spcPct val="0"/>
              </a:spcBef>
              <a:buFont typeface="Arial" charset="0"/>
              <a:buNone/>
            </a:pPr>
            <a:r>
              <a:rPr lang="en-US" sz="1800" b="1" smtClean="0"/>
              <a:t>(Sheikh A 2006;PLoS Med 3(2): e49.) </a:t>
            </a:r>
            <a:endParaRPr lang="en-US" sz="1800" b="1" smtClean="0">
              <a:latin typeface="Arial" charset="0"/>
              <a:cs typeface="Arial" charset="0"/>
            </a:endParaRPr>
          </a:p>
          <a:p>
            <a:pPr marL="0" indent="0" eaLnBrk="1" hangingPunct="1">
              <a:lnSpc>
                <a:spcPct val="150000"/>
              </a:lnSpc>
              <a:spcBef>
                <a:spcPct val="0"/>
              </a:spcBef>
              <a:buFont typeface="Arial" charset="0"/>
              <a:buNone/>
            </a:pPr>
            <a:endParaRPr lang="en-US" sz="1100" smtClean="0">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7" name="Picture 6" descr="Screen Shot 2013-10-09 at 3.41.41 PM.png"/>
          <p:cNvPicPr>
            <a:picLocks noChangeAspect="1"/>
          </p:cNvPicPr>
          <p:nvPr/>
        </p:nvPicPr>
        <p:blipFill>
          <a:blip r:embed="rId3"/>
          <a:srcRect/>
          <a:stretch>
            <a:fillRect/>
          </a:stretch>
        </p:blipFill>
        <p:spPr bwMode="auto">
          <a:xfrm>
            <a:off x="762000" y="1524000"/>
            <a:ext cx="7696200" cy="4572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a:spLocks noGrp="1"/>
          </p:cNvSpPr>
          <p:nvPr>
            <p:ph type="sldNum" sz="quarter" idx="4294967295"/>
          </p:nvPr>
        </p:nvSpPr>
        <p:spPr>
          <a:xfrm>
            <a:off x="6858000" y="6172200"/>
            <a:ext cx="1905000" cy="639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fld id="{B75D2779-8EE4-1243-A0E0-A21642FFECA5}" type="slidenum">
              <a:rPr lang="en-US" sz="1400"/>
              <a:pPr/>
              <a:t>55</a:t>
            </a:fld>
            <a:endParaRPr lang="en-US" sz="1400"/>
          </a:p>
        </p:txBody>
      </p:sp>
      <p:sp>
        <p:nvSpPr>
          <p:cNvPr id="58371" name="Rectangle 1026"/>
          <p:cNvSpPr>
            <a:spLocks noGrp="1" noChangeArrowheads="1"/>
          </p:cNvSpPr>
          <p:nvPr>
            <p:ph type="title"/>
          </p:nvPr>
        </p:nvSpPr>
        <p:spPr>
          <a:xfrm>
            <a:off x="457200" y="762000"/>
            <a:ext cx="8077200" cy="914400"/>
          </a:xfrm>
        </p:spPr>
        <p:txBody>
          <a:bodyPr/>
          <a:lstStyle/>
          <a:p>
            <a:r>
              <a:rPr lang="en-US" sz="3400" b="1" dirty="0">
                <a:latin typeface="+mn-lt"/>
              </a:rPr>
              <a:t>IOM Concept of Primary Care</a:t>
            </a:r>
          </a:p>
        </p:txBody>
      </p:sp>
      <p:sp>
        <p:nvSpPr>
          <p:cNvPr id="58372" name="Rectangle 1027"/>
          <p:cNvSpPr>
            <a:spLocks noGrp="1" noChangeArrowheads="1"/>
          </p:cNvSpPr>
          <p:nvPr>
            <p:ph type="body" idx="1"/>
          </p:nvPr>
        </p:nvSpPr>
        <p:spPr>
          <a:xfrm>
            <a:off x="304800" y="1828800"/>
            <a:ext cx="8382000" cy="4114800"/>
          </a:xfrm>
        </p:spPr>
        <p:txBody>
          <a:bodyPr/>
          <a:lstStyle/>
          <a:p>
            <a:pPr>
              <a:lnSpc>
                <a:spcPct val="90000"/>
              </a:lnSpc>
            </a:pPr>
            <a:r>
              <a:rPr lang="en-US" dirty="0"/>
              <a:t>Integrated, accessible health care services</a:t>
            </a:r>
          </a:p>
          <a:p>
            <a:pPr>
              <a:lnSpc>
                <a:spcPct val="90000"/>
              </a:lnSpc>
            </a:pPr>
            <a:r>
              <a:rPr lang="en-US" dirty="0"/>
              <a:t>Attend to wide range of individual needs</a:t>
            </a:r>
          </a:p>
          <a:p>
            <a:pPr>
              <a:lnSpc>
                <a:spcPct val="90000"/>
              </a:lnSpc>
            </a:pPr>
            <a:r>
              <a:rPr lang="en-US" dirty="0"/>
              <a:t>Long-term partnership with clients</a:t>
            </a:r>
          </a:p>
          <a:p>
            <a:pPr>
              <a:lnSpc>
                <a:spcPct val="90000"/>
              </a:lnSpc>
            </a:pPr>
            <a:r>
              <a:rPr lang="en-US" dirty="0"/>
              <a:t>Attend to broader</a:t>
            </a:r>
            <a:r>
              <a:rPr lang="en-US" sz="3600" b="1" dirty="0"/>
              <a:t> family, community, socio-economic context</a:t>
            </a:r>
            <a:r>
              <a:rPr lang="en-US" dirty="0"/>
              <a:t> of health care </a:t>
            </a:r>
          </a:p>
          <a:p>
            <a:pPr>
              <a:lnSpc>
                <a:spcPct val="90000"/>
              </a:lnSpc>
            </a:pPr>
            <a:r>
              <a:rPr lang="en-US" dirty="0"/>
              <a:t>Use </a:t>
            </a:r>
            <a:r>
              <a:rPr lang="en-US" sz="3600" b="1" dirty="0"/>
              <a:t>community assets </a:t>
            </a:r>
            <a:r>
              <a:rPr lang="en-US" dirty="0"/>
              <a:t>to improve health</a:t>
            </a:r>
          </a:p>
          <a:p>
            <a:pPr>
              <a:lnSpc>
                <a:spcPct val="50000"/>
              </a:lnSpc>
              <a:buFont typeface="Monotype Sorts" charset="0"/>
              <a:buNone/>
            </a:pPr>
            <a:endParaRPr lang="en-US" sz="2800" dirty="0">
              <a:latin typeface="Times New Roman" charset="0"/>
            </a:endParaRPr>
          </a:p>
          <a:p>
            <a:pPr algn="r">
              <a:lnSpc>
                <a:spcPct val="90000"/>
              </a:lnSpc>
              <a:buFont typeface="Monotype Sorts" charset="0"/>
              <a:buNone/>
            </a:pPr>
            <a:r>
              <a:rPr lang="en-US" sz="1800" u="sng" dirty="0"/>
              <a:t>Primary Care America’s Health in a New Era</a:t>
            </a:r>
            <a:r>
              <a:rPr lang="en-US" sz="1800" dirty="0"/>
              <a:t>, IOM, 1996</a:t>
            </a:r>
            <a:r>
              <a:rPr lang="en-US" sz="1600" dirty="0"/>
              <a:t>.</a:t>
            </a:r>
            <a:endParaRPr lang="en-US" sz="1600" dirty="0">
              <a:solidFill>
                <a:srgbClr val="FFFF00"/>
              </a:solidFill>
            </a:endParaRPr>
          </a:p>
          <a:p>
            <a:pPr>
              <a:lnSpc>
                <a:spcPct val="90000"/>
              </a:lnSpc>
            </a:pPr>
            <a:endParaRPr lang="en-US" sz="1600" dirty="0">
              <a:latin typeface="Times New Roman" charset="0"/>
            </a:endParaRPr>
          </a:p>
        </p:txBody>
      </p:sp>
    </p:spTree>
    <p:extLst>
      <p:ext uri="{BB962C8B-B14F-4D97-AF65-F5344CB8AC3E}">
        <p14:creationId xmlns:p14="http://schemas.microsoft.com/office/powerpoint/2010/main" val="40821194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4294967295"/>
          </p:nvPr>
        </p:nvSpPr>
        <p:spPr bwMode="auto">
          <a:xfrm>
            <a:off x="6858000" y="6172200"/>
            <a:ext cx="1905000" cy="639763"/>
          </a:xfrm>
          <a:prstGeom prst="rect">
            <a:avLst/>
          </a:prstGeom>
          <a:noFill/>
          <a:ln>
            <a:miter lim="800000"/>
            <a:headEnd/>
            <a:tailEnd/>
          </a:ln>
        </p:spPr>
        <p:txBody>
          <a:bodyPr/>
          <a:lstStyle/>
          <a:p>
            <a:endParaRPr lang="en-US" dirty="0"/>
          </a:p>
        </p:txBody>
      </p:sp>
      <p:sp>
        <p:nvSpPr>
          <p:cNvPr id="187395" name="Rectangle 2"/>
          <p:cNvSpPr>
            <a:spLocks noGrp="1" noChangeArrowheads="1"/>
          </p:cNvSpPr>
          <p:nvPr>
            <p:ph type="title" idx="4294967295"/>
          </p:nvPr>
        </p:nvSpPr>
        <p:spPr bwMode="auto">
          <a:xfrm>
            <a:off x="381000" y="685800"/>
            <a:ext cx="7772400" cy="914400"/>
          </a:xfrm>
          <a:prstGeom prst="rect">
            <a:avLst/>
          </a:prstGeom>
          <a:noFill/>
          <a:ln>
            <a:miter lim="800000"/>
            <a:headEnd/>
            <a:tailEnd/>
          </a:ln>
        </p:spPr>
        <p:txBody>
          <a:bodyPr anchor="ctr"/>
          <a:lstStyle/>
          <a:p>
            <a:pPr eaLnBrk="1" hangingPunct="1"/>
            <a:r>
              <a:rPr lang="en-US" sz="3600" b="1" dirty="0" smtClean="0"/>
              <a:t>Defining Community Engagement</a:t>
            </a:r>
            <a:endParaRPr lang="en-US" sz="3600" b="1" dirty="0" smtClean="0"/>
          </a:p>
        </p:txBody>
      </p:sp>
      <p:sp>
        <p:nvSpPr>
          <p:cNvPr id="183300" name="Rectangle 3"/>
          <p:cNvSpPr>
            <a:spLocks noGrp="1" noChangeArrowheads="1"/>
          </p:cNvSpPr>
          <p:nvPr>
            <p:ph type="body" idx="4294967295"/>
          </p:nvPr>
        </p:nvSpPr>
        <p:spPr bwMode="auto">
          <a:xfrm>
            <a:off x="381000" y="1676400"/>
            <a:ext cx="8229600" cy="4649788"/>
          </a:xfrm>
          <a:prstGeom prst="rect">
            <a:avLst/>
          </a:prstGeom>
          <a:ln>
            <a:miter lim="800000"/>
            <a:headEnd/>
            <a:tailEnd/>
          </a:ln>
        </p:spPr>
        <p:txBody>
          <a:bodyPr/>
          <a:lstStyle/>
          <a:p>
            <a:pPr marL="0" indent="0" eaLnBrk="1" hangingPunct="1">
              <a:spcBef>
                <a:spcPct val="40000"/>
              </a:spcBef>
              <a:buNone/>
              <a:tabLst>
                <a:tab pos="693738" algn="l"/>
              </a:tabLst>
            </a:pPr>
            <a:r>
              <a:rPr lang="en-US" sz="2600" dirty="0"/>
              <a:t>…the process of working collaboratively with and through groups of people affiliated by geographic proximity, special interest, or similar situations to address issues affecting the wellbeing of those people. It is a powerful vehicle for bringing about environmental and behavioral changes that will improve the health of the community and its </a:t>
            </a:r>
            <a:r>
              <a:rPr lang="en-US" sz="2600" dirty="0" smtClean="0"/>
              <a:t>members…mobilize </a:t>
            </a:r>
            <a:r>
              <a:rPr lang="en-US" sz="2600" dirty="0"/>
              <a:t>resources and influence systems, change relationships among partners, and serve as catalysts for changing policies, programs, and </a:t>
            </a:r>
            <a:r>
              <a:rPr lang="en-US" sz="2600" dirty="0" smtClean="0"/>
              <a:t>practices.</a:t>
            </a:r>
          </a:p>
          <a:p>
            <a:pPr marL="0" indent="0" algn="r" eaLnBrk="1" hangingPunct="1">
              <a:spcBef>
                <a:spcPct val="40000"/>
              </a:spcBef>
              <a:buNone/>
              <a:tabLst>
                <a:tab pos="693738" algn="l"/>
              </a:tabLst>
            </a:pPr>
            <a:r>
              <a:rPr lang="en-US" sz="2600" dirty="0" smtClean="0"/>
              <a:t> </a:t>
            </a:r>
            <a:r>
              <a:rPr lang="en-US" sz="2000" dirty="0" smtClean="0"/>
              <a:t>CDC</a:t>
            </a:r>
            <a:r>
              <a:rPr lang="en-US" sz="2000" dirty="0"/>
              <a:t>, </a:t>
            </a:r>
            <a:r>
              <a:rPr lang="en-US" sz="2000" dirty="0" smtClean="0"/>
              <a:t>Principles of Community Engagement, 1997</a:t>
            </a:r>
            <a:r>
              <a:rPr lang="en-US" sz="2000" dirty="0"/>
              <a:t>, p</a:t>
            </a:r>
            <a:r>
              <a:rPr lang="en-US" sz="2000" dirty="0" smtClean="0"/>
              <a:t>.9. </a:t>
            </a:r>
            <a:endParaRPr lang="en-US" sz="2000" b="1" dirty="0"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086600" cy="685800"/>
          </a:xfrm>
        </p:spPr>
        <p:txBody>
          <a:bodyPr/>
          <a:lstStyle/>
          <a:p>
            <a:r>
              <a:rPr lang="en-US" sz="3200" dirty="0" smtClean="0"/>
              <a:t>Continuum of Community Engagement</a:t>
            </a:r>
            <a:endParaRPr lang="en-US" sz="3200" dirty="0"/>
          </a:p>
        </p:txBody>
      </p:sp>
      <p:pic>
        <p:nvPicPr>
          <p:cNvPr id="6" name="Content Placeholder 5" descr="Screen Shot 2015-05-20 at 11.02.38 PM.jpg"/>
          <p:cNvPicPr>
            <a:picLocks noGrp="1" noChangeAspect="1"/>
          </p:cNvPicPr>
          <p:nvPr>
            <p:ph idx="1"/>
          </p:nvPr>
        </p:nvPicPr>
        <p:blipFill>
          <a:blip r:embed="rId2">
            <a:extLst>
              <a:ext uri="{28A0092B-C50C-407E-A947-70E740481C1C}">
                <a14:useLocalDpi xmlns:a14="http://schemas.microsoft.com/office/drawing/2010/main" val="0"/>
              </a:ext>
            </a:extLst>
          </a:blip>
          <a:srcRect l="2" r="2"/>
          <a:stretch>
            <a:fillRect/>
          </a:stretch>
        </p:blipFill>
        <p:spPr>
          <a:xfrm>
            <a:off x="152401" y="1219200"/>
            <a:ext cx="8839199" cy="5181599"/>
          </a:xfrm>
        </p:spPr>
      </p:pic>
      <p:sp>
        <p:nvSpPr>
          <p:cNvPr id="4" name="TextBox 3"/>
          <p:cNvSpPr txBox="1"/>
          <p:nvPr/>
        </p:nvSpPr>
        <p:spPr>
          <a:xfrm>
            <a:off x="10041467" y="2540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506136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4294967295"/>
          </p:nvPr>
        </p:nvSpPr>
        <p:spPr>
          <a:xfrm>
            <a:off x="6858000" y="6172200"/>
            <a:ext cx="1905000" cy="639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fld id="{097F79F6-BADE-DE41-A7FD-1C5DFD31B41F}" type="slidenum">
              <a:rPr lang="en-US" sz="1400"/>
              <a:pPr/>
              <a:t>58</a:t>
            </a:fld>
            <a:endParaRPr lang="en-US" sz="1400"/>
          </a:p>
        </p:txBody>
      </p:sp>
      <p:sp>
        <p:nvSpPr>
          <p:cNvPr id="60419" name="Rectangle 2"/>
          <p:cNvSpPr>
            <a:spLocks noGrp="1" noChangeArrowheads="1"/>
          </p:cNvSpPr>
          <p:nvPr>
            <p:ph type="title"/>
          </p:nvPr>
        </p:nvSpPr>
        <p:spPr>
          <a:xfrm>
            <a:off x="304800" y="1066800"/>
            <a:ext cx="8229600" cy="1143000"/>
          </a:xfrm>
        </p:spPr>
        <p:txBody>
          <a:bodyPr/>
          <a:lstStyle/>
          <a:p>
            <a:r>
              <a:rPr lang="en-US" sz="3200" b="1" dirty="0">
                <a:latin typeface="+mn-lt"/>
              </a:rPr>
              <a:t>Working with Communities to Conduct Health Disparities Research</a:t>
            </a:r>
          </a:p>
        </p:txBody>
      </p:sp>
      <p:sp>
        <p:nvSpPr>
          <p:cNvPr id="60420" name="Rectangle 3"/>
          <p:cNvSpPr>
            <a:spLocks noGrp="1" noChangeArrowheads="1"/>
          </p:cNvSpPr>
          <p:nvPr>
            <p:ph type="body" idx="1"/>
          </p:nvPr>
        </p:nvSpPr>
        <p:spPr>
          <a:xfrm>
            <a:off x="457200" y="2209800"/>
            <a:ext cx="8229600" cy="4191000"/>
          </a:xfrm>
        </p:spPr>
        <p:txBody>
          <a:bodyPr/>
          <a:lstStyle/>
          <a:p>
            <a:pPr>
              <a:lnSpc>
                <a:spcPct val="90000"/>
              </a:lnSpc>
            </a:pPr>
            <a:r>
              <a:rPr lang="en-US" sz="3600" dirty="0"/>
              <a:t>Expands our perspective</a:t>
            </a:r>
          </a:p>
          <a:p>
            <a:pPr>
              <a:lnSpc>
                <a:spcPct val="90000"/>
              </a:lnSpc>
            </a:pPr>
            <a:r>
              <a:rPr lang="en-US" sz="3600" dirty="0"/>
              <a:t>Shifts focus from how to recruit minority populations and how to engage/interest them in research…</a:t>
            </a:r>
          </a:p>
          <a:p>
            <a:pPr lvl="1">
              <a:lnSpc>
                <a:spcPct val="90000"/>
              </a:lnSpc>
              <a:buFontTx/>
              <a:buNone/>
            </a:pPr>
            <a:r>
              <a:rPr lang="en-US" sz="3600" dirty="0"/>
              <a:t>   … to having minority communities involved as partners in research from the beginning</a:t>
            </a:r>
          </a:p>
        </p:txBody>
      </p:sp>
    </p:spTree>
    <p:extLst>
      <p:ext uri="{BB962C8B-B14F-4D97-AF65-F5344CB8AC3E}">
        <p14:creationId xmlns:p14="http://schemas.microsoft.com/office/powerpoint/2010/main" val="21472676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body" idx="1"/>
          </p:nvPr>
        </p:nvSpPr>
        <p:spPr>
          <a:xfrm>
            <a:off x="381000" y="533400"/>
            <a:ext cx="8382000" cy="1295400"/>
          </a:xfrm>
        </p:spPr>
        <p:txBody>
          <a:bodyPr/>
          <a:lstStyle/>
          <a:p>
            <a:pPr algn="ctr">
              <a:lnSpc>
                <a:spcPct val="90000"/>
              </a:lnSpc>
              <a:buFont typeface="Monotype Sorts" charset="0"/>
              <a:buNone/>
            </a:pPr>
            <a:endParaRPr lang="en-US" sz="3200" dirty="0">
              <a:latin typeface="Times New Roman" charset="0"/>
            </a:endParaRPr>
          </a:p>
          <a:p>
            <a:pPr algn="ctr">
              <a:lnSpc>
                <a:spcPct val="90000"/>
              </a:lnSpc>
              <a:buFont typeface="Monotype Sorts" charset="0"/>
              <a:buNone/>
            </a:pPr>
            <a:endParaRPr lang="en-US" sz="3200" dirty="0">
              <a:latin typeface="Times New Roman" charset="0"/>
            </a:endParaRPr>
          </a:p>
          <a:p>
            <a:pPr algn="ctr">
              <a:lnSpc>
                <a:spcPct val="90000"/>
              </a:lnSpc>
              <a:buFont typeface="Monotype Sorts" charset="0"/>
              <a:buNone/>
            </a:pPr>
            <a:r>
              <a:rPr lang="en-US" sz="3200" b="1" dirty="0"/>
              <a:t>The Art </a:t>
            </a:r>
            <a:r>
              <a:rPr lang="en-US" sz="3200" b="1" dirty="0" smtClean="0"/>
              <a:t>of </a:t>
            </a:r>
            <a:r>
              <a:rPr lang="en-US" sz="3200" b="1" dirty="0"/>
              <a:t>Recruitment</a:t>
            </a:r>
          </a:p>
          <a:p>
            <a:pPr algn="ctr">
              <a:lnSpc>
                <a:spcPct val="90000"/>
              </a:lnSpc>
              <a:buFont typeface="Monotype Sorts" charset="0"/>
              <a:buNone/>
            </a:pPr>
            <a:r>
              <a:rPr lang="en-US" sz="3200" b="1" dirty="0"/>
              <a:t>Community </a:t>
            </a:r>
            <a:r>
              <a:rPr lang="en-US" sz="3200" b="1" dirty="0" smtClean="0"/>
              <a:t>Engagement</a:t>
            </a:r>
            <a:endParaRPr lang="en-US" sz="3200" b="1" dirty="0"/>
          </a:p>
        </p:txBody>
      </p:sp>
      <p:pic>
        <p:nvPicPr>
          <p:cNvPr id="55299" name="Picture 4" descr="WCAQL52MRCACH980MCA1105ODCABOOVJUCAP0N38CCABLE5JQCAAFVZ2ZCA41A88VCA78I6I2CAP80Y73CAP3GQDTCAE9NVUCCA13VBVMCA5OGNB2CAQYCDDLCA16Y4Y4CAQR4L6MCA3TWX9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97180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8047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bwMode="auto">
          <a:xfrm>
            <a:off x="457200" y="990600"/>
            <a:ext cx="8229600" cy="838200"/>
          </a:xfrm>
          <a:noFill/>
          <a:ln>
            <a:miter lim="800000"/>
            <a:headEnd/>
            <a:tailEnd/>
          </a:ln>
        </p:spPr>
        <p:txBody>
          <a:bodyPr vert="horz" wrap="square" lIns="91440" tIns="45720" rIns="91440" bIns="45720" numCol="1" anchor="t" anchorCtr="0" compatLnSpc="1">
            <a:prstTxWarp prst="textNoShape">
              <a:avLst/>
            </a:prstTxWarp>
          </a:bodyPr>
          <a:lstStyle/>
          <a:p>
            <a:r>
              <a:rPr lang="en-US" b="1" smtClean="0"/>
              <a:t>Dismal Representation</a:t>
            </a:r>
          </a:p>
        </p:txBody>
      </p:sp>
      <p:sp>
        <p:nvSpPr>
          <p:cNvPr id="23554" name="Rectangle 3"/>
          <p:cNvSpPr>
            <a:spLocks noGrp="1" noChangeArrowheads="1"/>
          </p:cNvSpPr>
          <p:nvPr>
            <p:ph type="body" idx="1"/>
          </p:nvPr>
        </p:nvSpPr>
        <p:spPr bwMode="auto">
          <a:xfrm>
            <a:off x="381000" y="1905000"/>
            <a:ext cx="8458200" cy="4114800"/>
          </a:xfrm>
          <a:noFill/>
          <a:ln>
            <a:miter lim="800000"/>
            <a:headEnd/>
            <a:tailEnd/>
          </a:ln>
        </p:spPr>
        <p:txBody>
          <a:bodyPr vert="horz" wrap="square" lIns="91440" tIns="45720" rIns="91440" bIns="45720" numCol="1" anchor="t" anchorCtr="0" compatLnSpc="1">
            <a:prstTxWarp prst="textNoShape">
              <a:avLst/>
            </a:prstTxWarp>
          </a:bodyPr>
          <a:lstStyle/>
          <a:p>
            <a:pPr marL="0" indent="0" algn="ctr">
              <a:buNone/>
            </a:pPr>
            <a:r>
              <a:rPr lang="en-US" sz="3600" b="1" dirty="0" smtClean="0"/>
              <a:t>Jan 2013 review of NCI-sponsored trials </a:t>
            </a:r>
          </a:p>
          <a:p>
            <a:pPr marL="0" indent="0" algn="ctr">
              <a:buNone/>
            </a:pPr>
            <a:endParaRPr lang="en-US" sz="2400" b="1" dirty="0" smtClean="0"/>
          </a:p>
          <a:p>
            <a:r>
              <a:rPr lang="en-US" b="1" dirty="0" smtClean="0"/>
              <a:t>&lt; 100/10,000 cancer trials focused on racial/ethnic minorities</a:t>
            </a:r>
          </a:p>
          <a:p>
            <a:r>
              <a:rPr lang="en-US" b="1" dirty="0" smtClean="0"/>
              <a:t>Minority adult enrollment is not representative of US population with cancer</a:t>
            </a:r>
            <a:endParaRPr lang="en-US" b="1" dirty="0" smtClean="0"/>
          </a:p>
          <a:p>
            <a:pPr marL="0" indent="0">
              <a:buNone/>
            </a:pPr>
            <a:endParaRPr lang="en-US" sz="1800" dirty="0" smtClean="0"/>
          </a:p>
          <a:p>
            <a:pPr algn="r">
              <a:buFont typeface="Arial" charset="0"/>
              <a:buNone/>
            </a:pPr>
            <a:r>
              <a:rPr lang="en-US" sz="1800" dirty="0" smtClean="0"/>
              <a:t>Chen M. Cancer 2014;`120(7 supple):109-6 </a:t>
            </a:r>
            <a:endParaRPr lang="en-US" sz="1800" dirty="0" smtClean="0"/>
          </a:p>
        </p:txBody>
      </p:sp>
    </p:spTree>
    <p:extLst>
      <p:ext uri="{BB962C8B-B14F-4D97-AF65-F5344CB8AC3E}">
        <p14:creationId xmlns:p14="http://schemas.microsoft.com/office/powerpoint/2010/main" val="30925752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4294967295"/>
          </p:nvPr>
        </p:nvSpPr>
        <p:spPr>
          <a:xfrm>
            <a:off x="6858000" y="6172200"/>
            <a:ext cx="1905000" cy="639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fld id="{C42C6941-3245-024E-8333-1453DBC90AE6}" type="slidenum">
              <a:rPr lang="en-US" sz="1400"/>
              <a:pPr/>
              <a:t>60</a:t>
            </a:fld>
            <a:endParaRPr lang="en-US" sz="1400"/>
          </a:p>
        </p:txBody>
      </p:sp>
      <p:sp>
        <p:nvSpPr>
          <p:cNvPr id="61443" name="Rectangle 2"/>
          <p:cNvSpPr>
            <a:spLocks noGrp="1" noChangeArrowheads="1"/>
          </p:cNvSpPr>
          <p:nvPr>
            <p:ph type="title"/>
          </p:nvPr>
        </p:nvSpPr>
        <p:spPr>
          <a:xfrm>
            <a:off x="457200" y="685800"/>
            <a:ext cx="8229600" cy="792162"/>
          </a:xfrm>
        </p:spPr>
        <p:txBody>
          <a:bodyPr/>
          <a:lstStyle/>
          <a:p>
            <a:r>
              <a:rPr lang="en-US" sz="3200" b="1" dirty="0">
                <a:latin typeface="+mn-lt"/>
              </a:rPr>
              <a:t>Key Principles of </a:t>
            </a:r>
            <a:r>
              <a:rPr lang="en-US" sz="3200" b="1" dirty="0" smtClean="0">
                <a:latin typeface="+mn-lt"/>
              </a:rPr>
              <a:t>CBPR</a:t>
            </a:r>
            <a:endParaRPr lang="en-US" b="1" dirty="0">
              <a:latin typeface="+mn-lt"/>
            </a:endParaRPr>
          </a:p>
        </p:txBody>
      </p:sp>
      <p:sp>
        <p:nvSpPr>
          <p:cNvPr id="61444" name="Rectangle 3"/>
          <p:cNvSpPr>
            <a:spLocks noGrp="1" noChangeArrowheads="1"/>
          </p:cNvSpPr>
          <p:nvPr>
            <p:ph type="body" idx="1"/>
          </p:nvPr>
        </p:nvSpPr>
        <p:spPr/>
        <p:txBody>
          <a:bodyPr/>
          <a:lstStyle/>
          <a:p>
            <a:r>
              <a:rPr lang="en-US" sz="3200" b="1" dirty="0"/>
              <a:t>Recognizes community </a:t>
            </a:r>
            <a:r>
              <a:rPr lang="en-US" sz="3200" dirty="0"/>
              <a:t>as an important aspect of individual and collective </a:t>
            </a:r>
            <a:r>
              <a:rPr lang="en-US" sz="3200" b="1" dirty="0"/>
              <a:t>identity</a:t>
            </a:r>
          </a:p>
          <a:p>
            <a:r>
              <a:rPr lang="en-US" sz="3200" dirty="0"/>
              <a:t>Builds on </a:t>
            </a:r>
            <a:r>
              <a:rPr lang="en-US" sz="3200" b="1" dirty="0" smtClean="0"/>
              <a:t>community strengths </a:t>
            </a:r>
            <a:r>
              <a:rPr lang="en-US" sz="3200" dirty="0" smtClean="0"/>
              <a:t>to </a:t>
            </a:r>
            <a:r>
              <a:rPr lang="en-US" sz="3200" dirty="0"/>
              <a:t>improve health</a:t>
            </a:r>
          </a:p>
          <a:p>
            <a:r>
              <a:rPr lang="en-US" sz="3200" dirty="0" smtClean="0"/>
              <a:t>Facilitates collaborative </a:t>
            </a:r>
            <a:r>
              <a:rPr lang="en-US" sz="3200" b="1" dirty="0"/>
              <a:t>partnerships through all phases of research</a:t>
            </a:r>
          </a:p>
          <a:p>
            <a:r>
              <a:rPr lang="en-US" sz="3200" b="1" dirty="0"/>
              <a:t>Integrates knowledge and action for mutual benefit </a:t>
            </a:r>
            <a:r>
              <a:rPr lang="en-US" sz="3200" dirty="0"/>
              <a:t>of all partners </a:t>
            </a:r>
          </a:p>
          <a:p>
            <a:pPr algn="r">
              <a:buFont typeface="Monotype Sorts" charset="0"/>
              <a:buNone/>
            </a:pPr>
            <a:r>
              <a:rPr lang="en-US" sz="2400" dirty="0"/>
              <a:t>(Israel B. </a:t>
            </a:r>
            <a:r>
              <a:rPr lang="en-US" sz="2400" dirty="0" err="1"/>
              <a:t>Annu</a:t>
            </a:r>
            <a:r>
              <a:rPr lang="en-US" sz="2400" dirty="0"/>
              <a:t> Rev Public </a:t>
            </a:r>
            <a:r>
              <a:rPr lang="en-US" sz="2400" dirty="0" err="1"/>
              <a:t>Hlth</a:t>
            </a:r>
            <a:r>
              <a:rPr lang="en-US" sz="2400" dirty="0"/>
              <a:t>. 1998. 19:173-202)</a:t>
            </a:r>
            <a:endParaRPr lang="en-US" sz="3200" dirty="0"/>
          </a:p>
        </p:txBody>
      </p:sp>
    </p:spTree>
    <p:extLst>
      <p:ext uri="{BB962C8B-B14F-4D97-AF65-F5344CB8AC3E}">
        <p14:creationId xmlns:p14="http://schemas.microsoft.com/office/powerpoint/2010/main" val="27352752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a:spLocks noGrp="1"/>
          </p:cNvSpPr>
          <p:nvPr>
            <p:ph type="sldNum" sz="quarter" idx="4294967295"/>
          </p:nvPr>
        </p:nvSpPr>
        <p:spPr>
          <a:xfrm>
            <a:off x="6858000" y="6172200"/>
            <a:ext cx="1905000" cy="639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fld id="{71979ECE-FFE6-5940-8A11-FABE0EE0F961}" type="slidenum">
              <a:rPr lang="en-US" sz="1400"/>
              <a:pPr/>
              <a:t>61</a:t>
            </a:fld>
            <a:endParaRPr lang="en-US" sz="1400"/>
          </a:p>
        </p:txBody>
      </p:sp>
      <p:sp>
        <p:nvSpPr>
          <p:cNvPr id="62467" name="Rectangle 2"/>
          <p:cNvSpPr>
            <a:spLocks noGrp="1" noChangeArrowheads="1"/>
          </p:cNvSpPr>
          <p:nvPr>
            <p:ph type="title"/>
          </p:nvPr>
        </p:nvSpPr>
        <p:spPr>
          <a:xfrm>
            <a:off x="457200" y="762000"/>
            <a:ext cx="8229600" cy="655638"/>
          </a:xfrm>
        </p:spPr>
        <p:txBody>
          <a:bodyPr/>
          <a:lstStyle/>
          <a:p>
            <a:r>
              <a:rPr lang="en-US" sz="3200" b="1" dirty="0">
                <a:latin typeface="+mn-lt"/>
              </a:rPr>
              <a:t>Key Principles of CBPR (</a:t>
            </a:r>
            <a:r>
              <a:rPr lang="en-US" sz="3200" b="1" dirty="0" err="1">
                <a:latin typeface="+mn-lt"/>
              </a:rPr>
              <a:t>cont</a:t>
            </a:r>
            <a:r>
              <a:rPr lang="en-US" sz="3200" b="1" dirty="0">
                <a:latin typeface="+mn-lt"/>
              </a:rPr>
              <a:t>)</a:t>
            </a:r>
            <a:endParaRPr lang="en-US" b="1" dirty="0">
              <a:latin typeface="+mn-lt"/>
            </a:endParaRPr>
          </a:p>
        </p:txBody>
      </p:sp>
      <p:sp>
        <p:nvSpPr>
          <p:cNvPr id="62468" name="Rectangle 3"/>
          <p:cNvSpPr>
            <a:spLocks noGrp="1" noChangeArrowheads="1"/>
          </p:cNvSpPr>
          <p:nvPr>
            <p:ph type="body" idx="1"/>
          </p:nvPr>
        </p:nvSpPr>
        <p:spPr/>
        <p:txBody>
          <a:bodyPr/>
          <a:lstStyle/>
          <a:p>
            <a:r>
              <a:rPr lang="en-US" sz="3200" b="1" dirty="0"/>
              <a:t>Shared learning and empowering</a:t>
            </a:r>
            <a:r>
              <a:rPr lang="en-US" sz="3200" dirty="0"/>
              <a:t> to address social inequalities</a:t>
            </a:r>
          </a:p>
          <a:p>
            <a:r>
              <a:rPr lang="en-US" sz="3200" dirty="0"/>
              <a:t>Partnership development and </a:t>
            </a:r>
            <a:r>
              <a:rPr lang="en-US" sz="3200" b="1" dirty="0"/>
              <a:t>maintenance</a:t>
            </a:r>
            <a:r>
              <a:rPr lang="en-US" sz="3200" dirty="0"/>
              <a:t> to set goals, implement, interpret, disseminate, </a:t>
            </a:r>
            <a:r>
              <a:rPr lang="en-US" sz="3200" b="1" dirty="0"/>
              <a:t>act on results </a:t>
            </a:r>
          </a:p>
          <a:p>
            <a:r>
              <a:rPr lang="en-US" sz="3200" dirty="0"/>
              <a:t>Positive and </a:t>
            </a:r>
            <a:r>
              <a:rPr lang="en-US" sz="3200" b="1" dirty="0"/>
              <a:t>ecological perspective </a:t>
            </a:r>
            <a:r>
              <a:rPr lang="en-US" sz="3200" dirty="0"/>
              <a:t>of health</a:t>
            </a:r>
          </a:p>
          <a:p>
            <a:r>
              <a:rPr lang="en-US" sz="3200" b="1" dirty="0"/>
              <a:t>Dissemination of findings to all partners</a:t>
            </a:r>
          </a:p>
          <a:p>
            <a:pPr algn="r">
              <a:buFont typeface="Monotype Sorts" charset="0"/>
              <a:buNone/>
            </a:pPr>
            <a:r>
              <a:rPr lang="en-US" sz="2400" dirty="0"/>
              <a:t>(Israel B. </a:t>
            </a:r>
            <a:r>
              <a:rPr lang="en-US" sz="2400" dirty="0" err="1"/>
              <a:t>Annu</a:t>
            </a:r>
            <a:r>
              <a:rPr lang="en-US" sz="2400" dirty="0"/>
              <a:t> Rev Public </a:t>
            </a:r>
            <a:r>
              <a:rPr lang="en-US" sz="2400" dirty="0" err="1"/>
              <a:t>Hlth</a:t>
            </a:r>
            <a:r>
              <a:rPr lang="en-US" sz="2400" dirty="0"/>
              <a:t>. 1998. 19:173-202)</a:t>
            </a:r>
          </a:p>
        </p:txBody>
      </p:sp>
    </p:spTree>
    <p:extLst>
      <p:ext uri="{BB962C8B-B14F-4D97-AF65-F5344CB8AC3E}">
        <p14:creationId xmlns:p14="http://schemas.microsoft.com/office/powerpoint/2010/main" val="16275797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4294967295"/>
          </p:nvPr>
        </p:nvSpPr>
        <p:spPr bwMode="auto">
          <a:xfrm>
            <a:off x="6858000" y="6172200"/>
            <a:ext cx="1905000" cy="639763"/>
          </a:xfrm>
          <a:prstGeom prst="rect">
            <a:avLst/>
          </a:prstGeom>
          <a:noFill/>
          <a:ln>
            <a:miter lim="800000"/>
            <a:headEnd/>
            <a:tailEnd/>
          </a:ln>
        </p:spPr>
        <p:txBody>
          <a:bodyPr/>
          <a:lstStyle/>
          <a:p>
            <a:endParaRPr lang="en-US"/>
          </a:p>
        </p:txBody>
      </p:sp>
      <p:sp>
        <p:nvSpPr>
          <p:cNvPr id="187395" name="Rectangle 2"/>
          <p:cNvSpPr>
            <a:spLocks noGrp="1" noChangeArrowheads="1"/>
          </p:cNvSpPr>
          <p:nvPr>
            <p:ph type="title" idx="4294967295"/>
          </p:nvPr>
        </p:nvSpPr>
        <p:spPr bwMode="auto">
          <a:xfrm>
            <a:off x="381000" y="685800"/>
            <a:ext cx="7772400" cy="914400"/>
          </a:xfrm>
          <a:prstGeom prst="rect">
            <a:avLst/>
          </a:prstGeom>
          <a:noFill/>
          <a:ln>
            <a:miter lim="800000"/>
            <a:headEnd/>
            <a:tailEnd/>
          </a:ln>
        </p:spPr>
        <p:txBody>
          <a:bodyPr anchor="ctr"/>
          <a:lstStyle/>
          <a:p>
            <a:pPr eaLnBrk="1" hangingPunct="1"/>
            <a:r>
              <a:rPr lang="en-US" sz="3600" b="1" dirty="0" smtClean="0"/>
              <a:t>Clinical Trials with CBPR Approaches</a:t>
            </a:r>
          </a:p>
        </p:txBody>
      </p:sp>
      <p:sp>
        <p:nvSpPr>
          <p:cNvPr id="183300" name="Rectangle 3"/>
          <p:cNvSpPr>
            <a:spLocks noGrp="1" noChangeArrowheads="1"/>
          </p:cNvSpPr>
          <p:nvPr>
            <p:ph type="body" idx="4294967295"/>
          </p:nvPr>
        </p:nvSpPr>
        <p:spPr bwMode="auto">
          <a:xfrm>
            <a:off x="381000" y="2057400"/>
            <a:ext cx="8229600" cy="4268788"/>
          </a:xfrm>
          <a:prstGeom prst="rect">
            <a:avLst/>
          </a:prstGeom>
          <a:ln>
            <a:miter lim="800000"/>
            <a:headEnd/>
            <a:tailEnd/>
          </a:ln>
        </p:spPr>
        <p:txBody>
          <a:bodyPr/>
          <a:lstStyle/>
          <a:p>
            <a:pPr marL="0" indent="0" eaLnBrk="1" hangingPunct="1">
              <a:spcBef>
                <a:spcPct val="40000"/>
              </a:spcBef>
              <a:buNone/>
            </a:pPr>
            <a:r>
              <a:rPr lang="en-US" b="1" dirty="0" smtClean="0"/>
              <a:t>Systematic review of 19 studies; 14 since </a:t>
            </a:r>
            <a:r>
              <a:rPr lang="en-US" b="1" dirty="0"/>
              <a:t>2007; (n=18,818</a:t>
            </a:r>
            <a:r>
              <a:rPr lang="en-US" b="1" dirty="0" smtClean="0"/>
              <a:t>)</a:t>
            </a:r>
          </a:p>
          <a:p>
            <a:pPr eaLnBrk="1" hangingPunct="1">
              <a:spcBef>
                <a:spcPct val="40000"/>
              </a:spcBef>
            </a:pPr>
            <a:r>
              <a:rPr lang="en-US" b="1" dirty="0" smtClean="0"/>
              <a:t>17 (90%) reported participants</a:t>
            </a:r>
            <a:r>
              <a:rPr lang="ja-JP" altLang="en-US" b="1" dirty="0" smtClean="0"/>
              <a:t>’</a:t>
            </a:r>
            <a:r>
              <a:rPr lang="en-US" b="1" dirty="0" smtClean="0"/>
              <a:t> r/e </a:t>
            </a:r>
          </a:p>
          <a:p>
            <a:pPr eaLnBrk="1" hangingPunct="1">
              <a:spcBef>
                <a:spcPct val="40000"/>
              </a:spcBef>
            </a:pPr>
            <a:r>
              <a:rPr lang="en-US" b="1" dirty="0" smtClean="0"/>
              <a:t>Minorities were majority in 13/17 studies</a:t>
            </a:r>
          </a:p>
          <a:p>
            <a:pPr eaLnBrk="1" hangingPunct="1">
              <a:spcBef>
                <a:spcPct val="40000"/>
              </a:spcBef>
            </a:pPr>
            <a:r>
              <a:rPr lang="en-US" b="1" dirty="0" smtClean="0"/>
              <a:t>Recruited adequate # of minorities</a:t>
            </a:r>
          </a:p>
          <a:p>
            <a:pPr eaLnBrk="1" hangingPunct="1">
              <a:spcBef>
                <a:spcPct val="40000"/>
              </a:spcBef>
            </a:pPr>
            <a:r>
              <a:rPr lang="en-US" b="1" dirty="0" smtClean="0"/>
              <a:t>89% of interventions were effective</a:t>
            </a:r>
          </a:p>
        </p:txBody>
      </p:sp>
      <p:sp>
        <p:nvSpPr>
          <p:cNvPr id="183301" name="Text Box 4"/>
          <p:cNvSpPr txBox="1">
            <a:spLocks noChangeArrowheads="1"/>
          </p:cNvSpPr>
          <p:nvPr/>
        </p:nvSpPr>
        <p:spPr bwMode="auto">
          <a:xfrm>
            <a:off x="2608263" y="5818188"/>
            <a:ext cx="6235700" cy="369887"/>
          </a:xfrm>
          <a:prstGeom prst="rect">
            <a:avLst/>
          </a:prstGeom>
          <a:noFill/>
          <a:ln w="9525">
            <a:noFill/>
            <a:miter lim="800000"/>
            <a:headEnd/>
            <a:tailEnd/>
          </a:ln>
        </p:spPr>
        <p:txBody>
          <a:bodyPr>
            <a:spAutoFit/>
          </a:bodyPr>
          <a:lstStyle/>
          <a:p>
            <a:pPr>
              <a:defRPr/>
            </a:pPr>
            <a:r>
              <a:rPr lang="en-US" b="1" dirty="0">
                <a:latin typeface="+mj-lt"/>
                <a:ea typeface="ＭＳ Ｐゴシック" pitchFamily="34" charset="-128"/>
              </a:rPr>
              <a:t>De Las Nueces D. HSR.DOI: 10:.1111/j.1475-6773.2012.01386.x   </a:t>
            </a:r>
          </a:p>
        </p:txBody>
      </p:sp>
    </p:spTree>
    <p:extLst>
      <p:ext uri="{BB962C8B-B14F-4D97-AF65-F5344CB8AC3E}">
        <p14:creationId xmlns:p14="http://schemas.microsoft.com/office/powerpoint/2010/main" val="12305943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body" idx="1"/>
          </p:nvPr>
        </p:nvSpPr>
        <p:spPr bwMode="auto">
          <a:xfrm>
            <a:off x="381000" y="1524000"/>
            <a:ext cx="8382000" cy="2209800"/>
          </a:xfrm>
          <a:ln>
            <a:miter lim="800000"/>
            <a:headEnd/>
            <a:tailEnd/>
          </a:ln>
        </p:spPr>
        <p:txBody>
          <a:bodyPr vert="horz" wrap="square" lIns="91440" tIns="45720" rIns="91440" bIns="45720" numCol="1" anchor="t" anchorCtr="0" compatLnSpc="1">
            <a:prstTxWarp prst="textNoShape">
              <a:avLst/>
            </a:prstTxWarp>
          </a:bodyPr>
          <a:lstStyle/>
          <a:p>
            <a:pPr algn="ctr" eaLnBrk="1" hangingPunct="1">
              <a:buFont typeface="Monotype Sorts" pitchFamily="2" charset="2"/>
              <a:buNone/>
              <a:defRPr/>
            </a:pPr>
            <a:endParaRPr lang="en-US" dirty="0" smtClean="0">
              <a:latin typeface="Times New Roman" pitchFamily="18" charset="0"/>
            </a:endParaRPr>
          </a:p>
          <a:p>
            <a:pPr algn="ctr" eaLnBrk="1" hangingPunct="1">
              <a:buFont typeface="Monotype Sorts" pitchFamily="2" charset="2"/>
              <a:buNone/>
              <a:defRPr/>
            </a:pPr>
            <a:endParaRPr lang="en-US" dirty="0" smtClean="0">
              <a:latin typeface="Times New Roman" pitchFamily="18" charset="0"/>
            </a:endParaRPr>
          </a:p>
          <a:p>
            <a:pPr algn="ctr" eaLnBrk="1" hangingPunct="1">
              <a:buFont typeface="Monotype Sorts" pitchFamily="2" charset="2"/>
              <a:buNone/>
              <a:defRPr/>
            </a:pPr>
            <a:r>
              <a:rPr lang="en-US" sz="3600" b="1" dirty="0" smtClean="0">
                <a:latin typeface="+mj-lt"/>
              </a:rPr>
              <a:t>Recommendation 2: Increase Funding </a:t>
            </a:r>
          </a:p>
        </p:txBody>
      </p:sp>
      <p:pic>
        <p:nvPicPr>
          <p:cNvPr id="189443" name="Picture 4" descr="WCAQL52MRCACH980MCA1105ODCABOOVJUCAP0N38CCABLE5JQCAAFVZ2ZCA41A88VCA78I6I2CAP80Y73CAP3GQDTCAE9NVUCCA13VBVMCA5OGNB2CAQYCDDLCA16Y4Y4CAQR4L6MCA3TWX9B"/>
          <p:cNvPicPr>
            <a:picLocks noChangeAspect="1" noChangeArrowheads="1"/>
          </p:cNvPicPr>
          <p:nvPr/>
        </p:nvPicPr>
        <p:blipFill>
          <a:blip r:embed="rId3"/>
          <a:srcRect/>
          <a:stretch>
            <a:fillRect/>
          </a:stretch>
        </p:blipFill>
        <p:spPr bwMode="auto">
          <a:xfrm>
            <a:off x="2743200" y="3886200"/>
            <a:ext cx="3429000" cy="2286000"/>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2"/>
          <p:cNvSpPr>
            <a:spLocks noGrp="1" noChangeArrowheads="1"/>
          </p:cNvSpPr>
          <p:nvPr>
            <p:ph type="title"/>
          </p:nvPr>
        </p:nvSpPr>
        <p:spPr bwMode="auto">
          <a:xfrm>
            <a:off x="457200" y="666750"/>
            <a:ext cx="8229600" cy="685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smtClean="0"/>
              <a:t>Inadequate Funding </a:t>
            </a:r>
          </a:p>
        </p:txBody>
      </p:sp>
      <p:sp>
        <p:nvSpPr>
          <p:cNvPr id="187395" name="Rectangle 3"/>
          <p:cNvSpPr>
            <a:spLocks noGrp="1" noChangeArrowheads="1"/>
          </p:cNvSpPr>
          <p:nvPr>
            <p:ph type="body" idx="1"/>
          </p:nvPr>
        </p:nvSpPr>
        <p:spPr bwMode="auto">
          <a:xfrm>
            <a:off x="457200" y="1458913"/>
            <a:ext cx="8229600" cy="4789487"/>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b="1" dirty="0" smtClean="0">
                <a:latin typeface="+mj-lt"/>
              </a:rPr>
              <a:t>Searches of funding </a:t>
            </a:r>
            <a:r>
              <a:rPr lang="en-US" b="1" dirty="0" err="1" smtClean="0">
                <a:latin typeface="+mj-lt"/>
              </a:rPr>
              <a:t>opps</a:t>
            </a:r>
            <a:r>
              <a:rPr lang="en-US" b="1" dirty="0" smtClean="0">
                <a:latin typeface="+mj-lt"/>
              </a:rPr>
              <a:t> (1992-2010: search terms  </a:t>
            </a:r>
            <a:r>
              <a:rPr lang="ja-JP" altLang="en-US" b="1" dirty="0" smtClean="0">
                <a:latin typeface="+mj-lt"/>
              </a:rPr>
              <a:t>“</a:t>
            </a:r>
            <a:r>
              <a:rPr lang="en-US" b="1" dirty="0" smtClean="0">
                <a:latin typeface="+mj-lt"/>
              </a:rPr>
              <a:t>recruitment or retention research</a:t>
            </a:r>
            <a:r>
              <a:rPr lang="ja-JP" altLang="en-US" b="1" dirty="0" smtClean="0">
                <a:latin typeface="+mj-lt"/>
              </a:rPr>
              <a:t>”</a:t>
            </a:r>
            <a:endParaRPr lang="en-US" b="1" dirty="0" smtClean="0">
              <a:latin typeface="+mj-lt"/>
            </a:endParaRPr>
          </a:p>
          <a:p>
            <a:pPr lvl="1" eaLnBrk="1" hangingPunct="1">
              <a:defRPr/>
            </a:pPr>
            <a:r>
              <a:rPr lang="en-US" sz="3200" b="1" dirty="0" smtClean="0">
                <a:latin typeface="+mj-lt"/>
              </a:rPr>
              <a:t>NIH Office of Extramural Research</a:t>
            </a:r>
          </a:p>
          <a:p>
            <a:pPr lvl="1" eaLnBrk="1" hangingPunct="1">
              <a:defRPr/>
            </a:pPr>
            <a:r>
              <a:rPr lang="en-US" sz="3200" b="1" dirty="0" smtClean="0">
                <a:latin typeface="+mj-lt"/>
              </a:rPr>
              <a:t>Federal Business Opportunities</a:t>
            </a:r>
          </a:p>
          <a:p>
            <a:pPr lvl="2" eaLnBrk="1" hangingPunct="1">
              <a:defRPr/>
            </a:pPr>
            <a:r>
              <a:rPr lang="en-US" sz="3200" b="1" dirty="0" smtClean="0">
                <a:latin typeface="+mj-lt"/>
              </a:rPr>
              <a:t>Yield = 1 contract award to generate representative sample for an NIA cohort study in diverse populations</a:t>
            </a:r>
          </a:p>
          <a:p>
            <a:pPr eaLnBrk="1" hangingPunct="1">
              <a:defRPr/>
            </a:pPr>
            <a:r>
              <a:rPr lang="en-US" b="1" dirty="0" smtClean="0">
                <a:latin typeface="+mj-lt"/>
              </a:rPr>
              <a:t>FOAs can include a R &amp; R subcomponent</a:t>
            </a:r>
          </a:p>
          <a:p>
            <a:pPr algn="r" eaLnBrk="1" hangingPunct="1">
              <a:buFont typeface="Monotype Sorts" pitchFamily="2" charset="2"/>
              <a:buNone/>
              <a:defRPr/>
            </a:pPr>
            <a:r>
              <a:rPr lang="en-US" sz="1800" dirty="0" err="1" smtClean="0">
                <a:latin typeface="+mj-lt"/>
              </a:rPr>
              <a:t>Nápoles</a:t>
            </a:r>
            <a:r>
              <a:rPr lang="en-US" sz="1800" dirty="0" smtClean="0">
                <a:latin typeface="+mj-lt"/>
              </a:rPr>
              <a:t> AM, Chadiha L; Gerontologist. 2011 Jun;51 </a:t>
            </a:r>
            <a:r>
              <a:rPr lang="en-US" sz="1800" dirty="0" err="1" smtClean="0">
                <a:latin typeface="+mj-lt"/>
              </a:rPr>
              <a:t>Suppl</a:t>
            </a:r>
            <a:r>
              <a:rPr lang="en-US" sz="1800" dirty="0" smtClean="0">
                <a:latin typeface="+mj-lt"/>
              </a:rPr>
              <a:t> 1:S142-6.</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body" idx="4294967295"/>
          </p:nvPr>
        </p:nvSpPr>
        <p:spPr bwMode="auto">
          <a:xfrm>
            <a:off x="381000" y="1524000"/>
            <a:ext cx="8382000" cy="2209800"/>
          </a:xfrm>
          <a:prstGeom prst="rect">
            <a:avLst/>
          </a:prstGeom>
          <a:ln>
            <a:miter lim="800000"/>
            <a:headEnd/>
            <a:tailEnd/>
          </a:ln>
        </p:spPr>
        <p:txBody>
          <a:bodyPr/>
          <a:lstStyle/>
          <a:p>
            <a:pPr algn="ctr" eaLnBrk="1" hangingPunct="1">
              <a:lnSpc>
                <a:spcPct val="90000"/>
              </a:lnSpc>
              <a:buFont typeface="Monotype Sorts" pitchFamily="2" charset="2"/>
              <a:buNone/>
              <a:defRPr/>
            </a:pPr>
            <a:endParaRPr lang="en-US" sz="2800" dirty="0" smtClean="0">
              <a:latin typeface="Times New Roman" pitchFamily="18" charset="0"/>
            </a:endParaRPr>
          </a:p>
          <a:p>
            <a:pPr algn="ctr" eaLnBrk="1" hangingPunct="1">
              <a:lnSpc>
                <a:spcPct val="90000"/>
              </a:lnSpc>
              <a:buFont typeface="Monotype Sorts" pitchFamily="2" charset="2"/>
              <a:buNone/>
              <a:defRPr/>
            </a:pPr>
            <a:endParaRPr lang="en-US" sz="2800" dirty="0" smtClean="0">
              <a:latin typeface="Times New Roman" pitchFamily="18" charset="0"/>
            </a:endParaRPr>
          </a:p>
          <a:p>
            <a:pPr algn="ctr" eaLnBrk="1" hangingPunct="1">
              <a:lnSpc>
                <a:spcPct val="90000"/>
              </a:lnSpc>
              <a:buFont typeface="Monotype Sorts" pitchFamily="2" charset="2"/>
              <a:buNone/>
              <a:defRPr/>
            </a:pPr>
            <a:r>
              <a:rPr lang="en-US" sz="3600" b="1" dirty="0" smtClean="0">
                <a:latin typeface="+mj-lt"/>
              </a:rPr>
              <a:t>Recommendation 3: Increase Comparative Effectiveness Research (CER) </a:t>
            </a:r>
          </a:p>
        </p:txBody>
      </p:sp>
      <p:pic>
        <p:nvPicPr>
          <p:cNvPr id="193539" name="Picture 4" descr="WCAQL52MRCACH980MCA1105ODCABOOVJUCAP0N38CCABLE5JQCAAFVZ2ZCA41A88VCA78I6I2CAP80Y73CAP3GQDTCAE9NVUCCA13VBVMCA5OGNB2CAQYCDDLCA16Y4Y4CAQR4L6MCA3TWX9B"/>
          <p:cNvPicPr>
            <a:picLocks noChangeAspect="1" noChangeArrowheads="1"/>
          </p:cNvPicPr>
          <p:nvPr/>
        </p:nvPicPr>
        <p:blipFill>
          <a:blip r:embed="rId3"/>
          <a:srcRect/>
          <a:stretch>
            <a:fillRect/>
          </a:stretch>
        </p:blipFill>
        <p:spPr bwMode="auto">
          <a:xfrm>
            <a:off x="2743200" y="3886200"/>
            <a:ext cx="3429000" cy="2286000"/>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2"/>
          <p:cNvSpPr>
            <a:spLocks noGrp="1" noChangeArrowheads="1"/>
          </p:cNvSpPr>
          <p:nvPr>
            <p:ph type="title"/>
          </p:nvPr>
        </p:nvSpPr>
        <p:spPr bwMode="auto">
          <a:xfrm>
            <a:off x="457200" y="762000"/>
            <a:ext cx="7772400" cy="914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b="1" smtClean="0"/>
              <a:t>Interim Strategy-Nested Studies</a:t>
            </a:r>
          </a:p>
        </p:txBody>
      </p:sp>
      <p:sp>
        <p:nvSpPr>
          <p:cNvPr id="191491" name="Rectangle 3"/>
          <p:cNvSpPr>
            <a:spLocks noGrp="1" noChangeArrowheads="1"/>
          </p:cNvSpPr>
          <p:nvPr>
            <p:ph type="body" idx="1"/>
          </p:nvPr>
        </p:nvSpPr>
        <p:spPr bwMode="auto">
          <a:xfrm>
            <a:off x="457200" y="1981200"/>
            <a:ext cx="8229600" cy="4114800"/>
          </a:xfrm>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en-US" b="1" smtClean="0"/>
              <a:t>Embed studies of the effectiveness of various  R &amp; R methods within larger studies, e.g., test supplemental materials or f/u</a:t>
            </a:r>
          </a:p>
          <a:p>
            <a:pPr eaLnBrk="1" hangingPunct="1">
              <a:lnSpc>
                <a:spcPct val="80000"/>
              </a:lnSpc>
            </a:pPr>
            <a:r>
              <a:rPr lang="en-US" b="1" smtClean="0"/>
              <a:t>Examine moderators associated with R&amp;R, e.g., individual, community or study characteristics</a:t>
            </a:r>
          </a:p>
          <a:p>
            <a:pPr eaLnBrk="1" hangingPunct="1">
              <a:lnSpc>
                <a:spcPct val="80000"/>
              </a:lnSpc>
            </a:pPr>
            <a:r>
              <a:rPr lang="en-US" b="1" smtClean="0"/>
              <a:t>Conduct formative research prior to or after studies to examine enhancers/barriers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3" name="Picture 1"/>
          <p:cNvPicPr>
            <a:picLocks noChangeAspect="1"/>
          </p:cNvPicPr>
          <p:nvPr/>
        </p:nvPicPr>
        <p:blipFill>
          <a:blip r:embed="rId3"/>
          <a:srcRect/>
          <a:stretch>
            <a:fillRect/>
          </a:stretch>
        </p:blipFill>
        <p:spPr bwMode="auto">
          <a:xfrm>
            <a:off x="0" y="1447800"/>
            <a:ext cx="9144000" cy="4797425"/>
          </a:xfrm>
          <a:prstGeom prst="rect">
            <a:avLst/>
          </a:prstGeom>
          <a:noFill/>
          <a:ln w="9525">
            <a:noFill/>
            <a:miter lim="800000"/>
            <a:headEnd/>
            <a:tailEnd/>
          </a:ln>
        </p:spPr>
      </p:pic>
      <p:sp>
        <p:nvSpPr>
          <p:cNvPr id="197634" name="TextBox 2"/>
          <p:cNvSpPr txBox="1">
            <a:spLocks noChangeArrowheads="1"/>
          </p:cNvSpPr>
          <p:nvPr/>
        </p:nvSpPr>
        <p:spPr bwMode="auto">
          <a:xfrm>
            <a:off x="6553200" y="5334000"/>
            <a:ext cx="2590800" cy="830263"/>
          </a:xfrm>
          <a:prstGeom prst="rect">
            <a:avLst/>
          </a:prstGeom>
          <a:noFill/>
          <a:ln w="9525">
            <a:noFill/>
            <a:miter lim="800000"/>
            <a:headEnd/>
            <a:tailEnd/>
          </a:ln>
        </p:spPr>
        <p:txBody>
          <a:bodyPr>
            <a:spAutoFit/>
          </a:bodyPr>
          <a:lstStyle/>
          <a:p>
            <a:r>
              <a:rPr lang="en-US" sz="1600"/>
              <a:t>Anwuri VV. Cancer Causes Control; published online 12 July 2013</a:t>
            </a:r>
          </a:p>
        </p:txBody>
      </p:sp>
      <p:sp>
        <p:nvSpPr>
          <p:cNvPr id="4" name="TextBox 3"/>
          <p:cNvSpPr txBox="1"/>
          <p:nvPr/>
        </p:nvSpPr>
        <p:spPr>
          <a:xfrm>
            <a:off x="152400" y="838200"/>
            <a:ext cx="8077200" cy="519113"/>
          </a:xfrm>
          <a:prstGeom prst="rect">
            <a:avLst/>
          </a:prstGeom>
          <a:noFill/>
        </p:spPr>
        <p:txBody>
          <a:bodyPr>
            <a:spAutoFit/>
          </a:bodyPr>
          <a:lstStyle/>
          <a:p>
            <a:pPr>
              <a:defRPr/>
            </a:pPr>
            <a:r>
              <a:rPr lang="en-US" sz="2800" b="1" dirty="0">
                <a:latin typeface="+mn-lt"/>
              </a:rPr>
              <a:t>Multilevel Framework to Increase Minority Accrual</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a:spLocks noGrp="1" noChangeArrowheads="1"/>
          </p:cNvSpPr>
          <p:nvPr>
            <p:ph type="title" idx="4294967295"/>
          </p:nvPr>
        </p:nvSpPr>
        <p:spPr bwMode="auto">
          <a:xfrm>
            <a:off x="381000" y="455613"/>
            <a:ext cx="7772400" cy="952500"/>
          </a:xfrm>
          <a:prstGeom prst="rect">
            <a:avLst/>
          </a:prstGeom>
          <a:noFill/>
          <a:ln>
            <a:miter lim="800000"/>
            <a:headEnd/>
            <a:tailEnd/>
          </a:ln>
        </p:spPr>
        <p:txBody>
          <a:bodyPr anchor="ctr"/>
          <a:lstStyle/>
          <a:p>
            <a:pPr eaLnBrk="1" hangingPunct="1"/>
            <a:r>
              <a:rPr lang="en-US" b="1" smtClean="0"/>
              <a:t>Implications</a:t>
            </a:r>
          </a:p>
        </p:txBody>
      </p:sp>
      <p:sp>
        <p:nvSpPr>
          <p:cNvPr id="195587" name="Rectangle 3"/>
          <p:cNvSpPr>
            <a:spLocks noGrp="1" noChangeArrowheads="1"/>
          </p:cNvSpPr>
          <p:nvPr>
            <p:ph idx="4294967295"/>
          </p:nvPr>
        </p:nvSpPr>
        <p:spPr bwMode="auto">
          <a:xfrm>
            <a:off x="609600" y="1457325"/>
            <a:ext cx="8294688" cy="4775200"/>
          </a:xfrm>
          <a:prstGeom prst="rect">
            <a:avLst/>
          </a:prstGeom>
          <a:ln>
            <a:miter lim="800000"/>
            <a:headEnd/>
            <a:tailEnd/>
          </a:ln>
        </p:spPr>
        <p:txBody>
          <a:bodyPr/>
          <a:lstStyle/>
          <a:p>
            <a:pPr marL="288925" indent="-288925" eaLnBrk="1" hangingPunct="1">
              <a:tabLst>
                <a:tab pos="3717925" algn="l"/>
              </a:tabLst>
            </a:pPr>
            <a:r>
              <a:rPr lang="en-US" sz="3600" b="1" dirty="0" smtClean="0"/>
              <a:t>Need CER on more intensive R&amp;R methods for underrepresented</a:t>
            </a:r>
          </a:p>
          <a:p>
            <a:pPr marL="288925" indent="-288925" eaLnBrk="1" hangingPunct="1">
              <a:tabLst>
                <a:tab pos="3717925" algn="l"/>
              </a:tabLst>
            </a:pPr>
            <a:r>
              <a:rPr lang="en-US" sz="3600" b="1" dirty="0" smtClean="0"/>
              <a:t>Requires increased funding </a:t>
            </a:r>
          </a:p>
          <a:p>
            <a:pPr marL="288925" indent="-288925" eaLnBrk="1" hangingPunct="1">
              <a:tabLst>
                <a:tab pos="3717925" algn="l"/>
              </a:tabLst>
            </a:pPr>
            <a:r>
              <a:rPr lang="en-US" sz="3600" b="1" dirty="0" smtClean="0"/>
              <a:t>Nesting R&amp;R studies within studies is an interim solution for low intensity </a:t>
            </a:r>
            <a:r>
              <a:rPr lang="en-US" sz="3600" b="1" dirty="0" smtClean="0"/>
              <a:t>methods</a:t>
            </a:r>
          </a:p>
          <a:p>
            <a:pPr marL="288925" indent="-288925" eaLnBrk="1" hangingPunct="1">
              <a:tabLst>
                <a:tab pos="3717925" algn="l"/>
              </a:tabLst>
            </a:pPr>
            <a:r>
              <a:rPr lang="en-US" sz="3600" b="1" dirty="0" smtClean="0"/>
              <a:t>What is the added value of more intensive methods, e.g., CBPR?</a:t>
            </a:r>
            <a:endParaRPr lang="en-US" sz="3600" b="1" dirty="0" smtClean="0"/>
          </a:p>
        </p:txBody>
      </p:sp>
      <p:sp>
        <p:nvSpPr>
          <p:cNvPr id="2" name="TextBox 1"/>
          <p:cNvSpPr txBox="1"/>
          <p:nvPr/>
        </p:nvSpPr>
        <p:spPr>
          <a:xfrm>
            <a:off x="4064000" y="6731000"/>
            <a:ext cx="184666" cy="369332"/>
          </a:xfrm>
          <a:prstGeom prst="rect">
            <a:avLst/>
          </a:prstGeom>
          <a:noFill/>
        </p:spPr>
        <p:txBody>
          <a:bodyPr wrap="none" rtlCol="0">
            <a:spAutoFit/>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ChangeArrowheads="1"/>
          </p:cNvSpPr>
          <p:nvPr>
            <p:ph type="title" idx="4294967295"/>
          </p:nvPr>
        </p:nvSpPr>
        <p:spPr bwMode="auto">
          <a:xfrm>
            <a:off x="381000" y="762000"/>
            <a:ext cx="7772400" cy="876300"/>
          </a:xfrm>
          <a:prstGeom prst="rect">
            <a:avLst/>
          </a:prstGeom>
          <a:noFill/>
          <a:ln>
            <a:miter lim="800000"/>
            <a:headEnd/>
            <a:tailEnd/>
          </a:ln>
        </p:spPr>
        <p:txBody>
          <a:bodyPr/>
          <a:lstStyle/>
          <a:p>
            <a:pPr eaLnBrk="1" hangingPunct="1"/>
            <a:r>
              <a:rPr lang="en-US" b="1" smtClean="0"/>
              <a:t>Academic Institution Challenges</a:t>
            </a:r>
          </a:p>
        </p:txBody>
      </p:sp>
      <p:sp>
        <p:nvSpPr>
          <p:cNvPr id="201732" name="Rectangle 3"/>
          <p:cNvSpPr>
            <a:spLocks noGrp="1" noChangeArrowheads="1"/>
          </p:cNvSpPr>
          <p:nvPr>
            <p:ph type="body" idx="4294967295"/>
          </p:nvPr>
        </p:nvSpPr>
        <p:spPr bwMode="auto">
          <a:xfrm>
            <a:off x="381000" y="1676400"/>
            <a:ext cx="8382000" cy="4114800"/>
          </a:xfrm>
          <a:prstGeom prst="rect">
            <a:avLst/>
          </a:prstGeom>
          <a:ln>
            <a:miter lim="800000"/>
            <a:headEnd/>
            <a:tailEnd/>
          </a:ln>
        </p:spPr>
        <p:txBody>
          <a:bodyPr/>
          <a:lstStyle/>
          <a:p>
            <a:pPr eaLnBrk="1" hangingPunct="1">
              <a:lnSpc>
                <a:spcPct val="90000"/>
              </a:lnSpc>
              <a:defRPr/>
            </a:pPr>
            <a:r>
              <a:rPr lang="en-US" b="1" dirty="0" smtClean="0">
                <a:latin typeface="+mj-lt"/>
              </a:rPr>
              <a:t>Build credibility of research institution through community service</a:t>
            </a:r>
          </a:p>
          <a:p>
            <a:pPr eaLnBrk="1" hangingPunct="1">
              <a:lnSpc>
                <a:spcPct val="90000"/>
              </a:lnSpc>
              <a:buFont typeface="Monotype Sorts" pitchFamily="2" charset="2"/>
              <a:buNone/>
              <a:defRPr/>
            </a:pPr>
            <a:endParaRPr lang="en-US" b="1" dirty="0" smtClean="0">
              <a:latin typeface="+mj-lt"/>
            </a:endParaRPr>
          </a:p>
          <a:p>
            <a:pPr eaLnBrk="1" hangingPunct="1">
              <a:lnSpc>
                <a:spcPct val="90000"/>
              </a:lnSpc>
              <a:defRPr/>
            </a:pPr>
            <a:r>
              <a:rPr lang="en-US" b="1" dirty="0" smtClean="0">
                <a:latin typeface="+mj-lt"/>
              </a:rPr>
              <a:t>Increase awareness of resources available at the research institution for the community</a:t>
            </a:r>
          </a:p>
          <a:p>
            <a:pPr eaLnBrk="1" hangingPunct="1">
              <a:lnSpc>
                <a:spcPct val="90000"/>
              </a:lnSpc>
              <a:buFont typeface="Monotype Sorts" pitchFamily="2" charset="2"/>
              <a:buNone/>
              <a:defRPr/>
            </a:pPr>
            <a:endParaRPr lang="en-US" b="1" dirty="0" smtClean="0">
              <a:latin typeface="+mj-lt"/>
            </a:endParaRPr>
          </a:p>
          <a:p>
            <a:pPr eaLnBrk="1" hangingPunct="1">
              <a:lnSpc>
                <a:spcPct val="90000"/>
              </a:lnSpc>
              <a:defRPr/>
            </a:pPr>
            <a:r>
              <a:rPr lang="en-US" b="1" dirty="0" smtClean="0">
                <a:latin typeface="+mj-lt"/>
              </a:rPr>
              <a:t>Increase access to research info/results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72" name="Title 1"/>
          <p:cNvSpPr>
            <a:spLocks noGrp="1"/>
          </p:cNvSpPr>
          <p:nvPr>
            <p:ph type="title" idx="4294967295"/>
          </p:nvPr>
        </p:nvSpPr>
        <p:spPr bwMode="auto">
          <a:xfrm>
            <a:off x="304800" y="1524000"/>
            <a:ext cx="2895600" cy="4114800"/>
          </a:xfrm>
          <a:prstGeom prst="rect">
            <a:avLst/>
          </a:prstGeom>
          <a:noFill/>
          <a:ln>
            <a:miter lim="800000"/>
            <a:headEnd/>
            <a:tailEnd/>
          </a:ln>
        </p:spPr>
        <p:txBody>
          <a:bodyPr/>
          <a:lstStyle/>
          <a:p>
            <a:pPr algn="l" eaLnBrk="1" hangingPunct="1"/>
            <a:r>
              <a:rPr lang="en-US" sz="3300" b="1" smtClean="0">
                <a:cs typeface="Arial" charset="0"/>
              </a:rPr>
              <a:t>Percent of Phase III Cancer Trials that Used Age, Gender or Race Targets, </a:t>
            </a:r>
            <a:br>
              <a:rPr lang="en-US" sz="3300" b="1" smtClean="0">
                <a:cs typeface="Arial" charset="0"/>
              </a:rPr>
            </a:br>
            <a:r>
              <a:rPr lang="en-US" sz="3300" b="1" smtClean="0">
                <a:cs typeface="Arial" charset="0"/>
              </a:rPr>
              <a:t>1990-2000</a:t>
            </a:r>
          </a:p>
        </p:txBody>
      </p:sp>
      <p:sp>
        <p:nvSpPr>
          <p:cNvPr id="125973" name="Content Placeholder 4"/>
          <p:cNvSpPr>
            <a:spLocks noGrp="1"/>
          </p:cNvSpPr>
          <p:nvPr>
            <p:ph sz="quarter" idx="4294967295"/>
          </p:nvPr>
        </p:nvSpPr>
        <p:spPr bwMode="auto">
          <a:xfrm>
            <a:off x="381000" y="5638800"/>
            <a:ext cx="4267200" cy="457200"/>
          </a:xfrm>
          <a:prstGeom prst="rect">
            <a:avLst/>
          </a:prstGeom>
          <a:noFill/>
          <a:ln>
            <a:miter lim="800000"/>
            <a:headEnd/>
            <a:tailEnd/>
          </a:ln>
        </p:spPr>
        <p:txBody>
          <a:bodyPr lIns="0" tIns="0" rIns="0" bIns="0" anchor="ctr"/>
          <a:lstStyle/>
          <a:p>
            <a:pPr eaLnBrk="1" hangingPunct="1">
              <a:buFont typeface="Arial" charset="0"/>
              <a:buNone/>
            </a:pPr>
            <a:r>
              <a:rPr lang="en-US" sz="1600" smtClean="0">
                <a:latin typeface="Arial" charset="0"/>
                <a:cs typeface="Arial" charset="0"/>
              </a:rPr>
              <a:t>Swanson GM. 2002 Cancer;95(5):950-9.</a:t>
            </a:r>
          </a:p>
        </p:txBody>
      </p:sp>
      <p:graphicFrame>
        <p:nvGraphicFramePr>
          <p:cNvPr id="125971" name="Object 19"/>
          <p:cNvGraphicFramePr>
            <a:graphicFrameLocks noChangeAspect="1"/>
          </p:cNvGraphicFramePr>
          <p:nvPr/>
        </p:nvGraphicFramePr>
        <p:xfrm>
          <a:off x="2971800" y="1600200"/>
          <a:ext cx="6172200" cy="4044950"/>
        </p:xfrm>
        <a:graphic>
          <a:graphicData uri="http://schemas.openxmlformats.org/presentationml/2006/ole">
            <mc:AlternateContent xmlns:mc="http://schemas.openxmlformats.org/markup-compatibility/2006">
              <mc:Choice xmlns:v="urn:schemas-microsoft-com:vml" Requires="v">
                <p:oleObj spid="_x0000_s126011" name="Chart" r:id="rId4" imgW="6419901" imgH="4057752" progId="MSGraph.Chart.8">
                  <p:embed followColorScheme="full"/>
                </p:oleObj>
              </mc:Choice>
              <mc:Fallback>
                <p:oleObj name="Chart" r:id="rId4" imgW="6419901" imgH="4057752" progId="MSGraph.Chart.8">
                  <p:embed followColorScheme="full"/>
                  <p:pic>
                    <p:nvPicPr>
                      <p:cNvPr id="0"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1600200"/>
                        <a:ext cx="6172200" cy="4044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Rectangle 2"/>
          <p:cNvSpPr>
            <a:spLocks noGrp="1" noChangeArrowheads="1"/>
          </p:cNvSpPr>
          <p:nvPr>
            <p:ph type="title" idx="4294967295"/>
          </p:nvPr>
        </p:nvSpPr>
        <p:spPr bwMode="auto">
          <a:xfrm>
            <a:off x="381000" y="609600"/>
            <a:ext cx="7772400" cy="762000"/>
          </a:xfrm>
          <a:prstGeom prst="rect">
            <a:avLst/>
          </a:prstGeom>
          <a:ln>
            <a:miter lim="800000"/>
            <a:headEnd/>
            <a:tailEnd/>
          </a:ln>
        </p:spPr>
        <p:txBody>
          <a:bodyPr/>
          <a:lstStyle/>
          <a:p>
            <a:pPr eaLnBrk="1" hangingPunct="1">
              <a:defRPr/>
            </a:pPr>
            <a:r>
              <a:rPr lang="en-US" b="1" dirty="0" smtClean="0">
                <a:latin typeface="+mn-lt"/>
              </a:rPr>
              <a:t>Conclusions</a:t>
            </a:r>
          </a:p>
        </p:txBody>
      </p:sp>
      <p:sp>
        <p:nvSpPr>
          <p:cNvPr id="203778" name="Rectangle 3"/>
          <p:cNvSpPr>
            <a:spLocks noGrp="1" noChangeArrowheads="1"/>
          </p:cNvSpPr>
          <p:nvPr>
            <p:ph type="body" idx="4294967295"/>
          </p:nvPr>
        </p:nvSpPr>
        <p:spPr bwMode="auto">
          <a:xfrm>
            <a:off x="381000" y="1676400"/>
            <a:ext cx="8382000" cy="4724400"/>
          </a:xfrm>
          <a:prstGeom prst="rect">
            <a:avLst/>
          </a:prstGeom>
          <a:noFill/>
          <a:ln>
            <a:miter lim="800000"/>
            <a:headEnd/>
            <a:tailEnd/>
          </a:ln>
        </p:spPr>
        <p:txBody>
          <a:bodyPr/>
          <a:lstStyle/>
          <a:p>
            <a:pPr eaLnBrk="1" hangingPunct="1">
              <a:lnSpc>
                <a:spcPct val="90000"/>
              </a:lnSpc>
            </a:pPr>
            <a:r>
              <a:rPr lang="en-US" b="1" dirty="0" smtClean="0"/>
              <a:t>Recruitment of diverse groups is an </a:t>
            </a:r>
            <a:r>
              <a:rPr lang="en-US" b="1" u="sng" dirty="0" smtClean="0"/>
              <a:t>equity</a:t>
            </a:r>
            <a:r>
              <a:rPr lang="en-US" b="1" dirty="0" smtClean="0"/>
              <a:t> issue </a:t>
            </a:r>
          </a:p>
          <a:p>
            <a:pPr eaLnBrk="1" hangingPunct="1">
              <a:lnSpc>
                <a:spcPct val="90000"/>
              </a:lnSpc>
            </a:pPr>
            <a:r>
              <a:rPr lang="en-US" b="1" dirty="0" smtClean="0"/>
              <a:t>Working closely with minority communities in all phases of research can facilitate</a:t>
            </a:r>
          </a:p>
          <a:p>
            <a:pPr lvl="1" eaLnBrk="1" hangingPunct="1">
              <a:lnSpc>
                <a:spcPct val="90000"/>
              </a:lnSpc>
            </a:pPr>
            <a:r>
              <a:rPr lang="en-US" sz="3200" b="1" dirty="0" smtClean="0"/>
              <a:t>research that is relevant to their perspectives</a:t>
            </a:r>
          </a:p>
          <a:p>
            <a:pPr lvl="1" eaLnBrk="1" hangingPunct="1">
              <a:lnSpc>
                <a:spcPct val="90000"/>
              </a:lnSpc>
            </a:pPr>
            <a:r>
              <a:rPr lang="en-US" sz="3200" b="1" dirty="0"/>
              <a:t>p</a:t>
            </a:r>
            <a:r>
              <a:rPr lang="en-US" sz="3200" b="1" dirty="0" smtClean="0"/>
              <a:t>articipation</a:t>
            </a:r>
          </a:p>
          <a:p>
            <a:pPr lvl="1" eaLnBrk="1" hangingPunct="1">
              <a:lnSpc>
                <a:spcPct val="90000"/>
              </a:lnSpc>
            </a:pPr>
            <a:r>
              <a:rPr lang="en-US" sz="3200" b="1" dirty="0"/>
              <a:t>e</a:t>
            </a:r>
            <a:r>
              <a:rPr lang="en-US" sz="3200" b="1" dirty="0" smtClean="0"/>
              <a:t>ffectiveness</a:t>
            </a:r>
          </a:p>
          <a:p>
            <a:pPr lvl="1" eaLnBrk="1" hangingPunct="1">
              <a:lnSpc>
                <a:spcPct val="90000"/>
              </a:lnSpc>
            </a:pPr>
            <a:r>
              <a:rPr lang="en-US" sz="3200" b="1" dirty="0"/>
              <a:t>t</a:t>
            </a:r>
            <a:r>
              <a:rPr lang="en-US" sz="3200" b="1" dirty="0" smtClean="0"/>
              <a:t>ranslation/sustainability</a:t>
            </a:r>
          </a:p>
        </p:txBody>
      </p:sp>
      <p:pic>
        <p:nvPicPr>
          <p:cNvPr id="2" name="Picture 6" descr="Gandhi-Be-the-Change-Dove"/>
          <p:cNvPicPr>
            <a:picLocks noChangeAspect="1" noChangeArrowheads="1"/>
          </p:cNvPicPr>
          <p:nvPr/>
        </p:nvPicPr>
        <p:blipFill>
          <a:blip r:embed="rId3"/>
          <a:srcRect/>
          <a:stretch>
            <a:fillRect/>
          </a:stretch>
        </p:blipFill>
        <p:spPr bwMode="auto">
          <a:xfrm>
            <a:off x="6248400" y="4114800"/>
            <a:ext cx="2667000" cy="2133600"/>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
          <p:cNvGrpSpPr>
            <a:grpSpLocks/>
          </p:cNvGrpSpPr>
          <p:nvPr/>
        </p:nvGrpSpPr>
        <p:grpSpPr bwMode="auto">
          <a:xfrm>
            <a:off x="457200" y="304800"/>
            <a:ext cx="8229600" cy="5791200"/>
            <a:chOff x="288" y="192"/>
            <a:chExt cx="5184" cy="3648"/>
          </a:xfrm>
        </p:grpSpPr>
        <p:sp>
          <p:nvSpPr>
            <p:cNvPr id="227351" name="AutoShape 23"/>
            <p:cNvSpPr>
              <a:spLocks noChangeAspect="1" noChangeArrowheads="1" noTextEdit="1"/>
            </p:cNvSpPr>
            <p:nvPr/>
          </p:nvSpPr>
          <p:spPr bwMode="auto">
            <a:xfrm>
              <a:off x="288" y="192"/>
              <a:ext cx="5184" cy="36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7355" name="_s227355"/>
            <p:cNvSpPr>
              <a:spLocks noChangeArrowheads="1" noTextEdit="1"/>
            </p:cNvSpPr>
            <p:nvPr/>
          </p:nvSpPr>
          <p:spPr bwMode="auto">
            <a:xfrm>
              <a:off x="1968" y="480"/>
              <a:ext cx="1365" cy="1365"/>
            </a:xfrm>
            <a:custGeom>
              <a:avLst/>
              <a:gdLst>
                <a:gd name="G0" fmla="+- -5636096 0 0"/>
                <a:gd name="G1" fmla="+- -7012352 0 0"/>
                <a:gd name="G2" fmla="+- -5636096 0 -7012352"/>
                <a:gd name="G3" fmla="+- 10800 0 0"/>
                <a:gd name="G4" fmla="+- 0 0 -5636096"/>
                <a:gd name="T0" fmla="*/ 360 256 1"/>
                <a:gd name="T1" fmla="*/ 0 256 1"/>
                <a:gd name="G5" fmla="+- G2 T0 T1"/>
                <a:gd name="G6" fmla="?: G2 G2 G5"/>
                <a:gd name="G7" fmla="+- 0 0 G6"/>
                <a:gd name="G8" fmla="+- 7200 0 0"/>
                <a:gd name="G9" fmla="+- 0 0 -7012352"/>
                <a:gd name="G10" fmla="+- 7200 0 2700"/>
                <a:gd name="G11" fmla="cos G10 -5636096"/>
                <a:gd name="G12" fmla="sin G10 -5636096"/>
                <a:gd name="G13" fmla="cos 13500 -5636096"/>
                <a:gd name="G14" fmla="sin 13500 -5636096"/>
                <a:gd name="G15" fmla="+- G11 10800 0"/>
                <a:gd name="G16" fmla="+- G12 10800 0"/>
                <a:gd name="G17" fmla="+- G13 10800 0"/>
                <a:gd name="G18" fmla="+- G14 10800 0"/>
                <a:gd name="G19" fmla="*/ 7200 1 2"/>
                <a:gd name="G20" fmla="+- G19 5400 0"/>
                <a:gd name="G21" fmla="cos G20 -5636096"/>
                <a:gd name="G22" fmla="sin G20 -5636096"/>
                <a:gd name="G23" fmla="+- G21 10800 0"/>
                <a:gd name="G24" fmla="+- G12 G23 G22"/>
                <a:gd name="G25" fmla="+- G22 G23 G11"/>
                <a:gd name="G26" fmla="cos 10800 -5636096"/>
                <a:gd name="G27" fmla="sin 10800 -5636096"/>
                <a:gd name="G28" fmla="cos 7200 -5636096"/>
                <a:gd name="G29" fmla="sin 7200 -5636096"/>
                <a:gd name="G30" fmla="+- G26 10800 0"/>
                <a:gd name="G31" fmla="+- G27 10800 0"/>
                <a:gd name="G32" fmla="+- G28 10800 0"/>
                <a:gd name="G33" fmla="+- G29 10800 0"/>
                <a:gd name="G34" fmla="+- G19 5400 0"/>
                <a:gd name="G35" fmla="cos G34 -7012352"/>
                <a:gd name="G36" fmla="sin G34 -7012352"/>
                <a:gd name="G37" fmla="+/ -7012352 -5636096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577 w 21600"/>
                <a:gd name="T5" fmla="*/ 69 h 21600"/>
                <a:gd name="T6" fmla="*/ 8168 w 21600"/>
                <a:gd name="T7" fmla="*/ 2193 h 21600"/>
                <a:gd name="T8" fmla="*/ 9984 w 21600"/>
                <a:gd name="T9" fmla="*/ 3646 h 21600"/>
                <a:gd name="T10" fmla="*/ 11741 w 21600"/>
                <a:gd name="T11" fmla="*/ -2668 h 21600"/>
                <a:gd name="T12" fmla="*/ 15916 w 21600"/>
                <a:gd name="T13" fmla="*/ 2135 h 21600"/>
                <a:gd name="T14" fmla="*/ 11113 w 21600"/>
                <a:gd name="T15" fmla="*/ 631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302" y="3617"/>
                  </a:moveTo>
                  <a:cubicBezTo>
                    <a:pt x="11135" y="3605"/>
                    <a:pt x="10967" y="3599"/>
                    <a:pt x="10800" y="3599"/>
                  </a:cubicBezTo>
                  <a:cubicBezTo>
                    <a:pt x="10086" y="3599"/>
                    <a:pt x="9377" y="3706"/>
                    <a:pt x="8694" y="3914"/>
                  </a:cubicBezTo>
                  <a:lnTo>
                    <a:pt x="7642" y="471"/>
                  </a:lnTo>
                  <a:cubicBezTo>
                    <a:pt x="8665" y="159"/>
                    <a:pt x="9729" y="-1"/>
                    <a:pt x="10800" y="-1"/>
                  </a:cubicBezTo>
                  <a:cubicBezTo>
                    <a:pt x="11051" y="-1"/>
                    <a:pt x="11302" y="8"/>
                    <a:pt x="11553" y="26"/>
                  </a:cubicBezTo>
                  <a:lnTo>
                    <a:pt x="11741" y="-2668"/>
                  </a:lnTo>
                  <a:lnTo>
                    <a:pt x="15916" y="2135"/>
                  </a:lnTo>
                  <a:lnTo>
                    <a:pt x="11113" y="6310"/>
                  </a:lnTo>
                  <a:lnTo>
                    <a:pt x="11302" y="3617"/>
                  </a:lnTo>
                  <a:close/>
                </a:path>
              </a:pathLst>
            </a:custGeom>
            <a:solidFill>
              <a:schemeClr val="accent1"/>
            </a:solidFill>
            <a:ln w="9525">
              <a:solidFill>
                <a:schemeClr val="tx1"/>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227360" name="_s227360"/>
            <p:cNvSpPr>
              <a:spLocks noChangeArrowheads="1" noTextEdit="1"/>
            </p:cNvSpPr>
            <p:nvPr/>
          </p:nvSpPr>
          <p:spPr bwMode="auto">
            <a:xfrm rot="3060000">
              <a:off x="2877" y="792"/>
              <a:ext cx="1365" cy="1365"/>
            </a:xfrm>
            <a:custGeom>
              <a:avLst/>
              <a:gdLst>
                <a:gd name="G0" fmla="+- -5636096 0 0"/>
                <a:gd name="G1" fmla="+- -7012352 0 0"/>
                <a:gd name="G2" fmla="+- -5636096 0 -7012352"/>
                <a:gd name="G3" fmla="+- 10800 0 0"/>
                <a:gd name="G4" fmla="+- 0 0 -5636096"/>
                <a:gd name="T0" fmla="*/ 360 256 1"/>
                <a:gd name="T1" fmla="*/ 0 256 1"/>
                <a:gd name="G5" fmla="+- G2 T0 T1"/>
                <a:gd name="G6" fmla="?: G2 G2 G5"/>
                <a:gd name="G7" fmla="+- 0 0 G6"/>
                <a:gd name="G8" fmla="+- 7200 0 0"/>
                <a:gd name="G9" fmla="+- 0 0 -7012352"/>
                <a:gd name="G10" fmla="+- 7200 0 2700"/>
                <a:gd name="G11" fmla="cos G10 -5636096"/>
                <a:gd name="G12" fmla="sin G10 -5636096"/>
                <a:gd name="G13" fmla="cos 13500 -5636096"/>
                <a:gd name="G14" fmla="sin 13500 -5636096"/>
                <a:gd name="G15" fmla="+- G11 10800 0"/>
                <a:gd name="G16" fmla="+- G12 10800 0"/>
                <a:gd name="G17" fmla="+- G13 10800 0"/>
                <a:gd name="G18" fmla="+- G14 10800 0"/>
                <a:gd name="G19" fmla="*/ 7200 1 2"/>
                <a:gd name="G20" fmla="+- G19 5400 0"/>
                <a:gd name="G21" fmla="cos G20 -5636096"/>
                <a:gd name="G22" fmla="sin G20 -5636096"/>
                <a:gd name="G23" fmla="+- G21 10800 0"/>
                <a:gd name="G24" fmla="+- G12 G23 G22"/>
                <a:gd name="G25" fmla="+- G22 G23 G11"/>
                <a:gd name="G26" fmla="cos 10800 -5636096"/>
                <a:gd name="G27" fmla="sin 10800 -5636096"/>
                <a:gd name="G28" fmla="cos 7200 -5636096"/>
                <a:gd name="G29" fmla="sin 7200 -5636096"/>
                <a:gd name="G30" fmla="+- G26 10800 0"/>
                <a:gd name="G31" fmla="+- G27 10800 0"/>
                <a:gd name="G32" fmla="+- G28 10800 0"/>
                <a:gd name="G33" fmla="+- G29 10800 0"/>
                <a:gd name="G34" fmla="+- G19 5400 0"/>
                <a:gd name="G35" fmla="cos G34 -7012352"/>
                <a:gd name="G36" fmla="sin G34 -7012352"/>
                <a:gd name="G37" fmla="+/ -7012352 -5636096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577 w 21600"/>
                <a:gd name="T5" fmla="*/ 69 h 21600"/>
                <a:gd name="T6" fmla="*/ 8168 w 21600"/>
                <a:gd name="T7" fmla="*/ 2193 h 21600"/>
                <a:gd name="T8" fmla="*/ 9984 w 21600"/>
                <a:gd name="T9" fmla="*/ 3646 h 21600"/>
                <a:gd name="T10" fmla="*/ 11741 w 21600"/>
                <a:gd name="T11" fmla="*/ -2668 h 21600"/>
                <a:gd name="T12" fmla="*/ 15916 w 21600"/>
                <a:gd name="T13" fmla="*/ 2135 h 21600"/>
                <a:gd name="T14" fmla="*/ 11113 w 21600"/>
                <a:gd name="T15" fmla="*/ 631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302" y="3617"/>
                  </a:moveTo>
                  <a:cubicBezTo>
                    <a:pt x="11135" y="3605"/>
                    <a:pt x="10967" y="3599"/>
                    <a:pt x="10800" y="3599"/>
                  </a:cubicBezTo>
                  <a:cubicBezTo>
                    <a:pt x="10086" y="3599"/>
                    <a:pt x="9377" y="3706"/>
                    <a:pt x="8694" y="3914"/>
                  </a:cubicBezTo>
                  <a:lnTo>
                    <a:pt x="7642" y="471"/>
                  </a:lnTo>
                  <a:cubicBezTo>
                    <a:pt x="8665" y="159"/>
                    <a:pt x="9729" y="-1"/>
                    <a:pt x="10800" y="-1"/>
                  </a:cubicBezTo>
                  <a:cubicBezTo>
                    <a:pt x="11051" y="-1"/>
                    <a:pt x="11302" y="8"/>
                    <a:pt x="11553" y="26"/>
                  </a:cubicBezTo>
                  <a:lnTo>
                    <a:pt x="11741" y="-2668"/>
                  </a:lnTo>
                  <a:lnTo>
                    <a:pt x="15916" y="2135"/>
                  </a:lnTo>
                  <a:lnTo>
                    <a:pt x="11113" y="6310"/>
                  </a:lnTo>
                  <a:lnTo>
                    <a:pt x="11302" y="3617"/>
                  </a:lnTo>
                  <a:close/>
                </a:path>
              </a:pathLst>
            </a:custGeom>
            <a:solidFill>
              <a:schemeClr val="accent1"/>
            </a:solidFill>
            <a:ln w="9525">
              <a:solidFill>
                <a:schemeClr val="tx1"/>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227362" name="_s227362"/>
            <p:cNvSpPr>
              <a:spLocks noChangeArrowheads="1" noTextEdit="1"/>
            </p:cNvSpPr>
            <p:nvPr/>
          </p:nvSpPr>
          <p:spPr bwMode="auto">
            <a:xfrm rot="6180000">
              <a:off x="3045" y="1527"/>
              <a:ext cx="1365" cy="1365"/>
            </a:xfrm>
            <a:custGeom>
              <a:avLst/>
              <a:gdLst>
                <a:gd name="G0" fmla="+- -5636096 0 0"/>
                <a:gd name="G1" fmla="+- -7012352 0 0"/>
                <a:gd name="G2" fmla="+- -5636096 0 -7012352"/>
                <a:gd name="G3" fmla="+- 10800 0 0"/>
                <a:gd name="G4" fmla="+- 0 0 -5636096"/>
                <a:gd name="T0" fmla="*/ 360 256 1"/>
                <a:gd name="T1" fmla="*/ 0 256 1"/>
                <a:gd name="G5" fmla="+- G2 T0 T1"/>
                <a:gd name="G6" fmla="?: G2 G2 G5"/>
                <a:gd name="G7" fmla="+- 0 0 G6"/>
                <a:gd name="G8" fmla="+- 7200 0 0"/>
                <a:gd name="G9" fmla="+- 0 0 -7012352"/>
                <a:gd name="G10" fmla="+- 7200 0 2700"/>
                <a:gd name="G11" fmla="cos G10 -5636096"/>
                <a:gd name="G12" fmla="sin G10 -5636096"/>
                <a:gd name="G13" fmla="cos 13500 -5636096"/>
                <a:gd name="G14" fmla="sin 13500 -5636096"/>
                <a:gd name="G15" fmla="+- G11 10800 0"/>
                <a:gd name="G16" fmla="+- G12 10800 0"/>
                <a:gd name="G17" fmla="+- G13 10800 0"/>
                <a:gd name="G18" fmla="+- G14 10800 0"/>
                <a:gd name="G19" fmla="*/ 7200 1 2"/>
                <a:gd name="G20" fmla="+- G19 5400 0"/>
                <a:gd name="G21" fmla="cos G20 -5636096"/>
                <a:gd name="G22" fmla="sin G20 -5636096"/>
                <a:gd name="G23" fmla="+- G21 10800 0"/>
                <a:gd name="G24" fmla="+- G12 G23 G22"/>
                <a:gd name="G25" fmla="+- G22 G23 G11"/>
                <a:gd name="G26" fmla="cos 10800 -5636096"/>
                <a:gd name="G27" fmla="sin 10800 -5636096"/>
                <a:gd name="G28" fmla="cos 7200 -5636096"/>
                <a:gd name="G29" fmla="sin 7200 -5636096"/>
                <a:gd name="G30" fmla="+- G26 10800 0"/>
                <a:gd name="G31" fmla="+- G27 10800 0"/>
                <a:gd name="G32" fmla="+- G28 10800 0"/>
                <a:gd name="G33" fmla="+- G29 10800 0"/>
                <a:gd name="G34" fmla="+- G19 5400 0"/>
                <a:gd name="G35" fmla="cos G34 -7012352"/>
                <a:gd name="G36" fmla="sin G34 -7012352"/>
                <a:gd name="G37" fmla="+/ -7012352 -5636096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577 w 21600"/>
                <a:gd name="T5" fmla="*/ 69 h 21600"/>
                <a:gd name="T6" fmla="*/ 8168 w 21600"/>
                <a:gd name="T7" fmla="*/ 2193 h 21600"/>
                <a:gd name="T8" fmla="*/ 9984 w 21600"/>
                <a:gd name="T9" fmla="*/ 3646 h 21600"/>
                <a:gd name="T10" fmla="*/ 11741 w 21600"/>
                <a:gd name="T11" fmla="*/ -2668 h 21600"/>
                <a:gd name="T12" fmla="*/ 15916 w 21600"/>
                <a:gd name="T13" fmla="*/ 2135 h 21600"/>
                <a:gd name="T14" fmla="*/ 11113 w 21600"/>
                <a:gd name="T15" fmla="*/ 631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302" y="3617"/>
                  </a:moveTo>
                  <a:cubicBezTo>
                    <a:pt x="11135" y="3605"/>
                    <a:pt x="10967" y="3599"/>
                    <a:pt x="10800" y="3599"/>
                  </a:cubicBezTo>
                  <a:cubicBezTo>
                    <a:pt x="10086" y="3599"/>
                    <a:pt x="9377" y="3706"/>
                    <a:pt x="8694" y="3914"/>
                  </a:cubicBezTo>
                  <a:lnTo>
                    <a:pt x="7642" y="471"/>
                  </a:lnTo>
                  <a:cubicBezTo>
                    <a:pt x="8665" y="159"/>
                    <a:pt x="9729" y="-1"/>
                    <a:pt x="10800" y="-1"/>
                  </a:cubicBezTo>
                  <a:cubicBezTo>
                    <a:pt x="11051" y="-1"/>
                    <a:pt x="11302" y="8"/>
                    <a:pt x="11553" y="26"/>
                  </a:cubicBezTo>
                  <a:lnTo>
                    <a:pt x="11741" y="-2668"/>
                  </a:lnTo>
                  <a:lnTo>
                    <a:pt x="15916" y="2135"/>
                  </a:lnTo>
                  <a:lnTo>
                    <a:pt x="11113" y="6310"/>
                  </a:lnTo>
                  <a:lnTo>
                    <a:pt x="11302" y="3617"/>
                  </a:lnTo>
                  <a:close/>
                </a:path>
              </a:pathLst>
            </a:custGeom>
            <a:solidFill>
              <a:schemeClr val="accent1"/>
            </a:solidFill>
            <a:ln w="9525">
              <a:solidFill>
                <a:schemeClr val="tx1"/>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227364" name="_s227364"/>
            <p:cNvSpPr>
              <a:spLocks noChangeArrowheads="1" noTextEdit="1"/>
            </p:cNvSpPr>
            <p:nvPr/>
          </p:nvSpPr>
          <p:spPr bwMode="auto">
            <a:xfrm rot="9240000">
              <a:off x="3120" y="2112"/>
              <a:ext cx="1365" cy="1365"/>
            </a:xfrm>
            <a:custGeom>
              <a:avLst/>
              <a:gdLst>
                <a:gd name="G0" fmla="+- -5636096 0 0"/>
                <a:gd name="G1" fmla="+- -7012352 0 0"/>
                <a:gd name="G2" fmla="+- -5636096 0 -7012352"/>
                <a:gd name="G3" fmla="+- 10800 0 0"/>
                <a:gd name="G4" fmla="+- 0 0 -5636096"/>
                <a:gd name="T0" fmla="*/ 360 256 1"/>
                <a:gd name="T1" fmla="*/ 0 256 1"/>
                <a:gd name="G5" fmla="+- G2 T0 T1"/>
                <a:gd name="G6" fmla="?: G2 G2 G5"/>
                <a:gd name="G7" fmla="+- 0 0 G6"/>
                <a:gd name="G8" fmla="+- 7200 0 0"/>
                <a:gd name="G9" fmla="+- 0 0 -7012352"/>
                <a:gd name="G10" fmla="+- 7200 0 2700"/>
                <a:gd name="G11" fmla="cos G10 -5636096"/>
                <a:gd name="G12" fmla="sin G10 -5636096"/>
                <a:gd name="G13" fmla="cos 13500 -5636096"/>
                <a:gd name="G14" fmla="sin 13500 -5636096"/>
                <a:gd name="G15" fmla="+- G11 10800 0"/>
                <a:gd name="G16" fmla="+- G12 10800 0"/>
                <a:gd name="G17" fmla="+- G13 10800 0"/>
                <a:gd name="G18" fmla="+- G14 10800 0"/>
                <a:gd name="G19" fmla="*/ 7200 1 2"/>
                <a:gd name="G20" fmla="+- G19 5400 0"/>
                <a:gd name="G21" fmla="cos G20 -5636096"/>
                <a:gd name="G22" fmla="sin G20 -5636096"/>
                <a:gd name="G23" fmla="+- G21 10800 0"/>
                <a:gd name="G24" fmla="+- G12 G23 G22"/>
                <a:gd name="G25" fmla="+- G22 G23 G11"/>
                <a:gd name="G26" fmla="cos 10800 -5636096"/>
                <a:gd name="G27" fmla="sin 10800 -5636096"/>
                <a:gd name="G28" fmla="cos 7200 -5636096"/>
                <a:gd name="G29" fmla="sin 7200 -5636096"/>
                <a:gd name="G30" fmla="+- G26 10800 0"/>
                <a:gd name="G31" fmla="+- G27 10800 0"/>
                <a:gd name="G32" fmla="+- G28 10800 0"/>
                <a:gd name="G33" fmla="+- G29 10800 0"/>
                <a:gd name="G34" fmla="+- G19 5400 0"/>
                <a:gd name="G35" fmla="cos G34 -7012352"/>
                <a:gd name="G36" fmla="sin G34 -7012352"/>
                <a:gd name="G37" fmla="+/ -7012352 -5636096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577 w 21600"/>
                <a:gd name="T5" fmla="*/ 69 h 21600"/>
                <a:gd name="T6" fmla="*/ 8168 w 21600"/>
                <a:gd name="T7" fmla="*/ 2193 h 21600"/>
                <a:gd name="T8" fmla="*/ 9984 w 21600"/>
                <a:gd name="T9" fmla="*/ 3646 h 21600"/>
                <a:gd name="T10" fmla="*/ 11741 w 21600"/>
                <a:gd name="T11" fmla="*/ -2668 h 21600"/>
                <a:gd name="T12" fmla="*/ 15916 w 21600"/>
                <a:gd name="T13" fmla="*/ 2135 h 21600"/>
                <a:gd name="T14" fmla="*/ 11113 w 21600"/>
                <a:gd name="T15" fmla="*/ 631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302" y="3617"/>
                  </a:moveTo>
                  <a:cubicBezTo>
                    <a:pt x="11135" y="3605"/>
                    <a:pt x="10967" y="3599"/>
                    <a:pt x="10800" y="3599"/>
                  </a:cubicBezTo>
                  <a:cubicBezTo>
                    <a:pt x="10086" y="3599"/>
                    <a:pt x="9377" y="3706"/>
                    <a:pt x="8694" y="3914"/>
                  </a:cubicBezTo>
                  <a:lnTo>
                    <a:pt x="7642" y="471"/>
                  </a:lnTo>
                  <a:cubicBezTo>
                    <a:pt x="8665" y="159"/>
                    <a:pt x="9729" y="-1"/>
                    <a:pt x="10800" y="-1"/>
                  </a:cubicBezTo>
                  <a:cubicBezTo>
                    <a:pt x="11051" y="-1"/>
                    <a:pt x="11302" y="8"/>
                    <a:pt x="11553" y="26"/>
                  </a:cubicBezTo>
                  <a:lnTo>
                    <a:pt x="11741" y="-2668"/>
                  </a:lnTo>
                  <a:lnTo>
                    <a:pt x="15916" y="2135"/>
                  </a:lnTo>
                  <a:lnTo>
                    <a:pt x="11113" y="6310"/>
                  </a:lnTo>
                  <a:lnTo>
                    <a:pt x="11302" y="3617"/>
                  </a:lnTo>
                  <a:close/>
                </a:path>
              </a:pathLst>
            </a:custGeom>
            <a:solidFill>
              <a:schemeClr val="accent1"/>
            </a:solidFill>
            <a:ln w="9525">
              <a:solidFill>
                <a:schemeClr val="tx1"/>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227366" name="_s227366"/>
            <p:cNvSpPr>
              <a:spLocks noChangeArrowheads="1" noTextEdit="1"/>
            </p:cNvSpPr>
            <p:nvPr/>
          </p:nvSpPr>
          <p:spPr bwMode="auto">
            <a:xfrm rot="12360000">
              <a:off x="1344" y="2208"/>
              <a:ext cx="1365" cy="1365"/>
            </a:xfrm>
            <a:custGeom>
              <a:avLst/>
              <a:gdLst>
                <a:gd name="G0" fmla="+- -5636096 0 0"/>
                <a:gd name="G1" fmla="+- -7012352 0 0"/>
                <a:gd name="G2" fmla="+- -5636096 0 -7012352"/>
                <a:gd name="G3" fmla="+- 10800 0 0"/>
                <a:gd name="G4" fmla="+- 0 0 -5636096"/>
                <a:gd name="T0" fmla="*/ 360 256 1"/>
                <a:gd name="T1" fmla="*/ 0 256 1"/>
                <a:gd name="G5" fmla="+- G2 T0 T1"/>
                <a:gd name="G6" fmla="?: G2 G2 G5"/>
                <a:gd name="G7" fmla="+- 0 0 G6"/>
                <a:gd name="G8" fmla="+- 7200 0 0"/>
                <a:gd name="G9" fmla="+- 0 0 -7012352"/>
                <a:gd name="G10" fmla="+- 7200 0 2700"/>
                <a:gd name="G11" fmla="cos G10 -5636096"/>
                <a:gd name="G12" fmla="sin G10 -5636096"/>
                <a:gd name="G13" fmla="cos 13500 -5636096"/>
                <a:gd name="G14" fmla="sin 13500 -5636096"/>
                <a:gd name="G15" fmla="+- G11 10800 0"/>
                <a:gd name="G16" fmla="+- G12 10800 0"/>
                <a:gd name="G17" fmla="+- G13 10800 0"/>
                <a:gd name="G18" fmla="+- G14 10800 0"/>
                <a:gd name="G19" fmla="*/ 7200 1 2"/>
                <a:gd name="G20" fmla="+- G19 5400 0"/>
                <a:gd name="G21" fmla="cos G20 -5636096"/>
                <a:gd name="G22" fmla="sin G20 -5636096"/>
                <a:gd name="G23" fmla="+- G21 10800 0"/>
                <a:gd name="G24" fmla="+- G12 G23 G22"/>
                <a:gd name="G25" fmla="+- G22 G23 G11"/>
                <a:gd name="G26" fmla="cos 10800 -5636096"/>
                <a:gd name="G27" fmla="sin 10800 -5636096"/>
                <a:gd name="G28" fmla="cos 7200 -5636096"/>
                <a:gd name="G29" fmla="sin 7200 -5636096"/>
                <a:gd name="G30" fmla="+- G26 10800 0"/>
                <a:gd name="G31" fmla="+- G27 10800 0"/>
                <a:gd name="G32" fmla="+- G28 10800 0"/>
                <a:gd name="G33" fmla="+- G29 10800 0"/>
                <a:gd name="G34" fmla="+- G19 5400 0"/>
                <a:gd name="G35" fmla="cos G34 -7012352"/>
                <a:gd name="G36" fmla="sin G34 -7012352"/>
                <a:gd name="G37" fmla="+/ -7012352 -5636096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577 w 21600"/>
                <a:gd name="T5" fmla="*/ 69 h 21600"/>
                <a:gd name="T6" fmla="*/ 8168 w 21600"/>
                <a:gd name="T7" fmla="*/ 2193 h 21600"/>
                <a:gd name="T8" fmla="*/ 9984 w 21600"/>
                <a:gd name="T9" fmla="*/ 3646 h 21600"/>
                <a:gd name="T10" fmla="*/ 11741 w 21600"/>
                <a:gd name="T11" fmla="*/ -2668 h 21600"/>
                <a:gd name="T12" fmla="*/ 15916 w 21600"/>
                <a:gd name="T13" fmla="*/ 2135 h 21600"/>
                <a:gd name="T14" fmla="*/ 11113 w 21600"/>
                <a:gd name="T15" fmla="*/ 631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302" y="3617"/>
                  </a:moveTo>
                  <a:cubicBezTo>
                    <a:pt x="11135" y="3605"/>
                    <a:pt x="10967" y="3599"/>
                    <a:pt x="10800" y="3599"/>
                  </a:cubicBezTo>
                  <a:cubicBezTo>
                    <a:pt x="10086" y="3599"/>
                    <a:pt x="9377" y="3706"/>
                    <a:pt x="8694" y="3914"/>
                  </a:cubicBezTo>
                  <a:lnTo>
                    <a:pt x="7642" y="471"/>
                  </a:lnTo>
                  <a:cubicBezTo>
                    <a:pt x="8665" y="159"/>
                    <a:pt x="9729" y="-1"/>
                    <a:pt x="10800" y="-1"/>
                  </a:cubicBezTo>
                  <a:cubicBezTo>
                    <a:pt x="11051" y="-1"/>
                    <a:pt x="11302" y="8"/>
                    <a:pt x="11553" y="26"/>
                  </a:cubicBezTo>
                  <a:lnTo>
                    <a:pt x="11741" y="-2668"/>
                  </a:lnTo>
                  <a:lnTo>
                    <a:pt x="15916" y="2135"/>
                  </a:lnTo>
                  <a:lnTo>
                    <a:pt x="11113" y="6310"/>
                  </a:lnTo>
                  <a:lnTo>
                    <a:pt x="11302" y="3617"/>
                  </a:lnTo>
                  <a:close/>
                </a:path>
              </a:pathLst>
            </a:custGeom>
            <a:solidFill>
              <a:schemeClr val="accent1"/>
            </a:solidFill>
            <a:ln w="9525">
              <a:solidFill>
                <a:schemeClr val="tx1"/>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227356" name="_s227356"/>
            <p:cNvSpPr>
              <a:spLocks noChangeArrowheads="1" noTextEdit="1"/>
            </p:cNvSpPr>
            <p:nvPr/>
          </p:nvSpPr>
          <p:spPr bwMode="auto">
            <a:xfrm rot="15420000">
              <a:off x="1008" y="1440"/>
              <a:ext cx="1365" cy="1365"/>
            </a:xfrm>
            <a:custGeom>
              <a:avLst/>
              <a:gdLst>
                <a:gd name="G0" fmla="+- -5636096 0 0"/>
                <a:gd name="G1" fmla="+- -7012352 0 0"/>
                <a:gd name="G2" fmla="+- -5636096 0 -7012352"/>
                <a:gd name="G3" fmla="+- 10800 0 0"/>
                <a:gd name="G4" fmla="+- 0 0 -5636096"/>
                <a:gd name="T0" fmla="*/ 360 256 1"/>
                <a:gd name="T1" fmla="*/ 0 256 1"/>
                <a:gd name="G5" fmla="+- G2 T0 T1"/>
                <a:gd name="G6" fmla="?: G2 G2 G5"/>
                <a:gd name="G7" fmla="+- 0 0 G6"/>
                <a:gd name="G8" fmla="+- 7200 0 0"/>
                <a:gd name="G9" fmla="+- 0 0 -7012352"/>
                <a:gd name="G10" fmla="+- 7200 0 2700"/>
                <a:gd name="G11" fmla="cos G10 -5636096"/>
                <a:gd name="G12" fmla="sin G10 -5636096"/>
                <a:gd name="G13" fmla="cos 13500 -5636096"/>
                <a:gd name="G14" fmla="sin 13500 -5636096"/>
                <a:gd name="G15" fmla="+- G11 10800 0"/>
                <a:gd name="G16" fmla="+- G12 10800 0"/>
                <a:gd name="G17" fmla="+- G13 10800 0"/>
                <a:gd name="G18" fmla="+- G14 10800 0"/>
                <a:gd name="G19" fmla="*/ 7200 1 2"/>
                <a:gd name="G20" fmla="+- G19 5400 0"/>
                <a:gd name="G21" fmla="cos G20 -5636096"/>
                <a:gd name="G22" fmla="sin G20 -5636096"/>
                <a:gd name="G23" fmla="+- G21 10800 0"/>
                <a:gd name="G24" fmla="+- G12 G23 G22"/>
                <a:gd name="G25" fmla="+- G22 G23 G11"/>
                <a:gd name="G26" fmla="cos 10800 -5636096"/>
                <a:gd name="G27" fmla="sin 10800 -5636096"/>
                <a:gd name="G28" fmla="cos 7200 -5636096"/>
                <a:gd name="G29" fmla="sin 7200 -5636096"/>
                <a:gd name="G30" fmla="+- G26 10800 0"/>
                <a:gd name="G31" fmla="+- G27 10800 0"/>
                <a:gd name="G32" fmla="+- G28 10800 0"/>
                <a:gd name="G33" fmla="+- G29 10800 0"/>
                <a:gd name="G34" fmla="+- G19 5400 0"/>
                <a:gd name="G35" fmla="cos G34 -7012352"/>
                <a:gd name="G36" fmla="sin G34 -7012352"/>
                <a:gd name="G37" fmla="+/ -7012352 -5636096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577 w 21600"/>
                <a:gd name="T5" fmla="*/ 69 h 21600"/>
                <a:gd name="T6" fmla="*/ 8168 w 21600"/>
                <a:gd name="T7" fmla="*/ 2193 h 21600"/>
                <a:gd name="T8" fmla="*/ 9984 w 21600"/>
                <a:gd name="T9" fmla="*/ 3646 h 21600"/>
                <a:gd name="T10" fmla="*/ 11741 w 21600"/>
                <a:gd name="T11" fmla="*/ -2668 h 21600"/>
                <a:gd name="T12" fmla="*/ 15916 w 21600"/>
                <a:gd name="T13" fmla="*/ 2135 h 21600"/>
                <a:gd name="T14" fmla="*/ 11113 w 21600"/>
                <a:gd name="T15" fmla="*/ 631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302" y="3617"/>
                  </a:moveTo>
                  <a:cubicBezTo>
                    <a:pt x="11135" y="3605"/>
                    <a:pt x="10967" y="3599"/>
                    <a:pt x="10800" y="3599"/>
                  </a:cubicBezTo>
                  <a:cubicBezTo>
                    <a:pt x="10086" y="3599"/>
                    <a:pt x="9377" y="3706"/>
                    <a:pt x="8694" y="3914"/>
                  </a:cubicBezTo>
                  <a:lnTo>
                    <a:pt x="7642" y="471"/>
                  </a:lnTo>
                  <a:cubicBezTo>
                    <a:pt x="8665" y="159"/>
                    <a:pt x="9729" y="-1"/>
                    <a:pt x="10800" y="-1"/>
                  </a:cubicBezTo>
                  <a:cubicBezTo>
                    <a:pt x="11051" y="-1"/>
                    <a:pt x="11302" y="8"/>
                    <a:pt x="11553" y="26"/>
                  </a:cubicBezTo>
                  <a:lnTo>
                    <a:pt x="11741" y="-2668"/>
                  </a:lnTo>
                  <a:lnTo>
                    <a:pt x="15916" y="2135"/>
                  </a:lnTo>
                  <a:lnTo>
                    <a:pt x="11113" y="6310"/>
                  </a:lnTo>
                  <a:lnTo>
                    <a:pt x="11302" y="3617"/>
                  </a:lnTo>
                  <a:close/>
                </a:path>
              </a:pathLst>
            </a:custGeom>
            <a:solidFill>
              <a:schemeClr val="accent1"/>
            </a:solidFill>
            <a:ln w="9525">
              <a:solidFill>
                <a:schemeClr val="tx1"/>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227358" name="_s227358"/>
            <p:cNvSpPr>
              <a:spLocks noChangeArrowheads="1" noTextEdit="1"/>
            </p:cNvSpPr>
            <p:nvPr/>
          </p:nvSpPr>
          <p:spPr bwMode="auto">
            <a:xfrm rot="18540000">
              <a:off x="1056" y="912"/>
              <a:ext cx="1365" cy="1365"/>
            </a:xfrm>
            <a:custGeom>
              <a:avLst/>
              <a:gdLst>
                <a:gd name="G0" fmla="+- -5636096 0 0"/>
                <a:gd name="G1" fmla="+- -7012352 0 0"/>
                <a:gd name="G2" fmla="+- -5636096 0 -7012352"/>
                <a:gd name="G3" fmla="+- 10800 0 0"/>
                <a:gd name="G4" fmla="+- 0 0 -5636096"/>
                <a:gd name="T0" fmla="*/ 360 256 1"/>
                <a:gd name="T1" fmla="*/ 0 256 1"/>
                <a:gd name="G5" fmla="+- G2 T0 T1"/>
                <a:gd name="G6" fmla="?: G2 G2 G5"/>
                <a:gd name="G7" fmla="+- 0 0 G6"/>
                <a:gd name="G8" fmla="+- 7200 0 0"/>
                <a:gd name="G9" fmla="+- 0 0 -7012352"/>
                <a:gd name="G10" fmla="+- 7200 0 2700"/>
                <a:gd name="G11" fmla="cos G10 -5636096"/>
                <a:gd name="G12" fmla="sin G10 -5636096"/>
                <a:gd name="G13" fmla="cos 13500 -5636096"/>
                <a:gd name="G14" fmla="sin 13500 -5636096"/>
                <a:gd name="G15" fmla="+- G11 10800 0"/>
                <a:gd name="G16" fmla="+- G12 10800 0"/>
                <a:gd name="G17" fmla="+- G13 10800 0"/>
                <a:gd name="G18" fmla="+- G14 10800 0"/>
                <a:gd name="G19" fmla="*/ 7200 1 2"/>
                <a:gd name="G20" fmla="+- G19 5400 0"/>
                <a:gd name="G21" fmla="cos G20 -5636096"/>
                <a:gd name="G22" fmla="sin G20 -5636096"/>
                <a:gd name="G23" fmla="+- G21 10800 0"/>
                <a:gd name="G24" fmla="+- G12 G23 G22"/>
                <a:gd name="G25" fmla="+- G22 G23 G11"/>
                <a:gd name="G26" fmla="cos 10800 -5636096"/>
                <a:gd name="G27" fmla="sin 10800 -5636096"/>
                <a:gd name="G28" fmla="cos 7200 -5636096"/>
                <a:gd name="G29" fmla="sin 7200 -5636096"/>
                <a:gd name="G30" fmla="+- G26 10800 0"/>
                <a:gd name="G31" fmla="+- G27 10800 0"/>
                <a:gd name="G32" fmla="+- G28 10800 0"/>
                <a:gd name="G33" fmla="+- G29 10800 0"/>
                <a:gd name="G34" fmla="+- G19 5400 0"/>
                <a:gd name="G35" fmla="cos G34 -7012352"/>
                <a:gd name="G36" fmla="sin G34 -7012352"/>
                <a:gd name="G37" fmla="+/ -7012352 -5636096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9577 w 21600"/>
                <a:gd name="T5" fmla="*/ 69 h 21600"/>
                <a:gd name="T6" fmla="*/ 8168 w 21600"/>
                <a:gd name="T7" fmla="*/ 2193 h 21600"/>
                <a:gd name="T8" fmla="*/ 9984 w 21600"/>
                <a:gd name="T9" fmla="*/ 3646 h 21600"/>
                <a:gd name="T10" fmla="*/ 11741 w 21600"/>
                <a:gd name="T11" fmla="*/ -2668 h 21600"/>
                <a:gd name="T12" fmla="*/ 15916 w 21600"/>
                <a:gd name="T13" fmla="*/ 2135 h 21600"/>
                <a:gd name="T14" fmla="*/ 11113 w 21600"/>
                <a:gd name="T15" fmla="*/ 631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302" y="3617"/>
                  </a:moveTo>
                  <a:cubicBezTo>
                    <a:pt x="11135" y="3605"/>
                    <a:pt x="10967" y="3599"/>
                    <a:pt x="10800" y="3599"/>
                  </a:cubicBezTo>
                  <a:cubicBezTo>
                    <a:pt x="10086" y="3599"/>
                    <a:pt x="9377" y="3706"/>
                    <a:pt x="8694" y="3914"/>
                  </a:cubicBezTo>
                  <a:lnTo>
                    <a:pt x="7642" y="471"/>
                  </a:lnTo>
                  <a:cubicBezTo>
                    <a:pt x="8665" y="159"/>
                    <a:pt x="9729" y="-1"/>
                    <a:pt x="10800" y="-1"/>
                  </a:cubicBezTo>
                  <a:cubicBezTo>
                    <a:pt x="11051" y="-1"/>
                    <a:pt x="11302" y="8"/>
                    <a:pt x="11553" y="26"/>
                  </a:cubicBezTo>
                  <a:lnTo>
                    <a:pt x="11741" y="-2668"/>
                  </a:lnTo>
                  <a:lnTo>
                    <a:pt x="15916" y="2135"/>
                  </a:lnTo>
                  <a:lnTo>
                    <a:pt x="11113" y="6310"/>
                  </a:lnTo>
                  <a:lnTo>
                    <a:pt x="11302" y="3617"/>
                  </a:lnTo>
                  <a:close/>
                </a:path>
              </a:pathLst>
            </a:custGeom>
            <a:solidFill>
              <a:schemeClr val="accent1"/>
            </a:solidFill>
            <a:ln w="9525">
              <a:solidFill>
                <a:schemeClr val="tx1"/>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227353" name="_s227353"/>
            <p:cNvSpPr>
              <a:spLocks noChangeArrowheads="1"/>
            </p:cNvSpPr>
            <p:nvPr/>
          </p:nvSpPr>
          <p:spPr bwMode="auto">
            <a:xfrm>
              <a:off x="3408" y="384"/>
              <a:ext cx="535"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Calibri" charset="0"/>
                  <a:ea typeface="ＭＳ Ｐゴシック" charset="0"/>
                </a:rPr>
                <a:t>AWARENESS</a:t>
              </a:r>
            </a:p>
          </p:txBody>
        </p:sp>
        <p:sp>
          <p:nvSpPr>
            <p:cNvPr id="227354" name="_s227354"/>
            <p:cNvSpPr>
              <a:spLocks noChangeArrowheads="1"/>
            </p:cNvSpPr>
            <p:nvPr/>
          </p:nvSpPr>
          <p:spPr bwMode="auto">
            <a:xfrm>
              <a:off x="1210" y="1429"/>
              <a:ext cx="535"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Calibri" charset="0"/>
                  <a:ea typeface="ＭＳ Ｐゴシック" charset="0"/>
                </a:rPr>
                <a:t>DISSEMINATE</a:t>
              </a:r>
            </a:p>
          </p:txBody>
        </p:sp>
        <p:sp>
          <p:nvSpPr>
            <p:cNvPr id="227357" name="_s227357"/>
            <p:cNvSpPr>
              <a:spLocks noChangeArrowheads="1"/>
            </p:cNvSpPr>
            <p:nvPr/>
          </p:nvSpPr>
          <p:spPr bwMode="auto">
            <a:xfrm>
              <a:off x="768" y="384"/>
              <a:ext cx="1543"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Calibri" charset="0"/>
                  <a:ea typeface="ＭＳ Ｐゴシック" charset="0"/>
                </a:rPr>
                <a:t>APPLY RESULTS/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Calibri" charset="0"/>
                  <a:ea typeface="ＭＳ Ｐゴシック" charset="0"/>
                </a:rPr>
                <a:t>ID NEXT STEPS</a:t>
              </a:r>
            </a:p>
          </p:txBody>
        </p:sp>
        <p:sp>
          <p:nvSpPr>
            <p:cNvPr id="227359" name="_s227359"/>
            <p:cNvSpPr>
              <a:spLocks noChangeArrowheads="1"/>
            </p:cNvSpPr>
            <p:nvPr/>
          </p:nvSpPr>
          <p:spPr bwMode="auto">
            <a:xfrm>
              <a:off x="4016" y="1427"/>
              <a:ext cx="535"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Calibri" charset="0"/>
                  <a:ea typeface="ＭＳ Ｐゴシック" charset="0"/>
                </a:rPr>
                <a:t>INVITATION</a:t>
              </a:r>
            </a:p>
          </p:txBody>
        </p:sp>
        <p:sp>
          <p:nvSpPr>
            <p:cNvPr id="227361" name="_s227361"/>
            <p:cNvSpPr>
              <a:spLocks noChangeArrowheads="1"/>
            </p:cNvSpPr>
            <p:nvPr/>
          </p:nvSpPr>
          <p:spPr bwMode="auto">
            <a:xfrm>
              <a:off x="3739" y="2645"/>
              <a:ext cx="535"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Calibri" charset="0"/>
                  <a:ea typeface="ＭＳ Ｐゴシック" charset="0"/>
                </a:rPr>
                <a:t>OPPORTUNITY</a:t>
              </a:r>
            </a:p>
          </p:txBody>
        </p:sp>
        <p:sp>
          <p:nvSpPr>
            <p:cNvPr id="227363" name="_s227363"/>
            <p:cNvSpPr>
              <a:spLocks noChangeArrowheads="1"/>
            </p:cNvSpPr>
            <p:nvPr/>
          </p:nvSpPr>
          <p:spPr bwMode="auto">
            <a:xfrm>
              <a:off x="2614" y="3187"/>
              <a:ext cx="535"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Calibri" charset="0"/>
                  <a:ea typeface="ＭＳ Ｐゴシック" charset="0"/>
                </a:rPr>
                <a:t>PARTICIPATION</a:t>
              </a:r>
            </a:p>
          </p:txBody>
        </p:sp>
        <p:sp>
          <p:nvSpPr>
            <p:cNvPr id="227365" name="_s227365"/>
            <p:cNvSpPr>
              <a:spLocks noChangeArrowheads="1"/>
            </p:cNvSpPr>
            <p:nvPr/>
          </p:nvSpPr>
          <p:spPr bwMode="auto">
            <a:xfrm>
              <a:off x="528" y="2646"/>
              <a:ext cx="1496"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Calibri" charset="0"/>
                  <a:ea typeface="ＭＳ Ｐゴシック" charset="0"/>
                </a:rPr>
                <a:t>FEEDBACK</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Calibri" charset="0"/>
                  <a:ea typeface="ＭＳ Ｐゴシック" charset="0"/>
                </a:rPr>
                <a:t>RESULTS</a:t>
              </a:r>
            </a:p>
          </p:txBody>
        </p:sp>
      </p:gr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12"/>
          </p:nvPr>
        </p:nvSpPr>
        <p:spPr/>
        <p:txBody>
          <a:bodyPr/>
          <a:lstStyle/>
          <a:p>
            <a:pPr>
              <a:defRPr/>
            </a:pPr>
            <a:fld id="{8FABC345-3772-411F-B04A-D97E6E3D3169}" type="slidenum">
              <a:rPr lang="en-US"/>
              <a:pPr>
                <a:defRPr/>
              </a:pPr>
              <a:t>72</a:t>
            </a:fld>
            <a:endParaRPr lang="en-US"/>
          </a:p>
        </p:txBody>
      </p:sp>
      <p:sp>
        <p:nvSpPr>
          <p:cNvPr id="205825" name="Rectangle 2" hidden="1"/>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mtClean="0">
              <a:latin typeface="Times New Roman" pitchFamily="18" charset="0"/>
            </a:endParaRPr>
          </a:p>
        </p:txBody>
      </p:sp>
      <p:sp>
        <p:nvSpPr>
          <p:cNvPr id="221187" name="Rectangle 3"/>
          <p:cNvSpPr>
            <a:spLocks noGrp="1" noChangeAspect="1" noChangeArrowheads="1"/>
          </p:cNvSpPr>
          <p:nvPr isPhoto="1"/>
        </p:nvSpPr>
        <p:spPr bwMode="auto">
          <a:xfrm>
            <a:off x="304800" y="1600200"/>
            <a:ext cx="7924800" cy="4608513"/>
          </a:xfrm>
          <a:prstGeom prst="rect">
            <a:avLst/>
          </a:prstGeom>
          <a:blipFill dpi="0" rotWithShape="1">
            <a:blip r:embed="rId3"/>
            <a:srcRect/>
            <a:stretch>
              <a:fillRect b="-14525"/>
            </a:stretch>
          </a:blipFill>
          <a:ln w="9525">
            <a:solidFill>
              <a:schemeClr val="tx1"/>
            </a:solidFill>
            <a:miter lim="800000"/>
            <a:headEnd/>
            <a:tailEnd/>
          </a:ln>
          <a:effectLst/>
          <a:extLst/>
        </p:spPr>
        <p:txBody>
          <a:bodyPr/>
          <a:lstStyle/>
          <a:p>
            <a:pPr>
              <a:defRPr/>
            </a:pPr>
            <a:endParaRPr lang="en-US"/>
          </a:p>
        </p:txBody>
      </p:sp>
      <p:sp>
        <p:nvSpPr>
          <p:cNvPr id="205830" name="Text Box 4"/>
          <p:cNvSpPr txBox="1">
            <a:spLocks noChangeArrowheads="1"/>
          </p:cNvSpPr>
          <p:nvPr/>
        </p:nvSpPr>
        <p:spPr bwMode="auto">
          <a:xfrm>
            <a:off x="393700" y="782638"/>
            <a:ext cx="7226300" cy="641350"/>
          </a:xfrm>
          <a:prstGeom prst="rect">
            <a:avLst/>
          </a:prstGeom>
          <a:noFill/>
          <a:ln w="9525">
            <a:noFill/>
            <a:miter lim="800000"/>
            <a:headEnd/>
            <a:tailEnd/>
          </a:ln>
        </p:spPr>
        <p:txBody>
          <a:bodyPr>
            <a:spAutoFit/>
          </a:bodyPr>
          <a:lstStyle/>
          <a:p>
            <a:pPr>
              <a:spcBef>
                <a:spcPct val="50000"/>
              </a:spcBef>
              <a:defRPr/>
            </a:pPr>
            <a:r>
              <a:rPr lang="en-US" sz="3600" b="1" dirty="0">
                <a:latin typeface="+mj-lt"/>
              </a:rPr>
              <a:t>What’s in it for My Community?</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body" idx="4294967295"/>
          </p:nvPr>
        </p:nvSpPr>
        <p:spPr>
          <a:xfrm>
            <a:off x="533400" y="1676400"/>
            <a:ext cx="8382000" cy="4114800"/>
          </a:xfrm>
          <a:prstGeom prst="rect">
            <a:avLst/>
          </a:prstGeom>
        </p:spPr>
        <p:txBody>
          <a:bodyPr/>
          <a:lstStyle/>
          <a:p>
            <a:pPr>
              <a:lnSpc>
                <a:spcPct val="90000"/>
              </a:lnSpc>
              <a:buFont typeface="Monotype Sorts" charset="0"/>
              <a:buNone/>
            </a:pPr>
            <a:endParaRPr lang="en-US" dirty="0">
              <a:latin typeface="Times New Roman" charset="0"/>
            </a:endParaRPr>
          </a:p>
          <a:p>
            <a:pPr>
              <a:lnSpc>
                <a:spcPct val="90000"/>
              </a:lnSpc>
              <a:buFont typeface="Monotype Sorts" charset="0"/>
              <a:buNone/>
            </a:pPr>
            <a:r>
              <a:rPr lang="ja-JP" altLang="en-US" b="1" dirty="0"/>
              <a:t>“</a:t>
            </a:r>
            <a:r>
              <a:rPr lang="en-US" b="1" dirty="0"/>
              <a:t>The preservation of the means of knowledge among the lowest ranks is of more importance to the public than all the property of the rich men in the country.</a:t>
            </a:r>
            <a:r>
              <a:rPr lang="ja-JP" altLang="en-US" b="1" dirty="0"/>
              <a:t>”</a:t>
            </a:r>
            <a:endParaRPr lang="en-US" b="1" dirty="0"/>
          </a:p>
          <a:p>
            <a:pPr>
              <a:lnSpc>
                <a:spcPct val="90000"/>
              </a:lnSpc>
              <a:buFont typeface="Monotype Sorts" charset="0"/>
              <a:buNone/>
            </a:pPr>
            <a:endParaRPr lang="en-US" dirty="0"/>
          </a:p>
          <a:p>
            <a:pPr algn="r">
              <a:lnSpc>
                <a:spcPct val="90000"/>
              </a:lnSpc>
              <a:buFont typeface="Monotype Sorts" charset="0"/>
              <a:buNone/>
            </a:pPr>
            <a:r>
              <a:rPr lang="en-US" dirty="0"/>
              <a:t>John Adams</a:t>
            </a:r>
          </a:p>
        </p:txBody>
      </p:sp>
    </p:spTree>
    <p:extLst>
      <p:ext uri="{BB962C8B-B14F-4D97-AF65-F5344CB8AC3E}">
        <p14:creationId xmlns:p14="http://schemas.microsoft.com/office/powerpoint/2010/main" val="3553252819"/>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a:spLocks noGrp="1" noChangeArrowheads="1"/>
          </p:cNvSpPr>
          <p:nvPr>
            <p:ph type="title" idx="4294967295"/>
          </p:nvPr>
        </p:nvSpPr>
        <p:spPr bwMode="auto">
          <a:xfrm>
            <a:off x="381000" y="990600"/>
            <a:ext cx="7772400" cy="685800"/>
          </a:xfrm>
          <a:prstGeom prst="rect">
            <a:avLst/>
          </a:prstGeom>
          <a:noFill/>
          <a:ln>
            <a:miter lim="800000"/>
            <a:headEnd/>
            <a:tailEnd/>
          </a:ln>
        </p:spPr>
        <p:txBody>
          <a:bodyPr/>
          <a:lstStyle/>
          <a:p>
            <a:pPr eaLnBrk="1" hangingPunct="1"/>
            <a:r>
              <a:rPr lang="en-US" b="1" dirty="0" smtClean="0"/>
              <a:t>Resources</a:t>
            </a:r>
          </a:p>
        </p:txBody>
      </p:sp>
      <p:sp>
        <p:nvSpPr>
          <p:cNvPr id="209924" name="TextBox 1"/>
          <p:cNvSpPr txBox="1">
            <a:spLocks noChangeArrowheads="1"/>
          </p:cNvSpPr>
          <p:nvPr/>
        </p:nvSpPr>
        <p:spPr bwMode="auto">
          <a:xfrm>
            <a:off x="685800" y="1981200"/>
            <a:ext cx="8077200" cy="4345805"/>
          </a:xfrm>
          <a:prstGeom prst="rect">
            <a:avLst/>
          </a:prstGeom>
          <a:noFill/>
          <a:ln w="9525">
            <a:noFill/>
            <a:miter lim="800000"/>
            <a:headEnd/>
            <a:tailEnd/>
          </a:ln>
        </p:spPr>
        <p:txBody>
          <a:bodyPr>
            <a:spAutoFit/>
          </a:bodyPr>
          <a:lstStyle/>
          <a:p>
            <a:pPr>
              <a:defRPr/>
            </a:pPr>
            <a:r>
              <a:rPr lang="en-US" sz="3200" b="1" dirty="0">
                <a:latin typeface="+mj-lt"/>
              </a:rPr>
              <a:t>Community-Campus Partnerships for </a:t>
            </a:r>
            <a:r>
              <a:rPr lang="en-US" sz="3200" b="1" dirty="0" smtClean="0">
                <a:latin typeface="+mj-lt"/>
              </a:rPr>
              <a:t>Health</a:t>
            </a:r>
          </a:p>
          <a:p>
            <a:pPr>
              <a:defRPr/>
            </a:pPr>
            <a:r>
              <a:rPr lang="en-US" sz="3200" dirty="0">
                <a:latin typeface="Times New Roman" charset="0"/>
              </a:rPr>
              <a:t>	</a:t>
            </a:r>
            <a:r>
              <a:rPr lang="en-US" sz="3200" b="1" dirty="0">
                <a:solidFill>
                  <a:srgbClr val="6E5300"/>
                </a:solidFill>
                <a:latin typeface="+mn-lt"/>
              </a:rPr>
              <a:t>http://</a:t>
            </a:r>
            <a:r>
              <a:rPr lang="en-US" sz="3200" b="1" dirty="0" err="1">
                <a:solidFill>
                  <a:srgbClr val="6E5300"/>
                </a:solidFill>
                <a:latin typeface="+mn-lt"/>
              </a:rPr>
              <a:t>depts.washington.edu</a:t>
            </a:r>
            <a:r>
              <a:rPr lang="en-US" sz="3200" b="1" dirty="0">
                <a:solidFill>
                  <a:srgbClr val="6E5300"/>
                </a:solidFill>
                <a:latin typeface="+mn-lt"/>
              </a:rPr>
              <a:t>/</a:t>
            </a:r>
            <a:r>
              <a:rPr lang="en-US" sz="3200" b="1" dirty="0" err="1">
                <a:solidFill>
                  <a:srgbClr val="6E5300"/>
                </a:solidFill>
                <a:latin typeface="+mn-lt"/>
              </a:rPr>
              <a:t>ccph</a:t>
            </a:r>
            <a:r>
              <a:rPr lang="en-US" sz="3200" b="1" dirty="0">
                <a:solidFill>
                  <a:srgbClr val="6E5300"/>
                </a:solidFill>
                <a:latin typeface="+mn-lt"/>
              </a:rPr>
              <a:t>/</a:t>
            </a:r>
          </a:p>
          <a:p>
            <a:pPr>
              <a:defRPr/>
            </a:pPr>
            <a:endParaRPr lang="en-US" sz="3200" b="1" dirty="0">
              <a:latin typeface="+mj-lt"/>
            </a:endParaRPr>
          </a:p>
          <a:p>
            <a:pPr>
              <a:lnSpc>
                <a:spcPct val="120000"/>
              </a:lnSpc>
              <a:defRPr/>
            </a:pPr>
            <a:r>
              <a:rPr lang="en-US" sz="3200" b="1" dirty="0">
                <a:latin typeface="+mj-lt"/>
              </a:rPr>
              <a:t>National Institute of Mental Health</a:t>
            </a:r>
          </a:p>
          <a:p>
            <a:pPr>
              <a:defRPr/>
            </a:pPr>
            <a:r>
              <a:rPr lang="en-US" sz="3200" b="1" dirty="0">
                <a:latin typeface="+mj-lt"/>
              </a:rPr>
              <a:t>http://www.nimh.nih.gov/funding/grant-writing-and-application-process/recruitment-points-to-consider-6-1-05.pdf</a:t>
            </a:r>
          </a:p>
          <a:p>
            <a:pPr>
              <a:defRPr/>
            </a:pPr>
            <a:endParaRPr lang="en-US" sz="2800" b="1" dirty="0">
              <a:solidFill>
                <a:schemeClr val="tx2"/>
              </a:solidFill>
            </a:endParaRPr>
          </a:p>
          <a:p>
            <a:pPr>
              <a:defRPr/>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95" name="Title 1"/>
          <p:cNvSpPr>
            <a:spLocks noGrp="1"/>
          </p:cNvSpPr>
          <p:nvPr>
            <p:ph type="title" idx="4294967295"/>
          </p:nvPr>
        </p:nvSpPr>
        <p:spPr bwMode="auto">
          <a:xfrm>
            <a:off x="304800" y="1524000"/>
            <a:ext cx="2895600" cy="4114800"/>
          </a:xfrm>
          <a:prstGeom prst="rect">
            <a:avLst/>
          </a:prstGeom>
          <a:noFill/>
          <a:ln>
            <a:miter lim="800000"/>
            <a:headEnd/>
            <a:tailEnd/>
          </a:ln>
        </p:spPr>
        <p:txBody>
          <a:bodyPr/>
          <a:lstStyle/>
          <a:p>
            <a:pPr algn="l" eaLnBrk="1" hangingPunct="1"/>
            <a:r>
              <a:rPr lang="en-US" sz="3300" b="1" smtClean="0">
                <a:cs typeface="Arial" charset="0"/>
              </a:rPr>
              <a:t>Percent of Phase III Cancer Trials that Used Age, Gender or Race Targets, </a:t>
            </a:r>
            <a:br>
              <a:rPr lang="en-US" sz="3300" b="1" smtClean="0">
                <a:cs typeface="Arial" charset="0"/>
              </a:rPr>
            </a:br>
            <a:r>
              <a:rPr lang="en-US" sz="3300" b="1" smtClean="0">
                <a:cs typeface="Arial" charset="0"/>
              </a:rPr>
              <a:t>2001-2010</a:t>
            </a:r>
          </a:p>
        </p:txBody>
      </p:sp>
      <p:sp>
        <p:nvSpPr>
          <p:cNvPr id="126996" name="Content Placeholder 4"/>
          <p:cNvSpPr>
            <a:spLocks noGrp="1"/>
          </p:cNvSpPr>
          <p:nvPr>
            <p:ph sz="quarter" idx="4294967295"/>
          </p:nvPr>
        </p:nvSpPr>
        <p:spPr bwMode="auto">
          <a:xfrm>
            <a:off x="457200" y="5638800"/>
            <a:ext cx="4267200" cy="457200"/>
          </a:xfrm>
          <a:prstGeom prst="rect">
            <a:avLst/>
          </a:prstGeom>
          <a:noFill/>
          <a:ln>
            <a:miter lim="800000"/>
            <a:headEnd/>
            <a:tailEnd/>
          </a:ln>
        </p:spPr>
        <p:txBody>
          <a:bodyPr lIns="0" tIns="0" rIns="0" bIns="0" anchor="ctr"/>
          <a:lstStyle/>
          <a:p>
            <a:pPr eaLnBrk="1" hangingPunct="1">
              <a:buFont typeface="Arial" charset="0"/>
              <a:buNone/>
            </a:pPr>
            <a:r>
              <a:rPr lang="en-US" sz="1600" smtClean="0">
                <a:latin typeface="Arial" charset="0"/>
                <a:cs typeface="Arial" charset="0"/>
              </a:rPr>
              <a:t>Kwiatkowski K. 2013 Cancer;119(16):2956-63.</a:t>
            </a:r>
          </a:p>
        </p:txBody>
      </p:sp>
      <p:graphicFrame>
        <p:nvGraphicFramePr>
          <p:cNvPr id="126994" name="Object 18"/>
          <p:cNvGraphicFramePr>
            <a:graphicFrameLocks noChangeAspect="1"/>
          </p:cNvGraphicFramePr>
          <p:nvPr/>
        </p:nvGraphicFramePr>
        <p:xfrm>
          <a:off x="2971800" y="1600200"/>
          <a:ext cx="6172200" cy="4044950"/>
        </p:xfrm>
        <a:graphic>
          <a:graphicData uri="http://schemas.openxmlformats.org/presentationml/2006/ole">
            <mc:AlternateContent xmlns:mc="http://schemas.openxmlformats.org/markup-compatibility/2006">
              <mc:Choice xmlns:v="urn:schemas-microsoft-com:vml" Requires="v">
                <p:oleObj spid="_x0000_s127034" name="Chart" r:id="rId4" imgW="6419901" imgH="4057752" progId="MSGraph.Chart.8">
                  <p:embed followColorScheme="full"/>
                </p:oleObj>
              </mc:Choice>
              <mc:Fallback>
                <p:oleObj name="Chart" r:id="rId4" imgW="6419901" imgH="4057752" progId="MSGraph.Chart.8">
                  <p:embed followColorScheme="full"/>
                  <p:pic>
                    <p:nvPicPr>
                      <p:cNvPr id="0"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1600200"/>
                        <a:ext cx="6172200" cy="4044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5" descr="rightimage_why"/>
          <p:cNvPicPr>
            <a:picLocks noChangeAspect="1" noChangeArrowheads="1"/>
          </p:cNvPicPr>
          <p:nvPr/>
        </p:nvPicPr>
        <p:blipFill>
          <a:blip r:embed="rId3"/>
          <a:srcRect/>
          <a:stretch>
            <a:fillRect/>
          </a:stretch>
        </p:blipFill>
        <p:spPr bwMode="auto">
          <a:xfrm>
            <a:off x="1828800" y="1828800"/>
            <a:ext cx="4800600" cy="4381500"/>
          </a:xfrm>
          <a:prstGeom prst="rect">
            <a:avLst/>
          </a:prstGeom>
          <a:noFill/>
          <a:ln w="9525">
            <a:noFill/>
            <a:miter lim="800000"/>
            <a:headEnd/>
            <a:tailEnd/>
          </a:ln>
        </p:spPr>
      </p:pic>
      <p:sp>
        <p:nvSpPr>
          <p:cNvPr id="25602" name="WordArt 7"/>
          <p:cNvSpPr>
            <a:spLocks noChangeArrowheads="1" noChangeShapeType="1" noTextEdit="1"/>
          </p:cNvSpPr>
          <p:nvPr/>
        </p:nvSpPr>
        <p:spPr bwMode="auto">
          <a:xfrm>
            <a:off x="5486400" y="2057400"/>
            <a:ext cx="838200" cy="874713"/>
          </a:xfrm>
          <a:prstGeom prst="rect">
            <a:avLst/>
          </a:prstGeom>
        </p:spPr>
        <p:txBody>
          <a:bodyPr wrap="none" fromWordArt="1">
            <a:prstTxWarp prst="textCascadeUp">
              <a:avLst>
                <a:gd name="adj" fmla="val 44444"/>
              </a:avLst>
            </a:prstTxWarp>
            <a:scene3d>
              <a:camera prst="legacyPerspectiveFront">
                <a:rot lat="20519995"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rPr>
              <a:t>WHY</a:t>
            </a:r>
          </a:p>
        </p:txBody>
      </p:sp>
    </p:spTree>
  </p:cSld>
  <p:clrMapOvr>
    <a:masterClrMapping/>
  </p:clrMapOvr>
</p:sld>
</file>

<file path=ppt/theme/theme1.xml><?xml version="1.0" encoding="utf-8"?>
<a:theme xmlns:a="http://schemas.openxmlformats.org/drawingml/2006/main" name="Green Theme">
  <a:themeElements>
    <a:clrScheme name="my_theme">
      <a:dk1>
        <a:srgbClr val="6E5300"/>
      </a:dk1>
      <a:lt1>
        <a:srgbClr val="004C4C"/>
      </a:lt1>
      <a:dk2>
        <a:srgbClr val="53B948"/>
      </a:dk2>
      <a:lt2>
        <a:srgbClr val="000000"/>
      </a:lt2>
      <a:accent1>
        <a:srgbClr val="0C8948"/>
      </a:accent1>
      <a:accent2>
        <a:srgbClr val="11C165"/>
      </a:accent2>
      <a:accent3>
        <a:srgbClr val="6AF2AB"/>
      </a:accent3>
      <a:accent4>
        <a:srgbClr val="B4D030"/>
      </a:accent4>
      <a:accent5>
        <a:srgbClr val="DEEAA0"/>
      </a:accent5>
      <a:accent6>
        <a:srgbClr val="ECF3C9"/>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Green Theme.potx</Template>
  <TotalTime>1583</TotalTime>
  <Words>3823</Words>
  <Application>Microsoft Macintosh PowerPoint</Application>
  <PresentationFormat>On-screen Show (4:3)</PresentationFormat>
  <Paragraphs>488</Paragraphs>
  <Slides>74</Slides>
  <Notes>72</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74</vt:i4>
      </vt:variant>
    </vt:vector>
  </HeadingPairs>
  <TitlesOfParts>
    <vt:vector size="78" baseType="lpstr">
      <vt:lpstr>Green Theme</vt:lpstr>
      <vt:lpstr>Chart</vt:lpstr>
      <vt:lpstr>Acrobat Document</vt:lpstr>
      <vt:lpstr>Microsoft Graph Chart</vt:lpstr>
      <vt:lpstr>Engaging minority populations in research </vt:lpstr>
      <vt:lpstr>Outline</vt:lpstr>
      <vt:lpstr>Lack of Attention  to the Issues</vt:lpstr>
      <vt:lpstr>NIH Mandate to Recruit Minorities</vt:lpstr>
      <vt:lpstr>Dismal Representation</vt:lpstr>
      <vt:lpstr>Dismal Representation</vt:lpstr>
      <vt:lpstr>Percent of Phase III Cancer Trials that Used Age, Gender or Race Targets,  1990-2000</vt:lpstr>
      <vt:lpstr>Percent of Phase III Cancer Trials that Used Age, Gender or Race Targets,  2001-2010</vt:lpstr>
      <vt:lpstr>PowerPoint Presentation</vt:lpstr>
      <vt:lpstr>PowerPoint Presentation</vt:lpstr>
      <vt:lpstr>PowerPoint Presentation</vt:lpstr>
      <vt:lpstr>Identifying Community Priorities and Attitudes about Research</vt:lpstr>
      <vt:lpstr>Unmet Needs of Older  African Americans and Latinos (%)</vt:lpstr>
      <vt:lpstr> Trust in Researchers (%)</vt:lpstr>
      <vt:lpstr>Focus Groups Barriers to Participation in Research</vt:lpstr>
      <vt:lpstr>Focus Groups:  Experimentation</vt:lpstr>
      <vt:lpstr>Focus Groups:  Benefits of Research</vt:lpstr>
      <vt:lpstr>How Do We Address Barriers?</vt:lpstr>
      <vt:lpstr>Focus Groups:  Provide Tangible Benefits </vt:lpstr>
      <vt:lpstr>How Do We Address Barriers?</vt:lpstr>
      <vt:lpstr>What are the Evidence-based Strategies?</vt:lpstr>
      <vt:lpstr>PowerPoint Presentation</vt:lpstr>
      <vt:lpstr>Conceptual Framework</vt:lpstr>
      <vt:lpstr>When Awareness &amp;  Opportunity Exist (N=70,000+)</vt:lpstr>
      <vt:lpstr>Willingness to Participate</vt:lpstr>
      <vt:lpstr>Current Status of R &amp; R Science</vt:lpstr>
      <vt:lpstr>What We Know about Barriers/Enhancers</vt:lpstr>
      <vt:lpstr>What We Know about What Works</vt:lpstr>
      <vt:lpstr>Experimental RCTs of Recruitment Methods</vt:lpstr>
      <vt:lpstr>Asians – Cancer Genetics Networks  UCI &amp; Fred Hutchinson</vt:lpstr>
      <vt:lpstr>Personalized Greeting in 5 Asian Languages</vt:lpstr>
      <vt:lpstr>Results</vt:lpstr>
      <vt:lpstr>Latinos – South Texas</vt:lpstr>
      <vt:lpstr>Culturally Tailored Magazine</vt:lpstr>
      <vt:lpstr>Results</vt:lpstr>
      <vt:lpstr>Costs?</vt:lpstr>
      <vt:lpstr>Use of Volunteer Registries</vt:lpstr>
      <vt:lpstr>PowerPoint Presentation</vt:lpstr>
      <vt:lpstr>PowerPoint Presentation</vt:lpstr>
      <vt:lpstr>Recruitment Framework</vt:lpstr>
      <vt:lpstr>Targeted Sampling Strategies</vt:lpstr>
      <vt:lpstr>Critical Questions  Stage 1: Invitation to Participate</vt:lpstr>
      <vt:lpstr>Critical Questions  Stage 2: Establishing Contact and Eligibility</vt:lpstr>
      <vt:lpstr>Critical Questions  Stage 3: Initial Response</vt:lpstr>
      <vt:lpstr>Critical Questions  Stage 4: Study Retention and Completion </vt:lpstr>
      <vt:lpstr>IPC Recruitment Results</vt:lpstr>
      <vt:lpstr>IPC Recruitment Results</vt:lpstr>
      <vt:lpstr>IPC Recruitment Results</vt:lpstr>
      <vt:lpstr>Recruitment Planning</vt:lpstr>
      <vt:lpstr>Practical Recruitment Steps</vt:lpstr>
      <vt:lpstr>Recommendations to Advance R &amp; R and Community Engagement Science</vt:lpstr>
      <vt:lpstr>PowerPoint Presentation</vt:lpstr>
      <vt:lpstr>PowerPoint Presentation</vt:lpstr>
      <vt:lpstr>PowerPoint Presentation</vt:lpstr>
      <vt:lpstr>IOM Concept of Primary Care</vt:lpstr>
      <vt:lpstr>Defining Community Engagement</vt:lpstr>
      <vt:lpstr>Continuum of Community Engagement</vt:lpstr>
      <vt:lpstr>Working with Communities to Conduct Health Disparities Research</vt:lpstr>
      <vt:lpstr>PowerPoint Presentation</vt:lpstr>
      <vt:lpstr>Key Principles of CBPR</vt:lpstr>
      <vt:lpstr>Key Principles of CBPR (cont)</vt:lpstr>
      <vt:lpstr>Clinical Trials with CBPR Approaches</vt:lpstr>
      <vt:lpstr>PowerPoint Presentation</vt:lpstr>
      <vt:lpstr>Inadequate Funding </vt:lpstr>
      <vt:lpstr>PowerPoint Presentation</vt:lpstr>
      <vt:lpstr>Interim Strategy-Nested Studies</vt:lpstr>
      <vt:lpstr>PowerPoint Presentation</vt:lpstr>
      <vt:lpstr>Implications</vt:lpstr>
      <vt:lpstr>Academic Institution Challenges</vt:lpstr>
      <vt:lpstr>Conclusions</vt:lpstr>
      <vt:lpstr>PowerPoint Presentation</vt:lpstr>
      <vt:lpstr>PowerPoint Presentation</vt:lpstr>
      <vt:lpstr>PowerPoint Presentation</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dc:creator/>
  <cp:keywords/>
  <cp:lastModifiedBy>Anna Napoles</cp:lastModifiedBy>
  <cp:revision>100</cp:revision>
  <cp:lastPrinted>2014-05-28T20:32:20Z</cp:lastPrinted>
  <dcterms:modified xsi:type="dcterms:W3CDTF">2015-05-21T07:25:13Z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TC019291629991</vt:lpwstr>
  </property>
</Properties>
</file>