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5"/>
  </p:notesMasterIdLst>
  <p:sldIdLst>
    <p:sldId id="301" r:id="rId2"/>
    <p:sldId id="401" r:id="rId3"/>
    <p:sldId id="316" r:id="rId4"/>
    <p:sldId id="468" r:id="rId5"/>
    <p:sldId id="305" r:id="rId6"/>
    <p:sldId id="317" r:id="rId7"/>
    <p:sldId id="367" r:id="rId8"/>
    <p:sldId id="368" r:id="rId9"/>
    <p:sldId id="369" r:id="rId10"/>
    <p:sldId id="370" r:id="rId11"/>
    <p:sldId id="318" r:id="rId12"/>
    <p:sldId id="466" r:id="rId13"/>
    <p:sldId id="467" r:id="rId14"/>
    <p:sldId id="425" r:id="rId15"/>
    <p:sldId id="394" r:id="rId16"/>
    <p:sldId id="422" r:id="rId17"/>
    <p:sldId id="398" r:id="rId18"/>
    <p:sldId id="472" r:id="rId19"/>
    <p:sldId id="427" r:id="rId20"/>
    <p:sldId id="429" r:id="rId21"/>
    <p:sldId id="431" r:id="rId22"/>
    <p:sldId id="432" r:id="rId23"/>
    <p:sldId id="433" r:id="rId24"/>
    <p:sldId id="434" r:id="rId25"/>
    <p:sldId id="471" r:id="rId26"/>
    <p:sldId id="436" r:id="rId27"/>
    <p:sldId id="437" r:id="rId28"/>
    <p:sldId id="438" r:id="rId29"/>
    <p:sldId id="443" r:id="rId30"/>
    <p:sldId id="442" r:id="rId31"/>
    <p:sldId id="441" r:id="rId32"/>
    <p:sldId id="473" r:id="rId33"/>
    <p:sldId id="475" r:id="rId34"/>
    <p:sldId id="444" r:id="rId35"/>
    <p:sldId id="445" r:id="rId36"/>
    <p:sldId id="447" r:id="rId37"/>
    <p:sldId id="375" r:id="rId38"/>
    <p:sldId id="453" r:id="rId39"/>
    <p:sldId id="451" r:id="rId40"/>
    <p:sldId id="452" r:id="rId41"/>
    <p:sldId id="392" r:id="rId42"/>
    <p:sldId id="450" r:id="rId43"/>
    <p:sldId id="378" r:id="rId44"/>
    <p:sldId id="372" r:id="rId45"/>
    <p:sldId id="477" r:id="rId46"/>
    <p:sldId id="454" r:id="rId47"/>
    <p:sldId id="469" r:id="rId48"/>
    <p:sldId id="456" r:id="rId49"/>
    <p:sldId id="457" r:id="rId50"/>
    <p:sldId id="458" r:id="rId51"/>
    <p:sldId id="459" r:id="rId52"/>
    <p:sldId id="365" r:id="rId53"/>
    <p:sldId id="46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20"/>
    <p:restoredTop sz="95921"/>
  </p:normalViewPr>
  <p:slideViewPr>
    <p:cSldViewPr snapToGrid="0" snapToObjects="1">
      <p:cViewPr varScale="1">
        <p:scale>
          <a:sx n="105" d="100"/>
          <a:sy n="105" d="100"/>
        </p:scale>
        <p:origin x="208" y="288"/>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50606C-4C4D-B24B-BC30-6A144904FA85}" type="doc">
      <dgm:prSet loTypeId="urn:microsoft.com/office/officeart/2005/8/layout/process1" loCatId="process" qsTypeId="urn:microsoft.com/office/officeart/2005/8/quickstyle/simple1" qsCatId="simple" csTypeId="urn:microsoft.com/office/officeart/2005/8/colors/accent1_2" csCatId="accent1" phldr="1"/>
      <dgm:spPr/>
    </dgm:pt>
    <dgm:pt modelId="{F3D22ACE-76D7-024B-8A61-69B1C506E285}">
      <dgm:prSet phldrT="[Text]"/>
      <dgm:spPr/>
      <dgm:t>
        <a:bodyPr/>
        <a:lstStyle/>
        <a:p>
          <a:pPr algn="ctr"/>
          <a:r>
            <a:rPr lang="en-US" dirty="0"/>
            <a:t>Screening</a:t>
          </a:r>
        </a:p>
      </dgm:t>
    </dgm:pt>
    <dgm:pt modelId="{09F37D57-3FEE-A24C-86A8-022A6A1DB04E}" type="parTrans" cxnId="{45492E9D-0E0E-9B49-933C-D4CB885C71F1}">
      <dgm:prSet/>
      <dgm:spPr/>
      <dgm:t>
        <a:bodyPr/>
        <a:lstStyle/>
        <a:p>
          <a:endParaRPr lang="en-US"/>
        </a:p>
      </dgm:t>
    </dgm:pt>
    <dgm:pt modelId="{FA92181C-9CAB-9341-B3C6-63E36FE80283}" type="sibTrans" cxnId="{45492E9D-0E0E-9B49-933C-D4CB885C71F1}">
      <dgm:prSet/>
      <dgm:spPr/>
      <dgm:t>
        <a:bodyPr/>
        <a:lstStyle/>
        <a:p>
          <a:endParaRPr lang="en-US"/>
        </a:p>
      </dgm:t>
    </dgm:pt>
    <dgm:pt modelId="{7AC55FDB-80AB-1F49-A264-CCCFB073E5EE}">
      <dgm:prSet phldrT="[Text]"/>
      <dgm:spPr/>
      <dgm:t>
        <a:bodyPr/>
        <a:lstStyle/>
        <a:p>
          <a:pPr algn="ctr"/>
          <a:r>
            <a:rPr lang="en-US" dirty="0"/>
            <a:t>Enrollment and Consent</a:t>
          </a:r>
        </a:p>
      </dgm:t>
    </dgm:pt>
    <dgm:pt modelId="{4EC83359-997C-AE4A-A913-186DA5934E8C}" type="parTrans" cxnId="{020CDAFC-5211-5C46-B8BE-4203B449EED5}">
      <dgm:prSet/>
      <dgm:spPr/>
      <dgm:t>
        <a:bodyPr/>
        <a:lstStyle/>
        <a:p>
          <a:endParaRPr lang="en-US"/>
        </a:p>
      </dgm:t>
    </dgm:pt>
    <dgm:pt modelId="{6A13D8C2-17E9-BC4F-81C7-A68AE50D1FC6}" type="sibTrans" cxnId="{020CDAFC-5211-5C46-B8BE-4203B449EED5}">
      <dgm:prSet/>
      <dgm:spPr/>
      <dgm:t>
        <a:bodyPr/>
        <a:lstStyle/>
        <a:p>
          <a:endParaRPr lang="en-US"/>
        </a:p>
      </dgm:t>
    </dgm:pt>
    <dgm:pt modelId="{38F5DCC6-E05F-0F49-8D91-D14C87572C94}">
      <dgm:prSet phldrT="[Text]"/>
      <dgm:spPr/>
      <dgm:t>
        <a:bodyPr/>
        <a:lstStyle/>
        <a:p>
          <a:pPr algn="ctr"/>
          <a:r>
            <a:rPr lang="en-US" dirty="0"/>
            <a:t>Engagement</a:t>
          </a:r>
        </a:p>
      </dgm:t>
    </dgm:pt>
    <dgm:pt modelId="{6A068C5C-9FC6-8542-B180-B481FBB9D2C5}" type="parTrans" cxnId="{A804B8CD-8263-9A41-9B6F-AD026CB5A28F}">
      <dgm:prSet/>
      <dgm:spPr/>
      <dgm:t>
        <a:bodyPr/>
        <a:lstStyle/>
        <a:p>
          <a:endParaRPr lang="en-US"/>
        </a:p>
      </dgm:t>
    </dgm:pt>
    <dgm:pt modelId="{D2FE38E0-5337-F243-B98D-96D81EA0CCA2}" type="sibTrans" cxnId="{A804B8CD-8263-9A41-9B6F-AD026CB5A28F}">
      <dgm:prSet/>
      <dgm:spPr/>
      <dgm:t>
        <a:bodyPr/>
        <a:lstStyle/>
        <a:p>
          <a:endParaRPr lang="en-US"/>
        </a:p>
      </dgm:t>
    </dgm:pt>
    <dgm:pt modelId="{A6FADBE4-652C-8E4A-BBD9-3489B6DC6A4B}">
      <dgm:prSet phldrT="[Text]"/>
      <dgm:spPr/>
      <dgm:t>
        <a:bodyPr/>
        <a:lstStyle/>
        <a:p>
          <a:pPr algn="ctr"/>
          <a:r>
            <a:rPr lang="en-US" dirty="0"/>
            <a:t>Outcomes Assessment</a:t>
          </a:r>
        </a:p>
      </dgm:t>
    </dgm:pt>
    <dgm:pt modelId="{0D211AD8-07C0-3448-85E1-8F13F3DB5787}" type="parTrans" cxnId="{8F519B39-09B9-874B-A61E-CE602C3AAB6E}">
      <dgm:prSet/>
      <dgm:spPr/>
      <dgm:t>
        <a:bodyPr/>
        <a:lstStyle/>
        <a:p>
          <a:endParaRPr lang="en-US"/>
        </a:p>
      </dgm:t>
    </dgm:pt>
    <dgm:pt modelId="{0CFCA38C-AA18-4C48-8F33-2FE174B196DC}" type="sibTrans" cxnId="{8F519B39-09B9-874B-A61E-CE602C3AAB6E}">
      <dgm:prSet/>
      <dgm:spPr/>
      <dgm:t>
        <a:bodyPr/>
        <a:lstStyle/>
        <a:p>
          <a:endParaRPr lang="en-US"/>
        </a:p>
      </dgm:t>
    </dgm:pt>
    <dgm:pt modelId="{CAB6A2A2-24E8-A54A-AFBC-1554FD01C520}">
      <dgm:prSet phldrT="[Text]"/>
      <dgm:spPr/>
      <dgm:t>
        <a:bodyPr/>
        <a:lstStyle/>
        <a:p>
          <a:pPr algn="ctr"/>
          <a:r>
            <a:rPr lang="en-US" dirty="0"/>
            <a:t>Surveys</a:t>
          </a:r>
        </a:p>
      </dgm:t>
    </dgm:pt>
    <dgm:pt modelId="{42DACAE8-FB95-7344-8503-E691335FECE1}" type="parTrans" cxnId="{446448EA-EA1B-7F41-8C09-4A0535A4A813}">
      <dgm:prSet/>
      <dgm:spPr/>
      <dgm:t>
        <a:bodyPr/>
        <a:lstStyle/>
        <a:p>
          <a:endParaRPr lang="en-US"/>
        </a:p>
      </dgm:t>
    </dgm:pt>
    <dgm:pt modelId="{624E51A2-468B-E44B-9C3E-15E8D1F22F59}" type="sibTrans" cxnId="{446448EA-EA1B-7F41-8C09-4A0535A4A813}">
      <dgm:prSet/>
      <dgm:spPr/>
      <dgm:t>
        <a:bodyPr/>
        <a:lstStyle/>
        <a:p>
          <a:endParaRPr lang="en-US"/>
        </a:p>
      </dgm:t>
    </dgm:pt>
    <dgm:pt modelId="{37430AF0-BDCD-1149-BCF0-FF88DE76F8D2}">
      <dgm:prSet phldrT="[Text]"/>
      <dgm:spPr/>
      <dgm:t>
        <a:bodyPr/>
        <a:lstStyle/>
        <a:p>
          <a:pPr algn="ctr"/>
          <a:r>
            <a:rPr lang="en-US" dirty="0"/>
            <a:t>Devices</a:t>
          </a:r>
        </a:p>
      </dgm:t>
    </dgm:pt>
    <dgm:pt modelId="{31CE366F-D50D-FA4F-8CF1-AE22CA3DC115}" type="parTrans" cxnId="{A4D63CC6-CF10-E648-80D7-0ECA8C8C6D2F}">
      <dgm:prSet/>
      <dgm:spPr/>
      <dgm:t>
        <a:bodyPr/>
        <a:lstStyle/>
        <a:p>
          <a:endParaRPr lang="en-US"/>
        </a:p>
      </dgm:t>
    </dgm:pt>
    <dgm:pt modelId="{EB83FA08-3D6D-614E-B400-B684EB3A3D22}" type="sibTrans" cxnId="{A4D63CC6-CF10-E648-80D7-0ECA8C8C6D2F}">
      <dgm:prSet/>
      <dgm:spPr/>
      <dgm:t>
        <a:bodyPr/>
        <a:lstStyle/>
        <a:p>
          <a:endParaRPr lang="en-US"/>
        </a:p>
      </dgm:t>
    </dgm:pt>
    <dgm:pt modelId="{51CBD698-8CE7-0649-BC97-559A153CCF20}">
      <dgm:prSet phldrT="[Text]"/>
      <dgm:spPr/>
      <dgm:t>
        <a:bodyPr/>
        <a:lstStyle/>
        <a:p>
          <a:pPr algn="ctr"/>
          <a:r>
            <a:rPr lang="en-US" dirty="0"/>
            <a:t>Digital Therapeutics</a:t>
          </a:r>
        </a:p>
      </dgm:t>
    </dgm:pt>
    <dgm:pt modelId="{DFFF18D2-8C20-304B-8CDE-C4CD1934CF6C}" type="parTrans" cxnId="{E1C90CCE-9397-534A-BB89-7DC91EB5A1D9}">
      <dgm:prSet/>
      <dgm:spPr/>
      <dgm:t>
        <a:bodyPr/>
        <a:lstStyle/>
        <a:p>
          <a:endParaRPr lang="en-US"/>
        </a:p>
      </dgm:t>
    </dgm:pt>
    <dgm:pt modelId="{4E92A299-C38D-0648-B4DF-2ED473E931F7}" type="sibTrans" cxnId="{E1C90CCE-9397-534A-BB89-7DC91EB5A1D9}">
      <dgm:prSet/>
      <dgm:spPr/>
      <dgm:t>
        <a:bodyPr/>
        <a:lstStyle/>
        <a:p>
          <a:endParaRPr lang="en-US"/>
        </a:p>
      </dgm:t>
    </dgm:pt>
    <dgm:pt modelId="{1DE69DC3-6F10-AC4A-B286-1393C03E0AD4}" type="pres">
      <dgm:prSet presAssocID="{AC50606C-4C4D-B24B-BC30-6A144904FA85}" presName="Name0" presStyleCnt="0">
        <dgm:presLayoutVars>
          <dgm:dir/>
          <dgm:resizeHandles val="exact"/>
        </dgm:presLayoutVars>
      </dgm:prSet>
      <dgm:spPr/>
    </dgm:pt>
    <dgm:pt modelId="{BDAD9330-083E-B64C-9A9F-DFEA1547EB03}" type="pres">
      <dgm:prSet presAssocID="{F3D22ACE-76D7-024B-8A61-69B1C506E285}" presName="node" presStyleLbl="node1" presStyleIdx="0" presStyleCnt="5">
        <dgm:presLayoutVars>
          <dgm:bulletEnabled val="1"/>
        </dgm:presLayoutVars>
      </dgm:prSet>
      <dgm:spPr/>
    </dgm:pt>
    <dgm:pt modelId="{3402E451-E430-0A44-AEE5-28BDFEDB9A69}" type="pres">
      <dgm:prSet presAssocID="{FA92181C-9CAB-9341-B3C6-63E36FE80283}" presName="sibTrans" presStyleLbl="sibTrans2D1" presStyleIdx="0" presStyleCnt="4"/>
      <dgm:spPr/>
    </dgm:pt>
    <dgm:pt modelId="{A5339B33-6044-7743-AA6E-676D1CE9C318}" type="pres">
      <dgm:prSet presAssocID="{FA92181C-9CAB-9341-B3C6-63E36FE80283}" presName="connectorText" presStyleLbl="sibTrans2D1" presStyleIdx="0" presStyleCnt="4"/>
      <dgm:spPr/>
    </dgm:pt>
    <dgm:pt modelId="{485F7CA7-0B08-894B-A795-22B5F41B3DDC}" type="pres">
      <dgm:prSet presAssocID="{7AC55FDB-80AB-1F49-A264-CCCFB073E5EE}" presName="node" presStyleLbl="node1" presStyleIdx="1" presStyleCnt="5">
        <dgm:presLayoutVars>
          <dgm:bulletEnabled val="1"/>
        </dgm:presLayoutVars>
      </dgm:prSet>
      <dgm:spPr/>
    </dgm:pt>
    <dgm:pt modelId="{E6730C27-8066-7A41-BD21-85E2A14B2A6F}" type="pres">
      <dgm:prSet presAssocID="{6A13D8C2-17E9-BC4F-81C7-A68AE50D1FC6}" presName="sibTrans" presStyleLbl="sibTrans2D1" presStyleIdx="1" presStyleCnt="4"/>
      <dgm:spPr/>
    </dgm:pt>
    <dgm:pt modelId="{A847317E-A12B-7841-AC68-D5EB1B4A8E1D}" type="pres">
      <dgm:prSet presAssocID="{6A13D8C2-17E9-BC4F-81C7-A68AE50D1FC6}" presName="connectorText" presStyleLbl="sibTrans2D1" presStyleIdx="1" presStyleCnt="4"/>
      <dgm:spPr/>
    </dgm:pt>
    <dgm:pt modelId="{B9DC4A09-13C1-D44C-9CA6-96477593A2BC}" type="pres">
      <dgm:prSet presAssocID="{38F5DCC6-E05F-0F49-8D91-D14C87572C94}" presName="node" presStyleLbl="node1" presStyleIdx="2" presStyleCnt="5">
        <dgm:presLayoutVars>
          <dgm:bulletEnabled val="1"/>
        </dgm:presLayoutVars>
      </dgm:prSet>
      <dgm:spPr/>
    </dgm:pt>
    <dgm:pt modelId="{D3899DF9-D4E4-8B44-84EF-547E934F76FB}" type="pres">
      <dgm:prSet presAssocID="{D2FE38E0-5337-F243-B98D-96D81EA0CCA2}" presName="sibTrans" presStyleLbl="sibTrans2D1" presStyleIdx="2" presStyleCnt="4"/>
      <dgm:spPr/>
    </dgm:pt>
    <dgm:pt modelId="{AE9CB31F-1D65-9642-9FA4-FD403076221C}" type="pres">
      <dgm:prSet presAssocID="{D2FE38E0-5337-F243-B98D-96D81EA0CCA2}" presName="connectorText" presStyleLbl="sibTrans2D1" presStyleIdx="2" presStyleCnt="4"/>
      <dgm:spPr/>
    </dgm:pt>
    <dgm:pt modelId="{06A4064F-B098-DF4F-904D-A3392C80D203}" type="pres">
      <dgm:prSet presAssocID="{A6FADBE4-652C-8E4A-BBD9-3489B6DC6A4B}" presName="node" presStyleLbl="node1" presStyleIdx="3" presStyleCnt="5">
        <dgm:presLayoutVars>
          <dgm:bulletEnabled val="1"/>
        </dgm:presLayoutVars>
      </dgm:prSet>
      <dgm:spPr/>
    </dgm:pt>
    <dgm:pt modelId="{CCA005C9-9F7C-FA48-8357-AB963439ACAA}" type="pres">
      <dgm:prSet presAssocID="{0CFCA38C-AA18-4C48-8F33-2FE174B196DC}" presName="sibTrans" presStyleLbl="sibTrans2D1" presStyleIdx="3" presStyleCnt="4"/>
      <dgm:spPr/>
    </dgm:pt>
    <dgm:pt modelId="{99ABD763-DA15-2843-ACD8-AC25A23D5CBE}" type="pres">
      <dgm:prSet presAssocID="{0CFCA38C-AA18-4C48-8F33-2FE174B196DC}" presName="connectorText" presStyleLbl="sibTrans2D1" presStyleIdx="3" presStyleCnt="4"/>
      <dgm:spPr/>
    </dgm:pt>
    <dgm:pt modelId="{957013BA-0421-9247-AEEC-40C8DF9CEE5D}" type="pres">
      <dgm:prSet presAssocID="{51CBD698-8CE7-0649-BC97-559A153CCF20}" presName="node" presStyleLbl="node1" presStyleIdx="4" presStyleCnt="5">
        <dgm:presLayoutVars>
          <dgm:bulletEnabled val="1"/>
        </dgm:presLayoutVars>
      </dgm:prSet>
      <dgm:spPr/>
    </dgm:pt>
  </dgm:ptLst>
  <dgm:cxnLst>
    <dgm:cxn modelId="{8F519B39-09B9-874B-A61E-CE602C3AAB6E}" srcId="{AC50606C-4C4D-B24B-BC30-6A144904FA85}" destId="{A6FADBE4-652C-8E4A-BBD9-3489B6DC6A4B}" srcOrd="3" destOrd="0" parTransId="{0D211AD8-07C0-3448-85E1-8F13F3DB5787}" sibTransId="{0CFCA38C-AA18-4C48-8F33-2FE174B196DC}"/>
    <dgm:cxn modelId="{E3ACFF45-D4F2-E840-815D-D86658C610D9}" type="presOf" srcId="{6A13D8C2-17E9-BC4F-81C7-A68AE50D1FC6}" destId="{E6730C27-8066-7A41-BD21-85E2A14B2A6F}" srcOrd="0" destOrd="0" presId="urn:microsoft.com/office/officeart/2005/8/layout/process1"/>
    <dgm:cxn modelId="{A834EB4D-B961-FD49-9497-85B7F95D8857}" type="presOf" srcId="{7AC55FDB-80AB-1F49-A264-CCCFB073E5EE}" destId="{485F7CA7-0B08-894B-A795-22B5F41B3DDC}" srcOrd="0" destOrd="0" presId="urn:microsoft.com/office/officeart/2005/8/layout/process1"/>
    <dgm:cxn modelId="{2BBA9063-8A0A-1741-9F5E-1E9A2AEA5F33}" type="presOf" srcId="{D2FE38E0-5337-F243-B98D-96D81EA0CCA2}" destId="{AE9CB31F-1D65-9642-9FA4-FD403076221C}" srcOrd="1" destOrd="0" presId="urn:microsoft.com/office/officeart/2005/8/layout/process1"/>
    <dgm:cxn modelId="{C111E374-536C-8E4A-AB45-930A0796E456}" type="presOf" srcId="{0CFCA38C-AA18-4C48-8F33-2FE174B196DC}" destId="{CCA005C9-9F7C-FA48-8357-AB963439ACAA}" srcOrd="0" destOrd="0" presId="urn:microsoft.com/office/officeart/2005/8/layout/process1"/>
    <dgm:cxn modelId="{BCAFDB75-AD4F-404D-8406-090AE088816D}" type="presOf" srcId="{38F5DCC6-E05F-0F49-8D91-D14C87572C94}" destId="{B9DC4A09-13C1-D44C-9CA6-96477593A2BC}" srcOrd="0" destOrd="0" presId="urn:microsoft.com/office/officeart/2005/8/layout/process1"/>
    <dgm:cxn modelId="{140C4E76-748F-F345-9B00-23C0626EF543}" type="presOf" srcId="{51CBD698-8CE7-0649-BC97-559A153CCF20}" destId="{957013BA-0421-9247-AEEC-40C8DF9CEE5D}" srcOrd="0" destOrd="0" presId="urn:microsoft.com/office/officeart/2005/8/layout/process1"/>
    <dgm:cxn modelId="{3CC2478B-8BC4-9B48-A51A-D6A64F38E4A5}" type="presOf" srcId="{A6FADBE4-652C-8E4A-BBD9-3489B6DC6A4B}" destId="{06A4064F-B098-DF4F-904D-A3392C80D203}" srcOrd="0" destOrd="0" presId="urn:microsoft.com/office/officeart/2005/8/layout/process1"/>
    <dgm:cxn modelId="{3040A08B-EED4-0249-B70A-F3F2CF7A68DA}" type="presOf" srcId="{37430AF0-BDCD-1149-BCF0-FF88DE76F8D2}" destId="{06A4064F-B098-DF4F-904D-A3392C80D203}" srcOrd="0" destOrd="2" presId="urn:microsoft.com/office/officeart/2005/8/layout/process1"/>
    <dgm:cxn modelId="{45492E9D-0E0E-9B49-933C-D4CB885C71F1}" srcId="{AC50606C-4C4D-B24B-BC30-6A144904FA85}" destId="{F3D22ACE-76D7-024B-8A61-69B1C506E285}" srcOrd="0" destOrd="0" parTransId="{09F37D57-3FEE-A24C-86A8-022A6A1DB04E}" sibTransId="{FA92181C-9CAB-9341-B3C6-63E36FE80283}"/>
    <dgm:cxn modelId="{418DC4A2-2131-E446-AA5B-8E782692029A}" type="presOf" srcId="{AC50606C-4C4D-B24B-BC30-6A144904FA85}" destId="{1DE69DC3-6F10-AC4A-B286-1393C03E0AD4}" srcOrd="0" destOrd="0" presId="urn:microsoft.com/office/officeart/2005/8/layout/process1"/>
    <dgm:cxn modelId="{FDC516B7-3F06-C54D-9E82-94E785569A5D}" type="presOf" srcId="{0CFCA38C-AA18-4C48-8F33-2FE174B196DC}" destId="{99ABD763-DA15-2843-ACD8-AC25A23D5CBE}" srcOrd="1" destOrd="0" presId="urn:microsoft.com/office/officeart/2005/8/layout/process1"/>
    <dgm:cxn modelId="{2302D5BD-C438-8547-A177-A7D0B867CCFC}" type="presOf" srcId="{6A13D8C2-17E9-BC4F-81C7-A68AE50D1FC6}" destId="{A847317E-A12B-7841-AC68-D5EB1B4A8E1D}" srcOrd="1" destOrd="0" presId="urn:microsoft.com/office/officeart/2005/8/layout/process1"/>
    <dgm:cxn modelId="{F39CE6C3-2C1B-CB4C-B1C2-B698263E629E}" type="presOf" srcId="{F3D22ACE-76D7-024B-8A61-69B1C506E285}" destId="{BDAD9330-083E-B64C-9A9F-DFEA1547EB03}" srcOrd="0" destOrd="0" presId="urn:microsoft.com/office/officeart/2005/8/layout/process1"/>
    <dgm:cxn modelId="{A4D63CC6-CF10-E648-80D7-0ECA8C8C6D2F}" srcId="{A6FADBE4-652C-8E4A-BBD9-3489B6DC6A4B}" destId="{37430AF0-BDCD-1149-BCF0-FF88DE76F8D2}" srcOrd="1" destOrd="0" parTransId="{31CE366F-D50D-FA4F-8CF1-AE22CA3DC115}" sibTransId="{EB83FA08-3D6D-614E-B400-B684EB3A3D22}"/>
    <dgm:cxn modelId="{A804B8CD-8263-9A41-9B6F-AD026CB5A28F}" srcId="{AC50606C-4C4D-B24B-BC30-6A144904FA85}" destId="{38F5DCC6-E05F-0F49-8D91-D14C87572C94}" srcOrd="2" destOrd="0" parTransId="{6A068C5C-9FC6-8542-B180-B481FBB9D2C5}" sibTransId="{D2FE38E0-5337-F243-B98D-96D81EA0CCA2}"/>
    <dgm:cxn modelId="{E1C90CCE-9397-534A-BB89-7DC91EB5A1D9}" srcId="{AC50606C-4C4D-B24B-BC30-6A144904FA85}" destId="{51CBD698-8CE7-0649-BC97-559A153CCF20}" srcOrd="4" destOrd="0" parTransId="{DFFF18D2-8C20-304B-8CDE-C4CD1934CF6C}" sibTransId="{4E92A299-C38D-0648-B4DF-2ED473E931F7}"/>
    <dgm:cxn modelId="{CCCA70D1-F9C7-7D4D-8243-3EC610D3988A}" type="presOf" srcId="{FA92181C-9CAB-9341-B3C6-63E36FE80283}" destId="{3402E451-E430-0A44-AEE5-28BDFEDB9A69}" srcOrd="0" destOrd="0" presId="urn:microsoft.com/office/officeart/2005/8/layout/process1"/>
    <dgm:cxn modelId="{95B244E0-8A03-6742-944B-5D4DD8809F31}" type="presOf" srcId="{CAB6A2A2-24E8-A54A-AFBC-1554FD01C520}" destId="{06A4064F-B098-DF4F-904D-A3392C80D203}" srcOrd="0" destOrd="1" presId="urn:microsoft.com/office/officeart/2005/8/layout/process1"/>
    <dgm:cxn modelId="{0D63DBE0-3462-F744-AA52-63D7E5DFAD57}" type="presOf" srcId="{FA92181C-9CAB-9341-B3C6-63E36FE80283}" destId="{A5339B33-6044-7743-AA6E-676D1CE9C318}" srcOrd="1" destOrd="0" presId="urn:microsoft.com/office/officeart/2005/8/layout/process1"/>
    <dgm:cxn modelId="{92246CE9-3BB3-7245-81BC-3863DB95716F}" type="presOf" srcId="{D2FE38E0-5337-F243-B98D-96D81EA0CCA2}" destId="{D3899DF9-D4E4-8B44-84EF-547E934F76FB}" srcOrd="0" destOrd="0" presId="urn:microsoft.com/office/officeart/2005/8/layout/process1"/>
    <dgm:cxn modelId="{446448EA-EA1B-7F41-8C09-4A0535A4A813}" srcId="{A6FADBE4-652C-8E4A-BBD9-3489B6DC6A4B}" destId="{CAB6A2A2-24E8-A54A-AFBC-1554FD01C520}" srcOrd="0" destOrd="0" parTransId="{42DACAE8-FB95-7344-8503-E691335FECE1}" sibTransId="{624E51A2-468B-E44B-9C3E-15E8D1F22F59}"/>
    <dgm:cxn modelId="{020CDAFC-5211-5C46-B8BE-4203B449EED5}" srcId="{AC50606C-4C4D-B24B-BC30-6A144904FA85}" destId="{7AC55FDB-80AB-1F49-A264-CCCFB073E5EE}" srcOrd="1" destOrd="0" parTransId="{4EC83359-997C-AE4A-A913-186DA5934E8C}" sibTransId="{6A13D8C2-17E9-BC4F-81C7-A68AE50D1FC6}"/>
    <dgm:cxn modelId="{06CB9A94-66C8-CF41-AD28-8B56ACC37C22}" type="presParOf" srcId="{1DE69DC3-6F10-AC4A-B286-1393C03E0AD4}" destId="{BDAD9330-083E-B64C-9A9F-DFEA1547EB03}" srcOrd="0" destOrd="0" presId="urn:microsoft.com/office/officeart/2005/8/layout/process1"/>
    <dgm:cxn modelId="{F715A085-B0C6-9C45-ABFB-E7CF7D8E31F1}" type="presParOf" srcId="{1DE69DC3-6F10-AC4A-B286-1393C03E0AD4}" destId="{3402E451-E430-0A44-AEE5-28BDFEDB9A69}" srcOrd="1" destOrd="0" presId="urn:microsoft.com/office/officeart/2005/8/layout/process1"/>
    <dgm:cxn modelId="{5EB0BCC4-68F9-7E42-BC29-461F36FD6586}" type="presParOf" srcId="{3402E451-E430-0A44-AEE5-28BDFEDB9A69}" destId="{A5339B33-6044-7743-AA6E-676D1CE9C318}" srcOrd="0" destOrd="0" presId="urn:microsoft.com/office/officeart/2005/8/layout/process1"/>
    <dgm:cxn modelId="{EA4AEC08-23C2-DF4E-84C0-C323B9B34A4E}" type="presParOf" srcId="{1DE69DC3-6F10-AC4A-B286-1393C03E0AD4}" destId="{485F7CA7-0B08-894B-A795-22B5F41B3DDC}" srcOrd="2" destOrd="0" presId="urn:microsoft.com/office/officeart/2005/8/layout/process1"/>
    <dgm:cxn modelId="{CDDCC0F6-12B1-1046-A440-DF327A544750}" type="presParOf" srcId="{1DE69DC3-6F10-AC4A-B286-1393C03E0AD4}" destId="{E6730C27-8066-7A41-BD21-85E2A14B2A6F}" srcOrd="3" destOrd="0" presId="urn:microsoft.com/office/officeart/2005/8/layout/process1"/>
    <dgm:cxn modelId="{969A6799-3802-4A47-9E79-FE03EA1565D8}" type="presParOf" srcId="{E6730C27-8066-7A41-BD21-85E2A14B2A6F}" destId="{A847317E-A12B-7841-AC68-D5EB1B4A8E1D}" srcOrd="0" destOrd="0" presId="urn:microsoft.com/office/officeart/2005/8/layout/process1"/>
    <dgm:cxn modelId="{8E71C0BB-49FB-A343-B386-75628A439E1B}" type="presParOf" srcId="{1DE69DC3-6F10-AC4A-B286-1393C03E0AD4}" destId="{B9DC4A09-13C1-D44C-9CA6-96477593A2BC}" srcOrd="4" destOrd="0" presId="urn:microsoft.com/office/officeart/2005/8/layout/process1"/>
    <dgm:cxn modelId="{C9431B9E-2E06-A840-9F36-20730AA47BB0}" type="presParOf" srcId="{1DE69DC3-6F10-AC4A-B286-1393C03E0AD4}" destId="{D3899DF9-D4E4-8B44-84EF-547E934F76FB}" srcOrd="5" destOrd="0" presId="urn:microsoft.com/office/officeart/2005/8/layout/process1"/>
    <dgm:cxn modelId="{D48DBFDB-C44D-7149-969E-E1E5970EC7BF}" type="presParOf" srcId="{D3899DF9-D4E4-8B44-84EF-547E934F76FB}" destId="{AE9CB31F-1D65-9642-9FA4-FD403076221C}" srcOrd="0" destOrd="0" presId="urn:microsoft.com/office/officeart/2005/8/layout/process1"/>
    <dgm:cxn modelId="{D6721310-B5D8-2A4E-8326-30A70042DB8A}" type="presParOf" srcId="{1DE69DC3-6F10-AC4A-B286-1393C03E0AD4}" destId="{06A4064F-B098-DF4F-904D-A3392C80D203}" srcOrd="6" destOrd="0" presId="urn:microsoft.com/office/officeart/2005/8/layout/process1"/>
    <dgm:cxn modelId="{078D8C63-AA25-8D49-88C2-866DC2D9BDD1}" type="presParOf" srcId="{1DE69DC3-6F10-AC4A-B286-1393C03E0AD4}" destId="{CCA005C9-9F7C-FA48-8357-AB963439ACAA}" srcOrd="7" destOrd="0" presId="urn:microsoft.com/office/officeart/2005/8/layout/process1"/>
    <dgm:cxn modelId="{6DF69EB6-9685-1742-8BFA-8C009DCB7769}" type="presParOf" srcId="{CCA005C9-9F7C-FA48-8357-AB963439ACAA}" destId="{99ABD763-DA15-2843-ACD8-AC25A23D5CBE}" srcOrd="0" destOrd="0" presId="urn:microsoft.com/office/officeart/2005/8/layout/process1"/>
    <dgm:cxn modelId="{70437146-7355-F54C-B575-EA91888C4DA5}" type="presParOf" srcId="{1DE69DC3-6F10-AC4A-B286-1393C03E0AD4}" destId="{957013BA-0421-9247-AEEC-40C8DF9CEE5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D9330-083E-B64C-9A9F-DFEA1547EB03}">
      <dsp:nvSpPr>
        <dsp:cNvPr id="0" name=""/>
        <dsp:cNvSpPr/>
      </dsp:nvSpPr>
      <dsp:spPr>
        <a:xfrm>
          <a:off x="4365" y="608368"/>
          <a:ext cx="1353343" cy="11926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Screening</a:t>
          </a:r>
        </a:p>
      </dsp:txBody>
      <dsp:txXfrm>
        <a:off x="39296" y="643299"/>
        <a:ext cx="1283481" cy="1122772"/>
      </dsp:txXfrm>
    </dsp:sp>
    <dsp:sp modelId="{3402E451-E430-0A44-AEE5-28BDFEDB9A69}">
      <dsp:nvSpPr>
        <dsp:cNvPr id="0" name=""/>
        <dsp:cNvSpPr/>
      </dsp:nvSpPr>
      <dsp:spPr>
        <a:xfrm>
          <a:off x="1493043" y="1036871"/>
          <a:ext cx="286908" cy="335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93043" y="1103997"/>
        <a:ext cx="200836" cy="201377"/>
      </dsp:txXfrm>
    </dsp:sp>
    <dsp:sp modelId="{485F7CA7-0B08-894B-A795-22B5F41B3DDC}">
      <dsp:nvSpPr>
        <dsp:cNvPr id="0" name=""/>
        <dsp:cNvSpPr/>
      </dsp:nvSpPr>
      <dsp:spPr>
        <a:xfrm>
          <a:off x="1899046" y="608368"/>
          <a:ext cx="1353343" cy="11926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Enrollment and Consent</a:t>
          </a:r>
        </a:p>
      </dsp:txBody>
      <dsp:txXfrm>
        <a:off x="1933977" y="643299"/>
        <a:ext cx="1283481" cy="1122772"/>
      </dsp:txXfrm>
    </dsp:sp>
    <dsp:sp modelId="{E6730C27-8066-7A41-BD21-85E2A14B2A6F}">
      <dsp:nvSpPr>
        <dsp:cNvPr id="0" name=""/>
        <dsp:cNvSpPr/>
      </dsp:nvSpPr>
      <dsp:spPr>
        <a:xfrm>
          <a:off x="3387725" y="1036871"/>
          <a:ext cx="286908" cy="335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387725" y="1103997"/>
        <a:ext cx="200836" cy="201377"/>
      </dsp:txXfrm>
    </dsp:sp>
    <dsp:sp modelId="{B9DC4A09-13C1-D44C-9CA6-96477593A2BC}">
      <dsp:nvSpPr>
        <dsp:cNvPr id="0" name=""/>
        <dsp:cNvSpPr/>
      </dsp:nvSpPr>
      <dsp:spPr>
        <a:xfrm>
          <a:off x="3793728" y="608368"/>
          <a:ext cx="1353343" cy="11926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Engagement</a:t>
          </a:r>
        </a:p>
      </dsp:txBody>
      <dsp:txXfrm>
        <a:off x="3828659" y="643299"/>
        <a:ext cx="1283481" cy="1122772"/>
      </dsp:txXfrm>
    </dsp:sp>
    <dsp:sp modelId="{D3899DF9-D4E4-8B44-84EF-547E934F76FB}">
      <dsp:nvSpPr>
        <dsp:cNvPr id="0" name=""/>
        <dsp:cNvSpPr/>
      </dsp:nvSpPr>
      <dsp:spPr>
        <a:xfrm>
          <a:off x="5282406" y="1036871"/>
          <a:ext cx="286908" cy="335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82406" y="1103997"/>
        <a:ext cx="200836" cy="201377"/>
      </dsp:txXfrm>
    </dsp:sp>
    <dsp:sp modelId="{06A4064F-B098-DF4F-904D-A3392C80D203}">
      <dsp:nvSpPr>
        <dsp:cNvPr id="0" name=""/>
        <dsp:cNvSpPr/>
      </dsp:nvSpPr>
      <dsp:spPr>
        <a:xfrm>
          <a:off x="5688409" y="608368"/>
          <a:ext cx="1353343" cy="11926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t>Outcomes Assessment</a:t>
          </a:r>
        </a:p>
        <a:p>
          <a:pPr marL="114300" lvl="1" indent="-114300" algn="ctr" defTabSz="577850">
            <a:lnSpc>
              <a:spcPct val="90000"/>
            </a:lnSpc>
            <a:spcBef>
              <a:spcPct val="0"/>
            </a:spcBef>
            <a:spcAft>
              <a:spcPct val="15000"/>
            </a:spcAft>
            <a:buChar char="•"/>
          </a:pPr>
          <a:r>
            <a:rPr lang="en-US" sz="1300" kern="1200" dirty="0"/>
            <a:t>Surveys</a:t>
          </a:r>
        </a:p>
        <a:p>
          <a:pPr marL="114300" lvl="1" indent="-114300" algn="ctr" defTabSz="577850">
            <a:lnSpc>
              <a:spcPct val="90000"/>
            </a:lnSpc>
            <a:spcBef>
              <a:spcPct val="0"/>
            </a:spcBef>
            <a:spcAft>
              <a:spcPct val="15000"/>
            </a:spcAft>
            <a:buChar char="•"/>
          </a:pPr>
          <a:r>
            <a:rPr lang="en-US" sz="1300" kern="1200" dirty="0"/>
            <a:t>Devices</a:t>
          </a:r>
        </a:p>
      </dsp:txBody>
      <dsp:txXfrm>
        <a:off x="5723340" y="643299"/>
        <a:ext cx="1283481" cy="1122772"/>
      </dsp:txXfrm>
    </dsp:sp>
    <dsp:sp modelId="{CCA005C9-9F7C-FA48-8357-AB963439ACAA}">
      <dsp:nvSpPr>
        <dsp:cNvPr id="0" name=""/>
        <dsp:cNvSpPr/>
      </dsp:nvSpPr>
      <dsp:spPr>
        <a:xfrm>
          <a:off x="7177087" y="1036871"/>
          <a:ext cx="286908" cy="335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177087" y="1103997"/>
        <a:ext cx="200836" cy="201377"/>
      </dsp:txXfrm>
    </dsp:sp>
    <dsp:sp modelId="{957013BA-0421-9247-AEEC-40C8DF9CEE5D}">
      <dsp:nvSpPr>
        <dsp:cNvPr id="0" name=""/>
        <dsp:cNvSpPr/>
      </dsp:nvSpPr>
      <dsp:spPr>
        <a:xfrm>
          <a:off x="7583090" y="608368"/>
          <a:ext cx="1353343" cy="11926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Digital Therapeutics</a:t>
          </a:r>
        </a:p>
      </dsp:txBody>
      <dsp:txXfrm>
        <a:off x="7618021" y="643299"/>
        <a:ext cx="1283481" cy="11227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ED1D2-B96D-1C46-93A6-84824090F288}" type="datetimeFigureOut">
              <a:rPr lang="en-US" smtClean="0"/>
              <a:t>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F328A-16EF-6444-904D-274E99C0E4E5}" type="slidenum">
              <a:rPr lang="en-US" smtClean="0"/>
              <a:t>‹#›</a:t>
            </a:fld>
            <a:endParaRPr lang="en-US"/>
          </a:p>
        </p:txBody>
      </p:sp>
    </p:spTree>
    <p:extLst>
      <p:ext uri="{BB962C8B-B14F-4D97-AF65-F5344CB8AC3E}">
        <p14:creationId xmlns:p14="http://schemas.microsoft.com/office/powerpoint/2010/main" val="70939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FAA793B-A3E8-D74B-B91D-B9315E046BDE}" type="slidenum">
              <a:rPr lang="en-US" altLang="en-US" sz="1200"/>
              <a:pPr/>
              <a:t>1</a:t>
            </a:fld>
            <a:endParaRPr lang="en-US" altLang="en-US" sz="1200"/>
          </a:p>
        </p:txBody>
      </p:sp>
      <p:sp>
        <p:nvSpPr>
          <p:cNvPr id="29698"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https://ww2.kqed.org/</a:t>
            </a:r>
            <a:r>
              <a:rPr lang="en-US" sz="1200" kern="1200" dirty="0" err="1">
                <a:solidFill>
                  <a:schemeClr val="tx1"/>
                </a:solidFill>
                <a:effectLst/>
                <a:latin typeface="+mn-lt"/>
                <a:ea typeface="+mn-ea"/>
                <a:cs typeface="+mn-cs"/>
              </a:rPr>
              <a:t>futureofyou</a:t>
            </a:r>
            <a:r>
              <a:rPr lang="en-US" sz="1200" kern="1200" dirty="0">
                <a:solidFill>
                  <a:schemeClr val="tx1"/>
                </a:solidFill>
                <a:effectLst/>
                <a:latin typeface="+mn-lt"/>
                <a:ea typeface="+mn-ea"/>
                <a:cs typeface="+mn-cs"/>
              </a:rPr>
              <a:t>/2018/01/29/digital-medicine-may-have-just-hit-the-trough-of-disillusionment/?</a:t>
            </a:r>
            <a:r>
              <a:rPr lang="en-US" sz="1200" kern="1200" dirty="0" err="1">
                <a:solidFill>
                  <a:schemeClr val="tx1"/>
                </a:solidFill>
                <a:effectLst/>
                <a:latin typeface="+mn-lt"/>
                <a:ea typeface="+mn-ea"/>
                <a:cs typeface="+mn-cs"/>
              </a:rPr>
              <a:t>utm_campaign</a:t>
            </a:r>
            <a:r>
              <a:rPr lang="en-US" sz="1200" kern="1200" dirty="0">
                <a:solidFill>
                  <a:schemeClr val="tx1"/>
                </a:solidFill>
                <a:effectLst/>
                <a:latin typeface="+mn-lt"/>
                <a:ea typeface="+mn-ea"/>
                <a:cs typeface="+mn-cs"/>
              </a:rPr>
              <a:t>=CHL:%20Daily%20Edition&amp;utm_source=</a:t>
            </a:r>
            <a:r>
              <a:rPr lang="en-US" sz="1200" kern="1200" dirty="0" err="1">
                <a:solidFill>
                  <a:schemeClr val="tx1"/>
                </a:solidFill>
                <a:effectLst/>
                <a:latin typeface="+mn-lt"/>
                <a:ea typeface="+mn-ea"/>
                <a:cs typeface="+mn-cs"/>
              </a:rPr>
              <a:t>hs_email&amp;utm_medium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email&amp;utm_content</a:t>
            </a:r>
            <a:r>
              <a:rPr lang="en-US" sz="1200" kern="1200">
                <a:solidFill>
                  <a:schemeClr val="tx1"/>
                </a:solidFill>
                <a:effectLst/>
                <a:latin typeface="+mn-lt"/>
                <a:ea typeface="+mn-ea"/>
                <a:cs typeface="+mn-cs"/>
              </a:rPr>
              <a:t>=60314010&amp;_hsenc=p2ANqtz--HSKTnLxIIQZBGoFs2ga0PPvFTnt4fr6weBhbyTsrueu0YJ_PhyQxusXTmiJiolH5cJV2v0OfuCIQNRPyoDkhVX7UOlw&amp;_hsmi=60314010</a:t>
            </a:r>
          </a:p>
          <a:p>
            <a:pPr>
              <a:defRPr/>
            </a:pPr>
            <a:endParaRPr lang="en-US" dirty="0">
              <a:cs typeface="+mn-cs"/>
            </a:endParaRPr>
          </a:p>
          <a:p>
            <a:pPr>
              <a:defRPr/>
            </a:pPr>
            <a:endParaRPr lang="en-US" dirty="0">
              <a:cs typeface="+mn-cs"/>
            </a:endParaRPr>
          </a:p>
          <a:p>
            <a:pPr>
              <a:defRPr/>
            </a:pPr>
            <a:r>
              <a:rPr lang="en-US" dirty="0">
                <a:cs typeface="+mn-cs"/>
              </a:rPr>
              <a:t>Open Notes movement</a:t>
            </a:r>
          </a:p>
          <a:p>
            <a:pPr>
              <a:defRPr/>
            </a:pPr>
            <a:r>
              <a:rPr lang="en-US" dirty="0">
                <a:cs typeface="+mn-cs"/>
              </a:rPr>
              <a:t>HUGO to synch with </a:t>
            </a:r>
          </a:p>
          <a:p>
            <a:pPr>
              <a:defRPr/>
            </a:pPr>
            <a:r>
              <a:rPr lang="en-US" dirty="0">
                <a:cs typeface="+mn-cs"/>
              </a:rPr>
              <a:t>Ethan </a:t>
            </a:r>
            <a:r>
              <a:rPr lang="en-US" dirty="0" err="1">
                <a:cs typeface="+mn-cs"/>
              </a:rPr>
              <a:t>Basch</a:t>
            </a:r>
            <a:r>
              <a:rPr lang="en-US" dirty="0">
                <a:cs typeface="+mn-cs"/>
              </a:rPr>
              <a:t>, on PROs</a:t>
            </a:r>
          </a:p>
          <a:p>
            <a:pPr>
              <a:defRPr/>
            </a:pPr>
            <a:r>
              <a:rPr lang="en-US" dirty="0" err="1">
                <a:cs typeface="+mn-cs"/>
              </a:rPr>
              <a:t>Rearchitecting</a:t>
            </a:r>
            <a:r>
              <a:rPr lang="en-US" dirty="0">
                <a:cs typeface="+mn-cs"/>
              </a:rPr>
              <a:t> clinical </a:t>
            </a:r>
            <a:r>
              <a:rPr lang="en-US" dirty="0" err="1">
                <a:cs typeface="+mn-cs"/>
              </a:rPr>
              <a:t>researc</a:t>
            </a:r>
            <a:r>
              <a:rPr lang="en-US" dirty="0">
                <a:cs typeface="+mn-cs"/>
              </a:rPr>
              <a:t> </a:t>
            </a:r>
            <a:r>
              <a:rPr lang="en-US" dirty="0" err="1">
                <a:cs typeface="+mn-cs"/>
              </a:rPr>
              <a:t>hwith</a:t>
            </a:r>
            <a:r>
              <a:rPr lang="en-US" dirty="0">
                <a:cs typeface="+mn-cs"/>
              </a:rPr>
              <a:t> people-powered data partnership</a:t>
            </a:r>
          </a:p>
          <a:p>
            <a:pPr>
              <a:defRPr/>
            </a:pPr>
            <a:r>
              <a:rPr lang="en-US" dirty="0" err="1"/>
              <a:t>www.atsdr.cdc.gov</a:t>
            </a:r>
            <a:endParaRPr lang="en-US" dirty="0"/>
          </a:p>
          <a:p>
            <a:pPr>
              <a:defRPr/>
            </a:pPr>
            <a:endParaRPr lang="en-US" dirty="0">
              <a:cs typeface="+mn-cs"/>
            </a:endParaRPr>
          </a:p>
        </p:txBody>
      </p:sp>
    </p:spTree>
    <p:extLst>
      <p:ext uri="{BB962C8B-B14F-4D97-AF65-F5344CB8AC3E}">
        <p14:creationId xmlns:p14="http://schemas.microsoft.com/office/powerpoint/2010/main" val="163150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19</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51304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less likely to use Internet</a:t>
            </a:r>
          </a:p>
        </p:txBody>
      </p:sp>
      <p:sp>
        <p:nvSpPr>
          <p:cNvPr id="4" name="Slide Number Placeholder 3"/>
          <p:cNvSpPr>
            <a:spLocks noGrp="1"/>
          </p:cNvSpPr>
          <p:nvPr>
            <p:ph type="sldNum" sz="quarter" idx="10"/>
          </p:nvPr>
        </p:nvSpPr>
        <p:spPr/>
        <p:txBody>
          <a:bodyPr/>
          <a:lstStyle/>
          <a:p>
            <a:fld id="{548F328A-16EF-6444-904D-274E99C0E4E5}" type="slidenum">
              <a:rPr lang="en-US" smtClean="0"/>
              <a:t>23</a:t>
            </a:fld>
            <a:endParaRPr lang="en-US"/>
          </a:p>
        </p:txBody>
      </p:sp>
    </p:spTree>
    <p:extLst>
      <p:ext uri="{BB962C8B-B14F-4D97-AF65-F5344CB8AC3E}">
        <p14:creationId xmlns:p14="http://schemas.microsoft.com/office/powerpoint/2010/main" val="201132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25</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491785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C6E41551-00AA-8442-B400-77E542BDD244}"/>
              </a:ext>
            </a:extLst>
          </p:cNvPr>
          <p:cNvSpPr>
            <a:spLocks noGrp="1" noRot="1" noChangeAspect="1" noChangeArrowheads="1" noTextEdit="1"/>
          </p:cNvSpPr>
          <p:nvPr>
            <p:ph type="sldImg"/>
          </p:nvPr>
        </p:nvSpPr>
        <p:spPr>
          <a:ln/>
        </p:spPr>
      </p:sp>
      <p:sp>
        <p:nvSpPr>
          <p:cNvPr id="80898" name="Notes Placeholder 2">
            <a:extLst>
              <a:ext uri="{FF2B5EF4-FFF2-40B4-BE49-F238E27FC236}">
                <a16:creationId xmlns:a16="http://schemas.microsoft.com/office/drawing/2014/main" id="{5FB7DCB1-4AF5-CB41-B20B-4E0215A7DC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http://www.pewinternet.org/fact-sheet/mobile/</a:t>
            </a:r>
          </a:p>
        </p:txBody>
      </p:sp>
      <p:sp>
        <p:nvSpPr>
          <p:cNvPr id="80899" name="Slide Number Placeholder 3">
            <a:extLst>
              <a:ext uri="{FF2B5EF4-FFF2-40B4-BE49-F238E27FC236}">
                <a16:creationId xmlns:a16="http://schemas.microsoft.com/office/drawing/2014/main" id="{369EBF4B-398B-154C-B632-3E7B6624F91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EC46F7-D648-DA40-8258-29D843B17DE5}" type="slidenum">
              <a:rPr lang="en-US" altLang="en-US" sz="1200" smtClean="0"/>
              <a:pPr/>
              <a:t>26</a:t>
            </a:fld>
            <a:endParaRPr lang="en-US" altLang="en-US" sz="1200"/>
          </a:p>
        </p:txBody>
      </p:sp>
    </p:spTree>
    <p:extLst>
      <p:ext uri="{BB962C8B-B14F-4D97-AF65-F5344CB8AC3E}">
        <p14:creationId xmlns:p14="http://schemas.microsoft.com/office/powerpoint/2010/main" val="4185599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2AD37B91-DB48-3844-9E35-0656B6B39F35}"/>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F458CAEC-C088-B940-A40A-4455CCCD15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http://</a:t>
            </a:r>
            <a:r>
              <a:rPr lang="en-US" altLang="en-US" dirty="0" err="1">
                <a:latin typeface="Times" pitchFamily="2" charset="0"/>
                <a:ea typeface="ＭＳ Ｐゴシック" panose="020B0600070205080204" pitchFamily="34" charset="-128"/>
              </a:rPr>
              <a:t>www.pewinternet.org</a:t>
            </a:r>
            <a:r>
              <a:rPr lang="en-US" altLang="en-US" dirty="0">
                <a:latin typeface="Times" pitchFamily="2" charset="0"/>
                <a:ea typeface="ＭＳ Ｐゴシック" panose="020B0600070205080204" pitchFamily="34" charset="-128"/>
              </a:rPr>
              <a:t>/fact-sheet/mobile/</a:t>
            </a:r>
          </a:p>
        </p:txBody>
      </p:sp>
      <p:sp>
        <p:nvSpPr>
          <p:cNvPr id="82947" name="Slide Number Placeholder 3">
            <a:extLst>
              <a:ext uri="{FF2B5EF4-FFF2-40B4-BE49-F238E27FC236}">
                <a16:creationId xmlns:a16="http://schemas.microsoft.com/office/drawing/2014/main" id="{995F15D8-10FA-8549-A9CB-8E6EEEBD1D7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D15D8A-CDD2-2D42-BCA9-06A39132BDB3}" type="slidenum">
              <a:rPr lang="en-US" altLang="en-US" sz="1200" smtClean="0"/>
              <a:pPr/>
              <a:t>27</a:t>
            </a:fld>
            <a:endParaRPr lang="en-US" altLang="en-US" sz="1200"/>
          </a:p>
        </p:txBody>
      </p:sp>
    </p:spTree>
    <p:extLst>
      <p:ext uri="{BB962C8B-B14F-4D97-AF65-F5344CB8AC3E}">
        <p14:creationId xmlns:p14="http://schemas.microsoft.com/office/powerpoint/2010/main" val="115378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5B8691F6-893D-4C4D-B80E-9C7A56565FCA}"/>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13776E0F-16AA-054E-A79F-4CD80100F5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http://www.pewinternet.org/fact-sheet/mobile/</a:t>
            </a:r>
          </a:p>
        </p:txBody>
      </p:sp>
      <p:sp>
        <p:nvSpPr>
          <p:cNvPr id="84995" name="Slide Number Placeholder 3">
            <a:extLst>
              <a:ext uri="{FF2B5EF4-FFF2-40B4-BE49-F238E27FC236}">
                <a16:creationId xmlns:a16="http://schemas.microsoft.com/office/drawing/2014/main" id="{6A9F967C-2A8B-524D-AFC2-86529B8E03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24D8E5-40F5-6A40-A61E-3263F00068CE}" type="slidenum">
              <a:rPr lang="en-US" altLang="en-US" sz="1200" smtClean="0"/>
              <a:pPr/>
              <a:t>28</a:t>
            </a:fld>
            <a:endParaRPr lang="en-US" altLang="en-US" sz="1200"/>
          </a:p>
        </p:txBody>
      </p:sp>
    </p:spTree>
    <p:extLst>
      <p:ext uri="{BB962C8B-B14F-4D97-AF65-F5344CB8AC3E}">
        <p14:creationId xmlns:p14="http://schemas.microsoft.com/office/powerpoint/2010/main" val="57966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24FA25D6-87C9-5241-B2B8-45F47EE9CC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C62FF1E-994B-BF41-B543-F2DFBA81A207}" type="slidenum">
              <a:rPr lang="en-US" altLang="en-US" sz="1200" smtClean="0"/>
              <a:pPr/>
              <a:t>29</a:t>
            </a:fld>
            <a:endParaRPr lang="en-US" altLang="en-US" sz="1200"/>
          </a:p>
        </p:txBody>
      </p:sp>
      <p:sp>
        <p:nvSpPr>
          <p:cNvPr id="734210" name="Rectangle 2">
            <a:extLst>
              <a:ext uri="{FF2B5EF4-FFF2-40B4-BE49-F238E27FC236}">
                <a16:creationId xmlns:a16="http://schemas.microsoft.com/office/drawing/2014/main" id="{ADCB9627-D843-234D-A38E-944BD3E48D9D}"/>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93187" name="Rectangle 3">
            <a:extLst>
              <a:ext uri="{FF2B5EF4-FFF2-40B4-BE49-F238E27FC236}">
                <a16:creationId xmlns:a16="http://schemas.microsoft.com/office/drawing/2014/main" id="{71DC9DA9-5897-7F46-A5DE-96DCD0269007}"/>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179523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3BBC11D4-9C2A-E041-9E53-E9DC8182C940}"/>
              </a:ext>
            </a:extLst>
          </p:cNvPr>
          <p:cNvSpPr>
            <a:spLocks noGrp="1" noRot="1" noChangeAspect="1" noChangeArrowheads="1" noTextEdit="1"/>
          </p:cNvSpPr>
          <p:nvPr>
            <p:ph type="sldImg"/>
          </p:nvPr>
        </p:nvSpPr>
        <p:spPr>
          <a:ln/>
        </p:spPr>
      </p:sp>
      <p:sp>
        <p:nvSpPr>
          <p:cNvPr id="91138" name="Notes Placeholder 2">
            <a:extLst>
              <a:ext uri="{FF2B5EF4-FFF2-40B4-BE49-F238E27FC236}">
                <a16:creationId xmlns:a16="http://schemas.microsoft.com/office/drawing/2014/main" id="{AD9D1797-C412-C540-A4EC-D6EA26A934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21E101DD-5F0F-D94B-8B7A-C5DA3DFA10A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774B074-3989-E44F-9803-A13DEA5F0AFF}" type="slidenum">
              <a:rPr lang="en-US" altLang="en-US" sz="1200" smtClean="0"/>
              <a:pPr/>
              <a:t>30</a:t>
            </a:fld>
            <a:endParaRPr lang="en-US" altLang="en-US" sz="1200"/>
          </a:p>
        </p:txBody>
      </p:sp>
    </p:spTree>
    <p:extLst>
      <p:ext uri="{BB962C8B-B14F-4D97-AF65-F5344CB8AC3E}">
        <p14:creationId xmlns:p14="http://schemas.microsoft.com/office/powerpoint/2010/main" val="3032994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75CC1EED-2735-0143-ADF0-DE86907C0C8A}"/>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5E793FA4-6946-A241-B9CA-B449D7A74CA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Cost of home computer, broadband service, etc. is high. Smartphone is Swiss army knife: phone, internet, etc. all in one.</a:t>
            </a:r>
          </a:p>
        </p:txBody>
      </p:sp>
      <p:sp>
        <p:nvSpPr>
          <p:cNvPr id="95235" name="Slide Number Placeholder 3">
            <a:extLst>
              <a:ext uri="{FF2B5EF4-FFF2-40B4-BE49-F238E27FC236}">
                <a16:creationId xmlns:a16="http://schemas.microsoft.com/office/drawing/2014/main" id="{520311B9-B1E8-2C40-8340-CEB067827D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411CCB-B233-024C-9568-D05D40C72F44}" type="slidenum">
              <a:rPr lang="en-US" altLang="en-US" sz="1200" smtClean="0"/>
              <a:pPr/>
              <a:t>34</a:t>
            </a:fld>
            <a:endParaRPr lang="en-US" altLang="en-US" sz="1200"/>
          </a:p>
        </p:txBody>
      </p:sp>
    </p:spTree>
    <p:extLst>
      <p:ext uri="{BB962C8B-B14F-4D97-AF65-F5344CB8AC3E}">
        <p14:creationId xmlns:p14="http://schemas.microsoft.com/office/powerpoint/2010/main" val="157293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35</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57665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F29E831-6369-D247-B313-BAD7645744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709141-2F2D-D748-BE58-C64EA5A092B6}" type="slidenum">
              <a:rPr lang="en-US" altLang="en-US" sz="1200" smtClean="0"/>
              <a:pPr/>
              <a:t>4</a:t>
            </a:fld>
            <a:endParaRPr lang="en-US" altLang="en-US" sz="1200"/>
          </a:p>
        </p:txBody>
      </p:sp>
      <p:sp>
        <p:nvSpPr>
          <p:cNvPr id="734210" name="Rectangle 2">
            <a:extLst>
              <a:ext uri="{FF2B5EF4-FFF2-40B4-BE49-F238E27FC236}">
                <a16:creationId xmlns:a16="http://schemas.microsoft.com/office/drawing/2014/main" id="{7FBD5F6B-F27D-0341-96C2-02497ED9DE26}"/>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62467" name="Rectangle 3">
            <a:extLst>
              <a:ext uri="{FF2B5EF4-FFF2-40B4-BE49-F238E27FC236}">
                <a16:creationId xmlns:a16="http://schemas.microsoft.com/office/drawing/2014/main" id="{A717C06B-BB8B-CF4A-8972-80CE5B2DA4FA}"/>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618193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FB4CC94F-8628-ED4E-8D2D-D8D917FDAF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A2F750-F338-974F-AA04-32DFE8CE12AC}" type="slidenum">
              <a:rPr lang="en-US" altLang="en-US" sz="1200" smtClean="0"/>
              <a:pPr/>
              <a:t>36</a:t>
            </a:fld>
            <a:endParaRPr lang="en-US" altLang="en-US" sz="1200"/>
          </a:p>
        </p:txBody>
      </p:sp>
      <p:sp>
        <p:nvSpPr>
          <p:cNvPr id="734210" name="Rectangle 2">
            <a:extLst>
              <a:ext uri="{FF2B5EF4-FFF2-40B4-BE49-F238E27FC236}">
                <a16:creationId xmlns:a16="http://schemas.microsoft.com/office/drawing/2014/main" id="{346C86B1-06AF-D94D-B874-D578471290DE}"/>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66563" name="Rectangle 3">
            <a:extLst>
              <a:ext uri="{FF2B5EF4-FFF2-40B4-BE49-F238E27FC236}">
                <a16:creationId xmlns:a16="http://schemas.microsoft.com/office/drawing/2014/main" id="{BE21793E-C9D5-3F42-B9F4-3D985CEC25FA}"/>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1707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97193779-FECB-DC46-98B2-0BEE27830A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0479965-FAAE-DC4F-B456-EDCFDA4AFDAE}" type="slidenum">
              <a:rPr lang="en-US" altLang="en-US" sz="1200" smtClean="0"/>
              <a:pPr/>
              <a:t>37</a:t>
            </a:fld>
            <a:endParaRPr lang="en-US" altLang="en-US" sz="1200"/>
          </a:p>
        </p:txBody>
      </p:sp>
      <p:sp>
        <p:nvSpPr>
          <p:cNvPr id="60418" name="Rectangle 2">
            <a:extLst>
              <a:ext uri="{FF2B5EF4-FFF2-40B4-BE49-F238E27FC236}">
                <a16:creationId xmlns:a16="http://schemas.microsoft.com/office/drawing/2014/main" id="{559DE2BE-83C0-6343-BCF6-18D967590C47}"/>
              </a:ext>
            </a:extLst>
          </p:cNvPr>
          <p:cNvSpPr>
            <a:spLocks noGrp="1" noRot="1" noChangeAspect="1" noChangeArrowheads="1" noTextEdit="1"/>
          </p:cNvSpPr>
          <p:nvPr>
            <p:ph type="sldImg"/>
          </p:nvPr>
        </p:nvSpPr>
        <p:spPr>
          <a:solidFill>
            <a:srgbClr val="FFFFFF"/>
          </a:solidFill>
          <a:ln/>
        </p:spPr>
      </p:sp>
      <p:sp>
        <p:nvSpPr>
          <p:cNvPr id="1310723" name="Rectangle 3">
            <a:extLst>
              <a:ext uri="{FF2B5EF4-FFF2-40B4-BE49-F238E27FC236}">
                <a16:creationId xmlns:a16="http://schemas.microsoft.com/office/drawing/2014/main" id="{8581B44A-4566-8F45-9F0B-5EEB9E4EB09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Intervention could have been deployed without randomization. Would that still require consent?</a:t>
            </a:r>
          </a:p>
        </p:txBody>
      </p:sp>
    </p:spTree>
    <p:extLst>
      <p:ext uri="{BB962C8B-B14F-4D97-AF65-F5344CB8AC3E}">
        <p14:creationId xmlns:p14="http://schemas.microsoft.com/office/powerpoint/2010/main" val="414128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36B6A093-0D3F-7747-8E18-1839B03EA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8E11B4-7F05-A54F-A0B2-9D86C0A750DE}" type="slidenum">
              <a:rPr lang="en-US" altLang="en-US" sz="1200" smtClean="0"/>
              <a:pPr/>
              <a:t>39</a:t>
            </a:fld>
            <a:endParaRPr lang="en-US" altLang="en-US" sz="1200"/>
          </a:p>
        </p:txBody>
      </p:sp>
      <p:sp>
        <p:nvSpPr>
          <p:cNvPr id="734210" name="Rectangle 2">
            <a:extLst>
              <a:ext uri="{FF2B5EF4-FFF2-40B4-BE49-F238E27FC236}">
                <a16:creationId xmlns:a16="http://schemas.microsoft.com/office/drawing/2014/main" id="{886F0EFF-66BF-CF41-8843-22783A9ABDC9}"/>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But isn’t it easy to recruit tons of patients really quickly now?</a:t>
            </a:r>
          </a:p>
        </p:txBody>
      </p:sp>
      <p:sp>
        <p:nvSpPr>
          <p:cNvPr id="97283" name="Rectangle 3">
            <a:extLst>
              <a:ext uri="{FF2B5EF4-FFF2-40B4-BE49-F238E27FC236}">
                <a16:creationId xmlns:a16="http://schemas.microsoft.com/office/drawing/2014/main" id="{0091F543-3095-5441-A567-94C984B53DB5}"/>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066006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36B6A093-0D3F-7747-8E18-1839B03EA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8E11B4-7F05-A54F-A0B2-9D86C0A750DE}" type="slidenum">
              <a:rPr lang="en-US" altLang="en-US" sz="1200" smtClean="0"/>
              <a:pPr/>
              <a:t>40</a:t>
            </a:fld>
            <a:endParaRPr lang="en-US" altLang="en-US" sz="1200"/>
          </a:p>
        </p:txBody>
      </p:sp>
      <p:sp>
        <p:nvSpPr>
          <p:cNvPr id="734210" name="Rectangle 2">
            <a:extLst>
              <a:ext uri="{FF2B5EF4-FFF2-40B4-BE49-F238E27FC236}">
                <a16:creationId xmlns:a16="http://schemas.microsoft.com/office/drawing/2014/main" id="{886F0EFF-66BF-CF41-8843-22783A9ABDC9}"/>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But isn’t it easy to recruit tons of patients really quickly now?</a:t>
            </a:r>
          </a:p>
        </p:txBody>
      </p:sp>
      <p:sp>
        <p:nvSpPr>
          <p:cNvPr id="97283" name="Rectangle 3">
            <a:extLst>
              <a:ext uri="{FF2B5EF4-FFF2-40B4-BE49-F238E27FC236}">
                <a16:creationId xmlns:a16="http://schemas.microsoft.com/office/drawing/2014/main" id="{0091F543-3095-5441-A567-94C984B53DB5}"/>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70846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42</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210050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allofus.nih.gov</a:t>
            </a:r>
            <a:r>
              <a:rPr lang="en-US" dirty="0"/>
              <a:t>/sites/default/files/advisory_panel_f2f_011918_open_session_all_slides.pdf</a:t>
            </a:r>
          </a:p>
          <a:p>
            <a:pPr rtl="0"/>
            <a:endParaRPr lang="en-US" dirty="0"/>
          </a:p>
        </p:txBody>
      </p:sp>
      <p:sp>
        <p:nvSpPr>
          <p:cNvPr id="4" name="Slide Number Placeholder 3"/>
          <p:cNvSpPr>
            <a:spLocks noGrp="1"/>
          </p:cNvSpPr>
          <p:nvPr>
            <p:ph type="sldNum" sz="quarter" idx="10"/>
          </p:nvPr>
        </p:nvSpPr>
        <p:spPr/>
        <p:txBody>
          <a:bodyPr/>
          <a:lstStyle/>
          <a:p>
            <a:fld id="{548F328A-16EF-6444-904D-274E99C0E4E5}" type="slidenum">
              <a:rPr lang="en-US" smtClean="0"/>
              <a:t>43</a:t>
            </a:fld>
            <a:endParaRPr lang="en-US"/>
          </a:p>
        </p:txBody>
      </p:sp>
    </p:spTree>
    <p:extLst>
      <p:ext uri="{BB962C8B-B14F-4D97-AF65-F5344CB8AC3E}">
        <p14:creationId xmlns:p14="http://schemas.microsoft.com/office/powerpoint/2010/main" val="366328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46</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044160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47</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333333"/>
                </a:solidFill>
                <a:latin typeface="Arial" charset="0"/>
                <a:cs typeface="+mn-cs"/>
              </a:rPr>
              <a:t> </a:t>
            </a:r>
            <a:r>
              <a:rPr lang="en-US" sz="1200"/>
              <a:t>What is state-of-the-field? How do outcomes data get back into the clinical workflow?</a:t>
            </a:r>
          </a:p>
          <a:p>
            <a:pPr>
              <a:defRPr/>
            </a:pPr>
            <a:endParaRPr lang="en-US" dirty="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865563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3884FAF4-3793-544A-B02B-544DA0D937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622FC6-9A07-2743-A5A8-E12CAAF67E6C}" type="slidenum">
              <a:rPr lang="en-US" altLang="en-US" sz="1200" smtClean="0">
                <a:solidFill>
                  <a:srgbClr val="000000"/>
                </a:solidFill>
                <a:latin typeface="Calibri" panose="020F0502020204030204" pitchFamily="34" charset="0"/>
              </a:rPr>
              <a:pPr/>
              <a:t>50</a:t>
            </a:fld>
            <a:endParaRPr lang="en-US" altLang="en-US" sz="1200">
              <a:solidFill>
                <a:srgbClr val="000000"/>
              </a:solidFill>
              <a:latin typeface="Calibri" panose="020F0502020204030204" pitchFamily="34" charset="0"/>
            </a:endParaRPr>
          </a:p>
        </p:txBody>
      </p:sp>
      <p:sp>
        <p:nvSpPr>
          <p:cNvPr id="107522" name="Rectangle 2">
            <a:extLst>
              <a:ext uri="{FF2B5EF4-FFF2-40B4-BE49-F238E27FC236}">
                <a16:creationId xmlns:a16="http://schemas.microsoft.com/office/drawing/2014/main" id="{E2DBEE5F-CCD7-024B-A3CF-6B9FC7BAF88D}"/>
              </a:ext>
            </a:extLst>
          </p:cNvPr>
          <p:cNvSpPr>
            <a:spLocks noGrp="1" noRot="1" noChangeAspect="1" noChangeArrowheads="1" noTextEdit="1"/>
          </p:cNvSpPr>
          <p:nvPr>
            <p:ph type="sldImg"/>
          </p:nvPr>
        </p:nvSpPr>
        <p:spPr>
          <a:ln/>
        </p:spPr>
      </p:sp>
      <p:sp>
        <p:nvSpPr>
          <p:cNvPr id="1047555" name="Rectangle 3">
            <a:extLst>
              <a:ext uri="{FF2B5EF4-FFF2-40B4-BE49-F238E27FC236}">
                <a16:creationId xmlns:a16="http://schemas.microsoft.com/office/drawing/2014/main" id="{567C3DF3-F77F-F240-8363-93EB4AE0B32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99525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53</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883874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8743D564-2001-9344-A4B7-8B8D2855E5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8B2E403-820D-354D-B01C-DB81023265D7}" type="slidenum">
              <a:rPr lang="en-US" altLang="en-US" sz="1200" smtClean="0"/>
              <a:pPr/>
              <a:t>5</a:t>
            </a:fld>
            <a:endParaRPr lang="en-US" altLang="en-US" sz="1200"/>
          </a:p>
        </p:txBody>
      </p:sp>
      <p:sp>
        <p:nvSpPr>
          <p:cNvPr id="734210" name="Rectangle 2">
            <a:extLst>
              <a:ext uri="{FF2B5EF4-FFF2-40B4-BE49-F238E27FC236}">
                <a16:creationId xmlns:a16="http://schemas.microsoft.com/office/drawing/2014/main" id="{668A1023-4E57-434D-8C73-8BDF61AD3EBC}"/>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137219" name="Rectangle 3">
            <a:extLst>
              <a:ext uri="{FF2B5EF4-FFF2-40B4-BE49-F238E27FC236}">
                <a16:creationId xmlns:a16="http://schemas.microsoft.com/office/drawing/2014/main" id="{C59B90DA-55F3-C24C-8BB3-DB9D84A294F7}"/>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11180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E62F1D92-F2A0-994A-B8D4-DD3871C945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4E7753-C1EE-0C49-91B5-ABFBDCABA83E}" type="slidenum">
              <a:rPr lang="en-US" altLang="en-US" sz="1200" smtClean="0"/>
              <a:pPr/>
              <a:t>6</a:t>
            </a:fld>
            <a:endParaRPr lang="en-US" altLang="en-US" sz="1200"/>
          </a:p>
        </p:txBody>
      </p:sp>
      <p:sp>
        <p:nvSpPr>
          <p:cNvPr id="54274" name="Rectangle 2">
            <a:extLst>
              <a:ext uri="{FF2B5EF4-FFF2-40B4-BE49-F238E27FC236}">
                <a16:creationId xmlns:a16="http://schemas.microsoft.com/office/drawing/2014/main" id="{EDDCFEE5-7B31-8C48-9797-F8D933E755A2}"/>
              </a:ext>
            </a:extLst>
          </p:cNvPr>
          <p:cNvSpPr>
            <a:spLocks noGrp="1" noRot="1" noChangeAspect="1" noChangeArrowheads="1" noTextEdit="1"/>
          </p:cNvSpPr>
          <p:nvPr>
            <p:ph type="sldImg"/>
          </p:nvPr>
        </p:nvSpPr>
        <p:spPr>
          <a:solidFill>
            <a:srgbClr val="FFFFFF"/>
          </a:solidFill>
          <a:ln/>
        </p:spPr>
      </p:sp>
      <p:sp>
        <p:nvSpPr>
          <p:cNvPr id="1310723" name="Rectangle 3">
            <a:extLst>
              <a:ext uri="{FF2B5EF4-FFF2-40B4-BE49-F238E27FC236}">
                <a16:creationId xmlns:a16="http://schemas.microsoft.com/office/drawing/2014/main" id="{C4ED6B43-214D-8D45-A701-4D1120CD0F6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LHC not as popular as PMI</a:t>
            </a:r>
          </a:p>
        </p:txBody>
      </p:sp>
    </p:spTree>
    <p:extLst>
      <p:ext uri="{BB962C8B-B14F-4D97-AF65-F5344CB8AC3E}">
        <p14:creationId xmlns:p14="http://schemas.microsoft.com/office/powerpoint/2010/main" val="365933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11</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rtl="0"/>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Easier Recruitment, Harder Retention</a:t>
            </a:r>
          </a:p>
          <a:p>
            <a:pPr rtl="0"/>
            <a:r>
              <a:rPr lang="en-US" sz="1200" b="1" i="0" kern="1200" dirty="0">
                <a:solidFill>
                  <a:schemeClr val="tx1"/>
                </a:solidFill>
                <a:effectLst/>
                <a:latin typeface="+mn-lt"/>
                <a:ea typeface="+mn-ea"/>
                <a:cs typeface="+mn-cs"/>
              </a:rPr>
              <a:t>Now:</a:t>
            </a:r>
            <a:r>
              <a:rPr lang="en-US" sz="1200" b="0" i="0" kern="1200" dirty="0">
                <a:solidFill>
                  <a:schemeClr val="tx1"/>
                </a:solidFill>
                <a:effectLst/>
                <a:latin typeface="+mn-lt"/>
                <a:ea typeface="+mn-ea"/>
                <a:cs typeface="+mn-cs"/>
              </a:rPr>
              <a:t> One of the biggest challenges in clinical research is participant recruitment.</a:t>
            </a:r>
          </a:p>
          <a:p>
            <a:pPr rtl="0"/>
            <a:r>
              <a:rPr lang="en-US" sz="1200" b="1" i="0" kern="1200" dirty="0">
                <a:solidFill>
                  <a:schemeClr val="tx1"/>
                </a:solidFill>
                <a:effectLst/>
                <a:latin typeface="+mn-lt"/>
                <a:ea typeface="+mn-ea"/>
                <a:cs typeface="+mn-cs"/>
              </a:rPr>
              <a:t>New:</a:t>
            </a:r>
            <a:r>
              <a:rPr lang="en-US" sz="1200" b="0" i="0" kern="1200" dirty="0">
                <a:solidFill>
                  <a:schemeClr val="tx1"/>
                </a:solidFill>
                <a:effectLst/>
                <a:latin typeface="+mn-lt"/>
                <a:ea typeface="+mn-ea"/>
                <a:cs typeface="+mn-cs"/>
              </a:rPr>
              <a:t> One of the biggest challenges in clinical research is participant retention.</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Participatory Research</a:t>
            </a:r>
          </a:p>
          <a:p>
            <a:pPr rtl="0"/>
            <a:r>
              <a:rPr lang="en-US" sz="1200" b="1" i="0" kern="1200" dirty="0">
                <a:solidFill>
                  <a:schemeClr val="tx1"/>
                </a:solidFill>
                <a:effectLst/>
                <a:latin typeface="+mn-lt"/>
                <a:ea typeface="+mn-ea"/>
                <a:cs typeface="+mn-cs"/>
              </a:rPr>
              <a:t>Now:</a:t>
            </a:r>
            <a:r>
              <a:rPr lang="en-US" sz="1200" b="0" i="0" kern="1200" dirty="0">
                <a:solidFill>
                  <a:schemeClr val="tx1"/>
                </a:solidFill>
                <a:effectLst/>
                <a:latin typeface="+mn-lt"/>
                <a:ea typeface="+mn-ea"/>
                <a:cs typeface="+mn-cs"/>
              </a:rPr>
              <a:t> Researchers rarely involve participants except as “subjects.”</a:t>
            </a:r>
          </a:p>
          <a:p>
            <a:pPr rtl="0"/>
            <a:r>
              <a:rPr lang="en-US" sz="1200" b="1" i="0" kern="1200" dirty="0">
                <a:solidFill>
                  <a:schemeClr val="tx1"/>
                </a:solidFill>
                <a:effectLst/>
                <a:latin typeface="+mn-lt"/>
                <a:ea typeface="+mn-ea"/>
                <a:cs typeface="+mn-cs"/>
              </a:rPr>
              <a:t>New:</a:t>
            </a:r>
            <a:r>
              <a:rPr lang="en-US" sz="1200" b="0" i="0" kern="1200" dirty="0">
                <a:solidFill>
                  <a:schemeClr val="tx1"/>
                </a:solidFill>
                <a:effectLst/>
                <a:latin typeface="+mn-lt"/>
                <a:ea typeface="+mn-ea"/>
                <a:cs typeface="+mn-cs"/>
              </a:rPr>
              <a:t> Participants are involved throughout the research process.</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Convergence of </a:t>
            </a:r>
            <a:r>
              <a:rPr lang="en-US" sz="1200" b="0" i="0" kern="1200" dirty="0" err="1">
                <a:solidFill>
                  <a:schemeClr val="tx1"/>
                </a:solidFill>
                <a:effectLst/>
                <a:latin typeface="+mn-lt"/>
                <a:ea typeface="+mn-ea"/>
                <a:cs typeface="+mn-cs"/>
              </a:rPr>
              <a:t>Research&amp;Care</a:t>
            </a:r>
            <a:endParaRPr lang="en-US" sz="1200" b="0" i="0" kern="1200" dirty="0">
              <a:solidFill>
                <a:schemeClr val="tx1"/>
              </a:solidFill>
              <a:effectLst/>
              <a:latin typeface="+mn-lt"/>
              <a:ea typeface="+mn-ea"/>
              <a:cs typeface="+mn-cs"/>
            </a:endParaRPr>
          </a:p>
          <a:p>
            <a:pPr rtl="0"/>
            <a:r>
              <a:rPr lang="en-US" sz="1200" b="1" i="0" kern="1200" dirty="0">
                <a:solidFill>
                  <a:schemeClr val="tx1"/>
                </a:solidFill>
                <a:effectLst/>
                <a:latin typeface="+mn-lt"/>
                <a:ea typeface="+mn-ea"/>
                <a:cs typeface="+mn-cs"/>
              </a:rPr>
              <a:t>Now:</a:t>
            </a:r>
            <a:r>
              <a:rPr lang="en-US" sz="1200" b="0" i="0" kern="1200" dirty="0">
                <a:solidFill>
                  <a:schemeClr val="tx1"/>
                </a:solidFill>
                <a:effectLst/>
                <a:latin typeface="+mn-lt"/>
                <a:ea typeface="+mn-ea"/>
                <a:cs typeface="+mn-cs"/>
              </a:rPr>
              <a:t> Research operates independently of care.</a:t>
            </a:r>
          </a:p>
          <a:p>
            <a:pPr rtl="0"/>
            <a:r>
              <a:rPr lang="en-US" sz="1200" b="1" i="0" kern="1200" dirty="0">
                <a:solidFill>
                  <a:schemeClr val="tx1"/>
                </a:solidFill>
                <a:effectLst/>
                <a:latin typeface="+mn-lt"/>
                <a:ea typeface="+mn-ea"/>
                <a:cs typeface="+mn-cs"/>
              </a:rPr>
              <a:t>New:</a:t>
            </a:r>
            <a:r>
              <a:rPr lang="en-US" sz="1200" b="0" i="0" kern="1200" dirty="0">
                <a:solidFill>
                  <a:schemeClr val="tx1"/>
                </a:solidFill>
                <a:effectLst/>
                <a:latin typeface="+mn-lt"/>
                <a:ea typeface="+mn-ea"/>
                <a:cs typeface="+mn-cs"/>
              </a:rPr>
              <a:t> Research and care converge into a continuously learning loop.</a:t>
            </a:r>
          </a:p>
          <a:p>
            <a:pPr rtl="0"/>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A Learning Research System</a:t>
            </a:r>
          </a:p>
          <a:p>
            <a:pPr rtl="0"/>
            <a:r>
              <a:rPr lang="en-US" sz="1200" b="1" i="0" kern="1200" dirty="0">
                <a:solidFill>
                  <a:schemeClr val="tx1"/>
                </a:solidFill>
                <a:effectLst/>
                <a:latin typeface="+mn-lt"/>
                <a:ea typeface="+mn-ea"/>
                <a:cs typeface="+mn-cs"/>
              </a:rPr>
              <a:t>Now:</a:t>
            </a:r>
            <a:r>
              <a:rPr lang="en-US" sz="1200" b="0" i="0" kern="1200" dirty="0">
                <a:solidFill>
                  <a:schemeClr val="tx1"/>
                </a:solidFill>
                <a:effectLst/>
                <a:latin typeface="+mn-lt"/>
                <a:ea typeface="+mn-ea"/>
                <a:cs typeface="+mn-cs"/>
              </a:rPr>
              <a:t> Research evolves slowly and researchers have limited methods.</a:t>
            </a:r>
          </a:p>
          <a:p>
            <a:pPr rtl="0"/>
            <a:r>
              <a:rPr lang="en-US" sz="1200" b="1" i="0" kern="1200" dirty="0">
                <a:solidFill>
                  <a:schemeClr val="tx1"/>
                </a:solidFill>
                <a:effectLst/>
                <a:latin typeface="+mn-lt"/>
                <a:ea typeface="+mn-ea"/>
                <a:cs typeface="+mn-cs"/>
              </a:rPr>
              <a:t>New:</a:t>
            </a:r>
            <a:r>
              <a:rPr lang="en-US" sz="1200" b="0" i="0" kern="1200" dirty="0">
                <a:solidFill>
                  <a:schemeClr val="tx1"/>
                </a:solidFill>
                <a:effectLst/>
                <a:latin typeface="+mn-lt"/>
                <a:ea typeface="+mn-ea"/>
                <a:cs typeface="+mn-cs"/>
              </a:rPr>
              <a:t> Research evolves quickly and researchers have diverse methods.</a:t>
            </a:r>
          </a:p>
          <a:p>
            <a:pPr rtl="0"/>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Multi-Dimensional Health Insights</a:t>
            </a:r>
          </a:p>
          <a:p>
            <a:pPr rtl="0"/>
            <a:r>
              <a:rPr lang="en-US" sz="1200" b="1" i="0" kern="1200" dirty="0">
                <a:solidFill>
                  <a:schemeClr val="tx1"/>
                </a:solidFill>
                <a:effectLst/>
                <a:latin typeface="+mn-lt"/>
                <a:ea typeface="+mn-ea"/>
                <a:cs typeface="+mn-cs"/>
              </a:rPr>
              <a:t>Now:</a:t>
            </a:r>
            <a:r>
              <a:rPr lang="en-US" sz="1200" b="0" i="0" kern="1200" dirty="0">
                <a:solidFill>
                  <a:schemeClr val="tx1"/>
                </a:solidFill>
                <a:effectLst/>
                <a:latin typeface="+mn-lt"/>
                <a:ea typeface="+mn-ea"/>
                <a:cs typeface="+mn-cs"/>
              </a:rPr>
              <a:t> Researchers and patients have access to limited health insights.</a:t>
            </a:r>
          </a:p>
          <a:p>
            <a:pPr rtl="0"/>
            <a:r>
              <a:rPr lang="en-US" sz="1200" b="1" i="0" kern="1200" dirty="0">
                <a:solidFill>
                  <a:schemeClr val="tx1"/>
                </a:solidFill>
                <a:effectLst/>
                <a:latin typeface="+mn-lt"/>
                <a:ea typeface="+mn-ea"/>
                <a:cs typeface="+mn-cs"/>
              </a:rPr>
              <a:t>New:</a:t>
            </a:r>
            <a:r>
              <a:rPr lang="en-US" sz="1200" b="0" i="0" kern="1200" dirty="0">
                <a:solidFill>
                  <a:schemeClr val="tx1"/>
                </a:solidFill>
                <a:effectLst/>
                <a:latin typeface="+mn-lt"/>
                <a:ea typeface="+mn-ea"/>
                <a:cs typeface="+mn-cs"/>
              </a:rPr>
              <a:t> Researchers and patients have access to multi-dimensional health insights (cluster insights by </a:t>
            </a:r>
            <a:r>
              <a:rPr lang="en-US" sz="1200" b="0" i="0" kern="1200" dirty="0" err="1">
                <a:solidFill>
                  <a:schemeClr val="tx1"/>
                </a:solidFill>
                <a:effectLst/>
                <a:latin typeface="+mn-lt"/>
                <a:ea typeface="+mn-ea"/>
                <a:cs typeface="+mn-cs"/>
              </a:rPr>
              <a:t>mPower</a:t>
            </a:r>
            <a:r>
              <a:rPr lang="en-US" sz="1200" b="0" i="0" kern="1200" dirty="0">
                <a:solidFill>
                  <a:schemeClr val="tx1"/>
                </a:solidFill>
                <a:effectLst/>
                <a:latin typeface="+mn-lt"/>
                <a:ea typeface="+mn-ea"/>
                <a:cs typeface="+mn-cs"/>
              </a:rPr>
              <a:t>)</a:t>
            </a:r>
          </a:p>
          <a:p>
            <a:pPr rtl="0"/>
            <a:endParaRPr lang="en-US" sz="1200" b="0" i="0" kern="1200" dirty="0">
              <a:solidFill>
                <a:schemeClr val="tx1"/>
              </a:solidFill>
              <a:effectLst/>
              <a:latin typeface="+mn-lt"/>
              <a:ea typeface="+mn-ea"/>
              <a:cs typeface="+mn-cs"/>
            </a:endParaRPr>
          </a:p>
          <a:p>
            <a:r>
              <a:rPr lang="en-US" dirty="0"/>
              <a:t>https://</a:t>
            </a:r>
            <a:r>
              <a:rPr lang="en-US" dirty="0" err="1"/>
              <a:t>lillypad.lilly.com</a:t>
            </a:r>
            <a:r>
              <a:rPr lang="en-US" dirty="0"/>
              <a:t>/</a:t>
            </a:r>
            <a:r>
              <a:rPr lang="en-US" dirty="0" err="1"/>
              <a:t>entry.php?e</a:t>
            </a:r>
            <a:r>
              <a:rPr lang="en-US" dirty="0"/>
              <a:t>=8706</a:t>
            </a:r>
            <a:endParaRPr lang="en-US" dirty="0">
              <a:solidFill>
                <a:srgbClr val="333333"/>
              </a:solidFill>
              <a:latin typeface="Arial" charset="0"/>
              <a:cs typeface="+mn-cs"/>
            </a:endParaRP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420592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12</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rtl="0"/>
            <a:endParaRPr lang="en-US" dirty="0">
              <a:solidFill>
                <a:srgbClr val="333333"/>
              </a:solidFill>
              <a:latin typeface="Arial" charset="0"/>
              <a:cs typeface="+mn-cs"/>
            </a:endParaRP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39785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13</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rtl="0"/>
            <a:endParaRPr lang="en-US" dirty="0">
              <a:solidFill>
                <a:srgbClr val="333333"/>
              </a:solidFill>
              <a:latin typeface="Arial" charset="0"/>
              <a:cs typeface="+mn-cs"/>
            </a:endParaRP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60388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198C9668-F2F7-844B-8F1B-7DEB57DD21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44BB91-D548-BF49-AE7B-6BFE239BBBBA}" type="slidenum">
              <a:rPr lang="en-US" altLang="en-US" sz="1200" smtClean="0"/>
              <a:pPr/>
              <a:t>14</a:t>
            </a:fld>
            <a:endParaRPr lang="en-US" altLang="en-US" sz="1200"/>
          </a:p>
        </p:txBody>
      </p:sp>
      <p:sp>
        <p:nvSpPr>
          <p:cNvPr id="734210" name="Rectangle 2">
            <a:extLst>
              <a:ext uri="{FF2B5EF4-FFF2-40B4-BE49-F238E27FC236}">
                <a16:creationId xmlns:a16="http://schemas.microsoft.com/office/drawing/2014/main" id="{C7AB3235-85FA-4946-AAB7-EAADDB7B30AD}"/>
              </a:ext>
            </a:extLst>
          </p:cNvPr>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118787" name="Rectangle 3">
            <a:extLst>
              <a:ext uri="{FF2B5EF4-FFF2-40B4-BE49-F238E27FC236}">
                <a16:creationId xmlns:a16="http://schemas.microsoft.com/office/drawing/2014/main" id="{460E5A24-67B1-A841-880D-251087ECED9B}"/>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94065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79B74989-3DDE-FE43-A51C-AE2A1EB6A6C7}"/>
              </a:ext>
            </a:extLst>
          </p:cNvPr>
          <p:cNvSpPr>
            <a:spLocks noGrp="1" noRot="1" noChangeAspect="1" noChangeArrowheads="1" noTextEdit="1"/>
          </p:cNvSpPr>
          <p:nvPr>
            <p:ph type="sldImg"/>
          </p:nvPr>
        </p:nvSpPr>
        <p:spPr>
          <a:ln/>
        </p:spPr>
      </p:sp>
      <p:sp>
        <p:nvSpPr>
          <p:cNvPr id="125954" name="Notes Placeholder 2">
            <a:extLst>
              <a:ext uri="{FF2B5EF4-FFF2-40B4-BE49-F238E27FC236}">
                <a16:creationId xmlns:a16="http://schemas.microsoft.com/office/drawing/2014/main" id="{1AB852AC-8629-C04B-A2D8-862E2E1C6C6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mn-lt"/>
                <a:ea typeface="+mn-ea"/>
                <a:cs typeface="+mn-cs"/>
              </a:rPr>
              <a:t>We connect to multiple devices and apps.  The list is constantly growing, with new integrations occurring regularly.  Our technology team can also integrate with new apps and devices as needed. Contact the Eureka team to find out more.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will work with our Data Analyst on the best way to receive your study data. Reports can be automatically generated on a regular basis (e.g., nightly) and data can easily be obtained for offline analyses.</a:t>
            </a:r>
          </a:p>
          <a:p>
            <a:endParaRPr lang="en-US" alt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Yes, you will need to obtain and maintain your own separate IRB approval for your study. The Eureka Platform is covered by an IRB approval that allows us to collect data on behalf of another investigator team, but the details of that project need to be covered separately. If your team decides to launch a study on the Eureka Platform, our staff has the resources to guide you through the IRB process as well as provide template materials for your IRB application.</a:t>
            </a:r>
            <a:endParaRPr lang="en-US" altLang="en-US" dirty="0">
              <a:latin typeface="Times" pitchFamily="2" charset="0"/>
              <a:ea typeface="ＭＳ Ｐゴシック" panose="020B0600070205080204" pitchFamily="34" charset="-128"/>
            </a:endParaRPr>
          </a:p>
          <a:p>
            <a:endParaRPr lang="en-US" altLang="en-US" dirty="0">
              <a:latin typeface="Times" pitchFamily="2" charset="0"/>
              <a:ea typeface="ＭＳ Ｐゴシック" panose="020B0600070205080204" pitchFamily="34" charset="-128"/>
            </a:endParaRPr>
          </a:p>
        </p:txBody>
      </p:sp>
      <p:sp>
        <p:nvSpPr>
          <p:cNvPr id="125955" name="Slide Number Placeholder 3">
            <a:extLst>
              <a:ext uri="{FF2B5EF4-FFF2-40B4-BE49-F238E27FC236}">
                <a16:creationId xmlns:a16="http://schemas.microsoft.com/office/drawing/2014/main" id="{81B13A51-3BB2-AA45-8C2A-8A90C3E92F5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7E29F09-25BB-1C47-86A6-2AC2DA2F515D}" type="slidenum">
              <a:rPr lang="en-US" altLang="en-US" sz="1200" smtClean="0"/>
              <a:pPr/>
              <a:t>15</a:t>
            </a:fld>
            <a:endParaRPr lang="en-US" altLang="en-US" sz="1200"/>
          </a:p>
        </p:txBody>
      </p:sp>
    </p:spTree>
    <p:extLst>
      <p:ext uri="{BB962C8B-B14F-4D97-AF65-F5344CB8AC3E}">
        <p14:creationId xmlns:p14="http://schemas.microsoft.com/office/powerpoint/2010/main" val="137751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549275"/>
            <a:ext cx="12192000" cy="8382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1989139"/>
            <a:ext cx="10363200" cy="197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0" y="4117976"/>
            <a:ext cx="10363200"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25766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31333" y="254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080000" cy="4495800"/>
          </a:xfrm>
        </p:spPr>
        <p:txBody>
          <a:bodyPr/>
          <a:lstStyle/>
          <a:p>
            <a:pPr lvl="0"/>
            <a:endParaRPr lang="en-US" noProof="0"/>
          </a:p>
        </p:txBody>
      </p:sp>
      <p:sp>
        <p:nvSpPr>
          <p:cNvPr id="5" name="Rectangle 4">
            <a:extLst>
              <a:ext uri="{FF2B5EF4-FFF2-40B4-BE49-F238E27FC236}">
                <a16:creationId xmlns:a16="http://schemas.microsoft.com/office/drawing/2014/main" id="{CE886EA3-0F85-6F40-A315-A04278391678}"/>
              </a:ext>
            </a:extLst>
          </p:cNvPr>
          <p:cNvSpPr>
            <a:spLocks noGrp="1" noChangeArrowheads="1"/>
          </p:cNvSpPr>
          <p:nvPr>
            <p:ph type="dt" sz="half" idx="10"/>
          </p:nvPr>
        </p:nvSpPr>
        <p:spPr>
          <a:ln/>
        </p:spPr>
        <p:txBody>
          <a:bodyPr/>
          <a:lstStyle>
            <a:lvl1pPr>
              <a:defRPr/>
            </a:lvl1pPr>
          </a:lstStyle>
          <a:p>
            <a:pPr>
              <a:defRPr/>
            </a:pPr>
            <a:r>
              <a:rPr lang="en-US"/>
              <a:t>February 7, </a:t>
            </a:r>
            <a:r>
              <a:rPr lang="is-IS"/>
              <a:t>2017</a:t>
            </a:r>
            <a:r>
              <a:rPr lang="en-US"/>
              <a:t>: I. Sim</a:t>
            </a:r>
            <a:endParaRPr lang="en-US" sz="1400" i="0">
              <a:latin typeface="Times" charset="0"/>
            </a:endParaRPr>
          </a:p>
        </p:txBody>
      </p:sp>
      <p:sp>
        <p:nvSpPr>
          <p:cNvPr id="6" name="Rectangle 5">
            <a:extLst>
              <a:ext uri="{FF2B5EF4-FFF2-40B4-BE49-F238E27FC236}">
                <a16:creationId xmlns:a16="http://schemas.microsoft.com/office/drawing/2014/main" id="{0FC45C21-CE0A-3345-B9A4-496CE35DA86C}"/>
              </a:ext>
            </a:extLst>
          </p:cNvPr>
          <p:cNvSpPr>
            <a:spLocks noGrp="1" noChangeArrowheads="1"/>
          </p:cNvSpPr>
          <p:nvPr>
            <p:ph type="ftr" sz="quarter" idx="11"/>
          </p:nvPr>
        </p:nvSpPr>
        <p:spPr>
          <a:ln/>
        </p:spPr>
        <p:txBody>
          <a:bodyPr/>
          <a:lstStyle>
            <a:lvl1pPr>
              <a:defRPr/>
            </a:lvl1pPr>
          </a:lstStyle>
          <a:p>
            <a:pPr>
              <a:defRPr/>
            </a:pPr>
            <a:r>
              <a:rPr lang="en-US" altLang="en-US"/>
              <a:t> Epi 206 — Medical Informatics</a:t>
            </a:r>
          </a:p>
        </p:txBody>
      </p:sp>
      <p:sp>
        <p:nvSpPr>
          <p:cNvPr id="7" name="Rectangle 6">
            <a:extLst>
              <a:ext uri="{FF2B5EF4-FFF2-40B4-BE49-F238E27FC236}">
                <a16:creationId xmlns:a16="http://schemas.microsoft.com/office/drawing/2014/main" id="{AE2BDF1B-303A-B444-9B17-411779B5A826}"/>
              </a:ext>
            </a:extLst>
          </p:cNvPr>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212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48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FEABD3-B65E-2E42-AFC8-3EE65CAA8167}"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FEABD3-B65E-2E42-AFC8-3EE65CAA8167}"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FEABD3-B65E-2E42-AFC8-3EE65CAA8167}" type="datetimeFigureOut">
              <a:rPr lang="en-US" smtClean="0"/>
              <a:t>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FEABD3-B65E-2E42-AFC8-3EE65CAA8167}" type="datetimeFigureOut">
              <a:rPr lang="en-US" smtClean="0"/>
              <a:t>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FEABD3-B65E-2E42-AFC8-3EE65CAA8167}" type="datetimeFigureOut">
              <a:rPr lang="en-US" smtClean="0"/>
              <a:t>2/6/18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4FEABD3-B65E-2E42-AFC8-3EE65CAA8167}" type="datetimeFigureOut">
              <a:rPr lang="en-US" smtClean="0"/>
              <a:t>2/6/18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3D007BF-3917-464B-B9CD-5448348E0F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FEABD3-B65E-2E42-AFC8-3EE65CAA8167}"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FEABD3-B65E-2E42-AFC8-3EE65CAA8167}" type="datetimeFigureOut">
              <a:rPr lang="en-US" smtClean="0"/>
              <a:t>2/6/18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3D007BF-3917-464B-B9CD-5448348E0F5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884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epblue.lib.umich.edu/handle/2027.42/14078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researchkit.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info.eurekaplatform.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evidation.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koneksahealth.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vibrenthealth.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open-proposals.ucsf.edu/learning-healthcare-system-demo-projects/2016/proposal/1366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hyperlink" Target="http://open-proposals.ucsf.edu/learning-healthcare-system-demo-projects/2016/proposal/1364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jamanetwork.com/journals/jamainternalmedicine/fullarticle/183535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www.ciapm.org/project/personal-mobile-and-contextual-precision-health"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rojects.invisionapp.com/share/HFB5UNQ78#/screens/22635243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hyperlink" Target="https://www.synapse.org/#!Synapse:syn4993293/wiki/392026" TargetMode="External"/><Relationship Id="rId2" Type="http://schemas.openxmlformats.org/officeDocument/2006/relationships/hyperlink" Target="https://www.synapse.org/#!Synapse:syn4993293/wiki/247859"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jamanetwork.com/journals/jamacardiology/fullarticle/2592965"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dhi.ucsf.ed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drupal.ucsf.ed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BerreanB@MEDSCH.UCSF.EDU" TargetMode="External"/><Relationship Id="rId2" Type="http://schemas.openxmlformats.org/officeDocument/2006/relationships/hyperlink" Target="http://www.coroflot.co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eepblue.lib.umich.edu/handle/2027.42/140788"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eepblue.lib.umich.edu/handle/2027.42/140788"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eepblue.lib.umich.edu/handle/2027.42/140788"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dirty="0"/>
              <a:t>February 6, 2018: I. Sim</a:t>
            </a:r>
            <a:endParaRPr lang="en-US" sz="1400" dirty="0"/>
          </a:p>
        </p:txBody>
      </p:sp>
      <p:sp>
        <p:nvSpPr>
          <p:cNvPr id="6" name="Footer Placeholder 4"/>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123906" name="Rectangle 2"/>
          <p:cNvSpPr>
            <a:spLocks noGrp="1" noChangeArrowheads="1"/>
          </p:cNvSpPr>
          <p:nvPr>
            <p:ph type="ctrTitle"/>
          </p:nvPr>
        </p:nvSpPr>
        <p:spPr>
          <a:xfrm>
            <a:off x="2209800" y="1587500"/>
            <a:ext cx="7772400" cy="1143000"/>
          </a:xfrm>
        </p:spPr>
        <p:txBody>
          <a:bodyPr>
            <a:normAutofit fontScale="90000"/>
          </a:bodyPr>
          <a:lstStyle/>
          <a:p>
            <a:pPr>
              <a:defRPr/>
            </a:pPr>
            <a:r>
              <a:rPr lang="en-US" sz="4400" dirty="0"/>
              <a:t>Tech-Enabled Clinical Research: Part 1</a:t>
            </a:r>
            <a:endParaRPr lang="en-US" dirty="0">
              <a:cs typeface="+mj-cs"/>
            </a:endParaRPr>
          </a:p>
        </p:txBody>
      </p:sp>
      <p:sp>
        <p:nvSpPr>
          <p:cNvPr id="28676" name="Rectangle 3"/>
          <p:cNvSpPr>
            <a:spLocks noChangeArrowheads="1"/>
          </p:cNvSpPr>
          <p:nvPr/>
        </p:nvSpPr>
        <p:spPr bwMode="auto">
          <a:xfrm>
            <a:off x="2209800" y="2899384"/>
            <a:ext cx="6775077" cy="124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817" tIns="42908" rIns="85817" bIns="42908">
            <a:spAutoFit/>
          </a:bodyPr>
          <a:lstStyle>
            <a:lvl1pPr defTabSz="852488">
              <a:spcBef>
                <a:spcPct val="20000"/>
              </a:spcBef>
              <a:buChar char="•"/>
              <a:defRPr sz="3000">
                <a:solidFill>
                  <a:schemeClr val="tx1"/>
                </a:solidFill>
                <a:latin typeface="Arial" charset="0"/>
                <a:ea typeface="ＭＳ Ｐゴシック" charset="-128"/>
              </a:defRPr>
            </a:lvl1pPr>
            <a:lvl2pPr marL="742950" indent="-285750" defTabSz="852488">
              <a:spcBef>
                <a:spcPct val="20000"/>
              </a:spcBef>
              <a:buChar char="–"/>
              <a:defRPr sz="2800">
                <a:solidFill>
                  <a:schemeClr val="tx1"/>
                </a:solidFill>
                <a:latin typeface="Arial" charset="0"/>
                <a:ea typeface="ＭＳ Ｐゴシック" charset="-128"/>
              </a:defRPr>
            </a:lvl2pPr>
            <a:lvl3pPr marL="1143000" indent="-228600" defTabSz="852488">
              <a:lnSpc>
                <a:spcPct val="120000"/>
              </a:lnSpc>
              <a:spcBef>
                <a:spcPct val="20000"/>
              </a:spcBef>
              <a:buChar char="•"/>
              <a:defRPr sz="2400">
                <a:solidFill>
                  <a:schemeClr val="tx1"/>
                </a:solidFill>
                <a:latin typeface="Arial" charset="0"/>
                <a:ea typeface="ＭＳ Ｐゴシック" charset="-128"/>
              </a:defRPr>
            </a:lvl3pPr>
            <a:lvl4pPr marL="1600200" indent="-228600" defTabSz="852488">
              <a:spcBef>
                <a:spcPct val="20000"/>
              </a:spcBef>
              <a:buChar char="–"/>
              <a:defRPr sz="2000">
                <a:solidFill>
                  <a:schemeClr val="tx1"/>
                </a:solidFill>
                <a:latin typeface="Arial" charset="0"/>
                <a:ea typeface="ＭＳ Ｐゴシック" charset="-128"/>
              </a:defRPr>
            </a:lvl4pPr>
            <a:lvl5pPr marL="2057400" indent="-228600" defTabSz="852488">
              <a:spcBef>
                <a:spcPct val="20000"/>
              </a:spcBef>
              <a:buChar char="»"/>
              <a:defRPr sz="2000">
                <a:solidFill>
                  <a:schemeClr val="tx1"/>
                </a:solidFill>
                <a:latin typeface="Arial" charset="0"/>
                <a:ea typeface="ＭＳ Ｐゴシック" charset="-128"/>
              </a:defRPr>
            </a:lvl5pPr>
            <a:lvl6pPr marL="25146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100" dirty="0">
                <a:solidFill>
                  <a:schemeClr val="bg1">
                    <a:lumMod val="65000"/>
                  </a:schemeClr>
                </a:solidFill>
                <a:latin typeface="Helvetica" charset="0"/>
              </a:rPr>
              <a:t>Ida Sim, MD, PhD</a:t>
            </a:r>
            <a:endParaRPr lang="en-US" altLang="en-US" sz="1700" dirty="0">
              <a:solidFill>
                <a:schemeClr val="bg1">
                  <a:lumMod val="65000"/>
                </a:schemeClr>
              </a:solidFill>
              <a:latin typeface="Helvetica" charset="0"/>
            </a:endParaRPr>
          </a:p>
          <a:p>
            <a:pPr>
              <a:spcBef>
                <a:spcPct val="0"/>
              </a:spcBef>
              <a:buFontTx/>
              <a:buNone/>
            </a:pPr>
            <a:r>
              <a:rPr lang="en-US" altLang="en-US" sz="2100" dirty="0">
                <a:solidFill>
                  <a:schemeClr val="bg1">
                    <a:lumMod val="65000"/>
                  </a:schemeClr>
                </a:solidFill>
                <a:latin typeface="Helvetica" charset="0"/>
              </a:rPr>
              <a:t>February 6, 2018</a:t>
            </a:r>
            <a:endParaRPr lang="en-US" altLang="en-US" sz="1200" dirty="0">
              <a:solidFill>
                <a:schemeClr val="bg1">
                  <a:lumMod val="65000"/>
                </a:schemeClr>
              </a:solidFill>
              <a:latin typeface="Helvetica" charset="0"/>
            </a:endParaRPr>
          </a:p>
          <a:p>
            <a:pPr algn="ctr">
              <a:spcBef>
                <a:spcPct val="0"/>
              </a:spcBef>
              <a:buFontTx/>
              <a:buNone/>
            </a:pPr>
            <a:endParaRPr lang="en-US" altLang="en-US" sz="1200" dirty="0">
              <a:solidFill>
                <a:schemeClr val="bg1">
                  <a:lumMod val="65000"/>
                </a:schemeClr>
              </a:solidFill>
              <a:latin typeface="Helvetica" charset="0"/>
            </a:endParaRPr>
          </a:p>
          <a:p>
            <a:pPr>
              <a:spcBef>
                <a:spcPct val="0"/>
              </a:spcBef>
              <a:buFontTx/>
              <a:buNone/>
            </a:pPr>
            <a:r>
              <a:rPr lang="en-US" altLang="en-US" sz="2100" dirty="0">
                <a:solidFill>
                  <a:schemeClr val="bg1">
                    <a:lumMod val="65000"/>
                  </a:schemeClr>
                </a:solidFill>
                <a:latin typeface="Helvetica" charset="0"/>
              </a:rPr>
              <a:t>Division of General Internal Medicine</a:t>
            </a:r>
          </a:p>
        </p:txBody>
      </p:sp>
      <p:sp>
        <p:nvSpPr>
          <p:cNvPr id="28677" name="Text Box 4"/>
          <p:cNvSpPr txBox="1">
            <a:spLocks noChangeArrowheads="1"/>
          </p:cNvSpPr>
          <p:nvPr/>
        </p:nvSpPr>
        <p:spPr bwMode="auto">
          <a:xfrm>
            <a:off x="2978151" y="5549901"/>
            <a:ext cx="628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lnSpc>
                <a:spcPct val="120000"/>
              </a:lnSpc>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000" dirty="0">
                <a:solidFill>
                  <a:schemeClr val="bg1">
                    <a:lumMod val="65000"/>
                  </a:schemeClr>
                </a:solidFill>
              </a:rPr>
              <a:t>Copyright Ida Sim, 2018. All federal and state rights reserved for all original material presented in this course through any medium, including lecture or print.</a:t>
            </a:r>
          </a:p>
        </p:txBody>
      </p:sp>
    </p:spTree>
    <p:extLst>
      <p:ext uri="{BB962C8B-B14F-4D97-AF65-F5344CB8AC3E}">
        <p14:creationId xmlns:p14="http://schemas.microsoft.com/office/powerpoint/2010/main" val="330722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455EB-E1D5-EF40-B478-285E8EEDA09C}"/>
              </a:ext>
            </a:extLst>
          </p:cNvPr>
          <p:cNvPicPr>
            <a:picLocks noChangeAspect="1"/>
          </p:cNvPicPr>
          <p:nvPr/>
        </p:nvPicPr>
        <p:blipFill>
          <a:blip r:embed="rId2"/>
          <a:stretch>
            <a:fillRect/>
          </a:stretch>
        </p:blipFill>
        <p:spPr>
          <a:xfrm>
            <a:off x="1532330" y="279400"/>
            <a:ext cx="9184436" cy="5846437"/>
          </a:xfrm>
          <a:prstGeom prst="rect">
            <a:avLst/>
          </a:prstGeom>
          <a:ln>
            <a:solidFill>
              <a:schemeClr val="bg1">
                <a:lumMod val="75000"/>
              </a:schemeClr>
            </a:solidFill>
          </a:ln>
        </p:spPr>
      </p:pic>
      <p:sp>
        <p:nvSpPr>
          <p:cNvPr id="3" name="Date Placeholder 3">
            <a:extLst>
              <a:ext uri="{FF2B5EF4-FFF2-40B4-BE49-F238E27FC236}">
                <a16:creationId xmlns:a16="http://schemas.microsoft.com/office/drawing/2014/main" id="{FFAED59C-65C7-104D-B415-FC50A5E87F28}"/>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4" name="Footer Placeholder 4">
            <a:extLst>
              <a:ext uri="{FF2B5EF4-FFF2-40B4-BE49-F238E27FC236}">
                <a16:creationId xmlns:a16="http://schemas.microsoft.com/office/drawing/2014/main" id="{BD48A3ED-A336-7947-A859-B7286784192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5" name="TextBox 4">
            <a:extLst>
              <a:ext uri="{FF2B5EF4-FFF2-40B4-BE49-F238E27FC236}">
                <a16:creationId xmlns:a16="http://schemas.microsoft.com/office/drawing/2014/main" id="{354A7B49-27E4-2B42-B3D7-99D52F91C103}"/>
              </a:ext>
            </a:extLst>
          </p:cNvPr>
          <p:cNvSpPr txBox="1"/>
          <p:nvPr/>
        </p:nvSpPr>
        <p:spPr>
          <a:xfrm>
            <a:off x="6119813" y="5769591"/>
            <a:ext cx="5451026" cy="523220"/>
          </a:xfrm>
          <a:prstGeom prst="rect">
            <a:avLst/>
          </a:prstGeom>
          <a:solidFill>
            <a:schemeClr val="bg1"/>
          </a:solidFill>
        </p:spPr>
        <p:txBody>
          <a:bodyPr wrap="square" rtlCol="0">
            <a:spAutoFit/>
          </a:bodyPr>
          <a:lstStyle/>
          <a:p>
            <a:pPr algn="r"/>
            <a:r>
              <a:rPr lang="en-US" sz="1400" dirty="0"/>
              <a:t>C. Friedman, Opening Remarks. </a:t>
            </a:r>
          </a:p>
          <a:p>
            <a:pPr algn="r"/>
            <a:r>
              <a:rPr lang="en-US" sz="1400" dirty="0">
                <a:hlinkClick r:id="rId3"/>
              </a:rPr>
              <a:t>Mobilizing Computable Biomedical Knowledge Conference</a:t>
            </a:r>
            <a:r>
              <a:rPr lang="en-US" sz="1400" dirty="0"/>
              <a:t>, 30 Jan 2018.  </a:t>
            </a:r>
          </a:p>
        </p:txBody>
      </p:sp>
    </p:spTree>
    <p:extLst>
      <p:ext uri="{BB962C8B-B14F-4D97-AF65-F5344CB8AC3E}">
        <p14:creationId xmlns:p14="http://schemas.microsoft.com/office/powerpoint/2010/main" val="2938060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sz="1900" dirty="0"/>
              <a:t>Digital care/research platforms</a:t>
            </a:r>
            <a:endParaRPr lang="en-US" sz="1900" dirty="0">
              <a:cs typeface="+mn-cs"/>
            </a:endParaRPr>
          </a:p>
          <a:p>
            <a:pPr>
              <a:lnSpc>
                <a:spcPct val="100000"/>
              </a:lnSpc>
              <a:defRPr/>
            </a:pPr>
            <a:r>
              <a:rPr lang="en-US" sz="1900" dirty="0">
                <a:cs typeface="+mn-cs"/>
              </a:rPr>
              <a:t>Digital </a:t>
            </a:r>
            <a:r>
              <a:rPr lang="en-US" sz="1900" dirty="0"/>
              <a:t>divide</a:t>
            </a:r>
          </a:p>
          <a:p>
            <a:pPr>
              <a:lnSpc>
                <a:spcPct val="100000"/>
              </a:lnSpc>
              <a:defRPr/>
            </a:pPr>
            <a:r>
              <a:rPr lang="en-US" sz="1900" dirty="0">
                <a:cs typeface="+mn-cs"/>
              </a:rPr>
              <a:t>Tech-enabled clinical research</a:t>
            </a:r>
          </a:p>
          <a:p>
            <a:pPr lvl="1">
              <a:lnSpc>
                <a:spcPct val="100000"/>
              </a:lnSpc>
              <a:defRPr/>
            </a:pPr>
            <a:r>
              <a:rPr lang="en-US" sz="1700" dirty="0">
                <a:cs typeface="+mn-cs"/>
              </a:rPr>
              <a:t>Screening, recruitment, enrollment and consent</a:t>
            </a:r>
          </a:p>
          <a:p>
            <a:pPr lvl="1">
              <a:lnSpc>
                <a:spcPct val="100000"/>
              </a:lnSpc>
              <a:defRPr/>
            </a:pPr>
            <a:r>
              <a:rPr lang="en-US" sz="1700" dirty="0">
                <a:cs typeface="+mn-cs"/>
              </a:rPr>
              <a:t>Retention</a:t>
            </a:r>
          </a:p>
          <a:p>
            <a:pPr lvl="1">
              <a:lnSpc>
                <a:spcPct val="100000"/>
              </a:lnSpc>
              <a:defRPr/>
            </a:pPr>
            <a:r>
              <a:rPr lang="en-US" sz="1700" dirty="0">
                <a:solidFill>
                  <a:schemeClr val="bg1">
                    <a:lumMod val="75000"/>
                  </a:schemeClr>
                </a:solidFill>
              </a:rPr>
              <a:t>Outcomes assessment and Engagement</a:t>
            </a:r>
            <a:endParaRPr lang="en-US" sz="1700" dirty="0">
              <a:solidFill>
                <a:schemeClr val="bg1">
                  <a:lumMod val="75000"/>
                </a:schemeClr>
              </a:solidFill>
              <a:cs typeface="+mn-cs"/>
            </a:endParaRPr>
          </a:p>
          <a:p>
            <a:pPr lvl="1">
              <a:lnSpc>
                <a:spcPct val="100000"/>
              </a:lnSpc>
              <a:defRPr/>
            </a:pPr>
            <a:r>
              <a:rPr lang="en-US" sz="1700" dirty="0">
                <a:solidFill>
                  <a:schemeClr val="bg1">
                    <a:lumMod val="75000"/>
                  </a:schemeClr>
                </a:solidFill>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2514270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Digital Care/Research Platforms</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xfrm>
            <a:off x="1097280" y="3541486"/>
            <a:ext cx="10058400" cy="2327608"/>
          </a:xfrm>
          <a:extLst>
            <a:ext uri="{91240B29-F687-4f45-9708-019B960494DF}"/>
          </a:extLst>
        </p:spPr>
        <p:txBody>
          <a:bodyPr vert="horz" lIns="85817" tIns="42908" rIns="85817" bIns="42908" rtlCol="0">
            <a:normAutofit/>
          </a:bodyPr>
          <a:lstStyle/>
          <a:p>
            <a:pPr marL="0" indent="0">
              <a:lnSpc>
                <a:spcPct val="100000"/>
              </a:lnSpc>
              <a:buNone/>
              <a:defRPr/>
            </a:pPr>
            <a:r>
              <a:rPr lang="en-US" dirty="0"/>
              <a:t>For supplementing traditional off-line studies (e.g., like Framingham) or for fully virtual cohorts (e.g., Health </a:t>
            </a:r>
            <a:r>
              <a:rPr lang="en-US" dirty="0" err="1"/>
              <a:t>ePeople</a:t>
            </a:r>
            <a:r>
              <a:rPr lang="en-US" dirty="0"/>
              <a:t>)</a:t>
            </a:r>
          </a:p>
          <a:p>
            <a:pPr marL="0" indent="0">
              <a:lnSpc>
                <a:spcPct val="100000"/>
              </a:lnSpc>
              <a:buNone/>
              <a:defRPr/>
            </a:pPr>
            <a:r>
              <a:rPr lang="en-US" dirty="0"/>
              <a:t>Want a seamless, user-friendly, flexible, secure, cheap platform</a:t>
            </a:r>
          </a:p>
          <a:p>
            <a:pPr marL="0" indent="0">
              <a:lnSpc>
                <a:spcPct val="100000"/>
              </a:lnSpc>
              <a:buNone/>
              <a:defRPr/>
            </a:pPr>
            <a:r>
              <a:rPr lang="en-US" dirty="0"/>
              <a:t>Have very similar requirements for providing digital care without any research component</a:t>
            </a:r>
          </a:p>
          <a:p>
            <a:pPr marL="0" indent="0">
              <a:lnSpc>
                <a:spcPct val="100000"/>
              </a:lnSpc>
              <a:buNone/>
              <a:defRPr/>
            </a:pPr>
            <a:endParaRPr lang="en-US" dirty="0"/>
          </a:p>
          <a:p>
            <a:pPr marL="0" indent="0">
              <a:lnSpc>
                <a:spcPct val="100000"/>
              </a:lnSpc>
              <a:buNone/>
              <a:defRPr/>
            </a:pPr>
            <a:endParaRPr lang="en-US" dirty="0"/>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graphicFrame>
        <p:nvGraphicFramePr>
          <p:cNvPr id="2" name="Diagram 1">
            <a:extLst>
              <a:ext uri="{FF2B5EF4-FFF2-40B4-BE49-F238E27FC236}">
                <a16:creationId xmlns:a16="http://schemas.microsoft.com/office/drawing/2014/main" id="{564127D9-A3A0-AD49-AD75-66692FD12821}"/>
              </a:ext>
            </a:extLst>
          </p:cNvPr>
          <p:cNvGraphicFramePr/>
          <p:nvPr>
            <p:extLst>
              <p:ext uri="{D42A27DB-BD31-4B8C-83A1-F6EECF244321}">
                <p14:modId xmlns:p14="http://schemas.microsoft.com/office/powerpoint/2010/main" val="484502837"/>
              </p:ext>
            </p:extLst>
          </p:nvPr>
        </p:nvGraphicFramePr>
        <p:xfrm>
          <a:off x="1698171" y="1480458"/>
          <a:ext cx="8940800" cy="2409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161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8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318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31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Digital Care/Research Platforms</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graphicFrame>
        <p:nvGraphicFramePr>
          <p:cNvPr id="4" name="Content Placeholder 3">
            <a:extLst>
              <a:ext uri="{FF2B5EF4-FFF2-40B4-BE49-F238E27FC236}">
                <a16:creationId xmlns:a16="http://schemas.microsoft.com/office/drawing/2014/main" id="{3F686357-4EEB-2F44-9FFB-B994ACEA0D48}"/>
              </a:ext>
            </a:extLst>
          </p:cNvPr>
          <p:cNvGraphicFramePr>
            <a:graphicFrameLocks noGrp="1"/>
          </p:cNvGraphicFramePr>
          <p:nvPr>
            <p:ph idx="1"/>
            <p:extLst>
              <p:ext uri="{D42A27DB-BD31-4B8C-83A1-F6EECF244321}">
                <p14:modId xmlns:p14="http://schemas.microsoft.com/office/powerpoint/2010/main" val="2180342072"/>
              </p:ext>
            </p:extLst>
          </p:nvPr>
        </p:nvGraphicFramePr>
        <p:xfrm>
          <a:off x="745174" y="1849656"/>
          <a:ext cx="10749277" cy="4363720"/>
        </p:xfrm>
        <a:graphic>
          <a:graphicData uri="http://schemas.openxmlformats.org/drawingml/2006/table">
            <a:tbl>
              <a:tblPr firstRow="1" bandRow="1">
                <a:tableStyleId>{5C22544A-7EE6-4342-B048-85BDC9FD1C3A}</a:tableStyleId>
              </a:tblPr>
              <a:tblGrid>
                <a:gridCol w="1717610">
                  <a:extLst>
                    <a:ext uri="{9D8B030D-6E8A-4147-A177-3AD203B41FA5}">
                      <a16:colId xmlns:a16="http://schemas.microsoft.com/office/drawing/2014/main" val="497649618"/>
                    </a:ext>
                  </a:extLst>
                </a:gridCol>
                <a:gridCol w="1060704">
                  <a:extLst>
                    <a:ext uri="{9D8B030D-6E8A-4147-A177-3AD203B41FA5}">
                      <a16:colId xmlns:a16="http://schemas.microsoft.com/office/drawing/2014/main" val="3426331993"/>
                    </a:ext>
                  </a:extLst>
                </a:gridCol>
                <a:gridCol w="1280160">
                  <a:extLst>
                    <a:ext uri="{9D8B030D-6E8A-4147-A177-3AD203B41FA5}">
                      <a16:colId xmlns:a16="http://schemas.microsoft.com/office/drawing/2014/main" val="3625235591"/>
                    </a:ext>
                  </a:extLst>
                </a:gridCol>
                <a:gridCol w="1414272">
                  <a:extLst>
                    <a:ext uri="{9D8B030D-6E8A-4147-A177-3AD203B41FA5}">
                      <a16:colId xmlns:a16="http://schemas.microsoft.com/office/drawing/2014/main" val="691802231"/>
                    </a:ext>
                  </a:extLst>
                </a:gridCol>
                <a:gridCol w="1109472">
                  <a:extLst>
                    <a:ext uri="{9D8B030D-6E8A-4147-A177-3AD203B41FA5}">
                      <a16:colId xmlns:a16="http://schemas.microsoft.com/office/drawing/2014/main" val="2872814400"/>
                    </a:ext>
                  </a:extLst>
                </a:gridCol>
                <a:gridCol w="1182624">
                  <a:extLst>
                    <a:ext uri="{9D8B030D-6E8A-4147-A177-3AD203B41FA5}">
                      <a16:colId xmlns:a16="http://schemas.microsoft.com/office/drawing/2014/main" val="1505168697"/>
                    </a:ext>
                  </a:extLst>
                </a:gridCol>
                <a:gridCol w="1548384">
                  <a:extLst>
                    <a:ext uri="{9D8B030D-6E8A-4147-A177-3AD203B41FA5}">
                      <a16:colId xmlns:a16="http://schemas.microsoft.com/office/drawing/2014/main" val="4070555715"/>
                    </a:ext>
                  </a:extLst>
                </a:gridCol>
                <a:gridCol w="1436051">
                  <a:extLst>
                    <a:ext uri="{9D8B030D-6E8A-4147-A177-3AD203B41FA5}">
                      <a16:colId xmlns:a16="http://schemas.microsoft.com/office/drawing/2014/main" val="3001481100"/>
                    </a:ext>
                  </a:extLst>
                </a:gridCol>
              </a:tblGrid>
              <a:tr h="119743">
                <a:tc rowSpan="2">
                  <a:txBody>
                    <a:bodyPr/>
                    <a:lstStyle/>
                    <a:p>
                      <a:r>
                        <a:rPr lang="en-US" sz="1600" dirty="0"/>
                        <a:t>Platform</a:t>
                      </a:r>
                    </a:p>
                  </a:txBody>
                  <a:tcPr anchor="b"/>
                </a:tc>
                <a:tc rowSpan="2">
                  <a:txBody>
                    <a:bodyPr/>
                    <a:lstStyle/>
                    <a:p>
                      <a:pPr algn="ctr"/>
                      <a:r>
                        <a:rPr lang="en-US" sz="1600" dirty="0"/>
                        <a:t>Screening</a:t>
                      </a:r>
                    </a:p>
                  </a:txBody>
                  <a:tcPr anchor="b"/>
                </a:tc>
                <a:tc rowSpan="2">
                  <a:txBody>
                    <a:bodyPr/>
                    <a:lstStyle/>
                    <a:p>
                      <a:pPr algn="ctr"/>
                      <a:r>
                        <a:rPr lang="en-US" sz="1600" dirty="0"/>
                        <a:t>Enrollment/Consent</a:t>
                      </a:r>
                    </a:p>
                  </a:txBody>
                  <a:tcPr anchor="b"/>
                </a:tc>
                <a:tc rowSpan="2">
                  <a:txBody>
                    <a:bodyPr/>
                    <a:lstStyle/>
                    <a:p>
                      <a:pPr algn="ctr"/>
                      <a:r>
                        <a:rPr lang="en-US" sz="1600" dirty="0"/>
                        <a:t>Engagement</a:t>
                      </a:r>
                    </a:p>
                  </a:txBody>
                  <a:tcPr anchor="b">
                    <a:lnR w="12700" cap="flat" cmpd="sng" algn="ctr">
                      <a:solidFill>
                        <a:schemeClr val="bg1">
                          <a:lumMod val="85000"/>
                        </a:schemeClr>
                      </a:solidFill>
                      <a:prstDash val="solid"/>
                      <a:round/>
                      <a:headEnd type="none" w="med" len="med"/>
                      <a:tailEnd type="none" w="med" len="med"/>
                    </a:lnR>
                  </a:tcPr>
                </a:tc>
                <a:tc gridSpan="2">
                  <a:txBody>
                    <a:bodyPr/>
                    <a:lstStyle/>
                    <a:p>
                      <a:pPr algn="ctr"/>
                      <a:r>
                        <a:rPr lang="en-US" sz="1600" dirty="0"/>
                        <a:t>Outcomes Assessment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rowSpan="2">
                  <a:txBody>
                    <a:bodyPr/>
                    <a:lstStyle/>
                    <a:p>
                      <a:pPr algn="ctr"/>
                      <a:r>
                        <a:rPr lang="en-US" sz="1600" dirty="0"/>
                        <a:t>Digital Therapeutics</a:t>
                      </a: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rowSpan="2">
                  <a:txBody>
                    <a:bodyPr/>
                    <a:lstStyle/>
                    <a:p>
                      <a:r>
                        <a:rPr lang="en-US" sz="1600" dirty="0"/>
                        <a:t>Learn/Adapt</a:t>
                      </a:r>
                    </a:p>
                  </a:txBody>
                  <a:tcPr anchor="b">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661932394"/>
                  </a:ext>
                </a:extLst>
              </a:tr>
              <a:tr h="370840">
                <a:tc vMerge="1">
                  <a:txBody>
                    <a:bodyPr/>
                    <a:lstStyle/>
                    <a:p>
                      <a:endParaRPr lang="en-US" dirty="0"/>
                    </a:p>
                  </a:txBody>
                  <a:tcPr>
                    <a:solidFill>
                      <a:schemeClr val="accent1"/>
                    </a:solidFill>
                  </a:tcPr>
                </a:tc>
                <a:tc vMerge="1">
                  <a:txBody>
                    <a:bodyPr/>
                    <a:lstStyle/>
                    <a:p>
                      <a:endParaRPr lang="en-US" dirty="0"/>
                    </a:p>
                  </a:txBody>
                  <a:tcPr>
                    <a:solidFill>
                      <a:schemeClr val="accent1"/>
                    </a:solidFill>
                  </a:tcPr>
                </a:tc>
                <a:tc vMerge="1">
                  <a:txBody>
                    <a:bodyPr/>
                    <a:lstStyle/>
                    <a:p>
                      <a:endParaRPr lang="en-US" dirty="0"/>
                    </a:p>
                  </a:txBody>
                  <a:tcPr>
                    <a:solidFill>
                      <a:schemeClr val="accent1"/>
                    </a:solidFill>
                  </a:tcPr>
                </a:tc>
                <a:tc vMerge="1">
                  <a:txBody>
                    <a:bodyPr/>
                    <a:lstStyle/>
                    <a:p>
                      <a:endParaRPr lang="en-US" dirty="0"/>
                    </a:p>
                  </a:txBody>
                  <a:tcPr>
                    <a:solidFill>
                      <a:schemeClr val="accent1"/>
                    </a:solidFill>
                  </a:tcPr>
                </a:tc>
                <a:tc>
                  <a:txBody>
                    <a:bodyPr/>
                    <a:lstStyle/>
                    <a:p>
                      <a:pPr algn="ctr"/>
                      <a:r>
                        <a:rPr lang="en-US" sz="1600" b="1" dirty="0">
                          <a:solidFill>
                            <a:schemeClr val="bg1"/>
                          </a:solidFill>
                        </a:rPr>
                        <a:t>Surveys</a:t>
                      </a: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600" b="1" dirty="0">
                          <a:solidFill>
                            <a:schemeClr val="bg1"/>
                          </a:solidFill>
                        </a:rPr>
                        <a:t>Devices</a:t>
                      </a: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solidFill>
                  </a:tcPr>
                </a:tc>
                <a:tc vMerge="1">
                  <a:txBody>
                    <a:bodyPr/>
                    <a:lstStyle/>
                    <a:p>
                      <a:endParaRPr lang="en-US" dirty="0"/>
                    </a:p>
                  </a:txBody>
                  <a:tcPr>
                    <a:solidFill>
                      <a:schemeClr val="accent1"/>
                    </a:solidFill>
                  </a:tcPr>
                </a:tc>
                <a:tc vMerge="1">
                  <a:txBody>
                    <a:bodyPr/>
                    <a:lstStyle/>
                    <a:p>
                      <a:endParaRPr lang="en-US"/>
                    </a:p>
                  </a:txBody>
                  <a:tcPr/>
                </a:tc>
                <a:extLst>
                  <a:ext uri="{0D108BD9-81ED-4DB2-BD59-A6C34878D82A}">
                    <a16:rowId xmlns:a16="http://schemas.microsoft.com/office/drawing/2014/main" val="3653976067"/>
                  </a:ext>
                </a:extLst>
              </a:tr>
              <a:tr h="0">
                <a:tc>
                  <a:txBody>
                    <a:bodyPr/>
                    <a:lstStyle/>
                    <a:p>
                      <a:r>
                        <a:rPr lang="en-US" sz="1600" b="1" dirty="0">
                          <a:solidFill>
                            <a:schemeClr val="tx1">
                              <a:lumMod val="75000"/>
                              <a:lumOff val="25000"/>
                            </a:schemeClr>
                          </a:solidFill>
                        </a:rPr>
                        <a:t>Research focused</a:t>
                      </a:r>
                    </a:p>
                  </a:txBody>
                  <a:tcPr/>
                </a:tc>
                <a:tc>
                  <a:txBody>
                    <a:bodyPr/>
                    <a:lstStyle/>
                    <a:p>
                      <a:pPr algn="ctr"/>
                      <a:endParaRPr lang="en-US" dirty="0"/>
                    </a:p>
                  </a:txBody>
                  <a:tcPr/>
                </a:tc>
                <a:tc>
                  <a:txBody>
                    <a:bodyPr/>
                    <a:lstStyle/>
                    <a:p>
                      <a:pPr algn="ctr"/>
                      <a:endParaRPr lang="en-US" b="1" dirty="0">
                        <a:solidFill>
                          <a:schemeClr val="tx1">
                            <a:lumMod val="75000"/>
                            <a:lumOff val="25000"/>
                          </a:schemeClr>
                        </a:solidFill>
                      </a:endParaRPr>
                    </a:p>
                  </a:txBody>
                  <a:tcPr/>
                </a:tc>
                <a:tc>
                  <a:txBody>
                    <a:bodyPr/>
                    <a:lstStyle/>
                    <a:p>
                      <a:pPr algn="ctr"/>
                      <a:endParaRPr lang="en-US" dirty="0"/>
                    </a:p>
                  </a:txBody>
                  <a:tcPr/>
                </a:tc>
                <a:tc>
                  <a:txBody>
                    <a:bodyPr/>
                    <a:lstStyle/>
                    <a:p>
                      <a:pPr algn="ctr"/>
                      <a:endParaRPr lang="en-US"/>
                    </a:p>
                  </a:txBody>
                  <a:tcP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a:endParaRPr lang="en-US"/>
                    </a:p>
                  </a:txBody>
                  <a:tcP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586460923"/>
                  </a:ext>
                </a:extLst>
              </a:tr>
              <a:tr h="0">
                <a:tc>
                  <a:txBody>
                    <a:bodyPr/>
                    <a:lstStyle/>
                    <a:p>
                      <a:pPr algn="r"/>
                      <a:r>
                        <a:rPr lang="en-US" sz="1600" dirty="0" err="1">
                          <a:solidFill>
                            <a:schemeClr val="tx1">
                              <a:lumMod val="75000"/>
                              <a:lumOff val="25000"/>
                            </a:schemeClr>
                          </a:solidFill>
                        </a:rPr>
                        <a:t>ResearchKit</a:t>
                      </a:r>
                      <a:r>
                        <a:rPr lang="en-US" sz="1600" dirty="0">
                          <a:solidFill>
                            <a:schemeClr val="tx1">
                              <a:lumMod val="75000"/>
                              <a:lumOff val="25000"/>
                            </a:schemeClr>
                          </a:solidFill>
                        </a:rPr>
                        <a:t>/Sage</a:t>
                      </a:r>
                    </a:p>
                  </a:txBody>
                  <a:tcPr/>
                </a:tc>
                <a:tc>
                  <a:txBody>
                    <a:bodyPr/>
                    <a:lstStyle/>
                    <a:p>
                      <a:pPr algn="ctr"/>
                      <a:endParaRPr lang="en-US" dirty="0"/>
                    </a:p>
                  </a:txBody>
                  <a:tcPr/>
                </a:tc>
                <a:tc>
                  <a:txBody>
                    <a:bodyPr/>
                    <a:lstStyle/>
                    <a:p>
                      <a:pPr algn="ctr"/>
                      <a:endParaRPr lang="en-US" b="1" dirty="0">
                        <a:solidFill>
                          <a:schemeClr val="tx1">
                            <a:lumMod val="75000"/>
                            <a:lumOff val="25000"/>
                          </a:schemeClr>
                        </a:solidFill>
                      </a:endParaRPr>
                    </a:p>
                  </a:txBody>
                  <a:tcPr/>
                </a:tc>
                <a:tc>
                  <a:txBody>
                    <a:bodyPr/>
                    <a:lstStyle/>
                    <a:p>
                      <a:pPr algn="ctr"/>
                      <a:endParaRPr lang="en-US" dirty="0"/>
                    </a:p>
                  </a:txBody>
                  <a:tcPr/>
                </a:tc>
                <a:tc>
                  <a:txBody>
                    <a:bodyPr/>
                    <a:lstStyle/>
                    <a:p>
                      <a:pPr algn="ctr"/>
                      <a:endParaRPr lang="en-US"/>
                    </a:p>
                  </a:txBody>
                  <a:tcPr>
                    <a:lnT w="12700" cap="flat" cmpd="sng" algn="ctr">
                      <a:solidFill>
                        <a:schemeClr val="bg1">
                          <a:lumMod val="95000"/>
                        </a:schemeClr>
                      </a:solidFill>
                      <a:prstDash val="solid"/>
                      <a:round/>
                      <a:headEnd type="none" w="med" len="med"/>
                      <a:tailEnd type="none" w="med" len="med"/>
                    </a:lnT>
                  </a:tcPr>
                </a:tc>
                <a:tc>
                  <a:txBody>
                    <a:bodyPr/>
                    <a:lstStyle/>
                    <a:p>
                      <a:pPr algn="ctr"/>
                      <a:endParaRPr lang="en-US"/>
                    </a:p>
                  </a:txBody>
                  <a:tcPr>
                    <a:lnT w="12700" cap="flat" cmpd="sng" algn="ctr">
                      <a:solidFill>
                        <a:schemeClr val="bg1">
                          <a:lumMod val="95000"/>
                        </a:schemeClr>
                      </a:solidFill>
                      <a:prstDash val="solid"/>
                      <a:round/>
                      <a:headEnd type="none" w="med" len="med"/>
                      <a:tailEnd type="none" w="med" len="med"/>
                    </a:lnT>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932288565"/>
                  </a:ext>
                </a:extLst>
              </a:tr>
              <a:tr h="0">
                <a:tc>
                  <a:txBody>
                    <a:bodyPr/>
                    <a:lstStyle/>
                    <a:p>
                      <a:pPr algn="r"/>
                      <a:r>
                        <a:rPr lang="en-US" sz="1600" dirty="0">
                          <a:solidFill>
                            <a:schemeClr val="tx1">
                              <a:lumMod val="75000"/>
                              <a:lumOff val="25000"/>
                            </a:schemeClr>
                          </a:solidFill>
                        </a:rPr>
                        <a:t>Eureka</a:t>
                      </a:r>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433620897"/>
                  </a:ext>
                </a:extLst>
              </a:tr>
              <a:tr h="0">
                <a:tc>
                  <a:txBody>
                    <a:bodyPr/>
                    <a:lstStyle/>
                    <a:p>
                      <a:pPr algn="r"/>
                      <a:r>
                        <a:rPr lang="en-US" sz="1600" dirty="0" err="1">
                          <a:solidFill>
                            <a:schemeClr val="tx1">
                              <a:lumMod val="75000"/>
                              <a:lumOff val="25000"/>
                            </a:schemeClr>
                          </a:solidFill>
                        </a:rPr>
                        <a:t>Evidation</a:t>
                      </a:r>
                      <a:endParaRPr lang="en-US" sz="1600" dirty="0">
                        <a:solidFill>
                          <a:schemeClr val="tx1">
                            <a:lumMod val="75000"/>
                            <a:lumOff val="25000"/>
                          </a:schemeClr>
                        </a:solidFill>
                      </a:endParaRPr>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799676167"/>
                  </a:ext>
                </a:extLst>
              </a:tr>
              <a:tr h="0">
                <a:tc>
                  <a:txBody>
                    <a:bodyPr/>
                    <a:lstStyle/>
                    <a:p>
                      <a:pPr algn="r"/>
                      <a:r>
                        <a:rPr lang="en-US" sz="1600" b="0" dirty="0" err="1"/>
                        <a:t>Koneksa</a:t>
                      </a:r>
                      <a:endParaRPr lang="en-US" sz="1600" b="0"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134197190"/>
                  </a:ext>
                </a:extLst>
              </a:tr>
              <a:tr h="0">
                <a:tc>
                  <a:txBody>
                    <a:bodyPr/>
                    <a:lstStyle/>
                    <a:p>
                      <a:r>
                        <a:rPr lang="en-US" sz="1600" b="1" dirty="0">
                          <a:solidFill>
                            <a:schemeClr val="tx1">
                              <a:lumMod val="75000"/>
                              <a:lumOff val="25000"/>
                            </a:schemeClr>
                          </a:solidFill>
                        </a:rPr>
                        <a:t>Care focused</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101225603"/>
                  </a:ext>
                </a:extLst>
              </a:tr>
              <a:tr h="0">
                <a:tc>
                  <a:txBody>
                    <a:bodyPr/>
                    <a:lstStyle/>
                    <a:p>
                      <a:pPr algn="r"/>
                      <a:r>
                        <a:rPr lang="en-US" sz="1600" dirty="0">
                          <a:solidFill>
                            <a:schemeClr val="tx1">
                              <a:lumMod val="75000"/>
                              <a:lumOff val="25000"/>
                            </a:schemeClr>
                          </a:solidFill>
                        </a:rPr>
                        <a:t>Outcomes</a:t>
                      </a:r>
                    </a:p>
                  </a:txBody>
                  <a:tcPr/>
                </a:tc>
                <a:tc>
                  <a:txBody>
                    <a:bodyPr/>
                    <a:lstStyle/>
                    <a:p>
                      <a:pPr algn="ctr"/>
                      <a:endParaRPr lang="en-US"/>
                    </a:p>
                  </a:txBody>
                  <a:tcPr/>
                </a:tc>
                <a:tc>
                  <a:txBody>
                    <a:bodyPr/>
                    <a:lstStyle/>
                    <a:p>
                      <a:pPr algn="ctr"/>
                      <a:endParaRPr lang="en-US" dirty="0">
                        <a:latin typeface="Symbol" pitchFamily="2" charset="2"/>
                      </a:endParaRP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28086512"/>
                  </a:ext>
                </a:extLst>
              </a:tr>
              <a:tr h="0">
                <a:tc>
                  <a:txBody>
                    <a:bodyPr/>
                    <a:lstStyle/>
                    <a:p>
                      <a:r>
                        <a:rPr lang="en-US" sz="1600" b="1" dirty="0">
                          <a:solidFill>
                            <a:schemeClr val="tx1">
                              <a:lumMod val="75000"/>
                              <a:lumOff val="25000"/>
                            </a:schemeClr>
                          </a:solidFill>
                        </a:rPr>
                        <a:t>LHS focused</a:t>
                      </a:r>
                    </a:p>
                  </a:txBody>
                  <a:tcPr/>
                </a:tc>
                <a:tc>
                  <a:txBody>
                    <a:bodyPr/>
                    <a:lstStyle/>
                    <a:p>
                      <a:pPr algn="ctr"/>
                      <a:endParaRPr lang="en-US"/>
                    </a:p>
                  </a:txBody>
                  <a:tcPr/>
                </a:tc>
                <a:tc>
                  <a:txBody>
                    <a:bodyPr/>
                    <a:lstStyle/>
                    <a:p>
                      <a:pPr algn="ctr"/>
                      <a:endParaRPr lang="en-US" dirty="0">
                        <a:latin typeface="Symbol" pitchFamily="2" charset="2"/>
                      </a:endParaRP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400638940"/>
                  </a:ext>
                </a:extLst>
              </a:tr>
              <a:tr h="0">
                <a:tc>
                  <a:txBody>
                    <a:bodyPr/>
                    <a:lstStyle/>
                    <a:p>
                      <a:pPr algn="r"/>
                      <a:r>
                        <a:rPr lang="en-US" sz="1600" dirty="0">
                          <a:solidFill>
                            <a:schemeClr val="tx1">
                              <a:lumMod val="75000"/>
                              <a:lumOff val="25000"/>
                            </a:schemeClr>
                          </a:solidFill>
                        </a:rPr>
                        <a:t>Overlap</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87876677"/>
                  </a:ext>
                </a:extLst>
              </a:tr>
              <a:tr h="0">
                <a:tc>
                  <a:txBody>
                    <a:bodyPr/>
                    <a:lstStyle/>
                    <a:p>
                      <a:pPr algn="r"/>
                      <a:r>
                        <a:rPr lang="en-US" sz="1600" dirty="0" err="1">
                          <a:solidFill>
                            <a:schemeClr val="tx1">
                              <a:lumMod val="75000"/>
                              <a:lumOff val="25000"/>
                            </a:schemeClr>
                          </a:solidFill>
                        </a:rPr>
                        <a:t>Vibrent</a:t>
                      </a:r>
                      <a:endParaRPr lang="en-US" sz="1600" dirty="0">
                        <a:solidFill>
                          <a:schemeClr val="tx1">
                            <a:lumMod val="75000"/>
                            <a:lumOff val="25000"/>
                          </a:schemeClr>
                        </a:solidFill>
                      </a:endParaRP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52515602"/>
                  </a:ext>
                </a:extLst>
              </a:tr>
            </a:tbl>
          </a:graphicData>
        </a:graphic>
      </p:graphicFrame>
      <p:pic>
        <p:nvPicPr>
          <p:cNvPr id="11" name="Picture 10">
            <a:extLst>
              <a:ext uri="{FF2B5EF4-FFF2-40B4-BE49-F238E27FC236}">
                <a16:creationId xmlns:a16="http://schemas.microsoft.com/office/drawing/2014/main" id="{10F8947D-E2B6-2747-91C9-1D1CF2EAD339}"/>
              </a:ext>
            </a:extLst>
          </p:cNvPr>
          <p:cNvPicPr>
            <a:picLocks noChangeAspect="1"/>
          </p:cNvPicPr>
          <p:nvPr/>
        </p:nvPicPr>
        <p:blipFill rotWithShape="1">
          <a:blip r:embed="rId3"/>
          <a:srcRect l="23321" t="43060" r="23737"/>
          <a:stretch/>
        </p:blipFill>
        <p:spPr>
          <a:xfrm>
            <a:off x="5891248" y="4276021"/>
            <a:ext cx="1359336" cy="954305"/>
          </a:xfrm>
          <a:prstGeom prst="rect">
            <a:avLst/>
          </a:prstGeom>
          <a:ln>
            <a:solidFill>
              <a:schemeClr val="bg1">
                <a:lumMod val="75000"/>
              </a:schemeClr>
            </a:solidFill>
          </a:ln>
        </p:spPr>
      </p:pic>
      <p:sp>
        <p:nvSpPr>
          <p:cNvPr id="2" name="Rectangle 1">
            <a:extLst>
              <a:ext uri="{FF2B5EF4-FFF2-40B4-BE49-F238E27FC236}">
                <a16:creationId xmlns:a16="http://schemas.microsoft.com/office/drawing/2014/main" id="{55BA69D9-DEC6-F944-8B91-2AB2AB8CC0FA}"/>
              </a:ext>
            </a:extLst>
          </p:cNvPr>
          <p:cNvSpPr/>
          <p:nvPr/>
        </p:nvSpPr>
        <p:spPr>
          <a:xfrm>
            <a:off x="2877313" y="1158240"/>
            <a:ext cx="524255" cy="579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CAA49BA-E3E1-F94C-A6D1-8DB0740A27EC}"/>
              </a:ext>
            </a:extLst>
          </p:cNvPr>
          <p:cNvGrpSpPr/>
          <p:nvPr/>
        </p:nvGrpSpPr>
        <p:grpSpPr>
          <a:xfrm>
            <a:off x="3095552" y="2779775"/>
            <a:ext cx="1682495" cy="1496246"/>
            <a:chOff x="4972440" y="637353"/>
            <a:chExt cx="2523744" cy="2200013"/>
          </a:xfrm>
        </p:grpSpPr>
        <p:pic>
          <p:nvPicPr>
            <p:cNvPr id="18" name="Picture 17">
              <a:extLst>
                <a:ext uri="{FF2B5EF4-FFF2-40B4-BE49-F238E27FC236}">
                  <a16:creationId xmlns:a16="http://schemas.microsoft.com/office/drawing/2014/main" id="{269DC51F-9686-DB47-9C81-9C183E50CB6F}"/>
                </a:ext>
              </a:extLst>
            </p:cNvPr>
            <p:cNvPicPr>
              <a:picLocks noChangeAspect="1"/>
            </p:cNvPicPr>
            <p:nvPr/>
          </p:nvPicPr>
          <p:blipFill rotWithShape="1">
            <a:blip r:embed="rId4"/>
            <a:srcRect l="21278" r="5699"/>
            <a:stretch/>
          </p:blipFill>
          <p:spPr>
            <a:xfrm>
              <a:off x="4972440" y="637353"/>
              <a:ext cx="2523744" cy="2200013"/>
            </a:xfrm>
            <a:prstGeom prst="rect">
              <a:avLst/>
            </a:prstGeom>
            <a:ln>
              <a:solidFill>
                <a:schemeClr val="bg1">
                  <a:lumMod val="75000"/>
                </a:schemeClr>
              </a:solidFill>
            </a:ln>
          </p:spPr>
        </p:pic>
        <p:sp>
          <p:nvSpPr>
            <p:cNvPr id="3" name="Rectangle 2">
              <a:extLst>
                <a:ext uri="{FF2B5EF4-FFF2-40B4-BE49-F238E27FC236}">
                  <a16:creationId xmlns:a16="http://schemas.microsoft.com/office/drawing/2014/main" id="{6F7B2DD6-A9CA-FF42-BAA9-CE69DB161070}"/>
                </a:ext>
              </a:extLst>
            </p:cNvPr>
            <p:cNvSpPr/>
            <p:nvPr/>
          </p:nvSpPr>
          <p:spPr>
            <a:xfrm>
              <a:off x="4972440" y="731520"/>
              <a:ext cx="428616" cy="42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1CBCC766-9BC7-504F-8254-FE779FCDB05D}"/>
              </a:ext>
            </a:extLst>
          </p:cNvPr>
          <p:cNvPicPr>
            <a:picLocks noChangeAspect="1"/>
          </p:cNvPicPr>
          <p:nvPr/>
        </p:nvPicPr>
        <p:blipFill rotWithShape="1">
          <a:blip r:embed="rId3"/>
          <a:srcRect l="23321" t="22427" r="23737"/>
          <a:stretch/>
        </p:blipFill>
        <p:spPr>
          <a:xfrm>
            <a:off x="9205032" y="4753174"/>
            <a:ext cx="1341048" cy="1282613"/>
          </a:xfrm>
          <a:prstGeom prst="rect">
            <a:avLst/>
          </a:prstGeom>
          <a:ln>
            <a:solidFill>
              <a:schemeClr val="bg1">
                <a:lumMod val="75000"/>
              </a:schemeClr>
            </a:solidFill>
          </a:ln>
        </p:spPr>
      </p:pic>
    </p:spTree>
    <p:extLst>
      <p:ext uri="{BB962C8B-B14F-4D97-AF65-F5344CB8AC3E}">
        <p14:creationId xmlns:p14="http://schemas.microsoft.com/office/powerpoint/2010/main" val="2808831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A09B5314-8A7B-5849-851B-2E8A2C9F8491}"/>
              </a:ext>
            </a:extLst>
          </p:cNvPr>
          <p:cNvSpPr>
            <a:spLocks noGrp="1" noChangeArrowheads="1"/>
          </p:cNvSpPr>
          <p:nvPr>
            <p:ph type="title"/>
          </p:nvPr>
        </p:nvSpPr>
        <p:spPr/>
        <p:txBody>
          <a:bodyPr>
            <a:normAutofit/>
          </a:bodyPr>
          <a:lstStyle/>
          <a:p>
            <a:pPr>
              <a:defRPr/>
            </a:pPr>
            <a:r>
              <a:rPr lang="en-US" sz="4000" dirty="0">
                <a:cs typeface="+mj-cs"/>
              </a:rPr>
              <a:t>Apple ResearchKit</a:t>
            </a:r>
          </a:p>
        </p:txBody>
      </p:sp>
      <p:sp>
        <p:nvSpPr>
          <p:cNvPr id="733186" name="Rectangle 2">
            <a:extLst>
              <a:ext uri="{FF2B5EF4-FFF2-40B4-BE49-F238E27FC236}">
                <a16:creationId xmlns:a16="http://schemas.microsoft.com/office/drawing/2014/main" id="{14DE7D13-054A-0F42-9C66-B0F266551D08}"/>
              </a:ext>
            </a:extLst>
          </p:cNvPr>
          <p:cNvSpPr>
            <a:spLocks noGrp="1" noChangeArrowheads="1"/>
          </p:cNvSpPr>
          <p:nvPr>
            <p:ph idx="1"/>
          </p:nvPr>
        </p:nvSpPr>
        <p:spPr>
          <a:xfrm>
            <a:off x="1097280" y="1845734"/>
            <a:ext cx="10058400" cy="4326466"/>
          </a:xfrm>
          <a:extLst>
            <a:ext uri="{91240B29-F687-4f45-9708-019B960494DF}"/>
          </a:extLst>
        </p:spPr>
        <p:txBody>
          <a:bodyPr vert="horz" lIns="85817" tIns="42908" rIns="85817" bIns="42908" rtlCol="0">
            <a:normAutofit fontScale="92500" lnSpcReduction="20000"/>
          </a:bodyPr>
          <a:lstStyle/>
          <a:p>
            <a:pPr>
              <a:lnSpc>
                <a:spcPct val="100000"/>
              </a:lnSpc>
              <a:defRPr/>
            </a:pPr>
            <a:r>
              <a:rPr lang="en-US" sz="2200" dirty="0">
                <a:hlinkClick r:id="rId3"/>
              </a:rPr>
              <a:t>ResearchKit</a:t>
            </a:r>
            <a:endParaRPr lang="en-US" sz="2200" dirty="0"/>
          </a:p>
          <a:p>
            <a:pPr lvl="1">
              <a:lnSpc>
                <a:spcPct val="100000"/>
              </a:lnSpc>
              <a:defRPr/>
            </a:pPr>
            <a:r>
              <a:rPr lang="en-US" dirty="0"/>
              <a:t>an open source set of code for iPhone-based informed consent, survey collection, sensor collection (via HealthKit activity, steps, etc), and data storage and data sharing (with Sage Bionetworks)</a:t>
            </a:r>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a:lnSpc>
                <a:spcPct val="100000"/>
              </a:lnSpc>
              <a:defRPr/>
            </a:pPr>
            <a:endParaRPr lang="en-US" sz="2200" dirty="0">
              <a:hlinkClick r:id="" action="ppaction://noaction"/>
            </a:endParaRPr>
          </a:p>
          <a:p>
            <a:pPr>
              <a:lnSpc>
                <a:spcPct val="100000"/>
              </a:lnSpc>
              <a:defRPr/>
            </a:pPr>
            <a:endParaRPr lang="en-US" sz="2200" dirty="0">
              <a:hlinkClick r:id="" action="ppaction://noaction"/>
            </a:endParaRPr>
          </a:p>
          <a:p>
            <a:pPr>
              <a:lnSpc>
                <a:spcPct val="100000"/>
              </a:lnSpc>
              <a:defRPr/>
            </a:pPr>
            <a:r>
              <a:rPr lang="en-US" sz="2200" dirty="0">
                <a:hlinkClick r:id="" action="ppaction://noaction"/>
              </a:rPr>
              <a:t>ResearchStack</a:t>
            </a:r>
            <a:r>
              <a:rPr lang="en-US" sz="2200" dirty="0"/>
              <a:t> </a:t>
            </a:r>
            <a:r>
              <a:rPr lang="en-US" sz="1500" dirty="0"/>
              <a:t>(from Open </a:t>
            </a:r>
            <a:r>
              <a:rPr lang="en-US" sz="1500" dirty="0" err="1"/>
              <a:t>mHealth</a:t>
            </a:r>
            <a:r>
              <a:rPr lang="en-US" sz="1500" dirty="0"/>
              <a:t>, Cornell and RWJF)</a:t>
            </a:r>
            <a:endParaRPr lang="en-US" sz="2200" dirty="0"/>
          </a:p>
          <a:p>
            <a:pPr lvl="1">
              <a:lnSpc>
                <a:spcPct val="100000"/>
              </a:lnSpc>
              <a:defRPr/>
            </a:pPr>
            <a:r>
              <a:rPr lang="en-US" dirty="0"/>
              <a:t>Android version of ResearchKit that accesses GoogleFit for on-board sensors</a:t>
            </a:r>
          </a:p>
          <a:p>
            <a:pPr lvl="1">
              <a:lnSpc>
                <a:spcPct val="100000"/>
              </a:lnSpc>
              <a:defRPr/>
            </a:pPr>
            <a:endParaRPr lang="en-US" sz="1400" dirty="0"/>
          </a:p>
          <a:p>
            <a:pPr marL="0" indent="0">
              <a:lnSpc>
                <a:spcPct val="100000"/>
              </a:lnSpc>
              <a:buNone/>
              <a:defRPr/>
            </a:pPr>
            <a:endParaRPr lang="en-US" sz="1600" dirty="0"/>
          </a:p>
          <a:p>
            <a:pPr>
              <a:lnSpc>
                <a:spcPct val="100000"/>
              </a:lnSpc>
              <a:defRPr/>
            </a:pPr>
            <a:endParaRPr lang="en-US" dirty="0"/>
          </a:p>
          <a:p>
            <a:pPr>
              <a:lnSpc>
                <a:spcPct val="100000"/>
              </a:lnSpc>
              <a:defRPr/>
            </a:pPr>
            <a:endParaRPr lang="en-US" sz="2200" dirty="0"/>
          </a:p>
          <a:p>
            <a:pPr lvl="1">
              <a:lnSpc>
                <a:spcPct val="100000"/>
              </a:lnSpc>
              <a:defRPr/>
            </a:pPr>
            <a:endParaRPr lang="en-US" sz="2000" dirty="0"/>
          </a:p>
        </p:txBody>
      </p:sp>
      <p:pic>
        <p:nvPicPr>
          <p:cNvPr id="117765" name="Picture 1">
            <a:extLst>
              <a:ext uri="{FF2B5EF4-FFF2-40B4-BE49-F238E27FC236}">
                <a16:creationId xmlns:a16="http://schemas.microsoft.com/office/drawing/2014/main" id="{EE97B052-EBE7-0441-B362-8997A7FD18B8}"/>
              </a:ext>
            </a:extLst>
          </p:cNvPr>
          <p:cNvPicPr>
            <a:picLocks noChangeAspect="1"/>
          </p:cNvPicPr>
          <p:nvPr/>
        </p:nvPicPr>
        <p:blipFill>
          <a:blip r:embed="rId4">
            <a:extLst>
              <a:ext uri="{28A0092B-C50C-407E-A947-70E740481C1C}">
                <a14:useLocalDpi xmlns:a14="http://schemas.microsoft.com/office/drawing/2010/main" val="0"/>
              </a:ext>
            </a:extLst>
          </a:blip>
          <a:srcRect l="2821" t="7777" r="49835" b="2222"/>
          <a:stretch>
            <a:fillRect/>
          </a:stretch>
        </p:blipFill>
        <p:spPr bwMode="auto">
          <a:xfrm>
            <a:off x="3175001" y="2819401"/>
            <a:ext cx="1439863" cy="24304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7766" name="Picture 2">
            <a:extLst>
              <a:ext uri="{FF2B5EF4-FFF2-40B4-BE49-F238E27FC236}">
                <a16:creationId xmlns:a16="http://schemas.microsoft.com/office/drawing/2014/main" id="{D4920B35-E0C2-8146-827B-93DA2871FC0B}"/>
              </a:ext>
            </a:extLst>
          </p:cNvPr>
          <p:cNvPicPr>
            <a:picLocks noChangeAspect="1"/>
          </p:cNvPicPr>
          <p:nvPr/>
        </p:nvPicPr>
        <p:blipFill>
          <a:blip r:embed="rId5">
            <a:extLst>
              <a:ext uri="{28A0092B-C50C-407E-A947-70E740481C1C}">
                <a14:useLocalDpi xmlns:a14="http://schemas.microsoft.com/office/drawing/2010/main" val="0"/>
              </a:ext>
            </a:extLst>
          </a:blip>
          <a:srcRect l="12956" t="2222" r="12956" b="2222"/>
          <a:stretch>
            <a:fillRect/>
          </a:stretch>
        </p:blipFill>
        <p:spPr bwMode="auto">
          <a:xfrm>
            <a:off x="5516563" y="2819400"/>
            <a:ext cx="12636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3">
            <a:extLst>
              <a:ext uri="{FF2B5EF4-FFF2-40B4-BE49-F238E27FC236}">
                <a16:creationId xmlns:a16="http://schemas.microsoft.com/office/drawing/2014/main" id="{18AD0BDB-C400-8C4D-91AF-301BFF0E62C3}"/>
              </a:ext>
            </a:extLst>
          </p:cNvPr>
          <p:cNvPicPr>
            <a:picLocks noChangeAspect="1"/>
          </p:cNvPicPr>
          <p:nvPr/>
        </p:nvPicPr>
        <p:blipFill>
          <a:blip r:embed="rId6">
            <a:extLst>
              <a:ext uri="{28A0092B-C50C-407E-A947-70E740481C1C}">
                <a14:useLocalDpi xmlns:a14="http://schemas.microsoft.com/office/drawing/2010/main" val="0"/>
              </a:ext>
            </a:extLst>
          </a:blip>
          <a:srcRect l="1884" t="1852" r="50323" b="2222"/>
          <a:stretch>
            <a:fillRect/>
          </a:stretch>
        </p:blipFill>
        <p:spPr bwMode="auto">
          <a:xfrm>
            <a:off x="7688264" y="2819400"/>
            <a:ext cx="1404937"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a:extLst>
              <a:ext uri="{FF2B5EF4-FFF2-40B4-BE49-F238E27FC236}">
                <a16:creationId xmlns:a16="http://schemas.microsoft.com/office/drawing/2014/main" id="{650DDC5A-93C1-2048-87C8-5D75913FD511}"/>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10" name="Footer Placeholder 4">
            <a:extLst>
              <a:ext uri="{FF2B5EF4-FFF2-40B4-BE49-F238E27FC236}">
                <a16:creationId xmlns:a16="http://schemas.microsoft.com/office/drawing/2014/main" id="{6D7B526A-B71C-004C-A5AC-B82EEC76C5C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40839784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34273F54-D3A1-F945-AF2C-8374426C35DD}"/>
              </a:ext>
            </a:extLst>
          </p:cNvPr>
          <p:cNvSpPr>
            <a:spLocks noGrp="1" noChangeArrowheads="1"/>
          </p:cNvSpPr>
          <p:nvPr>
            <p:ph type="title"/>
          </p:nvPr>
        </p:nvSpPr>
        <p:spPr/>
        <p:txBody>
          <a:bodyPr>
            <a:normAutofit/>
          </a:bodyPr>
          <a:lstStyle/>
          <a:p>
            <a:r>
              <a:rPr lang="en-US" altLang="en-US" sz="4000" dirty="0">
                <a:hlinkClick r:id="rId3"/>
              </a:rPr>
              <a:t>Eureka</a:t>
            </a:r>
            <a:r>
              <a:rPr lang="en-US" altLang="en-US" sz="4000" dirty="0"/>
              <a:t> Platform</a:t>
            </a:r>
          </a:p>
        </p:txBody>
      </p:sp>
      <p:sp>
        <p:nvSpPr>
          <p:cNvPr id="7" name="Date Placeholder 3">
            <a:extLst>
              <a:ext uri="{FF2B5EF4-FFF2-40B4-BE49-F238E27FC236}">
                <a16:creationId xmlns:a16="http://schemas.microsoft.com/office/drawing/2014/main" id="{34C3F453-C032-AB41-A472-BCC8E12444D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8" name="Footer Placeholder 4">
            <a:extLst>
              <a:ext uri="{FF2B5EF4-FFF2-40B4-BE49-F238E27FC236}">
                <a16:creationId xmlns:a16="http://schemas.microsoft.com/office/drawing/2014/main" id="{8F871B43-B302-FD4F-95E4-38D19195B77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pic>
        <p:nvPicPr>
          <p:cNvPr id="9" name="Picture 8">
            <a:extLst>
              <a:ext uri="{FF2B5EF4-FFF2-40B4-BE49-F238E27FC236}">
                <a16:creationId xmlns:a16="http://schemas.microsoft.com/office/drawing/2014/main" id="{F70BF021-4173-9E4E-9A52-49B1E3E5B93B}"/>
              </a:ext>
            </a:extLst>
          </p:cNvPr>
          <p:cNvPicPr>
            <a:picLocks noChangeAspect="1"/>
          </p:cNvPicPr>
          <p:nvPr/>
        </p:nvPicPr>
        <p:blipFill rotWithShape="1">
          <a:blip r:embed="rId4"/>
          <a:srcRect l="3253" t="24117" r="51801" b="18299"/>
          <a:stretch/>
        </p:blipFill>
        <p:spPr>
          <a:xfrm>
            <a:off x="1008753" y="1925814"/>
            <a:ext cx="5399315" cy="3836357"/>
          </a:xfrm>
          <a:prstGeom prst="rect">
            <a:avLst/>
          </a:prstGeom>
        </p:spPr>
      </p:pic>
      <p:pic>
        <p:nvPicPr>
          <p:cNvPr id="10" name="Picture 9">
            <a:extLst>
              <a:ext uri="{FF2B5EF4-FFF2-40B4-BE49-F238E27FC236}">
                <a16:creationId xmlns:a16="http://schemas.microsoft.com/office/drawing/2014/main" id="{A8DF1D43-B8C7-E748-A6EE-3135A42735FE}"/>
              </a:ext>
            </a:extLst>
          </p:cNvPr>
          <p:cNvPicPr>
            <a:picLocks noChangeAspect="1"/>
          </p:cNvPicPr>
          <p:nvPr/>
        </p:nvPicPr>
        <p:blipFill rotWithShape="1">
          <a:blip r:embed="rId4"/>
          <a:srcRect l="52116"/>
          <a:stretch/>
        </p:blipFill>
        <p:spPr>
          <a:xfrm>
            <a:off x="6538697" y="286603"/>
            <a:ext cx="5230574" cy="6057979"/>
          </a:xfrm>
          <a:prstGeom prst="rect">
            <a:avLst/>
          </a:prstGeom>
        </p:spPr>
      </p:pic>
    </p:spTree>
    <p:extLst>
      <p:ext uri="{BB962C8B-B14F-4D97-AF65-F5344CB8AC3E}">
        <p14:creationId xmlns:p14="http://schemas.microsoft.com/office/powerpoint/2010/main" val="162769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9107-22F8-4041-8CC6-510824232E54}"/>
              </a:ext>
            </a:extLst>
          </p:cNvPr>
          <p:cNvSpPr>
            <a:spLocks noGrp="1"/>
          </p:cNvSpPr>
          <p:nvPr>
            <p:ph type="title"/>
          </p:nvPr>
        </p:nvSpPr>
        <p:spPr/>
        <p:txBody>
          <a:bodyPr>
            <a:normAutofit/>
          </a:bodyPr>
          <a:lstStyle/>
          <a:p>
            <a:r>
              <a:rPr lang="en-US" sz="4000" dirty="0">
                <a:hlinkClick r:id="rId2"/>
              </a:rPr>
              <a:t>Evidation Health</a:t>
            </a:r>
            <a:endParaRPr lang="en-US" sz="4000" dirty="0"/>
          </a:p>
        </p:txBody>
      </p:sp>
      <p:sp>
        <p:nvSpPr>
          <p:cNvPr id="3" name="Content Placeholder 2">
            <a:extLst>
              <a:ext uri="{FF2B5EF4-FFF2-40B4-BE49-F238E27FC236}">
                <a16:creationId xmlns:a16="http://schemas.microsoft.com/office/drawing/2014/main" id="{AE2CA685-2954-A840-A161-FC9C8E57E28F}"/>
              </a:ext>
            </a:extLst>
          </p:cNvPr>
          <p:cNvSpPr>
            <a:spLocks noGrp="1"/>
          </p:cNvSpPr>
          <p:nvPr>
            <p:ph idx="1"/>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D64D20D5-11E5-9D44-A5A2-257F4C4697B4}"/>
              </a:ext>
            </a:extLst>
          </p:cNvPr>
          <p:cNvPicPr>
            <a:picLocks noChangeAspect="1"/>
          </p:cNvPicPr>
          <p:nvPr/>
        </p:nvPicPr>
        <p:blipFill>
          <a:blip r:embed="rId3"/>
          <a:stretch>
            <a:fillRect/>
          </a:stretch>
        </p:blipFill>
        <p:spPr>
          <a:xfrm>
            <a:off x="1783987" y="1947765"/>
            <a:ext cx="8684986" cy="4240644"/>
          </a:xfrm>
          <a:prstGeom prst="rect">
            <a:avLst/>
          </a:prstGeom>
        </p:spPr>
      </p:pic>
      <p:sp>
        <p:nvSpPr>
          <p:cNvPr id="7" name="Date Placeholder 3">
            <a:extLst>
              <a:ext uri="{FF2B5EF4-FFF2-40B4-BE49-F238E27FC236}">
                <a16:creationId xmlns:a16="http://schemas.microsoft.com/office/drawing/2014/main" id="{58E783A5-2DEB-B745-BBBF-F71ABEEA6C6E}"/>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8" name="Footer Placeholder 4">
            <a:extLst>
              <a:ext uri="{FF2B5EF4-FFF2-40B4-BE49-F238E27FC236}">
                <a16:creationId xmlns:a16="http://schemas.microsoft.com/office/drawing/2014/main" id="{22FA1079-FC25-D24C-BA42-2459C3452EE6}"/>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61010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9107-22F8-4041-8CC6-510824232E54}"/>
              </a:ext>
            </a:extLst>
          </p:cNvPr>
          <p:cNvSpPr>
            <a:spLocks noGrp="1"/>
          </p:cNvSpPr>
          <p:nvPr>
            <p:ph type="title"/>
          </p:nvPr>
        </p:nvSpPr>
        <p:spPr/>
        <p:txBody>
          <a:bodyPr>
            <a:normAutofit/>
          </a:bodyPr>
          <a:lstStyle/>
          <a:p>
            <a:r>
              <a:rPr lang="en-US" sz="4000" dirty="0">
                <a:hlinkClick r:id="rId2"/>
              </a:rPr>
              <a:t>Koneksa Health</a:t>
            </a:r>
            <a:endParaRPr lang="en-US" sz="4000" dirty="0"/>
          </a:p>
        </p:txBody>
      </p:sp>
      <p:sp>
        <p:nvSpPr>
          <p:cNvPr id="3" name="Content Placeholder 2">
            <a:extLst>
              <a:ext uri="{FF2B5EF4-FFF2-40B4-BE49-F238E27FC236}">
                <a16:creationId xmlns:a16="http://schemas.microsoft.com/office/drawing/2014/main" id="{AE2CA685-2954-A840-A161-FC9C8E57E28F}"/>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40E061B1-D4F1-1344-84CD-50AAB1F231DC}"/>
              </a:ext>
            </a:extLst>
          </p:cNvPr>
          <p:cNvPicPr>
            <a:picLocks noChangeAspect="1"/>
          </p:cNvPicPr>
          <p:nvPr/>
        </p:nvPicPr>
        <p:blipFill>
          <a:blip r:embed="rId3"/>
          <a:stretch>
            <a:fillRect/>
          </a:stretch>
        </p:blipFill>
        <p:spPr>
          <a:xfrm>
            <a:off x="1492486" y="1845734"/>
            <a:ext cx="9263337" cy="4437274"/>
          </a:xfrm>
          <a:prstGeom prst="rect">
            <a:avLst/>
          </a:prstGeom>
        </p:spPr>
      </p:pic>
      <p:sp>
        <p:nvSpPr>
          <p:cNvPr id="6" name="Date Placeholder 3">
            <a:extLst>
              <a:ext uri="{FF2B5EF4-FFF2-40B4-BE49-F238E27FC236}">
                <a16:creationId xmlns:a16="http://schemas.microsoft.com/office/drawing/2014/main" id="{EE3E7907-D5CD-B144-8E39-3E253A0A31F9}"/>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A4F824DF-CE4D-BE4C-B65A-950EE5A0E7E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55522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9107-22F8-4041-8CC6-510824232E54}"/>
              </a:ext>
            </a:extLst>
          </p:cNvPr>
          <p:cNvSpPr>
            <a:spLocks noGrp="1"/>
          </p:cNvSpPr>
          <p:nvPr>
            <p:ph type="title"/>
          </p:nvPr>
        </p:nvSpPr>
        <p:spPr/>
        <p:txBody>
          <a:bodyPr>
            <a:normAutofit/>
          </a:bodyPr>
          <a:lstStyle/>
          <a:p>
            <a:r>
              <a:rPr lang="en-US" sz="4000" dirty="0" err="1">
                <a:hlinkClick r:id="rId2"/>
              </a:rPr>
              <a:t>Vibrent</a:t>
            </a:r>
            <a:r>
              <a:rPr lang="en-US" sz="4000" dirty="0">
                <a:hlinkClick r:id="rId2"/>
              </a:rPr>
              <a:t> Health</a:t>
            </a:r>
            <a:r>
              <a:rPr lang="en-US" sz="4000" dirty="0"/>
              <a:t>: SaaS for LHS </a:t>
            </a:r>
          </a:p>
        </p:txBody>
      </p:sp>
      <p:sp>
        <p:nvSpPr>
          <p:cNvPr id="3" name="Content Placeholder 2">
            <a:extLst>
              <a:ext uri="{FF2B5EF4-FFF2-40B4-BE49-F238E27FC236}">
                <a16:creationId xmlns:a16="http://schemas.microsoft.com/office/drawing/2014/main" id="{AE2CA685-2954-A840-A161-FC9C8E57E28F}"/>
              </a:ext>
            </a:extLst>
          </p:cNvPr>
          <p:cNvSpPr>
            <a:spLocks noGrp="1"/>
          </p:cNvSpPr>
          <p:nvPr>
            <p:ph idx="1"/>
          </p:nvPr>
        </p:nvSpPr>
        <p:spPr/>
        <p:txBody>
          <a:bodyPr/>
          <a:lstStyle/>
          <a:p>
            <a:r>
              <a:rPr lang="en-US" dirty="0"/>
              <a:t>“Software as a Service” for a Learning Health System</a:t>
            </a:r>
          </a:p>
          <a:p>
            <a:pPr lvl="1"/>
            <a:r>
              <a:rPr lang="en-US" dirty="0"/>
              <a:t>SaaS: client-server model, where the software/service is in the cloud and you don’t need a lot of hardware or software on your own thin client</a:t>
            </a:r>
          </a:p>
          <a:p>
            <a:r>
              <a:rPr lang="en-US" dirty="0"/>
              <a:t>Emphasizes both protocol-driven data collection and therapeutics as well as using data in real-time clinical care</a:t>
            </a:r>
          </a:p>
          <a:p>
            <a:r>
              <a:rPr lang="en-US" dirty="0" err="1"/>
              <a:t>Vibrent</a:t>
            </a:r>
            <a:r>
              <a:rPr lang="en-US" dirty="0"/>
              <a:t> is the Participant Technology Center for the NIH All of Us 1,000,000 person cohort</a:t>
            </a:r>
          </a:p>
        </p:txBody>
      </p:sp>
      <p:sp>
        <p:nvSpPr>
          <p:cNvPr id="5" name="Date Placeholder 3">
            <a:extLst>
              <a:ext uri="{FF2B5EF4-FFF2-40B4-BE49-F238E27FC236}">
                <a16:creationId xmlns:a16="http://schemas.microsoft.com/office/drawing/2014/main" id="{CBAD2562-C2A4-9042-88CF-03BEF7DDD736}"/>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C3B3ABB3-6B44-144A-B00E-DFFAE171B9E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8143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lstStyle/>
          <a:p>
            <a:pPr>
              <a:defRPr/>
            </a:pPr>
            <a:r>
              <a:rPr lang="en-US"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cs typeface="+mn-cs"/>
              </a:rPr>
              <a:t>Digital </a:t>
            </a:r>
            <a:r>
              <a:rPr lang="en-US" dirty="0"/>
              <a:t>divide</a:t>
            </a:r>
          </a:p>
          <a:p>
            <a:pPr lvl="1">
              <a:lnSpc>
                <a:spcPct val="100000"/>
              </a:lnSpc>
              <a:defRPr/>
            </a:pPr>
            <a:r>
              <a:rPr lang="en-US" dirty="0"/>
              <a:t>Internet usage</a:t>
            </a:r>
          </a:p>
          <a:p>
            <a:pPr lvl="1">
              <a:lnSpc>
                <a:spcPct val="100000"/>
              </a:lnSpc>
              <a:defRPr/>
            </a:pPr>
            <a:r>
              <a:rPr lang="en-US" dirty="0"/>
              <a:t>Mobile and </a:t>
            </a:r>
            <a:r>
              <a:rPr lang="en-US"/>
              <a:t>social media usage</a:t>
            </a:r>
            <a:endParaRPr lang="en-US" dirty="0"/>
          </a:p>
          <a:p>
            <a:pPr>
              <a:lnSpc>
                <a:spcPct val="100000"/>
              </a:lnSpc>
              <a:defRPr/>
            </a:pPr>
            <a:r>
              <a:rPr lang="en-US" dirty="0">
                <a:solidFill>
                  <a:schemeClr val="bg1">
                    <a:lumMod val="75000"/>
                  </a:schemeClr>
                </a:solidFill>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solidFill>
                  <a:schemeClr val="bg1">
                    <a:lumMod val="75000"/>
                  </a:schemeClr>
                </a:solidFill>
              </a:rPr>
              <a:t>Outcomes assessment and Engagement</a:t>
            </a:r>
            <a:endParaRPr lang="en-US" dirty="0">
              <a:solidFill>
                <a:schemeClr val="bg1">
                  <a:lumMod val="75000"/>
                </a:schemeClr>
              </a:solidFill>
              <a:cs typeface="+mn-cs"/>
            </a:endParaRPr>
          </a:p>
          <a:p>
            <a:pPr lvl="1">
              <a:lnSpc>
                <a:spcPct val="100000"/>
              </a:lnSpc>
              <a:defRPr/>
            </a:pPr>
            <a:r>
              <a:rPr lang="en-US" dirty="0">
                <a:solidFill>
                  <a:schemeClr val="bg1">
                    <a:lumMod val="75000"/>
                  </a:schemeClr>
                </a:solidFill>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8888774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0A43F653-64E1-0345-90BE-83F8C0C544B8}"/>
              </a:ext>
            </a:extLst>
          </p:cNvPr>
          <p:cNvSpPr>
            <a:spLocks noGrp="1" noChangeArrowheads="1"/>
          </p:cNvSpPr>
          <p:nvPr>
            <p:ph type="title"/>
          </p:nvPr>
        </p:nvSpPr>
        <p:spPr/>
        <p:txBody>
          <a:bodyPr>
            <a:normAutofit/>
          </a:bodyPr>
          <a:lstStyle/>
          <a:p>
            <a:r>
              <a:rPr lang="en-US" altLang="en-US" sz="4000" dirty="0"/>
              <a:t>Problem Set #2</a:t>
            </a:r>
          </a:p>
        </p:txBody>
      </p:sp>
      <p:sp>
        <p:nvSpPr>
          <p:cNvPr id="52226" name="Content Placeholder 2">
            <a:extLst>
              <a:ext uri="{FF2B5EF4-FFF2-40B4-BE49-F238E27FC236}">
                <a16:creationId xmlns:a16="http://schemas.microsoft.com/office/drawing/2014/main" id="{E3027570-532E-224F-87F0-D45360696A9B}"/>
              </a:ext>
            </a:extLst>
          </p:cNvPr>
          <p:cNvSpPr>
            <a:spLocks noGrp="1" noChangeArrowheads="1"/>
          </p:cNvSpPr>
          <p:nvPr>
            <p:ph idx="1"/>
          </p:nvPr>
        </p:nvSpPr>
        <p:spPr/>
        <p:txBody>
          <a:bodyPr/>
          <a:lstStyle/>
          <a:p>
            <a:r>
              <a:rPr lang="en-US" altLang="en-US" sz="1900" dirty="0">
                <a:latin typeface="Calibri" panose="020F0502020204030204" pitchFamily="34" charset="0"/>
                <a:cs typeface="Calibri" panose="020F0502020204030204" pitchFamily="34" charset="0"/>
              </a:rPr>
              <a:t>Reflections on building your own clinical decision support system?</a:t>
            </a:r>
            <a:endParaRPr lang="en-US" altLang="en-US" sz="1900" b="1" dirty="0">
              <a:latin typeface="Calibri" panose="020F0502020204030204" pitchFamily="34" charset="0"/>
              <a:cs typeface="Calibri" panose="020F0502020204030204" pitchFamily="34" charset="0"/>
            </a:endParaRPr>
          </a:p>
          <a:p>
            <a:endParaRPr lang="en-US" altLang="en-US" dirty="0"/>
          </a:p>
          <a:p>
            <a:endParaRPr lang="en-US" altLang="en-US" dirty="0"/>
          </a:p>
        </p:txBody>
      </p:sp>
      <p:sp>
        <p:nvSpPr>
          <p:cNvPr id="6" name="Date Placeholder 3">
            <a:extLst>
              <a:ext uri="{FF2B5EF4-FFF2-40B4-BE49-F238E27FC236}">
                <a16:creationId xmlns:a16="http://schemas.microsoft.com/office/drawing/2014/main" id="{E073193E-4B20-0049-9A45-5F4385540513}"/>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5D55C24E-AA76-C044-810A-8E03F428174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939289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a:extLst>
              <a:ext uri="{FF2B5EF4-FFF2-40B4-BE49-F238E27FC236}">
                <a16:creationId xmlns:a16="http://schemas.microsoft.com/office/drawing/2014/main" id="{310DD119-D27B-B44F-A5F5-F52693674189}"/>
              </a:ext>
            </a:extLst>
          </p:cNvPr>
          <p:cNvSpPr>
            <a:spLocks noGrp="1" noChangeArrowheads="1"/>
          </p:cNvSpPr>
          <p:nvPr>
            <p:ph type="title"/>
          </p:nvPr>
        </p:nvSpPr>
        <p:spPr/>
        <p:txBody>
          <a:bodyPr>
            <a:normAutofit/>
          </a:bodyPr>
          <a:lstStyle/>
          <a:p>
            <a:r>
              <a:rPr lang="en-US" altLang="en-US" sz="4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Internet Use by Age</a:t>
            </a:r>
            <a:endParaRPr lang="en-US" alt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0B5124-C2A3-AD48-B4AD-19AC68F719BC}"/>
              </a:ext>
            </a:extLst>
          </p:cNvPr>
          <p:cNvPicPr>
            <a:picLocks noChangeAspect="1"/>
          </p:cNvPicPr>
          <p:nvPr/>
        </p:nvPicPr>
        <p:blipFill>
          <a:blip r:embed="rId2"/>
          <a:stretch>
            <a:fillRect/>
          </a:stretch>
        </p:blipFill>
        <p:spPr>
          <a:xfrm>
            <a:off x="1097280" y="2008741"/>
            <a:ext cx="7408902" cy="3908869"/>
          </a:xfrm>
          <a:prstGeom prst="rect">
            <a:avLst/>
          </a:prstGeom>
        </p:spPr>
      </p:pic>
      <p:sp>
        <p:nvSpPr>
          <p:cNvPr id="71683" name="Rectangle 3">
            <a:extLst>
              <a:ext uri="{FF2B5EF4-FFF2-40B4-BE49-F238E27FC236}">
                <a16:creationId xmlns:a16="http://schemas.microsoft.com/office/drawing/2014/main" id="{DBE818D6-4193-5F46-B51C-701E28E22784}"/>
              </a:ext>
            </a:extLst>
          </p:cNvPr>
          <p:cNvSpPr>
            <a:spLocks noChangeArrowheads="1"/>
          </p:cNvSpPr>
          <p:nvPr/>
        </p:nvSpPr>
        <p:spPr bwMode="auto">
          <a:xfrm>
            <a:off x="7125607" y="5927906"/>
            <a:ext cx="5066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i="1" dirty="0">
                <a:latin typeface="Calibri" panose="020F0502020204030204" pitchFamily="34" charset="0"/>
                <a:cs typeface="Calibri" panose="020F0502020204030204" pitchFamily="34" charset="0"/>
              </a:rPr>
              <a:t>http://</a:t>
            </a:r>
            <a:r>
              <a:rPr lang="en-US" altLang="en-US" sz="1400" i="1" dirty="0" err="1">
                <a:latin typeface="Calibri" panose="020F0502020204030204" pitchFamily="34" charset="0"/>
                <a:cs typeface="Calibri" panose="020F0502020204030204" pitchFamily="34" charset="0"/>
              </a:rPr>
              <a:t>www.pewinternet.org</a:t>
            </a:r>
            <a:r>
              <a:rPr lang="en-US" altLang="en-US" sz="1400" i="1" dirty="0">
                <a:latin typeface="Calibri" panose="020F0502020204030204" pitchFamily="34" charset="0"/>
                <a:cs typeface="Calibri" panose="020F0502020204030204" pitchFamily="34" charset="0"/>
              </a:rPr>
              <a:t>/fact-sheet/internet-broadband/</a:t>
            </a:r>
          </a:p>
        </p:txBody>
      </p:sp>
      <p:sp>
        <p:nvSpPr>
          <p:cNvPr id="10" name="Content Placeholder 1">
            <a:extLst>
              <a:ext uri="{FF2B5EF4-FFF2-40B4-BE49-F238E27FC236}">
                <a16:creationId xmlns:a16="http://schemas.microsoft.com/office/drawing/2014/main" id="{12372D2B-A3EE-8142-9F52-334F5ED78791}"/>
              </a:ext>
            </a:extLst>
          </p:cNvPr>
          <p:cNvSpPr>
            <a:spLocks noGrp="1"/>
          </p:cNvSpPr>
          <p:nvPr>
            <p:ph idx="1"/>
          </p:nvPr>
        </p:nvSpPr>
        <p:spPr>
          <a:xfrm>
            <a:off x="8587015" y="3093964"/>
            <a:ext cx="3198586" cy="1042609"/>
          </a:xfrm>
        </p:spPr>
        <p:txBody>
          <a:bodyPr/>
          <a:lstStyle/>
          <a:p>
            <a:pPr>
              <a:lnSpc>
                <a:spcPct val="100000"/>
              </a:lnSpc>
            </a:pPr>
            <a:r>
              <a:rPr lang="en-US" altLang="en-US" dirty="0">
                <a:latin typeface="Calibri" panose="020F0502020204030204" pitchFamily="34" charset="0"/>
                <a:ea typeface="Calibri" panose="020F0502020204030204" pitchFamily="34" charset="0"/>
                <a:cs typeface="Calibri" panose="020F0502020204030204" pitchFamily="34" charset="0"/>
              </a:rPr>
              <a:t>Internet use is &gt; 60% in those over 65 years of age</a:t>
            </a:r>
            <a:endParaRPr lang="en-US" dirty="0"/>
          </a:p>
        </p:txBody>
      </p:sp>
      <p:sp>
        <p:nvSpPr>
          <p:cNvPr id="11" name="Date Placeholder 3">
            <a:extLst>
              <a:ext uri="{FF2B5EF4-FFF2-40B4-BE49-F238E27FC236}">
                <a16:creationId xmlns:a16="http://schemas.microsoft.com/office/drawing/2014/main" id="{2771BDFB-58A0-6F4C-B467-D06C493738E2}"/>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12" name="Footer Placeholder 4">
            <a:extLst>
              <a:ext uri="{FF2B5EF4-FFF2-40B4-BE49-F238E27FC236}">
                <a16:creationId xmlns:a16="http://schemas.microsoft.com/office/drawing/2014/main" id="{C6CC845D-2A6B-2C46-93F9-42545B3C918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885393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a:extLst>
              <a:ext uri="{FF2B5EF4-FFF2-40B4-BE49-F238E27FC236}">
                <a16:creationId xmlns:a16="http://schemas.microsoft.com/office/drawing/2014/main" id="{63E2F32A-CC33-7447-9B29-B1B4D00D4FDD}"/>
              </a:ext>
            </a:extLst>
          </p:cNvPr>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1097280" y="1856379"/>
            <a:ext cx="7068458" cy="424107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3730" name="Title 2">
            <a:extLst>
              <a:ext uri="{FF2B5EF4-FFF2-40B4-BE49-F238E27FC236}">
                <a16:creationId xmlns:a16="http://schemas.microsoft.com/office/drawing/2014/main" id="{EA17E5CF-54CA-0A48-9C9D-D5C5557A7A79}"/>
              </a:ext>
            </a:extLst>
          </p:cNvPr>
          <p:cNvSpPr>
            <a:spLocks noGrp="1" noChangeArrowheads="1"/>
          </p:cNvSpPr>
          <p:nvPr>
            <p:ph type="title"/>
          </p:nvPr>
        </p:nvSpPr>
        <p:spPr/>
        <p:txBody>
          <a:bodyPr>
            <a:normAutofit/>
          </a:bodyPr>
          <a:lstStyle/>
          <a:p>
            <a:r>
              <a:rPr lang="en-US" altLang="en-US" sz="4000" dirty="0">
                <a:latin typeface="Calibri" panose="020F0502020204030204" pitchFamily="34" charset="0"/>
                <a:ea typeface="Calibri" panose="020F0502020204030204" pitchFamily="34" charset="0"/>
                <a:cs typeface="Calibri" panose="020F0502020204030204" pitchFamily="34" charset="0"/>
              </a:rPr>
              <a:t>Income and Internet Use</a:t>
            </a:r>
          </a:p>
        </p:txBody>
      </p:sp>
      <p:sp>
        <p:nvSpPr>
          <p:cNvPr id="2" name="Content Placeholder 1">
            <a:extLst>
              <a:ext uri="{FF2B5EF4-FFF2-40B4-BE49-F238E27FC236}">
                <a16:creationId xmlns:a16="http://schemas.microsoft.com/office/drawing/2014/main" id="{B2637794-B1F8-8F4C-950A-46F6F3978820}"/>
              </a:ext>
            </a:extLst>
          </p:cNvPr>
          <p:cNvSpPr>
            <a:spLocks noGrp="1"/>
          </p:cNvSpPr>
          <p:nvPr>
            <p:ph idx="1"/>
          </p:nvPr>
        </p:nvSpPr>
        <p:spPr>
          <a:xfrm>
            <a:off x="8587015" y="3093964"/>
            <a:ext cx="3198586" cy="1042609"/>
          </a:xfrm>
        </p:spPr>
        <p:txBody>
          <a:bodyPr/>
          <a:lstStyle/>
          <a:p>
            <a:pPr>
              <a:lnSpc>
                <a:spcPct val="100000"/>
              </a:lnSpc>
            </a:pPr>
            <a:r>
              <a:rPr lang="en-US" altLang="en-US" dirty="0">
                <a:latin typeface="Calibri" panose="020F0502020204030204" pitchFamily="34" charset="0"/>
                <a:ea typeface="Calibri" panose="020F0502020204030204" pitchFamily="34" charset="0"/>
                <a:cs typeface="Calibri" panose="020F0502020204030204" pitchFamily="34" charset="0"/>
              </a:rPr>
              <a:t>Higher income predicts higher internet use</a:t>
            </a:r>
            <a:endParaRPr lang="en-US" dirty="0"/>
          </a:p>
        </p:txBody>
      </p:sp>
      <p:sp>
        <p:nvSpPr>
          <p:cNvPr id="5" name="Date Placeholder 3">
            <a:extLst>
              <a:ext uri="{FF2B5EF4-FFF2-40B4-BE49-F238E27FC236}">
                <a16:creationId xmlns:a16="http://schemas.microsoft.com/office/drawing/2014/main" id="{08F6E7CC-BF47-864C-885D-CE10619688AA}"/>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6" name="Footer Placeholder 4">
            <a:extLst>
              <a:ext uri="{FF2B5EF4-FFF2-40B4-BE49-F238E27FC236}">
                <a16:creationId xmlns:a16="http://schemas.microsoft.com/office/drawing/2014/main" id="{18CE1C29-F680-EE43-900F-0D20201D2E5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099247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1EE8-87DC-0845-BD2D-2A3A78FA6A47}"/>
              </a:ext>
            </a:extLst>
          </p:cNvPr>
          <p:cNvSpPr>
            <a:spLocks noGrp="1"/>
          </p:cNvSpPr>
          <p:nvPr>
            <p:ph type="title"/>
          </p:nvPr>
        </p:nvSpPr>
        <p:spPr/>
        <p:txBody>
          <a:bodyPr>
            <a:normAutofit/>
          </a:bodyPr>
          <a:lstStyle/>
          <a:p>
            <a:r>
              <a:rPr lang="en-US" sz="4000" dirty="0"/>
              <a:t>Internet Usage by Race</a:t>
            </a:r>
          </a:p>
        </p:txBody>
      </p:sp>
      <p:pic>
        <p:nvPicPr>
          <p:cNvPr id="74753" name="Picture 1">
            <a:extLst>
              <a:ext uri="{FF2B5EF4-FFF2-40B4-BE49-F238E27FC236}">
                <a16:creationId xmlns:a16="http://schemas.microsoft.com/office/drawing/2014/main" id="{63039EC9-72BF-C343-BC36-245646A5E37F}"/>
              </a:ext>
            </a:extLst>
          </p:cNvPr>
          <p:cNvPicPr>
            <a:picLocks noChangeAspect="1"/>
          </p:cNvPicPr>
          <p:nvPr/>
        </p:nvPicPr>
        <p:blipFill>
          <a:blip r:embed="rId2">
            <a:extLst>
              <a:ext uri="{28A0092B-C50C-407E-A947-70E740481C1C}">
                <a14:useLocalDpi xmlns:a14="http://schemas.microsoft.com/office/drawing/2010/main" val="0"/>
              </a:ext>
            </a:extLst>
          </a:blip>
          <a:srcRect b="9250"/>
          <a:stretch>
            <a:fillRect/>
          </a:stretch>
        </p:blipFill>
        <p:spPr bwMode="auto">
          <a:xfrm>
            <a:off x="1206500" y="1995651"/>
            <a:ext cx="6834414" cy="413482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29DF46-3AFE-3746-9827-B30719E0A84D}"/>
              </a:ext>
            </a:extLst>
          </p:cNvPr>
          <p:cNvSpPr>
            <a:spLocks noGrp="1"/>
          </p:cNvSpPr>
          <p:nvPr>
            <p:ph idx="1"/>
          </p:nvPr>
        </p:nvSpPr>
        <p:spPr>
          <a:xfrm>
            <a:off x="8426995" y="3222172"/>
            <a:ext cx="3140891" cy="1088571"/>
          </a:xfrm>
        </p:spPr>
        <p:txBody>
          <a:bodyPr>
            <a:normAutofit/>
          </a:bodyPr>
          <a:lstStyle/>
          <a:p>
            <a:pPr>
              <a:lnSpc>
                <a:spcPct val="100000"/>
              </a:lnSpc>
            </a:pPr>
            <a:r>
              <a:rPr lang="en-US" sz="1900" dirty="0"/>
              <a:t>In 2015, White and Hispanic Internet usage was the same. Asian usage was 97%</a:t>
            </a:r>
          </a:p>
        </p:txBody>
      </p:sp>
      <p:sp>
        <p:nvSpPr>
          <p:cNvPr id="7" name="Date Placeholder 3">
            <a:extLst>
              <a:ext uri="{FF2B5EF4-FFF2-40B4-BE49-F238E27FC236}">
                <a16:creationId xmlns:a16="http://schemas.microsoft.com/office/drawing/2014/main" id="{DA89FBFB-E15D-1245-8D1E-7357DBA62E13}"/>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8" name="Footer Placeholder 4">
            <a:extLst>
              <a:ext uri="{FF2B5EF4-FFF2-40B4-BE49-F238E27FC236}">
                <a16:creationId xmlns:a16="http://schemas.microsoft.com/office/drawing/2014/main" id="{4237973F-596C-FD42-B996-F9DAB3299B99}"/>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21980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191883C4-7576-CB45-B527-0B8197D4C536}"/>
              </a:ext>
            </a:extLst>
          </p:cNvPr>
          <p:cNvPicPr>
            <a:picLocks noChangeAspect="1"/>
          </p:cNvPicPr>
          <p:nvPr/>
        </p:nvPicPr>
        <p:blipFill>
          <a:blip r:embed="rId3">
            <a:extLst>
              <a:ext uri="{28A0092B-C50C-407E-A947-70E740481C1C}">
                <a14:useLocalDpi xmlns:a14="http://schemas.microsoft.com/office/drawing/2010/main" val="0"/>
              </a:ext>
            </a:extLst>
          </a:blip>
          <a:srcRect b="9000"/>
          <a:stretch>
            <a:fillRect/>
          </a:stretch>
        </p:blipFill>
        <p:spPr bwMode="auto">
          <a:xfrm>
            <a:off x="1097280" y="1912766"/>
            <a:ext cx="7053943" cy="427939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4659BB-17C9-DD4D-94CC-4272B81D0204}"/>
              </a:ext>
            </a:extLst>
          </p:cNvPr>
          <p:cNvSpPr>
            <a:spLocks noGrp="1"/>
          </p:cNvSpPr>
          <p:nvPr>
            <p:ph type="title"/>
          </p:nvPr>
        </p:nvSpPr>
        <p:spPr/>
        <p:txBody>
          <a:bodyPr>
            <a:normAutofit/>
          </a:bodyPr>
          <a:lstStyle/>
          <a:p>
            <a:r>
              <a:rPr lang="en-US" sz="4000" dirty="0"/>
              <a:t>Rural vs. Urban Divide</a:t>
            </a:r>
          </a:p>
        </p:txBody>
      </p:sp>
      <p:sp>
        <p:nvSpPr>
          <p:cNvPr id="10" name="Content Placeholder 2">
            <a:extLst>
              <a:ext uri="{FF2B5EF4-FFF2-40B4-BE49-F238E27FC236}">
                <a16:creationId xmlns:a16="http://schemas.microsoft.com/office/drawing/2014/main" id="{A622272F-FB90-DD48-B904-43D390188591}"/>
              </a:ext>
            </a:extLst>
          </p:cNvPr>
          <p:cNvSpPr>
            <a:spLocks noGrp="1"/>
          </p:cNvSpPr>
          <p:nvPr>
            <p:ph idx="1"/>
          </p:nvPr>
        </p:nvSpPr>
        <p:spPr>
          <a:xfrm>
            <a:off x="8426995" y="3222172"/>
            <a:ext cx="3140891" cy="1088571"/>
          </a:xfrm>
        </p:spPr>
        <p:txBody>
          <a:bodyPr>
            <a:normAutofit/>
          </a:bodyPr>
          <a:lstStyle/>
          <a:p>
            <a:pPr>
              <a:lnSpc>
                <a:spcPct val="100000"/>
              </a:lnSpc>
            </a:pPr>
            <a:r>
              <a:rPr lang="en-US" sz="1900" dirty="0"/>
              <a:t>In 2016, rural people less likely to use Internet</a:t>
            </a:r>
          </a:p>
        </p:txBody>
      </p:sp>
      <p:sp>
        <p:nvSpPr>
          <p:cNvPr id="11" name="Date Placeholder 3">
            <a:extLst>
              <a:ext uri="{FF2B5EF4-FFF2-40B4-BE49-F238E27FC236}">
                <a16:creationId xmlns:a16="http://schemas.microsoft.com/office/drawing/2014/main" id="{E60F0010-C8DB-D34D-9481-D96DA0972A51}"/>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12" name="Footer Placeholder 4">
            <a:extLst>
              <a:ext uri="{FF2B5EF4-FFF2-40B4-BE49-F238E27FC236}">
                <a16:creationId xmlns:a16="http://schemas.microsoft.com/office/drawing/2014/main" id="{3D12368C-63EE-834F-A418-70247F822142}"/>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610564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4">
            <a:extLst>
              <a:ext uri="{FF2B5EF4-FFF2-40B4-BE49-F238E27FC236}">
                <a16:creationId xmlns:a16="http://schemas.microsoft.com/office/drawing/2014/main" id="{81728AC5-FFDC-7F4A-AF1B-57C288960267}"/>
              </a:ext>
            </a:extLst>
          </p:cNvPr>
          <p:cNvSpPr>
            <a:spLocks noGrp="1" noChangeArrowheads="1"/>
          </p:cNvSpPr>
          <p:nvPr>
            <p:ph type="title"/>
          </p:nvPr>
        </p:nvSpPr>
        <p:spPr/>
        <p:txBody>
          <a:bodyPr>
            <a:normAutofit/>
          </a:bodyPr>
          <a:lstStyle/>
          <a:p>
            <a:r>
              <a:rPr lang="en-US" altLang="en-US" sz="4000" dirty="0"/>
              <a:t>Internet Digital Divide</a:t>
            </a:r>
          </a:p>
        </p:txBody>
      </p:sp>
      <p:sp>
        <p:nvSpPr>
          <p:cNvPr id="76802" name="Vertical Text Placeholder 3">
            <a:extLst>
              <a:ext uri="{FF2B5EF4-FFF2-40B4-BE49-F238E27FC236}">
                <a16:creationId xmlns:a16="http://schemas.microsoft.com/office/drawing/2014/main" id="{CBBDED16-5C7F-2749-86CE-16BE8AB957A7}"/>
              </a:ext>
            </a:extLst>
          </p:cNvPr>
          <p:cNvSpPr>
            <a:spLocks noGrp="1" noChangeArrowheads="1"/>
          </p:cNvSpPr>
          <p:nvPr>
            <p:ph idx="1"/>
          </p:nvPr>
        </p:nvSpPr>
        <p:spPr/>
        <p:txBody>
          <a:bodyPr/>
          <a:lstStyle/>
          <a:p>
            <a:r>
              <a:rPr lang="en-US" altLang="en-US" sz="1800" dirty="0"/>
              <a:t>Where gap is the largest</a:t>
            </a:r>
          </a:p>
          <a:p>
            <a:pPr lvl="1">
              <a:lnSpc>
                <a:spcPct val="100000"/>
              </a:lnSpc>
            </a:pPr>
            <a:r>
              <a:rPr lang="en-US" altLang="en-US" sz="1700" dirty="0"/>
              <a:t>age: 98% of age 18-29; 64% age &gt; 65</a:t>
            </a:r>
          </a:p>
          <a:p>
            <a:pPr lvl="1">
              <a:lnSpc>
                <a:spcPct val="100000"/>
              </a:lnSpc>
            </a:pPr>
            <a:r>
              <a:rPr lang="en-US" altLang="en-US" sz="1700" dirty="0"/>
              <a:t>education: college+ 98%; less than HS 68%</a:t>
            </a:r>
          </a:p>
          <a:p>
            <a:pPr lvl="1">
              <a:lnSpc>
                <a:spcPct val="100000"/>
              </a:lnSpc>
            </a:pPr>
            <a:r>
              <a:rPr lang="en-US" altLang="en-US" sz="1700" dirty="0"/>
              <a:t>income: over $75K 98%; less than $30K 79%</a:t>
            </a:r>
          </a:p>
          <a:p>
            <a:pPr lvl="1">
              <a:lnSpc>
                <a:spcPct val="100000"/>
              </a:lnSpc>
            </a:pPr>
            <a:r>
              <a:rPr lang="en-US" altLang="en-US" sz="1700" dirty="0"/>
              <a:t>race: Asian American 97%; blacks 85%</a:t>
            </a:r>
          </a:p>
          <a:p>
            <a:pPr eaLnBrk="1" hangingPunct="1"/>
            <a:r>
              <a:rPr lang="en-US" altLang="en-US" dirty="0"/>
              <a:t>Language is strong predicator of Internet use</a:t>
            </a:r>
          </a:p>
          <a:p>
            <a:pPr lvl="1" eaLnBrk="1" hangingPunct="1">
              <a:lnSpc>
                <a:spcPct val="100000"/>
              </a:lnSpc>
            </a:pPr>
            <a:r>
              <a:rPr lang="en-US" altLang="en-US" sz="1700" dirty="0"/>
              <a:t>foreign-born Latinos much lower use of Internet, English-speaking Latinos equal to whites</a:t>
            </a:r>
          </a:p>
          <a:p>
            <a:r>
              <a:rPr lang="en-US" altLang="en-US" sz="1800" dirty="0"/>
              <a:t>Where there is no race/ethnicity gap</a:t>
            </a:r>
          </a:p>
          <a:p>
            <a:pPr lvl="1"/>
            <a:r>
              <a:rPr lang="en-US" altLang="en-US" sz="1700" dirty="0"/>
              <a:t>among the young (age 18-29), college educated, income over $75K</a:t>
            </a:r>
          </a:p>
          <a:p>
            <a:pPr lvl="1"/>
            <a:endParaRPr lang="en-US" altLang="en-US" dirty="0"/>
          </a:p>
        </p:txBody>
      </p:sp>
      <p:sp>
        <p:nvSpPr>
          <p:cNvPr id="4" name="Date Placeholder 3">
            <a:extLst>
              <a:ext uri="{FF2B5EF4-FFF2-40B4-BE49-F238E27FC236}">
                <a16:creationId xmlns:a16="http://schemas.microsoft.com/office/drawing/2014/main" id="{6BD10C22-5A06-5345-AE30-652C30D28208}"/>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5" name="Footer Placeholder 4">
            <a:extLst>
              <a:ext uri="{FF2B5EF4-FFF2-40B4-BE49-F238E27FC236}">
                <a16:creationId xmlns:a16="http://schemas.microsoft.com/office/drawing/2014/main" id="{A0A10ABC-F8BD-AE44-8240-F949E80FF5D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257481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lstStyle/>
          <a:p>
            <a:pPr>
              <a:defRPr/>
            </a:pPr>
            <a:r>
              <a:rPr lang="en-US"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cs typeface="+mn-cs"/>
              </a:rPr>
              <a:t>Digital </a:t>
            </a:r>
            <a:r>
              <a:rPr lang="en-US" dirty="0"/>
              <a:t>divide</a:t>
            </a:r>
          </a:p>
          <a:p>
            <a:pPr lvl="1">
              <a:lnSpc>
                <a:spcPct val="100000"/>
              </a:lnSpc>
              <a:defRPr/>
            </a:pPr>
            <a:r>
              <a:rPr lang="en-US" dirty="0">
                <a:solidFill>
                  <a:schemeClr val="bg1">
                    <a:lumMod val="75000"/>
                  </a:schemeClr>
                </a:solidFill>
              </a:rPr>
              <a:t>Internet usage</a:t>
            </a:r>
          </a:p>
          <a:p>
            <a:pPr lvl="1">
              <a:lnSpc>
                <a:spcPct val="100000"/>
              </a:lnSpc>
              <a:defRPr/>
            </a:pPr>
            <a:r>
              <a:rPr lang="en-US" dirty="0"/>
              <a:t>Mobile and social media usage</a:t>
            </a:r>
          </a:p>
          <a:p>
            <a:pPr>
              <a:lnSpc>
                <a:spcPct val="100000"/>
              </a:lnSpc>
              <a:defRPr/>
            </a:pPr>
            <a:r>
              <a:rPr lang="en-US" dirty="0">
                <a:solidFill>
                  <a:schemeClr val="bg1">
                    <a:lumMod val="75000"/>
                  </a:schemeClr>
                </a:solidFill>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solidFill>
                  <a:schemeClr val="bg1">
                    <a:lumMod val="75000"/>
                  </a:schemeClr>
                </a:solidFill>
              </a:rPr>
              <a:t>Outcomes assessment and Engagement</a:t>
            </a:r>
            <a:endParaRPr lang="en-US" dirty="0">
              <a:solidFill>
                <a:schemeClr val="bg1">
                  <a:lumMod val="75000"/>
                </a:schemeClr>
              </a:solidFill>
              <a:cs typeface="+mn-cs"/>
            </a:endParaRPr>
          </a:p>
          <a:p>
            <a:pPr lvl="1">
              <a:lnSpc>
                <a:spcPct val="100000"/>
              </a:lnSpc>
              <a:defRPr/>
            </a:pPr>
            <a:r>
              <a:rPr lang="en-US" dirty="0">
                <a:solidFill>
                  <a:schemeClr val="bg1">
                    <a:lumMod val="75000"/>
                  </a:schemeClr>
                </a:solidFill>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7747986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Box 4">
            <a:extLst>
              <a:ext uri="{FF2B5EF4-FFF2-40B4-BE49-F238E27FC236}">
                <a16:creationId xmlns:a16="http://schemas.microsoft.com/office/drawing/2014/main" id="{C7116B51-CE9F-0F49-A375-9A05435602EE}"/>
              </a:ext>
            </a:extLst>
          </p:cNvPr>
          <p:cNvSpPr txBox="1">
            <a:spLocks noChangeArrowheads="1"/>
          </p:cNvSpPr>
          <p:nvPr/>
        </p:nvSpPr>
        <p:spPr bwMode="auto">
          <a:xfrm>
            <a:off x="9410701" y="2076351"/>
            <a:ext cx="214788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ts val="1200"/>
              </a:spcBef>
              <a:spcAft>
                <a:spcPts val="200"/>
              </a:spcAft>
              <a:buFontTx/>
              <a:buNone/>
            </a:pPr>
            <a:r>
              <a:rPr lang="en-US" altLang="en-US"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 vast majority of Americans – </a:t>
            </a:r>
            <a:r>
              <a:rPr lang="en-US" altLang="en-US"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95%</a:t>
            </a:r>
            <a:r>
              <a:rPr lang="en-US" altLang="en-US"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 now own a cellphone of some kind. The share of Americans that own smartphones is now </a:t>
            </a:r>
            <a:r>
              <a:rPr lang="en-US" altLang="en-US"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77%</a:t>
            </a:r>
            <a:r>
              <a:rPr lang="en-US" altLang="en-US"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up from just 35% in Pew Research Center’s first survey of smartphone ownership conducted in 2011.</a:t>
            </a:r>
          </a:p>
        </p:txBody>
      </p:sp>
      <p:sp>
        <p:nvSpPr>
          <p:cNvPr id="4" name="Title 3">
            <a:extLst>
              <a:ext uri="{FF2B5EF4-FFF2-40B4-BE49-F238E27FC236}">
                <a16:creationId xmlns:a16="http://schemas.microsoft.com/office/drawing/2014/main" id="{447F9BF0-E348-D349-94C2-219E4C55EC6E}"/>
              </a:ext>
            </a:extLst>
          </p:cNvPr>
          <p:cNvSpPr>
            <a:spLocks noGrp="1"/>
          </p:cNvSpPr>
          <p:nvPr>
            <p:ph type="title"/>
          </p:nvPr>
        </p:nvSpPr>
        <p:spPr/>
        <p:txBody>
          <a:bodyPr>
            <a:normAutofit/>
          </a:bodyPr>
          <a:lstStyle/>
          <a:p>
            <a:r>
              <a:rPr lang="en-US" sz="4000" dirty="0"/>
              <a:t>Cell and Smartphone Ownership</a:t>
            </a:r>
          </a:p>
        </p:txBody>
      </p:sp>
      <p:sp>
        <p:nvSpPr>
          <p:cNvPr id="6" name="Date Placeholder 3">
            <a:extLst>
              <a:ext uri="{FF2B5EF4-FFF2-40B4-BE49-F238E27FC236}">
                <a16:creationId xmlns:a16="http://schemas.microsoft.com/office/drawing/2014/main" id="{2AC9A07E-1E8C-584F-B405-370BBDF5D816}"/>
              </a:ext>
            </a:extLst>
          </p:cNvPr>
          <p:cNvSpPr>
            <a:spLocks noGrp="1"/>
          </p:cNvSpPr>
          <p:nvPr>
            <p:ph type="dt" sz="half" idx="10"/>
          </p:nvPr>
        </p:nvSpPr>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7D47802F-634D-F447-AECB-2C0FEAFC282B}"/>
              </a:ext>
            </a:extLst>
          </p:cNvPr>
          <p:cNvSpPr>
            <a:spLocks noGrp="1"/>
          </p:cNvSpPr>
          <p:nvPr>
            <p:ph type="ftr" sz="quarter" idx="11"/>
          </p:nvPr>
        </p:nvSpPr>
        <p:spPr/>
        <p:txBody>
          <a:bodyPr/>
          <a:lstStyle/>
          <a:p>
            <a:pPr>
              <a:defRPr/>
            </a:pPr>
            <a:r>
              <a:rPr lang="en-US" dirty="0"/>
              <a:t>Tech-enabled clinical research: Part 1</a:t>
            </a:r>
          </a:p>
          <a:p>
            <a:pPr>
              <a:defRPr/>
            </a:pPr>
            <a:r>
              <a:rPr lang="en-US" dirty="0"/>
              <a:t>Epi 206 Medical Informatics</a:t>
            </a:r>
          </a:p>
        </p:txBody>
      </p:sp>
      <p:pic>
        <p:nvPicPr>
          <p:cNvPr id="3" name="Picture 2">
            <a:extLst>
              <a:ext uri="{FF2B5EF4-FFF2-40B4-BE49-F238E27FC236}">
                <a16:creationId xmlns:a16="http://schemas.microsoft.com/office/drawing/2014/main" id="{A04DF6D0-FA0B-1C48-AF65-5AF24D3F94A5}"/>
              </a:ext>
            </a:extLst>
          </p:cNvPr>
          <p:cNvPicPr>
            <a:picLocks noChangeAspect="1"/>
          </p:cNvPicPr>
          <p:nvPr/>
        </p:nvPicPr>
        <p:blipFill>
          <a:blip r:embed="rId3"/>
          <a:stretch>
            <a:fillRect/>
          </a:stretch>
        </p:blipFill>
        <p:spPr>
          <a:xfrm>
            <a:off x="1097280" y="1900021"/>
            <a:ext cx="8119934" cy="4263240"/>
          </a:xfrm>
          <a:prstGeom prst="rect">
            <a:avLst/>
          </a:prstGeom>
        </p:spPr>
      </p:pic>
    </p:spTree>
    <p:extLst>
      <p:ext uri="{BB962C8B-B14F-4D97-AF65-F5344CB8AC3E}">
        <p14:creationId xmlns:p14="http://schemas.microsoft.com/office/powerpoint/2010/main" val="363193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395747-DFF5-8D46-A579-9B80833E81F9}"/>
              </a:ext>
            </a:extLst>
          </p:cNvPr>
          <p:cNvPicPr>
            <a:picLocks noChangeAspect="1"/>
          </p:cNvPicPr>
          <p:nvPr/>
        </p:nvPicPr>
        <p:blipFill rotWithShape="1">
          <a:blip r:embed="rId3"/>
          <a:srcRect b="26045"/>
          <a:stretch/>
        </p:blipFill>
        <p:spPr>
          <a:xfrm>
            <a:off x="2025790" y="782884"/>
            <a:ext cx="7409286" cy="5071816"/>
          </a:xfrm>
          <a:prstGeom prst="rect">
            <a:avLst/>
          </a:prstGeom>
        </p:spPr>
      </p:pic>
      <p:sp>
        <p:nvSpPr>
          <p:cNvPr id="81924" name="Right Arrow 8">
            <a:extLst>
              <a:ext uri="{FF2B5EF4-FFF2-40B4-BE49-F238E27FC236}">
                <a16:creationId xmlns:a16="http://schemas.microsoft.com/office/drawing/2014/main" id="{ACF631F4-CA38-5B4F-A543-66FFF5F51CF8}"/>
              </a:ext>
            </a:extLst>
          </p:cNvPr>
          <p:cNvSpPr>
            <a:spLocks noChangeArrowheads="1"/>
          </p:cNvSpPr>
          <p:nvPr/>
        </p:nvSpPr>
        <p:spPr bwMode="auto">
          <a:xfrm flipH="1">
            <a:off x="6471651" y="2809272"/>
            <a:ext cx="304800" cy="139700"/>
          </a:xfrm>
          <a:prstGeom prst="rightArrow">
            <a:avLst>
              <a:gd name="adj1" fmla="val 50000"/>
              <a:gd name="adj2" fmla="val 50000"/>
            </a:avLst>
          </a:prstGeom>
          <a:solidFill>
            <a:srgbClr val="C0000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81925" name="Right Arrow 9">
            <a:extLst>
              <a:ext uri="{FF2B5EF4-FFF2-40B4-BE49-F238E27FC236}">
                <a16:creationId xmlns:a16="http://schemas.microsoft.com/office/drawing/2014/main" id="{AEBD609A-6BC2-2540-A159-ED15620F908D}"/>
              </a:ext>
            </a:extLst>
          </p:cNvPr>
          <p:cNvSpPr>
            <a:spLocks noChangeArrowheads="1"/>
          </p:cNvSpPr>
          <p:nvPr/>
        </p:nvSpPr>
        <p:spPr bwMode="auto">
          <a:xfrm flipH="1">
            <a:off x="6471651" y="4406176"/>
            <a:ext cx="304800" cy="139700"/>
          </a:xfrm>
          <a:prstGeom prst="rightArrow">
            <a:avLst>
              <a:gd name="adj1" fmla="val 50000"/>
              <a:gd name="adj2" fmla="val 50000"/>
            </a:avLst>
          </a:prstGeom>
          <a:solidFill>
            <a:srgbClr val="C0000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7" name="Date Placeholder 3">
            <a:extLst>
              <a:ext uri="{FF2B5EF4-FFF2-40B4-BE49-F238E27FC236}">
                <a16:creationId xmlns:a16="http://schemas.microsoft.com/office/drawing/2014/main" id="{F3A3BED0-B963-A84F-9F64-CDDC62F826DD}"/>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8" name="Footer Placeholder 4">
            <a:extLst>
              <a:ext uri="{FF2B5EF4-FFF2-40B4-BE49-F238E27FC236}">
                <a16:creationId xmlns:a16="http://schemas.microsoft.com/office/drawing/2014/main" id="{3745C49F-0A27-1C40-A524-2CDC3F208E4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775379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8C5BE5-3B6B-134F-B275-AB94059F4BE5}"/>
              </a:ext>
            </a:extLst>
          </p:cNvPr>
          <p:cNvPicPr>
            <a:picLocks noChangeAspect="1"/>
          </p:cNvPicPr>
          <p:nvPr/>
        </p:nvPicPr>
        <p:blipFill>
          <a:blip r:embed="rId3"/>
          <a:stretch>
            <a:fillRect/>
          </a:stretch>
        </p:blipFill>
        <p:spPr>
          <a:xfrm>
            <a:off x="1920272" y="349405"/>
            <a:ext cx="7699124" cy="5711516"/>
          </a:xfrm>
          <a:prstGeom prst="rect">
            <a:avLst/>
          </a:prstGeom>
        </p:spPr>
      </p:pic>
      <p:sp>
        <p:nvSpPr>
          <p:cNvPr id="83972" name="Right Arrow 9">
            <a:extLst>
              <a:ext uri="{FF2B5EF4-FFF2-40B4-BE49-F238E27FC236}">
                <a16:creationId xmlns:a16="http://schemas.microsoft.com/office/drawing/2014/main" id="{A29EF06C-BF51-8F41-97ED-C5C133550DEF}"/>
              </a:ext>
            </a:extLst>
          </p:cNvPr>
          <p:cNvSpPr>
            <a:spLocks noChangeArrowheads="1"/>
          </p:cNvSpPr>
          <p:nvPr/>
        </p:nvSpPr>
        <p:spPr bwMode="auto">
          <a:xfrm flipH="1" flipV="1">
            <a:off x="6705600" y="1487154"/>
            <a:ext cx="304800" cy="139700"/>
          </a:xfrm>
          <a:prstGeom prst="rightArrow">
            <a:avLst>
              <a:gd name="adj1" fmla="val 50000"/>
              <a:gd name="adj2" fmla="val 50000"/>
            </a:avLst>
          </a:prstGeom>
          <a:solidFill>
            <a:srgbClr val="C0000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83973" name="Right Arrow 14">
            <a:extLst>
              <a:ext uri="{FF2B5EF4-FFF2-40B4-BE49-F238E27FC236}">
                <a16:creationId xmlns:a16="http://schemas.microsoft.com/office/drawing/2014/main" id="{43063AED-DC1A-5544-8C3C-0FE65812DBF3}"/>
              </a:ext>
            </a:extLst>
          </p:cNvPr>
          <p:cNvSpPr>
            <a:spLocks noChangeArrowheads="1"/>
          </p:cNvSpPr>
          <p:nvPr/>
        </p:nvSpPr>
        <p:spPr bwMode="auto">
          <a:xfrm flipH="1" flipV="1">
            <a:off x="6705600" y="2767013"/>
            <a:ext cx="304800" cy="139700"/>
          </a:xfrm>
          <a:prstGeom prst="rightArrow">
            <a:avLst>
              <a:gd name="adj1" fmla="val 50000"/>
              <a:gd name="adj2" fmla="val 50000"/>
            </a:avLst>
          </a:prstGeom>
          <a:solidFill>
            <a:srgbClr val="C0000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83974" name="Right Arrow 17">
            <a:extLst>
              <a:ext uri="{FF2B5EF4-FFF2-40B4-BE49-F238E27FC236}">
                <a16:creationId xmlns:a16="http://schemas.microsoft.com/office/drawing/2014/main" id="{4C9DC9A3-5FE9-CE4B-A661-6007DA4767D9}"/>
              </a:ext>
            </a:extLst>
          </p:cNvPr>
          <p:cNvSpPr>
            <a:spLocks noChangeArrowheads="1"/>
          </p:cNvSpPr>
          <p:nvPr/>
        </p:nvSpPr>
        <p:spPr bwMode="auto">
          <a:xfrm flipH="1" flipV="1">
            <a:off x="6705600" y="3147290"/>
            <a:ext cx="304800" cy="139700"/>
          </a:xfrm>
          <a:prstGeom prst="rightArrow">
            <a:avLst>
              <a:gd name="adj1" fmla="val 50000"/>
              <a:gd name="adj2" fmla="val 50000"/>
            </a:avLst>
          </a:prstGeom>
          <a:solidFill>
            <a:srgbClr val="7030A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83975" name="Right Arrow 18">
            <a:extLst>
              <a:ext uri="{FF2B5EF4-FFF2-40B4-BE49-F238E27FC236}">
                <a16:creationId xmlns:a16="http://schemas.microsoft.com/office/drawing/2014/main" id="{AF16C07E-E153-F54B-B155-B8DDCC5EF37B}"/>
              </a:ext>
            </a:extLst>
          </p:cNvPr>
          <p:cNvSpPr>
            <a:spLocks noChangeArrowheads="1"/>
          </p:cNvSpPr>
          <p:nvPr/>
        </p:nvSpPr>
        <p:spPr bwMode="auto">
          <a:xfrm flipH="1" flipV="1">
            <a:off x="6705600" y="4408488"/>
            <a:ext cx="304800" cy="139700"/>
          </a:xfrm>
          <a:prstGeom prst="rightArrow">
            <a:avLst>
              <a:gd name="adj1" fmla="val 50000"/>
              <a:gd name="adj2" fmla="val 50000"/>
            </a:avLst>
          </a:prstGeom>
          <a:solidFill>
            <a:srgbClr val="7030A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83976" name="Right Arrow 20">
            <a:extLst>
              <a:ext uri="{FF2B5EF4-FFF2-40B4-BE49-F238E27FC236}">
                <a16:creationId xmlns:a16="http://schemas.microsoft.com/office/drawing/2014/main" id="{C0CD5D1B-FAA8-F044-8687-7C9BA5525D5B}"/>
              </a:ext>
            </a:extLst>
          </p:cNvPr>
          <p:cNvSpPr>
            <a:spLocks noChangeArrowheads="1"/>
          </p:cNvSpPr>
          <p:nvPr/>
        </p:nvSpPr>
        <p:spPr bwMode="auto">
          <a:xfrm flipH="1" flipV="1">
            <a:off x="6705600" y="4807351"/>
            <a:ext cx="304800" cy="139700"/>
          </a:xfrm>
          <a:prstGeom prst="rightArrow">
            <a:avLst>
              <a:gd name="adj1" fmla="val 50000"/>
              <a:gd name="adj2" fmla="val 50000"/>
            </a:avLst>
          </a:prstGeom>
          <a:solidFill>
            <a:srgbClr val="00B05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83977" name="Right Arrow 22">
            <a:extLst>
              <a:ext uri="{FF2B5EF4-FFF2-40B4-BE49-F238E27FC236}">
                <a16:creationId xmlns:a16="http://schemas.microsoft.com/office/drawing/2014/main" id="{131A8D7A-7FC4-DE43-B6BA-838517617471}"/>
              </a:ext>
            </a:extLst>
          </p:cNvPr>
          <p:cNvSpPr>
            <a:spLocks noChangeArrowheads="1"/>
          </p:cNvSpPr>
          <p:nvPr/>
        </p:nvSpPr>
        <p:spPr bwMode="auto">
          <a:xfrm flipH="1" flipV="1">
            <a:off x="6705600" y="5631345"/>
            <a:ext cx="304800" cy="139700"/>
          </a:xfrm>
          <a:prstGeom prst="rightArrow">
            <a:avLst>
              <a:gd name="adj1" fmla="val 50000"/>
              <a:gd name="adj2" fmla="val 50000"/>
            </a:avLst>
          </a:prstGeom>
          <a:solidFill>
            <a:srgbClr val="00B050"/>
          </a:solidFill>
          <a:ln w="9525">
            <a:solidFill>
              <a:schemeClr val="tx1"/>
            </a:solidFill>
            <a:round/>
            <a:headEnd/>
            <a:tailEnd/>
          </a:ln>
        </p:spPr>
        <p:txBody>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endParaRPr lang="en-US" altLang="en-US" sz="2400">
              <a:solidFill>
                <a:srgbClr val="000000"/>
              </a:solidFill>
              <a:latin typeface="Times" pitchFamily="2" charset="0"/>
            </a:endParaRPr>
          </a:p>
        </p:txBody>
      </p:sp>
      <p:sp>
        <p:nvSpPr>
          <p:cNvPr id="14" name="Date Placeholder 3">
            <a:extLst>
              <a:ext uri="{FF2B5EF4-FFF2-40B4-BE49-F238E27FC236}">
                <a16:creationId xmlns:a16="http://schemas.microsoft.com/office/drawing/2014/main" id="{3DE6D1C8-7391-C649-AA0C-48D19CA32002}"/>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15" name="Footer Placeholder 4">
            <a:extLst>
              <a:ext uri="{FF2B5EF4-FFF2-40B4-BE49-F238E27FC236}">
                <a16:creationId xmlns:a16="http://schemas.microsoft.com/office/drawing/2014/main" id="{71F01A21-7745-794E-BF10-1A6FCDA7C925}"/>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331457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2FF2B3-B2F6-CC46-9D9D-DA65510B220A}"/>
              </a:ext>
            </a:extLst>
          </p:cNvPr>
          <p:cNvSpPr/>
          <p:nvPr/>
        </p:nvSpPr>
        <p:spPr>
          <a:xfrm>
            <a:off x="1097280" y="1582057"/>
            <a:ext cx="1030550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3" name="Content Placeholder 3">
            <a:extLst>
              <a:ext uri="{FF2B5EF4-FFF2-40B4-BE49-F238E27FC236}">
                <a16:creationId xmlns:a16="http://schemas.microsoft.com/office/drawing/2014/main" id="{33EAEE2D-B575-1542-AB08-91ABAEB87F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9032" y="268288"/>
            <a:ext cx="6094271" cy="5655591"/>
          </a:xfrm>
        </p:spPr>
      </p:pic>
      <p:sp>
        <p:nvSpPr>
          <p:cNvPr id="92164" name="TextBox 4">
            <a:extLst>
              <a:ext uri="{FF2B5EF4-FFF2-40B4-BE49-F238E27FC236}">
                <a16:creationId xmlns:a16="http://schemas.microsoft.com/office/drawing/2014/main" id="{ABBFDBCA-93A7-604D-9EDD-36407A8C1FF3}"/>
              </a:ext>
            </a:extLst>
          </p:cNvPr>
          <p:cNvSpPr txBox="1">
            <a:spLocks noChangeArrowheads="1"/>
          </p:cNvSpPr>
          <p:nvPr/>
        </p:nvSpPr>
        <p:spPr bwMode="auto">
          <a:xfrm>
            <a:off x="3873614" y="5956244"/>
            <a:ext cx="8226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1400" i="1" dirty="0">
                <a:solidFill>
                  <a:srgbClr val="333333"/>
                </a:solidFill>
                <a:latin typeface="Calibri" panose="020F0502020204030204" pitchFamily="34" charset="0"/>
                <a:cs typeface="Calibri" panose="020F0502020204030204" pitchFamily="34" charset="0"/>
              </a:rPr>
              <a:t>http://</a:t>
            </a:r>
            <a:r>
              <a:rPr lang="en-US" altLang="en-US" sz="1400" i="1" dirty="0" err="1">
                <a:solidFill>
                  <a:srgbClr val="333333"/>
                </a:solidFill>
                <a:latin typeface="Calibri" panose="020F0502020204030204" pitchFamily="34" charset="0"/>
                <a:cs typeface="Calibri" panose="020F0502020204030204" pitchFamily="34" charset="0"/>
              </a:rPr>
              <a:t>www.forbes.com</a:t>
            </a:r>
            <a:r>
              <a:rPr lang="en-US" altLang="en-US" sz="1400" i="1" dirty="0">
                <a:solidFill>
                  <a:srgbClr val="333333"/>
                </a:solidFill>
                <a:latin typeface="Calibri" panose="020F0502020204030204" pitchFamily="34" charset="0"/>
                <a:cs typeface="Calibri" panose="020F0502020204030204" pitchFamily="34" charset="0"/>
              </a:rPr>
              <a:t>/sites/</a:t>
            </a:r>
            <a:r>
              <a:rPr lang="en-US" altLang="en-US" sz="1400" i="1" dirty="0" err="1">
                <a:solidFill>
                  <a:srgbClr val="333333"/>
                </a:solidFill>
                <a:latin typeface="Calibri" panose="020F0502020204030204" pitchFamily="34" charset="0"/>
                <a:cs typeface="Calibri" panose="020F0502020204030204" pitchFamily="34" charset="0"/>
              </a:rPr>
              <a:t>toddhixon</a:t>
            </a:r>
            <a:r>
              <a:rPr lang="en-US" altLang="en-US" sz="1400" i="1" dirty="0">
                <a:solidFill>
                  <a:srgbClr val="333333"/>
                </a:solidFill>
                <a:latin typeface="Calibri" panose="020F0502020204030204" pitchFamily="34" charset="0"/>
                <a:cs typeface="Calibri" panose="020F0502020204030204" pitchFamily="34" charset="0"/>
              </a:rPr>
              <a:t>/2014/04/10/what-kind-of-person-prefers-an-</a:t>
            </a:r>
            <a:r>
              <a:rPr lang="en-US" altLang="en-US" sz="1400" i="1" dirty="0" err="1">
                <a:solidFill>
                  <a:srgbClr val="333333"/>
                </a:solidFill>
                <a:latin typeface="Calibri" panose="020F0502020204030204" pitchFamily="34" charset="0"/>
                <a:cs typeface="Calibri" panose="020F0502020204030204" pitchFamily="34" charset="0"/>
              </a:rPr>
              <a:t>iphone</a:t>
            </a:r>
            <a:r>
              <a:rPr lang="en-US" altLang="en-US" sz="1400" i="1" dirty="0">
                <a:solidFill>
                  <a:srgbClr val="333333"/>
                </a:solidFill>
                <a:latin typeface="Calibri" panose="020F0502020204030204" pitchFamily="34" charset="0"/>
                <a:cs typeface="Calibri" panose="020F0502020204030204" pitchFamily="34" charset="0"/>
              </a:rPr>
              <a:t>/#243ab1e3e5a6</a:t>
            </a:r>
          </a:p>
        </p:txBody>
      </p:sp>
      <p:sp>
        <p:nvSpPr>
          <p:cNvPr id="6" name="Date Placeholder 3">
            <a:extLst>
              <a:ext uri="{FF2B5EF4-FFF2-40B4-BE49-F238E27FC236}">
                <a16:creationId xmlns:a16="http://schemas.microsoft.com/office/drawing/2014/main" id="{BD8DBEC3-5371-1944-BA9B-435180093E04}"/>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A74AFD23-3538-2E4F-B15C-3122392168B8}"/>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3" name="TextBox 2">
            <a:extLst>
              <a:ext uri="{FF2B5EF4-FFF2-40B4-BE49-F238E27FC236}">
                <a16:creationId xmlns:a16="http://schemas.microsoft.com/office/drawing/2014/main" id="{2DAE44DE-2A1E-FF4A-850B-3C595BE6A077}"/>
              </a:ext>
            </a:extLst>
          </p:cNvPr>
          <p:cNvSpPr txBox="1"/>
          <p:nvPr/>
        </p:nvSpPr>
        <p:spPr>
          <a:xfrm>
            <a:off x="9120527" y="2831294"/>
            <a:ext cx="2869055" cy="369332"/>
          </a:xfrm>
          <a:prstGeom prst="rect">
            <a:avLst/>
          </a:prstGeom>
          <a:noFill/>
        </p:spPr>
        <p:txBody>
          <a:bodyPr wrap="none" rtlCol="0">
            <a:spAutoFit/>
          </a:bodyPr>
          <a:lstStyle/>
          <a:p>
            <a:r>
              <a:rPr lang="en-US" dirty="0">
                <a:solidFill>
                  <a:schemeClr val="tx1">
                    <a:lumMod val="75000"/>
                    <a:lumOff val="25000"/>
                  </a:schemeClr>
                </a:solidFill>
              </a:rPr>
              <a:t>2014 data – needs updating!</a:t>
            </a:r>
          </a:p>
        </p:txBody>
      </p:sp>
    </p:spTree>
    <p:extLst>
      <p:ext uri="{BB962C8B-B14F-4D97-AF65-F5344CB8AC3E}">
        <p14:creationId xmlns:p14="http://schemas.microsoft.com/office/powerpoint/2010/main" val="4206026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0A43F653-64E1-0345-90BE-83F8C0C544B8}"/>
              </a:ext>
            </a:extLst>
          </p:cNvPr>
          <p:cNvSpPr>
            <a:spLocks noGrp="1" noChangeArrowheads="1"/>
          </p:cNvSpPr>
          <p:nvPr>
            <p:ph type="title"/>
          </p:nvPr>
        </p:nvSpPr>
        <p:spPr/>
        <p:txBody>
          <a:bodyPr>
            <a:normAutofit/>
          </a:bodyPr>
          <a:lstStyle/>
          <a:p>
            <a:r>
              <a:rPr lang="en-US" altLang="en-US" sz="4000" dirty="0"/>
              <a:t>Final Problem Set</a:t>
            </a:r>
          </a:p>
        </p:txBody>
      </p:sp>
      <p:sp>
        <p:nvSpPr>
          <p:cNvPr id="52226" name="Content Placeholder 2">
            <a:extLst>
              <a:ext uri="{FF2B5EF4-FFF2-40B4-BE49-F238E27FC236}">
                <a16:creationId xmlns:a16="http://schemas.microsoft.com/office/drawing/2014/main" id="{E3027570-532E-224F-87F0-D45360696A9B}"/>
              </a:ext>
            </a:extLst>
          </p:cNvPr>
          <p:cNvSpPr>
            <a:spLocks noGrp="1" noChangeArrowheads="1"/>
          </p:cNvSpPr>
          <p:nvPr>
            <p:ph idx="1"/>
          </p:nvPr>
        </p:nvSpPr>
        <p:spPr/>
        <p:txBody>
          <a:bodyPr/>
          <a:lstStyle/>
          <a:p>
            <a:r>
              <a:rPr lang="en-US" altLang="en-US" sz="1900" dirty="0">
                <a:latin typeface="Calibri" panose="020F0502020204030204" pitchFamily="34" charset="0"/>
                <a:cs typeface="Calibri" panose="020F0502020204030204" pitchFamily="34" charset="0"/>
              </a:rPr>
              <a:t>2-pager: (re-)imagine "version 2.0" of your current research project, or can imagine a new project</a:t>
            </a:r>
          </a:p>
          <a:p>
            <a:r>
              <a:rPr lang="en-US" altLang="en-US" sz="1900" dirty="0">
                <a:solidFill>
                  <a:schemeClr val="accent2"/>
                </a:solidFill>
                <a:latin typeface="Calibri" panose="020F0502020204030204" pitchFamily="34" charset="0"/>
                <a:cs typeface="Calibri" panose="020F0502020204030204" pitchFamily="34" charset="0"/>
              </a:rPr>
              <a:t>Email me by </a:t>
            </a:r>
            <a:r>
              <a:rPr lang="en-US" altLang="en-US" sz="1900" b="1" dirty="0">
                <a:solidFill>
                  <a:schemeClr val="accent2"/>
                </a:solidFill>
                <a:latin typeface="Calibri" panose="020F0502020204030204" pitchFamily="34" charset="0"/>
                <a:cs typeface="Calibri" panose="020F0502020204030204" pitchFamily="34" charset="0"/>
              </a:rPr>
              <a:t>Tuesday February 13 </a:t>
            </a:r>
            <a:r>
              <a:rPr lang="en-US" altLang="en-US" sz="1900" dirty="0">
                <a:solidFill>
                  <a:schemeClr val="accent2"/>
                </a:solidFill>
                <a:latin typeface="Calibri" panose="020F0502020204030204" pitchFamily="34" charset="0"/>
                <a:cs typeface="Calibri" panose="020F0502020204030204" pitchFamily="34" charset="0"/>
              </a:rPr>
              <a:t>with your rough idea, to check in on appropriate scope and content</a:t>
            </a:r>
          </a:p>
          <a:p>
            <a:r>
              <a:rPr lang="en-US" altLang="en-US" sz="1900" dirty="0">
                <a:latin typeface="Calibri" panose="020F0502020204030204" pitchFamily="34" charset="0"/>
                <a:cs typeface="Calibri" panose="020F0502020204030204" pitchFamily="34" charset="0"/>
              </a:rPr>
              <a:t>Due: </a:t>
            </a:r>
            <a:r>
              <a:rPr lang="en-US" altLang="en-US" sz="1900" b="1" dirty="0">
                <a:latin typeface="Calibri" panose="020F0502020204030204" pitchFamily="34" charset="0"/>
                <a:cs typeface="Calibri" panose="020F0502020204030204" pitchFamily="34" charset="0"/>
              </a:rPr>
              <a:t>Monday, February 26, 5pm </a:t>
            </a:r>
          </a:p>
          <a:p>
            <a:endParaRPr lang="en-US" altLang="en-US" dirty="0"/>
          </a:p>
          <a:p>
            <a:endParaRPr lang="en-US" altLang="en-US" dirty="0"/>
          </a:p>
        </p:txBody>
      </p:sp>
      <p:sp>
        <p:nvSpPr>
          <p:cNvPr id="6" name="Date Placeholder 3">
            <a:extLst>
              <a:ext uri="{FF2B5EF4-FFF2-40B4-BE49-F238E27FC236}">
                <a16:creationId xmlns:a16="http://schemas.microsoft.com/office/drawing/2014/main" id="{E073193E-4B20-0049-9A45-5F4385540513}"/>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5D55C24E-AA76-C044-810A-8E03F428174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469969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0F9ADD-95EB-C149-86D0-CD7D10D7086E}"/>
              </a:ext>
            </a:extLst>
          </p:cNvPr>
          <p:cNvSpPr>
            <a:spLocks noGrp="1"/>
          </p:cNvSpPr>
          <p:nvPr>
            <p:ph type="title"/>
          </p:nvPr>
        </p:nvSpPr>
        <p:spPr/>
        <p:txBody>
          <a:bodyPr>
            <a:normAutofit/>
          </a:bodyPr>
          <a:lstStyle/>
          <a:p>
            <a:r>
              <a:rPr lang="en-US" sz="4000" dirty="0"/>
              <a:t>Android vs. IOS Market Share</a:t>
            </a:r>
          </a:p>
        </p:txBody>
      </p:sp>
      <p:sp>
        <p:nvSpPr>
          <p:cNvPr id="5" name="Date Placeholder 3">
            <a:extLst>
              <a:ext uri="{FF2B5EF4-FFF2-40B4-BE49-F238E27FC236}">
                <a16:creationId xmlns:a16="http://schemas.microsoft.com/office/drawing/2014/main" id="{1E5F5A77-40B9-D848-9ED5-81C8CBC24544}"/>
              </a:ext>
            </a:extLst>
          </p:cNvPr>
          <p:cNvSpPr>
            <a:spLocks noGrp="1"/>
          </p:cNvSpPr>
          <p:nvPr>
            <p:ph type="dt" sz="half" idx="10"/>
          </p:nvPr>
        </p:nvSpPr>
        <p:spPr/>
        <p:txBody>
          <a:bodyPr/>
          <a:lstStyle/>
          <a:p>
            <a:pPr>
              <a:defRPr/>
            </a:pPr>
            <a:r>
              <a:rPr lang="en-US" dirty="0"/>
              <a:t>February 6, 2018: I. Sim</a:t>
            </a:r>
            <a:endParaRPr lang="en-US" sz="1400" dirty="0"/>
          </a:p>
        </p:txBody>
      </p:sp>
      <p:sp>
        <p:nvSpPr>
          <p:cNvPr id="6" name="Footer Placeholder 4">
            <a:extLst>
              <a:ext uri="{FF2B5EF4-FFF2-40B4-BE49-F238E27FC236}">
                <a16:creationId xmlns:a16="http://schemas.microsoft.com/office/drawing/2014/main" id="{61D62487-E344-5C49-A647-71A880E66B8E}"/>
              </a:ext>
            </a:extLst>
          </p:cNvPr>
          <p:cNvSpPr>
            <a:spLocks noGrp="1"/>
          </p:cNvSpPr>
          <p:nvPr>
            <p:ph type="ftr" sz="quarter" idx="11"/>
          </p:nvPr>
        </p:nvSpPr>
        <p:spPr/>
        <p:txBody>
          <a:bodyPr/>
          <a:lstStyle/>
          <a:p>
            <a:pPr>
              <a:defRPr/>
            </a:pPr>
            <a:r>
              <a:rPr lang="en-US" dirty="0"/>
              <a:t>Tech-enabled clinical research: Part 1</a:t>
            </a:r>
          </a:p>
          <a:p>
            <a:pPr>
              <a:defRPr/>
            </a:pPr>
            <a:r>
              <a:rPr lang="en-US" dirty="0"/>
              <a:t>Epi 206 Medical Informatics</a:t>
            </a:r>
          </a:p>
        </p:txBody>
      </p:sp>
      <p:pic>
        <p:nvPicPr>
          <p:cNvPr id="3" name="Picture 2">
            <a:extLst>
              <a:ext uri="{FF2B5EF4-FFF2-40B4-BE49-F238E27FC236}">
                <a16:creationId xmlns:a16="http://schemas.microsoft.com/office/drawing/2014/main" id="{E168038B-24AA-D14E-B6F2-783D4534CEE3}"/>
              </a:ext>
            </a:extLst>
          </p:cNvPr>
          <p:cNvPicPr>
            <a:picLocks noChangeAspect="1"/>
          </p:cNvPicPr>
          <p:nvPr/>
        </p:nvPicPr>
        <p:blipFill>
          <a:blip r:embed="rId3"/>
          <a:stretch>
            <a:fillRect/>
          </a:stretch>
        </p:blipFill>
        <p:spPr>
          <a:xfrm>
            <a:off x="2474711" y="1860615"/>
            <a:ext cx="7245752" cy="4149550"/>
          </a:xfrm>
          <a:prstGeom prst="rect">
            <a:avLst/>
          </a:prstGeom>
        </p:spPr>
      </p:pic>
      <p:sp>
        <p:nvSpPr>
          <p:cNvPr id="4" name="Rectangle 3">
            <a:extLst>
              <a:ext uri="{FF2B5EF4-FFF2-40B4-BE49-F238E27FC236}">
                <a16:creationId xmlns:a16="http://schemas.microsoft.com/office/drawing/2014/main" id="{F14982BD-ECDF-7C44-AF35-D5BA43034D66}"/>
              </a:ext>
            </a:extLst>
          </p:cNvPr>
          <p:cNvSpPr/>
          <p:nvPr/>
        </p:nvSpPr>
        <p:spPr>
          <a:xfrm>
            <a:off x="3067290" y="6029977"/>
            <a:ext cx="6805914" cy="307777"/>
          </a:xfrm>
          <a:prstGeom prst="rect">
            <a:avLst/>
          </a:prstGeom>
        </p:spPr>
        <p:txBody>
          <a:bodyPr wrap="square">
            <a:spAutoFit/>
          </a:bodyPr>
          <a:lstStyle/>
          <a:p>
            <a:r>
              <a:rPr lang="en-US" sz="1400" i="1" dirty="0">
                <a:solidFill>
                  <a:schemeClr val="tx1">
                    <a:lumMod val="75000"/>
                    <a:lumOff val="25000"/>
                  </a:schemeClr>
                </a:solidFill>
              </a:rPr>
              <a:t>https://</a:t>
            </a:r>
            <a:r>
              <a:rPr lang="en-US" sz="1400" i="1" dirty="0" err="1">
                <a:solidFill>
                  <a:schemeClr val="tx1">
                    <a:lumMod val="75000"/>
                    <a:lumOff val="25000"/>
                  </a:schemeClr>
                </a:solidFill>
              </a:rPr>
              <a:t>techcrunch.com</a:t>
            </a:r>
            <a:r>
              <a:rPr lang="en-US" sz="1400" i="1" dirty="0">
                <a:solidFill>
                  <a:schemeClr val="tx1">
                    <a:lumMod val="75000"/>
                    <a:lumOff val="25000"/>
                  </a:schemeClr>
                </a:solidFill>
              </a:rPr>
              <a:t>/2017/10/13/</a:t>
            </a:r>
            <a:r>
              <a:rPr lang="en-US" sz="1400" i="1" dirty="0" err="1">
                <a:solidFill>
                  <a:schemeClr val="tx1">
                    <a:lumMod val="75000"/>
                    <a:lumOff val="25000"/>
                  </a:schemeClr>
                </a:solidFill>
              </a:rPr>
              <a:t>ios</a:t>
            </a:r>
            <a:r>
              <a:rPr lang="en-US" sz="1400" i="1" dirty="0">
                <a:solidFill>
                  <a:schemeClr val="tx1">
                    <a:lumMod val="75000"/>
                    <a:lumOff val="25000"/>
                  </a:schemeClr>
                </a:solidFill>
              </a:rPr>
              <a:t>-and-</a:t>
            </a:r>
            <a:r>
              <a:rPr lang="en-US" sz="1400" i="1" dirty="0" err="1">
                <a:solidFill>
                  <a:schemeClr val="tx1">
                    <a:lumMod val="75000"/>
                    <a:lumOff val="25000"/>
                  </a:schemeClr>
                </a:solidFill>
              </a:rPr>
              <a:t>samsung</a:t>
            </a:r>
            <a:r>
              <a:rPr lang="en-US" sz="1400" i="1" dirty="0">
                <a:solidFill>
                  <a:schemeClr val="tx1">
                    <a:lumMod val="75000"/>
                    <a:lumOff val="25000"/>
                  </a:schemeClr>
                </a:solidFill>
              </a:rPr>
              <a:t>-market-share-now-tied-in-the-u-s/</a:t>
            </a:r>
          </a:p>
        </p:txBody>
      </p:sp>
    </p:spTree>
    <p:extLst>
      <p:ext uri="{BB962C8B-B14F-4D97-AF65-F5344CB8AC3E}">
        <p14:creationId xmlns:p14="http://schemas.microsoft.com/office/powerpoint/2010/main" val="1951493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F5EC0-1343-DC4D-9156-BA96FCC68427}"/>
              </a:ext>
            </a:extLst>
          </p:cNvPr>
          <p:cNvSpPr/>
          <p:nvPr/>
        </p:nvSpPr>
        <p:spPr>
          <a:xfrm>
            <a:off x="1097280" y="1582057"/>
            <a:ext cx="1030550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89" name="Picture 3">
            <a:extLst>
              <a:ext uri="{FF2B5EF4-FFF2-40B4-BE49-F238E27FC236}">
                <a16:creationId xmlns:a16="http://schemas.microsoft.com/office/drawing/2014/main" id="{A282634E-704C-4E48-9273-CA2AF18945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734457"/>
            <a:ext cx="71755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3">
            <a:extLst>
              <a:ext uri="{FF2B5EF4-FFF2-40B4-BE49-F238E27FC236}">
                <a16:creationId xmlns:a16="http://schemas.microsoft.com/office/drawing/2014/main" id="{99190D97-12DC-D540-9C1F-F58AF85CDA3D}"/>
              </a:ext>
            </a:extLst>
          </p:cNvPr>
          <p:cNvSpPr txBox="1">
            <a:spLocks noChangeArrowheads="1"/>
          </p:cNvSpPr>
          <p:nvPr/>
        </p:nvSpPr>
        <p:spPr bwMode="auto">
          <a:xfrm>
            <a:off x="4352925" y="569914"/>
            <a:ext cx="3194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en-US" altLang="en-US" sz="2400" b="1">
                <a:latin typeface="Calibri" panose="020F0502020204030204" pitchFamily="34" charset="0"/>
                <a:ea typeface="Calibri" panose="020F0502020204030204" pitchFamily="34" charset="0"/>
                <a:cs typeface="Calibri" panose="020F0502020204030204" pitchFamily="34" charset="0"/>
              </a:rPr>
              <a:t>2015 Pew Internet Data</a:t>
            </a:r>
          </a:p>
        </p:txBody>
      </p:sp>
      <p:sp>
        <p:nvSpPr>
          <p:cNvPr id="4" name="Date Placeholder 3">
            <a:extLst>
              <a:ext uri="{FF2B5EF4-FFF2-40B4-BE49-F238E27FC236}">
                <a16:creationId xmlns:a16="http://schemas.microsoft.com/office/drawing/2014/main" id="{6E3C9179-032F-9647-9246-D7A3B2486F09}"/>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5" name="Footer Placeholder 4">
            <a:extLst>
              <a:ext uri="{FF2B5EF4-FFF2-40B4-BE49-F238E27FC236}">
                <a16:creationId xmlns:a16="http://schemas.microsoft.com/office/drawing/2014/main" id="{FE969DBE-BB5C-2044-9205-FFCF8B53519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4238839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3EBD-781C-9C4F-A6DC-986FDD665209}"/>
              </a:ext>
            </a:extLst>
          </p:cNvPr>
          <p:cNvSpPr>
            <a:spLocks noGrp="1"/>
          </p:cNvSpPr>
          <p:nvPr>
            <p:ph type="title"/>
          </p:nvPr>
        </p:nvSpPr>
        <p:spPr/>
        <p:txBody>
          <a:bodyPr>
            <a:normAutofit/>
          </a:bodyPr>
          <a:lstStyle/>
          <a:p>
            <a:r>
              <a:rPr lang="en-US" sz="4000" dirty="0"/>
              <a:t>Social Media Usage by Age</a:t>
            </a:r>
          </a:p>
        </p:txBody>
      </p:sp>
      <p:pic>
        <p:nvPicPr>
          <p:cNvPr id="5" name="Content Placeholder 4">
            <a:extLst>
              <a:ext uri="{FF2B5EF4-FFF2-40B4-BE49-F238E27FC236}">
                <a16:creationId xmlns:a16="http://schemas.microsoft.com/office/drawing/2014/main" id="{D2143B7C-7A69-C142-9934-222189CC4176}"/>
              </a:ext>
            </a:extLst>
          </p:cNvPr>
          <p:cNvPicPr>
            <a:picLocks noGrp="1" noChangeAspect="1"/>
          </p:cNvPicPr>
          <p:nvPr>
            <p:ph idx="1"/>
          </p:nvPr>
        </p:nvPicPr>
        <p:blipFill>
          <a:blip r:embed="rId2"/>
          <a:stretch>
            <a:fillRect/>
          </a:stretch>
        </p:blipFill>
        <p:spPr>
          <a:xfrm>
            <a:off x="1097280" y="2008309"/>
            <a:ext cx="7819366" cy="4022725"/>
          </a:xfrm>
        </p:spPr>
      </p:pic>
      <p:sp>
        <p:nvSpPr>
          <p:cNvPr id="6" name="TextBox 4">
            <a:extLst>
              <a:ext uri="{FF2B5EF4-FFF2-40B4-BE49-F238E27FC236}">
                <a16:creationId xmlns:a16="http://schemas.microsoft.com/office/drawing/2014/main" id="{030D99E2-5D64-1F48-911A-2149E32AE33D}"/>
              </a:ext>
            </a:extLst>
          </p:cNvPr>
          <p:cNvSpPr txBox="1">
            <a:spLocks noChangeArrowheads="1"/>
          </p:cNvSpPr>
          <p:nvPr/>
        </p:nvSpPr>
        <p:spPr bwMode="auto">
          <a:xfrm>
            <a:off x="9121333" y="3361236"/>
            <a:ext cx="2147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100000"/>
              </a:lnSpc>
              <a:spcBef>
                <a:spcPts val="1200"/>
              </a:spcBef>
              <a:spcAft>
                <a:spcPts val="200"/>
              </a:spcAft>
              <a:buFontTx/>
              <a:buNone/>
            </a:pPr>
            <a:r>
              <a:rPr lang="en-US" altLang="en-US"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Most usage is Facebook (70% of all social media usage)</a:t>
            </a:r>
          </a:p>
        </p:txBody>
      </p:sp>
    </p:spTree>
    <p:extLst>
      <p:ext uri="{BB962C8B-B14F-4D97-AF65-F5344CB8AC3E}">
        <p14:creationId xmlns:p14="http://schemas.microsoft.com/office/powerpoint/2010/main" val="2164116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CF67-DA5A-954F-A96D-0EB4C7C3256C}"/>
              </a:ext>
            </a:extLst>
          </p:cNvPr>
          <p:cNvSpPr>
            <a:spLocks noGrp="1"/>
          </p:cNvSpPr>
          <p:nvPr>
            <p:ph type="title"/>
          </p:nvPr>
        </p:nvSpPr>
        <p:spPr/>
        <p:txBody>
          <a:bodyPr>
            <a:normAutofit/>
          </a:bodyPr>
          <a:lstStyle/>
          <a:p>
            <a:r>
              <a:rPr lang="en-US" sz="4000" dirty="0"/>
              <a:t>Tech Use by the Elderly</a:t>
            </a:r>
          </a:p>
        </p:txBody>
      </p:sp>
      <p:pic>
        <p:nvPicPr>
          <p:cNvPr id="5" name="Content Placeholder 4">
            <a:extLst>
              <a:ext uri="{FF2B5EF4-FFF2-40B4-BE49-F238E27FC236}">
                <a16:creationId xmlns:a16="http://schemas.microsoft.com/office/drawing/2014/main" id="{3A367DB2-483D-B845-B208-60EC07685809}"/>
              </a:ext>
            </a:extLst>
          </p:cNvPr>
          <p:cNvPicPr>
            <a:picLocks noGrp="1" noChangeAspect="1"/>
          </p:cNvPicPr>
          <p:nvPr>
            <p:ph idx="1"/>
          </p:nvPr>
        </p:nvPicPr>
        <p:blipFill>
          <a:blip r:embed="rId2"/>
          <a:stretch>
            <a:fillRect/>
          </a:stretch>
        </p:blipFill>
        <p:spPr>
          <a:xfrm>
            <a:off x="1874417" y="1857838"/>
            <a:ext cx="8504126" cy="4265562"/>
          </a:xfrm>
        </p:spPr>
      </p:pic>
    </p:spTree>
    <p:extLst>
      <p:ext uri="{BB962C8B-B14F-4D97-AF65-F5344CB8AC3E}">
        <p14:creationId xmlns:p14="http://schemas.microsoft.com/office/powerpoint/2010/main" val="3175918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5">
            <a:extLst>
              <a:ext uri="{FF2B5EF4-FFF2-40B4-BE49-F238E27FC236}">
                <a16:creationId xmlns:a16="http://schemas.microsoft.com/office/drawing/2014/main" id="{464202E6-7E4B-2A45-BF6F-CD771021D6DA}"/>
              </a:ext>
            </a:extLst>
          </p:cNvPr>
          <p:cNvSpPr>
            <a:spLocks noGrp="1" noChangeArrowheads="1"/>
          </p:cNvSpPr>
          <p:nvPr>
            <p:ph type="title"/>
          </p:nvPr>
        </p:nvSpPr>
        <p:spPr/>
        <p:txBody>
          <a:bodyPr>
            <a:normAutofit/>
          </a:bodyPr>
          <a:lstStyle/>
          <a:p>
            <a:r>
              <a:rPr lang="en-US" altLang="en-US" sz="4000" dirty="0"/>
              <a:t>Digital Divide Still Exists</a:t>
            </a:r>
          </a:p>
        </p:txBody>
      </p:sp>
      <p:sp>
        <p:nvSpPr>
          <p:cNvPr id="94210" name="Content Placeholder 6">
            <a:extLst>
              <a:ext uri="{FF2B5EF4-FFF2-40B4-BE49-F238E27FC236}">
                <a16:creationId xmlns:a16="http://schemas.microsoft.com/office/drawing/2014/main" id="{24F4A046-1224-654A-9EB2-77E4CD0BE112}"/>
              </a:ext>
            </a:extLst>
          </p:cNvPr>
          <p:cNvSpPr>
            <a:spLocks noGrp="1" noChangeArrowheads="1"/>
          </p:cNvSpPr>
          <p:nvPr>
            <p:ph idx="1"/>
          </p:nvPr>
        </p:nvSpPr>
        <p:spPr/>
        <p:txBody>
          <a:bodyPr>
            <a:normAutofit/>
          </a:bodyPr>
          <a:lstStyle/>
          <a:p>
            <a:pPr eaLnBrk="1" hangingPunct="1">
              <a:lnSpc>
                <a:spcPct val="100000"/>
              </a:lnSpc>
            </a:pPr>
            <a:r>
              <a:rPr lang="en-US" altLang="en-US" dirty="0"/>
              <a:t>Divide is with minorities having higher cell usage, more cell-only households, more tenuous Internet access </a:t>
            </a:r>
          </a:p>
          <a:p>
            <a:pPr>
              <a:lnSpc>
                <a:spcPct val="100000"/>
              </a:lnSpc>
            </a:pPr>
            <a:r>
              <a:rPr lang="en-US" altLang="en-US" dirty="0"/>
              <a:t>Elderly increasing use technology, but only about half do</a:t>
            </a:r>
          </a:p>
          <a:p>
            <a:pPr eaLnBrk="1" hangingPunct="1">
              <a:lnSpc>
                <a:spcPct val="100000"/>
              </a:lnSpc>
            </a:pPr>
            <a:r>
              <a:rPr lang="en-US" altLang="en-US" dirty="0"/>
              <a:t>iOS users are generally (still?) wealthier and more educated</a:t>
            </a:r>
            <a:endParaRPr lang="en-US" altLang="en-US" sz="1800" dirty="0"/>
          </a:p>
          <a:p>
            <a:pPr eaLnBrk="1" hangingPunct="1"/>
            <a:r>
              <a:rPr lang="en-US" altLang="en-US" dirty="0"/>
              <a:t>Intersects with health literacy divide</a:t>
            </a:r>
          </a:p>
          <a:p>
            <a:pPr lvl="1" eaLnBrk="1" hangingPunct="1">
              <a:lnSpc>
                <a:spcPct val="100000"/>
              </a:lnSpc>
            </a:pPr>
            <a:r>
              <a:rPr lang="en-US" altLang="en-US" dirty="0"/>
              <a:t>low health literacy predicts lower e-health use </a:t>
            </a:r>
            <a:r>
              <a:rPr lang="en-US" altLang="en-US" sz="1400" dirty="0"/>
              <a:t>(Sakar, J Health </a:t>
            </a:r>
            <a:r>
              <a:rPr lang="en-US" altLang="en-US" sz="1400" dirty="0" err="1"/>
              <a:t>Commun</a:t>
            </a:r>
            <a:r>
              <a:rPr lang="en-US" altLang="en-US" sz="1400" dirty="0"/>
              <a:t>, 2010)</a:t>
            </a:r>
            <a:endParaRPr lang="en-US" altLang="en-US" dirty="0"/>
          </a:p>
          <a:p>
            <a:pPr eaLnBrk="1" hangingPunct="1">
              <a:lnSpc>
                <a:spcPct val="100000"/>
              </a:lnSpc>
            </a:pPr>
            <a:r>
              <a:rPr lang="en-US" altLang="en-US" dirty="0"/>
              <a:t>Don'</a:t>
            </a:r>
            <a:r>
              <a:rPr lang="en-US" altLang="ja-JP" dirty="0"/>
              <a:t>t automatically apply old assumptions/data from the </a:t>
            </a:r>
            <a:r>
              <a:rPr lang="ja-JP" altLang="en-US" dirty="0"/>
              <a:t>“</a:t>
            </a:r>
            <a:r>
              <a:rPr lang="en-US" altLang="ja-JP" dirty="0"/>
              <a:t>real</a:t>
            </a:r>
            <a:r>
              <a:rPr lang="ja-JP" altLang="en-US" dirty="0"/>
              <a:t>”</a:t>
            </a:r>
            <a:r>
              <a:rPr lang="en-US" altLang="ja-JP" dirty="0"/>
              <a:t> world to the virtual world</a:t>
            </a:r>
          </a:p>
        </p:txBody>
      </p:sp>
      <p:sp>
        <p:nvSpPr>
          <p:cNvPr id="6" name="Date Placeholder 3">
            <a:extLst>
              <a:ext uri="{FF2B5EF4-FFF2-40B4-BE49-F238E27FC236}">
                <a16:creationId xmlns:a16="http://schemas.microsoft.com/office/drawing/2014/main" id="{152B67FF-776B-7847-99B8-E4E6B17154C2}"/>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229CE7B2-9A94-6342-8591-6C4711A5779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800657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lstStyle/>
          <a:p>
            <a:pPr>
              <a:defRPr/>
            </a:pPr>
            <a:r>
              <a:rPr lang="en-US"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cs typeface="+mn-cs"/>
              </a:rPr>
              <a:t>Screening, recruitment, enrollment and consent</a:t>
            </a:r>
          </a:p>
          <a:p>
            <a:pPr lvl="1">
              <a:lnSpc>
                <a:spcPct val="100000"/>
              </a:lnSpc>
              <a:defRPr/>
            </a:pPr>
            <a:r>
              <a:rPr lang="en-US" dirty="0">
                <a:solidFill>
                  <a:schemeClr val="bg1">
                    <a:lumMod val="75000"/>
                  </a:schemeClr>
                </a:solidFill>
                <a:cs typeface="+mn-cs"/>
              </a:rPr>
              <a:t>Engagement and retention</a:t>
            </a:r>
          </a:p>
          <a:p>
            <a:pPr lvl="1">
              <a:lnSpc>
                <a:spcPct val="100000"/>
              </a:lnSpc>
              <a:defRPr/>
            </a:pPr>
            <a:r>
              <a:rPr lang="en-US" dirty="0">
                <a:solidFill>
                  <a:schemeClr val="bg1">
                    <a:lumMod val="75000"/>
                  </a:schemeClr>
                </a:solidFill>
              </a:rPr>
              <a:t>Outcomes assessment</a:t>
            </a:r>
            <a:endParaRPr lang="en-US" dirty="0">
              <a:solidFill>
                <a:schemeClr val="bg1">
                  <a:lumMod val="75000"/>
                </a:schemeClr>
              </a:solidFill>
              <a:cs typeface="+mn-cs"/>
            </a:endParaRPr>
          </a:p>
          <a:p>
            <a:pPr lvl="1">
              <a:lnSpc>
                <a:spcPct val="100000"/>
              </a:lnSpc>
              <a:defRPr/>
            </a:pPr>
            <a:r>
              <a:rPr lang="en-US" dirty="0">
                <a:solidFill>
                  <a:schemeClr val="bg1">
                    <a:lumMod val="75000"/>
                  </a:schemeClr>
                </a:solidFill>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1652815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F712B277-A8AC-D84F-B991-1B37E5459B91}"/>
              </a:ext>
            </a:extLst>
          </p:cNvPr>
          <p:cNvSpPr>
            <a:spLocks noGrp="1" noChangeArrowheads="1"/>
          </p:cNvSpPr>
          <p:nvPr>
            <p:ph type="title"/>
          </p:nvPr>
        </p:nvSpPr>
        <p:spPr/>
        <p:txBody>
          <a:bodyPr>
            <a:normAutofit/>
          </a:bodyPr>
          <a:lstStyle/>
          <a:p>
            <a:pPr>
              <a:defRPr/>
            </a:pPr>
            <a:r>
              <a:rPr lang="en-US" sz="4000" dirty="0"/>
              <a:t>APEX-based Recruitment and Enrollment</a:t>
            </a:r>
            <a:endParaRPr lang="en-US" sz="4000" dirty="0">
              <a:cs typeface="+mj-cs"/>
            </a:endParaRPr>
          </a:p>
        </p:txBody>
      </p:sp>
      <p:sp>
        <p:nvSpPr>
          <p:cNvPr id="733186" name="Rectangle 2">
            <a:extLst>
              <a:ext uri="{FF2B5EF4-FFF2-40B4-BE49-F238E27FC236}">
                <a16:creationId xmlns:a16="http://schemas.microsoft.com/office/drawing/2014/main" id="{6042BE38-4610-5244-AD0B-5FEA5A687841}"/>
              </a:ext>
            </a:extLst>
          </p:cNvPr>
          <p:cNvSpPr>
            <a:spLocks noGrp="1" noChangeArrowheads="1"/>
          </p:cNvSpPr>
          <p:nvPr>
            <p:ph idx="1"/>
          </p:nvPr>
        </p:nvSpPr>
        <p:spPr>
          <a:xfrm>
            <a:off x="1097280" y="1845734"/>
            <a:ext cx="8884920" cy="4277274"/>
          </a:xfrm>
          <a:extLst>
            <a:ext uri="{91240B29-F687-4f45-9708-019B960494DF}"/>
          </a:extLst>
        </p:spPr>
        <p:txBody>
          <a:bodyPr vert="horz" lIns="85817" tIns="42908" rIns="85817" bIns="42908" rtlCol="0">
            <a:normAutofit/>
          </a:bodyPr>
          <a:lstStyle/>
          <a:p>
            <a:pPr>
              <a:lnSpc>
                <a:spcPct val="100000"/>
              </a:lnSpc>
              <a:defRPr/>
            </a:pPr>
            <a:r>
              <a:rPr lang="en-US" sz="1900" dirty="0"/>
              <a:t>Use RDB flat-files, Cohort Selection Tool, UC </a:t>
            </a:r>
            <a:r>
              <a:rPr lang="en-US" sz="1900" dirty="0" err="1"/>
              <a:t>ReX</a:t>
            </a:r>
            <a:r>
              <a:rPr lang="en-US" sz="1900" dirty="0"/>
              <a:t>, </a:t>
            </a:r>
            <a:r>
              <a:rPr lang="en-US" sz="1900" dirty="0" err="1"/>
              <a:t>etc</a:t>
            </a:r>
            <a:r>
              <a:rPr lang="en-US" sz="1900" dirty="0"/>
              <a:t> for cohort ID</a:t>
            </a:r>
          </a:p>
          <a:p>
            <a:pPr>
              <a:lnSpc>
                <a:spcPct val="100000"/>
              </a:lnSpc>
              <a:defRPr/>
            </a:pPr>
            <a:r>
              <a:rPr lang="en-US" sz="1900" dirty="0"/>
              <a:t>Enrollment via APEX</a:t>
            </a:r>
          </a:p>
          <a:p>
            <a:pPr lvl="1">
              <a:lnSpc>
                <a:spcPct val="100000"/>
              </a:lnSpc>
              <a:defRPr/>
            </a:pPr>
            <a:r>
              <a:rPr lang="en-US" sz="1700" dirty="0"/>
              <a:t>can push recruitment info to </a:t>
            </a:r>
            <a:r>
              <a:rPr lang="en-US" sz="1700" dirty="0" err="1"/>
              <a:t>MyChart</a:t>
            </a:r>
            <a:endParaRPr lang="en-US" sz="1700" dirty="0"/>
          </a:p>
          <a:p>
            <a:pPr lvl="1">
              <a:lnSpc>
                <a:spcPct val="100000"/>
              </a:lnSpc>
              <a:defRPr/>
            </a:pPr>
            <a:r>
              <a:rPr lang="en-US" sz="1700" dirty="0"/>
              <a:t>no other provision for using APEX for consent or study enrollment</a:t>
            </a:r>
          </a:p>
          <a:p>
            <a:pPr>
              <a:lnSpc>
                <a:spcPct val="120000"/>
              </a:lnSpc>
            </a:pPr>
            <a:r>
              <a:rPr lang="en-US" altLang="en-US" dirty="0"/>
              <a:t>2016 CTSI Learning Health System Projects</a:t>
            </a:r>
            <a:endParaRPr lang="en-US" altLang="en-US" dirty="0">
              <a:hlinkClick r:id="rId3"/>
            </a:endParaRPr>
          </a:p>
          <a:p>
            <a:pPr lvl="1">
              <a:lnSpc>
                <a:spcPct val="120000"/>
              </a:lnSpc>
            </a:pPr>
            <a:r>
              <a:rPr lang="en-US" altLang="en-US" dirty="0">
                <a:hlinkClick r:id="rId3"/>
              </a:rPr>
              <a:t>An APEX COPD Pathway</a:t>
            </a:r>
            <a:r>
              <a:rPr lang="en-US" altLang="en-US" dirty="0"/>
              <a:t> (A. Hoffman): RCT of COPD order sets to presumed COPD patients, customized to admissions info</a:t>
            </a:r>
          </a:p>
          <a:p>
            <a:pPr lvl="2">
              <a:lnSpc>
                <a:spcPct val="100000"/>
              </a:lnSpc>
              <a:defRPr/>
            </a:pPr>
            <a:r>
              <a:rPr lang="en-US" sz="1600" dirty="0"/>
              <a:t>building real-time prediction algorithm using Caboodle and/or Clarity data</a:t>
            </a:r>
          </a:p>
          <a:p>
            <a:pPr lvl="1">
              <a:lnSpc>
                <a:spcPct val="120000"/>
              </a:lnSpc>
              <a:defRPr/>
            </a:pPr>
            <a:r>
              <a:rPr lang="en-US" altLang="en-US" dirty="0">
                <a:hlinkClick r:id="rId4"/>
              </a:rPr>
              <a:t>Predicting inpatient hypoglycemic events</a:t>
            </a:r>
            <a:r>
              <a:rPr lang="en-US" altLang="en-US" dirty="0"/>
              <a:t> (R. </a:t>
            </a:r>
            <a:r>
              <a:rPr lang="en-US" altLang="en-US" dirty="0" err="1"/>
              <a:t>Rushakoff</a:t>
            </a:r>
            <a:r>
              <a:rPr lang="en-US" altLang="en-US" dirty="0"/>
              <a:t>): RCT of risk prediction algorithm that triggers </a:t>
            </a:r>
            <a:r>
              <a:rPr lang="en-US" altLang="en-US" dirty="0" err="1"/>
              <a:t>Careweb</a:t>
            </a:r>
            <a:r>
              <a:rPr lang="en-US" altLang="en-US" dirty="0"/>
              <a:t> alert to reduce hypoglycemic meds</a:t>
            </a:r>
          </a:p>
          <a:p>
            <a:pPr lvl="2">
              <a:lnSpc>
                <a:spcPct val="100000"/>
              </a:lnSpc>
              <a:defRPr/>
            </a:pPr>
            <a:r>
              <a:rPr lang="en-US" sz="1600" dirty="0"/>
              <a:t>real-time algorithm running on Clarity and Chronicles data</a:t>
            </a:r>
          </a:p>
        </p:txBody>
      </p:sp>
      <p:sp>
        <p:nvSpPr>
          <p:cNvPr id="6" name="Date Placeholder 3">
            <a:extLst>
              <a:ext uri="{FF2B5EF4-FFF2-40B4-BE49-F238E27FC236}">
                <a16:creationId xmlns:a16="http://schemas.microsoft.com/office/drawing/2014/main" id="{C3ECD2C1-FDF9-4E4C-BAE3-3CCD26E3710B}"/>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592ADB55-E847-434E-86F1-C215022B743A}"/>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pic>
        <p:nvPicPr>
          <p:cNvPr id="2" name="Picture 1">
            <a:extLst>
              <a:ext uri="{FF2B5EF4-FFF2-40B4-BE49-F238E27FC236}">
                <a16:creationId xmlns:a16="http://schemas.microsoft.com/office/drawing/2014/main" id="{29794E87-7E51-1840-8FFE-0E852E175067}"/>
              </a:ext>
            </a:extLst>
          </p:cNvPr>
          <p:cNvPicPr>
            <a:picLocks noChangeAspect="1"/>
          </p:cNvPicPr>
          <p:nvPr/>
        </p:nvPicPr>
        <p:blipFill>
          <a:blip r:embed="rId5"/>
          <a:stretch>
            <a:fillRect/>
          </a:stretch>
        </p:blipFill>
        <p:spPr>
          <a:xfrm>
            <a:off x="9755130" y="3511387"/>
            <a:ext cx="2323270" cy="2222985"/>
          </a:xfrm>
          <a:prstGeom prst="rect">
            <a:avLst/>
          </a:prstGeom>
        </p:spPr>
      </p:pic>
    </p:spTree>
    <p:extLst>
      <p:ext uri="{BB962C8B-B14F-4D97-AF65-F5344CB8AC3E}">
        <p14:creationId xmlns:p14="http://schemas.microsoft.com/office/powerpoint/2010/main" val="2253201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8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3186">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3186">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318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318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a:extLst>
              <a:ext uri="{FF2B5EF4-FFF2-40B4-BE49-F238E27FC236}">
                <a16:creationId xmlns:a16="http://schemas.microsoft.com/office/drawing/2014/main" id="{90B54DB9-3969-3149-AA48-F8E84B382164}"/>
              </a:ext>
            </a:extLst>
          </p:cNvPr>
          <p:cNvSpPr>
            <a:spLocks noGrp="1" noChangeArrowheads="1"/>
          </p:cNvSpPr>
          <p:nvPr>
            <p:ph type="title"/>
          </p:nvPr>
        </p:nvSpPr>
        <p:spPr/>
        <p:txBody>
          <a:bodyPr>
            <a:normAutofit/>
          </a:bodyPr>
          <a:lstStyle/>
          <a:p>
            <a:pPr>
              <a:defRPr/>
            </a:pPr>
            <a:r>
              <a:rPr lang="en-US" sz="4000" dirty="0">
                <a:cs typeface="+mj-cs"/>
              </a:rPr>
              <a:t>Consent for LHS studies?</a:t>
            </a:r>
          </a:p>
        </p:txBody>
      </p:sp>
      <p:sp>
        <p:nvSpPr>
          <p:cNvPr id="59396" name="Content Placeholder 2">
            <a:extLst>
              <a:ext uri="{FF2B5EF4-FFF2-40B4-BE49-F238E27FC236}">
                <a16:creationId xmlns:a16="http://schemas.microsoft.com/office/drawing/2014/main" id="{8C625A35-5FC1-AC41-B945-75DB1FFAA0B2}"/>
              </a:ext>
            </a:extLst>
          </p:cNvPr>
          <p:cNvSpPr>
            <a:spLocks noGrp="1"/>
          </p:cNvSpPr>
          <p:nvPr>
            <p:ph idx="1"/>
          </p:nvPr>
        </p:nvSpPr>
        <p:spPr/>
        <p:txBody>
          <a:bodyPr>
            <a:normAutofit/>
          </a:bodyPr>
          <a:lstStyle/>
          <a:p>
            <a:r>
              <a:rPr lang="en-US" altLang="en-US" sz="1900" dirty="0"/>
              <a:t>Eligible patients are identified on admission using algorithms running on Clarity data </a:t>
            </a:r>
          </a:p>
          <a:p>
            <a:r>
              <a:rPr lang="en-US" altLang="en-US" sz="1900" dirty="0"/>
              <a:t>Is informed consent necessary?</a:t>
            </a:r>
          </a:p>
          <a:p>
            <a:pPr lvl="1"/>
            <a:r>
              <a:rPr lang="en-US" dirty="0"/>
              <a:t>Waivers permissible according to federal regulations when </a:t>
            </a:r>
          </a:p>
          <a:p>
            <a:pPr lvl="2"/>
            <a:r>
              <a:rPr lang="en-US" dirty="0"/>
              <a:t>the study presents only minimal risk to participants</a:t>
            </a:r>
          </a:p>
          <a:p>
            <a:pPr lvl="2"/>
            <a:r>
              <a:rPr lang="en-US" dirty="0"/>
              <a:t>the waiver does not adversely affect the rights and welfare of participants</a:t>
            </a:r>
          </a:p>
          <a:p>
            <a:pPr lvl="2"/>
            <a:r>
              <a:rPr lang="en-US" dirty="0"/>
              <a:t>the research could not practicably be carried out without the waiver </a:t>
            </a:r>
            <a:endParaRPr lang="en-US" altLang="en-US" sz="1300" dirty="0"/>
          </a:p>
          <a:p>
            <a:r>
              <a:rPr lang="en-US" altLang="en-US" sz="1900" dirty="0"/>
              <a:t>UCSF IRB waived consent for LHS projects</a:t>
            </a:r>
          </a:p>
          <a:p>
            <a:pPr lvl="1">
              <a:lnSpc>
                <a:spcPct val="100000"/>
              </a:lnSpc>
              <a:defRPr/>
            </a:pPr>
            <a:r>
              <a:rPr lang="en-US" sz="1700" dirty="0"/>
              <a:t>considered both research and QI</a:t>
            </a:r>
          </a:p>
          <a:p>
            <a:pPr lvl="1">
              <a:lnSpc>
                <a:spcPct val="100000"/>
              </a:lnSpc>
              <a:defRPr/>
            </a:pPr>
            <a:r>
              <a:rPr lang="en-US" sz="1700" dirty="0"/>
              <a:t>low-risk intervention and low risk control (usual care)</a:t>
            </a:r>
            <a:endParaRPr lang="en-US" altLang="en-US" sz="1700" dirty="0"/>
          </a:p>
          <a:p>
            <a:pPr lvl="1">
              <a:lnSpc>
                <a:spcPct val="100000"/>
              </a:lnSpc>
            </a:pPr>
            <a:r>
              <a:rPr lang="en-US" altLang="en-US" sz="1700" dirty="0"/>
              <a:t>if successful, implementation will mean only changing                                                                                  randomization ratio from 1:1 to 1:0 </a:t>
            </a:r>
          </a:p>
          <a:p>
            <a:endParaRPr lang="en-US" altLang="en-US" dirty="0"/>
          </a:p>
        </p:txBody>
      </p:sp>
      <p:grpSp>
        <p:nvGrpSpPr>
          <p:cNvPr id="11" name="Group 10">
            <a:extLst>
              <a:ext uri="{FF2B5EF4-FFF2-40B4-BE49-F238E27FC236}">
                <a16:creationId xmlns:a16="http://schemas.microsoft.com/office/drawing/2014/main" id="{814775B7-CF94-0346-9C18-1A48DDFFC813}"/>
              </a:ext>
            </a:extLst>
          </p:cNvPr>
          <p:cNvGrpSpPr/>
          <p:nvPr/>
        </p:nvGrpSpPr>
        <p:grpSpPr>
          <a:xfrm>
            <a:off x="6248400" y="2603759"/>
            <a:ext cx="5943599" cy="3373709"/>
            <a:chOff x="6248400" y="2603759"/>
            <a:chExt cx="5943599" cy="3373709"/>
          </a:xfrm>
        </p:grpSpPr>
        <p:pic>
          <p:nvPicPr>
            <p:cNvPr id="6" name="Picture 5">
              <a:extLst>
                <a:ext uri="{FF2B5EF4-FFF2-40B4-BE49-F238E27FC236}">
                  <a16:creationId xmlns:a16="http://schemas.microsoft.com/office/drawing/2014/main" id="{71889787-617D-5449-9ED1-EB8D5D998B56}"/>
                </a:ext>
              </a:extLst>
            </p:cNvPr>
            <p:cNvPicPr>
              <a:picLocks noChangeAspect="1"/>
            </p:cNvPicPr>
            <p:nvPr/>
          </p:nvPicPr>
          <p:blipFill rotWithShape="1">
            <a:blip r:embed="rId3"/>
            <a:srcRect l="23321" t="22427" r="23737"/>
            <a:stretch/>
          </p:blipFill>
          <p:spPr>
            <a:xfrm>
              <a:off x="7496184" y="2603759"/>
              <a:ext cx="3527415" cy="3373709"/>
            </a:xfrm>
            <a:prstGeom prst="rect">
              <a:avLst/>
            </a:prstGeom>
            <a:ln>
              <a:noFill/>
            </a:ln>
          </p:spPr>
        </p:pic>
        <p:sp>
          <p:nvSpPr>
            <p:cNvPr id="2" name="TextBox 1">
              <a:extLst>
                <a:ext uri="{FF2B5EF4-FFF2-40B4-BE49-F238E27FC236}">
                  <a16:creationId xmlns:a16="http://schemas.microsoft.com/office/drawing/2014/main" id="{70C7D3E1-70BB-F740-AF7A-ED99F6C0FD95}"/>
                </a:ext>
              </a:extLst>
            </p:cNvPr>
            <p:cNvSpPr txBox="1"/>
            <p:nvPr/>
          </p:nvSpPr>
          <p:spPr>
            <a:xfrm>
              <a:off x="6248400" y="3767393"/>
              <a:ext cx="1498600" cy="584775"/>
            </a:xfrm>
            <a:prstGeom prst="rect">
              <a:avLst/>
            </a:prstGeom>
            <a:noFill/>
          </p:spPr>
          <p:txBody>
            <a:bodyPr wrap="square" rtlCol="0">
              <a:spAutoFit/>
            </a:bodyPr>
            <a:lstStyle/>
            <a:p>
              <a:pPr algn="r"/>
              <a:r>
                <a:rPr lang="en-US" sz="1600" b="1" dirty="0">
                  <a:solidFill>
                    <a:schemeClr val="accent2"/>
                  </a:solidFill>
                </a:rPr>
                <a:t>Randomization ratio 1:1</a:t>
              </a:r>
              <a:endParaRPr lang="en-US" sz="2000" b="1" dirty="0">
                <a:solidFill>
                  <a:schemeClr val="accent2"/>
                </a:solidFill>
              </a:endParaRPr>
            </a:p>
          </p:txBody>
        </p:sp>
        <p:sp>
          <p:nvSpPr>
            <p:cNvPr id="8" name="TextBox 7">
              <a:extLst>
                <a:ext uri="{FF2B5EF4-FFF2-40B4-BE49-F238E27FC236}">
                  <a16:creationId xmlns:a16="http://schemas.microsoft.com/office/drawing/2014/main" id="{2FCC91BB-F6F5-D741-B2B0-FB1DAE9755B0}"/>
                </a:ext>
              </a:extLst>
            </p:cNvPr>
            <p:cNvSpPr txBox="1"/>
            <p:nvPr/>
          </p:nvSpPr>
          <p:spPr>
            <a:xfrm>
              <a:off x="10660378" y="3475005"/>
              <a:ext cx="1531621" cy="584775"/>
            </a:xfrm>
            <a:prstGeom prst="rect">
              <a:avLst/>
            </a:prstGeom>
            <a:noFill/>
          </p:spPr>
          <p:txBody>
            <a:bodyPr wrap="square" rtlCol="0">
              <a:spAutoFit/>
            </a:bodyPr>
            <a:lstStyle/>
            <a:p>
              <a:r>
                <a:rPr lang="en-US" sz="1600" b="1" dirty="0">
                  <a:solidFill>
                    <a:schemeClr val="accent2"/>
                  </a:solidFill>
                </a:rPr>
                <a:t>Randomization ratio 1:0</a:t>
              </a:r>
              <a:endParaRPr lang="en-US" sz="2000" b="1" dirty="0">
                <a:solidFill>
                  <a:schemeClr val="accent2"/>
                </a:solidFill>
              </a:endParaRPr>
            </a:p>
          </p:txBody>
        </p:sp>
        <p:sp>
          <p:nvSpPr>
            <p:cNvPr id="5" name="Oval 4">
              <a:extLst>
                <a:ext uri="{FF2B5EF4-FFF2-40B4-BE49-F238E27FC236}">
                  <a16:creationId xmlns:a16="http://schemas.microsoft.com/office/drawing/2014/main" id="{4A34F69C-F024-5649-8941-A7F7484742E1}"/>
                </a:ext>
              </a:extLst>
            </p:cNvPr>
            <p:cNvSpPr/>
            <p:nvPr/>
          </p:nvSpPr>
          <p:spPr>
            <a:xfrm>
              <a:off x="8187689" y="3175775"/>
              <a:ext cx="2032000" cy="18858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FF82777-B86C-4B42-94B7-0259CCE3403D}"/>
                </a:ext>
              </a:extLst>
            </p:cNvPr>
            <p:cNvGrpSpPr/>
            <p:nvPr/>
          </p:nvGrpSpPr>
          <p:grpSpPr>
            <a:xfrm>
              <a:off x="8318844" y="3615538"/>
              <a:ext cx="1966885" cy="1124836"/>
              <a:chOff x="5218179" y="4758193"/>
              <a:chExt cx="1966885" cy="1124836"/>
            </a:xfrm>
            <a:solidFill>
              <a:schemeClr val="bg1"/>
            </a:solidFill>
          </p:grpSpPr>
          <p:sp>
            <p:nvSpPr>
              <p:cNvPr id="3" name="TextBox 2">
                <a:extLst>
                  <a:ext uri="{FF2B5EF4-FFF2-40B4-BE49-F238E27FC236}">
                    <a16:creationId xmlns:a16="http://schemas.microsoft.com/office/drawing/2014/main" id="{555F3E12-103A-7C4B-A581-136737863D33}"/>
                  </a:ext>
                </a:extLst>
              </p:cNvPr>
              <p:cNvSpPr txBox="1"/>
              <p:nvPr/>
            </p:nvSpPr>
            <p:spPr>
              <a:xfrm>
                <a:off x="5218179" y="4758193"/>
                <a:ext cx="1966885" cy="400110"/>
              </a:xfrm>
              <a:prstGeom prst="rect">
                <a:avLst/>
              </a:prstGeom>
              <a:grpFill/>
            </p:spPr>
            <p:txBody>
              <a:bodyPr wrap="none" rtlCol="0">
                <a:spAutoFit/>
              </a:bodyPr>
              <a:lstStyle/>
              <a:p>
                <a:r>
                  <a:rPr lang="en-US" sz="2000" b="1" dirty="0"/>
                  <a:t>COPD Order Sets</a:t>
                </a:r>
              </a:p>
            </p:txBody>
          </p:sp>
          <p:sp>
            <p:nvSpPr>
              <p:cNvPr id="10" name="TextBox 9">
                <a:extLst>
                  <a:ext uri="{FF2B5EF4-FFF2-40B4-BE49-F238E27FC236}">
                    <a16:creationId xmlns:a16="http://schemas.microsoft.com/office/drawing/2014/main" id="{044CDAD5-3F0A-2A4D-90C9-1302FE222282}"/>
                  </a:ext>
                </a:extLst>
              </p:cNvPr>
              <p:cNvSpPr txBox="1"/>
              <p:nvPr/>
            </p:nvSpPr>
            <p:spPr>
              <a:xfrm>
                <a:off x="5298045" y="5175143"/>
                <a:ext cx="1743152" cy="707886"/>
              </a:xfrm>
              <a:prstGeom prst="rect">
                <a:avLst/>
              </a:prstGeom>
              <a:grpFill/>
            </p:spPr>
            <p:txBody>
              <a:bodyPr wrap="square" rtlCol="0">
                <a:spAutoFit/>
              </a:bodyPr>
              <a:lstStyle/>
              <a:p>
                <a:pPr algn="ctr"/>
                <a:r>
                  <a:rPr lang="en-US" sz="2000" b="1" dirty="0"/>
                  <a:t>Hypoglycemia Prediction</a:t>
                </a:r>
              </a:p>
            </p:txBody>
          </p:sp>
        </p:grpSp>
      </p:grpSp>
      <p:sp>
        <p:nvSpPr>
          <p:cNvPr id="14" name="Date Placeholder 3">
            <a:extLst>
              <a:ext uri="{FF2B5EF4-FFF2-40B4-BE49-F238E27FC236}">
                <a16:creationId xmlns:a16="http://schemas.microsoft.com/office/drawing/2014/main" id="{C693665B-735D-1343-9506-07BB8ECA209A}"/>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15" name="Footer Placeholder 4">
            <a:extLst>
              <a:ext uri="{FF2B5EF4-FFF2-40B4-BE49-F238E27FC236}">
                <a16:creationId xmlns:a16="http://schemas.microsoft.com/office/drawing/2014/main" id="{2EE22819-EF87-834A-9124-0EC10B0FA7E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9" name="TextBox 8">
            <a:extLst>
              <a:ext uri="{FF2B5EF4-FFF2-40B4-BE49-F238E27FC236}">
                <a16:creationId xmlns:a16="http://schemas.microsoft.com/office/drawing/2014/main" id="{B27AF71D-DDE7-5145-A71D-09E0F8C797A1}"/>
              </a:ext>
            </a:extLst>
          </p:cNvPr>
          <p:cNvSpPr txBox="1"/>
          <p:nvPr/>
        </p:nvSpPr>
        <p:spPr>
          <a:xfrm>
            <a:off x="4788326" y="5932879"/>
            <a:ext cx="7061036" cy="307777"/>
          </a:xfrm>
          <a:prstGeom prst="rect">
            <a:avLst/>
          </a:prstGeom>
          <a:noFill/>
        </p:spPr>
        <p:txBody>
          <a:bodyPr wrap="none" rtlCol="0">
            <a:spAutoFit/>
          </a:bodyPr>
          <a:lstStyle/>
          <a:p>
            <a:r>
              <a:rPr lang="en-US" sz="1400" i="1" dirty="0" err="1"/>
              <a:t>Pletcher</a:t>
            </a:r>
            <a:r>
              <a:rPr lang="en-US" sz="1400" i="1" dirty="0"/>
              <a:t>, et al. </a:t>
            </a:r>
            <a:r>
              <a:rPr lang="en-US" sz="1400" i="1" dirty="0">
                <a:hlinkClick r:id="rId4"/>
              </a:rPr>
              <a:t>Informed Consent in Randomized QI Trials</a:t>
            </a:r>
            <a:r>
              <a:rPr lang="en-US" sz="1400" i="1" dirty="0"/>
              <a:t>, JAMA </a:t>
            </a:r>
            <a:r>
              <a:rPr lang="en-US" sz="1400" i="1" dirty="0" err="1"/>
              <a:t>Int</a:t>
            </a:r>
            <a:r>
              <a:rPr lang="en-US" sz="1400" i="1" dirty="0"/>
              <a:t> Med, 2014; 174(5):668-670</a:t>
            </a:r>
          </a:p>
        </p:txBody>
      </p:sp>
    </p:spTree>
    <p:extLst>
      <p:ext uri="{BB962C8B-B14F-4D97-AF65-F5344CB8AC3E}">
        <p14:creationId xmlns:p14="http://schemas.microsoft.com/office/powerpoint/2010/main" val="400527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6">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396">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396">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39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4D3C1448-6359-7845-B81A-83A2FDBEF7F4}"/>
              </a:ext>
            </a:extLst>
          </p:cNvPr>
          <p:cNvSpPr>
            <a:spLocks noGrp="1" noChangeArrowheads="1"/>
          </p:cNvSpPr>
          <p:nvPr>
            <p:ph type="title"/>
          </p:nvPr>
        </p:nvSpPr>
        <p:spPr>
          <a:xfrm>
            <a:off x="1097280" y="286603"/>
            <a:ext cx="10528300" cy="1450757"/>
          </a:xfrm>
        </p:spPr>
        <p:txBody>
          <a:bodyPr>
            <a:normAutofit/>
          </a:bodyPr>
          <a:lstStyle/>
          <a:p>
            <a:r>
              <a:rPr lang="en-US" altLang="en-US" sz="4000" dirty="0"/>
              <a:t>Sending APEX patients to Digital Research Platforms</a:t>
            </a:r>
          </a:p>
        </p:txBody>
      </p:sp>
      <p:sp>
        <p:nvSpPr>
          <p:cNvPr id="126980" name="Content Placeholder 1">
            <a:extLst>
              <a:ext uri="{FF2B5EF4-FFF2-40B4-BE49-F238E27FC236}">
                <a16:creationId xmlns:a16="http://schemas.microsoft.com/office/drawing/2014/main" id="{96ACAD11-B952-4145-ADA4-22379DF78A8C}"/>
              </a:ext>
            </a:extLst>
          </p:cNvPr>
          <p:cNvSpPr>
            <a:spLocks noGrp="1" noChangeArrowheads="1"/>
          </p:cNvSpPr>
          <p:nvPr>
            <p:ph idx="1"/>
          </p:nvPr>
        </p:nvSpPr>
        <p:spPr/>
        <p:txBody>
          <a:bodyPr>
            <a:normAutofit/>
          </a:bodyPr>
          <a:lstStyle/>
          <a:p>
            <a:r>
              <a:rPr lang="en-US" altLang="en-US" dirty="0"/>
              <a:t>Contact eligible patients, send them a link for further screening, enrollment, consent. E.g., </a:t>
            </a:r>
          </a:p>
          <a:p>
            <a:r>
              <a:rPr lang="en-US" altLang="en-US" dirty="0"/>
              <a:t>Health </a:t>
            </a:r>
            <a:r>
              <a:rPr lang="en-US" altLang="en-US" dirty="0" err="1"/>
              <a:t>eHeart</a:t>
            </a:r>
            <a:r>
              <a:rPr lang="en-US" altLang="en-US" dirty="0"/>
              <a:t> / Eureka studies</a:t>
            </a:r>
          </a:p>
          <a:p>
            <a:r>
              <a:rPr lang="en-US" altLang="en-US" dirty="0"/>
              <a:t>All of Us – </a:t>
            </a:r>
            <a:r>
              <a:rPr lang="en-US" altLang="en-US" sz="1600" dirty="0"/>
              <a:t>“second phase of the human genome project” Francis Collins</a:t>
            </a:r>
            <a:endParaRPr lang="en-US" altLang="en-US" dirty="0"/>
          </a:p>
          <a:p>
            <a:pPr lvl="1"/>
            <a:r>
              <a:rPr lang="en-US" altLang="en-US" dirty="0"/>
              <a:t>Health Provider Organizations (HPOs) consent their members and expose their EHR data via Synch for Science FHIR</a:t>
            </a:r>
          </a:p>
          <a:p>
            <a:pPr lvl="1"/>
            <a:r>
              <a:rPr lang="en-US" altLang="en-US" dirty="0"/>
              <a:t>Send patients to participant-facing All of Us mobile and website</a:t>
            </a:r>
          </a:p>
          <a:p>
            <a:r>
              <a:rPr lang="en-US" altLang="en-US" dirty="0">
                <a:hlinkClick r:id="rId2"/>
              </a:rPr>
              <a:t>Personal Mobile and Contextual Precision Health</a:t>
            </a:r>
            <a:r>
              <a:rPr lang="en-US" altLang="en-US" dirty="0"/>
              <a:t> (PI Anderson, co-PI Sim)</a:t>
            </a:r>
          </a:p>
          <a:p>
            <a:pPr lvl="1"/>
            <a:r>
              <a:rPr lang="en-US" altLang="en-US" sz="1700" dirty="0"/>
              <a:t>Demonstrate use of mobile data collection to inform population-level care of HTN and depression patients</a:t>
            </a:r>
          </a:p>
          <a:p>
            <a:pPr lvl="2"/>
            <a:r>
              <a:rPr lang="en-US" altLang="en-US" sz="1300" dirty="0"/>
              <a:t>100 HTN and 100 depression patients from UCSF and UC Davis</a:t>
            </a:r>
          </a:p>
          <a:p>
            <a:pPr lvl="2"/>
            <a:r>
              <a:rPr lang="en-US" altLang="en-US" sz="1300" dirty="0" err="1"/>
              <a:t>bluetooth</a:t>
            </a:r>
            <a:r>
              <a:rPr lang="en-US" altLang="en-US" sz="1300" dirty="0"/>
              <a:t> BP cuffs, activity sensing, EMA of affect, GPS-prediction of depression</a:t>
            </a:r>
          </a:p>
          <a:p>
            <a:pPr lvl="2"/>
            <a:r>
              <a:rPr lang="en-US" altLang="en-US" sz="1300" dirty="0"/>
              <a:t>scalable platform integrating Epic, i2b2, FHIR, and Open </a:t>
            </a:r>
            <a:r>
              <a:rPr lang="en-US" altLang="en-US" sz="1300" dirty="0" err="1"/>
              <a:t>mHealth</a:t>
            </a:r>
            <a:r>
              <a:rPr lang="en-US" altLang="en-US" sz="1300" dirty="0"/>
              <a:t> technology</a:t>
            </a:r>
          </a:p>
          <a:p>
            <a:pPr lvl="2"/>
            <a:r>
              <a:rPr lang="en-US" altLang="en-US" sz="1300" dirty="0"/>
              <a:t>Patient-facing dashboard of mobile data   </a:t>
            </a:r>
          </a:p>
          <a:p>
            <a:pPr lvl="2"/>
            <a:endParaRPr lang="en-US" altLang="en-US" dirty="0"/>
          </a:p>
        </p:txBody>
      </p:sp>
      <p:sp>
        <p:nvSpPr>
          <p:cNvPr id="6" name="Date Placeholder 3">
            <a:extLst>
              <a:ext uri="{FF2B5EF4-FFF2-40B4-BE49-F238E27FC236}">
                <a16:creationId xmlns:a16="http://schemas.microsoft.com/office/drawing/2014/main" id="{C7116F35-0AF9-6046-80FE-7FC4636D1330}"/>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4DB0AA16-7D03-9540-B240-80F0E2BA93F6}"/>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pic>
        <p:nvPicPr>
          <p:cNvPr id="2" name="Picture 1">
            <a:extLst>
              <a:ext uri="{FF2B5EF4-FFF2-40B4-BE49-F238E27FC236}">
                <a16:creationId xmlns:a16="http://schemas.microsoft.com/office/drawing/2014/main" id="{97D1847F-B82B-3446-8FD9-9B197DB26778}"/>
              </a:ext>
            </a:extLst>
          </p:cNvPr>
          <p:cNvPicPr>
            <a:picLocks noChangeAspect="1"/>
          </p:cNvPicPr>
          <p:nvPr/>
        </p:nvPicPr>
        <p:blipFill>
          <a:blip r:embed="rId3"/>
          <a:stretch>
            <a:fillRect/>
          </a:stretch>
        </p:blipFill>
        <p:spPr>
          <a:xfrm>
            <a:off x="9212580" y="3332339"/>
            <a:ext cx="2413000" cy="838200"/>
          </a:xfrm>
          <a:prstGeom prst="rect">
            <a:avLst/>
          </a:prstGeom>
        </p:spPr>
      </p:pic>
    </p:spTree>
    <p:extLst>
      <p:ext uri="{BB962C8B-B14F-4D97-AF65-F5344CB8AC3E}">
        <p14:creationId xmlns:p14="http://schemas.microsoft.com/office/powerpoint/2010/main" val="3915017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E957E2B8-939E-EB48-8F4F-ACA0B97871A7}"/>
              </a:ext>
            </a:extLst>
          </p:cNvPr>
          <p:cNvSpPr>
            <a:spLocks noGrp="1" noChangeArrowheads="1"/>
          </p:cNvSpPr>
          <p:nvPr>
            <p:ph type="title"/>
          </p:nvPr>
        </p:nvSpPr>
        <p:spPr/>
        <p:txBody>
          <a:bodyPr>
            <a:normAutofit/>
          </a:bodyPr>
          <a:lstStyle/>
          <a:p>
            <a:pPr>
              <a:defRPr/>
            </a:pPr>
            <a:r>
              <a:rPr lang="en-US" sz="4000" dirty="0">
                <a:cs typeface="+mj-cs"/>
              </a:rPr>
              <a:t>PERCEPT Recruitment Considerations</a:t>
            </a:r>
          </a:p>
        </p:txBody>
      </p:sp>
      <p:sp>
        <p:nvSpPr>
          <p:cNvPr id="96260" name="Content Placeholder 1">
            <a:extLst>
              <a:ext uri="{FF2B5EF4-FFF2-40B4-BE49-F238E27FC236}">
                <a16:creationId xmlns:a16="http://schemas.microsoft.com/office/drawing/2014/main" id="{5BEF6AE7-1778-C045-B20C-52776219CF84}"/>
              </a:ext>
            </a:extLst>
          </p:cNvPr>
          <p:cNvSpPr>
            <a:spLocks noGrp="1"/>
          </p:cNvSpPr>
          <p:nvPr>
            <p:ph idx="1"/>
          </p:nvPr>
        </p:nvSpPr>
        <p:spPr>
          <a:xfrm>
            <a:off x="1097280" y="1993407"/>
            <a:ext cx="7830820" cy="4023360"/>
          </a:xfrm>
        </p:spPr>
        <p:txBody>
          <a:bodyPr>
            <a:normAutofit/>
          </a:bodyPr>
          <a:lstStyle/>
          <a:p>
            <a:r>
              <a:rPr lang="en-US" altLang="en-US" sz="1900" dirty="0"/>
              <a:t>Have to offer Android and iOS app but app development is much more challenging for Android</a:t>
            </a:r>
          </a:p>
          <a:p>
            <a:pPr lvl="1"/>
            <a:r>
              <a:rPr lang="en-US" altLang="en-US" sz="1700" dirty="0"/>
              <a:t>will recruit iOS users first, then Android</a:t>
            </a:r>
          </a:p>
          <a:p>
            <a:r>
              <a:rPr lang="en-US" altLang="en-US" sz="1900" dirty="0"/>
              <a:t>Data usage: pay participants to offset data usage costs</a:t>
            </a:r>
          </a:p>
          <a:p>
            <a:pPr lvl="1"/>
            <a:r>
              <a:rPr lang="en-US" altLang="en-US" sz="1700" dirty="0"/>
              <a:t>but hard to prove amount of data used</a:t>
            </a:r>
          </a:p>
          <a:p>
            <a:r>
              <a:rPr lang="en-US" altLang="en-US" sz="1900" dirty="0"/>
              <a:t>Loss to follow-up will be higher in those with tenuous Internet access</a:t>
            </a:r>
          </a:p>
          <a:p>
            <a:pPr lvl="1"/>
            <a:r>
              <a:rPr lang="en-US" altLang="en-US" sz="1700" dirty="0"/>
              <a:t>but hard to identify them and that population may be the one that remote monitoring can help most</a:t>
            </a:r>
          </a:p>
          <a:p>
            <a:r>
              <a:rPr lang="en-US" altLang="en-US" sz="1900" dirty="0"/>
              <a:t>Battery usage is a concern for </a:t>
            </a:r>
            <a:r>
              <a:rPr lang="en-US" altLang="en-US" sz="1900" dirty="0" err="1"/>
              <a:t>e.g</a:t>
            </a:r>
            <a:r>
              <a:rPr lang="en-US" altLang="en-US" sz="1900" dirty="0"/>
              <a:t>, GPS monitoring</a:t>
            </a:r>
          </a:p>
          <a:p>
            <a:pPr lvl="1"/>
            <a:r>
              <a:rPr lang="en-US" altLang="en-US" sz="1700" dirty="0"/>
              <a:t>if require latest phone models, will introduce bias </a:t>
            </a:r>
          </a:p>
          <a:p>
            <a:endParaRPr lang="en-US" altLang="en-US" dirty="0"/>
          </a:p>
        </p:txBody>
      </p:sp>
      <p:sp>
        <p:nvSpPr>
          <p:cNvPr id="6" name="Date Placeholder 3">
            <a:extLst>
              <a:ext uri="{FF2B5EF4-FFF2-40B4-BE49-F238E27FC236}">
                <a16:creationId xmlns:a16="http://schemas.microsoft.com/office/drawing/2014/main" id="{3F89EB49-958F-0A4E-BC6E-BFD456283B8D}"/>
              </a:ext>
            </a:extLst>
          </p:cNvPr>
          <p:cNvSpPr>
            <a:spLocks noGrp="1"/>
          </p:cNvSpPr>
          <p:nvPr>
            <p:ph type="dt" sz="half" idx="10"/>
          </p:nvPr>
        </p:nvSpPr>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09ACA6E9-0816-024C-9CC3-838C8E2DECC4}"/>
              </a:ext>
            </a:extLst>
          </p:cNvPr>
          <p:cNvSpPr>
            <a:spLocks noGrp="1"/>
          </p:cNvSpPr>
          <p:nvPr>
            <p:ph type="ftr" sz="quarter" idx="11"/>
          </p:nvPr>
        </p:nvSpPr>
        <p:spPr/>
        <p:txBody>
          <a:bodyPr/>
          <a:lstStyle/>
          <a:p>
            <a:pPr>
              <a:defRPr/>
            </a:pPr>
            <a:r>
              <a:rPr lang="en-US" dirty="0"/>
              <a:t>Tech-enabled clinical research: Part 1</a:t>
            </a:r>
          </a:p>
          <a:p>
            <a:pPr>
              <a:defRPr/>
            </a:pPr>
            <a:r>
              <a:rPr lang="en-US" dirty="0"/>
              <a:t>Epi 206 Medical Informatics</a:t>
            </a:r>
          </a:p>
        </p:txBody>
      </p:sp>
      <p:pic>
        <p:nvPicPr>
          <p:cNvPr id="3" name="Picture 2">
            <a:extLst>
              <a:ext uri="{FF2B5EF4-FFF2-40B4-BE49-F238E27FC236}">
                <a16:creationId xmlns:a16="http://schemas.microsoft.com/office/drawing/2014/main" id="{CE5754A7-36CC-B240-AE8D-778777B227F5}"/>
              </a:ext>
            </a:extLst>
          </p:cNvPr>
          <p:cNvPicPr>
            <a:picLocks noChangeAspect="1"/>
          </p:cNvPicPr>
          <p:nvPr/>
        </p:nvPicPr>
        <p:blipFill>
          <a:blip r:embed="rId3"/>
          <a:stretch>
            <a:fillRect/>
          </a:stretch>
        </p:blipFill>
        <p:spPr>
          <a:xfrm>
            <a:off x="8804506" y="1845734"/>
            <a:ext cx="2351174" cy="4318706"/>
          </a:xfrm>
          <a:prstGeom prst="rect">
            <a:avLst/>
          </a:prstGeom>
        </p:spPr>
      </p:pic>
    </p:spTree>
    <p:extLst>
      <p:ext uri="{BB962C8B-B14F-4D97-AF65-F5344CB8AC3E}">
        <p14:creationId xmlns:p14="http://schemas.microsoft.com/office/powerpoint/2010/main" val="13602041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81E38778-6873-DB4A-B216-793BC26C5488}"/>
              </a:ext>
            </a:extLst>
          </p:cNvPr>
          <p:cNvSpPr>
            <a:spLocks noGrp="1" noChangeArrowheads="1"/>
          </p:cNvSpPr>
          <p:nvPr>
            <p:ph type="title"/>
          </p:nvPr>
        </p:nvSpPr>
        <p:spPr/>
        <p:txBody>
          <a:bodyPr>
            <a:normAutofit/>
          </a:bodyPr>
          <a:lstStyle/>
          <a:p>
            <a:pPr>
              <a:defRPr/>
            </a:pPr>
            <a:r>
              <a:rPr lang="en-US" sz="4000" dirty="0"/>
              <a:t>Disclosures</a:t>
            </a:r>
          </a:p>
        </p:txBody>
      </p:sp>
      <p:sp>
        <p:nvSpPr>
          <p:cNvPr id="733186" name="Rectangle 2">
            <a:extLst>
              <a:ext uri="{FF2B5EF4-FFF2-40B4-BE49-F238E27FC236}">
                <a16:creationId xmlns:a16="http://schemas.microsoft.com/office/drawing/2014/main" id="{0DE712C5-8FB7-6543-9A07-16D992FA69EC}"/>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cs typeface="+mn-cs"/>
              </a:rPr>
              <a:t>Research affiliations</a:t>
            </a:r>
          </a:p>
          <a:p>
            <a:pPr lvl="1">
              <a:lnSpc>
                <a:spcPct val="100000"/>
              </a:lnSpc>
              <a:defRPr/>
            </a:pPr>
            <a:r>
              <a:rPr lang="en-US" dirty="0"/>
              <a:t>PERCEPT project, co-PI</a:t>
            </a:r>
          </a:p>
          <a:p>
            <a:pPr lvl="1">
              <a:lnSpc>
                <a:spcPct val="100000"/>
              </a:lnSpc>
              <a:defRPr/>
            </a:pPr>
            <a:r>
              <a:rPr lang="en-US" dirty="0"/>
              <a:t>Eureka project, chair of Data Standards Committee</a:t>
            </a:r>
            <a:endParaRPr lang="en-US" dirty="0">
              <a:cs typeface="+mn-cs"/>
            </a:endParaRPr>
          </a:p>
          <a:p>
            <a:pPr>
              <a:lnSpc>
                <a:spcPct val="100000"/>
              </a:lnSpc>
              <a:defRPr/>
            </a:pPr>
            <a:r>
              <a:rPr lang="en-US" dirty="0">
                <a:cs typeface="+mn-cs"/>
              </a:rPr>
              <a:t>Other</a:t>
            </a:r>
          </a:p>
          <a:p>
            <a:pPr lvl="1">
              <a:lnSpc>
                <a:spcPct val="100000"/>
              </a:lnSpc>
              <a:defRPr/>
            </a:pPr>
            <a:r>
              <a:rPr lang="en-US" dirty="0"/>
              <a:t>Overlap, Inc – contractor to PERCEPT, and is a spin-off company from Open </a:t>
            </a:r>
            <a:r>
              <a:rPr lang="en-US" dirty="0" err="1"/>
              <a:t>mHealth</a:t>
            </a:r>
            <a:r>
              <a:rPr lang="en-US" dirty="0"/>
              <a:t>. CEO of Overlap (David Haddad is co-founder of Open </a:t>
            </a:r>
            <a:r>
              <a:rPr lang="en-US" dirty="0" err="1"/>
              <a:t>mHealth</a:t>
            </a:r>
            <a:r>
              <a:rPr lang="en-US" dirty="0"/>
              <a:t> with me)</a:t>
            </a:r>
          </a:p>
          <a:p>
            <a:pPr lvl="1">
              <a:lnSpc>
                <a:spcPct val="100000"/>
              </a:lnSpc>
              <a:defRPr/>
            </a:pPr>
            <a:r>
              <a:rPr lang="en-US" dirty="0">
                <a:cs typeface="+mn-cs"/>
              </a:rPr>
              <a:t>All of Us – I am a co-investigator with MD2K which is pitching a partnership with </a:t>
            </a:r>
            <a:r>
              <a:rPr lang="en-US" dirty="0" err="1">
                <a:cs typeface="+mn-cs"/>
              </a:rPr>
              <a:t>Vibrent</a:t>
            </a:r>
            <a:r>
              <a:rPr lang="en-US" dirty="0">
                <a:cs typeface="+mn-cs"/>
              </a:rPr>
              <a:t> Health, the All of Us Participant Technology Center</a:t>
            </a:r>
          </a:p>
          <a:p>
            <a:pPr>
              <a:lnSpc>
                <a:spcPct val="100000"/>
              </a:lnSpc>
              <a:defRPr/>
            </a:pPr>
            <a:r>
              <a:rPr lang="en-US" dirty="0">
                <a:cs typeface="+mn-cs"/>
              </a:rPr>
              <a:t>No financial or other relationship to other companies or projects</a:t>
            </a:r>
          </a:p>
        </p:txBody>
      </p:sp>
      <p:sp>
        <p:nvSpPr>
          <p:cNvPr id="6" name="Date Placeholder 3">
            <a:extLst>
              <a:ext uri="{FF2B5EF4-FFF2-40B4-BE49-F238E27FC236}">
                <a16:creationId xmlns:a16="http://schemas.microsoft.com/office/drawing/2014/main" id="{84D17564-86AB-0A41-B968-70A9F532ED5E}"/>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710A94AE-2806-0F41-86EC-13F1F6FA143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41724628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E957E2B8-939E-EB48-8F4F-ACA0B97871A7}"/>
              </a:ext>
            </a:extLst>
          </p:cNvPr>
          <p:cNvSpPr>
            <a:spLocks noGrp="1" noChangeArrowheads="1"/>
          </p:cNvSpPr>
          <p:nvPr>
            <p:ph type="title"/>
          </p:nvPr>
        </p:nvSpPr>
        <p:spPr/>
        <p:txBody>
          <a:bodyPr>
            <a:normAutofit/>
          </a:bodyPr>
          <a:lstStyle/>
          <a:p>
            <a:pPr>
              <a:defRPr/>
            </a:pPr>
            <a:r>
              <a:rPr lang="en-US" sz="4000" dirty="0"/>
              <a:t>Mobile Enrollment and Consent</a:t>
            </a:r>
            <a:endParaRPr lang="en-US" sz="4000" dirty="0">
              <a:cs typeface="+mj-cs"/>
            </a:endParaRPr>
          </a:p>
        </p:txBody>
      </p:sp>
      <p:sp>
        <p:nvSpPr>
          <p:cNvPr id="96260" name="Content Placeholder 1">
            <a:extLst>
              <a:ext uri="{FF2B5EF4-FFF2-40B4-BE49-F238E27FC236}">
                <a16:creationId xmlns:a16="http://schemas.microsoft.com/office/drawing/2014/main" id="{5BEF6AE7-1778-C045-B20C-52776219CF84}"/>
              </a:ext>
            </a:extLst>
          </p:cNvPr>
          <p:cNvSpPr>
            <a:spLocks noGrp="1"/>
          </p:cNvSpPr>
          <p:nvPr>
            <p:ph idx="1"/>
          </p:nvPr>
        </p:nvSpPr>
        <p:spPr>
          <a:xfrm>
            <a:off x="1097280" y="1993407"/>
            <a:ext cx="7830820" cy="4023360"/>
          </a:xfrm>
        </p:spPr>
        <p:txBody>
          <a:bodyPr>
            <a:normAutofit/>
          </a:bodyPr>
          <a:lstStyle/>
          <a:p>
            <a:r>
              <a:rPr lang="en-US" altLang="en-US" dirty="0"/>
              <a:t>Simple, understandable, easy to use, i.e., </a:t>
            </a:r>
            <a:r>
              <a:rPr lang="en-US" altLang="en-US" b="1" dirty="0"/>
              <a:t>consumer-grade</a:t>
            </a:r>
          </a:p>
        </p:txBody>
      </p:sp>
      <p:sp>
        <p:nvSpPr>
          <p:cNvPr id="6" name="Date Placeholder 3">
            <a:extLst>
              <a:ext uri="{FF2B5EF4-FFF2-40B4-BE49-F238E27FC236}">
                <a16:creationId xmlns:a16="http://schemas.microsoft.com/office/drawing/2014/main" id="{3F89EB49-958F-0A4E-BC6E-BFD456283B8D}"/>
              </a:ext>
            </a:extLst>
          </p:cNvPr>
          <p:cNvSpPr>
            <a:spLocks noGrp="1"/>
          </p:cNvSpPr>
          <p:nvPr>
            <p:ph type="dt" sz="half" idx="10"/>
          </p:nvPr>
        </p:nvSpPr>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09ACA6E9-0816-024C-9CC3-838C8E2DECC4}"/>
              </a:ext>
            </a:extLst>
          </p:cNvPr>
          <p:cNvSpPr>
            <a:spLocks noGrp="1"/>
          </p:cNvSpPr>
          <p:nvPr>
            <p:ph type="ftr" sz="quarter" idx="11"/>
          </p:nvPr>
        </p:nvSpPr>
        <p:spPr/>
        <p:txBody>
          <a:bodyPr/>
          <a:lstStyle/>
          <a:p>
            <a:pPr>
              <a:defRPr/>
            </a:pPr>
            <a:r>
              <a:rPr lang="en-US" dirty="0"/>
              <a:t>Tech-enabled clinical research: Part 1</a:t>
            </a:r>
          </a:p>
          <a:p>
            <a:pPr>
              <a:defRPr/>
            </a:pPr>
            <a:r>
              <a:rPr lang="en-US" dirty="0"/>
              <a:t>Epi 206 Medical Informatics</a:t>
            </a:r>
          </a:p>
        </p:txBody>
      </p:sp>
      <p:pic>
        <p:nvPicPr>
          <p:cNvPr id="3" name="Picture 2">
            <a:hlinkClick r:id="rId3"/>
            <a:extLst>
              <a:ext uri="{FF2B5EF4-FFF2-40B4-BE49-F238E27FC236}">
                <a16:creationId xmlns:a16="http://schemas.microsoft.com/office/drawing/2014/main" id="{CE5754A7-36CC-B240-AE8D-778777B227F5}"/>
              </a:ext>
            </a:extLst>
          </p:cNvPr>
          <p:cNvPicPr>
            <a:picLocks noChangeAspect="1"/>
          </p:cNvPicPr>
          <p:nvPr/>
        </p:nvPicPr>
        <p:blipFill>
          <a:blip r:embed="rId4"/>
          <a:stretch>
            <a:fillRect/>
          </a:stretch>
        </p:blipFill>
        <p:spPr>
          <a:xfrm>
            <a:off x="9299806" y="1845734"/>
            <a:ext cx="2351174" cy="4318706"/>
          </a:xfrm>
          <a:prstGeom prst="rect">
            <a:avLst/>
          </a:prstGeom>
        </p:spPr>
      </p:pic>
    </p:spTree>
    <p:extLst>
      <p:ext uri="{BB962C8B-B14F-4D97-AF65-F5344CB8AC3E}">
        <p14:creationId xmlns:p14="http://schemas.microsoft.com/office/powerpoint/2010/main" val="8767765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2DDD6D5F-4F86-2744-AAED-32412D1AAF06}"/>
              </a:ext>
            </a:extLst>
          </p:cNvPr>
          <p:cNvSpPr>
            <a:spLocks noGrp="1" noChangeArrowheads="1"/>
          </p:cNvSpPr>
          <p:nvPr>
            <p:ph type="title"/>
          </p:nvPr>
        </p:nvSpPr>
        <p:spPr/>
        <p:txBody>
          <a:bodyPr>
            <a:normAutofit/>
          </a:bodyPr>
          <a:lstStyle/>
          <a:p>
            <a:r>
              <a:rPr lang="en-US" altLang="en-US" sz="4000" dirty="0"/>
              <a:t>Data Sharing</a:t>
            </a:r>
          </a:p>
        </p:txBody>
      </p:sp>
      <p:sp>
        <p:nvSpPr>
          <p:cNvPr id="121858" name="Content Placeholder 2">
            <a:extLst>
              <a:ext uri="{FF2B5EF4-FFF2-40B4-BE49-F238E27FC236}">
                <a16:creationId xmlns:a16="http://schemas.microsoft.com/office/drawing/2014/main" id="{A0FFE5EC-279A-5C49-88A0-38B92F646EB9}"/>
              </a:ext>
            </a:extLst>
          </p:cNvPr>
          <p:cNvSpPr>
            <a:spLocks noGrp="1" noChangeArrowheads="1"/>
          </p:cNvSpPr>
          <p:nvPr>
            <p:ph idx="1"/>
          </p:nvPr>
        </p:nvSpPr>
        <p:spPr/>
        <p:txBody>
          <a:bodyPr/>
          <a:lstStyle/>
          <a:p>
            <a:r>
              <a:rPr lang="en-US" altLang="en-US" dirty="0" err="1"/>
              <a:t>ResearchKit</a:t>
            </a:r>
            <a:endParaRPr lang="en-US" altLang="en-US" dirty="0"/>
          </a:p>
          <a:p>
            <a:pPr lvl="1">
              <a:lnSpc>
                <a:spcPct val="100000"/>
              </a:lnSpc>
              <a:spcAft>
                <a:spcPts val="0"/>
              </a:spcAft>
            </a:pPr>
            <a:r>
              <a:rPr lang="en-US" altLang="en-US" sz="1700" dirty="0"/>
              <a:t>All </a:t>
            </a:r>
            <a:r>
              <a:rPr lang="en-US" altLang="en-US" sz="1700" dirty="0" err="1"/>
              <a:t>ResearchKit</a:t>
            </a:r>
            <a:r>
              <a:rPr lang="en-US" altLang="en-US" sz="1700" dirty="0"/>
              <a:t> studies send the data to Sage Bionetworks (which is also the backend for All of Us)</a:t>
            </a:r>
          </a:p>
          <a:p>
            <a:pPr lvl="1">
              <a:lnSpc>
                <a:spcPct val="100000"/>
              </a:lnSpc>
              <a:spcAft>
                <a:spcPts val="0"/>
              </a:spcAft>
            </a:pPr>
            <a:r>
              <a:rPr lang="en-US" altLang="en-US" sz="1700" dirty="0" err="1"/>
              <a:t>mPower</a:t>
            </a:r>
            <a:r>
              <a:rPr lang="en-US" altLang="en-US" sz="1700" dirty="0"/>
              <a:t> study: recruited 12,201 </a:t>
            </a:r>
            <a:r>
              <a:rPr lang="en-US" altLang="en-US" sz="1700" dirty="0" err="1"/>
              <a:t>Parkinsons</a:t>
            </a:r>
            <a:r>
              <a:rPr lang="en-US" altLang="en-US" sz="1700" dirty="0"/>
              <a:t> patients in first 6 months. 78% participants opted to share their data broadly with qualified researchers. Data shared </a:t>
            </a:r>
            <a:r>
              <a:rPr lang="en-US" altLang="en-US" sz="1700" dirty="0">
                <a:hlinkClick r:id="rId2"/>
              </a:rPr>
              <a:t>here</a:t>
            </a:r>
            <a:r>
              <a:rPr lang="en-US" altLang="en-US" sz="1700" dirty="0"/>
              <a:t> and granted to </a:t>
            </a:r>
            <a:r>
              <a:rPr lang="en-US" altLang="en-US" sz="1700" dirty="0">
                <a:hlinkClick r:id="rId3"/>
              </a:rPr>
              <a:t>over 50 researchers</a:t>
            </a:r>
            <a:endParaRPr lang="en-US" altLang="en-US" sz="1700" dirty="0"/>
          </a:p>
          <a:p>
            <a:pPr lvl="1">
              <a:lnSpc>
                <a:spcPct val="100000"/>
              </a:lnSpc>
              <a:spcAft>
                <a:spcPts val="0"/>
              </a:spcAft>
            </a:pPr>
            <a:r>
              <a:rPr lang="en-US" altLang="en-US" sz="1700" dirty="0"/>
              <a:t>Data sharing is all-or-none for each participant’s data</a:t>
            </a:r>
          </a:p>
          <a:p>
            <a:r>
              <a:rPr lang="en-US" altLang="en-US" dirty="0"/>
              <a:t>Health </a:t>
            </a:r>
            <a:r>
              <a:rPr lang="en-US" altLang="en-US" dirty="0" err="1"/>
              <a:t>ePeople</a:t>
            </a:r>
            <a:endParaRPr lang="en-US" altLang="en-US" dirty="0"/>
          </a:p>
          <a:p>
            <a:pPr lvl="1">
              <a:lnSpc>
                <a:spcPct val="100000"/>
              </a:lnSpc>
            </a:pPr>
            <a:r>
              <a:rPr lang="en-US" altLang="en-US" sz="1700" dirty="0"/>
              <a:t>“</a:t>
            </a:r>
            <a:r>
              <a:rPr lang="en-US" sz="1700" dirty="0"/>
              <a:t>You will own the data generated by your study, but our default policy is to ALSO include your study’s data in a de-identified platform-wide data warehouse that is publically available through a Data Use Agreement. This policy is negotiable under certain circumstances.  Please let us know if you have questions about this.”</a:t>
            </a:r>
            <a:endParaRPr lang="en-US" altLang="en-US" sz="1700" dirty="0"/>
          </a:p>
          <a:p>
            <a:r>
              <a:rPr lang="en-US" altLang="en-US" dirty="0"/>
              <a:t>All of Us</a:t>
            </a:r>
          </a:p>
          <a:p>
            <a:pPr lvl="1"/>
            <a:r>
              <a:rPr lang="en-US" altLang="en-US" sz="1700" dirty="0"/>
              <a:t>Data to be shared with qualified researchers and citizen scientists. Data return to participants themselves. </a:t>
            </a:r>
          </a:p>
        </p:txBody>
      </p:sp>
      <p:sp>
        <p:nvSpPr>
          <p:cNvPr id="6" name="Date Placeholder 3">
            <a:extLst>
              <a:ext uri="{FF2B5EF4-FFF2-40B4-BE49-F238E27FC236}">
                <a16:creationId xmlns:a16="http://schemas.microsoft.com/office/drawing/2014/main" id="{D592E4F5-8C39-D14B-B728-778B6490301E}"/>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1222D85E-356D-2C49-BF6C-EA3631898FA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433509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lstStyle/>
          <a:p>
            <a:pPr>
              <a:defRPr/>
            </a:pPr>
            <a:r>
              <a:rPr lang="en-US"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t>R</a:t>
            </a:r>
            <a:r>
              <a:rPr lang="en-US" dirty="0">
                <a:cs typeface="+mn-cs"/>
              </a:rPr>
              <a:t>etention</a:t>
            </a:r>
          </a:p>
          <a:p>
            <a:pPr lvl="1">
              <a:lnSpc>
                <a:spcPct val="100000"/>
              </a:lnSpc>
              <a:defRPr/>
            </a:pPr>
            <a:r>
              <a:rPr lang="en-US" dirty="0">
                <a:solidFill>
                  <a:schemeClr val="bg1">
                    <a:lumMod val="75000"/>
                  </a:schemeClr>
                </a:solidFill>
              </a:rPr>
              <a:t>Outcomes assessment and engagement</a:t>
            </a:r>
            <a:endParaRPr lang="en-US" dirty="0">
              <a:solidFill>
                <a:schemeClr val="bg1">
                  <a:lumMod val="75000"/>
                </a:schemeClr>
              </a:solidFill>
              <a:cs typeface="+mn-cs"/>
            </a:endParaRPr>
          </a:p>
          <a:p>
            <a:pPr lvl="1">
              <a:lnSpc>
                <a:spcPct val="100000"/>
              </a:lnSpc>
              <a:defRPr/>
            </a:pPr>
            <a:r>
              <a:rPr lang="en-US" dirty="0">
                <a:solidFill>
                  <a:schemeClr val="bg1">
                    <a:lumMod val="75000"/>
                  </a:schemeClr>
                </a:solidFill>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8133766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127E7-F0B4-0545-9009-254C123DD01A}"/>
              </a:ext>
            </a:extLst>
          </p:cNvPr>
          <p:cNvSpPr>
            <a:spLocks noGrp="1"/>
          </p:cNvSpPr>
          <p:nvPr>
            <p:ph type="title"/>
          </p:nvPr>
        </p:nvSpPr>
        <p:spPr/>
        <p:txBody>
          <a:bodyPr>
            <a:normAutofit/>
          </a:bodyPr>
          <a:lstStyle/>
          <a:p>
            <a:r>
              <a:rPr lang="en-US" sz="4000" dirty="0"/>
              <a:t>Rapid Enrollment Possible</a:t>
            </a:r>
          </a:p>
        </p:txBody>
      </p:sp>
      <p:sp>
        <p:nvSpPr>
          <p:cNvPr id="3" name="Content Placeholder 2">
            <a:extLst>
              <a:ext uri="{FF2B5EF4-FFF2-40B4-BE49-F238E27FC236}">
                <a16:creationId xmlns:a16="http://schemas.microsoft.com/office/drawing/2014/main" id="{13494FD7-247E-F942-BBF7-72FA3ABC52C0}"/>
              </a:ext>
            </a:extLst>
          </p:cNvPr>
          <p:cNvSpPr>
            <a:spLocks noGrp="1"/>
          </p:cNvSpPr>
          <p:nvPr>
            <p:ph idx="1"/>
          </p:nvPr>
        </p:nvSpPr>
        <p:spPr/>
        <p:txBody>
          <a:bodyPr/>
          <a:lstStyle/>
          <a:p>
            <a:pPr marL="0" indent="0">
              <a:buNone/>
            </a:pPr>
            <a:r>
              <a:rPr lang="en-US" altLang="en-US" sz="1900" dirty="0" err="1"/>
              <a:t>ResearchKit</a:t>
            </a:r>
            <a:r>
              <a:rPr lang="en-US" altLang="en-US" sz="1900" dirty="0"/>
              <a:t> projects</a:t>
            </a:r>
          </a:p>
          <a:p>
            <a:pPr lvl="1"/>
            <a:r>
              <a:rPr lang="en-US" altLang="en-US" sz="1700" dirty="0">
                <a:hlinkClick r:id="rId3"/>
              </a:rPr>
              <a:t>My Heart Counts</a:t>
            </a:r>
            <a:r>
              <a:rPr lang="en-US" altLang="en-US" sz="1700" dirty="0"/>
              <a:t>: enrolled over 40,000+ (first 22K in 5 days), recruiting in UK and Hong Kong too</a:t>
            </a:r>
          </a:p>
          <a:p>
            <a:pPr lvl="1"/>
            <a:r>
              <a:rPr lang="en-US" altLang="en-US" sz="1700" dirty="0"/>
              <a:t>PRIDE study enrolled 11,000 in first week (2015)</a:t>
            </a:r>
          </a:p>
          <a:p>
            <a:r>
              <a:rPr lang="en-US" altLang="en-US" sz="1900" dirty="0"/>
              <a:t>All of Us now at over 21,000 participants</a:t>
            </a:r>
          </a:p>
          <a:p>
            <a:endParaRPr lang="en-US" altLang="en-US" sz="2000" dirty="0"/>
          </a:p>
          <a:p>
            <a:endParaRPr lang="en-US" altLang="en-US" sz="2000" dirty="0"/>
          </a:p>
          <a:p>
            <a:endParaRPr lang="en-US" dirty="0"/>
          </a:p>
        </p:txBody>
      </p:sp>
      <p:pic>
        <p:nvPicPr>
          <p:cNvPr id="4" name="Content Placeholder 4">
            <a:extLst>
              <a:ext uri="{FF2B5EF4-FFF2-40B4-BE49-F238E27FC236}">
                <a16:creationId xmlns:a16="http://schemas.microsoft.com/office/drawing/2014/main" id="{87FB7B76-1895-3349-B5E4-3A9A699A0A05}"/>
              </a:ext>
            </a:extLst>
          </p:cNvPr>
          <p:cNvPicPr>
            <a:picLocks noChangeAspect="1"/>
          </p:cNvPicPr>
          <p:nvPr/>
        </p:nvPicPr>
        <p:blipFill>
          <a:blip r:embed="rId4"/>
          <a:stretch>
            <a:fillRect/>
          </a:stretch>
        </p:blipFill>
        <p:spPr>
          <a:xfrm>
            <a:off x="5623560" y="2975933"/>
            <a:ext cx="5532120" cy="3111285"/>
          </a:xfrm>
          <a:prstGeom prst="rect">
            <a:avLst/>
          </a:prstGeom>
          <a:ln>
            <a:solidFill>
              <a:schemeClr val="bg1">
                <a:lumMod val="75000"/>
              </a:schemeClr>
            </a:solidFill>
          </a:ln>
        </p:spPr>
      </p:pic>
      <p:sp>
        <p:nvSpPr>
          <p:cNvPr id="5" name="Date Placeholder 3">
            <a:extLst>
              <a:ext uri="{FF2B5EF4-FFF2-40B4-BE49-F238E27FC236}">
                <a16:creationId xmlns:a16="http://schemas.microsoft.com/office/drawing/2014/main" id="{31D70D2C-1062-7043-906F-45D5436D4ADE}"/>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6" name="Footer Placeholder 4">
            <a:extLst>
              <a:ext uri="{FF2B5EF4-FFF2-40B4-BE49-F238E27FC236}">
                <a16:creationId xmlns:a16="http://schemas.microsoft.com/office/drawing/2014/main" id="{CA262FCF-51B4-DA44-A19C-FFB993A1142A}"/>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737374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78E5B8A5-AEB2-D143-A953-C6A447E7D543}"/>
              </a:ext>
            </a:extLst>
          </p:cNvPr>
          <p:cNvSpPr>
            <a:spLocks noGrp="1" noChangeArrowheads="1"/>
          </p:cNvSpPr>
          <p:nvPr>
            <p:ph type="title"/>
          </p:nvPr>
        </p:nvSpPr>
        <p:spPr/>
        <p:txBody>
          <a:bodyPr>
            <a:normAutofit/>
          </a:bodyPr>
          <a:lstStyle/>
          <a:p>
            <a:r>
              <a:rPr lang="en-US" altLang="en-US" sz="4000" dirty="0"/>
              <a:t>Retention Problem</a:t>
            </a:r>
          </a:p>
        </p:txBody>
      </p:sp>
      <p:sp>
        <p:nvSpPr>
          <p:cNvPr id="122882" name="Content Placeholder 2">
            <a:extLst>
              <a:ext uri="{FF2B5EF4-FFF2-40B4-BE49-F238E27FC236}">
                <a16:creationId xmlns:a16="http://schemas.microsoft.com/office/drawing/2014/main" id="{E513E386-096A-6241-B079-73BFFEB1188F}"/>
              </a:ext>
            </a:extLst>
          </p:cNvPr>
          <p:cNvSpPr>
            <a:spLocks noGrp="1" noChangeArrowheads="1"/>
          </p:cNvSpPr>
          <p:nvPr>
            <p:ph idx="1"/>
          </p:nvPr>
        </p:nvSpPr>
        <p:spPr>
          <a:xfrm>
            <a:off x="1097280" y="1845733"/>
            <a:ext cx="10058400" cy="4326467"/>
          </a:xfrm>
        </p:spPr>
        <p:txBody>
          <a:bodyPr>
            <a:normAutofit/>
          </a:bodyPr>
          <a:lstStyle/>
          <a:p>
            <a:r>
              <a:rPr lang="en-US" altLang="en-US" sz="1900" dirty="0"/>
              <a:t>My Heart Counts</a:t>
            </a:r>
          </a:p>
          <a:p>
            <a:pPr lvl="1"/>
            <a:r>
              <a:rPr lang="en-US" altLang="en-US" sz="1700" dirty="0"/>
              <a:t>biased samples: 49K enrolled in first 6 months in 2015, 82% male, mean age 36, only 7,000 had any disease</a:t>
            </a:r>
          </a:p>
          <a:p>
            <a:pPr lvl="1"/>
            <a:r>
              <a:rPr lang="en-US" altLang="en-US" sz="1700" dirty="0"/>
              <a:t>huge drop-off: only 9% completed initial 7-day motion detection, 10% did 6MWT, 3% did Heart Age Questionnaire</a:t>
            </a:r>
          </a:p>
          <a:p>
            <a:r>
              <a:rPr lang="en-US" altLang="en-US" sz="1900" dirty="0"/>
              <a:t>Need outreach and dedicated recruitment of under-represented populations</a:t>
            </a:r>
          </a:p>
          <a:p>
            <a:pPr lvl="1"/>
            <a:r>
              <a:rPr lang="en-US" altLang="en-US" sz="1700" dirty="0"/>
              <a:t>All of Us has specific funded teams on this</a:t>
            </a:r>
          </a:p>
          <a:p>
            <a:r>
              <a:rPr lang="en-US" altLang="en-US" sz="1900" dirty="0"/>
              <a:t>Long-term “engagement” is critical</a:t>
            </a:r>
          </a:p>
          <a:p>
            <a:pPr lvl="1"/>
            <a:r>
              <a:rPr lang="en-US" altLang="en-US" sz="1700" dirty="0"/>
              <a:t>To maximize data collection rates and quality, to reduce drop-out</a:t>
            </a:r>
          </a:p>
          <a:p>
            <a:pPr lvl="1"/>
            <a:r>
              <a:rPr lang="en-US" altLang="en-US" sz="1700" dirty="0"/>
              <a:t>THE problem in large, long-term virtual cohorts like All of Us (aiming for “surprise, delight, smile”)</a:t>
            </a:r>
            <a:endParaRPr lang="en-US" altLang="en-US" sz="2200" dirty="0"/>
          </a:p>
          <a:p>
            <a:pPr lvl="1"/>
            <a:endParaRPr lang="en-US" altLang="en-US" sz="2000" dirty="0"/>
          </a:p>
          <a:p>
            <a:endParaRPr lang="en-US" altLang="en-US" dirty="0"/>
          </a:p>
        </p:txBody>
      </p:sp>
      <p:sp>
        <p:nvSpPr>
          <p:cNvPr id="6" name="Date Placeholder 3">
            <a:extLst>
              <a:ext uri="{FF2B5EF4-FFF2-40B4-BE49-F238E27FC236}">
                <a16:creationId xmlns:a16="http://schemas.microsoft.com/office/drawing/2014/main" id="{18EE3A11-ED88-F949-A704-04A7C2D52E05}"/>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ED8E533E-CA18-9941-89CD-40A3FEC4AED1}"/>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975444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78E5B8A5-AEB2-D143-A953-C6A447E7D543}"/>
              </a:ext>
            </a:extLst>
          </p:cNvPr>
          <p:cNvSpPr>
            <a:spLocks noGrp="1" noChangeArrowheads="1"/>
          </p:cNvSpPr>
          <p:nvPr>
            <p:ph type="title"/>
          </p:nvPr>
        </p:nvSpPr>
        <p:spPr/>
        <p:txBody>
          <a:bodyPr>
            <a:normAutofit/>
          </a:bodyPr>
          <a:lstStyle/>
          <a:p>
            <a:r>
              <a:rPr lang="en-US" altLang="en-US" sz="4000" dirty="0"/>
              <a:t>Engagement Strategies Beyond Payment</a:t>
            </a:r>
          </a:p>
        </p:txBody>
      </p:sp>
      <p:sp>
        <p:nvSpPr>
          <p:cNvPr id="122882" name="Content Placeholder 2">
            <a:extLst>
              <a:ext uri="{FF2B5EF4-FFF2-40B4-BE49-F238E27FC236}">
                <a16:creationId xmlns:a16="http://schemas.microsoft.com/office/drawing/2014/main" id="{E513E386-096A-6241-B079-73BFFEB1188F}"/>
              </a:ext>
            </a:extLst>
          </p:cNvPr>
          <p:cNvSpPr>
            <a:spLocks noGrp="1" noChangeArrowheads="1"/>
          </p:cNvSpPr>
          <p:nvPr>
            <p:ph idx="1"/>
          </p:nvPr>
        </p:nvSpPr>
        <p:spPr>
          <a:xfrm>
            <a:off x="1097280" y="1845733"/>
            <a:ext cx="10058400" cy="4326467"/>
          </a:xfrm>
        </p:spPr>
        <p:txBody>
          <a:bodyPr>
            <a:normAutofit/>
          </a:bodyPr>
          <a:lstStyle/>
          <a:p>
            <a:r>
              <a:rPr lang="en-US" altLang="en-US" sz="1900" dirty="0"/>
              <a:t>(Based on marketing, social psychology, HCI, positive psychology)</a:t>
            </a:r>
          </a:p>
          <a:p>
            <a:r>
              <a:rPr lang="en-US" altLang="en-US" sz="1900" dirty="0"/>
              <a:t>Reciprocity – getting a reward just because induces desire to give back (delight)</a:t>
            </a:r>
          </a:p>
          <a:p>
            <a:r>
              <a:rPr lang="en-US" altLang="en-US" sz="1900" dirty="0"/>
              <a:t>Scarcity – time limited rewards</a:t>
            </a:r>
          </a:p>
          <a:p>
            <a:r>
              <a:rPr lang="en-US" altLang="en-US" sz="1900" dirty="0"/>
              <a:t>Giving – you can give reward to someone else (e.g., altruism)</a:t>
            </a:r>
          </a:p>
          <a:p>
            <a:r>
              <a:rPr lang="en-US" altLang="en-US" sz="1900" dirty="0"/>
              <a:t>Distraction – fun facts, jokes (delight, smile)</a:t>
            </a:r>
          </a:p>
          <a:p>
            <a:r>
              <a:rPr lang="en-US" altLang="en-US" sz="1900" dirty="0"/>
              <a:t>Reinforcement – “good job!”</a:t>
            </a:r>
          </a:p>
          <a:p>
            <a:r>
              <a:rPr lang="en-US" altLang="en-US" sz="1900" dirty="0"/>
              <a:t>Feedback – sources of insight into your own health/life (surprise)</a:t>
            </a:r>
          </a:p>
          <a:p>
            <a:r>
              <a:rPr lang="en-US" altLang="en-US" sz="1900" dirty="0"/>
              <a:t>Consensus – social modeling: other people are providing data, I will too</a:t>
            </a:r>
          </a:p>
          <a:p>
            <a:r>
              <a:rPr lang="en-US" altLang="en-US" sz="1900" dirty="0"/>
              <a:t>Variability and variety  – providing bounded novelty to avoid boredom (e.g., gamification)</a:t>
            </a:r>
            <a:endParaRPr lang="en-US" altLang="en-US" sz="1500" dirty="0"/>
          </a:p>
          <a:p>
            <a:endParaRPr lang="en-US" altLang="en-US" sz="2200" dirty="0"/>
          </a:p>
          <a:p>
            <a:pPr lvl="1"/>
            <a:endParaRPr lang="en-US" altLang="en-US" sz="2000" dirty="0"/>
          </a:p>
          <a:p>
            <a:endParaRPr lang="en-US" altLang="en-US" dirty="0"/>
          </a:p>
        </p:txBody>
      </p:sp>
      <p:sp>
        <p:nvSpPr>
          <p:cNvPr id="6" name="Date Placeholder 3">
            <a:extLst>
              <a:ext uri="{FF2B5EF4-FFF2-40B4-BE49-F238E27FC236}">
                <a16:creationId xmlns:a16="http://schemas.microsoft.com/office/drawing/2014/main" id="{18EE3A11-ED88-F949-A704-04A7C2D52E05}"/>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ED8E533E-CA18-9941-89CD-40A3FEC4AED1}"/>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pic>
        <p:nvPicPr>
          <p:cNvPr id="8" name="Picture 7">
            <a:extLst>
              <a:ext uri="{FF2B5EF4-FFF2-40B4-BE49-F238E27FC236}">
                <a16:creationId xmlns:a16="http://schemas.microsoft.com/office/drawing/2014/main" id="{86FB607C-EC77-1B42-B025-F9D69B2232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9835" y="2182368"/>
            <a:ext cx="1715845" cy="3017520"/>
          </a:xfrm>
          <a:prstGeom prst="rect">
            <a:avLst/>
          </a:prstGeom>
          <a:ln>
            <a:solidFill>
              <a:schemeClr val="bg1">
                <a:lumMod val="75000"/>
              </a:schemeClr>
            </a:solidFill>
          </a:ln>
        </p:spPr>
      </p:pic>
      <p:pic>
        <p:nvPicPr>
          <p:cNvPr id="9" name="Picture 8">
            <a:extLst>
              <a:ext uri="{FF2B5EF4-FFF2-40B4-BE49-F238E27FC236}">
                <a16:creationId xmlns:a16="http://schemas.microsoft.com/office/drawing/2014/main" id="{B9AD25F2-8012-234A-81DA-D9072EF573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8176" y="4757694"/>
            <a:ext cx="773136" cy="442194"/>
          </a:xfrm>
          <a:prstGeom prst="rect">
            <a:avLst/>
          </a:prstGeom>
        </p:spPr>
      </p:pic>
    </p:spTree>
    <p:extLst>
      <p:ext uri="{BB962C8B-B14F-4D97-AF65-F5344CB8AC3E}">
        <p14:creationId xmlns:p14="http://schemas.microsoft.com/office/powerpoint/2010/main" val="254995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lstStyle/>
          <a:p>
            <a:pPr>
              <a:defRPr/>
            </a:pPr>
            <a:r>
              <a:rPr lang="en-US"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t>Outcomes assessment and Engagement</a:t>
            </a:r>
          </a:p>
          <a:p>
            <a:pPr lvl="2">
              <a:lnSpc>
                <a:spcPct val="100000"/>
              </a:lnSpc>
              <a:defRPr/>
            </a:pPr>
            <a:r>
              <a:rPr lang="en-US" dirty="0">
                <a:cs typeface="+mn-cs"/>
              </a:rPr>
              <a:t>Build vs. buy</a:t>
            </a:r>
          </a:p>
          <a:p>
            <a:pPr lvl="1">
              <a:lnSpc>
                <a:spcPct val="100000"/>
              </a:lnSpc>
              <a:defRPr/>
            </a:pPr>
            <a:r>
              <a:rPr lang="en-US" dirty="0">
                <a:solidFill>
                  <a:schemeClr val="bg1">
                    <a:lumMod val="75000"/>
                  </a:schemeClr>
                </a:solidFill>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5770962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normAutofit/>
          </a:bodyPr>
          <a:lstStyle/>
          <a:p>
            <a:pPr>
              <a:defRPr/>
            </a:pPr>
            <a:r>
              <a:rPr lang="en-US" sz="4000" dirty="0">
                <a:cs typeface="+mj-cs"/>
              </a:rPr>
              <a:t>Outcomes Assessment</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t>Traditional assessments: patient comes in for directed observations of function, anatomy, or physiology for care or research</a:t>
            </a:r>
          </a:p>
          <a:p>
            <a:pPr lvl="1">
              <a:lnSpc>
                <a:spcPct val="100000"/>
              </a:lnSpc>
              <a:defRPr/>
            </a:pPr>
            <a:r>
              <a:rPr lang="en-US" dirty="0"/>
              <a:t>physical exam by study staff, labs, imaging </a:t>
            </a:r>
          </a:p>
          <a:p>
            <a:pPr>
              <a:lnSpc>
                <a:spcPct val="100000"/>
              </a:lnSpc>
              <a:defRPr/>
            </a:pPr>
            <a:r>
              <a:rPr lang="en-US" dirty="0"/>
              <a:t>Moving outcomes assessment beyond walls of clinic and hospital</a:t>
            </a:r>
          </a:p>
          <a:p>
            <a:pPr lvl="1">
              <a:lnSpc>
                <a:spcPct val="100000"/>
              </a:lnSpc>
              <a:defRPr/>
            </a:pPr>
            <a:r>
              <a:rPr lang="en-US" dirty="0"/>
              <a:t>active self-reports and sensing</a:t>
            </a:r>
          </a:p>
          <a:p>
            <a:pPr lvl="2">
              <a:lnSpc>
                <a:spcPct val="100000"/>
              </a:lnSpc>
              <a:defRPr/>
            </a:pPr>
            <a:r>
              <a:rPr lang="en-US" sz="1600" dirty="0"/>
              <a:t>patient fills out a survey or instrument (e.g., PHQ-9)</a:t>
            </a:r>
          </a:p>
          <a:p>
            <a:pPr lvl="2">
              <a:lnSpc>
                <a:spcPct val="100000"/>
              </a:lnSpc>
              <a:defRPr/>
            </a:pPr>
            <a:r>
              <a:rPr lang="en-US" sz="1600" dirty="0"/>
              <a:t>patient uses device to collect data (e.g., BP cuff)</a:t>
            </a:r>
          </a:p>
          <a:p>
            <a:pPr lvl="2">
              <a:lnSpc>
                <a:spcPct val="100000"/>
              </a:lnSpc>
              <a:defRPr/>
            </a:pPr>
            <a:r>
              <a:rPr lang="en-US" sz="1600" dirty="0"/>
              <a:t>patient completes an activity that is sensed by some technology (e.g., 6 minute walk test via smartphone)</a:t>
            </a:r>
          </a:p>
          <a:p>
            <a:pPr lvl="1">
              <a:lnSpc>
                <a:spcPct val="100000"/>
              </a:lnSpc>
              <a:defRPr/>
            </a:pPr>
            <a:r>
              <a:rPr lang="en-US" dirty="0"/>
              <a:t>passive sensing</a:t>
            </a:r>
          </a:p>
          <a:p>
            <a:pPr lvl="2">
              <a:lnSpc>
                <a:spcPct val="100000"/>
              </a:lnSpc>
              <a:defRPr/>
            </a:pPr>
            <a:r>
              <a:rPr lang="en-US" sz="1600" dirty="0"/>
              <a:t>a wearable or </a:t>
            </a:r>
            <a:r>
              <a:rPr lang="en-US" sz="1600" dirty="0" err="1"/>
              <a:t>IoT</a:t>
            </a:r>
            <a:r>
              <a:rPr lang="en-US" sz="1600" dirty="0"/>
              <a:t> thing senses the outcome without the patient’s </a:t>
            </a:r>
            <a:r>
              <a:rPr lang="en-US" sz="1600"/>
              <a:t>active involvement</a:t>
            </a:r>
            <a:endParaRPr lang="en-US" sz="1600" dirty="0"/>
          </a:p>
          <a:p>
            <a:pPr>
              <a:lnSpc>
                <a:spcPct val="100000"/>
              </a:lnSpc>
              <a:defRPr/>
            </a:pPr>
            <a:r>
              <a:rPr lang="en-US" dirty="0"/>
              <a:t>Complete, unbiased outcomes assessment depends on high retention of participants</a:t>
            </a:r>
          </a:p>
          <a:p>
            <a:pPr>
              <a:lnSpc>
                <a:spcPct val="100000"/>
              </a:lnSpc>
              <a:defRPr/>
            </a:pPr>
            <a:endParaRPr lang="en-US" sz="1800" dirty="0"/>
          </a:p>
          <a:p>
            <a:pPr lvl="1">
              <a:lnSpc>
                <a:spcPct val="100000"/>
              </a:lnSpc>
              <a:defRPr/>
            </a:pPr>
            <a:endParaRPr lang="en-US" dirty="0"/>
          </a:p>
          <a:p>
            <a:pPr>
              <a:lnSpc>
                <a:spcPct val="100000"/>
              </a:lnSpc>
              <a:defRPr/>
            </a:pPr>
            <a:endParaRPr lang="en-US" sz="1600" dirty="0"/>
          </a:p>
          <a:p>
            <a:pPr lvl="1">
              <a:lnSpc>
                <a:spcPct val="100000"/>
              </a:lnSpc>
              <a:defRPr/>
            </a:pPr>
            <a:endParaRPr lang="en-US" sz="1600" dirty="0"/>
          </a:p>
          <a:p>
            <a:pPr>
              <a:lnSpc>
                <a:spcPct val="100000"/>
              </a:lnSpc>
              <a:defRPr/>
            </a:pPr>
            <a:endParaRPr lang="en-US" dirty="0">
              <a:cs typeface="+mn-cs"/>
            </a:endParaRPr>
          </a:p>
        </p:txBody>
      </p:sp>
      <p:sp>
        <p:nvSpPr>
          <p:cNvPr id="8" name="Date Placeholder 3">
            <a:extLst>
              <a:ext uri="{FF2B5EF4-FFF2-40B4-BE49-F238E27FC236}">
                <a16:creationId xmlns:a16="http://schemas.microsoft.com/office/drawing/2014/main" id="{15DB124B-769E-6442-B224-3BB2EFC8A71D}"/>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9" name="Footer Placeholder 4">
            <a:extLst>
              <a:ext uri="{FF2B5EF4-FFF2-40B4-BE49-F238E27FC236}">
                <a16:creationId xmlns:a16="http://schemas.microsoft.com/office/drawing/2014/main" id="{F4481F97-243F-B74F-BCB2-AAC626B58A61}"/>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44024712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8EDDA821-F5D6-4B44-9E87-22F03D113B6A}"/>
              </a:ext>
            </a:extLst>
          </p:cNvPr>
          <p:cNvSpPr>
            <a:spLocks noGrp="1" noChangeArrowheads="1"/>
          </p:cNvSpPr>
          <p:nvPr>
            <p:ph type="title"/>
          </p:nvPr>
        </p:nvSpPr>
        <p:spPr/>
        <p:txBody>
          <a:bodyPr>
            <a:normAutofit/>
          </a:bodyPr>
          <a:lstStyle/>
          <a:p>
            <a:r>
              <a:rPr lang="en-US" altLang="en-US" sz="4000" dirty="0"/>
              <a:t>So you need an app?</a:t>
            </a:r>
          </a:p>
        </p:txBody>
      </p:sp>
      <p:sp>
        <p:nvSpPr>
          <p:cNvPr id="104450" name="Content Placeholder 2">
            <a:extLst>
              <a:ext uri="{FF2B5EF4-FFF2-40B4-BE49-F238E27FC236}">
                <a16:creationId xmlns:a16="http://schemas.microsoft.com/office/drawing/2014/main" id="{381A2B43-49CA-6E4C-BD09-A3B0EA54B528}"/>
              </a:ext>
            </a:extLst>
          </p:cNvPr>
          <p:cNvSpPr>
            <a:spLocks noGrp="1" noChangeArrowheads="1"/>
          </p:cNvSpPr>
          <p:nvPr>
            <p:ph idx="1"/>
          </p:nvPr>
        </p:nvSpPr>
        <p:spPr/>
        <p:txBody>
          <a:bodyPr>
            <a:normAutofit/>
          </a:bodyPr>
          <a:lstStyle/>
          <a:p>
            <a:r>
              <a:rPr lang="en-US" altLang="en-US" sz="1900" dirty="0"/>
              <a:t>For outcomes assessment and/or digital therapeutics, and for engagement for retention</a:t>
            </a:r>
          </a:p>
          <a:p>
            <a:r>
              <a:rPr lang="en-US" altLang="en-US" sz="1900" dirty="0"/>
              <a:t>An app is not a </a:t>
            </a:r>
            <a:r>
              <a:rPr lang="en-US" altLang="en-US" sz="1900" dirty="0" err="1"/>
              <a:t>uni</a:t>
            </a:r>
            <a:r>
              <a:rPr lang="en-US" altLang="en-US" sz="1900" dirty="0"/>
              <a:t>-dimensional therapeutic like a drug</a:t>
            </a:r>
          </a:p>
          <a:p>
            <a:pPr lvl="1"/>
            <a:r>
              <a:rPr lang="en-US" altLang="en-US" sz="1700" dirty="0"/>
              <a:t>multi-modal (e.g., attention focus, education, information)</a:t>
            </a:r>
          </a:p>
          <a:p>
            <a:pPr lvl="1"/>
            <a:r>
              <a:rPr lang="en-US" altLang="en-US" sz="1700" dirty="0"/>
              <a:t>reminders (e.g., text prompts, notifications, calendar)</a:t>
            </a:r>
          </a:p>
          <a:p>
            <a:pPr lvl="1"/>
            <a:r>
              <a:rPr lang="en-US" altLang="en-US" sz="1700" dirty="0"/>
              <a:t>rewards (</a:t>
            </a:r>
            <a:r>
              <a:rPr lang="en-US" altLang="en-US" sz="1700" dirty="0" err="1"/>
              <a:t>e.g</a:t>
            </a:r>
            <a:r>
              <a:rPr lang="en-US" altLang="en-US" sz="1700" dirty="0"/>
              <a:t>, leaderboard, badges, in-app purchases)</a:t>
            </a:r>
          </a:p>
          <a:p>
            <a:pPr>
              <a:lnSpc>
                <a:spcPct val="110000"/>
              </a:lnSpc>
            </a:pPr>
            <a:r>
              <a:rPr lang="en-US" altLang="en-US" sz="1900" dirty="0"/>
              <a:t>Different phone platforms yield different experiences </a:t>
            </a:r>
          </a:p>
          <a:p>
            <a:pPr>
              <a:lnSpc>
                <a:spcPct val="110000"/>
              </a:lnSpc>
            </a:pPr>
            <a:r>
              <a:rPr lang="en-US" altLang="en-US" sz="1900" dirty="0"/>
              <a:t>Many digital health interventions are behavioral (diet, exercise, stress, </a:t>
            </a:r>
            <a:r>
              <a:rPr lang="en-US" altLang="en-US" sz="1900" dirty="0" err="1"/>
              <a:t>etc</a:t>
            </a:r>
            <a:r>
              <a:rPr lang="en-US" altLang="en-US" sz="1900" dirty="0"/>
              <a:t>)</a:t>
            </a:r>
          </a:p>
          <a:p>
            <a:pPr lvl="1">
              <a:lnSpc>
                <a:spcPct val="110000"/>
              </a:lnSpc>
            </a:pPr>
            <a:r>
              <a:rPr lang="en-US" altLang="en-US" sz="1700" dirty="0"/>
              <a:t>life context (social network, work, physical environment) is very important and very variable</a:t>
            </a:r>
          </a:p>
        </p:txBody>
      </p:sp>
      <p:sp>
        <p:nvSpPr>
          <p:cNvPr id="4" name="Date Placeholder 3">
            <a:extLst>
              <a:ext uri="{FF2B5EF4-FFF2-40B4-BE49-F238E27FC236}">
                <a16:creationId xmlns:a16="http://schemas.microsoft.com/office/drawing/2014/main" id="{A77633CD-4DE9-0048-B205-57677061C613}"/>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5" name="Footer Placeholder 4">
            <a:extLst>
              <a:ext uri="{FF2B5EF4-FFF2-40B4-BE49-F238E27FC236}">
                <a16:creationId xmlns:a16="http://schemas.microsoft.com/office/drawing/2014/main" id="{F7ECEF89-70AB-7843-AD6D-1AE07AD5D74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2138800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5B8D7B21-9A06-9242-838F-5F1EE326E0F0}"/>
              </a:ext>
            </a:extLst>
          </p:cNvPr>
          <p:cNvSpPr>
            <a:spLocks noGrp="1" noChangeArrowheads="1"/>
          </p:cNvSpPr>
          <p:nvPr>
            <p:ph type="title"/>
          </p:nvPr>
        </p:nvSpPr>
        <p:spPr/>
        <p:txBody>
          <a:bodyPr>
            <a:normAutofit/>
          </a:bodyPr>
          <a:lstStyle/>
          <a:p>
            <a:r>
              <a:rPr lang="en-US" altLang="en-US" sz="4000" dirty="0"/>
              <a:t>Modern Software Development</a:t>
            </a:r>
          </a:p>
        </p:txBody>
      </p:sp>
      <p:sp>
        <p:nvSpPr>
          <p:cNvPr id="2" name="Text Placeholder 1">
            <a:extLst>
              <a:ext uri="{FF2B5EF4-FFF2-40B4-BE49-F238E27FC236}">
                <a16:creationId xmlns:a16="http://schemas.microsoft.com/office/drawing/2014/main" id="{286D2E14-3BC6-324C-A8A1-E3E24BFACE26}"/>
              </a:ext>
            </a:extLst>
          </p:cNvPr>
          <p:cNvSpPr>
            <a:spLocks noGrp="1"/>
          </p:cNvSpPr>
          <p:nvPr>
            <p:ph type="body" idx="1"/>
          </p:nvPr>
        </p:nvSpPr>
        <p:spPr/>
        <p:txBody>
          <a:bodyPr/>
          <a:lstStyle/>
          <a:p>
            <a:r>
              <a:rPr lang="en-US" dirty="0"/>
              <a:t>Traditional Development</a:t>
            </a:r>
          </a:p>
        </p:txBody>
      </p:sp>
      <p:sp>
        <p:nvSpPr>
          <p:cNvPr id="3" name="Content Placeholder 2">
            <a:extLst>
              <a:ext uri="{FF2B5EF4-FFF2-40B4-BE49-F238E27FC236}">
                <a16:creationId xmlns:a16="http://schemas.microsoft.com/office/drawing/2014/main" id="{846DFA57-9457-F845-8A3C-1786D8BE12D0}"/>
              </a:ext>
            </a:extLst>
          </p:cNvPr>
          <p:cNvSpPr>
            <a:spLocks noGrp="1"/>
          </p:cNvSpPr>
          <p:nvPr>
            <p:ph sz="half" idx="2"/>
          </p:nvPr>
        </p:nvSpPr>
        <p:spPr/>
        <p:txBody>
          <a:bodyPr>
            <a:normAutofit fontScale="85000" lnSpcReduction="10000"/>
          </a:bodyPr>
          <a:lstStyle/>
          <a:p>
            <a:pPr>
              <a:lnSpc>
                <a:spcPct val="110000"/>
              </a:lnSpc>
              <a:defRPr/>
            </a:pPr>
            <a:r>
              <a:rPr lang="en-US" dirty="0"/>
              <a:t>Develop idea and prototype on your own</a:t>
            </a:r>
          </a:p>
          <a:p>
            <a:pPr>
              <a:lnSpc>
                <a:spcPct val="110000"/>
              </a:lnSpc>
              <a:defRPr/>
            </a:pPr>
            <a:r>
              <a:rPr lang="en-US" dirty="0"/>
              <a:t>Get it programmed</a:t>
            </a:r>
          </a:p>
          <a:p>
            <a:pPr>
              <a:lnSpc>
                <a:spcPct val="110000"/>
              </a:lnSpc>
              <a:defRPr/>
            </a:pPr>
            <a:r>
              <a:rPr lang="en-US" dirty="0"/>
              <a:t>Pilot test on a small group of patients</a:t>
            </a:r>
          </a:p>
          <a:p>
            <a:pPr>
              <a:lnSpc>
                <a:spcPct val="110000"/>
              </a:lnSpc>
              <a:defRPr/>
            </a:pPr>
            <a:r>
              <a:rPr lang="en-US" dirty="0"/>
              <a:t>Run an RCT</a:t>
            </a:r>
          </a:p>
          <a:p>
            <a:pPr>
              <a:lnSpc>
                <a:spcPct val="110000"/>
              </a:lnSpc>
              <a:defRPr/>
            </a:pPr>
            <a:r>
              <a:rPr lang="en-US" dirty="0"/>
              <a:t>Years later, results are negative, technology is far advanced, and/or "everything's changed"</a:t>
            </a:r>
          </a:p>
        </p:txBody>
      </p:sp>
      <p:sp>
        <p:nvSpPr>
          <p:cNvPr id="7" name="Text Placeholder 6">
            <a:extLst>
              <a:ext uri="{FF2B5EF4-FFF2-40B4-BE49-F238E27FC236}">
                <a16:creationId xmlns:a16="http://schemas.microsoft.com/office/drawing/2014/main" id="{DE75598E-220E-564F-BC1B-D58D1F32F9CB}"/>
              </a:ext>
            </a:extLst>
          </p:cNvPr>
          <p:cNvSpPr>
            <a:spLocks noGrp="1"/>
          </p:cNvSpPr>
          <p:nvPr>
            <p:ph type="body" sz="quarter" idx="3"/>
          </p:nvPr>
        </p:nvSpPr>
        <p:spPr/>
        <p:txBody>
          <a:bodyPr/>
          <a:lstStyle/>
          <a:p>
            <a:r>
              <a:rPr lang="en-US" dirty="0"/>
              <a:t>Agile Development</a:t>
            </a:r>
          </a:p>
        </p:txBody>
      </p:sp>
      <p:sp>
        <p:nvSpPr>
          <p:cNvPr id="4" name="Content Placeholder 3">
            <a:extLst>
              <a:ext uri="{FF2B5EF4-FFF2-40B4-BE49-F238E27FC236}">
                <a16:creationId xmlns:a16="http://schemas.microsoft.com/office/drawing/2014/main" id="{EEE3F9D7-34E2-7C43-8912-64C79B3C8ED3}"/>
              </a:ext>
            </a:extLst>
          </p:cNvPr>
          <p:cNvSpPr>
            <a:spLocks noGrp="1"/>
          </p:cNvSpPr>
          <p:nvPr>
            <p:ph sz="quarter" idx="4"/>
          </p:nvPr>
        </p:nvSpPr>
        <p:spPr/>
        <p:txBody>
          <a:bodyPr>
            <a:normAutofit fontScale="85000" lnSpcReduction="10000"/>
          </a:bodyPr>
          <a:lstStyle/>
          <a:p>
            <a:pPr>
              <a:lnSpc>
                <a:spcPct val="110000"/>
              </a:lnSpc>
              <a:defRPr/>
            </a:pPr>
            <a:r>
              <a:rPr lang="en-US" dirty="0"/>
              <a:t>Participatory design</a:t>
            </a:r>
          </a:p>
          <a:p>
            <a:pPr lvl="1">
              <a:lnSpc>
                <a:spcPct val="110000"/>
              </a:lnSpc>
              <a:defRPr/>
            </a:pPr>
            <a:r>
              <a:rPr lang="en-US" dirty="0"/>
              <a:t>develop idea and prototype </a:t>
            </a:r>
            <a:r>
              <a:rPr lang="en-US" i="1" dirty="0"/>
              <a:t>with users and programmers</a:t>
            </a:r>
          </a:p>
          <a:p>
            <a:pPr>
              <a:lnSpc>
                <a:spcPct val="110000"/>
              </a:lnSpc>
              <a:defRPr/>
            </a:pPr>
            <a:r>
              <a:rPr lang="en-US" dirty="0"/>
              <a:t>Mock up and test iteratively</a:t>
            </a:r>
          </a:p>
          <a:p>
            <a:pPr>
              <a:lnSpc>
                <a:spcPct val="110000"/>
              </a:lnSpc>
              <a:defRPr/>
            </a:pPr>
            <a:r>
              <a:rPr lang="en-US" dirty="0"/>
              <a:t>Evaluate with increasing rigor</a:t>
            </a:r>
          </a:p>
          <a:p>
            <a:pPr lvl="1">
              <a:lnSpc>
                <a:spcPct val="110000"/>
              </a:lnSpc>
              <a:defRPr/>
            </a:pPr>
            <a:r>
              <a:rPr lang="en-US" dirty="0"/>
              <a:t>qualitative</a:t>
            </a:r>
          </a:p>
          <a:p>
            <a:pPr lvl="1">
              <a:lnSpc>
                <a:spcPct val="110000"/>
              </a:lnSpc>
              <a:defRPr/>
            </a:pPr>
            <a:r>
              <a:rPr lang="en-US" dirty="0"/>
              <a:t>observational</a:t>
            </a:r>
          </a:p>
          <a:p>
            <a:pPr lvl="1">
              <a:lnSpc>
                <a:spcPct val="110000"/>
              </a:lnSpc>
              <a:defRPr/>
            </a:pPr>
            <a:r>
              <a:rPr lang="en-US" dirty="0"/>
              <a:t>interventional</a:t>
            </a:r>
          </a:p>
          <a:p>
            <a:pPr>
              <a:lnSpc>
                <a:spcPct val="110000"/>
              </a:lnSpc>
              <a:defRPr/>
            </a:pPr>
            <a:r>
              <a:rPr lang="en-US" dirty="0"/>
              <a:t>Never stop developing, never stop testing, never stop evaluating</a:t>
            </a:r>
          </a:p>
        </p:txBody>
      </p:sp>
      <p:sp>
        <p:nvSpPr>
          <p:cNvPr id="5" name="Date Placeholder 3">
            <a:extLst>
              <a:ext uri="{FF2B5EF4-FFF2-40B4-BE49-F238E27FC236}">
                <a16:creationId xmlns:a16="http://schemas.microsoft.com/office/drawing/2014/main" id="{E81AE360-AD5C-944F-8260-09E1A33CA552}"/>
              </a:ext>
            </a:extLst>
          </p:cNvPr>
          <p:cNvSpPr>
            <a:spLocks noGrp="1"/>
          </p:cNvSpPr>
          <p:nvPr>
            <p:ph type="dt" sz="half" idx="10"/>
          </p:nvPr>
        </p:nvSpPr>
        <p:spPr/>
        <p:txBody>
          <a:bodyPr/>
          <a:lstStyle/>
          <a:p>
            <a:pPr>
              <a:defRPr/>
            </a:pPr>
            <a:r>
              <a:rPr lang="en-US" dirty="0"/>
              <a:t>February 6, 2018: I. Sim</a:t>
            </a:r>
            <a:endParaRPr lang="en-US" sz="1400" dirty="0"/>
          </a:p>
        </p:txBody>
      </p:sp>
      <p:sp>
        <p:nvSpPr>
          <p:cNvPr id="6" name="Footer Placeholder 4">
            <a:extLst>
              <a:ext uri="{FF2B5EF4-FFF2-40B4-BE49-F238E27FC236}">
                <a16:creationId xmlns:a16="http://schemas.microsoft.com/office/drawing/2014/main" id="{4168C775-CDCB-D04C-80DB-027461FAC56B}"/>
              </a:ext>
            </a:extLst>
          </p:cNvPr>
          <p:cNvSpPr>
            <a:spLocks noGrp="1"/>
          </p:cNvSpPr>
          <p:nvPr>
            <p:ph type="ftr" sz="quarter" idx="11"/>
          </p:nvPr>
        </p:nvSpPr>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606489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build="allAtOnce"/>
      <p:bldP spid="4"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1D9FCD3C-9DC4-A048-82B8-3E573CEEFB5D}"/>
              </a:ext>
            </a:extLst>
          </p:cNvPr>
          <p:cNvSpPr>
            <a:spLocks noGrp="1" noChangeArrowheads="1"/>
          </p:cNvSpPr>
          <p:nvPr>
            <p:ph type="title"/>
          </p:nvPr>
        </p:nvSpPr>
        <p:spPr/>
        <p:txBody>
          <a:bodyPr>
            <a:normAutofit/>
          </a:bodyPr>
          <a:lstStyle/>
          <a:p>
            <a:pPr>
              <a:defRPr/>
            </a:pPr>
            <a:r>
              <a:rPr lang="en-US" sz="4000" dirty="0"/>
              <a:t>Informatics Trends for 21</a:t>
            </a:r>
            <a:r>
              <a:rPr lang="en-US" sz="4000" baseline="30000" dirty="0"/>
              <a:t>st</a:t>
            </a:r>
            <a:r>
              <a:rPr lang="en-US" sz="4000" dirty="0"/>
              <a:t> Century Science</a:t>
            </a:r>
            <a:endParaRPr lang="en-US" sz="4000" dirty="0">
              <a:cs typeface="+mj-cs"/>
            </a:endParaRPr>
          </a:p>
        </p:txBody>
      </p:sp>
      <p:sp>
        <p:nvSpPr>
          <p:cNvPr id="733186" name="Rectangle 2">
            <a:extLst>
              <a:ext uri="{FF2B5EF4-FFF2-40B4-BE49-F238E27FC236}">
                <a16:creationId xmlns:a16="http://schemas.microsoft.com/office/drawing/2014/main" id="{C0CE6266-C9D0-3944-A5D9-BF667FB2FFD6}"/>
              </a:ext>
            </a:extLst>
          </p:cNvPr>
          <p:cNvSpPr>
            <a:spLocks noGrp="1" noChangeArrowheads="1"/>
          </p:cNvSpPr>
          <p:nvPr>
            <p:ph idx="1"/>
          </p:nvPr>
        </p:nvSpPr>
        <p:spPr>
          <a:extLst>
            <a:ext uri="{91240B29-F687-4f45-9708-019B960494DF}"/>
          </a:extLst>
        </p:spPr>
        <p:txBody>
          <a:bodyPr vert="horz" lIns="64363" tIns="32181" rIns="64363" bIns="32181" rtlCol="0">
            <a:normAutofit/>
          </a:bodyPr>
          <a:lstStyle/>
          <a:p>
            <a:pPr>
              <a:lnSpc>
                <a:spcPct val="100000"/>
              </a:lnSpc>
              <a:defRPr/>
            </a:pPr>
            <a:r>
              <a:rPr lang="en-US" sz="1900" dirty="0"/>
              <a:t>Lage scale distributed data collection using mobile, Internet, and social computing technologies</a:t>
            </a:r>
          </a:p>
          <a:p>
            <a:pPr>
              <a:lnSpc>
                <a:spcPct val="100000"/>
              </a:lnSpc>
              <a:defRPr/>
            </a:pPr>
            <a:r>
              <a:rPr lang="en-US" sz="1900" dirty="0"/>
              <a:t>Secure, private data sharing and querying over distributed databases</a:t>
            </a:r>
          </a:p>
          <a:p>
            <a:pPr>
              <a:lnSpc>
                <a:spcPct val="100000"/>
              </a:lnSpc>
              <a:defRPr/>
            </a:pPr>
            <a:r>
              <a:rPr lang="en-US" sz="1900" dirty="0"/>
              <a:t>Machine-driven data analytics, a new epistemology</a:t>
            </a:r>
          </a:p>
          <a:p>
            <a:pPr lvl="1">
              <a:lnSpc>
                <a:spcPct val="100000"/>
              </a:lnSpc>
              <a:defRPr/>
            </a:pPr>
            <a:r>
              <a:rPr lang="en-US" sz="1700" dirty="0"/>
              <a:t>hybrid of EBM and Big Data</a:t>
            </a:r>
          </a:p>
          <a:p>
            <a:pPr>
              <a:lnSpc>
                <a:spcPct val="100000"/>
              </a:lnSpc>
              <a:defRPr/>
            </a:pPr>
            <a:r>
              <a:rPr lang="en-US" sz="1900" dirty="0"/>
              <a:t>Participatory science</a:t>
            </a:r>
          </a:p>
          <a:p>
            <a:pPr lvl="1">
              <a:lnSpc>
                <a:spcPct val="100000"/>
              </a:lnSpc>
              <a:defRPr/>
            </a:pPr>
            <a:r>
              <a:rPr lang="en-US" sz="1700" dirty="0"/>
              <a:t>recruitment and longitudinal engagement of patients, non-patients, citizen scientists</a:t>
            </a:r>
          </a:p>
          <a:p>
            <a:pPr>
              <a:lnSpc>
                <a:spcPct val="100000"/>
              </a:lnSpc>
              <a:defRPr/>
            </a:pPr>
            <a:r>
              <a:rPr lang="en-US" sz="1900" dirty="0"/>
              <a:t>Knowledge sharing, open and distributed science</a:t>
            </a:r>
          </a:p>
          <a:p>
            <a:pPr>
              <a:lnSpc>
                <a:spcPct val="100000"/>
              </a:lnSpc>
              <a:defRPr/>
            </a:pPr>
            <a:endParaRPr lang="en-US" sz="1800" dirty="0"/>
          </a:p>
          <a:p>
            <a:pPr>
              <a:lnSpc>
                <a:spcPct val="100000"/>
              </a:lnSpc>
              <a:defRPr/>
            </a:pPr>
            <a:endParaRPr lang="en-US" sz="1800" dirty="0"/>
          </a:p>
          <a:p>
            <a:pPr lvl="1">
              <a:lnSpc>
                <a:spcPct val="100000"/>
              </a:lnSpc>
              <a:defRPr/>
            </a:pPr>
            <a:endParaRPr lang="en-US" dirty="0">
              <a:cs typeface="+mn-cs"/>
            </a:endParaRPr>
          </a:p>
        </p:txBody>
      </p:sp>
      <p:sp>
        <p:nvSpPr>
          <p:cNvPr id="6" name="Date Placeholder 3">
            <a:extLst>
              <a:ext uri="{FF2B5EF4-FFF2-40B4-BE49-F238E27FC236}">
                <a16:creationId xmlns:a16="http://schemas.microsoft.com/office/drawing/2014/main" id="{C24B2F11-70EE-9142-B795-4DB9CC768419}"/>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9064C94A-351B-E640-9B89-2C6E1368B976}"/>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4180142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a:extLst>
              <a:ext uri="{FF2B5EF4-FFF2-40B4-BE49-F238E27FC236}">
                <a16:creationId xmlns:a16="http://schemas.microsoft.com/office/drawing/2014/main" id="{335D2A0F-A6AD-7F4C-AF49-948EE1338490}"/>
              </a:ext>
            </a:extLst>
          </p:cNvPr>
          <p:cNvSpPr>
            <a:spLocks noGrp="1" noChangeArrowheads="1"/>
          </p:cNvSpPr>
          <p:nvPr>
            <p:ph type="title"/>
          </p:nvPr>
        </p:nvSpPr>
        <p:spPr/>
        <p:txBody>
          <a:bodyPr>
            <a:normAutofit/>
          </a:bodyPr>
          <a:lstStyle/>
          <a:p>
            <a:pPr>
              <a:defRPr/>
            </a:pPr>
            <a:r>
              <a:rPr lang="en-US" sz="4000" b="0" dirty="0"/>
              <a:t>Build or Buy or Customize?</a:t>
            </a:r>
            <a:endParaRPr lang="en-US" sz="4000" dirty="0"/>
          </a:p>
        </p:txBody>
      </p:sp>
      <p:sp>
        <p:nvSpPr>
          <p:cNvPr id="1034243" name="Rectangle 3">
            <a:extLst>
              <a:ext uri="{FF2B5EF4-FFF2-40B4-BE49-F238E27FC236}">
                <a16:creationId xmlns:a16="http://schemas.microsoft.com/office/drawing/2014/main" id="{898C3A23-7F40-9F4C-9D43-CDE4C57B8111}"/>
              </a:ext>
            </a:extLst>
          </p:cNvPr>
          <p:cNvSpPr>
            <a:spLocks noGrp="1" noChangeArrowheads="1"/>
          </p:cNvSpPr>
          <p:nvPr>
            <p:ph idx="1"/>
          </p:nvPr>
        </p:nvSpPr>
        <p:spPr>
          <a:xfrm>
            <a:off x="1097280" y="1845734"/>
            <a:ext cx="10058400" cy="4433146"/>
          </a:xfrm>
        </p:spPr>
        <p:txBody>
          <a:bodyPr>
            <a:normAutofit/>
          </a:bodyPr>
          <a:lstStyle/>
          <a:p>
            <a:pPr>
              <a:lnSpc>
                <a:spcPct val="100000"/>
              </a:lnSpc>
              <a:defRPr/>
            </a:pPr>
            <a:r>
              <a:rPr lang="en-US" sz="1900" dirty="0"/>
              <a:t>Define your “specs” (specifications)</a:t>
            </a:r>
          </a:p>
          <a:p>
            <a:pPr lvl="1">
              <a:lnSpc>
                <a:spcPct val="110000"/>
              </a:lnSpc>
              <a:spcAft>
                <a:spcPts val="200"/>
              </a:spcAft>
              <a:defRPr/>
            </a:pPr>
            <a:r>
              <a:rPr lang="en-US" sz="1700" dirty="0"/>
              <a:t>what is your system supposed to do? for whom? who will pay for/sustain it in the long run?</a:t>
            </a:r>
          </a:p>
          <a:p>
            <a:pPr lvl="1">
              <a:lnSpc>
                <a:spcPct val="110000"/>
              </a:lnSpc>
              <a:spcAft>
                <a:spcPts val="200"/>
              </a:spcAft>
              <a:defRPr/>
            </a:pPr>
            <a:r>
              <a:rPr lang="en-US" sz="1700" dirty="0"/>
              <a:t>what specific functions will it have? </a:t>
            </a:r>
          </a:p>
          <a:p>
            <a:pPr lvl="1">
              <a:lnSpc>
                <a:spcPct val="110000"/>
              </a:lnSpc>
              <a:spcAft>
                <a:spcPts val="200"/>
              </a:spcAft>
              <a:defRPr/>
            </a:pPr>
            <a:r>
              <a:rPr lang="en-US" sz="1700" dirty="0"/>
              <a:t>do use case scenarios (step-by-step, storyboards, </a:t>
            </a:r>
            <a:r>
              <a:rPr lang="en-US" sz="1700" dirty="0" err="1"/>
              <a:t>etc</a:t>
            </a:r>
            <a:r>
              <a:rPr lang="en-US" sz="1700" dirty="0"/>
              <a:t>) – prioritize user experience</a:t>
            </a:r>
          </a:p>
          <a:p>
            <a:pPr>
              <a:lnSpc>
                <a:spcPct val="100000"/>
              </a:lnSpc>
              <a:defRPr/>
            </a:pPr>
            <a:r>
              <a:rPr lang="en-US" sz="1900" dirty="0"/>
              <a:t>Do you need a full service digital research platform?</a:t>
            </a:r>
          </a:p>
          <a:p>
            <a:pPr lvl="1">
              <a:lnSpc>
                <a:spcPct val="110000"/>
              </a:lnSpc>
              <a:defRPr/>
            </a:pPr>
            <a:r>
              <a:rPr lang="en-US" altLang="ja-JP" sz="1700" dirty="0"/>
              <a:t>If so, check out </a:t>
            </a:r>
            <a:r>
              <a:rPr lang="en-US" altLang="ja-JP" sz="1700" dirty="0" err="1"/>
              <a:t>ResearchKit</a:t>
            </a:r>
            <a:r>
              <a:rPr lang="en-US" altLang="ja-JP" sz="1700" dirty="0"/>
              <a:t>, Eureka, etc.  Can they customize to your needs?</a:t>
            </a:r>
          </a:p>
          <a:p>
            <a:pPr lvl="1">
              <a:lnSpc>
                <a:spcPct val="110000"/>
              </a:lnSpc>
              <a:defRPr/>
            </a:pPr>
            <a:r>
              <a:rPr lang="en-US" altLang="ja-JP" sz="1700" dirty="0"/>
              <a:t>If need only </a:t>
            </a:r>
            <a:r>
              <a:rPr lang="en-US" altLang="ja-JP" sz="1700" dirty="0" err="1"/>
              <a:t>FitBit</a:t>
            </a:r>
            <a:r>
              <a:rPr lang="en-US" altLang="ja-JP" sz="1700" dirty="0"/>
              <a:t> support, check out </a:t>
            </a:r>
            <a:r>
              <a:rPr lang="en-US" altLang="ja-JP" sz="1700" dirty="0" err="1"/>
              <a:t>Fitabase</a:t>
            </a:r>
            <a:endParaRPr lang="en-US" altLang="ja-JP" sz="1700" dirty="0"/>
          </a:p>
          <a:p>
            <a:pPr>
              <a:lnSpc>
                <a:spcPct val="100000"/>
              </a:lnSpc>
              <a:defRPr/>
            </a:pPr>
            <a:r>
              <a:rPr lang="en-US" sz="1900" dirty="0"/>
              <a:t>Find a developer</a:t>
            </a:r>
          </a:p>
          <a:p>
            <a:pPr lvl="1">
              <a:lnSpc>
                <a:spcPct val="110000"/>
              </a:lnSpc>
              <a:defRPr/>
            </a:pPr>
            <a:r>
              <a:rPr lang="en-US" altLang="ja-JP" sz="1700" dirty="0"/>
              <a:t>External: contact </a:t>
            </a:r>
            <a:r>
              <a:rPr lang="en-US" altLang="ja-JP" sz="1700" dirty="0">
                <a:hlinkClick r:id="rId3"/>
              </a:rPr>
              <a:t>Center for Digital Health Innovation </a:t>
            </a:r>
            <a:r>
              <a:rPr lang="en-US" altLang="ja-JP" sz="1700" dirty="0"/>
              <a:t>for referrals and standard contracts</a:t>
            </a:r>
          </a:p>
          <a:p>
            <a:pPr lvl="1">
              <a:lnSpc>
                <a:spcPct val="110000"/>
              </a:lnSpc>
              <a:defRPr/>
            </a:pPr>
            <a:r>
              <a:rPr lang="en-US" altLang="ja-JP" sz="1700" dirty="0"/>
              <a:t>Internal: UCSF Mobile Services or Telemedicine</a:t>
            </a:r>
          </a:p>
          <a:p>
            <a:pPr lvl="1">
              <a:lnSpc>
                <a:spcPct val="110000"/>
              </a:lnSpc>
              <a:defRPr/>
            </a:pPr>
            <a:r>
              <a:rPr lang="en-US" altLang="ja-JP" sz="1700" dirty="0"/>
              <a:t>See </a:t>
            </a:r>
            <a:r>
              <a:rPr lang="en-US" altLang="ja-JP" sz="1700" dirty="0">
                <a:hlinkClick r:id="rId4"/>
              </a:rPr>
              <a:t>http://drupal.ucsf.edu</a:t>
            </a:r>
            <a:r>
              <a:rPr lang="en-US" altLang="ja-JP" sz="1700" dirty="0"/>
              <a:t> for website development</a:t>
            </a:r>
            <a:endParaRPr lang="en-US" sz="1700" dirty="0"/>
          </a:p>
          <a:p>
            <a:pPr marL="857250" lvl="1">
              <a:defRPr/>
            </a:pPr>
            <a:endParaRPr lang="en-US" sz="2000" dirty="0"/>
          </a:p>
          <a:p>
            <a:pPr marL="857250" lvl="1">
              <a:lnSpc>
                <a:spcPct val="100000"/>
              </a:lnSpc>
              <a:defRPr/>
            </a:pPr>
            <a:endParaRPr lang="en-US" dirty="0"/>
          </a:p>
        </p:txBody>
      </p:sp>
      <p:sp>
        <p:nvSpPr>
          <p:cNvPr id="6" name="Date Placeholder 3">
            <a:extLst>
              <a:ext uri="{FF2B5EF4-FFF2-40B4-BE49-F238E27FC236}">
                <a16:creationId xmlns:a16="http://schemas.microsoft.com/office/drawing/2014/main" id="{AD40319F-417E-544D-8948-1B0822FDB080}"/>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97673DE7-9209-974E-90CF-A42956D3C24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697680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B24A927B-7B71-F640-93CD-5884BDF6EDA8}"/>
              </a:ext>
            </a:extLst>
          </p:cNvPr>
          <p:cNvSpPr>
            <a:spLocks noGrp="1" noChangeArrowheads="1"/>
          </p:cNvSpPr>
          <p:nvPr>
            <p:ph type="title"/>
          </p:nvPr>
        </p:nvSpPr>
        <p:spPr/>
        <p:txBody>
          <a:bodyPr/>
          <a:lstStyle/>
          <a:p>
            <a:r>
              <a:rPr lang="en-US" altLang="en-US" b="0"/>
              <a:t>User Interaction (UX) Design</a:t>
            </a:r>
          </a:p>
        </p:txBody>
      </p:sp>
      <p:sp>
        <p:nvSpPr>
          <p:cNvPr id="108546" name="Content Placeholder 2">
            <a:extLst>
              <a:ext uri="{FF2B5EF4-FFF2-40B4-BE49-F238E27FC236}">
                <a16:creationId xmlns:a16="http://schemas.microsoft.com/office/drawing/2014/main" id="{06E7281B-54E7-CB4A-A164-AE8BBB68A9D2}"/>
              </a:ext>
            </a:extLst>
          </p:cNvPr>
          <p:cNvSpPr>
            <a:spLocks noGrp="1" noChangeArrowheads="1"/>
          </p:cNvSpPr>
          <p:nvPr>
            <p:ph idx="1"/>
          </p:nvPr>
        </p:nvSpPr>
        <p:spPr/>
        <p:txBody>
          <a:bodyPr>
            <a:normAutofit/>
          </a:bodyPr>
          <a:lstStyle/>
          <a:p>
            <a:r>
              <a:rPr lang="en-US" altLang="en-US" sz="1900" dirty="0"/>
              <a:t>Thanks to Apple, consumers expect beautiful software</a:t>
            </a:r>
          </a:p>
          <a:p>
            <a:r>
              <a:rPr lang="en-US" altLang="en-US" sz="1900" dirty="0"/>
              <a:t>Prioritize the explicit design of interactive digital experiences</a:t>
            </a:r>
          </a:p>
          <a:p>
            <a:pPr lvl="1"/>
            <a:r>
              <a:rPr lang="en-US" altLang="en-US" sz="1700" dirty="0"/>
              <a:t>more than user interface, is the whole user experience, i.e., how iPhone feels different than Android</a:t>
            </a:r>
          </a:p>
          <a:p>
            <a:r>
              <a:rPr lang="en-US" altLang="en-US" sz="1900" dirty="0"/>
              <a:t>User interaction design expertise</a:t>
            </a:r>
          </a:p>
          <a:p>
            <a:pPr lvl="1"/>
            <a:r>
              <a:rPr lang="en-US" altLang="en-US" sz="1700" dirty="0"/>
              <a:t>e.g., </a:t>
            </a:r>
            <a:r>
              <a:rPr lang="en-US" altLang="en-US" sz="1700" u="sng" dirty="0">
                <a:hlinkClick r:id="rId2"/>
              </a:rPr>
              <a:t>http://www.coroflot.com/</a:t>
            </a:r>
            <a:r>
              <a:rPr lang="en-US" altLang="en-US" sz="1700" dirty="0"/>
              <a:t> search for "user interaction” People</a:t>
            </a:r>
          </a:p>
          <a:p>
            <a:pPr lvl="1"/>
            <a:r>
              <a:rPr lang="en-US" altLang="en-US" sz="1700" dirty="0"/>
              <a:t>contact Beth </a:t>
            </a:r>
            <a:r>
              <a:rPr lang="en-US" altLang="en-US" sz="1700" dirty="0" err="1"/>
              <a:t>Berrean</a:t>
            </a:r>
            <a:r>
              <a:rPr lang="en-US" altLang="en-US" sz="1700" dirty="0"/>
              <a:t> </a:t>
            </a:r>
            <a:r>
              <a:rPr lang="en-US" altLang="en-US" sz="1700" dirty="0">
                <a:hlinkClick r:id="rId3"/>
              </a:rPr>
              <a:t>BerreanB@MEDSCH.UCSF.EDU</a:t>
            </a:r>
            <a:r>
              <a:rPr lang="en-US" altLang="en-US" sz="1700" dirty="0"/>
              <a:t>, UCSF Mobile Services</a:t>
            </a:r>
          </a:p>
          <a:p>
            <a:pPr lvl="1"/>
            <a:r>
              <a:rPr lang="en-US" altLang="en-US" sz="1700" dirty="0"/>
              <a:t>Or </a:t>
            </a:r>
            <a:r>
              <a:rPr lang="en-US" altLang="en-US" sz="1700" dirty="0" err="1"/>
              <a:t>Urmimala</a:t>
            </a:r>
            <a:r>
              <a:rPr lang="en-US" altLang="en-US" sz="1700" dirty="0"/>
              <a:t> Sakar at </a:t>
            </a:r>
            <a:r>
              <a:rPr lang="en-US" altLang="en-US" sz="1700" dirty="0">
                <a:solidFill>
                  <a:schemeClr val="accent2"/>
                </a:solidFill>
              </a:rPr>
              <a:t>Center for Vulnerable Populations, ZFGH</a:t>
            </a:r>
          </a:p>
          <a:p>
            <a:r>
              <a:rPr lang="en-US" altLang="en-US" sz="1900" dirty="0"/>
              <a:t>Participatory design</a:t>
            </a:r>
          </a:p>
          <a:p>
            <a:pPr lvl="1"/>
            <a:r>
              <a:rPr lang="en-US" altLang="en-US" sz="1700" dirty="0"/>
              <a:t>involve your users in design right from the beginning</a:t>
            </a:r>
          </a:p>
        </p:txBody>
      </p:sp>
      <p:sp>
        <p:nvSpPr>
          <p:cNvPr id="6" name="Date Placeholder 3">
            <a:extLst>
              <a:ext uri="{FF2B5EF4-FFF2-40B4-BE49-F238E27FC236}">
                <a16:creationId xmlns:a16="http://schemas.microsoft.com/office/drawing/2014/main" id="{55A5BBC2-BAB8-E742-8CD6-82FCC25BDBCE}"/>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3EC7B420-1417-A947-B366-56AF8E8EA150}"/>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540771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9038399D-111B-974C-962E-5C3E10D91377}"/>
              </a:ext>
            </a:extLst>
          </p:cNvPr>
          <p:cNvSpPr>
            <a:spLocks noGrp="1" noChangeArrowheads="1"/>
          </p:cNvSpPr>
          <p:nvPr>
            <p:ph type="title"/>
          </p:nvPr>
        </p:nvSpPr>
        <p:spPr/>
        <p:txBody>
          <a:bodyPr/>
          <a:lstStyle/>
          <a:p>
            <a:r>
              <a:rPr lang="en-US" altLang="en-US"/>
              <a:t>Summary</a:t>
            </a:r>
          </a:p>
        </p:txBody>
      </p:sp>
      <p:sp>
        <p:nvSpPr>
          <p:cNvPr id="130050" name="Content Placeholder 2">
            <a:extLst>
              <a:ext uri="{FF2B5EF4-FFF2-40B4-BE49-F238E27FC236}">
                <a16:creationId xmlns:a16="http://schemas.microsoft.com/office/drawing/2014/main" id="{259161C6-5ED7-EA4A-B32C-0CA2795A4C17}"/>
              </a:ext>
            </a:extLst>
          </p:cNvPr>
          <p:cNvSpPr>
            <a:spLocks noGrp="1" noChangeArrowheads="1"/>
          </p:cNvSpPr>
          <p:nvPr>
            <p:ph idx="1"/>
          </p:nvPr>
        </p:nvSpPr>
        <p:spPr/>
        <p:txBody>
          <a:bodyPr/>
          <a:lstStyle/>
          <a:p>
            <a:r>
              <a:rPr lang="en-US" altLang="en-US" sz="1900" dirty="0"/>
              <a:t>Learning Health(care) System is a useful concept for breaking out of care vs. research silos</a:t>
            </a:r>
          </a:p>
          <a:p>
            <a:r>
              <a:rPr lang="en-US" altLang="en-US" sz="1800" dirty="0"/>
              <a:t>Digital divide exists in older, rural, poorer populations; internet access is often tenuous in those who access the Internet only through smartphones</a:t>
            </a:r>
          </a:p>
          <a:p>
            <a:r>
              <a:rPr lang="en-US" altLang="en-US" sz="1900" dirty="0"/>
              <a:t>Increasing number of platforms available for running digital cohorts and trials, but diversity and retention are difficult</a:t>
            </a:r>
          </a:p>
          <a:p>
            <a:r>
              <a:rPr lang="en-US" altLang="en-US" sz="1900" dirty="0"/>
              <a:t>Build vs buy vs customize priorities: know your specs, ensure a good user experience</a:t>
            </a:r>
          </a:p>
          <a:p>
            <a:r>
              <a:rPr lang="en-US" altLang="en-US" sz="1900" dirty="0"/>
              <a:t>Develop and test apps using agile participatory methods</a:t>
            </a:r>
          </a:p>
          <a:p>
            <a:endParaRPr lang="en-US" altLang="en-US" sz="2400" dirty="0"/>
          </a:p>
          <a:p>
            <a:endParaRPr lang="en-US" altLang="en-US" sz="2400" dirty="0"/>
          </a:p>
          <a:p>
            <a:endParaRPr lang="en-US" altLang="en-US" sz="2400" dirty="0"/>
          </a:p>
          <a:p>
            <a:endParaRPr lang="en-US" altLang="en-US" dirty="0"/>
          </a:p>
          <a:p>
            <a:endParaRPr lang="en-US" altLang="en-US" dirty="0"/>
          </a:p>
          <a:p>
            <a:endParaRPr lang="en-US" altLang="en-US" dirty="0"/>
          </a:p>
        </p:txBody>
      </p:sp>
      <p:sp>
        <p:nvSpPr>
          <p:cNvPr id="6" name="Date Placeholder 3">
            <a:extLst>
              <a:ext uri="{FF2B5EF4-FFF2-40B4-BE49-F238E27FC236}">
                <a16:creationId xmlns:a16="http://schemas.microsoft.com/office/drawing/2014/main" id="{1A4190C6-3067-7642-992C-91073F34B619}"/>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3983626E-792D-3E4B-8D8F-9BBA52B2362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59175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t>Next Class</a:t>
            </a:r>
            <a:endParaRPr lang="en-US" sz="4000" dirty="0">
              <a:cs typeface="+mj-cs"/>
            </a:endParaRP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t>Outcomes assessment and Engagement</a:t>
            </a:r>
          </a:p>
          <a:p>
            <a:pPr lvl="1">
              <a:lnSpc>
                <a:spcPct val="100000"/>
              </a:lnSpc>
              <a:defRPr/>
            </a:pPr>
            <a:r>
              <a:rPr lang="en-US" dirty="0">
                <a:cs typeface="+mn-cs"/>
              </a:rPr>
              <a:t>Interventions and interventional design</a:t>
            </a:r>
            <a:endParaRPr lang="en-US" dirty="0"/>
          </a:p>
          <a:p>
            <a:pPr>
              <a:lnSpc>
                <a:spcPct val="100000"/>
              </a:lnSpc>
              <a:defRPr/>
            </a:pPr>
            <a:r>
              <a:rPr lang="en-US" dirty="0">
                <a:cs typeface="+mn-cs"/>
              </a:rPr>
              <a:t>Class Summary</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15032879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a:extLst>
              <a:ext uri="{FF2B5EF4-FFF2-40B4-BE49-F238E27FC236}">
                <a16:creationId xmlns:a16="http://schemas.microsoft.com/office/drawing/2014/main" id="{98FB9EF7-506B-684E-8288-20218E8C1C90}"/>
              </a:ext>
            </a:extLst>
          </p:cNvPr>
          <p:cNvSpPr>
            <a:spLocks noGrp="1" noChangeArrowheads="1"/>
          </p:cNvSpPr>
          <p:nvPr>
            <p:ph type="title"/>
          </p:nvPr>
        </p:nvSpPr>
        <p:spPr/>
        <p:txBody>
          <a:bodyPr>
            <a:normAutofit/>
          </a:bodyPr>
          <a:lstStyle/>
          <a:p>
            <a:pPr>
              <a:defRPr/>
            </a:pPr>
            <a:r>
              <a:rPr lang="en-US" sz="4000" dirty="0">
                <a:cs typeface="+mj-cs"/>
              </a:rPr>
              <a:t>Learning Health (Care) System</a:t>
            </a:r>
          </a:p>
        </p:txBody>
      </p:sp>
      <p:sp>
        <p:nvSpPr>
          <p:cNvPr id="53252" name="Rectangle 3">
            <a:extLst>
              <a:ext uri="{FF2B5EF4-FFF2-40B4-BE49-F238E27FC236}">
                <a16:creationId xmlns:a16="http://schemas.microsoft.com/office/drawing/2014/main" id="{57EE1A7E-9AD8-2742-8AB6-6B509964E389}"/>
              </a:ext>
            </a:extLst>
          </p:cNvPr>
          <p:cNvSpPr>
            <a:spLocks noGrp="1" noChangeArrowheads="1"/>
          </p:cNvSpPr>
          <p:nvPr>
            <p:ph idx="1"/>
          </p:nvPr>
        </p:nvSpPr>
        <p:spPr/>
        <p:txBody>
          <a:bodyPr/>
          <a:lstStyle/>
          <a:p>
            <a:pPr>
              <a:lnSpc>
                <a:spcPct val="100000"/>
              </a:lnSpc>
            </a:pPr>
            <a:r>
              <a:rPr lang="ja-JP" altLang="en-US" dirty="0"/>
              <a:t>“</a:t>
            </a:r>
            <a:r>
              <a:rPr lang="en-US" altLang="ja-JP" dirty="0"/>
              <a:t>that is designed to generate and apply the best evidence for the collaborative health care choices of each patient and provider; to drive the process of discovery as a natural outgrowth of patient care</a:t>
            </a:r>
            <a:r>
              <a:rPr lang="ja-JP" altLang="en-US" dirty="0"/>
              <a:t>”</a:t>
            </a:r>
            <a:r>
              <a:rPr lang="en-US" altLang="ja-JP" dirty="0"/>
              <a:t> </a:t>
            </a:r>
            <a:r>
              <a:rPr lang="en-US" altLang="ja-JP" sz="1800" dirty="0"/>
              <a:t>(IOM Evidence-Based Medicine Roundtable)</a:t>
            </a:r>
          </a:p>
          <a:p>
            <a:pPr>
              <a:buFontTx/>
              <a:buNone/>
            </a:pPr>
            <a:endParaRPr lang="en-US" altLang="en-US" dirty="0">
              <a:solidFill>
                <a:schemeClr val="bg1"/>
              </a:solidFill>
            </a:endParaRPr>
          </a:p>
        </p:txBody>
      </p:sp>
      <p:sp>
        <p:nvSpPr>
          <p:cNvPr id="53253" name="TextBox 2">
            <a:extLst>
              <a:ext uri="{FF2B5EF4-FFF2-40B4-BE49-F238E27FC236}">
                <a16:creationId xmlns:a16="http://schemas.microsoft.com/office/drawing/2014/main" id="{DFEB624D-98BC-2F4E-B6E9-66F9CF129771}"/>
              </a:ext>
            </a:extLst>
          </p:cNvPr>
          <p:cNvSpPr txBox="1">
            <a:spLocks noChangeArrowheads="1"/>
          </p:cNvSpPr>
          <p:nvPr/>
        </p:nvSpPr>
        <p:spPr bwMode="auto">
          <a:xfrm>
            <a:off x="6634480" y="5715530"/>
            <a:ext cx="452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r">
              <a:lnSpc>
                <a:spcPct val="100000"/>
              </a:lnSpc>
              <a:spcBef>
                <a:spcPct val="0"/>
              </a:spcBef>
              <a:buFontTx/>
              <a:buNone/>
            </a:pPr>
            <a:r>
              <a:rPr lang="en-US" altLang="en-US" sz="1400" i="1" dirty="0">
                <a:solidFill>
                  <a:schemeClr val="tx1">
                    <a:lumMod val="75000"/>
                    <a:lumOff val="25000"/>
                  </a:schemeClr>
                </a:solidFill>
                <a:latin typeface="Calibri" panose="020F0502020204030204" pitchFamily="34" charset="0"/>
                <a:cs typeface="Calibri" panose="020F0502020204030204" pitchFamily="34" charset="0"/>
              </a:rPr>
              <a:t>Friedman, et al. Achieving a Nationwide Learning Health System. </a:t>
            </a:r>
            <a:r>
              <a:rPr lang="en-US" altLang="en-US" sz="1400" i="1" dirty="0" err="1">
                <a:solidFill>
                  <a:schemeClr val="tx1">
                    <a:lumMod val="75000"/>
                    <a:lumOff val="25000"/>
                  </a:schemeClr>
                </a:solidFill>
                <a:latin typeface="Calibri" panose="020F0502020204030204" pitchFamily="34" charset="0"/>
                <a:cs typeface="Calibri" panose="020F0502020204030204" pitchFamily="34" charset="0"/>
              </a:rPr>
              <a:t>Sci</a:t>
            </a:r>
            <a:r>
              <a:rPr lang="en-US" altLang="en-US" sz="1400" i="1" dirty="0">
                <a:solidFill>
                  <a:schemeClr val="tx1">
                    <a:lumMod val="75000"/>
                    <a:lumOff val="25000"/>
                  </a:schemeClr>
                </a:solidFill>
                <a:latin typeface="Calibri" panose="020F0502020204030204" pitchFamily="34" charset="0"/>
                <a:cs typeface="Calibri" panose="020F0502020204030204" pitchFamily="34" charset="0"/>
              </a:rPr>
              <a:t> </a:t>
            </a:r>
            <a:r>
              <a:rPr lang="en-US" altLang="en-US" sz="1400" i="1" dirty="0" err="1">
                <a:solidFill>
                  <a:schemeClr val="tx1">
                    <a:lumMod val="75000"/>
                    <a:lumOff val="25000"/>
                  </a:schemeClr>
                </a:solidFill>
                <a:latin typeface="Calibri" panose="020F0502020204030204" pitchFamily="34" charset="0"/>
                <a:cs typeface="Calibri" panose="020F0502020204030204" pitchFamily="34" charset="0"/>
              </a:rPr>
              <a:t>Transl</a:t>
            </a:r>
            <a:r>
              <a:rPr lang="en-US" altLang="en-US" sz="1400" i="1" dirty="0">
                <a:solidFill>
                  <a:schemeClr val="tx1">
                    <a:lumMod val="75000"/>
                    <a:lumOff val="25000"/>
                  </a:schemeClr>
                </a:solidFill>
                <a:latin typeface="Calibri" panose="020F0502020204030204" pitchFamily="34" charset="0"/>
                <a:cs typeface="Calibri" panose="020F0502020204030204" pitchFamily="34" charset="0"/>
              </a:rPr>
              <a:t> Med 2010; 2(57):57cm29 </a:t>
            </a:r>
            <a:endParaRPr lang="en-US" alt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id="{C2420731-8EB8-474A-B5E4-1790949DBAF6}"/>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8" name="Footer Placeholder 4">
            <a:extLst>
              <a:ext uri="{FF2B5EF4-FFF2-40B4-BE49-F238E27FC236}">
                <a16:creationId xmlns:a16="http://schemas.microsoft.com/office/drawing/2014/main" id="{81E17AA7-5A60-044F-A215-2819FABDAB79}"/>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3445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D8688-201B-A84E-A10B-20E64E8CBB8B}"/>
              </a:ext>
            </a:extLst>
          </p:cNvPr>
          <p:cNvPicPr>
            <a:picLocks noChangeAspect="1"/>
          </p:cNvPicPr>
          <p:nvPr/>
        </p:nvPicPr>
        <p:blipFill rotWithShape="1">
          <a:blip r:embed="rId2"/>
          <a:srcRect l="442"/>
          <a:stretch/>
        </p:blipFill>
        <p:spPr>
          <a:xfrm>
            <a:off x="1683166" y="234616"/>
            <a:ext cx="8873294" cy="5919508"/>
          </a:xfrm>
          <a:prstGeom prst="rect">
            <a:avLst/>
          </a:prstGeom>
          <a:ln>
            <a:solidFill>
              <a:schemeClr val="bg1">
                <a:lumMod val="75000"/>
              </a:schemeClr>
            </a:solidFill>
          </a:ln>
        </p:spPr>
      </p:pic>
      <p:sp>
        <p:nvSpPr>
          <p:cNvPr id="12" name="Date Placeholder 3">
            <a:extLst>
              <a:ext uri="{FF2B5EF4-FFF2-40B4-BE49-F238E27FC236}">
                <a16:creationId xmlns:a16="http://schemas.microsoft.com/office/drawing/2014/main" id="{901D4822-8916-BF47-8EBF-CF233CEE9865}"/>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13" name="Footer Placeholder 4">
            <a:extLst>
              <a:ext uri="{FF2B5EF4-FFF2-40B4-BE49-F238E27FC236}">
                <a16:creationId xmlns:a16="http://schemas.microsoft.com/office/drawing/2014/main" id="{5680E20D-4CDC-104D-9584-E554B3528860}"/>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14" name="TextBox 13">
            <a:extLst>
              <a:ext uri="{FF2B5EF4-FFF2-40B4-BE49-F238E27FC236}">
                <a16:creationId xmlns:a16="http://schemas.microsoft.com/office/drawing/2014/main" id="{C4F1BC82-A7EA-464A-841A-3E967102DEF4}"/>
              </a:ext>
            </a:extLst>
          </p:cNvPr>
          <p:cNvSpPr txBox="1"/>
          <p:nvPr/>
        </p:nvSpPr>
        <p:spPr>
          <a:xfrm>
            <a:off x="5791200" y="5783734"/>
            <a:ext cx="5870126" cy="523220"/>
          </a:xfrm>
          <a:prstGeom prst="rect">
            <a:avLst/>
          </a:prstGeom>
          <a:solidFill>
            <a:schemeClr val="bg1"/>
          </a:solidFill>
        </p:spPr>
        <p:txBody>
          <a:bodyPr wrap="square" rtlCol="0">
            <a:spAutoFit/>
          </a:bodyPr>
          <a:lstStyle/>
          <a:p>
            <a:pPr algn="r"/>
            <a:r>
              <a:rPr lang="en-US" sz="1400" dirty="0"/>
              <a:t>C. Friedman, Opening Remarks. </a:t>
            </a:r>
          </a:p>
          <a:p>
            <a:pPr algn="r"/>
            <a:r>
              <a:rPr lang="en-US" sz="1400" dirty="0">
                <a:hlinkClick r:id="rId3"/>
              </a:rPr>
              <a:t>Mobilizing Computable Biomedical Knowledge Conference</a:t>
            </a:r>
            <a:r>
              <a:rPr lang="en-US" sz="1400" dirty="0"/>
              <a:t>, 30 Jan 2018.  </a:t>
            </a:r>
          </a:p>
        </p:txBody>
      </p:sp>
    </p:spTree>
    <p:extLst>
      <p:ext uri="{BB962C8B-B14F-4D97-AF65-F5344CB8AC3E}">
        <p14:creationId xmlns:p14="http://schemas.microsoft.com/office/powerpoint/2010/main" val="687120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37D67-BF58-9F4E-AE67-D39E81B798ED}"/>
              </a:ext>
            </a:extLst>
          </p:cNvPr>
          <p:cNvPicPr>
            <a:picLocks noChangeAspect="1"/>
          </p:cNvPicPr>
          <p:nvPr/>
        </p:nvPicPr>
        <p:blipFill>
          <a:blip r:embed="rId2"/>
          <a:stretch>
            <a:fillRect/>
          </a:stretch>
        </p:blipFill>
        <p:spPr>
          <a:xfrm>
            <a:off x="2047203" y="307472"/>
            <a:ext cx="8150897" cy="5778295"/>
          </a:xfrm>
          <a:prstGeom prst="rect">
            <a:avLst/>
          </a:prstGeom>
          <a:ln>
            <a:solidFill>
              <a:schemeClr val="bg1">
                <a:lumMod val="75000"/>
              </a:schemeClr>
            </a:solidFill>
          </a:ln>
        </p:spPr>
      </p:pic>
      <p:sp>
        <p:nvSpPr>
          <p:cNvPr id="3" name="Date Placeholder 3">
            <a:extLst>
              <a:ext uri="{FF2B5EF4-FFF2-40B4-BE49-F238E27FC236}">
                <a16:creationId xmlns:a16="http://schemas.microsoft.com/office/drawing/2014/main" id="{091B7B5A-F199-B743-A0B8-AB3D6F706C0D}"/>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4" name="Footer Placeholder 4">
            <a:extLst>
              <a:ext uri="{FF2B5EF4-FFF2-40B4-BE49-F238E27FC236}">
                <a16:creationId xmlns:a16="http://schemas.microsoft.com/office/drawing/2014/main" id="{C9A4E468-07C6-4A47-A244-8FAAA67F516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7" name="TextBox 6">
            <a:extLst>
              <a:ext uri="{FF2B5EF4-FFF2-40B4-BE49-F238E27FC236}">
                <a16:creationId xmlns:a16="http://schemas.microsoft.com/office/drawing/2014/main" id="{3A69DE02-0535-6D41-8E0B-052CD2068F00}"/>
              </a:ext>
            </a:extLst>
          </p:cNvPr>
          <p:cNvSpPr txBox="1"/>
          <p:nvPr/>
        </p:nvSpPr>
        <p:spPr>
          <a:xfrm>
            <a:off x="5791200" y="5783734"/>
            <a:ext cx="5870126" cy="523220"/>
          </a:xfrm>
          <a:prstGeom prst="rect">
            <a:avLst/>
          </a:prstGeom>
          <a:solidFill>
            <a:schemeClr val="bg1"/>
          </a:solidFill>
        </p:spPr>
        <p:txBody>
          <a:bodyPr wrap="square" rtlCol="0">
            <a:spAutoFit/>
          </a:bodyPr>
          <a:lstStyle/>
          <a:p>
            <a:pPr algn="r"/>
            <a:r>
              <a:rPr lang="en-US" sz="1400" dirty="0"/>
              <a:t>C. Friedman, Opening Remarks. </a:t>
            </a:r>
          </a:p>
          <a:p>
            <a:pPr algn="r"/>
            <a:r>
              <a:rPr lang="en-US" sz="1400" dirty="0">
                <a:hlinkClick r:id="rId3"/>
              </a:rPr>
              <a:t>Mobilizing Computable Biomedical Knowledge Conference</a:t>
            </a:r>
            <a:r>
              <a:rPr lang="en-US" sz="1400" dirty="0"/>
              <a:t>, 30 Jan 2018.  </a:t>
            </a:r>
          </a:p>
        </p:txBody>
      </p:sp>
    </p:spTree>
    <p:extLst>
      <p:ext uri="{BB962C8B-B14F-4D97-AF65-F5344CB8AC3E}">
        <p14:creationId xmlns:p14="http://schemas.microsoft.com/office/powerpoint/2010/main" val="43172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3B09B-E4DE-D947-AC2F-5E0E620678EA}"/>
              </a:ext>
            </a:extLst>
          </p:cNvPr>
          <p:cNvPicPr>
            <a:picLocks noChangeAspect="1"/>
          </p:cNvPicPr>
          <p:nvPr/>
        </p:nvPicPr>
        <p:blipFill>
          <a:blip r:embed="rId2"/>
          <a:stretch>
            <a:fillRect/>
          </a:stretch>
        </p:blipFill>
        <p:spPr>
          <a:xfrm>
            <a:off x="1561729" y="203200"/>
            <a:ext cx="9109622" cy="5946152"/>
          </a:xfrm>
          <a:prstGeom prst="rect">
            <a:avLst/>
          </a:prstGeom>
          <a:ln>
            <a:solidFill>
              <a:schemeClr val="bg1">
                <a:lumMod val="75000"/>
              </a:schemeClr>
            </a:solidFill>
          </a:ln>
        </p:spPr>
      </p:pic>
      <p:sp>
        <p:nvSpPr>
          <p:cNvPr id="3" name="Date Placeholder 3">
            <a:extLst>
              <a:ext uri="{FF2B5EF4-FFF2-40B4-BE49-F238E27FC236}">
                <a16:creationId xmlns:a16="http://schemas.microsoft.com/office/drawing/2014/main" id="{9FE18BA7-CB27-8842-9112-359270DD0581}"/>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4" name="Footer Placeholder 4">
            <a:extLst>
              <a:ext uri="{FF2B5EF4-FFF2-40B4-BE49-F238E27FC236}">
                <a16:creationId xmlns:a16="http://schemas.microsoft.com/office/drawing/2014/main" id="{D50D260D-C90A-4446-9710-A0C7F05C46EC}"/>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
        <p:nvSpPr>
          <p:cNvPr id="5" name="TextBox 4">
            <a:extLst>
              <a:ext uri="{FF2B5EF4-FFF2-40B4-BE49-F238E27FC236}">
                <a16:creationId xmlns:a16="http://schemas.microsoft.com/office/drawing/2014/main" id="{10F210DA-4EE9-DB4E-BB45-E841C8472030}"/>
              </a:ext>
            </a:extLst>
          </p:cNvPr>
          <p:cNvSpPr txBox="1"/>
          <p:nvPr/>
        </p:nvSpPr>
        <p:spPr>
          <a:xfrm>
            <a:off x="6461760" y="5781348"/>
            <a:ext cx="5394638" cy="523220"/>
          </a:xfrm>
          <a:prstGeom prst="rect">
            <a:avLst/>
          </a:prstGeom>
          <a:solidFill>
            <a:schemeClr val="bg1"/>
          </a:solidFill>
        </p:spPr>
        <p:txBody>
          <a:bodyPr wrap="square" rtlCol="0">
            <a:spAutoFit/>
          </a:bodyPr>
          <a:lstStyle/>
          <a:p>
            <a:pPr algn="r"/>
            <a:r>
              <a:rPr lang="en-US" sz="1400" dirty="0"/>
              <a:t>C. Friedman, Opening Remarks. </a:t>
            </a:r>
          </a:p>
          <a:p>
            <a:pPr algn="r"/>
            <a:r>
              <a:rPr lang="en-US" sz="1400" dirty="0">
                <a:hlinkClick r:id="rId3"/>
              </a:rPr>
              <a:t>Mobilizing Computable Biomedical Knowledge Conference</a:t>
            </a:r>
            <a:r>
              <a:rPr lang="en-US" sz="1400" dirty="0"/>
              <a:t>, 30 Jan 2018.  </a:t>
            </a:r>
          </a:p>
        </p:txBody>
      </p:sp>
    </p:spTree>
    <p:extLst>
      <p:ext uri="{BB962C8B-B14F-4D97-AF65-F5344CB8AC3E}">
        <p14:creationId xmlns:p14="http://schemas.microsoft.com/office/powerpoint/2010/main" val="280774293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7681</TotalTime>
  <Words>4062</Words>
  <Application>Microsoft Macintosh PowerPoint</Application>
  <PresentationFormat>Widescreen</PresentationFormat>
  <Paragraphs>584</Paragraphs>
  <Slides>53</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Calibri</vt:lpstr>
      <vt:lpstr>Calibri Light</vt:lpstr>
      <vt:lpstr>Helvetica</vt:lpstr>
      <vt:lpstr>Symbol</vt:lpstr>
      <vt:lpstr>Times</vt:lpstr>
      <vt:lpstr>Retrospect</vt:lpstr>
      <vt:lpstr>Tech-Enabled Clinical Research: Part 1</vt:lpstr>
      <vt:lpstr>Problem Set #2</vt:lpstr>
      <vt:lpstr>Final Problem Set</vt:lpstr>
      <vt:lpstr>Disclosures</vt:lpstr>
      <vt:lpstr>Informatics Trends for 21st Century Science</vt:lpstr>
      <vt:lpstr>Learning Health (Care) System</vt:lpstr>
      <vt:lpstr>PowerPoint Presentation</vt:lpstr>
      <vt:lpstr>PowerPoint Presentation</vt:lpstr>
      <vt:lpstr>PowerPoint Presentation</vt:lpstr>
      <vt:lpstr>PowerPoint Presentation</vt:lpstr>
      <vt:lpstr>Outline</vt:lpstr>
      <vt:lpstr>Digital Care/Research Platforms</vt:lpstr>
      <vt:lpstr>Digital Care/Research Platforms</vt:lpstr>
      <vt:lpstr>Apple ResearchKit</vt:lpstr>
      <vt:lpstr>Eureka Platform</vt:lpstr>
      <vt:lpstr>Evidation Health</vt:lpstr>
      <vt:lpstr>Koneksa Health</vt:lpstr>
      <vt:lpstr>Vibrent Health: SaaS for LHS </vt:lpstr>
      <vt:lpstr>Outline</vt:lpstr>
      <vt:lpstr>Internet Use by Age</vt:lpstr>
      <vt:lpstr>Income and Internet Use</vt:lpstr>
      <vt:lpstr>Internet Usage by Race</vt:lpstr>
      <vt:lpstr>Rural vs. Urban Divide</vt:lpstr>
      <vt:lpstr>Internet Digital Divide</vt:lpstr>
      <vt:lpstr>Outline</vt:lpstr>
      <vt:lpstr>Cell and Smartphone Ownership</vt:lpstr>
      <vt:lpstr>PowerPoint Presentation</vt:lpstr>
      <vt:lpstr>PowerPoint Presentation</vt:lpstr>
      <vt:lpstr>PowerPoint Presentation</vt:lpstr>
      <vt:lpstr>Android vs. IOS Market Share</vt:lpstr>
      <vt:lpstr>PowerPoint Presentation</vt:lpstr>
      <vt:lpstr>Social Media Usage by Age</vt:lpstr>
      <vt:lpstr>Tech Use by the Elderly</vt:lpstr>
      <vt:lpstr>Digital Divide Still Exists</vt:lpstr>
      <vt:lpstr>Outline</vt:lpstr>
      <vt:lpstr>APEX-based Recruitment and Enrollment</vt:lpstr>
      <vt:lpstr>Consent for LHS studies?</vt:lpstr>
      <vt:lpstr>Sending APEX patients to Digital Research Platforms</vt:lpstr>
      <vt:lpstr>PERCEPT Recruitment Considerations</vt:lpstr>
      <vt:lpstr>Mobile Enrollment and Consent</vt:lpstr>
      <vt:lpstr>Data Sharing</vt:lpstr>
      <vt:lpstr>Outline</vt:lpstr>
      <vt:lpstr>Rapid Enrollment Possible</vt:lpstr>
      <vt:lpstr>Retention Problem</vt:lpstr>
      <vt:lpstr>Engagement Strategies Beyond Payment</vt:lpstr>
      <vt:lpstr>Outline</vt:lpstr>
      <vt:lpstr>Outcomes Assessment</vt:lpstr>
      <vt:lpstr>So you need an app?</vt:lpstr>
      <vt:lpstr>Modern Software Development</vt:lpstr>
      <vt:lpstr>Build or Buy or Customize?</vt:lpstr>
      <vt:lpstr>User Interaction (UX) Design</vt:lpstr>
      <vt:lpstr>Summary</vt:lpstr>
      <vt:lpstr>Next Class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Informatics  for Clinical Research</dc:title>
  <dc:creator>Ida Sim</dc:creator>
  <cp:lastModifiedBy>Ida Sim</cp:lastModifiedBy>
  <cp:revision>1153</cp:revision>
  <dcterms:created xsi:type="dcterms:W3CDTF">2018-01-07T16:37:57Z</dcterms:created>
  <dcterms:modified xsi:type="dcterms:W3CDTF">2018-02-06T19:03:16Z</dcterms:modified>
</cp:coreProperties>
</file>