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43"/>
  </p:notesMasterIdLst>
  <p:handoutMasterIdLst>
    <p:handoutMasterId r:id="rId44"/>
  </p:handoutMasterIdLst>
  <p:sldIdLst>
    <p:sldId id="406" r:id="rId7"/>
    <p:sldId id="494" r:id="rId8"/>
    <p:sldId id="489" r:id="rId9"/>
    <p:sldId id="490" r:id="rId10"/>
    <p:sldId id="518" r:id="rId11"/>
    <p:sldId id="495" r:id="rId12"/>
    <p:sldId id="492" r:id="rId13"/>
    <p:sldId id="525" r:id="rId14"/>
    <p:sldId id="493" r:id="rId15"/>
    <p:sldId id="496" r:id="rId16"/>
    <p:sldId id="497" r:id="rId17"/>
    <p:sldId id="498" r:id="rId18"/>
    <p:sldId id="526" r:id="rId19"/>
    <p:sldId id="499" r:id="rId20"/>
    <p:sldId id="515" r:id="rId21"/>
    <p:sldId id="516" r:id="rId22"/>
    <p:sldId id="502" r:id="rId23"/>
    <p:sldId id="503" r:id="rId24"/>
    <p:sldId id="501" r:id="rId25"/>
    <p:sldId id="500" r:id="rId26"/>
    <p:sldId id="523" r:id="rId27"/>
    <p:sldId id="520" r:id="rId28"/>
    <p:sldId id="504" r:id="rId29"/>
    <p:sldId id="511" r:id="rId30"/>
    <p:sldId id="519" r:id="rId31"/>
    <p:sldId id="521" r:id="rId32"/>
    <p:sldId id="512" r:id="rId33"/>
    <p:sldId id="517" r:id="rId34"/>
    <p:sldId id="506" r:id="rId35"/>
    <p:sldId id="508" r:id="rId36"/>
    <p:sldId id="509" r:id="rId37"/>
    <p:sldId id="513" r:id="rId38"/>
    <p:sldId id="514" r:id="rId39"/>
    <p:sldId id="524" r:id="rId40"/>
    <p:sldId id="510" r:id="rId41"/>
    <p:sldId id="488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napToObjects="1" showGuides="1">
      <p:cViewPr varScale="1">
        <p:scale>
          <a:sx n="96" d="100"/>
          <a:sy n="96" d="100"/>
        </p:scale>
        <p:origin x="-1648" y="-9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10/16/16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10/16/16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10/16/16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10/16/16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293890"/>
            <a:ext cx="6595720" cy="1208279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Family Demography and Intro to Life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3" y="438912"/>
            <a:ext cx="2704712" cy="1518877"/>
          </a:xfrm>
        </p:spPr>
        <p:txBody>
          <a:bodyPr/>
          <a:lstStyle/>
          <a:p>
            <a:r>
              <a:rPr lang="en-US" dirty="0" smtClean="0"/>
              <a:t>Marriage on the decline globally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16" y="564445"/>
            <a:ext cx="5606242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7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Adult years spent in each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1" y="947436"/>
            <a:ext cx="6063544" cy="50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61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Marriage, divorce, life expectancies: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years married rose from 27 to 42 and then declined to 35 </a:t>
            </a:r>
          </a:p>
          <a:p>
            <a:pPr lvl="1"/>
            <a:r>
              <a:rPr lang="en-US" dirty="0" smtClean="0"/>
              <a:t>Rising </a:t>
            </a:r>
            <a:r>
              <a:rPr lang="en-US" dirty="0"/>
              <a:t>age at marriage and increase in divorce totally </a:t>
            </a:r>
            <a:r>
              <a:rPr lang="en-US" dirty="0" smtClean="0"/>
              <a:t>overcome by </a:t>
            </a:r>
            <a:r>
              <a:rPr lang="en-US" dirty="0"/>
              <a:t>declining death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Puts </a:t>
            </a:r>
            <a:r>
              <a:rPr lang="en-US" dirty="0"/>
              <a:t>enormous strains on married couples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1800, a certain number of “bad” marriages ended by death before they could consider divorce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799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" y="279400"/>
            <a:ext cx="8966126" cy="56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4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does kinship affect demographic processes?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Polygamy decreases fertility</a:t>
            </a:r>
          </a:p>
          <a:p>
            <a:pPr lvl="1"/>
            <a:r>
              <a:rPr lang="en-US" dirty="0" smtClean="0"/>
              <a:t>Mixed evidence, mostly support this</a:t>
            </a:r>
          </a:p>
          <a:p>
            <a:pPr lvl="1"/>
            <a:r>
              <a:rPr lang="en-US" dirty="0" smtClean="0"/>
              <a:t>Why? Think about proximate determinants of fertility</a:t>
            </a:r>
          </a:p>
          <a:p>
            <a:pPr lvl="2"/>
            <a:r>
              <a:rPr lang="en-US" dirty="0" smtClean="0"/>
              <a:t>Age, </a:t>
            </a:r>
            <a:r>
              <a:rPr lang="en-US" dirty="0" err="1" smtClean="0"/>
              <a:t>fecundability</a:t>
            </a:r>
            <a:r>
              <a:rPr lang="en-US" dirty="0"/>
              <a:t> </a:t>
            </a:r>
            <a:r>
              <a:rPr lang="en-US" dirty="0" smtClean="0"/>
              <a:t>(male)</a:t>
            </a:r>
          </a:p>
          <a:p>
            <a:pPr lvl="2"/>
            <a:r>
              <a:rPr lang="en-US" dirty="0" smtClean="0"/>
              <a:t>Coital frequency</a:t>
            </a:r>
          </a:p>
          <a:p>
            <a:pPr lvl="2"/>
            <a:r>
              <a:rPr lang="en-US" dirty="0" smtClean="0"/>
              <a:t>Fewer men marry</a:t>
            </a:r>
          </a:p>
          <a:p>
            <a:pPr lvl="2"/>
            <a:r>
              <a:rPr lang="en-US" dirty="0" smtClean="0"/>
              <a:t>Conflict between co-wives</a:t>
            </a:r>
          </a:p>
          <a:p>
            <a:r>
              <a:rPr lang="en-US" dirty="0"/>
              <a:t>Late marriage in Europe caused low natural fertility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38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Measures of marriage and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Crude marriage rate=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 marriage rate=</a:t>
            </a:r>
          </a:p>
          <a:p>
            <a:pPr marL="0" indent="0">
              <a:buNone/>
            </a:pPr>
            <a:r>
              <a:rPr lang="en-US" dirty="0" smtClean="0"/>
              <a:t>(can do for men </a:t>
            </a:r>
          </a:p>
          <a:p>
            <a:pPr marL="0" indent="0">
              <a:buNone/>
            </a:pPr>
            <a:r>
              <a:rPr lang="en-US" dirty="0" smtClean="0"/>
              <a:t>or women)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Age specific marriage rate=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61868"/>
              </p:ext>
            </p:extLst>
          </p:nvPr>
        </p:nvGraphicFramePr>
        <p:xfrm>
          <a:off x="3524603" y="1284288"/>
          <a:ext cx="40274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" imgW="1778000" imgH="431800" progId="Equation.3">
                  <p:embed/>
                </p:oleObj>
              </mc:Choice>
              <mc:Fallback>
                <p:oleObj name="Equation" r:id="rId3" imgW="177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4603" y="1284288"/>
                        <a:ext cx="4027488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74103"/>
              </p:ext>
            </p:extLst>
          </p:nvPr>
        </p:nvGraphicFramePr>
        <p:xfrm>
          <a:off x="3632199" y="2635250"/>
          <a:ext cx="50069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5" imgW="2019300" imgH="431800" progId="Equation.3">
                  <p:embed/>
                </p:oleObj>
              </mc:Choice>
              <mc:Fallback>
                <p:oleObj name="Equation" r:id="rId5" imgW="201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2199" y="2635250"/>
                        <a:ext cx="50069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2983"/>
              </p:ext>
            </p:extLst>
          </p:nvPr>
        </p:nvGraphicFramePr>
        <p:xfrm>
          <a:off x="4081994" y="4505325"/>
          <a:ext cx="455718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7" imgW="2057400" imgH="431800" progId="Equation.3">
                  <p:embed/>
                </p:oleObj>
              </mc:Choice>
              <mc:Fallback>
                <p:oleObj name="Equation" r:id="rId7" imgW="2057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1994" y="4505325"/>
                        <a:ext cx="455718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17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More measures of marriage and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specific marriage rate=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do age and order</a:t>
            </a:r>
          </a:p>
          <a:p>
            <a:pPr marL="0" indent="0">
              <a:buNone/>
            </a:pPr>
            <a:endParaRPr lang="en-US" dirty="0"/>
          </a:p>
          <a:p>
            <a:pPr marL="1828800" indent="-1828800">
              <a:buFont typeface="Symbol" charset="0"/>
              <a:buNone/>
            </a:pPr>
            <a:r>
              <a:rPr lang="en-US" dirty="0">
                <a:latin typeface="Arial" charset="0"/>
              </a:rPr>
              <a:t>Total marriage rate</a:t>
            </a:r>
          </a:p>
          <a:p>
            <a:pPr marL="1828800" indent="-1828800">
              <a:buFont typeface="Symbol" charset="0"/>
              <a:buNone/>
            </a:pPr>
            <a:endParaRPr lang="en-US" sz="600" dirty="0">
              <a:latin typeface="Arial" charset="0"/>
            </a:endParaRPr>
          </a:p>
          <a:p>
            <a:pPr marL="1828800" indent="-1828800">
              <a:buFont typeface="Symbol" charset="0"/>
              <a:buNone/>
            </a:pPr>
            <a:r>
              <a:rPr lang="en-US" dirty="0">
                <a:latin typeface="Arial" charset="0"/>
              </a:rPr>
              <a:t>    TMR = Total number of marriages a person will have at the end of his/her marriageable age if he/she follows the given schedule of marriage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423042"/>
              </p:ext>
            </p:extLst>
          </p:nvPr>
        </p:nvGraphicFramePr>
        <p:xfrm>
          <a:off x="3910796" y="1563752"/>
          <a:ext cx="507612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3" imgW="2578100" imgH="431800" progId="Equation.3">
                  <p:embed/>
                </p:oleObj>
              </mc:Choice>
              <mc:Fallback>
                <p:oleObj name="Equation" r:id="rId3" imgW="2578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0796" y="1563752"/>
                        <a:ext cx="507612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47927"/>
              </p:ext>
            </p:extLst>
          </p:nvPr>
        </p:nvGraphicFramePr>
        <p:xfrm>
          <a:off x="5573713" y="5009444"/>
          <a:ext cx="2376470" cy="95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5" imgW="1104900" imgH="457200" progId="Equation.3">
                  <p:embed/>
                </p:oleObj>
              </mc:Choice>
              <mc:Fallback>
                <p:oleObj name="Equation" r:id="rId5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5009444"/>
                        <a:ext cx="2376470" cy="959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1938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Increases in cohabitation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50" y="1128888"/>
            <a:ext cx="6132272" cy="5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Differences in cohabitation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35" y="1015993"/>
            <a:ext cx="7688198" cy="5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87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Cohabitation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lived</a:t>
            </a:r>
          </a:p>
          <a:p>
            <a:pPr lvl="1"/>
            <a:r>
              <a:rPr lang="en-US" dirty="0" smtClean="0"/>
              <a:t>Half-life of cohabitation is 2 years, either marry or break up</a:t>
            </a:r>
          </a:p>
          <a:p>
            <a:r>
              <a:rPr lang="en-US" dirty="0" smtClean="0"/>
              <a:t>People who marry less likely to divorce within 5 years than people who cohabit</a:t>
            </a:r>
          </a:p>
          <a:p>
            <a:pPr lvl="1"/>
            <a:r>
              <a:rPr lang="en-US" dirty="0" smtClean="0"/>
              <a:t>Need to consider time before marriage</a:t>
            </a:r>
          </a:p>
          <a:p>
            <a:pPr lvl="1"/>
            <a:r>
              <a:rPr lang="en-US" dirty="0" smtClean="0"/>
              <a:t>Also need to consider remarriage</a:t>
            </a:r>
          </a:p>
          <a:p>
            <a:r>
              <a:rPr lang="en-US" dirty="0" smtClean="0"/>
              <a:t>Cohabitation and mortality	</a:t>
            </a:r>
          </a:p>
          <a:p>
            <a:pPr lvl="1"/>
            <a:r>
              <a:rPr lang="en-US" dirty="0" smtClean="0"/>
              <a:t>Married&gt;cohabitating&gt;divorced, single, widowed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532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Marco family processes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278248"/>
          </a:xfrm>
        </p:spPr>
        <p:txBody>
          <a:bodyPr/>
          <a:lstStyle/>
          <a:p>
            <a:r>
              <a:rPr lang="en-US" dirty="0" smtClean="0"/>
              <a:t>Family and kinship processes</a:t>
            </a:r>
          </a:p>
          <a:p>
            <a:pPr lvl="1"/>
            <a:r>
              <a:rPr lang="en-US" dirty="0" smtClean="0"/>
              <a:t>Co-residence</a:t>
            </a:r>
          </a:p>
          <a:p>
            <a:pPr lvl="1"/>
            <a:r>
              <a:rPr lang="en-US" dirty="0" smtClean="0"/>
              <a:t>Marriage and divorce (timing)</a:t>
            </a:r>
          </a:p>
          <a:p>
            <a:pPr lvl="1"/>
            <a:r>
              <a:rPr lang="en-US" dirty="0" smtClean="0"/>
              <a:t>Parenthood (timing), spacing of children</a:t>
            </a:r>
          </a:p>
          <a:p>
            <a:r>
              <a:rPr lang="en-US" dirty="0" smtClean="0"/>
              <a:t>Why important for health researchers?</a:t>
            </a:r>
          </a:p>
          <a:p>
            <a:pPr lvl="1"/>
            <a:r>
              <a:rPr lang="en-US" dirty="0"/>
              <a:t>Use family structure as predictors of health outcomes 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Do children from single-parent families have poorer health?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Use health to predict family </a:t>
            </a:r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Are </a:t>
            </a:r>
            <a:r>
              <a:rPr lang="en-US" dirty="0"/>
              <a:t>healthy people more likely to marry?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Second 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in marriage</a:t>
            </a:r>
          </a:p>
          <a:p>
            <a:r>
              <a:rPr lang="en-US" dirty="0" smtClean="0"/>
              <a:t>Delay in childbearing</a:t>
            </a:r>
          </a:p>
          <a:p>
            <a:r>
              <a:rPr lang="en-US" dirty="0" smtClean="0"/>
              <a:t>Increase in cohabitation</a:t>
            </a:r>
          </a:p>
          <a:p>
            <a:r>
              <a:rPr lang="en-US" dirty="0" smtClean="0"/>
              <a:t>Increase in divorce</a:t>
            </a:r>
          </a:p>
          <a:p>
            <a:r>
              <a:rPr lang="en-US" dirty="0" smtClean="0"/>
              <a:t>Increase in women working</a:t>
            </a:r>
          </a:p>
          <a:p>
            <a:endParaRPr lang="en-US" dirty="0"/>
          </a:p>
          <a:p>
            <a:r>
              <a:rPr lang="en-US" dirty="0" smtClean="0"/>
              <a:t>Outcome: </a:t>
            </a:r>
          </a:p>
          <a:p>
            <a:pPr lvl="1"/>
            <a:r>
              <a:rPr lang="en-US" dirty="0" smtClean="0"/>
              <a:t>Big changes in children’s living arrangements</a:t>
            </a:r>
          </a:p>
          <a:p>
            <a:pPr lvl="2"/>
            <a:r>
              <a:rPr lang="en-US" dirty="0" smtClean="0"/>
              <a:t>Poor for child outcomes? Socioeconomic status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36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3854883"/>
            <a:ext cx="8089901" cy="769441"/>
          </a:xfrm>
        </p:spPr>
        <p:txBody>
          <a:bodyPr/>
          <a:lstStyle/>
          <a:p>
            <a:r>
              <a:rPr lang="en-US" dirty="0" smtClean="0"/>
              <a:t>Life tables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6150A5-0478-4814-9F6F-313D0B0598F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979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Life table: US mortality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0" y="1738489"/>
            <a:ext cx="8994590" cy="33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9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Life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life table conceptually traces a cohort of newborn babies through their entire life under the assumption that they are subject to the current observed schedule of age- specific mortality rates </a:t>
            </a:r>
          </a:p>
          <a:p>
            <a:r>
              <a:rPr lang="en-US" dirty="0"/>
              <a:t>The life table records the passage of a cohort from birth to extinction, or when the last member has died, according to a set of fixed age specific probabilities of death/failure</a:t>
            </a:r>
          </a:p>
          <a:p>
            <a:r>
              <a:rPr lang="en-US" dirty="0" smtClean="0"/>
              <a:t>As </a:t>
            </a:r>
            <a:r>
              <a:rPr lang="en-US" dirty="0"/>
              <a:t>age increases, the number of survivors of the original group declines </a:t>
            </a:r>
            <a:endParaRPr lang="en-US" dirty="0" smtClean="0"/>
          </a:p>
          <a:p>
            <a:r>
              <a:rPr lang="en-US" dirty="0"/>
              <a:t>Life </a:t>
            </a:r>
            <a:r>
              <a:rPr lang="en-US" dirty="0" smtClean="0"/>
              <a:t>Tables </a:t>
            </a:r>
            <a:r>
              <a:rPr lang="en-US" dirty="0"/>
              <a:t>looks at the likelihood of an event occurring in the next time period (day, week, year) given survival to the beginning of the time </a:t>
            </a:r>
            <a:r>
              <a:rPr lang="en-US" dirty="0" smtClean="0"/>
              <a:t>period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365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Not just life and death!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</a:t>
            </a:r>
            <a:r>
              <a:rPr lang="en-US" dirty="0"/>
              <a:t>/Survival (people, cars, appliances) </a:t>
            </a:r>
          </a:p>
          <a:p>
            <a:r>
              <a:rPr lang="en-US" dirty="0" smtClean="0"/>
              <a:t>Recidivism </a:t>
            </a:r>
            <a:endParaRPr lang="en-US" dirty="0"/>
          </a:p>
          <a:p>
            <a:r>
              <a:rPr lang="en-US" dirty="0" smtClean="0"/>
              <a:t>Disability </a:t>
            </a:r>
            <a:r>
              <a:rPr lang="en-US" dirty="0"/>
              <a:t>(Active Life Expectancy) </a:t>
            </a:r>
          </a:p>
          <a:p>
            <a:r>
              <a:rPr lang="en-US" dirty="0" smtClean="0"/>
              <a:t>Marriage</a:t>
            </a:r>
            <a:r>
              <a:rPr lang="en-US" dirty="0"/>
              <a:t>/cohabitation </a:t>
            </a:r>
          </a:p>
          <a:p>
            <a:r>
              <a:rPr lang="en-US" dirty="0" smtClean="0"/>
              <a:t>Working </a:t>
            </a:r>
            <a:r>
              <a:rPr lang="en-US" dirty="0"/>
              <a:t>Life (retirement, </a:t>
            </a:r>
            <a:r>
              <a:rPr lang="en-US" dirty="0" smtClean="0"/>
              <a:t>unemployment</a:t>
            </a:r>
            <a:r>
              <a:rPr lang="en-US" dirty="0"/>
              <a:t>)</a:t>
            </a:r>
          </a:p>
          <a:p>
            <a:r>
              <a:rPr lang="en-US" dirty="0" smtClean="0"/>
              <a:t>Contraceptive </a:t>
            </a:r>
            <a:r>
              <a:rPr lang="en-US" dirty="0"/>
              <a:t>Use (effectiveness, </a:t>
            </a:r>
            <a:r>
              <a:rPr lang="en-US" dirty="0" smtClean="0"/>
              <a:t>discontinuation</a:t>
            </a:r>
            <a:r>
              <a:rPr lang="en-US" dirty="0"/>
              <a:t>, switching) </a:t>
            </a:r>
          </a:p>
          <a:p>
            <a:r>
              <a:rPr lang="en-US" dirty="0" smtClean="0"/>
              <a:t>Fertility </a:t>
            </a:r>
            <a:r>
              <a:rPr lang="en-US" dirty="0"/>
              <a:t>(1st and higher order </a:t>
            </a:r>
            <a:r>
              <a:rPr lang="en-US" dirty="0" smtClean="0"/>
              <a:t>births, spacing, time to first sex)</a:t>
            </a:r>
          </a:p>
          <a:p>
            <a:r>
              <a:rPr lang="en-US" dirty="0" smtClean="0"/>
              <a:t>Breastfeeding</a:t>
            </a:r>
          </a:p>
          <a:p>
            <a:r>
              <a:rPr lang="en-US" dirty="0" smtClean="0"/>
              <a:t>Cancer survival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25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Squirrels!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77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Milk being sold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900"/>
            <a:ext cx="9144000" cy="2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235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Simplest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decrement= people only go one way</a:t>
            </a:r>
          </a:p>
          <a:p>
            <a:r>
              <a:rPr lang="en-US" dirty="0" smtClean="0"/>
              <a:t>Closed population</a:t>
            </a:r>
          </a:p>
          <a:p>
            <a:pPr lvl="1"/>
            <a:r>
              <a:rPr lang="en-US" dirty="0" smtClean="0"/>
              <a:t>Population growth constant</a:t>
            </a:r>
          </a:p>
          <a:p>
            <a:pPr lvl="1"/>
            <a:r>
              <a:rPr lang="en-US" dirty="0" smtClean="0"/>
              <a:t>No migration in or out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128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More advanced forms: multistate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try to model marriage/divorce/death/widowhood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76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ife </a:t>
            </a:r>
            <a:r>
              <a:rPr lang="en-US" dirty="0"/>
              <a:t>table notation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subscript before a symbol defines the </a:t>
            </a:r>
            <a:r>
              <a:rPr lang="en-US" dirty="0" smtClean="0"/>
              <a:t>width </a:t>
            </a:r>
            <a:r>
              <a:rPr lang="en-US" dirty="0"/>
              <a:t>of the interval </a:t>
            </a:r>
          </a:p>
          <a:p>
            <a:r>
              <a:rPr lang="en-US" dirty="0" smtClean="0"/>
              <a:t>The </a:t>
            </a:r>
            <a:r>
              <a:rPr lang="en-US" dirty="0"/>
              <a:t>subscript after the symbol defines the starting point of the interval </a:t>
            </a:r>
          </a:p>
          <a:p>
            <a:r>
              <a:rPr lang="en-US" dirty="0" smtClean="0"/>
              <a:t> </a:t>
            </a:r>
            <a:r>
              <a:rPr lang="en-US" dirty="0"/>
              <a:t>lx, Tx and ex never have a left subscript as they refer to exact age x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909" y="3337278"/>
            <a:ext cx="134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8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Examples of outcomes</a:t>
            </a:r>
            <a:r>
              <a:rPr lang="en-US" dirty="0"/>
              <a:t> </a:t>
            </a:r>
            <a:r>
              <a:rPr lang="en-US" dirty="0" smtClean="0"/>
              <a:t>and predictors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marriage</a:t>
            </a:r>
          </a:p>
          <a:p>
            <a:pPr lvl="1"/>
            <a:r>
              <a:rPr lang="en-US" dirty="0" smtClean="0"/>
              <a:t>Polygamous, monogamous</a:t>
            </a:r>
          </a:p>
          <a:p>
            <a:r>
              <a:rPr lang="en-US" dirty="0" smtClean="0"/>
              <a:t>Type of family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vs</a:t>
            </a:r>
            <a:r>
              <a:rPr lang="en-US" dirty="0" smtClean="0"/>
              <a:t> 2 parents</a:t>
            </a:r>
          </a:p>
          <a:p>
            <a:r>
              <a:rPr lang="en-US" dirty="0" smtClean="0"/>
              <a:t>Intergenerational exchange</a:t>
            </a:r>
          </a:p>
          <a:p>
            <a:pPr lvl="1"/>
            <a:r>
              <a:rPr lang="en-US" dirty="0" smtClean="0"/>
              <a:t>Co-residence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err="1" smtClean="0"/>
              <a:t>vs</a:t>
            </a:r>
            <a:r>
              <a:rPr lang="en-US" dirty="0" smtClean="0"/>
              <a:t> nuclear households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6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Life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" y="2013272"/>
            <a:ext cx="8551333" cy="30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5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of dying between age 0 and 1</a:t>
            </a:r>
          </a:p>
          <a:p>
            <a:pPr lvl="1"/>
            <a:r>
              <a:rPr lang="en-US" baseline="-25000" dirty="0"/>
              <a:t>1</a:t>
            </a:r>
            <a:r>
              <a:rPr lang="en-US" dirty="0"/>
              <a:t>q</a:t>
            </a:r>
            <a:r>
              <a:rPr lang="en-US" baseline="-25000" dirty="0"/>
              <a:t>0 </a:t>
            </a:r>
            <a:endParaRPr lang="en-US" baseline="-25000" dirty="0" smtClean="0"/>
          </a:p>
          <a:p>
            <a:r>
              <a:rPr lang="en-US" dirty="0" smtClean="0"/>
              <a:t>Number of deaths between age 40 and 45</a:t>
            </a:r>
          </a:p>
          <a:p>
            <a:pPr lvl="1"/>
            <a:r>
              <a:rPr lang="en-US" baseline="-25000" dirty="0" smtClean="0"/>
              <a:t>5</a:t>
            </a:r>
            <a:r>
              <a:rPr lang="en-US" dirty="0" smtClean="0"/>
              <a:t>d</a:t>
            </a:r>
            <a:r>
              <a:rPr lang="en-US" baseline="-25000" dirty="0" smtClean="0"/>
              <a:t>40 </a:t>
            </a:r>
            <a:endParaRPr lang="en-US" baseline="-25000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3424207"/>
            <a:ext cx="7537188" cy="26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42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Usually start with age specific death rates (</a:t>
            </a:r>
            <a:r>
              <a:rPr lang="en-US" baseline="-25000" dirty="0" err="1" smtClean="0"/>
              <a:t>n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convert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to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1)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Where n is the length of the interval (usually 5 years)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22" y="2102389"/>
            <a:ext cx="3063522" cy="1206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44" y="4021667"/>
            <a:ext cx="1760593" cy="11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x=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295641"/>
            <a:ext cx="8325548" cy="4011502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0 </a:t>
            </a:r>
            <a:r>
              <a:rPr lang="en-US" dirty="0" smtClean="0"/>
              <a:t>=who are the survivors to age 0? </a:t>
            </a:r>
          </a:p>
          <a:p>
            <a:pPr lvl="1"/>
            <a:r>
              <a:rPr lang="en-US" dirty="0" smtClean="0"/>
              <a:t>Everyone born!</a:t>
            </a:r>
          </a:p>
          <a:p>
            <a:pPr lvl="1"/>
            <a:r>
              <a:rPr lang="en-US" dirty="0" smtClean="0"/>
              <a:t>The radix population, could choose anything, usually start with 100,000</a:t>
            </a:r>
          </a:p>
          <a:p>
            <a:r>
              <a:rPr lang="en-US" dirty="0" smtClean="0"/>
              <a:t>l</a:t>
            </a:r>
            <a:r>
              <a:rPr lang="en-US" baseline="-25000" dirty="0"/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= Survivors at the start of year 1?</a:t>
            </a:r>
          </a:p>
          <a:p>
            <a:r>
              <a:rPr lang="en-US" dirty="0"/>
              <a:t>l</a:t>
            </a:r>
            <a:r>
              <a:rPr lang="en-US" baseline="-25000" dirty="0"/>
              <a:t>1 </a:t>
            </a:r>
            <a:r>
              <a:rPr lang="en-US" dirty="0"/>
              <a:t>= l</a:t>
            </a:r>
            <a:r>
              <a:rPr lang="en-US" baseline="-25000" dirty="0"/>
              <a:t>0</a:t>
            </a:r>
            <a:r>
              <a:rPr lang="en-US" dirty="0"/>
              <a:t>- (l</a:t>
            </a:r>
            <a:r>
              <a:rPr lang="en-US" baseline="-25000" dirty="0"/>
              <a:t>0</a:t>
            </a:r>
            <a:r>
              <a:rPr lang="en-US" dirty="0"/>
              <a:t>* </a:t>
            </a:r>
            <a:r>
              <a:rPr lang="en-US" baseline="-25000" dirty="0"/>
              <a:t>0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Say </a:t>
            </a:r>
            <a:r>
              <a:rPr lang="en-US" baseline="-25000" dirty="0" smtClean="0"/>
              <a:t>0</a:t>
            </a:r>
            <a:r>
              <a:rPr lang="en-US" dirty="0" smtClean="0"/>
              <a:t>q</a:t>
            </a:r>
            <a:r>
              <a:rPr lang="en-US" baseline="-25000" dirty="0" smtClean="0"/>
              <a:t>1 </a:t>
            </a:r>
            <a:r>
              <a:rPr lang="en-US" dirty="0" smtClean="0"/>
              <a:t>= 0.0582, how many people die in year 1? </a:t>
            </a:r>
          </a:p>
          <a:p>
            <a:pPr marL="0" indent="0">
              <a:buNone/>
            </a:pPr>
            <a:r>
              <a:rPr lang="en-US" dirty="0"/>
              <a:t>	582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many people are alive at the start of year 1?</a:t>
            </a:r>
          </a:p>
          <a:p>
            <a:pPr marL="0" indent="0">
              <a:buNone/>
            </a:pPr>
            <a:r>
              <a:rPr lang="en-US" dirty="0" smtClean="0"/>
              <a:t>100,000-582= 99,418 = l</a:t>
            </a:r>
            <a:r>
              <a:rPr lang="en-US" baseline="-25000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582 is </a:t>
            </a:r>
            <a:r>
              <a:rPr lang="en-US" baseline="-25000" dirty="0" err="1" smtClean="0"/>
              <a:t>n</a:t>
            </a:r>
            <a:r>
              <a:rPr lang="en-US" dirty="0" err="1"/>
              <a:t>d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=deaths between age n and </a:t>
            </a:r>
            <a:r>
              <a:rPr lang="en-US" dirty="0" err="1" smtClean="0"/>
              <a:t>n+x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61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72" y="1378096"/>
            <a:ext cx="7537188" cy="266902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89151"/>
              </p:ext>
            </p:extLst>
          </p:nvPr>
        </p:nvGraphicFramePr>
        <p:xfrm>
          <a:off x="836059" y="4239191"/>
          <a:ext cx="7571403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1629"/>
                <a:gridCol w="1081629"/>
                <a:gridCol w="1081629"/>
                <a:gridCol w="1081629"/>
                <a:gridCol w="1081629"/>
                <a:gridCol w="1081629"/>
                <a:gridCol w="10816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0.0582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99,418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558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Why do we use life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question that concerns the probability of an event </a:t>
            </a:r>
          </a:p>
          <a:p>
            <a:r>
              <a:rPr lang="en-US" dirty="0" smtClean="0"/>
              <a:t>To </a:t>
            </a:r>
            <a:r>
              <a:rPr lang="en-US" dirty="0"/>
              <a:t>analyze any measurable process that involves a time pattern of exit from or entry into a particular state (e.g., births and deaths) </a:t>
            </a:r>
          </a:p>
          <a:p>
            <a:r>
              <a:rPr lang="en-US" dirty="0" smtClean="0"/>
              <a:t>Estimate </a:t>
            </a:r>
            <a:r>
              <a:rPr lang="en-US" dirty="0"/>
              <a:t>age/time specific risks </a:t>
            </a:r>
          </a:p>
          <a:p>
            <a:r>
              <a:rPr lang="en-US" dirty="0" smtClean="0"/>
              <a:t>Examine </a:t>
            </a:r>
            <a:r>
              <a:rPr lang="en-US" dirty="0"/>
              <a:t>changes in rates </a:t>
            </a:r>
          </a:p>
          <a:p>
            <a:r>
              <a:rPr lang="en-US" dirty="0" smtClean="0"/>
              <a:t>Population </a:t>
            </a:r>
            <a:r>
              <a:rPr lang="en-US" dirty="0"/>
              <a:t>growth and change (generate projections of the size and characteristics of future populations based on some initial base population.) </a:t>
            </a:r>
          </a:p>
          <a:p>
            <a:r>
              <a:rPr lang="en-US" dirty="0" smtClean="0"/>
              <a:t>Compare </a:t>
            </a:r>
            <a:r>
              <a:rPr lang="en-US" dirty="0"/>
              <a:t>health levels across two populations or one population over time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374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Assumption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group being studied has a culturally and historically specific set of kinship rules, which may be formal (written into the law) or informal, or a mixture, and which could be accurately described by any legitimate and competent group member under the right kind of questioning </a:t>
            </a:r>
          </a:p>
          <a:p>
            <a:r>
              <a:rPr lang="en-US" dirty="0"/>
              <a:t>There is a very complex relationship between a particular set of kinship rules and a particular schedule of fertility, mortality, marriage rates, and migration levels </a:t>
            </a:r>
          </a:p>
          <a:p>
            <a:r>
              <a:rPr lang="en-US" dirty="0" smtClean="0"/>
              <a:t>Demographic </a:t>
            </a:r>
            <a:r>
              <a:rPr lang="en-US" dirty="0"/>
              <a:t>rates affect kinship structure − Kinship structure affects demographic rates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Family Structure, trends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737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Years lived with parents over 65+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43" y="1002143"/>
            <a:ext cx="5479788" cy="518320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8009" y="1199444"/>
            <a:ext cx="3127435" cy="4375810"/>
          </a:xfrm>
        </p:spPr>
        <p:txBody>
          <a:bodyPr/>
          <a:lstStyle/>
          <a:p>
            <a:r>
              <a:rPr lang="en-US" dirty="0" smtClean="0"/>
              <a:t>Obligations </a:t>
            </a:r>
            <a:r>
              <a:rPr lang="en-US" dirty="0"/>
              <a:t>(on both sides) go on much longer </a:t>
            </a:r>
          </a:p>
          <a:p>
            <a:r>
              <a:rPr lang="en-US" dirty="0" smtClean="0"/>
              <a:t>Benefits </a:t>
            </a:r>
            <a:r>
              <a:rPr lang="en-US" dirty="0"/>
              <a:t>(on both sides) go on much longer </a:t>
            </a:r>
          </a:p>
          <a:p>
            <a:r>
              <a:rPr lang="en-US" dirty="0" smtClean="0"/>
              <a:t>Happened </a:t>
            </a:r>
            <a:r>
              <a:rPr lang="en-US" dirty="0"/>
              <a:t>simultaneously with a decline in fertility, so obligations on parent side reduced and on child side increased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80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Wealth differentials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8" t="6458" r="3830" b="3598"/>
          <a:stretch/>
        </p:blipFill>
        <p:spPr>
          <a:xfrm>
            <a:off x="1185335" y="1171220"/>
            <a:ext cx="6575778" cy="48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2" y="141110"/>
            <a:ext cx="7676807" cy="61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36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Educational differentials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10/16/16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14400"/>
            <a:ext cx="8128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5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69075</TotalTime>
  <Words>1155</Words>
  <Application>Microsoft Macintosh PowerPoint</Application>
  <PresentationFormat>On-screen Show (4:3)</PresentationFormat>
  <Paragraphs>231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UCSF PPT Template</vt:lpstr>
      <vt:lpstr>UCSF PPT Template-Blue</vt:lpstr>
      <vt:lpstr>UCSF PPT Template-Blue Bar</vt:lpstr>
      <vt:lpstr>Equation</vt:lpstr>
      <vt:lpstr>Family Demography and Intro to Life tables</vt:lpstr>
      <vt:lpstr>Marco family processes</vt:lpstr>
      <vt:lpstr>Examples of outcomes and predictors</vt:lpstr>
      <vt:lpstr>Assumption </vt:lpstr>
      <vt:lpstr>Family Structure, trends over time</vt:lpstr>
      <vt:lpstr>Years lived with parents over 65+</vt:lpstr>
      <vt:lpstr>Wealth differentials</vt:lpstr>
      <vt:lpstr>PowerPoint Presentation</vt:lpstr>
      <vt:lpstr>Educational differentials</vt:lpstr>
      <vt:lpstr>Marriage on the decline globally</vt:lpstr>
      <vt:lpstr>Adult years spent in each state</vt:lpstr>
      <vt:lpstr>Marriage, divorce, life expectancies: a hypothesis</vt:lpstr>
      <vt:lpstr>PowerPoint Presentation</vt:lpstr>
      <vt:lpstr>How does kinship affect demographic processes? Examples</vt:lpstr>
      <vt:lpstr>Measures of marriage and divorce</vt:lpstr>
      <vt:lpstr>More measures of marriage and divorce</vt:lpstr>
      <vt:lpstr>Increases in cohabitation</vt:lpstr>
      <vt:lpstr>Differences in cohabitation</vt:lpstr>
      <vt:lpstr>Cohabitation</vt:lpstr>
      <vt:lpstr>Second demographic transition</vt:lpstr>
      <vt:lpstr>Life tables</vt:lpstr>
      <vt:lpstr>Life table: US mortality</vt:lpstr>
      <vt:lpstr>Life Tables</vt:lpstr>
      <vt:lpstr>Not just life and death!</vt:lpstr>
      <vt:lpstr>Squirrels!</vt:lpstr>
      <vt:lpstr>Milk being sold</vt:lpstr>
      <vt:lpstr>Simplest form</vt:lpstr>
      <vt:lpstr>More advanced forms: multistate</vt:lpstr>
      <vt:lpstr>Life table notation:</vt:lpstr>
      <vt:lpstr>Life table</vt:lpstr>
      <vt:lpstr>Practice</vt:lpstr>
      <vt:lpstr>Usually start with age specific death rates (nMx)</vt:lpstr>
      <vt:lpstr>lx= Survivors</vt:lpstr>
      <vt:lpstr>PowerPoint Presentation</vt:lpstr>
      <vt:lpstr>Why do we use life tables?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494</cp:revision>
  <dcterms:created xsi:type="dcterms:W3CDTF">2012-05-07T17:59:34Z</dcterms:created>
  <dcterms:modified xsi:type="dcterms:W3CDTF">2016-10-17T23:06:49Z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