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1224" r:id="rId2"/>
    <p:sldId id="547" r:id="rId3"/>
    <p:sldId id="540" r:id="rId4"/>
    <p:sldId id="1063" r:id="rId5"/>
    <p:sldId id="1065" r:id="rId6"/>
    <p:sldId id="1105" r:id="rId7"/>
    <p:sldId id="565" r:id="rId8"/>
    <p:sldId id="1066" r:id="rId9"/>
    <p:sldId id="1067" r:id="rId10"/>
    <p:sldId id="1068" r:id="rId11"/>
    <p:sldId id="1225" r:id="rId12"/>
    <p:sldId id="1244" r:id="rId13"/>
    <p:sldId id="1069" r:id="rId14"/>
    <p:sldId id="1154" r:id="rId15"/>
    <p:sldId id="1252" r:id="rId16"/>
    <p:sldId id="1071" r:id="rId17"/>
    <p:sldId id="1161" r:id="rId18"/>
    <p:sldId id="1164" r:id="rId19"/>
    <p:sldId id="1253" r:id="rId20"/>
    <p:sldId id="1254" r:id="rId21"/>
    <p:sldId id="1255" r:id="rId22"/>
    <p:sldId id="1163" r:id="rId23"/>
    <p:sldId id="1316" r:id="rId24"/>
    <p:sldId id="1176" r:id="rId25"/>
    <p:sldId id="1177" r:id="rId26"/>
    <p:sldId id="1181" r:id="rId27"/>
    <p:sldId id="1209" r:id="rId28"/>
    <p:sldId id="1256" r:id="rId29"/>
    <p:sldId id="1317" r:id="rId30"/>
    <p:sldId id="1179" r:id="rId31"/>
    <p:sldId id="1182" r:id="rId32"/>
    <p:sldId id="1261" r:id="rId33"/>
    <p:sldId id="1269" r:id="rId34"/>
    <p:sldId id="1312" r:id="rId35"/>
    <p:sldId id="1263" r:id="rId36"/>
    <p:sldId id="1264" r:id="rId37"/>
    <p:sldId id="1314" r:id="rId38"/>
    <p:sldId id="1266" r:id="rId39"/>
    <p:sldId id="1267" r:id="rId40"/>
    <p:sldId id="1277" r:id="rId41"/>
    <p:sldId id="1268" r:id="rId42"/>
    <p:sldId id="1186" r:id="rId43"/>
    <p:sldId id="1281" r:id="rId44"/>
    <p:sldId id="1321" r:id="rId45"/>
    <p:sldId id="1270" r:id="rId46"/>
    <p:sldId id="1271" r:id="rId47"/>
    <p:sldId id="1272" r:id="rId48"/>
    <p:sldId id="1278" r:id="rId49"/>
    <p:sldId id="1274" r:id="rId50"/>
    <p:sldId id="1275" r:id="rId51"/>
    <p:sldId id="1279" r:id="rId52"/>
    <p:sldId id="1276" r:id="rId53"/>
    <p:sldId id="1303" r:id="rId54"/>
    <p:sldId id="1304" r:id="rId55"/>
    <p:sldId id="1319" r:id="rId56"/>
    <p:sldId id="1307" r:id="rId57"/>
    <p:sldId id="1306" r:id="rId58"/>
    <p:sldId id="1309" r:id="rId59"/>
    <p:sldId id="1202" r:id="rId60"/>
    <p:sldId id="1190" r:id="rId61"/>
    <p:sldId id="1234" r:id="rId62"/>
    <p:sldId id="1235" r:id="rId63"/>
    <p:sldId id="1288" r:id="rId64"/>
    <p:sldId id="1219" r:id="rId65"/>
    <p:sldId id="1322" r:id="rId66"/>
    <p:sldId id="1289" r:id="rId67"/>
    <p:sldId id="1285" r:id="rId68"/>
    <p:sldId id="1290" r:id="rId69"/>
    <p:sldId id="1291" r:id="rId70"/>
    <p:sldId id="1286" r:id="rId71"/>
    <p:sldId id="1295" r:id="rId72"/>
    <p:sldId id="1302" r:id="rId73"/>
    <p:sldId id="1212" r:id="rId74"/>
    <p:sldId id="1293" r:id="rId75"/>
    <p:sldId id="1222" r:id="rId76"/>
    <p:sldId id="1043" r:id="rId77"/>
    <p:sldId id="1249" r:id="rId78"/>
    <p:sldId id="1239" r:id="rId79"/>
    <p:sldId id="1318" r:id="rId80"/>
    <p:sldId id="1203" r:id="rId81"/>
    <p:sldId id="1298" r:id="rId82"/>
    <p:sldId id="1299" r:id="rId83"/>
    <p:sldId id="1300" r:id="rId84"/>
    <p:sldId id="1301" r:id="rId85"/>
    <p:sldId id="1115" r:id="rId86"/>
  </p:sldIdLst>
  <p:sldSz cx="6858000" cy="9144000" type="letter"/>
  <p:notesSz cx="6946900" cy="9321800"/>
  <p:defaultTextStyle>
    <a:defPPr>
      <a:defRPr lang="en-US"/>
    </a:defPPr>
    <a:lvl1pPr algn="ctr" rtl="0" eaLnBrk="0" fontAlgn="base" hangingPunct="0">
      <a:spcBef>
        <a:spcPct val="50000"/>
      </a:spcBef>
      <a:spcAft>
        <a:spcPct val="0"/>
      </a:spcAft>
      <a:defRPr sz="2800" b="1" kern="1200">
        <a:solidFill>
          <a:srgbClr val="000000"/>
        </a:solidFill>
        <a:latin typeface="Arial" pitchFamily="34" charset="0"/>
        <a:ea typeface="+mn-ea"/>
        <a:cs typeface="+mn-cs"/>
      </a:defRPr>
    </a:lvl1pPr>
    <a:lvl2pPr marL="457200" algn="ctr" rtl="0" eaLnBrk="0" fontAlgn="base" hangingPunct="0">
      <a:spcBef>
        <a:spcPct val="50000"/>
      </a:spcBef>
      <a:spcAft>
        <a:spcPct val="0"/>
      </a:spcAft>
      <a:defRPr sz="2800" b="1" kern="1200">
        <a:solidFill>
          <a:srgbClr val="000000"/>
        </a:solidFill>
        <a:latin typeface="Arial" pitchFamily="34" charset="0"/>
        <a:ea typeface="+mn-ea"/>
        <a:cs typeface="+mn-cs"/>
      </a:defRPr>
    </a:lvl2pPr>
    <a:lvl3pPr marL="914400" algn="ctr" rtl="0" eaLnBrk="0" fontAlgn="base" hangingPunct="0">
      <a:spcBef>
        <a:spcPct val="50000"/>
      </a:spcBef>
      <a:spcAft>
        <a:spcPct val="0"/>
      </a:spcAft>
      <a:defRPr sz="2800" b="1" kern="1200">
        <a:solidFill>
          <a:srgbClr val="000000"/>
        </a:solidFill>
        <a:latin typeface="Arial" pitchFamily="34" charset="0"/>
        <a:ea typeface="+mn-ea"/>
        <a:cs typeface="+mn-cs"/>
      </a:defRPr>
    </a:lvl3pPr>
    <a:lvl4pPr marL="1371600" algn="ctr" rtl="0" eaLnBrk="0" fontAlgn="base" hangingPunct="0">
      <a:spcBef>
        <a:spcPct val="50000"/>
      </a:spcBef>
      <a:spcAft>
        <a:spcPct val="0"/>
      </a:spcAft>
      <a:defRPr sz="2800" b="1" kern="1200">
        <a:solidFill>
          <a:srgbClr val="000000"/>
        </a:solidFill>
        <a:latin typeface="Arial" pitchFamily="34" charset="0"/>
        <a:ea typeface="+mn-ea"/>
        <a:cs typeface="+mn-cs"/>
      </a:defRPr>
    </a:lvl4pPr>
    <a:lvl5pPr marL="1828800" algn="ctr" rtl="0" eaLnBrk="0" fontAlgn="base" hangingPunct="0">
      <a:spcBef>
        <a:spcPct val="50000"/>
      </a:spcBef>
      <a:spcAft>
        <a:spcPct val="0"/>
      </a:spcAft>
      <a:defRPr sz="2800" b="1" kern="1200">
        <a:solidFill>
          <a:srgbClr val="000000"/>
        </a:solidFill>
        <a:latin typeface="Arial" pitchFamily="34" charset="0"/>
        <a:ea typeface="+mn-ea"/>
        <a:cs typeface="+mn-cs"/>
      </a:defRPr>
    </a:lvl5pPr>
    <a:lvl6pPr marL="2286000" algn="l" defTabSz="914400" rtl="0" eaLnBrk="1" latinLnBrk="0" hangingPunct="1">
      <a:defRPr sz="2800" b="1" kern="1200">
        <a:solidFill>
          <a:srgbClr val="000000"/>
        </a:solidFill>
        <a:latin typeface="Arial" pitchFamily="34" charset="0"/>
        <a:ea typeface="+mn-ea"/>
        <a:cs typeface="+mn-cs"/>
      </a:defRPr>
    </a:lvl6pPr>
    <a:lvl7pPr marL="2743200" algn="l" defTabSz="914400" rtl="0" eaLnBrk="1" latinLnBrk="0" hangingPunct="1">
      <a:defRPr sz="2800" b="1" kern="1200">
        <a:solidFill>
          <a:srgbClr val="000000"/>
        </a:solidFill>
        <a:latin typeface="Arial" pitchFamily="34" charset="0"/>
        <a:ea typeface="+mn-ea"/>
        <a:cs typeface="+mn-cs"/>
      </a:defRPr>
    </a:lvl7pPr>
    <a:lvl8pPr marL="3200400" algn="l" defTabSz="914400" rtl="0" eaLnBrk="1" latinLnBrk="0" hangingPunct="1">
      <a:defRPr sz="2800" b="1" kern="1200">
        <a:solidFill>
          <a:srgbClr val="000000"/>
        </a:solidFill>
        <a:latin typeface="Arial" pitchFamily="34" charset="0"/>
        <a:ea typeface="+mn-ea"/>
        <a:cs typeface="+mn-cs"/>
      </a:defRPr>
    </a:lvl8pPr>
    <a:lvl9pPr marL="3657600" algn="l" defTabSz="914400" rtl="0" eaLnBrk="1" latinLnBrk="0" hangingPunct="1">
      <a:defRPr sz="2800" b="1" kern="1200">
        <a:solidFill>
          <a:srgbClr val="000000"/>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1" name="Jeff Martin" initials="" lastIdx="5" clrIdx="1"/>
  <p:cmAuthor id="2" name="Jeff Martin" initials="J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BFBFB"/>
    <a:srgbClr val="F0F0F0"/>
    <a:srgbClr val="DBDBDB"/>
    <a:srgbClr val="EAEAEA"/>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0911" autoAdjust="0"/>
    <p:restoredTop sz="81871" autoAdjust="0"/>
  </p:normalViewPr>
  <p:slideViewPr>
    <p:cSldViewPr>
      <p:cViewPr>
        <p:scale>
          <a:sx n="51" d="100"/>
          <a:sy n="51" d="100"/>
        </p:scale>
        <p:origin x="-2340" y="-150"/>
      </p:cViewPr>
      <p:guideLst>
        <p:guide orient="horz" pos="2880"/>
        <p:guide pos="2160"/>
      </p:guideLst>
    </p:cSldViewPr>
  </p:slideViewPr>
  <p:outlineViewPr>
    <p:cViewPr>
      <p:scale>
        <a:sx n="75" d="100"/>
        <a:sy n="75" d="100"/>
      </p:scale>
      <p:origin x="0" y="0"/>
    </p:cViewPr>
    <p:sldLst>
      <p:sld r:id="rId1" collapse="1"/>
      <p:sld r:id="rId2" collapse="1"/>
    </p:sldLst>
  </p:outlineViewPr>
  <p:notesTextViewPr>
    <p:cViewPr>
      <p:scale>
        <a:sx n="100" d="100"/>
        <a:sy n="100" d="100"/>
      </p:scale>
      <p:origin x="0" y="0"/>
    </p:cViewPr>
  </p:notesTextViewPr>
  <p:sorterViewPr>
    <p:cViewPr>
      <p:scale>
        <a:sx n="76" d="100"/>
        <a:sy n="76" d="100"/>
      </p:scale>
      <p:origin x="0" y="8976"/>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a:spcBef>
                <a:spcPct val="0"/>
              </a:spcBef>
              <a:defRPr sz="1000" b="0" i="1"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a:spcBef>
                <a:spcPct val="0"/>
              </a:spcBef>
              <a:defRPr sz="1000" b="0" i="1" smtClean="0">
                <a:solidFill>
                  <a:schemeClr val="tx1"/>
                </a:solidFill>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a:spcBef>
                <a:spcPct val="0"/>
              </a:spcBef>
              <a:defRPr sz="1000" b="0" i="1" smtClean="0">
                <a:solidFill>
                  <a:schemeClr val="tx1"/>
                </a:solidFill>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a:spcBef>
                <a:spcPct val="0"/>
              </a:spcBef>
              <a:defRPr sz="1000" b="0" i="1" smtClean="0">
                <a:solidFill>
                  <a:schemeClr val="tx1"/>
                </a:solidFill>
                <a:latin typeface="Times New Roman" pitchFamily="18" charset="0"/>
              </a:defRPr>
            </a:lvl1pPr>
          </a:lstStyle>
          <a:p>
            <a:pPr>
              <a:defRPr/>
            </a:pPr>
            <a:fld id="{95724C1D-6EA3-4689-A54E-B8CDCB4F9CB5}" type="slidenum">
              <a:rPr lang="en-US"/>
              <a:pPr>
                <a:defRPr/>
              </a:pPr>
              <a:t>‹#›</a:t>
            </a:fld>
            <a:endParaRPr lang="en-US"/>
          </a:p>
        </p:txBody>
      </p:sp>
    </p:spTree>
    <p:extLst>
      <p:ext uri="{BB962C8B-B14F-4D97-AF65-F5344CB8AC3E}">
        <p14:creationId xmlns:p14="http://schemas.microsoft.com/office/powerpoint/2010/main" val="902545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a:spcBef>
                <a:spcPct val="0"/>
              </a:spcBef>
              <a:defRPr sz="1000" b="0" i="1" smtClean="0">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a:spcBef>
                <a:spcPct val="0"/>
              </a:spcBef>
              <a:defRPr sz="1000" b="0" i="1" smtClean="0">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a:spcBef>
                <a:spcPct val="0"/>
              </a:spcBef>
              <a:defRPr sz="1000" b="0" i="1" smtClean="0">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a:spcBef>
                <a:spcPct val="0"/>
              </a:spcBef>
              <a:defRPr sz="1000" b="0" i="1" smtClean="0">
                <a:solidFill>
                  <a:schemeClr val="tx1"/>
                </a:solidFill>
                <a:latin typeface="Times New Roman" pitchFamily="18" charset="0"/>
              </a:defRPr>
            </a:lvl1pPr>
          </a:lstStyle>
          <a:p>
            <a:pPr>
              <a:defRPr/>
            </a:pPr>
            <a:fld id="{95529AAF-F156-4B0D-AF4F-8CCF76A224F4}" type="slidenum">
              <a:rPr lang="en-US"/>
              <a:pPr>
                <a:defRPr/>
              </a:pPr>
              <a:t>‹#›</a:t>
            </a:fld>
            <a:endParaRPr lang="en-US"/>
          </a:p>
        </p:txBody>
      </p:sp>
      <p:sp>
        <p:nvSpPr>
          <p:cNvPr id="92166" name="Rectangle 6"/>
          <p:cNvSpPr>
            <a:spLocks noChangeArrowheads="1" noTextEdit="1"/>
          </p:cNvSpPr>
          <p:nvPr>
            <p:ph type="sldImg" idx="2"/>
          </p:nvPr>
        </p:nvSpPr>
        <p:spPr bwMode="auto">
          <a:xfrm>
            <a:off x="2166938" y="706438"/>
            <a:ext cx="2613025" cy="34813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895350" y="4433888"/>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28649050"/>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CD6CBE31-B040-4DA3-9173-5D574E3625AE}" type="slidenum">
              <a:rPr lang="en-US" altLang="en-US" sz="1000" b="0">
                <a:solidFill>
                  <a:schemeClr val="tx1"/>
                </a:solidFill>
                <a:latin typeface="Times New Roman" pitchFamily="18" charset="0"/>
              </a:rPr>
              <a:pPr/>
              <a:t>1</a:t>
            </a:fld>
            <a:endParaRPr lang="en-US" altLang="en-US" sz="1000" b="0" dirty="0">
              <a:solidFill>
                <a:schemeClr val="tx1"/>
              </a:solidFill>
              <a:latin typeface="Times New Roman" pitchFamily="18" charset="0"/>
            </a:endParaRPr>
          </a:p>
        </p:txBody>
      </p:sp>
      <p:sp>
        <p:nvSpPr>
          <p:cNvPr id="95235" name="Rectangle 7"/>
          <p:cNvSpPr txBox="1">
            <a:spLocks noGrp="1" noChangeArrowheads="1"/>
          </p:cNvSpPr>
          <p:nvPr/>
        </p:nvSpPr>
        <p:spPr bwMode="auto">
          <a:xfrm>
            <a:off x="3935413" y="8855075"/>
            <a:ext cx="30114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31863">
              <a:defRPr sz="2800" b="1">
                <a:solidFill>
                  <a:srgbClr val="000000"/>
                </a:solidFill>
                <a:latin typeface="Arial" pitchFamily="34" charset="0"/>
              </a:defRPr>
            </a:lvl1pPr>
            <a:lvl2pPr marL="742950" indent="-285750" defTabSz="931863">
              <a:defRPr sz="2800" b="1">
                <a:solidFill>
                  <a:srgbClr val="000000"/>
                </a:solidFill>
                <a:latin typeface="Arial" pitchFamily="34" charset="0"/>
              </a:defRPr>
            </a:lvl2pPr>
            <a:lvl3pPr marL="1143000" indent="-228600" defTabSz="931863">
              <a:defRPr sz="2800" b="1">
                <a:solidFill>
                  <a:srgbClr val="000000"/>
                </a:solidFill>
                <a:latin typeface="Arial" pitchFamily="34" charset="0"/>
              </a:defRPr>
            </a:lvl3pPr>
            <a:lvl4pPr marL="1600200" indent="-228600" defTabSz="931863">
              <a:defRPr sz="2800" b="1">
                <a:solidFill>
                  <a:srgbClr val="000000"/>
                </a:solidFill>
                <a:latin typeface="Arial" pitchFamily="34" charset="0"/>
              </a:defRPr>
            </a:lvl4pPr>
            <a:lvl5pPr marL="2057400" indent="-228600" defTabSz="931863">
              <a:defRPr sz="2800" b="1">
                <a:solidFill>
                  <a:srgbClr val="000000"/>
                </a:solidFill>
                <a:latin typeface="Arial" pitchFamily="34" charset="0"/>
              </a:defRPr>
            </a:lvl5pPr>
            <a:lvl6pPr marL="2514600" indent="-228600" algn="ctr" defTabSz="931863" eaLnBrk="0" fontAlgn="base" hangingPunct="0">
              <a:spcBef>
                <a:spcPct val="50000"/>
              </a:spcBef>
              <a:spcAft>
                <a:spcPct val="0"/>
              </a:spcAft>
              <a:defRPr sz="2800" b="1">
                <a:solidFill>
                  <a:srgbClr val="000000"/>
                </a:solidFill>
                <a:latin typeface="Arial" pitchFamily="34" charset="0"/>
              </a:defRPr>
            </a:lvl6pPr>
            <a:lvl7pPr marL="2971800" indent="-228600" algn="ctr" defTabSz="931863" eaLnBrk="0" fontAlgn="base" hangingPunct="0">
              <a:spcBef>
                <a:spcPct val="50000"/>
              </a:spcBef>
              <a:spcAft>
                <a:spcPct val="0"/>
              </a:spcAft>
              <a:defRPr sz="2800" b="1">
                <a:solidFill>
                  <a:srgbClr val="000000"/>
                </a:solidFill>
                <a:latin typeface="Arial" pitchFamily="34" charset="0"/>
              </a:defRPr>
            </a:lvl7pPr>
            <a:lvl8pPr marL="3429000" indent="-228600" algn="ctr" defTabSz="931863" eaLnBrk="0" fontAlgn="base" hangingPunct="0">
              <a:spcBef>
                <a:spcPct val="50000"/>
              </a:spcBef>
              <a:spcAft>
                <a:spcPct val="0"/>
              </a:spcAft>
              <a:defRPr sz="2800" b="1">
                <a:solidFill>
                  <a:srgbClr val="000000"/>
                </a:solidFill>
                <a:latin typeface="Arial" pitchFamily="34" charset="0"/>
              </a:defRPr>
            </a:lvl8pPr>
            <a:lvl9pPr marL="3886200" indent="-228600" algn="ctr" defTabSz="931863"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EE96842B-D8A4-4468-BDED-46D6F1E4EC49}" type="slidenum">
              <a:rPr lang="en-US" altLang="en-US" sz="1200" b="0">
                <a:solidFill>
                  <a:schemeClr val="tx1"/>
                </a:solidFill>
                <a:latin typeface="Times New Roman" pitchFamily="18" charset="0"/>
              </a:rPr>
              <a:pPr algn="r">
                <a:spcBef>
                  <a:spcPct val="0"/>
                </a:spcBef>
              </a:pPr>
              <a:t>1</a:t>
            </a:fld>
            <a:endParaRPr lang="en-US" altLang="en-US" sz="1200" b="0" dirty="0">
              <a:solidFill>
                <a:schemeClr val="tx1"/>
              </a:solidFill>
              <a:latin typeface="Times New Roman" pitchFamily="18" charset="0"/>
            </a:endParaRPr>
          </a:p>
        </p:txBody>
      </p:sp>
      <p:sp>
        <p:nvSpPr>
          <p:cNvPr id="95236" name="Rectangle 2"/>
          <p:cNvSpPr>
            <a:spLocks noChangeArrowheads="1" noTextEdit="1"/>
          </p:cNvSpPr>
          <p:nvPr>
            <p:ph type="sldImg"/>
          </p:nvPr>
        </p:nvSpPr>
        <p:spPr>
          <a:xfrm>
            <a:off x="2162175" y="698500"/>
            <a:ext cx="2622550" cy="3495675"/>
          </a:xfrm>
          <a:ln/>
        </p:spPr>
      </p:sp>
      <p:sp>
        <p:nvSpPr>
          <p:cNvPr id="95237"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lstStyle/>
          <a:p>
            <a:pPr defTabSz="914400"/>
            <a:r>
              <a:rPr lang="en-US" altLang="en-US" dirty="0" smtClean="0"/>
              <a:t>As we get ready to start, we </a:t>
            </a:r>
            <a:r>
              <a:rPr lang="en-US" altLang="en-US" dirty="0" smtClean="0"/>
              <a:t>invite you to </a:t>
            </a:r>
            <a:r>
              <a:rPr lang="en-US" altLang="en-US" dirty="0" smtClean="0"/>
              <a:t>address this question.  </a:t>
            </a:r>
            <a:r>
              <a:rPr lang="en-US" altLang="en-US" dirty="0" smtClean="0"/>
              <a:t>We will reveal the answer to this later in the session.</a:t>
            </a:r>
            <a:r>
              <a:rPr lang="en-US" altLang="en-US" baseline="0" dirty="0" smtClean="0"/>
              <a:t> </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AD00F821-58A8-4832-91CB-1BDC275C602F}" type="slidenum">
              <a:rPr lang="en-US" altLang="en-US" sz="1000" b="0">
                <a:solidFill>
                  <a:schemeClr val="tx1"/>
                </a:solidFill>
                <a:latin typeface="Times New Roman" pitchFamily="18" charset="0"/>
              </a:rPr>
              <a:pPr/>
              <a:t>10</a:t>
            </a:fld>
            <a:endParaRPr lang="en-US" altLang="en-US" sz="1000" b="0" dirty="0">
              <a:solidFill>
                <a:schemeClr val="tx1"/>
              </a:solidFill>
              <a:latin typeface="Times New Roman" pitchFamily="18" charset="0"/>
            </a:endParaRPr>
          </a:p>
        </p:txBody>
      </p:sp>
      <p:sp>
        <p:nvSpPr>
          <p:cNvPr id="107523" name="Rectangle 2"/>
          <p:cNvSpPr>
            <a:spLocks noChangeArrowheads="1" noTextEdit="1"/>
          </p:cNvSpPr>
          <p:nvPr>
            <p:ph type="sldImg"/>
          </p:nvPr>
        </p:nvSpPr>
        <p:spPr>
          <a:xfrm>
            <a:off x="2168525" y="706438"/>
            <a:ext cx="2609850" cy="3481387"/>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at our house, off went the nightlight and we began to stumble around our daughter’s room.</a:t>
            </a:r>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62B06C12-7B53-47CD-BAA1-5223BEEB17F3}" type="slidenum">
              <a:rPr lang="en-US" altLang="en-US" sz="1000" b="0">
                <a:solidFill>
                  <a:schemeClr val="tx1"/>
                </a:solidFill>
                <a:latin typeface="Times New Roman" pitchFamily="18" charset="0"/>
              </a:rPr>
              <a:pPr/>
              <a:t>11</a:t>
            </a:fld>
            <a:endParaRPr lang="en-US" altLang="en-US" sz="1000" b="0" dirty="0">
              <a:solidFill>
                <a:schemeClr val="tx1"/>
              </a:solidFill>
              <a:latin typeface="Times New Roman" pitchFamily="18" charset="0"/>
            </a:endParaRPr>
          </a:p>
        </p:txBody>
      </p:sp>
      <p:sp>
        <p:nvSpPr>
          <p:cNvPr id="108547" name="Rectangle 7"/>
          <p:cNvSpPr txBox="1">
            <a:spLocks noGrp="1" noChangeArrowheads="1"/>
          </p:cNvSpPr>
          <p:nvPr/>
        </p:nvSpPr>
        <p:spPr bwMode="auto">
          <a:xfrm>
            <a:off x="3935413" y="8855075"/>
            <a:ext cx="30114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31863">
              <a:defRPr sz="2800" b="1">
                <a:solidFill>
                  <a:srgbClr val="000000"/>
                </a:solidFill>
                <a:latin typeface="Arial" pitchFamily="34" charset="0"/>
              </a:defRPr>
            </a:lvl1pPr>
            <a:lvl2pPr marL="742950" indent="-285750" defTabSz="931863">
              <a:defRPr sz="2800" b="1">
                <a:solidFill>
                  <a:srgbClr val="000000"/>
                </a:solidFill>
                <a:latin typeface="Arial" pitchFamily="34" charset="0"/>
              </a:defRPr>
            </a:lvl2pPr>
            <a:lvl3pPr marL="1143000" indent="-228600" defTabSz="931863">
              <a:defRPr sz="2800" b="1">
                <a:solidFill>
                  <a:srgbClr val="000000"/>
                </a:solidFill>
                <a:latin typeface="Arial" pitchFamily="34" charset="0"/>
              </a:defRPr>
            </a:lvl3pPr>
            <a:lvl4pPr marL="1600200" indent="-228600" defTabSz="931863">
              <a:defRPr sz="2800" b="1">
                <a:solidFill>
                  <a:srgbClr val="000000"/>
                </a:solidFill>
                <a:latin typeface="Arial" pitchFamily="34" charset="0"/>
              </a:defRPr>
            </a:lvl4pPr>
            <a:lvl5pPr marL="2057400" indent="-228600" defTabSz="931863">
              <a:defRPr sz="2800" b="1">
                <a:solidFill>
                  <a:srgbClr val="000000"/>
                </a:solidFill>
                <a:latin typeface="Arial" pitchFamily="34" charset="0"/>
              </a:defRPr>
            </a:lvl5pPr>
            <a:lvl6pPr marL="2514600" indent="-228600" algn="ctr" defTabSz="931863" eaLnBrk="0" fontAlgn="base" hangingPunct="0">
              <a:spcBef>
                <a:spcPct val="50000"/>
              </a:spcBef>
              <a:spcAft>
                <a:spcPct val="0"/>
              </a:spcAft>
              <a:defRPr sz="2800" b="1">
                <a:solidFill>
                  <a:srgbClr val="000000"/>
                </a:solidFill>
                <a:latin typeface="Arial" pitchFamily="34" charset="0"/>
              </a:defRPr>
            </a:lvl6pPr>
            <a:lvl7pPr marL="2971800" indent="-228600" algn="ctr" defTabSz="931863" eaLnBrk="0" fontAlgn="base" hangingPunct="0">
              <a:spcBef>
                <a:spcPct val="50000"/>
              </a:spcBef>
              <a:spcAft>
                <a:spcPct val="0"/>
              </a:spcAft>
              <a:defRPr sz="2800" b="1">
                <a:solidFill>
                  <a:srgbClr val="000000"/>
                </a:solidFill>
                <a:latin typeface="Arial" pitchFamily="34" charset="0"/>
              </a:defRPr>
            </a:lvl7pPr>
            <a:lvl8pPr marL="3429000" indent="-228600" algn="ctr" defTabSz="931863" eaLnBrk="0" fontAlgn="base" hangingPunct="0">
              <a:spcBef>
                <a:spcPct val="50000"/>
              </a:spcBef>
              <a:spcAft>
                <a:spcPct val="0"/>
              </a:spcAft>
              <a:defRPr sz="2800" b="1">
                <a:solidFill>
                  <a:srgbClr val="000000"/>
                </a:solidFill>
                <a:latin typeface="Arial" pitchFamily="34" charset="0"/>
              </a:defRPr>
            </a:lvl8pPr>
            <a:lvl9pPr marL="3886200" indent="-228600" algn="ctr" defTabSz="931863"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831EE029-C050-4CBC-9379-1A918EE21BD3}" type="slidenum">
              <a:rPr lang="en-US" altLang="en-US" sz="1200" b="0">
                <a:solidFill>
                  <a:schemeClr val="tx1"/>
                </a:solidFill>
                <a:latin typeface="Times New Roman" pitchFamily="18" charset="0"/>
              </a:rPr>
              <a:pPr algn="r">
                <a:spcBef>
                  <a:spcPct val="0"/>
                </a:spcBef>
              </a:pPr>
              <a:t>11</a:t>
            </a:fld>
            <a:endParaRPr lang="en-US" altLang="en-US" sz="1200" b="0" dirty="0">
              <a:solidFill>
                <a:schemeClr val="tx1"/>
              </a:solidFill>
              <a:latin typeface="Times New Roman" pitchFamily="18" charset="0"/>
            </a:endParaRPr>
          </a:p>
        </p:txBody>
      </p:sp>
      <p:sp>
        <p:nvSpPr>
          <p:cNvPr id="108548" name="Rectangle 2"/>
          <p:cNvSpPr>
            <a:spLocks noChangeArrowheads="1" noTextEdit="1"/>
          </p:cNvSpPr>
          <p:nvPr>
            <p:ph type="sldImg"/>
          </p:nvPr>
        </p:nvSpPr>
        <p:spPr>
          <a:xfrm>
            <a:off x="2162175" y="698500"/>
            <a:ext cx="2622550" cy="3495675"/>
          </a:xfrm>
          <a:ln/>
        </p:spPr>
      </p:sp>
      <p:sp>
        <p:nvSpPr>
          <p:cNvPr id="10854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lstStyle/>
          <a:p>
            <a:pPr defTabSz="914400"/>
            <a:r>
              <a:rPr lang="en-US" altLang="en-US" dirty="0" smtClean="0"/>
              <a:t>What does everyone else think?  Should you get rid </a:t>
            </a:r>
            <a:r>
              <a:rPr lang="en-US" altLang="en-US" dirty="0" smtClean="0"/>
              <a:t>of </a:t>
            </a:r>
            <a:r>
              <a:rPr lang="en-US" altLang="en-US" dirty="0" smtClean="0"/>
              <a:t>the nightlight in your child’s room?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FE9D9327-CB4A-4F6B-8A4E-AD97E6B91FD8}" type="slidenum">
              <a:rPr lang="en-US" altLang="en-US" sz="1000" b="0" i="1">
                <a:solidFill>
                  <a:schemeClr val="tx1"/>
                </a:solidFill>
                <a:latin typeface="Times New Roman" pitchFamily="18" charset="0"/>
              </a:rPr>
              <a:pPr algn="r">
                <a:spcBef>
                  <a:spcPct val="0"/>
                </a:spcBef>
              </a:pPr>
              <a:t>12</a:t>
            </a:fld>
            <a:endParaRPr lang="en-US" altLang="en-US" sz="1000" b="0" i="1" dirty="0">
              <a:solidFill>
                <a:schemeClr val="tx1"/>
              </a:solidFill>
              <a:latin typeface="Times New Roman" pitchFamily="18" charset="0"/>
            </a:endParaRPr>
          </a:p>
        </p:txBody>
      </p:sp>
      <p:sp>
        <p:nvSpPr>
          <p:cNvPr id="205827" name="Rectangle 7"/>
          <p:cNvSpPr txBox="1">
            <a:spLocks noGrp="1" noChangeArrowheads="1"/>
          </p:cNvSpPr>
          <p:nvPr/>
        </p:nvSpPr>
        <p:spPr bwMode="auto">
          <a:xfrm>
            <a:off x="3935413" y="8855075"/>
            <a:ext cx="30114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31863">
              <a:defRPr sz="2800" b="1">
                <a:solidFill>
                  <a:srgbClr val="000000"/>
                </a:solidFill>
                <a:latin typeface="Arial" pitchFamily="34" charset="0"/>
              </a:defRPr>
            </a:lvl1pPr>
            <a:lvl2pPr marL="742950" indent="-285750" defTabSz="931863">
              <a:defRPr sz="2800" b="1">
                <a:solidFill>
                  <a:srgbClr val="000000"/>
                </a:solidFill>
                <a:latin typeface="Arial" pitchFamily="34" charset="0"/>
              </a:defRPr>
            </a:lvl2pPr>
            <a:lvl3pPr marL="1143000" indent="-228600" defTabSz="931863">
              <a:defRPr sz="2800" b="1">
                <a:solidFill>
                  <a:srgbClr val="000000"/>
                </a:solidFill>
                <a:latin typeface="Arial" pitchFamily="34" charset="0"/>
              </a:defRPr>
            </a:lvl3pPr>
            <a:lvl4pPr marL="1600200" indent="-228600" defTabSz="931863">
              <a:defRPr sz="2800" b="1">
                <a:solidFill>
                  <a:srgbClr val="000000"/>
                </a:solidFill>
                <a:latin typeface="Arial" pitchFamily="34" charset="0"/>
              </a:defRPr>
            </a:lvl4pPr>
            <a:lvl5pPr marL="2057400" indent="-228600" defTabSz="931863">
              <a:defRPr sz="2800" b="1">
                <a:solidFill>
                  <a:srgbClr val="000000"/>
                </a:solidFill>
                <a:latin typeface="Arial" pitchFamily="34" charset="0"/>
              </a:defRPr>
            </a:lvl5pPr>
            <a:lvl6pPr marL="2514600" indent="-228600" algn="ctr" defTabSz="931863" eaLnBrk="0" fontAlgn="base" hangingPunct="0">
              <a:spcBef>
                <a:spcPct val="50000"/>
              </a:spcBef>
              <a:spcAft>
                <a:spcPct val="0"/>
              </a:spcAft>
              <a:defRPr sz="2800" b="1">
                <a:solidFill>
                  <a:srgbClr val="000000"/>
                </a:solidFill>
                <a:latin typeface="Arial" pitchFamily="34" charset="0"/>
              </a:defRPr>
            </a:lvl6pPr>
            <a:lvl7pPr marL="2971800" indent="-228600" algn="ctr" defTabSz="931863" eaLnBrk="0" fontAlgn="base" hangingPunct="0">
              <a:spcBef>
                <a:spcPct val="50000"/>
              </a:spcBef>
              <a:spcAft>
                <a:spcPct val="0"/>
              </a:spcAft>
              <a:defRPr sz="2800" b="1">
                <a:solidFill>
                  <a:srgbClr val="000000"/>
                </a:solidFill>
                <a:latin typeface="Arial" pitchFamily="34" charset="0"/>
              </a:defRPr>
            </a:lvl7pPr>
            <a:lvl8pPr marL="3429000" indent="-228600" algn="ctr" defTabSz="931863" eaLnBrk="0" fontAlgn="base" hangingPunct="0">
              <a:spcBef>
                <a:spcPct val="50000"/>
              </a:spcBef>
              <a:spcAft>
                <a:spcPct val="0"/>
              </a:spcAft>
              <a:defRPr sz="2800" b="1">
                <a:solidFill>
                  <a:srgbClr val="000000"/>
                </a:solidFill>
                <a:latin typeface="Arial" pitchFamily="34" charset="0"/>
              </a:defRPr>
            </a:lvl8pPr>
            <a:lvl9pPr marL="3886200" indent="-228600" algn="ctr" defTabSz="931863"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8898770A-4940-46B1-944A-608F2F7D0AAE}" type="slidenum">
              <a:rPr lang="en-US" altLang="en-US" sz="1200" b="0">
                <a:solidFill>
                  <a:schemeClr val="tx1"/>
                </a:solidFill>
                <a:latin typeface="Times New Roman" pitchFamily="18" charset="0"/>
              </a:rPr>
              <a:pPr algn="r">
                <a:spcBef>
                  <a:spcPct val="0"/>
                </a:spcBef>
              </a:pPr>
              <a:t>12</a:t>
            </a:fld>
            <a:endParaRPr lang="en-US" altLang="en-US" sz="1200" b="0" dirty="0">
              <a:solidFill>
                <a:schemeClr val="tx1"/>
              </a:solidFill>
              <a:latin typeface="Times New Roman" pitchFamily="18" charset="0"/>
            </a:endParaRPr>
          </a:p>
        </p:txBody>
      </p:sp>
      <p:sp>
        <p:nvSpPr>
          <p:cNvPr id="205828" name="Rectangle 2"/>
          <p:cNvSpPr>
            <a:spLocks noChangeArrowheads="1" noTextEdit="1"/>
          </p:cNvSpPr>
          <p:nvPr>
            <p:ph type="sldImg"/>
          </p:nvPr>
        </p:nvSpPr>
        <p:spPr>
          <a:xfrm>
            <a:off x="2162175" y="698500"/>
            <a:ext cx="2622550" cy="3495675"/>
          </a:xfrm>
          <a:ln/>
        </p:spPr>
      </p:sp>
      <p:sp>
        <p:nvSpPr>
          <p:cNvPr id="20582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lstStyle/>
          <a:p>
            <a:pPr defTabSz="914400"/>
            <a:r>
              <a:rPr lang="en-US" altLang="en-US" dirty="0" smtClean="0"/>
              <a:t>The correct answer is, in fact, no.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7BCFEBAE-C5BC-4026-98FC-1226510F70A6}" type="slidenum">
              <a:rPr lang="en-US" altLang="en-US" sz="1000" b="0">
                <a:solidFill>
                  <a:schemeClr val="tx1"/>
                </a:solidFill>
                <a:latin typeface="Times New Roman" pitchFamily="18" charset="0"/>
              </a:rPr>
              <a:pPr/>
              <a:t>13</a:t>
            </a:fld>
            <a:endParaRPr lang="en-US" altLang="en-US" sz="1000" b="0" dirty="0">
              <a:solidFill>
                <a:schemeClr val="tx1"/>
              </a:solidFill>
              <a:latin typeface="Times New Roman" pitchFamily="18" charset="0"/>
            </a:endParaRPr>
          </a:p>
        </p:txBody>
      </p:sp>
      <p:sp>
        <p:nvSpPr>
          <p:cNvPr id="110595" name="Rectangle 2"/>
          <p:cNvSpPr>
            <a:spLocks noChangeArrowheads="1" noTextEdit="1"/>
          </p:cNvSpPr>
          <p:nvPr>
            <p:ph type="sldImg"/>
          </p:nvPr>
        </p:nvSpPr>
        <p:spPr>
          <a:xfrm>
            <a:off x="2168525" y="706438"/>
            <a:ext cx="2609850" cy="3481387"/>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those of you who said “no”, that you would keep the nightlights, why do say this?  Correct, it is because of confounding.  Two subsequent studies, again in </a:t>
            </a:r>
            <a:r>
              <a:rPr lang="en-US" altLang="en-US" i="1" dirty="0" smtClean="0"/>
              <a:t>Nature</a:t>
            </a:r>
            <a:r>
              <a:rPr lang="en-US" altLang="en-US" dirty="0" smtClean="0"/>
              <a:t>, showed no association and attributed the original finding to confounding.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3886E338-F7E4-4B4C-AC05-D6A218A0CEE7}" type="slidenum">
              <a:rPr lang="en-US" altLang="en-US" sz="1000" b="0">
                <a:solidFill>
                  <a:schemeClr val="tx1"/>
                </a:solidFill>
                <a:latin typeface="Times New Roman" pitchFamily="18" charset="0"/>
              </a:rPr>
              <a:pPr/>
              <a:t>14</a:t>
            </a:fld>
            <a:endParaRPr lang="en-US" altLang="en-US" sz="1000" b="0" dirty="0">
              <a:solidFill>
                <a:schemeClr val="tx1"/>
              </a:solidFill>
              <a:latin typeface="Times New Roman" pitchFamily="18" charset="0"/>
            </a:endParaRPr>
          </a:p>
        </p:txBody>
      </p:sp>
      <p:sp>
        <p:nvSpPr>
          <p:cNvPr id="111619" name="Rectangle 2"/>
          <p:cNvSpPr>
            <a:spLocks noChangeArrowheads="1" noTextEdit="1"/>
          </p:cNvSpPr>
          <p:nvPr>
            <p:ph type="sldImg"/>
          </p:nvPr>
        </p:nvSpPr>
        <p:spPr>
          <a:xfrm>
            <a:off x="2168525" y="706438"/>
            <a:ext cx="2609850" cy="3481387"/>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might confounding account for the finding?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DE71853A-9E3C-4734-B278-3564920FBEDD}" type="slidenum">
              <a:rPr lang="en-US" altLang="en-US" sz="1000" b="0" i="1">
                <a:solidFill>
                  <a:schemeClr val="tx1"/>
                </a:solidFill>
                <a:latin typeface="Times New Roman" pitchFamily="18" charset="0"/>
              </a:rPr>
              <a:pPr algn="r">
                <a:spcBef>
                  <a:spcPct val="0"/>
                </a:spcBef>
              </a:pPr>
              <a:t>15</a:t>
            </a:fld>
            <a:endParaRPr lang="en-US" altLang="en-US" sz="1000" b="0" i="1" dirty="0">
              <a:solidFill>
                <a:schemeClr val="tx1"/>
              </a:solidFill>
              <a:latin typeface="Times New Roman" pitchFamily="18" charset="0"/>
            </a:endParaRPr>
          </a:p>
        </p:txBody>
      </p:sp>
      <p:sp>
        <p:nvSpPr>
          <p:cNvPr id="223235" name="Rectangle 2"/>
          <p:cNvSpPr>
            <a:spLocks noChangeArrowheads="1" noTextEdit="1"/>
          </p:cNvSpPr>
          <p:nvPr>
            <p:ph type="sldImg"/>
          </p:nvPr>
        </p:nvSpPr>
        <p:spPr>
          <a:xfrm>
            <a:off x="2168525" y="706438"/>
            <a:ext cx="2609850" cy="3481387"/>
          </a:xfrm>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t>
            </a:r>
            <a:r>
              <a:rPr lang="en-US" altLang="en-US" dirty="0" smtClean="0"/>
              <a:t>authors of the subsequent studies believed that the apparent association use of a night light and child’s myopia was likely because of confounding by parents’ myopia.  These authors provided direct data that nearsightedness in parents is associated with the use of night lights, probably to help the parents see better. And, there are data that myopia is inherited; i.e. if parents have it, their kids are more likely to have it.  So, this is an example, where </a:t>
            </a:r>
            <a:r>
              <a:rPr lang="en-US" altLang="en-US" b="1" dirty="0" smtClean="0"/>
              <a:t>parental myopia confounds the relationship between night lights and child’s myopia</a:t>
            </a:r>
            <a:r>
              <a:rPr lang="en-US" altLang="en-US" dirty="0" smtClean="0"/>
              <a:t> and there is no </a:t>
            </a:r>
            <a:r>
              <a:rPr lang="en-US" altLang="en-US" dirty="0" smtClean="0"/>
              <a:t>causal effect of</a:t>
            </a:r>
            <a:r>
              <a:rPr lang="en-US" altLang="en-US" baseline="0" dirty="0" smtClean="0"/>
              <a:t> </a:t>
            </a:r>
            <a:r>
              <a:rPr lang="en-US" altLang="en-US" dirty="0" smtClean="0"/>
              <a:t>night </a:t>
            </a:r>
            <a:r>
              <a:rPr lang="en-US" altLang="en-US" dirty="0" smtClean="0"/>
              <a:t>lights </a:t>
            </a:r>
            <a:r>
              <a:rPr lang="en-US" altLang="en-US" dirty="0" smtClean="0"/>
              <a:t>on</a:t>
            </a:r>
            <a:r>
              <a:rPr lang="en-US" altLang="en-US" baseline="0" dirty="0" smtClean="0"/>
              <a:t> </a:t>
            </a:r>
            <a:r>
              <a:rPr lang="en-US" altLang="en-US" dirty="0" smtClean="0"/>
              <a:t>child’s </a:t>
            </a:r>
            <a:r>
              <a:rPr lang="en-US" altLang="en-US" dirty="0" smtClean="0"/>
              <a:t>myopia. </a:t>
            </a:r>
            <a:endParaRPr lang="en-US" altLang="en-US" dirty="0" smtClean="0"/>
          </a:p>
          <a:p>
            <a:endParaRPr lang="en-US" altLang="en-US" dirty="0" smtClean="0"/>
          </a:p>
          <a:p>
            <a:r>
              <a:rPr lang="en-US" altLang="en-US" dirty="0" smtClean="0"/>
              <a:t>Is </a:t>
            </a:r>
            <a:r>
              <a:rPr lang="en-US" altLang="en-US" dirty="0" smtClean="0"/>
              <a:t>this positive or negative confounding?  Answer: positive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59419035-7B32-4E00-9CCF-12623887451D}" type="slidenum">
              <a:rPr lang="en-US" altLang="en-US" sz="1000" b="0">
                <a:solidFill>
                  <a:schemeClr val="tx1"/>
                </a:solidFill>
                <a:latin typeface="Times New Roman" pitchFamily="18" charset="0"/>
              </a:rPr>
              <a:pPr/>
              <a:t>16</a:t>
            </a:fld>
            <a:endParaRPr lang="en-US" altLang="en-US" sz="1000" b="0" dirty="0">
              <a:solidFill>
                <a:schemeClr val="tx1"/>
              </a:solidFill>
              <a:latin typeface="Times New Roman" pitchFamily="18" charset="0"/>
            </a:endParaRPr>
          </a:p>
        </p:txBody>
      </p:sp>
      <p:sp>
        <p:nvSpPr>
          <p:cNvPr id="113667" name="Rectangle 2"/>
          <p:cNvSpPr>
            <a:spLocks noChangeArrowheads="1" noTextEdit="1"/>
          </p:cNvSpPr>
          <p:nvPr>
            <p:ph type="sldImg"/>
          </p:nvPr>
        </p:nvSpPr>
        <p:spPr>
          <a:xfrm>
            <a:off x="2168525" y="706438"/>
            <a:ext cx="2609850" cy="3481387"/>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our fears relieved about night lights</a:t>
            </a:r>
            <a:r>
              <a:rPr lang="en-US" altLang="en-US" dirty="0" smtClean="0"/>
              <a:t>... </a:t>
            </a:r>
            <a:r>
              <a:rPr lang="en-US" altLang="en-US" dirty="0" smtClean="0"/>
              <a:t>on came the night light again and everyone was happy.   </a:t>
            </a:r>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2AF0B967-826C-490B-A67B-EB3D09E33275}" type="slidenum">
              <a:rPr lang="en-US" altLang="en-US" sz="1000" b="0">
                <a:solidFill>
                  <a:schemeClr val="tx1"/>
                </a:solidFill>
                <a:latin typeface="Times New Roman" pitchFamily="18" charset="0"/>
              </a:rPr>
              <a:pPr/>
              <a:t>17</a:t>
            </a:fld>
            <a:endParaRPr lang="en-US" altLang="en-US" sz="1000" b="0" dirty="0">
              <a:solidFill>
                <a:schemeClr val="tx1"/>
              </a:solidFill>
              <a:latin typeface="Times New Roman" pitchFamily="18" charset="0"/>
            </a:endParaRPr>
          </a:p>
        </p:txBody>
      </p:sp>
      <p:sp>
        <p:nvSpPr>
          <p:cNvPr id="114691" name="Rectangle 2"/>
          <p:cNvSpPr>
            <a:spLocks noChangeArrowheads="1" noTextEdit="1"/>
          </p:cNvSpPr>
          <p:nvPr>
            <p:ph type="sldImg"/>
          </p:nvPr>
        </p:nvSpPr>
        <p:spPr>
          <a:xfrm>
            <a:off x="2162175" y="698500"/>
            <a:ext cx="2622550" cy="3495675"/>
          </a:xfrm>
          <a:ln/>
        </p:spPr>
      </p:sp>
      <p:sp>
        <p:nvSpPr>
          <p:cNvPr id="114692"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another example.  This is a case-control study looking at the effectiveness of AZT in preventing HIV seroconversion after a needlestick in health care workers.  The context is that needlesticks among health care workers from patients with HIV disease are unfortunately all too common.  The question is whether taking the drug called AZT right after a needlestick can prevent the healthcare worker from becoming infected with HIV.  Attempts to address this question with a RCT did not work because no doctor or nurse wanted to be randomized to the placebo group.  Hence, there was no evidence for many years whether taking antiretroviral therapy, replete with its toxicity, would do any good in preventing HIV acquisition.  So, this had to be sorted out observationally and luckily there were at least some doctors and nurses who did not elect to use AZT such that we have some variability to work with and </a:t>
            </a:r>
            <a:r>
              <a:rPr lang="en-US" altLang="en-US" dirty="0" smtClean="0"/>
              <a:t>hence observational </a:t>
            </a:r>
            <a:r>
              <a:rPr lang="en-US" altLang="en-US" dirty="0" smtClean="0"/>
              <a:t>data to examine.  </a:t>
            </a:r>
          </a:p>
          <a:p>
            <a:endParaRPr lang="en-US" altLang="en-US" dirty="0" smtClean="0"/>
          </a:p>
          <a:p>
            <a:r>
              <a:rPr lang="en-US" altLang="en-US" dirty="0" smtClean="0"/>
              <a:t>The exposure in question is the use of AZT and the outcome is the occurrence of HIV. </a:t>
            </a:r>
            <a:r>
              <a:rPr lang="en-US" altLang="en-US" dirty="0" smtClean="0"/>
              <a:t>  Cases </a:t>
            </a:r>
            <a:r>
              <a:rPr lang="en-US" altLang="en-US" dirty="0" smtClean="0"/>
              <a:t>were health care workers who had acquired HIV after a needlestick and controls were health care workers who did not acquire HIV after a needlestick.  In the crude analysis, the OR was 0.61, with this confidence interval.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41EBA782-E795-40E2-B7FB-EB2101AE1C8E}" type="slidenum">
              <a:rPr lang="en-US" altLang="en-US" sz="1000" b="0">
                <a:solidFill>
                  <a:schemeClr val="tx1"/>
                </a:solidFill>
                <a:latin typeface="Times New Roman" pitchFamily="18" charset="0"/>
              </a:rPr>
              <a:pPr/>
              <a:t>18</a:t>
            </a:fld>
            <a:endParaRPr lang="en-US" altLang="en-US" sz="1000" b="0" dirty="0">
              <a:solidFill>
                <a:schemeClr val="tx1"/>
              </a:solidFill>
              <a:latin typeface="Times New Roman" pitchFamily="18" charset="0"/>
            </a:endParaRPr>
          </a:p>
        </p:txBody>
      </p:sp>
      <p:sp>
        <p:nvSpPr>
          <p:cNvPr id="116739" name="Rectangle 2"/>
          <p:cNvSpPr>
            <a:spLocks noChangeArrowheads="1" noTextEdit="1"/>
          </p:cNvSpPr>
          <p:nvPr>
            <p:ph type="sldImg"/>
          </p:nvPr>
        </p:nvSpPr>
        <p:spPr>
          <a:xfrm>
            <a:off x="2168525" y="706438"/>
            <a:ext cx="2609850" cy="3481387"/>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smtClean="0">
                <a:solidFill>
                  <a:srgbClr val="000000"/>
                </a:solidFill>
              </a:rPr>
              <a:t>This would not be an example unless we were concerned about confounding.  What is the most confounder at play here?  Is it age of provider, sex of provider, age of the patient, severity of the exposure, or time of the exposure?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5ACF784B-CD35-4976-89EB-31A646B779C0}" type="slidenum">
              <a:rPr lang="en-US" altLang="en-US" sz="1000" b="0" i="1">
                <a:solidFill>
                  <a:schemeClr val="tx1"/>
                </a:solidFill>
                <a:latin typeface="Times New Roman" pitchFamily="18" charset="0"/>
              </a:rPr>
              <a:pPr algn="r">
                <a:spcBef>
                  <a:spcPct val="0"/>
                </a:spcBef>
              </a:pPr>
              <a:t>19</a:t>
            </a:fld>
            <a:endParaRPr lang="en-US" altLang="en-US" sz="1000" b="0" i="1" dirty="0">
              <a:solidFill>
                <a:schemeClr val="tx1"/>
              </a:solidFill>
              <a:latin typeface="Times New Roman" pitchFamily="18" charset="0"/>
            </a:endParaRPr>
          </a:p>
        </p:txBody>
      </p:sp>
      <p:sp>
        <p:nvSpPr>
          <p:cNvPr id="225283" name="Rectangle 2"/>
          <p:cNvSpPr>
            <a:spLocks noChangeArrowheads="1" noTextEdit="1"/>
          </p:cNvSpPr>
          <p:nvPr>
            <p:ph type="sldImg"/>
          </p:nvPr>
        </p:nvSpPr>
        <p:spPr>
          <a:xfrm>
            <a:off x="2168525" y="706438"/>
            <a:ext cx="2609850" cy="3481387"/>
          </a:xfrm>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smtClean="0">
                <a:solidFill>
                  <a:srgbClr val="000000"/>
                </a:solidFill>
              </a:rPr>
              <a:t>Severity of exposure is the most important confounder.  Severity of exposure refers to the size of the needle, depth of the stick, whether it was a hollow needle, etc.  The severity of the exposure causally influences whether a healthcare provider decides to take AZT.  It also influences whether a needlestick will result in HIV acquisition </a:t>
            </a:r>
            <a:r>
              <a:rPr lang="en-US" altLang="en-US" dirty="0" smtClean="0">
                <a:solidFill>
                  <a:srgbClr val="000000"/>
                </a:solidFill>
              </a:rPr>
              <a:t>in the </a:t>
            </a:r>
            <a:r>
              <a:rPr lang="en-US" altLang="en-US" dirty="0" smtClean="0">
                <a:solidFill>
                  <a:srgbClr val="000000"/>
                </a:solidFill>
              </a:rPr>
              <a:t>healthcare worker.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D33CBDE6-F74C-45D0-8B54-3FDD91F22CAC}" type="slidenum">
              <a:rPr lang="en-US" altLang="en-US" sz="1000" b="0">
                <a:solidFill>
                  <a:schemeClr val="tx1"/>
                </a:solidFill>
                <a:latin typeface="Times New Roman" pitchFamily="18" charset="0"/>
              </a:rPr>
              <a:pPr/>
              <a:t>2</a:t>
            </a:fld>
            <a:endParaRPr lang="en-US" altLang="en-US" sz="1000" b="0" dirty="0">
              <a:solidFill>
                <a:schemeClr val="tx1"/>
              </a:solidFill>
              <a:latin typeface="Times New Roman" pitchFamily="18" charset="0"/>
            </a:endParaRPr>
          </a:p>
        </p:txBody>
      </p:sp>
      <p:sp>
        <p:nvSpPr>
          <p:cNvPr id="96259" name="Rectangle 2"/>
          <p:cNvSpPr>
            <a:spLocks noChangeArrowheads="1" noTextEdit="1"/>
          </p:cNvSpPr>
          <p:nvPr>
            <p:ph type="sldImg"/>
          </p:nvPr>
        </p:nvSpPr>
        <p:spPr>
          <a:xfrm>
            <a:off x="2136775" y="706438"/>
            <a:ext cx="2670175" cy="3559175"/>
          </a:xfrm>
          <a:ln/>
        </p:spPr>
      </p:sp>
      <p:sp>
        <p:nvSpPr>
          <p:cNvPr id="96260" name="Rectangle 3"/>
          <p:cNvSpPr>
            <a:spLocks noGrp="1" noChangeArrowheads="1"/>
          </p:cNvSpPr>
          <p:nvPr>
            <p:ph type="body" idx="1"/>
          </p:nvPr>
        </p:nvSpPr>
        <p:spPr>
          <a:xfrm>
            <a:off x="228600" y="4433888"/>
            <a:ext cx="6446838"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smtClean="0">
                <a:solidFill>
                  <a:srgbClr val="000000"/>
                </a:solidFill>
              </a:rPr>
              <a:t>Here is a roadmap for today’s session, the first of three on confounding and interaction.   We are devoting three sessions because confounding is one of the central problems </a:t>
            </a:r>
            <a:r>
              <a:rPr lang="en-US" altLang="en-US" dirty="0" smtClean="0">
                <a:solidFill>
                  <a:srgbClr val="000000"/>
                </a:solidFill>
              </a:rPr>
              <a:t>in </a:t>
            </a:r>
            <a:r>
              <a:rPr lang="en-US" altLang="en-US" dirty="0" smtClean="0">
                <a:solidFill>
                  <a:srgbClr val="000000"/>
                </a:solidFill>
              </a:rPr>
              <a:t>observational human subjects research.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I will start by defining what confounding is and what it does.  We will define the terms positive and negative confounding as useful ways to depict the direction of confounding.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then describe some concepts that you may </a:t>
            </a:r>
            <a:r>
              <a:rPr lang="en-US" altLang="en-US" dirty="0" smtClean="0">
                <a:solidFill>
                  <a:srgbClr val="000000"/>
                </a:solidFill>
              </a:rPr>
              <a:t>new to you.  </a:t>
            </a:r>
            <a:r>
              <a:rPr lang="en-US" altLang="en-US" dirty="0" smtClean="0">
                <a:solidFill>
                  <a:srgbClr val="000000"/>
                </a:solidFill>
              </a:rPr>
              <a:t>Specifically, we will describe the use of counterfactuals to conceptualize the origins of confounding.  Then, we will spend the bulk of the session discussing the use of directed acyclic graphs </a:t>
            </a:r>
            <a:r>
              <a:rPr lang="en-US" altLang="en-US" dirty="0" smtClean="0">
                <a:solidFill>
                  <a:srgbClr val="000000"/>
                </a:solidFill>
              </a:rPr>
              <a:t>(DAGs) to visualize</a:t>
            </a:r>
            <a:r>
              <a:rPr lang="en-US" altLang="en-US" baseline="0" dirty="0" smtClean="0">
                <a:solidFill>
                  <a:srgbClr val="000000"/>
                </a:solidFill>
              </a:rPr>
              <a:t> confounding and implement our analyses</a:t>
            </a:r>
            <a:r>
              <a:rPr lang="en-US" altLang="en-US" dirty="0" smtClean="0">
                <a:solidFill>
                  <a:srgbClr val="000000"/>
                </a:solidFill>
              </a:rPr>
              <a:t>.  </a:t>
            </a:r>
            <a:endParaRPr lang="en-US" altLang="en-US" sz="1400" dirty="0" smtClean="0">
              <a:solidFill>
                <a:srgbClr val="000000"/>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0E1BE6F0-624D-4FD2-A644-BDEA7FA9FDC2}" type="slidenum">
              <a:rPr lang="en-US" altLang="en-US" sz="1000" b="0" i="1">
                <a:solidFill>
                  <a:schemeClr val="tx1"/>
                </a:solidFill>
                <a:latin typeface="Times New Roman" pitchFamily="18" charset="0"/>
              </a:rPr>
              <a:pPr algn="r">
                <a:spcBef>
                  <a:spcPct val="0"/>
                </a:spcBef>
              </a:pPr>
              <a:t>20</a:t>
            </a:fld>
            <a:endParaRPr lang="en-US" altLang="en-US" sz="1000" b="0" i="1" dirty="0">
              <a:solidFill>
                <a:schemeClr val="tx1"/>
              </a:solidFill>
              <a:latin typeface="Times New Roman" pitchFamily="18" charset="0"/>
            </a:endParaRPr>
          </a:p>
        </p:txBody>
      </p:sp>
      <p:sp>
        <p:nvSpPr>
          <p:cNvPr id="227331" name="Rectangle 2"/>
          <p:cNvSpPr>
            <a:spLocks noChangeArrowheads="1" noTextEdit="1"/>
          </p:cNvSpPr>
          <p:nvPr>
            <p:ph type="sldImg"/>
          </p:nvPr>
        </p:nvSpPr>
        <p:spPr>
          <a:xfrm>
            <a:off x="2168525" y="706438"/>
            <a:ext cx="2609850" cy="3481387"/>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will be the result of this?  Is it positive or negative confounding?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0689F616-C2B5-4E44-BF29-9EC857D3EE6E}" type="slidenum">
              <a:rPr lang="en-US" altLang="en-US" sz="1000" b="0" i="1">
                <a:solidFill>
                  <a:schemeClr val="tx1"/>
                </a:solidFill>
                <a:latin typeface="Times New Roman" pitchFamily="18" charset="0"/>
              </a:rPr>
              <a:pPr algn="r">
                <a:spcBef>
                  <a:spcPct val="0"/>
                </a:spcBef>
              </a:pPr>
              <a:t>21</a:t>
            </a:fld>
            <a:endParaRPr lang="en-US" altLang="en-US" sz="1000" b="0" i="1" dirty="0">
              <a:solidFill>
                <a:schemeClr val="tx1"/>
              </a:solidFill>
              <a:latin typeface="Times New Roman" pitchFamily="18" charset="0"/>
            </a:endParaRPr>
          </a:p>
        </p:txBody>
      </p:sp>
      <p:sp>
        <p:nvSpPr>
          <p:cNvPr id="229379" name="Rectangle 2"/>
          <p:cNvSpPr>
            <a:spLocks noChangeArrowheads="1" noTextEdit="1"/>
          </p:cNvSpPr>
          <p:nvPr>
            <p:ph type="sldImg"/>
          </p:nvPr>
        </p:nvSpPr>
        <p:spPr>
          <a:xfrm>
            <a:off x="2168525" y="706438"/>
            <a:ext cx="2609850" cy="3481387"/>
          </a:xfrm>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Correct answer is negative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CF7452CB-30EE-4945-9596-8A122629CF02}" type="slidenum">
              <a:rPr lang="en-US" altLang="en-US" sz="1000" b="0">
                <a:solidFill>
                  <a:schemeClr val="tx1"/>
                </a:solidFill>
                <a:latin typeface="Times New Roman" pitchFamily="18" charset="0"/>
              </a:rPr>
              <a:pPr/>
              <a:t>22</a:t>
            </a:fld>
            <a:endParaRPr lang="en-US" altLang="en-US" sz="1000" b="0" dirty="0">
              <a:solidFill>
                <a:schemeClr val="tx1"/>
              </a:solidFill>
              <a:latin typeface="Times New Roman" pitchFamily="18" charset="0"/>
            </a:endParaRPr>
          </a:p>
        </p:txBody>
      </p:sp>
      <p:sp>
        <p:nvSpPr>
          <p:cNvPr id="121859" name="Rectangle 2"/>
          <p:cNvSpPr>
            <a:spLocks noChangeArrowheads="1" noTextEdit="1"/>
          </p:cNvSpPr>
          <p:nvPr>
            <p:ph type="sldImg"/>
          </p:nvPr>
        </p:nvSpPr>
        <p:spPr>
          <a:xfrm>
            <a:off x="2162175" y="698500"/>
            <a:ext cx="2622550" cy="3495675"/>
          </a:xfrm>
          <a:ln/>
        </p:spPr>
      </p:sp>
      <p:sp>
        <p:nvSpPr>
          <p:cNvPr id="121860"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one controls for severity of exposure, the severity-adjusted odds ratio is now 0.3 with a confidence interval between 0.12 and 0.79.  Now, we have sufficient evidence to reject the null hypothesis and conclude that AZT is effective in preventing HIV seroconversion.  The measure of association has gotten larger after accounting for the confounder.  This is an example of negative confounding whereby the confounder, if not accounted for, was hiding or suppressing the true effect.  This scenario is sometimes called confounding by indication, where indication means the clinical indication for being treated.  It refers to the typical scenario in the real world when the sickest patients or highest risk for an event are given the intervention, such that there will be confounding.  The confounding is typically negative in its direction.  You might not see the true effect of the drug until you can adjust for severity of illness (or severity of risk, as in this example).   The difficulty is that it can be hard to fully adjust for severity of </a:t>
            </a:r>
            <a:r>
              <a:rPr lang="en-US" altLang="en-US" dirty="0" smtClean="0"/>
              <a:t>disease because we cannot measure the construct of severity well enough</a:t>
            </a:r>
            <a:r>
              <a:rPr lang="en-US" altLang="en-US" baseline="0" dirty="0" smtClean="0"/>
              <a:t> (which as we said last week is called misclassification of a confounder.)</a:t>
            </a: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D33CBDE6-F74C-45D0-8B54-3FDD91F22CAC}" type="slidenum">
              <a:rPr lang="en-US" altLang="en-US" sz="1000" b="0">
                <a:solidFill>
                  <a:schemeClr val="tx1"/>
                </a:solidFill>
                <a:latin typeface="Times New Roman" pitchFamily="18" charset="0"/>
              </a:rPr>
              <a:pPr/>
              <a:t>23</a:t>
            </a:fld>
            <a:endParaRPr lang="en-US" altLang="en-US" sz="1000" b="0" dirty="0">
              <a:solidFill>
                <a:schemeClr val="tx1"/>
              </a:solidFill>
              <a:latin typeface="Times New Roman" pitchFamily="18" charset="0"/>
            </a:endParaRPr>
          </a:p>
        </p:txBody>
      </p:sp>
      <p:sp>
        <p:nvSpPr>
          <p:cNvPr id="96259" name="Rectangle 2"/>
          <p:cNvSpPr>
            <a:spLocks noChangeArrowheads="1" noTextEdit="1"/>
          </p:cNvSpPr>
          <p:nvPr>
            <p:ph type="sldImg"/>
          </p:nvPr>
        </p:nvSpPr>
        <p:spPr>
          <a:xfrm>
            <a:off x="2136775" y="706438"/>
            <a:ext cx="2670175" cy="3559175"/>
          </a:xfrm>
          <a:ln/>
        </p:spPr>
      </p:sp>
      <p:sp>
        <p:nvSpPr>
          <p:cNvPr id="96260" name="Rectangle 3"/>
          <p:cNvSpPr>
            <a:spLocks noGrp="1" noChangeArrowheads="1"/>
          </p:cNvSpPr>
          <p:nvPr>
            <p:ph type="body" idx="1"/>
          </p:nvPr>
        </p:nvSpPr>
        <p:spPr>
          <a:xfrm>
            <a:off x="228600" y="4433888"/>
            <a:ext cx="6446838"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z="1400" dirty="0" smtClean="0">
                <a:solidFill>
                  <a:srgbClr val="000000"/>
                </a:solidFill>
                <a:latin typeface="Arial" pitchFamily="34" charset="0"/>
              </a:rPr>
              <a:t>Let’s now move on to</a:t>
            </a:r>
            <a:r>
              <a:rPr lang="en-US" altLang="en-US" sz="1400" baseline="0" dirty="0" smtClean="0">
                <a:solidFill>
                  <a:srgbClr val="000000"/>
                </a:solidFill>
                <a:latin typeface="Arial" pitchFamily="34" charset="0"/>
              </a:rPr>
              <a:t> a more theoretical understanding of confounding.</a:t>
            </a:r>
            <a:endParaRPr lang="en-US" altLang="en-US" sz="1400" dirty="0" smtClean="0">
              <a:solidFill>
                <a:srgbClr val="000000"/>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FD350E64-DC9F-4E9A-AC7D-ADCD1592D88C}" type="slidenum">
              <a:rPr lang="en-US" altLang="en-US" sz="1000" b="0">
                <a:solidFill>
                  <a:schemeClr val="tx1"/>
                </a:solidFill>
                <a:latin typeface="Times New Roman" pitchFamily="18" charset="0"/>
              </a:rPr>
              <a:pPr/>
              <a:t>24</a:t>
            </a:fld>
            <a:endParaRPr lang="en-US" altLang="en-US" sz="1000" b="0" dirty="0">
              <a:solidFill>
                <a:schemeClr val="tx1"/>
              </a:solidFill>
              <a:latin typeface="Times New Roman" pitchFamily="18" charset="0"/>
            </a:endParaRPr>
          </a:p>
        </p:txBody>
      </p:sp>
      <p:sp>
        <p:nvSpPr>
          <p:cNvPr id="123907" name="Rectangle 2"/>
          <p:cNvSpPr>
            <a:spLocks noChangeArrowheads="1" noTextEdit="1"/>
          </p:cNvSpPr>
          <p:nvPr>
            <p:ph type="sldImg"/>
          </p:nvPr>
        </p:nvSpPr>
        <p:spPr>
          <a:xfrm>
            <a:off x="2168525" y="706438"/>
            <a:ext cx="2609850" cy="3481387"/>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Now that we have described what confounding does, we should step back into epidemiologic theory to see why it occurs.  Let’s look at the night lights and myopia study to illustrate this.  To investigate </a:t>
            </a:r>
            <a:r>
              <a:rPr lang="en-US" altLang="en-US" dirty="0" smtClean="0"/>
              <a:t>the</a:t>
            </a:r>
            <a:r>
              <a:rPr lang="en-US" altLang="en-US" baseline="0" dirty="0" smtClean="0"/>
              <a:t> effect of night lights</a:t>
            </a:r>
            <a:r>
              <a:rPr lang="en-US" altLang="en-US" dirty="0" smtClean="0"/>
              <a:t>, </a:t>
            </a:r>
            <a:r>
              <a:rPr lang="en-US" altLang="en-US" dirty="0" smtClean="0"/>
              <a:t>the ideal study would be to evaluate children exposed to night lights for several years and then directly compare them to the SAME group of children not exposed to night lights.  I’ve illustrated this here.  We would follow kids exposed to night lights for a few years and then we would have them go back in time and then evaluate them without exposure to night lights.  The resultant risk ratio we would get is </a:t>
            </a:r>
            <a:r>
              <a:rPr lang="en-US" altLang="en-US" dirty="0" smtClean="0"/>
              <a:t>called </a:t>
            </a:r>
            <a:r>
              <a:rPr lang="en-US" altLang="en-US" dirty="0" smtClean="0"/>
              <a:t>the </a:t>
            </a:r>
            <a:r>
              <a:rPr lang="en-US" altLang="en-US" dirty="0" smtClean="0"/>
              <a:t>“effect measure” </a:t>
            </a:r>
            <a:r>
              <a:rPr lang="en-US" altLang="en-US" dirty="0" smtClean="0"/>
              <a:t>or </a:t>
            </a:r>
            <a:r>
              <a:rPr lang="en-US" altLang="en-US" dirty="0" smtClean="0"/>
              <a:t>“causal </a:t>
            </a:r>
            <a:r>
              <a:rPr lang="en-US" altLang="en-US" dirty="0" smtClean="0"/>
              <a:t>effect </a:t>
            </a:r>
            <a:r>
              <a:rPr lang="en-US" altLang="en-US" dirty="0" smtClean="0"/>
              <a:t>measure”, </a:t>
            </a:r>
            <a:r>
              <a:rPr lang="en-US" altLang="en-US" dirty="0" smtClean="0"/>
              <a:t>and assuming this study had no measurement </a:t>
            </a:r>
            <a:r>
              <a:rPr lang="en-US" altLang="en-US" dirty="0" smtClean="0"/>
              <a:t>error or chance, </a:t>
            </a:r>
            <a:r>
              <a:rPr lang="en-US" altLang="en-US" dirty="0" smtClean="0"/>
              <a:t>this causal effect measure needs to be interpreted as true.  After all, </a:t>
            </a:r>
            <a:r>
              <a:rPr lang="en-US" altLang="en-US" dirty="0" smtClean="0"/>
              <a:t>there is no other way it could</a:t>
            </a:r>
            <a:r>
              <a:rPr lang="en-US" altLang="en-US" baseline="0" dirty="0" smtClean="0"/>
              <a:t> be wrong.</a:t>
            </a:r>
            <a:endParaRPr lang="en-US" altLang="en-US" dirty="0" smtClean="0"/>
          </a:p>
          <a:p>
            <a:endParaRPr lang="en-US" altLang="en-US" dirty="0" smtClean="0"/>
          </a:p>
          <a:p>
            <a:r>
              <a:rPr lang="en-US" altLang="en-US" dirty="0" smtClean="0"/>
              <a:t>However, this is ridiculous because time has passed, the children are now older, and it is impossible to go back in time and assess them without night lights.  We refer to this ideal situation as “counterfactual” – contrary to the fact.  It is unobservable.  It cannot happen.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493FDDEE-20CA-4605-824E-49A3DAEC577D}" type="slidenum">
              <a:rPr lang="en-US" altLang="en-US" sz="1000" b="0">
                <a:solidFill>
                  <a:schemeClr val="tx1"/>
                </a:solidFill>
                <a:latin typeface="Times New Roman" pitchFamily="18" charset="0"/>
              </a:rPr>
              <a:pPr/>
              <a:t>25</a:t>
            </a:fld>
            <a:endParaRPr lang="en-US" altLang="en-US" sz="1000" b="0" dirty="0">
              <a:solidFill>
                <a:schemeClr val="tx1"/>
              </a:solidFill>
              <a:latin typeface="Times New Roman" pitchFamily="18" charset="0"/>
            </a:endParaRPr>
          </a:p>
        </p:txBody>
      </p:sp>
      <p:sp>
        <p:nvSpPr>
          <p:cNvPr id="125955" name="Rectangle 2"/>
          <p:cNvSpPr>
            <a:spLocks noChangeArrowheads="1" noTextEdit="1"/>
          </p:cNvSpPr>
          <p:nvPr>
            <p:ph type="sldImg"/>
          </p:nvPr>
        </p:nvSpPr>
        <p:spPr>
          <a:xfrm>
            <a:off x="2168525" y="706438"/>
            <a:ext cx="2609850" cy="3481387"/>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Since we cannot </a:t>
            </a:r>
            <a:r>
              <a:rPr lang="en-US" altLang="en-US" dirty="0" smtClean="0"/>
              <a:t>achieve the </a:t>
            </a:r>
            <a:r>
              <a:rPr lang="en-US" altLang="en-US" dirty="0" smtClean="0"/>
              <a:t>counterfactual ideal, studying the SAME group of people of under different conditions, what can we do?  We do what you are accustomed to do; we evaluate TWO different populations, one exposed to night lights and other unexposed.  The estimate we derive, again a risk ratio, in this case is called a measure of association.   Measures of association are what we have talked about so far in the class to </a:t>
            </a:r>
            <a:r>
              <a:rPr lang="en-US" altLang="en-US" dirty="0" smtClean="0"/>
              <a:t>date,</a:t>
            </a:r>
            <a:r>
              <a:rPr lang="en-US" altLang="en-US" baseline="0" dirty="0" smtClean="0"/>
              <a:t> where we live in the real world.</a:t>
            </a:r>
            <a:r>
              <a:rPr lang="en-US" altLang="en-US" dirty="0" smtClean="0"/>
              <a:t>   </a:t>
            </a:r>
            <a:endParaRPr lang="en-US" altLang="en-US" dirty="0" smtClean="0"/>
          </a:p>
          <a:p>
            <a:endParaRPr lang="en-US" altLang="en-US" dirty="0" smtClean="0"/>
          </a:p>
          <a:p>
            <a:r>
              <a:rPr lang="en-US" altLang="en-US" dirty="0" smtClean="0"/>
              <a:t>The problem with this is that because there are two distinct populations, they may be subject to different influences OTHER than just the night light, the exposure we are studying.  If these influences cause the disease under study (here myopia), any difference in the risk ratio </a:t>
            </a:r>
            <a:r>
              <a:rPr lang="en-US" altLang="en-US" dirty="0" smtClean="0"/>
              <a:t>between</a:t>
            </a:r>
            <a:r>
              <a:rPr lang="en-US" altLang="en-US" baseline="0" dirty="0" smtClean="0"/>
              <a:t> </a:t>
            </a:r>
            <a:r>
              <a:rPr lang="en-US" altLang="en-US" dirty="0" smtClean="0"/>
              <a:t>the </a:t>
            </a:r>
            <a:r>
              <a:rPr lang="en-US" altLang="en-US" dirty="0" smtClean="0"/>
              <a:t>SAME population study (the effect measure we obtained in the counterfactual ideal) and what we obtain in the TWO population study (the measure of </a:t>
            </a:r>
            <a:r>
              <a:rPr lang="en-US" altLang="en-US" dirty="0" smtClean="0"/>
              <a:t>association in the real world) </a:t>
            </a:r>
            <a:r>
              <a:rPr lang="en-US" altLang="en-US" dirty="0" smtClean="0"/>
              <a:t>is what is known as confounding.  </a:t>
            </a:r>
          </a:p>
          <a:p>
            <a:endParaRPr lang="en-US" altLang="en-US" dirty="0" smtClean="0"/>
          </a:p>
          <a:p>
            <a:r>
              <a:rPr lang="en-US" altLang="en-US" dirty="0" smtClean="0"/>
              <a:t>Confounding occurs because of these other influences, a mixing of effects.  </a:t>
            </a:r>
          </a:p>
          <a:p>
            <a:endParaRPr lang="en-US" altLang="en-US" dirty="0" smtClean="0"/>
          </a:p>
          <a:p>
            <a:r>
              <a:rPr lang="en-US" altLang="en-US" dirty="0" smtClean="0"/>
              <a:t>(Jewell, Chapt. 8 gives a somewhat different mathematical explanation of counterfactuals)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38BD2FB3-4E16-425A-BC54-CEE9CC9C2878}" type="slidenum">
              <a:rPr lang="en-US" altLang="en-US" sz="1000" b="0">
                <a:solidFill>
                  <a:schemeClr val="tx1"/>
                </a:solidFill>
                <a:latin typeface="Times New Roman" pitchFamily="18" charset="0"/>
              </a:rPr>
              <a:pPr/>
              <a:t>26</a:t>
            </a:fld>
            <a:endParaRPr lang="en-US" altLang="en-US" sz="1000" b="0" dirty="0">
              <a:solidFill>
                <a:schemeClr val="tx1"/>
              </a:solidFill>
              <a:latin typeface="Times New Roman" pitchFamily="18" charset="0"/>
            </a:endParaRPr>
          </a:p>
        </p:txBody>
      </p:sp>
      <p:sp>
        <p:nvSpPr>
          <p:cNvPr id="126979" name="Rectangle 2"/>
          <p:cNvSpPr>
            <a:spLocks noChangeArrowheads="1" noTextEdit="1"/>
          </p:cNvSpPr>
          <p:nvPr>
            <p:ph type="sldImg"/>
          </p:nvPr>
        </p:nvSpPr>
        <p:spPr>
          <a:xfrm>
            <a:off x="2168525" y="706438"/>
            <a:ext cx="2609850" cy="3481387"/>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you may not have known it, but we are always striving for the counterfactual in our work.  We cannot ever get to the counterfactual so the next best thing is to have our two distinct populations to be “exchangeable”, in other words, identical in their </a:t>
            </a:r>
            <a:r>
              <a:rPr lang="en-US" altLang="en-US" dirty="0" smtClean="0"/>
              <a:t>“other influences” </a:t>
            </a:r>
            <a:r>
              <a:rPr lang="en-US" altLang="en-US" dirty="0" smtClean="0"/>
              <a:t>except for the exposure under study.  After all, this what we would have if we had the counterfactual situation.  </a:t>
            </a:r>
          </a:p>
          <a:p>
            <a:endParaRPr lang="en-US" altLang="en-US" dirty="0" smtClean="0"/>
          </a:p>
          <a:p>
            <a:r>
              <a:rPr lang="en-US" altLang="en-US" dirty="0" smtClean="0"/>
              <a:t>Whenever our TWO distinct populations are not exchangeable, confounding will be present.  It therefore follows that all of our strategies to manage confounding are attempts to make our populations exchangeable.</a:t>
            </a:r>
          </a:p>
          <a:p>
            <a:endParaRPr lang="en-US" altLang="en-US" dirty="0" smtClean="0"/>
          </a:p>
          <a:p>
            <a:r>
              <a:rPr lang="en-US" altLang="en-US" dirty="0" smtClean="0"/>
              <a:t>For some students, this counterfactual ideal theory is helpful and others it is not.  </a:t>
            </a:r>
            <a:r>
              <a:rPr lang="en-US" altLang="en-US" dirty="0" smtClean="0"/>
              <a:t>It is now the dominant</a:t>
            </a:r>
            <a:r>
              <a:rPr lang="en-US" altLang="en-US" baseline="0" dirty="0" smtClean="0"/>
              <a:t> theory in epidemiology and the dominant theory in the field of causal inference.  You should all be </a:t>
            </a:r>
            <a:r>
              <a:rPr lang="en-US" altLang="en-US" dirty="0" smtClean="0"/>
              <a:t>familiar </a:t>
            </a:r>
            <a:r>
              <a:rPr lang="en-US" altLang="en-US" dirty="0" smtClean="0"/>
              <a:t>with </a:t>
            </a:r>
            <a:r>
              <a:rPr lang="en-US" altLang="en-US" dirty="0" smtClean="0"/>
              <a:t>this</a:t>
            </a:r>
            <a:r>
              <a:rPr lang="en-US" altLang="en-US" baseline="0" dirty="0" smtClean="0"/>
              <a:t> </a:t>
            </a:r>
            <a:r>
              <a:rPr lang="en-US" altLang="en-US" dirty="0" smtClean="0"/>
              <a:t>concept</a:t>
            </a:r>
            <a:r>
              <a:rPr lang="en-US" altLang="en-US" dirty="0" smtClean="0"/>
              <a:t>.   I encourage everyone to think it over in a quiet room.  </a:t>
            </a:r>
          </a:p>
          <a:p>
            <a:endParaRPr lang="en-US" altLang="en-US" dirty="0" smtClean="0"/>
          </a:p>
          <a:p>
            <a:r>
              <a:rPr lang="en-US" altLang="en-US" dirty="0" smtClean="0"/>
              <a:t>(Jewell Chapt 8 explains exchangeability in terms of the “randomization assumption”.)</a:t>
            </a:r>
          </a:p>
          <a:p>
            <a:endParaRPr lang="en-US" altLang="en-US" dirty="0" smtClean="0"/>
          </a:p>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90960253-9794-4333-9733-2A29AF5C4D29}" type="slidenum">
              <a:rPr lang="en-US" altLang="en-US" sz="1000" b="0">
                <a:solidFill>
                  <a:schemeClr val="tx1"/>
                </a:solidFill>
                <a:latin typeface="Times New Roman" pitchFamily="18" charset="0"/>
              </a:rPr>
              <a:pPr/>
              <a:t>27</a:t>
            </a:fld>
            <a:endParaRPr lang="en-US" altLang="en-US" sz="1000" b="0" dirty="0">
              <a:solidFill>
                <a:schemeClr val="tx1"/>
              </a:solidFill>
              <a:latin typeface="Times New Roman" pitchFamily="18" charset="0"/>
            </a:endParaRPr>
          </a:p>
        </p:txBody>
      </p:sp>
      <p:sp>
        <p:nvSpPr>
          <p:cNvPr id="128003" name="Rectangle 2"/>
          <p:cNvSpPr>
            <a:spLocks noChangeArrowheads="1" noTextEdit="1"/>
          </p:cNvSpPr>
          <p:nvPr>
            <p:ph type="sldImg"/>
          </p:nvPr>
        </p:nvSpPr>
        <p:spPr>
          <a:xfrm>
            <a:off x="2168525" y="706438"/>
            <a:ext cx="2609850" cy="3481387"/>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is important to pause here for a moment and reflect why we are striving for the counterfactual?  The answer is that achieving the counterfactual ideal would allow certainty in knowing whether a numerical association between an exposure and outcome in our data is causal.  </a:t>
            </a:r>
          </a:p>
          <a:p>
            <a:endParaRPr lang="en-US" altLang="en-US" dirty="0" smtClean="0"/>
          </a:p>
          <a:p>
            <a:r>
              <a:rPr lang="en-US" altLang="en-US" dirty="0" smtClean="0"/>
              <a:t>And, in case it is not clear to everyone, knowing whether a relationship is causal is the “holy grail” in clinical </a:t>
            </a:r>
            <a:r>
              <a:rPr lang="en-US" altLang="en-US" dirty="0" smtClean="0"/>
              <a:t>and epidemiologic research</a:t>
            </a:r>
            <a:r>
              <a:rPr lang="en-US" altLang="en-US" dirty="0" smtClean="0"/>
              <a:t>.</a:t>
            </a:r>
          </a:p>
          <a:p>
            <a:endParaRPr lang="en-US" altLang="en-US" dirty="0" smtClean="0"/>
          </a:p>
          <a:p>
            <a:r>
              <a:rPr lang="en-US" altLang="en-US" dirty="0" smtClean="0"/>
              <a:t>Why is this?  This is because if a relationship is causal, that means that interventions that change the exposure will necessarily change the outcome.  If you have an intervention aimed at changing a factor that truly is not causally related to the disease in question, you can change it all day and nothing will happen to the outcome</a:t>
            </a:r>
            <a:r>
              <a:rPr lang="en-US" altLang="en-US" dirty="0" smtClean="0"/>
              <a:t>.</a:t>
            </a:r>
          </a:p>
          <a:p>
            <a:endParaRPr lang="en-US" altLang="en-US" dirty="0" smtClean="0"/>
          </a:p>
          <a:p>
            <a:r>
              <a:rPr lang="en-US" altLang="en-US" dirty="0" smtClean="0"/>
              <a:t>The</a:t>
            </a:r>
            <a:r>
              <a:rPr lang="en-US" altLang="en-US" baseline="0" dirty="0" smtClean="0"/>
              <a:t> science of determining causal effects is known as causal inference.  </a:t>
            </a: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noTextEdit="1"/>
          </p:cNvSpPr>
          <p:nvPr>
            <p:ph type="sldImg"/>
          </p:nvPr>
        </p:nvSpPr>
        <p:spPr>
          <a:xfrm>
            <a:off x="2168525" y="706438"/>
            <a:ext cx="2609850" cy="3481387"/>
          </a:xfrm>
          <a:ln/>
        </p:spPr>
      </p:sp>
      <p:sp>
        <p:nvSpPr>
          <p:cNvPr id="23142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Last few </a:t>
            </a:r>
            <a:r>
              <a:rPr lang="en-US" altLang="en-US" dirty="0" smtClean="0"/>
              <a:t>words today </a:t>
            </a:r>
            <a:r>
              <a:rPr lang="en-US" altLang="en-US" dirty="0" smtClean="0"/>
              <a:t>on this bizarre thing called counterfactuals.  You will sometimes see them referred to as “potential outcomes”.  The word potential is used because it refers to something that could happen.  We emphasize “could” because while it is theoretically possible, it actually never does in real life.</a:t>
            </a:r>
          </a:p>
          <a:p>
            <a:endParaRPr lang="en-US" altLang="en-US" dirty="0" smtClean="0"/>
          </a:p>
          <a:p>
            <a:r>
              <a:rPr lang="en-US" altLang="en-US" dirty="0" smtClean="0"/>
              <a:t>The concept of counterfactuals is useful to know about because it </a:t>
            </a:r>
            <a:r>
              <a:rPr lang="en-US" altLang="en-US" dirty="0" smtClean="0"/>
              <a:t>helps most</a:t>
            </a:r>
            <a:r>
              <a:rPr lang="en-US" altLang="en-US" baseline="0" dirty="0" smtClean="0"/>
              <a:t> learners grasp the concept of </a:t>
            </a:r>
            <a:r>
              <a:rPr lang="en-US" altLang="en-US" dirty="0" smtClean="0"/>
              <a:t>confounding</a:t>
            </a:r>
            <a:r>
              <a:rPr lang="en-US" altLang="en-US" dirty="0" smtClean="0"/>
              <a:t>.  </a:t>
            </a:r>
            <a:r>
              <a:rPr lang="en-US" altLang="en-US" dirty="0" smtClean="0"/>
              <a:t>It is also useful in understanding interaction, a topic</a:t>
            </a:r>
            <a:r>
              <a:rPr lang="en-US" altLang="en-US" baseline="0" dirty="0" smtClean="0"/>
              <a:t> for next week.  I</a:t>
            </a:r>
            <a:r>
              <a:rPr lang="en-US" altLang="en-US" dirty="0" smtClean="0"/>
              <a:t>t </a:t>
            </a:r>
            <a:r>
              <a:rPr lang="en-US" altLang="en-US" dirty="0" smtClean="0"/>
              <a:t>is </a:t>
            </a:r>
            <a:r>
              <a:rPr lang="en-US" altLang="en-US" dirty="0" smtClean="0"/>
              <a:t>also the </a:t>
            </a:r>
            <a:r>
              <a:rPr lang="en-US" altLang="en-US" dirty="0" smtClean="0"/>
              <a:t>basis of some the advanced approaches to managing confounding, which we won’t discuss in this class, but are covered in BIOSTAT 215.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D33CBDE6-F74C-45D0-8B54-3FDD91F22CAC}" type="slidenum">
              <a:rPr lang="en-US" altLang="en-US" sz="1000" b="0">
                <a:solidFill>
                  <a:schemeClr val="tx1"/>
                </a:solidFill>
                <a:latin typeface="Times New Roman" pitchFamily="18" charset="0"/>
              </a:rPr>
              <a:pPr/>
              <a:t>29</a:t>
            </a:fld>
            <a:endParaRPr lang="en-US" altLang="en-US" sz="1000" b="0" dirty="0">
              <a:solidFill>
                <a:schemeClr val="tx1"/>
              </a:solidFill>
              <a:latin typeface="Times New Roman" pitchFamily="18" charset="0"/>
            </a:endParaRPr>
          </a:p>
        </p:txBody>
      </p:sp>
      <p:sp>
        <p:nvSpPr>
          <p:cNvPr id="96259" name="Rectangle 2"/>
          <p:cNvSpPr>
            <a:spLocks noChangeArrowheads="1" noTextEdit="1"/>
          </p:cNvSpPr>
          <p:nvPr>
            <p:ph type="sldImg"/>
          </p:nvPr>
        </p:nvSpPr>
        <p:spPr>
          <a:xfrm>
            <a:off x="2136775" y="706438"/>
            <a:ext cx="2670175" cy="3559175"/>
          </a:xfrm>
          <a:ln/>
        </p:spPr>
      </p:sp>
      <p:sp>
        <p:nvSpPr>
          <p:cNvPr id="96260" name="Rectangle 3"/>
          <p:cNvSpPr>
            <a:spLocks noGrp="1" noChangeArrowheads="1"/>
          </p:cNvSpPr>
          <p:nvPr>
            <p:ph type="body" idx="1"/>
          </p:nvPr>
        </p:nvSpPr>
        <p:spPr>
          <a:xfrm>
            <a:off x="228600" y="4433888"/>
            <a:ext cx="6446838"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z="1400" dirty="0" smtClean="0">
                <a:solidFill>
                  <a:srgbClr val="000000"/>
                </a:solidFill>
                <a:latin typeface="Arial" pitchFamily="34" charset="0"/>
              </a:rPr>
              <a:t>Let’s now give a more practical</a:t>
            </a:r>
            <a:r>
              <a:rPr lang="en-US" altLang="en-US" sz="1400" baseline="0" dirty="0" smtClean="0">
                <a:solidFill>
                  <a:srgbClr val="000000"/>
                </a:solidFill>
                <a:latin typeface="Arial" pitchFamily="34" charset="0"/>
              </a:rPr>
              <a:t> definition of confounding.  </a:t>
            </a:r>
            <a:endParaRPr lang="en-US" altLang="en-US" sz="1400" dirty="0" smtClean="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040FAA7F-E119-4B28-BB48-D9A861F2F004}" type="slidenum">
              <a:rPr lang="en-US" altLang="en-US" sz="1000" b="0">
                <a:solidFill>
                  <a:schemeClr val="tx1"/>
                </a:solidFill>
                <a:latin typeface="Times New Roman" pitchFamily="18" charset="0"/>
              </a:rPr>
              <a:pPr/>
              <a:t>3</a:t>
            </a:fld>
            <a:endParaRPr lang="en-US" altLang="en-US" sz="1000" b="0" dirty="0">
              <a:solidFill>
                <a:schemeClr val="tx1"/>
              </a:solidFill>
              <a:latin typeface="Times New Roman" pitchFamily="18" charset="0"/>
            </a:endParaRPr>
          </a:p>
        </p:txBody>
      </p:sp>
      <p:sp>
        <p:nvSpPr>
          <p:cNvPr id="97283" name="Rectangle 2"/>
          <p:cNvSpPr>
            <a:spLocks noChangeArrowheads="1" noTextEdit="1"/>
          </p:cNvSpPr>
          <p:nvPr>
            <p:ph type="sldImg"/>
          </p:nvPr>
        </p:nvSpPr>
        <p:spPr>
          <a:xfrm>
            <a:off x="2168525" y="706438"/>
            <a:ext cx="2609850" cy="3481387"/>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000000"/>
                </a:solidFill>
                <a:latin typeface="Arial" pitchFamily="34" charset="0"/>
              </a:rPr>
              <a:t>Let’s start with an example.   Consider the case of a tobacco company clinical researcher who believes that exposure to matches is a cause of lung cancer.  He conducts a large case-control study to test this hypothesis.  Here are the data.</a:t>
            </a:r>
          </a:p>
          <a:p>
            <a:endParaRPr lang="en-US" altLang="en-US" dirty="0" smtClean="0">
              <a:solidFill>
                <a:srgbClr val="000000"/>
              </a:solidFill>
              <a:latin typeface="Arial" pitchFamily="34" charset="0"/>
            </a:endParaRPr>
          </a:p>
          <a:p>
            <a:r>
              <a:rPr lang="en-US" altLang="en-US" dirty="0" smtClean="0">
                <a:solidFill>
                  <a:srgbClr val="000000"/>
                </a:solidFill>
                <a:latin typeface="Arial" pitchFamily="34" charset="0"/>
              </a:rPr>
              <a:t>The exposure odds ratio, which is the same as the disease odds ratio, is 8.8.  This is wildly statistically significant.  </a:t>
            </a:r>
          </a:p>
          <a:p>
            <a:endParaRPr lang="en-US" altLang="en-US" dirty="0" smtClean="0">
              <a:solidFill>
                <a:srgbClr val="000000"/>
              </a:solidFill>
              <a:latin typeface="Arial" pitchFamily="34" charset="0"/>
            </a:endParaRPr>
          </a:p>
          <a:p>
            <a:r>
              <a:rPr lang="en-US" altLang="en-US" dirty="0" smtClean="0">
                <a:solidFill>
                  <a:srgbClr val="000000"/>
                </a:solidFill>
                <a:latin typeface="Arial" pitchFamily="34" charset="0"/>
              </a:rPr>
              <a:t>Should we begin a public health campaign to remove matches, and their dangerous carcinogens, from the </a:t>
            </a:r>
            <a:r>
              <a:rPr lang="en-US" altLang="en-US" dirty="0" smtClean="0">
                <a:solidFill>
                  <a:srgbClr val="000000"/>
                </a:solidFill>
                <a:latin typeface="Arial" pitchFamily="34" charset="0"/>
              </a:rPr>
              <a:t>environment in order to reduce</a:t>
            </a:r>
            <a:r>
              <a:rPr lang="en-US" altLang="en-US" baseline="0" dirty="0" smtClean="0">
                <a:solidFill>
                  <a:srgbClr val="000000"/>
                </a:solidFill>
                <a:latin typeface="Arial" pitchFamily="34" charset="0"/>
              </a:rPr>
              <a:t> the incidence of lung cancer</a:t>
            </a:r>
            <a:r>
              <a:rPr lang="en-US" altLang="en-US" dirty="0" smtClean="0">
                <a:solidFill>
                  <a:srgbClr val="000000"/>
                </a:solidFill>
                <a:latin typeface="Arial" pitchFamily="34" charset="0"/>
              </a:rPr>
              <a:t>?</a:t>
            </a:r>
            <a:endParaRPr lang="en-US" altLang="en-US" sz="800" dirty="0" smtClean="0">
              <a:solidFill>
                <a:srgbClr val="000000"/>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8F28C1C4-6C07-4C97-9F7E-EAB1428E004C}" type="slidenum">
              <a:rPr lang="en-US" altLang="en-US" sz="1000" b="0">
                <a:solidFill>
                  <a:schemeClr val="tx1"/>
                </a:solidFill>
                <a:latin typeface="Times New Roman" pitchFamily="18" charset="0"/>
              </a:rPr>
              <a:pPr/>
              <a:t>30</a:t>
            </a:fld>
            <a:endParaRPr lang="en-US" altLang="en-US" sz="1000" b="0" dirty="0">
              <a:solidFill>
                <a:schemeClr val="tx1"/>
              </a:solidFill>
              <a:latin typeface="Times New Roman" pitchFamily="18" charset="0"/>
            </a:endParaRPr>
          </a:p>
        </p:txBody>
      </p:sp>
      <p:sp>
        <p:nvSpPr>
          <p:cNvPr id="129027" name="Rectangle 2"/>
          <p:cNvSpPr>
            <a:spLocks noChangeArrowheads="1" noTextEdit="1"/>
          </p:cNvSpPr>
          <p:nvPr>
            <p:ph type="sldImg"/>
          </p:nvPr>
        </p:nvSpPr>
        <p:spPr>
          <a:xfrm>
            <a:off x="2168525" y="706438"/>
            <a:ext cx="2609850" cy="3481387"/>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smtClean="0"/>
              <a:t>Now that we have shown what confounding does and describe its origins, let’s see if we can provide a </a:t>
            </a:r>
            <a:r>
              <a:rPr lang="en-US" altLang="en-US" dirty="0" smtClean="0"/>
              <a:t>practical</a:t>
            </a:r>
            <a:r>
              <a:rPr lang="en-US" altLang="en-US" baseline="0" dirty="0" smtClean="0"/>
              <a:t> </a:t>
            </a:r>
            <a:r>
              <a:rPr lang="en-US" altLang="en-US" dirty="0" smtClean="0"/>
              <a:t>definition </a:t>
            </a:r>
            <a:r>
              <a:rPr lang="en-US" altLang="en-US" dirty="0" smtClean="0"/>
              <a:t>of confounding and confounders </a:t>
            </a:r>
            <a:r>
              <a:rPr lang="en-US" altLang="en-US" dirty="0" smtClean="0"/>
              <a:t>and </a:t>
            </a:r>
            <a:r>
              <a:rPr lang="en-US" altLang="en-US" dirty="0" smtClean="0"/>
              <a:t>describe the criteria for a confounder.</a:t>
            </a:r>
          </a:p>
          <a:p>
            <a:pPr marL="228600" indent="-228600"/>
            <a:endParaRPr lang="en-US" altLang="en-US" dirty="0" smtClean="0"/>
          </a:p>
          <a:p>
            <a:pPr marL="228600" indent="-228600"/>
            <a:r>
              <a:rPr lang="en-US" altLang="en-US" dirty="0" smtClean="0"/>
              <a:t>This is not just an academic exercise, </a:t>
            </a:r>
            <a:r>
              <a:rPr lang="en-US" altLang="en-US" dirty="0" smtClean="0"/>
              <a:t>but it is </a:t>
            </a:r>
            <a:r>
              <a:rPr lang="en-US" altLang="en-US" dirty="0" smtClean="0"/>
              <a:t>instead a practical one.  That is, having a definition of a confounder would then tell us which factors we need to target for control or adjustment for confounding (such as we saw </a:t>
            </a:r>
            <a:r>
              <a:rPr lang="en-US" altLang="en-US" dirty="0" smtClean="0"/>
              <a:t>earlier</a:t>
            </a:r>
            <a:r>
              <a:rPr lang="en-US" altLang="en-US" baseline="0" dirty="0" smtClean="0"/>
              <a:t> in the use of</a:t>
            </a:r>
            <a:r>
              <a:rPr lang="en-US" altLang="en-US" dirty="0" smtClean="0"/>
              <a:t> </a:t>
            </a:r>
            <a:r>
              <a:rPr lang="en-US" altLang="en-US" dirty="0" smtClean="0"/>
              <a:t>stratification).</a:t>
            </a:r>
          </a:p>
          <a:p>
            <a:pPr marL="228600" indent="-228600"/>
            <a:endParaRPr lang="en-US" altLang="en-US" dirty="0" smtClean="0"/>
          </a:p>
          <a:p>
            <a:pPr marL="228600" indent="-228600"/>
            <a:r>
              <a:rPr lang="en-US" altLang="en-US" dirty="0" smtClean="0"/>
              <a:t>It turns out that there a lot of </a:t>
            </a:r>
            <a:r>
              <a:rPr lang="en-US" altLang="en-US" dirty="0" smtClean="0"/>
              <a:t>definitions </a:t>
            </a:r>
            <a:r>
              <a:rPr lang="en-US" altLang="en-US" dirty="0" smtClean="0"/>
              <a:t>for a confounder out there.  Many people just carry around with them the simplest definition, which is that a confounder is a variable which is associated with both exposure and disease.  While that is what out there for non-epidemiologists, you can imagine that epidemiologists had </a:t>
            </a:r>
            <a:r>
              <a:rPr lang="en-US" altLang="en-US" dirty="0" smtClean="0"/>
              <a:t>created</a:t>
            </a:r>
            <a:r>
              <a:rPr lang="en-US" altLang="en-US" baseline="0" dirty="0" smtClean="0"/>
              <a:t> a</a:t>
            </a:r>
            <a:r>
              <a:rPr lang="en-US" altLang="en-US" dirty="0" smtClean="0"/>
              <a:t> much more </a:t>
            </a:r>
            <a:r>
              <a:rPr lang="en-US" altLang="en-US" dirty="0" smtClean="0"/>
              <a:t>detailed explanation, which is that a confounding factor must:</a:t>
            </a:r>
          </a:p>
          <a:p>
            <a:pPr marL="228600" indent="-228600"/>
            <a:r>
              <a:rPr lang="en-US" altLang="en-US" dirty="0" smtClean="0"/>
              <a:t>1.</a:t>
            </a:r>
          </a:p>
          <a:p>
            <a:pPr marL="228600" indent="-228600"/>
            <a:r>
              <a:rPr lang="en-US" altLang="en-US" dirty="0" smtClean="0"/>
              <a:t>2. </a:t>
            </a:r>
          </a:p>
          <a:p>
            <a:pPr marL="228600" indent="-228600"/>
            <a:r>
              <a:rPr lang="en-US" altLang="en-US" dirty="0" smtClean="0"/>
              <a:t>And</a:t>
            </a:r>
          </a:p>
          <a:p>
            <a:pPr marL="228600" indent="-228600"/>
            <a:r>
              <a:rPr lang="en-US" altLang="en-US" dirty="0" smtClean="0"/>
              <a:t>3.  </a:t>
            </a:r>
          </a:p>
          <a:p>
            <a:pPr marL="228600" indent="-228600"/>
            <a:endParaRPr lang="en-US" altLang="en-US" dirty="0" smtClean="0"/>
          </a:p>
          <a:p>
            <a:pPr marL="228600" indent="-228600"/>
            <a:r>
              <a:rPr lang="en-US" altLang="en-US" dirty="0" smtClean="0"/>
              <a:t>This definition is called the traditional definition in most circles.  Although more detailed, it was recognized many years </a:t>
            </a:r>
            <a:r>
              <a:rPr lang="en-US" altLang="en-US" dirty="0" smtClean="0"/>
              <a:t>ago that </a:t>
            </a:r>
            <a:r>
              <a:rPr lang="en-US" altLang="en-US" dirty="0" smtClean="0"/>
              <a:t>this definition was sensitive but not specific.  Hence, a while back, a refinement came in for item 2 which is to say that the factor must cause (or affect the outcome) the outcome.  Yet, after a while, it was also recognized that this was also not fully specific.  </a:t>
            </a:r>
            <a:r>
              <a:rPr lang="en-US" altLang="en-US" dirty="0" smtClean="0"/>
              <a:t>The EXTRA SLIDES shows graphically</a:t>
            </a:r>
            <a:r>
              <a:rPr lang="en-US" altLang="en-US" baseline="0" dirty="0" smtClean="0"/>
              <a:t> how the narrative criteria can sometimes fail.  </a:t>
            </a: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6E146F1B-A076-4374-B605-65F777FAE6F4}" type="slidenum">
              <a:rPr lang="en-US" altLang="en-US" sz="1000" b="0">
                <a:solidFill>
                  <a:schemeClr val="tx1"/>
                </a:solidFill>
                <a:latin typeface="Times New Roman" pitchFamily="18" charset="0"/>
              </a:rPr>
              <a:pPr/>
              <a:t>31</a:t>
            </a:fld>
            <a:endParaRPr lang="en-US" altLang="en-US" sz="1000" b="0" dirty="0">
              <a:solidFill>
                <a:schemeClr val="tx1"/>
              </a:solidFill>
              <a:latin typeface="Times New Roman" pitchFamily="18" charset="0"/>
            </a:endParaRPr>
          </a:p>
        </p:txBody>
      </p:sp>
      <p:sp>
        <p:nvSpPr>
          <p:cNvPr id="132099" name="Rectangle 2"/>
          <p:cNvSpPr>
            <a:spLocks noChangeArrowheads="1" noTextEdit="1"/>
          </p:cNvSpPr>
          <p:nvPr>
            <p:ph type="sldImg"/>
          </p:nvPr>
        </p:nvSpPr>
        <p:spPr>
          <a:xfrm>
            <a:off x="2168525" y="706438"/>
            <a:ext cx="2609850" cy="3481387"/>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Rather than adding more words to the definition (which, by the way, has been done by some), the field has moved away from what I call the narrative era and has moved into the modern era, which is the graphical era.   </a:t>
            </a:r>
          </a:p>
          <a:p>
            <a:endParaRPr lang="en-US" altLang="en-US" dirty="0" smtClean="0"/>
          </a:p>
          <a:p>
            <a:r>
              <a:rPr lang="en-US" altLang="en-US" dirty="0" smtClean="0"/>
              <a:t>In the graphical era, the relationship between variables is depicted in what are called directed acyclic graphs, abbreviated as DAGs.   In a DAG, confounding occurs if there is a factor C that is a “common cause” of both exposure, E, and outcome/disease, D.  Here is what confounding looks like in a </a:t>
            </a:r>
            <a:r>
              <a:rPr lang="en-US" altLang="en-US" dirty="0" smtClean="0"/>
              <a:t>DAG.  </a:t>
            </a:r>
            <a:r>
              <a:rPr lang="en-US" altLang="en-US" dirty="0" smtClean="0"/>
              <a:t>However, it can also look like this or like this.   In all 3 of these scenarios, you can see that there is a variable whose arrows lead to both E and D separately.  If such a factor exists, we say that it is part of a “non-causal” path from E to D.  The path is also known as a “biasing”, “backdoor”, or “confounding” path from E to 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13811BD9-9052-4979-835B-65A6FEC48C1F}" type="slidenum">
              <a:rPr lang="en-US" altLang="en-US" sz="1000" b="0" i="1">
                <a:solidFill>
                  <a:schemeClr val="tx1"/>
                </a:solidFill>
                <a:latin typeface="Times New Roman" pitchFamily="18" charset="0"/>
              </a:rPr>
              <a:pPr algn="r">
                <a:spcBef>
                  <a:spcPct val="0"/>
                </a:spcBef>
              </a:pPr>
              <a:t>32</a:t>
            </a:fld>
            <a:endParaRPr lang="en-US" altLang="en-US" sz="1000" b="0" i="1" dirty="0">
              <a:solidFill>
                <a:schemeClr val="tx1"/>
              </a:solidFill>
              <a:latin typeface="Times New Roman" pitchFamily="18" charset="0"/>
            </a:endParaRPr>
          </a:p>
        </p:txBody>
      </p:sp>
      <p:sp>
        <p:nvSpPr>
          <p:cNvPr id="243715" name="Rectangle 2"/>
          <p:cNvSpPr>
            <a:spLocks noChangeArrowheads="1" noTextEdit="1"/>
          </p:cNvSpPr>
          <p:nvPr>
            <p:ph type="sldImg"/>
          </p:nvPr>
        </p:nvSpPr>
        <p:spPr>
          <a:xfrm>
            <a:off x="2168525" y="706438"/>
            <a:ext cx="2609850" cy="3481387"/>
          </a:xfrm>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Where did these DAGs come from?  Well, humans have been drawing diagrams to depict relationships between things ever since they learned how to write.  Many of us are drawing such things on the back of envelopes or napkins all of the time.  </a:t>
            </a:r>
          </a:p>
          <a:p>
            <a:endParaRPr lang="en-US" altLang="en-US" dirty="0" smtClean="0"/>
          </a:p>
          <a:p>
            <a:r>
              <a:rPr lang="en-US" altLang="en-US" dirty="0" smtClean="0"/>
              <a:t>More formally, established rules how to depict relationships between things started in the past 50 years in the fields of engineering, computer science, and artificial intelligence.  When things really become relevant for human subjects research, i.e., epidemiology, was in the 1990’s when these diagrams became adapted for epidemiology.  The person credited the most for this is Judea Pearl, who is a computer scientists in the artificial intelligence field.  He may unfortunately even be more </a:t>
            </a:r>
            <a:r>
              <a:rPr lang="en-US" altLang="en-US" dirty="0" smtClean="0"/>
              <a:t>famous in the non-scientific world </a:t>
            </a:r>
            <a:r>
              <a:rPr lang="en-US" altLang="en-US" dirty="0" smtClean="0"/>
              <a:t>because he is the father of the slain journalist Daniel Pearl.  </a:t>
            </a:r>
          </a:p>
          <a:p>
            <a:endParaRPr lang="en-US" altLang="en-US" dirty="0" smtClean="0"/>
          </a:p>
          <a:p>
            <a:r>
              <a:rPr lang="en-US" altLang="en-US" dirty="0" smtClean="0"/>
              <a:t>What are the basic </a:t>
            </a:r>
            <a:r>
              <a:rPr lang="en-US" altLang="en-US" dirty="0" smtClean="0"/>
              <a:t>rules and structure </a:t>
            </a:r>
            <a:r>
              <a:rPr lang="en-US" altLang="en-US" dirty="0" smtClean="0"/>
              <a:t>for creating and reading these DAGs?  They consist of nodes (also called vertices), which are variables or </a:t>
            </a:r>
            <a:r>
              <a:rPr lang="en-US" altLang="en-US" dirty="0" smtClean="0"/>
              <a:t>factors or constructs, </a:t>
            </a:r>
            <a:r>
              <a:rPr lang="en-US" altLang="en-US" dirty="0" smtClean="0"/>
              <a:t>and edges (the lines with arrows).  They are called “directed” because all arrows have a one-way direction and are meant to depict causal relationships.  They are called acyclic because there is never any complete circle you can draw from one variable back to itself.  This is because no variable can cause itself.  A hashed edge (shown here) is sometimes used to depict the relationship currently under </a:t>
            </a:r>
            <a:r>
              <a:rPr lang="en-US" altLang="en-US" dirty="0" smtClean="0"/>
              <a:t>investigation,</a:t>
            </a:r>
            <a:r>
              <a:rPr lang="en-US" altLang="en-US" baseline="0" dirty="0" smtClean="0"/>
              <a:t> </a:t>
            </a:r>
            <a:r>
              <a:rPr lang="en-US" altLang="en-US" dirty="0" smtClean="0"/>
              <a:t>In </a:t>
            </a:r>
            <a:r>
              <a:rPr lang="en-US" altLang="en-US" dirty="0" smtClean="0"/>
              <a:t>other words, the reason you typically draw one of these DAG’s is to investigate the causal relationship between an exposure E and a disease D, as shown here. </a:t>
            </a:r>
            <a:r>
              <a:rPr lang="en-US" altLang="en-US" dirty="0" smtClean="0"/>
              <a:t> The hashed</a:t>
            </a:r>
            <a:r>
              <a:rPr lang="en-US" altLang="en-US" baseline="0" dirty="0" smtClean="0"/>
              <a:t> edge approach is</a:t>
            </a:r>
            <a:r>
              <a:rPr lang="en-US" altLang="en-US" baseline="0" dirty="0" smtClean="0"/>
              <a:t> not consistently used across investigators, but we will use it in class.</a:t>
            </a:r>
            <a:r>
              <a:rPr lang="en-US" altLang="en-US" dirty="0" smtClean="0"/>
              <a:t> </a:t>
            </a:r>
            <a:r>
              <a:rPr lang="en-US" altLang="en-US" dirty="0" smtClean="0"/>
              <a:t>The </a:t>
            </a:r>
            <a:r>
              <a:rPr lang="en-US" altLang="en-US" dirty="0" smtClean="0"/>
              <a:t>other edges (like this one and this one) do have a one way direction, as I just mentioned which depict causal relationships, and you </a:t>
            </a:r>
            <a:r>
              <a:rPr lang="en-US" altLang="en-US" dirty="0" smtClean="0"/>
              <a:t>place these in</a:t>
            </a:r>
            <a:r>
              <a:rPr lang="en-US" altLang="en-US" baseline="0" dirty="0" smtClean="0"/>
              <a:t> the DAG </a:t>
            </a:r>
            <a:r>
              <a:rPr lang="en-US" altLang="en-US" dirty="0" smtClean="0"/>
              <a:t>based </a:t>
            </a:r>
            <a:r>
              <a:rPr lang="en-US" altLang="en-US" dirty="0" smtClean="0"/>
              <a:t>upon your prior knowledge of the system.  </a:t>
            </a:r>
          </a:p>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3409DCAB-E7D8-472E-A7FC-D772F8E81D55}" type="slidenum">
              <a:rPr lang="en-US" altLang="en-US" sz="1000" b="0" i="1">
                <a:solidFill>
                  <a:schemeClr val="tx1"/>
                </a:solidFill>
                <a:latin typeface="Times New Roman" pitchFamily="18" charset="0"/>
              </a:rPr>
              <a:pPr algn="r">
                <a:spcBef>
                  <a:spcPct val="0"/>
                </a:spcBef>
              </a:pPr>
              <a:t>33</a:t>
            </a:fld>
            <a:endParaRPr lang="en-US" altLang="en-US" sz="1000" b="0" i="1" dirty="0">
              <a:solidFill>
                <a:schemeClr val="tx1"/>
              </a:solidFill>
              <a:latin typeface="Times New Roman" pitchFamily="18" charset="0"/>
            </a:endParaRPr>
          </a:p>
        </p:txBody>
      </p:sp>
      <p:sp>
        <p:nvSpPr>
          <p:cNvPr id="260099" name="Rectangle 2"/>
          <p:cNvSpPr>
            <a:spLocks noChangeArrowheads="1" noTextEdit="1"/>
          </p:cNvSpPr>
          <p:nvPr>
            <p:ph type="sldImg"/>
          </p:nvPr>
        </p:nvSpPr>
        <p:spPr>
          <a:xfrm>
            <a:off x="2168525" y="706438"/>
            <a:ext cx="2609850" cy="3481387"/>
          </a:xfrm>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One warning before we go on.  Our textbook does not follow the contemporary rules of DAGs, and this is unfortunate.  For example, you will see many double-headed arrows in the textbook which are a big no-no.  </a:t>
            </a:r>
            <a:r>
              <a:rPr lang="en-US" altLang="en-US" dirty="0" smtClean="0"/>
              <a:t>Therefore, the text’s discussion of confounding has some good general points but it falls short on important detail.  </a:t>
            </a:r>
          </a:p>
          <a:p>
            <a:endParaRPr lang="en-US" altLang="en-US" dirty="0" smtClean="0"/>
          </a:p>
          <a:p>
            <a:r>
              <a:rPr lang="en-US" altLang="en-US" dirty="0" smtClean="0"/>
              <a:t>We </a:t>
            </a:r>
            <a:r>
              <a:rPr lang="en-US" altLang="en-US" dirty="0" smtClean="0"/>
              <a:t>will, however, teach the contemporary rules in class because they are quite powerful.  What we teach in class trumps the book, and, so, we don’t </a:t>
            </a:r>
            <a:r>
              <a:rPr lang="en-US" altLang="en-US" dirty="0" smtClean="0"/>
              <a:t>expect to see you have </a:t>
            </a:r>
            <a:r>
              <a:rPr lang="en-US" altLang="en-US" dirty="0" smtClean="0"/>
              <a:t>any double-headed edges in </a:t>
            </a:r>
            <a:r>
              <a:rPr lang="en-US" altLang="en-US" dirty="0" smtClean="0"/>
              <a:t>your </a:t>
            </a:r>
            <a:r>
              <a:rPr lang="en-US" altLang="en-US" dirty="0" smtClean="0"/>
              <a:t>problem </a:t>
            </a:r>
            <a:r>
              <a:rPr lang="en-US" altLang="en-US" dirty="0" smtClean="0"/>
              <a:t>set</a:t>
            </a:r>
            <a:r>
              <a:rPr lang="en-US" altLang="en-US" baseline="0" dirty="0" smtClean="0"/>
              <a:t> answers</a:t>
            </a:r>
            <a:r>
              <a:rPr lang="en-US" altLang="en-US" dirty="0" smtClean="0"/>
              <a:t>. </a:t>
            </a:r>
            <a:endParaRPr lang="en-US" altLang="en-US" dirty="0" smtClean="0"/>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AB0B5800-9CD7-40F4-8C36-185DC36B19A8}" type="slidenum">
              <a:rPr lang="en-US" altLang="en-US" sz="1000" b="0" i="1">
                <a:solidFill>
                  <a:schemeClr val="tx1"/>
                </a:solidFill>
                <a:latin typeface="Times New Roman" pitchFamily="18" charset="0"/>
              </a:rPr>
              <a:pPr algn="r">
                <a:spcBef>
                  <a:spcPct val="0"/>
                </a:spcBef>
              </a:pPr>
              <a:t>34</a:t>
            </a:fld>
            <a:endParaRPr lang="en-US" altLang="en-US" sz="1000" b="0" i="1" dirty="0">
              <a:solidFill>
                <a:schemeClr val="tx1"/>
              </a:solidFill>
              <a:latin typeface="Times New Roman" pitchFamily="18" charset="0"/>
            </a:endParaRPr>
          </a:p>
        </p:txBody>
      </p:sp>
      <p:sp>
        <p:nvSpPr>
          <p:cNvPr id="350211" name="Rectangle 2"/>
          <p:cNvSpPr>
            <a:spLocks noChangeArrowheads="1" noTextEdit="1"/>
          </p:cNvSpPr>
          <p:nvPr>
            <p:ph type="sldImg"/>
          </p:nvPr>
        </p:nvSpPr>
        <p:spPr>
          <a:xfrm>
            <a:off x="2168525" y="706438"/>
            <a:ext cx="2609850" cy="3481387"/>
          </a:xfrm>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few more definitions and vocabulary.  All nodes that are immediately caused by another node are called “child” nodes.  For example, K is a child of J.  The proximal node is called the parent. J is the parent of K and E.  </a:t>
            </a:r>
          </a:p>
          <a:p>
            <a:endParaRPr lang="en-US" altLang="en-US" dirty="0" smtClean="0"/>
          </a:p>
          <a:p>
            <a:r>
              <a:rPr lang="en-US" altLang="en-US" dirty="0" smtClean="0"/>
              <a:t>All nodes along a path with edges in the same direction are called descendants.   A and B are descendants of E.  Likewise, A and B are ancestors of D.  </a:t>
            </a:r>
          </a:p>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93EBD719-5C38-42F7-AC31-9A1B49A0F468}" type="slidenum">
              <a:rPr lang="en-US" altLang="en-US" sz="1000" b="0" i="1">
                <a:solidFill>
                  <a:schemeClr val="tx1"/>
                </a:solidFill>
                <a:latin typeface="Times New Roman" pitchFamily="18" charset="0"/>
              </a:rPr>
              <a:pPr algn="r">
                <a:spcBef>
                  <a:spcPct val="0"/>
                </a:spcBef>
              </a:pPr>
              <a:t>35</a:t>
            </a:fld>
            <a:endParaRPr lang="en-US" altLang="en-US" sz="1000" b="0" i="1" dirty="0">
              <a:solidFill>
                <a:schemeClr val="tx1"/>
              </a:solidFill>
              <a:latin typeface="Times New Roman" pitchFamily="18" charset="0"/>
            </a:endParaRPr>
          </a:p>
        </p:txBody>
      </p:sp>
      <p:sp>
        <p:nvSpPr>
          <p:cNvPr id="247811" name="Rectangle 2"/>
          <p:cNvSpPr>
            <a:spLocks noChangeArrowheads="1" noTextEdit="1"/>
          </p:cNvSpPr>
          <p:nvPr>
            <p:ph type="sldImg"/>
          </p:nvPr>
        </p:nvSpPr>
        <p:spPr>
          <a:xfrm>
            <a:off x="2168525" y="706438"/>
            <a:ext cx="2609850" cy="3481387"/>
          </a:xfrm>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While an edge is the name of a connection between two adjacent </a:t>
            </a:r>
            <a:r>
              <a:rPr lang="en-US" altLang="en-US" dirty="0" smtClean="0"/>
              <a:t>nodes, </a:t>
            </a:r>
            <a:r>
              <a:rPr lang="en-US" altLang="en-US" dirty="0" smtClean="0"/>
              <a:t>a path is the name of a connection between any 2 nodes.  A path is created by a series of edges.  </a:t>
            </a:r>
          </a:p>
          <a:p>
            <a:endParaRPr lang="en-US" altLang="en-US" dirty="0" smtClean="0"/>
          </a:p>
          <a:p>
            <a:r>
              <a:rPr lang="en-US" altLang="en-US" dirty="0" smtClean="0"/>
              <a:t>There are two types of paths.  The first is called a directed path, also known as a causal path.  The second is a undirected path, also known as a non-causal path. </a:t>
            </a:r>
            <a:r>
              <a:rPr lang="en-US" altLang="en-US" dirty="0" smtClean="0"/>
              <a:t> Undirected paths</a:t>
            </a:r>
            <a:r>
              <a:rPr lang="en-US" altLang="en-US" baseline="0" dirty="0" smtClean="0"/>
              <a:t> are sometimes known as biasing paths or potentially biasing paths. </a:t>
            </a:r>
            <a:r>
              <a:rPr lang="en-US" altLang="en-US" dirty="0" smtClean="0"/>
              <a:t> </a:t>
            </a:r>
            <a:endParaRPr lang="en-US" altLang="en-US" dirty="0" smtClean="0"/>
          </a:p>
          <a:p>
            <a:endParaRPr lang="en-US" altLang="en-US" dirty="0" smtClean="0"/>
          </a:p>
          <a:p>
            <a:r>
              <a:rPr lang="en-US" altLang="en-US" dirty="0" smtClean="0"/>
              <a:t>A directed path is any series of edges which all go in the same direction.  Think of it as a one-way street.  Since an edge, as we learned a few slides ago, depicts a causal relationship, a series of edges does as well.  A directed path depicts a causal relationship.  </a:t>
            </a:r>
          </a:p>
          <a:p>
            <a:endParaRPr lang="en-US" altLang="en-US" dirty="0" smtClean="0"/>
          </a:p>
          <a:p>
            <a:r>
              <a:rPr lang="en-US" altLang="en-US" dirty="0" smtClean="0"/>
              <a:t>An undirected path, on the other hand, is any other series of edges between 2 nodes.  In other words, any one of these 3 paths.  A special form of an undirected path is called a backdoor path.  This is an undirected path where the initial edge points towards the initial node in questions.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E01FCA84-7136-4B25-B02D-BF696168BF5E}" type="slidenum">
              <a:rPr lang="en-US" altLang="en-US" sz="1000" b="0" i="1">
                <a:solidFill>
                  <a:schemeClr val="tx1"/>
                </a:solidFill>
                <a:latin typeface="Times New Roman" pitchFamily="18" charset="0"/>
              </a:rPr>
              <a:pPr algn="r">
                <a:spcBef>
                  <a:spcPct val="0"/>
                </a:spcBef>
              </a:pPr>
              <a:t>36</a:t>
            </a:fld>
            <a:endParaRPr lang="en-US" altLang="en-US" sz="1000" b="0" i="1" dirty="0">
              <a:solidFill>
                <a:schemeClr val="tx1"/>
              </a:solidFill>
              <a:latin typeface="Times New Roman" pitchFamily="18" charset="0"/>
            </a:endParaRPr>
          </a:p>
        </p:txBody>
      </p:sp>
      <p:sp>
        <p:nvSpPr>
          <p:cNvPr id="249859" name="Rectangle 2"/>
          <p:cNvSpPr>
            <a:spLocks noChangeArrowheads="1" noTextEdit="1"/>
          </p:cNvSpPr>
          <p:nvPr>
            <p:ph type="sldImg"/>
          </p:nvPr>
        </p:nvSpPr>
        <p:spPr>
          <a:xfrm>
            <a:off x="2168525" y="706438"/>
            <a:ext cx="2609850" cy="3481387"/>
          </a:xfrm>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do we use DAGs for?  Their major use is in causal or etiologic research, in other words, determining if some exposure E causes some disease or outcome, which we will call D.  We use DAGs to help us figure out what factors we need to contend with in order to manage confounding, in other words, preclude or eliminate confounding.  </a:t>
            </a:r>
          </a:p>
          <a:p>
            <a:endParaRPr lang="en-US" altLang="en-US" dirty="0" smtClean="0"/>
          </a:p>
          <a:p>
            <a:r>
              <a:rPr lang="en-US" altLang="en-US" dirty="0" smtClean="0"/>
              <a:t>What is the process?  It starts with writing down exposure and </a:t>
            </a:r>
            <a:r>
              <a:rPr lang="en-US" altLang="en-US" dirty="0" smtClean="0"/>
              <a:t>outcome/disease</a:t>
            </a:r>
            <a:r>
              <a:rPr lang="en-US" altLang="en-US" dirty="0" smtClean="0"/>
              <a:t>, with an E and a D.  As mentioned, we sometimes use a hashed edge with a question mark to denote what relationship we are studying, although this is not universal.  Sometimes investigators will just draw an edge or leave it out entirely and just have it established in some other way what they are studying.  </a:t>
            </a:r>
          </a:p>
          <a:p>
            <a:endParaRPr lang="en-US" altLang="en-US" dirty="0" smtClean="0"/>
          </a:p>
          <a:p>
            <a:r>
              <a:rPr lang="en-US" altLang="en-US" dirty="0" smtClean="0"/>
              <a:t>Then, using our prior causal knowledge about the system, we draw all of the non-causal paths between exposure and outcome.   Then, via either techniques in the study design and/or the analysis phase, we develop a plan to close or block all of the non-causal paths.  One such technique is stratification that we learned about earlier.  When we adjust for a variable, we put a box around it.  Stratification serves to hold that variable constant for analysis.    These techniques are collectively known as adjustment.  </a:t>
            </a:r>
          </a:p>
          <a:p>
            <a:endParaRPr lang="en-US" altLang="en-US" dirty="0" smtClean="0"/>
          </a:p>
          <a:p>
            <a:r>
              <a:rPr lang="en-US" altLang="en-US" dirty="0" smtClean="0"/>
              <a:t>Once we have done all of this and conducted our study, if there remains….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FA143391-FDA7-4386-A37B-E971B094A00A}" type="slidenum">
              <a:rPr lang="en-US" altLang="en-US" sz="1000" b="0" i="1">
                <a:solidFill>
                  <a:schemeClr val="tx1"/>
                </a:solidFill>
                <a:latin typeface="Times New Roman" pitchFamily="18" charset="0"/>
              </a:rPr>
              <a:pPr algn="r">
                <a:spcBef>
                  <a:spcPct val="0"/>
                </a:spcBef>
              </a:pPr>
              <a:t>38</a:t>
            </a:fld>
            <a:endParaRPr lang="en-US" altLang="en-US" sz="1000" b="0" i="1" dirty="0">
              <a:solidFill>
                <a:schemeClr val="tx1"/>
              </a:solidFill>
              <a:latin typeface="Times New Roman" pitchFamily="18" charset="0"/>
            </a:endParaRPr>
          </a:p>
        </p:txBody>
      </p:sp>
      <p:sp>
        <p:nvSpPr>
          <p:cNvPr id="253955" name="Rectangle 2"/>
          <p:cNvSpPr>
            <a:spLocks noChangeArrowheads="1" noTextEdit="1"/>
          </p:cNvSpPr>
          <p:nvPr>
            <p:ph type="sldImg"/>
          </p:nvPr>
        </p:nvSpPr>
        <p:spPr>
          <a:xfrm>
            <a:off x="2168525" y="706438"/>
            <a:ext cx="2609850" cy="3481387"/>
          </a:xfrm>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original example.  Smoking is a common cause of carrying matches and lung cancer.  It is therefore a confounder in the relationship between matches and lung cancer.  Controlling for </a:t>
            </a:r>
            <a:r>
              <a:rPr lang="en-US" altLang="en-US" dirty="0" smtClean="0"/>
              <a:t>smoking,</a:t>
            </a:r>
            <a:r>
              <a:rPr lang="en-US" altLang="en-US" baseline="0" dirty="0" smtClean="0"/>
              <a:t> say</a:t>
            </a:r>
            <a:r>
              <a:rPr lang="en-US" altLang="en-US" dirty="0" smtClean="0"/>
              <a:t> </a:t>
            </a:r>
            <a:r>
              <a:rPr lang="en-US" altLang="en-US" dirty="0" smtClean="0"/>
              <a:t>via </a:t>
            </a:r>
            <a:r>
              <a:rPr lang="en-US" altLang="en-US" dirty="0" smtClean="0"/>
              <a:t>stratification, </a:t>
            </a:r>
            <a:r>
              <a:rPr lang="en-US" altLang="en-US" dirty="0" smtClean="0"/>
              <a:t>will close the previously open non-causal path, which is also called a backdoor path, and this will unconfound the relationship.  </a:t>
            </a:r>
            <a:r>
              <a:rPr lang="en-US" altLang="en-US" dirty="0" smtClean="0"/>
              <a:t>Controlling</a:t>
            </a:r>
            <a:r>
              <a:rPr lang="en-US" altLang="en-US" baseline="0" dirty="0" smtClean="0"/>
              <a:t> for smoking allows us to see the true relationship between matches and lung cancer, in this case is no relationship. </a:t>
            </a:r>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FE014E3C-A6C0-4F60-A620-F28A583B90A5}" type="slidenum">
              <a:rPr lang="en-US" altLang="en-US" sz="1000" b="0" i="1">
                <a:solidFill>
                  <a:schemeClr val="tx1"/>
                </a:solidFill>
                <a:latin typeface="Times New Roman" pitchFamily="18" charset="0"/>
              </a:rPr>
              <a:pPr algn="r">
                <a:spcBef>
                  <a:spcPct val="0"/>
                </a:spcBef>
              </a:pPr>
              <a:t>39</a:t>
            </a:fld>
            <a:endParaRPr lang="en-US" altLang="en-US" sz="1000" b="0" i="1" dirty="0">
              <a:solidFill>
                <a:schemeClr val="tx1"/>
              </a:solidFill>
              <a:latin typeface="Times New Roman" pitchFamily="18" charset="0"/>
            </a:endParaRPr>
          </a:p>
        </p:txBody>
      </p:sp>
      <p:sp>
        <p:nvSpPr>
          <p:cNvPr id="256003" name="Rectangle 2"/>
          <p:cNvSpPr>
            <a:spLocks noChangeArrowheads="1" noTextEdit="1"/>
          </p:cNvSpPr>
          <p:nvPr>
            <p:ph type="sldImg"/>
          </p:nvPr>
        </p:nvSpPr>
        <p:spPr>
          <a:xfrm>
            <a:off x="2168525" y="706438"/>
            <a:ext cx="2609850" cy="3481387"/>
          </a:xfrm>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another example.  Let’s say we are studying whether there is a causal relationship between multivitamin use and birth defects among a mother’s children.  We believe that genetic factors are an underlying common cause of birth defects as well as multivitamin use.  The effect of genetic factors on multivitamin use is mediated via a history of birth defects in the family.  Although you </a:t>
            </a:r>
            <a:r>
              <a:rPr lang="en-US" altLang="en-US" dirty="0" smtClean="0"/>
              <a:t>hypothesize </a:t>
            </a:r>
            <a:r>
              <a:rPr lang="en-US" altLang="en-US" dirty="0" smtClean="0"/>
              <a:t>that these genetic factors exist, it may be that you cannot actually measure them.  That is ok, because measuring and controlling for history of birth defects (for example, via stratification) can block this non-causal backdoor path and unconfound the relationship.  </a:t>
            </a:r>
          </a:p>
          <a:p>
            <a:endParaRPr lang="en-US" altLang="en-US" dirty="0" smtClean="0"/>
          </a:p>
          <a:p>
            <a:r>
              <a:rPr lang="en-US" altLang="en-US" dirty="0" smtClean="0"/>
              <a:t>So, the key to getting rid of confounding is to block these non-causal paths </a:t>
            </a:r>
            <a:r>
              <a:rPr lang="en-US" altLang="en-US" dirty="0" smtClean="0"/>
              <a:t>that</a:t>
            </a:r>
            <a:r>
              <a:rPr lang="en-US" altLang="en-US" baseline="0" dirty="0" smtClean="0"/>
              <a:t> </a:t>
            </a:r>
            <a:r>
              <a:rPr lang="en-US" altLang="en-US" dirty="0" smtClean="0"/>
              <a:t>start </a:t>
            </a:r>
            <a:r>
              <a:rPr lang="en-US" altLang="en-US" dirty="0" smtClean="0"/>
              <a:t>with common causes.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5582DE26-1142-42A8-8F2A-6D9BECC5C929}" type="slidenum">
              <a:rPr lang="en-US" altLang="en-US" sz="1000" b="0" i="1">
                <a:solidFill>
                  <a:schemeClr val="tx1"/>
                </a:solidFill>
                <a:latin typeface="Times New Roman" pitchFamily="18" charset="0"/>
              </a:rPr>
              <a:pPr algn="r">
                <a:spcBef>
                  <a:spcPct val="0"/>
                </a:spcBef>
              </a:pPr>
              <a:t>40</a:t>
            </a:fld>
            <a:endParaRPr lang="en-US" altLang="en-US" sz="1000" b="0" i="1" dirty="0">
              <a:solidFill>
                <a:schemeClr val="tx1"/>
              </a:solidFill>
              <a:latin typeface="Times New Roman" pitchFamily="18" charset="0"/>
            </a:endParaRPr>
          </a:p>
        </p:txBody>
      </p:sp>
      <p:sp>
        <p:nvSpPr>
          <p:cNvPr id="277507" name="Rectangle 2"/>
          <p:cNvSpPr>
            <a:spLocks noChangeArrowheads="1" noTextEdit="1"/>
          </p:cNvSpPr>
          <p:nvPr>
            <p:ph type="sldImg"/>
          </p:nvPr>
        </p:nvSpPr>
        <p:spPr>
          <a:xfrm>
            <a:off x="2168525" y="706438"/>
            <a:ext cx="2609850" cy="3481387"/>
          </a:xfrm>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One more example.  Let’s say we want to know whether having sexual activity is causally related to longer life.  It seems to me that such inferences are coming out all of the time.  “People who have sex more often live longer”, they read.  However, we recognize that there are common causes out there for sexual activity and mortality.  One such factor is an unknown biologic factor or factors that influence how long we live in the future and how we report feeling today. How we are feeling today directly influences our amount of sexual activity.   Even though we cannot directly measure these unknown biologic factors, if we control for self-reported general health, we can block the path between unknown biologic factors and sexual activity and hence prevent confounding.   </a:t>
            </a:r>
            <a:r>
              <a:rPr lang="en-US" altLang="en-US" dirty="0" smtClean="0"/>
              <a:t>Of course, the challenge here is to measure</a:t>
            </a:r>
            <a:r>
              <a:rPr lang="en-US" altLang="en-US" baseline="0" dirty="0" smtClean="0"/>
              <a:t> the construct of general health in an accurate and comprehensive way. </a:t>
            </a:r>
            <a:endParaRPr lang="en-US" altLang="en-US" dirty="0" smtClean="0"/>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C5903E71-D468-4CFF-B161-D3E4708EDB86}" type="slidenum">
              <a:rPr lang="en-US" altLang="en-US" sz="1000" b="0">
                <a:solidFill>
                  <a:schemeClr val="tx1"/>
                </a:solidFill>
                <a:latin typeface="Times New Roman" pitchFamily="18" charset="0"/>
              </a:rPr>
              <a:pPr/>
              <a:t>4</a:t>
            </a:fld>
            <a:endParaRPr lang="en-US" altLang="en-US" sz="1000" b="0" dirty="0">
              <a:solidFill>
                <a:schemeClr val="tx1"/>
              </a:solidFill>
              <a:latin typeface="Times New Roman" pitchFamily="18" charset="0"/>
            </a:endParaRPr>
          </a:p>
        </p:txBody>
      </p:sp>
      <p:sp>
        <p:nvSpPr>
          <p:cNvPr id="98307" name="Rectangle 2"/>
          <p:cNvSpPr>
            <a:spLocks noChangeArrowheads="1" noTextEdit="1"/>
          </p:cNvSpPr>
          <p:nvPr>
            <p:ph type="sldImg"/>
          </p:nvPr>
        </p:nvSpPr>
        <p:spPr>
          <a:xfrm>
            <a:off x="2168525" y="706438"/>
            <a:ext cx="2609850" cy="3481387"/>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 you are concerned that people with matches also smoke, and we know that smoking causes lung cancer.  You believe this is why the researcher saw the association that he did.  What can we do to assess this?  We can evaluate matches and lung cancer, getting rid of the effect of smoking.  We call this stratification upon smoking status.  After stratifying by smoking status, you get two 2-by-2 tables.  In each one, all subjects are homogeneous in terms of smoking.  In this table, all the subjects are smokers and in this one all the subjects are non-smokers.  What do we see?  The effect of matches seen in the crude table is no longer seen in the smoking-specific strata.  What we have formally done here is </a:t>
            </a:r>
            <a:r>
              <a:rPr lang="en-US" altLang="en-US" b="1" dirty="0" smtClean="0"/>
              <a:t>adjust,</a:t>
            </a:r>
            <a:r>
              <a:rPr lang="en-US" altLang="en-US" dirty="0" smtClean="0"/>
              <a:t> or </a:t>
            </a:r>
            <a:r>
              <a:rPr lang="en-US" altLang="en-US" b="1" dirty="0" smtClean="0"/>
              <a:t>control</a:t>
            </a:r>
            <a:r>
              <a:rPr lang="en-US" altLang="en-US" dirty="0" smtClean="0"/>
              <a:t> for, or </a:t>
            </a:r>
            <a:r>
              <a:rPr lang="en-US" altLang="en-US" b="1" dirty="0" smtClean="0"/>
              <a:t>stratify</a:t>
            </a:r>
            <a:r>
              <a:rPr lang="en-US" altLang="en-US" dirty="0" smtClean="0"/>
              <a:t> upon, or </a:t>
            </a:r>
            <a:r>
              <a:rPr lang="en-US" altLang="en-US" b="1" dirty="0" smtClean="0"/>
              <a:t>condition</a:t>
            </a:r>
            <a:r>
              <a:rPr lang="en-US" altLang="en-US" dirty="0" smtClean="0"/>
              <a:t> upon smoking and after adjustment, we no longer see an effect of matches in the development of lung cancer.  We will formally return to stratification in the next few weeks.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43106B0E-5F96-4500-993B-430D84BCAFEA}" type="slidenum">
              <a:rPr lang="en-US" altLang="en-US" sz="1000" b="0" i="1">
                <a:solidFill>
                  <a:schemeClr val="tx1"/>
                </a:solidFill>
                <a:latin typeface="Times New Roman" pitchFamily="18" charset="0"/>
              </a:rPr>
              <a:pPr algn="r">
                <a:spcBef>
                  <a:spcPct val="0"/>
                </a:spcBef>
              </a:pPr>
              <a:t>41</a:t>
            </a:fld>
            <a:endParaRPr lang="en-US" altLang="en-US" sz="1000" b="0" i="1" dirty="0">
              <a:solidFill>
                <a:schemeClr val="tx1"/>
              </a:solidFill>
              <a:latin typeface="Times New Roman" pitchFamily="18" charset="0"/>
            </a:endParaRPr>
          </a:p>
        </p:txBody>
      </p:sp>
      <p:sp>
        <p:nvSpPr>
          <p:cNvPr id="258051" name="Rectangle 2"/>
          <p:cNvSpPr>
            <a:spLocks noChangeArrowheads="1" noTextEdit="1"/>
          </p:cNvSpPr>
          <p:nvPr>
            <p:ph type="sldImg"/>
          </p:nvPr>
        </p:nvSpPr>
        <p:spPr>
          <a:xfrm>
            <a:off x="2168525" y="706438"/>
            <a:ext cx="2609850" cy="3481387"/>
          </a:xfrm>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can therefore see how confounding is one type of a non-causal path.  Before we talk about others, we need a note on terminology.  In this DAG, C is the common cause, the underlying root of the problem, and C is definitely a confounder.  However, most experts would also call A, B, X, and Z confounders as well.  This is because adjusting for, for example, by stratification,  A, B, X, and Z will all close (or block) this heretofore open path and it will eliminate confounding.  So, anything we can deal with to manage confounding is called a confounder.  </a:t>
            </a:r>
          </a:p>
          <a:p>
            <a:endParaRPr lang="en-US" altLang="en-US" dirty="0" smtClean="0"/>
          </a:p>
          <a:p>
            <a:r>
              <a:rPr lang="en-US" altLang="en-US" dirty="0" smtClean="0"/>
              <a:t>While most experts will consider A, B, X, and Z confounders, not all </a:t>
            </a:r>
            <a:r>
              <a:rPr lang="en-US" altLang="en-US" dirty="0" smtClean="0"/>
              <a:t>do.  This is just a</a:t>
            </a:r>
            <a:r>
              <a:rPr lang="en-US" altLang="en-US" baseline="0" dirty="0" smtClean="0"/>
              <a:t> semantic argument.  </a:t>
            </a:r>
            <a:r>
              <a:rPr lang="en-US" altLang="en-US" dirty="0" smtClean="0"/>
              <a:t>Instead</a:t>
            </a:r>
            <a:r>
              <a:rPr lang="en-US" altLang="en-US" dirty="0" smtClean="0"/>
              <a:t>, DAGs focus on the process of confounding and how to eliminate it rather than on the </a:t>
            </a:r>
            <a:r>
              <a:rPr lang="en-US" altLang="en-US" dirty="0" smtClean="0"/>
              <a:t>definition of </a:t>
            </a:r>
            <a:r>
              <a:rPr lang="en-US" altLang="en-US" dirty="0" smtClean="0"/>
              <a:t>confounders per se.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2B6384FC-5DC9-4AF2-AF8E-E5189899D068}" type="slidenum">
              <a:rPr lang="en-US" altLang="en-US" sz="1000" b="0">
                <a:solidFill>
                  <a:schemeClr val="tx1"/>
                </a:solidFill>
                <a:latin typeface="Times New Roman" pitchFamily="18" charset="0"/>
              </a:rPr>
              <a:pPr/>
              <a:t>42</a:t>
            </a:fld>
            <a:endParaRPr lang="en-US" altLang="en-US" sz="1000" b="0" dirty="0">
              <a:solidFill>
                <a:schemeClr val="tx1"/>
              </a:solidFill>
              <a:latin typeface="Times New Roman" pitchFamily="18" charset="0"/>
            </a:endParaRPr>
          </a:p>
        </p:txBody>
      </p:sp>
      <p:sp>
        <p:nvSpPr>
          <p:cNvPr id="137219" name="Rectangle 2"/>
          <p:cNvSpPr>
            <a:spLocks noChangeArrowheads="1" noTextEdit="1"/>
          </p:cNvSpPr>
          <p:nvPr>
            <p:ph type="sldImg"/>
          </p:nvPr>
        </p:nvSpPr>
        <p:spPr>
          <a:xfrm>
            <a:off x="2168525" y="706438"/>
            <a:ext cx="2609850" cy="3481387"/>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let’s regroup for a moment and state one of the attractions of DAGs.  The 3 traditional criteria we stated earlier for confounding, which I have re-stated here, are correct,  but they are somewhat abstract. They also take a long time to write.   DAGs make it much easier.  You first draw the system to the best extent you know it.  You then look for common causes of the exposure and disease under study.  If you have common causes, you have a threat from confounding and therefore you need to do </a:t>
            </a:r>
            <a:r>
              <a:rPr lang="en-US" altLang="en-US" dirty="0" smtClean="0"/>
              <a:t>something if you hope to determine the causal relationship</a:t>
            </a:r>
            <a:r>
              <a:rPr lang="en-US" altLang="en-US" baseline="0" dirty="0" smtClean="0"/>
              <a:t> between exposure and disease</a:t>
            </a:r>
            <a:r>
              <a:rPr lang="en-US" altLang="en-US" dirty="0" smtClean="0"/>
              <a:t>.  </a:t>
            </a:r>
            <a:r>
              <a:rPr lang="en-US" altLang="en-US" dirty="0" smtClean="0"/>
              <a:t>What you can do is to adjust for anything on the non-causal path originated by the common cause; if your DAG is correct, this will preclude confounding from occurring.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56CCAD6D-8EE7-419E-A609-CF91A4A2DC85}" type="slidenum">
              <a:rPr lang="en-US" altLang="en-US" sz="1000" b="0" i="1">
                <a:solidFill>
                  <a:schemeClr val="tx1"/>
                </a:solidFill>
                <a:latin typeface="Times New Roman" pitchFamily="18" charset="0"/>
              </a:rPr>
              <a:pPr algn="r">
                <a:spcBef>
                  <a:spcPct val="0"/>
                </a:spcBef>
              </a:pPr>
              <a:t>43</a:t>
            </a:fld>
            <a:endParaRPr lang="en-US" altLang="en-US" sz="1000" b="0" i="1" dirty="0">
              <a:solidFill>
                <a:schemeClr val="tx1"/>
              </a:solidFill>
              <a:latin typeface="Times New Roman" pitchFamily="18" charset="0"/>
            </a:endParaRPr>
          </a:p>
        </p:txBody>
      </p:sp>
      <p:sp>
        <p:nvSpPr>
          <p:cNvPr id="287747" name="Rectangle 2"/>
          <p:cNvSpPr>
            <a:spLocks noChangeArrowheads="1" noTextEdit="1"/>
          </p:cNvSpPr>
          <p:nvPr>
            <p:ph type="sldImg"/>
          </p:nvPr>
        </p:nvSpPr>
        <p:spPr>
          <a:xfrm>
            <a:off x="2168525" y="706438"/>
            <a:ext cx="2609850" cy="3481387"/>
          </a:xfrm>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discussion should be making most of you realize the central challenge in confounding.  DAGs are a nice way to lay out the framework.  However, to fill in the DAGs, you need to identify the common causes.  You really need to be a subject matter expert, and this is why we said at the beginning that confounding is a substantive rather than statistical issue.  The hard part is writing the </a:t>
            </a:r>
            <a:r>
              <a:rPr lang="en-US" altLang="en-US" dirty="0" smtClean="0"/>
              <a:t>DAG and being sure that it</a:t>
            </a:r>
            <a:r>
              <a:rPr lang="en-US" altLang="en-US" baseline="0" dirty="0" smtClean="0"/>
              <a:t> is accurate</a:t>
            </a:r>
            <a:r>
              <a:rPr lang="en-US" altLang="en-US" dirty="0" smtClean="0"/>
              <a:t>.  </a:t>
            </a:r>
            <a:r>
              <a:rPr lang="en-US" altLang="en-US" dirty="0" smtClean="0"/>
              <a:t>The easier part is the statistical techniques to deal with the confounders.   Hence, this is why I advise that before you begin a study you need to spend a few weeks in the library to really understand your surrounding system.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D33CBDE6-F74C-45D0-8B54-3FDD91F22CAC}" type="slidenum">
              <a:rPr lang="en-US" altLang="en-US" sz="1000" b="0">
                <a:solidFill>
                  <a:schemeClr val="tx1"/>
                </a:solidFill>
                <a:latin typeface="Times New Roman" pitchFamily="18" charset="0"/>
              </a:rPr>
              <a:pPr/>
              <a:t>44</a:t>
            </a:fld>
            <a:endParaRPr lang="en-US" altLang="en-US" sz="1000" b="0" dirty="0">
              <a:solidFill>
                <a:schemeClr val="tx1"/>
              </a:solidFill>
              <a:latin typeface="Times New Roman" pitchFamily="18" charset="0"/>
            </a:endParaRPr>
          </a:p>
        </p:txBody>
      </p:sp>
      <p:sp>
        <p:nvSpPr>
          <p:cNvPr id="96259" name="Rectangle 2"/>
          <p:cNvSpPr>
            <a:spLocks noChangeArrowheads="1" noTextEdit="1"/>
          </p:cNvSpPr>
          <p:nvPr>
            <p:ph type="sldImg"/>
          </p:nvPr>
        </p:nvSpPr>
        <p:spPr>
          <a:xfrm>
            <a:off x="2136775" y="706438"/>
            <a:ext cx="2670175" cy="3559175"/>
          </a:xfrm>
          <a:ln/>
        </p:spPr>
      </p:sp>
      <p:sp>
        <p:nvSpPr>
          <p:cNvPr id="96260" name="Rectangle 3"/>
          <p:cNvSpPr>
            <a:spLocks noGrp="1" noChangeArrowheads="1"/>
          </p:cNvSpPr>
          <p:nvPr>
            <p:ph type="body" idx="1"/>
          </p:nvPr>
        </p:nvSpPr>
        <p:spPr>
          <a:xfrm>
            <a:off x="228600" y="4433888"/>
            <a:ext cx="6446838"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z="1400" dirty="0" smtClean="0">
                <a:solidFill>
                  <a:srgbClr val="000000"/>
                </a:solidFill>
                <a:latin typeface="Arial" pitchFamily="34" charset="0"/>
              </a:rPr>
              <a:t>Returning back to our outline, let’s talk about some</a:t>
            </a:r>
            <a:r>
              <a:rPr lang="en-US" altLang="en-US" sz="1400" baseline="0" dirty="0" smtClean="0">
                <a:solidFill>
                  <a:srgbClr val="000000"/>
                </a:solidFill>
                <a:latin typeface="Arial" pitchFamily="34" charset="0"/>
              </a:rPr>
              <a:t> other utility of DAGs.</a:t>
            </a:r>
            <a:endParaRPr lang="en-US" altLang="en-US" sz="1400" dirty="0" smtClean="0">
              <a:solidFill>
                <a:srgbClr val="000000"/>
              </a:solidFill>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A046BD06-3691-4E54-914C-51ECB9AF2B59}" type="slidenum">
              <a:rPr lang="en-US" altLang="en-US" sz="1000" b="0" i="1">
                <a:solidFill>
                  <a:schemeClr val="tx1"/>
                </a:solidFill>
                <a:latin typeface="Times New Roman" pitchFamily="18" charset="0"/>
              </a:rPr>
              <a:pPr algn="r">
                <a:spcBef>
                  <a:spcPct val="0"/>
                </a:spcBef>
              </a:pPr>
              <a:t>45</a:t>
            </a:fld>
            <a:endParaRPr lang="en-US" altLang="en-US" sz="1000" b="0" i="1" dirty="0">
              <a:solidFill>
                <a:schemeClr val="tx1"/>
              </a:solidFill>
              <a:latin typeface="Times New Roman" pitchFamily="18" charset="0"/>
            </a:endParaRPr>
          </a:p>
        </p:txBody>
      </p:sp>
      <p:sp>
        <p:nvSpPr>
          <p:cNvPr id="263171" name="Rectangle 2"/>
          <p:cNvSpPr>
            <a:spLocks noChangeArrowheads="1" noTextEdit="1"/>
          </p:cNvSpPr>
          <p:nvPr>
            <p:ph type="sldImg"/>
          </p:nvPr>
        </p:nvSpPr>
        <p:spPr>
          <a:xfrm>
            <a:off x="2168525" y="706438"/>
            <a:ext cx="2609850" cy="3481387"/>
          </a:xfrm>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Although our entire focus today has thus far been about confounding, it turns out that DAGs can tell us a lot more about bias.  This is because confounding paths are not the only type of non-causal paths that can be depicted on DAGs.  </a:t>
            </a:r>
          </a:p>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6879C98E-97A0-4880-82BA-62D4BD7521D4}" type="slidenum">
              <a:rPr lang="en-US" altLang="en-US" sz="1000" b="0" i="1">
                <a:solidFill>
                  <a:schemeClr val="tx1"/>
                </a:solidFill>
                <a:latin typeface="Times New Roman" pitchFamily="18" charset="0"/>
              </a:rPr>
              <a:pPr algn="r">
                <a:spcBef>
                  <a:spcPct val="0"/>
                </a:spcBef>
              </a:pPr>
              <a:t>46</a:t>
            </a:fld>
            <a:endParaRPr lang="en-US" altLang="en-US" sz="1000" b="0" i="1" dirty="0">
              <a:solidFill>
                <a:schemeClr val="tx1"/>
              </a:solidFill>
              <a:latin typeface="Times New Roman" pitchFamily="18" charset="0"/>
            </a:endParaRPr>
          </a:p>
        </p:txBody>
      </p:sp>
      <p:sp>
        <p:nvSpPr>
          <p:cNvPr id="265219" name="Rectangle 2"/>
          <p:cNvSpPr>
            <a:spLocks noChangeArrowheads="1" noTextEdit="1"/>
          </p:cNvSpPr>
          <p:nvPr>
            <p:ph type="sldImg"/>
          </p:nvPr>
        </p:nvSpPr>
        <p:spPr>
          <a:xfrm>
            <a:off x="2168525" y="706438"/>
            <a:ext cx="2609850" cy="3481387"/>
          </a:xfrm>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motivate this with an example.   Let’s say we are interested in the effect of dietary folate intake on birth defects.   If we are performing an observational study, as many have done on this issue, what should we do with the stillbirths that occur?  To address this, we can look at data that came from the Slone Epidemiology Unit Birth Defects Study, an observational study in the East Coast.  In these data, stillbirths are associated with folate intake, with women who had high folate intake having half the odds of having a stillborn even among births with no demonstrable birth defect.  The odds ratio was 0.5.  Stillbirths are also associated with birth defects per se.  Among </a:t>
            </a:r>
            <a:r>
              <a:rPr lang="en-US" altLang="en-US" dirty="0" smtClean="0"/>
              <a:t>births</a:t>
            </a:r>
            <a:r>
              <a:rPr lang="en-US" altLang="en-US" baseline="0" dirty="0" smtClean="0"/>
              <a:t> </a:t>
            </a:r>
            <a:r>
              <a:rPr lang="en-US" altLang="en-US" dirty="0" smtClean="0"/>
              <a:t>with </a:t>
            </a:r>
            <a:r>
              <a:rPr lang="en-US" altLang="en-US" dirty="0" smtClean="0"/>
              <a:t>birth defects, the odds were 15 fold higher that the child was born stillborn than children without birth defects.  Moreover, in the past, other investigators have commonly adjusted for stillborns in this kind of work.  What should we do here?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7E6819BA-0EE5-49FB-AEA3-F710AF2590C7}" type="slidenum">
              <a:rPr lang="en-US" altLang="en-US" sz="1000" b="0" i="1">
                <a:solidFill>
                  <a:schemeClr val="tx1"/>
                </a:solidFill>
                <a:latin typeface="Times New Roman" pitchFamily="18" charset="0"/>
              </a:rPr>
              <a:pPr algn="r">
                <a:spcBef>
                  <a:spcPct val="0"/>
                </a:spcBef>
              </a:pPr>
              <a:t>47</a:t>
            </a:fld>
            <a:endParaRPr lang="en-US" altLang="en-US" sz="1000" b="0" i="1" dirty="0">
              <a:solidFill>
                <a:schemeClr val="tx1"/>
              </a:solidFill>
              <a:latin typeface="Times New Roman" pitchFamily="18" charset="0"/>
            </a:endParaRPr>
          </a:p>
        </p:txBody>
      </p:sp>
      <p:sp>
        <p:nvSpPr>
          <p:cNvPr id="267267" name="Rectangle 2"/>
          <p:cNvSpPr>
            <a:spLocks noChangeArrowheads="1" noTextEdit="1"/>
          </p:cNvSpPr>
          <p:nvPr>
            <p:ph type="sldImg"/>
          </p:nvPr>
        </p:nvSpPr>
        <p:spPr>
          <a:xfrm>
            <a:off x="2168525" y="706438"/>
            <a:ext cx="2609850" cy="3481387"/>
          </a:xfrm>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Should we adjust for stillborn pregnancies in our analysis?</a:t>
            </a:r>
          </a:p>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3CD3E324-B373-43AE-8F6D-1C6DAE67C8B7}" type="slidenum">
              <a:rPr lang="en-US" altLang="en-US" sz="1000" b="0" i="1">
                <a:solidFill>
                  <a:schemeClr val="tx1"/>
                </a:solidFill>
                <a:latin typeface="Times New Roman" pitchFamily="18" charset="0"/>
              </a:rPr>
              <a:pPr algn="r">
                <a:spcBef>
                  <a:spcPct val="0"/>
                </a:spcBef>
              </a:pPr>
              <a:t>48</a:t>
            </a:fld>
            <a:endParaRPr lang="en-US" altLang="en-US" sz="1000" b="0" i="1" dirty="0">
              <a:solidFill>
                <a:schemeClr val="tx1"/>
              </a:solidFill>
              <a:latin typeface="Times New Roman" pitchFamily="18" charset="0"/>
            </a:endParaRPr>
          </a:p>
        </p:txBody>
      </p:sp>
      <p:sp>
        <p:nvSpPr>
          <p:cNvPr id="279555" name="Rectangle 2"/>
          <p:cNvSpPr>
            <a:spLocks noChangeArrowheads="1" noTextEdit="1"/>
          </p:cNvSpPr>
          <p:nvPr>
            <p:ph type="sldImg"/>
          </p:nvPr>
        </p:nvSpPr>
        <p:spPr>
          <a:xfrm>
            <a:off x="2168525" y="706438"/>
            <a:ext cx="2609850" cy="3481387"/>
          </a:xfrm>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Correct answer is no.</a:t>
            </a:r>
          </a:p>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99325963-3FDF-4252-A29E-FA17818FBF25}" type="slidenum">
              <a:rPr lang="en-US" altLang="en-US" sz="1000" b="0" i="1">
                <a:solidFill>
                  <a:schemeClr val="tx1"/>
                </a:solidFill>
                <a:latin typeface="Times New Roman" pitchFamily="18" charset="0"/>
              </a:rPr>
              <a:pPr algn="r">
                <a:spcBef>
                  <a:spcPct val="0"/>
                </a:spcBef>
              </a:pPr>
              <a:t>49</a:t>
            </a:fld>
            <a:endParaRPr lang="en-US" altLang="en-US" sz="1000" b="0" i="1" dirty="0">
              <a:solidFill>
                <a:schemeClr val="tx1"/>
              </a:solidFill>
              <a:latin typeface="Times New Roman" pitchFamily="18" charset="0"/>
            </a:endParaRPr>
          </a:p>
        </p:txBody>
      </p:sp>
      <p:sp>
        <p:nvSpPr>
          <p:cNvPr id="271363" name="Rectangle 2"/>
          <p:cNvSpPr>
            <a:spLocks noChangeArrowheads="1" noTextEdit="1"/>
          </p:cNvSpPr>
          <p:nvPr>
            <p:ph type="sldImg"/>
          </p:nvPr>
        </p:nvSpPr>
        <p:spPr>
          <a:xfrm>
            <a:off x="2162175" y="698500"/>
            <a:ext cx="2622550" cy="3495675"/>
          </a:xfrm>
          <a:ln/>
        </p:spPr>
      </p:sp>
      <p:sp>
        <p:nvSpPr>
          <p:cNvPr id="271364"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Before we explain the answer, here are the data.  On top is the crude analysis.  The odds ratio is 0.65  and you can see the confidence interval.  The interpretation is that high folate intake nearly halves the odds of birth defects.  If we do believe we should adjust for stillbirth deaths, we can do so here with stratification.  We see that the adjusted OR is 0.80, and this is no longer statistically significant.  This appears to be an example of positive confounding, and </a:t>
            </a:r>
            <a:r>
              <a:rPr lang="en-US" altLang="en-US" dirty="0" smtClean="0"/>
              <a:t>our </a:t>
            </a:r>
            <a:r>
              <a:rPr lang="en-US" altLang="en-US" dirty="0" smtClean="0"/>
              <a:t>public health implication is that there is no reason for women to supplement their diets with </a:t>
            </a:r>
            <a:r>
              <a:rPr lang="en-US" altLang="en-US" dirty="0" smtClean="0"/>
              <a:t>folate in order to prevent</a:t>
            </a:r>
            <a:r>
              <a:rPr lang="en-US" altLang="en-US" baseline="0" dirty="0" smtClean="0"/>
              <a:t> birth defects</a:t>
            </a:r>
            <a:r>
              <a:rPr lang="en-US" altLang="en-US" dirty="0" smtClean="0"/>
              <a:t>.  </a:t>
            </a:r>
            <a:r>
              <a:rPr lang="en-US" altLang="en-US" dirty="0" smtClean="0"/>
              <a:t>Anyone opposed to this implication?  Well, you should be, because we now know from randomized clinical trials that folate supplementation does reduce the incidence of birth defects.   Hence, the adjusted OR must be incorrect.  What went wrong?</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9A6CB081-7718-4CB6-924D-8C2BF230F3E0}" type="slidenum">
              <a:rPr lang="en-US" altLang="en-US" sz="1000" b="0" i="1">
                <a:solidFill>
                  <a:schemeClr val="tx1"/>
                </a:solidFill>
                <a:latin typeface="Times New Roman" pitchFamily="18" charset="0"/>
              </a:rPr>
              <a:pPr algn="r">
                <a:spcBef>
                  <a:spcPct val="0"/>
                </a:spcBef>
              </a:pPr>
              <a:t>50</a:t>
            </a:fld>
            <a:endParaRPr lang="en-US" altLang="en-US" sz="1000" b="0" i="1" dirty="0">
              <a:solidFill>
                <a:schemeClr val="tx1"/>
              </a:solidFill>
              <a:latin typeface="Times New Roman" pitchFamily="18" charset="0"/>
            </a:endParaRPr>
          </a:p>
        </p:txBody>
      </p:sp>
      <p:sp>
        <p:nvSpPr>
          <p:cNvPr id="273411" name="Rectangle 2"/>
          <p:cNvSpPr>
            <a:spLocks noChangeArrowheads="1" noTextEdit="1"/>
          </p:cNvSpPr>
          <p:nvPr>
            <p:ph type="sldImg"/>
          </p:nvPr>
        </p:nvSpPr>
        <p:spPr>
          <a:xfrm>
            <a:off x="2168525" y="706438"/>
            <a:ext cx="2609850" cy="3481387"/>
          </a:xfrm>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(colliding towards them).  It turns that if you do a little math, adjusting for colliders actually open paths because it induces a relationship between the two factors which are parents of the collider, even when one did not exist before.  </a:t>
            </a:r>
            <a:r>
              <a:rPr lang="en-US" altLang="en-US" dirty="0" smtClean="0"/>
              <a:t>We</a:t>
            </a:r>
            <a:r>
              <a:rPr lang="en-US" altLang="en-US" baseline="0" dirty="0" smtClean="0"/>
              <a:t> demonstrated this earlier in our example of looking at the relationship between wealth and intelligence at a study done at Harvard (during the Selection Bias lecture).  </a:t>
            </a:r>
            <a:r>
              <a:rPr lang="en-US" altLang="en-US" dirty="0" smtClean="0"/>
              <a:t>The </a:t>
            </a:r>
            <a:r>
              <a:rPr lang="en-US" altLang="en-US" dirty="0" smtClean="0"/>
              <a:t>end result is that this actually causes bias, in other words, gives a spurious answer.  This is harmful.  We thought we were doing a good thing by adjusting but it has actually gotten us into trouble.  I have depicted the adjustment for a collider with the creation of undirected edges which are interpreted as going in either direction.  In other words, these edges carry a numerical association with them but it is not causal.  These undirected edges are an open highway for a </a:t>
            </a:r>
            <a:r>
              <a:rPr lang="en-US" altLang="en-US" dirty="0" smtClean="0"/>
              <a:t>non-causal backdoor </a:t>
            </a:r>
            <a:r>
              <a:rPr lang="en-US" altLang="en-US" dirty="0" smtClean="0"/>
              <a:t>path between folate and birth defects.  A critical advantage of DAGs is that they make colliders readily apparent to the naked eye.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E0453A39-775F-4966-B325-D4DC50103B8F}" type="slidenum">
              <a:rPr lang="en-US" altLang="en-US" sz="1000" b="0">
                <a:solidFill>
                  <a:schemeClr val="tx1"/>
                </a:solidFill>
                <a:latin typeface="Times New Roman" pitchFamily="18" charset="0"/>
              </a:rPr>
              <a:pPr/>
              <a:t>5</a:t>
            </a:fld>
            <a:endParaRPr lang="en-US" altLang="en-US" sz="1000" b="0" dirty="0">
              <a:solidFill>
                <a:schemeClr val="tx1"/>
              </a:solidFill>
              <a:latin typeface="Times New Roman" pitchFamily="18" charset="0"/>
            </a:endParaRPr>
          </a:p>
        </p:txBody>
      </p:sp>
      <p:sp>
        <p:nvSpPr>
          <p:cNvPr id="99331" name="Rectangle 2"/>
          <p:cNvSpPr>
            <a:spLocks noChangeArrowheads="1" noTextEdit="1"/>
          </p:cNvSpPr>
          <p:nvPr>
            <p:ph type="sldImg"/>
          </p:nvPr>
        </p:nvSpPr>
        <p:spPr>
          <a:xfrm>
            <a:off x="2168525" y="706438"/>
            <a:ext cx="2609850" cy="3481387"/>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illustrates how confounding can create an apparent effect even when there is truly no effect.  What is the proper terminology for this?</a:t>
            </a:r>
          </a:p>
          <a:p>
            <a:endParaRPr lang="en-US" altLang="en-US" dirty="0" smtClean="0"/>
          </a:p>
          <a:p>
            <a:r>
              <a:rPr lang="en-US" altLang="en-US" dirty="0" smtClean="0"/>
              <a:t>In the relationship between matches and smoking, smoking is a </a:t>
            </a:r>
            <a:r>
              <a:rPr lang="en-US" altLang="en-US" b="1" dirty="0" smtClean="0"/>
              <a:t>confounding factor</a:t>
            </a:r>
            <a:r>
              <a:rPr lang="en-US" altLang="en-US" dirty="0" smtClean="0"/>
              <a:t> or more simply a </a:t>
            </a:r>
            <a:r>
              <a:rPr lang="en-US" altLang="en-US" b="1" dirty="0" smtClean="0"/>
              <a:t>confounder</a:t>
            </a:r>
            <a:r>
              <a:rPr lang="en-US" altLang="en-US" dirty="0" smtClean="0"/>
              <a:t>.  Smoking </a:t>
            </a:r>
            <a:r>
              <a:rPr lang="en-US" altLang="en-US" b="1" dirty="0" smtClean="0"/>
              <a:t>confounds</a:t>
            </a:r>
            <a:r>
              <a:rPr lang="en-US" altLang="en-US" dirty="0" smtClean="0"/>
              <a:t> the relationship between matches and lung cancer.  </a:t>
            </a:r>
          </a:p>
          <a:p>
            <a:endParaRPr lang="en-US" altLang="en-US" dirty="0" smtClean="0"/>
          </a:p>
          <a:p>
            <a:r>
              <a:rPr lang="en-US" altLang="en-US" dirty="0" smtClean="0"/>
              <a:t>So, you can see that in clinical and epidemiologic research the word confounding has a very specific meaning as opposed to the use of confounding in everyday language where it usually just means anything that is causing confusion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377E5ABB-B55E-452C-9D2D-A3430D5D929D}" type="slidenum">
              <a:rPr lang="en-US" altLang="en-US" sz="1000" b="0" i="1">
                <a:solidFill>
                  <a:schemeClr val="tx1"/>
                </a:solidFill>
                <a:latin typeface="Times New Roman" pitchFamily="18" charset="0"/>
              </a:rPr>
              <a:pPr algn="r">
                <a:spcBef>
                  <a:spcPct val="0"/>
                </a:spcBef>
              </a:pPr>
              <a:t>51</a:t>
            </a:fld>
            <a:endParaRPr lang="en-US" altLang="en-US" sz="1000" b="0" i="1" dirty="0">
              <a:solidFill>
                <a:schemeClr val="tx1"/>
              </a:solidFill>
              <a:latin typeface="Times New Roman" pitchFamily="18" charset="0"/>
            </a:endParaRPr>
          </a:p>
        </p:txBody>
      </p:sp>
      <p:sp>
        <p:nvSpPr>
          <p:cNvPr id="281603" name="Rectangle 2"/>
          <p:cNvSpPr>
            <a:spLocks noChangeArrowheads="1" noTextEdit="1"/>
          </p:cNvSpPr>
          <p:nvPr>
            <p:ph type="sldImg"/>
          </p:nvPr>
        </p:nvSpPr>
        <p:spPr>
          <a:xfrm>
            <a:off x="2168525" y="706438"/>
            <a:ext cx="2609850" cy="3481387"/>
          </a:xfrm>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These “colliders” are important because they are the basis of the other type of a non-causal path.  Colliders are also known as a “common effect”.  They are the common effect of two parents.  If you control for a collider, say by stratification, you induce a relationship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ABD5876B-B887-405D-801D-FE883CF31442}" type="slidenum">
              <a:rPr lang="en-US" altLang="en-US" sz="1000" b="0" i="1">
                <a:solidFill>
                  <a:schemeClr val="tx1"/>
                </a:solidFill>
                <a:latin typeface="Times New Roman" pitchFamily="18" charset="0"/>
              </a:rPr>
              <a:pPr algn="r">
                <a:spcBef>
                  <a:spcPct val="0"/>
                </a:spcBef>
              </a:pPr>
              <a:t>52</a:t>
            </a:fld>
            <a:endParaRPr lang="en-US" altLang="en-US" sz="1000" b="0" i="1" dirty="0">
              <a:solidFill>
                <a:schemeClr val="tx1"/>
              </a:solidFill>
              <a:latin typeface="Times New Roman" pitchFamily="18" charset="0"/>
            </a:endParaRPr>
          </a:p>
        </p:txBody>
      </p:sp>
      <p:sp>
        <p:nvSpPr>
          <p:cNvPr id="275459" name="Rectangle 2"/>
          <p:cNvSpPr>
            <a:spLocks noChangeArrowheads="1" noTextEdit="1"/>
          </p:cNvSpPr>
          <p:nvPr>
            <p:ph type="sldImg"/>
          </p:nvPr>
        </p:nvSpPr>
        <p:spPr>
          <a:xfrm>
            <a:off x="2168525" y="706438"/>
            <a:ext cx="2609850" cy="3481387"/>
          </a:xfrm>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understand mathematically how this induces bias, consider the situation of a pair of dice, die A and die.  Let’s say we are interested in knowing whether the result of die A causes the result of die B.  Of course, you know that the two die must be independent. In other words, if you roll one, it tells you nothing about the roll of the other.  What if we (foolishly) stratify upon the sum of the </a:t>
            </a:r>
            <a:r>
              <a:rPr lang="en-US" altLang="en-US" dirty="0" smtClean="0"/>
              <a:t>dice when looking at the</a:t>
            </a:r>
            <a:r>
              <a:rPr lang="en-US" altLang="en-US" baseline="0" dirty="0" smtClean="0"/>
              <a:t> relationship between die A and die B</a:t>
            </a:r>
            <a:r>
              <a:rPr lang="en-US" altLang="en-US" dirty="0" smtClean="0"/>
              <a:t>?  Stratifying </a:t>
            </a:r>
            <a:r>
              <a:rPr lang="en-US" altLang="en-US" dirty="0" smtClean="0"/>
              <a:t>means to hold the result </a:t>
            </a:r>
            <a:r>
              <a:rPr lang="en-US" altLang="en-US" dirty="0" smtClean="0"/>
              <a:t>of </a:t>
            </a:r>
            <a:r>
              <a:rPr lang="en-US" altLang="en-US" dirty="0" smtClean="0"/>
              <a:t>the </a:t>
            </a:r>
            <a:r>
              <a:rPr lang="en-US" altLang="en-US" dirty="0" smtClean="0"/>
              <a:t>sum of the die </a:t>
            </a:r>
            <a:r>
              <a:rPr lang="en-US" altLang="en-US" dirty="0" smtClean="0"/>
              <a:t>constant.  As you can see by this DAG, this is the same as stratifying upon a collider, because A is causally related to the sum of A and B, and  B is also causally related to the sum of A+B.</a:t>
            </a:r>
          </a:p>
          <a:p>
            <a:endParaRPr lang="en-US" altLang="en-US" dirty="0" smtClean="0"/>
          </a:p>
          <a:p>
            <a:r>
              <a:rPr lang="en-US" altLang="en-US" dirty="0" smtClean="0"/>
              <a:t>What happens if we do stratify?  Let’s look in the stratum where the sum is, for example, 7.  In this stratum, if we know A (say, 1) then we know B.  If A is 3, B must be 4.  </a:t>
            </a:r>
          </a:p>
          <a:p>
            <a:endParaRPr lang="en-US" altLang="en-US" dirty="0" smtClean="0"/>
          </a:p>
          <a:p>
            <a:r>
              <a:rPr lang="en-US" altLang="en-US" dirty="0" smtClean="0"/>
              <a:t>Earlier, we said that A and B were independent.  Now, however, once we stratify upon the sum, if we know A, we know B.  We have induced a relationship between A and B that otherwise did not exist. This must be wrong (biased), and it is biased all because we adjusted for a </a:t>
            </a:r>
            <a:r>
              <a:rPr lang="en-US" altLang="en-US" dirty="0" smtClean="0"/>
              <a:t>collider. </a:t>
            </a:r>
            <a:endParaRPr lang="en-US" altLang="en-US" dirty="0" smtClean="0"/>
          </a:p>
          <a:p>
            <a:endParaRPr lang="en-US" altLang="en-US" dirty="0" smtClean="0"/>
          </a:p>
          <a:p>
            <a:r>
              <a:rPr lang="en-US" altLang="en-US" dirty="0" smtClean="0"/>
              <a:t>While this may sound foreign to you initially, it is quite intuitive.  If some entity is known to be caused by two factors (say factor A and B), then if you have a person in front of you with the entity and he has one of the 2 factors (say A), then it more likely that he does not have the other factor, B, than would be someone who did not have A.  So, among persons with the entity, there will be an inverse relationship between A and B, which is entirely an artifact.  </a:t>
            </a:r>
            <a:r>
              <a:rPr lang="en-US" altLang="en-US" dirty="0" smtClean="0"/>
              <a:t> We</a:t>
            </a:r>
            <a:r>
              <a:rPr lang="en-US" altLang="en-US" baseline="0" dirty="0" smtClean="0"/>
              <a:t> discussed this earlier in the Selection Bias lecture in the example evaluating the relationship between wealth and intelligence performed amongst students at Harvard.</a:t>
            </a:r>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noTextEdit="1"/>
          </p:cNvSpPr>
          <p:nvPr>
            <p:ph type="sldImg"/>
          </p:nvPr>
        </p:nvSpPr>
        <p:spPr>
          <a:xfrm>
            <a:off x="2168525" y="706438"/>
            <a:ext cx="2609850" cy="3481387"/>
          </a:xfrm>
          <a:ln/>
        </p:spPr>
      </p:sp>
      <p:sp>
        <p:nvSpPr>
          <p:cNvPr id="33382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try another question.  What does this DAG depict?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noTextEdit="1"/>
          </p:cNvSpPr>
          <p:nvPr>
            <p:ph type="sldImg"/>
          </p:nvPr>
        </p:nvSpPr>
        <p:spPr>
          <a:xfrm>
            <a:off x="2168525" y="706438"/>
            <a:ext cx="2609850" cy="3481387"/>
          </a:xfrm>
          <a:ln/>
        </p:spPr>
      </p:sp>
      <p:sp>
        <p:nvSpPr>
          <p:cNvPr id="33587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answer is C Selection Bias.  </a:t>
            </a:r>
          </a:p>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55</a:t>
            </a:fld>
            <a:endParaRPr lang="en-US" dirty="0"/>
          </a:p>
        </p:txBody>
      </p:sp>
      <p:sp>
        <p:nvSpPr>
          <p:cNvPr id="153603" name="Rectangle 2"/>
          <p:cNvSpPr>
            <a:spLocks noGrp="1" noRot="1" noChangeAspect="1" noChangeArrowheads="1" noTextEdit="1"/>
          </p:cNvSpPr>
          <p:nvPr>
            <p:ph type="sldImg"/>
          </p:nvPr>
        </p:nvSpPr>
        <p:spPr>
          <a:xfrm>
            <a:off x="2168525" y="706438"/>
            <a:ext cx="2609850" cy="3481387"/>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a person’s selection into a study or his retention must be influenced by/ associated with BOTH his/her exposure and outcome (e.g., disease).   We showed this with rudimentary diagrams which we hinted at were DAGs.  Now, we know what DAGs are.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noTextEdit="1"/>
          </p:cNvSpPr>
          <p:nvPr>
            <p:ph type="sldImg"/>
          </p:nvPr>
        </p:nvSpPr>
        <p:spPr>
          <a:xfrm>
            <a:off x="2160588" y="698500"/>
            <a:ext cx="2622550" cy="3495675"/>
          </a:xfrm>
          <a:ln/>
        </p:spPr>
      </p:sp>
      <p:sp>
        <p:nvSpPr>
          <p:cNvPr id="340995" name="Rectangle 3"/>
          <p:cNvSpPr>
            <a:spLocks noChangeArrowheads="1"/>
          </p:cNvSpPr>
          <p:nvPr>
            <p:ph type="body" idx="1"/>
          </p:nvPr>
        </p:nvSpPr>
        <p:spPr>
          <a:xfrm>
            <a:off x="923925" y="4427538"/>
            <a:ext cx="5099050"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trick to understanding this is recognizing that w</a:t>
            </a:r>
            <a:r>
              <a:rPr lang="en-US" altLang="en-US" sz="1400" dirty="0" smtClean="0"/>
              <a:t>hen we analyze data from only subjects who are available to </a:t>
            </a:r>
            <a:r>
              <a:rPr lang="en-US" altLang="en-US" sz="1400" dirty="0" smtClean="0"/>
              <a:t>us – as opposed to a</a:t>
            </a:r>
            <a:r>
              <a:rPr lang="en-US" altLang="en-US" sz="1400" baseline="0" dirty="0" smtClean="0"/>
              <a:t> random sample from the general population  -- </a:t>
            </a:r>
            <a:r>
              <a:rPr lang="en-US" altLang="en-US" sz="1400" dirty="0" smtClean="0"/>
              <a:t> </a:t>
            </a:r>
            <a:r>
              <a:rPr lang="en-US" altLang="en-US" sz="1400" dirty="0" smtClean="0"/>
              <a:t>(either via initial selection or subsequent retention), this is </a:t>
            </a:r>
            <a:r>
              <a:rPr lang="en-US" altLang="en-US" sz="1400" u="sng" dirty="0" smtClean="0"/>
              <a:t>equivalent to conditioning</a:t>
            </a:r>
            <a:r>
              <a:rPr lang="en-US" altLang="en-US" sz="1400" dirty="0" smtClean="0"/>
              <a:t> upon their being available.  Think of everyone in the world being given a variable for participating in your study.  1 means they are in and 0 they are out.  When we analyze our data, we are restricting to those with variable = 1.  We rarely think about this, but this is what is happening.  This is conditioning upon being available to us as researchers.  When selection or retention is influenced by both exposure and disease, as shown here, selection or retention meets the definition of a </a:t>
            </a:r>
            <a:r>
              <a:rPr lang="en-US" altLang="en-US" sz="1400" dirty="0" smtClean="0"/>
              <a:t>collider.   </a:t>
            </a:r>
            <a:r>
              <a:rPr lang="en-US" altLang="en-US" sz="1400" dirty="0" smtClean="0"/>
              <a:t>We already know how this is the recipe for selection bias.  We now can see how selection bias can be seen as originating from conditioning on a collider.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ChangeArrowheads="1" noTextEdit="1"/>
          </p:cNvSpPr>
          <p:nvPr>
            <p:ph type="sldImg"/>
          </p:nvPr>
        </p:nvSpPr>
        <p:spPr>
          <a:xfrm>
            <a:off x="2168525" y="706438"/>
            <a:ext cx="2609850" cy="3481387"/>
          </a:xfrm>
          <a:ln/>
        </p:spPr>
      </p:sp>
      <p:sp>
        <p:nvSpPr>
          <p:cNvPr id="3471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then, are the scenarios where we condition on a collider.</a:t>
            </a:r>
          </a:p>
          <a:p>
            <a:endParaRPr lang="en-US" altLang="en-US" dirty="0" smtClean="0"/>
          </a:p>
          <a:p>
            <a:r>
              <a:rPr lang="en-US" altLang="en-US" dirty="0" smtClean="0"/>
              <a:t>Well, we just mentioned one, which are the intentional or unintentional activities related to which subjects are selected for or are in retained in a study.  In other words, when selection/retention are influenced by both exposure and outcome.  This is the classic scenario of selection bias.  </a:t>
            </a:r>
          </a:p>
          <a:p>
            <a:endParaRPr lang="en-US" altLang="en-US" dirty="0" smtClean="0"/>
          </a:p>
          <a:p>
            <a:r>
              <a:rPr lang="en-US" altLang="en-US" dirty="0" smtClean="0"/>
              <a:t>Another scenario is the inadvertent adjustment (via restriction, matching, stratification, or regression) on a collider that might be done by a naïve investigator during the design or analysis of a study.  Usually, this is done (inappropriately) while attempting to manage confounding. We saw an example of this in the folate, stillbirths, and birth defects example.  There are a few other </a:t>
            </a:r>
            <a:r>
              <a:rPr lang="en-US" altLang="en-US" dirty="0" smtClean="0"/>
              <a:t>related</a:t>
            </a:r>
            <a:r>
              <a:rPr lang="en-US" altLang="en-US" baseline="0" dirty="0" smtClean="0"/>
              <a:t> </a:t>
            </a:r>
            <a:r>
              <a:rPr lang="en-US" altLang="en-US" dirty="0" smtClean="0"/>
              <a:t>scenarios </a:t>
            </a:r>
            <a:r>
              <a:rPr lang="en-US" altLang="en-US" dirty="0" smtClean="0"/>
              <a:t>as </a:t>
            </a:r>
            <a:r>
              <a:rPr lang="en-US" altLang="en-US" dirty="0" smtClean="0"/>
              <a:t>well.  Missing data is one of them.  When</a:t>
            </a:r>
            <a:r>
              <a:rPr lang="en-US" altLang="en-US" baseline="0" dirty="0" smtClean="0"/>
              <a:t> we only use the data that are NOT missing, we are conditioning on available data.  To the extent that the available data is related to both exposure and outcome, this is conditioning on a collider.  </a:t>
            </a:r>
            <a:endParaRPr lang="en-US" altLang="en-US" dirty="0" smtClean="0"/>
          </a:p>
          <a:p>
            <a:endParaRPr lang="en-US" altLang="en-US" dirty="0" smtClean="0"/>
          </a:p>
          <a:p>
            <a:r>
              <a:rPr lang="en-US" altLang="en-US" dirty="0" smtClean="0"/>
              <a:t>What is really interesting is that some methodologic leaders call anything that involves conditioning on a collider “selection bias”.  </a:t>
            </a:r>
            <a:r>
              <a:rPr lang="en-US" altLang="en-US" dirty="0" smtClean="0"/>
              <a:t>Such thinking</a:t>
            </a:r>
            <a:r>
              <a:rPr lang="en-US" altLang="en-US" baseline="0" dirty="0" smtClean="0"/>
              <a:t> provides a crystal clear distinction between the concepts of confounding and selection bias.  </a:t>
            </a:r>
            <a:r>
              <a:rPr lang="en-US" altLang="en-US" dirty="0" smtClean="0"/>
              <a:t>You </a:t>
            </a:r>
            <a:r>
              <a:rPr lang="en-US" altLang="en-US" dirty="0" smtClean="0"/>
              <a:t>can read more about this in the article by Hernan in 2004 in Epidemiology which was optional reading a few weeks ago..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noTextEdit="1"/>
          </p:cNvSpPr>
          <p:nvPr>
            <p:ph type="sldImg"/>
          </p:nvPr>
        </p:nvSpPr>
        <p:spPr>
          <a:xfrm>
            <a:off x="2168525" y="706438"/>
            <a:ext cx="2609850" cy="3481387"/>
          </a:xfrm>
          <a:ln/>
        </p:spPr>
      </p:sp>
      <p:sp>
        <p:nvSpPr>
          <p:cNvPr id="34816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Now that we have seen how DAGs can encode (i.e., show us) both confounding and selection bias, the best advice is:</a:t>
            </a:r>
          </a:p>
          <a:p>
            <a:endParaRPr lang="en-US" altLang="en-US" dirty="0" smtClean="0"/>
          </a:p>
          <a:p>
            <a:r>
              <a:rPr lang="en-US" altLang="en-US" sz="1400" dirty="0" smtClean="0"/>
              <a:t>Keep the causal paths open (unblocked)</a:t>
            </a:r>
          </a:p>
          <a:p>
            <a:r>
              <a:rPr lang="en-US" altLang="en-US" sz="1400" dirty="0" smtClean="0"/>
              <a:t>Close (i.e., block) the non-causal paths</a:t>
            </a:r>
          </a:p>
          <a:p>
            <a:r>
              <a:rPr lang="en-US" altLang="en-US" sz="1400" dirty="0" smtClean="0"/>
              <a:t>If you do, all that will remain in your data is causal relationships (measurement error and chance notwithstanding)</a:t>
            </a:r>
          </a:p>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5A2A7910-D786-4D65-BD86-80D81B6C05CF}" type="slidenum">
              <a:rPr lang="en-US" altLang="en-US" sz="1000" b="0">
                <a:solidFill>
                  <a:schemeClr val="tx1"/>
                </a:solidFill>
                <a:latin typeface="Times New Roman" pitchFamily="18" charset="0"/>
              </a:rPr>
              <a:pPr/>
              <a:t>59</a:t>
            </a:fld>
            <a:endParaRPr lang="en-US" altLang="en-US" sz="1000" b="0" dirty="0">
              <a:solidFill>
                <a:schemeClr val="tx1"/>
              </a:solidFill>
              <a:latin typeface="Times New Roman" pitchFamily="18" charset="0"/>
            </a:endParaRPr>
          </a:p>
        </p:txBody>
      </p:sp>
      <p:sp>
        <p:nvSpPr>
          <p:cNvPr id="155651" name="Rectangle 2"/>
          <p:cNvSpPr>
            <a:spLocks noChangeArrowheads="1" noTextEdit="1"/>
          </p:cNvSpPr>
          <p:nvPr>
            <p:ph type="sldImg"/>
          </p:nvPr>
        </p:nvSpPr>
        <p:spPr>
          <a:xfrm>
            <a:off x="2168525" y="706438"/>
            <a:ext cx="2609850" cy="3481387"/>
          </a:xfrm>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exactly will we will accomplish keeping the causal paths open and the non-causal paths closed.  We have seen all of these rules in our discussion thus far, but let’s now </a:t>
            </a:r>
            <a:r>
              <a:rPr lang="en-US" altLang="en-US" dirty="0" smtClean="0"/>
              <a:t>summarize</a:t>
            </a:r>
            <a:r>
              <a:rPr lang="en-US" altLang="en-US" baseline="0" dirty="0" smtClean="0"/>
              <a:t> them</a:t>
            </a:r>
            <a:r>
              <a:rPr lang="en-US" altLang="en-US" dirty="0" smtClean="0"/>
              <a:t>.  </a:t>
            </a:r>
            <a:r>
              <a:rPr lang="en-US" altLang="en-US" dirty="0" smtClean="0"/>
              <a:t>Let’s first talk about what makes a path open.  The first rule is that a path is open if there is no collider or you have a collider that you have adjusted for AND all non-colliders are not adjusted for.  We just discussed this.  Note here that we show this by turning the directed edge into one with no direction.  </a:t>
            </a:r>
            <a:r>
              <a:rPr lang="en-US" altLang="en-US" b="1" dirty="0" smtClean="0"/>
              <a:t>Not shown is that paths are also open if descendants of colliders are adjusted for</a:t>
            </a:r>
            <a:r>
              <a:rPr lang="en-US" altLang="en-US" dirty="0" smtClean="0"/>
              <a:t>.   In terms of  non-colliders, if they are not adjusted for, you know they will be confounding paths.  Here, the example is parental myopia.  If we don’t deal with parental myopia, we will get a confounded answer when looking at the association between </a:t>
            </a:r>
            <a:r>
              <a:rPr lang="en-US" altLang="en-US" dirty="0" smtClean="0"/>
              <a:t>nightlights </a:t>
            </a:r>
            <a:r>
              <a:rPr lang="en-US" altLang="en-US" dirty="0" smtClean="0"/>
              <a:t>and child’s myopia.  </a:t>
            </a:r>
          </a:p>
          <a:p>
            <a:endParaRPr lang="en-US" altLang="en-US" dirty="0" smtClean="0"/>
          </a:p>
          <a:p>
            <a:r>
              <a:rPr lang="en-US" altLang="en-US" dirty="0" smtClean="0"/>
              <a:t>Open paths mean that association will flow between E and D.   An open causal path </a:t>
            </a:r>
            <a:r>
              <a:rPr lang="en-US" altLang="en-US" dirty="0" smtClean="0"/>
              <a:t>(i.e. </a:t>
            </a:r>
            <a:r>
              <a:rPr lang="en-US" altLang="en-US" dirty="0" smtClean="0"/>
              <a:t>an open directed path) will mean true causation.  An open non-causal </a:t>
            </a:r>
            <a:r>
              <a:rPr lang="en-US" altLang="en-US" dirty="0" smtClean="0"/>
              <a:t>(i.e. </a:t>
            </a:r>
            <a:r>
              <a:rPr lang="en-US" altLang="en-US" dirty="0" smtClean="0"/>
              <a:t>undirected path) path will result in </a:t>
            </a:r>
            <a:r>
              <a:rPr lang="en-US" altLang="en-US" dirty="0" smtClean="0"/>
              <a:t>bias.    </a:t>
            </a:r>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B3D08B07-00FC-4B3E-B712-D0ABDE1F90BF}" type="slidenum">
              <a:rPr lang="en-US" altLang="en-US" sz="1000" b="0">
                <a:solidFill>
                  <a:schemeClr val="tx1"/>
                </a:solidFill>
                <a:latin typeface="Times New Roman" pitchFamily="18" charset="0"/>
              </a:rPr>
              <a:pPr/>
              <a:t>60</a:t>
            </a:fld>
            <a:endParaRPr lang="en-US" altLang="en-US" sz="1000" b="0" dirty="0">
              <a:solidFill>
                <a:schemeClr val="tx1"/>
              </a:solidFill>
              <a:latin typeface="Times New Roman" pitchFamily="18" charset="0"/>
            </a:endParaRPr>
          </a:p>
        </p:txBody>
      </p:sp>
      <p:sp>
        <p:nvSpPr>
          <p:cNvPr id="154627" name="Rectangle 2"/>
          <p:cNvSpPr>
            <a:spLocks noChangeArrowheads="1" noTextEdit="1"/>
          </p:cNvSpPr>
          <p:nvPr>
            <p:ph type="sldImg"/>
          </p:nvPr>
        </p:nvSpPr>
        <p:spPr>
          <a:xfrm>
            <a:off x="2168525" y="706438"/>
            <a:ext cx="2609850" cy="3481387"/>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Similarly, what do you need to block a path, </a:t>
            </a:r>
            <a:r>
              <a:rPr lang="en-US" altLang="en-US" dirty="0" smtClean="0"/>
              <a:t>i.e. </a:t>
            </a:r>
            <a:r>
              <a:rPr lang="en-US" altLang="en-US" dirty="0" smtClean="0"/>
              <a:t>close it?  A path is closed if you one of two things.  First, a collider which is not adjusted for, or, second, a non-collider which is adjusted for.  Remember, a collider is a “common effect”.  It is not a confounder.  It is a dead end and blocks the pathway.  On the other hand, a common cause is going to cause confounding unless you block the path.  So, two ways to block a path: one, is to have a collider present, or, two, is to adjust for a non-collider.  To prevent confounding, we want to block all backdoor paths that are generated from common causes.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3BB94E1B-5699-43A7-A033-C9B668D6CF5B}" type="slidenum">
              <a:rPr lang="en-US" altLang="en-US" sz="1000" b="0">
                <a:solidFill>
                  <a:schemeClr val="tx1"/>
                </a:solidFill>
                <a:latin typeface="Times New Roman" pitchFamily="18" charset="0"/>
              </a:rPr>
              <a:pPr/>
              <a:t>6</a:t>
            </a:fld>
            <a:endParaRPr lang="en-US" altLang="en-US" sz="1000" b="0" dirty="0">
              <a:solidFill>
                <a:schemeClr val="tx1"/>
              </a:solidFill>
              <a:latin typeface="Times New Roman" pitchFamily="18" charset="0"/>
            </a:endParaRPr>
          </a:p>
        </p:txBody>
      </p:sp>
      <p:sp>
        <p:nvSpPr>
          <p:cNvPr id="100355" name="Rectangle 4098"/>
          <p:cNvSpPr>
            <a:spLocks noChangeArrowheads="1" noTextEdit="1"/>
          </p:cNvSpPr>
          <p:nvPr>
            <p:ph type="sldImg"/>
          </p:nvPr>
        </p:nvSpPr>
        <p:spPr>
          <a:xfrm>
            <a:off x="2168525" y="706438"/>
            <a:ext cx="2609850" cy="3481387"/>
          </a:xfrm>
          <a:ln/>
        </p:spPr>
      </p:sp>
      <p:sp>
        <p:nvSpPr>
          <p:cNvPr id="100356" name="Rectangle 409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Like this example from the world of sports where one of the Giants pitchers was said to be “confounding”.  Now, it’s perfectly fine for a word to have one meaning in the layperson world and another in the scientific world, but too often even scientists tend to label anything that is problematic in a study as “confounding” and that’s where communication really become confusing</a:t>
            </a:r>
            <a:r>
              <a:rPr lang="en-US" altLang="en-US" dirty="0" smtClean="0"/>
              <a:t>.  We are going to stick to a very specific use of the</a:t>
            </a:r>
            <a:r>
              <a:rPr lang="en-US" altLang="en-US" baseline="0" dirty="0" smtClean="0"/>
              <a:t> term confounding from here on forward.</a:t>
            </a:r>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66F241C7-87EA-468C-8D7D-F91F2F753F90}" type="slidenum">
              <a:rPr lang="en-US" altLang="en-US" sz="1000" b="0">
                <a:solidFill>
                  <a:schemeClr val="tx1"/>
                </a:solidFill>
                <a:latin typeface="Times New Roman" pitchFamily="18" charset="0"/>
              </a:rPr>
              <a:pPr/>
              <a:t>61</a:t>
            </a:fld>
            <a:endParaRPr lang="en-US" altLang="en-US" sz="1000" b="0" dirty="0">
              <a:solidFill>
                <a:schemeClr val="tx1"/>
              </a:solidFill>
              <a:latin typeface="Times New Roman" pitchFamily="18" charset="0"/>
            </a:endParaRPr>
          </a:p>
        </p:txBody>
      </p:sp>
      <p:sp>
        <p:nvSpPr>
          <p:cNvPr id="150531" name="Rectangle 2"/>
          <p:cNvSpPr>
            <a:spLocks noChangeArrowheads="1" noTextEdit="1"/>
          </p:cNvSpPr>
          <p:nvPr>
            <p:ph type="sldImg"/>
          </p:nvPr>
        </p:nvSpPr>
        <p:spPr>
          <a:xfrm>
            <a:off x="2168525" y="706438"/>
            <a:ext cx="2609850" cy="3481387"/>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So, we really like DAGs because they force us to conceptualize the system and avoid making mistakes like adjusting for colliders.  There is another advantage of DAGs as illustrated by this example.  Let’s say we are doing a study of sunlight exposure and melanoma, a form of skin cancer.  A college intern is given a dataset on this issue and he is asked by this supervisors to estimate the relationship between sunlight exposure and </a:t>
            </a:r>
            <a:r>
              <a:rPr lang="en-US" altLang="en-US" dirty="0" smtClean="0"/>
              <a:t>melanoma </a:t>
            </a:r>
            <a:r>
              <a:rPr lang="en-US" altLang="en-US" dirty="0" smtClean="0"/>
              <a:t>and is told to adjust for “everything he can” in order to avoid confounding.  He mines the data and finds that gum chewing is significantly associated with melanoma and is also significantly associated with sunlight exposure.  Maybe people who spend a lot of time outdoors also like to chew gum.  The intern goes ahead and adjusts for gum chewing and finds that the adjusted measure of association is appreciably different than the crude measure.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3A5BC7FA-3B98-40E9-8117-0ECC0B1CA33E}" type="slidenum">
              <a:rPr lang="en-US" altLang="en-US" sz="1000" b="0">
                <a:solidFill>
                  <a:schemeClr val="tx1"/>
                </a:solidFill>
                <a:latin typeface="Times New Roman" pitchFamily="18" charset="0"/>
              </a:rPr>
              <a:pPr/>
              <a:t>62</a:t>
            </a:fld>
            <a:endParaRPr lang="en-US" altLang="en-US" sz="1000" b="0" dirty="0">
              <a:solidFill>
                <a:schemeClr val="tx1"/>
              </a:solidFill>
              <a:latin typeface="Times New Roman" pitchFamily="18" charset="0"/>
            </a:endParaRPr>
          </a:p>
        </p:txBody>
      </p:sp>
      <p:sp>
        <p:nvSpPr>
          <p:cNvPr id="151555" name="Rectangle 2"/>
          <p:cNvSpPr>
            <a:spLocks noChangeArrowheads="1" noTextEdit="1"/>
          </p:cNvSpPr>
          <p:nvPr>
            <p:ph type="sldImg"/>
          </p:nvPr>
        </p:nvSpPr>
        <p:spPr>
          <a:xfrm>
            <a:off x="2168525" y="706438"/>
            <a:ext cx="2609850" cy="3481387"/>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The question is: should we accept the adjusted measure of association as the better, least biased, answer?  In other words, should we adjust for gum chewing?</a:t>
            </a:r>
          </a:p>
          <a:p>
            <a:pPr>
              <a:lnSpc>
                <a:spcPct val="90000"/>
              </a:lnSpc>
            </a:pPr>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06475327-9B28-4004-AA75-C5A173F605C5}" type="slidenum">
              <a:rPr lang="en-US" altLang="en-US" sz="1000" b="0" i="1">
                <a:solidFill>
                  <a:schemeClr val="tx1"/>
                </a:solidFill>
                <a:latin typeface="Times New Roman" pitchFamily="18" charset="0"/>
              </a:rPr>
              <a:pPr algn="r">
                <a:spcBef>
                  <a:spcPct val="0"/>
                </a:spcBef>
              </a:pPr>
              <a:t>63</a:t>
            </a:fld>
            <a:endParaRPr lang="en-US" altLang="en-US" sz="1000" b="0" i="1" dirty="0">
              <a:solidFill>
                <a:schemeClr val="tx1"/>
              </a:solidFill>
              <a:latin typeface="Times New Roman" pitchFamily="18" charset="0"/>
            </a:endParaRPr>
          </a:p>
        </p:txBody>
      </p:sp>
      <p:sp>
        <p:nvSpPr>
          <p:cNvPr id="302083" name="Rectangle 2"/>
          <p:cNvSpPr>
            <a:spLocks noChangeArrowheads="1" noTextEdit="1"/>
          </p:cNvSpPr>
          <p:nvPr>
            <p:ph type="sldImg"/>
          </p:nvPr>
        </p:nvSpPr>
        <p:spPr>
          <a:xfrm>
            <a:off x="2168525" y="706438"/>
            <a:ext cx="2609850" cy="3481387"/>
          </a:xfrm>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What was this guy thinking?  It is much more likely that chance is the reason why we are seeing a significant relationship between gum chewing and sunlight exposure and between gum chewing and melanoma.  Just because we see an appreciable difference between crude and adjusted </a:t>
            </a:r>
            <a:r>
              <a:rPr lang="en-US" altLang="en-US" dirty="0" smtClean="0"/>
              <a:t>does not mean that </a:t>
            </a:r>
            <a:r>
              <a:rPr lang="en-US" altLang="en-US" dirty="0" smtClean="0"/>
              <a:t>we should accept the adjusted measure of association.  Instead, controlling for a variable should only be done if there is </a:t>
            </a:r>
            <a:r>
              <a:rPr lang="en-US" altLang="en-US" dirty="0" smtClean="0"/>
              <a:t>some</a:t>
            </a:r>
            <a:r>
              <a:rPr lang="en-US" altLang="en-US" baseline="0" dirty="0" smtClean="0"/>
              <a:t> relevant</a:t>
            </a:r>
            <a:r>
              <a:rPr lang="en-US" altLang="en-US" dirty="0" smtClean="0"/>
              <a:t> </a:t>
            </a:r>
            <a:r>
              <a:rPr lang="en-US" altLang="en-US" dirty="0" smtClean="0"/>
              <a:t>subject matter evidence.  In other words, if the factor is not in your DAG, you don’t have to control for it.  Writing out the DAG forces you to really state what you feel is important.</a:t>
            </a:r>
          </a:p>
          <a:p>
            <a:pPr>
              <a:lnSpc>
                <a:spcPct val="90000"/>
              </a:lnSpc>
            </a:pPr>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39B0FF94-CF88-4E64-9C63-D049580A7888}" type="slidenum">
              <a:rPr lang="en-US" altLang="en-US" sz="1000" b="0">
                <a:solidFill>
                  <a:schemeClr val="tx1"/>
                </a:solidFill>
                <a:latin typeface="Times New Roman" pitchFamily="18" charset="0"/>
              </a:rPr>
              <a:pPr/>
              <a:t>64</a:t>
            </a:fld>
            <a:endParaRPr lang="en-US" altLang="en-US" sz="1000" b="0" dirty="0">
              <a:solidFill>
                <a:schemeClr val="tx1"/>
              </a:solidFill>
              <a:latin typeface="Times New Roman" pitchFamily="18" charset="0"/>
            </a:endParaRPr>
          </a:p>
        </p:txBody>
      </p:sp>
      <p:sp>
        <p:nvSpPr>
          <p:cNvPr id="153603" name="Rectangle 2"/>
          <p:cNvSpPr>
            <a:spLocks noChangeArrowheads="1" noTextEdit="1"/>
          </p:cNvSpPr>
          <p:nvPr>
            <p:ph type="sldImg"/>
          </p:nvPr>
        </p:nvSpPr>
        <p:spPr>
          <a:xfrm>
            <a:off x="2168525" y="706438"/>
            <a:ext cx="2609850" cy="3481387"/>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looking at the issue in terms of a DAG.  Should we adjust for gum chewing?  If you had drawn the DAG, you would have never adjusted for gum chewing.  This is because there really is no evidence that it causes </a:t>
            </a:r>
            <a:r>
              <a:rPr lang="en-US" altLang="en-US" dirty="0" smtClean="0"/>
              <a:t>melanoma.  </a:t>
            </a:r>
            <a:r>
              <a:rPr lang="en-US" altLang="en-US" dirty="0" smtClean="0"/>
              <a:t>Ok, perhaps you could find some data that active personalities both cause more sunlight exposure and also gum chewing (although I doubt if this is true), but there simply exists no known mechanism </a:t>
            </a:r>
            <a:r>
              <a:rPr lang="en-US" altLang="en-US" dirty="0" smtClean="0"/>
              <a:t>or data whereby </a:t>
            </a:r>
            <a:r>
              <a:rPr lang="en-US" altLang="en-US" dirty="0" smtClean="0"/>
              <a:t>gum chewing causes melanoma.  </a:t>
            </a:r>
            <a:r>
              <a:rPr lang="en-US" altLang="en-US" dirty="0" smtClean="0"/>
              <a:t>DAGs </a:t>
            </a:r>
            <a:r>
              <a:rPr lang="en-US" altLang="en-US" dirty="0" smtClean="0"/>
              <a:t>make the philosophy of adjusting for “everything” or for “everything that is statistically significant” illogical.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D33CBDE6-F74C-45D0-8B54-3FDD91F22CAC}" type="slidenum">
              <a:rPr lang="en-US" altLang="en-US" sz="1000" b="0">
                <a:solidFill>
                  <a:schemeClr val="tx1"/>
                </a:solidFill>
                <a:latin typeface="Times New Roman" pitchFamily="18" charset="0"/>
              </a:rPr>
              <a:pPr/>
              <a:t>65</a:t>
            </a:fld>
            <a:endParaRPr lang="en-US" altLang="en-US" sz="1000" b="0" dirty="0">
              <a:solidFill>
                <a:schemeClr val="tx1"/>
              </a:solidFill>
              <a:latin typeface="Times New Roman" pitchFamily="18" charset="0"/>
            </a:endParaRPr>
          </a:p>
        </p:txBody>
      </p:sp>
      <p:sp>
        <p:nvSpPr>
          <p:cNvPr id="96259" name="Rectangle 2"/>
          <p:cNvSpPr>
            <a:spLocks noChangeArrowheads="1" noTextEdit="1"/>
          </p:cNvSpPr>
          <p:nvPr>
            <p:ph type="sldImg"/>
          </p:nvPr>
        </p:nvSpPr>
        <p:spPr>
          <a:xfrm>
            <a:off x="2136775" y="706438"/>
            <a:ext cx="2670175" cy="3559175"/>
          </a:xfrm>
          <a:ln/>
        </p:spPr>
      </p:sp>
      <p:sp>
        <p:nvSpPr>
          <p:cNvPr id="96260" name="Rectangle 3"/>
          <p:cNvSpPr>
            <a:spLocks noGrp="1" noChangeArrowheads="1"/>
          </p:cNvSpPr>
          <p:nvPr>
            <p:ph type="body" idx="1"/>
          </p:nvPr>
        </p:nvSpPr>
        <p:spPr>
          <a:xfrm>
            <a:off x="228600" y="4433888"/>
            <a:ext cx="6446838"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z="1400" dirty="0" smtClean="0">
                <a:solidFill>
                  <a:srgbClr val="000000"/>
                </a:solidFill>
                <a:latin typeface="Arial" pitchFamily="34" charset="0"/>
              </a:rPr>
              <a:t>The last utility of DAGs we will discuss today is their ability to help us sort out multiple causal pathways between</a:t>
            </a:r>
            <a:r>
              <a:rPr lang="en-US" altLang="en-US" sz="1400" baseline="0" dirty="0" smtClean="0">
                <a:solidFill>
                  <a:srgbClr val="000000"/>
                </a:solidFill>
                <a:latin typeface="Arial" pitchFamily="34" charset="0"/>
              </a:rPr>
              <a:t> exposure and disease.  </a:t>
            </a:r>
            <a:endParaRPr lang="en-US" altLang="en-US" sz="1400" dirty="0" smtClean="0">
              <a:solidFill>
                <a:srgbClr val="000000"/>
              </a:solidFill>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5402319E-428B-403F-8173-E533DB88473D}" type="slidenum">
              <a:rPr lang="en-US" altLang="en-US" sz="1000" b="0" i="1">
                <a:solidFill>
                  <a:schemeClr val="tx1"/>
                </a:solidFill>
                <a:latin typeface="Times New Roman" pitchFamily="18" charset="0"/>
              </a:rPr>
              <a:pPr algn="r">
                <a:spcBef>
                  <a:spcPct val="0"/>
                </a:spcBef>
              </a:pPr>
              <a:t>66</a:t>
            </a:fld>
            <a:endParaRPr lang="en-US" altLang="en-US" sz="1000" b="0" i="1" dirty="0">
              <a:solidFill>
                <a:schemeClr val="tx1"/>
              </a:solidFill>
              <a:latin typeface="Times New Roman" pitchFamily="18" charset="0"/>
            </a:endParaRPr>
          </a:p>
        </p:txBody>
      </p:sp>
      <p:sp>
        <p:nvSpPr>
          <p:cNvPr id="304131" name="Rectangle 2"/>
          <p:cNvSpPr>
            <a:spLocks noChangeArrowheads="1" noTextEdit="1"/>
          </p:cNvSpPr>
          <p:nvPr>
            <p:ph type="sldImg"/>
          </p:nvPr>
        </p:nvSpPr>
        <p:spPr>
          <a:xfrm>
            <a:off x="2168525" y="706438"/>
            <a:ext cx="2609850" cy="3481387"/>
          </a:xfrm>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smtClean="0"/>
              <a:t>Let’s shift gears away </a:t>
            </a:r>
            <a:r>
              <a:rPr lang="en-US" altLang="en-US" dirty="0" smtClean="0"/>
              <a:t>from bias for this last utility of DAGs.  DAGs are </a:t>
            </a:r>
            <a:r>
              <a:rPr lang="en-US" altLang="en-US" dirty="0" smtClean="0"/>
              <a:t>helpful in framing what to do if there are many causal paths between a given exposure and disease.  Let’s say that we have this DAG, where we know that E is causally related to D through 3 </a:t>
            </a:r>
            <a:r>
              <a:rPr lang="en-US" altLang="en-US" dirty="0" smtClean="0"/>
              <a:t>known and well established </a:t>
            </a:r>
            <a:r>
              <a:rPr lang="en-US" altLang="en-US" dirty="0" smtClean="0"/>
              <a:t>mechanistic pathways that are mediated by I1, I2, and I3.  We all I a mediator or intermediary variable on these paths.  </a:t>
            </a:r>
          </a:p>
          <a:p>
            <a:pPr>
              <a:lnSpc>
                <a:spcPct val="90000"/>
              </a:lnSpc>
            </a:pPr>
            <a:endParaRPr lang="en-US" altLang="en-US" dirty="0" smtClean="0"/>
          </a:p>
          <a:p>
            <a:pPr>
              <a:lnSpc>
                <a:spcPct val="90000"/>
              </a:lnSpc>
            </a:pPr>
            <a:r>
              <a:rPr lang="en-US" altLang="en-US" dirty="0" smtClean="0"/>
              <a:t>This type of scenario brings to mind at least 3 questions.  They are:  </a:t>
            </a:r>
          </a:p>
          <a:p>
            <a:pPr>
              <a:lnSpc>
                <a:spcPct val="90000"/>
              </a:lnSpc>
            </a:pPr>
            <a:endParaRPr lang="en-US" altLang="en-US" dirty="0" smtClean="0"/>
          </a:p>
          <a:p>
            <a:pPr>
              <a:lnSpc>
                <a:spcPct val="90000"/>
              </a:lnSpc>
            </a:pPr>
            <a:r>
              <a:rPr lang="en-US" altLang="en-US" sz="1400" dirty="0" smtClean="0"/>
              <a:t>What is the TOTAL effect of E on D?  In other words, irrespective of the mechanism (through all of the causal paths), what is entire magnitude of the causal relationship between E and D?</a:t>
            </a:r>
          </a:p>
          <a:p>
            <a:pPr>
              <a:lnSpc>
                <a:spcPct val="90000"/>
              </a:lnSpc>
            </a:pPr>
            <a:endParaRPr lang="en-US" altLang="en-US" sz="1400" dirty="0" smtClean="0"/>
          </a:p>
          <a:p>
            <a:pPr>
              <a:lnSpc>
                <a:spcPct val="90000"/>
              </a:lnSpc>
            </a:pPr>
            <a:r>
              <a:rPr lang="en-US" altLang="en-US" sz="1400" dirty="0" smtClean="0"/>
              <a:t>The second question is:  What is the DIRECT effect of E on D apart from its effect via I</a:t>
            </a:r>
            <a:r>
              <a:rPr lang="en-US" altLang="en-US" sz="1400" baseline="-25000" dirty="0" smtClean="0"/>
              <a:t>1</a:t>
            </a:r>
            <a:r>
              <a:rPr lang="en-US" altLang="en-US" sz="1400" dirty="0" smtClean="0"/>
              <a:t>, I</a:t>
            </a:r>
            <a:r>
              <a:rPr lang="en-US" altLang="en-US" sz="1400" baseline="-25000" dirty="0" smtClean="0"/>
              <a:t>2</a:t>
            </a:r>
            <a:r>
              <a:rPr lang="en-US" altLang="en-US" sz="1400" dirty="0" smtClean="0"/>
              <a:t>, and I</a:t>
            </a:r>
            <a:r>
              <a:rPr lang="en-US" altLang="en-US" sz="1400" baseline="-25000" dirty="0" smtClean="0"/>
              <a:t>3</a:t>
            </a:r>
            <a:r>
              <a:rPr lang="en-US" altLang="en-US" sz="1400" dirty="0" smtClean="0"/>
              <a:t>?  We do this if we are interested in discovering new mechanistic causal paths.  </a:t>
            </a:r>
          </a:p>
          <a:p>
            <a:pPr>
              <a:lnSpc>
                <a:spcPct val="90000"/>
              </a:lnSpc>
            </a:pPr>
            <a:endParaRPr lang="en-US" altLang="en-US" sz="300" dirty="0" smtClean="0"/>
          </a:p>
          <a:p>
            <a:pPr>
              <a:lnSpc>
                <a:spcPct val="90000"/>
              </a:lnSpc>
            </a:pPr>
            <a:r>
              <a:rPr lang="en-US" altLang="en-US" sz="1400" dirty="0" smtClean="0"/>
              <a:t>The third question is:  How much of the effect of E on D is mediated by I</a:t>
            </a:r>
            <a:r>
              <a:rPr lang="en-US" altLang="en-US" sz="1400" baseline="-25000" dirty="0" smtClean="0"/>
              <a:t>1 </a:t>
            </a:r>
            <a:r>
              <a:rPr lang="en-US" altLang="en-US" sz="1400" dirty="0" smtClean="0"/>
              <a:t>(or I</a:t>
            </a:r>
            <a:r>
              <a:rPr lang="en-US" altLang="en-US" sz="1400" baseline="-25000" dirty="0" smtClean="0"/>
              <a:t>2</a:t>
            </a:r>
            <a:r>
              <a:rPr lang="en-US" altLang="en-US" sz="1400" dirty="0" smtClean="0"/>
              <a:t>; or I</a:t>
            </a:r>
            <a:r>
              <a:rPr lang="en-US" altLang="en-US" sz="1400" baseline="-25000" dirty="0" smtClean="0"/>
              <a:t>3</a:t>
            </a:r>
            <a:r>
              <a:rPr lang="en-US" altLang="en-US" sz="1400" dirty="0" smtClean="0"/>
              <a:t> or any combination of  I’s).  This is known as a “mediation analysis”.  </a:t>
            </a:r>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E8E85871-4C47-45D4-96F5-D53F5ED9530F}" type="slidenum">
              <a:rPr lang="en-US" altLang="en-US" sz="1000" b="0" i="1">
                <a:solidFill>
                  <a:schemeClr val="tx1"/>
                </a:solidFill>
                <a:latin typeface="Times New Roman" pitchFamily="18" charset="0"/>
              </a:rPr>
              <a:pPr algn="r">
                <a:spcBef>
                  <a:spcPct val="0"/>
                </a:spcBef>
              </a:pPr>
              <a:t>67</a:t>
            </a:fld>
            <a:endParaRPr lang="en-US" altLang="en-US" sz="1000" b="0" i="1" dirty="0">
              <a:solidFill>
                <a:schemeClr val="tx1"/>
              </a:solidFill>
              <a:latin typeface="Times New Roman" pitchFamily="18" charset="0"/>
            </a:endParaRPr>
          </a:p>
        </p:txBody>
      </p:sp>
      <p:sp>
        <p:nvSpPr>
          <p:cNvPr id="295939" name="Rectangle 2"/>
          <p:cNvSpPr>
            <a:spLocks noChangeArrowheads="1" noTextEdit="1"/>
          </p:cNvSpPr>
          <p:nvPr>
            <p:ph type="sldImg"/>
          </p:nvPr>
        </p:nvSpPr>
        <p:spPr>
          <a:xfrm>
            <a:off x="2168525" y="706438"/>
            <a:ext cx="2609850" cy="3481387"/>
          </a:xfrm>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t>
            </a:r>
            <a:r>
              <a:rPr lang="en-US" altLang="en-US" dirty="0" smtClean="0"/>
              <a:t>do we answer each of these questions?  For the first question, the total effect of E on D, the solution is to leave all of the above paths open and analyze the association between E and D.  </a:t>
            </a:r>
          </a:p>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ABCC046F-FBA3-42AB-8DDF-7BE501EAB347}" type="slidenum">
              <a:rPr lang="en-US" altLang="en-US" sz="1000" b="0" i="1">
                <a:solidFill>
                  <a:schemeClr val="tx1"/>
                </a:solidFill>
                <a:latin typeface="Times New Roman" pitchFamily="18" charset="0"/>
              </a:rPr>
              <a:pPr algn="r">
                <a:spcBef>
                  <a:spcPct val="0"/>
                </a:spcBef>
              </a:pPr>
              <a:t>68</a:t>
            </a:fld>
            <a:endParaRPr lang="en-US" altLang="en-US" sz="1000" b="0" i="1" dirty="0">
              <a:solidFill>
                <a:schemeClr val="tx1"/>
              </a:solidFill>
              <a:latin typeface="Times New Roman" pitchFamily="18" charset="0"/>
            </a:endParaRPr>
          </a:p>
        </p:txBody>
      </p:sp>
      <p:sp>
        <p:nvSpPr>
          <p:cNvPr id="306179" name="Rectangle 2"/>
          <p:cNvSpPr>
            <a:spLocks noChangeArrowheads="1" noTextEdit="1"/>
          </p:cNvSpPr>
          <p:nvPr>
            <p:ph type="sldImg"/>
          </p:nvPr>
        </p:nvSpPr>
        <p:spPr>
          <a:xfrm>
            <a:off x="2168525" y="706438"/>
            <a:ext cx="2609850" cy="3481387"/>
          </a:xfrm>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p>
          <a:p>
            <a:r>
              <a:rPr lang="en-US" altLang="en-US" dirty="0" smtClean="0"/>
              <a:t>For the second question, the direct effect of E on D, apart from its effect via I1, I2, and I3, we would adjust for I1, I2, and I3.  We adjust for them not because they are confounders but because they are mediating nuisance pathways.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162DFD40-894A-4CE3-8B61-07DF08B65800}" type="slidenum">
              <a:rPr lang="en-US" altLang="en-US" sz="1000" b="0" i="1">
                <a:solidFill>
                  <a:schemeClr val="tx1"/>
                </a:solidFill>
                <a:latin typeface="Times New Roman" pitchFamily="18" charset="0"/>
              </a:rPr>
              <a:pPr algn="r">
                <a:spcBef>
                  <a:spcPct val="0"/>
                </a:spcBef>
              </a:pPr>
              <a:t>69</a:t>
            </a:fld>
            <a:endParaRPr lang="en-US" altLang="en-US" sz="1000" b="0" i="1" dirty="0">
              <a:solidFill>
                <a:schemeClr val="tx1"/>
              </a:solidFill>
              <a:latin typeface="Times New Roman" pitchFamily="18" charset="0"/>
            </a:endParaRPr>
          </a:p>
        </p:txBody>
      </p:sp>
      <p:sp>
        <p:nvSpPr>
          <p:cNvPr id="308227" name="Rectangle 2"/>
          <p:cNvSpPr>
            <a:spLocks noChangeArrowheads="1" noTextEdit="1"/>
          </p:cNvSpPr>
          <p:nvPr>
            <p:ph type="sldImg"/>
          </p:nvPr>
        </p:nvSpPr>
        <p:spPr>
          <a:xfrm>
            <a:off x="2168525" y="706438"/>
            <a:ext cx="2609850" cy="3481387"/>
          </a:xfrm>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p>
          <a:p>
            <a:r>
              <a:rPr lang="en-US" altLang="en-US" dirty="0" smtClean="0"/>
              <a:t>Finally, let’s say that the third is question is:  How much of the effect of E on D is mediated by I1?  This is called a mediation analysis.  You would do this by comparing the total effect with the effect when just adjusting for I1 alone.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CEC6CEEA-FB58-4036-9E00-9148B90A5ABB}" type="slidenum">
              <a:rPr lang="en-US" altLang="en-US" sz="1000" b="0" i="1">
                <a:solidFill>
                  <a:schemeClr val="tx1"/>
                </a:solidFill>
                <a:latin typeface="Times New Roman" pitchFamily="18" charset="0"/>
              </a:rPr>
              <a:pPr algn="r">
                <a:spcBef>
                  <a:spcPct val="0"/>
                </a:spcBef>
              </a:pPr>
              <a:t>70</a:t>
            </a:fld>
            <a:endParaRPr lang="en-US" altLang="en-US" sz="1000" b="0" i="1" dirty="0">
              <a:solidFill>
                <a:schemeClr val="tx1"/>
              </a:solidFill>
              <a:latin typeface="Times New Roman" pitchFamily="18" charset="0"/>
            </a:endParaRPr>
          </a:p>
        </p:txBody>
      </p:sp>
      <p:sp>
        <p:nvSpPr>
          <p:cNvPr id="297987" name="Rectangle 2"/>
          <p:cNvSpPr>
            <a:spLocks noChangeArrowheads="1" noTextEdit="1"/>
          </p:cNvSpPr>
          <p:nvPr>
            <p:ph type="sldImg"/>
          </p:nvPr>
        </p:nvSpPr>
        <p:spPr>
          <a:xfrm>
            <a:off x="2168525" y="706438"/>
            <a:ext cx="2609850" cy="3481387"/>
          </a:xfrm>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 example.  Let’s say we are interested in whether injection drug use (IDU) causes earlier mortality but we already know it does so via it causing hepatitis B and C virus infections.  Let’s say we are interested in another mechanism, say via its causing bacterial infections.   In this case, hepatitis B and C virus are not intermediary variables on the pathway of interest, which is this one.  Instead, hepatitis B and C infections are mediating a nuisance causal pathway.  However, just how we wanted to block the paths from common cause, or confounders, we also sometimes to wish to block nuisance pathways.  We can do this by adjusting for the variable.  Doing </a:t>
            </a:r>
            <a:r>
              <a:rPr lang="en-US" altLang="en-US" dirty="0" smtClean="0"/>
              <a:t>so </a:t>
            </a:r>
            <a:r>
              <a:rPr lang="en-US" altLang="en-US" dirty="0" smtClean="0"/>
              <a:t>blocks this pathway and allow us to focus on this </a:t>
            </a:r>
            <a:r>
              <a:rPr lang="en-US" altLang="en-US" dirty="0" smtClean="0"/>
              <a:t>path depicted with</a:t>
            </a:r>
            <a:r>
              <a:rPr lang="en-US" altLang="en-US" baseline="0" dirty="0" smtClean="0"/>
              <a:t> the hashed edge</a:t>
            </a:r>
            <a:r>
              <a:rPr lang="en-US" altLang="en-US" dirty="0" smtClean="0"/>
              <a:t>.  </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9449707C-E56C-48B7-AABA-8D78049BE8C4}" type="slidenum">
              <a:rPr lang="en-US" altLang="en-US" sz="1000" b="0">
                <a:solidFill>
                  <a:schemeClr val="tx1"/>
                </a:solidFill>
                <a:latin typeface="Times New Roman" pitchFamily="18" charset="0"/>
              </a:rPr>
              <a:pPr/>
              <a:t>7</a:t>
            </a:fld>
            <a:endParaRPr lang="en-US" altLang="en-US" sz="1000" b="0" dirty="0">
              <a:solidFill>
                <a:schemeClr val="tx1"/>
              </a:solidFill>
              <a:latin typeface="Times New Roman" pitchFamily="18" charset="0"/>
            </a:endParaRPr>
          </a:p>
        </p:txBody>
      </p:sp>
      <p:sp>
        <p:nvSpPr>
          <p:cNvPr id="104451" name="Rectangle 2"/>
          <p:cNvSpPr>
            <a:spLocks noChangeArrowheads="1" noTextEdit="1"/>
          </p:cNvSpPr>
          <p:nvPr>
            <p:ph type="sldImg"/>
          </p:nvPr>
        </p:nvSpPr>
        <p:spPr>
          <a:xfrm>
            <a:off x="2168525" y="706438"/>
            <a:ext cx="2609850" cy="3481387"/>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50000"/>
              </a:spcBef>
            </a:pPr>
            <a:r>
              <a:rPr lang="en-US" altLang="en-US" sz="800" dirty="0" smtClean="0">
                <a:solidFill>
                  <a:srgbClr val="000000"/>
                </a:solidFill>
                <a:latin typeface="Arial" pitchFamily="34" charset="0"/>
              </a:rPr>
              <a:t>Here is </a:t>
            </a:r>
            <a:r>
              <a:rPr lang="en-US" altLang="en-US" sz="800" dirty="0" smtClean="0">
                <a:solidFill>
                  <a:srgbClr val="000000"/>
                </a:solidFill>
                <a:latin typeface="Arial" pitchFamily="34" charset="0"/>
              </a:rPr>
              <a:t>terminology we will use</a:t>
            </a:r>
            <a:r>
              <a:rPr lang="en-US" altLang="en-US" sz="800" baseline="0" dirty="0" smtClean="0">
                <a:solidFill>
                  <a:srgbClr val="000000"/>
                </a:solidFill>
                <a:latin typeface="Arial" pitchFamily="34" charset="0"/>
              </a:rPr>
              <a:t> to refer</a:t>
            </a:r>
            <a:r>
              <a:rPr lang="en-US" altLang="en-US" sz="800" dirty="0" smtClean="0">
                <a:solidFill>
                  <a:srgbClr val="000000"/>
                </a:solidFill>
                <a:latin typeface="Arial" pitchFamily="34" charset="0"/>
              </a:rPr>
              <a:t> </a:t>
            </a:r>
            <a:r>
              <a:rPr lang="en-US" altLang="en-US" sz="800" dirty="0" smtClean="0">
                <a:solidFill>
                  <a:srgbClr val="000000"/>
                </a:solidFill>
                <a:latin typeface="Arial" pitchFamily="34" charset="0"/>
              </a:rPr>
              <a:t>the effects of confounding.  When we initially look at </a:t>
            </a:r>
            <a:r>
              <a:rPr lang="en-US" altLang="en-US" sz="800" dirty="0" smtClean="0">
                <a:solidFill>
                  <a:srgbClr val="000000"/>
                </a:solidFill>
                <a:latin typeface="Arial" pitchFamily="34" charset="0"/>
              </a:rPr>
              <a:t>associations </a:t>
            </a:r>
            <a:r>
              <a:rPr lang="en-US" altLang="en-US" sz="800" dirty="0" smtClean="0">
                <a:solidFill>
                  <a:srgbClr val="000000"/>
                </a:solidFill>
                <a:latin typeface="Arial" pitchFamily="34" charset="0"/>
              </a:rPr>
              <a:t>between </a:t>
            </a:r>
            <a:r>
              <a:rPr lang="en-US" altLang="en-US" sz="800" dirty="0" smtClean="0">
                <a:solidFill>
                  <a:srgbClr val="000000"/>
                </a:solidFill>
                <a:latin typeface="Arial" pitchFamily="34" charset="0"/>
              </a:rPr>
              <a:t>exposures </a:t>
            </a:r>
            <a:r>
              <a:rPr lang="en-US" altLang="en-US" sz="800" dirty="0" smtClean="0">
                <a:solidFill>
                  <a:srgbClr val="000000"/>
                </a:solidFill>
                <a:latin typeface="Arial" pitchFamily="34" charset="0"/>
              </a:rPr>
              <a:t>and outcomes (diseases</a:t>
            </a:r>
            <a:r>
              <a:rPr lang="en-US" altLang="en-US" sz="800" dirty="0" smtClean="0">
                <a:solidFill>
                  <a:srgbClr val="000000"/>
                </a:solidFill>
                <a:latin typeface="Arial" pitchFamily="34" charset="0"/>
              </a:rPr>
              <a:t>)</a:t>
            </a:r>
            <a:r>
              <a:rPr lang="en-US" altLang="en-US" sz="800" baseline="0" dirty="0" smtClean="0">
                <a:solidFill>
                  <a:srgbClr val="000000"/>
                </a:solidFill>
                <a:latin typeface="Arial" pitchFamily="34" charset="0"/>
              </a:rPr>
              <a:t> without taking into account the presence of other variables,</a:t>
            </a:r>
            <a:r>
              <a:rPr lang="en-US" altLang="en-US" sz="800" dirty="0" smtClean="0">
                <a:solidFill>
                  <a:srgbClr val="000000"/>
                </a:solidFill>
                <a:latin typeface="Arial" pitchFamily="34" charset="0"/>
              </a:rPr>
              <a:t> </a:t>
            </a:r>
            <a:r>
              <a:rPr lang="en-US" altLang="en-US" sz="800" dirty="0" smtClean="0">
                <a:solidFill>
                  <a:srgbClr val="000000"/>
                </a:solidFill>
                <a:latin typeface="Arial" pitchFamily="34" charset="0"/>
              </a:rPr>
              <a:t>these are known as crude or unadjusted </a:t>
            </a:r>
            <a:r>
              <a:rPr lang="en-US" altLang="en-US" sz="800" dirty="0" smtClean="0">
                <a:solidFill>
                  <a:srgbClr val="000000"/>
                </a:solidFill>
                <a:latin typeface="Arial" pitchFamily="34" charset="0"/>
              </a:rPr>
              <a:t>estimates. Here</a:t>
            </a:r>
            <a:r>
              <a:rPr lang="en-US" altLang="en-US" sz="800" baseline="0" dirty="0" smtClean="0">
                <a:solidFill>
                  <a:srgbClr val="000000"/>
                </a:solidFill>
                <a:latin typeface="Arial" pitchFamily="34" charset="0"/>
              </a:rPr>
              <a:t> we are showing a crude odds</a:t>
            </a:r>
            <a:r>
              <a:rPr lang="en-US" altLang="en-US" sz="800" dirty="0" smtClean="0">
                <a:solidFill>
                  <a:srgbClr val="000000"/>
                </a:solidFill>
                <a:latin typeface="Arial" pitchFamily="34" charset="0"/>
              </a:rPr>
              <a:t> </a:t>
            </a:r>
            <a:r>
              <a:rPr lang="en-US" altLang="en-US" sz="800" dirty="0" smtClean="0">
                <a:solidFill>
                  <a:srgbClr val="000000"/>
                </a:solidFill>
                <a:latin typeface="Arial" pitchFamily="34" charset="0"/>
              </a:rPr>
              <a:t>ratio.</a:t>
            </a:r>
          </a:p>
          <a:p>
            <a:pPr>
              <a:lnSpc>
                <a:spcPct val="90000"/>
              </a:lnSpc>
              <a:spcBef>
                <a:spcPct val="50000"/>
              </a:spcBef>
            </a:pPr>
            <a:endParaRPr lang="en-US" altLang="en-US" sz="800" dirty="0" smtClean="0">
              <a:solidFill>
                <a:srgbClr val="000000"/>
              </a:solidFill>
              <a:latin typeface="Arial" pitchFamily="34" charset="0"/>
            </a:endParaRPr>
          </a:p>
          <a:p>
            <a:pPr>
              <a:lnSpc>
                <a:spcPct val="90000"/>
              </a:lnSpc>
              <a:spcBef>
                <a:spcPct val="50000"/>
              </a:spcBef>
            </a:pPr>
            <a:r>
              <a:rPr lang="en-US" altLang="en-US" sz="800" dirty="0" smtClean="0">
                <a:solidFill>
                  <a:srgbClr val="000000"/>
                </a:solidFill>
                <a:latin typeface="Arial" pitchFamily="34" charset="0"/>
              </a:rPr>
              <a:t>To get rid of the effect of confounding, we </a:t>
            </a:r>
            <a:r>
              <a:rPr lang="en-US" altLang="en-US" sz="800" dirty="0" smtClean="0">
                <a:solidFill>
                  <a:srgbClr val="000000"/>
                </a:solidFill>
                <a:latin typeface="Arial" pitchFamily="34" charset="0"/>
              </a:rPr>
              <a:t>can stratify </a:t>
            </a:r>
            <a:r>
              <a:rPr lang="en-US" altLang="en-US" sz="800" dirty="0" smtClean="0">
                <a:solidFill>
                  <a:srgbClr val="000000"/>
                </a:solidFill>
                <a:latin typeface="Arial" pitchFamily="34" charset="0"/>
              </a:rPr>
              <a:t>for the confounding </a:t>
            </a:r>
            <a:r>
              <a:rPr lang="en-US" altLang="en-US" sz="800" dirty="0" smtClean="0">
                <a:solidFill>
                  <a:srgbClr val="000000"/>
                </a:solidFill>
                <a:latin typeface="Arial" pitchFamily="34" charset="0"/>
              </a:rPr>
              <a:t>variable </a:t>
            </a:r>
            <a:r>
              <a:rPr lang="en-US" altLang="en-US" sz="800" dirty="0" smtClean="0">
                <a:solidFill>
                  <a:srgbClr val="000000"/>
                </a:solidFill>
                <a:latin typeface="Arial" pitchFamily="34" charset="0"/>
              </a:rPr>
              <a:t>by forming separate strata for </a:t>
            </a:r>
            <a:r>
              <a:rPr lang="en-US" altLang="en-US" sz="800" dirty="0" smtClean="0">
                <a:solidFill>
                  <a:srgbClr val="000000"/>
                </a:solidFill>
                <a:latin typeface="Arial" pitchFamily="34" charset="0"/>
              </a:rPr>
              <a:t>each</a:t>
            </a:r>
            <a:r>
              <a:rPr lang="en-US" altLang="en-US" sz="800" baseline="0" dirty="0" smtClean="0">
                <a:solidFill>
                  <a:srgbClr val="000000"/>
                </a:solidFill>
                <a:latin typeface="Arial" pitchFamily="34" charset="0"/>
              </a:rPr>
              <a:t> level of the </a:t>
            </a:r>
            <a:r>
              <a:rPr lang="en-US" altLang="en-US" sz="800" dirty="0" smtClean="0">
                <a:solidFill>
                  <a:srgbClr val="000000"/>
                </a:solidFill>
                <a:latin typeface="Arial" pitchFamily="34" charset="0"/>
              </a:rPr>
              <a:t>confounder </a:t>
            </a:r>
            <a:r>
              <a:rPr lang="en-US" altLang="en-US" sz="800" dirty="0" smtClean="0">
                <a:solidFill>
                  <a:srgbClr val="000000"/>
                </a:solidFill>
                <a:latin typeface="Arial" pitchFamily="34" charset="0"/>
              </a:rPr>
              <a:t>and </a:t>
            </a:r>
            <a:r>
              <a:rPr lang="en-US" altLang="en-US" sz="800" dirty="0" smtClean="0">
                <a:solidFill>
                  <a:srgbClr val="000000"/>
                </a:solidFill>
                <a:latin typeface="Arial" pitchFamily="34" charset="0"/>
              </a:rPr>
              <a:t>then estimate</a:t>
            </a:r>
            <a:r>
              <a:rPr lang="en-US" altLang="en-US" sz="800" baseline="0" dirty="0" smtClean="0">
                <a:solidFill>
                  <a:srgbClr val="000000"/>
                </a:solidFill>
                <a:latin typeface="Arial" pitchFamily="34" charset="0"/>
              </a:rPr>
              <a:t> </a:t>
            </a:r>
            <a:r>
              <a:rPr lang="en-US" altLang="en-US" sz="800" dirty="0" smtClean="0">
                <a:solidFill>
                  <a:srgbClr val="000000"/>
                </a:solidFill>
                <a:latin typeface="Arial" pitchFamily="34" charset="0"/>
              </a:rPr>
              <a:t>the </a:t>
            </a:r>
            <a:r>
              <a:rPr lang="en-US" altLang="en-US" sz="800" dirty="0" smtClean="0">
                <a:solidFill>
                  <a:srgbClr val="000000"/>
                </a:solidFill>
                <a:latin typeface="Arial" pitchFamily="34" charset="0"/>
              </a:rPr>
              <a:t>association between the exposure and disease in each of these strata separately.  </a:t>
            </a:r>
            <a:r>
              <a:rPr lang="en-US" altLang="en-US" sz="800" dirty="0" smtClean="0">
                <a:solidFill>
                  <a:srgbClr val="000000"/>
                </a:solidFill>
                <a:latin typeface="Arial" pitchFamily="34" charset="0"/>
              </a:rPr>
              <a:t>In</a:t>
            </a:r>
            <a:r>
              <a:rPr lang="en-US" altLang="en-US" sz="800" baseline="0" dirty="0" smtClean="0">
                <a:solidFill>
                  <a:srgbClr val="000000"/>
                </a:solidFill>
                <a:latin typeface="Arial" pitchFamily="34" charset="0"/>
              </a:rPr>
              <a:t> this example</a:t>
            </a:r>
            <a:r>
              <a:rPr lang="en-US" altLang="en-US" sz="800" dirty="0" smtClean="0">
                <a:solidFill>
                  <a:srgbClr val="000000"/>
                </a:solidFill>
                <a:latin typeface="Arial" pitchFamily="34" charset="0"/>
              </a:rPr>
              <a:t>, </a:t>
            </a:r>
            <a:r>
              <a:rPr lang="en-US" altLang="en-US" sz="800" dirty="0" smtClean="0">
                <a:solidFill>
                  <a:srgbClr val="000000"/>
                </a:solidFill>
                <a:latin typeface="Arial" pitchFamily="34" charset="0"/>
              </a:rPr>
              <a:t>you can determine an odds ratio separately in each </a:t>
            </a:r>
            <a:r>
              <a:rPr lang="en-US" altLang="en-US" sz="800" dirty="0" smtClean="0">
                <a:solidFill>
                  <a:srgbClr val="000000"/>
                </a:solidFill>
                <a:latin typeface="Arial" pitchFamily="34" charset="0"/>
              </a:rPr>
              <a:t>of the two strata, </a:t>
            </a:r>
            <a:r>
              <a:rPr lang="en-US" altLang="en-US" sz="800" dirty="0" smtClean="0">
                <a:solidFill>
                  <a:srgbClr val="000000"/>
                </a:solidFill>
                <a:latin typeface="Arial" pitchFamily="34" charset="0"/>
              </a:rPr>
              <a:t>depicted </a:t>
            </a:r>
            <a:r>
              <a:rPr lang="en-US" altLang="en-US" sz="800" dirty="0" smtClean="0">
                <a:solidFill>
                  <a:srgbClr val="000000"/>
                </a:solidFill>
                <a:latin typeface="Arial" pitchFamily="34" charset="0"/>
              </a:rPr>
              <a:t>OR </a:t>
            </a:r>
            <a:r>
              <a:rPr lang="en-US" altLang="en-US" sz="800" dirty="0" smtClean="0">
                <a:solidFill>
                  <a:srgbClr val="000000"/>
                </a:solidFill>
                <a:latin typeface="Arial" pitchFamily="34" charset="0"/>
              </a:rPr>
              <a:t>confounder present and OR confounder absent.  Note: this could be any measure of association; we are just using OR as an example.  </a:t>
            </a:r>
          </a:p>
          <a:p>
            <a:pPr>
              <a:lnSpc>
                <a:spcPct val="90000"/>
              </a:lnSpc>
              <a:spcBef>
                <a:spcPct val="50000"/>
              </a:spcBef>
            </a:pPr>
            <a:endParaRPr lang="en-US" altLang="en-US" sz="800" dirty="0" smtClean="0">
              <a:solidFill>
                <a:srgbClr val="000000"/>
              </a:solidFill>
              <a:latin typeface="Arial" pitchFamily="34" charset="0"/>
            </a:endParaRPr>
          </a:p>
          <a:p>
            <a:pPr>
              <a:lnSpc>
                <a:spcPct val="90000"/>
              </a:lnSpc>
              <a:spcBef>
                <a:spcPct val="50000"/>
              </a:spcBef>
            </a:pPr>
            <a:r>
              <a:rPr lang="en-US" altLang="en-US" sz="800" dirty="0" smtClean="0">
                <a:solidFill>
                  <a:srgbClr val="000000"/>
                </a:solidFill>
                <a:latin typeface="Arial" pitchFamily="34" charset="0"/>
              </a:rPr>
              <a:t>What kinds of things can happen with confounding?  Depending upon the direction </a:t>
            </a:r>
            <a:r>
              <a:rPr lang="en-US" altLang="en-US" sz="800" dirty="0" smtClean="0">
                <a:solidFill>
                  <a:srgbClr val="000000"/>
                </a:solidFill>
                <a:latin typeface="Arial" pitchFamily="34" charset="0"/>
              </a:rPr>
              <a:t>of </a:t>
            </a:r>
            <a:r>
              <a:rPr lang="en-US" altLang="en-US" sz="800" dirty="0" smtClean="0">
                <a:solidFill>
                  <a:srgbClr val="000000"/>
                </a:solidFill>
                <a:latin typeface="Arial" pitchFamily="34" charset="0"/>
              </a:rPr>
              <a:t>bias that is caused by confounding, we call the confounding either positive or negative.  For example, if the crude estimate is 4, but the two stratum-specific OR are 2, this is termed positive confounding.  In other words, the influence of confounding was to overestimate the OR.  </a:t>
            </a:r>
            <a:r>
              <a:rPr lang="en-US" altLang="en-US" sz="800" dirty="0" smtClean="0">
                <a:solidFill>
                  <a:srgbClr val="000000"/>
                </a:solidFill>
                <a:latin typeface="Arial" pitchFamily="34" charset="0"/>
              </a:rPr>
              <a:t>Next is </a:t>
            </a:r>
            <a:r>
              <a:rPr lang="en-US" altLang="en-US" sz="800" dirty="0" smtClean="0">
                <a:solidFill>
                  <a:srgbClr val="000000"/>
                </a:solidFill>
                <a:latin typeface="Arial" pitchFamily="34" charset="0"/>
              </a:rPr>
              <a:t>another example of positive confounding where the crude estimate shows a rather healthy estimate (4.0) but in fact there is no actual association after stratification.   In our example using smoking, matches, and lung cancer, when we looked at the association between matches and lung cancer, we saw an example of positive confounding by smoking.  Likewise, when dealing with protective effects, if the crude estimate is an overestimate of the adjusted estimate, this is also </a:t>
            </a:r>
            <a:r>
              <a:rPr lang="en-US" altLang="en-US" sz="800" dirty="0" smtClean="0">
                <a:solidFill>
                  <a:srgbClr val="000000"/>
                </a:solidFill>
                <a:latin typeface="Arial" pitchFamily="34" charset="0"/>
              </a:rPr>
              <a:t>called positive </a:t>
            </a:r>
            <a:r>
              <a:rPr lang="en-US" altLang="en-US" sz="800" dirty="0" smtClean="0">
                <a:solidFill>
                  <a:srgbClr val="000000"/>
                </a:solidFill>
                <a:latin typeface="Arial" pitchFamily="34" charset="0"/>
              </a:rPr>
              <a:t>confounding.  An example of this would be looking at the effect of estrogen in preventing cardiovascular disease in an observational study.  Because women who elect to take estrogen might be practicing more healthy lifestyles/behaviors than those who do not, it has often been observed that there is positive confounding caused by these practices.  In other words, an overestimate of the effect of estrogen is seen. Three examples of negative confounding are </a:t>
            </a:r>
            <a:r>
              <a:rPr lang="en-US" altLang="en-US" sz="800" dirty="0" smtClean="0">
                <a:solidFill>
                  <a:srgbClr val="000000"/>
                </a:solidFill>
                <a:latin typeface="Arial" pitchFamily="34" charset="0"/>
              </a:rPr>
              <a:t>next shown.  </a:t>
            </a:r>
            <a:r>
              <a:rPr lang="en-US" altLang="en-US" sz="800" dirty="0" smtClean="0">
                <a:solidFill>
                  <a:srgbClr val="000000"/>
                </a:solidFill>
                <a:latin typeface="Arial" pitchFamily="34" charset="0"/>
              </a:rPr>
              <a:t>If the crude estimate is 4.0 but the adjusted estimate is 8.0, this means the influence of the confounder was to attenuate the apparent effect.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(or more often drugs that are already licensed for another purpose) first.  Thus, any apparent benefit of the treatment may be confounded by these poor prognostic factors and tend to drive the unadjusted odds ratio close to 1.   Finally, the most fulminant form of confounding is known as qualitative confounding, aka a reversal of effect or the colorful term: “Simpson’s Paradox”.  For example, the crude estimate is 4.0 meaning the exposure in question carries a 4 fold risk for disease, but the adjusted estimate is actually protective.  </a:t>
            </a:r>
          </a:p>
          <a:p>
            <a:pPr>
              <a:lnSpc>
                <a:spcPct val="90000"/>
              </a:lnSpc>
            </a:pPr>
            <a:endParaRPr lang="en-US" altLang="en-US" sz="80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A1555C59-CE60-4E52-BE74-2CD90CD17D2B}" type="slidenum">
              <a:rPr lang="en-US" altLang="en-US" sz="1000" b="0" i="1">
                <a:solidFill>
                  <a:schemeClr val="tx1"/>
                </a:solidFill>
                <a:latin typeface="Times New Roman" pitchFamily="18" charset="0"/>
              </a:rPr>
              <a:pPr algn="r">
                <a:spcBef>
                  <a:spcPct val="0"/>
                </a:spcBef>
              </a:pPr>
              <a:t>71</a:t>
            </a:fld>
            <a:endParaRPr lang="en-US" altLang="en-US" sz="1000" b="0" i="1" dirty="0">
              <a:solidFill>
                <a:schemeClr val="tx1"/>
              </a:solidFill>
              <a:latin typeface="Times New Roman" pitchFamily="18" charset="0"/>
            </a:endParaRPr>
          </a:p>
        </p:txBody>
      </p:sp>
      <p:sp>
        <p:nvSpPr>
          <p:cNvPr id="316419" name="Rectangle 2"/>
          <p:cNvSpPr>
            <a:spLocks noChangeArrowheads="1" noTextEdit="1"/>
          </p:cNvSpPr>
          <p:nvPr>
            <p:ph type="sldImg"/>
          </p:nvPr>
        </p:nvSpPr>
        <p:spPr>
          <a:xfrm>
            <a:off x="2168525" y="706438"/>
            <a:ext cx="2609850" cy="3481387"/>
          </a:xfrm>
          <a:ln/>
        </p:spPr>
      </p:sp>
      <p:sp>
        <p:nvSpPr>
          <p:cNvPr id="316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t>
            </a:r>
          </a:p>
          <a:p>
            <a:r>
              <a:rPr lang="en-US" altLang="en-US" dirty="0" smtClean="0"/>
              <a:t>What if this was our DAG</a:t>
            </a:r>
            <a:r>
              <a:rPr lang="en-US" altLang="en-US" dirty="0" smtClean="0"/>
              <a:t>?  Our research question</a:t>
            </a:r>
            <a:r>
              <a:rPr lang="en-US" altLang="en-US" baseline="0" dirty="0" smtClean="0"/>
              <a:t> is that we are interested in estimating the causal effect of E on D, as mediated by I.</a:t>
            </a:r>
            <a:r>
              <a:rPr lang="en-US" altLang="en-US" dirty="0" smtClean="0"/>
              <a:t>  </a:t>
            </a:r>
            <a:r>
              <a:rPr lang="en-US" altLang="en-US" dirty="0" smtClean="0"/>
              <a:t>What if we adjusted for I?  Adjustment for intermediaries on the causal path of interest will abolish the causal association.  </a:t>
            </a:r>
          </a:p>
          <a:p>
            <a:endParaRPr lang="en-US" altLang="en-US" dirty="0" smtClean="0"/>
          </a:p>
          <a:p>
            <a:r>
              <a:rPr lang="en-US" altLang="en-US" dirty="0" smtClean="0"/>
              <a:t>This is the DAG-derived basis for the well known advice not to adjust for anything on the causal </a:t>
            </a:r>
            <a:r>
              <a:rPr lang="en-US" altLang="en-US" dirty="0" smtClean="0"/>
              <a:t>pathway </a:t>
            </a:r>
            <a:r>
              <a:rPr lang="en-US" altLang="en-US" dirty="0" smtClean="0"/>
              <a:t>under investigation.  </a:t>
            </a:r>
            <a:r>
              <a:rPr lang="en-US" altLang="en-US" dirty="0" smtClean="0"/>
              <a:t>DAGs </a:t>
            </a:r>
            <a:r>
              <a:rPr lang="en-US" altLang="en-US" baseline="0" dirty="0" smtClean="0"/>
              <a:t> instantly show us why adjusting for something on the causal pathway will preclude our ever seeing the causal effect of E on D.  </a:t>
            </a:r>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noTextEdit="1"/>
          </p:cNvSpPr>
          <p:nvPr>
            <p:ph type="sldImg"/>
          </p:nvPr>
        </p:nvSpPr>
        <p:spPr>
          <a:xfrm>
            <a:off x="2168525" y="706438"/>
            <a:ext cx="2609850" cy="3481387"/>
          </a:xfrm>
          <a:ln/>
        </p:spPr>
      </p:sp>
      <p:sp>
        <p:nvSpPr>
          <p:cNvPr id="33177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F55B382D-5AAA-49AA-A28B-9959486B6CF3}" type="slidenum">
              <a:rPr lang="en-US" altLang="en-US" sz="1000" b="0">
                <a:solidFill>
                  <a:schemeClr val="tx1"/>
                </a:solidFill>
                <a:latin typeface="Times New Roman" pitchFamily="18" charset="0"/>
              </a:rPr>
              <a:pPr/>
              <a:t>73</a:t>
            </a:fld>
            <a:endParaRPr lang="en-US" altLang="en-US" sz="1000" b="0" dirty="0">
              <a:solidFill>
                <a:schemeClr val="tx1"/>
              </a:solidFill>
              <a:latin typeface="Times New Roman" pitchFamily="18" charset="0"/>
            </a:endParaRPr>
          </a:p>
        </p:txBody>
      </p:sp>
      <p:sp>
        <p:nvSpPr>
          <p:cNvPr id="165891" name="Rectangle 2"/>
          <p:cNvSpPr>
            <a:spLocks noChangeArrowheads="1" noTextEdit="1"/>
          </p:cNvSpPr>
          <p:nvPr>
            <p:ph type="sldImg"/>
          </p:nvPr>
        </p:nvSpPr>
        <p:spPr>
          <a:xfrm>
            <a:off x="2168525" y="706438"/>
            <a:ext cx="2609850" cy="3481387"/>
          </a:xfrm>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summarize </a:t>
            </a:r>
            <a:r>
              <a:rPr lang="en-US" altLang="en-US" dirty="0" smtClean="0"/>
              <a:t>using DAGs two </a:t>
            </a:r>
            <a:r>
              <a:rPr lang="en-US" altLang="en-US" dirty="0" smtClean="0"/>
              <a:t>reasons we would want to adjust for a variable.  The first is to close a non-causal  path generated by a) a non-collider which is a “common </a:t>
            </a:r>
            <a:r>
              <a:rPr lang="en-US" altLang="en-US" dirty="0" smtClean="0"/>
              <a:t>cause”, </a:t>
            </a:r>
            <a:r>
              <a:rPr lang="en-US" altLang="en-US" dirty="0" smtClean="0"/>
              <a:t>i.e. a confounder; or b) a collider that was conditioned upon.  </a:t>
            </a:r>
            <a:r>
              <a:rPr lang="en-US" altLang="en-US" dirty="0" smtClean="0"/>
              <a:t>Adjusting</a:t>
            </a:r>
            <a:r>
              <a:rPr lang="en-US" altLang="en-US" baseline="0" dirty="0" smtClean="0"/>
              <a:t> for mom’s education will close this otherwise open non-causal path from child’s weight to child’s diabetes.  </a:t>
            </a:r>
            <a:endParaRPr lang="en-US" altLang="en-US" dirty="0" smtClean="0"/>
          </a:p>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9610420C-4676-40B2-A264-8D739AE8F8C1}" type="slidenum">
              <a:rPr lang="en-US" altLang="en-US" sz="1000" b="0" i="1">
                <a:solidFill>
                  <a:schemeClr val="tx1"/>
                </a:solidFill>
                <a:latin typeface="Times New Roman" pitchFamily="18" charset="0"/>
              </a:rPr>
              <a:pPr algn="r">
                <a:spcBef>
                  <a:spcPct val="0"/>
                </a:spcBef>
              </a:pPr>
              <a:t>74</a:t>
            </a:fld>
            <a:endParaRPr lang="en-US" altLang="en-US" sz="1000" b="0" i="1" dirty="0">
              <a:solidFill>
                <a:schemeClr val="tx1"/>
              </a:solidFill>
              <a:latin typeface="Times New Roman" pitchFamily="18" charset="0"/>
            </a:endParaRPr>
          </a:p>
        </p:txBody>
      </p:sp>
      <p:sp>
        <p:nvSpPr>
          <p:cNvPr id="312323" name="Rectangle 2"/>
          <p:cNvSpPr>
            <a:spLocks noChangeArrowheads="1" noTextEdit="1"/>
          </p:cNvSpPr>
          <p:nvPr>
            <p:ph type="sldImg"/>
          </p:nvPr>
        </p:nvSpPr>
        <p:spPr>
          <a:xfrm>
            <a:off x="2168525" y="706438"/>
            <a:ext cx="2609850" cy="3481387"/>
          </a:xfrm>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summarize with DAGs the two reasons we would want to adjust for a variable.  The first is to close a backdoor path generated by a non-collider which is a “common cause, i.e. a confounder.  </a:t>
            </a:r>
          </a:p>
          <a:p>
            <a:endParaRPr lang="en-US" altLang="en-US" dirty="0" smtClean="0"/>
          </a:p>
          <a:p>
            <a:r>
              <a:rPr lang="en-US" altLang="en-US" dirty="0" smtClean="0"/>
              <a:t>The second is to close a direct path which is a nuisance/extraneous to the research question at hand.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8734D3F0-2CBD-4C80-8729-CDD64011B182}" type="slidenum">
              <a:rPr lang="en-US" altLang="en-US" sz="1000" b="0">
                <a:solidFill>
                  <a:schemeClr val="tx1"/>
                </a:solidFill>
                <a:latin typeface="Times New Roman" pitchFamily="18" charset="0"/>
              </a:rPr>
              <a:pPr/>
              <a:t>75</a:t>
            </a:fld>
            <a:endParaRPr lang="en-US" altLang="en-US" sz="1000" b="0" dirty="0">
              <a:solidFill>
                <a:schemeClr val="tx1"/>
              </a:solidFill>
              <a:latin typeface="Times New Roman" pitchFamily="18" charset="0"/>
            </a:endParaRPr>
          </a:p>
        </p:txBody>
      </p:sp>
      <p:sp>
        <p:nvSpPr>
          <p:cNvPr id="166915" name="Rectangle 2"/>
          <p:cNvSpPr>
            <a:spLocks noChangeArrowheads="1" noTextEdit="1"/>
          </p:cNvSpPr>
          <p:nvPr>
            <p:ph type="sldImg"/>
          </p:nvPr>
        </p:nvSpPr>
        <p:spPr>
          <a:xfrm>
            <a:off x="2168525" y="706438"/>
            <a:ext cx="2609850" cy="3481387"/>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Although not a focus of this course, there is a third reason why we might want to adjust for a variable and that is to enhance statistical precision.  We won’t discuss the mechanism by which this occurs other than to say that you only gain statistical precision is X is a strong determinant of D.  In addition, this only pertains in certain adjustment techniques, such as certain regression models.  </a:t>
            </a:r>
            <a:r>
              <a:rPr lang="en-US" altLang="en-US" dirty="0" smtClean="0"/>
              <a:t>DAGs</a:t>
            </a:r>
            <a:r>
              <a:rPr lang="en-US" altLang="en-US" baseline="0" dirty="0" smtClean="0"/>
              <a:t> can jog our memories to think about whether X is something we might want to control for in order to enhance precision, but they don’t definitively tell the answer.  </a:t>
            </a:r>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75447B3F-3A5E-471A-BE6E-5D314F6C5065}" type="slidenum">
              <a:rPr lang="en-US" altLang="en-US" sz="1000" b="0">
                <a:solidFill>
                  <a:schemeClr val="tx1"/>
                </a:solidFill>
                <a:latin typeface="Times New Roman" pitchFamily="18" charset="0"/>
              </a:rPr>
              <a:pPr/>
              <a:t>76</a:t>
            </a:fld>
            <a:endParaRPr lang="en-US" altLang="en-US" sz="1000" b="0" dirty="0">
              <a:solidFill>
                <a:schemeClr val="tx1"/>
              </a:solidFill>
              <a:latin typeface="Times New Roman" pitchFamily="18" charset="0"/>
            </a:endParaRPr>
          </a:p>
        </p:txBody>
      </p:sp>
      <p:sp>
        <p:nvSpPr>
          <p:cNvPr id="168963" name="Rectangle 2"/>
          <p:cNvSpPr>
            <a:spLocks noChangeArrowheads="1" noTextEdit="1"/>
          </p:cNvSpPr>
          <p:nvPr>
            <p:ph type="sldImg"/>
          </p:nvPr>
        </p:nvSpPr>
        <p:spPr>
          <a:xfrm>
            <a:off x="2168525" y="706438"/>
            <a:ext cx="2609850" cy="3481387"/>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50000"/>
              </a:spcBef>
            </a:pPr>
            <a:r>
              <a:rPr lang="en-US" altLang="en-US" dirty="0" smtClean="0">
                <a:solidFill>
                  <a:srgbClr val="000000"/>
                </a:solidFill>
                <a:latin typeface="Arial" pitchFamily="34" charset="0"/>
              </a:rPr>
              <a:t>What are the practical implications of all of this for your research?  </a:t>
            </a:r>
            <a:r>
              <a:rPr lang="en-US" altLang="en-US" dirty="0" smtClean="0">
                <a:solidFill>
                  <a:srgbClr val="000000"/>
                </a:solidFill>
                <a:latin typeface="Arial" pitchFamily="34" charset="0"/>
              </a:rPr>
              <a:t>The bigges</a:t>
            </a:r>
            <a:r>
              <a:rPr lang="en-US" altLang="en-US" baseline="0" dirty="0" smtClean="0">
                <a:solidFill>
                  <a:srgbClr val="000000"/>
                </a:solidFill>
                <a:latin typeface="Arial" pitchFamily="34" charset="0"/>
              </a:rPr>
              <a:t>t implication is that when designing a study DAGs help you to plan what to measure.</a:t>
            </a:r>
            <a:endParaRPr lang="en-US" altLang="en-US" dirty="0" smtClean="0">
              <a:solidFill>
                <a:srgbClr val="000000"/>
              </a:solidFill>
              <a:latin typeface="Arial" pitchFamily="34" charset="0"/>
            </a:endParaRPr>
          </a:p>
          <a:p>
            <a:pPr>
              <a:lnSpc>
                <a:spcPct val="90000"/>
              </a:lnSpc>
              <a:spcBef>
                <a:spcPct val="50000"/>
              </a:spcBef>
            </a:pPr>
            <a:endParaRPr lang="en-US" altLang="en-US" dirty="0" smtClean="0">
              <a:solidFill>
                <a:srgbClr val="000000"/>
              </a:solidFill>
              <a:latin typeface="Arial" pitchFamily="34" charset="0"/>
            </a:endParaRPr>
          </a:p>
          <a:p>
            <a:pPr>
              <a:lnSpc>
                <a:spcPct val="90000"/>
              </a:lnSpc>
              <a:spcBef>
                <a:spcPct val="50000"/>
              </a:spcBef>
            </a:pPr>
            <a:r>
              <a:rPr lang="en-US" altLang="en-US" dirty="0" smtClean="0">
                <a:solidFill>
                  <a:srgbClr val="000000"/>
                </a:solidFill>
                <a:latin typeface="Arial" pitchFamily="34" charset="0"/>
              </a:rPr>
              <a:t>It all starts with drawing the DAG for the system.  With the DAG in hand, the rest easily follows.  With the DAG in hand, plan to measure a sufficient number of factors that will enable to block all backdoor paths.  This is sometimes called </a:t>
            </a:r>
            <a:r>
              <a:rPr lang="en-US" altLang="en-US" dirty="0" smtClean="0">
                <a:solidFill>
                  <a:srgbClr val="000000"/>
                </a:solidFill>
                <a:latin typeface="Arial" pitchFamily="34" charset="0"/>
              </a:rPr>
              <a:t>the minimally </a:t>
            </a:r>
            <a:r>
              <a:rPr lang="en-US" altLang="en-US" dirty="0" smtClean="0">
                <a:solidFill>
                  <a:srgbClr val="000000"/>
                </a:solidFill>
                <a:latin typeface="Arial" pitchFamily="34" charset="0"/>
              </a:rPr>
              <a:t>sufficient </a:t>
            </a:r>
            <a:r>
              <a:rPr lang="en-US" altLang="en-US" dirty="0" smtClean="0">
                <a:solidFill>
                  <a:srgbClr val="000000"/>
                </a:solidFill>
                <a:latin typeface="Arial" pitchFamily="34" charset="0"/>
              </a:rPr>
              <a:t>adjustment set</a:t>
            </a:r>
            <a:r>
              <a:rPr lang="en-US" altLang="en-US" baseline="0" dirty="0" smtClean="0">
                <a:solidFill>
                  <a:srgbClr val="000000"/>
                </a:solidFill>
                <a:latin typeface="Arial" pitchFamily="34" charset="0"/>
              </a:rPr>
              <a:t> or MSAS.  </a:t>
            </a:r>
            <a:r>
              <a:rPr lang="en-US" altLang="en-US" dirty="0" smtClean="0">
                <a:solidFill>
                  <a:srgbClr val="000000"/>
                </a:solidFill>
                <a:latin typeface="Arial" pitchFamily="34" charset="0"/>
              </a:rPr>
              <a:t>  </a:t>
            </a:r>
            <a:endParaRPr lang="en-US" altLang="en-US" dirty="0" smtClean="0">
              <a:solidFill>
                <a:srgbClr val="000000"/>
              </a:solidFill>
              <a:latin typeface="Arial" pitchFamily="34" charset="0"/>
            </a:endParaRPr>
          </a:p>
          <a:p>
            <a:pPr>
              <a:lnSpc>
                <a:spcPct val="90000"/>
              </a:lnSpc>
              <a:spcBef>
                <a:spcPct val="50000"/>
              </a:spcBef>
            </a:pPr>
            <a:endParaRPr lang="en-US" altLang="en-US" dirty="0" smtClean="0">
              <a:solidFill>
                <a:srgbClr val="000000"/>
              </a:solidFill>
              <a:latin typeface="Arial" pitchFamily="34" charset="0"/>
            </a:endParaRPr>
          </a:p>
          <a:p>
            <a:pPr>
              <a:lnSpc>
                <a:spcPct val="90000"/>
              </a:lnSpc>
              <a:spcBef>
                <a:spcPct val="50000"/>
              </a:spcBef>
            </a:pPr>
            <a:r>
              <a:rPr lang="en-US" altLang="en-US" dirty="0" smtClean="0">
                <a:solidFill>
                  <a:srgbClr val="000000"/>
                </a:solidFill>
                <a:latin typeface="Arial" pitchFamily="34" charset="0"/>
              </a:rPr>
              <a:t>Plan also to measure a sufficient number of factors that will enable to block all nuisance </a:t>
            </a:r>
            <a:r>
              <a:rPr lang="en-US" altLang="en-US" dirty="0" smtClean="0">
                <a:solidFill>
                  <a:srgbClr val="000000"/>
                </a:solidFill>
                <a:latin typeface="Arial" pitchFamily="34" charset="0"/>
              </a:rPr>
              <a:t>causal paths</a:t>
            </a:r>
            <a:r>
              <a:rPr lang="en-US" altLang="en-US" dirty="0" smtClean="0">
                <a:solidFill>
                  <a:srgbClr val="000000"/>
                </a:solidFill>
                <a:latin typeface="Arial" pitchFamily="34" charset="0"/>
              </a:rPr>
              <a:t>.  </a:t>
            </a:r>
          </a:p>
          <a:p>
            <a:pPr>
              <a:lnSpc>
                <a:spcPct val="90000"/>
              </a:lnSpc>
              <a:spcBef>
                <a:spcPct val="50000"/>
              </a:spcBef>
            </a:pPr>
            <a:endParaRPr lang="en-US" altLang="en-US" dirty="0" smtClean="0">
              <a:solidFill>
                <a:srgbClr val="000000"/>
              </a:solidFill>
              <a:latin typeface="Arial" pitchFamily="34" charset="0"/>
            </a:endParaRPr>
          </a:p>
          <a:p>
            <a:pPr>
              <a:lnSpc>
                <a:spcPct val="90000"/>
              </a:lnSpc>
              <a:spcBef>
                <a:spcPct val="50000"/>
              </a:spcBef>
            </a:pPr>
            <a:r>
              <a:rPr lang="en-US" altLang="en-US" dirty="0" smtClean="0">
                <a:solidFill>
                  <a:srgbClr val="000000"/>
                </a:solidFill>
                <a:latin typeface="Arial" pitchFamily="34" charset="0"/>
              </a:rPr>
              <a:t>Finally, plan to measure all known strong determinants of the outcomes.</a:t>
            </a:r>
          </a:p>
          <a:p>
            <a:pPr>
              <a:lnSpc>
                <a:spcPct val="90000"/>
              </a:lnSpc>
              <a:spcBef>
                <a:spcPct val="50000"/>
              </a:spcBef>
            </a:pPr>
            <a:endParaRPr lang="en-US" altLang="en-US" dirty="0" smtClean="0">
              <a:solidFill>
                <a:srgbClr val="000000"/>
              </a:solidFill>
              <a:latin typeface="Arial" pitchFamily="34" charset="0"/>
            </a:endParaRPr>
          </a:p>
          <a:p>
            <a:pPr>
              <a:lnSpc>
                <a:spcPct val="90000"/>
              </a:lnSpc>
              <a:spcBef>
                <a:spcPct val="50000"/>
              </a:spcBef>
            </a:pPr>
            <a:r>
              <a:rPr lang="en-US" altLang="en-US" dirty="0" smtClean="0">
                <a:solidFill>
                  <a:srgbClr val="000000"/>
                </a:solidFill>
                <a:latin typeface="Arial" pitchFamily="34" charset="0"/>
              </a:rPr>
              <a:t>If you are uncertain about a factor, plan to measure it because if you don’t,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a:t>
            </a:r>
            <a:r>
              <a:rPr lang="en-US" altLang="en-US" dirty="0" smtClean="0">
                <a:solidFill>
                  <a:srgbClr val="000000"/>
                </a:solidFill>
                <a:latin typeface="Arial" pitchFamily="34" charset="0"/>
              </a:rPr>
              <a:t>performed well</a:t>
            </a:r>
            <a:r>
              <a:rPr lang="en-US" altLang="en-US" baseline="0" dirty="0" smtClean="0">
                <a:solidFill>
                  <a:srgbClr val="000000"/>
                </a:solidFill>
                <a:latin typeface="Arial" pitchFamily="34" charset="0"/>
              </a:rPr>
              <a:t> </a:t>
            </a:r>
            <a:r>
              <a:rPr lang="en-US" altLang="en-US" dirty="0" smtClean="0">
                <a:solidFill>
                  <a:srgbClr val="000000"/>
                </a:solidFill>
                <a:latin typeface="Arial" pitchFamily="34" charset="0"/>
              </a:rPr>
              <a:t>during </a:t>
            </a:r>
            <a:r>
              <a:rPr lang="en-US" altLang="en-US" dirty="0" smtClean="0">
                <a:solidFill>
                  <a:srgbClr val="000000"/>
                </a:solidFill>
                <a:latin typeface="Arial" pitchFamily="34" charset="0"/>
              </a:rPr>
              <a:t>the study and </a:t>
            </a:r>
            <a:r>
              <a:rPr lang="en-US" altLang="en-US" dirty="0" smtClean="0">
                <a:solidFill>
                  <a:srgbClr val="000000"/>
                </a:solidFill>
                <a:latin typeface="Arial" pitchFamily="34" charset="0"/>
              </a:rPr>
              <a:t>therefore planned </a:t>
            </a:r>
            <a:r>
              <a:rPr lang="en-US" altLang="en-US" dirty="0" smtClean="0">
                <a:solidFill>
                  <a:srgbClr val="000000"/>
                </a:solidFill>
                <a:latin typeface="Arial" pitchFamily="34" charset="0"/>
              </a:rPr>
              <a:t>for.</a:t>
            </a:r>
            <a:endParaRPr lang="en-US" altLang="en-US" sz="1400" b="1" dirty="0" smtClean="0">
              <a:solidFill>
                <a:srgbClr val="000000"/>
              </a:solidFill>
              <a:latin typeface="Arial" pitchFamily="34" charset="0"/>
            </a:endParaRPr>
          </a:p>
          <a:p>
            <a:pPr>
              <a:lnSpc>
                <a:spcPct val="90000"/>
              </a:lnSpc>
            </a:pPr>
            <a:endParaRPr lang="en-US" altLang="en-US" sz="1400"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noTextEdit="1"/>
          </p:cNvSpPr>
          <p:nvPr>
            <p:ph type="sldImg"/>
          </p:nvPr>
        </p:nvSpPr>
        <p:spPr>
          <a:xfrm>
            <a:off x="2168525" y="706438"/>
            <a:ext cx="2609850" cy="3481387"/>
          </a:xfrm>
          <a:ln/>
        </p:spPr>
      </p:sp>
      <p:sp>
        <p:nvSpPr>
          <p:cNvPr id="3215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summary for today.</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13811BD9-9052-4979-835B-65A6FEC48C1F}" type="slidenum">
              <a:rPr lang="en-US" altLang="en-US" sz="1000" b="0" i="1">
                <a:solidFill>
                  <a:schemeClr val="tx1"/>
                </a:solidFill>
                <a:latin typeface="Times New Roman" pitchFamily="18" charset="0"/>
              </a:rPr>
              <a:pPr algn="r">
                <a:spcBef>
                  <a:spcPct val="0"/>
                </a:spcBef>
              </a:pPr>
              <a:t>79</a:t>
            </a:fld>
            <a:endParaRPr lang="en-US" altLang="en-US" sz="1000" b="0" i="1" dirty="0">
              <a:solidFill>
                <a:schemeClr val="tx1"/>
              </a:solidFill>
              <a:latin typeface="Times New Roman" pitchFamily="18" charset="0"/>
            </a:endParaRPr>
          </a:p>
        </p:txBody>
      </p:sp>
      <p:sp>
        <p:nvSpPr>
          <p:cNvPr id="243715" name="Rectangle 2"/>
          <p:cNvSpPr>
            <a:spLocks noChangeArrowheads="1" noTextEdit="1"/>
          </p:cNvSpPr>
          <p:nvPr>
            <p:ph type="sldImg"/>
          </p:nvPr>
        </p:nvSpPr>
        <p:spPr>
          <a:xfrm>
            <a:off x="2168525" y="706438"/>
            <a:ext cx="2609850" cy="3481387"/>
          </a:xfrm>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974BC768-DEAB-41EE-BB22-31625828BCB3}" type="slidenum">
              <a:rPr lang="en-US" altLang="en-US" sz="1000" b="0">
                <a:solidFill>
                  <a:schemeClr val="tx1"/>
                </a:solidFill>
                <a:latin typeface="Times New Roman" pitchFamily="18" charset="0"/>
              </a:rPr>
              <a:pPr/>
              <a:t>80</a:t>
            </a:fld>
            <a:endParaRPr lang="en-US" altLang="en-US" sz="1000" b="0" dirty="0">
              <a:solidFill>
                <a:schemeClr val="tx1"/>
              </a:solidFill>
              <a:latin typeface="Times New Roman" pitchFamily="18" charset="0"/>
            </a:endParaRPr>
          </a:p>
        </p:txBody>
      </p:sp>
      <p:sp>
        <p:nvSpPr>
          <p:cNvPr id="167939" name="Rectangle 2"/>
          <p:cNvSpPr>
            <a:spLocks noChangeArrowheads="1" noTextEdit="1"/>
          </p:cNvSpPr>
          <p:nvPr>
            <p:ph type="sldImg"/>
          </p:nvPr>
        </p:nvSpPr>
        <p:spPr>
          <a:xfrm>
            <a:off x="2168525" y="706438"/>
            <a:ext cx="2609850" cy="3481387"/>
          </a:xfrm>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DAGs are useful to point out some special issues when estimating direct effects.  </a:t>
            </a:r>
            <a:r>
              <a:rPr lang="en-US" altLang="en-US" dirty="0" smtClean="0"/>
              <a:t>To</a:t>
            </a:r>
            <a:r>
              <a:rPr lang="en-US" altLang="en-US" baseline="0" dirty="0" smtClean="0"/>
              <a:t> estimate a direct effect means that we estimating the effect of one pathway apart from one or more other presumably less interesting pathways.  </a:t>
            </a:r>
            <a:endParaRPr lang="en-US" altLang="en-US" dirty="0" smtClean="0"/>
          </a:p>
          <a:p>
            <a:endParaRPr lang="en-US" altLang="en-US" dirty="0" smtClean="0"/>
          </a:p>
          <a:p>
            <a:r>
              <a:rPr lang="en-US" altLang="en-US" dirty="0" smtClean="0"/>
              <a:t>Here is an example. Let’s say that the research question is asking: does aspirin prevent coronary heart disease other than through is effect on platelet aggregation. </a:t>
            </a:r>
            <a:r>
              <a:rPr lang="en-US" altLang="en-US" dirty="0" smtClean="0"/>
              <a:t> In other words, what is the direct effect of aspirin on CHD apart from its effect on platelet aggregation. </a:t>
            </a:r>
            <a:r>
              <a:rPr lang="en-US" altLang="en-US" dirty="0" smtClean="0"/>
              <a:t>Let us say we assume </a:t>
            </a:r>
            <a:r>
              <a:rPr lang="en-US" altLang="en-US" dirty="0" smtClean="0"/>
              <a:t>there</a:t>
            </a:r>
            <a:r>
              <a:rPr lang="en-US" altLang="en-US" baseline="0" dirty="0" smtClean="0"/>
              <a:t> is no common cause of platelet aggregation and CHD</a:t>
            </a:r>
            <a:r>
              <a:rPr lang="en-US" altLang="en-US" dirty="0" smtClean="0"/>
              <a:t>.  </a:t>
            </a:r>
            <a:r>
              <a:rPr lang="en-US" altLang="en-US" dirty="0" smtClean="0"/>
              <a:t>If this is the case, we would want to adjust for platelet aggregation to get rid of </a:t>
            </a:r>
            <a:r>
              <a:rPr lang="en-US" altLang="en-US" dirty="0" smtClean="0"/>
              <a:t>that</a:t>
            </a:r>
            <a:r>
              <a:rPr lang="en-US" altLang="en-US" baseline="0" dirty="0" smtClean="0"/>
              <a:t> nuisance</a:t>
            </a:r>
            <a:r>
              <a:rPr lang="en-US" altLang="en-US" dirty="0" smtClean="0"/>
              <a:t> </a:t>
            </a:r>
            <a:r>
              <a:rPr lang="en-US" altLang="en-US" dirty="0" smtClean="0"/>
              <a:t>pathway.  But, what if we assumed there was a </a:t>
            </a:r>
            <a:r>
              <a:rPr lang="en-US" altLang="en-US" dirty="0" smtClean="0"/>
              <a:t>common cause, say a genetic component that caused</a:t>
            </a:r>
            <a:r>
              <a:rPr lang="en-US" altLang="en-US" baseline="0" dirty="0" smtClean="0"/>
              <a:t> both platelet aggregation and CHD,</a:t>
            </a:r>
            <a:r>
              <a:rPr lang="en-US" altLang="en-US" dirty="0" smtClean="0"/>
              <a:t> </a:t>
            </a:r>
            <a:r>
              <a:rPr lang="en-US" altLang="en-US" dirty="0" smtClean="0"/>
              <a:t>and we could not measure it.  Then, it would not be appropriate to adjust for platelet aggregation because it would be viewed as a collider.  Alternatively, it would also be wrong if we left it unadjusted because then the path through platelet aggregation is still open.  Adjusting or not adjusting is incorrect.  To resolve this, you will need some special analytic methods – beyond simple </a:t>
            </a:r>
            <a:r>
              <a:rPr lang="en-US" altLang="en-US" dirty="0" smtClean="0"/>
              <a:t>stratification or conditioning </a:t>
            </a:r>
            <a:r>
              <a:rPr lang="en-US" altLang="en-US" dirty="0" smtClean="0"/>
              <a:t>– to identify the causal relationship.  </a:t>
            </a:r>
            <a:r>
              <a:rPr lang="en-US" altLang="en-US" dirty="0" smtClean="0"/>
              <a:t> One such special technique</a:t>
            </a:r>
            <a:r>
              <a:rPr lang="en-US" altLang="en-US" baseline="0" dirty="0" smtClean="0"/>
              <a:t> is known as inverse weighting.  </a:t>
            </a:r>
            <a:endParaRPr lang="en-US" altLang="en-US" dirty="0" smtClean="0"/>
          </a:p>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5D5ED0D2-6F7A-4D57-BCC6-8C192851B5A8}" type="slidenum">
              <a:rPr lang="en-US" altLang="en-US" sz="1000" b="0" i="1">
                <a:solidFill>
                  <a:schemeClr val="tx1"/>
                </a:solidFill>
                <a:latin typeface="Times New Roman" pitchFamily="18" charset="0"/>
              </a:rPr>
              <a:pPr algn="r">
                <a:spcBef>
                  <a:spcPct val="0"/>
                </a:spcBef>
              </a:pPr>
              <a:t>81</a:t>
            </a:fld>
            <a:endParaRPr lang="en-US" altLang="en-US" sz="1000" b="0" i="1" dirty="0">
              <a:solidFill>
                <a:schemeClr val="tx1"/>
              </a:solidFill>
              <a:latin typeface="Times New Roman" pitchFamily="18" charset="0"/>
            </a:endParaRPr>
          </a:p>
        </p:txBody>
      </p:sp>
      <p:sp>
        <p:nvSpPr>
          <p:cNvPr id="323587" name="Rectangle 2"/>
          <p:cNvSpPr>
            <a:spLocks noChangeArrowheads="1" noTextEdit="1"/>
          </p:cNvSpPr>
          <p:nvPr>
            <p:ph type="sldImg"/>
          </p:nvPr>
        </p:nvSpPr>
        <p:spPr>
          <a:xfrm>
            <a:off x="2168525" y="706438"/>
            <a:ext cx="2609850" cy="3481387"/>
          </a:xfrm>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000000"/>
                </a:solidFill>
                <a:latin typeface="Arial" pitchFamily="34" charset="0"/>
              </a:rPr>
              <a:t>The human cellular receptor for HIV has been determined.  It is called CCR5 and it is found on CD4 cells. Shortly after its discovery, genetic defects in CCR5 were described and there was immediately interest in whether persons who have genetic defects in this receptor have slower disease progression to AIDS.    </a:t>
            </a:r>
          </a:p>
          <a:p>
            <a:endParaRPr lang="en-US" altLang="en-US" dirty="0" smtClean="0">
              <a:solidFill>
                <a:srgbClr val="000000"/>
              </a:solidFill>
              <a:latin typeface="Arial" pitchFamily="34" charset="0"/>
            </a:endParaRPr>
          </a:p>
          <a:p>
            <a:r>
              <a:rPr lang="en-US" altLang="en-US" dirty="0" smtClean="0">
                <a:solidFill>
                  <a:srgbClr val="000000"/>
                </a:solidFill>
                <a:latin typeface="Arial" pitchFamily="34" charset="0"/>
              </a:rPr>
              <a:t>When thinking about this question, we also know that CD4 count, or T cell count, is associated with disease progression in HIV disease, in other words, it is a potent predictor of time-to-AIDS. </a:t>
            </a:r>
            <a:r>
              <a:rPr lang="en-US" altLang="en-US" baseline="0" dirty="0" smtClean="0">
                <a:solidFill>
                  <a:srgbClr val="000000"/>
                </a:solidFill>
                <a:latin typeface="Arial" pitchFamily="34" charset="0"/>
              </a:rPr>
              <a:t>  </a:t>
            </a:r>
            <a:r>
              <a:rPr lang="en-US" altLang="en-US" dirty="0" smtClean="0">
                <a:solidFill>
                  <a:srgbClr val="000000"/>
                </a:solidFill>
                <a:latin typeface="Arial" pitchFamily="34" charset="0"/>
              </a:rPr>
              <a:t>That </a:t>
            </a:r>
            <a:r>
              <a:rPr lang="en-US" altLang="en-US" dirty="0" smtClean="0">
                <a:solidFill>
                  <a:srgbClr val="000000"/>
                </a:solidFill>
                <a:latin typeface="Arial" pitchFamily="34" charset="0"/>
              </a:rPr>
              <a:t>said, how should CD4 count be handled </a:t>
            </a:r>
            <a:r>
              <a:rPr lang="en-US" altLang="en-US" dirty="0" smtClean="0">
                <a:latin typeface="Arial" pitchFamily="34" charset="0"/>
              </a:rPr>
              <a:t>in assessing the association between CCR5 defect status and progression in HIV disease to AIDS?</a:t>
            </a:r>
            <a:r>
              <a:rPr lang="en-US" altLang="en-US" dirty="0" smtClean="0"/>
              <a:t>  Should we be considering it as a mediator of our central pathway under study, in which case we certainly would not want to adjust for it?</a:t>
            </a:r>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DE44752A-DAB6-4900-A3BB-2FB8798A04A4}" type="slidenum">
              <a:rPr lang="en-US" altLang="en-US" sz="1000" b="0">
                <a:solidFill>
                  <a:schemeClr val="tx1"/>
                </a:solidFill>
                <a:latin typeface="Times New Roman" pitchFamily="18" charset="0"/>
              </a:rPr>
              <a:pPr/>
              <a:t>8</a:t>
            </a:fld>
            <a:endParaRPr lang="en-US" altLang="en-US" sz="1000" b="0" dirty="0">
              <a:solidFill>
                <a:schemeClr val="tx1"/>
              </a:solidFill>
              <a:latin typeface="Times New Roman" pitchFamily="18" charset="0"/>
            </a:endParaRPr>
          </a:p>
        </p:txBody>
      </p:sp>
      <p:sp>
        <p:nvSpPr>
          <p:cNvPr id="105475" name="Rectangle 2"/>
          <p:cNvSpPr>
            <a:spLocks noChangeArrowheads="1" noTextEdit="1"/>
          </p:cNvSpPr>
          <p:nvPr>
            <p:ph type="sldImg"/>
          </p:nvPr>
        </p:nvSpPr>
        <p:spPr>
          <a:xfrm>
            <a:off x="2168525" y="706438"/>
            <a:ext cx="2609850" cy="3481387"/>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look at another example.  Here is a picture of my daughter, Sonia, with her Winnie the Pooh nightlight.  We found having this nightlight was very helpful to us when it came to navigating around her room at night when she was sleeping and also soothing her fear of the dark.</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463E5DF6-8326-4544-85A2-4D9D678602E9}" type="slidenum">
              <a:rPr lang="en-US" altLang="en-US" sz="1000" b="0" i="1">
                <a:solidFill>
                  <a:schemeClr val="tx1"/>
                </a:solidFill>
                <a:latin typeface="Times New Roman" pitchFamily="18" charset="0"/>
              </a:rPr>
              <a:pPr algn="r">
                <a:spcBef>
                  <a:spcPct val="0"/>
                </a:spcBef>
              </a:pPr>
              <a:t>82</a:t>
            </a:fld>
            <a:endParaRPr lang="en-US" altLang="en-US" sz="1000" b="0" i="1" dirty="0">
              <a:solidFill>
                <a:schemeClr val="tx1"/>
              </a:solidFill>
              <a:latin typeface="Times New Roman" pitchFamily="18" charset="0"/>
            </a:endParaRPr>
          </a:p>
        </p:txBody>
      </p:sp>
      <p:sp>
        <p:nvSpPr>
          <p:cNvPr id="325635" name="Rectangle 2"/>
          <p:cNvSpPr>
            <a:spLocks noChangeArrowheads="1" noTextEdit="1"/>
          </p:cNvSpPr>
          <p:nvPr>
            <p:ph type="sldImg"/>
          </p:nvPr>
        </p:nvSpPr>
        <p:spPr>
          <a:xfrm>
            <a:off x="2168525" y="706438"/>
            <a:ext cx="2609850" cy="3481387"/>
          </a:xfrm>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Or, would we consider it on </a:t>
            </a:r>
            <a:r>
              <a:rPr lang="en-US" altLang="en-US" dirty="0" smtClean="0"/>
              <a:t>a nuisance </a:t>
            </a:r>
            <a:r>
              <a:rPr lang="en-US" altLang="en-US" dirty="0" smtClean="0"/>
              <a:t>causal pathway and therefore adjust for it?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A66BE532-5433-4B6A-AABB-D0E41215A99B}" type="slidenum">
              <a:rPr lang="en-US" altLang="en-US" sz="1000" b="0" i="1">
                <a:solidFill>
                  <a:schemeClr val="tx1"/>
                </a:solidFill>
                <a:latin typeface="Times New Roman" pitchFamily="18" charset="0"/>
              </a:rPr>
              <a:pPr algn="r">
                <a:spcBef>
                  <a:spcPct val="0"/>
                </a:spcBef>
              </a:pPr>
              <a:t>83</a:t>
            </a:fld>
            <a:endParaRPr lang="en-US" altLang="en-US" sz="1000" b="0" i="1" dirty="0">
              <a:solidFill>
                <a:schemeClr val="tx1"/>
              </a:solidFill>
              <a:latin typeface="Times New Roman" pitchFamily="18" charset="0"/>
            </a:endParaRPr>
          </a:p>
        </p:txBody>
      </p:sp>
      <p:sp>
        <p:nvSpPr>
          <p:cNvPr id="327683" name="Rectangle 3074"/>
          <p:cNvSpPr>
            <a:spLocks noChangeArrowheads="1" noTextEdit="1"/>
          </p:cNvSpPr>
          <p:nvPr>
            <p:ph type="sldImg"/>
          </p:nvPr>
        </p:nvSpPr>
        <p:spPr>
          <a:xfrm>
            <a:off x="2168525" y="706438"/>
            <a:ext cx="2609850" cy="3481387"/>
          </a:xfrm>
          <a:ln/>
        </p:spPr>
      </p:sp>
      <p:sp>
        <p:nvSpPr>
          <p:cNvPr id="32768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answer as to whether to adjust/stratify for CD4 count forces us to specify the research question.</a:t>
            </a:r>
          </a:p>
          <a:p>
            <a:r>
              <a:rPr lang="en-US" altLang="en-US" dirty="0" smtClean="0"/>
              <a:t>In the top panel, or research question number 1, we are asking the question as to whether CCR5 defect status is associated with time to AIDS irrespective of mechanism.  If this is your question, then we would draw the DAG like this and we would not adjust or control for CD4 count, because if we did, you might not see any effect of CCR5 defect status if indeed the effect on CD4 was the only mechanism.</a:t>
            </a:r>
          </a:p>
          <a:p>
            <a:endParaRPr lang="en-US" altLang="en-US" dirty="0" smtClean="0"/>
          </a:p>
          <a:p>
            <a:r>
              <a:rPr lang="en-US" altLang="en-US" dirty="0" smtClean="0"/>
              <a:t>On the other hand, if you are interested in knowing whether CCR5 defect status is associated with progression to AIDS above and beyond its effect on CD4 </a:t>
            </a:r>
            <a:r>
              <a:rPr lang="en-US" altLang="en-US" dirty="0" smtClean="0"/>
              <a:t>count (“apart from</a:t>
            </a:r>
            <a:r>
              <a:rPr lang="en-US" altLang="en-US" baseline="0" dirty="0" smtClean="0"/>
              <a:t> its effect on CD4 count”)</a:t>
            </a:r>
            <a:r>
              <a:rPr lang="en-US" altLang="en-US" dirty="0" smtClean="0"/>
              <a:t>, </a:t>
            </a:r>
            <a:r>
              <a:rPr lang="en-US" altLang="en-US" dirty="0" smtClean="0"/>
              <a:t>what we are calling research question 2, then you would want to adjust for CD4 count.  This is in the bottom panel.  Here, the CD4 count is a nuisance pathway we want to get out of the way.  In this case, you would want to adjust by forming CD4 count-stratum-specific tables.  </a:t>
            </a:r>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pPr algn="r">
              <a:spcBef>
                <a:spcPct val="0"/>
              </a:spcBef>
            </a:pPr>
            <a:fld id="{B14A3F23-94B1-42BF-B1FF-C8697AB6F1F7}" type="slidenum">
              <a:rPr lang="en-US" altLang="en-US" sz="1000" b="0" i="1">
                <a:solidFill>
                  <a:schemeClr val="tx1"/>
                </a:solidFill>
                <a:latin typeface="Times New Roman" pitchFamily="18" charset="0"/>
              </a:rPr>
              <a:pPr algn="r">
                <a:spcBef>
                  <a:spcPct val="0"/>
                </a:spcBef>
              </a:pPr>
              <a:t>84</a:t>
            </a:fld>
            <a:endParaRPr lang="en-US" altLang="en-US" sz="1000" b="0" i="1" dirty="0">
              <a:solidFill>
                <a:schemeClr val="tx1"/>
              </a:solidFill>
              <a:latin typeface="Times New Roman" pitchFamily="18" charset="0"/>
            </a:endParaRPr>
          </a:p>
        </p:txBody>
      </p:sp>
      <p:sp>
        <p:nvSpPr>
          <p:cNvPr id="329731" name="Rectangle 2"/>
          <p:cNvSpPr>
            <a:spLocks noChangeArrowheads="1" noTextEdit="1"/>
          </p:cNvSpPr>
          <p:nvPr>
            <p:ph type="sldImg"/>
          </p:nvPr>
        </p:nvSpPr>
        <p:spPr>
          <a:xfrm>
            <a:off x="2168525" y="706438"/>
            <a:ext cx="2609850" cy="3481387"/>
          </a:xfrm>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study looking at this was performed.</a:t>
            </a:r>
          </a:p>
          <a:p>
            <a:endParaRPr lang="en-US" altLang="en-US" dirty="0" smtClean="0"/>
          </a:p>
          <a:p>
            <a:r>
              <a:rPr lang="en-US" altLang="en-US" dirty="0" smtClean="0"/>
              <a:t>When CD4 count was treated as a mediator variable in our main causal path of interest and not adjusted for, an association was seen.   The rate ratio was 0.71.   Having a CCR5 defect was seen to be protective against the development of AIDS.  However, when the question was asked whether or not a CCR5 defect was associated with progression to AIDS via another mechanism, other than CD4 count, there was no strong evidence of an effect, </a:t>
            </a:r>
            <a:r>
              <a:rPr lang="en-US" altLang="en-US" dirty="0" smtClean="0"/>
              <a:t>rate ratio of 0.93</a:t>
            </a:r>
            <a:r>
              <a:rPr lang="en-US" altLang="en-US" dirty="0" smtClean="0"/>
              <a:t>. </a:t>
            </a:r>
          </a:p>
          <a:p>
            <a:endParaRPr lang="en-US" altLang="en-US" dirty="0" smtClean="0"/>
          </a:p>
          <a:p>
            <a:r>
              <a:rPr lang="en-US" altLang="en-US" dirty="0" smtClean="0"/>
              <a:t>This tells us that virtually all of the effect of CCR5 is mediated through its effect on CD4 count.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A1D33AC4-CBB3-4F0B-B8BA-414F9E6B524D}" type="slidenum">
              <a:rPr lang="en-US" altLang="en-US" sz="1000" b="0">
                <a:solidFill>
                  <a:schemeClr val="tx1"/>
                </a:solidFill>
                <a:latin typeface="Times New Roman" pitchFamily="18" charset="0"/>
              </a:rPr>
              <a:pPr/>
              <a:t>85</a:t>
            </a:fld>
            <a:endParaRPr lang="en-US" altLang="en-US" sz="1000" b="0" dirty="0">
              <a:solidFill>
                <a:schemeClr val="tx1"/>
              </a:solidFill>
              <a:latin typeface="Times New Roman" pitchFamily="18" charset="0"/>
            </a:endParaRPr>
          </a:p>
        </p:txBody>
      </p:sp>
      <p:sp>
        <p:nvSpPr>
          <p:cNvPr id="169987" name="Rectangle 2"/>
          <p:cNvSpPr>
            <a:spLocks noChangeArrowheads="1" noTextEdit="1"/>
          </p:cNvSpPr>
          <p:nvPr>
            <p:ph type="sldImg"/>
          </p:nvPr>
        </p:nvSpPr>
        <p:spPr>
          <a:xfrm>
            <a:off x="2168525" y="706438"/>
            <a:ext cx="2609850" cy="3481387"/>
          </a:xfrm>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t>
            </a:r>
            <a:r>
              <a:rPr lang="en-US" altLang="en-US" dirty="0" smtClean="0"/>
              <a:t>time to be thinking about </a:t>
            </a:r>
            <a:r>
              <a:rPr lang="en-US" altLang="en-US" dirty="0" smtClean="0"/>
              <a:t>epidemiology </a:t>
            </a:r>
            <a:r>
              <a:rPr lang="en-US" altLang="en-US" dirty="0" smtClean="0"/>
              <a:t>is during the design of the study.  You don’t want to be doing what was implied in this article… where it </a:t>
            </a:r>
            <a:r>
              <a:rPr lang="en-US" altLang="en-US" dirty="0" smtClean="0"/>
              <a:t>was stated </a:t>
            </a:r>
            <a:r>
              <a:rPr lang="en-US" altLang="en-US" dirty="0" smtClean="0"/>
              <a:t>in Marin that 1000’s of volunteer went door to door with a survey and then hope to collect enough money to hire an epidemiologist.  The time to get the epidemiologist or clinical researcher, like you folks, is before the data is collected, not afterwards.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itchFamily="34" charset="0"/>
              </a:defRPr>
            </a:lvl1pPr>
            <a:lvl2pPr marL="742950" indent="-285750" defTabSz="952500">
              <a:defRPr sz="2800" b="1">
                <a:solidFill>
                  <a:srgbClr val="000000"/>
                </a:solidFill>
                <a:latin typeface="Arial" pitchFamily="34" charset="0"/>
              </a:defRPr>
            </a:lvl2pPr>
            <a:lvl3pPr marL="1143000" indent="-228600" defTabSz="952500">
              <a:defRPr sz="2800" b="1">
                <a:solidFill>
                  <a:srgbClr val="000000"/>
                </a:solidFill>
                <a:latin typeface="Arial" pitchFamily="34" charset="0"/>
              </a:defRPr>
            </a:lvl3pPr>
            <a:lvl4pPr marL="1600200" indent="-228600" defTabSz="952500">
              <a:defRPr sz="2800" b="1">
                <a:solidFill>
                  <a:srgbClr val="000000"/>
                </a:solidFill>
                <a:latin typeface="Arial" pitchFamily="34" charset="0"/>
              </a:defRPr>
            </a:lvl4pPr>
            <a:lvl5pPr marL="2057400" indent="-228600" defTabSz="952500">
              <a:defRPr sz="2800" b="1">
                <a:solidFill>
                  <a:srgbClr val="000000"/>
                </a:solidFill>
                <a:latin typeface="Arial" pitchFamily="34" charset="0"/>
              </a:defRPr>
            </a:lvl5pPr>
            <a:lvl6pPr marL="2514600" indent="-228600" algn="ctr" defTabSz="952500" eaLnBrk="0" fontAlgn="base" hangingPunct="0">
              <a:spcBef>
                <a:spcPct val="50000"/>
              </a:spcBef>
              <a:spcAft>
                <a:spcPct val="0"/>
              </a:spcAft>
              <a:defRPr sz="2800" b="1">
                <a:solidFill>
                  <a:srgbClr val="000000"/>
                </a:solidFill>
                <a:latin typeface="Arial" pitchFamily="34" charset="0"/>
              </a:defRPr>
            </a:lvl6pPr>
            <a:lvl7pPr marL="2971800" indent="-228600" algn="ctr" defTabSz="952500" eaLnBrk="0" fontAlgn="base" hangingPunct="0">
              <a:spcBef>
                <a:spcPct val="50000"/>
              </a:spcBef>
              <a:spcAft>
                <a:spcPct val="0"/>
              </a:spcAft>
              <a:defRPr sz="2800" b="1">
                <a:solidFill>
                  <a:srgbClr val="000000"/>
                </a:solidFill>
                <a:latin typeface="Arial" pitchFamily="34" charset="0"/>
              </a:defRPr>
            </a:lvl7pPr>
            <a:lvl8pPr marL="3429000" indent="-228600" algn="ctr" defTabSz="952500" eaLnBrk="0" fontAlgn="base" hangingPunct="0">
              <a:spcBef>
                <a:spcPct val="50000"/>
              </a:spcBef>
              <a:spcAft>
                <a:spcPct val="0"/>
              </a:spcAft>
              <a:defRPr sz="2800" b="1">
                <a:solidFill>
                  <a:srgbClr val="000000"/>
                </a:solidFill>
                <a:latin typeface="Arial" pitchFamily="34" charset="0"/>
              </a:defRPr>
            </a:lvl8pPr>
            <a:lvl9pPr marL="3886200" indent="-228600" algn="ctr" defTabSz="952500" eaLnBrk="0" fontAlgn="base" hangingPunct="0">
              <a:spcBef>
                <a:spcPct val="50000"/>
              </a:spcBef>
              <a:spcAft>
                <a:spcPct val="0"/>
              </a:spcAft>
              <a:defRPr sz="2800" b="1">
                <a:solidFill>
                  <a:srgbClr val="000000"/>
                </a:solidFill>
                <a:latin typeface="Arial" pitchFamily="34" charset="0"/>
              </a:defRPr>
            </a:lvl9pPr>
          </a:lstStyle>
          <a:p>
            <a:fld id="{823C7F28-01C1-4482-9655-F883D8F627D6}" type="slidenum">
              <a:rPr lang="en-US" altLang="en-US" sz="1000" b="0">
                <a:solidFill>
                  <a:schemeClr val="tx1"/>
                </a:solidFill>
                <a:latin typeface="Times New Roman" pitchFamily="18" charset="0"/>
              </a:rPr>
              <a:pPr/>
              <a:t>9</a:t>
            </a:fld>
            <a:endParaRPr lang="en-US" altLang="en-US" sz="1000" b="0" dirty="0">
              <a:solidFill>
                <a:schemeClr val="tx1"/>
              </a:solidFill>
              <a:latin typeface="Times New Roman" pitchFamily="18" charset="0"/>
            </a:endParaRPr>
          </a:p>
        </p:txBody>
      </p:sp>
      <p:sp>
        <p:nvSpPr>
          <p:cNvPr id="106499" name="Rectangle 2"/>
          <p:cNvSpPr>
            <a:spLocks noChangeArrowheads="1" noTextEdit="1"/>
          </p:cNvSpPr>
          <p:nvPr>
            <p:ph type="sldImg"/>
          </p:nvPr>
        </p:nvSpPr>
        <p:spPr>
          <a:xfrm>
            <a:off x="2168525" y="706438"/>
            <a:ext cx="2609850" cy="3481387"/>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kept the nightlight on until we read the now famous study in </a:t>
            </a:r>
            <a:r>
              <a:rPr lang="en-US" altLang="en-US" i="1" dirty="0" smtClean="0"/>
              <a:t>Nature</a:t>
            </a:r>
            <a:r>
              <a:rPr lang="en-US" altLang="en-US" i="0" dirty="0" smtClean="0"/>
              <a:t>,</a:t>
            </a:r>
            <a:r>
              <a:rPr lang="en-US" altLang="en-US" i="0" baseline="0" dirty="0" smtClean="0"/>
              <a:t> no less, </a:t>
            </a:r>
            <a:r>
              <a:rPr lang="en-US" altLang="en-US" dirty="0" smtClean="0"/>
              <a:t>which </a:t>
            </a:r>
            <a:r>
              <a:rPr lang="en-US" altLang="en-US" dirty="0" smtClean="0"/>
              <a:t>strongly suggested that </a:t>
            </a:r>
            <a:r>
              <a:rPr lang="en-US" altLang="en-US" dirty="0" smtClean="0"/>
              <a:t>night </a:t>
            </a:r>
            <a:r>
              <a:rPr lang="en-US" altLang="en-US" dirty="0" smtClean="0"/>
              <a:t>lights before age 2 was associated with the occurrence of nearsightedness in children.  Here kids who used nightlights were over 3 times more likely to have myopia.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455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613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3"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127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601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138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6856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422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939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3270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044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022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3410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defRPr sz="1400" b="0" smtClean="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400" b="0" smtClean="0">
                <a:solidFill>
                  <a:schemeClr val="tx1"/>
                </a:solidFill>
                <a:latin typeface="Times New Roman" pitchFamily="18" charset="0"/>
              </a:defRPr>
            </a:lvl1pPr>
          </a:lstStyle>
          <a:p>
            <a:pPr>
              <a:defRPr/>
            </a:pPr>
            <a:endParaRPr lang="en-US"/>
          </a:p>
        </p:txBody>
      </p:sp>
      <p:grpSp>
        <p:nvGrpSpPr>
          <p:cNvPr id="17412"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defRPr/>
              </a:pPr>
              <a:endParaRPr lang="en-US"/>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defRPr/>
              </a:pPr>
              <a:endParaRPr lang="en-US"/>
            </a:p>
          </p:txBody>
        </p:sp>
      </p:grpSp>
      <p:sp>
        <p:nvSpPr>
          <p:cNvPr id="17413" name="Rectangle 8"/>
          <p:cNvSpPr>
            <a:spLocks noGrp="1" noChangeArrowheads="1"/>
          </p:cNvSpPr>
          <p:nvPr>
            <p:ph type="title"/>
          </p:nvPr>
        </p:nvSpPr>
        <p:spPr bwMode="auto">
          <a:xfrm>
            <a:off x="609600" y="304800"/>
            <a:ext cx="5830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7414" name="Rectangle 9"/>
          <p:cNvSpPr>
            <a:spLocks noGrp="1" noChangeArrowheads="1"/>
          </p:cNvSpPr>
          <p:nvPr>
            <p:ph type="body" idx="1"/>
          </p:nvPr>
        </p:nvSpPr>
        <p:spPr bwMode="auto">
          <a:xfrm>
            <a:off x="609600" y="1676400"/>
            <a:ext cx="5830888"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2.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18.wmf"/><Relationship Id="rId4" Type="http://schemas.openxmlformats.org/officeDocument/2006/relationships/oleObject" Target="../embeddings/oleObject20.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48.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21.emf"/><Relationship Id="rId4" Type="http://schemas.openxmlformats.org/officeDocument/2006/relationships/oleObject" Target="../embeddings/oleObject23.bin"/><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hyperlink" Target="mailto:rratto@sfgate.com"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81.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24.emf"/><Relationship Id="rId4" Type="http://schemas.openxmlformats.org/officeDocument/2006/relationships/oleObject" Target="../embeddings/oleObject26.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83.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9.wmf"/><Relationship Id="rId4"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4"/>
          <p:cNvSpPr txBox="1">
            <a:spLocks noChangeArrowheads="1"/>
          </p:cNvSpPr>
          <p:nvPr/>
        </p:nvSpPr>
        <p:spPr bwMode="auto">
          <a:xfrm rot="-2675407">
            <a:off x="1843088" y="5173663"/>
            <a:ext cx="2143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3200" b="0" dirty="0">
              <a:solidFill>
                <a:schemeClr val="tx1"/>
              </a:solidFill>
              <a:latin typeface="Times New Roman" pitchFamily="18" charset="0"/>
            </a:endParaRPr>
          </a:p>
        </p:txBody>
      </p:sp>
      <p:graphicFrame>
        <p:nvGraphicFramePr>
          <p:cNvPr id="1026" name="Object 10"/>
          <p:cNvGraphicFramePr>
            <a:graphicFrameLocks/>
          </p:cNvGraphicFramePr>
          <p:nvPr/>
        </p:nvGraphicFramePr>
        <p:xfrm>
          <a:off x="655638" y="2119313"/>
          <a:ext cx="5211762" cy="1385887"/>
        </p:xfrm>
        <a:graphic>
          <a:graphicData uri="http://schemas.openxmlformats.org/presentationml/2006/ole">
            <mc:AlternateContent xmlns:mc="http://schemas.openxmlformats.org/markup-compatibility/2006">
              <mc:Choice xmlns:v="urn:schemas-microsoft-com:vml" Requires="v">
                <p:oleObj spid="_x0000_s1078" name="Document" r:id="rId4" imgW="5625000" imgH="1766160" progId="Word.Document.8">
                  <p:embed/>
                </p:oleObj>
              </mc:Choice>
              <mc:Fallback>
                <p:oleObj name="Document" r:id="rId4" imgW="5625000" imgH="1766160" progId="Word.Document.8">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2119313"/>
                        <a:ext cx="5211762"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1"/>
          <p:cNvGraphicFramePr>
            <a:graphicFrameLocks noChangeAspect="1"/>
          </p:cNvGraphicFramePr>
          <p:nvPr/>
        </p:nvGraphicFramePr>
        <p:xfrm>
          <a:off x="2209800" y="3124200"/>
          <a:ext cx="4191000" cy="1616075"/>
        </p:xfrm>
        <a:graphic>
          <a:graphicData uri="http://schemas.openxmlformats.org/presentationml/2006/ole">
            <mc:AlternateContent xmlns:mc="http://schemas.openxmlformats.org/markup-compatibility/2006">
              <mc:Choice xmlns:v="urn:schemas-microsoft-com:vml" Requires="v">
                <p:oleObj spid="_x0000_s1079" name="Equation" r:id="rId6" imgW="1955520" imgH="761760" progId="Equation.3">
                  <p:embed/>
                </p:oleObj>
              </mc:Choice>
              <mc:Fallback>
                <p:oleObj name="Equation" r:id="rId6" imgW="1955520" imgH="76176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0"/>
                        <a:ext cx="41910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Rectangle 12"/>
          <p:cNvSpPr>
            <a:spLocks noChangeArrowheads="1"/>
          </p:cNvSpPr>
          <p:nvPr/>
        </p:nvSpPr>
        <p:spPr bwMode="auto">
          <a:xfrm>
            <a:off x="228600" y="5181600"/>
            <a:ext cx="640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algn="l">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pic>
        <p:nvPicPr>
          <p:cNvPr id="1033" name="Picture 13"/>
          <p:cNvPicPr>
            <a:picLocks noChangeAspect="1" noChangeArrowheads="1"/>
          </p:cNvPicPr>
          <p:nvPr/>
        </p:nvPicPr>
        <p:blipFill>
          <a:blip r:embed="rId8">
            <a:extLst>
              <a:ext uri="{28A0092B-C50C-407E-A947-70E740481C1C}">
                <a14:useLocalDpi xmlns:a14="http://schemas.microsoft.com/office/drawing/2010/main" val="0"/>
              </a:ext>
            </a:extLst>
          </a:blip>
          <a:srcRect l="4468" r="6174" b="26869"/>
          <a:stretch>
            <a:fillRect/>
          </a:stretch>
        </p:blipFill>
        <p:spPr bwMode="auto">
          <a:xfrm>
            <a:off x="1981200" y="228600"/>
            <a:ext cx="457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034" name="Picture 14" descr="nature"/>
          <p:cNvPicPr>
            <a:picLocks noChangeAspect="1" noChangeArrowheads="1"/>
          </p:cNvPicPr>
          <p:nvPr/>
        </p:nvPicPr>
        <p:blipFill>
          <a:blip r:embed="rId9">
            <a:extLst>
              <a:ext uri="{28A0092B-C50C-407E-A947-70E740481C1C}">
                <a14:useLocalDpi xmlns:a14="http://schemas.microsoft.com/office/drawing/2010/main" val="0"/>
              </a:ext>
            </a:extLst>
          </a:blip>
          <a:srcRect r="50459"/>
          <a:stretch>
            <a:fillRect/>
          </a:stretch>
        </p:blipFill>
        <p:spPr bwMode="auto">
          <a:xfrm>
            <a:off x="152400" y="3048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6399" name="Text Box 15"/>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endParaRPr lang="en-US" dirty="0"/>
          </a:p>
        </p:txBody>
      </p:sp>
      <p:sp>
        <p:nvSpPr>
          <p:cNvPr id="1296400" name="Text Box 16"/>
          <p:cNvSpPr txBox="1">
            <a:spLocks noChangeArrowheads="1"/>
          </p:cNvSpPr>
          <p:nvPr/>
        </p:nvSpPr>
        <p:spPr bwMode="auto">
          <a:xfrm>
            <a:off x="1447800" y="166688"/>
            <a:ext cx="2819400" cy="3667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Quinn et al. 1999</a:t>
            </a:r>
          </a:p>
        </p:txBody>
      </p:sp>
      <p:sp>
        <p:nvSpPr>
          <p:cNvPr id="1037" name="Rectangle 17"/>
          <p:cNvSpPr>
            <a:spLocks noChangeArrowheads="1"/>
          </p:cNvSpPr>
          <p:nvPr/>
        </p:nvSpPr>
        <p:spPr bwMode="auto">
          <a:xfrm>
            <a:off x="304800" y="1295400"/>
            <a:ext cx="655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400" b="0" dirty="0">
                <a:solidFill>
                  <a:schemeClr val="tx1"/>
                </a:solidFill>
              </a:rPr>
              <a:t>Does the use of nightlights in children cause them to have myopia (nearsightedness)?</a:t>
            </a: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038" name="Rectangle 18"/>
          <p:cNvSpPr>
            <a:spLocks noChangeArrowheads="1"/>
          </p:cNvSpPr>
          <p:nvPr/>
        </p:nvSpPr>
        <p:spPr bwMode="auto">
          <a:xfrm>
            <a:off x="152400" y="37338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1800" b="0" dirty="0">
                <a:solidFill>
                  <a:schemeClr val="tx1"/>
                </a:solidFill>
              </a:rPr>
              <a:t>Prevalence ratio = </a:t>
            </a:r>
          </a:p>
          <a:p>
            <a:pPr algn="l">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1044" name="Group 20"/>
          <p:cNvGrpSpPr>
            <a:grpSpLocks/>
          </p:cNvGrpSpPr>
          <p:nvPr/>
        </p:nvGrpSpPr>
        <p:grpSpPr bwMode="auto">
          <a:xfrm>
            <a:off x="-712788" y="7480300"/>
            <a:ext cx="5807076" cy="628650"/>
            <a:chOff x="-449" y="4712"/>
            <a:chExt cx="3658" cy="396"/>
          </a:xfrm>
        </p:grpSpPr>
        <p:sp>
          <p:nvSpPr>
            <p:cNvPr id="1045" name="Text Box 5"/>
            <p:cNvSpPr txBox="1">
              <a:spLocks noChangeArrowheads="1"/>
            </p:cNvSpPr>
            <p:nvPr/>
          </p:nvSpPr>
          <p:spPr bwMode="auto">
            <a:xfrm rot="-2695870">
              <a:off x="-449" y="4800"/>
              <a:ext cx="2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Yes, get rid of nightlight - A</a:t>
              </a:r>
            </a:p>
          </p:txBody>
        </p:sp>
        <p:sp>
          <p:nvSpPr>
            <p:cNvPr id="1046"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1047" name="Text Box 10"/>
            <p:cNvSpPr txBox="1">
              <a:spLocks noChangeArrowheads="1"/>
            </p:cNvSpPr>
            <p:nvPr/>
          </p:nvSpPr>
          <p:spPr bwMode="auto">
            <a:xfrm rot="-2695870">
              <a:off x="460"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No, keep nightlight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ltLang="en-US" dirty="0" smtClean="0"/>
          </a:p>
        </p:txBody>
      </p:sp>
      <p:sp>
        <p:nvSpPr>
          <p:cNvPr id="25603" name="Rectangle 3"/>
          <p:cNvSpPr>
            <a:spLocks noGrp="1" noChangeArrowheads="1"/>
          </p:cNvSpPr>
          <p:nvPr>
            <p:ph type="body" idx="1"/>
          </p:nvPr>
        </p:nvSpPr>
        <p:spPr/>
        <p:txBody>
          <a:bodyPr/>
          <a:lstStyle/>
          <a:p>
            <a:r>
              <a:rPr lang="en-US" altLang="en-US" dirty="0" smtClean="0"/>
              <a:t>Insert picture with nightlight off</a:t>
            </a:r>
          </a:p>
        </p:txBody>
      </p:sp>
      <p:pic>
        <p:nvPicPr>
          <p:cNvPr id="25604" name="Picture 4" descr="DSC00013"/>
          <p:cNvPicPr>
            <a:picLocks noChangeAspect="1" noChangeArrowheads="1"/>
          </p:cNvPicPr>
          <p:nvPr/>
        </p:nvPicPr>
        <p:blipFill>
          <a:blip r:embed="rId3">
            <a:lum bright="22000"/>
            <a:extLst>
              <a:ext uri="{28A0092B-C50C-407E-A947-70E740481C1C}">
                <a14:useLocalDpi xmlns:a14="http://schemas.microsoft.com/office/drawing/2010/main" val="0"/>
              </a:ext>
            </a:extLst>
          </a:blip>
          <a:srcRect l="14999" t="16667" r="14166" b="13333"/>
          <a:stretch>
            <a:fillRect/>
          </a:stretch>
        </p:blipFill>
        <p:spPr bwMode="auto">
          <a:xfrm>
            <a:off x="0" y="1524000"/>
            <a:ext cx="685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133" name="Text Box 5"/>
          <p:cNvSpPr txBox="1">
            <a:spLocks noChangeArrowheads="1"/>
          </p:cNvSpPr>
          <p:nvPr/>
        </p:nvSpPr>
        <p:spPr bwMode="auto">
          <a:xfrm>
            <a:off x="304800" y="7239000"/>
            <a:ext cx="6096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Lights are off and the stumbling around begins.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rot="-2675407">
            <a:off x="1843088" y="5173663"/>
            <a:ext cx="2143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3200" b="0" dirty="0">
              <a:solidFill>
                <a:schemeClr val="tx1"/>
              </a:solidFill>
              <a:latin typeface="Times New Roman" pitchFamily="18" charset="0"/>
            </a:endParaRPr>
          </a:p>
        </p:txBody>
      </p:sp>
      <p:graphicFrame>
        <p:nvGraphicFramePr>
          <p:cNvPr id="8194" name="Object 6"/>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8241" name="Document" r:id="rId4" imgW="5625000" imgH="1766160" progId="Word.Document.8">
                  <p:embed/>
                </p:oleObj>
              </mc:Choice>
              <mc:Fallback>
                <p:oleObj name="Document" r:id="rId4" imgW="5625000" imgH="1766160" progId="Word.Document.8">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7"/>
          <p:cNvGraphicFramePr>
            <a:graphicFrameLocks noChangeAspect="1"/>
          </p:cNvGraphicFramePr>
          <p:nvPr/>
        </p:nvGraphicFramePr>
        <p:xfrm>
          <a:off x="2362200" y="1736725"/>
          <a:ext cx="4191000" cy="1616075"/>
        </p:xfrm>
        <a:graphic>
          <a:graphicData uri="http://schemas.openxmlformats.org/presentationml/2006/ole">
            <mc:AlternateContent xmlns:mc="http://schemas.openxmlformats.org/markup-compatibility/2006">
              <mc:Choice xmlns:v="urn:schemas-microsoft-com:vml" Requires="v">
                <p:oleObj spid="_x0000_s8242" name="Equation" r:id="rId6" imgW="1955520" imgH="761760" progId="Equation.3">
                  <p:embed/>
                </p:oleObj>
              </mc:Choice>
              <mc:Fallback>
                <p:oleObj name="Equation" r:id="rId6" imgW="1955520" imgH="76176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36725"/>
                        <a:ext cx="41910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Rectangle 8"/>
          <p:cNvSpPr>
            <a:spLocks noChangeArrowheads="1"/>
          </p:cNvSpPr>
          <p:nvPr/>
        </p:nvSpPr>
        <p:spPr bwMode="auto">
          <a:xfrm>
            <a:off x="381000" y="4267200"/>
            <a:ext cx="6324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algn="l">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endParaRPr lang="en-US" dirty="0"/>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Quinn et al. 1999</a:t>
            </a:r>
          </a:p>
        </p:txBody>
      </p:sp>
      <p:sp>
        <p:nvSpPr>
          <p:cNvPr id="8203" name="Rectangle 14"/>
          <p:cNvSpPr>
            <a:spLocks noChangeArrowheads="1"/>
          </p:cNvSpPr>
          <p:nvPr/>
        </p:nvSpPr>
        <p:spPr bwMode="auto">
          <a:xfrm>
            <a:off x="152400" y="22860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000" b="0" dirty="0">
                <a:solidFill>
                  <a:schemeClr val="tx1"/>
                </a:solidFill>
              </a:rPr>
              <a:t>Prevalence ratio =</a:t>
            </a:r>
            <a:r>
              <a:rPr lang="en-US" altLang="en-US" sz="1800" b="0" dirty="0">
                <a:solidFill>
                  <a:schemeClr val="tx1"/>
                </a:solidFill>
              </a:rPr>
              <a:t> </a:t>
            </a:r>
          </a:p>
          <a:p>
            <a:pPr algn="l">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8205" name="Group 13"/>
          <p:cNvGrpSpPr>
            <a:grpSpLocks/>
          </p:cNvGrpSpPr>
          <p:nvPr/>
        </p:nvGrpSpPr>
        <p:grpSpPr bwMode="auto">
          <a:xfrm>
            <a:off x="-712788" y="7480300"/>
            <a:ext cx="5807076" cy="628650"/>
            <a:chOff x="-449" y="4712"/>
            <a:chExt cx="3658" cy="396"/>
          </a:xfrm>
        </p:grpSpPr>
        <p:sp>
          <p:nvSpPr>
            <p:cNvPr id="8206" name="Text Box 5"/>
            <p:cNvSpPr txBox="1">
              <a:spLocks noChangeArrowheads="1"/>
            </p:cNvSpPr>
            <p:nvPr/>
          </p:nvSpPr>
          <p:spPr bwMode="auto">
            <a:xfrm rot="-2695870">
              <a:off x="-449" y="4800"/>
              <a:ext cx="2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Yes, get rid of nightlight - A</a:t>
              </a:r>
            </a:p>
          </p:txBody>
        </p:sp>
        <p:sp>
          <p:nvSpPr>
            <p:cNvPr id="8207"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8208" name="Text Box 10"/>
            <p:cNvSpPr txBox="1">
              <a:spLocks noChangeArrowheads="1"/>
            </p:cNvSpPr>
            <p:nvPr/>
          </p:nvSpPr>
          <p:spPr bwMode="auto">
            <a:xfrm rot="-2695870">
              <a:off x="460"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No, keep nightlight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4"/>
          <p:cNvSpPr txBox="1">
            <a:spLocks noChangeArrowheads="1"/>
          </p:cNvSpPr>
          <p:nvPr/>
        </p:nvSpPr>
        <p:spPr bwMode="auto">
          <a:xfrm rot="-2675407">
            <a:off x="1843088" y="5173663"/>
            <a:ext cx="2143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3200" b="0" dirty="0">
              <a:solidFill>
                <a:schemeClr val="tx1"/>
              </a:solidFill>
              <a:latin typeface="Times New Roman" pitchFamily="18" charset="0"/>
            </a:endParaRPr>
          </a:p>
        </p:txBody>
      </p:sp>
      <p:graphicFrame>
        <p:nvGraphicFramePr>
          <p:cNvPr id="204803" name="Object 6"/>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204843" name="Document" r:id="rId4" imgW="5625000" imgH="1766160" progId="Word.Document.8">
                  <p:embed/>
                </p:oleObj>
              </mc:Choice>
              <mc:Fallback>
                <p:oleObj name="Document" r:id="rId4" imgW="5625000" imgH="1766160" progId="Word.Document.8">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04" name="Object 7"/>
          <p:cNvGraphicFramePr>
            <a:graphicFrameLocks noChangeAspect="1"/>
          </p:cNvGraphicFramePr>
          <p:nvPr/>
        </p:nvGraphicFramePr>
        <p:xfrm>
          <a:off x="2438400" y="1812925"/>
          <a:ext cx="4114800" cy="1616075"/>
        </p:xfrm>
        <a:graphic>
          <a:graphicData uri="http://schemas.openxmlformats.org/presentationml/2006/ole">
            <mc:AlternateContent xmlns:mc="http://schemas.openxmlformats.org/markup-compatibility/2006">
              <mc:Choice xmlns:v="urn:schemas-microsoft-com:vml" Requires="v">
                <p:oleObj spid="_x0000_s204844" name="Equation" r:id="rId6" imgW="1955520" imgH="761760" progId="Equation.3">
                  <p:embed/>
                </p:oleObj>
              </mc:Choice>
              <mc:Fallback>
                <p:oleObj name="Equation" r:id="rId6" imgW="1955520" imgH="76176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812925"/>
                        <a:ext cx="41148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05" name="Rectangle 8"/>
          <p:cNvSpPr>
            <a:spLocks noChangeArrowheads="1"/>
          </p:cNvSpPr>
          <p:nvPr/>
        </p:nvSpPr>
        <p:spPr bwMode="auto">
          <a:xfrm>
            <a:off x="381000" y="4267200"/>
            <a:ext cx="601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algn="l">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endParaRPr lang="en-US" dirty="0"/>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Quinn et al. 1999</a:t>
            </a:r>
          </a:p>
        </p:txBody>
      </p:sp>
      <p:sp>
        <p:nvSpPr>
          <p:cNvPr id="204808" name="Rectangle 14"/>
          <p:cNvSpPr>
            <a:spLocks noChangeArrowheads="1"/>
          </p:cNvSpPr>
          <p:nvPr/>
        </p:nvSpPr>
        <p:spPr bwMode="auto">
          <a:xfrm>
            <a:off x="152400" y="2362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000" b="0" dirty="0">
                <a:solidFill>
                  <a:schemeClr val="tx1"/>
                </a:solidFill>
              </a:rPr>
              <a:t>Prevalence ratio =</a:t>
            </a:r>
            <a:r>
              <a:rPr lang="en-US" altLang="en-US" sz="1800" b="0" dirty="0">
                <a:solidFill>
                  <a:schemeClr val="tx1"/>
                </a:solidFill>
              </a:rPr>
              <a:t> </a:t>
            </a:r>
          </a:p>
          <a:p>
            <a:pPr algn="l">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04809" name="Group 9"/>
          <p:cNvGrpSpPr>
            <a:grpSpLocks/>
          </p:cNvGrpSpPr>
          <p:nvPr/>
        </p:nvGrpSpPr>
        <p:grpSpPr bwMode="auto">
          <a:xfrm>
            <a:off x="-712788" y="7478713"/>
            <a:ext cx="5807076" cy="630237"/>
            <a:chOff x="-449" y="4711"/>
            <a:chExt cx="3658" cy="397"/>
          </a:xfrm>
        </p:grpSpPr>
        <p:sp>
          <p:nvSpPr>
            <p:cNvPr id="204810" name="Text Box 5"/>
            <p:cNvSpPr txBox="1">
              <a:spLocks noChangeArrowheads="1"/>
            </p:cNvSpPr>
            <p:nvPr/>
          </p:nvSpPr>
          <p:spPr bwMode="auto">
            <a:xfrm rot="-2695870">
              <a:off x="-449" y="4800"/>
              <a:ext cx="2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Yes, get rid of nightlight - A</a:t>
              </a:r>
            </a:p>
          </p:txBody>
        </p:sp>
        <p:sp>
          <p:nvSpPr>
            <p:cNvPr id="204811"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204812" name="Text Box 10"/>
            <p:cNvSpPr txBox="1">
              <a:spLocks noChangeArrowheads="1"/>
            </p:cNvSpPr>
            <p:nvPr/>
          </p:nvSpPr>
          <p:spPr bwMode="auto">
            <a:xfrm rot="-2695870">
              <a:off x="462" y="4711"/>
              <a:ext cx="2008" cy="237"/>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No, keep nightlight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Nightlights and Myopia </a:t>
            </a:r>
            <a:br>
              <a:rPr lang="en-US" altLang="en-US" dirty="0" smtClean="0"/>
            </a:br>
            <a:endParaRPr lang="en-US" altLang="en-US" dirty="0" smtClean="0"/>
          </a:p>
        </p:txBody>
      </p:sp>
      <p:sp>
        <p:nvSpPr>
          <p:cNvPr id="26627" name="Rectangle 3"/>
          <p:cNvSpPr>
            <a:spLocks noGrp="1" noChangeArrowheads="1"/>
          </p:cNvSpPr>
          <p:nvPr>
            <p:ph type="body" idx="1"/>
          </p:nvPr>
        </p:nvSpPr>
        <p:spPr>
          <a:xfrm>
            <a:off x="0" y="1676400"/>
            <a:ext cx="6553200" cy="6781800"/>
          </a:xfrm>
        </p:spPr>
        <p:txBody>
          <a:bodyPr/>
          <a:lstStyle/>
          <a:p>
            <a:r>
              <a:rPr lang="en-US" altLang="en-US" sz="2200" dirty="0" smtClean="0"/>
              <a:t>Two subsequent studies found no association and explained the prior result by confounding</a:t>
            </a:r>
            <a:endParaRPr lang="en-US" altLang="en-US" dirty="0" smtClean="0"/>
          </a:p>
          <a:p>
            <a:pPr lvl="1"/>
            <a:r>
              <a:rPr lang="en-US" altLang="en-US" sz="2200" dirty="0" smtClean="0"/>
              <a:t>Zadnik</a:t>
            </a:r>
            <a:r>
              <a:rPr lang="en-US" altLang="en-US" sz="2200" dirty="0" smtClean="0"/>
              <a:t> et al. and </a:t>
            </a:r>
            <a:r>
              <a:rPr lang="en-US" altLang="en-US" sz="2200" dirty="0" smtClean="0"/>
              <a:t>Gwiazda</a:t>
            </a:r>
            <a:r>
              <a:rPr lang="en-US" altLang="en-US" sz="2200" dirty="0" smtClean="0"/>
              <a:t> et al. </a:t>
            </a:r>
            <a:r>
              <a:rPr lang="en-US" altLang="en-US" sz="2200" i="1" dirty="0" smtClean="0"/>
              <a:t>Nature</a:t>
            </a:r>
            <a:r>
              <a:rPr lang="en-US" altLang="en-US" sz="2200" dirty="0" smtClean="0"/>
              <a:t>, 2000</a:t>
            </a: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Text Box 1026"/>
          <p:cNvSpPr txBox="1">
            <a:spLocks noChangeArrowheads="1"/>
          </p:cNvSpPr>
          <p:nvPr/>
        </p:nvSpPr>
        <p:spPr bwMode="auto">
          <a:xfrm>
            <a:off x="4953000" y="5867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Child’s Myopia</a:t>
            </a:r>
            <a:endParaRPr lang="en-US" dirty="0">
              <a:solidFill>
                <a:schemeClr val="tx1"/>
              </a:solidFill>
            </a:endParaRPr>
          </a:p>
          <a:p>
            <a:pPr>
              <a:defRPr/>
            </a:pPr>
            <a:endParaRPr lang="en-US" sz="1600" b="0" dirty="0"/>
          </a:p>
        </p:txBody>
      </p:sp>
      <p:sp>
        <p:nvSpPr>
          <p:cNvPr id="1154051" name="Text Box 1027"/>
          <p:cNvSpPr txBox="1">
            <a:spLocks noChangeArrowheads="1"/>
          </p:cNvSpPr>
          <p:nvPr/>
        </p:nvSpPr>
        <p:spPr bwMode="auto">
          <a:xfrm>
            <a:off x="1143000" y="5943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Night Light</a:t>
            </a:r>
            <a:endParaRPr lang="en-US" dirty="0">
              <a:solidFill>
                <a:schemeClr val="tx1"/>
              </a:solidFill>
            </a:endParaRPr>
          </a:p>
          <a:p>
            <a:pPr>
              <a:defRPr/>
            </a:pPr>
            <a:endParaRPr lang="en-US" sz="1600" b="0" dirty="0"/>
          </a:p>
        </p:txBody>
      </p:sp>
      <p:sp>
        <p:nvSpPr>
          <p:cNvPr id="1154052" name="Text Box 1028"/>
          <p:cNvSpPr txBox="1">
            <a:spLocks noChangeArrowheads="1"/>
          </p:cNvSpPr>
          <p:nvPr/>
        </p:nvSpPr>
        <p:spPr bwMode="auto">
          <a:xfrm>
            <a:off x="228600" y="4013200"/>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dirty="0">
              <a:solidFill>
                <a:schemeClr val="tx1"/>
              </a:solidFill>
            </a:endParaRPr>
          </a:p>
          <a:p>
            <a:pPr>
              <a:defRPr/>
            </a:pPr>
            <a:endParaRPr lang="en-US" dirty="0">
              <a:solidFill>
                <a:schemeClr val="tx1"/>
              </a:solidFill>
            </a:endParaRPr>
          </a:p>
          <a:p>
            <a:pPr>
              <a:defRPr/>
            </a:pPr>
            <a:endParaRPr lang="en-US" sz="1600" b="0" dirty="0"/>
          </a:p>
        </p:txBody>
      </p:sp>
      <p:sp>
        <p:nvSpPr>
          <p:cNvPr id="1154053" name="Line 1029"/>
          <p:cNvSpPr>
            <a:spLocks noChangeShapeType="1"/>
          </p:cNvSpPr>
          <p:nvPr/>
        </p:nvSpPr>
        <p:spPr bwMode="auto">
          <a:xfrm>
            <a:off x="533400" y="3657600"/>
            <a:ext cx="914400" cy="22860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54054" name="Freeform 1030"/>
          <p:cNvSpPr>
            <a:spLocks/>
          </p:cNvSpPr>
          <p:nvPr/>
        </p:nvSpPr>
        <p:spPr bwMode="auto">
          <a:xfrm flipV="1">
            <a:off x="1219200" y="3308350"/>
            <a:ext cx="4343400" cy="24066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54055" name="Line 1031"/>
          <p:cNvSpPr>
            <a:spLocks noChangeShapeType="1"/>
          </p:cNvSpPr>
          <p:nvPr/>
        </p:nvSpPr>
        <p:spPr bwMode="auto">
          <a:xfrm>
            <a:off x="2667000" y="64770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54056" name="Text Box 1032"/>
          <p:cNvSpPr txBox="1">
            <a:spLocks noChangeArrowheads="1"/>
          </p:cNvSpPr>
          <p:nvPr/>
        </p:nvSpPr>
        <p:spPr bwMode="auto">
          <a:xfrm>
            <a:off x="2971800" y="66294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4400" dirty="0"/>
              <a:t>?</a:t>
            </a:r>
          </a:p>
        </p:txBody>
      </p:sp>
      <p:sp>
        <p:nvSpPr>
          <p:cNvPr id="27657" name="Rectangle 1033"/>
          <p:cNvSpPr>
            <a:spLocks noChangeArrowheads="1"/>
          </p:cNvSpPr>
          <p:nvPr/>
        </p:nvSpPr>
        <p:spPr bwMode="auto">
          <a:xfrm>
            <a:off x="304800" y="381000"/>
            <a:ext cx="632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400" dirty="0">
                <a:solidFill>
                  <a:schemeClr val="tx1"/>
                </a:solidFill>
              </a:rPr>
              <a:t>    How might confounding account for the apparent effect of the night light on childhood myopia?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7" name="Rectangle 1033"/>
          <p:cNvSpPr>
            <a:spLocks noChangeArrowheads="1"/>
          </p:cNvSpPr>
          <p:nvPr/>
        </p:nvSpPr>
        <p:spPr bwMode="auto">
          <a:xfrm>
            <a:off x="304800" y="381000"/>
            <a:ext cx="632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400" dirty="0">
                <a:solidFill>
                  <a:schemeClr val="tx1"/>
                </a:solidFill>
              </a:rPr>
              <a:t>    How might confounding account for the apparent effect of the night light on childhood myopia?  </a:t>
            </a:r>
          </a:p>
        </p:txBody>
      </p:sp>
      <p:sp>
        <p:nvSpPr>
          <p:cNvPr id="948251" name="Text Box 27"/>
          <p:cNvSpPr txBox="1">
            <a:spLocks noChangeArrowheads="1"/>
          </p:cNvSpPr>
          <p:nvPr/>
        </p:nvSpPr>
        <p:spPr bwMode="auto">
          <a:xfrm>
            <a:off x="3886200" y="1371600"/>
            <a:ext cx="2743200" cy="1373188"/>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Positive or negative confounding?</a:t>
            </a:r>
          </a:p>
        </p:txBody>
      </p:sp>
      <p:grpSp>
        <p:nvGrpSpPr>
          <p:cNvPr id="222221" name="Group 13"/>
          <p:cNvGrpSpPr>
            <a:grpSpLocks/>
          </p:cNvGrpSpPr>
          <p:nvPr/>
        </p:nvGrpSpPr>
        <p:grpSpPr bwMode="auto">
          <a:xfrm>
            <a:off x="152400" y="2133600"/>
            <a:ext cx="6400800" cy="5257800"/>
            <a:chOff x="96" y="1344"/>
            <a:chExt cx="4032" cy="3312"/>
          </a:xfrm>
        </p:grpSpPr>
        <p:sp>
          <p:nvSpPr>
            <p:cNvPr id="1154050" name="Text Box 1026"/>
            <p:cNvSpPr txBox="1">
              <a:spLocks noChangeArrowheads="1"/>
            </p:cNvSpPr>
            <p:nvPr/>
          </p:nvSpPr>
          <p:spPr bwMode="auto">
            <a:xfrm>
              <a:off x="3120" y="3696"/>
              <a:ext cx="1008" cy="90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Child’s Myopia</a:t>
              </a:r>
              <a:endParaRPr lang="en-US" dirty="0">
                <a:solidFill>
                  <a:schemeClr val="tx1"/>
                </a:solidFill>
              </a:endParaRPr>
            </a:p>
            <a:p>
              <a:pPr>
                <a:defRPr/>
              </a:pPr>
              <a:endParaRPr lang="en-US" sz="1600" b="0" dirty="0"/>
            </a:p>
          </p:txBody>
        </p:sp>
        <p:sp>
          <p:nvSpPr>
            <p:cNvPr id="1154051" name="Text Box 1027"/>
            <p:cNvSpPr txBox="1">
              <a:spLocks noChangeArrowheads="1"/>
            </p:cNvSpPr>
            <p:nvPr/>
          </p:nvSpPr>
          <p:spPr bwMode="auto">
            <a:xfrm>
              <a:off x="720" y="3744"/>
              <a:ext cx="1008" cy="90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Night Light</a:t>
              </a:r>
              <a:endParaRPr lang="en-US" dirty="0">
                <a:solidFill>
                  <a:schemeClr val="tx1"/>
                </a:solidFill>
              </a:endParaRPr>
            </a:p>
            <a:p>
              <a:pPr>
                <a:defRPr/>
              </a:pPr>
              <a:endParaRPr lang="en-US" sz="1600" b="0" dirty="0"/>
            </a:p>
          </p:txBody>
        </p:sp>
        <p:sp>
          <p:nvSpPr>
            <p:cNvPr id="1154052" name="Text Box 1028"/>
            <p:cNvSpPr txBox="1">
              <a:spLocks noChangeArrowheads="1"/>
            </p:cNvSpPr>
            <p:nvPr/>
          </p:nvSpPr>
          <p:spPr bwMode="auto">
            <a:xfrm>
              <a:off x="144" y="2528"/>
              <a:ext cx="1056" cy="96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dirty="0">
                <a:solidFill>
                  <a:schemeClr val="tx1"/>
                </a:solidFill>
              </a:endParaRPr>
            </a:p>
            <a:p>
              <a:pPr>
                <a:defRPr/>
              </a:pPr>
              <a:endParaRPr lang="en-US" dirty="0">
                <a:solidFill>
                  <a:schemeClr val="tx1"/>
                </a:solidFill>
              </a:endParaRPr>
            </a:p>
            <a:p>
              <a:pPr>
                <a:defRPr/>
              </a:pPr>
              <a:endParaRPr lang="en-US" sz="1600" b="0" dirty="0"/>
            </a:p>
          </p:txBody>
        </p:sp>
        <p:sp>
          <p:nvSpPr>
            <p:cNvPr id="1154053" name="Line 1029"/>
            <p:cNvSpPr>
              <a:spLocks noChangeShapeType="1"/>
            </p:cNvSpPr>
            <p:nvPr/>
          </p:nvSpPr>
          <p:spPr bwMode="auto">
            <a:xfrm>
              <a:off x="528" y="2064"/>
              <a:ext cx="384" cy="168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54054" name="Freeform 1030"/>
            <p:cNvSpPr>
              <a:spLocks/>
            </p:cNvSpPr>
            <p:nvPr/>
          </p:nvSpPr>
          <p:spPr bwMode="auto">
            <a:xfrm flipV="1">
              <a:off x="768" y="2084"/>
              <a:ext cx="2496" cy="15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54055" name="Line 1031"/>
            <p:cNvSpPr>
              <a:spLocks noChangeShapeType="1"/>
            </p:cNvSpPr>
            <p:nvPr/>
          </p:nvSpPr>
          <p:spPr bwMode="auto">
            <a:xfrm>
              <a:off x="1680" y="4080"/>
              <a:ext cx="1248"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54056" name="Text Box 1032"/>
            <p:cNvSpPr txBox="1">
              <a:spLocks noChangeArrowheads="1"/>
            </p:cNvSpPr>
            <p:nvPr/>
          </p:nvSpPr>
          <p:spPr bwMode="auto">
            <a:xfrm>
              <a:off x="1872" y="4176"/>
              <a:ext cx="576" cy="48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4400" dirty="0"/>
                <a:t>?</a:t>
              </a:r>
            </a:p>
          </p:txBody>
        </p:sp>
        <p:sp>
          <p:nvSpPr>
            <p:cNvPr id="948232" name="Text Box 8"/>
            <p:cNvSpPr txBox="1">
              <a:spLocks noChangeArrowheads="1"/>
            </p:cNvSpPr>
            <p:nvPr/>
          </p:nvSpPr>
          <p:spPr bwMode="auto">
            <a:xfrm>
              <a:off x="96" y="1344"/>
              <a:ext cx="1056" cy="82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dirty="0">
                  <a:solidFill>
                    <a:schemeClr val="tx1"/>
                  </a:solidFill>
                </a:rPr>
                <a:t>Parental Myopia</a:t>
              </a:r>
            </a:p>
            <a:p>
              <a:pPr>
                <a:defRPr/>
              </a:pPr>
              <a:endParaRPr lang="en-US" sz="1600" b="0" dirty="0"/>
            </a:p>
          </p:txBody>
        </p:sp>
      </p:grpSp>
      <p:sp>
        <p:nvSpPr>
          <p:cNvPr id="948252" name="Text Box 28"/>
          <p:cNvSpPr txBox="1">
            <a:spLocks noChangeArrowheads="1"/>
          </p:cNvSpPr>
          <p:nvPr/>
        </p:nvSpPr>
        <p:spPr bwMode="auto">
          <a:xfrm>
            <a:off x="3810000" y="2895600"/>
            <a:ext cx="27432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Positive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48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51" grpId="0"/>
      <p:bldP spid="94825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tLang="en-US" dirty="0" smtClean="0"/>
          </a:p>
        </p:txBody>
      </p:sp>
      <p:sp>
        <p:nvSpPr>
          <p:cNvPr id="29699" name="Rectangle 3"/>
          <p:cNvSpPr>
            <a:spLocks noGrp="1" noChangeArrowheads="1"/>
          </p:cNvSpPr>
          <p:nvPr>
            <p:ph type="body" idx="1"/>
          </p:nvPr>
        </p:nvSpPr>
        <p:spPr/>
        <p:txBody>
          <a:bodyPr/>
          <a:lstStyle/>
          <a:p>
            <a:r>
              <a:rPr lang="en-US" altLang="en-US" dirty="0" smtClean="0"/>
              <a:t>Insert picture with nightlight on again</a:t>
            </a:r>
          </a:p>
        </p:txBody>
      </p:sp>
      <p:pic>
        <p:nvPicPr>
          <p:cNvPr id="29700" name="Picture 4" descr="DSC00005"/>
          <p:cNvPicPr>
            <a:picLocks noChangeAspect="1" noChangeArrowheads="1"/>
          </p:cNvPicPr>
          <p:nvPr/>
        </p:nvPicPr>
        <p:blipFill>
          <a:blip r:embed="rId3">
            <a:lum bright="20000"/>
            <a:extLst>
              <a:ext uri="{28A0092B-C50C-407E-A947-70E740481C1C}">
                <a14:useLocalDpi xmlns:a14="http://schemas.microsoft.com/office/drawing/2010/main" val="0"/>
              </a:ext>
            </a:extLst>
          </a:blip>
          <a:srcRect l="20000" t="23334" r="22501" b="18889"/>
          <a:stretch>
            <a:fillRect/>
          </a:stretch>
        </p:blipFill>
        <p:spPr bwMode="auto">
          <a:xfrm>
            <a:off x="0" y="1524000"/>
            <a:ext cx="6858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9253" name="Text Box 5"/>
          <p:cNvSpPr txBox="1">
            <a:spLocks noChangeArrowheads="1"/>
          </p:cNvSpPr>
          <p:nvPr/>
        </p:nvSpPr>
        <p:spPr bwMode="auto">
          <a:xfrm>
            <a:off x="304800" y="7543800"/>
            <a:ext cx="60960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Let there be light (again)!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p:spPr>
        <p:txBody>
          <a:bodyPr/>
          <a:lstStyle/>
          <a:p>
            <a:r>
              <a:rPr lang="en-US" altLang="en-US" dirty="0" smtClean="0"/>
              <a:t>AZT to Prevent HIV After </a:t>
            </a:r>
            <a:r>
              <a:rPr lang="en-US" altLang="en-US" dirty="0" smtClean="0"/>
              <a:t>Needlesticks</a:t>
            </a:r>
            <a:endParaRPr lang="en-US" altLang="en-US" dirty="0" smtClean="0"/>
          </a:p>
        </p:txBody>
      </p:sp>
      <p:sp>
        <p:nvSpPr>
          <p:cNvPr id="10244" name="Rectangle 3"/>
          <p:cNvSpPr>
            <a:spLocks noGrp="1" noChangeArrowheads="1"/>
          </p:cNvSpPr>
          <p:nvPr>
            <p:ph type="body" idx="1"/>
          </p:nvPr>
        </p:nvSpPr>
        <p:spPr>
          <a:xfrm>
            <a:off x="0" y="1676400"/>
            <a:ext cx="6858000" cy="6781800"/>
          </a:xfrm>
          <a:noFill/>
        </p:spPr>
        <p:txBody>
          <a:bodyPr/>
          <a:lstStyle/>
          <a:p>
            <a:pPr marL="342900" indent="-342900" defTabSz="914400">
              <a:tabLst>
                <a:tab pos="1379538" algn="l"/>
              </a:tabLst>
            </a:pPr>
            <a:r>
              <a:rPr lang="en-US" altLang="en-US" dirty="0" smtClean="0"/>
              <a:t>Case-control study of whether post-exposure AZT use can prevent HIV </a:t>
            </a:r>
            <a:r>
              <a:rPr lang="en-US" altLang="en-US" dirty="0" smtClean="0"/>
              <a:t>seroconversion</a:t>
            </a:r>
            <a:r>
              <a:rPr lang="en-US" altLang="en-US" dirty="0" smtClean="0"/>
              <a:t> after </a:t>
            </a:r>
            <a:r>
              <a:rPr lang="en-US" altLang="en-US" dirty="0" smtClean="0"/>
              <a:t>needlestick</a:t>
            </a:r>
            <a:r>
              <a:rPr lang="en-US" altLang="en-US" dirty="0" smtClean="0"/>
              <a:t>    (</a:t>
            </a:r>
            <a:r>
              <a:rPr lang="en-US" altLang="en-US" i="1" dirty="0" smtClean="0"/>
              <a:t>NEJM</a:t>
            </a:r>
            <a:r>
              <a:rPr lang="en-US" altLang="en-US" dirty="0" smtClean="0"/>
              <a:t> 1997) </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0245" name="Text Box 4"/>
          <p:cNvSpPr txBox="1">
            <a:spLocks noChangeArrowheads="1"/>
          </p:cNvSpPr>
          <p:nvPr/>
        </p:nvSpPr>
        <p:spPr bwMode="auto">
          <a:xfrm>
            <a:off x="381000" y="2286000"/>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endParaRPr lang="en-US" altLang="en-US" sz="2000" dirty="0">
              <a:solidFill>
                <a:schemeClr val="tx1"/>
              </a:solidFill>
            </a:endParaRPr>
          </a:p>
          <a:p>
            <a:pPr algn="l"/>
            <a:r>
              <a:rPr lang="en-US" altLang="en-US" sz="2000" dirty="0">
                <a:solidFill>
                  <a:schemeClr val="tx1"/>
                </a:solidFill>
              </a:rPr>
              <a:t>Crude</a:t>
            </a:r>
            <a:endParaRPr lang="en-US" altLang="en-US" sz="1600" b="0" dirty="0">
              <a:solidFill>
                <a:schemeClr val="tx1"/>
              </a:solidFill>
              <a:latin typeface="Times New Roman" pitchFamily="18" charset="0"/>
            </a:endParaRPr>
          </a:p>
        </p:txBody>
      </p:sp>
      <p:graphicFrame>
        <p:nvGraphicFramePr>
          <p:cNvPr id="10242" name="Object 0"/>
          <p:cNvGraphicFramePr>
            <a:graphicFrameLocks/>
          </p:cNvGraphicFramePr>
          <p:nvPr/>
        </p:nvGraphicFramePr>
        <p:xfrm>
          <a:off x="1412875" y="3113088"/>
          <a:ext cx="4891088" cy="1306512"/>
        </p:xfrm>
        <a:graphic>
          <a:graphicData uri="http://schemas.openxmlformats.org/presentationml/2006/ole">
            <mc:AlternateContent xmlns:mc="http://schemas.openxmlformats.org/markup-compatibility/2006">
              <mc:Choice xmlns:v="urn:schemas-microsoft-com:vml" Requires="v">
                <p:oleObj spid="_x0000_s10265" name="Document" r:id="rId4" imgW="6270840" imgH="1674720" progId="Word.Document.8">
                  <p:embed/>
                </p:oleObj>
              </mc:Choice>
              <mc:Fallback>
                <p:oleObj name="Document" r:id="rId4" imgW="6270840" imgH="1674720" progId="Word.Document.8">
                  <p:embed/>
                  <p:pic>
                    <p:nvPicPr>
                      <p:cNvPr id="0" name="Object 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3113088"/>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Text Box 6"/>
          <p:cNvSpPr txBox="1">
            <a:spLocks noChangeArrowheads="1"/>
          </p:cNvSpPr>
          <p:nvPr/>
        </p:nvSpPr>
        <p:spPr bwMode="auto">
          <a:xfrm>
            <a:off x="1828800" y="4414213"/>
            <a:ext cx="3276600" cy="10156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solidFill>
                  <a:schemeClr val="tx1"/>
                </a:solidFill>
                <a:latin typeface="Times New Roman" pitchFamily="18" charset="0"/>
              </a:rPr>
              <a:t>OR</a:t>
            </a:r>
            <a:r>
              <a:rPr lang="en-US" altLang="en-US" sz="2400" baseline="-25000" dirty="0">
                <a:solidFill>
                  <a:schemeClr val="tx1"/>
                </a:solidFill>
                <a:latin typeface="Times New Roman" pitchFamily="18" charset="0"/>
              </a:rPr>
              <a:t>crude</a:t>
            </a:r>
            <a:r>
              <a:rPr lang="en-US" altLang="en-US" sz="2400" dirty="0">
                <a:solidFill>
                  <a:schemeClr val="tx1"/>
                </a:solidFill>
                <a:latin typeface="Times New Roman" pitchFamily="18" charset="0"/>
              </a:rPr>
              <a:t> = 0.61</a:t>
            </a:r>
          </a:p>
          <a:p>
            <a:r>
              <a:rPr lang="en-US" altLang="en-US" sz="2400" dirty="0">
                <a:solidFill>
                  <a:schemeClr val="tx1"/>
                </a:solidFill>
                <a:latin typeface="Times New Roman" pitchFamily="18" charset="0"/>
              </a:rPr>
              <a:t>(95% CI:  0.26 - 1.4</a:t>
            </a:r>
            <a:r>
              <a:rPr lang="en-US" altLang="en-US" sz="2400" b="0" dirty="0">
                <a:solidFill>
                  <a:schemeClr val="tx1"/>
                </a:solidFill>
                <a:latin typeface="Times New Roman" pitchFamily="18" charset="0"/>
              </a:rPr>
              <a:t>)</a:t>
            </a:r>
            <a:endParaRPr lang="en-US" altLang="en-US" sz="1600" b="0" dirty="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HIV acquisition</a:t>
            </a:r>
            <a:endParaRPr lang="en-US" altLang="en-US" dirty="0">
              <a:solidFill>
                <a:schemeClr val="tx1"/>
              </a:solidFill>
            </a:endParaRPr>
          </a:p>
          <a:p>
            <a:endParaRPr lang="en-US" altLang="en-US" sz="1600" b="0" dirty="0"/>
          </a:p>
        </p:txBody>
      </p:sp>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AZT Use</a:t>
            </a:r>
            <a:endParaRPr lang="en-US" dirty="0">
              <a:solidFill>
                <a:schemeClr val="tx1"/>
              </a:solidFill>
            </a:endParaRPr>
          </a:p>
          <a:p>
            <a:pPr>
              <a:defRPr/>
            </a:pPr>
            <a:endParaRPr lang="en-US" sz="1600" b="0" dirty="0"/>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p:txBody>
      </p:sp>
      <p:sp>
        <p:nvSpPr>
          <p:cNvPr id="1172485" name="Line 1029"/>
          <p:cNvSpPr>
            <a:spLocks noChangeShapeType="1"/>
          </p:cNvSpPr>
          <p:nvPr/>
        </p:nvSpPr>
        <p:spPr bwMode="auto">
          <a:xfrm>
            <a:off x="533400" y="1447800"/>
            <a:ext cx="1371600" cy="19050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86" name="Freeform 1030"/>
          <p:cNvSpPr>
            <a:spLocks/>
          </p:cNvSpPr>
          <p:nvPr/>
        </p:nvSpPr>
        <p:spPr bwMode="auto">
          <a:xfrm flipV="1">
            <a:off x="1143000" y="1066800"/>
            <a:ext cx="4267200" cy="2667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t>
            </a:r>
            <a:endParaRPr lang="en-US" dirty="0">
              <a:solidFill>
                <a:schemeClr val="tx1"/>
              </a:solidFill>
            </a:endParaRPr>
          </a:p>
          <a:p>
            <a:pPr>
              <a:defRPr/>
            </a:pPr>
            <a:endParaRPr lang="en-US" sz="1600" b="0" dirty="0"/>
          </a:p>
        </p:txBody>
      </p:sp>
      <p:sp>
        <p:nvSpPr>
          <p:cNvPr id="30730" name="Rectangle 1046"/>
          <p:cNvSpPr>
            <a:spLocks noChangeArrowheads="1"/>
          </p:cNvSpPr>
          <p:nvPr/>
        </p:nvSpPr>
        <p:spPr bwMode="auto">
          <a:xfrm>
            <a:off x="-152400" y="53340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000" dirty="0">
                <a:solidFill>
                  <a:schemeClr val="tx1"/>
                </a:solidFill>
              </a:rPr>
              <a:t>    What is the most important confounder at play here? </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30737" name="Group 17"/>
          <p:cNvGrpSpPr>
            <a:grpSpLocks/>
          </p:cNvGrpSpPr>
          <p:nvPr/>
        </p:nvGrpSpPr>
        <p:grpSpPr bwMode="auto">
          <a:xfrm>
            <a:off x="-712788" y="7480300"/>
            <a:ext cx="8051801" cy="663575"/>
            <a:chOff x="-449" y="4712"/>
            <a:chExt cx="5072" cy="418"/>
          </a:xfrm>
        </p:grpSpPr>
        <p:sp>
          <p:nvSpPr>
            <p:cNvPr id="30738" name="Text Box 5"/>
            <p:cNvSpPr txBox="1">
              <a:spLocks noChangeArrowheads="1"/>
            </p:cNvSpPr>
            <p:nvPr/>
          </p:nvSpPr>
          <p:spPr bwMode="auto">
            <a:xfrm rot="-2695870">
              <a:off x="-449" y="4800"/>
              <a:ext cx="2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Age of provider - A</a:t>
              </a:r>
            </a:p>
          </p:txBody>
        </p:sp>
        <p:sp>
          <p:nvSpPr>
            <p:cNvPr id="30739" name="Text Box 7"/>
            <p:cNvSpPr txBox="1">
              <a:spLocks noChangeArrowheads="1"/>
            </p:cNvSpPr>
            <p:nvPr/>
          </p:nvSpPr>
          <p:spPr bwMode="auto">
            <a:xfrm rot="-2695870">
              <a:off x="2083" y="4899"/>
              <a:ext cx="2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Time of exposure - E</a:t>
              </a:r>
            </a:p>
          </p:txBody>
        </p:sp>
        <p:sp>
          <p:nvSpPr>
            <p:cNvPr id="30740"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Age of patient</a:t>
              </a:r>
              <a:r>
                <a:rPr lang="en-US" altLang="en-US" sz="1800" b="0" dirty="0">
                  <a:solidFill>
                    <a:schemeClr val="tx1"/>
                  </a:solidFill>
                </a:rPr>
                <a:t> - C</a:t>
              </a:r>
            </a:p>
          </p:txBody>
        </p:sp>
        <p:sp>
          <p:nvSpPr>
            <p:cNvPr id="30741" name="Text Box 10"/>
            <p:cNvSpPr txBox="1">
              <a:spLocks noChangeArrowheads="1"/>
            </p:cNvSpPr>
            <p:nvPr/>
          </p:nvSpPr>
          <p:spPr bwMode="auto">
            <a:xfrm rot="-2695870">
              <a:off x="460"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Sex of provider - B</a:t>
              </a:r>
              <a:endParaRPr lang="en-US" altLang="en-US" sz="1800" dirty="0">
                <a:solidFill>
                  <a:schemeClr val="tx1"/>
                </a:solidFill>
              </a:endParaRPr>
            </a:p>
          </p:txBody>
        </p:sp>
        <p:sp>
          <p:nvSpPr>
            <p:cNvPr id="30742" name="Text Box 7"/>
            <p:cNvSpPr txBox="1">
              <a:spLocks noChangeArrowheads="1"/>
            </p:cNvSpPr>
            <p:nvPr/>
          </p:nvSpPr>
          <p:spPr bwMode="auto">
            <a:xfrm rot="-2695870">
              <a:off x="1852"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Severity of exposure - D</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AZT Use</a:t>
            </a:r>
            <a:endParaRPr lang="en-US" dirty="0">
              <a:solidFill>
                <a:schemeClr val="tx1"/>
              </a:solidFill>
            </a:endParaRPr>
          </a:p>
          <a:p>
            <a:pPr>
              <a:defRPr/>
            </a:pPr>
            <a:endParaRPr lang="en-US" sz="1600" b="0" dirty="0"/>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p:txBody>
      </p:sp>
      <p:sp>
        <p:nvSpPr>
          <p:cNvPr id="1172485" name="Line 1029"/>
          <p:cNvSpPr>
            <a:spLocks noChangeShapeType="1"/>
          </p:cNvSpPr>
          <p:nvPr/>
        </p:nvSpPr>
        <p:spPr bwMode="auto">
          <a:xfrm>
            <a:off x="838200" y="1905000"/>
            <a:ext cx="1066800" cy="14478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86" name="Freeform 1030"/>
          <p:cNvSpPr>
            <a:spLocks/>
          </p:cNvSpPr>
          <p:nvPr/>
        </p:nvSpPr>
        <p:spPr bwMode="auto">
          <a:xfrm flipV="1">
            <a:off x="1981200" y="1524000"/>
            <a:ext cx="3429000" cy="2209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t>
            </a:r>
            <a:endParaRPr lang="en-US" dirty="0">
              <a:solidFill>
                <a:schemeClr val="tx1"/>
              </a:solidFill>
            </a:endParaRPr>
          </a:p>
          <a:p>
            <a:pPr>
              <a:defRPr/>
            </a:pPr>
            <a:endParaRPr lang="en-US" sz="1600" b="0" dirty="0"/>
          </a:p>
        </p:txBody>
      </p:sp>
      <p:sp>
        <p:nvSpPr>
          <p:cNvPr id="224265" name="Rectangle 1046"/>
          <p:cNvSpPr>
            <a:spLocks noChangeArrowheads="1"/>
          </p:cNvSpPr>
          <p:nvPr/>
        </p:nvSpPr>
        <p:spPr bwMode="auto">
          <a:xfrm>
            <a:off x="-152400" y="53340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000" dirty="0">
                <a:solidFill>
                  <a:schemeClr val="tx1"/>
                </a:solidFill>
              </a:rPr>
              <a:t>    What is the most important confounder at play here? </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24266" name="Group 10"/>
          <p:cNvGrpSpPr>
            <a:grpSpLocks/>
          </p:cNvGrpSpPr>
          <p:nvPr/>
        </p:nvGrpSpPr>
        <p:grpSpPr bwMode="auto">
          <a:xfrm>
            <a:off x="-712788" y="7475538"/>
            <a:ext cx="8051801" cy="668337"/>
            <a:chOff x="-449" y="4709"/>
            <a:chExt cx="5072" cy="421"/>
          </a:xfrm>
        </p:grpSpPr>
        <p:sp>
          <p:nvSpPr>
            <p:cNvPr id="224267" name="Text Box 5"/>
            <p:cNvSpPr txBox="1">
              <a:spLocks noChangeArrowheads="1"/>
            </p:cNvSpPr>
            <p:nvPr/>
          </p:nvSpPr>
          <p:spPr bwMode="auto">
            <a:xfrm rot="-2695870">
              <a:off x="-449" y="4800"/>
              <a:ext cx="2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Age of provider - A</a:t>
              </a:r>
            </a:p>
          </p:txBody>
        </p:sp>
        <p:sp>
          <p:nvSpPr>
            <p:cNvPr id="224268" name="Text Box 7"/>
            <p:cNvSpPr txBox="1">
              <a:spLocks noChangeArrowheads="1"/>
            </p:cNvSpPr>
            <p:nvPr/>
          </p:nvSpPr>
          <p:spPr bwMode="auto">
            <a:xfrm rot="-2695870">
              <a:off x="2083" y="4899"/>
              <a:ext cx="2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Time of exposure - E</a:t>
              </a:r>
            </a:p>
          </p:txBody>
        </p:sp>
        <p:sp>
          <p:nvSpPr>
            <p:cNvPr id="224269"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Age of patient</a:t>
              </a:r>
              <a:r>
                <a:rPr lang="en-US" altLang="en-US" sz="1800" b="0" dirty="0">
                  <a:solidFill>
                    <a:schemeClr val="tx1"/>
                  </a:solidFill>
                </a:rPr>
                <a:t> - C</a:t>
              </a:r>
            </a:p>
          </p:txBody>
        </p:sp>
        <p:sp>
          <p:nvSpPr>
            <p:cNvPr id="224270" name="Text Box 10"/>
            <p:cNvSpPr txBox="1">
              <a:spLocks noChangeArrowheads="1"/>
            </p:cNvSpPr>
            <p:nvPr/>
          </p:nvSpPr>
          <p:spPr bwMode="auto">
            <a:xfrm rot="-2695870">
              <a:off x="460"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Sex of provider - B</a:t>
              </a:r>
              <a:endParaRPr lang="en-US" altLang="en-US" sz="1800" dirty="0">
                <a:solidFill>
                  <a:schemeClr val="tx1"/>
                </a:solidFill>
              </a:endParaRPr>
            </a:p>
          </p:txBody>
        </p:sp>
        <p:sp>
          <p:nvSpPr>
            <p:cNvPr id="224271" name="Text Box 7"/>
            <p:cNvSpPr txBox="1">
              <a:spLocks noChangeArrowheads="1"/>
            </p:cNvSpPr>
            <p:nvPr/>
          </p:nvSpPr>
          <p:spPr bwMode="auto">
            <a:xfrm rot="-2695870">
              <a:off x="1858" y="4709"/>
              <a:ext cx="2008" cy="24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Severity of exposure - D</a:t>
              </a:r>
            </a:p>
          </p:txBody>
        </p:sp>
      </p:grpSp>
      <p:sp>
        <p:nvSpPr>
          <p:cNvPr id="1192964" name="Text Box 4"/>
          <p:cNvSpPr txBox="1">
            <a:spLocks noChangeArrowheads="1"/>
          </p:cNvSpPr>
          <p:nvPr/>
        </p:nvSpPr>
        <p:spPr bwMode="auto">
          <a:xfrm>
            <a:off x="0" y="457200"/>
            <a:ext cx="1981200" cy="17399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dirty="0">
                <a:solidFill>
                  <a:schemeClr val="tx1"/>
                </a:solidFill>
              </a:rPr>
              <a:t>Severity of Exposure</a:t>
            </a:r>
          </a:p>
          <a:p>
            <a:pPr>
              <a:defRPr/>
            </a:pPr>
            <a:endParaRPr lang="en-US" sz="1600" b="0" dirty="0"/>
          </a:p>
        </p:txBody>
      </p:sp>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HIV Acquisition</a:t>
            </a:r>
            <a:endParaRPr lang="en-US" altLang="en-US" dirty="0">
              <a:solidFill>
                <a:schemeClr val="tx1"/>
              </a:solidFill>
            </a:endParaRPr>
          </a:p>
          <a:p>
            <a:endParaRPr lang="en-US" altLang="en-US" sz="16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5830888" cy="1066800"/>
          </a:xfrm>
          <a:noFill/>
        </p:spPr>
        <p:txBody>
          <a:bodyPr/>
          <a:lstStyle/>
          <a:p>
            <a:r>
              <a:rPr lang="en-US" altLang="en-US" dirty="0" smtClean="0"/>
              <a:t>Confounding and Interaction I</a:t>
            </a:r>
          </a:p>
        </p:txBody>
      </p:sp>
      <p:sp>
        <p:nvSpPr>
          <p:cNvPr id="20483" name="Rectangle 3"/>
          <p:cNvSpPr>
            <a:spLocks noGrp="1" noChangeArrowheads="1"/>
          </p:cNvSpPr>
          <p:nvPr>
            <p:ph type="body" idx="1"/>
          </p:nvPr>
        </p:nvSpPr>
        <p:spPr>
          <a:xfrm>
            <a:off x="0" y="838200"/>
            <a:ext cx="6858000" cy="6781800"/>
          </a:xfrm>
          <a:noFill/>
        </p:spPr>
        <p:txBody>
          <a:bodyPr/>
          <a:lstStyle/>
          <a:p>
            <a:r>
              <a:rPr lang="en-US" altLang="en-US" dirty="0" smtClean="0"/>
              <a:t>Confounding: </a:t>
            </a:r>
            <a:r>
              <a:rPr lang="en-US" altLang="en-US" b="1" i="1" dirty="0" smtClean="0"/>
              <a:t>one of the central problems in observational human subjects research</a:t>
            </a:r>
            <a:endParaRPr lang="en-US" altLang="en-US" sz="1800" b="1" i="1" dirty="0" smtClean="0"/>
          </a:p>
          <a:p>
            <a:pPr lvl="1"/>
            <a:r>
              <a:rPr lang="en-US" altLang="en-US" dirty="0" smtClean="0"/>
              <a:t>What is it?  What does it do?  </a:t>
            </a:r>
          </a:p>
          <a:p>
            <a:pPr lvl="2"/>
            <a:r>
              <a:rPr lang="en-US" altLang="en-US" dirty="0" smtClean="0"/>
              <a:t>Positive and negative confounding</a:t>
            </a:r>
          </a:p>
          <a:p>
            <a:pPr lvl="1">
              <a:buFontTx/>
              <a:buNone/>
            </a:pPr>
            <a:endParaRPr lang="en-US" altLang="en-US" sz="900" dirty="0" smtClean="0"/>
          </a:p>
          <a:p>
            <a:pPr lvl="1"/>
            <a:r>
              <a:rPr lang="en-US" altLang="en-US" dirty="0" smtClean="0"/>
              <a:t>Use of counterfactuals to conceptualize origins of confounding</a:t>
            </a:r>
          </a:p>
          <a:p>
            <a:pPr lvl="1"/>
            <a:endParaRPr lang="en-US" altLang="en-US" sz="900" dirty="0" smtClean="0"/>
          </a:p>
          <a:p>
            <a:pPr lvl="1"/>
            <a:r>
              <a:rPr lang="en-US" altLang="en-US" dirty="0" smtClean="0"/>
              <a:t>Definition of/criteria for a “confounder”</a:t>
            </a:r>
          </a:p>
          <a:p>
            <a:pPr lvl="2"/>
            <a:r>
              <a:rPr lang="en-US" altLang="en-US" dirty="0" smtClean="0"/>
              <a:t>Historical -- narrative definitions</a:t>
            </a:r>
          </a:p>
          <a:p>
            <a:pPr lvl="2"/>
            <a:r>
              <a:rPr lang="en-US" altLang="en-US" dirty="0" smtClean="0"/>
              <a:t>Modern -- directed acyclic graphs (DAGs) </a:t>
            </a:r>
          </a:p>
          <a:p>
            <a:pPr marL="1600200" lvl="3" indent="-228600">
              <a:buFont typeface="Monotype Sorts" pitchFamily="2" charset="2"/>
              <a:buNone/>
            </a:pPr>
            <a:r>
              <a:rPr lang="en-US" altLang="en-US" dirty="0" smtClean="0"/>
              <a:t>- “Common causes” are root source of confounding</a:t>
            </a:r>
          </a:p>
          <a:p>
            <a:pPr lvl="2"/>
            <a:endParaRPr lang="en-US" altLang="en-US" sz="1200" dirty="0" smtClean="0"/>
          </a:p>
          <a:p>
            <a:pPr lvl="1"/>
            <a:r>
              <a:rPr lang="en-US" altLang="en-US" dirty="0" smtClean="0"/>
              <a:t>Use of DAGs to:</a:t>
            </a:r>
          </a:p>
          <a:p>
            <a:pPr lvl="2"/>
            <a:r>
              <a:rPr lang="en-US" altLang="en-US" dirty="0" smtClean="0"/>
              <a:t>Identify what to adjust for</a:t>
            </a:r>
          </a:p>
          <a:p>
            <a:pPr lvl="2"/>
            <a:r>
              <a:rPr lang="en-US" altLang="en-US" dirty="0" smtClean="0"/>
              <a:t>Know what not to adjust for (“colliders”)</a:t>
            </a:r>
          </a:p>
          <a:p>
            <a:pPr lvl="2"/>
            <a:r>
              <a:rPr lang="en-US" altLang="en-US" dirty="0" smtClean="0"/>
              <a:t>How to handle multiple causal pathways</a:t>
            </a:r>
          </a:p>
          <a:p>
            <a:pPr lvl="2"/>
            <a:endParaRPr lang="en-US" altLang="en-US" sz="1000" dirty="0" smtClean="0"/>
          </a:p>
          <a:p>
            <a:pPr lvl="1"/>
            <a:r>
              <a:rPr lang="en-US" altLang="en-US" dirty="0" smtClean="0"/>
              <a:t>Confounding is a substantive, not statistical issue</a:t>
            </a:r>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AZT Use</a:t>
            </a:r>
            <a:endParaRPr lang="en-US" dirty="0">
              <a:solidFill>
                <a:schemeClr val="tx1"/>
              </a:solidFill>
            </a:endParaRPr>
          </a:p>
          <a:p>
            <a:pPr>
              <a:defRPr/>
            </a:pPr>
            <a:endParaRPr lang="en-US" sz="1600" b="0" dirty="0"/>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p:txBody>
      </p:sp>
      <p:sp>
        <p:nvSpPr>
          <p:cNvPr id="1172485" name="Line 1029"/>
          <p:cNvSpPr>
            <a:spLocks noChangeShapeType="1"/>
          </p:cNvSpPr>
          <p:nvPr/>
        </p:nvSpPr>
        <p:spPr bwMode="auto">
          <a:xfrm>
            <a:off x="838200" y="1905000"/>
            <a:ext cx="1066800" cy="14478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86" name="Freeform 1030"/>
          <p:cNvSpPr>
            <a:spLocks/>
          </p:cNvSpPr>
          <p:nvPr/>
        </p:nvSpPr>
        <p:spPr bwMode="auto">
          <a:xfrm flipV="1">
            <a:off x="1981200" y="1524000"/>
            <a:ext cx="3429000" cy="2209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t>
            </a:r>
            <a:endParaRPr lang="en-US" dirty="0">
              <a:solidFill>
                <a:schemeClr val="tx1"/>
              </a:solidFill>
            </a:endParaRPr>
          </a:p>
          <a:p>
            <a:pPr>
              <a:defRPr/>
            </a:pPr>
            <a:endParaRPr lang="en-US" sz="1600" b="0" dirty="0"/>
          </a:p>
        </p:txBody>
      </p:sp>
      <p:sp>
        <p:nvSpPr>
          <p:cNvPr id="226312" name="Rectangle 1046"/>
          <p:cNvSpPr>
            <a:spLocks noChangeArrowheads="1"/>
          </p:cNvSpPr>
          <p:nvPr/>
        </p:nvSpPr>
        <p:spPr bwMode="auto">
          <a:xfrm>
            <a:off x="-152400" y="53340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000" dirty="0">
                <a:solidFill>
                  <a:schemeClr val="tx1"/>
                </a:solidFill>
              </a:rPr>
              <a:t>    </a:t>
            </a:r>
            <a:r>
              <a:rPr lang="en-US" altLang="en-US" dirty="0"/>
              <a:t> </a:t>
            </a:r>
            <a:r>
              <a:rPr lang="en-US" altLang="en-US" dirty="0">
                <a:solidFill>
                  <a:schemeClr val="tx1"/>
                </a:solidFill>
              </a:rPr>
              <a:t>Negative or positive confounding? </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26314" name="Text Box 5"/>
          <p:cNvSpPr txBox="1">
            <a:spLocks noChangeArrowheads="1"/>
          </p:cNvSpPr>
          <p:nvPr/>
        </p:nvSpPr>
        <p:spPr bwMode="auto">
          <a:xfrm rot="-2695870">
            <a:off x="-712788" y="7620000"/>
            <a:ext cx="360362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Negative confounding - A</a:t>
            </a:r>
          </a:p>
        </p:txBody>
      </p:sp>
      <p:sp>
        <p:nvSpPr>
          <p:cNvPr id="226316" name="Text Box 9"/>
          <p:cNvSpPr txBox="1">
            <a:spLocks noChangeArrowheads="1"/>
          </p:cNvSpPr>
          <p:nvPr/>
        </p:nvSpPr>
        <p:spPr bwMode="auto">
          <a:xfrm rot="-2695870">
            <a:off x="1152525" y="7742238"/>
            <a:ext cx="3941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226317" name="Text Box 10"/>
          <p:cNvSpPr txBox="1">
            <a:spLocks noChangeArrowheads="1"/>
          </p:cNvSpPr>
          <p:nvPr/>
        </p:nvSpPr>
        <p:spPr bwMode="auto">
          <a:xfrm rot="-2695870">
            <a:off x="730250" y="7480300"/>
            <a:ext cx="318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Positive confounding - B</a:t>
            </a:r>
            <a:endParaRPr lang="en-US" altLang="en-US" sz="1800" dirty="0">
              <a:solidFill>
                <a:schemeClr val="tx1"/>
              </a:solidFill>
            </a:endParaRPr>
          </a:p>
        </p:txBody>
      </p:sp>
      <p:sp>
        <p:nvSpPr>
          <p:cNvPr id="1192964" name="Text Box 4"/>
          <p:cNvSpPr txBox="1">
            <a:spLocks noChangeArrowheads="1"/>
          </p:cNvSpPr>
          <p:nvPr/>
        </p:nvSpPr>
        <p:spPr bwMode="auto">
          <a:xfrm>
            <a:off x="0" y="457200"/>
            <a:ext cx="1981200" cy="17399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dirty="0">
                <a:solidFill>
                  <a:schemeClr val="tx1"/>
                </a:solidFill>
              </a:rPr>
              <a:t>Severity of Exposure</a:t>
            </a:r>
          </a:p>
          <a:p>
            <a:pPr>
              <a:defRPr/>
            </a:pPr>
            <a:endParaRPr lang="en-US" sz="1600" b="0" dirty="0"/>
          </a:p>
        </p:txBody>
      </p:sp>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HIV Acquisition</a:t>
            </a:r>
            <a:endParaRPr lang="en-US" altLang="en-US" dirty="0">
              <a:solidFill>
                <a:schemeClr val="tx1"/>
              </a:solidFill>
            </a:endParaRPr>
          </a:p>
          <a:p>
            <a:endParaRPr lang="en-US" altLang="en-US" sz="1600" b="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AZT Use</a:t>
            </a:r>
            <a:endParaRPr lang="en-US" dirty="0">
              <a:solidFill>
                <a:schemeClr val="tx1"/>
              </a:solidFill>
            </a:endParaRPr>
          </a:p>
          <a:p>
            <a:pPr>
              <a:defRPr/>
            </a:pPr>
            <a:endParaRPr lang="en-US" sz="1600" b="0" dirty="0"/>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p:txBody>
      </p:sp>
      <p:sp>
        <p:nvSpPr>
          <p:cNvPr id="1172485" name="Line 1029"/>
          <p:cNvSpPr>
            <a:spLocks noChangeShapeType="1"/>
          </p:cNvSpPr>
          <p:nvPr/>
        </p:nvSpPr>
        <p:spPr bwMode="auto">
          <a:xfrm>
            <a:off x="838200" y="1905000"/>
            <a:ext cx="1066800" cy="14478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86" name="Freeform 1030"/>
          <p:cNvSpPr>
            <a:spLocks/>
          </p:cNvSpPr>
          <p:nvPr/>
        </p:nvSpPr>
        <p:spPr bwMode="auto">
          <a:xfrm flipV="1">
            <a:off x="1981200" y="1524000"/>
            <a:ext cx="3429000" cy="2209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a:t>
            </a:r>
            <a:endParaRPr lang="en-US" dirty="0">
              <a:solidFill>
                <a:schemeClr val="tx1"/>
              </a:solidFill>
            </a:endParaRPr>
          </a:p>
          <a:p>
            <a:pPr>
              <a:defRPr/>
            </a:pPr>
            <a:endParaRPr lang="en-US" sz="1600" b="0" dirty="0"/>
          </a:p>
        </p:txBody>
      </p:sp>
      <p:sp>
        <p:nvSpPr>
          <p:cNvPr id="228360" name="Rectangle 1046"/>
          <p:cNvSpPr>
            <a:spLocks noChangeArrowheads="1"/>
          </p:cNvSpPr>
          <p:nvPr/>
        </p:nvSpPr>
        <p:spPr bwMode="auto">
          <a:xfrm>
            <a:off x="-152400" y="53340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None/>
            </a:pPr>
            <a:r>
              <a:rPr lang="en-US" altLang="en-US" sz="2000" dirty="0">
                <a:solidFill>
                  <a:schemeClr val="tx1"/>
                </a:solidFill>
              </a:rPr>
              <a:t>    </a:t>
            </a:r>
            <a:r>
              <a:rPr lang="en-US" altLang="en-US" dirty="0"/>
              <a:t> </a:t>
            </a:r>
            <a:r>
              <a:rPr lang="en-US" altLang="en-US" dirty="0">
                <a:solidFill>
                  <a:schemeClr val="tx1"/>
                </a:solidFill>
              </a:rPr>
              <a:t>Negative or positive confounding? </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28361" name="Text Box 5"/>
          <p:cNvSpPr txBox="1">
            <a:spLocks noChangeArrowheads="1"/>
          </p:cNvSpPr>
          <p:nvPr/>
        </p:nvSpPr>
        <p:spPr bwMode="auto">
          <a:xfrm rot="-2695870">
            <a:off x="-95250" y="7362825"/>
            <a:ext cx="2890838" cy="36512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Negative confounding - A</a:t>
            </a:r>
          </a:p>
        </p:txBody>
      </p:sp>
      <p:sp>
        <p:nvSpPr>
          <p:cNvPr id="228362" name="Text Box 9"/>
          <p:cNvSpPr txBox="1">
            <a:spLocks noChangeArrowheads="1"/>
          </p:cNvSpPr>
          <p:nvPr/>
        </p:nvSpPr>
        <p:spPr bwMode="auto">
          <a:xfrm rot="-2695870">
            <a:off x="1152525" y="7742238"/>
            <a:ext cx="3941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228363" name="Text Box 10"/>
          <p:cNvSpPr txBox="1">
            <a:spLocks noChangeArrowheads="1"/>
          </p:cNvSpPr>
          <p:nvPr/>
        </p:nvSpPr>
        <p:spPr bwMode="auto">
          <a:xfrm rot="-2695870">
            <a:off x="730250" y="7480300"/>
            <a:ext cx="318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Positive confounding - B</a:t>
            </a:r>
            <a:endParaRPr lang="en-US" altLang="en-US" sz="1800" dirty="0">
              <a:solidFill>
                <a:schemeClr val="tx1"/>
              </a:solidFill>
            </a:endParaRPr>
          </a:p>
        </p:txBody>
      </p:sp>
      <p:sp>
        <p:nvSpPr>
          <p:cNvPr id="1192964" name="Text Box 4"/>
          <p:cNvSpPr txBox="1">
            <a:spLocks noChangeArrowheads="1"/>
          </p:cNvSpPr>
          <p:nvPr/>
        </p:nvSpPr>
        <p:spPr bwMode="auto">
          <a:xfrm>
            <a:off x="0" y="457200"/>
            <a:ext cx="1981200" cy="17399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dirty="0">
                <a:solidFill>
                  <a:schemeClr val="tx1"/>
                </a:solidFill>
              </a:rPr>
              <a:t>Severity of Exposure</a:t>
            </a:r>
          </a:p>
          <a:p>
            <a:pPr>
              <a:defRPr/>
            </a:pPr>
            <a:endParaRPr lang="en-US" sz="1600" b="0" dirty="0"/>
          </a:p>
        </p:txBody>
      </p:sp>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HIV Acquisition</a:t>
            </a:r>
            <a:endParaRPr lang="en-US" altLang="en-US" dirty="0">
              <a:solidFill>
                <a:schemeClr val="tx1"/>
              </a:solidFill>
            </a:endParaRPr>
          </a:p>
          <a:p>
            <a:endParaRPr lang="en-US" altLang="en-US" sz="16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609600" y="304800"/>
            <a:ext cx="5830888" cy="533400"/>
          </a:xfrm>
          <a:noFill/>
        </p:spPr>
        <p:txBody>
          <a:bodyPr/>
          <a:lstStyle/>
          <a:p>
            <a:r>
              <a:rPr lang="en-US" altLang="en-US" sz="2800" dirty="0" smtClean="0"/>
              <a:t>Adjustment for Confounder</a:t>
            </a:r>
            <a:endParaRPr lang="en-US" altLang="en-US" dirty="0" smtClean="0"/>
          </a:p>
        </p:txBody>
      </p:sp>
      <p:sp>
        <p:nvSpPr>
          <p:cNvPr id="12294" name="Rectangle 3"/>
          <p:cNvSpPr>
            <a:spLocks noGrp="1" noChangeArrowheads="1"/>
          </p:cNvSpPr>
          <p:nvPr>
            <p:ph type="body" idx="1"/>
          </p:nvPr>
        </p:nvSpPr>
        <p:spPr>
          <a:xfrm>
            <a:off x="609600" y="990600"/>
            <a:ext cx="5830888" cy="6781800"/>
          </a:xfrm>
          <a:noFill/>
        </p:spPr>
        <p:txBody>
          <a:bodyPr/>
          <a:lstStyle/>
          <a:p>
            <a:pPr marL="342900" indent="-342900" defTabSz="914400">
              <a:tabLst>
                <a:tab pos="1379538" algn="l"/>
              </a:tabLst>
            </a:pPr>
            <a:r>
              <a:rPr lang="en-US" altLang="en-US" dirty="0" smtClean="0"/>
              <a:t>Potential confounder: severity of exposure</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2295" name="Text Box 4"/>
          <p:cNvSpPr txBox="1">
            <a:spLocks noChangeArrowheads="1"/>
          </p:cNvSpPr>
          <p:nvPr/>
        </p:nvSpPr>
        <p:spPr bwMode="auto">
          <a:xfrm>
            <a:off x="1676400" y="3276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1800" dirty="0">
                <a:solidFill>
                  <a:schemeClr val="tx1"/>
                </a:solidFill>
                <a:latin typeface="Times New Roman" pitchFamily="18" charset="0"/>
              </a:rPr>
              <a:t>Minor Severity</a:t>
            </a:r>
            <a:endParaRPr lang="en-US" altLang="en-US" sz="1800" b="0" dirty="0">
              <a:solidFill>
                <a:schemeClr val="tx1"/>
              </a:solidFill>
              <a:latin typeface="Times New Roman" pitchFamily="18" charset="0"/>
            </a:endParaRPr>
          </a:p>
        </p:txBody>
      </p:sp>
      <p:sp>
        <p:nvSpPr>
          <p:cNvPr id="12296" name="Text Box 5"/>
          <p:cNvSpPr txBox="1">
            <a:spLocks noChangeArrowheads="1"/>
          </p:cNvSpPr>
          <p:nvPr/>
        </p:nvSpPr>
        <p:spPr bwMode="auto">
          <a:xfrm>
            <a:off x="3886200" y="33528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1800" dirty="0">
                <a:solidFill>
                  <a:schemeClr val="tx1"/>
                </a:solidFill>
                <a:latin typeface="Times New Roman" pitchFamily="18" charset="0"/>
              </a:rPr>
              <a:t>Major Severity</a:t>
            </a:r>
          </a:p>
        </p:txBody>
      </p:sp>
      <p:sp>
        <p:nvSpPr>
          <p:cNvPr id="12297" name="Line 6"/>
          <p:cNvSpPr>
            <a:spLocks noChangeShapeType="1"/>
          </p:cNvSpPr>
          <p:nvPr/>
        </p:nvSpPr>
        <p:spPr bwMode="auto">
          <a:xfrm flipH="1">
            <a:off x="2743200" y="3581400"/>
            <a:ext cx="457200" cy="45561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298" name="Line 7"/>
          <p:cNvSpPr>
            <a:spLocks noChangeShapeType="1"/>
          </p:cNvSpPr>
          <p:nvPr/>
        </p:nvSpPr>
        <p:spPr bwMode="auto">
          <a:xfrm>
            <a:off x="3276600" y="3581400"/>
            <a:ext cx="457200" cy="45561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299" name="Text Box 8"/>
          <p:cNvSpPr txBox="1">
            <a:spLocks noChangeArrowheads="1"/>
          </p:cNvSpPr>
          <p:nvPr/>
        </p:nvSpPr>
        <p:spPr bwMode="auto">
          <a:xfrm>
            <a:off x="228600" y="1447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12300" name="Text Box 9"/>
          <p:cNvSpPr txBox="1">
            <a:spLocks noChangeArrowheads="1"/>
          </p:cNvSpPr>
          <p:nvPr/>
        </p:nvSpPr>
        <p:spPr bwMode="auto">
          <a:xfrm>
            <a:off x="228600" y="29718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Stratified</a:t>
            </a:r>
            <a:endParaRPr lang="en-US" altLang="en-US" sz="1600" b="0" dirty="0">
              <a:solidFill>
                <a:schemeClr val="tx1"/>
              </a:solidFill>
              <a:latin typeface="Times New Roman" pitchFamily="18" charset="0"/>
            </a:endParaRPr>
          </a:p>
        </p:txBody>
      </p:sp>
      <p:graphicFrame>
        <p:nvGraphicFramePr>
          <p:cNvPr id="12290" name="Object 10"/>
          <p:cNvGraphicFramePr>
            <a:graphicFrameLocks/>
          </p:cNvGraphicFramePr>
          <p:nvPr/>
        </p:nvGraphicFramePr>
        <p:xfrm>
          <a:off x="1106488" y="1600200"/>
          <a:ext cx="4892675" cy="1306513"/>
        </p:xfrm>
        <a:graphic>
          <a:graphicData uri="http://schemas.openxmlformats.org/presentationml/2006/ole">
            <mc:AlternateContent xmlns:mc="http://schemas.openxmlformats.org/markup-compatibility/2006">
              <mc:Choice xmlns:v="urn:schemas-microsoft-com:vml" Requires="v">
                <p:oleObj spid="_x0000_s12355" name="Document" r:id="rId4" imgW="6270840" imgH="1674720" progId="Word.Document.8">
                  <p:embed/>
                </p:oleObj>
              </mc:Choice>
              <mc:Fallback>
                <p:oleObj name="Document" r:id="rId4" imgW="6270840" imgH="1674720" progId="Word.Document.8">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1600200"/>
                        <a:ext cx="4892675"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11"/>
          <p:cNvGraphicFramePr>
            <a:graphicFrameLocks/>
          </p:cNvGraphicFramePr>
          <p:nvPr/>
        </p:nvGraphicFramePr>
        <p:xfrm>
          <a:off x="0" y="4114800"/>
          <a:ext cx="4248150" cy="1577975"/>
        </p:xfrm>
        <a:graphic>
          <a:graphicData uri="http://schemas.openxmlformats.org/presentationml/2006/ole">
            <mc:AlternateContent xmlns:mc="http://schemas.openxmlformats.org/markup-compatibility/2006">
              <mc:Choice xmlns:v="urn:schemas-microsoft-com:vml" Requires="v">
                <p:oleObj spid="_x0000_s12356" name="Document" r:id="rId6" imgW="4240440" imgH="1665360" progId="Word.Document.8">
                  <p:embed/>
                </p:oleObj>
              </mc:Choice>
              <mc:Fallback>
                <p:oleObj name="Document" r:id="rId6" imgW="4240440" imgH="1665360" progId="Word.Document.8">
                  <p:embed/>
                  <p:pic>
                    <p:nvPicPr>
                      <p:cNvPr id="0" name="Objec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424815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1" name="Text Box 12"/>
          <p:cNvSpPr txBox="1">
            <a:spLocks noChangeArrowheads="1"/>
          </p:cNvSpPr>
          <p:nvPr/>
        </p:nvSpPr>
        <p:spPr bwMode="auto">
          <a:xfrm>
            <a:off x="4267200" y="2743200"/>
            <a:ext cx="220980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b="0" dirty="0">
                <a:solidFill>
                  <a:schemeClr val="tx1"/>
                </a:solidFill>
              </a:rPr>
              <a:t>OR</a:t>
            </a:r>
            <a:r>
              <a:rPr lang="en-US" altLang="en-US" sz="2400" b="0" baseline="-25000" dirty="0">
                <a:solidFill>
                  <a:schemeClr val="tx1"/>
                </a:solidFill>
              </a:rPr>
              <a:t>crude</a:t>
            </a:r>
            <a:r>
              <a:rPr lang="en-US" altLang="en-US" sz="2400" b="0" dirty="0">
                <a:solidFill>
                  <a:schemeClr val="tx1"/>
                </a:solidFill>
              </a:rPr>
              <a:t> = 0.61</a:t>
            </a:r>
          </a:p>
        </p:txBody>
      </p:sp>
      <p:graphicFrame>
        <p:nvGraphicFramePr>
          <p:cNvPr id="12292" name="Object 14"/>
          <p:cNvGraphicFramePr>
            <a:graphicFrameLocks/>
          </p:cNvGraphicFramePr>
          <p:nvPr/>
        </p:nvGraphicFramePr>
        <p:xfrm>
          <a:off x="3352800" y="4114800"/>
          <a:ext cx="4248150" cy="1579563"/>
        </p:xfrm>
        <a:graphic>
          <a:graphicData uri="http://schemas.openxmlformats.org/presentationml/2006/ole">
            <mc:AlternateContent xmlns:mc="http://schemas.openxmlformats.org/markup-compatibility/2006">
              <mc:Choice xmlns:v="urn:schemas-microsoft-com:vml" Requires="v">
                <p:oleObj spid="_x0000_s12357" name="Document" r:id="rId8" imgW="4240440" imgH="1665360" progId="Word.Document.8">
                  <p:embed/>
                </p:oleObj>
              </mc:Choice>
              <mc:Fallback>
                <p:oleObj name="Document" r:id="rId8" imgW="4240440" imgH="1665360" progId="Word.Document.8">
                  <p:embed/>
                  <p:pic>
                    <p:nvPicPr>
                      <p:cNvPr id="0" name="Object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0"/>
                        <a:ext cx="424815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2" name="Text Box 16"/>
          <p:cNvSpPr txBox="1">
            <a:spLocks noChangeArrowheads="1"/>
          </p:cNvSpPr>
          <p:nvPr/>
        </p:nvSpPr>
        <p:spPr bwMode="auto">
          <a:xfrm>
            <a:off x="1447800" y="5660440"/>
            <a:ext cx="4572000" cy="212365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solidFill>
                  <a:schemeClr val="tx1"/>
                </a:solidFill>
              </a:rPr>
              <a:t>OR</a:t>
            </a:r>
            <a:r>
              <a:rPr lang="en-US" altLang="en-US" sz="2400" baseline="-25000" dirty="0">
                <a:solidFill>
                  <a:schemeClr val="tx1"/>
                </a:solidFill>
              </a:rPr>
              <a:t>adjusted</a:t>
            </a:r>
            <a:r>
              <a:rPr lang="en-US" altLang="en-US" sz="2400" dirty="0">
                <a:solidFill>
                  <a:schemeClr val="tx1"/>
                </a:solidFill>
              </a:rPr>
              <a:t> = 0.30</a:t>
            </a:r>
          </a:p>
          <a:p>
            <a:r>
              <a:rPr lang="en-US" altLang="en-US" sz="2400" dirty="0">
                <a:solidFill>
                  <a:schemeClr val="tx1"/>
                </a:solidFill>
              </a:rPr>
              <a:t>(95% CI:  0.12 – 0.79</a:t>
            </a:r>
            <a:r>
              <a:rPr lang="en-US" altLang="en-US" sz="2400" b="0" dirty="0">
                <a:solidFill>
                  <a:schemeClr val="tx1"/>
                </a:solidFill>
              </a:rPr>
              <a:t>)</a:t>
            </a:r>
          </a:p>
          <a:p>
            <a:r>
              <a:rPr lang="en-US" altLang="en-US" sz="2400" dirty="0">
                <a:solidFill>
                  <a:schemeClr val="tx1"/>
                </a:solidFill>
              </a:rPr>
              <a:t>Negative Confounding</a:t>
            </a:r>
          </a:p>
          <a:p>
            <a:r>
              <a:rPr lang="en-US" altLang="en-US" sz="2400" dirty="0">
                <a:solidFill>
                  <a:schemeClr val="tx1"/>
                </a:solidFill>
              </a:rPr>
              <a:t>“Confounding by Indication”</a:t>
            </a:r>
            <a:endParaRPr lang="en-US" altLang="en-US" sz="1600" dirty="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5830888" cy="1066800"/>
          </a:xfrm>
          <a:noFill/>
        </p:spPr>
        <p:txBody>
          <a:bodyPr/>
          <a:lstStyle/>
          <a:p>
            <a:r>
              <a:rPr lang="en-US" altLang="en-US" dirty="0" smtClean="0"/>
              <a:t>Confounding and Interaction I</a:t>
            </a:r>
          </a:p>
        </p:txBody>
      </p:sp>
      <p:sp>
        <p:nvSpPr>
          <p:cNvPr id="20483" name="Rectangle 3"/>
          <p:cNvSpPr>
            <a:spLocks noGrp="1" noChangeArrowheads="1"/>
          </p:cNvSpPr>
          <p:nvPr>
            <p:ph type="body" idx="1"/>
          </p:nvPr>
        </p:nvSpPr>
        <p:spPr>
          <a:xfrm>
            <a:off x="0" y="838200"/>
            <a:ext cx="6858000" cy="6781800"/>
          </a:xfrm>
          <a:noFill/>
        </p:spPr>
        <p:txBody>
          <a:bodyPr/>
          <a:lstStyle/>
          <a:p>
            <a:r>
              <a:rPr lang="en-US" altLang="en-US" dirty="0" smtClean="0"/>
              <a:t>Confounding: </a:t>
            </a:r>
            <a:r>
              <a:rPr lang="en-US" altLang="en-US" b="1" i="1" dirty="0" smtClean="0"/>
              <a:t>one of the central problems in observational human subjects research</a:t>
            </a:r>
            <a:endParaRPr lang="en-US" altLang="en-US" sz="1800" b="1" i="1" dirty="0" smtClean="0"/>
          </a:p>
          <a:p>
            <a:pPr lvl="1"/>
            <a:r>
              <a:rPr lang="en-US" altLang="en-US" dirty="0" smtClean="0"/>
              <a:t>What is it?  What does it do?  </a:t>
            </a:r>
          </a:p>
          <a:p>
            <a:pPr lvl="2"/>
            <a:r>
              <a:rPr lang="en-US" altLang="en-US" dirty="0" smtClean="0"/>
              <a:t>Positive and negative confounding</a:t>
            </a:r>
          </a:p>
          <a:p>
            <a:pPr lvl="1">
              <a:buFontTx/>
              <a:buNone/>
            </a:pPr>
            <a:endParaRPr lang="en-US" altLang="en-US" sz="900" dirty="0" smtClean="0"/>
          </a:p>
          <a:p>
            <a:pPr lvl="1"/>
            <a:r>
              <a:rPr lang="en-US" altLang="en-US" dirty="0" smtClean="0"/>
              <a:t>Use of counterfactuals to conceptualize origins of confounding</a:t>
            </a:r>
          </a:p>
          <a:p>
            <a:pPr lvl="1"/>
            <a:endParaRPr lang="en-US" altLang="en-US" sz="900" dirty="0" smtClean="0"/>
          </a:p>
          <a:p>
            <a:pPr lvl="1"/>
            <a:r>
              <a:rPr lang="en-US" altLang="en-US" dirty="0" smtClean="0"/>
              <a:t>Definition of/criteria for a “confounder”</a:t>
            </a:r>
          </a:p>
          <a:p>
            <a:pPr lvl="2"/>
            <a:r>
              <a:rPr lang="en-US" altLang="en-US" dirty="0" smtClean="0"/>
              <a:t>Historical -- narrative definitions</a:t>
            </a:r>
          </a:p>
          <a:p>
            <a:pPr lvl="2"/>
            <a:r>
              <a:rPr lang="en-US" altLang="en-US" dirty="0" smtClean="0"/>
              <a:t>Modern -- directed acyclic graphs (DAGs) </a:t>
            </a:r>
          </a:p>
          <a:p>
            <a:pPr marL="1600200" lvl="3" indent="-228600">
              <a:buFont typeface="Monotype Sorts" pitchFamily="2" charset="2"/>
              <a:buNone/>
            </a:pPr>
            <a:r>
              <a:rPr lang="en-US" altLang="en-US" dirty="0" smtClean="0"/>
              <a:t>- “Common causes” are root source of confounding</a:t>
            </a:r>
          </a:p>
          <a:p>
            <a:pPr lvl="2"/>
            <a:endParaRPr lang="en-US" altLang="en-US" sz="1200" dirty="0" smtClean="0"/>
          </a:p>
          <a:p>
            <a:pPr lvl="1"/>
            <a:r>
              <a:rPr lang="en-US" altLang="en-US" dirty="0" smtClean="0"/>
              <a:t>Use of DAGs to:</a:t>
            </a:r>
          </a:p>
          <a:p>
            <a:pPr lvl="2"/>
            <a:r>
              <a:rPr lang="en-US" altLang="en-US" dirty="0" smtClean="0"/>
              <a:t>Identify what to adjust for</a:t>
            </a:r>
          </a:p>
          <a:p>
            <a:pPr lvl="2"/>
            <a:r>
              <a:rPr lang="en-US" altLang="en-US" dirty="0" smtClean="0"/>
              <a:t>Know what not to adjust for (“colliders”)</a:t>
            </a:r>
          </a:p>
          <a:p>
            <a:pPr lvl="2"/>
            <a:r>
              <a:rPr lang="en-US" altLang="en-US" dirty="0" smtClean="0"/>
              <a:t>How to handle multiple causal pathways</a:t>
            </a:r>
          </a:p>
          <a:p>
            <a:pPr lvl="2"/>
            <a:endParaRPr lang="en-US" altLang="en-US" sz="1000" dirty="0" smtClean="0"/>
          </a:p>
          <a:p>
            <a:pPr lvl="1"/>
            <a:r>
              <a:rPr lang="en-US" altLang="en-US" dirty="0" smtClean="0"/>
              <a:t>Confounding is a substantive, not statistical issue</a:t>
            </a:r>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3" name="Straight Arrow Connector 2"/>
          <p:cNvCxnSpPr/>
          <p:nvPr/>
        </p:nvCxnSpPr>
        <p:spPr bwMode="auto">
          <a:xfrm>
            <a:off x="0" y="2743200"/>
            <a:ext cx="609600" cy="0"/>
          </a:xfrm>
          <a:prstGeom prst="straightConnector1">
            <a:avLst/>
          </a:prstGeom>
          <a:noFill/>
          <a:ln w="69850"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012907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304800"/>
            <a:ext cx="6400800" cy="533400"/>
          </a:xfrm>
        </p:spPr>
        <p:txBody>
          <a:bodyPr/>
          <a:lstStyle/>
          <a:p>
            <a:r>
              <a:rPr lang="en-US" altLang="en-US" dirty="0" smtClean="0"/>
              <a:t>Counterfactuals: </a:t>
            </a:r>
            <a:br>
              <a:rPr lang="en-US" altLang="en-US" dirty="0" smtClean="0"/>
            </a:br>
            <a:r>
              <a:rPr lang="en-US" altLang="en-US" dirty="0" smtClean="0"/>
              <a:t>Conceptualizing Why Confounding Occurs</a:t>
            </a:r>
          </a:p>
        </p:txBody>
      </p:sp>
      <p:sp>
        <p:nvSpPr>
          <p:cNvPr id="36867" name="Rectangle 3"/>
          <p:cNvSpPr>
            <a:spLocks noGrp="1" noChangeArrowheads="1"/>
          </p:cNvSpPr>
          <p:nvPr>
            <p:ph type="body" idx="1"/>
          </p:nvPr>
        </p:nvSpPr>
        <p:spPr>
          <a:xfrm>
            <a:off x="152400" y="914400"/>
            <a:ext cx="6629400" cy="7848600"/>
          </a:xfrm>
        </p:spPr>
        <p:txBody>
          <a:bodyPr/>
          <a:lstStyle/>
          <a:p>
            <a:pPr>
              <a:buFont typeface="Symbol" pitchFamily="18" charset="2"/>
              <a:buNone/>
            </a:pPr>
            <a:r>
              <a:rPr lang="en-US" altLang="en-US" u="sng" dirty="0" smtClean="0"/>
              <a:t>Night lights and myopia</a:t>
            </a:r>
          </a:p>
          <a:p>
            <a:r>
              <a:rPr lang="en-US" altLang="en-US" dirty="0" smtClean="0"/>
              <a:t>Ideal study:  evaluate children exposed to night lights for several years and directly compare them to the SAME children not exposed to night lights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Result (e.g., risk ratio) is called the “causal effect measure” of night lights</a:t>
            </a:r>
          </a:p>
          <a:p>
            <a:pPr lvl="1"/>
            <a:r>
              <a:rPr lang="en-US" altLang="en-US" dirty="0" smtClean="0"/>
              <a:t>Assuming no measurement or sampling error, the “causal effect measure” must be true.  </a:t>
            </a:r>
          </a:p>
          <a:p>
            <a:r>
              <a:rPr lang="en-US" altLang="en-US" dirty="0" smtClean="0"/>
              <a:t>However, since time has passed and children are older it is impossible to assess them without night lights</a:t>
            </a:r>
          </a:p>
          <a:p>
            <a:r>
              <a:rPr lang="en-US" altLang="en-US" dirty="0" smtClean="0"/>
              <a:t>Hence, the ideal </a:t>
            </a:r>
            <a:r>
              <a:rPr lang="en-US" altLang="en-US" dirty="0" smtClean="0"/>
              <a:t>study is </a:t>
            </a:r>
            <a:r>
              <a:rPr lang="en-US" altLang="en-US" dirty="0" smtClean="0"/>
              <a:t>“counterfactual” – contrary to the fact. It is unobservable.  It cannot happen. </a:t>
            </a:r>
          </a:p>
        </p:txBody>
      </p:sp>
      <p:grpSp>
        <p:nvGrpSpPr>
          <p:cNvPr id="36885" name="Group 21"/>
          <p:cNvGrpSpPr>
            <a:grpSpLocks/>
          </p:cNvGrpSpPr>
          <p:nvPr/>
        </p:nvGrpSpPr>
        <p:grpSpPr bwMode="auto">
          <a:xfrm>
            <a:off x="609600" y="2574925"/>
            <a:ext cx="6781800" cy="2378075"/>
            <a:chOff x="384" y="1584"/>
            <a:chExt cx="4272" cy="1498"/>
          </a:xfrm>
        </p:grpSpPr>
        <p:sp>
          <p:nvSpPr>
            <p:cNvPr id="1195017" name="Line 9"/>
            <p:cNvSpPr>
              <a:spLocks noChangeShapeType="1"/>
            </p:cNvSpPr>
            <p:nvPr/>
          </p:nvSpPr>
          <p:spPr bwMode="auto">
            <a:xfrm>
              <a:off x="1632" y="2506"/>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95015" name="Line 7"/>
            <p:cNvSpPr>
              <a:spLocks noChangeShapeType="1"/>
            </p:cNvSpPr>
            <p:nvPr/>
          </p:nvSpPr>
          <p:spPr bwMode="auto">
            <a:xfrm>
              <a:off x="1632" y="1882"/>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195018" name="Text Box 10"/>
            <p:cNvSpPr txBox="1">
              <a:spLocks noChangeArrowheads="1"/>
            </p:cNvSpPr>
            <p:nvPr/>
          </p:nvSpPr>
          <p:spPr bwMode="auto">
            <a:xfrm>
              <a:off x="432" y="1584"/>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Exposed to </a:t>
              </a:r>
            </a:p>
            <a:p>
              <a:pPr>
                <a:defRPr/>
              </a:pPr>
              <a:r>
                <a:rPr lang="en-US" sz="2000" dirty="0"/>
                <a:t>night lights</a:t>
              </a:r>
            </a:p>
          </p:txBody>
        </p:sp>
        <p:sp>
          <p:nvSpPr>
            <p:cNvPr id="1195019" name="Text Box 11"/>
            <p:cNvSpPr txBox="1">
              <a:spLocks noChangeArrowheads="1"/>
            </p:cNvSpPr>
            <p:nvPr/>
          </p:nvSpPr>
          <p:spPr bwMode="auto">
            <a:xfrm>
              <a:off x="432" y="2256"/>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Unexposed to </a:t>
              </a:r>
            </a:p>
            <a:p>
              <a:pPr>
                <a:defRPr/>
              </a:pPr>
              <a:r>
                <a:rPr lang="en-US" sz="2000" dirty="0"/>
                <a:t>night lights</a:t>
              </a:r>
            </a:p>
          </p:txBody>
        </p:sp>
        <p:sp>
          <p:nvSpPr>
            <p:cNvPr id="1195020" name="Line 12"/>
            <p:cNvSpPr>
              <a:spLocks noChangeShapeType="1"/>
            </p:cNvSpPr>
            <p:nvPr/>
          </p:nvSpPr>
          <p:spPr bwMode="auto">
            <a:xfrm flipH="1">
              <a:off x="1680" y="2016"/>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95021" name="Text Box 13"/>
            <p:cNvSpPr txBox="1">
              <a:spLocks noChangeArrowheads="1"/>
            </p:cNvSpPr>
            <p:nvPr/>
          </p:nvSpPr>
          <p:spPr bwMode="auto">
            <a:xfrm>
              <a:off x="1344" y="2832"/>
              <a:ext cx="1296"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time</a:t>
              </a:r>
            </a:p>
          </p:txBody>
        </p:sp>
        <p:sp>
          <p:nvSpPr>
            <p:cNvPr id="1195024" name="Text Box 16"/>
            <p:cNvSpPr txBox="1">
              <a:spLocks noChangeArrowheads="1"/>
            </p:cNvSpPr>
            <p:nvPr/>
          </p:nvSpPr>
          <p:spPr bwMode="auto">
            <a:xfrm>
              <a:off x="2256" y="2112"/>
              <a:ext cx="2400"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Go back in 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6858000" cy="1066800"/>
          </a:xfrm>
        </p:spPr>
        <p:txBody>
          <a:bodyPr/>
          <a:lstStyle/>
          <a:p>
            <a:r>
              <a:rPr lang="en-US" altLang="en-US" dirty="0" smtClean="0"/>
              <a:t>Counterfactuals: </a:t>
            </a:r>
            <a:br>
              <a:rPr lang="en-US" altLang="en-US" dirty="0" smtClean="0"/>
            </a:br>
            <a:r>
              <a:rPr lang="en-US" altLang="en-US" dirty="0" smtClean="0"/>
              <a:t>Conceptualizing Why Confounding Occurs</a:t>
            </a:r>
          </a:p>
        </p:txBody>
      </p:sp>
      <p:sp>
        <p:nvSpPr>
          <p:cNvPr id="38915" name="Rectangle 3"/>
          <p:cNvSpPr>
            <a:spLocks noGrp="1" noChangeArrowheads="1"/>
          </p:cNvSpPr>
          <p:nvPr>
            <p:ph type="body" idx="1"/>
          </p:nvPr>
        </p:nvSpPr>
        <p:spPr>
          <a:xfrm>
            <a:off x="152400" y="762000"/>
            <a:ext cx="6705600" cy="4800600"/>
          </a:xfrm>
        </p:spPr>
        <p:txBody>
          <a:bodyPr/>
          <a:lstStyle/>
          <a:p>
            <a:pPr>
              <a:buFont typeface="Symbol" pitchFamily="18" charset="2"/>
              <a:buNone/>
            </a:pPr>
            <a:r>
              <a:rPr lang="en-US" altLang="en-US" u="sng" dirty="0" smtClean="0"/>
              <a:t>Nights and Myopia</a:t>
            </a:r>
          </a:p>
          <a:p>
            <a:r>
              <a:rPr lang="en-US" altLang="en-US" dirty="0" smtClean="0"/>
              <a:t>Because we cannot perform the counterfactual ideal (SAME population studied under 2 conditions), we must evaluate TWO distinct populations (exposed to night lights and unexposed) to study the problem</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u="sng" dirty="0" smtClean="0"/>
          </a:p>
        </p:txBody>
      </p:sp>
      <p:sp>
        <p:nvSpPr>
          <p:cNvPr id="1196044" name="Line 12"/>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96047" name="Line 15"/>
          <p:cNvSpPr>
            <a:spLocks noChangeShapeType="1"/>
          </p:cNvSpPr>
          <p:nvPr/>
        </p:nvSpPr>
        <p:spPr bwMode="auto">
          <a:xfrm>
            <a:off x="2438400" y="3260725"/>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96048" name="Line 16"/>
          <p:cNvSpPr>
            <a:spLocks noChangeShapeType="1"/>
          </p:cNvSpPr>
          <p:nvPr/>
        </p:nvSpPr>
        <p:spPr bwMode="auto">
          <a:xfrm flipH="1">
            <a:off x="457200" y="4860925"/>
            <a:ext cx="57912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196049" name="Text Box 17"/>
          <p:cNvSpPr txBox="1">
            <a:spLocks noChangeArrowheads="1"/>
          </p:cNvSpPr>
          <p:nvPr/>
        </p:nvSpPr>
        <p:spPr bwMode="auto">
          <a:xfrm>
            <a:off x="533400" y="28035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Exposed to </a:t>
            </a:r>
          </a:p>
          <a:p>
            <a:pPr>
              <a:defRPr/>
            </a:pPr>
            <a:r>
              <a:rPr lang="en-US" sz="2000" dirty="0"/>
              <a:t>night lights</a:t>
            </a:r>
          </a:p>
        </p:txBody>
      </p:sp>
      <p:sp>
        <p:nvSpPr>
          <p:cNvPr id="1196050" name="Text Box 18"/>
          <p:cNvSpPr txBox="1">
            <a:spLocks noChangeArrowheads="1"/>
          </p:cNvSpPr>
          <p:nvPr/>
        </p:nvSpPr>
        <p:spPr bwMode="auto">
          <a:xfrm>
            <a:off x="533400" y="38703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Unexposed to </a:t>
            </a:r>
          </a:p>
          <a:p>
            <a:pPr>
              <a:defRPr/>
            </a:pPr>
            <a:r>
              <a:rPr lang="en-US" sz="2000" dirty="0"/>
              <a:t>night lights</a:t>
            </a:r>
          </a:p>
        </p:txBody>
      </p:sp>
      <p:sp>
        <p:nvSpPr>
          <p:cNvPr id="1196052" name="Text Box 20"/>
          <p:cNvSpPr txBox="1">
            <a:spLocks noChangeArrowheads="1"/>
          </p:cNvSpPr>
          <p:nvPr/>
        </p:nvSpPr>
        <p:spPr bwMode="auto">
          <a:xfrm>
            <a:off x="1981200" y="4784725"/>
            <a:ext cx="2057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000" dirty="0"/>
              <a:t>time</a:t>
            </a:r>
          </a:p>
        </p:txBody>
      </p:sp>
      <p:sp>
        <p:nvSpPr>
          <p:cNvPr id="1196053" name="Line 21"/>
          <p:cNvSpPr>
            <a:spLocks noChangeShapeType="1"/>
          </p:cNvSpPr>
          <p:nvPr/>
        </p:nvSpPr>
        <p:spPr bwMode="auto">
          <a:xfrm>
            <a:off x="2438400" y="4343400"/>
            <a:ext cx="32004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96055" name="Text Box 23"/>
          <p:cNvSpPr txBox="1">
            <a:spLocks noChangeArrowheads="1"/>
          </p:cNvSpPr>
          <p:nvPr/>
        </p:nvSpPr>
        <p:spPr bwMode="auto">
          <a:xfrm>
            <a:off x="2514600" y="3810000"/>
            <a:ext cx="2209800" cy="1004888"/>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400" dirty="0"/>
              <a:t>Other</a:t>
            </a:r>
          </a:p>
          <a:p>
            <a:pPr>
              <a:defRPr/>
            </a:pPr>
            <a:r>
              <a:rPr lang="en-US" sz="2400" dirty="0"/>
              <a:t> influences</a:t>
            </a:r>
          </a:p>
        </p:txBody>
      </p:sp>
      <p:sp>
        <p:nvSpPr>
          <p:cNvPr id="2" name="Line 15"/>
          <p:cNvSpPr>
            <a:spLocks noChangeShapeType="1"/>
          </p:cNvSpPr>
          <p:nvPr/>
        </p:nvSpPr>
        <p:spPr bwMode="auto">
          <a:xfrm>
            <a:off x="2438400" y="4267200"/>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38926" name="Rectangle 3"/>
          <p:cNvSpPr>
            <a:spLocks noChangeArrowheads="1"/>
          </p:cNvSpPr>
          <p:nvPr/>
        </p:nvSpPr>
        <p:spPr bwMode="auto">
          <a:xfrm>
            <a:off x="152400" y="5257800"/>
            <a:ext cx="670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143000" indent="-228600"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600200" indent="-228600"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2057400" indent="-228600" algn="l" defTabSz="803275">
              <a:spcBef>
                <a:spcPct val="20000"/>
              </a:spcBef>
              <a:buClr>
                <a:schemeClr val="tx1"/>
              </a:buClr>
              <a:buSzPct val="100000"/>
              <a:buChar char="–"/>
              <a:defRPr sz="2000">
                <a:solidFill>
                  <a:schemeClr val="tx1"/>
                </a:solidFill>
                <a:latin typeface="Arial"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lvl="1"/>
            <a:r>
              <a:rPr lang="en-US" altLang="en-US" b="0" dirty="0"/>
              <a:t>Result (e.g. risk ratio): a “measure of association”</a:t>
            </a:r>
          </a:p>
          <a:p>
            <a:r>
              <a:rPr lang="en-US" altLang="en-US" b="0" dirty="0"/>
              <a:t>The TWO distinct populations may be subject to different </a:t>
            </a:r>
            <a:r>
              <a:rPr lang="en-US" altLang="en-US" b="0" i="1" dirty="0"/>
              <a:t>influences</a:t>
            </a:r>
            <a:r>
              <a:rPr lang="en-US" altLang="en-US" b="0" dirty="0"/>
              <a:t> OTHER than just the night light</a:t>
            </a:r>
          </a:p>
          <a:p>
            <a:r>
              <a:rPr lang="en-US" altLang="en-US" b="0" dirty="0"/>
              <a:t>If these </a:t>
            </a:r>
            <a:r>
              <a:rPr lang="en-US" altLang="en-US" b="0" i="1" dirty="0"/>
              <a:t>other</a:t>
            </a:r>
            <a:r>
              <a:rPr lang="en-US" altLang="en-US" b="0" dirty="0"/>
              <a:t> </a:t>
            </a:r>
            <a:r>
              <a:rPr lang="en-US" altLang="en-US" b="0" i="1" dirty="0"/>
              <a:t>influences</a:t>
            </a:r>
            <a:r>
              <a:rPr lang="en-US" altLang="en-US" b="0" dirty="0"/>
              <a:t> cause the disease under study, any difference in the risk ratio between the SAME population study (effect measure) and the TWO population study (measure of association) is what is known as </a:t>
            </a:r>
            <a:r>
              <a:rPr lang="en-US" altLang="en-US" b="0" u="sng" dirty="0"/>
              <a:t>confounding</a:t>
            </a:r>
          </a:p>
          <a:p>
            <a:r>
              <a:rPr lang="en-US" altLang="en-US" b="0" dirty="0"/>
              <a:t>Confounding occurs because of these other influences, a </a:t>
            </a:r>
            <a:r>
              <a:rPr lang="en-US" altLang="en-US" b="0" u="sng" dirty="0"/>
              <a:t>mixing of effects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1196055"/>
                                        </p:tgtEl>
                                        <p:attrNameLst>
                                          <p:attrName>style.visibility</p:attrName>
                                        </p:attrNameLst>
                                      </p:cBhvr>
                                      <p:to>
                                        <p:strVal val="visible"/>
                                      </p:to>
                                    </p:set>
                                    <p:anim calcmode="lin" valueType="num">
                                      <p:cBhvr additive="base">
                                        <p:cTn id="13" dur="500" fill="hold"/>
                                        <p:tgtEl>
                                          <p:spTgt spid="1196055"/>
                                        </p:tgtEl>
                                        <p:attrNameLst>
                                          <p:attrName>ppt_x</p:attrName>
                                        </p:attrNameLst>
                                      </p:cBhvr>
                                      <p:tavLst>
                                        <p:tav tm="0">
                                          <p:val>
                                            <p:strVal val="#ppt_x"/>
                                          </p:val>
                                        </p:tav>
                                        <p:tav tm="100000">
                                          <p:val>
                                            <p:strVal val="#ppt_x"/>
                                          </p:val>
                                        </p:tav>
                                      </p:tavLst>
                                    </p:anim>
                                    <p:anim calcmode="lin" valueType="num">
                                      <p:cBhvr additive="base">
                                        <p:cTn id="14" dur="500" fill="hold"/>
                                        <p:tgtEl>
                                          <p:spTgt spid="1196055"/>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1960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2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2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5" grpId="0"/>
      <p:bldP spid="3892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6858000" cy="1066800"/>
          </a:xfrm>
        </p:spPr>
        <p:txBody>
          <a:bodyPr/>
          <a:lstStyle/>
          <a:p>
            <a:r>
              <a:rPr lang="en-US" altLang="en-US" dirty="0" smtClean="0"/>
              <a:t>Striving for the Counterfactual</a:t>
            </a:r>
          </a:p>
        </p:txBody>
      </p:sp>
      <p:sp>
        <p:nvSpPr>
          <p:cNvPr id="39939" name="Rectangle 3"/>
          <p:cNvSpPr>
            <a:spLocks noGrp="1" noChangeArrowheads="1"/>
          </p:cNvSpPr>
          <p:nvPr>
            <p:ph type="body" idx="1"/>
          </p:nvPr>
        </p:nvSpPr>
        <p:spPr>
          <a:xfrm>
            <a:off x="152400" y="990600"/>
            <a:ext cx="6705600" cy="7162800"/>
          </a:xfrm>
        </p:spPr>
        <p:txBody>
          <a:bodyPr/>
          <a:lstStyle/>
          <a:p>
            <a:pPr>
              <a:buFont typeface="Symbol" pitchFamily="18" charset="2"/>
              <a:buNone/>
            </a:pPr>
            <a:r>
              <a:rPr lang="en-US" altLang="en-US" sz="2400" u="sng" dirty="0" smtClean="0"/>
              <a:t>In the real (observable) world</a:t>
            </a:r>
          </a:p>
          <a:p>
            <a:r>
              <a:rPr lang="en-US" altLang="en-US" sz="2400" dirty="0" smtClean="0"/>
              <a:t>All of our strategies in analytic studies are striving to simulate the counterfactual</a:t>
            </a:r>
          </a:p>
          <a:p>
            <a:r>
              <a:rPr lang="en-US" altLang="en-US" sz="2400" dirty="0" smtClean="0"/>
              <a:t>We strive for our TWO distinct populations (exposed &amp; unexposed) to be “exchangeable”</a:t>
            </a:r>
          </a:p>
          <a:p>
            <a:pPr lvl="1"/>
            <a:r>
              <a:rPr lang="en-US" altLang="en-US" dirty="0" smtClean="0"/>
              <a:t>i.e., identical in the </a:t>
            </a:r>
            <a:r>
              <a:rPr lang="en-US" altLang="en-US" dirty="0" smtClean="0"/>
              <a:t>“other influences” </a:t>
            </a:r>
            <a:r>
              <a:rPr lang="en-US" altLang="en-US" dirty="0" smtClean="0"/>
              <a:t>upon them</a:t>
            </a:r>
          </a:p>
          <a:p>
            <a:pPr lvl="1"/>
            <a:endParaRPr lang="en-US" altLang="en-US" dirty="0" smtClean="0"/>
          </a:p>
          <a:p>
            <a:r>
              <a:rPr lang="en-US" altLang="en-US" sz="2400" dirty="0" smtClean="0"/>
              <a:t>Whenever the TWO distinct populations are “non-exchangeable”, confounding will occur</a:t>
            </a:r>
          </a:p>
          <a:p>
            <a:endParaRPr lang="en-US" altLang="en-US" sz="2400" dirty="0" smtClean="0"/>
          </a:p>
          <a:p>
            <a:r>
              <a:rPr lang="en-US" altLang="en-US" sz="2400" dirty="0" smtClean="0"/>
              <a:t>Our strategies to manage confounding are attempts to make our populations exchangeable</a:t>
            </a:r>
            <a:endParaRPr lang="en-US" altLang="en-US" sz="2400" u="sng" dirty="0" smtClean="0"/>
          </a:p>
        </p:txBody>
      </p:sp>
      <p:sp>
        <p:nvSpPr>
          <p:cNvPr id="1201156" name="Line 4"/>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7467600" cy="685800"/>
          </a:xfrm>
        </p:spPr>
        <p:txBody>
          <a:bodyPr/>
          <a:lstStyle/>
          <a:p>
            <a:r>
              <a:rPr lang="en-US" altLang="en-US" sz="2800" dirty="0" smtClean="0"/>
              <a:t>Why Strive for the Counterfactual?</a:t>
            </a:r>
            <a:br>
              <a:rPr lang="en-US" altLang="en-US" sz="2800" dirty="0" smtClean="0"/>
            </a:br>
            <a:r>
              <a:rPr lang="en-US" altLang="en-US" sz="2800" dirty="0" smtClean="0"/>
              <a:t>Causal Inference</a:t>
            </a:r>
          </a:p>
        </p:txBody>
      </p:sp>
      <p:sp>
        <p:nvSpPr>
          <p:cNvPr id="40963" name="Rectangle 3"/>
          <p:cNvSpPr>
            <a:spLocks noGrp="1" noChangeArrowheads="1"/>
          </p:cNvSpPr>
          <p:nvPr>
            <p:ph type="body" idx="1"/>
          </p:nvPr>
        </p:nvSpPr>
        <p:spPr>
          <a:xfrm>
            <a:off x="76200" y="1295400"/>
            <a:ext cx="6477000" cy="6781800"/>
          </a:xfrm>
        </p:spPr>
        <p:txBody>
          <a:bodyPr/>
          <a:lstStyle/>
          <a:p>
            <a:r>
              <a:rPr lang="en-US" altLang="en-US" sz="2200" dirty="0" smtClean="0"/>
              <a:t>Counterfactual ideal would allow certainty in knowing whether a numerical/statistical association between an exposure and outcome is </a:t>
            </a:r>
            <a:r>
              <a:rPr lang="en-US" altLang="en-US" sz="2200" i="1" dirty="0" smtClean="0"/>
              <a:t>causal</a:t>
            </a:r>
          </a:p>
          <a:p>
            <a:endParaRPr lang="en-US" altLang="en-US" sz="1100" i="1" dirty="0" smtClean="0"/>
          </a:p>
          <a:p>
            <a:r>
              <a:rPr lang="en-US" altLang="en-US" sz="2200" dirty="0" smtClean="0"/>
              <a:t>Knowing whether a relationship is causal is the “holy grail” in human subjects research</a:t>
            </a:r>
          </a:p>
          <a:p>
            <a:endParaRPr lang="en-US" altLang="en-US" sz="1100" dirty="0" smtClean="0"/>
          </a:p>
          <a:p>
            <a:r>
              <a:rPr lang="en-US" altLang="en-US" sz="2200" u="sng" dirty="0" smtClean="0"/>
              <a:t>If a relationship is causal, interventions that change the exposure will change the </a:t>
            </a:r>
            <a:r>
              <a:rPr lang="en-US" altLang="en-US" sz="2200" u="sng" dirty="0" smtClean="0"/>
              <a:t>outcome</a:t>
            </a:r>
          </a:p>
          <a:p>
            <a:endParaRPr lang="en-US" altLang="en-US" sz="1100" dirty="0"/>
          </a:p>
          <a:p>
            <a:r>
              <a:rPr lang="en-US" altLang="en-US" sz="2200" dirty="0" smtClean="0"/>
              <a:t>Altering exposures which are not causal will have no effect on outcome</a:t>
            </a:r>
          </a:p>
          <a:p>
            <a:endParaRPr lang="en-US" altLang="en-US" sz="1100" dirty="0"/>
          </a:p>
          <a:p>
            <a:r>
              <a:rPr lang="en-US" altLang="en-US" sz="2200" dirty="0" smtClean="0"/>
              <a:t>Determining causal effects is the field of causal inference</a:t>
            </a:r>
            <a:endParaRPr lang="en-US" altLang="en-US" sz="22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09600" y="304800"/>
            <a:ext cx="5830888" cy="457200"/>
          </a:xfrm>
        </p:spPr>
        <p:txBody>
          <a:bodyPr/>
          <a:lstStyle/>
          <a:p>
            <a:r>
              <a:rPr lang="en-US" altLang="en-US" dirty="0" smtClean="0"/>
              <a:t>Counterfactuals</a:t>
            </a:r>
          </a:p>
        </p:txBody>
      </p:sp>
      <p:sp>
        <p:nvSpPr>
          <p:cNvPr id="230403" name="Rectangle 3"/>
          <p:cNvSpPr>
            <a:spLocks noGrp="1" noChangeArrowheads="1"/>
          </p:cNvSpPr>
          <p:nvPr>
            <p:ph type="body" idx="1"/>
          </p:nvPr>
        </p:nvSpPr>
        <p:spPr>
          <a:xfrm>
            <a:off x="76200" y="990600"/>
            <a:ext cx="6858000" cy="6781800"/>
          </a:xfrm>
        </p:spPr>
        <p:txBody>
          <a:bodyPr/>
          <a:lstStyle/>
          <a:p>
            <a:r>
              <a:rPr lang="en-US" altLang="en-US" sz="2400" dirty="0" smtClean="0"/>
              <a:t>Also known as “potential outcomes”</a:t>
            </a:r>
          </a:p>
          <a:p>
            <a:pPr lvl="1"/>
            <a:r>
              <a:rPr lang="en-US" altLang="en-US" sz="2400" dirty="0" smtClean="0"/>
              <a:t>“Potential” refers to something that </a:t>
            </a:r>
            <a:r>
              <a:rPr lang="en-US" altLang="en-US" sz="2400" i="1" dirty="0" smtClean="0"/>
              <a:t>could</a:t>
            </a:r>
            <a:r>
              <a:rPr lang="en-US" altLang="en-US" sz="2400" dirty="0" smtClean="0"/>
              <a:t> happen (although actually never does)</a:t>
            </a:r>
          </a:p>
          <a:p>
            <a:pPr lvl="1"/>
            <a:endParaRPr lang="en-US" altLang="en-US" sz="2400" dirty="0" smtClean="0"/>
          </a:p>
          <a:p>
            <a:r>
              <a:rPr lang="en-US" altLang="en-US" sz="2400" dirty="0" smtClean="0"/>
              <a:t>Useful concept for understanding:</a:t>
            </a:r>
          </a:p>
          <a:p>
            <a:pPr lvl="1"/>
            <a:r>
              <a:rPr lang="en-US" altLang="en-US" dirty="0" smtClean="0"/>
              <a:t>Origins of </a:t>
            </a:r>
            <a:r>
              <a:rPr lang="en-US" altLang="en-US" dirty="0" smtClean="0"/>
              <a:t>confounding</a:t>
            </a:r>
          </a:p>
          <a:p>
            <a:pPr lvl="1"/>
            <a:r>
              <a:rPr lang="en-US" altLang="en-US" dirty="0" smtClean="0"/>
              <a:t>Interaction (next week)</a:t>
            </a:r>
            <a:endParaRPr lang="en-US" altLang="en-US" dirty="0" smtClean="0"/>
          </a:p>
          <a:p>
            <a:pPr lvl="1"/>
            <a:r>
              <a:rPr lang="en-US" altLang="en-US" dirty="0" smtClean="0"/>
              <a:t>Advanced approaches to managing confounding </a:t>
            </a:r>
          </a:p>
          <a:p>
            <a:pPr lvl="2"/>
            <a:r>
              <a:rPr lang="en-US" altLang="en-US" dirty="0" smtClean="0"/>
              <a:t>See BIOSTAT 215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5830888" cy="1066800"/>
          </a:xfrm>
          <a:noFill/>
        </p:spPr>
        <p:txBody>
          <a:bodyPr/>
          <a:lstStyle/>
          <a:p>
            <a:r>
              <a:rPr lang="en-US" altLang="en-US" dirty="0" smtClean="0"/>
              <a:t>Confounding and Interaction I</a:t>
            </a:r>
          </a:p>
        </p:txBody>
      </p:sp>
      <p:sp>
        <p:nvSpPr>
          <p:cNvPr id="20483" name="Rectangle 3"/>
          <p:cNvSpPr>
            <a:spLocks noGrp="1" noChangeArrowheads="1"/>
          </p:cNvSpPr>
          <p:nvPr>
            <p:ph type="body" idx="1"/>
          </p:nvPr>
        </p:nvSpPr>
        <p:spPr>
          <a:xfrm>
            <a:off x="0" y="838200"/>
            <a:ext cx="6858000" cy="6781800"/>
          </a:xfrm>
          <a:noFill/>
        </p:spPr>
        <p:txBody>
          <a:bodyPr/>
          <a:lstStyle/>
          <a:p>
            <a:r>
              <a:rPr lang="en-US" altLang="en-US" dirty="0" smtClean="0"/>
              <a:t>Confounding: </a:t>
            </a:r>
            <a:r>
              <a:rPr lang="en-US" altLang="en-US" b="1" i="1" dirty="0" smtClean="0"/>
              <a:t>one of the central problems in observational human subjects research</a:t>
            </a:r>
            <a:endParaRPr lang="en-US" altLang="en-US" sz="1800" b="1" i="1" dirty="0" smtClean="0"/>
          </a:p>
          <a:p>
            <a:pPr lvl="1"/>
            <a:r>
              <a:rPr lang="en-US" altLang="en-US" dirty="0" smtClean="0"/>
              <a:t>What is it?  What does it do?  </a:t>
            </a:r>
          </a:p>
          <a:p>
            <a:pPr lvl="2"/>
            <a:r>
              <a:rPr lang="en-US" altLang="en-US" dirty="0" smtClean="0"/>
              <a:t>Positive and negative confounding</a:t>
            </a:r>
          </a:p>
          <a:p>
            <a:pPr lvl="1">
              <a:buFontTx/>
              <a:buNone/>
            </a:pPr>
            <a:endParaRPr lang="en-US" altLang="en-US" sz="900" dirty="0" smtClean="0"/>
          </a:p>
          <a:p>
            <a:pPr lvl="1"/>
            <a:r>
              <a:rPr lang="en-US" altLang="en-US" dirty="0" smtClean="0"/>
              <a:t>Use of counterfactuals to conceptualize origins of confounding</a:t>
            </a:r>
          </a:p>
          <a:p>
            <a:pPr lvl="1"/>
            <a:endParaRPr lang="en-US" altLang="en-US" sz="900" dirty="0" smtClean="0"/>
          </a:p>
          <a:p>
            <a:pPr lvl="1"/>
            <a:r>
              <a:rPr lang="en-US" altLang="en-US" dirty="0" smtClean="0"/>
              <a:t>Definition of/criteria for a “confounder”</a:t>
            </a:r>
          </a:p>
          <a:p>
            <a:pPr lvl="2"/>
            <a:r>
              <a:rPr lang="en-US" altLang="en-US" dirty="0" smtClean="0"/>
              <a:t>Historical -- narrative definitions</a:t>
            </a:r>
          </a:p>
          <a:p>
            <a:pPr lvl="2"/>
            <a:r>
              <a:rPr lang="en-US" altLang="en-US" dirty="0" smtClean="0"/>
              <a:t>Modern -- directed acyclic graphs (DAGs) </a:t>
            </a:r>
          </a:p>
          <a:p>
            <a:pPr marL="1600200" lvl="3" indent="-228600">
              <a:buFont typeface="Monotype Sorts" pitchFamily="2" charset="2"/>
              <a:buNone/>
            </a:pPr>
            <a:r>
              <a:rPr lang="en-US" altLang="en-US" dirty="0" smtClean="0"/>
              <a:t>- “Common causes” are root source of confounding</a:t>
            </a:r>
          </a:p>
          <a:p>
            <a:pPr lvl="2"/>
            <a:endParaRPr lang="en-US" altLang="en-US" sz="1200" dirty="0" smtClean="0"/>
          </a:p>
          <a:p>
            <a:pPr lvl="1"/>
            <a:r>
              <a:rPr lang="en-US" altLang="en-US" dirty="0" smtClean="0"/>
              <a:t>Use of DAGs to:</a:t>
            </a:r>
          </a:p>
          <a:p>
            <a:pPr lvl="2"/>
            <a:r>
              <a:rPr lang="en-US" altLang="en-US" dirty="0" smtClean="0"/>
              <a:t>Identify what to adjust for</a:t>
            </a:r>
          </a:p>
          <a:p>
            <a:pPr lvl="2"/>
            <a:r>
              <a:rPr lang="en-US" altLang="en-US" dirty="0" smtClean="0"/>
              <a:t>Know what not to adjust for (“colliders”)</a:t>
            </a:r>
          </a:p>
          <a:p>
            <a:pPr lvl="2"/>
            <a:r>
              <a:rPr lang="en-US" altLang="en-US" dirty="0" smtClean="0"/>
              <a:t>How to handle multiple causal pathways</a:t>
            </a:r>
          </a:p>
          <a:p>
            <a:pPr lvl="2"/>
            <a:endParaRPr lang="en-US" altLang="en-US" sz="1000" dirty="0" smtClean="0"/>
          </a:p>
          <a:p>
            <a:pPr lvl="1"/>
            <a:r>
              <a:rPr lang="en-US" altLang="en-US" dirty="0" smtClean="0"/>
              <a:t>Confounding is a substantive, not statistical issue</a:t>
            </a:r>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3" name="Straight Arrow Connector 2"/>
          <p:cNvCxnSpPr/>
          <p:nvPr/>
        </p:nvCxnSpPr>
        <p:spPr bwMode="auto">
          <a:xfrm>
            <a:off x="0" y="3657600"/>
            <a:ext cx="609600" cy="0"/>
          </a:xfrm>
          <a:prstGeom prst="straightConnector1">
            <a:avLst/>
          </a:prstGeom>
          <a:noFill/>
          <a:ln w="69850"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027645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304800"/>
            <a:ext cx="5830888" cy="685800"/>
          </a:xfrm>
          <a:noFill/>
        </p:spPr>
        <p:txBody>
          <a:bodyPr/>
          <a:lstStyle/>
          <a:p>
            <a:r>
              <a:rPr lang="en-US" altLang="en-US" dirty="0" smtClean="0"/>
              <a:t>Matches and Lung Cancer</a:t>
            </a:r>
          </a:p>
        </p:txBody>
      </p:sp>
      <p:sp>
        <p:nvSpPr>
          <p:cNvPr id="2052" name="Rectangle 3"/>
          <p:cNvSpPr>
            <a:spLocks noGrp="1" noChangeArrowheads="1"/>
          </p:cNvSpPr>
          <p:nvPr>
            <p:ph type="body" sz="half" idx="1"/>
          </p:nvPr>
        </p:nvSpPr>
        <p:spPr>
          <a:xfrm>
            <a:off x="152400" y="1143000"/>
            <a:ext cx="6477000" cy="6781800"/>
          </a:xfrm>
          <a:noFill/>
        </p:spPr>
        <p:txBody>
          <a:bodyPr/>
          <a:lstStyle/>
          <a:p>
            <a:r>
              <a:rPr lang="en-US" altLang="en-US" dirty="0" smtClean="0"/>
              <a:t>A tobacco company researcher believes that exposure to matches is a cause of lung cancer</a:t>
            </a:r>
            <a:r>
              <a:rPr lang="en-US" altLang="en-US" sz="2400" dirty="0" smtClean="0"/>
              <a:t>   </a:t>
            </a:r>
          </a:p>
          <a:p>
            <a:r>
              <a:rPr lang="en-US" altLang="en-US" dirty="0" smtClean="0"/>
              <a:t>He conducts a large case-control study to test this hypothesis</a:t>
            </a:r>
          </a:p>
          <a:p>
            <a:endParaRPr lang="en-US" altLang="en-US" dirty="0" smtClean="0"/>
          </a:p>
          <a:p>
            <a:endParaRPr lang="en-US" altLang="en-US" sz="1800" dirty="0" smtClean="0"/>
          </a:p>
          <a:p>
            <a:endParaRPr lang="en-US" altLang="en-US" sz="1800" dirty="0" smtClean="0"/>
          </a:p>
          <a:p>
            <a:r>
              <a:rPr lang="en-US" altLang="en-US" dirty="0" smtClean="0"/>
              <a:t>Exposure odds ratio = (820/180) / (340/660) = disease odds ratio</a:t>
            </a:r>
          </a:p>
          <a:p>
            <a:r>
              <a:rPr lang="en-US" altLang="en-US" dirty="0" smtClean="0"/>
              <a:t>OR = 8.8  (95% CI: 7.2, 10.9)</a:t>
            </a:r>
          </a:p>
          <a:p>
            <a:r>
              <a:rPr lang="en-US" altLang="en-US" dirty="0" smtClean="0"/>
              <a:t>Should we remove matches from the environment as a means of preventing lung cancer?</a:t>
            </a:r>
          </a:p>
          <a:p>
            <a:endParaRPr lang="en-US" altLang="en-US" dirty="0" smtClean="0"/>
          </a:p>
          <a:p>
            <a:endParaRPr lang="en-US" altLang="en-US" sz="1800" dirty="0" smtClean="0"/>
          </a:p>
          <a:p>
            <a:endParaRPr lang="en-US" altLang="en-US" sz="1800" dirty="0" smtClean="0"/>
          </a:p>
          <a:p>
            <a:endParaRPr lang="en-US" altLang="en-US" sz="1800" dirty="0" smtClean="0"/>
          </a:p>
          <a:p>
            <a:pPr>
              <a:buFont typeface="Symbol" pitchFamily="18" charset="2"/>
              <a:buNone/>
            </a:pPr>
            <a:endParaRPr lang="en-US" altLang="en-US" sz="1800" dirty="0" smtClean="0"/>
          </a:p>
          <a:p>
            <a:pPr>
              <a:buFont typeface="Symbol" pitchFamily="18" charset="2"/>
              <a:buNone/>
            </a:pPr>
            <a:endParaRPr lang="en-US" altLang="en-US" sz="1800" dirty="0" smtClean="0"/>
          </a:p>
        </p:txBody>
      </p:sp>
      <p:graphicFrame>
        <p:nvGraphicFramePr>
          <p:cNvPr id="2050" name="Object 9"/>
          <p:cNvGraphicFramePr>
            <a:graphicFrameLocks/>
          </p:cNvGraphicFramePr>
          <p:nvPr>
            <p:ph sz="half" idx="2"/>
          </p:nvPr>
        </p:nvGraphicFramePr>
        <p:xfrm>
          <a:off x="762000" y="2971800"/>
          <a:ext cx="5105400" cy="1219200"/>
        </p:xfrm>
        <a:graphic>
          <a:graphicData uri="http://schemas.openxmlformats.org/presentationml/2006/ole">
            <mc:AlternateContent xmlns:mc="http://schemas.openxmlformats.org/markup-compatibility/2006">
              <mc:Choice xmlns:v="urn:schemas-microsoft-com:vml" Requires="v">
                <p:oleObj spid="_x0000_s2069" name="Document" r:id="rId4" imgW="4605480" imgH="1432440" progId="Word.Document.8">
                  <p:embed/>
                </p:oleObj>
              </mc:Choice>
              <mc:Fallback>
                <p:oleObj name="Document" r:id="rId4" imgW="4605480" imgH="1432440" progId="Word.Document.8">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971800"/>
                        <a:ext cx="510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685800"/>
            <a:ext cx="6248400" cy="381000"/>
          </a:xfrm>
        </p:spPr>
        <p:txBody>
          <a:bodyPr/>
          <a:lstStyle/>
          <a:p>
            <a:r>
              <a:rPr lang="en-US" altLang="en-US" dirty="0" smtClean="0"/>
              <a:t>Definition of/Criteria for a Confounder: </a:t>
            </a:r>
            <a:br>
              <a:rPr lang="en-US" altLang="en-US" dirty="0" smtClean="0"/>
            </a:br>
            <a:r>
              <a:rPr lang="en-US" altLang="en-US" dirty="0" smtClean="0"/>
              <a:t>A History </a:t>
            </a:r>
          </a:p>
        </p:txBody>
      </p:sp>
      <p:sp>
        <p:nvSpPr>
          <p:cNvPr id="41987" name="Rectangle 3"/>
          <p:cNvSpPr>
            <a:spLocks noGrp="1" noChangeArrowheads="1"/>
          </p:cNvSpPr>
          <p:nvPr>
            <p:ph type="body" idx="1"/>
          </p:nvPr>
        </p:nvSpPr>
        <p:spPr>
          <a:xfrm>
            <a:off x="0" y="1219200"/>
            <a:ext cx="6858000" cy="6934200"/>
          </a:xfrm>
        </p:spPr>
        <p:txBody>
          <a:bodyPr/>
          <a:lstStyle/>
          <a:p>
            <a:pPr>
              <a:lnSpc>
                <a:spcPct val="90000"/>
              </a:lnSpc>
              <a:buFont typeface="Symbol" pitchFamily="18" charset="2"/>
              <a:buNone/>
            </a:pPr>
            <a:r>
              <a:rPr lang="en-US" altLang="en-US" sz="2400" u="sng" dirty="0" smtClean="0"/>
              <a:t>The Narrative Era</a:t>
            </a:r>
          </a:p>
          <a:p>
            <a:pPr>
              <a:lnSpc>
                <a:spcPct val="90000"/>
              </a:lnSpc>
            </a:pPr>
            <a:r>
              <a:rPr lang="en-US" altLang="en-US" dirty="0" smtClean="0"/>
              <a:t>Confounding occurs because of mixing between exposures of interest and unwanted extraneous factors.  These extraneous factors are termed confounders.</a:t>
            </a:r>
          </a:p>
          <a:p>
            <a:pPr>
              <a:lnSpc>
                <a:spcPct val="90000"/>
              </a:lnSpc>
            </a:pPr>
            <a:r>
              <a:rPr lang="en-US" altLang="en-US" u="sng" dirty="0" smtClean="0"/>
              <a:t>Simplest Definition</a:t>
            </a:r>
          </a:p>
          <a:p>
            <a:pPr lvl="1">
              <a:lnSpc>
                <a:spcPct val="90000"/>
              </a:lnSpc>
            </a:pPr>
            <a:r>
              <a:rPr lang="en-US" altLang="en-US" dirty="0" smtClean="0"/>
              <a:t>A confounder is a variable which is associated with both exposure and disease.</a:t>
            </a:r>
          </a:p>
          <a:p>
            <a:pPr>
              <a:lnSpc>
                <a:spcPct val="90000"/>
              </a:lnSpc>
            </a:pPr>
            <a:endParaRPr lang="en-US" altLang="en-US" sz="400" dirty="0" smtClean="0"/>
          </a:p>
          <a:p>
            <a:pPr>
              <a:lnSpc>
                <a:spcPct val="90000"/>
              </a:lnSpc>
            </a:pPr>
            <a:r>
              <a:rPr lang="en-US" altLang="en-US" u="sng" dirty="0" smtClean="0"/>
              <a:t>Traditional Definition</a:t>
            </a:r>
          </a:p>
          <a:p>
            <a:pPr>
              <a:lnSpc>
                <a:spcPct val="90000"/>
              </a:lnSpc>
              <a:buFont typeface="Symbol" pitchFamily="18" charset="2"/>
              <a:buNone/>
            </a:pPr>
            <a:r>
              <a:rPr lang="en-US" altLang="en-US" dirty="0" smtClean="0"/>
              <a:t>      A confounding factor must:</a:t>
            </a:r>
          </a:p>
          <a:p>
            <a:pPr>
              <a:lnSpc>
                <a:spcPct val="90000"/>
              </a:lnSpc>
              <a:buFont typeface="Symbol" pitchFamily="18" charset="2"/>
              <a:buNone/>
            </a:pPr>
            <a:r>
              <a:rPr lang="en-US" altLang="en-US" dirty="0" smtClean="0"/>
              <a:t>	1. Be associated with the exposure under study in the source population</a:t>
            </a:r>
          </a:p>
          <a:p>
            <a:pPr>
              <a:lnSpc>
                <a:spcPct val="90000"/>
              </a:lnSpc>
              <a:buFont typeface="Symbol" pitchFamily="18" charset="2"/>
              <a:buNone/>
            </a:pPr>
            <a:r>
              <a:rPr lang="en-US" altLang="en-US" dirty="0" smtClean="0"/>
              <a:t>	2. Be a risk factor for the outcome</a:t>
            </a:r>
          </a:p>
          <a:p>
            <a:pPr>
              <a:lnSpc>
                <a:spcPct val="90000"/>
              </a:lnSpc>
              <a:buFont typeface="Symbol" pitchFamily="18" charset="2"/>
              <a:buNone/>
            </a:pPr>
            <a:r>
              <a:rPr lang="en-US" altLang="en-US" dirty="0" smtClean="0"/>
              <a:t>	3. Not be affected by (caused by) the exposure or the outcome   </a:t>
            </a:r>
          </a:p>
          <a:p>
            <a:pPr>
              <a:lnSpc>
                <a:spcPct val="90000"/>
              </a:lnSpc>
            </a:pPr>
            <a:r>
              <a:rPr lang="en-US" altLang="en-US" u="sng" dirty="0" smtClean="0"/>
              <a:t>Refined Definition</a:t>
            </a:r>
          </a:p>
          <a:p>
            <a:pPr>
              <a:lnSpc>
                <a:spcPct val="90000"/>
              </a:lnSpc>
              <a:buFont typeface="Symbol" pitchFamily="18" charset="2"/>
              <a:buNone/>
            </a:pPr>
            <a:r>
              <a:rPr lang="en-US" altLang="en-US" dirty="0" smtClean="0"/>
              <a:t>	2.  Factor must affect the outcome</a:t>
            </a:r>
          </a:p>
        </p:txBody>
      </p:sp>
      <p:sp>
        <p:nvSpPr>
          <p:cNvPr id="1198085" name="Line 5"/>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defRPr/>
            </a:pPr>
            <a:endParaRPr lang="en-US" dirty="0"/>
          </a:p>
        </p:txBody>
      </p:sp>
      <p:sp>
        <p:nvSpPr>
          <p:cNvPr id="1198093" name="Text Box 13"/>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defRPr/>
            </a:pPr>
            <a:endParaRPr lang="en-US" dirty="0"/>
          </a:p>
        </p:txBody>
      </p:sp>
      <p:sp>
        <p:nvSpPr>
          <p:cNvPr id="41991" name="Text Box 7"/>
          <p:cNvSpPr txBox="1">
            <a:spLocks noChangeArrowheads="1"/>
          </p:cNvSpPr>
          <p:nvPr/>
        </p:nvSpPr>
        <p:spPr bwMode="auto">
          <a:xfrm>
            <a:off x="4114800" y="4191000"/>
            <a:ext cx="2514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r>
              <a:rPr lang="en-US" altLang="en-US" sz="2400" b="0" dirty="0">
                <a:solidFill>
                  <a:srgbClr val="FF0000"/>
                </a:solidFill>
              </a:rPr>
              <a:t>Sensitive but not fully specific</a:t>
            </a:r>
          </a:p>
        </p:txBody>
      </p:sp>
      <p:sp>
        <p:nvSpPr>
          <p:cNvPr id="41992" name="Text Box 8"/>
          <p:cNvSpPr txBox="1">
            <a:spLocks noChangeArrowheads="1"/>
          </p:cNvSpPr>
          <p:nvPr/>
        </p:nvSpPr>
        <p:spPr bwMode="auto">
          <a:xfrm>
            <a:off x="4038600" y="7848600"/>
            <a:ext cx="2514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r>
              <a:rPr lang="en-US" altLang="en-US" sz="2400" b="0" dirty="0">
                <a:solidFill>
                  <a:srgbClr val="FF0000"/>
                </a:solidFill>
              </a:rPr>
              <a:t>Also not fully specific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Rectangle 10"/>
          <p:cNvSpPr>
            <a:spLocks noChangeArrowheads="1"/>
          </p:cNvSpPr>
          <p:nvPr/>
        </p:nvSpPr>
        <p:spPr bwMode="auto">
          <a:xfrm>
            <a:off x="76200" y="685800"/>
            <a:ext cx="617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02189" name="Text Box 13"/>
          <p:cNvSpPr txBox="1">
            <a:spLocks noChangeArrowheads="1"/>
          </p:cNvSpPr>
          <p:nvPr/>
        </p:nvSpPr>
        <p:spPr bwMode="auto">
          <a:xfrm>
            <a:off x="152400" y="977900"/>
            <a:ext cx="6705600" cy="19177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400" u="sng" dirty="0"/>
              <a:t>The Modern Era:  Graphical</a:t>
            </a:r>
          </a:p>
          <a:p>
            <a:pPr algn="l"/>
            <a:r>
              <a:rPr lang="en-US" altLang="en-US" sz="2400" b="0" dirty="0"/>
              <a:t>Confounding occurs if there is a factor C that is a “Common Cause” of both E and D</a:t>
            </a:r>
          </a:p>
          <a:p>
            <a:pPr algn="l"/>
            <a:r>
              <a:rPr lang="en-US" altLang="en-US" sz="2400" b="0" dirty="0"/>
              <a:t>Depicted in a Directed Acyclic Graph (DAG)</a:t>
            </a:r>
          </a:p>
        </p:txBody>
      </p:sp>
      <p:sp>
        <p:nvSpPr>
          <p:cNvPr id="45068" name="Rectangle 14"/>
          <p:cNvSpPr>
            <a:spLocks noChangeArrowheads="1"/>
          </p:cNvSpPr>
          <p:nvPr/>
        </p:nvSpPr>
        <p:spPr bwMode="auto">
          <a:xfrm>
            <a:off x="1905000" y="2971800"/>
            <a:ext cx="472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r">
              <a:spcBef>
                <a:spcPct val="20000"/>
              </a:spcBef>
              <a:spcAft>
                <a:spcPct val="50000"/>
              </a:spcAft>
              <a:buClr>
                <a:schemeClr val="accent2"/>
              </a:buClr>
              <a:buSzPct val="75000"/>
              <a:buFont typeface="Symbol" pitchFamily="18" charset="2"/>
              <a:buNone/>
            </a:pPr>
            <a:r>
              <a:rPr lang="en-US" altLang="en-US" sz="2000" b="0" dirty="0">
                <a:solidFill>
                  <a:srgbClr val="FF0000"/>
                </a:solidFill>
              </a:rPr>
              <a:t>    C part of a “non-causal” (aka “biasing”, “backdoor”, “confounding”) path from E to D.</a:t>
            </a:r>
            <a:r>
              <a:rPr lang="en-US" altLang="en-US" sz="2400" b="0" dirty="0">
                <a:solidFill>
                  <a:schemeClr val="tx1"/>
                </a:solidFill>
              </a:rPr>
              <a:t>  </a:t>
            </a:r>
          </a:p>
        </p:txBody>
      </p:sp>
      <p:sp>
        <p:nvSpPr>
          <p:cNvPr id="1154050" name="Text Box 1026"/>
          <p:cNvSpPr txBox="1">
            <a:spLocks noChangeArrowheads="1"/>
          </p:cNvSpPr>
          <p:nvPr/>
        </p:nvSpPr>
        <p:spPr bwMode="auto">
          <a:xfrm>
            <a:off x="4495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066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dirty="0">
              <a:solidFill>
                <a:schemeClr val="tx1"/>
              </a:solidFill>
            </a:endParaRPr>
          </a:p>
          <a:p>
            <a:pPr>
              <a:defRPr/>
            </a:pPr>
            <a:endParaRPr lang="en-US" dirty="0">
              <a:solidFill>
                <a:schemeClr val="tx1"/>
              </a:solidFill>
            </a:endParaRPr>
          </a:p>
          <a:p>
            <a:pPr>
              <a:defRPr/>
            </a:pPr>
            <a:endParaRPr lang="en-US" sz="1600" b="0" dirty="0"/>
          </a:p>
        </p:txBody>
      </p:sp>
      <p:sp>
        <p:nvSpPr>
          <p:cNvPr id="1154053" name="Line 1029"/>
          <p:cNvSpPr>
            <a:spLocks noChangeShapeType="1"/>
          </p:cNvSpPr>
          <p:nvPr/>
        </p:nvSpPr>
        <p:spPr bwMode="auto">
          <a:xfrm>
            <a:off x="1219200" y="3657600"/>
            <a:ext cx="609600" cy="188277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54054" name="Freeform 1030"/>
          <p:cNvSpPr>
            <a:spLocks/>
          </p:cNvSpPr>
          <p:nvPr/>
        </p:nvSpPr>
        <p:spPr bwMode="auto">
          <a:xfrm flipV="1">
            <a:off x="1524000" y="3505200"/>
            <a:ext cx="3505200" cy="192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54056" name="Text Box 1032"/>
          <p:cNvSpPr txBox="1">
            <a:spLocks noChangeArrowheads="1"/>
          </p:cNvSpPr>
          <p:nvPr/>
        </p:nvSpPr>
        <p:spPr bwMode="auto">
          <a:xfrm>
            <a:off x="2895600" y="57912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4400" dirty="0"/>
              <a:t>?</a:t>
            </a:r>
          </a:p>
        </p:txBody>
      </p:sp>
      <p:sp>
        <p:nvSpPr>
          <p:cNvPr id="948232" name="Text Box 8"/>
          <p:cNvSpPr txBox="1">
            <a:spLocks noChangeArrowheads="1"/>
          </p:cNvSpPr>
          <p:nvPr/>
        </p:nvSpPr>
        <p:spPr bwMode="auto">
          <a:xfrm>
            <a:off x="304800" y="3048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endParaRPr lang="en-US" altLang="en-US" sz="1600" b="0" dirty="0"/>
          </a:p>
        </p:txBody>
      </p:sp>
      <p:sp>
        <p:nvSpPr>
          <p:cNvPr id="45080" name="Rectangle 2"/>
          <p:cNvSpPr>
            <a:spLocks noChangeArrowheads="1"/>
          </p:cNvSpPr>
          <p:nvPr/>
        </p:nvSpPr>
        <p:spPr bwMode="auto">
          <a:xfrm>
            <a:off x="228600" y="533400"/>
            <a:ext cx="624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dirty="0"/>
              <a:t>Definition of/Criteria for Confounding: </a:t>
            </a:r>
            <a:br>
              <a:rPr lang="en-US" altLang="en-US" dirty="0"/>
            </a:br>
            <a:r>
              <a:rPr lang="en-US" altLang="en-US" dirty="0"/>
              <a:t>A History </a:t>
            </a:r>
          </a:p>
        </p:txBody>
      </p:sp>
      <p:grpSp>
        <p:nvGrpSpPr>
          <p:cNvPr id="45104" name="Group 48"/>
          <p:cNvGrpSpPr>
            <a:grpSpLocks/>
          </p:cNvGrpSpPr>
          <p:nvPr/>
        </p:nvGrpSpPr>
        <p:grpSpPr bwMode="auto">
          <a:xfrm>
            <a:off x="-228600" y="6567488"/>
            <a:ext cx="3429000" cy="2043112"/>
            <a:chOff x="-192" y="4396"/>
            <a:chExt cx="2160" cy="1287"/>
          </a:xfrm>
        </p:grpSpPr>
        <p:sp>
          <p:nvSpPr>
            <p:cNvPr id="2" name="Line 1029"/>
            <p:cNvSpPr>
              <a:spLocks noChangeShapeType="1"/>
            </p:cNvSpPr>
            <p:nvPr/>
          </p:nvSpPr>
          <p:spPr bwMode="auto">
            <a:xfrm>
              <a:off x="384" y="5040"/>
              <a:ext cx="240" cy="24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 name="Text Box 8"/>
            <p:cNvSpPr txBox="1">
              <a:spLocks noChangeArrowheads="1"/>
            </p:cNvSpPr>
            <p:nvPr/>
          </p:nvSpPr>
          <p:spPr bwMode="auto">
            <a:xfrm>
              <a:off x="-192" y="4656"/>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r>
                <a:rPr lang="en-US" altLang="en-US" baseline="-25000" dirty="0">
                  <a:solidFill>
                    <a:schemeClr val="tx1"/>
                  </a:solidFill>
                </a:rPr>
                <a:t>1</a:t>
              </a:r>
            </a:p>
          </p:txBody>
        </p:sp>
        <p:sp>
          <p:nvSpPr>
            <p:cNvPr id="4" name="Text Box 1032"/>
            <p:cNvSpPr txBox="1">
              <a:spLocks noChangeArrowheads="1"/>
            </p:cNvSpPr>
            <p:nvPr/>
          </p:nvSpPr>
          <p:spPr bwMode="auto">
            <a:xfrm>
              <a:off x="960" y="5356"/>
              <a:ext cx="576" cy="327"/>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t>?</a:t>
              </a:r>
            </a:p>
          </p:txBody>
        </p:sp>
        <p:sp>
          <p:nvSpPr>
            <p:cNvPr id="5" name="Line 1031"/>
            <p:cNvSpPr>
              <a:spLocks noChangeShapeType="1"/>
            </p:cNvSpPr>
            <p:nvPr/>
          </p:nvSpPr>
          <p:spPr bwMode="auto">
            <a:xfrm>
              <a:off x="960" y="5328"/>
              <a:ext cx="576"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6" name="Text Box 1026"/>
            <p:cNvSpPr txBox="1">
              <a:spLocks noChangeArrowheads="1"/>
            </p:cNvSpPr>
            <p:nvPr/>
          </p:nvSpPr>
          <p:spPr bwMode="auto">
            <a:xfrm>
              <a:off x="1488" y="5136"/>
              <a:ext cx="480"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D</a:t>
              </a:r>
              <a:endParaRPr lang="en-US" altLang="en-US" sz="1600" b="0" dirty="0"/>
            </a:p>
          </p:txBody>
        </p:sp>
        <p:sp>
          <p:nvSpPr>
            <p:cNvPr id="7" name="Text Box 8"/>
            <p:cNvSpPr txBox="1">
              <a:spLocks noChangeArrowheads="1"/>
            </p:cNvSpPr>
            <p:nvPr/>
          </p:nvSpPr>
          <p:spPr bwMode="auto">
            <a:xfrm>
              <a:off x="336" y="4396"/>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r>
                <a:rPr lang="en-US" altLang="en-US" baseline="-25000" dirty="0">
                  <a:solidFill>
                    <a:schemeClr val="tx1"/>
                  </a:solidFill>
                </a:rPr>
                <a:t>2</a:t>
              </a:r>
            </a:p>
          </p:txBody>
        </p:sp>
        <p:sp>
          <p:nvSpPr>
            <p:cNvPr id="8" name="Freeform 1030"/>
            <p:cNvSpPr>
              <a:spLocks/>
            </p:cNvSpPr>
            <p:nvPr/>
          </p:nvSpPr>
          <p:spPr bwMode="auto">
            <a:xfrm flipV="1">
              <a:off x="1008" y="4704"/>
              <a:ext cx="624" cy="43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9" name="Line 1029"/>
            <p:cNvSpPr>
              <a:spLocks noChangeShapeType="1"/>
            </p:cNvSpPr>
            <p:nvPr/>
          </p:nvSpPr>
          <p:spPr bwMode="auto">
            <a:xfrm flipV="1">
              <a:off x="480" y="4704"/>
              <a:ext cx="288" cy="96"/>
            </a:xfrm>
            <a:prstGeom prst="line">
              <a:avLst/>
            </a:prstGeom>
            <a:noFill/>
            <a:ln w="666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0" name="Text Box 1027"/>
            <p:cNvSpPr txBox="1">
              <a:spLocks noChangeArrowheads="1"/>
            </p:cNvSpPr>
            <p:nvPr/>
          </p:nvSpPr>
          <p:spPr bwMode="auto">
            <a:xfrm>
              <a:off x="240" y="5184"/>
              <a:ext cx="1008"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E</a:t>
              </a:r>
              <a:endParaRPr lang="en-US" altLang="en-US" sz="1600" b="0" dirty="0"/>
            </a:p>
          </p:txBody>
        </p:sp>
      </p:grpSp>
      <p:sp>
        <p:nvSpPr>
          <p:cNvPr id="11" name="Text Box 8"/>
          <p:cNvSpPr txBox="1">
            <a:spLocks noChangeArrowheads="1"/>
          </p:cNvSpPr>
          <p:nvPr/>
        </p:nvSpPr>
        <p:spPr bwMode="auto">
          <a:xfrm>
            <a:off x="4191000" y="6567488"/>
            <a:ext cx="16764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r>
              <a:rPr lang="en-US" altLang="en-US" baseline="-25000" dirty="0">
                <a:solidFill>
                  <a:schemeClr val="tx1"/>
                </a:solidFill>
              </a:rPr>
              <a:t>2</a:t>
            </a:r>
          </a:p>
        </p:txBody>
      </p:sp>
      <p:grpSp>
        <p:nvGrpSpPr>
          <p:cNvPr id="45128" name="Group 72"/>
          <p:cNvGrpSpPr>
            <a:grpSpLocks/>
          </p:cNvGrpSpPr>
          <p:nvPr/>
        </p:nvGrpSpPr>
        <p:grpSpPr bwMode="auto">
          <a:xfrm>
            <a:off x="3352800" y="6796088"/>
            <a:ext cx="3657600" cy="1814512"/>
            <a:chOff x="2160" y="4272"/>
            <a:chExt cx="2304" cy="1143"/>
          </a:xfrm>
        </p:grpSpPr>
        <p:sp>
          <p:nvSpPr>
            <p:cNvPr id="12" name="Line 1029"/>
            <p:cNvSpPr>
              <a:spLocks noChangeShapeType="1"/>
            </p:cNvSpPr>
            <p:nvPr/>
          </p:nvSpPr>
          <p:spPr bwMode="auto">
            <a:xfrm>
              <a:off x="2736" y="4772"/>
              <a:ext cx="240" cy="24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3" name="Text Box 8"/>
            <p:cNvSpPr txBox="1">
              <a:spLocks noChangeArrowheads="1"/>
            </p:cNvSpPr>
            <p:nvPr/>
          </p:nvSpPr>
          <p:spPr bwMode="auto">
            <a:xfrm>
              <a:off x="2160" y="4388"/>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r>
                <a:rPr lang="en-US" altLang="en-US" baseline="-25000" dirty="0">
                  <a:solidFill>
                    <a:schemeClr val="tx1"/>
                  </a:solidFill>
                </a:rPr>
                <a:t>1</a:t>
              </a:r>
            </a:p>
          </p:txBody>
        </p:sp>
        <p:sp>
          <p:nvSpPr>
            <p:cNvPr id="14" name="Text Box 1032"/>
            <p:cNvSpPr txBox="1">
              <a:spLocks noChangeArrowheads="1"/>
            </p:cNvSpPr>
            <p:nvPr/>
          </p:nvSpPr>
          <p:spPr bwMode="auto">
            <a:xfrm>
              <a:off x="3312" y="5088"/>
              <a:ext cx="576" cy="327"/>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t>?</a:t>
              </a:r>
            </a:p>
          </p:txBody>
        </p:sp>
        <p:sp>
          <p:nvSpPr>
            <p:cNvPr id="15" name="Line 1031"/>
            <p:cNvSpPr>
              <a:spLocks noChangeShapeType="1"/>
            </p:cNvSpPr>
            <p:nvPr/>
          </p:nvSpPr>
          <p:spPr bwMode="auto">
            <a:xfrm>
              <a:off x="3312" y="5060"/>
              <a:ext cx="576"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6" name="Text Box 1026"/>
            <p:cNvSpPr txBox="1">
              <a:spLocks noChangeArrowheads="1"/>
            </p:cNvSpPr>
            <p:nvPr/>
          </p:nvSpPr>
          <p:spPr bwMode="auto">
            <a:xfrm>
              <a:off x="3840" y="4868"/>
              <a:ext cx="480"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D</a:t>
              </a:r>
              <a:endParaRPr lang="en-US" altLang="en-US" sz="1600" b="0" dirty="0"/>
            </a:p>
          </p:txBody>
        </p:sp>
        <p:sp>
          <p:nvSpPr>
            <p:cNvPr id="17" name="Freeform 1030"/>
            <p:cNvSpPr>
              <a:spLocks/>
            </p:cNvSpPr>
            <p:nvPr/>
          </p:nvSpPr>
          <p:spPr bwMode="auto">
            <a:xfrm flipV="1">
              <a:off x="3360" y="4272"/>
              <a:ext cx="432" cy="1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8" name="Line 1029"/>
            <p:cNvSpPr>
              <a:spLocks noChangeShapeType="1"/>
            </p:cNvSpPr>
            <p:nvPr/>
          </p:nvSpPr>
          <p:spPr bwMode="auto">
            <a:xfrm flipV="1">
              <a:off x="2832" y="4368"/>
              <a:ext cx="192" cy="164"/>
            </a:xfrm>
            <a:prstGeom prst="line">
              <a:avLst/>
            </a:prstGeom>
            <a:noFill/>
            <a:ln w="666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9" name="Text Box 1027"/>
            <p:cNvSpPr txBox="1">
              <a:spLocks noChangeArrowheads="1"/>
            </p:cNvSpPr>
            <p:nvPr/>
          </p:nvSpPr>
          <p:spPr bwMode="auto">
            <a:xfrm>
              <a:off x="2592" y="4916"/>
              <a:ext cx="1008"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E</a:t>
              </a:r>
              <a:endParaRPr lang="en-US" altLang="en-US" sz="1600" b="0" dirty="0"/>
            </a:p>
          </p:txBody>
        </p:sp>
        <p:sp>
          <p:nvSpPr>
            <p:cNvPr id="20" name="Text Box 8"/>
            <p:cNvSpPr txBox="1">
              <a:spLocks noChangeArrowheads="1"/>
            </p:cNvSpPr>
            <p:nvPr/>
          </p:nvSpPr>
          <p:spPr bwMode="auto">
            <a:xfrm>
              <a:off x="3408" y="4320"/>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r>
                <a:rPr lang="en-US" altLang="en-US" baseline="-25000" dirty="0">
                  <a:solidFill>
                    <a:schemeClr val="tx1"/>
                  </a:solidFill>
                </a:rPr>
                <a:t>3</a:t>
              </a:r>
            </a:p>
          </p:txBody>
        </p:sp>
        <p:sp>
          <p:nvSpPr>
            <p:cNvPr id="21" name="Line 1029"/>
            <p:cNvSpPr>
              <a:spLocks noChangeShapeType="1"/>
            </p:cNvSpPr>
            <p:nvPr/>
          </p:nvSpPr>
          <p:spPr bwMode="auto">
            <a:xfrm>
              <a:off x="3984" y="4656"/>
              <a:ext cx="0" cy="24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1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3048000" y="49530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260551"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Directed Acyclic Graph (DAG)</a:t>
            </a:r>
            <a:endParaRPr lang="en-US" altLang="en-US" sz="1600" b="0" dirty="0"/>
          </a:p>
        </p:txBody>
      </p:sp>
      <p:sp>
        <p:nvSpPr>
          <p:cNvPr id="242697" name="Rectangle 10"/>
          <p:cNvSpPr>
            <a:spLocks noChangeArrowheads="1"/>
          </p:cNvSpPr>
          <p:nvPr/>
        </p:nvSpPr>
        <p:spPr bwMode="auto">
          <a:xfrm>
            <a:off x="76200" y="7620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History</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Humans have been drawing diagrams to depict relationships since they learned how to write. </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Formal rules for such graphs started in the fields of engineering, computer science, &amp; artificial intelligence</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Adapted for epidemiology in 1990’s by computer scientist Judea Pearl (father of journalist Daniel Pearl)</a:t>
            </a:r>
          </a:p>
        </p:txBody>
      </p:sp>
      <p:sp>
        <p:nvSpPr>
          <p:cNvPr id="1260559"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6"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42706" name="Rectangle 26"/>
          <p:cNvSpPr>
            <a:spLocks noChangeArrowheads="1"/>
          </p:cNvSpPr>
          <p:nvPr/>
        </p:nvSpPr>
        <p:spPr bwMode="auto">
          <a:xfrm>
            <a:off x="76200" y="80010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Hashed edge with ? sometimes used to depict relationship under study (purpose of the study)</a:t>
            </a:r>
          </a:p>
          <a:p>
            <a:pPr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Other edges placed based on prior causal knowledge</a:t>
            </a:r>
          </a:p>
        </p:txBody>
      </p:sp>
      <p:sp>
        <p:nvSpPr>
          <p:cNvPr id="242708" name="Rectangle 10"/>
          <p:cNvSpPr>
            <a:spLocks noChangeArrowheads="1"/>
          </p:cNvSpPr>
          <p:nvPr/>
        </p:nvSpPr>
        <p:spPr bwMode="auto">
          <a:xfrm>
            <a:off x="76200" y="51054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smtClean="0">
                <a:solidFill>
                  <a:schemeClr val="tx1"/>
                </a:solidFill>
              </a:rPr>
              <a:t>Structure</a:t>
            </a:r>
            <a:endParaRPr lang="en-US" altLang="en-US" sz="2000" b="0" u="sng" dirty="0">
              <a:solidFill>
                <a:schemeClr val="tx1"/>
              </a:solidFill>
            </a:endParaRP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Consist of </a:t>
            </a:r>
            <a:r>
              <a:rPr lang="en-US" altLang="en-US" sz="2000" b="0" u="sng" dirty="0">
                <a:solidFill>
                  <a:schemeClr val="tx1"/>
                </a:solidFill>
              </a:rPr>
              <a:t>nodes</a:t>
            </a:r>
            <a:r>
              <a:rPr lang="en-US" altLang="en-US" sz="2000" b="0" dirty="0">
                <a:solidFill>
                  <a:schemeClr val="tx1"/>
                </a:solidFill>
              </a:rPr>
              <a:t> or vertices (variables) &amp; </a:t>
            </a:r>
            <a:r>
              <a:rPr lang="en-US" altLang="en-US" sz="2000" b="0" u="sng" dirty="0">
                <a:solidFill>
                  <a:schemeClr val="tx1"/>
                </a:solidFill>
              </a:rPr>
              <a:t>edges</a:t>
            </a:r>
            <a:r>
              <a:rPr lang="en-US" altLang="en-US" sz="2000" b="0" dirty="0">
                <a:solidFill>
                  <a:schemeClr val="tx1"/>
                </a:solidFill>
              </a:rPr>
              <a:t> (lines with arrowheads)</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“Directed”: all edges have one-way direction which depict causal relationships</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“Acyclic”: there is never a complete circle around any node (i.e. no factor can cause itself)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rgbClr val="FF0000"/>
                </a:solidFill>
              </a:rPr>
              <a:t>WARNING</a:t>
            </a:r>
            <a:endParaRPr lang="en-US" altLang="en-US" dirty="0">
              <a:solidFill>
                <a:schemeClr val="tx1"/>
              </a:solidFill>
            </a:endParaRPr>
          </a:p>
        </p:txBody>
      </p:sp>
      <p:sp>
        <p:nvSpPr>
          <p:cNvPr id="259075" name="Rectangle 13"/>
          <p:cNvSpPr>
            <a:spLocks noChangeArrowheads="1"/>
          </p:cNvSpPr>
          <p:nvPr/>
        </p:nvSpPr>
        <p:spPr bwMode="auto">
          <a:xfrm>
            <a:off x="76200" y="990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676275" indent="-239713"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400" dirty="0">
                <a:solidFill>
                  <a:srgbClr val="FF0000"/>
                </a:solidFill>
              </a:rPr>
              <a:t>S + N text does not follow contemporary rules of DAG depiction (requirement of </a:t>
            </a:r>
            <a:r>
              <a:rPr lang="en-US" altLang="en-US" sz="2400" dirty="0">
                <a:solidFill>
                  <a:srgbClr val="FF0000"/>
                </a:solidFill>
              </a:rPr>
              <a:t>uni</a:t>
            </a:r>
            <a:r>
              <a:rPr lang="en-US" altLang="en-US" sz="2400" dirty="0">
                <a:solidFill>
                  <a:srgbClr val="FF0000"/>
                </a:solidFill>
              </a:rPr>
              <a:t>-directional edges, etc.), but we will follow these rules in lecture and in problem sets</a:t>
            </a:r>
          </a:p>
          <a:p>
            <a:pPr algn="l">
              <a:spcBef>
                <a:spcPct val="20000"/>
              </a:spcBef>
              <a:spcAft>
                <a:spcPct val="50000"/>
              </a:spcAft>
              <a:buClr>
                <a:schemeClr val="accent2"/>
              </a:buClr>
              <a:buSzPct val="75000"/>
              <a:buFont typeface="Symbol" pitchFamily="18" charset="2"/>
              <a:buChar char="·"/>
            </a:pPr>
            <a:r>
              <a:rPr lang="en-US" altLang="en-US" sz="2400" dirty="0">
                <a:solidFill>
                  <a:srgbClr val="FF0000"/>
                </a:solidFill>
              </a:rPr>
              <a:t>We don’t expect to see any two-headed edges (connections) in </a:t>
            </a:r>
            <a:r>
              <a:rPr lang="en-US" altLang="en-US" sz="2400" dirty="0" smtClean="0">
                <a:solidFill>
                  <a:srgbClr val="FF0000"/>
                </a:solidFill>
              </a:rPr>
              <a:t>your problem </a:t>
            </a:r>
            <a:r>
              <a:rPr lang="en-US" altLang="en-US" sz="2400" dirty="0">
                <a:solidFill>
                  <a:srgbClr val="FF0000"/>
                </a:solidFill>
              </a:rPr>
              <a:t>sets</a:t>
            </a:r>
          </a:p>
          <a:p>
            <a:pPr algn="l">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9076" name="Rectangle 15"/>
          <p:cNvSpPr>
            <a:spLocks noChangeArrowheads="1"/>
          </p:cNvSpPr>
          <p:nvPr/>
        </p:nvSpPr>
        <p:spPr bwMode="auto">
          <a:xfrm>
            <a:off x="76200" y="48768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9077" name="Rectangle 17"/>
          <p:cNvSpPr>
            <a:spLocks noChangeArrowheads="1"/>
          </p:cNvSpPr>
          <p:nvPr/>
        </p:nvSpPr>
        <p:spPr bwMode="auto">
          <a:xfrm>
            <a:off x="76200" y="59436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3429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H</a:t>
            </a:r>
            <a:endParaRPr lang="en-US" altLang="en-US" sz="1600" b="0" dirty="0"/>
          </a:p>
        </p:txBody>
      </p:sp>
      <p:sp>
        <p:nvSpPr>
          <p:cNvPr id="1260548" name="Line 4"/>
          <p:cNvSpPr>
            <a:spLocks noChangeShapeType="1"/>
          </p:cNvSpPr>
          <p:nvPr/>
        </p:nvSpPr>
        <p:spPr bwMode="auto">
          <a:xfrm>
            <a:off x="1295400" y="6324600"/>
            <a:ext cx="4114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2819400" y="6338888"/>
            <a:ext cx="6858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t>?</a:t>
            </a:r>
          </a:p>
        </p:txBody>
      </p:sp>
      <p:sp>
        <p:nvSpPr>
          <p:cNvPr id="1260551" name="Text Box 7"/>
          <p:cNvSpPr txBox="1">
            <a:spLocks noChangeArrowheads="1"/>
          </p:cNvSpPr>
          <p:nvPr/>
        </p:nvSpPr>
        <p:spPr bwMode="auto">
          <a:xfrm flipH="1">
            <a:off x="533400" y="609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334000" y="601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Directed Acyclic Graph (DAG)</a:t>
            </a:r>
            <a:endParaRPr lang="en-US" altLang="en-US" sz="1600" b="0" dirty="0"/>
          </a:p>
        </p:txBody>
      </p:sp>
      <p:sp>
        <p:nvSpPr>
          <p:cNvPr id="349193" name="Rectangle 10"/>
          <p:cNvSpPr>
            <a:spLocks noChangeArrowheads="1"/>
          </p:cNvSpPr>
          <p:nvPr/>
        </p:nvSpPr>
        <p:spPr bwMode="auto">
          <a:xfrm>
            <a:off x="76200" y="7620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400" b="0" u="sng" dirty="0">
                <a:solidFill>
                  <a:schemeClr val="tx1"/>
                </a:solidFill>
              </a:rPr>
              <a:t>Some more terminology</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All nodes immediately caused by another node are called “child” node; the proximal node is called the “parent”</a:t>
            </a:r>
          </a:p>
        </p:txBody>
      </p:sp>
      <p:sp>
        <p:nvSpPr>
          <p:cNvPr id="1260559" name="Text Box 15"/>
          <p:cNvSpPr txBox="1">
            <a:spLocks noChangeArrowheads="1"/>
          </p:cNvSpPr>
          <p:nvPr/>
        </p:nvSpPr>
        <p:spPr bwMode="auto">
          <a:xfrm flipH="1">
            <a:off x="25146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K</a:t>
            </a:r>
            <a:endParaRPr lang="en-US" altLang="en-US" sz="1600" b="0" dirty="0"/>
          </a:p>
        </p:txBody>
      </p:sp>
      <p:sp>
        <p:nvSpPr>
          <p:cNvPr id="1260564" name="Text Box 20"/>
          <p:cNvSpPr txBox="1">
            <a:spLocks noChangeArrowheads="1"/>
          </p:cNvSpPr>
          <p:nvPr/>
        </p:nvSpPr>
        <p:spPr bwMode="auto">
          <a:xfrm flipH="1">
            <a:off x="457200" y="2438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J</a:t>
            </a:r>
            <a:endParaRPr lang="en-US" altLang="en-US" sz="1600" b="0" dirty="0"/>
          </a:p>
        </p:txBody>
      </p:sp>
      <p:sp>
        <p:nvSpPr>
          <p:cNvPr id="1260565" name="Freeform 21"/>
          <p:cNvSpPr>
            <a:spLocks/>
          </p:cNvSpPr>
          <p:nvPr/>
        </p:nvSpPr>
        <p:spPr bwMode="auto">
          <a:xfrm rot="4920854">
            <a:off x="1755775" y="2305050"/>
            <a:ext cx="587375" cy="13874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6" name="Freeform 22"/>
          <p:cNvSpPr>
            <a:spLocks/>
          </p:cNvSpPr>
          <p:nvPr/>
        </p:nvSpPr>
        <p:spPr bwMode="auto">
          <a:xfrm rot="-2966082">
            <a:off x="4920457" y="3842544"/>
            <a:ext cx="114300" cy="22304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6067833">
            <a:off x="-688975" y="4351338"/>
            <a:ext cx="3133725" cy="4222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49199" name="Rectangle 26"/>
          <p:cNvSpPr>
            <a:spLocks noChangeArrowheads="1"/>
          </p:cNvSpPr>
          <p:nvPr/>
        </p:nvSpPr>
        <p:spPr bwMode="auto">
          <a:xfrm>
            <a:off x="152400" y="80772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49200" name="Rectangle 10"/>
          <p:cNvSpPr>
            <a:spLocks noChangeArrowheads="1"/>
          </p:cNvSpPr>
          <p:nvPr/>
        </p:nvSpPr>
        <p:spPr bwMode="auto">
          <a:xfrm>
            <a:off x="0" y="7391400"/>
            <a:ext cx="678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All nodes along a path with edges in same direction are “descendants”; all proximal nodes are “ancestors”</a:t>
            </a:r>
          </a:p>
          <a:p>
            <a:pPr algn="l">
              <a:lnSpc>
                <a:spcPct val="70000"/>
              </a:lnSpc>
              <a:spcBef>
                <a:spcPct val="20000"/>
              </a:spcBef>
              <a:spcAft>
                <a:spcPct val="50000"/>
              </a:spcAft>
              <a:buClr>
                <a:schemeClr val="accent2"/>
              </a:buClr>
              <a:buSzPct val="75000"/>
              <a:buFont typeface="Symbol" pitchFamily="18" charset="2"/>
              <a:buNone/>
            </a:pPr>
            <a:endParaRPr lang="en-US" altLang="en-US" sz="2000" b="0" dirty="0">
              <a:solidFill>
                <a:schemeClr val="tx1"/>
              </a:solidFill>
            </a:endParaRPr>
          </a:p>
        </p:txBody>
      </p:sp>
      <p:sp>
        <p:nvSpPr>
          <p:cNvPr id="349203" name="Line 19"/>
          <p:cNvSpPr>
            <a:spLocks noChangeShapeType="1"/>
          </p:cNvSpPr>
          <p:nvPr/>
        </p:nvSpPr>
        <p:spPr bwMode="auto">
          <a:xfrm flipV="1">
            <a:off x="838200" y="2362200"/>
            <a:ext cx="838200" cy="381000"/>
          </a:xfrm>
          <a:prstGeom prst="line">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chemeClr val="tx1"/>
                </a:solidFill>
                <a:round/>
                <a:headEnd/>
                <a:tailEnd type="triangle" w="med" len="med"/>
              </a14:hiddenLine>
            </a:ext>
            <a:ext uri="{53640926-AAD7-44D8-BBD7-CCE9431645EC}">
              <a14:shadowObscured xmlns:a14="http://schemas.microsoft.com/office/drawing/2010/main" val="1"/>
            </a:ext>
          </a:extLst>
        </p:spPr>
        <p:txBody>
          <a:bodyPr anchor="ctr">
            <a:spAutoFit/>
          </a:bodyPr>
          <a:lstStyle/>
          <a:p>
            <a:endParaRPr lang="en-US" dirty="0"/>
          </a:p>
        </p:txBody>
      </p:sp>
      <p:sp>
        <p:nvSpPr>
          <p:cNvPr id="349204" name="Line 20"/>
          <p:cNvSpPr>
            <a:spLocks noChangeShapeType="1"/>
          </p:cNvSpPr>
          <p:nvPr/>
        </p:nvSpPr>
        <p:spPr bwMode="auto">
          <a:xfrm flipH="1">
            <a:off x="1219200" y="2286000"/>
            <a:ext cx="533400" cy="381000"/>
          </a:xfrm>
          <a:prstGeom prst="line">
            <a:avLst/>
          </a:prstGeom>
          <a:noFill/>
          <a:ln w="76200">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49205" name="Text Box 21"/>
          <p:cNvSpPr txBox="1">
            <a:spLocks noChangeArrowheads="1"/>
          </p:cNvSpPr>
          <p:nvPr/>
        </p:nvSpPr>
        <p:spPr bwMode="auto">
          <a:xfrm>
            <a:off x="1295400" y="2209800"/>
            <a:ext cx="3429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r>
              <a:rPr lang="en-US" altLang="en-US" sz="2400" dirty="0">
                <a:solidFill>
                  <a:srgbClr val="FF0000"/>
                </a:solidFill>
              </a:rPr>
              <a:t>Parent of K and E</a:t>
            </a:r>
          </a:p>
        </p:txBody>
      </p:sp>
      <p:sp>
        <p:nvSpPr>
          <p:cNvPr id="349206" name="Text Box 22"/>
          <p:cNvSpPr txBox="1">
            <a:spLocks noChangeArrowheads="1"/>
          </p:cNvSpPr>
          <p:nvPr/>
        </p:nvSpPr>
        <p:spPr bwMode="auto">
          <a:xfrm>
            <a:off x="3352800" y="6629400"/>
            <a:ext cx="3429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r>
              <a:rPr lang="en-US" altLang="en-US" sz="2400" dirty="0">
                <a:solidFill>
                  <a:srgbClr val="FF0000"/>
                </a:solidFill>
              </a:rPr>
              <a:t>Descendants of E</a:t>
            </a:r>
          </a:p>
        </p:txBody>
      </p:sp>
      <p:sp>
        <p:nvSpPr>
          <p:cNvPr id="349207" name="Line 23"/>
          <p:cNvSpPr>
            <a:spLocks noChangeShapeType="1"/>
          </p:cNvSpPr>
          <p:nvPr/>
        </p:nvSpPr>
        <p:spPr bwMode="auto">
          <a:xfrm flipH="1" flipV="1">
            <a:off x="2362200" y="5715000"/>
            <a:ext cx="1600200" cy="838200"/>
          </a:xfrm>
          <a:prstGeom prst="line">
            <a:avLst/>
          </a:prstGeom>
          <a:noFill/>
          <a:ln w="76200">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49208" name="Line 24"/>
          <p:cNvSpPr>
            <a:spLocks noChangeShapeType="1"/>
          </p:cNvSpPr>
          <p:nvPr/>
        </p:nvSpPr>
        <p:spPr bwMode="auto">
          <a:xfrm flipH="1" flipV="1">
            <a:off x="3962400" y="5715000"/>
            <a:ext cx="76200" cy="914400"/>
          </a:xfrm>
          <a:prstGeom prst="line">
            <a:avLst/>
          </a:prstGeom>
          <a:noFill/>
          <a:ln w="76200">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2" name="Freeform 21"/>
          <p:cNvSpPr>
            <a:spLocks/>
          </p:cNvSpPr>
          <p:nvPr/>
        </p:nvSpPr>
        <p:spPr bwMode="auto">
          <a:xfrm rot="4920854" flipH="1">
            <a:off x="1500982" y="5539581"/>
            <a:ext cx="30321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 name="Text Box 15"/>
          <p:cNvSpPr txBox="1">
            <a:spLocks noChangeArrowheads="1"/>
          </p:cNvSpPr>
          <p:nvPr/>
        </p:nvSpPr>
        <p:spPr bwMode="auto">
          <a:xfrm flipH="1">
            <a:off x="16764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A</a:t>
            </a:r>
            <a:endParaRPr lang="en-US" altLang="en-US" sz="1600" b="0" dirty="0"/>
          </a:p>
        </p:txBody>
      </p:sp>
      <p:sp>
        <p:nvSpPr>
          <p:cNvPr id="4" name="Text Box 15"/>
          <p:cNvSpPr txBox="1">
            <a:spLocks noChangeArrowheads="1"/>
          </p:cNvSpPr>
          <p:nvPr/>
        </p:nvSpPr>
        <p:spPr bwMode="auto">
          <a:xfrm flipH="1">
            <a:off x="35052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B</a:t>
            </a:r>
            <a:endParaRPr lang="en-US" altLang="en-US" sz="1600" b="0" dirty="0"/>
          </a:p>
        </p:txBody>
      </p:sp>
      <p:sp>
        <p:nvSpPr>
          <p:cNvPr id="5" name="Freeform 21"/>
          <p:cNvSpPr>
            <a:spLocks/>
          </p:cNvSpPr>
          <p:nvPr/>
        </p:nvSpPr>
        <p:spPr bwMode="auto">
          <a:xfrm rot="4920854">
            <a:off x="3053557" y="4806156"/>
            <a:ext cx="188912" cy="1419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6" name="Freeform 21"/>
          <p:cNvSpPr>
            <a:spLocks/>
          </p:cNvSpPr>
          <p:nvPr/>
        </p:nvSpPr>
        <p:spPr bwMode="auto">
          <a:xfrm rot="4920854">
            <a:off x="4530725" y="5257800"/>
            <a:ext cx="685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7" name="Text Box 15"/>
          <p:cNvSpPr txBox="1">
            <a:spLocks noChangeArrowheads="1"/>
          </p:cNvSpPr>
          <p:nvPr/>
        </p:nvSpPr>
        <p:spPr bwMode="auto">
          <a:xfrm flipH="1">
            <a:off x="1371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endParaRPr lang="en-US" altLang="en-US" sz="1600" b="0" dirty="0"/>
          </a:p>
        </p:txBody>
      </p:sp>
      <p:sp>
        <p:nvSpPr>
          <p:cNvPr id="8" name="Text Box 15"/>
          <p:cNvSpPr txBox="1">
            <a:spLocks noChangeArrowheads="1"/>
          </p:cNvSpPr>
          <p:nvPr/>
        </p:nvSpPr>
        <p:spPr bwMode="auto">
          <a:xfrm flipH="1">
            <a:off x="3276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F</a:t>
            </a:r>
            <a:endParaRPr lang="en-US" altLang="en-US" sz="1600" b="0" dirty="0"/>
          </a:p>
        </p:txBody>
      </p:sp>
      <p:sp>
        <p:nvSpPr>
          <p:cNvPr id="9" name="Freeform 24"/>
          <p:cNvSpPr>
            <a:spLocks/>
          </p:cNvSpPr>
          <p:nvPr/>
        </p:nvSpPr>
        <p:spPr bwMode="auto">
          <a:xfrm rot="16056669" flipH="1">
            <a:off x="896938" y="5165725"/>
            <a:ext cx="1073150" cy="7905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0" name="Freeform 21"/>
          <p:cNvSpPr>
            <a:spLocks/>
          </p:cNvSpPr>
          <p:nvPr/>
        </p:nvSpPr>
        <p:spPr bwMode="auto">
          <a:xfrm rot="4920854">
            <a:off x="2844007" y="4110831"/>
            <a:ext cx="203200" cy="12938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 name="Freeform 21"/>
          <p:cNvSpPr>
            <a:spLocks/>
          </p:cNvSpPr>
          <p:nvPr/>
        </p:nvSpPr>
        <p:spPr bwMode="auto">
          <a:xfrm rot="4920854">
            <a:off x="4154488" y="4751387"/>
            <a:ext cx="1417638" cy="13446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 name="Freeform 21"/>
          <p:cNvSpPr>
            <a:spLocks/>
          </p:cNvSpPr>
          <p:nvPr/>
        </p:nvSpPr>
        <p:spPr bwMode="auto">
          <a:xfrm rot="15027246" flipV="1">
            <a:off x="707232" y="4333081"/>
            <a:ext cx="1244600" cy="12842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3" name="Text Box 15"/>
          <p:cNvSpPr txBox="1">
            <a:spLocks noChangeArrowheads="1"/>
          </p:cNvSpPr>
          <p:nvPr/>
        </p:nvSpPr>
        <p:spPr bwMode="auto">
          <a:xfrm flipH="1">
            <a:off x="1371600" y="36718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G</a:t>
            </a:r>
            <a:endParaRPr lang="en-US" altLang="en-US" sz="1600" b="0" dirty="0"/>
          </a:p>
        </p:txBody>
      </p:sp>
      <p:sp>
        <p:nvSpPr>
          <p:cNvPr id="14" name="Text Box 2"/>
          <p:cNvSpPr txBox="1">
            <a:spLocks noChangeArrowheads="1"/>
          </p:cNvSpPr>
          <p:nvPr/>
        </p:nvSpPr>
        <p:spPr bwMode="auto">
          <a:xfrm flipH="1">
            <a:off x="4572000" y="220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L</a:t>
            </a:r>
            <a:endParaRPr lang="en-US" altLang="en-US" sz="1600" b="0" dirty="0"/>
          </a:p>
        </p:txBody>
      </p:sp>
      <p:sp>
        <p:nvSpPr>
          <p:cNvPr id="15" name="Freeform 21"/>
          <p:cNvSpPr>
            <a:spLocks/>
          </p:cNvSpPr>
          <p:nvPr/>
        </p:nvSpPr>
        <p:spPr bwMode="auto">
          <a:xfrm rot="4920854" flipV="1">
            <a:off x="3832225" y="2087563"/>
            <a:ext cx="487363" cy="14557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6" name="Freeform 22"/>
          <p:cNvSpPr>
            <a:spLocks/>
          </p:cNvSpPr>
          <p:nvPr/>
        </p:nvSpPr>
        <p:spPr bwMode="auto">
          <a:xfrm rot="8223978">
            <a:off x="4881563" y="2927350"/>
            <a:ext cx="1350962" cy="23510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7" name="Freeform 21"/>
          <p:cNvSpPr>
            <a:spLocks/>
          </p:cNvSpPr>
          <p:nvPr/>
        </p:nvSpPr>
        <p:spPr bwMode="auto">
          <a:xfrm rot="4920854" flipH="1" flipV="1">
            <a:off x="2874963" y="3254375"/>
            <a:ext cx="228600" cy="14065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2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92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92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2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9208"/>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4" grpId="0" animBg="1"/>
      <p:bldP spid="349205" grpId="0"/>
      <p:bldP spid="349206" grpId="0"/>
      <p:bldP spid="349207" grpId="0" animBg="1"/>
      <p:bldP spid="3492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381000" y="-76200"/>
            <a:ext cx="6248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Connections Between Variables</a:t>
            </a:r>
            <a:endParaRPr lang="en-US" altLang="en-US" sz="1600" b="0" dirty="0"/>
          </a:p>
        </p:txBody>
      </p:sp>
      <p:sp>
        <p:nvSpPr>
          <p:cNvPr id="246793" name="Rectangle 10"/>
          <p:cNvSpPr>
            <a:spLocks noChangeArrowheads="1"/>
          </p:cNvSpPr>
          <p:nvPr/>
        </p:nvSpPr>
        <p:spPr bwMode="auto">
          <a:xfrm>
            <a:off x="76200" y="91440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Path – any series of edges, regardless of direction, between two nodes (e.g., between E and D)</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6799" name="Rectangle 26"/>
          <p:cNvSpPr>
            <a:spLocks noChangeArrowheads="1"/>
          </p:cNvSpPr>
          <p:nvPr/>
        </p:nvSpPr>
        <p:spPr bwMode="auto">
          <a:xfrm>
            <a:off x="304800" y="8610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6800" name="Rectangle 10"/>
          <p:cNvSpPr>
            <a:spLocks noChangeArrowheads="1"/>
          </p:cNvSpPr>
          <p:nvPr/>
        </p:nvSpPr>
        <p:spPr bwMode="auto">
          <a:xfrm>
            <a:off x="76200" y="41910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Types of Paths</a:t>
            </a:r>
          </a:p>
          <a:p>
            <a:pPr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Directed path – aka “causal” path</a:t>
            </a:r>
          </a:p>
          <a:p>
            <a:pPr lvl="1"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Series of edges are all going in the same direction</a:t>
            </a:r>
          </a:p>
          <a:p>
            <a:pPr lvl="1"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All edges have a head-to-tail sequence</a:t>
            </a:r>
          </a:p>
          <a:p>
            <a:pPr lvl="1"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“one way street”</a:t>
            </a:r>
          </a:p>
          <a:p>
            <a:pPr lvl="1"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Depicts a causal relationship</a:t>
            </a:r>
          </a:p>
          <a:p>
            <a:pPr lvl="1"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Undirected path – aka “non-causal” path</a:t>
            </a:r>
          </a:p>
          <a:p>
            <a:pPr lvl="1"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Any other series of edges between 2 nodes </a:t>
            </a:r>
          </a:p>
          <a:p>
            <a:pPr lvl="1"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“Backdoor path” –  an undirected path where the initial edge points towards the initial node</a:t>
            </a:r>
          </a:p>
        </p:txBody>
      </p:sp>
      <p:sp>
        <p:nvSpPr>
          <p:cNvPr id="1260546" name="Text Box 2"/>
          <p:cNvSpPr txBox="1">
            <a:spLocks noChangeArrowheads="1"/>
          </p:cNvSpPr>
          <p:nvPr/>
        </p:nvSpPr>
        <p:spPr bwMode="auto">
          <a:xfrm flipH="1">
            <a:off x="3657600" y="228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F</a:t>
            </a:r>
            <a:endParaRPr lang="en-US" altLang="en-US" sz="1600" b="0" dirty="0"/>
          </a:p>
        </p:txBody>
      </p:sp>
      <p:sp>
        <p:nvSpPr>
          <p:cNvPr id="1260559" name="Text Box 15"/>
          <p:cNvSpPr txBox="1">
            <a:spLocks noChangeArrowheads="1"/>
          </p:cNvSpPr>
          <p:nvPr/>
        </p:nvSpPr>
        <p:spPr bwMode="auto">
          <a:xfrm flipH="1">
            <a:off x="304800" y="23002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64" name="Text Box 20"/>
          <p:cNvSpPr txBox="1">
            <a:spLocks noChangeArrowheads="1"/>
          </p:cNvSpPr>
          <p:nvPr/>
        </p:nvSpPr>
        <p:spPr bwMode="auto">
          <a:xfrm flipH="1">
            <a:off x="2057400" y="228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endParaRPr lang="en-US" altLang="en-US" sz="1600" b="0" dirty="0"/>
          </a:p>
        </p:txBody>
      </p:sp>
      <p:sp>
        <p:nvSpPr>
          <p:cNvPr id="1260565" name="Freeform 21"/>
          <p:cNvSpPr>
            <a:spLocks/>
          </p:cNvSpPr>
          <p:nvPr/>
        </p:nvSpPr>
        <p:spPr bwMode="auto">
          <a:xfrm rot="19870852" flipH="1">
            <a:off x="1138238" y="2312988"/>
            <a:ext cx="847725" cy="4667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 name="Text Box 2"/>
          <p:cNvSpPr txBox="1">
            <a:spLocks noChangeArrowheads="1"/>
          </p:cNvSpPr>
          <p:nvPr/>
        </p:nvSpPr>
        <p:spPr bwMode="auto">
          <a:xfrm flipH="1">
            <a:off x="5105400" y="228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3" name="Freeform 21"/>
          <p:cNvSpPr>
            <a:spLocks/>
          </p:cNvSpPr>
          <p:nvPr/>
        </p:nvSpPr>
        <p:spPr bwMode="auto">
          <a:xfrm rot="4920854">
            <a:off x="3314700" y="2019300"/>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4" name="Freeform 21"/>
          <p:cNvSpPr>
            <a:spLocks/>
          </p:cNvSpPr>
          <p:nvPr/>
        </p:nvSpPr>
        <p:spPr bwMode="auto">
          <a:xfrm rot="4920854">
            <a:off x="4838700" y="2019300"/>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grpSp>
        <p:nvGrpSpPr>
          <p:cNvPr id="246805" name="Group 21"/>
          <p:cNvGrpSpPr>
            <a:grpSpLocks/>
          </p:cNvGrpSpPr>
          <p:nvPr/>
        </p:nvGrpSpPr>
        <p:grpSpPr bwMode="auto">
          <a:xfrm>
            <a:off x="304800" y="1676400"/>
            <a:ext cx="5943600" cy="533400"/>
            <a:chOff x="192" y="1296"/>
            <a:chExt cx="3744" cy="336"/>
          </a:xfrm>
        </p:grpSpPr>
        <p:sp>
          <p:nvSpPr>
            <p:cNvPr id="5" name="Text Box 2"/>
            <p:cNvSpPr txBox="1">
              <a:spLocks noChangeArrowheads="1"/>
            </p:cNvSpPr>
            <p:nvPr/>
          </p:nvSpPr>
          <p:spPr bwMode="auto">
            <a:xfrm flipH="1">
              <a:off x="2304"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B</a:t>
              </a:r>
              <a:endParaRPr lang="en-US" altLang="en-US" sz="1600" b="0" dirty="0"/>
            </a:p>
          </p:txBody>
        </p:sp>
        <p:sp>
          <p:nvSpPr>
            <p:cNvPr id="6" name="Text Box 15"/>
            <p:cNvSpPr txBox="1">
              <a:spLocks noChangeArrowheads="1"/>
            </p:cNvSpPr>
            <p:nvPr/>
          </p:nvSpPr>
          <p:spPr bwMode="auto">
            <a:xfrm flipH="1">
              <a:off x="192" y="1305"/>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7" name="Text Box 20"/>
            <p:cNvSpPr txBox="1">
              <a:spLocks noChangeArrowheads="1"/>
            </p:cNvSpPr>
            <p:nvPr/>
          </p:nvSpPr>
          <p:spPr bwMode="auto">
            <a:xfrm flipH="1">
              <a:off x="129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A</a:t>
              </a:r>
              <a:endParaRPr lang="en-US" altLang="en-US" sz="1600" b="0" dirty="0"/>
            </a:p>
          </p:txBody>
        </p:sp>
        <p:sp>
          <p:nvSpPr>
            <p:cNvPr id="8" name="Freeform 21"/>
            <p:cNvSpPr>
              <a:spLocks/>
            </p:cNvSpPr>
            <p:nvPr/>
          </p:nvSpPr>
          <p:spPr bwMode="auto">
            <a:xfrm rot="4920854">
              <a:off x="984" y="1134"/>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9" name="Text Box 2"/>
            <p:cNvSpPr txBox="1">
              <a:spLocks noChangeArrowheads="1"/>
            </p:cNvSpPr>
            <p:nvPr/>
          </p:nvSpPr>
          <p:spPr bwMode="auto">
            <a:xfrm flipH="1">
              <a:off x="321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0" name="Freeform 21"/>
            <p:cNvSpPr>
              <a:spLocks/>
            </p:cNvSpPr>
            <p:nvPr/>
          </p:nvSpPr>
          <p:spPr bwMode="auto">
            <a:xfrm rot="4920854">
              <a:off x="208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 name="Freeform 21"/>
            <p:cNvSpPr>
              <a:spLocks/>
            </p:cNvSpPr>
            <p:nvPr/>
          </p:nvSpPr>
          <p:spPr bwMode="auto">
            <a:xfrm rot="4920854">
              <a:off x="304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grpSp>
      <p:sp>
        <p:nvSpPr>
          <p:cNvPr id="12" name="Text Box 2"/>
          <p:cNvSpPr txBox="1">
            <a:spLocks noChangeArrowheads="1"/>
          </p:cNvSpPr>
          <p:nvPr/>
        </p:nvSpPr>
        <p:spPr bwMode="auto">
          <a:xfrm flipH="1">
            <a:off x="36576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H</a:t>
            </a:r>
            <a:endParaRPr lang="en-US" altLang="en-US" sz="1600" b="0" dirty="0"/>
          </a:p>
        </p:txBody>
      </p:sp>
      <p:sp>
        <p:nvSpPr>
          <p:cNvPr id="13" name="Text Box 15"/>
          <p:cNvSpPr txBox="1">
            <a:spLocks noChangeArrowheads="1"/>
          </p:cNvSpPr>
          <p:nvPr/>
        </p:nvSpPr>
        <p:spPr bwMode="auto">
          <a:xfrm flipH="1">
            <a:off x="3048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4" name="Text Box 20"/>
          <p:cNvSpPr txBox="1">
            <a:spLocks noChangeArrowheads="1"/>
          </p:cNvSpPr>
          <p:nvPr/>
        </p:nvSpPr>
        <p:spPr bwMode="auto">
          <a:xfrm flipH="1">
            <a:off x="20574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G</a:t>
            </a:r>
            <a:endParaRPr lang="en-US" altLang="en-US" sz="1600" b="0" dirty="0"/>
          </a:p>
        </p:txBody>
      </p:sp>
      <p:sp>
        <p:nvSpPr>
          <p:cNvPr id="15" name="Freeform 21"/>
          <p:cNvSpPr>
            <a:spLocks/>
          </p:cNvSpPr>
          <p:nvPr/>
        </p:nvSpPr>
        <p:spPr bwMode="auto">
          <a:xfrm rot="4920854">
            <a:off x="1562100" y="2705100"/>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6" name="Text Box 2"/>
          <p:cNvSpPr txBox="1">
            <a:spLocks noChangeArrowheads="1"/>
          </p:cNvSpPr>
          <p:nvPr/>
        </p:nvSpPr>
        <p:spPr bwMode="auto">
          <a:xfrm flipH="1">
            <a:off x="51054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7" name="Freeform 21"/>
          <p:cNvSpPr>
            <a:spLocks/>
          </p:cNvSpPr>
          <p:nvPr/>
        </p:nvSpPr>
        <p:spPr bwMode="auto">
          <a:xfrm rot="14231622">
            <a:off x="3124200" y="2819400"/>
            <a:ext cx="5334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8" name="Freeform 21"/>
          <p:cNvSpPr>
            <a:spLocks/>
          </p:cNvSpPr>
          <p:nvPr/>
        </p:nvSpPr>
        <p:spPr bwMode="auto">
          <a:xfrm rot="4920854" flipH="1" flipV="1">
            <a:off x="4876800" y="2743200"/>
            <a:ext cx="1524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46823" name="Line 39"/>
          <p:cNvSpPr>
            <a:spLocks noChangeShapeType="1"/>
          </p:cNvSpPr>
          <p:nvPr/>
        </p:nvSpPr>
        <p:spPr bwMode="auto">
          <a:xfrm flipH="1" flipV="1">
            <a:off x="304800" y="2362200"/>
            <a:ext cx="152400" cy="2667000"/>
          </a:xfrm>
          <a:prstGeom prst="line">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chemeClr val="tx1"/>
                </a:solidFill>
                <a:round/>
                <a:headEnd/>
                <a:tailEnd/>
              </a14:hiddenLine>
            </a:ext>
            <a:ext uri="{53640926-AAD7-44D8-BBD7-CCE9431645EC}">
              <a14:shadowObscured xmlns:a14="http://schemas.microsoft.com/office/drawing/2010/main" val="1"/>
            </a:ext>
          </a:extLst>
        </p:spPr>
        <p:txBody>
          <a:bodyPr anchor="ctr">
            <a:spAutoFit/>
          </a:bodyPr>
          <a:lstStyle/>
          <a:p>
            <a:endParaRPr lang="en-US" dirty="0"/>
          </a:p>
        </p:txBody>
      </p:sp>
      <p:sp>
        <p:nvSpPr>
          <p:cNvPr id="246829" name="Arc 45"/>
          <p:cNvSpPr>
            <a:spLocks/>
          </p:cNvSpPr>
          <p:nvPr/>
        </p:nvSpPr>
        <p:spPr bwMode="auto">
          <a:xfrm rot="16520350" flipH="1">
            <a:off x="-906540" y="3071885"/>
            <a:ext cx="2705100" cy="534987"/>
          </a:xfrm>
          <a:custGeom>
            <a:avLst/>
            <a:gdLst>
              <a:gd name="G0" fmla="+- 21473 0 0"/>
              <a:gd name="G1" fmla="+- 21600 0 0"/>
              <a:gd name="G2" fmla="+- 21600 0 0"/>
              <a:gd name="T0" fmla="*/ 0 w 41948"/>
              <a:gd name="T1" fmla="*/ 19259 h 21600"/>
              <a:gd name="T2" fmla="*/ 41948 w 41948"/>
              <a:gd name="T3" fmla="*/ 14721 h 21600"/>
              <a:gd name="T4" fmla="*/ 21473 w 41948"/>
              <a:gd name="T5" fmla="*/ 21600 h 21600"/>
            </a:gdLst>
            <a:ahLst/>
            <a:cxnLst>
              <a:cxn ang="0">
                <a:pos x="T0" y="T1"/>
              </a:cxn>
              <a:cxn ang="0">
                <a:pos x="T2" y="T3"/>
              </a:cxn>
              <a:cxn ang="0">
                <a:pos x="T4" y="T5"/>
              </a:cxn>
            </a:cxnLst>
            <a:rect l="0" t="0" r="r" b="b"/>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6830" name="Arc 46"/>
          <p:cNvSpPr>
            <a:spLocks/>
          </p:cNvSpPr>
          <p:nvPr/>
        </p:nvSpPr>
        <p:spPr bwMode="auto">
          <a:xfrm rot="27748863">
            <a:off x="3340101" y="4470400"/>
            <a:ext cx="4813300" cy="1044575"/>
          </a:xfrm>
          <a:custGeom>
            <a:avLst/>
            <a:gdLst>
              <a:gd name="G0" fmla="+- 21473 0 0"/>
              <a:gd name="G1" fmla="+- 21600 0 0"/>
              <a:gd name="G2" fmla="+- 21600 0 0"/>
              <a:gd name="T0" fmla="*/ 0 w 41948"/>
              <a:gd name="T1" fmla="*/ 19259 h 21600"/>
              <a:gd name="T2" fmla="*/ 41948 w 41948"/>
              <a:gd name="T3" fmla="*/ 14721 h 21600"/>
              <a:gd name="T4" fmla="*/ 21473 w 41948"/>
              <a:gd name="T5" fmla="*/ 21600 h 21600"/>
            </a:gdLst>
            <a:ahLst/>
            <a:cxnLst>
              <a:cxn ang="0">
                <a:pos x="T0" y="T1"/>
              </a:cxn>
              <a:cxn ang="0">
                <a:pos x="T2" y="T3"/>
              </a:cxn>
              <a:cxn ang="0">
                <a:pos x="T4" y="T5"/>
              </a:cxn>
            </a:cxnLst>
            <a:rect l="0" t="0" r="r" b="b"/>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6831" name="Arc 47"/>
          <p:cNvSpPr>
            <a:spLocks/>
          </p:cNvSpPr>
          <p:nvPr/>
        </p:nvSpPr>
        <p:spPr bwMode="auto">
          <a:xfrm rot="27748863">
            <a:off x="3512344" y="5066507"/>
            <a:ext cx="4127500" cy="481012"/>
          </a:xfrm>
          <a:custGeom>
            <a:avLst/>
            <a:gdLst>
              <a:gd name="G0" fmla="+- 21473 0 0"/>
              <a:gd name="G1" fmla="+- 21600 0 0"/>
              <a:gd name="G2" fmla="+- 21600 0 0"/>
              <a:gd name="T0" fmla="*/ 0 w 41948"/>
              <a:gd name="T1" fmla="*/ 19259 h 21600"/>
              <a:gd name="T2" fmla="*/ 41948 w 41948"/>
              <a:gd name="T3" fmla="*/ 14721 h 21600"/>
              <a:gd name="T4" fmla="*/ 21473 w 41948"/>
              <a:gd name="T5" fmla="*/ 21600 h 21600"/>
            </a:gdLst>
            <a:ahLst/>
            <a:cxnLst>
              <a:cxn ang="0">
                <a:pos x="T0" y="T1"/>
              </a:cxn>
              <a:cxn ang="0">
                <a:pos x="T2" y="T3"/>
              </a:cxn>
              <a:cxn ang="0">
                <a:pos x="T4" y="T5"/>
              </a:cxn>
            </a:cxnLst>
            <a:rect l="0" t="0" r="r" b="b"/>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6832" name="Arc 48"/>
          <p:cNvSpPr>
            <a:spLocks/>
          </p:cNvSpPr>
          <p:nvPr/>
        </p:nvSpPr>
        <p:spPr bwMode="auto">
          <a:xfrm rot="27748863">
            <a:off x="-747713" y="4846638"/>
            <a:ext cx="5578475" cy="1435100"/>
          </a:xfrm>
          <a:custGeom>
            <a:avLst/>
            <a:gdLst>
              <a:gd name="G0" fmla="+- 21473 0 0"/>
              <a:gd name="G1" fmla="+- 21600 0 0"/>
              <a:gd name="G2" fmla="+- 21600 0 0"/>
              <a:gd name="T0" fmla="*/ 0 w 41948"/>
              <a:gd name="T1" fmla="*/ 19259 h 21600"/>
              <a:gd name="T2" fmla="*/ 41948 w 41948"/>
              <a:gd name="T3" fmla="*/ 14721 h 21600"/>
              <a:gd name="T4" fmla="*/ 21473 w 41948"/>
              <a:gd name="T5" fmla="*/ 21600 h 21600"/>
            </a:gdLst>
            <a:ahLst/>
            <a:cxnLst>
              <a:cxn ang="0">
                <a:pos x="T0" y="T1"/>
              </a:cxn>
              <a:cxn ang="0">
                <a:pos x="T2" y="T3"/>
              </a:cxn>
              <a:cxn ang="0">
                <a:pos x="T4" y="T5"/>
              </a:cxn>
            </a:cxnLst>
            <a:rect l="0" t="0" r="r" b="b"/>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5"/>
          <p:cNvSpPr txBox="1">
            <a:spLocks noChangeArrowheads="1"/>
          </p:cNvSpPr>
          <p:nvPr/>
        </p:nvSpPr>
        <p:spPr bwMode="auto">
          <a:xfrm flipH="1">
            <a:off x="3048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20" name="Freeform 21"/>
          <p:cNvSpPr>
            <a:spLocks/>
          </p:cNvSpPr>
          <p:nvPr/>
        </p:nvSpPr>
        <p:spPr bwMode="auto">
          <a:xfrm rot="19870852" flipH="1">
            <a:off x="1143000" y="3657600"/>
            <a:ext cx="685800" cy="381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1" name="Text Box 20"/>
          <p:cNvSpPr txBox="1">
            <a:spLocks noChangeArrowheads="1"/>
          </p:cNvSpPr>
          <p:nvPr/>
        </p:nvSpPr>
        <p:spPr bwMode="auto">
          <a:xfrm flipH="1">
            <a:off x="16764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J</a:t>
            </a:r>
            <a:endParaRPr lang="en-US" altLang="en-US" sz="1600" b="0" dirty="0"/>
          </a:p>
        </p:txBody>
      </p:sp>
      <p:sp>
        <p:nvSpPr>
          <p:cNvPr id="22" name="Freeform 21"/>
          <p:cNvSpPr>
            <a:spLocks/>
          </p:cNvSpPr>
          <p:nvPr/>
        </p:nvSpPr>
        <p:spPr bwMode="auto">
          <a:xfrm rot="4920854">
            <a:off x="2819400" y="3581400"/>
            <a:ext cx="76200" cy="533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3" name="Text Box 2"/>
          <p:cNvSpPr txBox="1">
            <a:spLocks noChangeArrowheads="1"/>
          </p:cNvSpPr>
          <p:nvPr/>
        </p:nvSpPr>
        <p:spPr bwMode="auto">
          <a:xfrm flipH="1">
            <a:off x="287655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K</a:t>
            </a:r>
            <a:endParaRPr lang="en-US" altLang="en-US" sz="1600" b="0" dirty="0"/>
          </a:p>
        </p:txBody>
      </p:sp>
      <p:sp>
        <p:nvSpPr>
          <p:cNvPr id="24" name="Freeform 21"/>
          <p:cNvSpPr>
            <a:spLocks/>
          </p:cNvSpPr>
          <p:nvPr/>
        </p:nvSpPr>
        <p:spPr bwMode="auto">
          <a:xfrm rot="14231622">
            <a:off x="3820319" y="3525044"/>
            <a:ext cx="412750" cy="6143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5" name="Text Box 2"/>
          <p:cNvSpPr txBox="1">
            <a:spLocks noChangeArrowheads="1"/>
          </p:cNvSpPr>
          <p:nvPr/>
        </p:nvSpPr>
        <p:spPr bwMode="auto">
          <a:xfrm flipH="1">
            <a:off x="40386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L</a:t>
            </a:r>
            <a:endParaRPr lang="en-US" altLang="en-US" sz="1600" b="0" dirty="0"/>
          </a:p>
        </p:txBody>
      </p:sp>
      <p:sp>
        <p:nvSpPr>
          <p:cNvPr id="26" name="Freeform 21"/>
          <p:cNvSpPr>
            <a:spLocks/>
          </p:cNvSpPr>
          <p:nvPr/>
        </p:nvSpPr>
        <p:spPr bwMode="auto">
          <a:xfrm rot="4920854">
            <a:off x="5067300" y="3543300"/>
            <a:ext cx="762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7" name="Text Box 2"/>
          <p:cNvSpPr txBox="1">
            <a:spLocks noChangeArrowheads="1"/>
          </p:cNvSpPr>
          <p:nvPr/>
        </p:nvSpPr>
        <p:spPr bwMode="auto">
          <a:xfrm flipH="1">
            <a:off x="5105400" y="3581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246842" name="Arc 58"/>
          <p:cNvSpPr>
            <a:spLocks/>
          </p:cNvSpPr>
          <p:nvPr/>
        </p:nvSpPr>
        <p:spPr bwMode="auto">
          <a:xfrm rot="27748863">
            <a:off x="3779838" y="5445125"/>
            <a:ext cx="3352800" cy="381000"/>
          </a:xfrm>
          <a:custGeom>
            <a:avLst/>
            <a:gdLst>
              <a:gd name="G0" fmla="+- 21473 0 0"/>
              <a:gd name="G1" fmla="+- 21600 0 0"/>
              <a:gd name="G2" fmla="+- 21600 0 0"/>
              <a:gd name="T0" fmla="*/ 0 w 41948"/>
              <a:gd name="T1" fmla="*/ 19259 h 21600"/>
              <a:gd name="T2" fmla="*/ 41948 w 41948"/>
              <a:gd name="T3" fmla="*/ 14721 h 21600"/>
              <a:gd name="T4" fmla="*/ 21473 w 41948"/>
              <a:gd name="T5" fmla="*/ 21600 h 21600"/>
            </a:gdLst>
            <a:ahLst/>
            <a:cxnLst>
              <a:cxn ang="0">
                <a:pos x="T0" y="T1"/>
              </a:cxn>
              <a:cxn ang="0">
                <a:pos x="T2" y="T3"/>
              </a:cxn>
              <a:cxn ang="0">
                <a:pos x="T4" y="T5"/>
              </a:cxn>
            </a:cxnLst>
            <a:rect l="0" t="0" r="r" b="b"/>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6843" name="Arc 59"/>
          <p:cNvSpPr>
            <a:spLocks/>
          </p:cNvSpPr>
          <p:nvPr/>
        </p:nvSpPr>
        <p:spPr bwMode="auto">
          <a:xfrm rot="27748863">
            <a:off x="-439737" y="5776913"/>
            <a:ext cx="4419600" cy="838200"/>
          </a:xfrm>
          <a:custGeom>
            <a:avLst/>
            <a:gdLst>
              <a:gd name="G0" fmla="+- 21473 0 0"/>
              <a:gd name="G1" fmla="+- 21600 0 0"/>
              <a:gd name="G2" fmla="+- 21600 0 0"/>
              <a:gd name="T0" fmla="*/ 0 w 41948"/>
              <a:gd name="T1" fmla="*/ 19259 h 21600"/>
              <a:gd name="T2" fmla="*/ 41948 w 41948"/>
              <a:gd name="T3" fmla="*/ 14721 h 21600"/>
              <a:gd name="T4" fmla="*/ 21473 w 41948"/>
              <a:gd name="T5" fmla="*/ 21600 h 21600"/>
            </a:gdLst>
            <a:ahLst/>
            <a:cxnLst>
              <a:cxn ang="0">
                <a:pos x="T0" y="T1"/>
              </a:cxn>
              <a:cxn ang="0">
                <a:pos x="T2" y="T3"/>
              </a:cxn>
              <a:cxn ang="0">
                <a:pos x="T4" y="T5"/>
              </a:cxn>
            </a:cxnLst>
            <a:rect l="0" t="0" r="r" b="b"/>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6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8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6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8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8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68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9" grpId="0"/>
      <p:bldP spid="246800" grpId="0"/>
      <p:bldP spid="246829" grpId="0" animBg="1"/>
      <p:bldP spid="246830" grpId="0" animBg="1"/>
      <p:bldP spid="246831" grpId="0" animBg="1"/>
      <p:bldP spid="246832" grpId="0" animBg="1"/>
      <p:bldP spid="246842" grpId="0" animBg="1"/>
      <p:bldP spid="2468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How do we use DAGs?</a:t>
            </a:r>
            <a:endParaRPr lang="en-US" altLang="en-US" sz="1600" b="0" dirty="0"/>
          </a:p>
        </p:txBody>
      </p:sp>
      <p:sp>
        <p:nvSpPr>
          <p:cNvPr id="248841" name="Rectangle 10"/>
          <p:cNvSpPr>
            <a:spLocks noChangeArrowheads="1"/>
          </p:cNvSpPr>
          <p:nvPr/>
        </p:nvSpPr>
        <p:spPr bwMode="auto">
          <a:xfrm>
            <a:off x="76200" y="762000"/>
            <a:ext cx="678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Major Use</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C</a:t>
            </a:r>
            <a:r>
              <a:rPr lang="en-US" altLang="en-US" sz="2000" b="0" dirty="0" smtClean="0">
                <a:solidFill>
                  <a:schemeClr val="tx1"/>
                </a:solidFill>
              </a:rPr>
              <a:t>ausal/etiologic research/inference:  </a:t>
            </a:r>
            <a:r>
              <a:rPr lang="en-US" altLang="en-US" sz="2000" b="0" dirty="0">
                <a:solidFill>
                  <a:schemeClr val="tx1"/>
                </a:solidFill>
              </a:rPr>
              <a:t>Does E cause D?</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Decide what factors to contend with in order to manage (i.e., eliminate or preclude) confounding when investigating the causal relationship between E and D</a:t>
            </a: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48847"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8848" name="Rectangle 10"/>
          <p:cNvSpPr>
            <a:spLocks noChangeArrowheads="1"/>
          </p:cNvSpPr>
          <p:nvPr/>
        </p:nvSpPr>
        <p:spPr bwMode="auto">
          <a:xfrm>
            <a:off x="76200" y="51054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Process</a:t>
            </a:r>
          </a:p>
          <a:p>
            <a:pPr algn="l">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Establish </a:t>
            </a:r>
            <a:r>
              <a:rPr lang="en-US" altLang="en-US" sz="2000" b="0" dirty="0" smtClean="0">
                <a:solidFill>
                  <a:schemeClr val="tx1"/>
                </a:solidFill>
              </a:rPr>
              <a:t>exposure (E) </a:t>
            </a:r>
            <a:r>
              <a:rPr lang="en-US" altLang="en-US" sz="2000" b="0" dirty="0">
                <a:solidFill>
                  <a:schemeClr val="tx1"/>
                </a:solidFill>
              </a:rPr>
              <a:t>and </a:t>
            </a:r>
            <a:r>
              <a:rPr lang="en-US" altLang="en-US" sz="2000" b="0" dirty="0" smtClean="0">
                <a:solidFill>
                  <a:schemeClr val="tx1"/>
                </a:solidFill>
              </a:rPr>
              <a:t>outcome (D)</a:t>
            </a: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Draw all non-causal paths between exposure and outcome</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Via either study design and/or analysis, develop a plan that closes (“blocks”) all the non-causal paths</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If 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066800" y="4343400"/>
            <a:ext cx="4800600" cy="869950"/>
            <a:chOff x="720" y="2688"/>
            <a:chExt cx="3024" cy="548"/>
          </a:xfrm>
        </p:grpSpPr>
        <p:grpSp>
          <p:nvGrpSpPr>
            <p:cNvPr id="248855" name="Group 23"/>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381000" y="2895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6067833">
            <a:off x="881063" y="3690937"/>
            <a:ext cx="838200" cy="6191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37675" name="Text Box 11"/>
          <p:cNvSpPr txBox="1">
            <a:spLocks noChangeArrowheads="1"/>
          </p:cNvSpPr>
          <p:nvPr/>
        </p:nvSpPr>
        <p:spPr bwMode="auto">
          <a:xfrm>
            <a:off x="457200" y="2771775"/>
            <a:ext cx="11430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488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05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1260564"/>
                                        </p:tgtEl>
                                        <p:attrNameLst>
                                          <p:attrName>style.visibility</p:attrName>
                                        </p:attrNameLst>
                                      </p:cBhvr>
                                      <p:to>
                                        <p:strVal val="visible"/>
                                      </p:to>
                                    </p:set>
                                    <p:animEffect transition="in" filter="blinds(horizontal)">
                                      <p:cBhvr>
                                        <p:cTn id="23" dur="500"/>
                                        <p:tgtEl>
                                          <p:spTgt spid="126056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26056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65" grpId="0" animBg="1"/>
      <p:bldP spid="248847" grpId="0"/>
      <p:bldP spid="248848" grpId="0"/>
      <p:bldP spid="1260564" grpId="0"/>
      <p:bldP spid="2" grpId="0" animBg="1"/>
      <p:bldP spid="1260568" grpId="0" animBg="1"/>
      <p:bldP spid="113767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228600"/>
            <a:ext cx="5830888" cy="1066800"/>
          </a:xfrm>
        </p:spPr>
        <p:txBody>
          <a:bodyPr/>
          <a:lstStyle/>
          <a:p>
            <a:r>
              <a:rPr lang="en-US" altLang="en-US" sz="2800" dirty="0" smtClean="0"/>
              <a:t>Informal Conventions on DAGs</a:t>
            </a:r>
            <a:endParaRPr lang="en-US" altLang="en-US" sz="2800" dirty="0" smtClean="0"/>
          </a:p>
        </p:txBody>
      </p:sp>
      <p:sp>
        <p:nvSpPr>
          <p:cNvPr id="354307" name="Rectangle 3"/>
          <p:cNvSpPr>
            <a:spLocks noGrp="1" noChangeArrowheads="1"/>
          </p:cNvSpPr>
          <p:nvPr>
            <p:ph type="body" idx="1"/>
          </p:nvPr>
        </p:nvSpPr>
        <p:spPr>
          <a:xfrm>
            <a:off x="228600" y="1066800"/>
            <a:ext cx="6477000" cy="6781800"/>
          </a:xfrm>
        </p:spPr>
        <p:txBody>
          <a:bodyPr/>
          <a:lstStyle/>
          <a:p>
            <a:r>
              <a:rPr lang="en-US" altLang="en-US" sz="2400" dirty="0" smtClean="0"/>
              <a:t>Because DAGS are a new field in epidemiology/clinical research, there are evolving conventions.</a:t>
            </a:r>
          </a:p>
          <a:p>
            <a:r>
              <a:rPr lang="en-US" altLang="en-US" sz="2400" dirty="0" smtClean="0"/>
              <a:t>We will use the following:</a:t>
            </a:r>
          </a:p>
          <a:p>
            <a:r>
              <a:rPr lang="en-US" altLang="en-US" sz="2400" dirty="0" smtClean="0"/>
              <a:t>DAGs are read loosely from left to right.</a:t>
            </a:r>
            <a:r>
              <a:rPr lang="en-US" altLang="en-US" sz="2400" dirty="0" smtClean="0"/>
              <a:t> </a:t>
            </a:r>
          </a:p>
          <a:p>
            <a:pPr lvl="1"/>
            <a:r>
              <a:rPr lang="en-US" altLang="en-US" sz="2400" dirty="0"/>
              <a:t>e</a:t>
            </a:r>
            <a:r>
              <a:rPr lang="en-US" altLang="en-US" sz="2400" dirty="0" smtClean="0"/>
              <a:t>arlier occurring events in time are shown on the left. </a:t>
            </a:r>
          </a:p>
          <a:p>
            <a:pPr lvl="1"/>
            <a:endParaRPr lang="en-US" altLang="en-US" sz="2400" dirty="0" smtClean="0"/>
          </a:p>
          <a:p>
            <a:r>
              <a:rPr lang="en-US" altLang="en-US" sz="2400" dirty="0" smtClean="0"/>
              <a:t>A box around a     node      signifies                                                   </a:t>
            </a:r>
          </a:p>
          <a:p>
            <a:endParaRPr lang="en-US" altLang="en-US" sz="800" dirty="0"/>
          </a:p>
          <a:p>
            <a:pPr marL="336550" indent="-336550">
              <a:buNone/>
              <a:tabLst>
                <a:tab pos="336550" algn="l"/>
              </a:tabLst>
            </a:pPr>
            <a:r>
              <a:rPr lang="en-US" altLang="en-US" sz="2400" dirty="0" smtClean="0"/>
              <a:t>	“conditioning” on the variable, which means to hold it constant</a:t>
            </a:r>
          </a:p>
          <a:p>
            <a:pPr lvl="1"/>
            <a:r>
              <a:rPr lang="en-US" altLang="en-US" sz="2400" dirty="0"/>
              <a:t>e</a:t>
            </a:r>
            <a:r>
              <a:rPr lang="en-US" altLang="en-US" sz="2400" dirty="0" smtClean="0"/>
              <a:t>ither through restriction, matching, stratification, or mathematical regression</a:t>
            </a:r>
          </a:p>
        </p:txBody>
      </p:sp>
      <p:sp>
        <p:nvSpPr>
          <p:cNvPr id="4" name="Text Box 11"/>
          <p:cNvSpPr txBox="1">
            <a:spLocks noChangeArrowheads="1"/>
          </p:cNvSpPr>
          <p:nvPr/>
        </p:nvSpPr>
        <p:spPr bwMode="auto">
          <a:xfrm>
            <a:off x="2895600" y="4676775"/>
            <a:ext cx="11430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How do we use DAGs?</a:t>
            </a:r>
            <a:endParaRPr lang="en-US" altLang="en-US" sz="1600" b="0" dirty="0"/>
          </a:p>
        </p:txBody>
      </p:sp>
      <p:sp>
        <p:nvSpPr>
          <p:cNvPr id="252931" name="Rectangle 10"/>
          <p:cNvSpPr>
            <a:spLocks noChangeArrowheads="1"/>
          </p:cNvSpPr>
          <p:nvPr/>
        </p:nvSpPr>
        <p:spPr bwMode="auto">
          <a:xfrm>
            <a:off x="76200" y="9906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300" b="0" dirty="0">
                <a:solidFill>
                  <a:schemeClr val="tx1"/>
                </a:solidFill>
              </a:rPr>
              <a:t>For causal/etiologic research:  Does E cause D?</a:t>
            </a:r>
          </a:p>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52933"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2934" name="Rectangle 10"/>
          <p:cNvSpPr>
            <a:spLocks noChangeArrowheads="1"/>
          </p:cNvSpPr>
          <p:nvPr/>
        </p:nvSpPr>
        <p:spPr bwMode="auto">
          <a:xfrm>
            <a:off x="76200" y="56388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r>
              <a:rPr lang="en-US" altLang="en-US" sz="2400" b="0" dirty="0"/>
              <a:t>Smoking is a “common cause” of matches &amp; lung cancer</a:t>
            </a:r>
            <a:endParaRPr lang="en-US" altLang="en-US" sz="2400" b="0" dirty="0">
              <a:solidFill>
                <a:schemeClr val="tx1"/>
              </a:solidFill>
            </a:endParaRPr>
          </a:p>
          <a:p>
            <a:pPr algn="l">
              <a:spcBef>
                <a:spcPct val="20000"/>
              </a:spcBef>
              <a:spcAft>
                <a:spcPct val="50000"/>
              </a:spcAft>
              <a:buClr>
                <a:schemeClr val="accent2"/>
              </a:buClr>
              <a:buSzPct val="75000"/>
              <a:buFont typeface="Symbol" pitchFamily="18" charset="2"/>
              <a:buChar char="·"/>
            </a:pPr>
            <a:r>
              <a:rPr lang="en-US" altLang="en-US" sz="2400" b="0" dirty="0"/>
              <a:t>Controlling for smoking blocks the non-causal (backdoor) path and </a:t>
            </a:r>
            <a:r>
              <a:rPr lang="en-US" altLang="en-US" sz="2400" b="0" dirty="0"/>
              <a:t>unconfounds</a:t>
            </a:r>
            <a:r>
              <a:rPr lang="en-US" altLang="en-US" sz="2400" b="0" dirty="0"/>
              <a:t> relationship</a:t>
            </a:r>
          </a:p>
        </p:txBody>
      </p:sp>
      <p:sp>
        <p:nvSpPr>
          <p:cNvPr id="1260548" name="Line 4"/>
          <p:cNvSpPr>
            <a:spLocks noChangeShapeType="1"/>
          </p:cNvSpPr>
          <p:nvPr/>
        </p:nvSpPr>
        <p:spPr bwMode="auto">
          <a:xfrm>
            <a:off x="2438400" y="4648200"/>
            <a:ext cx="2819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3276600"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260551" name="Text Box 7"/>
          <p:cNvSpPr txBox="1">
            <a:spLocks noChangeArrowheads="1"/>
          </p:cNvSpPr>
          <p:nvPr/>
        </p:nvSpPr>
        <p:spPr bwMode="auto">
          <a:xfrm flipH="1">
            <a:off x="777875" y="4419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Matches</a:t>
            </a:r>
            <a:endParaRPr lang="en-US" altLang="en-US" sz="1600" b="0" dirty="0"/>
          </a:p>
        </p:txBody>
      </p:sp>
      <p:sp>
        <p:nvSpPr>
          <p:cNvPr id="1260552" name="Text Box 8"/>
          <p:cNvSpPr txBox="1">
            <a:spLocks noChangeArrowheads="1"/>
          </p:cNvSpPr>
          <p:nvPr/>
        </p:nvSpPr>
        <p:spPr bwMode="auto">
          <a:xfrm flipH="1">
            <a:off x="5184775" y="413067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Lung Cancer</a:t>
            </a:r>
            <a:endParaRPr lang="en-US" altLang="en-US" sz="1600" b="0" dirty="0"/>
          </a:p>
        </p:txBody>
      </p:sp>
      <p:sp>
        <p:nvSpPr>
          <p:cNvPr id="1260564" name="Text Box 20"/>
          <p:cNvSpPr txBox="1">
            <a:spLocks noChangeArrowheads="1"/>
          </p:cNvSpPr>
          <p:nvPr/>
        </p:nvSpPr>
        <p:spPr bwMode="auto">
          <a:xfrm flipH="1">
            <a:off x="304800" y="2667000"/>
            <a:ext cx="18288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Smoking</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6067833">
            <a:off x="543720" y="3513931"/>
            <a:ext cx="107156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37675" name="Text Box 11"/>
          <p:cNvSpPr txBox="1">
            <a:spLocks noChangeArrowheads="1"/>
          </p:cNvSpPr>
          <p:nvPr/>
        </p:nvSpPr>
        <p:spPr bwMode="auto">
          <a:xfrm>
            <a:off x="304800" y="2362200"/>
            <a:ext cx="18288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2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How do we use DAGs?</a:t>
            </a:r>
            <a:endParaRPr lang="en-US" altLang="en-US" sz="1600" b="0" dirty="0"/>
          </a:p>
        </p:txBody>
      </p:sp>
      <p:sp>
        <p:nvSpPr>
          <p:cNvPr id="254979" name="Rectangle 10"/>
          <p:cNvSpPr>
            <a:spLocks noChangeArrowheads="1"/>
          </p:cNvSpPr>
          <p:nvPr/>
        </p:nvSpPr>
        <p:spPr bwMode="auto">
          <a:xfrm>
            <a:off x="76200" y="9906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300" b="0" dirty="0">
                <a:solidFill>
                  <a:schemeClr val="tx1"/>
                </a:solidFill>
              </a:rPr>
              <a:t>For causal/etiologic research:  Does E cause D?</a:t>
            </a:r>
          </a:p>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254981"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4982" name="Rectangle 10"/>
          <p:cNvSpPr>
            <a:spLocks noChangeArrowheads="1"/>
          </p:cNvSpPr>
          <p:nvPr/>
        </p:nvSpPr>
        <p:spPr bwMode="auto">
          <a:xfrm>
            <a:off x="76200" y="56388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400" b="0" dirty="0"/>
              <a:t>A genetic factor is a “common cause” of multivitamins use &amp; birth defects</a:t>
            </a:r>
            <a:endParaRPr lang="en-US" altLang="en-US" sz="2400" b="0" dirty="0">
              <a:solidFill>
                <a:schemeClr val="tx1"/>
              </a:solidFill>
            </a:endParaRPr>
          </a:p>
          <a:p>
            <a:pPr algn="l">
              <a:spcBef>
                <a:spcPct val="20000"/>
              </a:spcBef>
              <a:spcAft>
                <a:spcPct val="50000"/>
              </a:spcAft>
              <a:buClr>
                <a:schemeClr val="accent2"/>
              </a:buClr>
              <a:buSzPct val="75000"/>
              <a:buFont typeface="Symbol" pitchFamily="18" charset="2"/>
              <a:buChar char="·"/>
            </a:pPr>
            <a:r>
              <a:rPr lang="en-US" altLang="en-US" sz="2400" b="0" dirty="0"/>
              <a:t>Controlling for history of birth defects blocks the non-causal (backdoor) path and </a:t>
            </a:r>
            <a:r>
              <a:rPr lang="en-US" altLang="en-US" sz="2400" b="0" dirty="0"/>
              <a:t>unconfounds</a:t>
            </a:r>
            <a:r>
              <a:rPr lang="en-US" altLang="en-US" sz="2400" b="0" dirty="0"/>
              <a:t> relationship</a:t>
            </a:r>
          </a:p>
        </p:txBody>
      </p:sp>
      <p:sp>
        <p:nvSpPr>
          <p:cNvPr id="1137675" name="Text Box 11"/>
          <p:cNvSpPr txBox="1">
            <a:spLocks noChangeArrowheads="1"/>
          </p:cNvSpPr>
          <p:nvPr/>
        </p:nvSpPr>
        <p:spPr bwMode="auto">
          <a:xfrm>
            <a:off x="488560" y="2933064"/>
            <a:ext cx="2368101" cy="89255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1600" dirty="0"/>
          </a:p>
        </p:txBody>
      </p:sp>
      <p:grpSp>
        <p:nvGrpSpPr>
          <p:cNvPr id="3" name="Group 2"/>
          <p:cNvGrpSpPr/>
          <p:nvPr/>
        </p:nvGrpSpPr>
        <p:grpSpPr>
          <a:xfrm>
            <a:off x="-76200" y="1600200"/>
            <a:ext cx="6861176" cy="3613150"/>
            <a:chOff x="-76200" y="1600200"/>
            <a:chExt cx="6861176" cy="3613150"/>
          </a:xfrm>
        </p:grpSpPr>
        <p:sp>
          <p:nvSpPr>
            <p:cNvPr id="1260548" name="Line 4"/>
            <p:cNvSpPr>
              <a:spLocks noChangeShapeType="1"/>
            </p:cNvSpPr>
            <p:nvPr/>
          </p:nvSpPr>
          <p:spPr bwMode="auto">
            <a:xfrm>
              <a:off x="3810000"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260550" name="Text Box 6"/>
            <p:cNvSpPr txBox="1">
              <a:spLocks noChangeArrowheads="1"/>
            </p:cNvSpPr>
            <p:nvPr/>
          </p:nvSpPr>
          <p:spPr bwMode="auto">
            <a:xfrm>
              <a:off x="3962400"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260551" name="Text Box 7"/>
            <p:cNvSpPr txBox="1">
              <a:spLocks noChangeArrowheads="1"/>
            </p:cNvSpPr>
            <p:nvPr/>
          </p:nvSpPr>
          <p:spPr bwMode="auto">
            <a:xfrm flipH="1">
              <a:off x="1447800" y="4206875"/>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Multivitamin Use</a:t>
              </a:r>
              <a:endParaRPr lang="en-US" altLang="en-US" sz="1600" b="0" dirty="0"/>
            </a:p>
          </p:txBody>
        </p:sp>
        <p:sp>
          <p:nvSpPr>
            <p:cNvPr id="1260552" name="Text Box 8"/>
            <p:cNvSpPr txBox="1">
              <a:spLocks noChangeArrowheads="1"/>
            </p:cNvSpPr>
            <p:nvPr/>
          </p:nvSpPr>
          <p:spPr bwMode="auto">
            <a:xfrm flipH="1">
              <a:off x="5186363" y="413067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Birth Defects</a:t>
              </a:r>
              <a:endParaRPr lang="en-US" altLang="en-US" sz="1600" b="0" dirty="0"/>
            </a:p>
          </p:txBody>
        </p:sp>
        <p:sp>
          <p:nvSpPr>
            <p:cNvPr id="1260568" name="Freeform 24"/>
            <p:cNvSpPr>
              <a:spLocks/>
            </p:cNvSpPr>
            <p:nvPr/>
          </p:nvSpPr>
          <p:spPr bwMode="auto">
            <a:xfrm rot="10021378">
              <a:off x="1616184" y="2475913"/>
              <a:ext cx="45719" cy="54689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1260565" name="Freeform 21"/>
            <p:cNvSpPr>
              <a:spLocks/>
            </p:cNvSpPr>
            <p:nvPr/>
          </p:nvSpPr>
          <p:spPr bwMode="auto">
            <a:xfrm rot="1907457" flipV="1">
              <a:off x="1761819" y="3858985"/>
              <a:ext cx="344009" cy="34335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1204228" name="Text Box 4"/>
            <p:cNvSpPr txBox="1">
              <a:spLocks noChangeArrowheads="1"/>
            </p:cNvSpPr>
            <p:nvPr/>
          </p:nvSpPr>
          <p:spPr bwMode="auto">
            <a:xfrm>
              <a:off x="381000" y="2895600"/>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History of birth defects</a:t>
              </a:r>
              <a:endParaRPr lang="en-US" altLang="en-US" sz="1600" b="0" dirty="0"/>
            </a:p>
          </p:txBody>
        </p:sp>
        <p:sp>
          <p:nvSpPr>
            <p:cNvPr id="1204235" name="Text Box 11"/>
            <p:cNvSpPr txBox="1">
              <a:spLocks noChangeArrowheads="1"/>
            </p:cNvSpPr>
            <p:nvPr/>
          </p:nvSpPr>
          <p:spPr bwMode="auto">
            <a:xfrm>
              <a:off x="-76200" y="1600200"/>
              <a:ext cx="33528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accent2"/>
                  </a:solidFill>
                </a:rPr>
                <a:t>Genetic Factor (not measured)</a:t>
              </a:r>
              <a:endParaRPr lang="en-US" altLang="en-US" sz="1600" b="0" dirty="0"/>
            </a:p>
          </p:txBody>
        </p:sp>
        <p:sp>
          <p:nvSpPr>
            <p:cNvPr id="2" name="Freeform 24"/>
            <p:cNvSpPr>
              <a:spLocks/>
            </p:cNvSpPr>
            <p:nvPr/>
          </p:nvSpPr>
          <p:spPr bwMode="auto">
            <a:xfrm rot="6067833">
              <a:off x="3920857" y="1828490"/>
              <a:ext cx="991146" cy="298433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609600" y="304800"/>
            <a:ext cx="5830888" cy="533400"/>
          </a:xfrm>
          <a:noFill/>
        </p:spPr>
        <p:txBody>
          <a:bodyPr/>
          <a:lstStyle/>
          <a:p>
            <a:r>
              <a:rPr lang="en-US" altLang="en-US" dirty="0" smtClean="0"/>
              <a:t>Smoking,  Matches, and Lung Cancer</a:t>
            </a:r>
          </a:p>
        </p:txBody>
      </p:sp>
      <p:graphicFrame>
        <p:nvGraphicFramePr>
          <p:cNvPr id="3074" name="Object 4"/>
          <p:cNvGraphicFramePr>
            <a:graphicFrameLocks/>
          </p:cNvGraphicFramePr>
          <p:nvPr/>
        </p:nvGraphicFramePr>
        <p:xfrm>
          <a:off x="685800" y="1068388"/>
          <a:ext cx="4378325" cy="1751012"/>
        </p:xfrm>
        <a:graphic>
          <a:graphicData uri="http://schemas.openxmlformats.org/presentationml/2006/ole">
            <mc:AlternateContent xmlns:mc="http://schemas.openxmlformats.org/markup-compatibility/2006">
              <mc:Choice xmlns:v="urn:schemas-microsoft-com:vml" Requires="v">
                <p:oleObj spid="_x0000_s3141" name="Document" r:id="rId4" imgW="4462200" imgH="1781640" progId="Word.Document.8">
                  <p:embed/>
                </p:oleObj>
              </mc:Choice>
              <mc:Fallback>
                <p:oleObj name="Document" r:id="rId4" imgW="4462200" imgH="1781640" progId="Word.Documen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8388"/>
                        <a:ext cx="43783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p:cNvGraphicFramePr>
          <p:nvPr/>
        </p:nvGraphicFramePr>
        <p:xfrm>
          <a:off x="0" y="2895600"/>
          <a:ext cx="3717925" cy="1196975"/>
        </p:xfrm>
        <a:graphic>
          <a:graphicData uri="http://schemas.openxmlformats.org/presentationml/2006/ole">
            <mc:AlternateContent xmlns:mc="http://schemas.openxmlformats.org/markup-compatibility/2006">
              <mc:Choice xmlns:v="urn:schemas-microsoft-com:vml" Requires="v">
                <p:oleObj spid="_x0000_s3142" name="Document" r:id="rId6" imgW="4194000" imgH="1356480" progId="Word.Document.8">
                  <p:embed/>
                </p:oleObj>
              </mc:Choice>
              <mc:Fallback>
                <p:oleObj name="Document" r:id="rId6" imgW="4194000" imgH="1356480" progId="Word.Document.8">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956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Line 6"/>
          <p:cNvSpPr>
            <a:spLocks noChangeShapeType="1"/>
          </p:cNvSpPr>
          <p:nvPr/>
        </p:nvSpPr>
        <p:spPr bwMode="auto">
          <a:xfrm flipH="1">
            <a:off x="3048000" y="2209800"/>
            <a:ext cx="4572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079" name="Line 7"/>
          <p:cNvSpPr>
            <a:spLocks noChangeShapeType="1"/>
          </p:cNvSpPr>
          <p:nvPr/>
        </p:nvSpPr>
        <p:spPr bwMode="auto">
          <a:xfrm>
            <a:off x="3505200" y="2209800"/>
            <a:ext cx="5334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080" name="Text Box 9"/>
          <p:cNvSpPr txBox="1">
            <a:spLocks noChangeArrowheads="1"/>
          </p:cNvSpPr>
          <p:nvPr/>
        </p:nvSpPr>
        <p:spPr bwMode="auto">
          <a:xfrm>
            <a:off x="304800" y="2209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Stratified</a:t>
            </a:r>
            <a:endParaRPr lang="en-US" altLang="en-US" sz="1600" b="0" dirty="0">
              <a:solidFill>
                <a:schemeClr val="tx1"/>
              </a:solidFill>
              <a:latin typeface="Times New Roman" pitchFamily="18" charset="0"/>
            </a:endParaRPr>
          </a:p>
        </p:txBody>
      </p:sp>
      <p:sp>
        <p:nvSpPr>
          <p:cNvPr id="3081" name="Text Box 10"/>
          <p:cNvSpPr>
            <a:spLocks noChangeArrowheads="1"/>
          </p:cNvSpPr>
          <p:nvPr>
            <p:ph type="body" idx="1"/>
          </p:nvPr>
        </p:nvSpPr>
        <p:spPr>
          <a:xfrm>
            <a:off x="533400" y="1600200"/>
            <a:ext cx="5830888" cy="6781800"/>
          </a:xfrm>
          <a:noFill/>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082" name="Text Box 11"/>
          <p:cNvSpPr txBox="1">
            <a:spLocks noChangeArrowheads="1"/>
          </p:cNvSpPr>
          <p:nvPr/>
        </p:nvSpPr>
        <p:spPr bwMode="auto">
          <a:xfrm>
            <a:off x="304800" y="9144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3083" name="Text Box 12"/>
          <p:cNvSpPr txBox="1">
            <a:spLocks noChangeArrowheads="1"/>
          </p:cNvSpPr>
          <p:nvPr/>
        </p:nvSpPr>
        <p:spPr bwMode="auto">
          <a:xfrm>
            <a:off x="4114800" y="2286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b="0" dirty="0">
                <a:solidFill>
                  <a:schemeClr val="tx1"/>
                </a:solidFill>
                <a:latin typeface="Times New Roman" pitchFamily="18" charset="0"/>
              </a:rPr>
              <a:t>Non-Smokers</a:t>
            </a:r>
          </a:p>
        </p:txBody>
      </p:sp>
      <p:sp>
        <p:nvSpPr>
          <p:cNvPr id="3084" name="Text Box 13"/>
          <p:cNvSpPr txBox="1">
            <a:spLocks noChangeArrowheads="1"/>
          </p:cNvSpPr>
          <p:nvPr/>
        </p:nvSpPr>
        <p:spPr bwMode="auto">
          <a:xfrm>
            <a:off x="1752600" y="2286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b="0" dirty="0">
                <a:solidFill>
                  <a:schemeClr val="tx1"/>
                </a:solidFill>
                <a:latin typeface="Times New Roman" pitchFamily="18" charset="0"/>
              </a:rPr>
              <a:t>Smokers</a:t>
            </a:r>
          </a:p>
        </p:txBody>
      </p:sp>
      <p:sp>
        <p:nvSpPr>
          <p:cNvPr id="3085" name="Text Box 14"/>
          <p:cNvSpPr txBox="1">
            <a:spLocks noChangeArrowheads="1"/>
          </p:cNvSpPr>
          <p:nvPr/>
        </p:nvSpPr>
        <p:spPr bwMode="auto">
          <a:xfrm>
            <a:off x="5181600" y="17526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dirty="0">
                <a:solidFill>
                  <a:schemeClr val="tx1"/>
                </a:solidFill>
                <a:latin typeface="Times New Roman" pitchFamily="18" charset="0"/>
              </a:rPr>
              <a:t>OR </a:t>
            </a:r>
            <a:r>
              <a:rPr lang="en-US" altLang="en-US" sz="2000" baseline="-25000" dirty="0">
                <a:solidFill>
                  <a:schemeClr val="tx1"/>
                </a:solidFill>
                <a:latin typeface="Times New Roman" pitchFamily="18" charset="0"/>
              </a:rPr>
              <a:t>crude</a:t>
            </a:r>
          </a:p>
        </p:txBody>
      </p:sp>
      <p:sp>
        <p:nvSpPr>
          <p:cNvPr id="3086" name="Text Box 21"/>
          <p:cNvSpPr txBox="1">
            <a:spLocks noChangeArrowheads="1"/>
          </p:cNvSpPr>
          <p:nvPr/>
        </p:nvSpPr>
        <p:spPr bwMode="auto">
          <a:xfrm>
            <a:off x="1143000" y="4038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400" dirty="0">
                <a:solidFill>
                  <a:schemeClr val="tx1"/>
                </a:solidFill>
                <a:latin typeface="Times New Roman" pitchFamily="18" charset="0"/>
              </a:rPr>
              <a:t> = </a:t>
            </a:r>
            <a:r>
              <a:rPr lang="en-US" altLang="en-US" sz="1400" dirty="0">
                <a:solidFill>
                  <a:schemeClr val="tx1"/>
                </a:solidFill>
                <a:latin typeface="Times New Roman" pitchFamily="18" charset="0"/>
              </a:rPr>
              <a:t>OR</a:t>
            </a:r>
            <a:r>
              <a:rPr lang="en-US" altLang="en-US" sz="2000" baseline="-25000" dirty="0">
                <a:solidFill>
                  <a:schemeClr val="tx1"/>
                </a:solidFill>
                <a:latin typeface="Times New Roman" pitchFamily="18" charset="0"/>
              </a:rPr>
              <a:t>smokers</a:t>
            </a:r>
            <a:endParaRPr lang="en-US" altLang="en-US" sz="1400" dirty="0">
              <a:solidFill>
                <a:schemeClr val="tx1"/>
              </a:solidFill>
              <a:latin typeface="Times New Roman" pitchFamily="18" charset="0"/>
            </a:endParaRPr>
          </a:p>
        </p:txBody>
      </p:sp>
      <p:sp>
        <p:nvSpPr>
          <p:cNvPr id="3087" name="Text Box 23"/>
          <p:cNvSpPr txBox="1">
            <a:spLocks noChangeArrowheads="1"/>
          </p:cNvSpPr>
          <p:nvPr/>
        </p:nvSpPr>
        <p:spPr bwMode="auto">
          <a:xfrm>
            <a:off x="4191000" y="41148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400" dirty="0">
                <a:solidFill>
                  <a:schemeClr val="tx1"/>
                </a:solidFill>
                <a:latin typeface="Times New Roman" pitchFamily="18" charset="0"/>
              </a:rPr>
              <a:t> = </a:t>
            </a:r>
            <a:r>
              <a:rPr lang="en-US" altLang="en-US" sz="1400" dirty="0">
                <a:solidFill>
                  <a:schemeClr val="tx1"/>
                </a:solidFill>
                <a:latin typeface="Times New Roman" pitchFamily="18" charset="0"/>
              </a:rPr>
              <a:t>OR</a:t>
            </a:r>
            <a:r>
              <a:rPr lang="en-US" altLang="en-US" sz="2000" baseline="-25000" dirty="0">
                <a:solidFill>
                  <a:schemeClr val="tx1"/>
                </a:solidFill>
                <a:latin typeface="Times New Roman" pitchFamily="18" charset="0"/>
              </a:rPr>
              <a:t>non</a:t>
            </a:r>
            <a:r>
              <a:rPr lang="en-US" altLang="en-US" sz="1400" baseline="-25000" dirty="0">
                <a:solidFill>
                  <a:schemeClr val="tx1"/>
                </a:solidFill>
                <a:latin typeface="Times New Roman" pitchFamily="18" charset="0"/>
              </a:rPr>
              <a:t>-</a:t>
            </a:r>
            <a:r>
              <a:rPr lang="en-US" altLang="en-US" sz="2000" baseline="-25000" dirty="0">
                <a:solidFill>
                  <a:schemeClr val="tx1"/>
                </a:solidFill>
                <a:latin typeface="Times New Roman" pitchFamily="18" charset="0"/>
              </a:rPr>
              <a:t>smokers</a:t>
            </a:r>
            <a:endParaRPr lang="en-US" altLang="en-US" sz="1400" dirty="0">
              <a:solidFill>
                <a:schemeClr val="tx1"/>
              </a:solidFill>
              <a:latin typeface="Times New Roman" pitchFamily="18" charset="0"/>
            </a:endParaRPr>
          </a:p>
        </p:txBody>
      </p:sp>
      <p:sp>
        <p:nvSpPr>
          <p:cNvPr id="3088" name="Rectangle 24"/>
          <p:cNvSpPr>
            <a:spLocks noChangeArrowheads="1"/>
          </p:cNvSpPr>
          <p:nvPr/>
        </p:nvSpPr>
        <p:spPr bwMode="auto">
          <a:xfrm>
            <a:off x="381000" y="4572000"/>
            <a:ext cx="624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000" b="0" i="1" dirty="0">
                <a:solidFill>
                  <a:schemeClr val="tx1"/>
                </a:solidFill>
              </a:rPr>
              <a:t>Stratification</a:t>
            </a:r>
            <a:r>
              <a:rPr lang="en-US" altLang="en-US" sz="2000" b="0" dirty="0">
                <a:solidFill>
                  <a:schemeClr val="tx1"/>
                </a:solidFill>
              </a:rPr>
              <a:t> produces two 2-by-2 tables</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In each stratum, all subjects are homogeneous with respect to </a:t>
            </a:r>
            <a:r>
              <a:rPr lang="en-US" altLang="en-US" sz="2000" b="0" dirty="0" smtClean="0">
                <a:solidFill>
                  <a:schemeClr val="tx1"/>
                </a:solidFill>
              </a:rPr>
              <a:t>smoking status</a:t>
            </a: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We have </a:t>
            </a:r>
            <a:r>
              <a:rPr lang="en-US" altLang="en-US" sz="2000" dirty="0">
                <a:solidFill>
                  <a:schemeClr val="tx1"/>
                </a:solidFill>
              </a:rPr>
              <a:t>stratified</a:t>
            </a:r>
            <a:r>
              <a:rPr lang="en-US" altLang="en-US" sz="2000" b="0" dirty="0">
                <a:solidFill>
                  <a:schemeClr val="tx1"/>
                </a:solidFill>
              </a:rPr>
              <a:t>, </a:t>
            </a:r>
            <a:r>
              <a:rPr lang="en-US" altLang="en-US" sz="2000" dirty="0">
                <a:solidFill>
                  <a:schemeClr val="tx1"/>
                </a:solidFill>
              </a:rPr>
              <a:t>adjusted,</a:t>
            </a:r>
            <a:r>
              <a:rPr lang="en-US" altLang="en-US" sz="2000" b="0" dirty="0">
                <a:solidFill>
                  <a:schemeClr val="tx1"/>
                </a:solidFill>
              </a:rPr>
              <a:t> </a:t>
            </a:r>
            <a:r>
              <a:rPr lang="en-US" altLang="en-US" sz="2000" dirty="0">
                <a:solidFill>
                  <a:schemeClr val="tx1"/>
                </a:solidFill>
              </a:rPr>
              <a:t>controlled</a:t>
            </a:r>
            <a:r>
              <a:rPr lang="en-US" altLang="en-US" sz="2000" b="0" dirty="0">
                <a:solidFill>
                  <a:schemeClr val="tx1"/>
                </a:solidFill>
              </a:rPr>
              <a:t>, or </a:t>
            </a:r>
            <a:r>
              <a:rPr lang="en-US" altLang="en-US" sz="2000" dirty="0">
                <a:solidFill>
                  <a:schemeClr val="tx1"/>
                </a:solidFill>
              </a:rPr>
              <a:t>conditioned</a:t>
            </a:r>
            <a:r>
              <a:rPr lang="en-US" altLang="en-US" sz="2000" b="0" dirty="0">
                <a:solidFill>
                  <a:schemeClr val="tx1"/>
                </a:solidFill>
              </a:rPr>
              <a:t> for smoking </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crude</a:t>
            </a:r>
            <a:r>
              <a:rPr lang="en-US" altLang="en-US" sz="2000" b="0" dirty="0">
                <a:solidFill>
                  <a:schemeClr val="tx1"/>
                </a:solidFill>
              </a:rPr>
              <a:t> 	= 8.8 (7.2, 10.9)</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smokers</a:t>
            </a:r>
            <a:r>
              <a:rPr lang="en-US" altLang="en-US" sz="2000" b="0" dirty="0">
                <a:solidFill>
                  <a:schemeClr val="tx1"/>
                </a:solidFill>
              </a:rPr>
              <a:t> 	= 1.0 </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non</a:t>
            </a:r>
            <a:r>
              <a:rPr lang="en-US" altLang="en-US" sz="2000" b="0" baseline="-25000" dirty="0">
                <a:solidFill>
                  <a:schemeClr val="tx1"/>
                </a:solidFill>
              </a:rPr>
              <a:t>-smoker	</a:t>
            </a:r>
            <a:r>
              <a:rPr lang="en-US" altLang="en-US" sz="2000" b="0" dirty="0">
                <a:solidFill>
                  <a:schemeClr val="tx1"/>
                </a:solidFill>
              </a:rPr>
              <a:t>= 1.0 </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adjusted      </a:t>
            </a:r>
            <a:r>
              <a:rPr lang="en-US" altLang="en-US" sz="2000" b="0" dirty="0">
                <a:solidFill>
                  <a:schemeClr val="tx1"/>
                </a:solidFill>
              </a:rPr>
              <a:t>= 1.0 (0.5, 2.0)</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3076" name="Object 25"/>
          <p:cNvGraphicFramePr>
            <a:graphicFrameLocks/>
          </p:cNvGraphicFramePr>
          <p:nvPr/>
        </p:nvGraphicFramePr>
        <p:xfrm>
          <a:off x="3352800" y="2895600"/>
          <a:ext cx="3505200" cy="1196975"/>
        </p:xfrm>
        <a:graphic>
          <a:graphicData uri="http://schemas.openxmlformats.org/presentationml/2006/ole">
            <mc:AlternateContent xmlns:mc="http://schemas.openxmlformats.org/markup-compatibility/2006">
              <mc:Choice xmlns:v="urn:schemas-microsoft-com:vml" Requires="v">
                <p:oleObj spid="_x0000_s3143" name="Document" r:id="rId8" imgW="4194000" imgH="1356480" progId="Word.Document.8">
                  <p:embed/>
                </p:oleObj>
              </mc:Choice>
              <mc:Fallback>
                <p:oleObj name="Document" r:id="rId8" imgW="4194000" imgH="1356480" progId="Word.Document.8">
                  <p:embed/>
                  <p:pic>
                    <p:nvPicPr>
                      <p:cNvPr id="0" name="Object 2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956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How do we use DAGs?</a:t>
            </a:r>
            <a:endParaRPr lang="en-US" altLang="en-US" sz="1600" b="0" dirty="0"/>
          </a:p>
        </p:txBody>
      </p:sp>
      <p:sp>
        <p:nvSpPr>
          <p:cNvPr id="276483" name="Rectangle 10"/>
          <p:cNvSpPr>
            <a:spLocks noChangeArrowheads="1"/>
          </p:cNvSpPr>
          <p:nvPr/>
        </p:nvSpPr>
        <p:spPr bwMode="auto">
          <a:xfrm>
            <a:off x="76200" y="7620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300" b="0" dirty="0">
                <a:solidFill>
                  <a:schemeClr val="tx1"/>
                </a:solidFill>
              </a:rPr>
              <a:t>For causal/etiologic research:  Does E cause D?</a:t>
            </a:r>
          </a:p>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276484"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6485" name="Rectangle 10"/>
          <p:cNvSpPr>
            <a:spLocks noChangeArrowheads="1"/>
          </p:cNvSpPr>
          <p:nvPr/>
        </p:nvSpPr>
        <p:spPr bwMode="auto">
          <a:xfrm>
            <a:off x="76200" y="56388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400" b="0" dirty="0"/>
              <a:t>An unmeasured biologic factor is a “common cause” of sexual activity &amp; mortality</a:t>
            </a:r>
            <a:endParaRPr lang="en-US" altLang="en-US" sz="2400" b="0" dirty="0">
              <a:solidFill>
                <a:schemeClr val="tx1"/>
              </a:solidFill>
            </a:endParaRPr>
          </a:p>
          <a:p>
            <a:pPr algn="l">
              <a:spcBef>
                <a:spcPct val="20000"/>
              </a:spcBef>
              <a:spcAft>
                <a:spcPct val="50000"/>
              </a:spcAft>
              <a:buClr>
                <a:schemeClr val="accent2"/>
              </a:buClr>
              <a:buSzPct val="75000"/>
              <a:buFont typeface="Symbol" pitchFamily="18" charset="2"/>
              <a:buChar char="·"/>
            </a:pPr>
            <a:r>
              <a:rPr lang="en-US" altLang="en-US" sz="2400" b="0" dirty="0"/>
              <a:t>Controlling for self-reported general health blocks the non-causal (backdoor) path and </a:t>
            </a:r>
            <a:r>
              <a:rPr lang="en-US" altLang="en-US" sz="2400" b="0" dirty="0"/>
              <a:t>unconfounds</a:t>
            </a:r>
            <a:r>
              <a:rPr lang="en-US" altLang="en-US" sz="2400" b="0" dirty="0"/>
              <a:t> relationship</a:t>
            </a:r>
          </a:p>
        </p:txBody>
      </p:sp>
      <p:sp>
        <p:nvSpPr>
          <p:cNvPr id="1137675" name="Text Box 11"/>
          <p:cNvSpPr txBox="1">
            <a:spLocks noChangeArrowheads="1"/>
          </p:cNvSpPr>
          <p:nvPr/>
        </p:nvSpPr>
        <p:spPr bwMode="auto">
          <a:xfrm>
            <a:off x="258896" y="2908565"/>
            <a:ext cx="2712904" cy="938719"/>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1000" dirty="0" smtClean="0"/>
          </a:p>
          <a:p>
            <a:endParaRPr lang="en-US" altLang="en-US" sz="1000" dirty="0"/>
          </a:p>
          <a:p>
            <a:endParaRPr lang="en-US" altLang="en-US" sz="1000" dirty="0" smtClean="0"/>
          </a:p>
          <a:p>
            <a:endParaRPr lang="en-US" altLang="en-US" sz="1000" dirty="0"/>
          </a:p>
        </p:txBody>
      </p:sp>
      <p:sp>
        <p:nvSpPr>
          <p:cNvPr id="17" name="Line 4"/>
          <p:cNvSpPr>
            <a:spLocks noChangeShapeType="1"/>
          </p:cNvSpPr>
          <p:nvPr/>
        </p:nvSpPr>
        <p:spPr bwMode="auto">
          <a:xfrm>
            <a:off x="3505199" y="4603750"/>
            <a:ext cx="1478067"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8" name="Text Box 6"/>
          <p:cNvSpPr txBox="1">
            <a:spLocks noChangeArrowheads="1"/>
          </p:cNvSpPr>
          <p:nvPr/>
        </p:nvSpPr>
        <p:spPr bwMode="auto">
          <a:xfrm>
            <a:off x="3657600" y="4572000"/>
            <a:ext cx="874886" cy="641350"/>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defRPr/>
            </a:pPr>
            <a:r>
              <a:rPr lang="en-US" sz="3600" dirty="0"/>
              <a:t>?</a:t>
            </a:r>
            <a:endParaRPr lang="en-US" sz="900" dirty="0"/>
          </a:p>
        </p:txBody>
      </p:sp>
      <p:sp>
        <p:nvSpPr>
          <p:cNvPr id="19" name="Text Box 7"/>
          <p:cNvSpPr txBox="1">
            <a:spLocks noChangeArrowheads="1"/>
          </p:cNvSpPr>
          <p:nvPr/>
        </p:nvSpPr>
        <p:spPr bwMode="auto">
          <a:xfrm flipH="1">
            <a:off x="1295399" y="4114800"/>
            <a:ext cx="2514601" cy="95410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smtClean="0">
                <a:solidFill>
                  <a:schemeClr val="tx1"/>
                </a:solidFill>
              </a:rPr>
              <a:t>Sexual activity</a:t>
            </a:r>
            <a:endParaRPr lang="en-US" altLang="en-US" sz="1600" b="0" dirty="0"/>
          </a:p>
        </p:txBody>
      </p:sp>
      <p:sp>
        <p:nvSpPr>
          <p:cNvPr id="20" name="Text Box 8"/>
          <p:cNvSpPr txBox="1">
            <a:spLocks noChangeArrowheads="1"/>
          </p:cNvSpPr>
          <p:nvPr/>
        </p:nvSpPr>
        <p:spPr bwMode="auto">
          <a:xfrm flipH="1">
            <a:off x="4881562" y="4342140"/>
            <a:ext cx="1824037"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smtClean="0">
                <a:solidFill>
                  <a:schemeClr val="tx1"/>
                </a:solidFill>
              </a:rPr>
              <a:t>Mortality</a:t>
            </a:r>
            <a:endParaRPr lang="en-US" altLang="en-US" sz="1600" b="0" dirty="0"/>
          </a:p>
        </p:txBody>
      </p:sp>
      <p:sp>
        <p:nvSpPr>
          <p:cNvPr id="21" name="Freeform 24"/>
          <p:cNvSpPr>
            <a:spLocks/>
          </p:cNvSpPr>
          <p:nvPr/>
        </p:nvSpPr>
        <p:spPr bwMode="auto">
          <a:xfrm rot="10021378">
            <a:off x="1311301" y="2475189"/>
            <a:ext cx="52166" cy="54689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22" name="Freeform 21"/>
          <p:cNvSpPr>
            <a:spLocks/>
          </p:cNvSpPr>
          <p:nvPr/>
        </p:nvSpPr>
        <p:spPr bwMode="auto">
          <a:xfrm rot="1907457" flipV="1">
            <a:off x="1453380" y="3871762"/>
            <a:ext cx="392518" cy="34335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23" name="Text Box 4"/>
          <p:cNvSpPr txBox="1">
            <a:spLocks noChangeArrowheads="1"/>
          </p:cNvSpPr>
          <p:nvPr/>
        </p:nvSpPr>
        <p:spPr bwMode="auto">
          <a:xfrm>
            <a:off x="152400" y="2891622"/>
            <a:ext cx="2869189" cy="954107"/>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smtClean="0">
                <a:solidFill>
                  <a:schemeClr val="tx1"/>
                </a:solidFill>
              </a:rPr>
              <a:t>General health (self-reported)</a:t>
            </a:r>
            <a:endParaRPr lang="en-US" altLang="en-US" sz="1600" b="0" dirty="0"/>
          </a:p>
        </p:txBody>
      </p:sp>
      <p:sp>
        <p:nvSpPr>
          <p:cNvPr id="24" name="Text Box 11"/>
          <p:cNvSpPr txBox="1">
            <a:spLocks noChangeArrowheads="1"/>
          </p:cNvSpPr>
          <p:nvPr/>
        </p:nvSpPr>
        <p:spPr bwMode="auto">
          <a:xfrm>
            <a:off x="0" y="1421249"/>
            <a:ext cx="3200400" cy="1169551"/>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smtClean="0">
                <a:solidFill>
                  <a:schemeClr val="accent2"/>
                </a:solidFill>
              </a:rPr>
              <a:t>Biologic Factors</a:t>
            </a:r>
          </a:p>
          <a:p>
            <a:r>
              <a:rPr lang="en-US" altLang="en-US" dirty="0" smtClean="0">
                <a:solidFill>
                  <a:schemeClr val="accent2"/>
                </a:solidFill>
              </a:rPr>
              <a:t>(not </a:t>
            </a:r>
            <a:r>
              <a:rPr lang="en-US" altLang="en-US" dirty="0">
                <a:solidFill>
                  <a:schemeClr val="accent2"/>
                </a:solidFill>
              </a:rPr>
              <a:t>measured)</a:t>
            </a:r>
            <a:endParaRPr lang="en-US" altLang="en-US" sz="1600" b="0" dirty="0"/>
          </a:p>
        </p:txBody>
      </p:sp>
      <p:sp>
        <p:nvSpPr>
          <p:cNvPr id="25" name="Freeform 24"/>
          <p:cNvSpPr>
            <a:spLocks/>
          </p:cNvSpPr>
          <p:nvPr/>
        </p:nvSpPr>
        <p:spPr bwMode="auto">
          <a:xfrm rot="6067833">
            <a:off x="3730098" y="1967156"/>
            <a:ext cx="991663" cy="27514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76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685800" y="-153988"/>
            <a:ext cx="5486400" cy="12207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Confounding is root source of one type of a non-causal path</a:t>
            </a:r>
            <a:endParaRPr lang="en-US" altLang="en-US" sz="1600" b="0" dirty="0"/>
          </a:p>
        </p:txBody>
      </p:sp>
      <p:sp>
        <p:nvSpPr>
          <p:cNvPr id="257027" name="Rectangle 10"/>
          <p:cNvSpPr>
            <a:spLocks noChangeArrowheads="1"/>
          </p:cNvSpPr>
          <p:nvPr/>
        </p:nvSpPr>
        <p:spPr bwMode="auto">
          <a:xfrm>
            <a:off x="152400" y="1143000"/>
            <a:ext cx="678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A Note on Terminology</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C is the common cause, but A, B, X, and </a:t>
            </a:r>
            <a:r>
              <a:rPr lang="en-US" altLang="en-US" sz="2000" b="0" dirty="0" smtClean="0">
                <a:solidFill>
                  <a:schemeClr val="tx1"/>
                </a:solidFill>
              </a:rPr>
              <a:t>Z, </a:t>
            </a:r>
            <a:r>
              <a:rPr lang="en-US" altLang="en-US" sz="2000" b="0" dirty="0">
                <a:solidFill>
                  <a:schemeClr val="tx1"/>
                </a:solidFill>
              </a:rPr>
              <a:t>in addition to </a:t>
            </a:r>
            <a:r>
              <a:rPr lang="en-US" altLang="en-US" sz="2000" b="0" dirty="0" smtClean="0">
                <a:solidFill>
                  <a:schemeClr val="tx1"/>
                </a:solidFill>
              </a:rPr>
              <a:t>C, </a:t>
            </a:r>
            <a:r>
              <a:rPr lang="en-US" altLang="en-US" sz="2000" b="0" dirty="0">
                <a:solidFill>
                  <a:schemeClr val="tx1"/>
                </a:solidFill>
              </a:rPr>
              <a:t>are known as “</a:t>
            </a:r>
            <a:r>
              <a:rPr lang="en-US" altLang="en-US" sz="2000" dirty="0">
                <a:solidFill>
                  <a:schemeClr val="tx1"/>
                </a:solidFill>
              </a:rPr>
              <a:t>confounders</a:t>
            </a:r>
            <a:r>
              <a:rPr lang="en-US" altLang="en-US" sz="2000" b="0" dirty="0">
                <a:solidFill>
                  <a:schemeClr val="tx1"/>
                </a:solidFill>
              </a:rPr>
              <a:t>”</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7029"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7030" name="Rectangle 10"/>
          <p:cNvSpPr>
            <a:spLocks noChangeArrowheads="1"/>
          </p:cNvSpPr>
          <p:nvPr/>
        </p:nvSpPr>
        <p:spPr bwMode="auto">
          <a:xfrm>
            <a:off x="76200" y="57912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Adjusting (e.g., stratifying) for A, B, X, or Z (or C) will block this non-causal path and eliminate confounding</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DAGs focus on the process of confounding (and how to eliminate) rather than on confounders per se</a:t>
            </a:r>
          </a:p>
        </p:txBody>
      </p:sp>
      <p:grpSp>
        <p:nvGrpSpPr>
          <p:cNvPr id="257031" name="Group 7"/>
          <p:cNvGrpSpPr>
            <a:grpSpLocks/>
          </p:cNvGrpSpPr>
          <p:nvPr/>
        </p:nvGrpSpPr>
        <p:grpSpPr bwMode="auto">
          <a:xfrm>
            <a:off x="838200" y="4921250"/>
            <a:ext cx="4800600" cy="869950"/>
            <a:chOff x="720" y="2688"/>
            <a:chExt cx="3024" cy="548"/>
          </a:xfrm>
        </p:grpSpPr>
        <p:grpSp>
          <p:nvGrpSpPr>
            <p:cNvPr id="257032" name="Group 8"/>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0" y="2362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endParaRPr lang="en-US" altLang="en-US" sz="1600" b="0" dirty="0"/>
          </a:p>
        </p:txBody>
      </p:sp>
      <p:sp>
        <p:nvSpPr>
          <p:cNvPr id="1260565" name="Freeform 21"/>
          <p:cNvSpPr>
            <a:spLocks/>
          </p:cNvSpPr>
          <p:nvPr/>
        </p:nvSpPr>
        <p:spPr bwMode="auto">
          <a:xfrm rot="4920854">
            <a:off x="1104900" y="2628900"/>
            <a:ext cx="5334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6067833">
            <a:off x="499269" y="3082131"/>
            <a:ext cx="503238" cy="4349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37675" name="Text Box 11"/>
          <p:cNvSpPr txBox="1">
            <a:spLocks noChangeArrowheads="1"/>
          </p:cNvSpPr>
          <p:nvPr/>
        </p:nvSpPr>
        <p:spPr bwMode="auto">
          <a:xfrm>
            <a:off x="228600" y="23622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000" dirty="0"/>
          </a:p>
        </p:txBody>
      </p:sp>
      <p:sp>
        <p:nvSpPr>
          <p:cNvPr id="2" name="Text Box 20"/>
          <p:cNvSpPr txBox="1">
            <a:spLocks noChangeArrowheads="1"/>
          </p:cNvSpPr>
          <p:nvPr/>
        </p:nvSpPr>
        <p:spPr bwMode="auto">
          <a:xfrm flipH="1">
            <a:off x="381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A</a:t>
            </a:r>
            <a:endParaRPr lang="en-US" altLang="en-US" sz="1600" b="0" dirty="0"/>
          </a:p>
        </p:txBody>
      </p:sp>
      <p:sp>
        <p:nvSpPr>
          <p:cNvPr id="3" name="Text Box 20"/>
          <p:cNvSpPr txBox="1">
            <a:spLocks noChangeArrowheads="1"/>
          </p:cNvSpPr>
          <p:nvPr/>
        </p:nvSpPr>
        <p:spPr bwMode="auto">
          <a:xfrm flipH="1">
            <a:off x="13716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B</a:t>
            </a:r>
            <a:endParaRPr lang="en-US" altLang="en-US" sz="1600" b="0" dirty="0"/>
          </a:p>
        </p:txBody>
      </p:sp>
      <p:sp>
        <p:nvSpPr>
          <p:cNvPr id="4" name="Text Box 20"/>
          <p:cNvSpPr txBox="1">
            <a:spLocks noChangeArrowheads="1"/>
          </p:cNvSpPr>
          <p:nvPr/>
        </p:nvSpPr>
        <p:spPr bwMode="auto">
          <a:xfrm flipH="1">
            <a:off x="3352800" y="4357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Z</a:t>
            </a:r>
            <a:endParaRPr lang="en-US" altLang="en-US" sz="1600" b="0" dirty="0"/>
          </a:p>
        </p:txBody>
      </p:sp>
      <p:sp>
        <p:nvSpPr>
          <p:cNvPr id="5" name="Freeform 24"/>
          <p:cNvSpPr>
            <a:spLocks/>
          </p:cNvSpPr>
          <p:nvPr/>
        </p:nvSpPr>
        <p:spPr bwMode="auto">
          <a:xfrm rot="6067833">
            <a:off x="826294" y="4371181"/>
            <a:ext cx="731838" cy="5111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6" name="Text Box 20"/>
          <p:cNvSpPr txBox="1">
            <a:spLocks noChangeArrowheads="1"/>
          </p:cNvSpPr>
          <p:nvPr/>
        </p:nvSpPr>
        <p:spPr bwMode="auto">
          <a:xfrm flipH="1">
            <a:off x="23622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X</a:t>
            </a:r>
            <a:endParaRPr lang="en-US" altLang="en-US" sz="1600" b="0" dirty="0"/>
          </a:p>
        </p:txBody>
      </p:sp>
      <p:sp>
        <p:nvSpPr>
          <p:cNvPr id="7" name="Freeform 24"/>
          <p:cNvSpPr>
            <a:spLocks/>
          </p:cNvSpPr>
          <p:nvPr/>
        </p:nvSpPr>
        <p:spPr bwMode="auto">
          <a:xfrm rot="6067833">
            <a:off x="2308225" y="3240088"/>
            <a:ext cx="246063"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8" name="Freeform 24"/>
          <p:cNvSpPr>
            <a:spLocks/>
          </p:cNvSpPr>
          <p:nvPr/>
        </p:nvSpPr>
        <p:spPr bwMode="auto">
          <a:xfrm rot="6067833">
            <a:off x="3298826" y="3984625"/>
            <a:ext cx="246062"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9" name="Freeform 24"/>
          <p:cNvSpPr>
            <a:spLocks/>
          </p:cNvSpPr>
          <p:nvPr/>
        </p:nvSpPr>
        <p:spPr bwMode="auto">
          <a:xfrm rot="6067833">
            <a:off x="4303712" y="4535488"/>
            <a:ext cx="246063" cy="6238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0" name="Text Box 11"/>
          <p:cNvSpPr txBox="1">
            <a:spLocks noChangeArrowheads="1"/>
          </p:cNvSpPr>
          <p:nvPr/>
        </p:nvSpPr>
        <p:spPr bwMode="auto">
          <a:xfrm>
            <a:off x="6096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000" dirty="0"/>
          </a:p>
        </p:txBody>
      </p:sp>
      <p:sp>
        <p:nvSpPr>
          <p:cNvPr id="11" name="Text Box 11"/>
          <p:cNvSpPr txBox="1">
            <a:spLocks noChangeArrowheads="1"/>
          </p:cNvSpPr>
          <p:nvPr/>
        </p:nvSpPr>
        <p:spPr bwMode="auto">
          <a:xfrm>
            <a:off x="1600200" y="29718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000" dirty="0"/>
          </a:p>
        </p:txBody>
      </p:sp>
      <p:sp>
        <p:nvSpPr>
          <p:cNvPr id="12" name="Text Box 11"/>
          <p:cNvSpPr txBox="1">
            <a:spLocks noChangeArrowheads="1"/>
          </p:cNvSpPr>
          <p:nvPr/>
        </p:nvSpPr>
        <p:spPr bwMode="auto">
          <a:xfrm>
            <a:off x="25908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000" dirty="0"/>
          </a:p>
        </p:txBody>
      </p:sp>
      <p:sp>
        <p:nvSpPr>
          <p:cNvPr id="13" name="Text Box 11"/>
          <p:cNvSpPr txBox="1">
            <a:spLocks noChangeArrowheads="1"/>
          </p:cNvSpPr>
          <p:nvPr/>
        </p:nvSpPr>
        <p:spPr bwMode="auto">
          <a:xfrm>
            <a:off x="3581400" y="43434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533400"/>
            <a:ext cx="5830888" cy="381000"/>
          </a:xfrm>
        </p:spPr>
        <p:txBody>
          <a:bodyPr/>
          <a:lstStyle/>
          <a:p>
            <a:r>
              <a:rPr lang="en-US" altLang="en-US" dirty="0" smtClean="0"/>
              <a:t>Attraction of DAGs for Management of Confounding</a:t>
            </a:r>
          </a:p>
        </p:txBody>
      </p:sp>
      <p:sp>
        <p:nvSpPr>
          <p:cNvPr id="50179" name="Rectangle 3"/>
          <p:cNvSpPr>
            <a:spLocks noGrp="1" noChangeArrowheads="1"/>
          </p:cNvSpPr>
          <p:nvPr>
            <p:ph type="body" idx="1"/>
          </p:nvPr>
        </p:nvSpPr>
        <p:spPr>
          <a:xfrm>
            <a:off x="76200" y="838200"/>
            <a:ext cx="6553200" cy="6858000"/>
          </a:xfrm>
        </p:spPr>
        <p:txBody>
          <a:bodyPr/>
          <a:lstStyle/>
          <a:p>
            <a:r>
              <a:rPr lang="en-US" altLang="en-US" dirty="0" smtClean="0"/>
              <a:t>Abstract: The Traditional Criteria for Confounding</a:t>
            </a:r>
          </a:p>
          <a:p>
            <a:pPr lvl="1">
              <a:buFontTx/>
              <a:buNone/>
            </a:pPr>
            <a:r>
              <a:rPr lang="en-US" altLang="en-US" dirty="0" smtClean="0"/>
              <a:t>	1. Be associated with the exposure under study in the source population</a:t>
            </a:r>
          </a:p>
          <a:p>
            <a:pPr lvl="1">
              <a:buFontTx/>
              <a:buNone/>
            </a:pPr>
            <a:r>
              <a:rPr lang="en-US" altLang="en-US" dirty="0" smtClean="0"/>
              <a:t>	2. Be a risk factor for the outcome</a:t>
            </a:r>
          </a:p>
          <a:p>
            <a:pPr lvl="1">
              <a:buFontTx/>
              <a:buNone/>
            </a:pPr>
            <a:r>
              <a:rPr lang="en-US" altLang="en-US" dirty="0" smtClean="0"/>
              <a:t>	3. Not be affected by (caused by) the exposure or the outcome   </a:t>
            </a:r>
          </a:p>
          <a:p>
            <a:pPr lvl="1">
              <a:buFontTx/>
              <a:buNone/>
            </a:pPr>
            <a:endParaRPr lang="en-US" altLang="en-US" sz="900" dirty="0" smtClean="0"/>
          </a:p>
          <a:p>
            <a:r>
              <a:rPr lang="en-US" altLang="en-US" dirty="0" smtClean="0"/>
              <a:t>More tangible:  DAGs</a:t>
            </a:r>
          </a:p>
          <a:p>
            <a:pPr lvl="1"/>
            <a:r>
              <a:rPr lang="en-US" altLang="en-US" dirty="0" smtClean="0"/>
              <a:t>Draw the system</a:t>
            </a:r>
          </a:p>
          <a:p>
            <a:pPr lvl="1"/>
            <a:r>
              <a:rPr lang="en-US" altLang="en-US" dirty="0" smtClean="0"/>
              <a:t>Look for “common causes” of exposure and disease, and their attendant non-causal paths</a:t>
            </a:r>
          </a:p>
          <a:p>
            <a:pPr lvl="1"/>
            <a:r>
              <a:rPr lang="en-US" altLang="en-US" dirty="0" smtClean="0"/>
              <a:t>Control for something on the non-causal path</a:t>
            </a:r>
          </a:p>
        </p:txBody>
      </p:sp>
      <p:sp>
        <p:nvSpPr>
          <p:cNvPr id="1210372"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defRPr/>
            </a:pPr>
            <a:endParaRPr lang="en-US" dirty="0"/>
          </a:p>
        </p:txBody>
      </p:sp>
      <p:sp>
        <p:nvSpPr>
          <p:cNvPr id="1210376" name="Text Box 8"/>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defRPr/>
            </a:pPr>
            <a:endParaRPr lang="en-US" dirty="0"/>
          </a:p>
        </p:txBody>
      </p:sp>
      <p:grpSp>
        <p:nvGrpSpPr>
          <p:cNvPr id="16" name="Group 15"/>
          <p:cNvGrpSpPr/>
          <p:nvPr/>
        </p:nvGrpSpPr>
        <p:grpSpPr>
          <a:xfrm>
            <a:off x="0" y="5334000"/>
            <a:ext cx="6861176" cy="3613150"/>
            <a:chOff x="-76200" y="1600200"/>
            <a:chExt cx="6861176" cy="3613150"/>
          </a:xfrm>
        </p:grpSpPr>
        <p:sp>
          <p:nvSpPr>
            <p:cNvPr id="17" name="Line 4"/>
            <p:cNvSpPr>
              <a:spLocks noChangeShapeType="1"/>
            </p:cNvSpPr>
            <p:nvPr/>
          </p:nvSpPr>
          <p:spPr bwMode="auto">
            <a:xfrm>
              <a:off x="3810000"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8" name="Text Box 6"/>
            <p:cNvSpPr txBox="1">
              <a:spLocks noChangeArrowheads="1"/>
            </p:cNvSpPr>
            <p:nvPr/>
          </p:nvSpPr>
          <p:spPr bwMode="auto">
            <a:xfrm>
              <a:off x="3962400"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9" name="Text Box 7"/>
            <p:cNvSpPr txBox="1">
              <a:spLocks noChangeArrowheads="1"/>
            </p:cNvSpPr>
            <p:nvPr/>
          </p:nvSpPr>
          <p:spPr bwMode="auto">
            <a:xfrm flipH="1">
              <a:off x="1447800" y="4206875"/>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Multivitamin Use</a:t>
              </a:r>
              <a:endParaRPr lang="en-US" altLang="en-US" sz="1600" b="0" dirty="0"/>
            </a:p>
          </p:txBody>
        </p:sp>
        <p:sp>
          <p:nvSpPr>
            <p:cNvPr id="20" name="Text Box 8"/>
            <p:cNvSpPr txBox="1">
              <a:spLocks noChangeArrowheads="1"/>
            </p:cNvSpPr>
            <p:nvPr/>
          </p:nvSpPr>
          <p:spPr bwMode="auto">
            <a:xfrm flipH="1">
              <a:off x="5186363" y="413067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Birth Defects</a:t>
              </a:r>
              <a:endParaRPr lang="en-US" altLang="en-US" sz="1600" b="0" dirty="0"/>
            </a:p>
          </p:txBody>
        </p:sp>
        <p:sp>
          <p:nvSpPr>
            <p:cNvPr id="21" name="Freeform 24"/>
            <p:cNvSpPr>
              <a:spLocks/>
            </p:cNvSpPr>
            <p:nvPr/>
          </p:nvSpPr>
          <p:spPr bwMode="auto">
            <a:xfrm rot="10021378">
              <a:off x="1616184" y="2475913"/>
              <a:ext cx="45719" cy="54689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22" name="Freeform 21"/>
            <p:cNvSpPr>
              <a:spLocks/>
            </p:cNvSpPr>
            <p:nvPr/>
          </p:nvSpPr>
          <p:spPr bwMode="auto">
            <a:xfrm rot="1907457" flipV="1">
              <a:off x="1761819" y="3858985"/>
              <a:ext cx="344009" cy="34335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sp>
          <p:nvSpPr>
            <p:cNvPr id="23" name="Text Box 4"/>
            <p:cNvSpPr txBox="1">
              <a:spLocks noChangeArrowheads="1"/>
            </p:cNvSpPr>
            <p:nvPr/>
          </p:nvSpPr>
          <p:spPr bwMode="auto">
            <a:xfrm>
              <a:off x="381000" y="2895600"/>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History of birth defects</a:t>
              </a:r>
              <a:endParaRPr lang="en-US" altLang="en-US" sz="1600" b="0" dirty="0"/>
            </a:p>
          </p:txBody>
        </p:sp>
        <p:sp>
          <p:nvSpPr>
            <p:cNvPr id="24" name="Text Box 11"/>
            <p:cNvSpPr txBox="1">
              <a:spLocks noChangeArrowheads="1"/>
            </p:cNvSpPr>
            <p:nvPr/>
          </p:nvSpPr>
          <p:spPr bwMode="auto">
            <a:xfrm>
              <a:off x="-76200" y="1600200"/>
              <a:ext cx="33528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accent2"/>
                  </a:solidFill>
                </a:rPr>
                <a:t>Genetic Factor (not measured)</a:t>
              </a:r>
              <a:endParaRPr lang="en-US" altLang="en-US" sz="1600" b="0" dirty="0"/>
            </a:p>
          </p:txBody>
        </p:sp>
        <p:sp>
          <p:nvSpPr>
            <p:cNvPr id="25" name="Freeform 24"/>
            <p:cNvSpPr>
              <a:spLocks/>
            </p:cNvSpPr>
            <p:nvPr/>
          </p:nvSpPr>
          <p:spPr bwMode="auto">
            <a:xfrm rot="6067833">
              <a:off x="3920857" y="1828490"/>
              <a:ext cx="991146" cy="298433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dirty="0"/>
            </a:p>
          </p:txBody>
        </p:sp>
      </p:grpSp>
      <p:sp>
        <p:nvSpPr>
          <p:cNvPr id="27" name="Text Box 11"/>
          <p:cNvSpPr txBox="1">
            <a:spLocks noChangeArrowheads="1"/>
          </p:cNvSpPr>
          <p:nvPr/>
        </p:nvSpPr>
        <p:spPr bwMode="auto">
          <a:xfrm>
            <a:off x="258896" y="6681281"/>
            <a:ext cx="2712904" cy="938719"/>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1000" dirty="0" smtClean="0"/>
          </a:p>
          <a:p>
            <a:endParaRPr lang="en-US" altLang="en-US" sz="1000" dirty="0"/>
          </a:p>
          <a:p>
            <a:endParaRPr lang="en-US" altLang="en-US" sz="1000" dirty="0" smtClean="0"/>
          </a:p>
          <a:p>
            <a:endParaRPr lang="en-US"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609600" y="-76200"/>
            <a:ext cx="5830888" cy="1066800"/>
          </a:xfrm>
        </p:spPr>
        <p:txBody>
          <a:bodyPr/>
          <a:lstStyle/>
          <a:p>
            <a:r>
              <a:rPr lang="en-US" altLang="en-US" dirty="0" smtClean="0"/>
              <a:t>The Central Challenge in Confounding</a:t>
            </a:r>
          </a:p>
        </p:txBody>
      </p:sp>
      <p:sp>
        <p:nvSpPr>
          <p:cNvPr id="286723" name="Rectangle 3"/>
          <p:cNvSpPr>
            <a:spLocks noGrp="1" noChangeArrowheads="1"/>
          </p:cNvSpPr>
          <p:nvPr>
            <p:ph type="body" idx="4294967295"/>
          </p:nvPr>
        </p:nvSpPr>
        <p:spPr>
          <a:xfrm>
            <a:off x="152400" y="1295400"/>
            <a:ext cx="6858000" cy="6781800"/>
          </a:xfrm>
        </p:spPr>
        <p:txBody>
          <a:bodyPr/>
          <a:lstStyle/>
          <a:p>
            <a:r>
              <a:rPr lang="en-US" altLang="en-US" sz="2400" dirty="0" smtClean="0"/>
              <a:t>DAGs provide the framework </a:t>
            </a:r>
          </a:p>
          <a:p>
            <a:r>
              <a:rPr lang="en-US" altLang="en-US" sz="2400" dirty="0" smtClean="0"/>
              <a:t>However, to avoid confounding, you need to be a subject matter expert to draw the DAG</a:t>
            </a:r>
          </a:p>
          <a:p>
            <a:pPr marL="742950" lvl="1" indent="-285750"/>
            <a:r>
              <a:rPr lang="en-US" altLang="en-US" sz="2200" dirty="0" smtClean="0"/>
              <a:t>(in addition to being a </a:t>
            </a:r>
            <a:r>
              <a:rPr lang="en-US" altLang="en-US" sz="2200" dirty="0" smtClean="0"/>
              <a:t>methodologic</a:t>
            </a:r>
            <a:r>
              <a:rPr lang="en-US" altLang="en-US" sz="2200" dirty="0" smtClean="0"/>
              <a:t> expert)</a:t>
            </a:r>
          </a:p>
          <a:p>
            <a:pPr marL="742950" lvl="1" indent="-285750"/>
            <a:endParaRPr lang="en-US" altLang="en-US" sz="2200" dirty="0" smtClean="0"/>
          </a:p>
          <a:p>
            <a:r>
              <a:rPr lang="en-US" altLang="en-US" sz="2400" dirty="0" smtClean="0"/>
              <a:t>Confounding is mainly a substantive rather than statistical issue</a:t>
            </a:r>
          </a:p>
          <a:p>
            <a:r>
              <a:rPr lang="en-US" altLang="en-US" sz="2400" dirty="0" smtClean="0"/>
              <a:t>Advice:  before planning a study, spend several weeks in the library to understand the </a:t>
            </a:r>
            <a:r>
              <a:rPr lang="en-US" altLang="en-US" sz="2400" dirty="0" smtClean="0"/>
              <a:t>surrounding biologic/behavioral </a:t>
            </a:r>
            <a:r>
              <a:rPr lang="en-US" altLang="en-US" sz="2400" dirty="0" smtClean="0"/>
              <a:t>system.</a:t>
            </a:r>
          </a:p>
          <a:p>
            <a:endParaRPr lang="en-US" alt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5830888" cy="1066800"/>
          </a:xfrm>
          <a:noFill/>
        </p:spPr>
        <p:txBody>
          <a:bodyPr/>
          <a:lstStyle/>
          <a:p>
            <a:r>
              <a:rPr lang="en-US" altLang="en-US" dirty="0" smtClean="0"/>
              <a:t>Confounding and Interaction I</a:t>
            </a:r>
          </a:p>
        </p:txBody>
      </p:sp>
      <p:sp>
        <p:nvSpPr>
          <p:cNvPr id="20483" name="Rectangle 3"/>
          <p:cNvSpPr>
            <a:spLocks noGrp="1" noChangeArrowheads="1"/>
          </p:cNvSpPr>
          <p:nvPr>
            <p:ph type="body" idx="1"/>
          </p:nvPr>
        </p:nvSpPr>
        <p:spPr>
          <a:xfrm>
            <a:off x="0" y="838200"/>
            <a:ext cx="6858000" cy="6781800"/>
          </a:xfrm>
          <a:noFill/>
        </p:spPr>
        <p:txBody>
          <a:bodyPr/>
          <a:lstStyle/>
          <a:p>
            <a:r>
              <a:rPr lang="en-US" altLang="en-US" dirty="0" smtClean="0"/>
              <a:t>Confounding: </a:t>
            </a:r>
            <a:r>
              <a:rPr lang="en-US" altLang="en-US" b="1" i="1" dirty="0" smtClean="0"/>
              <a:t>one of the central problems in observational human subjects research</a:t>
            </a:r>
            <a:endParaRPr lang="en-US" altLang="en-US" sz="1800" b="1" i="1" dirty="0" smtClean="0"/>
          </a:p>
          <a:p>
            <a:pPr lvl="1"/>
            <a:r>
              <a:rPr lang="en-US" altLang="en-US" dirty="0" smtClean="0"/>
              <a:t>What is it?  What does it do?  </a:t>
            </a:r>
          </a:p>
          <a:p>
            <a:pPr lvl="2"/>
            <a:r>
              <a:rPr lang="en-US" altLang="en-US" dirty="0" smtClean="0"/>
              <a:t>Positive and negative confounding</a:t>
            </a:r>
          </a:p>
          <a:p>
            <a:pPr lvl="1">
              <a:buFontTx/>
              <a:buNone/>
            </a:pPr>
            <a:endParaRPr lang="en-US" altLang="en-US" sz="900" dirty="0" smtClean="0"/>
          </a:p>
          <a:p>
            <a:pPr lvl="1"/>
            <a:r>
              <a:rPr lang="en-US" altLang="en-US" dirty="0" smtClean="0"/>
              <a:t>Use of counterfactuals to conceptualize origins of confounding</a:t>
            </a:r>
          </a:p>
          <a:p>
            <a:pPr lvl="1"/>
            <a:endParaRPr lang="en-US" altLang="en-US" sz="900" dirty="0" smtClean="0"/>
          </a:p>
          <a:p>
            <a:pPr lvl="1"/>
            <a:r>
              <a:rPr lang="en-US" altLang="en-US" dirty="0" smtClean="0"/>
              <a:t>Definition of/criteria for a “confounder”</a:t>
            </a:r>
          </a:p>
          <a:p>
            <a:pPr lvl="2"/>
            <a:r>
              <a:rPr lang="en-US" altLang="en-US" dirty="0" smtClean="0"/>
              <a:t>Historical -- narrative definitions</a:t>
            </a:r>
          </a:p>
          <a:p>
            <a:pPr lvl="2"/>
            <a:r>
              <a:rPr lang="en-US" altLang="en-US" dirty="0" smtClean="0"/>
              <a:t>Modern -- directed acyclic graphs (DAGs) </a:t>
            </a:r>
          </a:p>
          <a:p>
            <a:pPr marL="1600200" lvl="3" indent="-228600">
              <a:buFont typeface="Monotype Sorts" pitchFamily="2" charset="2"/>
              <a:buNone/>
            </a:pPr>
            <a:r>
              <a:rPr lang="en-US" altLang="en-US" dirty="0" smtClean="0"/>
              <a:t>- “Common causes” are root source of confounding</a:t>
            </a:r>
          </a:p>
          <a:p>
            <a:pPr lvl="2"/>
            <a:endParaRPr lang="en-US" altLang="en-US" sz="1200" dirty="0" smtClean="0"/>
          </a:p>
          <a:p>
            <a:pPr lvl="1"/>
            <a:r>
              <a:rPr lang="en-US" altLang="en-US" dirty="0" smtClean="0"/>
              <a:t>Use of DAGs to:</a:t>
            </a:r>
          </a:p>
          <a:p>
            <a:pPr lvl="2"/>
            <a:r>
              <a:rPr lang="en-US" altLang="en-US" dirty="0" smtClean="0"/>
              <a:t>Identify what to adjust for</a:t>
            </a:r>
          </a:p>
          <a:p>
            <a:pPr lvl="2"/>
            <a:r>
              <a:rPr lang="en-US" altLang="en-US" dirty="0" smtClean="0"/>
              <a:t>Know what not to adjust for (“colliders”)</a:t>
            </a:r>
          </a:p>
          <a:p>
            <a:pPr lvl="2"/>
            <a:r>
              <a:rPr lang="en-US" altLang="en-US" dirty="0" smtClean="0"/>
              <a:t>How to handle multiple causal pathways</a:t>
            </a:r>
          </a:p>
          <a:p>
            <a:pPr lvl="2"/>
            <a:endParaRPr lang="en-US" altLang="en-US" sz="1000" dirty="0" smtClean="0"/>
          </a:p>
          <a:p>
            <a:pPr lvl="1"/>
            <a:r>
              <a:rPr lang="en-US" altLang="en-US" dirty="0" smtClean="0"/>
              <a:t>Confounding is a substantive, not statistical issue</a:t>
            </a:r>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3" name="Straight Arrow Connector 2"/>
          <p:cNvCxnSpPr/>
          <p:nvPr/>
        </p:nvCxnSpPr>
        <p:spPr bwMode="auto">
          <a:xfrm>
            <a:off x="0" y="6781800"/>
            <a:ext cx="609600" cy="0"/>
          </a:xfrm>
          <a:prstGeom prst="straightConnector1">
            <a:avLst/>
          </a:prstGeom>
          <a:noFill/>
          <a:ln w="69850"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1297045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685800" y="0"/>
            <a:ext cx="5486400" cy="25034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a:solidFill>
                  <a:schemeClr val="tx1"/>
                </a:solidFill>
              </a:rPr>
              <a:t>Confounding Paths are</a:t>
            </a:r>
          </a:p>
          <a:p>
            <a:r>
              <a:rPr lang="en-US" altLang="en-US" dirty="0">
                <a:solidFill>
                  <a:schemeClr val="tx1"/>
                </a:solidFill>
              </a:rPr>
              <a:t> Not </a:t>
            </a:r>
          </a:p>
          <a:p>
            <a:r>
              <a:rPr lang="en-US" altLang="en-US" dirty="0">
                <a:solidFill>
                  <a:schemeClr val="tx1"/>
                </a:solidFill>
              </a:rPr>
              <a:t>the Only Type of Non-Causal Paths</a:t>
            </a:r>
            <a:endParaRPr lang="en-US" altLang="en-US" sz="1600" b="0" dirty="0"/>
          </a:p>
        </p:txBody>
      </p:sp>
      <p:sp>
        <p:nvSpPr>
          <p:cNvPr id="262147" name="Rectangle 13"/>
          <p:cNvSpPr>
            <a:spLocks noChangeArrowheads="1"/>
          </p:cNvSpPr>
          <p:nvPr/>
        </p:nvSpPr>
        <p:spPr bwMode="auto">
          <a:xfrm>
            <a:off x="76200" y="24384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676275" indent="-239713"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2148" name="Rectangle 15"/>
          <p:cNvSpPr>
            <a:spLocks noChangeArrowheads="1"/>
          </p:cNvSpPr>
          <p:nvPr/>
        </p:nvSpPr>
        <p:spPr bwMode="auto">
          <a:xfrm>
            <a:off x="76200" y="48768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2149" name="Rectangle 17"/>
          <p:cNvSpPr>
            <a:spLocks noChangeArrowheads="1"/>
          </p:cNvSpPr>
          <p:nvPr/>
        </p:nvSpPr>
        <p:spPr bwMode="auto">
          <a:xfrm>
            <a:off x="76200" y="59436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2150" name="Text Box 6"/>
          <p:cNvSpPr txBox="1">
            <a:spLocks noChangeArrowheads="1"/>
          </p:cNvSpPr>
          <p:nvPr/>
        </p:nvSpPr>
        <p:spPr bwMode="auto">
          <a:xfrm>
            <a:off x="287338" y="2743200"/>
            <a:ext cx="63420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none">
            <a:spAutoFit/>
          </a:bodyPr>
          <a:lstStyle/>
          <a:p>
            <a:r>
              <a:rPr lang="en-US" altLang="en-US" sz="2400" dirty="0"/>
              <a:t>i.e., DAGs can tell us a lot more about bias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4419600" y="13716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Birth Defects</a:t>
            </a:r>
            <a:endParaRPr lang="en-US" sz="1600" b="0" dirty="0"/>
          </a:p>
        </p:txBody>
      </p:sp>
      <p:sp>
        <p:nvSpPr>
          <p:cNvPr id="1314819" name="Text Box 3"/>
          <p:cNvSpPr txBox="1">
            <a:spLocks noChangeArrowheads="1"/>
          </p:cNvSpPr>
          <p:nvPr/>
        </p:nvSpPr>
        <p:spPr bwMode="auto">
          <a:xfrm>
            <a:off x="381000" y="13716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dirty="0">
                <a:solidFill>
                  <a:schemeClr val="tx1"/>
                </a:solidFill>
              </a:rPr>
              <a:t>Folate Intake</a:t>
            </a:r>
            <a:endParaRPr lang="en-US" sz="1600" b="0" dirty="0"/>
          </a:p>
        </p:txBody>
      </p:sp>
      <p:sp>
        <p:nvSpPr>
          <p:cNvPr id="1314820" name="Line 4"/>
          <p:cNvSpPr>
            <a:spLocks noChangeShapeType="1"/>
          </p:cNvSpPr>
          <p:nvPr/>
        </p:nvSpPr>
        <p:spPr bwMode="auto">
          <a:xfrm>
            <a:off x="1981200" y="18288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314821" name="Text Box 5"/>
          <p:cNvSpPr txBox="1">
            <a:spLocks noChangeArrowheads="1"/>
          </p:cNvSpPr>
          <p:nvPr/>
        </p:nvSpPr>
        <p:spPr bwMode="auto">
          <a:xfrm>
            <a:off x="2819400" y="1828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314822" name="Text Box 6"/>
          <p:cNvSpPr txBox="1">
            <a:spLocks noChangeArrowheads="1"/>
          </p:cNvSpPr>
          <p:nvPr/>
        </p:nvSpPr>
        <p:spPr bwMode="auto">
          <a:xfrm>
            <a:off x="304800" y="2590800"/>
            <a:ext cx="6172200" cy="82232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t>Should we control for (e.g., stratify) stillbirths (spontaneous abortions)? </a:t>
            </a:r>
          </a:p>
        </p:txBody>
      </p:sp>
      <p:sp>
        <p:nvSpPr>
          <p:cNvPr id="1314823" name="Text Box 7"/>
          <p:cNvSpPr txBox="1">
            <a:spLocks noChangeArrowheads="1"/>
          </p:cNvSpPr>
          <p:nvPr/>
        </p:nvSpPr>
        <p:spPr bwMode="auto">
          <a:xfrm>
            <a:off x="228600" y="3810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lgn="l">
              <a:defRPr/>
            </a:pPr>
            <a:r>
              <a:rPr lang="en-US" sz="2400" dirty="0"/>
              <a:t>RQ: Does lack of folate cause birth defects?</a:t>
            </a:r>
          </a:p>
        </p:txBody>
      </p:sp>
      <p:sp>
        <p:nvSpPr>
          <p:cNvPr id="264200" name="Rectangle 8"/>
          <p:cNvSpPr>
            <a:spLocks noChangeArrowheads="1"/>
          </p:cNvSpPr>
          <p:nvPr/>
        </p:nvSpPr>
        <p:spPr bwMode="auto">
          <a:xfrm>
            <a:off x="76200" y="4419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folate intake, even among </a:t>
            </a:r>
            <a:r>
              <a:rPr lang="en-US" altLang="en-US" sz="2200" b="0" dirty="0" smtClean="0">
                <a:solidFill>
                  <a:schemeClr val="tx1"/>
                </a:solidFill>
              </a:rPr>
              <a:t>newborns without </a:t>
            </a:r>
            <a:r>
              <a:rPr lang="en-US" altLang="en-US" sz="2200" b="0" dirty="0">
                <a:solidFill>
                  <a:schemeClr val="tx1"/>
                </a:solidFill>
              </a:rPr>
              <a:t>birth defects: OR = 0.50  (folate intake is protective against stillbirths)</a:t>
            </a:r>
          </a:p>
          <a:p>
            <a:pPr algn="l">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birth detects: OR = 15.2 </a:t>
            </a:r>
          </a:p>
          <a:p>
            <a:pPr algn="l">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not on the causal pathway between folate and birth defects</a:t>
            </a:r>
          </a:p>
          <a:p>
            <a:pPr algn="l">
              <a:spcBef>
                <a:spcPct val="20000"/>
              </a:spcBef>
              <a:spcAft>
                <a:spcPct val="50000"/>
              </a:spcAft>
              <a:buClr>
                <a:schemeClr val="accent2"/>
              </a:buClr>
              <a:buSzPct val="75000"/>
              <a:buFont typeface="Symbol" pitchFamily="18" charset="2"/>
              <a:buChar char="·"/>
            </a:pPr>
            <a:r>
              <a:rPr lang="en-US" altLang="en-US" sz="2200" b="0" dirty="0">
                <a:solidFill>
                  <a:schemeClr val="tx1"/>
                </a:solidFill>
              </a:rPr>
              <a:t>In the past, other investigators have commonly adjusted for stillbirths in analyses.</a:t>
            </a:r>
          </a:p>
        </p:txBody>
      </p:sp>
      <p:sp>
        <p:nvSpPr>
          <p:cNvPr id="264201" name="Text Box 9"/>
          <p:cNvSpPr txBox="1">
            <a:spLocks noChangeArrowheads="1"/>
          </p:cNvSpPr>
          <p:nvPr/>
        </p:nvSpPr>
        <p:spPr bwMode="auto">
          <a:xfrm>
            <a:off x="76200" y="381000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u="sng" dirty="0">
                <a:solidFill>
                  <a:schemeClr val="tx1"/>
                </a:solidFill>
              </a:rPr>
              <a:t>Slone Epidemiology Unit Birth Defects Study</a:t>
            </a:r>
          </a:p>
        </p:txBody>
      </p:sp>
      <p:sp>
        <p:nvSpPr>
          <p:cNvPr id="1314826" name="Text Box 10"/>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a:defRPr/>
            </a:pPr>
            <a:r>
              <a:rPr lang="en-US" sz="1400" dirty="0"/>
              <a:t>Hernan </a:t>
            </a:r>
            <a:r>
              <a:rPr lang="en-US" sz="1400" i="1" dirty="0"/>
              <a:t>AJE</a:t>
            </a:r>
            <a:r>
              <a:rPr lang="en-US" sz="1400" dirty="0"/>
              <a:t> 2002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2400" dirty="0">
                <a:solidFill>
                  <a:schemeClr val="tx1"/>
                </a:solidFill>
              </a:rPr>
              <a:t>Birth Defects</a:t>
            </a:r>
            <a:endParaRPr lang="en-US" sz="2400" b="0" dirty="0"/>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2400" dirty="0">
                <a:solidFill>
                  <a:schemeClr val="tx1"/>
                </a:solidFill>
              </a:rPr>
              <a:t>Folate Intake</a:t>
            </a:r>
            <a:endParaRPr lang="en-US" sz="2400" dirty="0"/>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t>?</a:t>
            </a:r>
          </a:p>
        </p:txBody>
      </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lgn="l">
              <a:defRPr/>
            </a:pPr>
            <a:r>
              <a:rPr lang="en-US" sz="2400" dirty="0"/>
              <a:t>RQ: Does lack of folate cause birth defects?</a:t>
            </a:r>
          </a:p>
        </p:txBody>
      </p:sp>
      <p:sp>
        <p:nvSpPr>
          <p:cNvPr id="266247" name="Rectangle 13"/>
          <p:cNvSpPr>
            <a:spLocks noChangeArrowheads="1"/>
          </p:cNvSpPr>
          <p:nvPr/>
        </p:nvSpPr>
        <p:spPr bwMode="auto">
          <a:xfrm>
            <a:off x="76200" y="838200"/>
            <a:ext cx="655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folate intake, even among infants without birth defects: OR = 0.50  (folate intake is protective)</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birth detects: OR = 15.2 </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not on the causal pathway between folate and birth defects</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6248" name="Text Box 14"/>
          <p:cNvSpPr txBox="1">
            <a:spLocks noChangeArrowheads="1"/>
          </p:cNvSpPr>
          <p:nvPr/>
        </p:nvSpPr>
        <p:spPr bwMode="auto">
          <a:xfrm rot="10800000" flipV="1">
            <a:off x="-1588" y="5180013"/>
            <a:ext cx="686117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a:defRPr/>
            </a:pPr>
            <a:r>
              <a:rPr lang="en-US" sz="1400" dirty="0"/>
              <a:t>Hernan </a:t>
            </a:r>
            <a:r>
              <a:rPr lang="en-US" sz="1400" i="1" dirty="0"/>
              <a:t>AJE</a:t>
            </a:r>
            <a:r>
              <a:rPr lang="en-US" sz="1400" dirty="0"/>
              <a:t> 2002</a:t>
            </a:r>
          </a:p>
        </p:txBody>
      </p:sp>
      <p:grpSp>
        <p:nvGrpSpPr>
          <p:cNvPr id="266250" name="Group 10"/>
          <p:cNvGrpSpPr>
            <a:grpSpLocks/>
          </p:cNvGrpSpPr>
          <p:nvPr/>
        </p:nvGrpSpPr>
        <p:grpSpPr bwMode="auto">
          <a:xfrm>
            <a:off x="-712788" y="7480300"/>
            <a:ext cx="5807076" cy="628650"/>
            <a:chOff x="-449" y="4712"/>
            <a:chExt cx="3658" cy="396"/>
          </a:xfrm>
        </p:grpSpPr>
        <p:sp>
          <p:nvSpPr>
            <p:cNvPr id="266251" name="Text Box 5"/>
            <p:cNvSpPr txBox="1">
              <a:spLocks noChangeArrowheads="1"/>
            </p:cNvSpPr>
            <p:nvPr/>
          </p:nvSpPr>
          <p:spPr bwMode="auto">
            <a:xfrm rot="-2695870">
              <a:off x="-449" y="4800"/>
              <a:ext cx="2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Yes - A</a:t>
              </a:r>
            </a:p>
          </p:txBody>
        </p:sp>
        <p:sp>
          <p:nvSpPr>
            <p:cNvPr id="266252"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266253" name="Text Box 10"/>
            <p:cNvSpPr txBox="1">
              <a:spLocks noChangeArrowheads="1"/>
            </p:cNvSpPr>
            <p:nvPr/>
          </p:nvSpPr>
          <p:spPr bwMode="auto">
            <a:xfrm rot="-2695870">
              <a:off x="460"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No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2400" dirty="0">
                <a:solidFill>
                  <a:schemeClr val="tx1"/>
                </a:solidFill>
              </a:rPr>
              <a:t>Birth Defects</a:t>
            </a:r>
            <a:endParaRPr lang="en-US" sz="2400" b="0" dirty="0"/>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2400" dirty="0">
                <a:solidFill>
                  <a:schemeClr val="tx1"/>
                </a:solidFill>
              </a:rPr>
              <a:t>Folate Intake</a:t>
            </a:r>
            <a:endParaRPr lang="en-US" sz="2400" dirty="0"/>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t>?</a:t>
            </a:r>
          </a:p>
        </p:txBody>
      </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lgn="l">
              <a:defRPr/>
            </a:pPr>
            <a:r>
              <a:rPr lang="en-US" sz="2400" dirty="0"/>
              <a:t>RQ: Does lack of folate cause birth defects?</a:t>
            </a:r>
          </a:p>
        </p:txBody>
      </p:sp>
      <p:sp>
        <p:nvSpPr>
          <p:cNvPr id="278535" name="Rectangle 13"/>
          <p:cNvSpPr>
            <a:spLocks noChangeArrowheads="1"/>
          </p:cNvSpPr>
          <p:nvPr/>
        </p:nvSpPr>
        <p:spPr bwMode="auto">
          <a:xfrm>
            <a:off x="76200" y="838200"/>
            <a:ext cx="655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folate intake, even among infants without birth defects: OR = 0.50  (folate intake is protective)</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birth detects: OR = 15.2 </a:t>
            </a:r>
          </a:p>
          <a:p>
            <a:pPr algn="l">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not on the causal pathway between folate and birth defects</a:t>
            </a:r>
          </a:p>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8536" name="Text Box 14"/>
          <p:cNvSpPr txBox="1">
            <a:spLocks noChangeArrowheads="1"/>
          </p:cNvSpPr>
          <p:nvPr/>
        </p:nvSpPr>
        <p:spPr bwMode="auto">
          <a:xfrm rot="10800000" flipV="1">
            <a:off x="-1588" y="5180013"/>
            <a:ext cx="686117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a:defRPr/>
            </a:pPr>
            <a:r>
              <a:rPr lang="en-US" sz="1400" dirty="0"/>
              <a:t>Hernan </a:t>
            </a:r>
            <a:r>
              <a:rPr lang="en-US" sz="1400" i="1" dirty="0"/>
              <a:t>AJE</a:t>
            </a:r>
            <a:r>
              <a:rPr lang="en-US" sz="1400" dirty="0"/>
              <a:t> 2002</a:t>
            </a:r>
          </a:p>
        </p:txBody>
      </p:sp>
      <p:sp>
        <p:nvSpPr>
          <p:cNvPr id="278539" name="Text Box 5"/>
          <p:cNvSpPr txBox="1">
            <a:spLocks noChangeArrowheads="1"/>
          </p:cNvSpPr>
          <p:nvPr/>
        </p:nvSpPr>
        <p:spPr bwMode="auto">
          <a:xfrm rot="-2695870">
            <a:off x="-685800" y="7607300"/>
            <a:ext cx="360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Yes - A</a:t>
            </a:r>
          </a:p>
        </p:txBody>
      </p:sp>
      <p:sp>
        <p:nvSpPr>
          <p:cNvPr id="278540" name="Text Box 9"/>
          <p:cNvSpPr txBox="1">
            <a:spLocks noChangeArrowheads="1"/>
          </p:cNvSpPr>
          <p:nvPr/>
        </p:nvSpPr>
        <p:spPr bwMode="auto">
          <a:xfrm rot="-2695870">
            <a:off x="1179513" y="7729538"/>
            <a:ext cx="3941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278541" name="Text Box 10"/>
          <p:cNvSpPr txBox="1">
            <a:spLocks noChangeArrowheads="1"/>
          </p:cNvSpPr>
          <p:nvPr/>
        </p:nvSpPr>
        <p:spPr bwMode="auto">
          <a:xfrm rot="-2695870">
            <a:off x="2455863" y="6761163"/>
            <a:ext cx="1209675" cy="40481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No - B</a:t>
            </a:r>
            <a:endParaRPr lang="en-US" altLang="en-US" sz="18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idx="4294967295"/>
          </p:nvPr>
        </p:nvSpPr>
        <p:spPr>
          <a:xfrm>
            <a:off x="609600" y="304800"/>
            <a:ext cx="5830888" cy="533400"/>
          </a:xfrm>
          <a:noFill/>
        </p:spPr>
        <p:txBody>
          <a:bodyPr/>
          <a:lstStyle/>
          <a:p>
            <a:r>
              <a:rPr lang="en-US" altLang="en-US" sz="2800" dirty="0" smtClean="0"/>
              <a:t>Adjustment for Stillbirths</a:t>
            </a:r>
            <a:endParaRPr lang="en-US" altLang="en-US" dirty="0" smtClean="0"/>
          </a:p>
        </p:txBody>
      </p:sp>
      <p:sp>
        <p:nvSpPr>
          <p:cNvPr id="270339" name="Rectangle 3"/>
          <p:cNvSpPr>
            <a:spLocks noGrp="1" noChangeArrowheads="1"/>
          </p:cNvSpPr>
          <p:nvPr>
            <p:ph type="body" idx="4294967295"/>
          </p:nvPr>
        </p:nvSpPr>
        <p:spPr>
          <a:xfrm>
            <a:off x="609600" y="990600"/>
            <a:ext cx="5830888" cy="6781800"/>
          </a:xfrm>
          <a:noFill/>
        </p:spPr>
        <p:txBody>
          <a:bodyPr/>
          <a:lstStyle/>
          <a:p>
            <a:pPr marL="342900" indent="-342900" defTabSz="914400">
              <a:tabLst>
                <a:tab pos="1379538" algn="l"/>
              </a:tabLst>
            </a:pPr>
            <a:endParaRPr lang="en-US" altLang="en-US" dirty="0" smtClean="0"/>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270340" name="Text Box 4"/>
          <p:cNvSpPr txBox="1">
            <a:spLocks noChangeArrowheads="1"/>
          </p:cNvSpPr>
          <p:nvPr/>
        </p:nvSpPr>
        <p:spPr bwMode="auto">
          <a:xfrm>
            <a:off x="838200" y="4114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1800" dirty="0">
                <a:solidFill>
                  <a:schemeClr val="tx1"/>
                </a:solidFill>
                <a:latin typeface="Times New Roman" pitchFamily="18" charset="0"/>
              </a:rPr>
              <a:t>Stillbirth</a:t>
            </a:r>
            <a:endParaRPr lang="en-US" altLang="en-US" sz="1800" b="0" dirty="0">
              <a:solidFill>
                <a:schemeClr val="tx1"/>
              </a:solidFill>
              <a:latin typeface="Times New Roman" pitchFamily="18" charset="0"/>
            </a:endParaRPr>
          </a:p>
        </p:txBody>
      </p:sp>
      <p:sp>
        <p:nvSpPr>
          <p:cNvPr id="270341" name="Text Box 5"/>
          <p:cNvSpPr txBox="1">
            <a:spLocks noChangeArrowheads="1"/>
          </p:cNvSpPr>
          <p:nvPr/>
        </p:nvSpPr>
        <p:spPr bwMode="auto">
          <a:xfrm>
            <a:off x="4038600" y="4038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1800" dirty="0">
                <a:solidFill>
                  <a:schemeClr val="tx1"/>
                </a:solidFill>
                <a:latin typeface="Times New Roman" pitchFamily="18" charset="0"/>
              </a:rPr>
              <a:t>No stillbirth</a:t>
            </a:r>
          </a:p>
        </p:txBody>
      </p:sp>
      <p:sp>
        <p:nvSpPr>
          <p:cNvPr id="270342" name="Line 6"/>
          <p:cNvSpPr>
            <a:spLocks noChangeShapeType="1"/>
          </p:cNvSpPr>
          <p:nvPr/>
        </p:nvSpPr>
        <p:spPr bwMode="auto">
          <a:xfrm flipH="1">
            <a:off x="2133600" y="3048000"/>
            <a:ext cx="609600" cy="144780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70343" name="Line 7"/>
          <p:cNvSpPr>
            <a:spLocks noChangeShapeType="1"/>
          </p:cNvSpPr>
          <p:nvPr/>
        </p:nvSpPr>
        <p:spPr bwMode="auto">
          <a:xfrm>
            <a:off x="3276600" y="3048000"/>
            <a:ext cx="609600" cy="152400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70344" name="Text Box 8"/>
          <p:cNvSpPr txBox="1">
            <a:spLocks noChangeArrowheads="1"/>
          </p:cNvSpPr>
          <p:nvPr/>
        </p:nvSpPr>
        <p:spPr bwMode="auto">
          <a:xfrm>
            <a:off x="228600" y="1447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0345" name="Text Box 9"/>
          <p:cNvSpPr txBox="1">
            <a:spLocks noChangeArrowheads="1"/>
          </p:cNvSpPr>
          <p:nvPr/>
        </p:nvSpPr>
        <p:spPr bwMode="auto">
          <a:xfrm>
            <a:off x="228600" y="3429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Stratified</a:t>
            </a:r>
            <a:endParaRPr lang="en-US" altLang="en-US" sz="1600" b="0" dirty="0">
              <a:solidFill>
                <a:schemeClr val="tx1"/>
              </a:solidFill>
              <a:latin typeface="Times New Roman" pitchFamily="18" charset="0"/>
            </a:endParaRPr>
          </a:p>
        </p:txBody>
      </p:sp>
      <p:graphicFrame>
        <p:nvGraphicFramePr>
          <p:cNvPr id="270346" name="Object 10"/>
          <p:cNvGraphicFramePr>
            <a:graphicFrameLocks/>
          </p:cNvGraphicFramePr>
          <p:nvPr/>
        </p:nvGraphicFramePr>
        <p:xfrm>
          <a:off x="685800" y="1600200"/>
          <a:ext cx="5334000" cy="1447800"/>
        </p:xfrm>
        <a:graphic>
          <a:graphicData uri="http://schemas.openxmlformats.org/presentationml/2006/ole">
            <mc:AlternateContent xmlns:mc="http://schemas.openxmlformats.org/markup-compatibility/2006">
              <mc:Choice xmlns:v="urn:schemas-microsoft-com:vml" Requires="v">
                <p:oleObj spid="_x0000_s270407" name="Document" r:id="rId4" imgW="6241849" imgH="1665685" progId="Word.Document.8">
                  <p:embed/>
                </p:oleObj>
              </mc:Choice>
              <mc:Fallback>
                <p:oleObj name="Document" r:id="rId4" imgW="6241849" imgH="1665685" progId="Word.Document.8">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533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347" name="Text Box 12"/>
          <p:cNvSpPr txBox="1">
            <a:spLocks noChangeArrowheads="1"/>
          </p:cNvSpPr>
          <p:nvPr/>
        </p:nvSpPr>
        <p:spPr bwMode="auto">
          <a:xfrm>
            <a:off x="3657600" y="2800350"/>
            <a:ext cx="3124200" cy="1014413"/>
          </a:xfrm>
          <a:prstGeom prst="rect">
            <a:avLst/>
          </a:prstGeom>
          <a:solidFill>
            <a:schemeClr val="bg1"/>
          </a:solidFill>
          <a:ln w="9525">
            <a:solidFill>
              <a:schemeClr val="tx1"/>
            </a:solidFill>
            <a:miter lim="800000"/>
            <a:headEnd type="none" w="sm" len="sm"/>
            <a:tailEnd type="none" w="sm" len="sm"/>
          </a:ln>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b="0" dirty="0">
                <a:solidFill>
                  <a:schemeClr val="tx1"/>
                </a:solidFill>
              </a:rPr>
              <a:t>OR</a:t>
            </a:r>
            <a:r>
              <a:rPr lang="en-US" altLang="en-US" sz="2400" b="0" baseline="-25000" dirty="0">
                <a:solidFill>
                  <a:schemeClr val="tx1"/>
                </a:solidFill>
              </a:rPr>
              <a:t>crude</a:t>
            </a:r>
            <a:r>
              <a:rPr lang="en-US" altLang="en-US" sz="2400" b="0" dirty="0">
                <a:solidFill>
                  <a:schemeClr val="tx1"/>
                </a:solidFill>
              </a:rPr>
              <a:t> = 0.65</a:t>
            </a:r>
          </a:p>
          <a:p>
            <a:r>
              <a:rPr lang="en-US" altLang="en-US" sz="2400" b="0" dirty="0">
                <a:solidFill>
                  <a:schemeClr val="tx1"/>
                </a:solidFill>
              </a:rPr>
              <a:t> (95% CI 0.45 – 0.95)</a:t>
            </a:r>
          </a:p>
        </p:txBody>
      </p:sp>
      <p:sp>
        <p:nvSpPr>
          <p:cNvPr id="270348" name="Text Box 14"/>
          <p:cNvSpPr txBox="1">
            <a:spLocks noChangeArrowheads="1"/>
          </p:cNvSpPr>
          <p:nvPr/>
        </p:nvSpPr>
        <p:spPr bwMode="auto">
          <a:xfrm>
            <a:off x="533400" y="6096000"/>
            <a:ext cx="6019800" cy="2862322"/>
          </a:xfrm>
          <a:prstGeom prst="rect">
            <a:avLst/>
          </a:prstGeom>
          <a:solidFill>
            <a:schemeClr val="bg1"/>
          </a:solidFill>
          <a:ln w="12700">
            <a:solidFill>
              <a:schemeClr val="tx1"/>
            </a:solidFill>
            <a:miter lim="800000"/>
            <a:headEnd type="none" w="sm" len="sm"/>
            <a:tailEnd type="none" w="sm" len="sm"/>
          </a:ln>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b="0" dirty="0">
                <a:solidFill>
                  <a:schemeClr val="tx1"/>
                </a:solidFill>
              </a:rPr>
              <a:t>OR</a:t>
            </a:r>
            <a:r>
              <a:rPr lang="en-US" altLang="en-US" sz="2400" b="0" baseline="-25000" dirty="0">
                <a:solidFill>
                  <a:schemeClr val="tx1"/>
                </a:solidFill>
              </a:rPr>
              <a:t>adjusted</a:t>
            </a:r>
            <a:r>
              <a:rPr lang="en-US" altLang="en-US" sz="2400" b="0" dirty="0">
                <a:solidFill>
                  <a:schemeClr val="tx1"/>
                </a:solidFill>
              </a:rPr>
              <a:t> = 0.80</a:t>
            </a:r>
          </a:p>
          <a:p>
            <a:r>
              <a:rPr lang="en-US" altLang="en-US" sz="2400" b="0" dirty="0">
                <a:solidFill>
                  <a:schemeClr val="tx1"/>
                </a:solidFill>
              </a:rPr>
              <a:t>(95% CI:  0.53 – 1.2)</a:t>
            </a:r>
          </a:p>
          <a:p>
            <a:r>
              <a:rPr lang="en-US" altLang="en-US" sz="2400" b="0" dirty="0">
                <a:solidFill>
                  <a:schemeClr val="tx1"/>
                </a:solidFill>
              </a:rPr>
              <a:t>Apparent positive confounding</a:t>
            </a:r>
          </a:p>
          <a:p>
            <a:r>
              <a:rPr lang="en-US" altLang="en-US" sz="2400" b="0" dirty="0">
                <a:solidFill>
                  <a:schemeClr val="tx1"/>
                </a:solidFill>
              </a:rPr>
              <a:t>Public health implication: No reason for women to supplement diet with </a:t>
            </a:r>
            <a:r>
              <a:rPr lang="en-US" altLang="en-US" sz="2400" b="0" dirty="0" smtClean="0">
                <a:solidFill>
                  <a:schemeClr val="tx1"/>
                </a:solidFill>
              </a:rPr>
              <a:t>folate as a way to prevent birth defects</a:t>
            </a:r>
            <a:endParaRPr lang="en-US" altLang="en-US" sz="1600" b="0" dirty="0">
              <a:solidFill>
                <a:schemeClr val="tx1"/>
              </a:solidFill>
            </a:endParaRPr>
          </a:p>
        </p:txBody>
      </p:sp>
      <p:graphicFrame>
        <p:nvGraphicFramePr>
          <p:cNvPr id="270349" name="Object 15"/>
          <p:cNvGraphicFramePr>
            <a:graphicFrameLocks/>
          </p:cNvGraphicFramePr>
          <p:nvPr/>
        </p:nvGraphicFramePr>
        <p:xfrm>
          <a:off x="-76200" y="4648200"/>
          <a:ext cx="4800600" cy="1524000"/>
        </p:xfrm>
        <a:graphic>
          <a:graphicData uri="http://schemas.openxmlformats.org/presentationml/2006/ole">
            <mc:AlternateContent xmlns:mc="http://schemas.openxmlformats.org/markup-compatibility/2006">
              <mc:Choice xmlns:v="urn:schemas-microsoft-com:vml" Requires="v">
                <p:oleObj spid="_x0000_s270408" name="Document" r:id="rId6" imgW="6241849" imgH="1861902" progId="Word.Document.8">
                  <p:embed/>
                </p:oleObj>
              </mc:Choice>
              <mc:Fallback>
                <p:oleObj name="Document" r:id="rId6" imgW="6241849" imgH="1861902" progId="Word.Document.8">
                  <p:embed/>
                  <p:pic>
                    <p:nvPicPr>
                      <p:cNvPr id="0" name="Object 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648200"/>
                        <a:ext cx="480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350" name="Object 17"/>
          <p:cNvGraphicFramePr>
            <a:graphicFrameLocks/>
          </p:cNvGraphicFramePr>
          <p:nvPr>
            <p:extLst>
              <p:ext uri="{D42A27DB-BD31-4B8C-83A1-F6EECF244321}">
                <p14:modId xmlns:p14="http://schemas.microsoft.com/office/powerpoint/2010/main" val="2373770616"/>
              </p:ext>
            </p:extLst>
          </p:nvPr>
        </p:nvGraphicFramePr>
        <p:xfrm>
          <a:off x="3276600" y="4648200"/>
          <a:ext cx="5105400" cy="1600200"/>
        </p:xfrm>
        <a:graphic>
          <a:graphicData uri="http://schemas.openxmlformats.org/presentationml/2006/ole">
            <mc:AlternateContent xmlns:mc="http://schemas.openxmlformats.org/markup-compatibility/2006">
              <mc:Choice xmlns:v="urn:schemas-microsoft-com:vml" Requires="v">
                <p:oleObj spid="_x0000_s270409" name="Document" r:id="rId8" imgW="6427799" imgH="1861902" progId="Word.Document.8">
                  <p:embed/>
                </p:oleObj>
              </mc:Choice>
              <mc:Fallback>
                <p:oleObj name="Document" r:id="rId8" imgW="6427799" imgH="1861902" progId="Word.Document.8">
                  <p:embed/>
                  <p:pic>
                    <p:nvPicPr>
                      <p:cNvPr id="0" name="Objec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648200"/>
                        <a:ext cx="510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351" name="Text Box 19"/>
          <p:cNvSpPr txBox="1">
            <a:spLocks noChangeArrowheads="1"/>
          </p:cNvSpPr>
          <p:nvPr/>
        </p:nvSpPr>
        <p:spPr bwMode="auto">
          <a:xfrm>
            <a:off x="1828800" y="99695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solidFill>
                  <a:schemeClr val="tx1"/>
                </a:solidFill>
                <a:latin typeface="Times New Roman" pitchFamily="18" charset="0"/>
              </a:rPr>
              <a:t>Slone Epidemiology Unit Birth Defects Study</a:t>
            </a:r>
          </a:p>
        </p:txBody>
      </p:sp>
      <p:sp>
        <p:nvSpPr>
          <p:cNvPr id="1234964" name="Text Box 20"/>
          <p:cNvSpPr txBox="1">
            <a:spLocks noChangeArrowheads="1"/>
          </p:cNvSpPr>
          <p:nvPr/>
        </p:nvSpPr>
        <p:spPr bwMode="auto">
          <a:xfrm>
            <a:off x="-38100" y="8763000"/>
            <a:ext cx="1714500" cy="304800"/>
          </a:xfrm>
          <a:prstGeom prst="rect">
            <a:avLst/>
          </a:prstGeom>
          <a:solidFill>
            <a:schemeClr val="bg1"/>
          </a:solidFill>
          <a:ln w="76200">
            <a:noFill/>
            <a:miter lim="800000"/>
            <a:headEnd/>
            <a:tailEnd/>
          </a:ln>
          <a:effectLst>
            <a:outerShdw dist="107763" dir="2700000" algn="ctr" rotWithShape="0">
              <a:schemeClr val="bg2"/>
            </a:outerShdw>
          </a:effectLst>
        </p:spPr>
        <p:txBody>
          <a:bodyPr wrap="square">
            <a:spAutoFit/>
          </a:bodyPr>
          <a:lstStyle/>
          <a:p>
            <a:pPr algn="r">
              <a:defRPr/>
            </a:pPr>
            <a:r>
              <a:rPr lang="en-US" sz="1400" dirty="0"/>
              <a:t>Hernan </a:t>
            </a:r>
            <a:r>
              <a:rPr lang="en-US" sz="1400" i="1" dirty="0"/>
              <a:t>AJE</a:t>
            </a:r>
            <a:r>
              <a:rPr lang="en-US" sz="1400" dirty="0"/>
              <a:t> 2002</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r>
              <a:rPr lang="en-US" altLang="en-US" dirty="0" smtClean="0"/>
              <a:t>Confounding:  Smoking,  Matches, and Lung Cancer</a:t>
            </a:r>
          </a:p>
        </p:txBody>
      </p:sp>
      <p:sp>
        <p:nvSpPr>
          <p:cNvPr id="21507" name="Rectangle 1027"/>
          <p:cNvSpPr>
            <a:spLocks noGrp="1" noChangeArrowheads="1"/>
          </p:cNvSpPr>
          <p:nvPr>
            <p:ph type="body" idx="1"/>
          </p:nvPr>
        </p:nvSpPr>
        <p:spPr>
          <a:xfrm>
            <a:off x="381000" y="1676400"/>
            <a:ext cx="6477000" cy="6781800"/>
          </a:xfrm>
        </p:spPr>
        <p:txBody>
          <a:bodyPr/>
          <a:lstStyle/>
          <a:p>
            <a:r>
              <a:rPr lang="en-US" altLang="en-US" dirty="0" smtClean="0"/>
              <a:t>Illustrates how confounding can create an apparent effect even when there is no actual true effect </a:t>
            </a:r>
          </a:p>
          <a:p>
            <a:pPr lvl="1"/>
            <a:r>
              <a:rPr lang="en-US" altLang="en-US" dirty="0" smtClean="0"/>
              <a:t>Can also be opposite: confounding can mask an effect when one is truly present</a:t>
            </a:r>
          </a:p>
          <a:p>
            <a:endParaRPr lang="en-US" altLang="en-US" dirty="0" smtClean="0"/>
          </a:p>
          <a:p>
            <a:r>
              <a:rPr lang="en-US" altLang="en-US" dirty="0" smtClean="0"/>
              <a:t>Proper terminology</a:t>
            </a:r>
          </a:p>
          <a:p>
            <a:pPr lvl="1"/>
            <a:r>
              <a:rPr lang="en-US" altLang="en-US" dirty="0" smtClean="0"/>
              <a:t>In the relationship between matches and lung cancer, smoking is a </a:t>
            </a:r>
            <a:r>
              <a:rPr lang="en-US" altLang="en-US" i="1" dirty="0" smtClean="0"/>
              <a:t>confounding</a:t>
            </a:r>
            <a:r>
              <a:rPr lang="en-US" altLang="en-US" dirty="0" smtClean="0"/>
              <a:t> factor or a </a:t>
            </a:r>
            <a:r>
              <a:rPr lang="en-US" altLang="en-US" i="1" dirty="0" smtClean="0"/>
              <a:t>confounder</a:t>
            </a:r>
            <a:endParaRPr lang="en-US" altLang="en-US" dirty="0" smtClean="0"/>
          </a:p>
          <a:p>
            <a:endParaRPr lang="en-US" altLang="en-US" dirty="0" smtClean="0"/>
          </a:p>
          <a:p>
            <a:pPr lvl="1"/>
            <a:r>
              <a:rPr lang="en-US" altLang="en-US" dirty="0" smtClean="0"/>
              <a:t>Smoking </a:t>
            </a:r>
            <a:r>
              <a:rPr lang="en-US" altLang="en-US" i="1" dirty="0" smtClean="0"/>
              <a:t>confounds</a:t>
            </a:r>
            <a:r>
              <a:rPr lang="en-US" altLang="en-US" dirty="0" smtClean="0"/>
              <a:t> the relationship between matches and lung cancer</a:t>
            </a:r>
          </a:p>
          <a:p>
            <a:pPr lvl="1"/>
            <a:endParaRPr lang="en-US" altLang="en-US" dirty="0" smtClean="0"/>
          </a:p>
          <a:p>
            <a:r>
              <a:rPr lang="en-US" altLang="en-US" dirty="0" smtClean="0"/>
              <a:t>In research, confounding has very specific meaning</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4724400" y="43434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dirty="0">
                <a:solidFill>
                  <a:schemeClr val="tx1"/>
                </a:solidFill>
              </a:rPr>
              <a:t>Birth Defects</a:t>
            </a:r>
            <a:endParaRPr lang="en-US" sz="1600" b="0" dirty="0"/>
          </a:p>
        </p:txBody>
      </p:sp>
      <p:sp>
        <p:nvSpPr>
          <p:cNvPr id="1216515" name="Text Box 3"/>
          <p:cNvSpPr txBox="1">
            <a:spLocks noChangeArrowheads="1"/>
          </p:cNvSpPr>
          <p:nvPr/>
        </p:nvSpPr>
        <p:spPr bwMode="auto">
          <a:xfrm>
            <a:off x="304800" y="43434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dirty="0">
                <a:solidFill>
                  <a:schemeClr val="tx1"/>
                </a:solidFill>
              </a:rPr>
              <a:t>Folate Intake</a:t>
            </a:r>
            <a:endParaRPr lang="en-US" sz="1600" b="0" dirty="0"/>
          </a:p>
        </p:txBody>
      </p:sp>
      <p:sp>
        <p:nvSpPr>
          <p:cNvPr id="1216516" name="Text Box 4"/>
          <p:cNvSpPr txBox="1">
            <a:spLocks noChangeArrowheads="1"/>
          </p:cNvSpPr>
          <p:nvPr/>
        </p:nvSpPr>
        <p:spPr bwMode="auto">
          <a:xfrm>
            <a:off x="2438400" y="2667000"/>
            <a:ext cx="19812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dirty="0">
                <a:solidFill>
                  <a:schemeClr val="tx1"/>
                </a:solidFill>
              </a:rPr>
              <a:t>Stillbirths</a:t>
            </a:r>
            <a:endParaRPr lang="en-US" sz="1600" b="0" dirty="0"/>
          </a:p>
        </p:txBody>
      </p:sp>
      <p:sp>
        <p:nvSpPr>
          <p:cNvPr id="1216517" name="Freeform 5"/>
          <p:cNvSpPr>
            <a:spLocks/>
          </p:cNvSpPr>
          <p:nvPr/>
        </p:nvSpPr>
        <p:spPr bwMode="auto">
          <a:xfrm flipH="1" flipV="1">
            <a:off x="1447800" y="3200400"/>
            <a:ext cx="1066800" cy="1219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16518" name="Line 6"/>
          <p:cNvSpPr>
            <a:spLocks noChangeShapeType="1"/>
          </p:cNvSpPr>
          <p:nvPr/>
        </p:nvSpPr>
        <p:spPr bwMode="auto">
          <a:xfrm>
            <a:off x="1752600" y="4876800"/>
            <a:ext cx="3200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16519" name="Freeform 7"/>
          <p:cNvSpPr>
            <a:spLocks/>
          </p:cNvSpPr>
          <p:nvPr/>
        </p:nvSpPr>
        <p:spPr bwMode="auto">
          <a:xfrm rot="10800000" flipH="1">
            <a:off x="4343400" y="3124200"/>
            <a:ext cx="838200" cy="1295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16520" name="Text Box 8"/>
          <p:cNvSpPr txBox="1">
            <a:spLocks noChangeArrowheads="1"/>
          </p:cNvSpPr>
          <p:nvPr/>
        </p:nvSpPr>
        <p:spPr bwMode="auto">
          <a:xfrm>
            <a:off x="3048000" y="4876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sz="900" dirty="0"/>
          </a:p>
        </p:txBody>
      </p:sp>
      <p:sp>
        <p:nvSpPr>
          <p:cNvPr id="1216522" name="Text Box 10"/>
          <p:cNvSpPr txBox="1">
            <a:spLocks noChangeArrowheads="1"/>
          </p:cNvSpPr>
          <p:nvPr/>
        </p:nvSpPr>
        <p:spPr bwMode="auto">
          <a:xfrm>
            <a:off x="304800" y="990600"/>
            <a:ext cx="6019800" cy="822325"/>
          </a:xfrm>
          <a:prstGeom prst="rect">
            <a:avLst/>
          </a:prstGeom>
          <a:noFill/>
          <a:ln w="19050">
            <a:noFill/>
            <a:miter lim="800000"/>
            <a:headEnd/>
            <a:tailEnd/>
          </a:ln>
          <a:effectLst>
            <a:outerShdw dist="107763" dir="2700000" algn="ctr" rotWithShape="0">
              <a:schemeClr val="bg2"/>
            </a:outerShdw>
          </a:effectLst>
        </p:spPr>
        <p:txBody>
          <a:bodyPr>
            <a:spAutoFit/>
          </a:bodyPr>
          <a:lstStyle/>
          <a:p>
            <a:pPr algn="l">
              <a:defRPr/>
            </a:pPr>
            <a:r>
              <a:rPr lang="en-US" sz="2400" dirty="0"/>
              <a:t>RQ: Does lack of folate intake cause birth defects?</a:t>
            </a:r>
          </a:p>
        </p:txBody>
      </p:sp>
      <p:sp>
        <p:nvSpPr>
          <p:cNvPr id="272394" name="Rectangle 11"/>
          <p:cNvSpPr>
            <a:spLocks noChangeArrowheads="1"/>
          </p:cNvSpPr>
          <p:nvPr/>
        </p:nvSpPr>
        <p:spPr bwMode="auto">
          <a:xfrm>
            <a:off x="0" y="381000"/>
            <a:ext cx="685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spcBef>
                <a:spcPct val="0"/>
              </a:spcBef>
            </a:pPr>
            <a:r>
              <a:rPr lang="en-US" altLang="en-US" sz="2400" dirty="0">
                <a:solidFill>
                  <a:schemeClr val="tx2"/>
                </a:solidFill>
              </a:rPr>
              <a:t>DAGs Identify What </a:t>
            </a:r>
            <a:r>
              <a:rPr lang="en-US" altLang="en-US" sz="2400" u="sng" dirty="0">
                <a:solidFill>
                  <a:schemeClr val="tx2"/>
                </a:solidFill>
              </a:rPr>
              <a:t>Not</a:t>
            </a:r>
            <a:r>
              <a:rPr lang="en-US" altLang="en-US" sz="2400" dirty="0">
                <a:solidFill>
                  <a:schemeClr val="tx2"/>
                </a:solidFill>
              </a:rPr>
              <a:t> to Control For </a:t>
            </a:r>
          </a:p>
        </p:txBody>
      </p:sp>
      <p:sp>
        <p:nvSpPr>
          <p:cNvPr id="1216524" name="Text Box 12"/>
          <p:cNvSpPr txBox="1">
            <a:spLocks noChangeArrowheads="1"/>
          </p:cNvSpPr>
          <p:nvPr/>
        </p:nvSpPr>
        <p:spPr bwMode="auto">
          <a:xfrm>
            <a:off x="152400" y="5943600"/>
            <a:ext cx="6553200" cy="2419124"/>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lnSpc>
                <a:spcPct val="80000"/>
              </a:lnSpc>
            </a:pPr>
            <a:r>
              <a:rPr lang="en-US" altLang="en-US" sz="2400" dirty="0"/>
              <a:t>Stillbirths are a “common effect” of both exposure &amp; disease – not a common cause</a:t>
            </a:r>
            <a:r>
              <a:rPr lang="en-US" altLang="en-US" sz="2400" dirty="0" smtClean="0"/>
              <a:t>.</a:t>
            </a:r>
          </a:p>
          <a:p>
            <a:pPr algn="l">
              <a:lnSpc>
                <a:spcPct val="80000"/>
              </a:lnSpc>
            </a:pPr>
            <a:r>
              <a:rPr lang="en-US" altLang="en-US" sz="1200" dirty="0" smtClean="0"/>
              <a:t>  </a:t>
            </a:r>
            <a:endParaRPr lang="en-US" altLang="en-US" sz="1200" dirty="0"/>
          </a:p>
          <a:p>
            <a:pPr algn="l">
              <a:lnSpc>
                <a:spcPct val="80000"/>
              </a:lnSpc>
            </a:pPr>
            <a:r>
              <a:rPr lang="en-US" altLang="en-US" sz="2400" dirty="0"/>
              <a:t>Common effects are called “colliders</a:t>
            </a:r>
            <a:r>
              <a:rPr lang="en-US" altLang="en-US" sz="2400" dirty="0" smtClean="0"/>
              <a:t>”</a:t>
            </a:r>
          </a:p>
          <a:p>
            <a:pPr algn="l">
              <a:lnSpc>
                <a:spcPct val="80000"/>
              </a:lnSpc>
            </a:pPr>
            <a:endParaRPr lang="en-US" altLang="en-US" sz="1200" dirty="0"/>
          </a:p>
          <a:p>
            <a:pPr algn="l">
              <a:lnSpc>
                <a:spcPct val="80000"/>
              </a:lnSpc>
            </a:pPr>
            <a:r>
              <a:rPr lang="en-US" altLang="en-US" sz="2400" dirty="0"/>
              <a:t>Adjusting for colliders OPENS paths. Will actually result in bias.  It is harmful.  </a:t>
            </a:r>
          </a:p>
        </p:txBody>
      </p:sp>
      <p:sp>
        <p:nvSpPr>
          <p:cNvPr id="1216525" name="Text Box 13"/>
          <p:cNvSpPr txBox="1">
            <a:spLocks noChangeArrowheads="1"/>
          </p:cNvSpPr>
          <p:nvPr/>
        </p:nvSpPr>
        <p:spPr bwMode="auto">
          <a:xfrm>
            <a:off x="2133600" y="2514600"/>
            <a:ext cx="2362200" cy="117475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400" dirty="0"/>
          </a:p>
          <a:p>
            <a:endParaRPr lang="en-US" altLang="en-US" dirty="0"/>
          </a:p>
        </p:txBody>
      </p:sp>
      <p:sp>
        <p:nvSpPr>
          <p:cNvPr id="1216528" name="Freeform 16"/>
          <p:cNvSpPr>
            <a:spLocks/>
          </p:cNvSpPr>
          <p:nvPr/>
        </p:nvSpPr>
        <p:spPr bwMode="auto">
          <a:xfrm flipH="1">
            <a:off x="4191000" y="3200400"/>
            <a:ext cx="914400" cy="13716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p:spPr>
        <p:txBody>
          <a:bodyPr anchor="ctr">
            <a:spAutoFit/>
          </a:bodyPr>
          <a:lstStyle/>
          <a:p>
            <a:pPr>
              <a:defRPr/>
            </a:pPr>
            <a:endParaRPr lang="en-US" dirty="0"/>
          </a:p>
        </p:txBody>
      </p:sp>
      <p:sp>
        <p:nvSpPr>
          <p:cNvPr id="1216529" name="Freeform 17"/>
          <p:cNvSpPr>
            <a:spLocks/>
          </p:cNvSpPr>
          <p:nvPr/>
        </p:nvSpPr>
        <p:spPr bwMode="auto">
          <a:xfrm>
            <a:off x="1600200" y="3352800"/>
            <a:ext cx="990600" cy="11430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p:spPr>
        <p:txBody>
          <a:bodyPr anchor="ctr">
            <a:spAutoFit/>
          </a:bodyPr>
          <a:lstStyle/>
          <a:p>
            <a:pPr>
              <a:defRPr/>
            </a:pPr>
            <a:endParaRPr lang="en-US" dirty="0"/>
          </a:p>
        </p:txBody>
      </p:sp>
      <p:sp>
        <p:nvSpPr>
          <p:cNvPr id="1216530" name="Text Box 18"/>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a:defRPr/>
            </a:pPr>
            <a:r>
              <a:rPr lang="en-US" sz="1400" dirty="0"/>
              <a:t>Hernan </a:t>
            </a:r>
            <a:r>
              <a:rPr lang="en-US" sz="1400" i="1" dirty="0"/>
              <a:t>AJE</a:t>
            </a:r>
            <a:r>
              <a:rPr lang="en-US" sz="1400" dirty="0"/>
              <a:t> 2002</a:t>
            </a:r>
          </a:p>
        </p:txBody>
      </p:sp>
      <p:sp>
        <p:nvSpPr>
          <p:cNvPr id="1216531" name="Text Box 19"/>
          <p:cNvSpPr txBox="1">
            <a:spLocks noChangeArrowheads="1"/>
          </p:cNvSpPr>
          <p:nvPr/>
        </p:nvSpPr>
        <p:spPr bwMode="auto">
          <a:xfrm>
            <a:off x="4191000" y="1524000"/>
            <a:ext cx="2590800" cy="10064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solidFill>
                  <a:srgbClr val="FF0000"/>
                </a:solidFill>
              </a:rPr>
              <a:t>Undirected edge (interpret as going either direction)</a:t>
            </a:r>
            <a:endParaRPr lang="en-US" altLang="en-US" sz="2000" b="0" dirty="0">
              <a:solidFill>
                <a:srgbClr val="FF0000"/>
              </a:solidFill>
            </a:endParaRPr>
          </a:p>
        </p:txBody>
      </p:sp>
      <p:sp>
        <p:nvSpPr>
          <p:cNvPr id="1216532" name="Line 20"/>
          <p:cNvSpPr>
            <a:spLocks noChangeShapeType="1"/>
          </p:cNvSpPr>
          <p:nvPr/>
        </p:nvSpPr>
        <p:spPr bwMode="auto">
          <a:xfrm flipH="1">
            <a:off x="4648200" y="2590800"/>
            <a:ext cx="990600" cy="990600"/>
          </a:xfrm>
          <a:prstGeom prst="line">
            <a:avLst/>
          </a:prstGeom>
          <a:noFill/>
          <a:ln w="12700">
            <a:solidFill>
              <a:srgbClr val="FF0000"/>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 name="Line 20"/>
          <p:cNvSpPr>
            <a:spLocks noChangeShapeType="1"/>
          </p:cNvSpPr>
          <p:nvPr/>
        </p:nvSpPr>
        <p:spPr bwMode="auto">
          <a:xfrm flipH="1">
            <a:off x="1752600" y="2514600"/>
            <a:ext cx="3505200" cy="1828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grpId="0"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19" grpId="0" animBg="1"/>
      <p:bldP spid="1216525" grpId="0" animBg="1"/>
      <p:bldP spid="1216531" grpId="0"/>
      <p:bldP spid="1216532" grpId="0" animBg="1"/>
      <p:bldP spid="2" grpId="0" animBg="1"/>
      <p:bldP spid="2"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10"/>
          <p:cNvSpPr>
            <a:spLocks noChangeArrowheads="1"/>
          </p:cNvSpPr>
          <p:nvPr/>
        </p:nvSpPr>
        <p:spPr bwMode="auto">
          <a:xfrm>
            <a:off x="76200" y="685800"/>
            <a:ext cx="617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02189" name="Text Box 13"/>
          <p:cNvSpPr txBox="1">
            <a:spLocks noChangeArrowheads="1"/>
          </p:cNvSpPr>
          <p:nvPr/>
        </p:nvSpPr>
        <p:spPr bwMode="auto">
          <a:xfrm>
            <a:off x="152400" y="1219200"/>
            <a:ext cx="6705600" cy="1004888"/>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400" b="0" dirty="0"/>
              <a:t>Colliders are the common effect of 2 parents</a:t>
            </a:r>
          </a:p>
          <a:p>
            <a:pPr algn="l"/>
            <a:endParaRPr lang="en-US" altLang="en-US" sz="2400" b="0" dirty="0"/>
          </a:p>
        </p:txBody>
      </p:sp>
      <p:sp>
        <p:nvSpPr>
          <p:cNvPr id="280580" name="Rectangle 14"/>
          <p:cNvSpPr>
            <a:spLocks noChangeArrowheads="1"/>
          </p:cNvSpPr>
          <p:nvPr/>
        </p:nvSpPr>
        <p:spPr bwMode="auto">
          <a:xfrm>
            <a:off x="4267200" y="1981200"/>
            <a:ext cx="2514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r>
              <a:rPr lang="en-US" altLang="en-US" sz="1800" dirty="0">
                <a:solidFill>
                  <a:srgbClr val="FF0000"/>
                </a:solidFill>
              </a:rPr>
              <a:t>Undirected edge (interpret as going either direction)</a:t>
            </a:r>
            <a:r>
              <a:rPr lang="en-US" altLang="en-US" sz="1800" b="0" dirty="0">
                <a:solidFill>
                  <a:srgbClr val="FF0000"/>
                </a:solidFill>
              </a:rPr>
              <a:t>.  </a:t>
            </a:r>
          </a:p>
        </p:txBody>
      </p:sp>
      <p:sp>
        <p:nvSpPr>
          <p:cNvPr id="1154050" name="Text Box 1026"/>
          <p:cNvSpPr txBox="1">
            <a:spLocks noChangeArrowheads="1"/>
          </p:cNvSpPr>
          <p:nvPr/>
        </p:nvSpPr>
        <p:spPr bwMode="auto">
          <a:xfrm>
            <a:off x="4038600" y="4068763"/>
            <a:ext cx="1600200" cy="579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219200" y="4038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endParaRPr lang="en-US" dirty="0">
              <a:solidFill>
                <a:schemeClr val="tx1"/>
              </a:solidFill>
            </a:endParaRPr>
          </a:p>
          <a:p>
            <a:pPr>
              <a:defRPr/>
            </a:pPr>
            <a:endParaRPr lang="en-US" dirty="0">
              <a:solidFill>
                <a:schemeClr val="tx1"/>
              </a:solidFill>
            </a:endParaRPr>
          </a:p>
          <a:p>
            <a:pPr>
              <a:defRPr/>
            </a:pPr>
            <a:endParaRPr lang="en-US" sz="1600" b="0" dirty="0"/>
          </a:p>
        </p:txBody>
      </p:sp>
      <p:sp>
        <p:nvSpPr>
          <p:cNvPr id="1154053" name="Line 1029"/>
          <p:cNvSpPr>
            <a:spLocks noChangeShapeType="1"/>
          </p:cNvSpPr>
          <p:nvPr/>
        </p:nvSpPr>
        <p:spPr bwMode="auto">
          <a:xfrm flipV="1">
            <a:off x="1981200" y="2514600"/>
            <a:ext cx="914400" cy="1524000"/>
          </a:xfrm>
          <a:prstGeom prst="line">
            <a:avLst/>
          </a:prstGeom>
          <a:noFill/>
          <a:ln w="666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54054" name="Freeform 1030"/>
          <p:cNvSpPr>
            <a:spLocks/>
          </p:cNvSpPr>
          <p:nvPr/>
        </p:nvSpPr>
        <p:spPr bwMode="auto">
          <a:xfrm flipH="1">
            <a:off x="3352800" y="2438400"/>
            <a:ext cx="11430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154055" name="Line 1031"/>
          <p:cNvSpPr>
            <a:spLocks noChangeShapeType="1"/>
          </p:cNvSpPr>
          <p:nvPr/>
        </p:nvSpPr>
        <p:spPr bwMode="auto">
          <a:xfrm>
            <a:off x="2438400" y="4343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54056" name="Text Box 1032"/>
          <p:cNvSpPr txBox="1">
            <a:spLocks noChangeArrowheads="1"/>
          </p:cNvSpPr>
          <p:nvPr/>
        </p:nvSpPr>
        <p:spPr bwMode="auto">
          <a:xfrm>
            <a:off x="2743200" y="42814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t>?</a:t>
            </a:r>
          </a:p>
        </p:txBody>
      </p:sp>
      <p:sp>
        <p:nvSpPr>
          <p:cNvPr id="948232" name="Text Box 8"/>
          <p:cNvSpPr txBox="1">
            <a:spLocks noChangeArrowheads="1"/>
          </p:cNvSpPr>
          <p:nvPr/>
        </p:nvSpPr>
        <p:spPr bwMode="auto">
          <a:xfrm>
            <a:off x="2286000" y="2057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M</a:t>
            </a:r>
            <a:endParaRPr lang="en-US" altLang="en-US" sz="1600" b="0" dirty="0"/>
          </a:p>
        </p:txBody>
      </p:sp>
      <p:sp>
        <p:nvSpPr>
          <p:cNvPr id="280589" name="Rectangle 2"/>
          <p:cNvSpPr>
            <a:spLocks noChangeArrowheads="1"/>
          </p:cNvSpPr>
          <p:nvPr/>
        </p:nvSpPr>
        <p:spPr bwMode="auto">
          <a:xfrm>
            <a:off x="381000" y="609600"/>
            <a:ext cx="624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dirty="0"/>
              <a:t>Colliders are the Basis of the Other Type of Non-Causal Path</a:t>
            </a:r>
          </a:p>
        </p:txBody>
      </p:sp>
      <p:sp>
        <p:nvSpPr>
          <p:cNvPr id="2" name="Text Box 13"/>
          <p:cNvSpPr txBox="1">
            <a:spLocks noChangeArrowheads="1"/>
          </p:cNvSpPr>
          <p:nvPr/>
        </p:nvSpPr>
        <p:spPr bwMode="auto">
          <a:xfrm>
            <a:off x="304800" y="5715000"/>
            <a:ext cx="6705600" cy="4572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400" b="0" dirty="0"/>
              <a:t>Collider as part of a backdoor path</a:t>
            </a:r>
          </a:p>
        </p:txBody>
      </p:sp>
      <p:sp>
        <p:nvSpPr>
          <p:cNvPr id="3" name="Text Box 8"/>
          <p:cNvSpPr txBox="1">
            <a:spLocks noChangeArrowheads="1"/>
          </p:cNvSpPr>
          <p:nvPr/>
        </p:nvSpPr>
        <p:spPr bwMode="auto">
          <a:xfrm>
            <a:off x="685800" y="65532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A</a:t>
            </a:r>
            <a:endParaRPr lang="en-US" altLang="en-US" baseline="-25000" dirty="0">
              <a:solidFill>
                <a:schemeClr val="tx1"/>
              </a:solidFill>
            </a:endParaRPr>
          </a:p>
        </p:txBody>
      </p:sp>
      <p:sp>
        <p:nvSpPr>
          <p:cNvPr id="4" name="Text Box 8"/>
          <p:cNvSpPr txBox="1">
            <a:spLocks noChangeArrowheads="1"/>
          </p:cNvSpPr>
          <p:nvPr/>
        </p:nvSpPr>
        <p:spPr bwMode="auto">
          <a:xfrm>
            <a:off x="4114800" y="6248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B</a:t>
            </a:r>
            <a:endParaRPr lang="en-US" altLang="en-US" baseline="-25000" dirty="0">
              <a:solidFill>
                <a:schemeClr val="tx1"/>
              </a:solidFill>
            </a:endParaRPr>
          </a:p>
        </p:txBody>
      </p:sp>
      <p:sp>
        <p:nvSpPr>
          <p:cNvPr id="5" name="Line 1029"/>
          <p:cNvSpPr>
            <a:spLocks noChangeShapeType="1"/>
          </p:cNvSpPr>
          <p:nvPr/>
        </p:nvSpPr>
        <p:spPr bwMode="auto">
          <a:xfrm>
            <a:off x="1524000" y="7086600"/>
            <a:ext cx="381000" cy="914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6" name="Text Box 1032"/>
          <p:cNvSpPr txBox="1">
            <a:spLocks noChangeArrowheads="1"/>
          </p:cNvSpPr>
          <p:nvPr/>
        </p:nvSpPr>
        <p:spPr bwMode="auto">
          <a:xfrm>
            <a:off x="3048000" y="83200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t>?</a:t>
            </a:r>
          </a:p>
        </p:txBody>
      </p:sp>
      <p:sp>
        <p:nvSpPr>
          <p:cNvPr id="7" name="Line 1031"/>
          <p:cNvSpPr>
            <a:spLocks noChangeShapeType="1"/>
          </p:cNvSpPr>
          <p:nvPr/>
        </p:nvSpPr>
        <p:spPr bwMode="auto">
          <a:xfrm flipV="1">
            <a:off x="2286000" y="83058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8" name="Text Box 1026"/>
          <p:cNvSpPr txBox="1">
            <a:spLocks noChangeArrowheads="1"/>
          </p:cNvSpPr>
          <p:nvPr/>
        </p:nvSpPr>
        <p:spPr bwMode="auto">
          <a:xfrm>
            <a:off x="4495800" y="8001000"/>
            <a:ext cx="7620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D</a:t>
            </a:r>
            <a:endParaRPr lang="en-US" altLang="en-US" sz="1600" b="0" dirty="0"/>
          </a:p>
        </p:txBody>
      </p:sp>
      <p:sp>
        <p:nvSpPr>
          <p:cNvPr id="9" name="Freeform 1030"/>
          <p:cNvSpPr>
            <a:spLocks/>
          </p:cNvSpPr>
          <p:nvPr/>
        </p:nvSpPr>
        <p:spPr bwMode="auto">
          <a:xfrm flipH="1" flipV="1">
            <a:off x="3810000" y="6553200"/>
            <a:ext cx="685800" cy="7762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0" name="Line 1029"/>
          <p:cNvSpPr>
            <a:spLocks noChangeShapeType="1"/>
          </p:cNvSpPr>
          <p:nvPr/>
        </p:nvSpPr>
        <p:spPr bwMode="auto">
          <a:xfrm>
            <a:off x="1905000" y="6705600"/>
            <a:ext cx="1066800" cy="700088"/>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 name="Text Box 1027"/>
          <p:cNvSpPr txBox="1">
            <a:spLocks noChangeArrowheads="1"/>
          </p:cNvSpPr>
          <p:nvPr/>
        </p:nvSpPr>
        <p:spPr bwMode="auto">
          <a:xfrm>
            <a:off x="1143000" y="80772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3200" dirty="0">
                <a:solidFill>
                  <a:schemeClr val="tx1"/>
                </a:solidFill>
              </a:rPr>
              <a:t>E</a:t>
            </a:r>
            <a:endParaRPr lang="en-US" altLang="en-US" sz="1600" b="0" dirty="0"/>
          </a:p>
        </p:txBody>
      </p:sp>
      <p:sp>
        <p:nvSpPr>
          <p:cNvPr id="12" name="Text Box 8"/>
          <p:cNvSpPr txBox="1">
            <a:spLocks noChangeArrowheads="1"/>
          </p:cNvSpPr>
          <p:nvPr/>
        </p:nvSpPr>
        <p:spPr bwMode="auto">
          <a:xfrm>
            <a:off x="2438400" y="7239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M</a:t>
            </a:r>
            <a:endParaRPr lang="en-US" altLang="en-US" baseline="-25000" dirty="0">
              <a:solidFill>
                <a:schemeClr val="tx1"/>
              </a:solidFill>
            </a:endParaRPr>
          </a:p>
        </p:txBody>
      </p:sp>
      <p:sp>
        <p:nvSpPr>
          <p:cNvPr id="13" name="Line 1029"/>
          <p:cNvSpPr>
            <a:spLocks noChangeShapeType="1"/>
          </p:cNvSpPr>
          <p:nvPr/>
        </p:nvSpPr>
        <p:spPr bwMode="auto">
          <a:xfrm flipH="1">
            <a:off x="4800600" y="6858000"/>
            <a:ext cx="76200" cy="1143000"/>
          </a:xfrm>
          <a:prstGeom prst="line">
            <a:avLst/>
          </a:prstGeom>
          <a:noFill/>
          <a:ln w="666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16529" name="Freeform 17"/>
          <p:cNvSpPr>
            <a:spLocks/>
          </p:cNvSpPr>
          <p:nvPr/>
        </p:nvSpPr>
        <p:spPr bwMode="auto">
          <a:xfrm>
            <a:off x="2133600" y="2743200"/>
            <a:ext cx="838200" cy="12954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defRPr/>
            </a:pPr>
            <a:endParaRPr lang="en-US" dirty="0"/>
          </a:p>
        </p:txBody>
      </p:sp>
      <p:sp>
        <p:nvSpPr>
          <p:cNvPr id="14" name="Freeform 17"/>
          <p:cNvSpPr>
            <a:spLocks/>
          </p:cNvSpPr>
          <p:nvPr/>
        </p:nvSpPr>
        <p:spPr bwMode="auto">
          <a:xfrm flipH="1">
            <a:off x="3200400" y="2743200"/>
            <a:ext cx="11430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5" name="Freeform 17"/>
          <p:cNvSpPr>
            <a:spLocks/>
          </p:cNvSpPr>
          <p:nvPr/>
        </p:nvSpPr>
        <p:spPr bwMode="auto">
          <a:xfrm flipV="1">
            <a:off x="1828800" y="6858000"/>
            <a:ext cx="9906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6" name="Freeform 17"/>
          <p:cNvSpPr>
            <a:spLocks/>
          </p:cNvSpPr>
          <p:nvPr/>
        </p:nvSpPr>
        <p:spPr bwMode="auto">
          <a:xfrm flipH="1" flipV="1">
            <a:off x="3657600" y="6629400"/>
            <a:ext cx="9906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16525" name="Text Box 13"/>
          <p:cNvSpPr txBox="1">
            <a:spLocks noChangeArrowheads="1"/>
          </p:cNvSpPr>
          <p:nvPr/>
        </p:nvSpPr>
        <p:spPr bwMode="auto">
          <a:xfrm>
            <a:off x="2590800" y="1905000"/>
            <a:ext cx="1143000" cy="900113"/>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400" dirty="0"/>
          </a:p>
          <a:p>
            <a:endParaRPr lang="en-US" altLang="en-US" sz="1600" dirty="0"/>
          </a:p>
        </p:txBody>
      </p:sp>
      <p:sp>
        <p:nvSpPr>
          <p:cNvPr id="17" name="Text Box 13"/>
          <p:cNvSpPr txBox="1">
            <a:spLocks noChangeArrowheads="1"/>
          </p:cNvSpPr>
          <p:nvPr/>
        </p:nvSpPr>
        <p:spPr bwMode="auto">
          <a:xfrm>
            <a:off x="2743200" y="7086600"/>
            <a:ext cx="1143000" cy="900113"/>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2400" dirty="0"/>
          </a:p>
          <a:p>
            <a:endParaRPr lang="en-US" altLang="en-US" sz="1600" dirty="0"/>
          </a:p>
        </p:txBody>
      </p:sp>
      <p:sp>
        <p:nvSpPr>
          <p:cNvPr id="1216532" name="Line 20"/>
          <p:cNvSpPr>
            <a:spLocks noChangeShapeType="1"/>
          </p:cNvSpPr>
          <p:nvPr/>
        </p:nvSpPr>
        <p:spPr bwMode="auto">
          <a:xfrm flipH="1">
            <a:off x="4114800" y="2895600"/>
            <a:ext cx="990600" cy="990600"/>
          </a:xfrm>
          <a:prstGeom prst="line">
            <a:avLst/>
          </a:prstGeom>
          <a:noFill/>
          <a:ln w="12700">
            <a:solidFill>
              <a:srgbClr val="FF0000"/>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280645" name="Text Box 69"/>
          <p:cNvSpPr txBox="1">
            <a:spLocks noChangeArrowheads="1"/>
          </p:cNvSpPr>
          <p:nvPr/>
        </p:nvSpPr>
        <p:spPr bwMode="auto">
          <a:xfrm>
            <a:off x="609600" y="4800600"/>
            <a:ext cx="6019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pPr algn="r"/>
            <a:r>
              <a:rPr lang="en-US" altLang="en-US" sz="2200" dirty="0">
                <a:solidFill>
                  <a:srgbClr val="FF0000"/>
                </a:solidFill>
              </a:rPr>
              <a:t>Controlling for a collider induces a numerical relationship between the parents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grpId="0"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5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064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21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154053" grpId="0" animBg="1"/>
      <p:bldP spid="1154054" grpId="0" animBg="1"/>
      <p:bldP spid="9" grpId="0" animBg="1"/>
      <p:bldP spid="14" grpId="0" animBg="1"/>
      <p:bldP spid="15" grpId="0" animBg="1"/>
      <p:bldP spid="16" grpId="0" animBg="1"/>
      <p:bldP spid="1216525" grpId="0" animBg="1"/>
      <p:bldP spid="17" grpId="0" animBg="1"/>
      <p:bldP spid="1216532" grpId="0" animBg="1"/>
      <p:bldP spid="28064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188913" y="304800"/>
            <a:ext cx="6440487" cy="593725"/>
          </a:xfrm>
        </p:spPr>
        <p:txBody>
          <a:bodyPr/>
          <a:lstStyle/>
          <a:p>
            <a:r>
              <a:rPr lang="en-US" altLang="en-US" dirty="0" smtClean="0">
                <a:solidFill>
                  <a:srgbClr val="000000"/>
                </a:solidFill>
              </a:rPr>
              <a:t>Conditioning (Stratifying) upon a Collider</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274435" name="Rectangle 3"/>
          <p:cNvSpPr>
            <a:spLocks noGrp="1" noChangeArrowheads="1"/>
          </p:cNvSpPr>
          <p:nvPr>
            <p:ph type="body" idx="4294967295"/>
          </p:nvPr>
        </p:nvSpPr>
        <p:spPr>
          <a:xfrm>
            <a:off x="152400" y="914400"/>
            <a:ext cx="6705600" cy="7358063"/>
          </a:xfrm>
        </p:spPr>
        <p:txBody>
          <a:bodyPr/>
          <a:lstStyle/>
          <a:p>
            <a:pPr>
              <a:lnSpc>
                <a:spcPct val="50000"/>
              </a:lnSpc>
            </a:pPr>
            <a:r>
              <a:rPr lang="en-US" altLang="en-US" sz="2200" dirty="0" smtClean="0"/>
              <a:t>A pair of dice (die A and die B)</a:t>
            </a:r>
          </a:p>
          <a:p>
            <a:pPr>
              <a:lnSpc>
                <a:spcPct val="50000"/>
              </a:lnSpc>
            </a:pPr>
            <a:r>
              <a:rPr lang="en-US" altLang="en-US" sz="2200" dirty="0" smtClean="0"/>
              <a:t>We know they are independent</a:t>
            </a:r>
          </a:p>
          <a:p>
            <a:pPr>
              <a:lnSpc>
                <a:spcPct val="50000"/>
              </a:lnSpc>
            </a:pPr>
            <a:r>
              <a:rPr lang="en-US" altLang="en-US" sz="2200" dirty="0" smtClean="0"/>
              <a:t>What if we stratify upon the sum of the dice?</a:t>
            </a:r>
          </a:p>
          <a:p>
            <a:pPr>
              <a:lnSpc>
                <a:spcPct val="50000"/>
              </a:lnSpc>
            </a:pPr>
            <a:r>
              <a:rPr lang="en-US" altLang="en-US" sz="2200" dirty="0" smtClean="0"/>
              <a:t>This is stratifying </a:t>
            </a:r>
            <a:r>
              <a:rPr lang="en-US" altLang="en-US" sz="2200" dirty="0" smtClean="0"/>
              <a:t>upon a </a:t>
            </a:r>
            <a:r>
              <a:rPr lang="en-US" altLang="en-US" sz="2200" dirty="0" smtClean="0"/>
              <a:t>collider</a:t>
            </a:r>
          </a:p>
          <a:p>
            <a:pPr lvl="1"/>
            <a:endParaRPr lang="en-US" altLang="en-US" sz="2200"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a:t>
            </a:r>
          </a:p>
          <a:p>
            <a:pPr lvl="1"/>
            <a:r>
              <a:rPr lang="en-US" altLang="en-US" dirty="0" smtClean="0"/>
              <a:t>e.g., in stratum where sum = 7</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dirty="0" smtClean="0"/>
          </a:p>
          <a:p>
            <a:r>
              <a:rPr lang="en-US" altLang="en-US" dirty="0" smtClean="0"/>
              <a:t>Now, if you know A, you know B</a:t>
            </a:r>
          </a:p>
          <a:p>
            <a:r>
              <a:rPr lang="en-US" altLang="en-US" dirty="0" smtClean="0"/>
              <a:t>Stratifying has induced a relationship between A and B that otherwise does not exist.</a:t>
            </a:r>
          </a:p>
        </p:txBody>
      </p:sp>
      <p:sp>
        <p:nvSpPr>
          <p:cNvPr id="1276932" name="Text Box 4"/>
          <p:cNvSpPr txBox="1">
            <a:spLocks noChangeArrowheads="1"/>
          </p:cNvSpPr>
          <p:nvPr/>
        </p:nvSpPr>
        <p:spPr bwMode="auto">
          <a:xfrm>
            <a:off x="1143000" y="35814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Die A</a:t>
            </a:r>
          </a:p>
        </p:txBody>
      </p:sp>
      <p:sp>
        <p:nvSpPr>
          <p:cNvPr id="1276933" name="Text Box 5"/>
          <p:cNvSpPr txBox="1">
            <a:spLocks noChangeArrowheads="1"/>
          </p:cNvSpPr>
          <p:nvPr/>
        </p:nvSpPr>
        <p:spPr bwMode="auto">
          <a:xfrm>
            <a:off x="4724400" y="36576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Die B</a:t>
            </a:r>
          </a:p>
        </p:txBody>
      </p:sp>
      <p:sp>
        <p:nvSpPr>
          <p:cNvPr id="1276934" name="Text Box 6"/>
          <p:cNvSpPr txBox="1">
            <a:spLocks noChangeArrowheads="1"/>
          </p:cNvSpPr>
          <p:nvPr/>
        </p:nvSpPr>
        <p:spPr bwMode="auto">
          <a:xfrm>
            <a:off x="2133600" y="2667000"/>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Sum of A and B</a:t>
            </a:r>
          </a:p>
        </p:txBody>
      </p:sp>
      <p:sp>
        <p:nvSpPr>
          <p:cNvPr id="1276935" name="Line 7"/>
          <p:cNvSpPr>
            <a:spLocks noChangeShapeType="1"/>
          </p:cNvSpPr>
          <p:nvPr/>
        </p:nvSpPr>
        <p:spPr bwMode="auto">
          <a:xfrm>
            <a:off x="2286000" y="38100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76936" name="Text Box 8"/>
          <p:cNvSpPr txBox="1">
            <a:spLocks noChangeArrowheads="1"/>
          </p:cNvSpPr>
          <p:nvPr/>
        </p:nvSpPr>
        <p:spPr bwMode="auto">
          <a:xfrm>
            <a:off x="3276600" y="3802063"/>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76937" name="Line 9"/>
          <p:cNvSpPr>
            <a:spLocks noChangeShapeType="1"/>
          </p:cNvSpPr>
          <p:nvPr/>
        </p:nvSpPr>
        <p:spPr bwMode="auto">
          <a:xfrm flipV="1">
            <a:off x="1676400" y="3019425"/>
            <a:ext cx="838200" cy="609600"/>
          </a:xfrm>
          <a:prstGeom prst="line">
            <a:avLst/>
          </a:prstGeom>
          <a:noFill/>
          <a:ln w="38100">
            <a:solidFill>
              <a:schemeClr val="tx1"/>
            </a:solidFill>
            <a:round/>
            <a:headEnd/>
            <a:tailEnd type="triangle" w="med" len="med"/>
          </a:ln>
          <a:effectLst/>
        </p:spPr>
        <p:txBody>
          <a:bodyPr wrap="square" anchor="ctr">
            <a:spAutoFit/>
          </a:bodyPr>
          <a:lstStyle/>
          <a:p>
            <a:pPr>
              <a:defRPr/>
            </a:pPr>
            <a:endParaRPr lang="en-US" dirty="0"/>
          </a:p>
        </p:txBody>
      </p:sp>
      <p:sp>
        <p:nvSpPr>
          <p:cNvPr id="1276938" name="Line 10"/>
          <p:cNvSpPr>
            <a:spLocks noChangeShapeType="1"/>
          </p:cNvSpPr>
          <p:nvPr/>
        </p:nvSpPr>
        <p:spPr bwMode="auto">
          <a:xfrm>
            <a:off x="4267200" y="2971800"/>
            <a:ext cx="762000" cy="6858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276939" name="Text Box 11"/>
          <p:cNvSpPr txBox="1">
            <a:spLocks noChangeArrowheads="1"/>
          </p:cNvSpPr>
          <p:nvPr/>
        </p:nvSpPr>
        <p:spPr bwMode="auto">
          <a:xfrm>
            <a:off x="2133600" y="2514600"/>
            <a:ext cx="2362200" cy="809625"/>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1800" dirty="0"/>
          </a:p>
          <a:p>
            <a:endParaRPr lang="en-US" altLang="en-US" sz="1600" dirty="0"/>
          </a:p>
        </p:txBody>
      </p:sp>
      <p:graphicFrame>
        <p:nvGraphicFramePr>
          <p:cNvPr id="1276940" name="Group 12"/>
          <p:cNvGraphicFramePr>
            <a:graphicFrameLocks noGrp="1"/>
          </p:cNvGraphicFramePr>
          <p:nvPr/>
        </p:nvGraphicFramePr>
        <p:xfrm>
          <a:off x="1143000" y="4800600"/>
          <a:ext cx="4572000" cy="2749552"/>
        </p:xfrm>
        <a:graphic>
          <a:graphicData uri="http://schemas.openxmlformats.org/drawingml/2006/table">
            <a:tbl>
              <a:tblPr/>
              <a:tblGrid>
                <a:gridCol w="1524000"/>
                <a:gridCol w="1524000"/>
                <a:gridCol w="1524000"/>
              </a:tblGrid>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Sum of 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752600" y="533400"/>
            <a:ext cx="2971800" cy="1244600"/>
          </a:xfrm>
          <a:prstGeom prst="rect">
            <a:avLst/>
          </a:prstGeom>
          <a:noFill/>
          <a:ln w="57150">
            <a:solidFill>
              <a:srgbClr val="FF0000"/>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53640926-AAD7-44D8-BBD7-CCE9431645EC}">
              <a14:shadowObscured xmlns:a14="http://schemas.microsoft.com/office/drawing/2010/main" val="1"/>
            </a:ext>
          </a:extLst>
        </p:spPr>
        <p:txBody>
          <a:bodyPr anchor="ctr">
            <a:spAutoFit/>
          </a:bodyPr>
          <a:lstStyle/>
          <a:p>
            <a:r>
              <a:rPr lang="en-US" altLang="en-US" sz="2400" dirty="0">
                <a:solidFill>
                  <a:schemeClr val="tx1"/>
                </a:solidFill>
              </a:rPr>
              <a:t>Subject’s desire to participate in the research study</a:t>
            </a:r>
            <a:endParaRPr lang="en-US" altLang="en-US" sz="3600" b="0" dirty="0"/>
          </a:p>
        </p:txBody>
      </p:sp>
      <p:sp>
        <p:nvSpPr>
          <p:cNvPr id="332803"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32804"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32805"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32806"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r>
              <a:rPr lang="en-US" altLang="en-US" sz="3600" dirty="0"/>
              <a:t>?</a:t>
            </a:r>
            <a:endParaRPr lang="en-US" altLang="en-US" sz="900" dirty="0"/>
          </a:p>
        </p:txBody>
      </p:sp>
      <p:sp>
        <p:nvSpPr>
          <p:cNvPr id="332807"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endParaRPr lang="en-US" altLang="en-US" sz="400" dirty="0">
              <a:solidFill>
                <a:schemeClr val="tx1"/>
              </a:solidFill>
            </a:endParaRPr>
          </a:p>
          <a:p>
            <a:r>
              <a:rPr lang="en-US" altLang="en-US" sz="3600" dirty="0">
                <a:solidFill>
                  <a:schemeClr val="tx1"/>
                </a:solidFill>
              </a:rPr>
              <a:t>Exposure</a:t>
            </a:r>
          </a:p>
          <a:p>
            <a:endParaRPr lang="en-US" altLang="en-US" sz="3600" b="0" dirty="0"/>
          </a:p>
        </p:txBody>
      </p:sp>
      <p:sp>
        <p:nvSpPr>
          <p:cNvPr id="332808"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endParaRPr lang="en-US" altLang="en-US" sz="400" dirty="0">
              <a:solidFill>
                <a:schemeClr val="tx1"/>
              </a:solidFill>
            </a:endParaRPr>
          </a:p>
          <a:p>
            <a:r>
              <a:rPr lang="en-US" altLang="en-US" sz="3600" dirty="0">
                <a:solidFill>
                  <a:schemeClr val="tx1"/>
                </a:solidFill>
              </a:rPr>
              <a:t>Disease</a:t>
            </a:r>
          </a:p>
          <a:p>
            <a:endParaRPr lang="en-US" altLang="en-US" sz="1600" b="0" dirty="0"/>
          </a:p>
        </p:txBody>
      </p:sp>
      <p:sp useBgFill="1">
        <p:nvSpPr>
          <p:cNvPr id="332809"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endParaRPr lang="en-US" altLang="en-US" sz="1600" b="0" dirty="0"/>
          </a:p>
        </p:txBody>
      </p:sp>
      <p:sp>
        <p:nvSpPr>
          <p:cNvPr id="332810" name="Rectangle 10"/>
          <p:cNvSpPr>
            <a:spLocks noChangeArrowheads="1"/>
          </p:cNvSpPr>
          <p:nvPr/>
        </p:nvSpPr>
        <p:spPr bwMode="auto">
          <a:xfrm>
            <a:off x="0" y="-1828800"/>
            <a:ext cx="6172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a:lnSpc>
                <a:spcPct val="70000"/>
              </a:lnSpc>
            </a:pPr>
            <a:endParaRPr lang="en-US" altLang="en-US" b="0" dirty="0"/>
          </a:p>
        </p:txBody>
      </p:sp>
      <p:sp>
        <p:nvSpPr>
          <p:cNvPr id="332811"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pPr algn="l"/>
            <a:r>
              <a:rPr lang="en-US" altLang="en-US" sz="2400" dirty="0"/>
              <a:t>What does this DAG depict?</a:t>
            </a:r>
          </a:p>
        </p:txBody>
      </p:sp>
      <p:grpSp>
        <p:nvGrpSpPr>
          <p:cNvPr id="332812" name="Group 12"/>
          <p:cNvGrpSpPr>
            <a:grpSpLocks/>
          </p:cNvGrpSpPr>
          <p:nvPr/>
        </p:nvGrpSpPr>
        <p:grpSpPr bwMode="auto">
          <a:xfrm>
            <a:off x="-703263" y="7480300"/>
            <a:ext cx="8042276" cy="663575"/>
            <a:chOff x="-443" y="4712"/>
            <a:chExt cx="5066" cy="418"/>
          </a:xfrm>
        </p:grpSpPr>
        <p:sp>
          <p:nvSpPr>
            <p:cNvPr id="332813" name="Text Box 5"/>
            <p:cNvSpPr txBox="1">
              <a:spLocks noChangeArrowheads="1"/>
            </p:cNvSpPr>
            <p:nvPr/>
          </p:nvSpPr>
          <p:spPr bwMode="auto">
            <a:xfrm rot="-2695870">
              <a:off x="-443" y="4797"/>
              <a:ext cx="2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Nuisance causal pathway</a:t>
              </a:r>
              <a:r>
                <a:rPr lang="en-US" altLang="en-US" sz="1600" b="0" dirty="0">
                  <a:solidFill>
                    <a:schemeClr val="tx1"/>
                  </a:solidFill>
                </a:rPr>
                <a:t> - A</a:t>
              </a:r>
            </a:p>
          </p:txBody>
        </p:sp>
        <p:sp>
          <p:nvSpPr>
            <p:cNvPr id="332814" name="Text Box 7"/>
            <p:cNvSpPr txBox="1">
              <a:spLocks noChangeArrowheads="1"/>
            </p:cNvSpPr>
            <p:nvPr/>
          </p:nvSpPr>
          <p:spPr bwMode="auto">
            <a:xfrm rot="-2695870">
              <a:off x="2083" y="4899"/>
              <a:ext cx="2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Some other answer - E</a:t>
              </a:r>
            </a:p>
          </p:txBody>
        </p:sp>
        <p:sp>
          <p:nvSpPr>
            <p:cNvPr id="332815"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Selection Bias - C</a:t>
              </a:r>
            </a:p>
          </p:txBody>
        </p:sp>
        <p:sp>
          <p:nvSpPr>
            <p:cNvPr id="332816" name="Text Box 10"/>
            <p:cNvSpPr txBox="1">
              <a:spLocks noChangeArrowheads="1"/>
            </p:cNvSpPr>
            <p:nvPr/>
          </p:nvSpPr>
          <p:spPr bwMode="auto">
            <a:xfrm rot="-2695870">
              <a:off x="460"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Confounding - B</a:t>
              </a:r>
              <a:endParaRPr lang="en-US" altLang="en-US" sz="1800" dirty="0">
                <a:solidFill>
                  <a:schemeClr val="tx1"/>
                </a:solidFill>
              </a:endParaRPr>
            </a:p>
          </p:txBody>
        </p:sp>
        <p:sp>
          <p:nvSpPr>
            <p:cNvPr id="332817" name="Text Box 7"/>
            <p:cNvSpPr txBox="1">
              <a:spLocks noChangeArrowheads="1"/>
            </p:cNvSpPr>
            <p:nvPr/>
          </p:nvSpPr>
          <p:spPr bwMode="auto">
            <a:xfrm rot="-2695870">
              <a:off x="1852"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Mediator variable - D</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flipH="1">
            <a:off x="1752600" y="533400"/>
            <a:ext cx="2971800" cy="1244600"/>
          </a:xfrm>
          <a:prstGeom prst="rect">
            <a:avLst/>
          </a:prstGeom>
          <a:noFill/>
          <a:ln w="57150">
            <a:solidFill>
              <a:srgbClr val="FF0000"/>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53640926-AAD7-44D8-BBD7-CCE9431645EC}">
              <a14:shadowObscured xmlns:a14="http://schemas.microsoft.com/office/drawing/2010/main" val="1"/>
            </a:ext>
          </a:extLst>
        </p:spPr>
        <p:txBody>
          <a:bodyPr anchor="ctr">
            <a:spAutoFit/>
          </a:bodyPr>
          <a:lstStyle/>
          <a:p>
            <a:r>
              <a:rPr lang="en-US" altLang="en-US" sz="2400" dirty="0">
                <a:solidFill>
                  <a:schemeClr val="tx1"/>
                </a:solidFill>
              </a:rPr>
              <a:t>Subject’s desire to participate in the research study</a:t>
            </a:r>
            <a:endParaRPr lang="en-US" altLang="en-US" sz="3600" b="0" dirty="0"/>
          </a:p>
        </p:txBody>
      </p:sp>
      <p:sp>
        <p:nvSpPr>
          <p:cNvPr id="334851"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34852"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34853"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txBody>
          <a:bodyPr anchor="ctr">
            <a:spAutoFit/>
          </a:bodyPr>
          <a:lstStyle/>
          <a:p>
            <a:endParaRPr lang="en-US" dirty="0"/>
          </a:p>
        </p:txBody>
      </p:sp>
      <p:sp>
        <p:nvSpPr>
          <p:cNvPr id="334854"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r>
              <a:rPr lang="en-US" altLang="en-US" sz="3600" dirty="0"/>
              <a:t>?</a:t>
            </a:r>
            <a:endParaRPr lang="en-US" altLang="en-US" sz="900" dirty="0"/>
          </a:p>
        </p:txBody>
      </p:sp>
      <p:sp>
        <p:nvSpPr>
          <p:cNvPr id="334855"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endParaRPr lang="en-US" altLang="en-US" sz="400" dirty="0">
              <a:solidFill>
                <a:schemeClr val="tx1"/>
              </a:solidFill>
            </a:endParaRPr>
          </a:p>
          <a:p>
            <a:r>
              <a:rPr lang="en-US" altLang="en-US" sz="3600" dirty="0">
                <a:solidFill>
                  <a:schemeClr val="tx1"/>
                </a:solidFill>
              </a:rPr>
              <a:t>Exposure</a:t>
            </a:r>
          </a:p>
          <a:p>
            <a:endParaRPr lang="en-US" altLang="en-US" sz="3600" b="0" dirty="0"/>
          </a:p>
        </p:txBody>
      </p:sp>
      <p:sp>
        <p:nvSpPr>
          <p:cNvPr id="334856"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endParaRPr lang="en-US" altLang="en-US" sz="400" dirty="0">
              <a:solidFill>
                <a:schemeClr val="tx1"/>
              </a:solidFill>
            </a:endParaRPr>
          </a:p>
          <a:p>
            <a:r>
              <a:rPr lang="en-US" altLang="en-US" sz="3600" dirty="0">
                <a:solidFill>
                  <a:schemeClr val="tx1"/>
                </a:solidFill>
              </a:rPr>
              <a:t>Disease</a:t>
            </a:r>
          </a:p>
          <a:p>
            <a:endParaRPr lang="en-US" altLang="en-US" sz="1600" b="0" dirty="0"/>
          </a:p>
        </p:txBody>
      </p:sp>
      <p:sp useBgFill="1">
        <p:nvSpPr>
          <p:cNvPr id="334857"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 uri="{53640926-AAD7-44D8-BBD7-CCE9431645EC}">
              <a14:shadowObscured xmlns:a14="http://schemas.microsoft.com/office/drawing/2010/main" val="1"/>
            </a:ext>
          </a:extLst>
        </p:spPr>
        <p:txBody>
          <a:bodyPr anchor="ctr">
            <a:spAutoFit/>
          </a:bodyPr>
          <a:lstStyle/>
          <a:p>
            <a:endParaRPr lang="en-US" altLang="en-US" sz="1600" b="0" dirty="0"/>
          </a:p>
        </p:txBody>
      </p:sp>
      <p:sp>
        <p:nvSpPr>
          <p:cNvPr id="334858" name="Rectangle 10"/>
          <p:cNvSpPr>
            <a:spLocks noChangeArrowheads="1"/>
          </p:cNvSpPr>
          <p:nvPr/>
        </p:nvSpPr>
        <p:spPr bwMode="auto">
          <a:xfrm>
            <a:off x="0" y="-1828800"/>
            <a:ext cx="6172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a:lnSpc>
                <a:spcPct val="70000"/>
              </a:lnSpc>
            </a:pPr>
            <a:endParaRPr lang="en-US" altLang="en-US" b="0" dirty="0"/>
          </a:p>
        </p:txBody>
      </p:sp>
      <p:sp>
        <p:nvSpPr>
          <p:cNvPr id="334859"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pPr algn="l"/>
            <a:r>
              <a:rPr lang="en-US" altLang="en-US" sz="2400" dirty="0"/>
              <a:t>What does this DAG depict?</a:t>
            </a:r>
          </a:p>
        </p:txBody>
      </p:sp>
      <p:sp>
        <p:nvSpPr>
          <p:cNvPr id="334861" name="Text Box 5"/>
          <p:cNvSpPr txBox="1">
            <a:spLocks noChangeArrowheads="1"/>
          </p:cNvSpPr>
          <p:nvPr/>
        </p:nvSpPr>
        <p:spPr bwMode="auto">
          <a:xfrm rot="-2695870">
            <a:off x="-703263" y="7615238"/>
            <a:ext cx="360362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Nuisance causal pathway</a:t>
            </a:r>
            <a:r>
              <a:rPr lang="en-US" altLang="en-US" sz="1600" b="0" dirty="0">
                <a:solidFill>
                  <a:schemeClr val="tx1"/>
                </a:solidFill>
              </a:rPr>
              <a:t> - A</a:t>
            </a:r>
          </a:p>
        </p:txBody>
      </p:sp>
      <p:sp>
        <p:nvSpPr>
          <p:cNvPr id="334862" name="Text Box 7"/>
          <p:cNvSpPr txBox="1">
            <a:spLocks noChangeArrowheads="1"/>
          </p:cNvSpPr>
          <p:nvPr/>
        </p:nvSpPr>
        <p:spPr bwMode="auto">
          <a:xfrm rot="-2695870">
            <a:off x="3306763" y="7777163"/>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Some other answer - E</a:t>
            </a:r>
          </a:p>
        </p:txBody>
      </p:sp>
      <p:sp>
        <p:nvSpPr>
          <p:cNvPr id="334863" name="Text Box 9"/>
          <p:cNvSpPr txBox="1">
            <a:spLocks noChangeArrowheads="1"/>
          </p:cNvSpPr>
          <p:nvPr/>
        </p:nvSpPr>
        <p:spPr bwMode="auto">
          <a:xfrm rot="-2695870">
            <a:off x="2649538" y="7121525"/>
            <a:ext cx="2198687" cy="39528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Selection Bias - C</a:t>
            </a:r>
          </a:p>
        </p:txBody>
      </p:sp>
      <p:sp>
        <p:nvSpPr>
          <p:cNvPr id="334864" name="Text Box 10"/>
          <p:cNvSpPr txBox="1">
            <a:spLocks noChangeArrowheads="1"/>
          </p:cNvSpPr>
          <p:nvPr/>
        </p:nvSpPr>
        <p:spPr bwMode="auto">
          <a:xfrm rot="-2695870">
            <a:off x="730250" y="7480300"/>
            <a:ext cx="318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Confounding - B</a:t>
            </a:r>
            <a:endParaRPr lang="en-US" altLang="en-US" sz="1800" dirty="0">
              <a:solidFill>
                <a:schemeClr val="tx1"/>
              </a:solidFill>
            </a:endParaRPr>
          </a:p>
        </p:txBody>
      </p:sp>
      <p:sp>
        <p:nvSpPr>
          <p:cNvPr id="334865" name="Text Box 7"/>
          <p:cNvSpPr txBox="1">
            <a:spLocks noChangeArrowheads="1"/>
          </p:cNvSpPr>
          <p:nvPr/>
        </p:nvSpPr>
        <p:spPr bwMode="auto">
          <a:xfrm rot="-2695870">
            <a:off x="2940050" y="7480300"/>
            <a:ext cx="318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Mediator variable - 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14350" y="355600"/>
            <a:ext cx="5829300" cy="711200"/>
          </a:xfrm>
        </p:spPr>
        <p:txBody>
          <a:bodyPr/>
          <a:lstStyle/>
          <a:p>
            <a:r>
              <a:rPr lang="en-US" sz="2800" dirty="0" smtClean="0"/>
              <a:t>For Selection Bias to Occur</a:t>
            </a:r>
          </a:p>
        </p:txBody>
      </p:sp>
      <p:sp>
        <p:nvSpPr>
          <p:cNvPr id="55299" name="Rectangle 3"/>
          <p:cNvSpPr>
            <a:spLocks noGrp="1" noChangeArrowheads="1"/>
          </p:cNvSpPr>
          <p:nvPr>
            <p:ph type="body" idx="1"/>
          </p:nvPr>
        </p:nvSpPr>
        <p:spPr>
          <a:xfrm>
            <a:off x="76200" y="1092200"/>
            <a:ext cx="6781800" cy="6908800"/>
          </a:xfrm>
        </p:spPr>
        <p:txBody>
          <a:bodyPr/>
          <a:lstStyle/>
          <a:p>
            <a:pPr marL="0" indent="0">
              <a:buNone/>
            </a:pPr>
            <a:r>
              <a:rPr lang="en-US" dirty="0" smtClean="0"/>
              <a:t>Need: A person’s selection/retention must be influenced by/associated with BOTH his/her exposure and outcome</a:t>
            </a:r>
          </a:p>
        </p:txBody>
      </p:sp>
      <p:grpSp>
        <p:nvGrpSpPr>
          <p:cNvPr id="2" name="Group 9"/>
          <p:cNvGrpSpPr>
            <a:grpSpLocks/>
          </p:cNvGrpSpPr>
          <p:nvPr/>
        </p:nvGrpSpPr>
        <p:grpSpPr bwMode="auto">
          <a:xfrm>
            <a:off x="254000" y="1864782"/>
            <a:ext cx="6375400" cy="1640418"/>
            <a:chOff x="456" y="1161"/>
            <a:chExt cx="6024" cy="77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451"/>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 retention</a:t>
              </a:r>
              <a:endParaRPr lang="en-US" sz="2800" dirty="0">
                <a:latin typeface="Arial" charset="0"/>
              </a:endParaRPr>
            </a:p>
          </p:txBody>
        </p:sp>
        <p:sp>
          <p:nvSpPr>
            <p:cNvPr id="55334" name="Text Box 7"/>
            <p:cNvSpPr txBox="1">
              <a:spLocks noChangeArrowheads="1"/>
            </p:cNvSpPr>
            <p:nvPr/>
          </p:nvSpPr>
          <p:spPr bwMode="auto">
            <a:xfrm>
              <a:off x="456" y="1641"/>
              <a:ext cx="2256" cy="24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24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50800" y="4322233"/>
            <a:ext cx="3632200" cy="1926168"/>
            <a:chOff x="-48" y="2158"/>
            <a:chExt cx="3432" cy="910"/>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392" y="2194"/>
              <a:ext cx="1344" cy="334"/>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Selection/ retention</a:t>
              </a:r>
            </a:p>
          </p:txBody>
        </p:sp>
        <p:sp>
          <p:nvSpPr>
            <p:cNvPr id="55326" name="Text Box 14"/>
            <p:cNvSpPr txBox="1">
              <a:spLocks noChangeArrowheads="1"/>
            </p:cNvSpPr>
            <p:nvPr/>
          </p:nvSpPr>
          <p:spPr bwMode="auto">
            <a:xfrm>
              <a:off x="432" y="2879"/>
              <a:ext cx="1512" cy="189"/>
            </a:xfrm>
            <a:prstGeom prst="rect">
              <a:avLst/>
            </a:prstGeom>
            <a:noFill/>
            <a:ln w="9525" algn="ctr">
              <a:noFill/>
              <a:miter lim="800000"/>
              <a:headEnd/>
              <a:tailEnd/>
            </a:ln>
          </p:spPr>
          <p:txBody>
            <a:bodyPr wrap="square">
              <a:spAutoFit/>
            </a:bodyPr>
            <a:lstStyle/>
            <a:p>
              <a:pPr>
                <a:spcBef>
                  <a:spcPct val="50000"/>
                </a:spcBef>
              </a:pPr>
              <a:r>
                <a:rPr lang="en-US" sz="2000" dirty="0">
                  <a:latin typeface="Arial" charset="0"/>
                </a:rPr>
                <a:t>Exposure</a:t>
              </a:r>
            </a:p>
          </p:txBody>
        </p:sp>
        <p:sp>
          <p:nvSpPr>
            <p:cNvPr id="55327" name="Text Box 15"/>
            <p:cNvSpPr txBox="1">
              <a:spLocks noChangeArrowheads="1"/>
            </p:cNvSpPr>
            <p:nvPr/>
          </p:nvSpPr>
          <p:spPr bwMode="auto">
            <a:xfrm>
              <a:off x="2208" y="2879"/>
              <a:ext cx="1176" cy="189"/>
            </a:xfrm>
            <a:prstGeom prst="rect">
              <a:avLst/>
            </a:prstGeom>
            <a:noFill/>
            <a:ln w="9525" algn="ctr">
              <a:noFill/>
              <a:miter lim="800000"/>
              <a:headEnd/>
              <a:tailEnd/>
            </a:ln>
          </p:spPr>
          <p:txBody>
            <a:bodyPr wrap="square">
              <a:spAutoFit/>
            </a:bodyPr>
            <a:lstStyle/>
            <a:p>
              <a:pPr>
                <a:spcBef>
                  <a:spcPct val="50000"/>
                </a:spcBef>
              </a:pPr>
              <a:r>
                <a:rPr lang="en-US" sz="2000" dirty="0">
                  <a:latin typeface="Arial" charset="0"/>
                </a:rPr>
                <a:t>Disease</a:t>
              </a:r>
            </a:p>
          </p:txBody>
        </p:sp>
        <p:sp>
          <p:nvSpPr>
            <p:cNvPr id="55328" name="Text Box 22"/>
            <p:cNvSpPr txBox="1">
              <a:spLocks noChangeArrowheads="1"/>
            </p:cNvSpPr>
            <p:nvPr/>
          </p:nvSpPr>
          <p:spPr bwMode="auto">
            <a:xfrm>
              <a:off x="-48" y="2158"/>
              <a:ext cx="1344" cy="334"/>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008" y="2300"/>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3479800" y="4038600"/>
            <a:ext cx="3378200" cy="2228851"/>
            <a:chOff x="3432" y="1968"/>
            <a:chExt cx="3192" cy="1053"/>
          </a:xfrm>
        </p:grpSpPr>
        <p:sp>
          <p:nvSpPr>
            <p:cNvPr id="55317" name="Text Box 21"/>
            <p:cNvSpPr txBox="1">
              <a:spLocks noChangeArrowheads="1"/>
            </p:cNvSpPr>
            <p:nvPr/>
          </p:nvSpPr>
          <p:spPr bwMode="auto">
            <a:xfrm>
              <a:off x="5400" y="2832"/>
              <a:ext cx="1224" cy="189"/>
            </a:xfrm>
            <a:prstGeom prst="rect">
              <a:avLst/>
            </a:prstGeom>
            <a:noFill/>
            <a:ln w="9525" algn="ctr">
              <a:noFill/>
              <a:miter lim="800000"/>
              <a:headEnd/>
              <a:tailEnd/>
            </a:ln>
          </p:spPr>
          <p:txBody>
            <a:bodyPr wrap="square">
              <a:spAutoFit/>
            </a:bodyPr>
            <a:lstStyle/>
            <a:p>
              <a:pPr>
                <a:spcBef>
                  <a:spcPct val="50000"/>
                </a:spcBef>
              </a:pPr>
              <a:r>
                <a:rPr lang="en-US" sz="2000" dirty="0">
                  <a:latin typeface="Arial" charset="0"/>
                </a:rPr>
                <a:t>Disease</a:t>
              </a:r>
            </a:p>
          </p:txBody>
        </p:sp>
        <p:sp>
          <p:nvSpPr>
            <p:cNvPr id="55318" name="Text Box 25"/>
            <p:cNvSpPr txBox="1">
              <a:spLocks noChangeArrowheads="1"/>
            </p:cNvSpPr>
            <p:nvPr/>
          </p:nvSpPr>
          <p:spPr bwMode="auto">
            <a:xfrm>
              <a:off x="3432" y="2832"/>
              <a:ext cx="1680" cy="189"/>
            </a:xfrm>
            <a:prstGeom prst="rect">
              <a:avLst/>
            </a:prstGeom>
            <a:noFill/>
            <a:ln w="9525" algn="ctr">
              <a:noFill/>
              <a:miter lim="800000"/>
              <a:headEnd/>
              <a:tailEnd/>
            </a:ln>
          </p:spPr>
          <p:txBody>
            <a:bodyPr wrap="square">
              <a:spAutoFit/>
            </a:bodyPr>
            <a:lstStyle/>
            <a:p>
              <a:pPr>
                <a:spcBef>
                  <a:spcPct val="50000"/>
                </a:spcBef>
              </a:pPr>
              <a:r>
                <a:rPr lang="en-US" sz="2000" dirty="0">
                  <a:latin typeface="Arial" charset="0"/>
                </a:rPr>
                <a:t>Exposure</a:t>
              </a:r>
            </a:p>
          </p:txBody>
        </p:sp>
        <p:sp>
          <p:nvSpPr>
            <p:cNvPr id="55319" name="Line 26"/>
            <p:cNvSpPr>
              <a:spLocks noChangeShapeType="1"/>
            </p:cNvSpPr>
            <p:nvPr/>
          </p:nvSpPr>
          <p:spPr bwMode="auto">
            <a:xfrm flipV="1">
              <a:off x="3924" y="2535"/>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600" y="2210"/>
              <a:ext cx="1344" cy="334"/>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Selection/ retention</a:t>
              </a:r>
            </a:p>
          </p:txBody>
        </p:sp>
        <p:sp>
          <p:nvSpPr>
            <p:cNvPr id="55321" name="Text Box 28"/>
            <p:cNvSpPr txBox="1">
              <a:spLocks noChangeArrowheads="1"/>
            </p:cNvSpPr>
            <p:nvPr/>
          </p:nvSpPr>
          <p:spPr bwMode="auto">
            <a:xfrm>
              <a:off x="5064" y="1968"/>
              <a:ext cx="1344" cy="334"/>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832" y="2328"/>
              <a:ext cx="240" cy="504"/>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25400" y="6629400"/>
            <a:ext cx="6756400" cy="1706035"/>
            <a:chOff x="-24" y="3289"/>
            <a:chExt cx="6384" cy="806"/>
          </a:xfrm>
        </p:grpSpPr>
        <p:sp>
          <p:nvSpPr>
            <p:cNvPr id="55308" name="Text Box 51"/>
            <p:cNvSpPr txBox="1">
              <a:spLocks noChangeArrowheads="1"/>
            </p:cNvSpPr>
            <p:nvPr/>
          </p:nvSpPr>
          <p:spPr bwMode="auto">
            <a:xfrm>
              <a:off x="4992" y="3897"/>
              <a:ext cx="1368" cy="189"/>
            </a:xfrm>
            <a:prstGeom prst="rect">
              <a:avLst/>
            </a:prstGeom>
            <a:noFill/>
            <a:ln w="9525" algn="ctr">
              <a:noFill/>
              <a:miter lim="800000"/>
              <a:headEnd/>
              <a:tailEnd/>
            </a:ln>
          </p:spPr>
          <p:txBody>
            <a:bodyPr wrap="square">
              <a:spAutoFit/>
            </a:bodyPr>
            <a:lstStyle/>
            <a:p>
              <a:pPr>
                <a:spcBef>
                  <a:spcPct val="50000"/>
                </a:spcBef>
              </a:pPr>
              <a:r>
                <a:rPr lang="en-US" sz="2000" dirty="0">
                  <a:latin typeface="Arial" charset="0"/>
                </a:rPr>
                <a:t>Disease</a:t>
              </a:r>
            </a:p>
          </p:txBody>
        </p:sp>
        <p:sp>
          <p:nvSpPr>
            <p:cNvPr id="55309" name="Line 52"/>
            <p:cNvSpPr>
              <a:spLocks noChangeShapeType="1"/>
            </p:cNvSpPr>
            <p:nvPr/>
          </p:nvSpPr>
          <p:spPr bwMode="auto">
            <a:xfrm flipV="1">
              <a:off x="120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289"/>
              <a:ext cx="2256" cy="334"/>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Selection</a:t>
              </a:r>
              <a:r>
                <a:rPr lang="en-US" sz="2000" dirty="0" smtClean="0">
                  <a:latin typeface="Arial" charset="0"/>
                </a:rPr>
                <a:t>/ retention</a:t>
              </a:r>
              <a:endParaRPr lang="en-US" sz="2000" dirty="0">
                <a:latin typeface="Arial" charset="0"/>
              </a:endParaRPr>
            </a:p>
          </p:txBody>
        </p:sp>
        <p:sp>
          <p:nvSpPr>
            <p:cNvPr id="55311" name="Line 54"/>
            <p:cNvSpPr>
              <a:spLocks noChangeShapeType="1"/>
            </p:cNvSpPr>
            <p:nvPr/>
          </p:nvSpPr>
          <p:spPr bwMode="auto">
            <a:xfrm flipH="1" flipV="1">
              <a:off x="4080"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334"/>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824" y="3351"/>
              <a:ext cx="1344" cy="334"/>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1128" y="3906"/>
              <a:ext cx="1464" cy="189"/>
            </a:xfrm>
            <a:prstGeom prst="rect">
              <a:avLst/>
            </a:prstGeom>
            <a:noFill/>
            <a:ln w="9525" algn="ctr">
              <a:noFill/>
              <a:miter lim="800000"/>
              <a:headEnd/>
              <a:tailEnd/>
            </a:ln>
          </p:spPr>
          <p:txBody>
            <a:bodyPr wrap="square">
              <a:spAutoFit/>
            </a:bodyPr>
            <a:lstStyle/>
            <a:p>
              <a:pPr>
                <a:spcBef>
                  <a:spcPct val="50000"/>
                </a:spcBef>
              </a:pPr>
              <a:r>
                <a:rPr lang="en-US" sz="2000" dirty="0">
                  <a:latin typeface="Arial" charset="0"/>
                </a:rPr>
                <a:t>Exposure</a:t>
              </a:r>
            </a:p>
          </p:txBody>
        </p:sp>
        <p:sp>
          <p:nvSpPr>
            <p:cNvPr id="55315" name="Line 58"/>
            <p:cNvSpPr>
              <a:spLocks noChangeShapeType="1"/>
            </p:cNvSpPr>
            <p:nvPr/>
          </p:nvSpPr>
          <p:spPr bwMode="auto">
            <a:xfrm>
              <a:off x="838"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72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835400"/>
            <a:ext cx="6883400" cy="26416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0" name="Text Box 40"/>
          <p:cNvSpPr txBox="1">
            <a:spLocks noChangeArrowheads="1"/>
          </p:cNvSpPr>
          <p:nvPr/>
        </p:nvSpPr>
        <p:spPr bwMode="auto">
          <a:xfrm>
            <a:off x="0" y="90488"/>
            <a:ext cx="5486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r>
              <a:rPr lang="en-US" altLang="en-US" dirty="0">
                <a:solidFill>
                  <a:srgbClr val="FF0000"/>
                </a:solidFill>
              </a:rPr>
              <a:t>From Selection Bias Lecture</a:t>
            </a:r>
          </a:p>
        </p:txBody>
      </p:sp>
    </p:spTree>
    <p:extLst>
      <p:ext uri="{BB962C8B-B14F-4D97-AF65-F5344CB8AC3E}">
        <p14:creationId xmlns:p14="http://schemas.microsoft.com/office/powerpoint/2010/main" val="5387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514350" y="279400"/>
            <a:ext cx="5829300" cy="711200"/>
          </a:xfrm>
        </p:spPr>
        <p:txBody>
          <a:bodyPr/>
          <a:lstStyle/>
          <a:p>
            <a:r>
              <a:rPr lang="en-US" altLang="en-US" dirty="0" smtClean="0"/>
              <a:t>For Selection Bias to Occur</a:t>
            </a:r>
          </a:p>
        </p:txBody>
      </p:sp>
      <p:sp>
        <p:nvSpPr>
          <p:cNvPr id="339971" name="Rectangle 3"/>
          <p:cNvSpPr>
            <a:spLocks noGrp="1" noChangeArrowheads="1"/>
          </p:cNvSpPr>
          <p:nvPr>
            <p:ph type="body" idx="1"/>
          </p:nvPr>
        </p:nvSpPr>
        <p:spPr>
          <a:xfrm>
            <a:off x="-152400" y="1016000"/>
            <a:ext cx="6858000" cy="965200"/>
          </a:xfrm>
        </p:spPr>
        <p:txBody>
          <a:bodyPr/>
          <a:lstStyle/>
          <a:p>
            <a:r>
              <a:rPr lang="en-US" altLang="en-US" dirty="0" smtClean="0"/>
              <a:t>Need: A person’s selection/retention must be influenced by/associated with BOTH his/her exposure and outcome</a:t>
            </a:r>
          </a:p>
        </p:txBody>
      </p:sp>
      <p:sp>
        <p:nvSpPr>
          <p:cNvPr id="339972" name="Line 4"/>
          <p:cNvSpPr>
            <a:spLocks noChangeShapeType="1"/>
          </p:cNvSpPr>
          <p:nvPr/>
        </p:nvSpPr>
        <p:spPr bwMode="auto">
          <a:xfrm flipV="1">
            <a:off x="1752600" y="2286000"/>
            <a:ext cx="864636" cy="64196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9973" name="Line 5"/>
          <p:cNvSpPr>
            <a:spLocks noChangeShapeType="1"/>
          </p:cNvSpPr>
          <p:nvPr/>
        </p:nvSpPr>
        <p:spPr bwMode="auto">
          <a:xfrm flipH="1" flipV="1">
            <a:off x="4191000" y="2285999"/>
            <a:ext cx="1193800" cy="489743"/>
          </a:xfrm>
          <a:prstGeom prst="line">
            <a:avLst/>
          </a:prstGeom>
          <a:noFill/>
          <a:ln w="2857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339974" name="Text Box 6"/>
          <p:cNvSpPr txBox="1">
            <a:spLocks noChangeArrowheads="1"/>
          </p:cNvSpPr>
          <p:nvPr/>
        </p:nvSpPr>
        <p:spPr bwMode="auto">
          <a:xfrm>
            <a:off x="2235200" y="1960045"/>
            <a:ext cx="238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solidFill>
                  <a:schemeClr val="tx1"/>
                </a:solidFill>
              </a:rPr>
              <a:t>Selection/ retention</a:t>
            </a:r>
          </a:p>
        </p:txBody>
      </p:sp>
      <p:sp>
        <p:nvSpPr>
          <p:cNvPr id="339975" name="Text Box 7"/>
          <p:cNvSpPr txBox="1">
            <a:spLocks noChangeArrowheads="1"/>
          </p:cNvSpPr>
          <p:nvPr/>
        </p:nvSpPr>
        <p:spPr bwMode="auto">
          <a:xfrm>
            <a:off x="229637" y="2927966"/>
            <a:ext cx="238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solidFill>
                  <a:schemeClr val="tx1"/>
                </a:solidFill>
              </a:rPr>
              <a:t>Exposure</a:t>
            </a:r>
          </a:p>
        </p:txBody>
      </p:sp>
      <p:sp>
        <p:nvSpPr>
          <p:cNvPr id="339976" name="Text Box 8"/>
          <p:cNvSpPr txBox="1">
            <a:spLocks noChangeArrowheads="1"/>
          </p:cNvSpPr>
          <p:nvPr/>
        </p:nvSpPr>
        <p:spPr bwMode="auto">
          <a:xfrm>
            <a:off x="4343400" y="2775743"/>
            <a:ext cx="238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solidFill>
                  <a:schemeClr val="tx1"/>
                </a:solidFill>
              </a:rPr>
              <a:t>Disease</a:t>
            </a:r>
          </a:p>
        </p:txBody>
      </p:sp>
      <p:sp>
        <p:nvSpPr>
          <p:cNvPr id="340004" name="Text Box 36"/>
          <p:cNvSpPr txBox="1">
            <a:spLocks noChangeArrowheads="1"/>
          </p:cNvSpPr>
          <p:nvPr/>
        </p:nvSpPr>
        <p:spPr bwMode="auto">
          <a:xfrm>
            <a:off x="0" y="90488"/>
            <a:ext cx="5486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r>
              <a:rPr lang="en-US" altLang="en-US" dirty="0">
                <a:solidFill>
                  <a:srgbClr val="FF0000"/>
                </a:solidFill>
              </a:rPr>
              <a:t>From Selection Bias Lecture</a:t>
            </a:r>
          </a:p>
        </p:txBody>
      </p:sp>
      <p:sp>
        <p:nvSpPr>
          <p:cNvPr id="340005" name="Rectangle 37"/>
          <p:cNvSpPr>
            <a:spLocks noChangeArrowheads="1"/>
          </p:cNvSpPr>
          <p:nvPr/>
        </p:nvSpPr>
        <p:spPr bwMode="auto">
          <a:xfrm>
            <a:off x="0" y="4495800"/>
            <a:ext cx="655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r>
              <a:rPr lang="en-US" altLang="en-US" sz="2400" b="0" dirty="0"/>
              <a:t>When we analyze data from only subjects who are available to us (either via initial selection or subsequent retention), this is </a:t>
            </a:r>
            <a:r>
              <a:rPr lang="en-US" altLang="en-US" sz="2400" b="0" u="sng" dirty="0"/>
              <a:t>equivalent to conditioning</a:t>
            </a:r>
            <a:r>
              <a:rPr lang="en-US" altLang="en-US" sz="2400" b="0" dirty="0"/>
              <a:t> upon their being available</a:t>
            </a:r>
          </a:p>
          <a:p>
            <a:r>
              <a:rPr lang="en-US" altLang="en-US" sz="2400" b="0" dirty="0"/>
              <a:t>When selection or subsequent retention are influenced by exposure &amp; outcome, selection/retention is a collider</a:t>
            </a:r>
          </a:p>
          <a:p>
            <a:r>
              <a:rPr lang="en-US" altLang="en-US" sz="2400" b="0" dirty="0"/>
              <a:t>Selection bias comes from conditioning on a collider</a:t>
            </a:r>
          </a:p>
        </p:txBody>
      </p:sp>
      <p:sp>
        <p:nvSpPr>
          <p:cNvPr id="340006" name="Rectangle 38"/>
          <p:cNvSpPr>
            <a:spLocks noChangeArrowheads="1"/>
          </p:cNvSpPr>
          <p:nvPr/>
        </p:nvSpPr>
        <p:spPr bwMode="auto">
          <a:xfrm>
            <a:off x="76200" y="3581400"/>
            <a:ext cx="685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dirty="0"/>
              <a:t>Conditioning on a Collider =  Selection Bias</a:t>
            </a:r>
          </a:p>
        </p:txBody>
      </p:sp>
      <p:sp>
        <p:nvSpPr>
          <p:cNvPr id="340007" name="Text Box 39"/>
          <p:cNvSpPr txBox="1">
            <a:spLocks noChangeArrowheads="1"/>
          </p:cNvSpPr>
          <p:nvPr/>
        </p:nvSpPr>
        <p:spPr bwMode="auto">
          <a:xfrm flipH="1">
            <a:off x="2362200" y="1822968"/>
            <a:ext cx="2133600" cy="11557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bg1"/>
                </a:solidFill>
              </a14:hiddenFill>
            </a:ext>
            <a:ext uri="{53640926-AAD7-44D8-BBD7-CCE9431645EC}">
              <a14:shadowObscured xmlns:a14="http://schemas.microsoft.com/office/drawing/2010/main" val="1"/>
            </a:ext>
          </a:extLst>
        </p:spPr>
        <p:txBody>
          <a:bodyPr anchor="ctr">
            <a:spAutoFit/>
          </a:bodyPr>
          <a:lstStyle/>
          <a:p>
            <a:endParaRPr lang="en-US" altLang="en-US" sz="3600" b="0" dirty="0"/>
          </a:p>
          <a:p>
            <a:endParaRPr lang="en-US" altLang="en-US" sz="20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76200" y="152400"/>
            <a:ext cx="6858000" cy="609600"/>
          </a:xfrm>
        </p:spPr>
        <p:txBody>
          <a:bodyPr/>
          <a:lstStyle/>
          <a:p>
            <a:r>
              <a:rPr lang="en-US" altLang="en-US" dirty="0" smtClean="0"/>
              <a:t>Conditioning on a Collider</a:t>
            </a:r>
          </a:p>
        </p:txBody>
      </p:sp>
      <p:sp>
        <p:nvSpPr>
          <p:cNvPr id="338947" name="Rectangle 3"/>
          <p:cNvSpPr>
            <a:spLocks noGrp="1" noChangeArrowheads="1"/>
          </p:cNvSpPr>
          <p:nvPr>
            <p:ph type="body" idx="1"/>
          </p:nvPr>
        </p:nvSpPr>
        <p:spPr>
          <a:xfrm>
            <a:off x="152400" y="838200"/>
            <a:ext cx="6858000" cy="6781800"/>
          </a:xfrm>
        </p:spPr>
        <p:txBody>
          <a:bodyPr/>
          <a:lstStyle/>
          <a:p>
            <a:pPr>
              <a:buFont typeface="Symbol" pitchFamily="18" charset="2"/>
              <a:buNone/>
            </a:pPr>
            <a:r>
              <a:rPr lang="en-US" altLang="en-US" sz="2400" u="sng" dirty="0" smtClean="0"/>
              <a:t>Scenarios where we condition on a collider</a:t>
            </a:r>
            <a:endParaRPr lang="en-US" altLang="en-US" sz="2400" u="sng" dirty="0" smtClean="0"/>
          </a:p>
          <a:p>
            <a:r>
              <a:rPr lang="en-US" altLang="en-US" sz="2400" dirty="0" smtClean="0"/>
              <a:t>Intentional (we choose subjects) </a:t>
            </a:r>
            <a:r>
              <a:rPr lang="en-US" altLang="en-US" sz="2400" dirty="0" smtClean="0"/>
              <a:t>or unintentional </a:t>
            </a:r>
            <a:r>
              <a:rPr lang="en-US" altLang="en-US" sz="2400" dirty="0" smtClean="0"/>
              <a:t>activities (subjects drop out) </a:t>
            </a:r>
            <a:r>
              <a:rPr lang="en-US" altLang="en-US" sz="2400" dirty="0" smtClean="0"/>
              <a:t>related to which subjects are selected </a:t>
            </a:r>
            <a:r>
              <a:rPr lang="en-US" altLang="en-US" sz="2400" dirty="0" smtClean="0"/>
              <a:t>for initially </a:t>
            </a:r>
            <a:r>
              <a:rPr lang="en-US" altLang="en-US" sz="2400" dirty="0" smtClean="0"/>
              <a:t>or are </a:t>
            </a:r>
            <a:r>
              <a:rPr lang="en-US" altLang="en-US" sz="2400" dirty="0" smtClean="0"/>
              <a:t>retained </a:t>
            </a:r>
            <a:r>
              <a:rPr lang="en-US" altLang="en-US" sz="2400" dirty="0" smtClean="0"/>
              <a:t>in a study</a:t>
            </a:r>
          </a:p>
          <a:p>
            <a:pPr lvl="1"/>
            <a:r>
              <a:rPr lang="en-US" altLang="en-US" sz="2200" dirty="0" smtClean="0"/>
              <a:t> “classic selection bias”</a:t>
            </a:r>
          </a:p>
          <a:p>
            <a:pPr>
              <a:buFont typeface="Symbol" pitchFamily="18" charset="2"/>
              <a:buNone/>
            </a:pPr>
            <a:r>
              <a:rPr lang="en-US" altLang="en-US" sz="1800" dirty="0" smtClean="0"/>
              <a:t>or</a:t>
            </a:r>
          </a:p>
          <a:p>
            <a:r>
              <a:rPr lang="en-US" altLang="en-US" sz="2400" dirty="0" smtClean="0"/>
              <a:t>Inadvertent conditioning (via restriction, matching, stratification, </a:t>
            </a:r>
            <a:r>
              <a:rPr lang="en-US" altLang="en-US" sz="2400" dirty="0" smtClean="0"/>
              <a:t>etc.) </a:t>
            </a:r>
            <a:r>
              <a:rPr lang="en-US" altLang="en-US" sz="2400" dirty="0" smtClean="0"/>
              <a:t>on a collider </a:t>
            </a:r>
            <a:r>
              <a:rPr lang="en-US" altLang="en-US" sz="2400" dirty="0" smtClean="0"/>
              <a:t>by </a:t>
            </a:r>
            <a:r>
              <a:rPr lang="en-US" altLang="en-US" sz="2400" dirty="0" smtClean="0"/>
              <a:t>investigator during design or analysis phase </a:t>
            </a:r>
            <a:r>
              <a:rPr lang="en-US" altLang="en-US" sz="2400" dirty="0" smtClean="0"/>
              <a:t>  of </a:t>
            </a:r>
            <a:r>
              <a:rPr lang="en-US" altLang="en-US" sz="2400" dirty="0" smtClean="0"/>
              <a:t>a study</a:t>
            </a:r>
          </a:p>
          <a:p>
            <a:pPr lvl="1"/>
            <a:r>
              <a:rPr lang="en-US" altLang="en-US" sz="2200" dirty="0" smtClean="0"/>
              <a:t>inappropriate management of confounding</a:t>
            </a:r>
          </a:p>
          <a:p>
            <a:pPr>
              <a:buFont typeface="Symbol" pitchFamily="18" charset="2"/>
              <a:buNone/>
            </a:pPr>
            <a:r>
              <a:rPr lang="en-US" altLang="en-US" sz="1800" dirty="0" smtClean="0"/>
              <a:t>or</a:t>
            </a:r>
          </a:p>
          <a:p>
            <a:r>
              <a:rPr lang="en-US" altLang="en-US" sz="2400" dirty="0" smtClean="0"/>
              <a:t>A few other scenarios (e.g., missing data</a:t>
            </a:r>
            <a:r>
              <a:rPr lang="en-US" altLang="en-US" sz="2400" dirty="0" smtClean="0"/>
              <a:t>)</a:t>
            </a:r>
          </a:p>
          <a:p>
            <a:endParaRPr lang="en-US" altLang="en-US" sz="1000" dirty="0" smtClean="0"/>
          </a:p>
          <a:p>
            <a:r>
              <a:rPr lang="en-US" altLang="en-US" sz="2400" dirty="0" smtClean="0"/>
              <a:t>Some researchers </a:t>
            </a:r>
            <a:r>
              <a:rPr lang="en-US" altLang="en-US" sz="2400" dirty="0" smtClean="0"/>
              <a:t>call anything </a:t>
            </a:r>
            <a:r>
              <a:rPr lang="en-US" altLang="en-US" sz="2400" dirty="0" smtClean="0"/>
              <a:t>that involves conditioning on a collider “selection bias”</a:t>
            </a:r>
          </a:p>
          <a:p>
            <a:pPr lvl="1"/>
            <a:r>
              <a:rPr lang="en-US" altLang="en-US" sz="1800" dirty="0" smtClean="0"/>
              <a:t>Hernan et al. </a:t>
            </a:r>
            <a:r>
              <a:rPr lang="en-US" altLang="en-US" sz="1800" i="1" dirty="0" smtClean="0"/>
              <a:t>Epidemiology</a:t>
            </a:r>
            <a:r>
              <a:rPr lang="en-US" altLang="en-US" sz="1800" dirty="0" smtClean="0"/>
              <a:t> 2004 (Optional Reading)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76200" y="381000"/>
            <a:ext cx="6858000" cy="609600"/>
          </a:xfrm>
        </p:spPr>
        <p:txBody>
          <a:bodyPr/>
          <a:lstStyle/>
          <a:p>
            <a:r>
              <a:rPr lang="en-US" altLang="en-US" dirty="0" smtClean="0"/>
              <a:t>To prevent confounding and selection bias</a:t>
            </a:r>
          </a:p>
        </p:txBody>
      </p:sp>
      <p:sp>
        <p:nvSpPr>
          <p:cNvPr id="343043" name="Rectangle 3"/>
          <p:cNvSpPr>
            <a:spLocks noGrp="1" noChangeArrowheads="1"/>
          </p:cNvSpPr>
          <p:nvPr>
            <p:ph type="body" idx="1"/>
          </p:nvPr>
        </p:nvSpPr>
        <p:spPr>
          <a:xfrm>
            <a:off x="228600" y="1600200"/>
            <a:ext cx="6858000" cy="6781800"/>
          </a:xfrm>
        </p:spPr>
        <p:txBody>
          <a:bodyPr/>
          <a:lstStyle/>
          <a:p>
            <a:pPr>
              <a:buFont typeface="Symbol" pitchFamily="18" charset="2"/>
              <a:buNone/>
            </a:pPr>
            <a:r>
              <a:rPr lang="en-US" altLang="en-US" sz="2400" u="sng" dirty="0" smtClean="0"/>
              <a:t>Because DAGS encode both confounding and selection bias, the best advice is:</a:t>
            </a:r>
          </a:p>
          <a:p>
            <a:r>
              <a:rPr lang="en-US" altLang="en-US" sz="2400" dirty="0" smtClean="0"/>
              <a:t>Keep the causal paths open (unblocked)</a:t>
            </a:r>
          </a:p>
          <a:p>
            <a:r>
              <a:rPr lang="en-US" altLang="en-US" sz="2400" dirty="0" smtClean="0"/>
              <a:t>Close (i.e., block) the non-causal paths</a:t>
            </a:r>
          </a:p>
          <a:p>
            <a:r>
              <a:rPr lang="en-US" altLang="en-US" sz="2400" dirty="0" smtClean="0"/>
              <a:t>If you do, all that will remain in your data is causal relationships (measurement error and chance notwithstanding)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228600"/>
            <a:ext cx="5830888" cy="1066800"/>
          </a:xfrm>
        </p:spPr>
        <p:txBody>
          <a:bodyPr/>
          <a:lstStyle/>
          <a:p>
            <a:r>
              <a:rPr lang="en-US" altLang="en-US" dirty="0" smtClean="0">
                <a:solidFill>
                  <a:srgbClr val="000000"/>
                </a:solidFill>
              </a:rPr>
              <a:t>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67587" name="Rectangle 3"/>
          <p:cNvSpPr>
            <a:spLocks noGrp="1" noChangeArrowheads="1"/>
          </p:cNvSpPr>
          <p:nvPr>
            <p:ph type="body" idx="1"/>
          </p:nvPr>
        </p:nvSpPr>
        <p:spPr>
          <a:xfrm>
            <a:off x="76200" y="609600"/>
            <a:ext cx="6781800" cy="6781800"/>
          </a:xfrm>
        </p:spPr>
        <p:txBody>
          <a:bodyPr/>
          <a:lstStyle/>
          <a:p>
            <a:r>
              <a:rPr lang="en-US" altLang="en-US" dirty="0" smtClean="0"/>
              <a:t>A path between E and D is </a:t>
            </a:r>
            <a:r>
              <a:rPr lang="en-US" altLang="en-US" u="sng" dirty="0" smtClean="0"/>
              <a:t>open</a:t>
            </a:r>
            <a:r>
              <a:rPr lang="en-US" altLang="en-US" dirty="0" smtClean="0"/>
              <a:t> (unblocked) if</a:t>
            </a:r>
          </a:p>
          <a:p>
            <a:pPr lvl="1"/>
            <a:r>
              <a:rPr lang="en-US" altLang="en-US" dirty="0" smtClean="0"/>
              <a:t>There is no collider </a:t>
            </a:r>
            <a:r>
              <a:rPr lang="en-US" altLang="en-US" i="1" u="sng" dirty="0" smtClean="0"/>
              <a:t>or</a:t>
            </a:r>
            <a:r>
              <a:rPr lang="en-US" altLang="en-US" i="1" dirty="0" smtClean="0"/>
              <a:t> </a:t>
            </a:r>
            <a:r>
              <a:rPr lang="en-US" altLang="en-US" dirty="0" smtClean="0"/>
              <a:t>any </a:t>
            </a:r>
            <a:r>
              <a:rPr lang="en-US" altLang="en-US" dirty="0" smtClean="0"/>
              <a:t>collider (“common effect”) </a:t>
            </a:r>
            <a:r>
              <a:rPr lang="en-US" altLang="en-US" dirty="0" smtClean="0"/>
              <a:t>that is present </a:t>
            </a:r>
            <a:r>
              <a:rPr lang="en-US" altLang="en-US" u="sng" dirty="0" smtClean="0"/>
              <a:t>is</a:t>
            </a:r>
            <a:r>
              <a:rPr lang="en-US" altLang="en-US" dirty="0" smtClean="0"/>
              <a:t> </a:t>
            </a:r>
            <a:r>
              <a:rPr lang="en-US" altLang="en-US" dirty="0" smtClean="0"/>
              <a:t>adjusted for (or a descendant of a collider is adjusted for).  </a:t>
            </a:r>
            <a:r>
              <a:rPr lang="en-US" altLang="en-US" dirty="0" smtClean="0"/>
              <a:t>“Adjusted for” </a:t>
            </a:r>
            <a:r>
              <a:rPr lang="en-US" altLang="en-US" dirty="0" smtClean="0"/>
              <a:t>refers to stratification, </a:t>
            </a:r>
            <a:r>
              <a:rPr lang="en-US" altLang="en-US" dirty="0" smtClean="0"/>
              <a:t>matching, regression/other techniques.</a:t>
            </a:r>
            <a:endParaRPr lang="en-US" altLang="en-US" dirty="0" smtClean="0"/>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and </a:t>
            </a:r>
          </a:p>
          <a:p>
            <a:pPr lvl="1"/>
            <a:r>
              <a:rPr lang="en-US" altLang="en-US" dirty="0" smtClean="0"/>
              <a:t>all non-colliders are </a:t>
            </a:r>
            <a:r>
              <a:rPr lang="en-US" altLang="en-US" u="sng" dirty="0" smtClean="0"/>
              <a:t>not</a:t>
            </a:r>
            <a:r>
              <a:rPr lang="en-US" altLang="en-US" dirty="0" smtClean="0"/>
              <a:t> adjusted for (i.e., left alone)</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b="1" u="sng" dirty="0" smtClean="0"/>
              <a:t>Open</a:t>
            </a:r>
            <a:r>
              <a:rPr lang="en-US" altLang="en-US" b="1" dirty="0" smtClean="0"/>
              <a:t> paths mean an association between E and D will be </a:t>
            </a:r>
            <a:r>
              <a:rPr lang="en-US" altLang="en-US" b="1" dirty="0" smtClean="0"/>
              <a:t>present in the observed data</a:t>
            </a:r>
            <a:endParaRPr lang="en-US" altLang="en-US" b="1" dirty="0" smtClean="0"/>
          </a:p>
          <a:p>
            <a:pPr lvl="1"/>
            <a:r>
              <a:rPr lang="en-US" altLang="en-US" dirty="0" smtClean="0"/>
              <a:t>Open causal (directed) paths = true causation</a:t>
            </a:r>
          </a:p>
          <a:p>
            <a:pPr lvl="1"/>
            <a:r>
              <a:rPr lang="en-US" altLang="en-US" dirty="0" smtClean="0"/>
              <a:t>Open non-causal (undirected) paths = bias</a:t>
            </a:r>
          </a:p>
        </p:txBody>
      </p:sp>
      <p:sp>
        <p:nvSpPr>
          <p:cNvPr id="1238020" name="Text Box 4"/>
          <p:cNvSpPr txBox="1">
            <a:spLocks noChangeArrowheads="1"/>
          </p:cNvSpPr>
          <p:nvPr/>
        </p:nvSpPr>
        <p:spPr bwMode="auto">
          <a:xfrm>
            <a:off x="1219200" y="35052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Folate</a:t>
            </a:r>
          </a:p>
        </p:txBody>
      </p:sp>
      <p:sp>
        <p:nvSpPr>
          <p:cNvPr id="1238021" name="Text Box 5"/>
          <p:cNvSpPr txBox="1">
            <a:spLocks noChangeArrowheads="1"/>
          </p:cNvSpPr>
          <p:nvPr/>
        </p:nvSpPr>
        <p:spPr bwMode="auto">
          <a:xfrm>
            <a:off x="4343400" y="33528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Birth defects</a:t>
            </a:r>
          </a:p>
        </p:txBody>
      </p:sp>
      <p:sp>
        <p:nvSpPr>
          <p:cNvPr id="1238022" name="Text Box 6"/>
          <p:cNvSpPr txBox="1">
            <a:spLocks noChangeArrowheads="1"/>
          </p:cNvSpPr>
          <p:nvPr/>
        </p:nvSpPr>
        <p:spPr bwMode="auto">
          <a:xfrm>
            <a:off x="2514600" y="251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Stillbirths</a:t>
            </a:r>
          </a:p>
        </p:txBody>
      </p:sp>
      <p:sp>
        <p:nvSpPr>
          <p:cNvPr id="1238023" name="Line 7"/>
          <p:cNvSpPr>
            <a:spLocks noChangeShapeType="1"/>
          </p:cNvSpPr>
          <p:nvPr/>
        </p:nvSpPr>
        <p:spPr bwMode="auto">
          <a:xfrm flipV="1">
            <a:off x="2514600" y="37338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38024" name="Text Box 8"/>
          <p:cNvSpPr txBox="1">
            <a:spLocks noChangeArrowheads="1"/>
          </p:cNvSpPr>
          <p:nvPr/>
        </p:nvSpPr>
        <p:spPr bwMode="auto">
          <a:xfrm>
            <a:off x="32004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38025" name="Line 9"/>
          <p:cNvSpPr>
            <a:spLocks noChangeShapeType="1"/>
          </p:cNvSpPr>
          <p:nvPr/>
        </p:nvSpPr>
        <p:spPr bwMode="auto">
          <a:xfrm flipH="1">
            <a:off x="2209800" y="2895600"/>
            <a:ext cx="457200" cy="6096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defRPr/>
            </a:pPr>
            <a:endParaRPr lang="en-US" dirty="0"/>
          </a:p>
        </p:txBody>
      </p:sp>
      <p:sp>
        <p:nvSpPr>
          <p:cNvPr id="1238026" name="Line 10"/>
          <p:cNvSpPr>
            <a:spLocks noChangeShapeType="1"/>
          </p:cNvSpPr>
          <p:nvPr/>
        </p:nvSpPr>
        <p:spPr bwMode="auto">
          <a:xfrm>
            <a:off x="4038600" y="2895600"/>
            <a:ext cx="685800" cy="6858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defRPr/>
            </a:pPr>
            <a:endParaRPr lang="en-US" dirty="0"/>
          </a:p>
        </p:txBody>
      </p:sp>
      <p:sp>
        <p:nvSpPr>
          <p:cNvPr id="1238027"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Nightlights</a:t>
            </a:r>
          </a:p>
        </p:txBody>
      </p:sp>
      <p:sp>
        <p:nvSpPr>
          <p:cNvPr id="1238028" name="Text Box 12"/>
          <p:cNvSpPr txBox="1">
            <a:spLocks noChangeArrowheads="1"/>
          </p:cNvSpPr>
          <p:nvPr/>
        </p:nvSpPr>
        <p:spPr bwMode="auto">
          <a:xfrm>
            <a:off x="4191000" y="6308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Child’s Myopia</a:t>
            </a:r>
          </a:p>
        </p:txBody>
      </p:sp>
      <p:sp>
        <p:nvSpPr>
          <p:cNvPr id="1238029" name="Text Box 13"/>
          <p:cNvSpPr txBox="1">
            <a:spLocks noChangeArrowheads="1"/>
          </p:cNvSpPr>
          <p:nvPr/>
        </p:nvSpPr>
        <p:spPr bwMode="auto">
          <a:xfrm>
            <a:off x="304800" y="50292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Parental Myopia</a:t>
            </a:r>
          </a:p>
        </p:txBody>
      </p:sp>
      <p:sp>
        <p:nvSpPr>
          <p:cNvPr id="1238031" name="Line 15"/>
          <p:cNvSpPr>
            <a:spLocks noChangeShapeType="1"/>
          </p:cNvSpPr>
          <p:nvPr/>
        </p:nvSpPr>
        <p:spPr bwMode="auto">
          <a:xfrm>
            <a:off x="3048000" y="6659561"/>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38033" name="Line 17"/>
          <p:cNvSpPr>
            <a:spLocks noChangeShapeType="1"/>
          </p:cNvSpPr>
          <p:nvPr/>
        </p:nvSpPr>
        <p:spPr bwMode="auto">
          <a:xfrm>
            <a:off x="1219200" y="5730874"/>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238035" name="Text Box 19"/>
          <p:cNvSpPr txBox="1">
            <a:spLocks noChangeArrowheads="1"/>
          </p:cNvSpPr>
          <p:nvPr/>
        </p:nvSpPr>
        <p:spPr bwMode="auto">
          <a:xfrm>
            <a:off x="2438400" y="2438400"/>
            <a:ext cx="1905000" cy="779463"/>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1600" dirty="0"/>
          </a:p>
          <a:p>
            <a:endParaRPr lang="en-US"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endParaRPr lang="en-US" altLang="en-US" dirty="0" smtClean="0"/>
          </a:p>
        </p:txBody>
      </p:sp>
      <p:sp>
        <p:nvSpPr>
          <p:cNvPr id="4101" name="Rectangle 3"/>
          <p:cNvSpPr>
            <a:spLocks noGrp="1" noChangeArrowheads="1"/>
          </p:cNvSpPr>
          <p:nvPr>
            <p:ph type="body" idx="1"/>
          </p:nvPr>
        </p:nvSpPr>
        <p:spPr>
          <a:xfrm>
            <a:off x="228600" y="1371600"/>
            <a:ext cx="6629400" cy="6781800"/>
          </a:xfrm>
        </p:spPr>
        <p:txBody>
          <a:bodyPr/>
          <a:lstStyle/>
          <a:p>
            <a:pPr>
              <a:lnSpc>
                <a:spcPct val="90000"/>
              </a:lnSpc>
              <a:spcBef>
                <a:spcPts val="500"/>
              </a:spcBef>
              <a:spcAft>
                <a:spcPts val="500"/>
              </a:spcAft>
              <a:buFont typeface="Symbol" pitchFamily="18" charset="2"/>
              <a:buNone/>
            </a:pPr>
            <a:r>
              <a:rPr lang="en-US" altLang="en-US" sz="2400" b="1" dirty="0" smtClean="0"/>
              <a:t>Estes continues to be confounding puzzle </a:t>
            </a:r>
            <a:br>
              <a:rPr lang="en-US" altLang="en-US" sz="2400" b="1" dirty="0" smtClean="0"/>
            </a:br>
            <a:r>
              <a:rPr lang="en-US" altLang="en-US" u="sng" dirty="0" smtClean="0">
                <a:solidFill>
                  <a:srgbClr val="0000FF"/>
                </a:solidFill>
                <a:latin typeface="geneva"/>
                <a:hlinkClick r:id="rId4"/>
              </a:rPr>
              <a:t>Ray RATTO</a:t>
            </a:r>
            <a:r>
              <a:rPr lang="en-US" altLang="en-US" u="sng" dirty="0" smtClean="0">
                <a:latin typeface="geneva"/>
              </a:rPr>
              <a:t/>
            </a:r>
            <a:br>
              <a:rPr lang="en-US" altLang="en-US" u="sng" dirty="0" smtClean="0">
                <a:latin typeface="geneva"/>
              </a:rPr>
            </a:br>
            <a:endParaRPr lang="en-US" altLang="en-US" u="sng" dirty="0" smtClean="0">
              <a:latin typeface="geneva"/>
            </a:endParaRPr>
          </a:p>
          <a:p>
            <a:pPr>
              <a:lnSpc>
                <a:spcPct val="90000"/>
              </a:lnSpc>
              <a:spcBef>
                <a:spcPts val="500"/>
              </a:spcBef>
              <a:spcAft>
                <a:spcPts val="500"/>
              </a:spcAft>
              <a:buFont typeface="Symbol" pitchFamily="18" charset="2"/>
              <a:buNone/>
            </a:pPr>
            <a:endParaRPr lang="en-US" altLang="en-US" dirty="0" smtClean="0"/>
          </a:p>
          <a:p>
            <a:pPr>
              <a:lnSpc>
                <a:spcPct val="90000"/>
              </a:lnSpc>
              <a:spcBef>
                <a:spcPts val="500"/>
              </a:spcBef>
              <a:spcAft>
                <a:spcPts val="500"/>
              </a:spcAft>
              <a:buFont typeface="Symbol" pitchFamily="18" charset="2"/>
              <a:buNone/>
            </a:pPr>
            <a:r>
              <a:rPr lang="en-US" altLang="en-US" dirty="0" smtClean="0"/>
              <a:t>SHAWN ESTES seemed loath to analyze his own performance last night, for fear that people would see the first three innings and use them to obscure the last four. </a:t>
            </a:r>
          </a:p>
          <a:p>
            <a:pPr>
              <a:lnSpc>
                <a:spcPct val="90000"/>
              </a:lnSpc>
              <a:spcBef>
                <a:spcPts val="500"/>
              </a:spcBef>
              <a:spcAft>
                <a:spcPts val="500"/>
              </a:spcAft>
              <a:buFont typeface="Symbol" pitchFamily="18" charset="2"/>
              <a:buNone/>
            </a:pPr>
            <a:r>
              <a:rPr lang="en-US" altLang="en-US" dirty="0" smtClean="0"/>
              <a:t>But that's what made his outing so perfectly Estes-like -- an ongoing argument with himself that he eventually won. </a:t>
            </a:r>
          </a:p>
          <a:p>
            <a:pPr>
              <a:lnSpc>
                <a:spcPct val="90000"/>
              </a:lnSpc>
              <a:spcBef>
                <a:spcPts val="500"/>
              </a:spcBef>
              <a:spcAft>
                <a:spcPts val="500"/>
              </a:spcAft>
              <a:buFont typeface="Symbol" pitchFamily="18" charset="2"/>
              <a:buNone/>
            </a:pPr>
            <a:r>
              <a:rPr lang="en-US" altLang="en-US" dirty="0" smtClean="0"/>
              <a:t>Well, an argument in which he held his own and his teammates won for him in the bottom of the ninth. </a:t>
            </a:r>
          </a:p>
          <a:p>
            <a:pPr>
              <a:lnSpc>
                <a:spcPct val="90000"/>
              </a:lnSpc>
              <a:spcBef>
                <a:spcPts val="500"/>
              </a:spcBef>
              <a:spcAft>
                <a:spcPts val="500"/>
              </a:spcAft>
              <a:buFont typeface="Symbol" pitchFamily="18" charset="2"/>
              <a:buNone/>
            </a:pPr>
            <a:r>
              <a:rPr lang="en-US" altLang="en-US" dirty="0" smtClean="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098" name="Object 4"/>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136" name="Hypertext" r:id="rId5" imgW="4572000" imgH="3048120" progId="NetscapeMarkup">
                  <p:embed/>
                </p:oleObj>
              </mc:Choice>
              <mc:Fallback>
                <p:oleObj name="Hypertext" r:id="rId5" imgW="4572000" imgH="3048120" progId="NetscapeMarkup">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6"/>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137" name="Hypertext" r:id="rId7" imgW="4572000" imgH="3048120" progId="NetscapeMarkup">
                  <p:embed/>
                </p:oleObj>
              </mc:Choice>
              <mc:Fallback>
                <p:oleObj name="Hypertext" r:id="rId7" imgW="4572000" imgH="3048120" progId="NetscapeMarkup">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2" name="Picture 8" descr="chronban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85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76200"/>
            <a:ext cx="5830888" cy="1066800"/>
          </a:xfrm>
        </p:spPr>
        <p:txBody>
          <a:bodyPr/>
          <a:lstStyle/>
          <a:p>
            <a:r>
              <a:rPr lang="en-US" altLang="en-US" dirty="0" smtClean="0">
                <a:solidFill>
                  <a:srgbClr val="000000"/>
                </a:solidFill>
              </a:rPr>
              <a:t>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66563" name="Rectangle 3"/>
          <p:cNvSpPr>
            <a:spLocks noGrp="1" noChangeArrowheads="1"/>
          </p:cNvSpPr>
          <p:nvPr>
            <p:ph type="body" idx="1"/>
          </p:nvPr>
        </p:nvSpPr>
        <p:spPr>
          <a:xfrm>
            <a:off x="152400" y="914400"/>
            <a:ext cx="6705600" cy="6781800"/>
          </a:xfrm>
        </p:spPr>
        <p:txBody>
          <a:bodyPr/>
          <a:lstStyle/>
          <a:p>
            <a:r>
              <a:rPr lang="en-US" altLang="en-US" dirty="0" smtClean="0"/>
              <a:t>A path between E and D is </a:t>
            </a:r>
            <a:r>
              <a:rPr lang="en-US" altLang="en-US" u="sng" dirty="0" smtClean="0"/>
              <a:t>closed</a:t>
            </a:r>
            <a:r>
              <a:rPr lang="en-US" altLang="en-US" dirty="0" smtClean="0"/>
              <a:t> (blocked) if</a:t>
            </a:r>
          </a:p>
          <a:p>
            <a:pPr lvl="1"/>
            <a:r>
              <a:rPr lang="en-US" altLang="en-US" dirty="0" smtClean="0"/>
              <a:t>a collider (“common effect”) is present, which has </a:t>
            </a:r>
            <a:r>
              <a:rPr lang="en-US" altLang="en-US" u="sng" dirty="0" smtClean="0"/>
              <a:t>not</a:t>
            </a:r>
            <a:r>
              <a:rPr lang="en-US" altLang="en-US" dirty="0" smtClean="0"/>
              <a:t> been adjusted for.</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Or </a:t>
            </a:r>
          </a:p>
          <a:p>
            <a:pPr lvl="1"/>
            <a:r>
              <a:rPr lang="en-US" altLang="en-US" dirty="0" smtClean="0"/>
              <a:t>a non-collider </a:t>
            </a:r>
            <a:r>
              <a:rPr lang="en-US" altLang="en-US" u="sng" dirty="0" smtClean="0"/>
              <a:t>is</a:t>
            </a:r>
            <a:r>
              <a:rPr lang="en-US" altLang="en-US" dirty="0" smtClean="0"/>
              <a:t> adjusted for (e.g., </a:t>
            </a:r>
            <a:r>
              <a:rPr lang="en-US" altLang="en-US" dirty="0" smtClean="0"/>
              <a:t>by stratification</a:t>
            </a:r>
            <a:r>
              <a:rPr lang="en-US" altLang="en-US" dirty="0" smtClean="0"/>
              <a: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To prevent confounding, block all non-causal paths that are generated from common causes</a:t>
            </a:r>
          </a:p>
          <a:p>
            <a:pPr lvl="1"/>
            <a:endParaRPr lang="en-US" altLang="en-US" dirty="0" smtClean="0"/>
          </a:p>
          <a:p>
            <a:endParaRPr lang="en-US" altLang="en-US" dirty="0" smtClean="0"/>
          </a:p>
          <a:p>
            <a:pPr lvl="1"/>
            <a:endParaRPr lang="en-US" altLang="en-US" dirty="0" smtClean="0"/>
          </a:p>
        </p:txBody>
      </p:sp>
      <p:sp>
        <p:nvSpPr>
          <p:cNvPr id="1218564" name="Text Box 4"/>
          <p:cNvSpPr txBox="1">
            <a:spLocks noChangeArrowheads="1"/>
          </p:cNvSpPr>
          <p:nvPr/>
        </p:nvSpPr>
        <p:spPr bwMode="auto">
          <a:xfrm>
            <a:off x="1371600" y="29718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Folate</a:t>
            </a:r>
          </a:p>
        </p:txBody>
      </p:sp>
      <p:sp>
        <p:nvSpPr>
          <p:cNvPr id="1218565" name="Text Box 5"/>
          <p:cNvSpPr txBox="1">
            <a:spLocks noChangeArrowheads="1"/>
          </p:cNvSpPr>
          <p:nvPr/>
        </p:nvSpPr>
        <p:spPr bwMode="auto">
          <a:xfrm>
            <a:off x="4495800" y="3108325"/>
            <a:ext cx="2133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Birth defects</a:t>
            </a:r>
          </a:p>
        </p:txBody>
      </p:sp>
      <p:sp>
        <p:nvSpPr>
          <p:cNvPr id="1218566" name="Text Box 6"/>
          <p:cNvSpPr txBox="1">
            <a:spLocks noChangeArrowheads="1"/>
          </p:cNvSpPr>
          <p:nvPr/>
        </p:nvSpPr>
        <p:spPr bwMode="auto">
          <a:xfrm>
            <a:off x="2743200" y="2133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Stillbirths</a:t>
            </a:r>
          </a:p>
        </p:txBody>
      </p:sp>
      <p:sp>
        <p:nvSpPr>
          <p:cNvPr id="1218567" name="Line 7"/>
          <p:cNvSpPr>
            <a:spLocks noChangeShapeType="1"/>
          </p:cNvSpPr>
          <p:nvPr/>
        </p:nvSpPr>
        <p:spPr bwMode="auto">
          <a:xfrm>
            <a:off x="2667000" y="32766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18568" name="Text Box 8"/>
          <p:cNvSpPr txBox="1">
            <a:spLocks noChangeArrowheads="1"/>
          </p:cNvSpPr>
          <p:nvPr/>
        </p:nvSpPr>
        <p:spPr bwMode="auto">
          <a:xfrm>
            <a:off x="3200400" y="3352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18569" name="Line 9"/>
          <p:cNvSpPr>
            <a:spLocks noChangeShapeType="1"/>
          </p:cNvSpPr>
          <p:nvPr/>
        </p:nvSpPr>
        <p:spPr bwMode="auto">
          <a:xfrm flipH="1" flipV="1">
            <a:off x="4267200" y="2514600"/>
            <a:ext cx="533400" cy="457200"/>
          </a:xfrm>
          <a:prstGeom prst="line">
            <a:avLst/>
          </a:prstGeom>
          <a:noFill/>
          <a:ln w="285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18570" name="Line 10"/>
          <p:cNvSpPr>
            <a:spLocks noChangeShapeType="1"/>
          </p:cNvSpPr>
          <p:nvPr/>
        </p:nvSpPr>
        <p:spPr bwMode="auto">
          <a:xfrm flipV="1">
            <a:off x="2362200" y="2514600"/>
            <a:ext cx="609600" cy="381000"/>
          </a:xfrm>
          <a:prstGeom prst="line">
            <a:avLst/>
          </a:prstGeom>
          <a:noFill/>
          <a:ln w="285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1218571" name="Text Box 11"/>
          <p:cNvSpPr txBox="1">
            <a:spLocks noChangeArrowheads="1"/>
          </p:cNvSpPr>
          <p:nvPr/>
        </p:nvSpPr>
        <p:spPr bwMode="auto">
          <a:xfrm>
            <a:off x="1600200" y="632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Nightlights</a:t>
            </a:r>
          </a:p>
        </p:txBody>
      </p:sp>
      <p:sp>
        <p:nvSpPr>
          <p:cNvPr id="1218572" name="Text Box 12"/>
          <p:cNvSpPr txBox="1">
            <a:spLocks noChangeArrowheads="1"/>
          </p:cNvSpPr>
          <p:nvPr/>
        </p:nvSpPr>
        <p:spPr bwMode="auto">
          <a:xfrm>
            <a:off x="4267200" y="6384925"/>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Child’s Myopia</a:t>
            </a:r>
          </a:p>
        </p:txBody>
      </p:sp>
      <p:sp>
        <p:nvSpPr>
          <p:cNvPr id="1218573" name="Text Box 13"/>
          <p:cNvSpPr txBox="1">
            <a:spLocks noChangeArrowheads="1"/>
          </p:cNvSpPr>
          <p:nvPr/>
        </p:nvSpPr>
        <p:spPr bwMode="auto">
          <a:xfrm>
            <a:off x="800100" y="4926012"/>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Parental Myopia</a:t>
            </a:r>
          </a:p>
        </p:txBody>
      </p:sp>
      <p:sp>
        <p:nvSpPr>
          <p:cNvPr id="1218575" name="Text Box 15"/>
          <p:cNvSpPr txBox="1">
            <a:spLocks noChangeArrowheads="1"/>
          </p:cNvSpPr>
          <p:nvPr/>
        </p:nvSpPr>
        <p:spPr bwMode="auto">
          <a:xfrm>
            <a:off x="800100" y="4876800"/>
            <a:ext cx="16002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900" dirty="0"/>
          </a:p>
        </p:txBody>
      </p:sp>
      <p:sp>
        <p:nvSpPr>
          <p:cNvPr id="1218578" name="Line 18"/>
          <p:cNvSpPr>
            <a:spLocks noChangeShapeType="1"/>
          </p:cNvSpPr>
          <p:nvPr/>
        </p:nvSpPr>
        <p:spPr bwMode="auto">
          <a:xfrm>
            <a:off x="3276600" y="6553200"/>
            <a:ext cx="1143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218579" name="Text Box 19"/>
          <p:cNvSpPr txBox="1">
            <a:spLocks noChangeArrowheads="1"/>
          </p:cNvSpPr>
          <p:nvPr/>
        </p:nvSpPr>
        <p:spPr bwMode="auto">
          <a:xfrm>
            <a:off x="3429000" y="6629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18580" name="Line 20"/>
          <p:cNvSpPr>
            <a:spLocks noChangeShapeType="1"/>
          </p:cNvSpPr>
          <p:nvPr/>
        </p:nvSpPr>
        <p:spPr bwMode="auto">
          <a:xfrm>
            <a:off x="2362200" y="5562600"/>
            <a:ext cx="2514600" cy="838200"/>
          </a:xfrm>
          <a:prstGeom prst="line">
            <a:avLst/>
          </a:prstGeom>
          <a:noFill/>
          <a:ln w="285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
        <p:nvSpPr>
          <p:cNvPr id="1218581" name="Line 21"/>
          <p:cNvSpPr>
            <a:spLocks noChangeShapeType="1"/>
          </p:cNvSpPr>
          <p:nvPr/>
        </p:nvSpPr>
        <p:spPr bwMode="auto">
          <a:xfrm>
            <a:off x="1600200" y="5638800"/>
            <a:ext cx="533400" cy="685800"/>
          </a:xfrm>
          <a:prstGeom prst="line">
            <a:avLst/>
          </a:prstGeom>
          <a:noFill/>
          <a:ln w="285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76200"/>
            <a:ext cx="5830888" cy="1066800"/>
          </a:xfrm>
        </p:spPr>
        <p:txBody>
          <a:bodyPr/>
          <a:lstStyle/>
          <a:p>
            <a:r>
              <a:rPr lang="en-US" altLang="en-US" dirty="0" smtClean="0"/>
              <a:t>DAGs Force Investigators to First Conceptualize the System</a:t>
            </a:r>
          </a:p>
        </p:txBody>
      </p:sp>
      <p:sp>
        <p:nvSpPr>
          <p:cNvPr id="62467" name="Rectangle 3"/>
          <p:cNvSpPr>
            <a:spLocks noGrp="1" noChangeArrowheads="1"/>
          </p:cNvSpPr>
          <p:nvPr>
            <p:ph type="body" idx="1"/>
          </p:nvPr>
        </p:nvSpPr>
        <p:spPr>
          <a:xfrm>
            <a:off x="228600" y="1066800"/>
            <a:ext cx="6629400" cy="5562600"/>
          </a:xfrm>
        </p:spPr>
        <p:txBody>
          <a:bodyPr/>
          <a:lstStyle/>
          <a:p>
            <a:pPr>
              <a:buFont typeface="Symbol" pitchFamily="18" charset="2"/>
              <a:buNone/>
            </a:pPr>
            <a:r>
              <a:rPr lang="en-US" altLang="en-US" u="sng" dirty="0" smtClean="0"/>
              <a:t>Sunlight exposure &amp; melanoma</a:t>
            </a:r>
          </a:p>
          <a:p>
            <a:r>
              <a:rPr lang="en-US" altLang="en-US" dirty="0" smtClean="0"/>
              <a:t>A college intern is given a dataset and asked to estimate the causal relationship between sunlight exposure and melanoma</a:t>
            </a:r>
          </a:p>
          <a:p>
            <a:r>
              <a:rPr lang="en-US" altLang="en-US" dirty="0" smtClean="0"/>
              <a:t>He is told to make sure to adjust for everything he can to exclude the possibility of confounding</a:t>
            </a:r>
          </a:p>
          <a:p>
            <a:r>
              <a:rPr lang="en-US" altLang="en-US" dirty="0" smtClean="0"/>
              <a:t>He analyzes the data and finds that gum chewing is significantly associated with melanoma and significantly associated with sunlight exposure</a:t>
            </a:r>
          </a:p>
          <a:p>
            <a:r>
              <a:rPr lang="en-US" altLang="en-US" dirty="0" smtClean="0"/>
              <a:t>After adjusting for gum chewing there is an appreciable difference between the crude and adjusted measure of association between sunlight exposure and melanoma</a:t>
            </a:r>
          </a:p>
          <a:p>
            <a:endParaRPr lang="en-US" altLang="en-US" dirty="0" smtClean="0"/>
          </a:p>
          <a:p>
            <a:endParaRPr lang="en-US" altLang="en-US" sz="1800" dirty="0" smtClean="0"/>
          </a:p>
        </p:txBody>
      </p:sp>
      <p:sp>
        <p:nvSpPr>
          <p:cNvPr id="62468" name="Rectangle 4"/>
          <p:cNvSpPr>
            <a:spLocks noChangeArrowheads="1"/>
          </p:cNvSpPr>
          <p:nvPr/>
        </p:nvSpPr>
        <p:spPr bwMode="auto">
          <a:xfrm>
            <a:off x="228600" y="5105400"/>
            <a:ext cx="6629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62469" name="Text Box 5"/>
          <p:cNvSpPr txBox="1">
            <a:spLocks noChangeArrowheads="1"/>
          </p:cNvSpPr>
          <p:nvPr/>
        </p:nvSpPr>
        <p:spPr bwMode="auto">
          <a:xfrm>
            <a:off x="838200" y="6172200"/>
            <a:ext cx="1771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r>
              <a:rPr lang="en-US" altLang="en-US" sz="2400" dirty="0">
                <a:solidFill>
                  <a:schemeClr val="tx1"/>
                </a:solidFill>
              </a:rPr>
              <a:t>Sunlight</a:t>
            </a:r>
          </a:p>
          <a:p>
            <a:pPr eaLnBrk="1" hangingPunct="1"/>
            <a:r>
              <a:rPr lang="en-US" altLang="en-US" sz="2400" dirty="0">
                <a:solidFill>
                  <a:schemeClr val="tx1"/>
                </a:solidFill>
              </a:rPr>
              <a:t>Exposure</a:t>
            </a:r>
          </a:p>
        </p:txBody>
      </p:sp>
      <p:sp>
        <p:nvSpPr>
          <p:cNvPr id="62470" name="Text Box 6"/>
          <p:cNvSpPr txBox="1">
            <a:spLocks noChangeArrowheads="1"/>
          </p:cNvSpPr>
          <p:nvPr/>
        </p:nvSpPr>
        <p:spPr bwMode="auto">
          <a:xfrm>
            <a:off x="4495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spcBef>
                <a:spcPct val="0"/>
              </a:spcBef>
            </a:pP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62471" name="Line 7"/>
          <p:cNvSpPr>
            <a:spLocks noChangeShapeType="1"/>
          </p:cNvSpPr>
          <p:nvPr/>
        </p:nvSpPr>
        <p:spPr bwMode="auto">
          <a:xfrm>
            <a:off x="2743200" y="6553200"/>
            <a:ext cx="160020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2472" name="Text Box 8"/>
          <p:cNvSpPr txBox="1">
            <a:spLocks noChangeArrowheads="1"/>
          </p:cNvSpPr>
          <p:nvPr/>
        </p:nvSpPr>
        <p:spPr bwMode="auto">
          <a:xfrm>
            <a:off x="3352800" y="68580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r>
              <a:rPr lang="en-US" altLang="en-US" sz="2400" dirty="0">
                <a:solidFill>
                  <a:schemeClr val="tx1"/>
                </a:solidFill>
                <a:latin typeface="Times New Roman" pitchFamily="18" charset="0"/>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76200"/>
            <a:ext cx="5830888" cy="1066800"/>
          </a:xfrm>
        </p:spPr>
        <p:txBody>
          <a:bodyPr/>
          <a:lstStyle/>
          <a:p>
            <a:r>
              <a:rPr lang="en-US" altLang="en-US" dirty="0" smtClean="0"/>
              <a:t>DAGs Force Investigators to First Conceptualize the System</a:t>
            </a:r>
          </a:p>
        </p:txBody>
      </p:sp>
      <p:sp>
        <p:nvSpPr>
          <p:cNvPr id="63491" name="Rectangle 3"/>
          <p:cNvSpPr>
            <a:spLocks noGrp="1" noChangeArrowheads="1"/>
          </p:cNvSpPr>
          <p:nvPr>
            <p:ph type="body" idx="1"/>
          </p:nvPr>
        </p:nvSpPr>
        <p:spPr>
          <a:xfrm>
            <a:off x="228600" y="1066800"/>
            <a:ext cx="6629400" cy="2971800"/>
          </a:xfrm>
        </p:spPr>
        <p:txBody>
          <a:bodyPr/>
          <a:lstStyle/>
          <a:p>
            <a:pPr>
              <a:lnSpc>
                <a:spcPct val="90000"/>
              </a:lnSpc>
              <a:buFont typeface="Symbol" pitchFamily="18" charset="2"/>
              <a:buNone/>
            </a:pPr>
            <a:r>
              <a:rPr lang="en-US" altLang="en-US" u="sng" dirty="0" smtClean="0"/>
              <a:t>Sunlight exposure &amp; melanoma</a:t>
            </a:r>
          </a:p>
          <a:p>
            <a:pPr>
              <a:lnSpc>
                <a:spcPct val="90000"/>
              </a:lnSpc>
            </a:pPr>
            <a:r>
              <a:rPr lang="en-US" altLang="en-US" dirty="0" smtClean="0"/>
              <a:t>He analyzes the data and finds that gum chewing is significantly associated with melanoma and significantly associated with sunlight exposure</a:t>
            </a:r>
          </a:p>
          <a:p>
            <a:pPr>
              <a:lnSpc>
                <a:spcPct val="90000"/>
              </a:lnSpc>
            </a:pPr>
            <a:r>
              <a:rPr lang="en-US" altLang="en-US" dirty="0" smtClean="0"/>
              <a:t>After adjusting for gum chewing there is an appreciable difference between the crude and adjusted measure of association between sunlight exposure and melanoma</a:t>
            </a:r>
          </a:p>
          <a:p>
            <a:pPr>
              <a:lnSpc>
                <a:spcPct val="90000"/>
              </a:lnSpc>
            </a:pPr>
            <a:endParaRPr lang="en-US" altLang="en-US" dirty="0" smtClean="0"/>
          </a:p>
          <a:p>
            <a:pPr>
              <a:lnSpc>
                <a:spcPct val="90000"/>
              </a:lnSpc>
            </a:pPr>
            <a:endParaRPr lang="en-US" altLang="en-US" dirty="0" smtClean="0"/>
          </a:p>
          <a:p>
            <a:pPr>
              <a:lnSpc>
                <a:spcPct val="90000"/>
              </a:lnSpc>
            </a:pPr>
            <a:endParaRPr lang="en-US" altLang="en-US" sz="1800" dirty="0" smtClean="0"/>
          </a:p>
        </p:txBody>
      </p:sp>
      <p:sp>
        <p:nvSpPr>
          <p:cNvPr id="63492" name="Rectangle 4"/>
          <p:cNvSpPr>
            <a:spLocks noChangeArrowheads="1"/>
          </p:cNvSpPr>
          <p:nvPr/>
        </p:nvSpPr>
        <p:spPr bwMode="auto">
          <a:xfrm>
            <a:off x="228600" y="5105400"/>
            <a:ext cx="6629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63493" name="Text Box 5"/>
          <p:cNvSpPr txBox="1">
            <a:spLocks noChangeArrowheads="1"/>
          </p:cNvSpPr>
          <p:nvPr/>
        </p:nvSpPr>
        <p:spPr bwMode="auto">
          <a:xfrm>
            <a:off x="228600" y="4267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r>
              <a:rPr lang="en-US" altLang="en-US" sz="2400" dirty="0">
                <a:solidFill>
                  <a:schemeClr val="tx1"/>
                </a:solidFill>
              </a:rPr>
              <a:t>Sunlight Exposure</a:t>
            </a:r>
          </a:p>
        </p:txBody>
      </p:sp>
      <p:sp>
        <p:nvSpPr>
          <p:cNvPr id="63494" name="Text Box 6"/>
          <p:cNvSpPr txBox="1">
            <a:spLocks noChangeArrowheads="1"/>
          </p:cNvSpPr>
          <p:nvPr/>
        </p:nvSpPr>
        <p:spPr bwMode="auto">
          <a:xfrm>
            <a:off x="4572000" y="4267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spcBef>
                <a:spcPct val="0"/>
              </a:spcBef>
            </a:pP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63495" name="Line 7"/>
          <p:cNvSpPr>
            <a:spLocks noChangeShapeType="1"/>
          </p:cNvSpPr>
          <p:nvPr/>
        </p:nvSpPr>
        <p:spPr bwMode="auto">
          <a:xfrm>
            <a:off x="3276600" y="4495800"/>
            <a:ext cx="129540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3496" name="Text Box 8"/>
          <p:cNvSpPr txBox="1">
            <a:spLocks noChangeArrowheads="1"/>
          </p:cNvSpPr>
          <p:nvPr/>
        </p:nvSpPr>
        <p:spPr bwMode="auto">
          <a:xfrm>
            <a:off x="3733800" y="45720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r>
              <a:rPr lang="en-US" altLang="en-US" sz="2400" dirty="0">
                <a:solidFill>
                  <a:schemeClr val="tx1"/>
                </a:solidFill>
                <a:latin typeface="Times New Roman" pitchFamily="18" charset="0"/>
              </a:rPr>
              <a:t>?</a:t>
            </a:r>
          </a:p>
        </p:txBody>
      </p:sp>
      <p:sp>
        <p:nvSpPr>
          <p:cNvPr id="63498" name="Text Box 13"/>
          <p:cNvSpPr txBox="1">
            <a:spLocks noChangeArrowheads="1"/>
          </p:cNvSpPr>
          <p:nvPr/>
        </p:nvSpPr>
        <p:spPr bwMode="auto">
          <a:xfrm rot="10800000" flipV="1">
            <a:off x="150813" y="5147102"/>
            <a:ext cx="6173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solidFill>
                  <a:schemeClr val="tx1"/>
                </a:solidFill>
              </a:rPr>
              <a:t>Should we adjust for gum </a:t>
            </a:r>
            <a:r>
              <a:rPr lang="en-US" altLang="en-US" sz="2400" dirty="0" smtClean="0">
                <a:solidFill>
                  <a:schemeClr val="tx1"/>
                </a:solidFill>
              </a:rPr>
              <a:t>chewing when deriving our </a:t>
            </a:r>
            <a:r>
              <a:rPr lang="en-US" altLang="en-US" sz="2400" dirty="0">
                <a:solidFill>
                  <a:schemeClr val="tx1"/>
                </a:solidFill>
              </a:rPr>
              <a:t>final inference?</a:t>
            </a:r>
          </a:p>
        </p:txBody>
      </p:sp>
      <p:grpSp>
        <p:nvGrpSpPr>
          <p:cNvPr id="63503" name="Group 15"/>
          <p:cNvGrpSpPr>
            <a:grpSpLocks/>
          </p:cNvGrpSpPr>
          <p:nvPr/>
        </p:nvGrpSpPr>
        <p:grpSpPr bwMode="auto">
          <a:xfrm>
            <a:off x="-712788" y="7480300"/>
            <a:ext cx="5807076" cy="628650"/>
            <a:chOff x="-449" y="4712"/>
            <a:chExt cx="3658" cy="396"/>
          </a:xfrm>
        </p:grpSpPr>
        <p:sp>
          <p:nvSpPr>
            <p:cNvPr id="63504" name="Text Box 5"/>
            <p:cNvSpPr txBox="1">
              <a:spLocks noChangeArrowheads="1"/>
            </p:cNvSpPr>
            <p:nvPr/>
          </p:nvSpPr>
          <p:spPr bwMode="auto">
            <a:xfrm rot="-2695870">
              <a:off x="-449" y="4800"/>
              <a:ext cx="2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Yes - A</a:t>
              </a:r>
            </a:p>
          </p:txBody>
        </p:sp>
        <p:sp>
          <p:nvSpPr>
            <p:cNvPr id="63505" name="Text Box 9"/>
            <p:cNvSpPr txBox="1">
              <a:spLocks noChangeArrowheads="1"/>
            </p:cNvSpPr>
            <p:nvPr/>
          </p:nvSpPr>
          <p:spPr bwMode="auto">
            <a:xfrm rot="-2695870">
              <a:off x="726" y="4877"/>
              <a:ext cx="24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63506" name="Text Box 10"/>
            <p:cNvSpPr txBox="1">
              <a:spLocks noChangeArrowheads="1"/>
            </p:cNvSpPr>
            <p:nvPr/>
          </p:nvSpPr>
          <p:spPr bwMode="auto">
            <a:xfrm rot="-2695870">
              <a:off x="460" y="4712"/>
              <a:ext cx="2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No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609600" y="-76200"/>
            <a:ext cx="5830888" cy="1066800"/>
          </a:xfrm>
        </p:spPr>
        <p:txBody>
          <a:bodyPr/>
          <a:lstStyle/>
          <a:p>
            <a:r>
              <a:rPr lang="en-US" altLang="en-US" dirty="0" smtClean="0"/>
              <a:t>DAGs Force Investigators to First Conceptualize the System</a:t>
            </a:r>
          </a:p>
        </p:txBody>
      </p:sp>
      <p:sp>
        <p:nvSpPr>
          <p:cNvPr id="301059" name="Rectangle 3"/>
          <p:cNvSpPr>
            <a:spLocks noGrp="1" noChangeArrowheads="1"/>
          </p:cNvSpPr>
          <p:nvPr>
            <p:ph type="body" idx="4294967295"/>
          </p:nvPr>
        </p:nvSpPr>
        <p:spPr>
          <a:xfrm>
            <a:off x="0" y="2057400"/>
            <a:ext cx="6781800" cy="3276600"/>
          </a:xfrm>
        </p:spPr>
        <p:txBody>
          <a:bodyPr/>
          <a:lstStyle/>
          <a:p>
            <a:r>
              <a:rPr lang="en-US" altLang="en-US" sz="2200" dirty="0" smtClean="0"/>
              <a:t>No.    </a:t>
            </a:r>
          </a:p>
          <a:p>
            <a:r>
              <a:rPr lang="en-US" altLang="en-US" sz="2200" dirty="0" smtClean="0"/>
              <a:t>Based on our </a:t>
            </a:r>
            <a:r>
              <a:rPr lang="en-US" altLang="en-US" sz="2200" i="1" dirty="0" smtClean="0"/>
              <a:t>a priori</a:t>
            </a:r>
            <a:r>
              <a:rPr lang="en-US" altLang="en-US" sz="2200" dirty="0" smtClean="0"/>
              <a:t> </a:t>
            </a:r>
            <a:r>
              <a:rPr lang="en-US" altLang="en-US" sz="2200" dirty="0" smtClean="0"/>
              <a:t>understanding of </a:t>
            </a:r>
            <a:r>
              <a:rPr lang="en-US" altLang="en-US" sz="2200" dirty="0" smtClean="0"/>
              <a:t>the role of gum chewing (in melanoma), it is more likely that chance – as opposed to truth -- is causing appearance of confounding </a:t>
            </a:r>
          </a:p>
          <a:p>
            <a:r>
              <a:rPr lang="en-US" altLang="en-US" sz="2200" dirty="0" smtClean="0"/>
              <a:t>Controlling for a variable should only be done if there is a </a:t>
            </a:r>
            <a:r>
              <a:rPr lang="en-US" altLang="en-US" sz="2200" dirty="0" smtClean="0"/>
              <a:t>relevant </a:t>
            </a:r>
            <a:r>
              <a:rPr lang="en-US" altLang="en-US" sz="2200" i="1" dirty="0" smtClean="0"/>
              <a:t>a </a:t>
            </a:r>
            <a:r>
              <a:rPr lang="en-US" altLang="en-US" sz="2200" i="1" dirty="0" smtClean="0"/>
              <a:t>priori</a:t>
            </a:r>
            <a:r>
              <a:rPr lang="en-US" altLang="en-US" sz="2200" dirty="0" smtClean="0"/>
              <a:t> subject matter evidence.</a:t>
            </a:r>
          </a:p>
          <a:p>
            <a:r>
              <a:rPr lang="en-US" altLang="en-US" sz="2200" b="1" dirty="0" smtClean="0"/>
              <a:t>i.e.,  If not in your DAG, don’t control for it.</a:t>
            </a:r>
          </a:p>
        </p:txBody>
      </p:sp>
      <p:sp>
        <p:nvSpPr>
          <p:cNvPr id="301060" name="Rectangle 4"/>
          <p:cNvSpPr>
            <a:spLocks noChangeArrowheads="1"/>
          </p:cNvSpPr>
          <p:nvPr/>
        </p:nvSpPr>
        <p:spPr bwMode="auto">
          <a:xfrm>
            <a:off x="228600" y="5105400"/>
            <a:ext cx="6629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01065" name="Text Box 13"/>
          <p:cNvSpPr txBox="1">
            <a:spLocks noChangeArrowheads="1"/>
          </p:cNvSpPr>
          <p:nvPr/>
        </p:nvSpPr>
        <p:spPr bwMode="auto">
          <a:xfrm rot="10800000" flipV="1">
            <a:off x="303213" y="1082675"/>
            <a:ext cx="61737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solidFill>
                  <a:schemeClr val="tx1"/>
                </a:solidFill>
              </a:rPr>
              <a:t>Should we adjust for gum chewing in our final inference?</a:t>
            </a:r>
          </a:p>
        </p:txBody>
      </p:sp>
      <p:sp>
        <p:nvSpPr>
          <p:cNvPr id="301067" name="Text Box 5"/>
          <p:cNvSpPr txBox="1">
            <a:spLocks noChangeArrowheads="1"/>
          </p:cNvSpPr>
          <p:nvPr/>
        </p:nvSpPr>
        <p:spPr bwMode="auto">
          <a:xfrm rot="-2695870">
            <a:off x="-712788" y="7620000"/>
            <a:ext cx="360362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Yes - A</a:t>
            </a:r>
          </a:p>
        </p:txBody>
      </p:sp>
      <p:sp>
        <p:nvSpPr>
          <p:cNvPr id="301068" name="Text Box 9"/>
          <p:cNvSpPr txBox="1">
            <a:spLocks noChangeArrowheads="1"/>
          </p:cNvSpPr>
          <p:nvPr/>
        </p:nvSpPr>
        <p:spPr bwMode="auto">
          <a:xfrm rot="-2695870">
            <a:off x="1152525" y="7742238"/>
            <a:ext cx="3941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600" b="0" dirty="0">
                <a:solidFill>
                  <a:schemeClr val="tx1"/>
                </a:solidFill>
              </a:rPr>
              <a:t>Need more information</a:t>
            </a:r>
            <a:r>
              <a:rPr lang="en-US" altLang="en-US" sz="1800" b="0" dirty="0">
                <a:solidFill>
                  <a:schemeClr val="tx1"/>
                </a:solidFill>
              </a:rPr>
              <a:t> - C</a:t>
            </a:r>
          </a:p>
        </p:txBody>
      </p:sp>
      <p:sp>
        <p:nvSpPr>
          <p:cNvPr id="301069" name="Text Box 10"/>
          <p:cNvSpPr txBox="1">
            <a:spLocks noChangeArrowheads="1"/>
          </p:cNvSpPr>
          <p:nvPr/>
        </p:nvSpPr>
        <p:spPr bwMode="auto">
          <a:xfrm rot="-2695870">
            <a:off x="2395538" y="6786563"/>
            <a:ext cx="1244600" cy="39528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r"/>
            <a:r>
              <a:rPr lang="en-US" altLang="en-US" sz="1800" b="0" dirty="0">
                <a:solidFill>
                  <a:schemeClr val="tx1"/>
                </a:solidFill>
              </a:rPr>
              <a:t>No - B</a:t>
            </a:r>
            <a:endParaRPr lang="en-US" altLang="en-US" sz="1800"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3400" y="3810000"/>
            <a:ext cx="13144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endParaRPr lang="en-US" altLang="en-US" sz="2400" dirty="0">
              <a:solidFill>
                <a:schemeClr val="tx1"/>
              </a:solidFill>
            </a:endParaRPr>
          </a:p>
          <a:p>
            <a:pPr eaLnBrk="1" hangingPunct="1"/>
            <a:endParaRPr lang="en-US" altLang="en-US" sz="2400" dirty="0">
              <a:solidFill>
                <a:schemeClr val="tx1"/>
              </a:solidFill>
            </a:endParaRPr>
          </a:p>
          <a:p>
            <a:pPr eaLnBrk="1" hangingPunct="1"/>
            <a:endParaRPr lang="en-US" altLang="en-US" sz="2400" dirty="0">
              <a:solidFill>
                <a:schemeClr val="tx1"/>
              </a:solidFill>
            </a:endParaRPr>
          </a:p>
        </p:txBody>
      </p:sp>
      <p:sp>
        <p:nvSpPr>
          <p:cNvPr id="65539" name="Text Box 3"/>
          <p:cNvSpPr txBox="1">
            <a:spLocks noChangeArrowheads="1"/>
          </p:cNvSpPr>
          <p:nvPr/>
        </p:nvSpPr>
        <p:spPr bwMode="auto">
          <a:xfrm>
            <a:off x="1123950" y="4267200"/>
            <a:ext cx="1771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r>
              <a:rPr lang="en-US" altLang="en-US" sz="2400" dirty="0">
                <a:solidFill>
                  <a:schemeClr val="tx1"/>
                </a:solidFill>
              </a:rPr>
              <a:t>Sunlight</a:t>
            </a:r>
          </a:p>
          <a:p>
            <a:pPr eaLnBrk="1" hangingPunct="1"/>
            <a:r>
              <a:rPr lang="en-US" altLang="en-US" sz="2400" dirty="0">
                <a:solidFill>
                  <a:schemeClr val="tx1"/>
                </a:solidFill>
              </a:rPr>
              <a:t>Exposure</a:t>
            </a:r>
          </a:p>
        </p:txBody>
      </p:sp>
      <p:sp>
        <p:nvSpPr>
          <p:cNvPr id="65540" name="Text Box 4"/>
          <p:cNvSpPr txBox="1">
            <a:spLocks noChangeArrowheads="1"/>
          </p:cNvSpPr>
          <p:nvPr/>
        </p:nvSpPr>
        <p:spPr bwMode="auto">
          <a:xfrm>
            <a:off x="4724400" y="4419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spcBef>
                <a:spcPct val="0"/>
              </a:spcBef>
            </a:pP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65541" name="Text Box 5"/>
          <p:cNvSpPr txBox="1">
            <a:spLocks noChangeArrowheads="1"/>
          </p:cNvSpPr>
          <p:nvPr/>
        </p:nvSpPr>
        <p:spPr bwMode="auto">
          <a:xfrm>
            <a:off x="4972050" y="6502400"/>
            <a:ext cx="1085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endParaRPr lang="en-US" altLang="en-US" sz="2400" b="0" dirty="0">
              <a:solidFill>
                <a:schemeClr val="tx1"/>
              </a:solidFill>
              <a:latin typeface="Times New Roman" pitchFamily="18" charset="0"/>
            </a:endParaRPr>
          </a:p>
        </p:txBody>
      </p:sp>
      <p:sp>
        <p:nvSpPr>
          <p:cNvPr id="1278982" name="Freeform 6"/>
          <p:cNvSpPr>
            <a:spLocks/>
          </p:cNvSpPr>
          <p:nvPr/>
        </p:nvSpPr>
        <p:spPr bwMode="auto">
          <a:xfrm flipV="1">
            <a:off x="1752600" y="2209800"/>
            <a:ext cx="1066800" cy="228600"/>
          </a:xfrm>
          <a:custGeom>
            <a:avLst/>
            <a:gdLst>
              <a:gd name="T0" fmla="*/ 0 w 2025"/>
              <a:gd name="T1" fmla="*/ 243 h 243"/>
              <a:gd name="T2" fmla="*/ 2025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5543" name="Text Box 8"/>
          <p:cNvSpPr txBox="1">
            <a:spLocks noChangeArrowheads="1"/>
          </p:cNvSpPr>
          <p:nvPr/>
        </p:nvSpPr>
        <p:spPr bwMode="auto">
          <a:xfrm>
            <a:off x="3505200" y="48006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r>
              <a:rPr lang="en-US" altLang="en-US" sz="2400" dirty="0">
                <a:solidFill>
                  <a:schemeClr val="tx1"/>
                </a:solidFill>
                <a:latin typeface="Times New Roman" pitchFamily="18" charset="0"/>
              </a:rPr>
              <a:t>?</a:t>
            </a:r>
          </a:p>
        </p:txBody>
      </p:sp>
      <p:sp>
        <p:nvSpPr>
          <p:cNvPr id="65544" name="Line 9"/>
          <p:cNvSpPr>
            <a:spLocks noChangeShapeType="1"/>
          </p:cNvSpPr>
          <p:nvPr/>
        </p:nvSpPr>
        <p:spPr bwMode="auto">
          <a:xfrm flipV="1">
            <a:off x="2819400" y="4648200"/>
            <a:ext cx="175260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78986" name="Text Box 10"/>
          <p:cNvSpPr txBox="1">
            <a:spLocks noChangeArrowheads="1"/>
          </p:cNvSpPr>
          <p:nvPr/>
        </p:nvSpPr>
        <p:spPr bwMode="auto">
          <a:xfrm>
            <a:off x="-76200" y="533400"/>
            <a:ext cx="60198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defRPr/>
            </a:pPr>
            <a:r>
              <a:rPr lang="en-US" sz="2400" dirty="0"/>
              <a:t>Should we adjust for gum chewing?</a:t>
            </a:r>
          </a:p>
        </p:txBody>
      </p:sp>
      <p:sp>
        <p:nvSpPr>
          <p:cNvPr id="65546" name="Text Box 11"/>
          <p:cNvSpPr txBox="1">
            <a:spLocks noChangeArrowheads="1"/>
          </p:cNvSpPr>
          <p:nvPr/>
        </p:nvSpPr>
        <p:spPr bwMode="auto">
          <a:xfrm>
            <a:off x="2362200" y="22098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spcBef>
                <a:spcPct val="0"/>
              </a:spcBef>
            </a:pPr>
            <a:r>
              <a:rPr lang="en-US" altLang="en-US" sz="2400" dirty="0">
                <a:solidFill>
                  <a:schemeClr val="tx1"/>
                </a:solidFill>
              </a:rPr>
              <a:t>Gum chewing</a:t>
            </a:r>
            <a:endParaRPr lang="en-US" altLang="en-US" sz="2400" b="0" dirty="0">
              <a:solidFill>
                <a:schemeClr val="tx1"/>
              </a:solidFill>
              <a:latin typeface="Times New Roman" pitchFamily="18" charset="0"/>
            </a:endParaRPr>
          </a:p>
        </p:txBody>
      </p:sp>
      <p:sp>
        <p:nvSpPr>
          <p:cNvPr id="1278988" name="Text Box 12"/>
          <p:cNvSpPr txBox="1">
            <a:spLocks noChangeArrowheads="1"/>
          </p:cNvSpPr>
          <p:nvPr/>
        </p:nvSpPr>
        <p:spPr bwMode="auto">
          <a:xfrm>
            <a:off x="0" y="1676400"/>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spcBef>
                <a:spcPct val="0"/>
              </a:spcBef>
            </a:pPr>
            <a:r>
              <a:rPr lang="en-US" altLang="en-US" sz="2400" dirty="0">
                <a:solidFill>
                  <a:schemeClr val="tx1"/>
                </a:solidFill>
              </a:rPr>
              <a:t>“Active” Personality Type</a:t>
            </a:r>
            <a:endParaRPr lang="en-US" altLang="en-US" sz="2400" b="0" dirty="0">
              <a:solidFill>
                <a:schemeClr val="tx1"/>
              </a:solidFill>
              <a:latin typeface="Times New Roman" pitchFamily="18" charset="0"/>
            </a:endParaRPr>
          </a:p>
        </p:txBody>
      </p:sp>
      <p:sp>
        <p:nvSpPr>
          <p:cNvPr id="1278989" name="Freeform 13"/>
          <p:cNvSpPr>
            <a:spLocks/>
          </p:cNvSpPr>
          <p:nvPr/>
        </p:nvSpPr>
        <p:spPr bwMode="auto">
          <a:xfrm flipV="1">
            <a:off x="1295400" y="2971800"/>
            <a:ext cx="609600" cy="1219200"/>
          </a:xfrm>
          <a:custGeom>
            <a:avLst/>
            <a:gdLst>
              <a:gd name="T0" fmla="*/ 0 w 2025"/>
              <a:gd name="T1" fmla="*/ 243 h 243"/>
              <a:gd name="T2" fmla="*/ 2025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78990" name="Oval 14"/>
          <p:cNvSpPr>
            <a:spLocks noChangeArrowheads="1"/>
          </p:cNvSpPr>
          <p:nvPr/>
        </p:nvSpPr>
        <p:spPr bwMode="auto">
          <a:xfrm rot="-19479355">
            <a:off x="3810000" y="3352800"/>
            <a:ext cx="1620838" cy="771525"/>
          </a:xfrm>
          <a:prstGeom prst="ellipse">
            <a:avLst/>
          </a:prstGeom>
          <a:noFill/>
          <a:ln w="76200">
            <a:solidFill>
              <a:srgbClr val="FF0000"/>
            </a:solidFill>
            <a:round/>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pPr>
              <a:defRPr/>
            </a:pPr>
            <a:endParaRPr lang="en-US" dirty="0"/>
          </a:p>
        </p:txBody>
      </p:sp>
      <p:sp>
        <p:nvSpPr>
          <p:cNvPr id="1278991" name="Text Box 15"/>
          <p:cNvSpPr txBox="1">
            <a:spLocks noChangeArrowheads="1"/>
          </p:cNvSpPr>
          <p:nvPr/>
        </p:nvSpPr>
        <p:spPr bwMode="auto">
          <a:xfrm>
            <a:off x="304800" y="6324600"/>
            <a:ext cx="6172200" cy="1187450"/>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sz="2400" dirty="0"/>
              <a:t>DAG’s make the philosophy of adjusting for “everything” or for “everything that is statistically significant” illogical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5830888" cy="1066800"/>
          </a:xfrm>
          <a:noFill/>
        </p:spPr>
        <p:txBody>
          <a:bodyPr/>
          <a:lstStyle/>
          <a:p>
            <a:r>
              <a:rPr lang="en-US" altLang="en-US" dirty="0" smtClean="0"/>
              <a:t>Confounding and Interaction I</a:t>
            </a:r>
          </a:p>
        </p:txBody>
      </p:sp>
      <p:sp>
        <p:nvSpPr>
          <p:cNvPr id="20483" name="Rectangle 3"/>
          <p:cNvSpPr>
            <a:spLocks noGrp="1" noChangeArrowheads="1"/>
          </p:cNvSpPr>
          <p:nvPr>
            <p:ph type="body" idx="1"/>
          </p:nvPr>
        </p:nvSpPr>
        <p:spPr>
          <a:xfrm>
            <a:off x="0" y="838200"/>
            <a:ext cx="6858000" cy="6781800"/>
          </a:xfrm>
          <a:noFill/>
        </p:spPr>
        <p:txBody>
          <a:bodyPr/>
          <a:lstStyle/>
          <a:p>
            <a:r>
              <a:rPr lang="en-US" altLang="en-US" dirty="0" smtClean="0"/>
              <a:t>Confounding: </a:t>
            </a:r>
            <a:r>
              <a:rPr lang="en-US" altLang="en-US" b="1" i="1" dirty="0" smtClean="0"/>
              <a:t>one of the central problems in observational human subjects research</a:t>
            </a:r>
            <a:endParaRPr lang="en-US" altLang="en-US" sz="1800" b="1" i="1" dirty="0" smtClean="0"/>
          </a:p>
          <a:p>
            <a:pPr lvl="1"/>
            <a:r>
              <a:rPr lang="en-US" altLang="en-US" dirty="0" smtClean="0"/>
              <a:t>What is it?  What does it do?  </a:t>
            </a:r>
          </a:p>
          <a:p>
            <a:pPr lvl="2"/>
            <a:r>
              <a:rPr lang="en-US" altLang="en-US" dirty="0" smtClean="0"/>
              <a:t>Positive and negative confounding</a:t>
            </a:r>
          </a:p>
          <a:p>
            <a:pPr lvl="1">
              <a:buFontTx/>
              <a:buNone/>
            </a:pPr>
            <a:endParaRPr lang="en-US" altLang="en-US" sz="900" dirty="0" smtClean="0"/>
          </a:p>
          <a:p>
            <a:pPr lvl="1"/>
            <a:r>
              <a:rPr lang="en-US" altLang="en-US" dirty="0" smtClean="0"/>
              <a:t>Use of counterfactuals to conceptualize origins of confounding</a:t>
            </a:r>
          </a:p>
          <a:p>
            <a:pPr lvl="1"/>
            <a:endParaRPr lang="en-US" altLang="en-US" sz="900" dirty="0" smtClean="0"/>
          </a:p>
          <a:p>
            <a:pPr lvl="1"/>
            <a:r>
              <a:rPr lang="en-US" altLang="en-US" dirty="0" smtClean="0"/>
              <a:t>Definition of/criteria for a “confounder”</a:t>
            </a:r>
          </a:p>
          <a:p>
            <a:pPr lvl="2"/>
            <a:r>
              <a:rPr lang="en-US" altLang="en-US" dirty="0" smtClean="0"/>
              <a:t>Historical -- narrative definitions</a:t>
            </a:r>
          </a:p>
          <a:p>
            <a:pPr lvl="2"/>
            <a:r>
              <a:rPr lang="en-US" altLang="en-US" dirty="0" smtClean="0"/>
              <a:t>Modern -- directed acyclic graphs (DAGs) </a:t>
            </a:r>
          </a:p>
          <a:p>
            <a:pPr marL="1600200" lvl="3" indent="-228600">
              <a:buFont typeface="Monotype Sorts" pitchFamily="2" charset="2"/>
              <a:buNone/>
            </a:pPr>
            <a:r>
              <a:rPr lang="en-US" altLang="en-US" dirty="0" smtClean="0"/>
              <a:t>- “Common causes” are root source of confounding</a:t>
            </a:r>
          </a:p>
          <a:p>
            <a:pPr lvl="2"/>
            <a:endParaRPr lang="en-US" altLang="en-US" sz="1200" dirty="0" smtClean="0"/>
          </a:p>
          <a:p>
            <a:pPr lvl="1"/>
            <a:r>
              <a:rPr lang="en-US" altLang="en-US" dirty="0" smtClean="0"/>
              <a:t>Use of DAGs to:</a:t>
            </a:r>
          </a:p>
          <a:p>
            <a:pPr lvl="2"/>
            <a:r>
              <a:rPr lang="en-US" altLang="en-US" dirty="0" smtClean="0"/>
              <a:t>Identify what to adjust for</a:t>
            </a:r>
          </a:p>
          <a:p>
            <a:pPr lvl="2"/>
            <a:r>
              <a:rPr lang="en-US" altLang="en-US" dirty="0" smtClean="0"/>
              <a:t>Know what not to adjust for (“colliders”)</a:t>
            </a:r>
          </a:p>
          <a:p>
            <a:pPr lvl="2"/>
            <a:r>
              <a:rPr lang="en-US" altLang="en-US" dirty="0" smtClean="0"/>
              <a:t>How to handle multiple causal pathways</a:t>
            </a:r>
          </a:p>
          <a:p>
            <a:pPr lvl="2"/>
            <a:endParaRPr lang="en-US" altLang="en-US" sz="1000" dirty="0" smtClean="0"/>
          </a:p>
          <a:p>
            <a:pPr lvl="1"/>
            <a:r>
              <a:rPr lang="en-US" altLang="en-US" dirty="0" smtClean="0"/>
              <a:t>Confounding is a substantive, not statistical issue</a:t>
            </a:r>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3" name="Straight Arrow Connector 2"/>
          <p:cNvCxnSpPr/>
          <p:nvPr/>
        </p:nvCxnSpPr>
        <p:spPr bwMode="auto">
          <a:xfrm>
            <a:off x="0" y="7162800"/>
            <a:ext cx="609600" cy="0"/>
          </a:xfrm>
          <a:prstGeom prst="straightConnector1">
            <a:avLst/>
          </a:prstGeom>
          <a:noFill/>
          <a:ln w="69850"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9784069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10"/>
          <p:cNvSpPr>
            <a:spLocks noChangeArrowheads="1"/>
          </p:cNvSpPr>
          <p:nvPr/>
        </p:nvSpPr>
        <p:spPr bwMode="auto">
          <a:xfrm>
            <a:off x="76200" y="9906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03108"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03116" name="Rectangle 12"/>
          <p:cNvSpPr>
            <a:spLocks noChangeArrowheads="1"/>
          </p:cNvSpPr>
          <p:nvPr/>
        </p:nvSpPr>
        <p:spPr bwMode="auto">
          <a:xfrm>
            <a:off x="76200" y="-3048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sz="2200" dirty="0"/>
              <a:t>What if there are many causal (directed) paths?</a:t>
            </a:r>
          </a:p>
        </p:txBody>
      </p:sp>
      <p:sp>
        <p:nvSpPr>
          <p:cNvPr id="303117" name="Rectangle 13"/>
          <p:cNvSpPr>
            <a:spLocks noChangeArrowheads="1"/>
          </p:cNvSpPr>
          <p:nvPr/>
        </p:nvSpPr>
        <p:spPr bwMode="auto">
          <a:xfrm>
            <a:off x="228600" y="4343400"/>
            <a:ext cx="662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a:buFont typeface="Symbol" pitchFamily="18" charset="2"/>
              <a:buNone/>
            </a:pPr>
            <a:r>
              <a:rPr lang="en-US" altLang="en-US" sz="2400" u="sng" dirty="0"/>
              <a:t>Many different research questions:</a:t>
            </a:r>
          </a:p>
          <a:p>
            <a:r>
              <a:rPr lang="en-US" altLang="en-US" sz="2400" b="0" dirty="0"/>
              <a:t>What is the TOTAL effect of E on D?</a:t>
            </a:r>
          </a:p>
          <a:p>
            <a:pPr lvl="1"/>
            <a:r>
              <a:rPr lang="en-US" altLang="en-US" sz="2400" b="0" dirty="0"/>
              <a:t>through all causal paths</a:t>
            </a:r>
          </a:p>
          <a:p>
            <a:pPr lvl="1"/>
            <a:endParaRPr lang="en-US" altLang="en-US" sz="400" b="0" dirty="0"/>
          </a:p>
          <a:p>
            <a:r>
              <a:rPr lang="en-US" altLang="en-US" sz="2400" b="0" dirty="0"/>
              <a:t>What is the DIRECT effect of E on D apart from its effect via I</a:t>
            </a:r>
            <a:r>
              <a:rPr lang="en-US" altLang="en-US" sz="2400" b="0" baseline="-25000" dirty="0"/>
              <a:t>1</a:t>
            </a:r>
            <a:r>
              <a:rPr lang="en-US" altLang="en-US" sz="2400" b="0" dirty="0"/>
              <a:t>, I</a:t>
            </a:r>
            <a:r>
              <a:rPr lang="en-US" altLang="en-US" sz="2400" b="0" baseline="-25000" dirty="0"/>
              <a:t>2</a:t>
            </a:r>
            <a:r>
              <a:rPr lang="en-US" altLang="en-US" sz="2400" b="0" dirty="0"/>
              <a:t>, and I</a:t>
            </a:r>
            <a:r>
              <a:rPr lang="en-US" altLang="en-US" sz="2400" b="0" baseline="-25000" dirty="0"/>
              <a:t>3</a:t>
            </a:r>
            <a:r>
              <a:rPr lang="en-US" altLang="en-US" sz="2400" b="0" dirty="0"/>
              <a:t>?</a:t>
            </a:r>
          </a:p>
          <a:p>
            <a:pPr lvl="1"/>
            <a:r>
              <a:rPr lang="en-US" altLang="en-US" sz="2400" b="0" dirty="0"/>
              <a:t>discovery of new mechanisms</a:t>
            </a:r>
          </a:p>
          <a:p>
            <a:pPr lvl="1"/>
            <a:endParaRPr lang="en-US" altLang="en-US" sz="500" b="0" dirty="0"/>
          </a:p>
          <a:p>
            <a:r>
              <a:rPr lang="en-US" altLang="en-US" sz="2400" b="0" dirty="0"/>
              <a:t>How much of the effect of E on D is mediated by I</a:t>
            </a:r>
            <a:r>
              <a:rPr lang="en-US" altLang="en-US" sz="2400" b="0" baseline="-25000" dirty="0"/>
              <a:t>1 </a:t>
            </a:r>
            <a:r>
              <a:rPr lang="en-US" altLang="en-US" sz="2400" b="0" dirty="0"/>
              <a:t>(or I</a:t>
            </a:r>
            <a:r>
              <a:rPr lang="en-US" altLang="en-US" sz="2400" b="0" baseline="-25000" dirty="0"/>
              <a:t>2</a:t>
            </a:r>
            <a:r>
              <a:rPr lang="en-US" altLang="en-US" sz="2400" b="0" dirty="0"/>
              <a:t>; or I</a:t>
            </a:r>
            <a:r>
              <a:rPr lang="en-US" altLang="en-US" sz="2400" b="0" baseline="-25000" dirty="0"/>
              <a:t>3</a:t>
            </a:r>
            <a:r>
              <a:rPr lang="en-US" altLang="en-US" sz="2400" b="0" dirty="0"/>
              <a:t> or any combination)?  </a:t>
            </a:r>
          </a:p>
          <a:p>
            <a:pPr lvl="1"/>
            <a:r>
              <a:rPr lang="en-US" altLang="en-US" sz="2400" b="0" dirty="0"/>
              <a:t>“mediation analysis”</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959503" name="Text Box 1039"/>
          <p:cNvSpPr txBox="1">
            <a:spLocks noChangeArrowheads="1"/>
          </p:cNvSpPr>
          <p:nvPr/>
        </p:nvSpPr>
        <p:spPr bwMode="auto">
          <a:xfrm>
            <a:off x="76200" y="838200"/>
            <a:ext cx="2286000" cy="15525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solidFill>
                  <a:srgbClr val="FF0000"/>
                </a:solidFill>
              </a:rPr>
              <a:t>I 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variable</a:t>
            </a:r>
            <a:endParaRPr lang="en-US" altLang="en-US" sz="16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10"/>
          <p:cNvSpPr>
            <a:spLocks noChangeArrowheads="1"/>
          </p:cNvSpPr>
          <p:nvPr/>
        </p:nvSpPr>
        <p:spPr bwMode="auto">
          <a:xfrm>
            <a:off x="76200" y="9906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94917"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94927" name="Rectangle 15"/>
          <p:cNvSpPr>
            <a:spLocks noChangeArrowheads="1"/>
          </p:cNvSpPr>
          <p:nvPr/>
        </p:nvSpPr>
        <p:spPr bwMode="auto">
          <a:xfrm>
            <a:off x="76200" y="-3048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sz="2200" dirty="0"/>
              <a:t>What if there are many causal (directed) paths?</a:t>
            </a:r>
          </a:p>
        </p:txBody>
      </p:sp>
      <p:sp>
        <p:nvSpPr>
          <p:cNvPr id="294928" name="Rectangle 16"/>
          <p:cNvSpPr>
            <a:spLocks noChangeArrowheads="1"/>
          </p:cNvSpPr>
          <p:nvPr/>
        </p:nvSpPr>
        <p:spPr bwMode="auto">
          <a:xfrm>
            <a:off x="228600" y="4343400"/>
            <a:ext cx="662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a:buFont typeface="Symbol" pitchFamily="18" charset="2"/>
              <a:buNone/>
            </a:pPr>
            <a:r>
              <a:rPr lang="en-US" altLang="en-US" sz="2400" u="sng" dirty="0"/>
              <a:t>Many different research questions:</a:t>
            </a:r>
          </a:p>
          <a:p>
            <a:r>
              <a:rPr lang="en-US" altLang="en-US" sz="2400" b="0" dirty="0"/>
              <a:t>What is the TOTAL effect of E on D?</a:t>
            </a:r>
          </a:p>
          <a:p>
            <a:pPr lvl="1"/>
            <a:r>
              <a:rPr lang="en-US" altLang="en-US" sz="2400" b="0" dirty="0"/>
              <a:t>through all causal paths</a:t>
            </a:r>
          </a:p>
          <a:p>
            <a:pPr lvl="1"/>
            <a:endParaRPr lang="en-US" altLang="en-US" sz="400" b="0" dirty="0"/>
          </a:p>
          <a:p>
            <a:r>
              <a:rPr lang="en-US" altLang="en-US" sz="2400" b="0" dirty="0"/>
              <a:t>Solution:  Leave all above paths open and analyze association between E and D</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10"/>
          <p:cNvSpPr>
            <a:spLocks noChangeArrowheads="1"/>
          </p:cNvSpPr>
          <p:nvPr/>
        </p:nvSpPr>
        <p:spPr bwMode="auto">
          <a:xfrm>
            <a:off x="76200" y="9906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05156"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05164" name="Rectangle 12"/>
          <p:cNvSpPr>
            <a:spLocks noChangeArrowheads="1"/>
          </p:cNvSpPr>
          <p:nvPr/>
        </p:nvSpPr>
        <p:spPr bwMode="auto">
          <a:xfrm>
            <a:off x="76200" y="-3048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sz="2200" dirty="0"/>
              <a:t>What if there are many causal (directed) paths?</a:t>
            </a:r>
          </a:p>
        </p:txBody>
      </p:sp>
      <p:sp>
        <p:nvSpPr>
          <p:cNvPr id="305165" name="Rectangle 13"/>
          <p:cNvSpPr>
            <a:spLocks noChangeArrowheads="1"/>
          </p:cNvSpPr>
          <p:nvPr/>
        </p:nvSpPr>
        <p:spPr bwMode="auto">
          <a:xfrm>
            <a:off x="228600" y="4343400"/>
            <a:ext cx="662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a:buFont typeface="Symbol" pitchFamily="18" charset="2"/>
              <a:buNone/>
            </a:pPr>
            <a:r>
              <a:rPr lang="en-US" altLang="en-US" sz="2400" u="sng" dirty="0"/>
              <a:t>Many different research questions:</a:t>
            </a:r>
            <a:endParaRPr lang="en-US" altLang="en-US" sz="2400" b="0" dirty="0"/>
          </a:p>
          <a:p>
            <a:pPr lvl="1"/>
            <a:endParaRPr lang="en-US" altLang="en-US" sz="400" b="0" dirty="0"/>
          </a:p>
          <a:p>
            <a:r>
              <a:rPr lang="en-US" altLang="en-US" sz="2400" b="0" dirty="0"/>
              <a:t>What is the DIRECT effect of E on D apart from its effect via I</a:t>
            </a:r>
            <a:r>
              <a:rPr lang="en-US" altLang="en-US" sz="2400" b="0" baseline="-25000" dirty="0"/>
              <a:t>1</a:t>
            </a:r>
            <a:r>
              <a:rPr lang="en-US" altLang="en-US" sz="2400" b="0" dirty="0"/>
              <a:t>, I</a:t>
            </a:r>
            <a:r>
              <a:rPr lang="en-US" altLang="en-US" sz="2400" b="0" baseline="-25000" dirty="0"/>
              <a:t>2</a:t>
            </a:r>
            <a:r>
              <a:rPr lang="en-US" altLang="en-US" sz="2400" b="0" dirty="0"/>
              <a:t>, and I</a:t>
            </a:r>
            <a:r>
              <a:rPr lang="en-US" altLang="en-US" sz="2400" b="0" baseline="-25000" dirty="0"/>
              <a:t>3</a:t>
            </a:r>
            <a:r>
              <a:rPr lang="en-US" altLang="en-US" sz="2400" b="0" dirty="0"/>
              <a:t>?</a:t>
            </a:r>
          </a:p>
          <a:p>
            <a:pPr lvl="1"/>
            <a:r>
              <a:rPr lang="en-US" altLang="en-US" sz="2400" b="0" dirty="0"/>
              <a:t>discovery of new mechanisms</a:t>
            </a:r>
          </a:p>
          <a:p>
            <a:pPr lvl="1"/>
            <a:endParaRPr lang="en-US" altLang="en-US" sz="500" b="0" dirty="0"/>
          </a:p>
          <a:p>
            <a:r>
              <a:rPr lang="en-US" altLang="en-US" sz="2400" b="0" dirty="0"/>
              <a:t>Solution:  Adjust for I</a:t>
            </a:r>
            <a:r>
              <a:rPr lang="en-US" altLang="en-US" sz="2400" b="0" baseline="-25000" dirty="0"/>
              <a:t>1</a:t>
            </a:r>
            <a:r>
              <a:rPr lang="en-US" altLang="en-US" sz="2400" b="0" dirty="0"/>
              <a:t>, I</a:t>
            </a:r>
            <a:r>
              <a:rPr lang="en-US" altLang="en-US" sz="2400" b="0" baseline="-25000" dirty="0"/>
              <a:t>2</a:t>
            </a:r>
            <a:r>
              <a:rPr lang="en-US" altLang="en-US" sz="2400" b="0" dirty="0"/>
              <a:t>, and I</a:t>
            </a:r>
            <a:r>
              <a:rPr lang="en-US" altLang="en-US" sz="2400" b="0" baseline="-25000" dirty="0"/>
              <a:t>3</a:t>
            </a:r>
            <a:r>
              <a:rPr lang="en-US" altLang="en-US" sz="2400" b="0" dirty="0"/>
              <a:t>. </a:t>
            </a:r>
          </a:p>
          <a:p>
            <a:pPr lvl="1"/>
            <a:r>
              <a:rPr lang="en-US" altLang="en-US" sz="2400" b="0" dirty="0"/>
              <a:t>whatever association is leftover can be attributed to direct effect of E on D.  </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900" dirty="0"/>
          </a:p>
        </p:txBody>
      </p:sp>
      <p:sp>
        <p:nvSpPr>
          <p:cNvPr id="8" name="Text Box 15"/>
          <p:cNvSpPr txBox="1">
            <a:spLocks noChangeArrowheads="1"/>
          </p:cNvSpPr>
          <p:nvPr/>
        </p:nvSpPr>
        <p:spPr bwMode="auto">
          <a:xfrm>
            <a:off x="2895600" y="18288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900" dirty="0"/>
          </a:p>
        </p:txBody>
      </p:sp>
      <p:sp>
        <p:nvSpPr>
          <p:cNvPr id="9" name="Text Box 15"/>
          <p:cNvSpPr txBox="1">
            <a:spLocks noChangeArrowheads="1"/>
          </p:cNvSpPr>
          <p:nvPr/>
        </p:nvSpPr>
        <p:spPr bwMode="auto">
          <a:xfrm>
            <a:off x="2895600" y="28194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0"/>
          <p:cNvSpPr>
            <a:spLocks noChangeArrowheads="1"/>
          </p:cNvSpPr>
          <p:nvPr/>
        </p:nvSpPr>
        <p:spPr bwMode="auto">
          <a:xfrm>
            <a:off x="76200" y="9906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07204"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07212" name="Rectangle 12"/>
          <p:cNvSpPr>
            <a:spLocks noChangeArrowheads="1"/>
          </p:cNvSpPr>
          <p:nvPr/>
        </p:nvSpPr>
        <p:spPr bwMode="auto">
          <a:xfrm>
            <a:off x="76200" y="-3048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sz="2200" dirty="0"/>
              <a:t>What if there are many causal (directed) paths?</a:t>
            </a:r>
          </a:p>
        </p:txBody>
      </p:sp>
      <p:sp>
        <p:nvSpPr>
          <p:cNvPr id="307213" name="Rectangle 13"/>
          <p:cNvSpPr>
            <a:spLocks noChangeArrowheads="1"/>
          </p:cNvSpPr>
          <p:nvPr/>
        </p:nvSpPr>
        <p:spPr bwMode="auto">
          <a:xfrm>
            <a:off x="76200" y="4343400"/>
            <a:ext cx="662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a:buFont typeface="Symbol" pitchFamily="18" charset="2"/>
              <a:buNone/>
            </a:pPr>
            <a:r>
              <a:rPr lang="en-US" altLang="en-US" sz="2400" u="sng" dirty="0"/>
              <a:t>Many different research questions:</a:t>
            </a:r>
          </a:p>
          <a:p>
            <a:pPr lvl="1"/>
            <a:endParaRPr lang="en-US" altLang="en-US" sz="500" b="0" dirty="0"/>
          </a:p>
          <a:p>
            <a:r>
              <a:rPr lang="en-US" altLang="en-US" sz="2400" b="0" dirty="0"/>
              <a:t>How much of the effect of E on D is mediated by I</a:t>
            </a:r>
            <a:r>
              <a:rPr lang="en-US" altLang="en-US" sz="2400" b="0" baseline="-25000" dirty="0"/>
              <a:t>1 </a:t>
            </a:r>
            <a:r>
              <a:rPr lang="en-US" altLang="en-US" sz="2400" b="0" dirty="0"/>
              <a:t>(or I</a:t>
            </a:r>
            <a:r>
              <a:rPr lang="en-US" altLang="en-US" sz="2400" b="0" baseline="-25000" dirty="0"/>
              <a:t>2</a:t>
            </a:r>
            <a:r>
              <a:rPr lang="en-US" altLang="en-US" sz="2400" b="0" dirty="0"/>
              <a:t>; or I</a:t>
            </a:r>
            <a:r>
              <a:rPr lang="en-US" altLang="en-US" sz="2400" b="0" baseline="-25000" dirty="0"/>
              <a:t>3</a:t>
            </a:r>
            <a:r>
              <a:rPr lang="en-US" altLang="en-US" sz="2400" b="0" dirty="0"/>
              <a:t> or any combination)?  </a:t>
            </a:r>
          </a:p>
          <a:p>
            <a:pPr lvl="1"/>
            <a:r>
              <a:rPr lang="en-US" altLang="en-US" sz="2400" b="0" dirty="0"/>
              <a:t>“mediation analysis”</a:t>
            </a:r>
          </a:p>
          <a:p>
            <a:pPr lvl="1"/>
            <a:r>
              <a:rPr lang="en-US" altLang="en-US" sz="2400" b="0" dirty="0"/>
              <a:t>Solution:  Compare total effect (adjust for none of the intermediaries) with effect when adjusting just for I</a:t>
            </a:r>
            <a:r>
              <a:rPr lang="en-US" altLang="en-US" sz="2400" b="0" baseline="-25000" dirty="0"/>
              <a:t>1</a:t>
            </a:r>
          </a:p>
          <a:p>
            <a:pPr lvl="2"/>
            <a:r>
              <a:rPr lang="en-US" altLang="en-US" sz="2400" b="0" dirty="0"/>
              <a:t>Difference between analyses can be attributed to I</a:t>
            </a:r>
            <a:r>
              <a:rPr lang="en-US" altLang="en-US" sz="2400" b="0" baseline="-25000" dirty="0"/>
              <a:t>1</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noFill/>
        </p:spPr>
        <p:txBody>
          <a:bodyPr/>
          <a:lstStyle/>
          <a:p>
            <a:r>
              <a:rPr lang="en-US" altLang="en-US" dirty="0" smtClean="0"/>
              <a:t>Confounding:  Examples of Magnitude and Direction</a:t>
            </a:r>
          </a:p>
        </p:txBody>
      </p:sp>
      <p:graphicFrame>
        <p:nvGraphicFramePr>
          <p:cNvPr id="6146" name="Object 4"/>
          <p:cNvGraphicFramePr>
            <a:graphicFrameLocks/>
          </p:cNvGraphicFramePr>
          <p:nvPr/>
        </p:nvGraphicFramePr>
        <p:xfrm>
          <a:off x="381000" y="5334000"/>
          <a:ext cx="6057900" cy="2971800"/>
        </p:xfrm>
        <a:graphic>
          <a:graphicData uri="http://schemas.openxmlformats.org/presentationml/2006/ole">
            <mc:AlternateContent xmlns:mc="http://schemas.openxmlformats.org/markup-compatibility/2006">
              <mc:Choice xmlns:v="urn:schemas-microsoft-com:vml" Requires="v">
                <p:oleObj spid="_x0000_s6234" name="Document" r:id="rId4" imgW="6592680" imgH="3328560" progId="Word.Document.8">
                  <p:embed/>
                </p:oleObj>
              </mc:Choice>
              <mc:Fallback>
                <p:oleObj name="Document" r:id="rId4" imgW="6592680" imgH="3328560" progId="Word.Documen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334000"/>
                        <a:ext cx="6057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p:cNvGraphicFramePr>
          <p:nvPr/>
        </p:nvGraphicFramePr>
        <p:xfrm>
          <a:off x="990600" y="1828800"/>
          <a:ext cx="3752850" cy="1866900"/>
        </p:xfrm>
        <a:graphic>
          <a:graphicData uri="http://schemas.openxmlformats.org/presentationml/2006/ole">
            <mc:AlternateContent xmlns:mc="http://schemas.openxmlformats.org/markup-compatibility/2006">
              <mc:Choice xmlns:v="urn:schemas-microsoft-com:vml" Requires="v">
                <p:oleObj spid="_x0000_s6235" name="Document" r:id="rId6" imgW="3841200" imgH="1866240" progId="Word.Document.8">
                  <p:embed/>
                </p:oleObj>
              </mc:Choice>
              <mc:Fallback>
                <p:oleObj name="Document" r:id="rId6" imgW="3841200" imgH="1866240" progId="Word.Document.8">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8288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7"/>
          <p:cNvGraphicFramePr>
            <a:graphicFrameLocks/>
          </p:cNvGraphicFramePr>
          <p:nvPr/>
        </p:nvGraphicFramePr>
        <p:xfrm>
          <a:off x="304800" y="3733800"/>
          <a:ext cx="2933700" cy="1238250"/>
        </p:xfrm>
        <a:graphic>
          <a:graphicData uri="http://schemas.openxmlformats.org/presentationml/2006/ole">
            <mc:AlternateContent xmlns:mc="http://schemas.openxmlformats.org/markup-compatibility/2006">
              <mc:Choice xmlns:v="urn:schemas-microsoft-com:vml" Requires="v">
                <p:oleObj spid="_x0000_s6236" name="Document" r:id="rId8" imgW="3585960" imgH="1236240" progId="Word.Document.8">
                  <p:embed/>
                </p:oleObj>
              </mc:Choice>
              <mc:Fallback>
                <p:oleObj name="Document" r:id="rId8" imgW="3585960" imgH="1236240" progId="Word.Document.8">
                  <p:embed/>
                  <p:pic>
                    <p:nvPicPr>
                      <p:cNvPr id="0" name="Object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Line 9"/>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6152" name="Line 10"/>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aphicFrame>
        <p:nvGraphicFramePr>
          <p:cNvPr id="6149" name="Object 11"/>
          <p:cNvGraphicFramePr>
            <a:graphicFrameLocks/>
          </p:cNvGraphicFramePr>
          <p:nvPr/>
        </p:nvGraphicFramePr>
        <p:xfrm>
          <a:off x="3505200" y="3733800"/>
          <a:ext cx="2933700" cy="1238250"/>
        </p:xfrm>
        <a:graphic>
          <a:graphicData uri="http://schemas.openxmlformats.org/presentationml/2006/ole">
            <mc:AlternateContent xmlns:mc="http://schemas.openxmlformats.org/markup-compatibility/2006">
              <mc:Choice xmlns:v="urn:schemas-microsoft-com:vml" Requires="v">
                <p:oleObj spid="_x0000_s6237" name="Document" r:id="rId10" imgW="3585960" imgH="1236240" progId="Word.Document.8">
                  <p:embed/>
                </p:oleObj>
              </mc:Choice>
              <mc:Fallback>
                <p:oleObj name="Document" r:id="rId10" imgW="3585960" imgH="1236240" progId="Word.Document.8">
                  <p:embed/>
                  <p:pic>
                    <p:nvPicPr>
                      <p:cNvPr id="0" name="Object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12"/>
          <p:cNvSpPr txBox="1">
            <a:spLocks noChangeArrowheads="1"/>
          </p:cNvSpPr>
          <p:nvPr/>
        </p:nvSpPr>
        <p:spPr bwMode="auto">
          <a:xfrm>
            <a:off x="304800" y="28956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6154" name="Text Box 13"/>
          <p:cNvSpPr>
            <a:spLocks noChangeArrowheads="1"/>
          </p:cNvSpPr>
          <p:nvPr>
            <p:ph type="body" idx="1"/>
          </p:nvPr>
        </p:nvSpPr>
        <p:spPr>
          <a:xfrm>
            <a:off x="533400" y="1600200"/>
            <a:ext cx="5830888" cy="6781800"/>
          </a:xfrm>
          <a:noFill/>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6155" name="Text Box 14"/>
          <p:cNvSpPr txBox="1">
            <a:spLocks noChangeArrowheads="1"/>
          </p:cNvSpPr>
          <p:nvPr/>
        </p:nvSpPr>
        <p:spPr bwMode="auto">
          <a:xfrm>
            <a:off x="304800" y="12192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solidFill>
                  <a:schemeClr val="tx1"/>
                </a:solidFill>
              </a:rPr>
              <a:t>Crude (unadjusted)</a:t>
            </a:r>
            <a:endParaRPr lang="en-US" altLang="en-US" sz="1600" b="0" dirty="0">
              <a:solidFill>
                <a:schemeClr val="tx1"/>
              </a:solidFill>
              <a:latin typeface="Times New Roman" pitchFamily="18" charset="0"/>
            </a:endParaRPr>
          </a:p>
        </p:txBody>
      </p:sp>
      <p:sp>
        <p:nvSpPr>
          <p:cNvPr id="6156" name="Text Box 15"/>
          <p:cNvSpPr txBox="1">
            <a:spLocks noChangeArrowheads="1"/>
          </p:cNvSpPr>
          <p:nvPr/>
        </p:nvSpPr>
        <p:spPr bwMode="auto">
          <a:xfrm>
            <a:off x="4114800" y="2819400"/>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b="0" dirty="0">
                <a:solidFill>
                  <a:schemeClr val="tx1"/>
                </a:solidFill>
                <a:latin typeface="Times New Roman" pitchFamily="18" charset="0"/>
              </a:rPr>
              <a:t>Potential Confounder Absent</a:t>
            </a:r>
          </a:p>
        </p:txBody>
      </p:sp>
      <p:sp>
        <p:nvSpPr>
          <p:cNvPr id="6157" name="Text Box 16"/>
          <p:cNvSpPr txBox="1">
            <a:spLocks noChangeArrowheads="1"/>
          </p:cNvSpPr>
          <p:nvPr/>
        </p:nvSpPr>
        <p:spPr bwMode="auto">
          <a:xfrm>
            <a:off x="1752600" y="28956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b="0" dirty="0">
                <a:solidFill>
                  <a:schemeClr val="tx1"/>
                </a:solidFill>
                <a:latin typeface="Times New Roman" pitchFamily="18" charset="0"/>
              </a:rPr>
              <a:t>Potential Confounder Present</a:t>
            </a:r>
          </a:p>
        </p:txBody>
      </p:sp>
      <p:sp>
        <p:nvSpPr>
          <p:cNvPr id="6158" name="Text Box 21"/>
          <p:cNvSpPr txBox="1">
            <a:spLocks noChangeArrowheads="1"/>
          </p:cNvSpPr>
          <p:nvPr/>
        </p:nvSpPr>
        <p:spPr bwMode="auto">
          <a:xfrm>
            <a:off x="5029200" y="2514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crude</a:t>
            </a:r>
            <a:endParaRPr lang="en-US" altLang="en-US" sz="1400" dirty="0">
              <a:solidFill>
                <a:schemeClr val="tx1"/>
              </a:solidFill>
              <a:latin typeface="Times New Roman" pitchFamily="18" charset="0"/>
            </a:endParaRPr>
          </a:p>
        </p:txBody>
      </p:sp>
      <p:sp>
        <p:nvSpPr>
          <p:cNvPr id="6159" name="Text Box 22"/>
          <p:cNvSpPr txBox="1">
            <a:spLocks noChangeArrowheads="1"/>
          </p:cNvSpPr>
          <p:nvPr/>
        </p:nvSpPr>
        <p:spPr bwMode="auto">
          <a:xfrm>
            <a:off x="2667000" y="45720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p>
        </p:txBody>
      </p:sp>
      <p:sp>
        <p:nvSpPr>
          <p:cNvPr id="6160" name="Text Box 23"/>
          <p:cNvSpPr txBox="1">
            <a:spLocks noChangeArrowheads="1"/>
          </p:cNvSpPr>
          <p:nvPr/>
        </p:nvSpPr>
        <p:spPr bwMode="auto">
          <a:xfrm>
            <a:off x="5638800" y="45720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Text Box 3"/>
          <p:cNvSpPr txBox="1">
            <a:spLocks noChangeArrowheads="1"/>
          </p:cNvSpPr>
          <p:nvPr/>
        </p:nvSpPr>
        <p:spPr bwMode="auto">
          <a:xfrm>
            <a:off x="342900" y="30480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endParaRPr lang="en-US" altLang="en-US" sz="2400" b="0" dirty="0">
              <a:solidFill>
                <a:schemeClr val="tx1"/>
              </a:solidFill>
              <a:latin typeface="Times New Roman" pitchFamily="18" charset="0"/>
            </a:endParaRPr>
          </a:p>
        </p:txBody>
      </p:sp>
      <p:sp>
        <p:nvSpPr>
          <p:cNvPr id="296964" name="Text Box 4"/>
          <p:cNvSpPr txBox="1">
            <a:spLocks noChangeArrowheads="1"/>
          </p:cNvSpPr>
          <p:nvPr/>
        </p:nvSpPr>
        <p:spPr bwMode="auto">
          <a:xfrm>
            <a:off x="571500" y="2438400"/>
            <a:ext cx="342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spcBef>
                <a:spcPct val="0"/>
              </a:spcBef>
            </a:pPr>
            <a:endParaRPr lang="en-US" altLang="en-US" sz="2400" b="0" dirty="0">
              <a:solidFill>
                <a:schemeClr val="tx1"/>
              </a:solidFill>
              <a:latin typeface="Times New Roman" pitchFamily="18" charset="0"/>
            </a:endParaRPr>
          </a:p>
        </p:txBody>
      </p:sp>
      <p:sp>
        <p:nvSpPr>
          <p:cNvPr id="296965" name="Text Box 5"/>
          <p:cNvSpPr txBox="1">
            <a:spLocks noChangeArrowheads="1"/>
          </p:cNvSpPr>
          <p:nvPr/>
        </p:nvSpPr>
        <p:spPr bwMode="auto">
          <a:xfrm>
            <a:off x="2667000" y="2812961"/>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rIns="0" anchor="ctr" anchorCtr="1">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r>
              <a:rPr lang="en-US" altLang="en-US" sz="2400" dirty="0">
                <a:solidFill>
                  <a:schemeClr val="tx1"/>
                </a:solidFill>
              </a:rPr>
              <a:t>Hep</a:t>
            </a:r>
            <a:r>
              <a:rPr lang="en-US" altLang="en-US" sz="2400" dirty="0">
                <a:solidFill>
                  <a:schemeClr val="tx1"/>
                </a:solidFill>
              </a:rPr>
              <a:t> B and C virus infection</a:t>
            </a:r>
            <a:r>
              <a:rPr lang="en-US" altLang="en-US" sz="2400" b="0" dirty="0">
                <a:solidFill>
                  <a:schemeClr val="tx1"/>
                </a:solidFill>
                <a:latin typeface="Times New Roman" pitchFamily="18" charset="0"/>
              </a:rPr>
              <a:t> </a:t>
            </a:r>
          </a:p>
        </p:txBody>
      </p:sp>
      <p:sp>
        <p:nvSpPr>
          <p:cNvPr id="296966" name="Text Box 6"/>
          <p:cNvSpPr txBox="1">
            <a:spLocks noChangeArrowheads="1"/>
          </p:cNvSpPr>
          <p:nvPr/>
        </p:nvSpPr>
        <p:spPr bwMode="auto">
          <a:xfrm>
            <a:off x="228600" y="6477000"/>
            <a:ext cx="6629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spcBef>
                <a:spcPct val="0"/>
              </a:spcBef>
            </a:pPr>
            <a:r>
              <a:rPr lang="en-US" altLang="en-US" sz="2200" dirty="0">
                <a:solidFill>
                  <a:schemeClr val="tx1"/>
                </a:solidFill>
              </a:rPr>
              <a:t>Hep</a:t>
            </a:r>
            <a:r>
              <a:rPr lang="en-US" altLang="en-US" sz="2200" dirty="0">
                <a:solidFill>
                  <a:schemeClr val="tx1"/>
                </a:solidFill>
              </a:rPr>
              <a:t> B/C are not “common causes” but they do mediate a nuisance causal path from IDU to mortality</a:t>
            </a:r>
          </a:p>
          <a:p>
            <a:pPr algn="l" eaLnBrk="1" hangingPunct="1">
              <a:spcBef>
                <a:spcPct val="0"/>
              </a:spcBef>
            </a:pPr>
            <a:endParaRPr lang="en-US" altLang="en-US" sz="2200" dirty="0">
              <a:solidFill>
                <a:schemeClr val="tx1"/>
              </a:solidFill>
            </a:endParaRPr>
          </a:p>
          <a:p>
            <a:pPr algn="l" eaLnBrk="1" hangingPunct="1">
              <a:spcBef>
                <a:spcPct val="0"/>
              </a:spcBef>
            </a:pPr>
            <a:r>
              <a:rPr lang="en-US" altLang="en-US" sz="2200" dirty="0">
                <a:solidFill>
                  <a:schemeClr val="tx1"/>
                </a:solidFill>
              </a:rPr>
              <a:t>Adjusting for </a:t>
            </a:r>
            <a:r>
              <a:rPr lang="en-US" altLang="en-US" sz="2200" dirty="0">
                <a:solidFill>
                  <a:schemeClr val="tx1"/>
                </a:solidFill>
              </a:rPr>
              <a:t>Hep</a:t>
            </a:r>
            <a:r>
              <a:rPr lang="en-US" altLang="en-US" sz="2200" dirty="0">
                <a:solidFill>
                  <a:schemeClr val="tx1"/>
                </a:solidFill>
              </a:rPr>
              <a:t> B/C blocks the nuisance path</a:t>
            </a:r>
          </a:p>
        </p:txBody>
      </p:sp>
      <p:sp>
        <p:nvSpPr>
          <p:cNvPr id="296967" name="Text Box 7"/>
          <p:cNvSpPr txBox="1">
            <a:spLocks noChangeArrowheads="1"/>
          </p:cNvSpPr>
          <p:nvPr/>
        </p:nvSpPr>
        <p:spPr bwMode="auto">
          <a:xfrm>
            <a:off x="304800" y="4633913"/>
            <a:ext cx="9334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nchorCtr="1">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r>
              <a:rPr lang="en-US" altLang="en-US" sz="2400" dirty="0">
                <a:solidFill>
                  <a:schemeClr val="tx1"/>
                </a:solidFill>
              </a:rPr>
              <a:t>IDU</a:t>
            </a:r>
          </a:p>
          <a:p>
            <a:pPr algn="l" eaLnBrk="1" hangingPunct="1"/>
            <a:endParaRPr lang="en-US" altLang="en-US" sz="2400" dirty="0">
              <a:solidFill>
                <a:schemeClr val="tx1"/>
              </a:solidFill>
              <a:latin typeface="Times New Roman" pitchFamily="18" charset="0"/>
            </a:endParaRPr>
          </a:p>
        </p:txBody>
      </p:sp>
      <p:sp>
        <p:nvSpPr>
          <p:cNvPr id="296968" name="Text Box 8"/>
          <p:cNvSpPr txBox="1">
            <a:spLocks noChangeArrowheads="1"/>
          </p:cNvSpPr>
          <p:nvPr/>
        </p:nvSpPr>
        <p:spPr bwMode="auto">
          <a:xfrm>
            <a:off x="4800600" y="4572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1" hangingPunct="1"/>
            <a:r>
              <a:rPr lang="en-US" altLang="en-US" sz="2400" dirty="0">
                <a:solidFill>
                  <a:schemeClr val="tx1"/>
                </a:solidFill>
              </a:rPr>
              <a:t> Mortality</a:t>
            </a:r>
          </a:p>
        </p:txBody>
      </p:sp>
      <p:sp>
        <p:nvSpPr>
          <p:cNvPr id="296969" name="Line 9"/>
          <p:cNvSpPr>
            <a:spLocks noChangeShapeType="1"/>
          </p:cNvSpPr>
          <p:nvPr/>
        </p:nvSpPr>
        <p:spPr bwMode="auto">
          <a:xfrm>
            <a:off x="4152900" y="3505200"/>
            <a:ext cx="1181100" cy="990600"/>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6970" name="Freeform 10"/>
          <p:cNvSpPr>
            <a:spLocks/>
          </p:cNvSpPr>
          <p:nvPr/>
        </p:nvSpPr>
        <p:spPr bwMode="auto">
          <a:xfrm flipV="1">
            <a:off x="1524000" y="3505200"/>
            <a:ext cx="914400" cy="1066800"/>
          </a:xfrm>
          <a:custGeom>
            <a:avLst/>
            <a:gdLst>
              <a:gd name="T0" fmla="*/ 0 w 2088"/>
              <a:gd name="T1" fmla="*/ 0 h 1664"/>
              <a:gd name="T2" fmla="*/ 1941 w 2088"/>
              <a:gd name="T3" fmla="*/ 1509 h 1664"/>
              <a:gd name="T4" fmla="*/ 2088 w 2088"/>
              <a:gd name="T5" fmla="*/ 1664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6971" name="Text Box 11"/>
          <p:cNvSpPr txBox="1">
            <a:spLocks noChangeArrowheads="1"/>
          </p:cNvSpPr>
          <p:nvPr/>
        </p:nvSpPr>
        <p:spPr bwMode="auto">
          <a:xfrm>
            <a:off x="2857500" y="4876800"/>
            <a:ext cx="1638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r>
              <a:rPr lang="en-US" altLang="en-US" sz="2400" dirty="0">
                <a:solidFill>
                  <a:schemeClr val="tx1"/>
                </a:solidFill>
                <a:latin typeface="Times New Roman" pitchFamily="18" charset="0"/>
              </a:rPr>
              <a:t>? [via bacterial infections]</a:t>
            </a:r>
          </a:p>
        </p:txBody>
      </p:sp>
      <p:sp>
        <p:nvSpPr>
          <p:cNvPr id="1123340" name="Text Box 12"/>
          <p:cNvSpPr txBox="1">
            <a:spLocks noChangeArrowheads="1"/>
          </p:cNvSpPr>
          <p:nvPr/>
        </p:nvSpPr>
        <p:spPr bwMode="auto">
          <a:xfrm>
            <a:off x="76200" y="152400"/>
            <a:ext cx="6324600" cy="1187450"/>
          </a:xfrm>
          <a:prstGeom prst="rect">
            <a:avLst/>
          </a:prstGeom>
          <a:noFill/>
          <a:ln w="19050">
            <a:noFill/>
            <a:miter lim="800000"/>
            <a:headEnd/>
            <a:tailEnd/>
          </a:ln>
          <a:effectLst>
            <a:outerShdw dist="107763" dir="2700000" algn="ctr" rotWithShape="0">
              <a:schemeClr val="bg2"/>
            </a:outerShdw>
          </a:effectLst>
        </p:spPr>
        <p:txBody>
          <a:bodyPr>
            <a:spAutoFit/>
          </a:bodyPr>
          <a:lstStyle/>
          <a:p>
            <a:pPr algn="l">
              <a:defRPr/>
            </a:pPr>
            <a:r>
              <a:rPr lang="en-US" sz="2400" dirty="0"/>
              <a:t>RQ: Does injection drug use (IDU) cause earlier mortality independent of its effect    on hepatitis infections?</a:t>
            </a:r>
          </a:p>
        </p:txBody>
      </p:sp>
      <p:sp>
        <p:nvSpPr>
          <p:cNvPr id="1123341" name="Text Box 13"/>
          <p:cNvSpPr txBox="1">
            <a:spLocks noChangeArrowheads="1"/>
          </p:cNvSpPr>
          <p:nvPr/>
        </p:nvSpPr>
        <p:spPr bwMode="auto">
          <a:xfrm>
            <a:off x="2590800" y="2667000"/>
            <a:ext cx="1752600" cy="14652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defRPr/>
            </a:pPr>
            <a:endParaRPr lang="en-US" dirty="0"/>
          </a:p>
          <a:p>
            <a:pPr>
              <a:defRPr/>
            </a:pPr>
            <a:endParaRPr lang="en-US" dirty="0"/>
          </a:p>
          <a:p>
            <a:pPr>
              <a:defRPr/>
            </a:pPr>
            <a:endParaRPr lang="en-US" sz="1000" dirty="0"/>
          </a:p>
        </p:txBody>
      </p:sp>
      <p:sp>
        <p:nvSpPr>
          <p:cNvPr id="296974" name="Text Box 14"/>
          <p:cNvSpPr txBox="1">
            <a:spLocks noChangeArrowheads="1"/>
          </p:cNvSpPr>
          <p:nvPr/>
        </p:nvSpPr>
        <p:spPr bwMode="auto">
          <a:xfrm>
            <a:off x="0" y="1585913"/>
            <a:ext cx="68580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nchorCtr="1">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eaLnBrk="1" hangingPunct="1"/>
            <a:r>
              <a:rPr lang="en-US" altLang="en-US" sz="2200" dirty="0">
                <a:solidFill>
                  <a:schemeClr val="tx1"/>
                </a:solidFill>
              </a:rPr>
              <a:t>Estimating the “direct effect” of IDU,  apart from its effect on hepatitis virus infections</a:t>
            </a:r>
          </a:p>
          <a:p>
            <a:pPr algn="l" eaLnBrk="1" hangingPunct="1"/>
            <a:endParaRPr lang="en-US" altLang="en-US" sz="2400" dirty="0">
              <a:solidFill>
                <a:schemeClr val="tx1"/>
              </a:solidFill>
              <a:latin typeface="Times New Roman" pitchFamily="18" charset="0"/>
            </a:endParaRPr>
          </a:p>
        </p:txBody>
      </p:sp>
      <p:sp>
        <p:nvSpPr>
          <p:cNvPr id="296975" name="Line 15"/>
          <p:cNvSpPr>
            <a:spLocks noChangeShapeType="1"/>
          </p:cNvSpPr>
          <p:nvPr/>
        </p:nvSpPr>
        <p:spPr bwMode="auto">
          <a:xfrm flipV="1">
            <a:off x="1295400" y="4876800"/>
            <a:ext cx="3657600"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23341"/>
                                        </p:tgtEl>
                                        <p:attrNameLst>
                                          <p:attrName>style.visibility</p:attrName>
                                        </p:attrNameLst>
                                      </p:cBhvr>
                                      <p:to>
                                        <p:strVal val="visible"/>
                                      </p:to>
                                    </p:set>
                                    <p:anim calcmode="lin" valueType="num">
                                      <p:cBhvr additive="base">
                                        <p:cTn id="11" dur="500" fill="hold"/>
                                        <p:tgtEl>
                                          <p:spTgt spid="1123341"/>
                                        </p:tgtEl>
                                        <p:attrNameLst>
                                          <p:attrName>ppt_x</p:attrName>
                                        </p:attrNameLst>
                                      </p:cBhvr>
                                      <p:tavLst>
                                        <p:tav tm="0">
                                          <p:val>
                                            <p:strVal val="#ppt_x"/>
                                          </p:val>
                                        </p:tav>
                                        <p:tav tm="100000">
                                          <p:val>
                                            <p:strVal val="#ppt_x"/>
                                          </p:val>
                                        </p:tav>
                                      </p:tavLst>
                                    </p:anim>
                                    <p:anim calcmode="lin" valueType="num">
                                      <p:cBhvr additive="base">
                                        <p:cTn id="12"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10"/>
          <p:cNvSpPr>
            <a:spLocks noChangeArrowheads="1"/>
          </p:cNvSpPr>
          <p:nvPr/>
        </p:nvSpPr>
        <p:spPr bwMode="auto">
          <a:xfrm>
            <a:off x="76200" y="9906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315396" name="Rectangle 26"/>
          <p:cNvSpPr>
            <a:spLocks noChangeArrowheads="1"/>
          </p:cNvSpPr>
          <p:nvPr/>
        </p:nvSpPr>
        <p:spPr bwMode="auto">
          <a:xfrm>
            <a:off x="76200" y="7848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6764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0" name="Text Box 6"/>
          <p:cNvSpPr txBox="1">
            <a:spLocks noChangeArrowheads="1"/>
          </p:cNvSpPr>
          <p:nvPr/>
        </p:nvSpPr>
        <p:spPr bwMode="auto">
          <a:xfrm>
            <a:off x="3962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
        <p:nvSpPr>
          <p:cNvPr id="1260551" name="Text Box 7"/>
          <p:cNvSpPr txBox="1">
            <a:spLocks noChangeArrowheads="1"/>
          </p:cNvSpPr>
          <p:nvPr/>
        </p:nvSpPr>
        <p:spPr bwMode="auto">
          <a:xfrm flipH="1">
            <a:off x="533400" y="3276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953000" y="31242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33528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I</a:t>
            </a:r>
            <a:endParaRPr lang="en-US" altLang="en-US" baseline="-25000" dirty="0">
              <a:solidFill>
                <a:schemeClr val="tx1"/>
              </a:solidFill>
            </a:endParaRPr>
          </a:p>
        </p:txBody>
      </p:sp>
      <p:sp>
        <p:nvSpPr>
          <p:cNvPr id="1260565" name="Freeform 21"/>
          <p:cNvSpPr>
            <a:spLocks/>
          </p:cNvSpPr>
          <p:nvPr/>
        </p:nvSpPr>
        <p:spPr bwMode="auto">
          <a:xfrm rot="4920854">
            <a:off x="2229643" y="361157"/>
            <a:ext cx="2081213" cy="37973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15404" name="Rectangle 12"/>
          <p:cNvSpPr>
            <a:spLocks noChangeArrowheads="1"/>
          </p:cNvSpPr>
          <p:nvPr/>
        </p:nvSpPr>
        <p:spPr bwMode="auto">
          <a:xfrm>
            <a:off x="76200" y="-3048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nchor="b"/>
          <a:lstStyle>
            <a:lvl1pPr defTabSz="803275">
              <a:spcBef>
                <a:spcPct val="0"/>
              </a:spcBef>
              <a:defRPr sz="2400" b="1">
                <a:solidFill>
                  <a:schemeClr val="tx2"/>
                </a:solidFill>
                <a:latin typeface="Arial" pitchFamily="34" charset="0"/>
              </a:defRPr>
            </a:lvl1pPr>
            <a:lvl2pPr defTabSz="803275">
              <a:spcBef>
                <a:spcPct val="0"/>
              </a:spcBef>
              <a:defRPr sz="2400" b="1">
                <a:solidFill>
                  <a:schemeClr val="tx2"/>
                </a:solidFill>
                <a:latin typeface="Arial" pitchFamily="34" charset="0"/>
              </a:defRPr>
            </a:lvl2pPr>
            <a:lvl3pPr defTabSz="803275">
              <a:spcBef>
                <a:spcPct val="0"/>
              </a:spcBef>
              <a:defRPr sz="2400" b="1">
                <a:solidFill>
                  <a:schemeClr val="tx2"/>
                </a:solidFill>
                <a:latin typeface="Arial" pitchFamily="34" charset="0"/>
              </a:defRPr>
            </a:lvl3pPr>
            <a:lvl4pPr defTabSz="803275">
              <a:spcBef>
                <a:spcPct val="0"/>
              </a:spcBef>
              <a:defRPr sz="2400" b="1">
                <a:solidFill>
                  <a:schemeClr val="tx2"/>
                </a:solidFill>
                <a:latin typeface="Arial" pitchFamily="34" charset="0"/>
              </a:defRPr>
            </a:lvl4pPr>
            <a:lvl5pPr defTabSz="803275">
              <a:spcBef>
                <a:spcPct val="0"/>
              </a:spcBef>
              <a:defRPr sz="2400" b="1">
                <a:solidFill>
                  <a:schemeClr val="tx2"/>
                </a:solidFill>
                <a:latin typeface="Arial" pitchFamily="34" charset="0"/>
              </a:defRPr>
            </a:lvl5pPr>
            <a:lvl6pPr marL="457200" algn="ctr" defTabSz="803275" eaLnBrk="0" fontAlgn="base" hangingPunct="0">
              <a:spcBef>
                <a:spcPct val="0"/>
              </a:spcBef>
              <a:spcAft>
                <a:spcPct val="0"/>
              </a:spcAft>
              <a:defRPr sz="2400" b="1">
                <a:solidFill>
                  <a:schemeClr val="tx2"/>
                </a:solidFill>
                <a:latin typeface="Arial" pitchFamily="34" charset="0"/>
              </a:defRPr>
            </a:lvl6pPr>
            <a:lvl7pPr marL="914400" algn="ctr" defTabSz="803275" eaLnBrk="0" fontAlgn="base" hangingPunct="0">
              <a:spcBef>
                <a:spcPct val="0"/>
              </a:spcBef>
              <a:spcAft>
                <a:spcPct val="0"/>
              </a:spcAft>
              <a:defRPr sz="2400" b="1">
                <a:solidFill>
                  <a:schemeClr val="tx2"/>
                </a:solidFill>
                <a:latin typeface="Arial" pitchFamily="34" charset="0"/>
              </a:defRPr>
            </a:lvl7pPr>
            <a:lvl8pPr marL="1371600" algn="ctr" defTabSz="803275" eaLnBrk="0" fontAlgn="base" hangingPunct="0">
              <a:spcBef>
                <a:spcPct val="0"/>
              </a:spcBef>
              <a:spcAft>
                <a:spcPct val="0"/>
              </a:spcAft>
              <a:defRPr sz="2400" b="1">
                <a:solidFill>
                  <a:schemeClr val="tx2"/>
                </a:solidFill>
                <a:latin typeface="Arial" pitchFamily="34" charset="0"/>
              </a:defRPr>
            </a:lvl8pPr>
            <a:lvl9pPr marL="1828800" algn="ctr" defTabSz="803275" eaLnBrk="0" fontAlgn="base" hangingPunct="0">
              <a:spcBef>
                <a:spcPct val="0"/>
              </a:spcBef>
              <a:spcAft>
                <a:spcPct val="0"/>
              </a:spcAft>
              <a:defRPr sz="2400" b="1">
                <a:solidFill>
                  <a:schemeClr val="tx2"/>
                </a:solidFill>
                <a:latin typeface="Arial" pitchFamily="34" charset="0"/>
              </a:defRPr>
            </a:lvl9pPr>
          </a:lstStyle>
          <a:p>
            <a:r>
              <a:rPr lang="en-US" altLang="en-US" sz="2800" dirty="0"/>
              <a:t>What if we adjusted for I?</a:t>
            </a:r>
          </a:p>
        </p:txBody>
      </p:sp>
      <p:sp>
        <p:nvSpPr>
          <p:cNvPr id="315405" name="Rectangle 13"/>
          <p:cNvSpPr>
            <a:spLocks noChangeArrowheads="1"/>
          </p:cNvSpPr>
          <p:nvPr/>
        </p:nvSpPr>
        <p:spPr bwMode="auto">
          <a:xfrm>
            <a:off x="152400" y="4495800"/>
            <a:ext cx="662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676275" indent="-239713" algn="l" defTabSz="803275">
              <a:spcBef>
                <a:spcPct val="0"/>
              </a:spcBef>
              <a:spcAft>
                <a:spcPct val="25000"/>
              </a:spcAft>
              <a:buClr>
                <a:schemeClr val="tx1"/>
              </a:buClr>
              <a:buSzPct val="100000"/>
              <a:buChar char="–"/>
              <a:defRPr sz="2000">
                <a:solidFill>
                  <a:schemeClr val="tx1"/>
                </a:solidFill>
                <a:latin typeface="Arial" pitchFamily="34" charset="0"/>
              </a:defRPr>
            </a:lvl2pPr>
            <a:lvl3pPr marL="1071563" indent="-280988"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500188" indent="-214313"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1928813" indent="-214313" algn="l" defTabSz="803275">
              <a:spcBef>
                <a:spcPct val="20000"/>
              </a:spcBef>
              <a:buClr>
                <a:schemeClr val="tx1"/>
              </a:buClr>
              <a:buSzPct val="100000"/>
              <a:buChar char="–"/>
              <a:defRPr sz="2000">
                <a:solidFill>
                  <a:schemeClr val="tx1"/>
                </a:solidFill>
                <a:latin typeface="Arial" pitchFamily="34" charset="0"/>
              </a:defRPr>
            </a:lvl5pPr>
            <a:lvl6pPr marL="23860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8432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3004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757613" indent="-214313"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lvl="1"/>
            <a:endParaRPr lang="en-US" altLang="en-US" sz="500" b="0" dirty="0"/>
          </a:p>
          <a:p>
            <a:r>
              <a:rPr lang="en-US" altLang="en-US" sz="2400" b="0" dirty="0" smtClean="0"/>
              <a:t>RQ:  We are interested in estimating causal effect of E on D, as mediated by I.</a:t>
            </a:r>
          </a:p>
          <a:p>
            <a:r>
              <a:rPr lang="en-US" altLang="en-US" sz="2400" b="0" dirty="0" smtClean="0"/>
              <a:t>Adjustment </a:t>
            </a:r>
            <a:r>
              <a:rPr lang="en-US" altLang="en-US" sz="2400" b="0" dirty="0"/>
              <a:t>for intermediaries on the causal path of interest will abolish the causal association</a:t>
            </a:r>
          </a:p>
          <a:p>
            <a:r>
              <a:rPr lang="en-US" altLang="en-US" sz="2400" b="0" dirty="0"/>
              <a:t>Basis for well known advice to not adjust for anything on the causal pathway</a:t>
            </a:r>
            <a:endParaRPr lang="en-US" altLang="en-US" sz="2400" b="0" baseline="-25000" dirty="0"/>
          </a:p>
        </p:txBody>
      </p:sp>
      <p:sp>
        <p:nvSpPr>
          <p:cNvPr id="2" name="Text Box 20"/>
          <p:cNvSpPr txBox="1">
            <a:spLocks noChangeArrowheads="1"/>
          </p:cNvSpPr>
          <p:nvPr/>
        </p:nvSpPr>
        <p:spPr bwMode="auto">
          <a:xfrm flipH="1">
            <a:off x="609600" y="1143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C</a:t>
            </a:r>
            <a:endParaRPr lang="en-US" altLang="en-US" baseline="-25000" dirty="0">
              <a:solidFill>
                <a:schemeClr val="tx1"/>
              </a:solidFill>
            </a:endParaRPr>
          </a:p>
        </p:txBody>
      </p:sp>
      <p:sp>
        <p:nvSpPr>
          <p:cNvPr id="1260568" name="Freeform 24"/>
          <p:cNvSpPr>
            <a:spLocks/>
          </p:cNvSpPr>
          <p:nvPr/>
        </p:nvSpPr>
        <p:spPr bwMode="auto">
          <a:xfrm rot="-4887816" flipH="1" flipV="1">
            <a:off x="292894" y="2248694"/>
            <a:ext cx="1524000" cy="588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18575" name="Text Box 15"/>
          <p:cNvSpPr txBox="1">
            <a:spLocks noChangeArrowheads="1"/>
          </p:cNvSpPr>
          <p:nvPr/>
        </p:nvSpPr>
        <p:spPr bwMode="auto">
          <a:xfrm>
            <a:off x="2971800" y="32766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a:p>
            <a:endParaRPr lang="en-US" altLang="en-US" sz="900" dirty="0"/>
          </a:p>
        </p:txBody>
      </p:sp>
      <p:sp>
        <p:nvSpPr>
          <p:cNvPr id="3" name="Line 4"/>
          <p:cNvSpPr>
            <a:spLocks noChangeShapeType="1"/>
          </p:cNvSpPr>
          <p:nvPr/>
        </p:nvSpPr>
        <p:spPr bwMode="auto">
          <a:xfrm>
            <a:off x="38100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4" name="Text Box 6"/>
          <p:cNvSpPr txBox="1">
            <a:spLocks noChangeArrowheads="1"/>
          </p:cNvSpPr>
          <p:nvPr/>
        </p:nvSpPr>
        <p:spPr bwMode="auto">
          <a:xfrm>
            <a:off x="2057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76200"/>
            <a:ext cx="5830888" cy="533400"/>
          </a:xfrm>
        </p:spPr>
        <p:txBody>
          <a:bodyPr/>
          <a:lstStyle/>
          <a:p>
            <a:r>
              <a:rPr lang="en-US" altLang="en-US" dirty="0" smtClean="0">
                <a:solidFill>
                  <a:srgbClr val="FF0000"/>
                </a:solidFill>
              </a:rPr>
              <a:t>See Extra Slides</a:t>
            </a:r>
          </a:p>
        </p:txBody>
      </p:sp>
      <p:sp>
        <p:nvSpPr>
          <p:cNvPr id="330755" name="Rectangle 3"/>
          <p:cNvSpPr>
            <a:spLocks noGrp="1" noChangeArrowheads="1"/>
          </p:cNvSpPr>
          <p:nvPr>
            <p:ph type="body" idx="1"/>
          </p:nvPr>
        </p:nvSpPr>
        <p:spPr>
          <a:xfrm>
            <a:off x="0" y="1143000"/>
            <a:ext cx="6858000" cy="6781800"/>
          </a:xfrm>
        </p:spPr>
        <p:txBody>
          <a:bodyPr/>
          <a:lstStyle/>
          <a:p>
            <a:r>
              <a:rPr lang="en-US" altLang="en-US" sz="2400" dirty="0" smtClean="0"/>
              <a:t>Example of how research question influences which causal paths to block</a:t>
            </a:r>
          </a:p>
          <a:p>
            <a:pPr lvl="1"/>
            <a:r>
              <a:rPr lang="en-US" altLang="en-US" sz="2400" dirty="0" smtClean="0"/>
              <a:t>CCR5 and AIDS</a:t>
            </a:r>
          </a:p>
          <a:p>
            <a:endParaRPr lang="en-US" altLang="en-US" sz="2400" dirty="0" smtClean="0"/>
          </a:p>
          <a:p>
            <a:r>
              <a:rPr lang="en-US" altLang="en-US" sz="2400" dirty="0" smtClean="0"/>
              <a:t>Example of how </a:t>
            </a:r>
            <a:r>
              <a:rPr lang="en-US" altLang="en-US" sz="2400" dirty="0" smtClean="0"/>
              <a:t>DAGs highlight problems that can occur when estimating DIRECT effects</a:t>
            </a:r>
          </a:p>
          <a:p>
            <a:pPr lvl="1"/>
            <a:r>
              <a:rPr lang="en-US" altLang="en-US" sz="2400" dirty="0" smtClean="0"/>
              <a:t>Aspirin and heart disease</a:t>
            </a:r>
          </a:p>
          <a:p>
            <a:endParaRPr lang="en-US" altLang="en-US" sz="18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65113" y="-228600"/>
            <a:ext cx="6440487" cy="1066800"/>
          </a:xfrm>
        </p:spPr>
        <p:txBody>
          <a:bodyPr/>
          <a:lstStyle/>
          <a:p>
            <a:r>
              <a:rPr lang="en-US" altLang="en-US" dirty="0" smtClean="0">
                <a:solidFill>
                  <a:srgbClr val="000000"/>
                </a:solidFill>
              </a:rPr>
              <a:t>Two Reasons to Adjust to Minimize Bias</a:t>
            </a:r>
            <a:endParaRPr lang="en-US" altLang="en-US" sz="1600" dirty="0" smtClean="0">
              <a:solidFill>
                <a:srgbClr val="000000"/>
              </a:solidFill>
            </a:endParaRPr>
          </a:p>
        </p:txBody>
      </p:sp>
      <p:sp>
        <p:nvSpPr>
          <p:cNvPr id="75779" name="Rectangle 3"/>
          <p:cNvSpPr>
            <a:spLocks noGrp="1" noChangeArrowheads="1"/>
          </p:cNvSpPr>
          <p:nvPr>
            <p:ph type="body" idx="1"/>
          </p:nvPr>
        </p:nvSpPr>
        <p:spPr>
          <a:xfrm>
            <a:off x="152400" y="914400"/>
            <a:ext cx="6705600" cy="6781800"/>
          </a:xfrm>
        </p:spPr>
        <p:txBody>
          <a:bodyPr/>
          <a:lstStyle/>
          <a:p>
            <a:pPr marL="381000" indent="-381000">
              <a:buFont typeface="Symbol" pitchFamily="18" charset="2"/>
              <a:buNone/>
            </a:pPr>
            <a:r>
              <a:rPr lang="en-US" altLang="en-US" dirty="0" smtClean="0"/>
              <a:t>1.  </a:t>
            </a:r>
            <a:r>
              <a:rPr lang="en-US" altLang="en-US" sz="2400" dirty="0" smtClean="0"/>
              <a:t>Close a non-causal path generated by a non-collider (confounding)</a:t>
            </a:r>
          </a:p>
          <a:p>
            <a:pPr marL="381000" indent="-381000">
              <a:buFont typeface="Symbol" pitchFamily="18" charset="2"/>
              <a:buAutoNum type="arabicPeriod"/>
            </a:pPr>
            <a:endParaRPr lang="en-US" altLang="en-US" sz="2400" dirty="0" smtClean="0"/>
          </a:p>
          <a:p>
            <a:pPr marL="381000" indent="-381000">
              <a:buFont typeface="Symbol" pitchFamily="18" charset="2"/>
              <a:buAutoNum type="arabicPeriod"/>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817563" lvl="1" indent="-381000"/>
            <a:endParaRPr lang="en-US" altLang="en-US" dirty="0" smtClean="0"/>
          </a:p>
          <a:p>
            <a:pPr marL="381000" indent="-381000">
              <a:buFont typeface="Symbol" pitchFamily="18" charset="2"/>
              <a:buNone/>
            </a:pPr>
            <a:r>
              <a:rPr lang="en-US" altLang="en-US" dirty="0" smtClean="0"/>
              <a:t>	</a:t>
            </a:r>
          </a:p>
          <a:p>
            <a:pPr marL="381000" indent="-38100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381000" indent="-381000">
              <a:buFont typeface="Symbol" pitchFamily="18" charset="2"/>
              <a:buAutoNum type="arabicPeriod"/>
            </a:pPr>
            <a:endParaRPr lang="en-US" altLang="en-US" dirty="0" smtClean="0"/>
          </a:p>
          <a:p>
            <a:pPr marL="817563" lvl="1" indent="-381000"/>
            <a:endParaRPr lang="en-US" altLang="en-US" dirty="0" smtClean="0"/>
          </a:p>
          <a:p>
            <a:pPr marL="381000" indent="-381000"/>
            <a:endParaRPr lang="en-US" altLang="en-US" dirty="0" smtClean="0"/>
          </a:p>
          <a:p>
            <a:pPr marL="817563" lvl="1" indent="-381000"/>
            <a:endParaRPr lang="en-US" altLang="en-US" dirty="0" smtClean="0"/>
          </a:p>
        </p:txBody>
      </p:sp>
      <p:sp>
        <p:nvSpPr>
          <p:cNvPr id="1263620" name="Text Box 4"/>
          <p:cNvSpPr txBox="1">
            <a:spLocks noChangeArrowheads="1"/>
          </p:cNvSpPr>
          <p:nvPr/>
        </p:nvSpPr>
        <p:spPr bwMode="auto">
          <a:xfrm>
            <a:off x="457200" y="3276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Nightlights </a:t>
            </a:r>
          </a:p>
        </p:txBody>
      </p:sp>
      <p:sp>
        <p:nvSpPr>
          <p:cNvPr id="1263621" name="Text Box 5"/>
          <p:cNvSpPr txBox="1">
            <a:spLocks noChangeArrowheads="1"/>
          </p:cNvSpPr>
          <p:nvPr/>
        </p:nvSpPr>
        <p:spPr bwMode="auto">
          <a:xfrm>
            <a:off x="2286000" y="3260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Child’s myopia</a:t>
            </a:r>
          </a:p>
        </p:txBody>
      </p:sp>
      <p:sp>
        <p:nvSpPr>
          <p:cNvPr id="1263622" name="Text Box 6"/>
          <p:cNvSpPr txBox="1">
            <a:spLocks noChangeArrowheads="1"/>
          </p:cNvSpPr>
          <p:nvPr/>
        </p:nvSpPr>
        <p:spPr bwMode="auto">
          <a:xfrm>
            <a:off x="228600" y="20574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Parental myopia</a:t>
            </a:r>
          </a:p>
        </p:txBody>
      </p:sp>
      <p:sp>
        <p:nvSpPr>
          <p:cNvPr id="1263623" name="Line 7"/>
          <p:cNvSpPr>
            <a:spLocks noChangeShapeType="1"/>
          </p:cNvSpPr>
          <p:nvPr/>
        </p:nvSpPr>
        <p:spPr bwMode="auto">
          <a:xfrm flipV="1">
            <a:off x="2057400" y="35052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63624" name="Text Box 8"/>
          <p:cNvSpPr txBox="1">
            <a:spLocks noChangeArrowheads="1"/>
          </p:cNvSpPr>
          <p:nvPr/>
        </p:nvSpPr>
        <p:spPr bwMode="auto">
          <a:xfrm>
            <a:off x="1905000" y="3519488"/>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63625" name="Line 9"/>
          <p:cNvSpPr>
            <a:spLocks noChangeShapeType="1"/>
          </p:cNvSpPr>
          <p:nvPr/>
        </p:nvSpPr>
        <p:spPr bwMode="auto">
          <a:xfrm flipH="1" flipV="1">
            <a:off x="1524000" y="2667000"/>
            <a:ext cx="1143000" cy="533400"/>
          </a:xfrm>
          <a:prstGeom prst="line">
            <a:avLst/>
          </a:prstGeom>
          <a:noFill/>
          <a:ln w="28575">
            <a:solidFill>
              <a:schemeClr val="tx1"/>
            </a:solidFill>
            <a:round/>
            <a:headEnd type="triangle" w="med" len="me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63626" name="Line 10"/>
          <p:cNvSpPr>
            <a:spLocks noChangeShapeType="1"/>
          </p:cNvSpPr>
          <p:nvPr/>
        </p:nvSpPr>
        <p:spPr bwMode="auto">
          <a:xfrm flipH="1" flipV="1">
            <a:off x="838200" y="2743200"/>
            <a:ext cx="152400" cy="5334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263630" name="Text Box 14"/>
          <p:cNvSpPr txBox="1">
            <a:spLocks noChangeArrowheads="1"/>
          </p:cNvSpPr>
          <p:nvPr/>
        </p:nvSpPr>
        <p:spPr bwMode="auto">
          <a:xfrm>
            <a:off x="304800" y="1981200"/>
            <a:ext cx="1676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defRPr/>
            </a:pPr>
            <a:endParaRPr lang="en-US" dirty="0"/>
          </a:p>
          <a:p>
            <a:pPr>
              <a:defRPr/>
            </a:pPr>
            <a:endParaRPr lang="en-US" sz="1000" dirty="0"/>
          </a:p>
        </p:txBody>
      </p:sp>
      <p:sp>
        <p:nvSpPr>
          <p:cNvPr id="2" name="Text Box 5"/>
          <p:cNvSpPr txBox="1">
            <a:spLocks noChangeArrowheads="1"/>
          </p:cNvSpPr>
          <p:nvPr/>
        </p:nvSpPr>
        <p:spPr bwMode="auto">
          <a:xfrm>
            <a:off x="3581400" y="35814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t>Child’s Weight</a:t>
            </a:r>
          </a:p>
        </p:txBody>
      </p:sp>
      <p:sp>
        <p:nvSpPr>
          <p:cNvPr id="3" name="Text Box 5"/>
          <p:cNvSpPr txBox="1">
            <a:spLocks noChangeArrowheads="1"/>
          </p:cNvSpPr>
          <p:nvPr/>
        </p:nvSpPr>
        <p:spPr bwMode="auto">
          <a:xfrm>
            <a:off x="5257800" y="35814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t>Child’s Diabetes</a:t>
            </a:r>
          </a:p>
        </p:txBody>
      </p:sp>
      <p:sp>
        <p:nvSpPr>
          <p:cNvPr id="4" name="Line 10"/>
          <p:cNvSpPr>
            <a:spLocks noChangeShapeType="1"/>
          </p:cNvSpPr>
          <p:nvPr/>
        </p:nvSpPr>
        <p:spPr bwMode="auto">
          <a:xfrm flipH="1" flipV="1">
            <a:off x="3886200" y="2514600"/>
            <a:ext cx="30480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5" name="Text Box 5"/>
          <p:cNvSpPr txBox="1">
            <a:spLocks noChangeArrowheads="1"/>
          </p:cNvSpPr>
          <p:nvPr/>
        </p:nvSpPr>
        <p:spPr bwMode="auto">
          <a:xfrm>
            <a:off x="5181600" y="16605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t>Dad’s Income</a:t>
            </a:r>
          </a:p>
        </p:txBody>
      </p:sp>
      <p:sp>
        <p:nvSpPr>
          <p:cNvPr id="6" name="Text Box 5"/>
          <p:cNvSpPr txBox="1">
            <a:spLocks noChangeArrowheads="1"/>
          </p:cNvSpPr>
          <p:nvPr/>
        </p:nvSpPr>
        <p:spPr bwMode="auto">
          <a:xfrm>
            <a:off x="4114800" y="2574925"/>
            <a:ext cx="18288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t>Participation in study</a:t>
            </a:r>
          </a:p>
        </p:txBody>
      </p:sp>
      <p:sp>
        <p:nvSpPr>
          <p:cNvPr id="7" name="Text Box 5"/>
          <p:cNvSpPr txBox="1">
            <a:spLocks noChangeArrowheads="1"/>
          </p:cNvSpPr>
          <p:nvPr/>
        </p:nvSpPr>
        <p:spPr bwMode="auto">
          <a:xfrm>
            <a:off x="2743200" y="17526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t>Mom’s Education</a:t>
            </a:r>
          </a:p>
        </p:txBody>
      </p:sp>
      <p:sp>
        <p:nvSpPr>
          <p:cNvPr id="8" name="Line 10"/>
          <p:cNvSpPr>
            <a:spLocks noChangeShapeType="1"/>
          </p:cNvSpPr>
          <p:nvPr/>
        </p:nvSpPr>
        <p:spPr bwMode="auto">
          <a:xfrm flipH="1" flipV="1">
            <a:off x="4267200" y="2286000"/>
            <a:ext cx="152400" cy="304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9" name="Line 10"/>
          <p:cNvSpPr>
            <a:spLocks noChangeShapeType="1"/>
          </p:cNvSpPr>
          <p:nvPr/>
        </p:nvSpPr>
        <p:spPr bwMode="auto">
          <a:xfrm flipH="1" flipV="1">
            <a:off x="6096000" y="2362200"/>
            <a:ext cx="152400" cy="1219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0" name="Line 10"/>
          <p:cNvSpPr>
            <a:spLocks noChangeShapeType="1"/>
          </p:cNvSpPr>
          <p:nvPr/>
        </p:nvSpPr>
        <p:spPr bwMode="auto">
          <a:xfrm flipV="1">
            <a:off x="5181600" y="2209800"/>
            <a:ext cx="228600" cy="381000"/>
          </a:xfrm>
          <a:prstGeom prst="line">
            <a:avLst/>
          </a:prstGeom>
          <a:noFill/>
          <a:ln w="28575">
            <a:solidFill>
              <a:schemeClr val="tx1"/>
            </a:solidFill>
            <a:round/>
            <a:headEnd type="triangle" w="med" len="me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 name="Text Box 8"/>
          <p:cNvSpPr txBox="1">
            <a:spLocks noChangeArrowheads="1"/>
          </p:cNvSpPr>
          <p:nvPr/>
        </p:nvSpPr>
        <p:spPr bwMode="auto">
          <a:xfrm>
            <a:off x="48006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 name="Line 7"/>
          <p:cNvSpPr>
            <a:spLocks noChangeShapeType="1"/>
          </p:cNvSpPr>
          <p:nvPr/>
        </p:nvSpPr>
        <p:spPr bwMode="auto">
          <a:xfrm flipV="1">
            <a:off x="4953000" y="37338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3" name="Text Box 14"/>
          <p:cNvSpPr txBox="1">
            <a:spLocks noChangeArrowheads="1"/>
          </p:cNvSpPr>
          <p:nvPr/>
        </p:nvSpPr>
        <p:spPr bwMode="auto">
          <a:xfrm>
            <a:off x="4114800" y="2514600"/>
            <a:ext cx="18288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defRPr/>
            </a:pPr>
            <a:endParaRPr lang="en-US" dirty="0"/>
          </a:p>
          <a:p>
            <a:pPr>
              <a:defRPr/>
            </a:pPr>
            <a:endParaRPr lang="en-US" sz="1000" dirty="0"/>
          </a:p>
        </p:txBody>
      </p:sp>
      <p:sp>
        <p:nvSpPr>
          <p:cNvPr id="14" name="Text Box 14"/>
          <p:cNvSpPr txBox="1">
            <a:spLocks noChangeArrowheads="1"/>
          </p:cNvSpPr>
          <p:nvPr/>
        </p:nvSpPr>
        <p:spPr bwMode="auto">
          <a:xfrm>
            <a:off x="2743200" y="1690688"/>
            <a:ext cx="1676400" cy="823912"/>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defRPr/>
            </a:pPr>
            <a:endParaRPr lang="en-US" dirty="0"/>
          </a:p>
          <a:p>
            <a:pPr>
              <a:defRPr/>
            </a:pPr>
            <a:endParaRPr lang="en-US" sz="1000" dirty="0"/>
          </a:p>
        </p:txBody>
      </p:sp>
      <p:sp>
        <p:nvSpPr>
          <p:cNvPr id="75814" name="Text Box 38"/>
          <p:cNvSpPr txBox="1">
            <a:spLocks noChangeArrowheads="1"/>
          </p:cNvSpPr>
          <p:nvPr/>
        </p:nvSpPr>
        <p:spPr bwMode="auto">
          <a:xfrm>
            <a:off x="838200" y="4724400"/>
            <a:ext cx="586740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a:spAutoFit/>
          </a:bodyPr>
          <a:lstStyle/>
          <a:p>
            <a:pPr algn="r">
              <a:spcBef>
                <a:spcPct val="20000"/>
              </a:spcBef>
              <a:spcAft>
                <a:spcPct val="50000"/>
              </a:spcAft>
              <a:buClr>
                <a:schemeClr val="accent2"/>
              </a:buClr>
              <a:buSzPct val="75000"/>
              <a:buFont typeface="Symbol" pitchFamily="18" charset="2"/>
              <a:buNone/>
            </a:pPr>
            <a:r>
              <a:rPr lang="en-US" altLang="en-US" sz="2400" b="0" dirty="0">
                <a:solidFill>
                  <a:schemeClr val="tx1"/>
                </a:solidFill>
              </a:rPr>
              <a:t>or by a conditioned-upon collider (selection bias)</a:t>
            </a:r>
          </a:p>
          <a:p>
            <a:pPr algn="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3" grpId="0" animBg="1"/>
      <p:bldP spid="1263624" grpId="0"/>
      <p:bldP spid="1263625" grpId="0" animBg="1"/>
      <p:bldP spid="1263630" grpId="0" animBg="1"/>
      <p:bldP spid="1263630" grpId="1" animBg="1"/>
      <p:bldP spid="2" grpId="0"/>
      <p:bldP spid="3" grpId="0"/>
      <p:bldP spid="5" grpId="0"/>
      <p:bldP spid="6" grpId="0"/>
      <p:bldP spid="7" grpId="0"/>
      <p:bldP spid="10" grpId="0" animBg="1"/>
      <p:bldP spid="11" grpId="0"/>
      <p:bldP spid="12" grpId="0" animBg="1"/>
      <p:bldP spid="13" grpId="0" animBg="1"/>
      <p:bldP spid="14" grpId="0" animBg="1"/>
      <p:bldP spid="758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idx="4294967295"/>
          </p:nvPr>
        </p:nvSpPr>
        <p:spPr>
          <a:xfrm>
            <a:off x="265113" y="-76200"/>
            <a:ext cx="6440487" cy="1066800"/>
          </a:xfrm>
        </p:spPr>
        <p:txBody>
          <a:bodyPr/>
          <a:lstStyle/>
          <a:p>
            <a:r>
              <a:rPr lang="en-US" altLang="en-US" dirty="0" smtClean="0">
                <a:solidFill>
                  <a:srgbClr val="000000"/>
                </a:solidFill>
              </a:rPr>
              <a:t>Two Reasons to Adjust to Minimize Bias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11299" name="Rectangle 3"/>
          <p:cNvSpPr>
            <a:spLocks noGrp="1" noChangeArrowheads="1"/>
          </p:cNvSpPr>
          <p:nvPr>
            <p:ph type="body" idx="4294967295"/>
          </p:nvPr>
        </p:nvSpPr>
        <p:spPr>
          <a:xfrm>
            <a:off x="152400" y="914400"/>
            <a:ext cx="6705600" cy="6781800"/>
          </a:xfrm>
        </p:spPr>
        <p:txBody>
          <a:bodyPr/>
          <a:lstStyle/>
          <a:p>
            <a:pPr marL="381000" indent="-381000">
              <a:buFont typeface="Symbol" pitchFamily="18" charset="2"/>
              <a:buNone/>
            </a:pPr>
            <a:r>
              <a:rPr lang="en-US" altLang="en-US" dirty="0" smtClean="0"/>
              <a:t>1.  Close a non-causal path generated by a non-collider (confounding) or by a conditioned upon collider (selection bias)</a:t>
            </a:r>
          </a:p>
          <a:p>
            <a:pPr marL="381000" indent="-381000">
              <a:buFont typeface="Symbol" pitchFamily="18" charset="2"/>
              <a:buAutoNum type="arabicPeriod"/>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817563" lvl="1" indent="-381000"/>
            <a:endParaRPr lang="en-US" altLang="en-US" dirty="0" smtClean="0"/>
          </a:p>
          <a:p>
            <a:pPr marL="381000" indent="-381000">
              <a:buFont typeface="Symbol" pitchFamily="18" charset="2"/>
              <a:buNone/>
            </a:pPr>
            <a:r>
              <a:rPr lang="en-US" altLang="en-US" dirty="0" smtClean="0"/>
              <a:t>	</a:t>
            </a:r>
          </a:p>
          <a:p>
            <a:pPr marL="381000" indent="-38100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381000" indent="-381000">
              <a:buFont typeface="Symbol" pitchFamily="18" charset="2"/>
              <a:buAutoNum type="arabicPeriod"/>
            </a:pPr>
            <a:endParaRPr lang="en-US" altLang="en-US" dirty="0" smtClean="0"/>
          </a:p>
          <a:p>
            <a:pPr marL="817563" lvl="1" indent="-381000"/>
            <a:endParaRPr lang="en-US" altLang="en-US" dirty="0" smtClean="0"/>
          </a:p>
          <a:p>
            <a:pPr marL="381000" indent="-381000"/>
            <a:endParaRPr lang="en-US" altLang="en-US" dirty="0" smtClean="0"/>
          </a:p>
          <a:p>
            <a:pPr marL="817563" lvl="1" indent="-381000"/>
            <a:endParaRPr lang="en-US" altLang="en-US" dirty="0" smtClean="0"/>
          </a:p>
        </p:txBody>
      </p:sp>
      <p:sp>
        <p:nvSpPr>
          <p:cNvPr id="1263627" name="Text Box 11"/>
          <p:cNvSpPr txBox="1">
            <a:spLocks noChangeArrowheads="1"/>
          </p:cNvSpPr>
          <p:nvPr/>
        </p:nvSpPr>
        <p:spPr bwMode="auto">
          <a:xfrm>
            <a:off x="914400" y="6858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Poverty</a:t>
            </a:r>
          </a:p>
        </p:txBody>
      </p:sp>
      <p:sp>
        <p:nvSpPr>
          <p:cNvPr id="1263628" name="Text Box 12"/>
          <p:cNvSpPr txBox="1">
            <a:spLocks noChangeArrowheads="1"/>
          </p:cNvSpPr>
          <p:nvPr/>
        </p:nvSpPr>
        <p:spPr bwMode="auto">
          <a:xfrm>
            <a:off x="4648200" y="68580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Mortality</a:t>
            </a:r>
          </a:p>
        </p:txBody>
      </p:sp>
      <p:sp>
        <p:nvSpPr>
          <p:cNvPr id="1263629" name="Text Box 13"/>
          <p:cNvSpPr txBox="1">
            <a:spLocks noChangeArrowheads="1"/>
          </p:cNvSpPr>
          <p:nvPr/>
        </p:nvSpPr>
        <p:spPr bwMode="auto">
          <a:xfrm>
            <a:off x="2743200" y="60198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Poor Diet</a:t>
            </a:r>
          </a:p>
        </p:txBody>
      </p:sp>
      <p:sp>
        <p:nvSpPr>
          <p:cNvPr id="1263631" name="Line 15"/>
          <p:cNvSpPr>
            <a:spLocks noChangeShapeType="1"/>
          </p:cNvSpPr>
          <p:nvPr/>
        </p:nvSpPr>
        <p:spPr bwMode="auto">
          <a:xfrm>
            <a:off x="2590800" y="70866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3632" name="Text Box 16"/>
          <p:cNvSpPr txBox="1">
            <a:spLocks noChangeArrowheads="1"/>
          </p:cNvSpPr>
          <p:nvPr/>
        </p:nvSpPr>
        <p:spPr bwMode="auto">
          <a:xfrm>
            <a:off x="3276600" y="7239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63633" name="Line 17"/>
          <p:cNvSpPr>
            <a:spLocks noChangeShapeType="1"/>
          </p:cNvSpPr>
          <p:nvPr/>
        </p:nvSpPr>
        <p:spPr bwMode="auto">
          <a:xfrm flipH="1">
            <a:off x="2209800" y="6400800"/>
            <a:ext cx="685800" cy="4191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defRPr/>
            </a:pPr>
            <a:endParaRPr lang="en-US" dirty="0"/>
          </a:p>
        </p:txBody>
      </p:sp>
      <p:sp>
        <p:nvSpPr>
          <p:cNvPr id="1263634" name="Line 18"/>
          <p:cNvSpPr>
            <a:spLocks noChangeShapeType="1"/>
          </p:cNvSpPr>
          <p:nvPr/>
        </p:nvSpPr>
        <p:spPr bwMode="auto">
          <a:xfrm>
            <a:off x="4191000" y="6400800"/>
            <a:ext cx="685800" cy="381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3636" name="Text Box 20"/>
          <p:cNvSpPr txBox="1">
            <a:spLocks noChangeArrowheads="1"/>
          </p:cNvSpPr>
          <p:nvPr/>
        </p:nvSpPr>
        <p:spPr bwMode="auto">
          <a:xfrm>
            <a:off x="2895600" y="5867400"/>
            <a:ext cx="1447800" cy="707886"/>
          </a:xfrm>
          <a:prstGeom prst="rect">
            <a:avLst/>
          </a:prstGeom>
          <a:noFill/>
          <a:ln w="76200">
            <a:solidFill>
              <a:srgbClr val="FF0000"/>
            </a:solidFill>
            <a:miter lim="800000"/>
            <a:headEnd/>
            <a:tailEnd/>
          </a:ln>
          <a:effectLst/>
        </p:spPr>
        <p:txBody>
          <a:bodyPr>
            <a:spAutoFit/>
          </a:bodyPr>
          <a:lstStyle/>
          <a:p>
            <a:pPr>
              <a:defRPr/>
            </a:pPr>
            <a:endParaRPr lang="en-US" sz="1600" dirty="0"/>
          </a:p>
          <a:p>
            <a:pPr>
              <a:defRPr/>
            </a:pPr>
            <a:endParaRPr lang="en-US" sz="1600" dirty="0"/>
          </a:p>
        </p:txBody>
      </p:sp>
      <p:sp>
        <p:nvSpPr>
          <p:cNvPr id="311329" name="Rectangle 3"/>
          <p:cNvSpPr>
            <a:spLocks noChangeArrowheads="1"/>
          </p:cNvSpPr>
          <p:nvPr/>
        </p:nvSpPr>
        <p:spPr bwMode="auto">
          <a:xfrm>
            <a:off x="152400" y="47244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81000" indent="-381000" algn="l" defTabSz="803275">
              <a:spcBef>
                <a:spcPct val="20000"/>
              </a:spcBef>
              <a:spcAft>
                <a:spcPct val="50000"/>
              </a:spcAft>
              <a:buClr>
                <a:schemeClr val="accent2"/>
              </a:buClr>
              <a:buSzPct val="75000"/>
              <a:buFont typeface="Symbol" pitchFamily="18" charset="2"/>
              <a:buChar char="·"/>
              <a:defRPr sz="2000">
                <a:solidFill>
                  <a:schemeClr val="tx1"/>
                </a:solidFill>
                <a:latin typeface="Arial" pitchFamily="34" charset="0"/>
              </a:defRPr>
            </a:lvl1pPr>
            <a:lvl2pPr marL="817563" indent="-381000" algn="l" defTabSz="803275">
              <a:spcBef>
                <a:spcPct val="0"/>
              </a:spcBef>
              <a:spcAft>
                <a:spcPct val="25000"/>
              </a:spcAft>
              <a:buClr>
                <a:schemeClr val="tx1"/>
              </a:buClr>
              <a:buSzPct val="100000"/>
              <a:buChar char="–"/>
              <a:defRPr sz="2000">
                <a:solidFill>
                  <a:schemeClr val="tx1"/>
                </a:solidFill>
                <a:latin typeface="Arial" pitchFamily="34" charset="0"/>
              </a:defRPr>
            </a:lvl2pPr>
            <a:lvl3pPr marL="1143000" indent="-228600" algn="l" defTabSz="803275">
              <a:spcBef>
                <a:spcPct val="20000"/>
              </a:spcBef>
              <a:spcAft>
                <a:spcPct val="25000"/>
              </a:spcAft>
              <a:buClr>
                <a:schemeClr val="tx1"/>
              </a:buClr>
              <a:buSzPct val="100000"/>
              <a:buChar char="»"/>
              <a:defRPr sz="2000">
                <a:solidFill>
                  <a:schemeClr val="tx1"/>
                </a:solidFill>
                <a:latin typeface="Arial" pitchFamily="34" charset="0"/>
              </a:defRPr>
            </a:lvl3pPr>
            <a:lvl4pPr marL="1600200" indent="-228600" algn="l" defTabSz="803275">
              <a:spcBef>
                <a:spcPct val="20000"/>
              </a:spcBef>
              <a:buClr>
                <a:schemeClr val="accent2"/>
              </a:buClr>
              <a:buSzPct val="65000"/>
              <a:buFont typeface="Monotype Sorts" pitchFamily="2" charset="2"/>
              <a:buChar char="•"/>
              <a:defRPr sz="2000">
                <a:solidFill>
                  <a:schemeClr val="tx1"/>
                </a:solidFill>
                <a:latin typeface="Arial" pitchFamily="34" charset="0"/>
              </a:defRPr>
            </a:lvl4pPr>
            <a:lvl5pPr marL="2057400" indent="-228600" algn="l" defTabSz="803275">
              <a:spcBef>
                <a:spcPct val="20000"/>
              </a:spcBef>
              <a:buClr>
                <a:schemeClr val="tx1"/>
              </a:buClr>
              <a:buSzPct val="100000"/>
              <a:buChar char="–"/>
              <a:defRPr sz="2000">
                <a:solidFill>
                  <a:schemeClr val="tx1"/>
                </a:solidFill>
                <a:latin typeface="Arial"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pPr>
              <a:buFont typeface="Symbol" pitchFamily="18" charset="2"/>
              <a:buNone/>
            </a:pPr>
            <a:r>
              <a:rPr lang="en-US" altLang="en-US" b="0" dirty="0"/>
              <a:t>2.  Close a direct path which is a nuisance</a:t>
            </a:r>
          </a:p>
          <a:p>
            <a:pPr lvl="1"/>
            <a:r>
              <a:rPr lang="en-US" altLang="en-US" b="0" dirty="0"/>
              <a:t>estimating “direct effect”  of E on D, apart from its effect on 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304800"/>
            <a:ext cx="5830888" cy="762000"/>
          </a:xfrm>
        </p:spPr>
        <p:txBody>
          <a:bodyPr/>
          <a:lstStyle/>
          <a:p>
            <a:r>
              <a:rPr lang="en-US" altLang="en-US" dirty="0" smtClean="0">
                <a:solidFill>
                  <a:srgbClr val="000000"/>
                </a:solidFill>
              </a:rPr>
              <a:t>Third Reason to Adjust – For Precision</a:t>
            </a:r>
            <a:br>
              <a:rPr lang="en-US" altLang="en-US" dirty="0" smtClean="0">
                <a:solidFill>
                  <a:srgbClr val="000000"/>
                </a:solidFill>
              </a:rPr>
            </a:br>
            <a:endParaRPr lang="en-US" altLang="en-US" dirty="0" smtClean="0">
              <a:solidFill>
                <a:srgbClr val="000000"/>
              </a:solidFill>
            </a:endParaRPr>
          </a:p>
        </p:txBody>
      </p:sp>
      <p:sp>
        <p:nvSpPr>
          <p:cNvPr id="76803" name="Rectangle 3"/>
          <p:cNvSpPr>
            <a:spLocks noGrp="1" noChangeArrowheads="1"/>
          </p:cNvSpPr>
          <p:nvPr>
            <p:ph type="body" idx="1"/>
          </p:nvPr>
        </p:nvSpPr>
        <p:spPr>
          <a:xfrm>
            <a:off x="609600" y="990600"/>
            <a:ext cx="5830888" cy="6781800"/>
          </a:xfrm>
        </p:spPr>
        <p:txBody>
          <a:bodyPr/>
          <a:lstStyle/>
          <a:p>
            <a:pPr marL="0" indent="0">
              <a:buFont typeface="Symbol" pitchFamily="18" charset="2"/>
              <a:buNone/>
            </a:pPr>
            <a:r>
              <a:rPr lang="en-US" altLang="en-US" sz="2600" b="1" dirty="0" smtClean="0"/>
              <a:t>To enhance statistical precision, but only when X is a strong determinant of D</a:t>
            </a:r>
          </a:p>
          <a:p>
            <a:pPr marL="0" indent="0">
              <a:buFont typeface="Symbol" pitchFamily="18" charset="2"/>
              <a:buAutoNum type="arabicPeriod"/>
            </a:pPr>
            <a:endParaRPr lang="en-US" altLang="en-US" sz="2800" b="1"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None/>
            </a:pPr>
            <a:r>
              <a:rPr lang="en-US" altLang="en-US" dirty="0" smtClean="0"/>
              <a:t>	</a:t>
            </a:r>
          </a:p>
          <a:p>
            <a:pPr marL="0" indent="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0" indent="0">
              <a:buFont typeface="Symbol" pitchFamily="18" charset="2"/>
              <a:buAutoNum type="arabicPeriod"/>
            </a:pPr>
            <a:endParaRPr lang="en-US" altLang="en-US" dirty="0" smtClean="0"/>
          </a:p>
          <a:p>
            <a:pPr marL="817563" lvl="1" indent="-381000"/>
            <a:endParaRPr lang="en-US" altLang="en-US" dirty="0" smtClean="0"/>
          </a:p>
          <a:p>
            <a:pPr marL="0" indent="0"/>
            <a:endParaRPr lang="en-US" altLang="en-US" dirty="0" smtClean="0"/>
          </a:p>
          <a:p>
            <a:pPr marL="817563" lvl="1" indent="-381000"/>
            <a:endParaRPr lang="en-US" altLang="en-US" dirty="0" smtClean="0"/>
          </a:p>
        </p:txBody>
      </p:sp>
      <p:sp>
        <p:nvSpPr>
          <p:cNvPr id="1285124" name="Text Box 4"/>
          <p:cNvSpPr txBox="1">
            <a:spLocks noChangeArrowheads="1"/>
          </p:cNvSpPr>
          <p:nvPr/>
        </p:nvSpPr>
        <p:spPr bwMode="auto">
          <a:xfrm>
            <a:off x="685800" y="51816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3200" dirty="0"/>
              <a:t>E </a:t>
            </a:r>
          </a:p>
        </p:txBody>
      </p:sp>
      <p:sp>
        <p:nvSpPr>
          <p:cNvPr id="1285125" name="Text Box 5"/>
          <p:cNvSpPr txBox="1">
            <a:spLocks noChangeArrowheads="1"/>
          </p:cNvSpPr>
          <p:nvPr/>
        </p:nvSpPr>
        <p:spPr bwMode="auto">
          <a:xfrm>
            <a:off x="3962400" y="5135563"/>
            <a:ext cx="1600200" cy="579437"/>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3200" dirty="0"/>
              <a:t>D</a:t>
            </a:r>
          </a:p>
        </p:txBody>
      </p:sp>
      <p:sp>
        <p:nvSpPr>
          <p:cNvPr id="1285126" name="Text Box 6"/>
          <p:cNvSpPr txBox="1">
            <a:spLocks noChangeArrowheads="1"/>
          </p:cNvSpPr>
          <p:nvPr/>
        </p:nvSpPr>
        <p:spPr bwMode="auto">
          <a:xfrm>
            <a:off x="3962400" y="29718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3200" dirty="0"/>
              <a:t>X</a:t>
            </a:r>
          </a:p>
        </p:txBody>
      </p:sp>
      <p:sp>
        <p:nvSpPr>
          <p:cNvPr id="1285127" name="Line 7"/>
          <p:cNvSpPr>
            <a:spLocks noChangeShapeType="1"/>
          </p:cNvSpPr>
          <p:nvPr/>
        </p:nvSpPr>
        <p:spPr bwMode="auto">
          <a:xfrm>
            <a:off x="1828800" y="54864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85128" name="Text Box 8"/>
          <p:cNvSpPr txBox="1">
            <a:spLocks noChangeArrowheads="1"/>
          </p:cNvSpPr>
          <p:nvPr/>
        </p:nvSpPr>
        <p:spPr bwMode="auto">
          <a:xfrm>
            <a:off x="2819400" y="56388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2400" dirty="0"/>
              <a:t>?</a:t>
            </a:r>
          </a:p>
        </p:txBody>
      </p:sp>
      <p:sp>
        <p:nvSpPr>
          <p:cNvPr id="1285130" name="Line 10"/>
          <p:cNvSpPr>
            <a:spLocks noChangeShapeType="1"/>
          </p:cNvSpPr>
          <p:nvPr/>
        </p:nvSpPr>
        <p:spPr bwMode="auto">
          <a:xfrm flipH="1" flipV="1">
            <a:off x="4724400" y="3886200"/>
            <a:ext cx="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285134" name="Text Box 14"/>
          <p:cNvSpPr txBox="1">
            <a:spLocks noChangeArrowheads="1"/>
          </p:cNvSpPr>
          <p:nvPr/>
        </p:nvSpPr>
        <p:spPr bwMode="auto">
          <a:xfrm>
            <a:off x="4114800" y="2819400"/>
            <a:ext cx="1295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defRPr/>
            </a:pPr>
            <a:endParaRPr lang="en-US" dirty="0"/>
          </a:p>
          <a:p>
            <a:pPr>
              <a:defRPr/>
            </a:pPr>
            <a:endParaRPr lang="en-US" sz="1000" dirty="0"/>
          </a:p>
        </p:txBody>
      </p:sp>
      <p:sp>
        <p:nvSpPr>
          <p:cNvPr id="1285140" name="Text Box 20"/>
          <p:cNvSpPr txBox="1">
            <a:spLocks noChangeArrowheads="1"/>
          </p:cNvSpPr>
          <p:nvPr/>
        </p:nvSpPr>
        <p:spPr bwMode="auto">
          <a:xfrm>
            <a:off x="457200" y="6781800"/>
            <a:ext cx="5791200" cy="1373188"/>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Whether to adjust depends upon the adjustment technique (e.g., regression model)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88913" y="457200"/>
            <a:ext cx="6440487" cy="1066800"/>
          </a:xfrm>
        </p:spPr>
        <p:txBody>
          <a:bodyPr/>
          <a:lstStyle/>
          <a:p>
            <a:r>
              <a:rPr lang="en-US" altLang="en-US" dirty="0" smtClean="0"/>
              <a:t>Practical Implications for Research:  </a:t>
            </a:r>
            <a:br>
              <a:rPr lang="en-US" altLang="en-US" dirty="0" smtClean="0"/>
            </a:br>
            <a:r>
              <a:rPr lang="en-US" altLang="en-US" dirty="0" smtClean="0"/>
              <a:t>When Designing a Study, What Should You Plan to Measure?</a:t>
            </a:r>
          </a:p>
        </p:txBody>
      </p:sp>
      <p:sp>
        <p:nvSpPr>
          <p:cNvPr id="78851" name="Rectangle 3"/>
          <p:cNvSpPr>
            <a:spLocks noGrp="1" noChangeArrowheads="1"/>
          </p:cNvSpPr>
          <p:nvPr>
            <p:ph type="body" idx="1"/>
          </p:nvPr>
        </p:nvSpPr>
        <p:spPr>
          <a:xfrm>
            <a:off x="76200" y="1905000"/>
            <a:ext cx="6400800" cy="6781800"/>
          </a:xfrm>
        </p:spPr>
        <p:txBody>
          <a:bodyPr/>
          <a:lstStyle/>
          <a:p>
            <a:pPr>
              <a:lnSpc>
                <a:spcPct val="90000"/>
              </a:lnSpc>
            </a:pPr>
            <a:r>
              <a:rPr lang="en-US" altLang="en-US" sz="3200" b="1" dirty="0" smtClean="0">
                <a:solidFill>
                  <a:srgbClr val="FF0000"/>
                </a:solidFill>
              </a:rPr>
              <a:t>Draw the DAG for the system</a:t>
            </a:r>
          </a:p>
          <a:p>
            <a:pPr>
              <a:lnSpc>
                <a:spcPct val="90000"/>
              </a:lnSpc>
            </a:pPr>
            <a:r>
              <a:rPr lang="en-US" altLang="en-US" dirty="0" smtClean="0"/>
              <a:t>Measure:</a:t>
            </a:r>
          </a:p>
          <a:p>
            <a:pPr lvl="1">
              <a:lnSpc>
                <a:spcPct val="90000"/>
              </a:lnSpc>
            </a:pPr>
            <a:r>
              <a:rPr lang="en-US" altLang="en-US" dirty="0" smtClean="0"/>
              <a:t>a sufficient number of factors that will enable to block all non-causal paths generated by confounding and selection bias  </a:t>
            </a:r>
          </a:p>
          <a:p>
            <a:pPr>
              <a:lnSpc>
                <a:spcPct val="90000"/>
              </a:lnSpc>
              <a:buFont typeface="Symbol" pitchFamily="18" charset="2"/>
              <a:buNone/>
            </a:pPr>
            <a:r>
              <a:rPr lang="en-US" altLang="en-US" sz="800" dirty="0" smtClean="0"/>
              <a:t>    </a:t>
            </a:r>
            <a:r>
              <a:rPr lang="en-US" altLang="en-US" sz="800" i="1" dirty="0" smtClean="0"/>
              <a:t> </a:t>
            </a:r>
          </a:p>
          <a:p>
            <a:pPr lvl="1">
              <a:lnSpc>
                <a:spcPct val="90000"/>
              </a:lnSpc>
            </a:pPr>
            <a:r>
              <a:rPr lang="en-US" altLang="en-US" dirty="0" smtClean="0"/>
              <a:t>a sufficient number of factors that will enable to block all nuisance </a:t>
            </a:r>
            <a:r>
              <a:rPr lang="en-US" altLang="en-US" dirty="0" smtClean="0"/>
              <a:t>causal paths</a:t>
            </a:r>
            <a:endParaRPr lang="en-US" altLang="en-US" dirty="0" smtClean="0"/>
          </a:p>
          <a:p>
            <a:pPr>
              <a:lnSpc>
                <a:spcPct val="90000"/>
              </a:lnSpc>
              <a:buFont typeface="Symbol" pitchFamily="18" charset="2"/>
              <a:buNone/>
            </a:pPr>
            <a:endParaRPr lang="en-US" altLang="en-US" sz="1200" dirty="0" smtClean="0"/>
          </a:p>
          <a:p>
            <a:pPr lvl="1">
              <a:lnSpc>
                <a:spcPct val="90000"/>
              </a:lnSpc>
            </a:pPr>
            <a:r>
              <a:rPr lang="en-US" altLang="en-US" dirty="0" smtClean="0"/>
              <a:t>all known strong determinants of the outcome</a:t>
            </a:r>
          </a:p>
          <a:p>
            <a:pPr>
              <a:lnSpc>
                <a:spcPct val="90000"/>
              </a:lnSpc>
            </a:pPr>
            <a:endParaRPr lang="en-US" altLang="en-US" dirty="0" smtClean="0"/>
          </a:p>
          <a:p>
            <a:pPr>
              <a:lnSpc>
                <a:spcPct val="90000"/>
              </a:lnSpc>
            </a:pPr>
            <a:r>
              <a:rPr lang="en-US" altLang="en-US" dirty="0" smtClean="0"/>
              <a:t>If you don’t measure it, you may regret it later</a:t>
            </a:r>
          </a:p>
          <a:p>
            <a:pPr lvl="1">
              <a:lnSpc>
                <a:spcPct val="90000"/>
              </a:lnSpc>
            </a:pPr>
            <a:endParaRPr lang="en-US" altLang="en-US" dirty="0" smtClean="0"/>
          </a:p>
          <a:p>
            <a:pPr>
              <a:lnSpc>
                <a:spcPct val="90000"/>
              </a:lnSpc>
            </a:pPr>
            <a:r>
              <a:rPr lang="en-US" altLang="en-US" dirty="0" smtClean="0"/>
              <a:t>Confounding can be dealt with in the analysis phase of  a study but NOT if the factor is not measured</a:t>
            </a:r>
          </a:p>
          <a:p>
            <a:pPr>
              <a:lnSpc>
                <a:spcPct val="90000"/>
              </a:lnSpc>
              <a:buFont typeface="Symbol" pitchFamily="18" charset="2"/>
              <a:buNone/>
            </a:pPr>
            <a:endParaRPr lang="en-US" altLang="en-US" dirty="0" smtClean="0"/>
          </a:p>
          <a:p>
            <a:pPr lvl="1">
              <a:lnSpc>
                <a:spcPct val="90000"/>
              </a:lnSpc>
            </a:pPr>
            <a:endParaRPr lang="en-US" altLang="en-US" dirty="0" smtClean="0"/>
          </a:p>
          <a:p>
            <a:pPr lvl="1">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09600" y="76200"/>
            <a:ext cx="5830888" cy="533400"/>
          </a:xfrm>
        </p:spPr>
        <p:txBody>
          <a:bodyPr/>
          <a:lstStyle/>
          <a:p>
            <a:r>
              <a:rPr lang="en-US" altLang="en-US" dirty="0" smtClean="0"/>
              <a:t>Summary</a:t>
            </a:r>
          </a:p>
        </p:txBody>
      </p:sp>
      <p:sp>
        <p:nvSpPr>
          <p:cNvPr id="219139" name="Rectangle 3"/>
          <p:cNvSpPr>
            <a:spLocks noGrp="1" noChangeArrowheads="1"/>
          </p:cNvSpPr>
          <p:nvPr>
            <p:ph type="body" idx="1"/>
          </p:nvPr>
        </p:nvSpPr>
        <p:spPr>
          <a:xfrm>
            <a:off x="76200" y="533400"/>
            <a:ext cx="6629400" cy="6781800"/>
          </a:xfrm>
        </p:spPr>
        <p:txBody>
          <a:bodyPr/>
          <a:lstStyle/>
          <a:p>
            <a:r>
              <a:rPr lang="en-US" altLang="en-US" sz="2400" dirty="0" smtClean="0"/>
              <a:t>Confounding occurs because we cannot study the counterfactual ideal</a:t>
            </a:r>
          </a:p>
          <a:p>
            <a:r>
              <a:rPr lang="en-US" altLang="en-US" sz="2400" dirty="0" smtClean="0"/>
              <a:t>Confounding is the result of “common causes” of exposure and disease</a:t>
            </a:r>
          </a:p>
          <a:p>
            <a:r>
              <a:rPr lang="en-US" altLang="en-US" sz="2400" dirty="0" smtClean="0"/>
              <a:t>DAGs:</a:t>
            </a:r>
          </a:p>
          <a:p>
            <a:pPr lvl="1"/>
            <a:r>
              <a:rPr lang="en-US" altLang="en-US" dirty="0" smtClean="0"/>
              <a:t>best way to visualize/define confounding</a:t>
            </a:r>
          </a:p>
          <a:p>
            <a:pPr lvl="1"/>
            <a:r>
              <a:rPr lang="en-US" altLang="en-US" dirty="0" smtClean="0"/>
              <a:t>also show selection bias</a:t>
            </a:r>
          </a:p>
          <a:p>
            <a:pPr lvl="1"/>
            <a:r>
              <a:rPr lang="en-US" altLang="en-US" dirty="0" smtClean="0"/>
              <a:t>guide us what to control for</a:t>
            </a:r>
          </a:p>
          <a:p>
            <a:pPr lvl="1"/>
            <a:r>
              <a:rPr lang="en-US" altLang="en-US" dirty="0" smtClean="0"/>
              <a:t>and what </a:t>
            </a:r>
            <a:r>
              <a:rPr lang="en-US" altLang="en-US" u="sng" dirty="0" smtClean="0"/>
              <a:t>not</a:t>
            </a:r>
            <a:r>
              <a:rPr lang="en-US" altLang="en-US" dirty="0" smtClean="0"/>
              <a:t> to control for </a:t>
            </a:r>
          </a:p>
          <a:p>
            <a:pPr lvl="2"/>
            <a:r>
              <a:rPr lang="en-US" altLang="en-US" sz="1800" dirty="0" smtClean="0"/>
              <a:t>colliders (if we can)</a:t>
            </a:r>
          </a:p>
          <a:p>
            <a:pPr lvl="2"/>
            <a:r>
              <a:rPr lang="en-US" altLang="en-US" sz="1800" dirty="0" smtClean="0"/>
              <a:t>intermediaries of causal paths of interest</a:t>
            </a:r>
          </a:p>
          <a:p>
            <a:pPr lvl="2"/>
            <a:r>
              <a:rPr lang="en-US" altLang="en-US" sz="1800" dirty="0" smtClean="0"/>
              <a:t>variables not on the DAG</a:t>
            </a:r>
            <a:r>
              <a:rPr lang="en-US" altLang="en-US" dirty="0" smtClean="0"/>
              <a:t>!</a:t>
            </a:r>
          </a:p>
          <a:p>
            <a:pPr lvl="1"/>
            <a:r>
              <a:rPr lang="en-US" altLang="en-US" dirty="0" smtClean="0"/>
              <a:t>guide how to handle multiple causal paths</a:t>
            </a:r>
          </a:p>
          <a:p>
            <a:pPr lvl="1"/>
            <a:r>
              <a:rPr lang="en-US" altLang="en-US" dirty="0" smtClean="0"/>
              <a:t>identify potential effect modifiers (next week)</a:t>
            </a:r>
          </a:p>
          <a:p>
            <a:pPr lvl="1"/>
            <a:r>
              <a:rPr lang="en-US" altLang="en-US" b="1" dirty="0" smtClean="0"/>
              <a:t>a concrete mechanism by which colleagues can communicate about a problem</a:t>
            </a:r>
            <a:endParaRPr lang="en-US" altLang="en-US" sz="2400" dirty="0" smtClean="0"/>
          </a:p>
          <a:p>
            <a:r>
              <a:rPr lang="en-US" altLang="en-US" sz="2400" dirty="0" smtClean="0"/>
              <a:t>Challenge of DAGs is whether we know system well enough to draw the right DAG</a:t>
            </a:r>
          </a:p>
          <a:p>
            <a:pPr lvl="1"/>
            <a:r>
              <a:rPr lang="en-US" altLang="en-US" sz="1800" dirty="0" smtClean="0"/>
              <a:t>Before starting work, spend a few weeks in the library</a:t>
            </a:r>
          </a:p>
          <a:p>
            <a:endParaRPr lang="en-US" altLang="en-US" sz="18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smtClean="0"/>
              <a:t>Extra Slides Referred to in Lecture</a:t>
            </a:r>
          </a:p>
        </p:txBody>
      </p:sp>
      <p:sp>
        <p:nvSpPr>
          <p:cNvPr id="81923" name="Rectangle 3"/>
          <p:cNvSpPr>
            <a:spLocks noGrp="1" noChangeArrowheads="1"/>
          </p:cNvSpPr>
          <p:nvPr>
            <p:ph type="body" idx="1"/>
          </p:nvPr>
        </p:nvSpPr>
        <p:spPr/>
        <p:txBody>
          <a:bodyPr/>
          <a:lstStyle/>
          <a:p>
            <a:endParaRPr lang="en-US" alt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0553" name="Text Box 9"/>
          <p:cNvSpPr txBox="1">
            <a:spLocks noChangeArrowheads="1"/>
          </p:cNvSpPr>
          <p:nvPr/>
        </p:nvSpPr>
        <p:spPr bwMode="auto">
          <a:xfrm flipH="1">
            <a:off x="762000" y="-228600"/>
            <a:ext cx="5486400" cy="123110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400" dirty="0">
              <a:solidFill>
                <a:schemeClr val="tx1"/>
              </a:solidFill>
            </a:endParaRPr>
          </a:p>
          <a:p>
            <a:r>
              <a:rPr lang="en-US" altLang="en-US" dirty="0" smtClean="0">
                <a:solidFill>
                  <a:schemeClr val="tx1"/>
                </a:solidFill>
              </a:rPr>
              <a:t>How the Narrative Criteria for Confounding Fail</a:t>
            </a:r>
            <a:endParaRPr lang="en-US" altLang="en-US" sz="1600" b="0" dirty="0"/>
          </a:p>
        </p:txBody>
      </p:sp>
      <p:sp>
        <p:nvSpPr>
          <p:cNvPr id="242697" name="Rectangle 10"/>
          <p:cNvSpPr>
            <a:spLocks noChangeArrowheads="1"/>
          </p:cNvSpPr>
          <p:nvPr/>
        </p:nvSpPr>
        <p:spPr bwMode="auto">
          <a:xfrm>
            <a:off x="76200" y="10668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smtClean="0">
                <a:solidFill>
                  <a:schemeClr val="tx1"/>
                </a:solidFill>
              </a:rPr>
              <a:t>Traditional Narrative Criteria</a:t>
            </a:r>
            <a:endParaRPr lang="en-US" altLang="en-US" sz="2000" b="0" u="sng" dirty="0">
              <a:solidFill>
                <a:schemeClr val="tx1"/>
              </a:solidFill>
            </a:endParaRPr>
          </a:p>
          <a:p>
            <a:pPr marL="457200" indent="-457200" algn="l">
              <a:lnSpc>
                <a:spcPct val="90000"/>
              </a:lnSpc>
              <a:buFont typeface="+mj-lt"/>
              <a:buAutoNum type="arabicPeriod"/>
            </a:pPr>
            <a:r>
              <a:rPr lang="en-US" altLang="en-US" sz="2000" b="0" dirty="0" smtClean="0"/>
              <a:t>Be associated with the exposure under study in the source population</a:t>
            </a:r>
          </a:p>
          <a:p>
            <a:pPr marL="457200" indent="-457200" algn="l">
              <a:lnSpc>
                <a:spcPct val="90000"/>
              </a:lnSpc>
              <a:buFont typeface="+mj-lt"/>
              <a:buAutoNum type="arabicPeriod"/>
            </a:pPr>
            <a:r>
              <a:rPr lang="en-US" altLang="en-US" sz="2000" b="0" dirty="0" smtClean="0"/>
              <a:t>Be a risk factor for the outcome</a:t>
            </a:r>
          </a:p>
          <a:p>
            <a:pPr marL="457200" indent="-457200" algn="l">
              <a:lnSpc>
                <a:spcPct val="90000"/>
              </a:lnSpc>
              <a:buFont typeface="+mj-lt"/>
              <a:buAutoNum type="arabicPeriod"/>
            </a:pPr>
            <a:r>
              <a:rPr lang="en-US" altLang="en-US" sz="2000" b="0" dirty="0" smtClean="0"/>
              <a:t>Not be affected by (caused by) the exposure or the  outcome   </a:t>
            </a:r>
            <a:endParaRPr lang="en-US" altLang="en-US" sz="2000" b="0" dirty="0" smtClean="0"/>
          </a:p>
        </p:txBody>
      </p:sp>
      <p:grpSp>
        <p:nvGrpSpPr>
          <p:cNvPr id="2" name="Group 1"/>
          <p:cNvGrpSpPr/>
          <p:nvPr/>
        </p:nvGrpSpPr>
        <p:grpSpPr>
          <a:xfrm>
            <a:off x="152400" y="3168650"/>
            <a:ext cx="5334000" cy="1968530"/>
            <a:chOff x="609600" y="3505200"/>
            <a:chExt cx="5334000" cy="1968530"/>
          </a:xfrm>
        </p:grpSpPr>
        <p:sp>
          <p:nvSpPr>
            <p:cNvPr id="1260546"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50" name="Text Box 6"/>
            <p:cNvSpPr txBox="1">
              <a:spLocks noChangeArrowheads="1"/>
            </p:cNvSpPr>
            <p:nvPr/>
          </p:nvSpPr>
          <p:spPr bwMode="auto">
            <a:xfrm>
              <a:off x="3048000" y="50736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2000" dirty="0"/>
                <a:t>?</a:t>
              </a:r>
            </a:p>
          </p:txBody>
        </p:sp>
        <p:sp>
          <p:nvSpPr>
            <p:cNvPr id="1260551"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6"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26056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grpSp>
      <p:sp>
        <p:nvSpPr>
          <p:cNvPr id="242706" name="Rectangle 26"/>
          <p:cNvSpPr>
            <a:spLocks noChangeArrowheads="1"/>
          </p:cNvSpPr>
          <p:nvPr/>
        </p:nvSpPr>
        <p:spPr bwMode="auto">
          <a:xfrm>
            <a:off x="76200" y="80010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2708" name="Rectangle 10"/>
          <p:cNvSpPr>
            <a:spLocks noChangeArrowheads="1"/>
          </p:cNvSpPr>
          <p:nvPr/>
        </p:nvSpPr>
        <p:spPr bwMode="auto">
          <a:xfrm>
            <a:off x="152400" y="52578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algn="l">
              <a:lnSpc>
                <a:spcPct val="70000"/>
              </a:lnSpc>
              <a:spcBef>
                <a:spcPct val="20000"/>
              </a:spcBef>
              <a:spcAft>
                <a:spcPct val="50000"/>
              </a:spcAft>
              <a:buClr>
                <a:schemeClr val="accent2"/>
              </a:buClr>
              <a:buSzPct val="75000"/>
              <a:buFont typeface="Symbol" pitchFamily="18" charset="2"/>
              <a:buNone/>
            </a:pPr>
            <a:r>
              <a:rPr lang="en-US" altLang="en-US" sz="2000" b="0" u="sng" dirty="0" smtClean="0">
                <a:solidFill>
                  <a:schemeClr val="tx1"/>
                </a:solidFill>
              </a:rPr>
              <a:t>Revised Narrative Criteria</a:t>
            </a:r>
            <a:endParaRPr lang="en-US" altLang="en-US" sz="2000" b="0" u="sng" dirty="0">
              <a:solidFill>
                <a:schemeClr val="tx1"/>
              </a:solidFill>
            </a:endParaRPr>
          </a:p>
          <a:p>
            <a:pPr marL="0" indent="0" algn="l">
              <a:spcBef>
                <a:spcPct val="20000"/>
              </a:spcBef>
              <a:spcAft>
                <a:spcPct val="50000"/>
              </a:spcAft>
              <a:buClr>
                <a:schemeClr val="accent2"/>
              </a:buClr>
              <a:buSzPct val="75000"/>
            </a:pPr>
            <a:r>
              <a:rPr lang="en-US" altLang="en-US" sz="2000" b="0" dirty="0" smtClean="0">
                <a:solidFill>
                  <a:schemeClr val="tx1"/>
                </a:solidFill>
              </a:rPr>
              <a:t>2.  Must cause the outcome </a:t>
            </a:r>
            <a:endParaRPr lang="en-US" altLang="en-US" sz="2000" b="0" dirty="0">
              <a:solidFill>
                <a:schemeClr val="tx1"/>
              </a:solidFill>
            </a:endParaRPr>
          </a:p>
        </p:txBody>
      </p:sp>
      <p:sp>
        <p:nvSpPr>
          <p:cNvPr id="3" name="TextBox 2"/>
          <p:cNvSpPr txBox="1"/>
          <p:nvPr/>
        </p:nvSpPr>
        <p:spPr>
          <a:xfrm>
            <a:off x="5029200" y="3242608"/>
            <a:ext cx="1790700" cy="1938992"/>
          </a:xfrm>
          <a:prstGeom prst="rect">
            <a:avLst/>
          </a:prstGeom>
          <a:noFill/>
        </p:spPr>
        <p:txBody>
          <a:bodyPr wrap="square" rtlCol="0">
            <a:spAutoFit/>
          </a:bodyPr>
          <a:lstStyle/>
          <a:p>
            <a:r>
              <a:rPr lang="en-US" sz="2000" dirty="0" smtClean="0">
                <a:solidFill>
                  <a:srgbClr val="FF0000"/>
                </a:solidFill>
              </a:rPr>
              <a:t>X meets the narrative criteria but DAG shows it is not a confounder</a:t>
            </a:r>
            <a:endParaRPr lang="en-US" sz="2000" dirty="0">
              <a:solidFill>
                <a:srgbClr val="FF0000"/>
              </a:solidFill>
            </a:endParaRPr>
          </a:p>
        </p:txBody>
      </p:sp>
      <p:grpSp>
        <p:nvGrpSpPr>
          <p:cNvPr id="19" name="Group 18"/>
          <p:cNvGrpSpPr/>
          <p:nvPr/>
        </p:nvGrpSpPr>
        <p:grpSpPr>
          <a:xfrm>
            <a:off x="152400" y="5911850"/>
            <a:ext cx="5334000" cy="1968530"/>
            <a:chOff x="609600" y="3505200"/>
            <a:chExt cx="5334000" cy="1968530"/>
          </a:xfrm>
        </p:grpSpPr>
        <p:sp>
          <p:nvSpPr>
            <p:cNvPr id="20"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Y</a:t>
              </a:r>
              <a:endParaRPr lang="en-US" altLang="en-US" sz="1600" b="0" dirty="0"/>
            </a:p>
          </p:txBody>
        </p:sp>
        <p:sp>
          <p:nvSpPr>
            <p:cNvPr id="21"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2" name="Text Box 6"/>
            <p:cNvSpPr txBox="1">
              <a:spLocks noChangeArrowheads="1"/>
            </p:cNvSpPr>
            <p:nvPr/>
          </p:nvSpPr>
          <p:spPr bwMode="auto">
            <a:xfrm>
              <a:off x="3048000" y="5073620"/>
              <a:ext cx="6858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2000" dirty="0"/>
                <a:t>?</a:t>
              </a:r>
            </a:p>
          </p:txBody>
        </p:sp>
        <p:sp>
          <p:nvSpPr>
            <p:cNvPr id="23"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E</a:t>
              </a:r>
              <a:endParaRPr lang="en-US" altLang="en-US" sz="1600" b="0" dirty="0"/>
            </a:p>
          </p:txBody>
        </p:sp>
        <p:sp>
          <p:nvSpPr>
            <p:cNvPr id="24"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D</a:t>
              </a:r>
              <a:endParaRPr lang="en-US" altLang="en-US" sz="1600" b="0" dirty="0"/>
            </a:p>
          </p:txBody>
        </p:sp>
        <p:sp>
          <p:nvSpPr>
            <p:cNvPr id="25"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X</a:t>
              </a:r>
              <a:endParaRPr lang="en-US" altLang="en-US" sz="1600" b="0" dirty="0"/>
            </a:p>
          </p:txBody>
        </p:sp>
        <p:sp>
          <p:nvSpPr>
            <p:cNvPr id="26"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solidFill>
                    <a:schemeClr val="tx1"/>
                  </a:solidFill>
                </a:rPr>
                <a:t>W</a:t>
              </a:r>
              <a:endParaRPr lang="en-US" altLang="en-US" sz="1600" b="0" dirty="0"/>
            </a:p>
          </p:txBody>
        </p:sp>
        <p:sp>
          <p:nvSpPr>
            <p:cNvPr id="27"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8"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9"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grpSp>
      <p:sp>
        <p:nvSpPr>
          <p:cNvPr id="30" name="Line 4"/>
          <p:cNvSpPr>
            <a:spLocks noChangeShapeType="1"/>
          </p:cNvSpPr>
          <p:nvPr/>
        </p:nvSpPr>
        <p:spPr bwMode="auto">
          <a:xfrm>
            <a:off x="1584325" y="735965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1" name="Line 4"/>
          <p:cNvSpPr>
            <a:spLocks noChangeShapeType="1"/>
          </p:cNvSpPr>
          <p:nvPr/>
        </p:nvSpPr>
        <p:spPr bwMode="auto">
          <a:xfrm>
            <a:off x="2664343" y="6837139"/>
            <a:ext cx="1793357" cy="33805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32" name="TextBox 31"/>
          <p:cNvSpPr txBox="1"/>
          <p:nvPr/>
        </p:nvSpPr>
        <p:spPr>
          <a:xfrm>
            <a:off x="4953000" y="5867643"/>
            <a:ext cx="1790700" cy="2862322"/>
          </a:xfrm>
          <a:prstGeom prst="rect">
            <a:avLst/>
          </a:prstGeom>
          <a:noFill/>
        </p:spPr>
        <p:txBody>
          <a:bodyPr wrap="square" rtlCol="0">
            <a:spAutoFit/>
          </a:bodyPr>
          <a:lstStyle/>
          <a:p>
            <a:r>
              <a:rPr lang="en-US" sz="2000" dirty="0" smtClean="0">
                <a:solidFill>
                  <a:srgbClr val="FF0000"/>
                </a:solidFill>
              </a:rPr>
              <a:t>X meets the narrative criteria but DAG shows how conditioning on it would result in collider bias</a:t>
            </a:r>
            <a:endParaRPr lang="en-US" sz="2000" dirty="0">
              <a:solidFill>
                <a:srgbClr val="FF0000"/>
              </a:solidFill>
            </a:endParaRPr>
          </a:p>
        </p:txBody>
      </p:sp>
    </p:spTree>
    <p:extLst>
      <p:ext uri="{BB962C8B-B14F-4D97-AF65-F5344CB8AC3E}">
        <p14:creationId xmlns:p14="http://schemas.microsoft.com/office/powerpoint/2010/main" val="136693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Nightlights</a:t>
            </a:r>
          </a:p>
        </p:txBody>
      </p:sp>
      <p:sp>
        <p:nvSpPr>
          <p:cNvPr id="24579" name="Rectangle 3"/>
          <p:cNvSpPr>
            <a:spLocks noGrp="1" noChangeArrowheads="1"/>
          </p:cNvSpPr>
          <p:nvPr>
            <p:ph type="body" idx="1"/>
          </p:nvPr>
        </p:nvSpPr>
        <p:spPr/>
        <p:txBody>
          <a:bodyPr/>
          <a:lstStyle/>
          <a:p>
            <a:endParaRPr lang="en-US" altLang="en-US" dirty="0" smtClean="0"/>
          </a:p>
        </p:txBody>
      </p:sp>
      <p:pic>
        <p:nvPicPr>
          <p:cNvPr id="24580" name="Picture 4" descr="DSC00006"/>
          <p:cNvPicPr>
            <a:picLocks noChangeAspect="1" noChangeArrowheads="1"/>
          </p:cNvPicPr>
          <p:nvPr/>
        </p:nvPicPr>
        <p:blipFill>
          <a:blip r:embed="rId3">
            <a:lum bright="20000" contrast="22000"/>
            <a:extLst>
              <a:ext uri="{28A0092B-C50C-407E-A947-70E740481C1C}">
                <a14:useLocalDpi xmlns:a14="http://schemas.microsoft.com/office/drawing/2010/main" val="0"/>
              </a:ext>
            </a:extLst>
          </a:blip>
          <a:srcRect l="21666" t="20000" r="22501" b="2222"/>
          <a:stretch>
            <a:fillRect/>
          </a:stretch>
        </p:blipFill>
        <p:spPr bwMode="auto">
          <a:xfrm>
            <a:off x="381000" y="762000"/>
            <a:ext cx="6019800"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037" name="Text Box 5"/>
          <p:cNvSpPr txBox="1">
            <a:spLocks noChangeArrowheads="1"/>
          </p:cNvSpPr>
          <p:nvPr/>
        </p:nvSpPr>
        <p:spPr bwMode="auto">
          <a:xfrm>
            <a:off x="304800" y="7543800"/>
            <a:ext cx="60960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Let there be light!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09600" y="-76200"/>
            <a:ext cx="5830888" cy="1066800"/>
          </a:xfrm>
        </p:spPr>
        <p:txBody>
          <a:bodyPr/>
          <a:lstStyle/>
          <a:p>
            <a:r>
              <a:rPr lang="en-US" altLang="en-US" dirty="0" smtClean="0"/>
              <a:t>DAGs point out special issue when estimating direct effects</a:t>
            </a:r>
          </a:p>
        </p:txBody>
      </p:sp>
      <p:sp>
        <p:nvSpPr>
          <p:cNvPr id="77827" name="Rectangle 3"/>
          <p:cNvSpPr>
            <a:spLocks noGrp="1" noChangeArrowheads="1"/>
          </p:cNvSpPr>
          <p:nvPr>
            <p:ph type="body" idx="1"/>
          </p:nvPr>
        </p:nvSpPr>
        <p:spPr>
          <a:xfrm>
            <a:off x="-76200" y="914400"/>
            <a:ext cx="6705600" cy="6781800"/>
          </a:xfrm>
        </p:spPr>
        <p:txBody>
          <a:bodyPr/>
          <a:lstStyle/>
          <a:p>
            <a:r>
              <a:rPr lang="en-US" altLang="en-US" dirty="0" smtClean="0"/>
              <a:t>RQ: Does aspirin prevent CHD in a pathway other than through platelet aggregation</a:t>
            </a:r>
          </a:p>
          <a:p>
            <a:pPr lvl="1"/>
            <a:r>
              <a:rPr lang="en-US" altLang="en-US" dirty="0" smtClean="0"/>
              <a:t>Assumes no common cause of platelet </a:t>
            </a:r>
            <a:r>
              <a:rPr lang="en-US" altLang="en-US" dirty="0" smtClean="0"/>
              <a:t>agg</a:t>
            </a:r>
            <a:r>
              <a:rPr lang="en-US" altLang="en-US" dirty="0" smtClean="0"/>
              <a:t>. &amp; CHD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b="1" dirty="0" smtClean="0"/>
          </a:p>
          <a:p>
            <a:pPr lvl="1">
              <a:buFontTx/>
              <a:buNone/>
            </a:pPr>
            <a:endParaRPr lang="en-US" altLang="en-US" sz="600" dirty="0" smtClean="0"/>
          </a:p>
          <a:p>
            <a:pPr lvl="1">
              <a:buFontTx/>
              <a:buNone/>
            </a:pPr>
            <a:r>
              <a:rPr lang="en-US" altLang="en-US" dirty="0" smtClean="0"/>
              <a:t>But if</a:t>
            </a:r>
          </a:p>
          <a:p>
            <a:pPr lvl="1"/>
            <a:r>
              <a:rPr lang="en-US" altLang="en-US" dirty="0" smtClean="0"/>
              <a:t>Assume common cause (e.g., genetic component)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sz="800" dirty="0" smtClean="0"/>
          </a:p>
          <a:p>
            <a:pPr lvl="1"/>
            <a:endParaRPr lang="en-US" altLang="en-US" dirty="0" smtClean="0"/>
          </a:p>
          <a:p>
            <a:pPr lvl="1"/>
            <a:r>
              <a:rPr lang="en-US" altLang="en-US" dirty="0" smtClean="0"/>
              <a:t>Need other statistical methods, besides conditioning, to resolve (e.g., inverse weighting)</a:t>
            </a:r>
          </a:p>
        </p:txBody>
      </p:sp>
      <p:sp>
        <p:nvSpPr>
          <p:cNvPr id="1239044" name="Text Box 4"/>
          <p:cNvSpPr txBox="1">
            <a:spLocks noChangeArrowheads="1"/>
          </p:cNvSpPr>
          <p:nvPr/>
        </p:nvSpPr>
        <p:spPr bwMode="auto">
          <a:xfrm>
            <a:off x="990600" y="3200400"/>
            <a:ext cx="1295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Aspirin</a:t>
            </a:r>
          </a:p>
        </p:txBody>
      </p:sp>
      <p:sp>
        <p:nvSpPr>
          <p:cNvPr id="1239045" name="Text Box 5"/>
          <p:cNvSpPr txBox="1">
            <a:spLocks noChangeArrowheads="1"/>
          </p:cNvSpPr>
          <p:nvPr/>
        </p:nvSpPr>
        <p:spPr bwMode="auto">
          <a:xfrm>
            <a:off x="4876800" y="3048000"/>
            <a:ext cx="1905000" cy="10064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t>Coronary Heart Disease (CHD)</a:t>
            </a:r>
          </a:p>
        </p:txBody>
      </p:sp>
      <p:sp>
        <p:nvSpPr>
          <p:cNvPr id="1239046" name="Text Box 6"/>
          <p:cNvSpPr txBox="1">
            <a:spLocks noChangeArrowheads="1"/>
          </p:cNvSpPr>
          <p:nvPr/>
        </p:nvSpPr>
        <p:spPr bwMode="auto">
          <a:xfrm>
            <a:off x="2590800" y="2133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Platelet Aggregation</a:t>
            </a:r>
          </a:p>
        </p:txBody>
      </p:sp>
      <p:sp>
        <p:nvSpPr>
          <p:cNvPr id="1239047" name="Line 7"/>
          <p:cNvSpPr>
            <a:spLocks noChangeShapeType="1"/>
          </p:cNvSpPr>
          <p:nvPr/>
        </p:nvSpPr>
        <p:spPr bwMode="auto">
          <a:xfrm>
            <a:off x="2362200" y="335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39048" name="Text Box 8"/>
          <p:cNvSpPr txBox="1">
            <a:spLocks noChangeArrowheads="1"/>
          </p:cNvSpPr>
          <p:nvPr/>
        </p:nvSpPr>
        <p:spPr bwMode="auto">
          <a:xfrm>
            <a:off x="3124200" y="350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39049" name="Line 9"/>
          <p:cNvSpPr>
            <a:spLocks noChangeShapeType="1"/>
          </p:cNvSpPr>
          <p:nvPr/>
        </p:nvSpPr>
        <p:spPr bwMode="auto">
          <a:xfrm>
            <a:off x="4419600" y="2667000"/>
            <a:ext cx="685800" cy="533400"/>
          </a:xfrm>
          <a:prstGeom prst="line">
            <a:avLst/>
          </a:prstGeom>
          <a:noFill/>
          <a:ln w="381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39050" name="Line 10"/>
          <p:cNvSpPr>
            <a:spLocks noChangeShapeType="1"/>
          </p:cNvSpPr>
          <p:nvPr/>
        </p:nvSpPr>
        <p:spPr bwMode="auto">
          <a:xfrm flipV="1">
            <a:off x="2057400" y="2743200"/>
            <a:ext cx="609600" cy="381000"/>
          </a:xfrm>
          <a:prstGeom prst="line">
            <a:avLst/>
          </a:prstGeom>
          <a:noFill/>
          <a:ln w="381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39051" name="Text Box 11"/>
          <p:cNvSpPr txBox="1">
            <a:spLocks noChangeArrowheads="1"/>
          </p:cNvSpPr>
          <p:nvPr/>
        </p:nvSpPr>
        <p:spPr bwMode="auto">
          <a:xfrm>
            <a:off x="381000" y="69342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Aspirin</a:t>
            </a:r>
          </a:p>
        </p:txBody>
      </p:sp>
      <p:sp>
        <p:nvSpPr>
          <p:cNvPr id="1239052" name="Text Box 12"/>
          <p:cNvSpPr txBox="1">
            <a:spLocks noChangeArrowheads="1"/>
          </p:cNvSpPr>
          <p:nvPr/>
        </p:nvSpPr>
        <p:spPr bwMode="auto">
          <a:xfrm>
            <a:off x="4572000" y="6705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Coronary Heart Disease</a:t>
            </a:r>
          </a:p>
        </p:txBody>
      </p:sp>
      <p:sp>
        <p:nvSpPr>
          <p:cNvPr id="1239053" name="Text Box 13"/>
          <p:cNvSpPr txBox="1">
            <a:spLocks noChangeArrowheads="1"/>
          </p:cNvSpPr>
          <p:nvPr/>
        </p:nvSpPr>
        <p:spPr bwMode="auto">
          <a:xfrm>
            <a:off x="2286000" y="54864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t>Platelet Aggregation</a:t>
            </a:r>
          </a:p>
        </p:txBody>
      </p:sp>
      <p:sp>
        <p:nvSpPr>
          <p:cNvPr id="1239054" name="Line 14"/>
          <p:cNvSpPr>
            <a:spLocks noChangeShapeType="1"/>
          </p:cNvSpPr>
          <p:nvPr/>
        </p:nvSpPr>
        <p:spPr bwMode="auto">
          <a:xfrm>
            <a:off x="2057400" y="716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39055" name="Text Box 15"/>
          <p:cNvSpPr txBox="1">
            <a:spLocks noChangeArrowheads="1"/>
          </p:cNvSpPr>
          <p:nvPr/>
        </p:nvSpPr>
        <p:spPr bwMode="auto">
          <a:xfrm>
            <a:off x="2971800" y="731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1800" dirty="0"/>
              <a:t>?</a:t>
            </a:r>
          </a:p>
        </p:txBody>
      </p:sp>
      <p:sp>
        <p:nvSpPr>
          <p:cNvPr id="1239056" name="Line 16"/>
          <p:cNvSpPr>
            <a:spLocks noChangeShapeType="1"/>
          </p:cNvSpPr>
          <p:nvPr/>
        </p:nvSpPr>
        <p:spPr bwMode="auto">
          <a:xfrm flipV="1">
            <a:off x="1225420" y="6188074"/>
            <a:ext cx="1136780" cy="7461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239057" name="Line 17"/>
          <p:cNvSpPr>
            <a:spLocks noChangeShapeType="1"/>
          </p:cNvSpPr>
          <p:nvPr/>
        </p:nvSpPr>
        <p:spPr bwMode="auto">
          <a:xfrm>
            <a:off x="3581400" y="6248400"/>
            <a:ext cx="914400" cy="4572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39059" name="Text Box 19"/>
          <p:cNvSpPr txBox="1">
            <a:spLocks noChangeArrowheads="1"/>
          </p:cNvSpPr>
          <p:nvPr/>
        </p:nvSpPr>
        <p:spPr bwMode="auto">
          <a:xfrm>
            <a:off x="4648200" y="5105400"/>
            <a:ext cx="1828800" cy="1006475"/>
          </a:xfrm>
          <a:prstGeom prst="rect">
            <a:avLst/>
          </a:prstGeom>
          <a:noFill/>
          <a:ln w="12700">
            <a:noFill/>
            <a:miter lim="800000"/>
            <a:headEnd/>
            <a:tailEnd/>
          </a:ln>
          <a:effectLst>
            <a:outerShdw dist="107763" dir="2700000" algn="ctr" rotWithShape="0">
              <a:schemeClr val="bg2"/>
            </a:outerShdw>
          </a:effectLst>
        </p:spPr>
        <p:txBody>
          <a:bodyPr>
            <a:spAutoFit/>
          </a:bodyPr>
          <a:lstStyle/>
          <a:p>
            <a:pPr>
              <a:defRPr/>
            </a:pPr>
            <a:r>
              <a:rPr lang="en-US" sz="2000" dirty="0">
                <a:solidFill>
                  <a:schemeClr val="accent2"/>
                </a:solidFill>
              </a:rPr>
              <a:t>Genetic factors (not measured)</a:t>
            </a:r>
          </a:p>
        </p:txBody>
      </p:sp>
      <p:sp>
        <p:nvSpPr>
          <p:cNvPr id="1239060" name="Line 20"/>
          <p:cNvSpPr>
            <a:spLocks noChangeShapeType="1"/>
          </p:cNvSpPr>
          <p:nvPr/>
        </p:nvSpPr>
        <p:spPr bwMode="auto">
          <a:xfrm flipH="1" flipV="1">
            <a:off x="4114800" y="5638800"/>
            <a:ext cx="533400" cy="0"/>
          </a:xfrm>
          <a:prstGeom prst="line">
            <a:avLst/>
          </a:prstGeom>
          <a:noFill/>
          <a:ln w="285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39061" name="Line 21"/>
          <p:cNvSpPr>
            <a:spLocks noChangeShapeType="1"/>
          </p:cNvSpPr>
          <p:nvPr/>
        </p:nvSpPr>
        <p:spPr bwMode="auto">
          <a:xfrm>
            <a:off x="5562600" y="6172200"/>
            <a:ext cx="0" cy="304800"/>
          </a:xfrm>
          <a:prstGeom prst="line">
            <a:avLst/>
          </a:prstGeom>
          <a:noFill/>
          <a:ln w="28575">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239062" name="Text Box 22"/>
          <p:cNvSpPr txBox="1">
            <a:spLocks noChangeArrowheads="1"/>
          </p:cNvSpPr>
          <p:nvPr/>
        </p:nvSpPr>
        <p:spPr bwMode="auto">
          <a:xfrm>
            <a:off x="152400" y="4876800"/>
            <a:ext cx="2743200" cy="13112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t>Would be incorrect to stratify OR not to stratify for platelet aggregation</a:t>
            </a:r>
          </a:p>
        </p:txBody>
      </p:sp>
      <p:sp>
        <p:nvSpPr>
          <p:cNvPr id="1239063" name="Text Box 23"/>
          <p:cNvSpPr txBox="1">
            <a:spLocks noChangeArrowheads="1"/>
          </p:cNvSpPr>
          <p:nvPr/>
        </p:nvSpPr>
        <p:spPr bwMode="auto">
          <a:xfrm>
            <a:off x="2667000" y="2057400"/>
            <a:ext cx="1676400" cy="86995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sz="1000" dirty="0"/>
          </a:p>
          <a:p>
            <a:endParaRPr lang="en-US" altLang="en-US" sz="1200" dirty="0"/>
          </a:p>
          <a:p>
            <a:endParaRPr lang="en-US" altLang="en-US" sz="1200" dirty="0"/>
          </a:p>
        </p:txBody>
      </p:sp>
      <p:sp>
        <p:nvSpPr>
          <p:cNvPr id="1239064" name="Text Box 24"/>
          <p:cNvSpPr txBox="1">
            <a:spLocks noChangeArrowheads="1"/>
          </p:cNvSpPr>
          <p:nvPr/>
        </p:nvSpPr>
        <p:spPr bwMode="auto">
          <a:xfrm>
            <a:off x="3200400" y="87630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a:defRPr/>
            </a:pPr>
            <a:r>
              <a:rPr lang="en-US" sz="1400" dirty="0"/>
              <a:t>Cole and Hernan </a:t>
            </a:r>
            <a:r>
              <a:rPr lang="en-US" sz="1400" i="1" dirty="0"/>
              <a:t>IJE</a:t>
            </a:r>
            <a:r>
              <a:rPr lang="en-US" sz="1400" dirty="0"/>
              <a:t> 2002</a:t>
            </a:r>
          </a:p>
        </p:txBody>
      </p:sp>
      <p:sp>
        <p:nvSpPr>
          <p:cNvPr id="2" name="Text Box 4"/>
          <p:cNvSpPr txBox="1">
            <a:spLocks noChangeArrowheads="1"/>
          </p:cNvSpPr>
          <p:nvPr/>
        </p:nvSpPr>
        <p:spPr bwMode="auto">
          <a:xfrm>
            <a:off x="152400" y="22098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l"/>
            <a:r>
              <a:rPr lang="en-US" altLang="en-US" sz="2000" dirty="0"/>
              <a:t>Ok to stratify for platelet </a:t>
            </a:r>
            <a:r>
              <a:rPr lang="en-US" altLang="en-US" sz="2000" dirty="0"/>
              <a:t>agg</a:t>
            </a:r>
            <a:r>
              <a:rPr lang="en-US" altLang="en-US" sz="2000" dirty="0"/>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609600" y="0"/>
            <a:ext cx="5830888" cy="762000"/>
          </a:xfrm>
        </p:spPr>
        <p:txBody>
          <a:bodyPr/>
          <a:lstStyle/>
          <a:p>
            <a:r>
              <a:rPr lang="en-US" altLang="en-US" dirty="0" smtClean="0"/>
              <a:t>CCR5 and HIV Disease Progression</a:t>
            </a:r>
          </a:p>
        </p:txBody>
      </p:sp>
      <p:sp>
        <p:nvSpPr>
          <p:cNvPr id="322563"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117658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defRPr/>
            </a:pPr>
            <a:endParaRPr lang="en-US" dirty="0"/>
          </a:p>
        </p:txBody>
      </p:sp>
      <p:sp>
        <p:nvSpPr>
          <p:cNvPr id="117658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p:txBody>
      </p:sp>
      <p:sp>
        <p:nvSpPr>
          <p:cNvPr id="1176582" name="Text Box 6"/>
          <p:cNvSpPr txBox="1">
            <a:spLocks noChangeArrowheads="1"/>
          </p:cNvSpPr>
          <p:nvPr/>
        </p:nvSpPr>
        <p:spPr bwMode="auto">
          <a:xfrm>
            <a:off x="228600" y="61722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CCR5 (receptor) defect</a:t>
            </a:r>
            <a:endParaRPr lang="en-US" sz="1200" dirty="0"/>
          </a:p>
        </p:txBody>
      </p:sp>
      <p:sp>
        <p:nvSpPr>
          <p:cNvPr id="1176583" name="Text Box 7"/>
          <p:cNvSpPr txBox="1">
            <a:spLocks noChangeArrowheads="1"/>
          </p:cNvSpPr>
          <p:nvPr/>
        </p:nvSpPr>
        <p:spPr bwMode="auto">
          <a:xfrm>
            <a:off x="4724400" y="60960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endParaRPr lang="en-US" sz="1000" dirty="0"/>
          </a:p>
          <a:p>
            <a:pPr>
              <a:defRPr/>
            </a:pPr>
            <a:r>
              <a:rPr lang="en-US" sz="2400" dirty="0"/>
              <a:t>AIDS</a:t>
            </a:r>
            <a:endParaRPr lang="en-US" sz="1200" dirty="0"/>
          </a:p>
          <a:p>
            <a:pPr>
              <a:defRPr/>
            </a:pPr>
            <a:endParaRPr lang="en-US" sz="1200" dirty="0"/>
          </a:p>
        </p:txBody>
      </p:sp>
      <p:sp>
        <p:nvSpPr>
          <p:cNvPr id="1176584" name="Line 8"/>
          <p:cNvSpPr>
            <a:spLocks noChangeShapeType="1"/>
          </p:cNvSpPr>
          <p:nvPr/>
        </p:nvSpPr>
        <p:spPr bwMode="auto">
          <a:xfrm>
            <a:off x="2133600" y="67056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6585"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endParaRPr lang="en-US" dirty="0"/>
          </a:p>
        </p:txBody>
      </p:sp>
      <p:sp>
        <p:nvSpPr>
          <p:cNvPr id="1176588" name="Text Box 12"/>
          <p:cNvSpPr txBox="1">
            <a:spLocks noChangeArrowheads="1"/>
          </p:cNvSpPr>
          <p:nvPr/>
        </p:nvSpPr>
        <p:spPr bwMode="auto">
          <a:xfrm>
            <a:off x="228600" y="914400"/>
            <a:ext cx="63246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Char char="·"/>
              <a:defRPr/>
            </a:pPr>
            <a:endParaRPr lang="en-US" sz="2400" dirty="0"/>
          </a:p>
        </p:txBody>
      </p:sp>
      <p:sp>
        <p:nvSpPr>
          <p:cNvPr id="1176590" name="Text Box 14"/>
          <p:cNvSpPr txBox="1">
            <a:spLocks noChangeArrowheads="1"/>
          </p:cNvSpPr>
          <p:nvPr/>
        </p:nvSpPr>
        <p:spPr bwMode="auto">
          <a:xfrm>
            <a:off x="2514600" y="6477000"/>
            <a:ext cx="1981200" cy="457200"/>
          </a:xfrm>
          <a:prstGeom prst="rect">
            <a:avLst/>
          </a:prstGeom>
          <a:noFill/>
          <a:ln w="28575">
            <a:noFill/>
            <a:miter lim="800000"/>
            <a:headEnd/>
            <a:tailEnd/>
          </a:ln>
          <a:effectLst>
            <a:outerShdw dist="107763" dir="2700000" algn="ctr" rotWithShape="0">
              <a:schemeClr val="bg2"/>
            </a:outerShdw>
          </a:effectLst>
        </p:spPr>
        <p:txBody>
          <a:bodyPr>
            <a:spAutoFit/>
          </a:bodyPr>
          <a:lstStyle/>
          <a:p>
            <a:pPr>
              <a:defRPr/>
            </a:pPr>
            <a:r>
              <a:rPr lang="en-US" sz="2400" dirty="0"/>
              <a:t>CD4 count</a:t>
            </a:r>
          </a:p>
        </p:txBody>
      </p:sp>
      <p:sp>
        <p:nvSpPr>
          <p:cNvPr id="1176591" name="Line 15"/>
          <p:cNvSpPr>
            <a:spLocks noChangeShapeType="1"/>
          </p:cNvSpPr>
          <p:nvPr/>
        </p:nvSpPr>
        <p:spPr bwMode="auto">
          <a:xfrm>
            <a:off x="43434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76597" name="Text Box 21"/>
          <p:cNvSpPr txBox="1">
            <a:spLocks noChangeArrowheads="1"/>
          </p:cNvSpPr>
          <p:nvPr/>
        </p:nvSpPr>
        <p:spPr bwMode="auto">
          <a:xfrm>
            <a:off x="76200" y="4146550"/>
            <a:ext cx="6477000" cy="15525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Char char="·"/>
              <a:defRPr/>
            </a:pPr>
            <a:r>
              <a:rPr lang="en-US" sz="2400" b="0" dirty="0">
                <a:solidFill>
                  <a:schemeClr val="tx1"/>
                </a:solidFill>
              </a:rPr>
              <a:t>How should CD4 count be handled in assessing the association between CCR5 defect status and progression in HIV disease to AIDS? </a:t>
            </a:r>
            <a:endParaRPr lang="en-US" sz="2400" dirty="0"/>
          </a:p>
        </p:txBody>
      </p:sp>
      <p:sp>
        <p:nvSpPr>
          <p:cNvPr id="1176598" name="Text Box 22"/>
          <p:cNvSpPr txBox="1">
            <a:spLocks noChangeArrowheads="1"/>
          </p:cNvSpPr>
          <p:nvPr/>
        </p:nvSpPr>
        <p:spPr bwMode="auto">
          <a:xfrm>
            <a:off x="76200" y="914400"/>
            <a:ext cx="6324600" cy="3049588"/>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Char char="·"/>
              <a:defRPr/>
            </a:pPr>
            <a:r>
              <a:rPr lang="en-US" sz="2400" b="0" dirty="0">
                <a:solidFill>
                  <a:schemeClr val="tx1"/>
                </a:solidFill>
              </a:rPr>
              <a:t>CCR5: the human cellular receptor for HIV –found on CD4 cells</a:t>
            </a:r>
          </a:p>
          <a:p>
            <a:pPr marL="171450" indent="-171450" algn="l">
              <a:spcBef>
                <a:spcPct val="20000"/>
              </a:spcBef>
              <a:spcAft>
                <a:spcPct val="50000"/>
              </a:spcAft>
              <a:buClr>
                <a:schemeClr val="accent2"/>
              </a:buClr>
              <a:buSzPct val="75000"/>
              <a:buFont typeface="Symbol" pitchFamily="18" charset="2"/>
              <a:buChar char="·"/>
              <a:defRPr/>
            </a:pPr>
            <a:r>
              <a:rPr lang="en-US" sz="2400" b="0" dirty="0">
                <a:solidFill>
                  <a:schemeClr val="tx1"/>
                </a:solidFill>
              </a:rPr>
              <a:t>Genetic defects in CCR5 now described</a:t>
            </a:r>
          </a:p>
          <a:p>
            <a:pPr lvl="1" algn="l">
              <a:spcBef>
                <a:spcPct val="20000"/>
              </a:spcBef>
              <a:spcAft>
                <a:spcPct val="50000"/>
              </a:spcAft>
              <a:buClr>
                <a:schemeClr val="accent2"/>
              </a:buClr>
              <a:buSzPct val="75000"/>
              <a:buFont typeface="Symbol" pitchFamily="18" charset="2"/>
              <a:buNone/>
              <a:defRPr/>
            </a:pPr>
            <a:r>
              <a:rPr lang="en-US" sz="2400" b="0" dirty="0">
                <a:solidFill>
                  <a:schemeClr val="tx1"/>
                </a:solidFill>
              </a:rPr>
              <a:t>- Are genetic defects in CCR5 associated with slower progression to AIDS?</a:t>
            </a:r>
          </a:p>
          <a:p>
            <a:pPr marL="171450" indent="-171450" algn="l">
              <a:spcBef>
                <a:spcPct val="20000"/>
              </a:spcBef>
              <a:spcAft>
                <a:spcPct val="50000"/>
              </a:spcAft>
              <a:buClr>
                <a:schemeClr val="accent2"/>
              </a:buClr>
              <a:buSzPct val="75000"/>
              <a:buFont typeface="Symbol" pitchFamily="18" charset="2"/>
              <a:buChar char="·"/>
              <a:defRPr/>
            </a:pPr>
            <a:r>
              <a:rPr lang="en-US" sz="2400" b="0" dirty="0">
                <a:solidFill>
                  <a:schemeClr val="tx1"/>
                </a:solidFill>
              </a:rPr>
              <a:t>CD4 count potent predictor of time-to-AIDS</a:t>
            </a:r>
            <a:endParaRPr lang="en-US" sz="2400" dirty="0"/>
          </a:p>
        </p:txBody>
      </p:sp>
      <p:sp>
        <p:nvSpPr>
          <p:cNvPr id="1176599" name="Line 23"/>
          <p:cNvSpPr>
            <a:spLocks noChangeShapeType="1"/>
          </p:cNvSpPr>
          <p:nvPr/>
        </p:nvSpPr>
        <p:spPr bwMode="auto">
          <a:xfrm>
            <a:off x="2286000" y="6705600"/>
            <a:ext cx="2590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1176600" name="Text Box 24"/>
          <p:cNvSpPr txBox="1">
            <a:spLocks noChangeArrowheads="1"/>
          </p:cNvSpPr>
          <p:nvPr/>
        </p:nvSpPr>
        <p:spPr bwMode="auto">
          <a:xfrm>
            <a:off x="3200400" y="69342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P spid="117659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idx="4294967295"/>
          </p:nvPr>
        </p:nvSpPr>
        <p:spPr>
          <a:xfrm>
            <a:off x="609600" y="0"/>
            <a:ext cx="5830888" cy="762000"/>
          </a:xfrm>
        </p:spPr>
        <p:txBody>
          <a:bodyPr/>
          <a:lstStyle/>
          <a:p>
            <a:r>
              <a:rPr lang="en-US" altLang="en-US" dirty="0" smtClean="0"/>
              <a:t>CCR5 and HIV Disease Progression</a:t>
            </a:r>
          </a:p>
        </p:txBody>
      </p:sp>
      <p:sp>
        <p:nvSpPr>
          <p:cNvPr id="324611"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96154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defRPr/>
            </a:pPr>
            <a:endParaRPr lang="en-US" dirty="0"/>
          </a:p>
        </p:txBody>
      </p:sp>
      <p:sp>
        <p:nvSpPr>
          <p:cNvPr id="96154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p:txBody>
      </p:sp>
      <p:sp>
        <p:nvSpPr>
          <p:cNvPr id="961542" name="Text Box 6"/>
          <p:cNvSpPr txBox="1">
            <a:spLocks noChangeArrowheads="1"/>
          </p:cNvSpPr>
          <p:nvPr/>
        </p:nvSpPr>
        <p:spPr bwMode="auto">
          <a:xfrm>
            <a:off x="228600" y="67056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CCR5 (receptor) defect</a:t>
            </a:r>
            <a:endParaRPr lang="en-US" sz="1200" dirty="0"/>
          </a:p>
        </p:txBody>
      </p:sp>
      <p:sp>
        <p:nvSpPr>
          <p:cNvPr id="961543" name="Text Box 7"/>
          <p:cNvSpPr txBox="1">
            <a:spLocks noChangeArrowheads="1"/>
          </p:cNvSpPr>
          <p:nvPr/>
        </p:nvSpPr>
        <p:spPr bwMode="auto">
          <a:xfrm>
            <a:off x="4419600" y="66294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endParaRPr lang="en-US" sz="1000" dirty="0"/>
          </a:p>
          <a:p>
            <a:pPr>
              <a:defRPr/>
            </a:pPr>
            <a:r>
              <a:rPr lang="en-US" sz="2400" dirty="0"/>
              <a:t>AIDS</a:t>
            </a:r>
            <a:endParaRPr lang="en-US" sz="1200" dirty="0"/>
          </a:p>
          <a:p>
            <a:pPr>
              <a:defRPr/>
            </a:pPr>
            <a:endParaRPr lang="en-US" sz="1200" dirty="0"/>
          </a:p>
        </p:txBody>
      </p:sp>
      <p:sp>
        <p:nvSpPr>
          <p:cNvPr id="961546" name="Line 10"/>
          <p:cNvSpPr>
            <a:spLocks noChangeShapeType="1"/>
          </p:cNvSpPr>
          <p:nvPr/>
        </p:nvSpPr>
        <p:spPr bwMode="auto">
          <a:xfrm>
            <a:off x="2133600" y="72390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961548" name="Text Box 12"/>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endParaRPr lang="en-US" dirty="0"/>
          </a:p>
        </p:txBody>
      </p:sp>
      <p:sp>
        <p:nvSpPr>
          <p:cNvPr id="961549" name="Text Box 13"/>
          <p:cNvSpPr txBox="1">
            <a:spLocks noChangeArrowheads="1"/>
          </p:cNvSpPr>
          <p:nvPr/>
        </p:nvSpPr>
        <p:spPr bwMode="auto">
          <a:xfrm>
            <a:off x="76200" y="4038600"/>
            <a:ext cx="6477000" cy="112712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Char char="·"/>
              <a:defRPr/>
            </a:pPr>
            <a:r>
              <a:rPr lang="en-US" sz="2200" b="0" dirty="0">
                <a:solidFill>
                  <a:schemeClr val="tx1"/>
                </a:solidFill>
              </a:rPr>
              <a:t>How should CD4 count be handled in assessing the association between CCR5 defect status and progression in HIV disease to AIDS?</a:t>
            </a:r>
            <a:r>
              <a:rPr lang="en-US" sz="2400" b="0" dirty="0">
                <a:solidFill>
                  <a:schemeClr val="tx1"/>
                </a:solidFill>
              </a:rPr>
              <a:t> </a:t>
            </a:r>
            <a:endParaRPr lang="en-US" sz="2400" dirty="0"/>
          </a:p>
        </p:txBody>
      </p:sp>
      <p:sp>
        <p:nvSpPr>
          <p:cNvPr id="961550" name="Text Box 14"/>
          <p:cNvSpPr txBox="1">
            <a:spLocks noChangeArrowheads="1"/>
          </p:cNvSpPr>
          <p:nvPr/>
        </p:nvSpPr>
        <p:spPr bwMode="auto">
          <a:xfrm>
            <a:off x="2895600" y="7391400"/>
            <a:ext cx="9144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sz="3600" dirty="0"/>
              <a:t>?</a:t>
            </a:r>
            <a:endParaRPr lang="en-US" dirty="0"/>
          </a:p>
        </p:txBody>
      </p:sp>
      <p:sp>
        <p:nvSpPr>
          <p:cNvPr id="961552" name="Text Box 16"/>
          <p:cNvSpPr txBox="1">
            <a:spLocks noChangeArrowheads="1"/>
          </p:cNvSpPr>
          <p:nvPr/>
        </p:nvSpPr>
        <p:spPr bwMode="auto">
          <a:xfrm>
            <a:off x="2362200" y="5334000"/>
            <a:ext cx="1524000" cy="822325"/>
          </a:xfrm>
          <a:prstGeom prst="rect">
            <a:avLst/>
          </a:prstGeom>
          <a:noFill/>
          <a:ln w="28575">
            <a:noFill/>
            <a:miter lim="800000"/>
            <a:headEnd/>
            <a:tailEnd/>
          </a:ln>
          <a:effectLst>
            <a:outerShdw dist="107763" dir="2700000" algn="ctr" rotWithShape="0">
              <a:schemeClr val="bg2"/>
            </a:outerShdw>
          </a:effectLst>
        </p:spPr>
        <p:txBody>
          <a:bodyPr>
            <a:spAutoFit/>
          </a:bodyPr>
          <a:lstStyle/>
          <a:p>
            <a:pPr>
              <a:defRPr/>
            </a:pPr>
            <a:r>
              <a:rPr lang="en-US" sz="2400" dirty="0"/>
              <a:t>CD4 count</a:t>
            </a:r>
          </a:p>
        </p:txBody>
      </p:sp>
      <p:sp>
        <p:nvSpPr>
          <p:cNvPr id="961556" name="Line 20"/>
          <p:cNvSpPr>
            <a:spLocks noChangeShapeType="1"/>
          </p:cNvSpPr>
          <p:nvPr/>
        </p:nvSpPr>
        <p:spPr bwMode="auto">
          <a:xfrm>
            <a:off x="3962400" y="5715000"/>
            <a:ext cx="1219200" cy="11430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961555" name="Line 19"/>
          <p:cNvSpPr>
            <a:spLocks noChangeShapeType="1"/>
          </p:cNvSpPr>
          <p:nvPr/>
        </p:nvSpPr>
        <p:spPr bwMode="auto">
          <a:xfrm flipV="1">
            <a:off x="1752600" y="5715000"/>
            <a:ext cx="914400" cy="9906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961557" name="Text Box 21"/>
          <p:cNvSpPr txBox="1">
            <a:spLocks noChangeArrowheads="1"/>
          </p:cNvSpPr>
          <p:nvPr/>
        </p:nvSpPr>
        <p:spPr bwMode="auto">
          <a:xfrm>
            <a:off x="2514600" y="5257800"/>
            <a:ext cx="1295400" cy="930275"/>
          </a:xfrm>
          <a:prstGeom prst="rect">
            <a:avLst/>
          </a:prstGeom>
          <a:noFill/>
          <a:ln w="76200">
            <a:solidFill>
              <a:srgbClr val="FF0000"/>
            </a:solidFill>
            <a:miter lim="800000"/>
            <a:headEnd/>
            <a:tailEnd/>
          </a:ln>
          <a:effectLst/>
        </p:spPr>
        <p:txBody>
          <a:bodyPr>
            <a:spAutoFit/>
          </a:bodyPr>
          <a:lstStyle/>
          <a:p>
            <a:pPr>
              <a:defRPr/>
            </a:pPr>
            <a:endParaRPr lang="en-US" sz="2000" dirty="0"/>
          </a:p>
          <a:p>
            <a:pPr>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0" y="76200"/>
            <a:ext cx="6858000" cy="457200"/>
          </a:xfrm>
        </p:spPr>
        <p:txBody>
          <a:bodyPr/>
          <a:lstStyle/>
          <a:p>
            <a:r>
              <a:rPr lang="en-US" altLang="en-US" dirty="0" smtClean="0"/>
              <a:t>Forces us to specify the research question</a:t>
            </a:r>
          </a:p>
        </p:txBody>
      </p:sp>
      <p:sp>
        <p:nvSpPr>
          <p:cNvPr id="326659" name="Rectangle 3"/>
          <p:cNvSpPr>
            <a:spLocks noGrp="1" noChangeArrowheads="1"/>
          </p:cNvSpPr>
          <p:nvPr>
            <p:ph type="body" sz="half" idx="4294967295"/>
          </p:nvPr>
        </p:nvSpPr>
        <p:spPr>
          <a:xfrm>
            <a:off x="609600" y="1676400"/>
            <a:ext cx="2838450" cy="6781800"/>
          </a:xfrm>
        </p:spPr>
        <p:txBody>
          <a:bodyPr/>
          <a:lstStyle/>
          <a:p>
            <a:endParaRPr lang="en-US" altLang="en-US" sz="1800" dirty="0" smtClean="0"/>
          </a:p>
          <a:p>
            <a:endParaRPr lang="en-US" altLang="en-US" sz="1800" dirty="0" smtClean="0"/>
          </a:p>
          <a:p>
            <a:endParaRPr lang="en-US" altLang="en-US" sz="1800" dirty="0" smtClean="0"/>
          </a:p>
          <a:p>
            <a:endParaRPr lang="en-US" altLang="en-US" sz="1800" dirty="0" smtClean="0"/>
          </a:p>
          <a:p>
            <a:pPr algn="ctr">
              <a:buFont typeface="Symbol" pitchFamily="18" charset="2"/>
              <a:buNone/>
            </a:pPr>
            <a:endParaRPr lang="en-US" altLang="en-US" sz="1800" dirty="0" smtClean="0"/>
          </a:p>
        </p:txBody>
      </p:sp>
      <p:sp>
        <p:nvSpPr>
          <p:cNvPr id="1116164"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defRPr/>
            </a:pPr>
            <a:endParaRPr lang="en-US" dirty="0"/>
          </a:p>
        </p:txBody>
      </p:sp>
      <p:sp>
        <p:nvSpPr>
          <p:cNvPr id="1116166" name="Text Box 6"/>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CCR5 defect</a:t>
            </a:r>
            <a:endParaRPr lang="en-US" sz="1200" dirty="0"/>
          </a:p>
        </p:txBody>
      </p:sp>
      <p:sp>
        <p:nvSpPr>
          <p:cNvPr id="1116167" name="Text Box 7"/>
          <p:cNvSpPr txBox="1">
            <a:spLocks noChangeArrowheads="1"/>
          </p:cNvSpPr>
          <p:nvPr/>
        </p:nvSpPr>
        <p:spPr bwMode="auto">
          <a:xfrm>
            <a:off x="2362200" y="5867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 Other mechanisms</a:t>
            </a:r>
          </a:p>
        </p:txBody>
      </p:sp>
      <p:sp>
        <p:nvSpPr>
          <p:cNvPr id="1116168" name="Line 8"/>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6169"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endParaRPr lang="en-US" dirty="0"/>
          </a:p>
        </p:txBody>
      </p:sp>
      <p:sp>
        <p:nvSpPr>
          <p:cNvPr id="1116172" name="Text Box 12"/>
          <p:cNvSpPr txBox="1">
            <a:spLocks noChangeArrowheads="1"/>
          </p:cNvSpPr>
          <p:nvPr/>
        </p:nvSpPr>
        <p:spPr bwMode="auto">
          <a:xfrm>
            <a:off x="2362200" y="2041525"/>
            <a:ext cx="2895600" cy="762000"/>
          </a:xfrm>
          <a:prstGeom prst="rect">
            <a:avLst/>
          </a:prstGeom>
          <a:noFill/>
          <a:ln w="254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200" dirty="0"/>
              <a:t>CD4 count +      Other mechanisms</a:t>
            </a:r>
          </a:p>
        </p:txBody>
      </p:sp>
      <p:sp>
        <p:nvSpPr>
          <p:cNvPr id="1116175" name="Line 15"/>
          <p:cNvSpPr>
            <a:spLocks noChangeShapeType="1"/>
          </p:cNvSpPr>
          <p:nvPr/>
        </p:nvSpPr>
        <p:spPr bwMode="auto">
          <a:xfrm>
            <a:off x="4724400" y="2286000"/>
            <a:ext cx="685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6176" name="Text Box 16"/>
          <p:cNvSpPr txBox="1">
            <a:spLocks noChangeArrowheads="1"/>
          </p:cNvSpPr>
          <p:nvPr/>
        </p:nvSpPr>
        <p:spPr bwMode="auto">
          <a:xfrm>
            <a:off x="4800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AIDS</a:t>
            </a:r>
            <a:endParaRPr lang="en-US" sz="1200" dirty="0"/>
          </a:p>
        </p:txBody>
      </p:sp>
      <p:sp>
        <p:nvSpPr>
          <p:cNvPr id="1116177" name="Line 17"/>
          <p:cNvSpPr>
            <a:spLocks noChangeShapeType="1"/>
          </p:cNvSpPr>
          <p:nvPr/>
        </p:nvSpPr>
        <p:spPr bwMode="auto">
          <a:xfrm>
            <a:off x="0" y="35814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defRPr/>
            </a:pPr>
            <a:endParaRPr lang="en-US" dirty="0"/>
          </a:p>
        </p:txBody>
      </p:sp>
      <p:sp>
        <p:nvSpPr>
          <p:cNvPr id="1116178" name="Text Box 18"/>
          <p:cNvSpPr txBox="1">
            <a:spLocks noChangeArrowheads="1"/>
          </p:cNvSpPr>
          <p:nvPr/>
        </p:nvSpPr>
        <p:spPr bwMode="auto">
          <a:xfrm>
            <a:off x="152400" y="685800"/>
            <a:ext cx="36576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None/>
              <a:defRPr/>
            </a:pPr>
            <a:r>
              <a:rPr lang="en-US" sz="1800" dirty="0">
                <a:solidFill>
                  <a:schemeClr val="tx1"/>
                </a:solidFill>
              </a:rPr>
              <a:t>#1: Do CCR5 defects reduce  progression to AIDS, irrespective of mechanism?</a:t>
            </a:r>
            <a:endParaRPr lang="en-US" sz="1800" dirty="0"/>
          </a:p>
        </p:txBody>
      </p:sp>
      <p:sp>
        <p:nvSpPr>
          <p:cNvPr id="1116179" name="Text Box 19"/>
          <p:cNvSpPr txBox="1">
            <a:spLocks noChangeArrowheads="1"/>
          </p:cNvSpPr>
          <p:nvPr/>
        </p:nvSpPr>
        <p:spPr bwMode="auto">
          <a:xfrm>
            <a:off x="304800" y="594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CCR5 defect</a:t>
            </a:r>
            <a:endParaRPr lang="en-US" sz="1200" dirty="0"/>
          </a:p>
        </p:txBody>
      </p:sp>
      <p:sp>
        <p:nvSpPr>
          <p:cNvPr id="1116181" name="Text Box 21"/>
          <p:cNvSpPr txBox="1">
            <a:spLocks noChangeArrowheads="1"/>
          </p:cNvSpPr>
          <p:nvPr/>
        </p:nvSpPr>
        <p:spPr bwMode="auto">
          <a:xfrm>
            <a:off x="0" y="78486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defRPr/>
            </a:pPr>
            <a:r>
              <a:rPr lang="en-US" sz="1400" dirty="0"/>
              <a:t>Low CD4 count</a:t>
            </a:r>
          </a:p>
        </p:txBody>
      </p:sp>
      <p:sp>
        <p:nvSpPr>
          <p:cNvPr id="1116182" name="Text Box 22"/>
          <p:cNvSpPr txBox="1">
            <a:spLocks noChangeArrowheads="1"/>
          </p:cNvSpPr>
          <p:nvPr/>
        </p:nvSpPr>
        <p:spPr bwMode="auto">
          <a:xfrm>
            <a:off x="4343400" y="58674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AIDS</a:t>
            </a:r>
            <a:endParaRPr lang="en-US" sz="1200" dirty="0"/>
          </a:p>
        </p:txBody>
      </p:sp>
      <p:sp>
        <p:nvSpPr>
          <p:cNvPr id="1116183" name="Line 23"/>
          <p:cNvSpPr>
            <a:spLocks noChangeShapeType="1"/>
          </p:cNvSpPr>
          <p:nvPr/>
        </p:nvSpPr>
        <p:spPr bwMode="auto">
          <a:xfrm>
            <a:off x="2438400" y="6172200"/>
            <a:ext cx="457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6186" name="Line 26"/>
          <p:cNvSpPr>
            <a:spLocks noChangeShapeType="1"/>
          </p:cNvSpPr>
          <p:nvPr/>
        </p:nvSpPr>
        <p:spPr bwMode="auto">
          <a:xfrm>
            <a:off x="4343400" y="6172200"/>
            <a:ext cx="381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6187" name="Text Box 27"/>
          <p:cNvSpPr txBox="1">
            <a:spLocks noChangeArrowheads="1"/>
          </p:cNvSpPr>
          <p:nvPr/>
        </p:nvSpPr>
        <p:spPr bwMode="auto">
          <a:xfrm>
            <a:off x="3733800" y="609600"/>
            <a:ext cx="3048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Do not adjust for CD4 count !</a:t>
            </a:r>
          </a:p>
        </p:txBody>
      </p:sp>
      <p:sp>
        <p:nvSpPr>
          <p:cNvPr id="1116188" name="Line 28"/>
          <p:cNvSpPr>
            <a:spLocks noChangeShapeType="1"/>
          </p:cNvSpPr>
          <p:nvPr/>
        </p:nvSpPr>
        <p:spPr bwMode="auto">
          <a:xfrm flipV="1">
            <a:off x="1524000" y="5264944"/>
            <a:ext cx="1219200" cy="678656"/>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116189" name="Line 29"/>
          <p:cNvSpPr>
            <a:spLocks noChangeShapeType="1"/>
          </p:cNvSpPr>
          <p:nvPr/>
        </p:nvSpPr>
        <p:spPr bwMode="auto">
          <a:xfrm>
            <a:off x="4495800" y="5334000"/>
            <a:ext cx="7620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graphicFrame>
        <p:nvGraphicFramePr>
          <p:cNvPr id="326678" name="Object 30"/>
          <p:cNvGraphicFramePr>
            <a:graphicFrameLocks/>
          </p:cNvGraphicFramePr>
          <p:nvPr>
            <p:ph sz="half" idx="4294967295"/>
          </p:nvPr>
        </p:nvGraphicFramePr>
        <p:xfrm>
          <a:off x="2133600" y="7086600"/>
          <a:ext cx="2438400" cy="1182688"/>
        </p:xfrm>
        <a:graphic>
          <a:graphicData uri="http://schemas.openxmlformats.org/presentationml/2006/ole">
            <mc:AlternateContent xmlns:mc="http://schemas.openxmlformats.org/markup-compatibility/2006">
              <mc:Choice xmlns:v="urn:schemas-microsoft-com:vml" Requires="v">
                <p:oleObj spid="_x0000_s326738" name="Document" r:id="rId4" imgW="3851145" imgH="1867731" progId="Word.Document.8">
                  <p:embed/>
                </p:oleObj>
              </mc:Choice>
              <mc:Fallback>
                <p:oleObj name="Document" r:id="rId4" imgW="3851145" imgH="1867731" progId="Word.Document.8">
                  <p:embed/>
                  <p:pic>
                    <p:nvPicPr>
                      <p:cNvPr id="0" name="Object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0866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79" name="Object 35"/>
          <p:cNvGraphicFramePr>
            <a:graphicFrameLocks/>
          </p:cNvGraphicFramePr>
          <p:nvPr/>
        </p:nvGraphicFramePr>
        <p:xfrm>
          <a:off x="838200" y="8189913"/>
          <a:ext cx="2438400" cy="1182687"/>
        </p:xfrm>
        <a:graphic>
          <a:graphicData uri="http://schemas.openxmlformats.org/presentationml/2006/ole">
            <mc:AlternateContent xmlns:mc="http://schemas.openxmlformats.org/markup-compatibility/2006">
              <mc:Choice xmlns:v="urn:schemas-microsoft-com:vml" Requires="v">
                <p:oleObj spid="_x0000_s326739" name="Document" r:id="rId6" imgW="3851145" imgH="1867731" progId="Word.Document.8">
                  <p:embed/>
                </p:oleObj>
              </mc:Choice>
              <mc:Fallback>
                <p:oleObj name="Document" r:id="rId6" imgW="3851145" imgH="1867731" progId="Word.Document.8">
                  <p:embed/>
                  <p:pic>
                    <p:nvPicPr>
                      <p:cNvPr id="0" name="Object 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189913"/>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80" name="Object 36"/>
          <p:cNvGraphicFramePr>
            <a:graphicFrameLocks/>
          </p:cNvGraphicFramePr>
          <p:nvPr/>
        </p:nvGraphicFramePr>
        <p:xfrm>
          <a:off x="4114800" y="8153400"/>
          <a:ext cx="2438400" cy="1182688"/>
        </p:xfrm>
        <a:graphic>
          <a:graphicData uri="http://schemas.openxmlformats.org/presentationml/2006/ole">
            <mc:AlternateContent xmlns:mc="http://schemas.openxmlformats.org/markup-compatibility/2006">
              <mc:Choice xmlns:v="urn:schemas-microsoft-com:vml" Requires="v">
                <p:oleObj spid="_x0000_s326740" name="Document" r:id="rId8" imgW="3851145" imgH="1867731" progId="Word.Document.8">
                  <p:embed/>
                </p:oleObj>
              </mc:Choice>
              <mc:Fallback>
                <p:oleObj name="Document" r:id="rId8" imgW="3851145" imgH="1867731" progId="Word.Document.8">
                  <p:embed/>
                  <p:pic>
                    <p:nvPicPr>
                      <p:cNvPr id="0" name="Object 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81534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2286000" y="7772400"/>
            <a:ext cx="457200" cy="3048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16202" name="Line 42"/>
          <p:cNvSpPr>
            <a:spLocks noChangeShapeType="1"/>
          </p:cNvSpPr>
          <p:nvPr/>
        </p:nvSpPr>
        <p:spPr bwMode="auto">
          <a:xfrm>
            <a:off x="4114800" y="7772400"/>
            <a:ext cx="609600" cy="3810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16203" name="Text Box 43"/>
          <p:cNvSpPr txBox="1">
            <a:spLocks noChangeArrowheads="1"/>
          </p:cNvSpPr>
          <p:nvPr/>
        </p:nvSpPr>
        <p:spPr bwMode="auto">
          <a:xfrm>
            <a:off x="4191000" y="77724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defRPr/>
            </a:pPr>
            <a:r>
              <a:rPr lang="en-US" sz="1400" dirty="0"/>
              <a:t>High CD4 count</a:t>
            </a:r>
          </a:p>
        </p:txBody>
      </p:sp>
      <p:sp>
        <p:nvSpPr>
          <p:cNvPr id="1116204" name="Text Box 44"/>
          <p:cNvSpPr txBox="1">
            <a:spLocks noChangeArrowheads="1"/>
          </p:cNvSpPr>
          <p:nvPr/>
        </p:nvSpPr>
        <p:spPr bwMode="auto">
          <a:xfrm>
            <a:off x="2362200" y="4953000"/>
            <a:ext cx="2438400" cy="457200"/>
          </a:xfrm>
          <a:prstGeom prst="rect">
            <a:avLst/>
          </a:prstGeom>
          <a:noFill/>
          <a:ln w="25400">
            <a:noFill/>
            <a:miter lim="800000"/>
            <a:headEnd/>
            <a:tailEnd/>
          </a:ln>
          <a:effectLst>
            <a:outerShdw dist="107763" dir="2700000" algn="ctr" rotWithShape="0">
              <a:schemeClr val="bg2"/>
            </a:outerShdw>
          </a:effectLst>
        </p:spPr>
        <p:txBody>
          <a:bodyPr>
            <a:spAutoFit/>
          </a:bodyPr>
          <a:lstStyle/>
          <a:p>
            <a:pPr>
              <a:defRPr/>
            </a:pPr>
            <a:r>
              <a:rPr lang="en-US" sz="2400" dirty="0"/>
              <a:t>CD4 count</a:t>
            </a:r>
          </a:p>
        </p:txBody>
      </p:sp>
      <p:sp>
        <p:nvSpPr>
          <p:cNvPr id="1116205" name="Text Box 45"/>
          <p:cNvSpPr txBox="1">
            <a:spLocks noChangeArrowheads="1"/>
          </p:cNvSpPr>
          <p:nvPr/>
        </p:nvSpPr>
        <p:spPr bwMode="auto">
          <a:xfrm>
            <a:off x="4343400" y="3976688"/>
            <a:ext cx="2362200" cy="5191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dirty="0"/>
              <a:t>Do adjust ! </a:t>
            </a:r>
          </a:p>
        </p:txBody>
      </p:sp>
      <p:sp>
        <p:nvSpPr>
          <p:cNvPr id="1116206" name="Text Box 46"/>
          <p:cNvSpPr txBox="1">
            <a:spLocks noChangeArrowheads="1"/>
          </p:cNvSpPr>
          <p:nvPr/>
        </p:nvSpPr>
        <p:spPr bwMode="auto">
          <a:xfrm>
            <a:off x="76200" y="3962400"/>
            <a:ext cx="41148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None/>
              <a:defRPr/>
            </a:pPr>
            <a:r>
              <a:rPr lang="en-US" sz="1800" dirty="0">
                <a:solidFill>
                  <a:schemeClr val="tx1"/>
                </a:solidFill>
              </a:rPr>
              <a:t>#2: Do CCR5 defects reduce progression to AIDS, independent of their effect on CD4 count?</a:t>
            </a:r>
            <a:endParaRPr lang="en-US" sz="1800" dirty="0"/>
          </a:p>
        </p:txBody>
      </p:sp>
      <p:sp>
        <p:nvSpPr>
          <p:cNvPr id="1116208" name="Text Box 48"/>
          <p:cNvSpPr txBox="1">
            <a:spLocks noChangeArrowheads="1"/>
          </p:cNvSpPr>
          <p:nvPr/>
        </p:nvSpPr>
        <p:spPr bwMode="auto">
          <a:xfrm>
            <a:off x="3429000" y="2743200"/>
            <a:ext cx="9144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400" dirty="0"/>
              <a:t>?</a:t>
            </a:r>
          </a:p>
        </p:txBody>
      </p:sp>
      <p:sp>
        <p:nvSpPr>
          <p:cNvPr id="1116209" name="Text Box 49"/>
          <p:cNvSpPr txBox="1">
            <a:spLocks noChangeArrowheads="1"/>
          </p:cNvSpPr>
          <p:nvPr/>
        </p:nvSpPr>
        <p:spPr bwMode="auto">
          <a:xfrm>
            <a:off x="2971800" y="6553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
        <p:nvSpPr>
          <p:cNvPr id="1119263" name="Text Box 31"/>
          <p:cNvSpPr txBox="1">
            <a:spLocks noChangeArrowheads="1"/>
          </p:cNvSpPr>
          <p:nvPr/>
        </p:nvSpPr>
        <p:spPr bwMode="auto">
          <a:xfrm>
            <a:off x="2362200" y="4876800"/>
            <a:ext cx="2438400" cy="585788"/>
          </a:xfrm>
          <a:prstGeom prst="rect">
            <a:avLst/>
          </a:prstGeom>
          <a:noFill/>
          <a:ln w="66675">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endParaRPr lang="en-US"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idx="4294967295"/>
          </p:nvPr>
        </p:nvSpPr>
        <p:spPr>
          <a:xfrm>
            <a:off x="0" y="304800"/>
            <a:ext cx="6858000" cy="457200"/>
          </a:xfrm>
        </p:spPr>
        <p:txBody>
          <a:bodyPr/>
          <a:lstStyle/>
          <a:p>
            <a:r>
              <a:rPr lang="en-US" altLang="en-US" sz="2200" dirty="0" smtClean="0"/>
              <a:t>Taylor et al. </a:t>
            </a:r>
            <a:r>
              <a:rPr lang="en-US" altLang="en-US" sz="2200" i="1" dirty="0" smtClean="0"/>
              <a:t>JAIDS</a:t>
            </a:r>
            <a:r>
              <a:rPr lang="en-US" altLang="en-US" sz="2200" dirty="0" smtClean="0"/>
              <a:t> 2003</a:t>
            </a:r>
          </a:p>
        </p:txBody>
      </p:sp>
      <p:sp>
        <p:nvSpPr>
          <p:cNvPr id="328707" name="Rectangle 3"/>
          <p:cNvSpPr>
            <a:spLocks noGrp="1" noChangeArrowheads="1"/>
          </p:cNvSpPr>
          <p:nvPr>
            <p:ph type="body" sz="half" idx="4294967295"/>
          </p:nvPr>
        </p:nvSpPr>
        <p:spPr>
          <a:xfrm>
            <a:off x="609600" y="1676400"/>
            <a:ext cx="2838450" cy="6781800"/>
          </a:xfrm>
        </p:spPr>
        <p:txBody>
          <a:bodyPr/>
          <a:lstStyle/>
          <a:p>
            <a:endParaRPr lang="en-US" altLang="en-US" sz="1800" dirty="0" smtClean="0"/>
          </a:p>
          <a:p>
            <a:endParaRPr lang="en-US" altLang="en-US" sz="1800" dirty="0" smtClean="0"/>
          </a:p>
          <a:p>
            <a:endParaRPr lang="en-US" altLang="en-US" sz="1800" dirty="0" smtClean="0"/>
          </a:p>
          <a:p>
            <a:endParaRPr lang="en-US" altLang="en-US" sz="1800" dirty="0" smtClean="0"/>
          </a:p>
          <a:p>
            <a:pPr algn="ctr">
              <a:buFont typeface="Symbol" pitchFamily="18" charset="2"/>
              <a:buNone/>
            </a:pPr>
            <a:endParaRPr lang="en-US" altLang="en-US" sz="1800" dirty="0" smtClean="0"/>
          </a:p>
        </p:txBody>
      </p:sp>
      <p:sp>
        <p:nvSpPr>
          <p:cNvPr id="1119236"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defRPr/>
            </a:pPr>
            <a:endParaRPr lang="en-US" dirty="0"/>
          </a:p>
        </p:txBody>
      </p:sp>
      <p:sp>
        <p:nvSpPr>
          <p:cNvPr id="1119237" name="Text Box 5"/>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CCR5 defect</a:t>
            </a:r>
            <a:endParaRPr lang="en-US" sz="1200" dirty="0"/>
          </a:p>
        </p:txBody>
      </p:sp>
      <p:sp>
        <p:nvSpPr>
          <p:cNvPr id="1119238" name="Text Box 6"/>
          <p:cNvSpPr txBox="1">
            <a:spLocks noChangeArrowheads="1"/>
          </p:cNvSpPr>
          <p:nvPr/>
        </p:nvSpPr>
        <p:spPr bwMode="auto">
          <a:xfrm>
            <a:off x="2590800" y="6248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Other mechanism</a:t>
            </a:r>
          </a:p>
        </p:txBody>
      </p:sp>
      <p:sp>
        <p:nvSpPr>
          <p:cNvPr id="1119239" name="Line 7"/>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9240" name="Text Box 8"/>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endParaRPr lang="en-US" dirty="0"/>
          </a:p>
        </p:txBody>
      </p:sp>
      <p:sp>
        <p:nvSpPr>
          <p:cNvPr id="1119241" name="Text Box 9"/>
          <p:cNvSpPr txBox="1">
            <a:spLocks noChangeArrowheads="1"/>
          </p:cNvSpPr>
          <p:nvPr/>
        </p:nvSpPr>
        <p:spPr bwMode="auto">
          <a:xfrm>
            <a:off x="0" y="48768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None/>
              <a:defRPr/>
            </a:pPr>
            <a:r>
              <a:rPr lang="en-US" sz="2400" b="0" dirty="0">
                <a:solidFill>
                  <a:schemeClr val="tx1"/>
                </a:solidFill>
              </a:rPr>
              <a:t>#2 </a:t>
            </a:r>
            <a:endParaRPr lang="en-US" sz="2400" dirty="0"/>
          </a:p>
        </p:txBody>
      </p:sp>
      <p:sp>
        <p:nvSpPr>
          <p:cNvPr id="1119242" name="Text Box 10"/>
          <p:cNvSpPr txBox="1">
            <a:spLocks noChangeArrowheads="1"/>
          </p:cNvSpPr>
          <p:nvPr/>
        </p:nvSpPr>
        <p:spPr bwMode="auto">
          <a:xfrm>
            <a:off x="3276600" y="6934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1800" dirty="0"/>
              <a:t>?</a:t>
            </a:r>
          </a:p>
        </p:txBody>
      </p:sp>
      <p:sp>
        <p:nvSpPr>
          <p:cNvPr id="1119243" name="Text Box 11"/>
          <p:cNvSpPr txBox="1">
            <a:spLocks noChangeArrowheads="1"/>
          </p:cNvSpPr>
          <p:nvPr/>
        </p:nvSpPr>
        <p:spPr bwMode="auto">
          <a:xfrm>
            <a:off x="2667000" y="2071688"/>
            <a:ext cx="2514600" cy="519112"/>
          </a:xfrm>
          <a:prstGeom prst="rect">
            <a:avLst/>
          </a:prstGeom>
          <a:noFill/>
          <a:ln w="25400">
            <a:noFill/>
            <a:miter lim="800000"/>
            <a:headEnd/>
            <a:tailEnd/>
          </a:ln>
          <a:effectLst>
            <a:outerShdw dist="107763" dir="2700000" algn="ctr" rotWithShape="0">
              <a:schemeClr val="bg2"/>
            </a:outerShdw>
          </a:effectLst>
        </p:spPr>
        <p:txBody>
          <a:bodyPr>
            <a:spAutoFit/>
          </a:bodyPr>
          <a:lstStyle/>
          <a:p>
            <a:pPr>
              <a:defRPr/>
            </a:pPr>
            <a:r>
              <a:rPr lang="en-US" dirty="0"/>
              <a:t>CD4 count</a:t>
            </a:r>
          </a:p>
        </p:txBody>
      </p:sp>
      <p:sp>
        <p:nvSpPr>
          <p:cNvPr id="1119244" name="Line 12"/>
          <p:cNvSpPr>
            <a:spLocks noChangeShapeType="1"/>
          </p:cNvSpPr>
          <p:nvPr/>
        </p:nvSpPr>
        <p:spPr bwMode="auto">
          <a:xfrm>
            <a:off x="4953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9245" name="Text Box 13"/>
          <p:cNvSpPr txBox="1">
            <a:spLocks noChangeArrowheads="1"/>
          </p:cNvSpPr>
          <p:nvPr/>
        </p:nvSpPr>
        <p:spPr bwMode="auto">
          <a:xfrm>
            <a:off x="49530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AIDS</a:t>
            </a:r>
            <a:endParaRPr lang="en-US" sz="1200" dirty="0"/>
          </a:p>
        </p:txBody>
      </p:sp>
      <p:sp>
        <p:nvSpPr>
          <p:cNvPr id="1119246" name="Line 14"/>
          <p:cNvSpPr>
            <a:spLocks noChangeShapeType="1"/>
          </p:cNvSpPr>
          <p:nvPr/>
        </p:nvSpPr>
        <p:spPr bwMode="auto">
          <a:xfrm>
            <a:off x="0" y="44958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defRPr/>
            </a:pPr>
            <a:endParaRPr lang="en-US" dirty="0"/>
          </a:p>
        </p:txBody>
      </p:sp>
      <p:sp>
        <p:nvSpPr>
          <p:cNvPr id="1119247" name="Text Box 15"/>
          <p:cNvSpPr txBox="1">
            <a:spLocks noChangeArrowheads="1"/>
          </p:cNvSpPr>
          <p:nvPr/>
        </p:nvSpPr>
        <p:spPr bwMode="auto">
          <a:xfrm>
            <a:off x="228600" y="9906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algn="l">
              <a:spcBef>
                <a:spcPct val="20000"/>
              </a:spcBef>
              <a:spcAft>
                <a:spcPct val="50000"/>
              </a:spcAft>
              <a:buClr>
                <a:schemeClr val="accent2"/>
              </a:buClr>
              <a:buSzPct val="75000"/>
              <a:buFont typeface="Symbol" pitchFamily="18" charset="2"/>
              <a:buNone/>
              <a:defRPr/>
            </a:pPr>
            <a:r>
              <a:rPr lang="en-US" sz="2400" b="0" dirty="0">
                <a:solidFill>
                  <a:schemeClr val="tx1"/>
                </a:solidFill>
              </a:rPr>
              <a:t>#1</a:t>
            </a:r>
            <a:endParaRPr lang="en-US" sz="2400" dirty="0"/>
          </a:p>
        </p:txBody>
      </p:sp>
      <p:sp>
        <p:nvSpPr>
          <p:cNvPr id="1119248" name="Text Box 16"/>
          <p:cNvSpPr txBox="1">
            <a:spLocks noChangeArrowheads="1"/>
          </p:cNvSpPr>
          <p:nvPr/>
        </p:nvSpPr>
        <p:spPr bwMode="auto">
          <a:xfrm>
            <a:off x="304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CCR5 defect</a:t>
            </a:r>
            <a:endParaRPr lang="en-US" sz="1200" dirty="0"/>
          </a:p>
        </p:txBody>
      </p:sp>
      <p:sp>
        <p:nvSpPr>
          <p:cNvPr id="1119249" name="Text Box 17"/>
          <p:cNvSpPr txBox="1">
            <a:spLocks noChangeArrowheads="1"/>
          </p:cNvSpPr>
          <p:nvPr/>
        </p:nvSpPr>
        <p:spPr bwMode="auto">
          <a:xfrm>
            <a:off x="3429000" y="2574925"/>
            <a:ext cx="914400" cy="396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r>
              <a:rPr lang="en-US" altLang="en-US" sz="2000" dirty="0"/>
              <a:t>?</a:t>
            </a:r>
          </a:p>
        </p:txBody>
      </p:sp>
      <p:sp>
        <p:nvSpPr>
          <p:cNvPr id="1119251" name="Text Box 19"/>
          <p:cNvSpPr txBox="1">
            <a:spLocks noChangeArrowheads="1"/>
          </p:cNvSpPr>
          <p:nvPr/>
        </p:nvSpPr>
        <p:spPr bwMode="auto">
          <a:xfrm>
            <a:off x="4876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defRPr/>
            </a:pPr>
            <a:r>
              <a:rPr lang="en-US" sz="2400" dirty="0"/>
              <a:t>AIDS</a:t>
            </a:r>
            <a:endParaRPr lang="en-US" sz="1200" dirty="0"/>
          </a:p>
        </p:txBody>
      </p:sp>
      <p:sp>
        <p:nvSpPr>
          <p:cNvPr id="1119252" name="Line 20"/>
          <p:cNvSpPr>
            <a:spLocks noChangeShapeType="1"/>
          </p:cNvSpPr>
          <p:nvPr/>
        </p:nvSpPr>
        <p:spPr bwMode="auto">
          <a:xfrm>
            <a:off x="2438400" y="66294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9253" name="Line 21"/>
          <p:cNvSpPr>
            <a:spLocks noChangeShapeType="1"/>
          </p:cNvSpPr>
          <p:nvPr/>
        </p:nvSpPr>
        <p:spPr bwMode="auto">
          <a:xfrm>
            <a:off x="46482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19254" name="Text Box 22"/>
          <p:cNvSpPr txBox="1">
            <a:spLocks noChangeArrowheads="1"/>
          </p:cNvSpPr>
          <p:nvPr/>
        </p:nvSpPr>
        <p:spPr bwMode="auto">
          <a:xfrm>
            <a:off x="152400" y="914400"/>
            <a:ext cx="50292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CD4 not adjusted for</a:t>
            </a:r>
          </a:p>
        </p:txBody>
      </p:sp>
      <p:sp>
        <p:nvSpPr>
          <p:cNvPr id="1119256" name="Line 24"/>
          <p:cNvSpPr>
            <a:spLocks noChangeShapeType="1"/>
          </p:cNvSpPr>
          <p:nvPr/>
        </p:nvSpPr>
        <p:spPr bwMode="auto">
          <a:xfrm>
            <a:off x="4343400" y="5867400"/>
            <a:ext cx="12192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1119263" name="Text Box 31"/>
          <p:cNvSpPr txBox="1">
            <a:spLocks noChangeArrowheads="1"/>
          </p:cNvSpPr>
          <p:nvPr/>
        </p:nvSpPr>
        <p:spPr bwMode="auto">
          <a:xfrm>
            <a:off x="2438400" y="5357813"/>
            <a:ext cx="2133600" cy="523220"/>
          </a:xfrm>
          <a:prstGeom prst="rect">
            <a:avLst/>
          </a:prstGeom>
          <a:noFill/>
          <a:ln w="66675">
            <a:solidFill>
              <a:srgbClr val="FF0000"/>
            </a:solidFill>
            <a:miter lim="800000"/>
            <a:headEnd/>
            <a:tailEnd/>
          </a:ln>
          <a:effectLst/>
        </p:spPr>
        <p:txBody>
          <a:bodyPr wrap="square">
            <a:spAutoFit/>
          </a:bodyPr>
          <a:lstStyle/>
          <a:p>
            <a:pPr>
              <a:defRPr/>
            </a:pPr>
            <a:r>
              <a:rPr lang="en-US" dirty="0"/>
              <a:t>CD4 count</a:t>
            </a:r>
          </a:p>
        </p:txBody>
      </p:sp>
      <p:sp>
        <p:nvSpPr>
          <p:cNvPr id="1119255" name="Line 23"/>
          <p:cNvSpPr>
            <a:spLocks noChangeShapeType="1"/>
          </p:cNvSpPr>
          <p:nvPr/>
        </p:nvSpPr>
        <p:spPr bwMode="auto">
          <a:xfrm flipV="1">
            <a:off x="1543439" y="5846162"/>
            <a:ext cx="1047361" cy="554637"/>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1119264" name="Text Box 32"/>
          <p:cNvSpPr txBox="1">
            <a:spLocks noChangeArrowheads="1"/>
          </p:cNvSpPr>
          <p:nvPr/>
        </p:nvSpPr>
        <p:spPr bwMode="auto">
          <a:xfrm>
            <a:off x="0" y="4800600"/>
            <a:ext cx="43434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defRPr/>
            </a:pPr>
            <a:r>
              <a:rPr lang="en-US" dirty="0"/>
              <a:t>CD4 adjusted for </a:t>
            </a:r>
          </a:p>
        </p:txBody>
      </p:sp>
      <p:sp>
        <p:nvSpPr>
          <p:cNvPr id="1119266" name="Text Box 34"/>
          <p:cNvSpPr txBox="1">
            <a:spLocks noChangeArrowheads="1"/>
          </p:cNvSpPr>
          <p:nvPr/>
        </p:nvSpPr>
        <p:spPr bwMode="auto">
          <a:xfrm>
            <a:off x="304800" y="3441700"/>
            <a:ext cx="6172200" cy="8540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l">
              <a:defRPr/>
            </a:pPr>
            <a:r>
              <a:rPr lang="en-US" sz="2000" b="0" dirty="0"/>
              <a:t>Crude (unadjusted) association:</a:t>
            </a:r>
          </a:p>
          <a:p>
            <a:pPr algn="l">
              <a:defRPr/>
            </a:pPr>
            <a:r>
              <a:rPr lang="en-US" sz="2000" b="0" dirty="0"/>
              <a:t> - rate ratio: 0.71 </a:t>
            </a:r>
          </a:p>
        </p:txBody>
      </p:sp>
      <p:sp>
        <p:nvSpPr>
          <p:cNvPr id="1119267" name="Text Box 35"/>
          <p:cNvSpPr txBox="1">
            <a:spLocks noChangeArrowheads="1"/>
          </p:cNvSpPr>
          <p:nvPr/>
        </p:nvSpPr>
        <p:spPr bwMode="auto">
          <a:xfrm>
            <a:off x="152400" y="7467600"/>
            <a:ext cx="6400800" cy="13112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l">
              <a:defRPr/>
            </a:pPr>
            <a:r>
              <a:rPr lang="en-US" sz="2000" b="0" dirty="0">
                <a:solidFill>
                  <a:schemeClr val="tx1"/>
                </a:solidFill>
              </a:rPr>
              <a:t>Stratified (adjusted) by CD4 count</a:t>
            </a:r>
          </a:p>
          <a:p>
            <a:pPr lvl="2" algn="l">
              <a:buFontTx/>
              <a:buChar char="-"/>
              <a:defRPr/>
            </a:pPr>
            <a:r>
              <a:rPr lang="en-US" sz="2000" b="0" dirty="0">
                <a:solidFill>
                  <a:schemeClr val="tx1"/>
                </a:solidFill>
              </a:rPr>
              <a:t>rate ratio: 0.93; </a:t>
            </a:r>
          </a:p>
          <a:p>
            <a:pPr lvl="2" algn="l">
              <a:buFontTx/>
              <a:buChar char="-"/>
              <a:defRPr/>
            </a:pPr>
            <a:r>
              <a:rPr lang="en-US" sz="2000" b="0" dirty="0">
                <a:solidFill>
                  <a:schemeClr val="tx1"/>
                </a:solidFill>
              </a:rPr>
              <a:t>Conclude: no mechanism other than via CD4</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endParaRPr lang="en-US" altLang="en-US" dirty="0" smtClean="0"/>
          </a:p>
        </p:txBody>
      </p:sp>
      <p:sp>
        <p:nvSpPr>
          <p:cNvPr id="16389" name="Rectangle 3"/>
          <p:cNvSpPr>
            <a:spLocks noGrp="1" noChangeArrowheads="1"/>
          </p:cNvSpPr>
          <p:nvPr>
            <p:ph type="body" idx="1"/>
          </p:nvPr>
        </p:nvSpPr>
        <p:spPr>
          <a:xfrm>
            <a:off x="228600" y="1371600"/>
            <a:ext cx="6629400" cy="6781800"/>
          </a:xfrm>
        </p:spPr>
        <p:txBody>
          <a:bodyPr/>
          <a:lstStyle/>
          <a:p>
            <a:pPr marL="0" indent="0">
              <a:spcBef>
                <a:spcPts val="500"/>
              </a:spcBef>
              <a:spcAft>
                <a:spcPts val="500"/>
              </a:spcAft>
              <a:buFont typeface="Symbol" pitchFamily="18" charset="2"/>
              <a:buNone/>
            </a:pPr>
            <a:r>
              <a:rPr lang="en-US" altLang="en-US" sz="2400" b="1" dirty="0" smtClean="0">
                <a:latin typeface="Helvetica" pitchFamily="34" charset="0"/>
              </a:rPr>
              <a:t>Seeking cause of high Marin cancer rates </a:t>
            </a:r>
            <a:br>
              <a:rPr lang="en-US" altLang="en-US" sz="2400" b="1" dirty="0" smtClean="0">
                <a:latin typeface="Helvetica" pitchFamily="34" charset="0"/>
              </a:rPr>
            </a:br>
            <a:r>
              <a:rPr lang="en-US" altLang="en-US" sz="2400" b="1" dirty="0" smtClean="0">
                <a:latin typeface="Helvetica" pitchFamily="34" charset="0"/>
              </a:rPr>
              <a:t>activists canvass residents to search for trends</a:t>
            </a:r>
            <a:r>
              <a:rPr lang="en-US" altLang="en-US" sz="2400" b="1" dirty="0" smtClean="0"/>
              <a:t/>
            </a:r>
            <a:br>
              <a:rPr lang="en-US" altLang="en-US" sz="2400" b="1" dirty="0" smtClean="0"/>
            </a:br>
            <a:endParaRPr lang="en-US" altLang="en-US" dirty="0" smtClean="0"/>
          </a:p>
          <a:p>
            <a:pPr marL="0" indent="0">
              <a:spcBef>
                <a:spcPts val="500"/>
              </a:spcBef>
              <a:spcAft>
                <a:spcPts val="500"/>
              </a:spcAft>
              <a:buFont typeface="Symbol" pitchFamily="18" charset="2"/>
              <a:buNone/>
            </a:pPr>
            <a:r>
              <a:rPr lang="en-US" altLang="en-US" dirty="0" smtClean="0">
                <a:latin typeface="geneva"/>
              </a:rPr>
              <a:t>Thousands of volunteers scattered across Marin County under baleful skies Saturday in an unprecedented grassroots campaign against the region's soaring cancer rate. </a:t>
            </a:r>
          </a:p>
          <a:p>
            <a:pPr marL="0" indent="0">
              <a:spcBef>
                <a:spcPts val="500"/>
              </a:spcBef>
              <a:spcAft>
                <a:spcPts val="500"/>
              </a:spcAft>
              <a:buFont typeface="Symbol" pitchFamily="18" charset="2"/>
              <a:buNone/>
            </a:pPr>
            <a:r>
              <a:rPr lang="en-US" altLang="en-US" dirty="0" smtClean="0">
                <a:latin typeface="geneva"/>
              </a:rPr>
              <a:t>Armed with surveys, some 2,000 volunteers went door to door in every neighborhood in the county . . . . </a:t>
            </a:r>
            <a:r>
              <a:rPr lang="en-US" altLang="en-US" b="1" i="1" dirty="0" smtClean="0">
                <a:latin typeface="geneva"/>
              </a:rPr>
              <a:t>The volunteers hope to collect enough money to hire an epidemiologist  . . .</a:t>
            </a:r>
          </a:p>
        </p:txBody>
      </p:sp>
      <p:graphicFrame>
        <p:nvGraphicFramePr>
          <p:cNvPr id="16386" name="Object 4"/>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422" name="Hypertext" r:id="rId4" imgW="4572000" imgH="3048120" progId="NetscapeMarkup">
                  <p:embed/>
                </p:oleObj>
              </mc:Choice>
              <mc:Fallback>
                <p:oleObj name="Hypertext" r:id="rId4" imgW="4572000" imgH="3048120" progId="NetscapeMarkup">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 name="Object 5"/>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423" name="Hypertext" r:id="rId6" imgW="2520000" imgH="2520000" progId="NetscapeMarkup">
                  <p:embed/>
                </p:oleObj>
              </mc:Choice>
              <mc:Fallback>
                <p:oleObj name="Hypertext" r:id="rId6" imgW="2520000" imgH="2520000" progId="NetscapeMarkup">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390" name="Picture 6" descr="chronban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85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026"/>
          <p:cNvSpPr>
            <a:spLocks noGrp="1" noChangeArrowheads="1"/>
          </p:cNvSpPr>
          <p:nvPr>
            <p:ph type="title"/>
          </p:nvPr>
        </p:nvSpPr>
        <p:spPr/>
        <p:txBody>
          <a:bodyPr/>
          <a:lstStyle/>
          <a:p>
            <a:r>
              <a:rPr lang="en-US" altLang="en-US" dirty="0" smtClean="0"/>
              <a:t>Nightlights and Myopia</a:t>
            </a:r>
          </a:p>
        </p:txBody>
      </p:sp>
      <p:sp>
        <p:nvSpPr>
          <p:cNvPr id="7173" name="Rectangle 1027"/>
          <p:cNvSpPr>
            <a:spLocks noGrp="1" noChangeArrowheads="1"/>
          </p:cNvSpPr>
          <p:nvPr>
            <p:ph type="body" idx="1"/>
          </p:nvPr>
        </p:nvSpPr>
        <p:spPr/>
        <p:txBody>
          <a:bodyPr/>
          <a:lstStyle/>
          <a:p>
            <a:r>
              <a:rPr lang="en-US" altLang="en-US" dirty="0" smtClean="0"/>
              <a:t>Quinn et al.  </a:t>
            </a:r>
            <a:r>
              <a:rPr lang="en-US" altLang="en-US" i="1" dirty="0" smtClean="0"/>
              <a:t>Nature </a:t>
            </a:r>
            <a:r>
              <a:rPr lang="en-US" altLang="en-US" dirty="0" smtClean="0"/>
              <a:t>1999</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Prevalence Ratio = </a:t>
            </a:r>
          </a:p>
          <a:p>
            <a:endParaRPr lang="en-US" altLang="en-US" dirty="0" smtClean="0"/>
          </a:p>
          <a:p>
            <a:endParaRPr lang="en-US" altLang="en-US" dirty="0" smtClean="0"/>
          </a:p>
          <a:p>
            <a:endParaRPr lang="en-US" altLang="en-US" dirty="0" smtClean="0"/>
          </a:p>
        </p:txBody>
      </p:sp>
      <p:graphicFrame>
        <p:nvGraphicFramePr>
          <p:cNvPr id="7170" name="Object 1028"/>
          <p:cNvGraphicFramePr>
            <a:graphicFrameLocks/>
          </p:cNvGraphicFramePr>
          <p:nvPr/>
        </p:nvGraphicFramePr>
        <p:xfrm>
          <a:off x="304800" y="2514600"/>
          <a:ext cx="5668963" cy="1766888"/>
        </p:xfrm>
        <a:graphic>
          <a:graphicData uri="http://schemas.openxmlformats.org/presentationml/2006/ole">
            <mc:AlternateContent xmlns:mc="http://schemas.openxmlformats.org/markup-compatibility/2006">
              <mc:Choice xmlns:v="urn:schemas-microsoft-com:vml" Requires="v">
                <p:oleObj spid="_x0000_s7209" name="Document" r:id="rId4" imgW="5625000" imgH="1766160" progId="Word.Document.8">
                  <p:embed/>
                </p:oleObj>
              </mc:Choice>
              <mc:Fallback>
                <p:oleObj name="Document" r:id="rId4" imgW="5625000" imgH="1766160" progId="Word.Document.8">
                  <p:embed/>
                  <p:pic>
                    <p:nvPicPr>
                      <p:cNvPr id="0" name="Object 10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146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029"/>
          <p:cNvGraphicFramePr>
            <a:graphicFrameLocks noChangeAspect="1"/>
          </p:cNvGraphicFramePr>
          <p:nvPr/>
        </p:nvGraphicFramePr>
        <p:xfrm>
          <a:off x="1219200" y="5334000"/>
          <a:ext cx="4876800" cy="1752600"/>
        </p:xfrm>
        <a:graphic>
          <a:graphicData uri="http://schemas.openxmlformats.org/presentationml/2006/ole">
            <mc:AlternateContent xmlns:mc="http://schemas.openxmlformats.org/markup-compatibility/2006">
              <mc:Choice xmlns:v="urn:schemas-microsoft-com:vml" Requires="v">
                <p:oleObj spid="_x0000_s7210" name="Equation" r:id="rId6" imgW="1955520" imgH="761760" progId="Equation.3">
                  <p:embed/>
                </p:oleObj>
              </mc:Choice>
              <mc:Fallback>
                <p:oleObj name="Equation" r:id="rId6" imgW="1955520" imgH="761760" progId="Equation.3">
                  <p:embed/>
                  <p:pic>
                    <p:nvPicPr>
                      <p:cNvPr id="0" name="Object 10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5334000"/>
                        <a:ext cx="4876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90648990</TotalTime>
  <Pages>46</Pages>
  <Words>15216</Words>
  <Application>Microsoft Office PowerPoint</Application>
  <PresentationFormat>Letter Paper (8.5x11 in)</PresentationFormat>
  <Paragraphs>1470</Paragraphs>
  <Slides>85</Slides>
  <Notes>83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96" baseType="lpstr">
      <vt:lpstr>Arial</vt:lpstr>
      <vt:lpstr>Symbol</vt:lpstr>
      <vt:lpstr>Monotype Sorts</vt:lpstr>
      <vt:lpstr>Times New Roman</vt:lpstr>
      <vt:lpstr>geneva</vt:lpstr>
      <vt:lpstr>Helvetica</vt:lpstr>
      <vt:lpstr>Bookman Old Style</vt:lpstr>
      <vt:lpstr>Blank Presentation</vt:lpstr>
      <vt:lpstr>Microsoft Word Document</vt:lpstr>
      <vt:lpstr>Microsoft Equation 3.0</vt:lpstr>
      <vt:lpstr>Netscape Hypertext Document</vt:lpstr>
      <vt:lpstr>PowerPoint Presentation</vt:lpstr>
      <vt:lpstr>Confounding and Interaction I</vt:lpstr>
      <vt:lpstr>Matches and Lung Cancer</vt:lpstr>
      <vt:lpstr>Smoking,  Matches, and Lung Cancer</vt:lpstr>
      <vt:lpstr>Confounding:  Smoking,  Matches, and Lung Cancer</vt:lpstr>
      <vt:lpstr>PowerPoint Presentation</vt:lpstr>
      <vt:lpstr>Confounding:  Examples of Magnitude and Direction</vt:lpstr>
      <vt:lpstr>Nightlights</vt:lpstr>
      <vt:lpstr>Nightlights and Myopia</vt:lpstr>
      <vt:lpstr>PowerPoint Presentation</vt:lpstr>
      <vt:lpstr>PowerPoint Presentation</vt:lpstr>
      <vt:lpstr>PowerPoint Presentation</vt:lpstr>
      <vt:lpstr>Nightlights and Myopia  </vt:lpstr>
      <vt:lpstr>PowerPoint Presentation</vt:lpstr>
      <vt:lpstr>PowerPoint Presentation</vt:lpstr>
      <vt:lpstr>PowerPoint Presentation</vt:lpstr>
      <vt:lpstr>AZT to Prevent HIV After Needlesticks</vt:lpstr>
      <vt:lpstr>PowerPoint Presentation</vt:lpstr>
      <vt:lpstr>PowerPoint Presentation</vt:lpstr>
      <vt:lpstr>PowerPoint Presentation</vt:lpstr>
      <vt:lpstr>PowerPoint Presentation</vt:lpstr>
      <vt:lpstr>Adjustment for Confounder</vt:lpstr>
      <vt:lpstr>Confounding and Interaction I</vt:lpstr>
      <vt:lpstr>Counterfactuals:  Conceptualizing Why Confounding Occurs</vt:lpstr>
      <vt:lpstr>Counterfactuals:  Conceptualizing Why Confounding Occurs</vt:lpstr>
      <vt:lpstr>Striving for the Counterfactual</vt:lpstr>
      <vt:lpstr>Why Strive for the Counterfactual? Causal Inference</vt:lpstr>
      <vt:lpstr>Counterfactuals</vt:lpstr>
      <vt:lpstr>Confounding and Interaction I</vt:lpstr>
      <vt:lpstr>Definition of/Criteria for a Confounder:  A History </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Conditioning (Stratifying) upon a Collider </vt:lpstr>
      <vt:lpstr>PowerPoint Presentation</vt:lpstr>
      <vt:lpstr>PowerPoint Presentation</vt:lpstr>
      <vt:lpstr>For Selection Bias to Occur</vt:lpstr>
      <vt:lpstr>For Selection Bias to Occur</vt:lpstr>
      <vt:lpstr>Conditioning on a Collider</vt:lpstr>
      <vt:lpstr>To prevent confounding and selection bias</vt:lpstr>
      <vt:lpstr>Rules for Reading DAGs </vt:lpstr>
      <vt:lpstr>Rules for Reading DAGs </vt:lpstr>
      <vt:lpstr>DAGs Force Investigators to First Conceptualize the System</vt:lpstr>
      <vt:lpstr>DAGs Force Investigators to First Conceptualize the System</vt:lpstr>
      <vt:lpstr>DAGs Force Investigators to First Conceptualize the System</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See Extra Slides</vt:lpstr>
      <vt:lpstr>Two Reasons to Adjust to Minimize Bias</vt:lpstr>
      <vt:lpstr>Two Reasons to Adjust to Minimize Bias </vt:lpstr>
      <vt:lpstr>Third Reason to Adjust – For Precision </vt:lpstr>
      <vt:lpstr>Practical Implications for Research:   When Designing a Study, What Should You Plan to Measure?</vt:lpstr>
      <vt:lpstr>Summary</vt:lpstr>
      <vt:lpstr>Extra Slides Referred to in Lecture</vt:lpstr>
      <vt:lpstr>PowerPoint Presentation</vt:lpstr>
      <vt:lpstr>DAGs point out special issue when estimating direct effects</vt:lpstr>
      <vt:lpstr>CCR5 and HIV Disease Progression</vt:lpstr>
      <vt:lpstr>CCR5 and HIV Disease Progression</vt:lpstr>
      <vt:lpstr>Forces us to specify the research question</vt:lpstr>
      <vt:lpstr>Taylor et al. JAIDS 2003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jmartin</dc:creator>
  <cp:lastModifiedBy>Jeff Martin</cp:lastModifiedBy>
  <cp:revision>433</cp:revision>
  <cp:lastPrinted>2000-11-14T00:00:15Z</cp:lastPrinted>
  <dcterms:created xsi:type="dcterms:W3CDTF">1995-06-17T23:31:02Z</dcterms:created>
  <dcterms:modified xsi:type="dcterms:W3CDTF">2013-11-10T02:20:12Z</dcterms:modified>
</cp:coreProperties>
</file>