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7" r:id="rId2"/>
    <p:sldId id="259" r:id="rId3"/>
    <p:sldId id="260" r:id="rId4"/>
    <p:sldId id="657" r:id="rId5"/>
    <p:sldId id="680" r:id="rId6"/>
    <p:sldId id="691" r:id="rId7"/>
    <p:sldId id="708" r:id="rId8"/>
    <p:sldId id="711"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191"/>
    <p:restoredTop sz="94694"/>
  </p:normalViewPr>
  <p:slideViewPr>
    <p:cSldViewPr snapToGrid="0" snapToObjects="1">
      <p:cViewPr varScale="1">
        <p:scale>
          <a:sx n="126" d="100"/>
          <a:sy n="126" d="100"/>
        </p:scale>
        <p:origin x="224" y="2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86A4A5-A493-9240-9511-28A2904B9AA7}" type="datetimeFigureOut">
              <a:rPr lang="en-US" smtClean="0"/>
              <a:t>9/6/21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1DD7A5-EF46-7345-8EDC-11A8823805B1}" type="slidenum">
              <a:rPr lang="en-US" smtClean="0"/>
              <a:t>‹#›</a:t>
            </a:fld>
            <a:endParaRPr lang="en-US"/>
          </a:p>
        </p:txBody>
      </p:sp>
    </p:spTree>
    <p:extLst>
      <p:ext uri="{BB962C8B-B14F-4D97-AF65-F5344CB8AC3E}">
        <p14:creationId xmlns:p14="http://schemas.microsoft.com/office/powerpoint/2010/main" val="19803993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3D3F0A1-B7D1-468D-8D07-3D12EFBF00E9}" type="slidenum">
              <a:rPr lang="en-US" smtClean="0"/>
              <a:pPr>
                <a:defRPr/>
              </a:pPr>
              <a:t>1</a:t>
            </a:fld>
            <a:endParaRPr lang="en-US"/>
          </a:p>
        </p:txBody>
      </p:sp>
    </p:spTree>
    <p:extLst>
      <p:ext uri="{BB962C8B-B14F-4D97-AF65-F5344CB8AC3E}">
        <p14:creationId xmlns:p14="http://schemas.microsoft.com/office/powerpoint/2010/main" val="9503843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altLang="en-US" dirty="0"/>
          </a:p>
        </p:txBody>
      </p:sp>
      <p:sp>
        <p:nvSpPr>
          <p:cNvPr id="71684" name="Slide Number Placeholder 3"/>
          <p:cNvSpPr>
            <a:spLocks noGrp="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D9410223-ADCB-4E80-9C9E-DA54B016B4A4}" type="slidenum">
              <a:rPr lang="en-US" altLang="en-US" smtClean="0"/>
              <a:pPr eaLnBrk="1" hangingPunct="1">
                <a:spcBef>
                  <a:spcPct val="0"/>
                </a:spcBef>
              </a:pPr>
              <a:t>2</a:t>
            </a:fld>
            <a:endParaRPr lang="en-US" altLang="en-US"/>
          </a:p>
        </p:txBody>
      </p:sp>
    </p:spTree>
    <p:extLst>
      <p:ext uri="{BB962C8B-B14F-4D97-AF65-F5344CB8AC3E}">
        <p14:creationId xmlns:p14="http://schemas.microsoft.com/office/powerpoint/2010/main" val="34497055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E3D3F0A1-B7D1-468D-8D07-3D12EFBF00E9}" type="slidenum">
              <a:rPr lang="en-US" smtClean="0"/>
              <a:pPr>
                <a:defRPr/>
              </a:pPr>
              <a:t>4</a:t>
            </a:fld>
            <a:endParaRPr lang="en-US"/>
          </a:p>
        </p:txBody>
      </p:sp>
    </p:spTree>
    <p:extLst>
      <p:ext uri="{BB962C8B-B14F-4D97-AF65-F5344CB8AC3E}">
        <p14:creationId xmlns:p14="http://schemas.microsoft.com/office/powerpoint/2010/main" val="3165558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3D3F0A1-B7D1-468D-8D07-3D12EFBF00E9}" type="slidenum">
              <a:rPr lang="en-US" smtClean="0"/>
              <a:pPr>
                <a:defRPr/>
              </a:pPr>
              <a:t>5</a:t>
            </a:fld>
            <a:endParaRPr lang="en-US"/>
          </a:p>
        </p:txBody>
      </p:sp>
    </p:spTree>
    <p:extLst>
      <p:ext uri="{BB962C8B-B14F-4D97-AF65-F5344CB8AC3E}">
        <p14:creationId xmlns:p14="http://schemas.microsoft.com/office/powerpoint/2010/main" val="21076697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E3D3F0A1-B7D1-468D-8D07-3D12EFBF00E9}" type="slidenum">
              <a:rPr lang="en-US" smtClean="0"/>
              <a:pPr>
                <a:defRPr/>
              </a:pPr>
              <a:t>6</a:t>
            </a:fld>
            <a:endParaRPr lang="en-US"/>
          </a:p>
        </p:txBody>
      </p:sp>
    </p:spTree>
    <p:extLst>
      <p:ext uri="{BB962C8B-B14F-4D97-AF65-F5344CB8AC3E}">
        <p14:creationId xmlns:p14="http://schemas.microsoft.com/office/powerpoint/2010/main" val="14989866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3D3F0A1-B7D1-468D-8D07-3D12EFBF00E9}" type="slidenum">
              <a:rPr lang="en-US" smtClean="0"/>
              <a:pPr>
                <a:defRPr/>
              </a:pPr>
              <a:t>8</a:t>
            </a:fld>
            <a:endParaRPr lang="en-US"/>
          </a:p>
        </p:txBody>
      </p:sp>
    </p:spTree>
    <p:extLst>
      <p:ext uri="{BB962C8B-B14F-4D97-AF65-F5344CB8AC3E}">
        <p14:creationId xmlns:p14="http://schemas.microsoft.com/office/powerpoint/2010/main" val="3309719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FC6EA-BFC7-E945-954A-505AD79EDD1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9E243FF-C004-644D-8661-3FA184ED7AB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8FBFD70-DC09-534A-836D-737ACFCA9785}"/>
              </a:ext>
            </a:extLst>
          </p:cNvPr>
          <p:cNvSpPr>
            <a:spLocks noGrp="1"/>
          </p:cNvSpPr>
          <p:nvPr>
            <p:ph type="dt" sz="half" idx="10"/>
          </p:nvPr>
        </p:nvSpPr>
        <p:spPr/>
        <p:txBody>
          <a:bodyPr/>
          <a:lstStyle/>
          <a:p>
            <a:fld id="{9BC34D5E-065A-A546-AA2E-D66F25B4C9EB}" type="datetimeFigureOut">
              <a:rPr lang="en-US" smtClean="0"/>
              <a:t>9/6/21</a:t>
            </a:fld>
            <a:endParaRPr lang="en-US"/>
          </a:p>
        </p:txBody>
      </p:sp>
      <p:sp>
        <p:nvSpPr>
          <p:cNvPr id="5" name="Footer Placeholder 4">
            <a:extLst>
              <a:ext uri="{FF2B5EF4-FFF2-40B4-BE49-F238E27FC236}">
                <a16:creationId xmlns:a16="http://schemas.microsoft.com/office/drawing/2014/main" id="{C6A43D56-4CF2-5140-B290-805C24940A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224B6B-EC85-9349-A887-7931147AA0E8}"/>
              </a:ext>
            </a:extLst>
          </p:cNvPr>
          <p:cNvSpPr>
            <a:spLocks noGrp="1"/>
          </p:cNvSpPr>
          <p:nvPr>
            <p:ph type="sldNum" sz="quarter" idx="12"/>
          </p:nvPr>
        </p:nvSpPr>
        <p:spPr/>
        <p:txBody>
          <a:bodyPr/>
          <a:lstStyle/>
          <a:p>
            <a:fld id="{B8D629A9-8CD5-D44D-A84A-25A5C4D3C8FD}" type="slidenum">
              <a:rPr lang="en-US" smtClean="0"/>
              <a:t>‹#›</a:t>
            </a:fld>
            <a:endParaRPr lang="en-US"/>
          </a:p>
        </p:txBody>
      </p:sp>
    </p:spTree>
    <p:extLst>
      <p:ext uri="{BB962C8B-B14F-4D97-AF65-F5344CB8AC3E}">
        <p14:creationId xmlns:p14="http://schemas.microsoft.com/office/powerpoint/2010/main" val="15118267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A64CDA-8635-1143-B708-5B6C40836B3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B262C8A-7928-354E-B915-7DEA4DAEB81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D2DC68-1F6E-8D4C-9957-C00F8AA2D267}"/>
              </a:ext>
            </a:extLst>
          </p:cNvPr>
          <p:cNvSpPr>
            <a:spLocks noGrp="1"/>
          </p:cNvSpPr>
          <p:nvPr>
            <p:ph type="dt" sz="half" idx="10"/>
          </p:nvPr>
        </p:nvSpPr>
        <p:spPr/>
        <p:txBody>
          <a:bodyPr/>
          <a:lstStyle/>
          <a:p>
            <a:fld id="{9BC34D5E-065A-A546-AA2E-D66F25B4C9EB}" type="datetimeFigureOut">
              <a:rPr lang="en-US" smtClean="0"/>
              <a:t>9/6/21</a:t>
            </a:fld>
            <a:endParaRPr lang="en-US"/>
          </a:p>
        </p:txBody>
      </p:sp>
      <p:sp>
        <p:nvSpPr>
          <p:cNvPr id="5" name="Footer Placeholder 4">
            <a:extLst>
              <a:ext uri="{FF2B5EF4-FFF2-40B4-BE49-F238E27FC236}">
                <a16:creationId xmlns:a16="http://schemas.microsoft.com/office/drawing/2014/main" id="{A74DC036-C85B-4B40-B044-662B416613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929944-C5FB-6F42-B1FD-8F5A3207427D}"/>
              </a:ext>
            </a:extLst>
          </p:cNvPr>
          <p:cNvSpPr>
            <a:spLocks noGrp="1"/>
          </p:cNvSpPr>
          <p:nvPr>
            <p:ph type="sldNum" sz="quarter" idx="12"/>
          </p:nvPr>
        </p:nvSpPr>
        <p:spPr/>
        <p:txBody>
          <a:bodyPr/>
          <a:lstStyle/>
          <a:p>
            <a:fld id="{B8D629A9-8CD5-D44D-A84A-25A5C4D3C8FD}" type="slidenum">
              <a:rPr lang="en-US" smtClean="0"/>
              <a:t>‹#›</a:t>
            </a:fld>
            <a:endParaRPr lang="en-US"/>
          </a:p>
        </p:txBody>
      </p:sp>
    </p:spTree>
    <p:extLst>
      <p:ext uri="{BB962C8B-B14F-4D97-AF65-F5344CB8AC3E}">
        <p14:creationId xmlns:p14="http://schemas.microsoft.com/office/powerpoint/2010/main" val="41587514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28B3C98-AB44-BB42-9F7F-7304ADEB40F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0D0E8B2-587B-1443-A441-48F37D5C24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6C6125-0AA1-9A47-9C5E-4B2724EDA4B7}"/>
              </a:ext>
            </a:extLst>
          </p:cNvPr>
          <p:cNvSpPr>
            <a:spLocks noGrp="1"/>
          </p:cNvSpPr>
          <p:nvPr>
            <p:ph type="dt" sz="half" idx="10"/>
          </p:nvPr>
        </p:nvSpPr>
        <p:spPr/>
        <p:txBody>
          <a:bodyPr/>
          <a:lstStyle/>
          <a:p>
            <a:fld id="{9BC34D5E-065A-A546-AA2E-D66F25B4C9EB}" type="datetimeFigureOut">
              <a:rPr lang="en-US" smtClean="0"/>
              <a:t>9/6/21</a:t>
            </a:fld>
            <a:endParaRPr lang="en-US"/>
          </a:p>
        </p:txBody>
      </p:sp>
      <p:sp>
        <p:nvSpPr>
          <p:cNvPr id="5" name="Footer Placeholder 4">
            <a:extLst>
              <a:ext uri="{FF2B5EF4-FFF2-40B4-BE49-F238E27FC236}">
                <a16:creationId xmlns:a16="http://schemas.microsoft.com/office/drawing/2014/main" id="{C143B804-1D64-374C-862A-9F7BDB4037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4178CA-BF91-2744-8AFF-F4860F8B6871}"/>
              </a:ext>
            </a:extLst>
          </p:cNvPr>
          <p:cNvSpPr>
            <a:spLocks noGrp="1"/>
          </p:cNvSpPr>
          <p:nvPr>
            <p:ph type="sldNum" sz="quarter" idx="12"/>
          </p:nvPr>
        </p:nvSpPr>
        <p:spPr/>
        <p:txBody>
          <a:bodyPr/>
          <a:lstStyle/>
          <a:p>
            <a:fld id="{B8D629A9-8CD5-D44D-A84A-25A5C4D3C8FD}" type="slidenum">
              <a:rPr lang="en-US" smtClean="0"/>
              <a:t>‹#›</a:t>
            </a:fld>
            <a:endParaRPr lang="en-US"/>
          </a:p>
        </p:txBody>
      </p:sp>
    </p:spTree>
    <p:extLst>
      <p:ext uri="{BB962C8B-B14F-4D97-AF65-F5344CB8AC3E}">
        <p14:creationId xmlns:p14="http://schemas.microsoft.com/office/powerpoint/2010/main" val="2417025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FA456-0A89-704E-B609-8F811E054C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FD53913-3293-9745-B9A9-C3C7523B599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CA9060-53AC-7445-9E7E-7995B5BBE28B}"/>
              </a:ext>
            </a:extLst>
          </p:cNvPr>
          <p:cNvSpPr>
            <a:spLocks noGrp="1"/>
          </p:cNvSpPr>
          <p:nvPr>
            <p:ph type="dt" sz="half" idx="10"/>
          </p:nvPr>
        </p:nvSpPr>
        <p:spPr/>
        <p:txBody>
          <a:bodyPr/>
          <a:lstStyle/>
          <a:p>
            <a:fld id="{9BC34D5E-065A-A546-AA2E-D66F25B4C9EB}" type="datetimeFigureOut">
              <a:rPr lang="en-US" smtClean="0"/>
              <a:t>9/6/21</a:t>
            </a:fld>
            <a:endParaRPr lang="en-US"/>
          </a:p>
        </p:txBody>
      </p:sp>
      <p:sp>
        <p:nvSpPr>
          <p:cNvPr id="5" name="Footer Placeholder 4">
            <a:extLst>
              <a:ext uri="{FF2B5EF4-FFF2-40B4-BE49-F238E27FC236}">
                <a16:creationId xmlns:a16="http://schemas.microsoft.com/office/drawing/2014/main" id="{8EB3C78F-5D0D-2E4E-916E-2A697C49AE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7591E5-DED8-C448-935B-8F3FFABF0FD2}"/>
              </a:ext>
            </a:extLst>
          </p:cNvPr>
          <p:cNvSpPr>
            <a:spLocks noGrp="1"/>
          </p:cNvSpPr>
          <p:nvPr>
            <p:ph type="sldNum" sz="quarter" idx="12"/>
          </p:nvPr>
        </p:nvSpPr>
        <p:spPr/>
        <p:txBody>
          <a:bodyPr/>
          <a:lstStyle/>
          <a:p>
            <a:fld id="{B8D629A9-8CD5-D44D-A84A-25A5C4D3C8FD}" type="slidenum">
              <a:rPr lang="en-US" smtClean="0"/>
              <a:t>‹#›</a:t>
            </a:fld>
            <a:endParaRPr lang="en-US"/>
          </a:p>
        </p:txBody>
      </p:sp>
    </p:spTree>
    <p:extLst>
      <p:ext uri="{BB962C8B-B14F-4D97-AF65-F5344CB8AC3E}">
        <p14:creationId xmlns:p14="http://schemas.microsoft.com/office/powerpoint/2010/main" val="2987451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234F3-AD98-D94A-8778-0326EC70D9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3501ECF-7B83-E144-8977-C190535DBAB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C012C3-B9B7-5440-A2C3-8903E3F3C814}"/>
              </a:ext>
            </a:extLst>
          </p:cNvPr>
          <p:cNvSpPr>
            <a:spLocks noGrp="1"/>
          </p:cNvSpPr>
          <p:nvPr>
            <p:ph type="dt" sz="half" idx="10"/>
          </p:nvPr>
        </p:nvSpPr>
        <p:spPr/>
        <p:txBody>
          <a:bodyPr/>
          <a:lstStyle/>
          <a:p>
            <a:fld id="{9BC34D5E-065A-A546-AA2E-D66F25B4C9EB}" type="datetimeFigureOut">
              <a:rPr lang="en-US" smtClean="0"/>
              <a:t>9/6/21</a:t>
            </a:fld>
            <a:endParaRPr lang="en-US"/>
          </a:p>
        </p:txBody>
      </p:sp>
      <p:sp>
        <p:nvSpPr>
          <p:cNvPr id="5" name="Footer Placeholder 4">
            <a:extLst>
              <a:ext uri="{FF2B5EF4-FFF2-40B4-BE49-F238E27FC236}">
                <a16:creationId xmlns:a16="http://schemas.microsoft.com/office/drawing/2014/main" id="{00F1DB86-EBCF-3C46-8AAE-58ECC5C9C0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83A293-D9B3-0746-BAC2-B1F3AB17E88F}"/>
              </a:ext>
            </a:extLst>
          </p:cNvPr>
          <p:cNvSpPr>
            <a:spLocks noGrp="1"/>
          </p:cNvSpPr>
          <p:nvPr>
            <p:ph type="sldNum" sz="quarter" idx="12"/>
          </p:nvPr>
        </p:nvSpPr>
        <p:spPr/>
        <p:txBody>
          <a:bodyPr/>
          <a:lstStyle/>
          <a:p>
            <a:fld id="{B8D629A9-8CD5-D44D-A84A-25A5C4D3C8FD}" type="slidenum">
              <a:rPr lang="en-US" smtClean="0"/>
              <a:t>‹#›</a:t>
            </a:fld>
            <a:endParaRPr lang="en-US"/>
          </a:p>
        </p:txBody>
      </p:sp>
    </p:spTree>
    <p:extLst>
      <p:ext uri="{BB962C8B-B14F-4D97-AF65-F5344CB8AC3E}">
        <p14:creationId xmlns:p14="http://schemas.microsoft.com/office/powerpoint/2010/main" val="2810939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91830-DEAC-124C-A8D1-F19595F616D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BC0A0C-6896-244A-A55A-AC5D51D6DBD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E027792-6B13-F84B-94BF-DE0ADB116D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2DA3B4C-EEB9-0547-9CC2-2545476758C9}"/>
              </a:ext>
            </a:extLst>
          </p:cNvPr>
          <p:cNvSpPr>
            <a:spLocks noGrp="1"/>
          </p:cNvSpPr>
          <p:nvPr>
            <p:ph type="dt" sz="half" idx="10"/>
          </p:nvPr>
        </p:nvSpPr>
        <p:spPr/>
        <p:txBody>
          <a:bodyPr/>
          <a:lstStyle/>
          <a:p>
            <a:fld id="{9BC34D5E-065A-A546-AA2E-D66F25B4C9EB}" type="datetimeFigureOut">
              <a:rPr lang="en-US" smtClean="0"/>
              <a:t>9/6/21</a:t>
            </a:fld>
            <a:endParaRPr lang="en-US"/>
          </a:p>
        </p:txBody>
      </p:sp>
      <p:sp>
        <p:nvSpPr>
          <p:cNvPr id="6" name="Footer Placeholder 5">
            <a:extLst>
              <a:ext uri="{FF2B5EF4-FFF2-40B4-BE49-F238E27FC236}">
                <a16:creationId xmlns:a16="http://schemas.microsoft.com/office/drawing/2014/main" id="{77E271C0-5DE8-684C-BE8F-227160DC6B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076AD5-C7B6-7442-83FB-3032BCD0836B}"/>
              </a:ext>
            </a:extLst>
          </p:cNvPr>
          <p:cNvSpPr>
            <a:spLocks noGrp="1"/>
          </p:cNvSpPr>
          <p:nvPr>
            <p:ph type="sldNum" sz="quarter" idx="12"/>
          </p:nvPr>
        </p:nvSpPr>
        <p:spPr/>
        <p:txBody>
          <a:bodyPr/>
          <a:lstStyle/>
          <a:p>
            <a:fld id="{B8D629A9-8CD5-D44D-A84A-25A5C4D3C8FD}" type="slidenum">
              <a:rPr lang="en-US" smtClean="0"/>
              <a:t>‹#›</a:t>
            </a:fld>
            <a:endParaRPr lang="en-US"/>
          </a:p>
        </p:txBody>
      </p:sp>
    </p:spTree>
    <p:extLst>
      <p:ext uri="{BB962C8B-B14F-4D97-AF65-F5344CB8AC3E}">
        <p14:creationId xmlns:p14="http://schemas.microsoft.com/office/powerpoint/2010/main" val="583198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43242-8BE7-B341-ADD4-006D0A3A3A0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6E55CF1-1D2B-5240-A9EF-C41DF070DD2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40F5B3C-C47F-1C40-BEDB-69795B42BA0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59164DE-D5D1-E64F-8D82-EBB1F13D78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626B9F9-7F63-DC4F-91B8-0EA9088C6DA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350C6A1-2F1E-814B-9F31-19A368402B1D}"/>
              </a:ext>
            </a:extLst>
          </p:cNvPr>
          <p:cNvSpPr>
            <a:spLocks noGrp="1"/>
          </p:cNvSpPr>
          <p:nvPr>
            <p:ph type="dt" sz="half" idx="10"/>
          </p:nvPr>
        </p:nvSpPr>
        <p:spPr/>
        <p:txBody>
          <a:bodyPr/>
          <a:lstStyle/>
          <a:p>
            <a:fld id="{9BC34D5E-065A-A546-AA2E-D66F25B4C9EB}" type="datetimeFigureOut">
              <a:rPr lang="en-US" smtClean="0"/>
              <a:t>9/6/21</a:t>
            </a:fld>
            <a:endParaRPr lang="en-US"/>
          </a:p>
        </p:txBody>
      </p:sp>
      <p:sp>
        <p:nvSpPr>
          <p:cNvPr id="8" name="Footer Placeholder 7">
            <a:extLst>
              <a:ext uri="{FF2B5EF4-FFF2-40B4-BE49-F238E27FC236}">
                <a16:creationId xmlns:a16="http://schemas.microsoft.com/office/drawing/2014/main" id="{E02C7D94-95D3-FE4F-8A2E-00E78BB7EA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27DE259-B4D1-D04F-80D8-AB4B183EA783}"/>
              </a:ext>
            </a:extLst>
          </p:cNvPr>
          <p:cNvSpPr>
            <a:spLocks noGrp="1"/>
          </p:cNvSpPr>
          <p:nvPr>
            <p:ph type="sldNum" sz="quarter" idx="12"/>
          </p:nvPr>
        </p:nvSpPr>
        <p:spPr/>
        <p:txBody>
          <a:bodyPr/>
          <a:lstStyle/>
          <a:p>
            <a:fld id="{B8D629A9-8CD5-D44D-A84A-25A5C4D3C8FD}" type="slidenum">
              <a:rPr lang="en-US" smtClean="0"/>
              <a:t>‹#›</a:t>
            </a:fld>
            <a:endParaRPr lang="en-US"/>
          </a:p>
        </p:txBody>
      </p:sp>
    </p:spTree>
    <p:extLst>
      <p:ext uri="{BB962C8B-B14F-4D97-AF65-F5344CB8AC3E}">
        <p14:creationId xmlns:p14="http://schemas.microsoft.com/office/powerpoint/2010/main" val="3249703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94936-F5A4-E747-B77B-1653D85BF12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78151FA-B7B3-BF40-B021-E609EE1E9268}"/>
              </a:ext>
            </a:extLst>
          </p:cNvPr>
          <p:cNvSpPr>
            <a:spLocks noGrp="1"/>
          </p:cNvSpPr>
          <p:nvPr>
            <p:ph type="dt" sz="half" idx="10"/>
          </p:nvPr>
        </p:nvSpPr>
        <p:spPr/>
        <p:txBody>
          <a:bodyPr/>
          <a:lstStyle/>
          <a:p>
            <a:fld id="{9BC34D5E-065A-A546-AA2E-D66F25B4C9EB}" type="datetimeFigureOut">
              <a:rPr lang="en-US" smtClean="0"/>
              <a:t>9/6/21</a:t>
            </a:fld>
            <a:endParaRPr lang="en-US"/>
          </a:p>
        </p:txBody>
      </p:sp>
      <p:sp>
        <p:nvSpPr>
          <p:cNvPr id="4" name="Footer Placeholder 3">
            <a:extLst>
              <a:ext uri="{FF2B5EF4-FFF2-40B4-BE49-F238E27FC236}">
                <a16:creationId xmlns:a16="http://schemas.microsoft.com/office/drawing/2014/main" id="{CE2CF68D-F9EF-1F4A-AFB8-828A708F512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123065A-BB5D-544B-B388-C80624AE2F49}"/>
              </a:ext>
            </a:extLst>
          </p:cNvPr>
          <p:cNvSpPr>
            <a:spLocks noGrp="1"/>
          </p:cNvSpPr>
          <p:nvPr>
            <p:ph type="sldNum" sz="quarter" idx="12"/>
          </p:nvPr>
        </p:nvSpPr>
        <p:spPr/>
        <p:txBody>
          <a:bodyPr/>
          <a:lstStyle/>
          <a:p>
            <a:fld id="{B8D629A9-8CD5-D44D-A84A-25A5C4D3C8FD}" type="slidenum">
              <a:rPr lang="en-US" smtClean="0"/>
              <a:t>‹#›</a:t>
            </a:fld>
            <a:endParaRPr lang="en-US"/>
          </a:p>
        </p:txBody>
      </p:sp>
    </p:spTree>
    <p:extLst>
      <p:ext uri="{BB962C8B-B14F-4D97-AF65-F5344CB8AC3E}">
        <p14:creationId xmlns:p14="http://schemas.microsoft.com/office/powerpoint/2010/main" val="3207777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A29BBB-2A87-BB47-B3FE-D7C4AA963621}"/>
              </a:ext>
            </a:extLst>
          </p:cNvPr>
          <p:cNvSpPr>
            <a:spLocks noGrp="1"/>
          </p:cNvSpPr>
          <p:nvPr>
            <p:ph type="dt" sz="half" idx="10"/>
          </p:nvPr>
        </p:nvSpPr>
        <p:spPr/>
        <p:txBody>
          <a:bodyPr/>
          <a:lstStyle/>
          <a:p>
            <a:fld id="{9BC34D5E-065A-A546-AA2E-D66F25B4C9EB}" type="datetimeFigureOut">
              <a:rPr lang="en-US" smtClean="0"/>
              <a:t>9/6/21</a:t>
            </a:fld>
            <a:endParaRPr lang="en-US"/>
          </a:p>
        </p:txBody>
      </p:sp>
      <p:sp>
        <p:nvSpPr>
          <p:cNvPr id="3" name="Footer Placeholder 2">
            <a:extLst>
              <a:ext uri="{FF2B5EF4-FFF2-40B4-BE49-F238E27FC236}">
                <a16:creationId xmlns:a16="http://schemas.microsoft.com/office/drawing/2014/main" id="{4900FB3E-A220-5746-B105-19C3C6D83A7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E6B7584-0515-0A4C-B198-0C1394F8C273}"/>
              </a:ext>
            </a:extLst>
          </p:cNvPr>
          <p:cNvSpPr>
            <a:spLocks noGrp="1"/>
          </p:cNvSpPr>
          <p:nvPr>
            <p:ph type="sldNum" sz="quarter" idx="12"/>
          </p:nvPr>
        </p:nvSpPr>
        <p:spPr/>
        <p:txBody>
          <a:bodyPr/>
          <a:lstStyle/>
          <a:p>
            <a:fld id="{B8D629A9-8CD5-D44D-A84A-25A5C4D3C8FD}" type="slidenum">
              <a:rPr lang="en-US" smtClean="0"/>
              <a:t>‹#›</a:t>
            </a:fld>
            <a:endParaRPr lang="en-US"/>
          </a:p>
        </p:txBody>
      </p:sp>
    </p:spTree>
    <p:extLst>
      <p:ext uri="{BB962C8B-B14F-4D97-AF65-F5344CB8AC3E}">
        <p14:creationId xmlns:p14="http://schemas.microsoft.com/office/powerpoint/2010/main" val="3907893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9AD612-7E4D-314A-A016-3CDE6EAD7B2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516DAC4-6D3E-054B-833E-D5813010F8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EB92A50-F1ED-D242-86CC-154345DFF7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AD792EB-D533-9049-97FD-0E7DBF60847D}"/>
              </a:ext>
            </a:extLst>
          </p:cNvPr>
          <p:cNvSpPr>
            <a:spLocks noGrp="1"/>
          </p:cNvSpPr>
          <p:nvPr>
            <p:ph type="dt" sz="half" idx="10"/>
          </p:nvPr>
        </p:nvSpPr>
        <p:spPr/>
        <p:txBody>
          <a:bodyPr/>
          <a:lstStyle/>
          <a:p>
            <a:fld id="{9BC34D5E-065A-A546-AA2E-D66F25B4C9EB}" type="datetimeFigureOut">
              <a:rPr lang="en-US" smtClean="0"/>
              <a:t>9/6/21</a:t>
            </a:fld>
            <a:endParaRPr lang="en-US"/>
          </a:p>
        </p:txBody>
      </p:sp>
      <p:sp>
        <p:nvSpPr>
          <p:cNvPr id="6" name="Footer Placeholder 5">
            <a:extLst>
              <a:ext uri="{FF2B5EF4-FFF2-40B4-BE49-F238E27FC236}">
                <a16:creationId xmlns:a16="http://schemas.microsoft.com/office/drawing/2014/main" id="{C3AE7E0F-59E6-9747-8D6C-C7E6F5478F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D8D5C1B-874C-E24D-9590-CAE2ACE4C42F}"/>
              </a:ext>
            </a:extLst>
          </p:cNvPr>
          <p:cNvSpPr>
            <a:spLocks noGrp="1"/>
          </p:cNvSpPr>
          <p:nvPr>
            <p:ph type="sldNum" sz="quarter" idx="12"/>
          </p:nvPr>
        </p:nvSpPr>
        <p:spPr/>
        <p:txBody>
          <a:bodyPr/>
          <a:lstStyle/>
          <a:p>
            <a:fld id="{B8D629A9-8CD5-D44D-A84A-25A5C4D3C8FD}" type="slidenum">
              <a:rPr lang="en-US" smtClean="0"/>
              <a:t>‹#›</a:t>
            </a:fld>
            <a:endParaRPr lang="en-US"/>
          </a:p>
        </p:txBody>
      </p:sp>
    </p:spTree>
    <p:extLst>
      <p:ext uri="{BB962C8B-B14F-4D97-AF65-F5344CB8AC3E}">
        <p14:creationId xmlns:p14="http://schemas.microsoft.com/office/powerpoint/2010/main" val="38590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602B7-3227-094B-8FB8-8C23919958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07AB77C-D167-9F49-B7FA-D2117FEBF5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3480530-A5F5-234E-9A93-2746BC21B5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7E4676-7C3D-1E46-8347-D167B1C8EF8B}"/>
              </a:ext>
            </a:extLst>
          </p:cNvPr>
          <p:cNvSpPr>
            <a:spLocks noGrp="1"/>
          </p:cNvSpPr>
          <p:nvPr>
            <p:ph type="dt" sz="half" idx="10"/>
          </p:nvPr>
        </p:nvSpPr>
        <p:spPr/>
        <p:txBody>
          <a:bodyPr/>
          <a:lstStyle/>
          <a:p>
            <a:fld id="{9BC34D5E-065A-A546-AA2E-D66F25B4C9EB}" type="datetimeFigureOut">
              <a:rPr lang="en-US" smtClean="0"/>
              <a:t>9/6/21</a:t>
            </a:fld>
            <a:endParaRPr lang="en-US"/>
          </a:p>
        </p:txBody>
      </p:sp>
      <p:sp>
        <p:nvSpPr>
          <p:cNvPr id="6" name="Footer Placeholder 5">
            <a:extLst>
              <a:ext uri="{FF2B5EF4-FFF2-40B4-BE49-F238E27FC236}">
                <a16:creationId xmlns:a16="http://schemas.microsoft.com/office/drawing/2014/main" id="{99B9B793-1349-DD49-86E4-486272D2EC6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61A55C8-1A39-8046-AE71-9FC0A8D52B65}"/>
              </a:ext>
            </a:extLst>
          </p:cNvPr>
          <p:cNvSpPr>
            <a:spLocks noGrp="1"/>
          </p:cNvSpPr>
          <p:nvPr>
            <p:ph type="sldNum" sz="quarter" idx="12"/>
          </p:nvPr>
        </p:nvSpPr>
        <p:spPr/>
        <p:txBody>
          <a:bodyPr/>
          <a:lstStyle/>
          <a:p>
            <a:fld id="{B8D629A9-8CD5-D44D-A84A-25A5C4D3C8FD}" type="slidenum">
              <a:rPr lang="en-US" smtClean="0"/>
              <a:t>‹#›</a:t>
            </a:fld>
            <a:endParaRPr lang="en-US"/>
          </a:p>
        </p:txBody>
      </p:sp>
    </p:spTree>
    <p:extLst>
      <p:ext uri="{BB962C8B-B14F-4D97-AF65-F5344CB8AC3E}">
        <p14:creationId xmlns:p14="http://schemas.microsoft.com/office/powerpoint/2010/main" val="3183036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dashUpDiag">
          <a:fgClr>
            <a:schemeClr val="accent1">
              <a:lumMod val="20000"/>
              <a:lumOff val="80000"/>
            </a:schemeClr>
          </a:fgClr>
          <a:bgClr>
            <a:schemeClr val="bg1"/>
          </a:bgClr>
        </a:patt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BE3ED21-83FB-614A-8828-A384B999EF4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BD2A2A4-72C4-844F-B2CE-417DABADE9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E28C31-B690-864B-B245-63B9511D04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C34D5E-065A-A546-AA2E-D66F25B4C9EB}" type="datetimeFigureOut">
              <a:rPr lang="en-US" smtClean="0"/>
              <a:t>9/6/21</a:t>
            </a:fld>
            <a:endParaRPr lang="en-US"/>
          </a:p>
        </p:txBody>
      </p:sp>
      <p:sp>
        <p:nvSpPr>
          <p:cNvPr id="5" name="Footer Placeholder 4">
            <a:extLst>
              <a:ext uri="{FF2B5EF4-FFF2-40B4-BE49-F238E27FC236}">
                <a16:creationId xmlns:a16="http://schemas.microsoft.com/office/drawing/2014/main" id="{86AC1F34-789D-7F44-BBA7-534A05F305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E17B280-D0A4-1A43-BBEF-6B07596B5E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D629A9-8CD5-D44D-A84A-25A5C4D3C8FD}" type="slidenum">
              <a:rPr lang="en-US" smtClean="0"/>
              <a:t>‹#›</a:t>
            </a:fld>
            <a:endParaRPr lang="en-US"/>
          </a:p>
        </p:txBody>
      </p:sp>
    </p:spTree>
    <p:extLst>
      <p:ext uri="{BB962C8B-B14F-4D97-AF65-F5344CB8AC3E}">
        <p14:creationId xmlns:p14="http://schemas.microsoft.com/office/powerpoint/2010/main" val="30439968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mailto:Isabel.allen@ucsf.edu"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Isabel.allen@ucsf.edu"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209800" y="336883"/>
            <a:ext cx="7772400" cy="2899612"/>
          </a:xfrm>
        </p:spPr>
        <p:txBody>
          <a:bodyPr rtlCol="0">
            <a:normAutofit/>
          </a:bodyPr>
          <a:lstStyle/>
          <a:p>
            <a:pPr>
              <a:defRPr/>
            </a:pPr>
            <a:r>
              <a:rPr lang="en-US" sz="4800" dirty="0">
                <a:solidFill>
                  <a:srgbClr val="000000"/>
                </a:solidFill>
              </a:rPr>
              <a:t>Biostat 200</a:t>
            </a:r>
            <a:br>
              <a:rPr lang="en-US" sz="4800" dirty="0">
                <a:solidFill>
                  <a:srgbClr val="000000"/>
                </a:solidFill>
              </a:rPr>
            </a:br>
            <a:r>
              <a:rPr lang="en-US" sz="4800" dirty="0">
                <a:solidFill>
                  <a:srgbClr val="000000"/>
                </a:solidFill>
              </a:rPr>
              <a:t>Introduction to Biostatistics</a:t>
            </a:r>
            <a:br>
              <a:rPr lang="en-US" sz="4800" dirty="0">
                <a:solidFill>
                  <a:srgbClr val="000000"/>
                </a:solidFill>
              </a:rPr>
            </a:br>
            <a:br>
              <a:rPr lang="en-US" sz="4800" dirty="0">
                <a:solidFill>
                  <a:srgbClr val="000000"/>
                </a:solidFill>
              </a:rPr>
            </a:br>
            <a:r>
              <a:rPr lang="en-US" sz="4800" dirty="0">
                <a:solidFill>
                  <a:srgbClr val="000000"/>
                </a:solidFill>
              </a:rPr>
              <a:t>Overview of the course</a:t>
            </a:r>
          </a:p>
        </p:txBody>
      </p:sp>
      <p:sp>
        <p:nvSpPr>
          <p:cNvPr id="3" name="Slide Number Placeholder 2"/>
          <p:cNvSpPr>
            <a:spLocks noGrp="1"/>
          </p:cNvSpPr>
          <p:nvPr>
            <p:ph type="sldNum" sz="quarter" idx="12"/>
          </p:nvPr>
        </p:nvSpPr>
        <p:spPr/>
        <p:txBody>
          <a:bodyPr/>
          <a:lstStyle/>
          <a:p>
            <a:pPr>
              <a:defRPr/>
            </a:pPr>
            <a:fld id="{73EF09F6-464B-41C8-94C9-57BC1F3EAC6C}" type="slidenum">
              <a:rPr lang="en-US" smtClean="0"/>
              <a:pPr>
                <a:defRPr/>
              </a:pPr>
              <a:t>1</a:t>
            </a:fld>
            <a:endParaRPr lang="en-US"/>
          </a:p>
        </p:txBody>
      </p:sp>
      <p:pic>
        <p:nvPicPr>
          <p:cNvPr id="4" name="Picture 3" descr="A close up of a curtain&#10;&#10;Description automatically generated">
            <a:extLst>
              <a:ext uri="{FF2B5EF4-FFF2-40B4-BE49-F238E27FC236}">
                <a16:creationId xmlns:a16="http://schemas.microsoft.com/office/drawing/2014/main" id="{55CDB611-D4FD-6346-8167-8495BA9BF2EB}"/>
              </a:ext>
            </a:extLst>
          </p:cNvPr>
          <p:cNvPicPr>
            <a:picLocks noChangeAspect="1"/>
          </p:cNvPicPr>
          <p:nvPr/>
        </p:nvPicPr>
        <p:blipFill>
          <a:blip r:embed="rId3"/>
          <a:stretch>
            <a:fillRect/>
          </a:stretch>
        </p:blipFill>
        <p:spPr>
          <a:xfrm>
            <a:off x="699977" y="4389473"/>
            <a:ext cx="3405188" cy="2270125"/>
          </a:xfrm>
          <a:prstGeom prst="rect">
            <a:avLst/>
          </a:prstGeom>
        </p:spPr>
      </p:pic>
    </p:spTree>
    <p:extLst>
      <p:ext uri="{BB962C8B-B14F-4D97-AF65-F5344CB8AC3E}">
        <p14:creationId xmlns:p14="http://schemas.microsoft.com/office/powerpoint/2010/main" val="2585536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2069432" y="182302"/>
            <a:ext cx="8229600" cy="700087"/>
          </a:xfrm>
        </p:spPr>
        <p:txBody>
          <a:bodyPr/>
          <a:lstStyle/>
          <a:p>
            <a:pPr algn="ctr" eaLnBrk="1" hangingPunct="1"/>
            <a:r>
              <a:rPr lang="en-US" altLang="en-US" dirty="0">
                <a:solidFill>
                  <a:srgbClr val="000000"/>
                </a:solidFill>
              </a:rPr>
              <a:t>Course instructors</a:t>
            </a:r>
          </a:p>
        </p:txBody>
      </p:sp>
      <p:sp>
        <p:nvSpPr>
          <p:cNvPr id="49155" name="Rectangle 3"/>
          <p:cNvSpPr>
            <a:spLocks noGrp="1" noChangeArrowheads="1"/>
          </p:cNvSpPr>
          <p:nvPr>
            <p:ph idx="1"/>
          </p:nvPr>
        </p:nvSpPr>
        <p:spPr>
          <a:xfrm>
            <a:off x="1025236" y="1036637"/>
            <a:ext cx="10328563" cy="5257800"/>
          </a:xfrm>
        </p:spPr>
        <p:txBody>
          <a:bodyPr rtlCol="0">
            <a:normAutofit lnSpcReduction="10000"/>
          </a:bodyPr>
          <a:lstStyle/>
          <a:p>
            <a:pPr marL="0" indent="0">
              <a:buNone/>
              <a:defRPr/>
            </a:pPr>
            <a:r>
              <a:rPr lang="en-US" sz="3500" dirty="0">
                <a:latin typeface="+mj-lt"/>
              </a:rPr>
              <a:t>Course director</a:t>
            </a:r>
          </a:p>
          <a:p>
            <a:pPr marL="0" indent="0">
              <a:buNone/>
              <a:defRPr/>
            </a:pPr>
            <a:r>
              <a:rPr lang="en-US" sz="3500" b="1" dirty="0">
                <a:latin typeface="+mj-lt"/>
              </a:rPr>
              <a:t>    </a:t>
            </a:r>
            <a:r>
              <a:rPr lang="en-US" sz="3500" dirty="0">
                <a:latin typeface="+mj-lt"/>
              </a:rPr>
              <a:t>Isabel Elaine Allen, PhD</a:t>
            </a:r>
          </a:p>
          <a:p>
            <a:pPr lvl="1">
              <a:buNone/>
              <a:defRPr/>
            </a:pPr>
            <a:r>
              <a:rPr lang="en-US" dirty="0">
                <a:latin typeface="+mj-lt"/>
              </a:rPr>
              <a:t>Professor of Biostatistics &amp; Epidemiology</a:t>
            </a:r>
          </a:p>
          <a:p>
            <a:pPr lvl="1">
              <a:buNone/>
              <a:defRPr/>
            </a:pPr>
            <a:r>
              <a:rPr lang="en-US" dirty="0">
                <a:latin typeface="+mj-lt"/>
                <a:hlinkClick r:id="rId3"/>
              </a:rPr>
              <a:t>Isabel.allen@ucsf.edu</a:t>
            </a:r>
            <a:r>
              <a:rPr lang="en-US" dirty="0">
                <a:latin typeface="+mj-lt"/>
              </a:rPr>
              <a:t>   @</a:t>
            </a:r>
            <a:r>
              <a:rPr lang="en-US" dirty="0" err="1">
                <a:latin typeface="+mj-lt"/>
              </a:rPr>
              <a:t>datacooker</a:t>
            </a:r>
            <a:endParaRPr lang="en-US" dirty="0">
              <a:latin typeface="+mj-lt"/>
            </a:endParaRPr>
          </a:p>
          <a:p>
            <a:pPr>
              <a:buNone/>
              <a:defRPr/>
            </a:pPr>
            <a:endParaRPr lang="en-US" dirty="0">
              <a:latin typeface="+mj-lt"/>
            </a:endParaRPr>
          </a:p>
          <a:p>
            <a:pPr>
              <a:buNone/>
              <a:defRPr/>
            </a:pPr>
            <a:r>
              <a:rPr lang="en-US" dirty="0">
                <a:latin typeface="+mj-lt"/>
              </a:rPr>
              <a:t>Teaching Assistants</a:t>
            </a:r>
          </a:p>
          <a:p>
            <a:r>
              <a:rPr lang="en-US" dirty="0">
                <a:latin typeface="+mj-lt"/>
              </a:rPr>
              <a:t>Moses </a:t>
            </a:r>
            <a:r>
              <a:rPr lang="en-US" dirty="0" err="1">
                <a:latin typeface="+mj-lt"/>
              </a:rPr>
              <a:t>Badio</a:t>
            </a:r>
            <a:endParaRPr lang="en-US" dirty="0">
              <a:latin typeface="+mj-lt"/>
            </a:endParaRPr>
          </a:p>
          <a:p>
            <a:r>
              <a:rPr lang="en-US" dirty="0">
                <a:latin typeface="+mj-lt"/>
              </a:rPr>
              <a:t>Lara Crystal-Ornelas</a:t>
            </a:r>
          </a:p>
          <a:p>
            <a:r>
              <a:rPr lang="en-US" dirty="0">
                <a:latin typeface="+mj-lt"/>
              </a:rPr>
              <a:t>Hannah Lambing</a:t>
            </a:r>
          </a:p>
          <a:p>
            <a:pPr>
              <a:defRPr/>
            </a:pPr>
            <a:r>
              <a:rPr lang="en-US" dirty="0">
                <a:latin typeface="+mj-lt"/>
              </a:rPr>
              <a:t>Michelle-Linh Nguyen</a:t>
            </a:r>
          </a:p>
          <a:p>
            <a:pPr>
              <a:defRPr/>
            </a:pPr>
            <a:r>
              <a:rPr lang="en-US" dirty="0">
                <a:latin typeface="+mj-lt"/>
              </a:rPr>
              <a:t>Carlos </a:t>
            </a:r>
            <a:r>
              <a:rPr lang="en-US" dirty="0" err="1">
                <a:latin typeface="+mj-lt"/>
              </a:rPr>
              <a:t>Valiente</a:t>
            </a:r>
            <a:r>
              <a:rPr lang="en-US" dirty="0">
                <a:latin typeface="+mj-lt"/>
              </a:rPr>
              <a:t> Moreira</a:t>
            </a:r>
          </a:p>
        </p:txBody>
      </p:sp>
      <p:sp>
        <p:nvSpPr>
          <p:cNvPr id="4" name="Slide Number Placeholder 3"/>
          <p:cNvSpPr>
            <a:spLocks noGrp="1"/>
          </p:cNvSpPr>
          <p:nvPr>
            <p:ph type="sldNum" sz="quarter" idx="12"/>
          </p:nvPr>
        </p:nvSpPr>
        <p:spPr/>
        <p:txBody>
          <a:bodyPr/>
          <a:lstStyle/>
          <a:p>
            <a:pPr>
              <a:defRPr/>
            </a:pPr>
            <a:fld id="{DD21EEBF-5674-4FB6-9FC0-1CFB6C123B42}" type="slidenum">
              <a:rPr lang="en-US" smtClean="0"/>
              <a:pPr>
                <a:defRPr/>
              </a:pPr>
              <a:t>2</a:t>
            </a:fld>
            <a:endParaRPr lang="en-US"/>
          </a:p>
        </p:txBody>
      </p:sp>
      <p:sp>
        <p:nvSpPr>
          <p:cNvPr id="2" name="TextBox 1">
            <a:extLst>
              <a:ext uri="{FF2B5EF4-FFF2-40B4-BE49-F238E27FC236}">
                <a16:creationId xmlns:a16="http://schemas.microsoft.com/office/drawing/2014/main" id="{7B9EC681-BDF2-4A48-9277-34F21A9BF895}"/>
              </a:ext>
            </a:extLst>
          </p:cNvPr>
          <p:cNvSpPr txBox="1"/>
          <p:nvPr/>
        </p:nvSpPr>
        <p:spPr>
          <a:xfrm>
            <a:off x="5614736" y="3260109"/>
            <a:ext cx="5418221" cy="1477328"/>
          </a:xfrm>
          <a:prstGeom prst="rect">
            <a:avLst/>
          </a:prstGeom>
          <a:noFill/>
          <a:ln>
            <a:solidFill>
              <a:schemeClr val="accent1"/>
            </a:solidFill>
          </a:ln>
        </p:spPr>
        <p:txBody>
          <a:bodyPr wrap="square" rtlCol="0">
            <a:spAutoFit/>
          </a:bodyPr>
          <a:lstStyle/>
          <a:p>
            <a:r>
              <a:rPr lang="en-US" dirty="0"/>
              <a:t>This is an online class so you can reach out with questions by email anytime. If you are ahead of the weekly modules and have questions, we are here to answer them. You will have an assigned TA for labs and HW but we are all here for questions.</a:t>
            </a:r>
          </a:p>
        </p:txBody>
      </p:sp>
    </p:spTree>
    <p:extLst>
      <p:ext uri="{BB962C8B-B14F-4D97-AF65-F5344CB8AC3E}">
        <p14:creationId xmlns:p14="http://schemas.microsoft.com/office/powerpoint/2010/main" val="40551091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idx="1"/>
          </p:nvPr>
        </p:nvSpPr>
        <p:spPr>
          <a:xfrm>
            <a:off x="692727" y="1274618"/>
            <a:ext cx="10764982" cy="5264294"/>
          </a:xfrm>
        </p:spPr>
        <p:txBody>
          <a:bodyPr>
            <a:normAutofit/>
          </a:bodyPr>
          <a:lstStyle/>
          <a:p>
            <a:pPr eaLnBrk="1" hangingPunct="1">
              <a:lnSpc>
                <a:spcPct val="150000"/>
              </a:lnSpc>
              <a:defRPr/>
            </a:pPr>
            <a:r>
              <a:rPr lang="en-US" dirty="0">
                <a:latin typeface="+mj-lt"/>
              </a:rPr>
              <a:t>Office hours &amp; interactive class sessions:  Tuesdays 10:30-12:00 (except first class Thursday, September 23 &amp; no classes 11/22)</a:t>
            </a:r>
          </a:p>
          <a:p>
            <a:pPr eaLnBrk="1" hangingPunct="1">
              <a:lnSpc>
                <a:spcPct val="150000"/>
              </a:lnSpc>
              <a:defRPr/>
            </a:pPr>
            <a:r>
              <a:rPr lang="en-US" dirty="0">
                <a:latin typeface="+mj-lt"/>
              </a:rPr>
              <a:t>Interactive Labs &amp; HW question sessions: Thursdays 10:30-12 &amp; no session 11/24</a:t>
            </a:r>
          </a:p>
          <a:p>
            <a:pPr eaLnBrk="1" hangingPunct="1">
              <a:lnSpc>
                <a:spcPct val="150000"/>
              </a:lnSpc>
              <a:defRPr/>
            </a:pPr>
            <a:r>
              <a:rPr lang="en-US" dirty="0">
                <a:latin typeface="+mj-lt"/>
              </a:rPr>
              <a:t>Course credits: 3</a:t>
            </a:r>
          </a:p>
          <a:p>
            <a:pPr eaLnBrk="1" hangingPunct="1">
              <a:lnSpc>
                <a:spcPct val="150000"/>
              </a:lnSpc>
              <a:defRPr/>
            </a:pPr>
            <a:r>
              <a:rPr lang="en-US" b="1" i="1" dirty="0">
                <a:latin typeface="+mj-lt"/>
              </a:rPr>
              <a:t>All course materials will be posted by mid-September to allow you to work at your own pace </a:t>
            </a:r>
          </a:p>
        </p:txBody>
      </p:sp>
      <p:sp>
        <p:nvSpPr>
          <p:cNvPr id="3" name="Slide Number Placeholder 2"/>
          <p:cNvSpPr>
            <a:spLocks noGrp="1"/>
          </p:cNvSpPr>
          <p:nvPr>
            <p:ph type="sldNum" sz="quarter" idx="12"/>
          </p:nvPr>
        </p:nvSpPr>
        <p:spPr/>
        <p:txBody>
          <a:bodyPr/>
          <a:lstStyle/>
          <a:p>
            <a:pPr>
              <a:defRPr/>
            </a:pPr>
            <a:fld id="{ABA9EA77-0271-4937-883E-800B3535223C}" type="slidenum">
              <a:rPr lang="en-US" smtClean="0"/>
              <a:pPr>
                <a:defRPr/>
              </a:pPr>
              <a:t>3</a:t>
            </a:fld>
            <a:endParaRPr lang="en-US"/>
          </a:p>
        </p:txBody>
      </p:sp>
      <p:sp>
        <p:nvSpPr>
          <p:cNvPr id="4" name="Rectangle 3">
            <a:extLst>
              <a:ext uri="{FF2B5EF4-FFF2-40B4-BE49-F238E27FC236}">
                <a16:creationId xmlns:a16="http://schemas.microsoft.com/office/drawing/2014/main" id="{4CB00AC5-59E2-8740-9D09-6975DA15FBE8}"/>
              </a:ext>
            </a:extLst>
          </p:cNvPr>
          <p:cNvSpPr/>
          <p:nvPr/>
        </p:nvSpPr>
        <p:spPr>
          <a:xfrm>
            <a:off x="2727894" y="319088"/>
            <a:ext cx="6360688" cy="769441"/>
          </a:xfrm>
          <a:prstGeom prst="rect">
            <a:avLst/>
          </a:prstGeom>
        </p:spPr>
        <p:txBody>
          <a:bodyPr wrap="square">
            <a:spAutoFit/>
          </a:bodyPr>
          <a:lstStyle/>
          <a:p>
            <a:pPr algn="ctr"/>
            <a:r>
              <a:rPr lang="en-US" altLang="en-US" sz="4400" dirty="0">
                <a:solidFill>
                  <a:srgbClr val="000000"/>
                </a:solidFill>
                <a:latin typeface="+mj-lt"/>
              </a:rPr>
              <a:t>Classes &amp; Labs</a:t>
            </a:r>
            <a:endParaRPr lang="en-US" sz="4400" dirty="0">
              <a:latin typeface="+mj-lt"/>
            </a:endParaRPr>
          </a:p>
        </p:txBody>
      </p:sp>
    </p:spTree>
    <p:extLst>
      <p:ext uri="{BB962C8B-B14F-4D97-AF65-F5344CB8AC3E}">
        <p14:creationId xmlns:p14="http://schemas.microsoft.com/office/powerpoint/2010/main" val="2638218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607127" y="120650"/>
            <a:ext cx="8229600" cy="823911"/>
          </a:xfrm>
        </p:spPr>
        <p:txBody>
          <a:bodyPr/>
          <a:lstStyle/>
          <a:p>
            <a:pPr algn="ctr" eaLnBrk="1" hangingPunct="1"/>
            <a:r>
              <a:rPr lang="en-US" altLang="en-US" dirty="0">
                <a:solidFill>
                  <a:srgbClr val="000000"/>
                </a:solidFill>
              </a:rPr>
              <a:t>Assignments &amp; Exams</a:t>
            </a:r>
          </a:p>
        </p:txBody>
      </p:sp>
      <p:sp>
        <p:nvSpPr>
          <p:cNvPr id="47107" name="Rectangle 3"/>
          <p:cNvSpPr>
            <a:spLocks noGrp="1" noChangeArrowheads="1"/>
          </p:cNvSpPr>
          <p:nvPr>
            <p:ph idx="1"/>
          </p:nvPr>
        </p:nvSpPr>
        <p:spPr>
          <a:xfrm>
            <a:off x="310317" y="944561"/>
            <a:ext cx="11180618" cy="5257800"/>
          </a:xfrm>
        </p:spPr>
        <p:txBody>
          <a:bodyPr rtlCol="0">
            <a:normAutofit fontScale="92500" lnSpcReduction="10000"/>
          </a:bodyPr>
          <a:lstStyle/>
          <a:p>
            <a:pPr>
              <a:defRPr/>
            </a:pPr>
            <a:r>
              <a:rPr lang="en-US" sz="3000" dirty="0">
                <a:latin typeface="+mj-lt"/>
              </a:rPr>
              <a:t>7 HW assignments – 6 counted for your grade (10 points each) and one extra assignment for extra credit if you want to hand it in</a:t>
            </a:r>
          </a:p>
          <a:p>
            <a:pPr>
              <a:defRPr/>
            </a:pPr>
            <a:r>
              <a:rPr lang="en-US" sz="3000" dirty="0">
                <a:latin typeface="+mj-lt"/>
              </a:rPr>
              <a:t>Assignments are posted on the CLE one week before the due date; due weekly on Thursdays by 10:30 AM and returned, graded by the TA’s, within one week but feel free to hand in early</a:t>
            </a:r>
          </a:p>
          <a:p>
            <a:pPr>
              <a:defRPr/>
            </a:pPr>
            <a:r>
              <a:rPr lang="en-US" sz="3000" dirty="0">
                <a:latin typeface="+mj-lt"/>
              </a:rPr>
              <a:t>Assignment 5 is the </a:t>
            </a:r>
            <a:r>
              <a:rPr lang="en-US" sz="3000" b="1" dirty="0">
                <a:latin typeface="+mj-lt"/>
              </a:rPr>
              <a:t>MIDTERM</a:t>
            </a:r>
            <a:r>
              <a:rPr lang="en-US" sz="3000" dirty="0">
                <a:latin typeface="+mj-lt"/>
              </a:rPr>
              <a:t> and is 15% of your grade</a:t>
            </a:r>
          </a:p>
          <a:p>
            <a:pPr>
              <a:defRPr/>
            </a:pPr>
            <a:r>
              <a:rPr lang="en-US" sz="3000" dirty="0">
                <a:latin typeface="+mj-lt"/>
              </a:rPr>
              <a:t>The </a:t>
            </a:r>
            <a:r>
              <a:rPr lang="en-US" sz="3000" b="1" dirty="0">
                <a:latin typeface="+mj-lt"/>
              </a:rPr>
              <a:t>FINAL</a:t>
            </a:r>
            <a:r>
              <a:rPr lang="en-US" sz="3000" dirty="0">
                <a:latin typeface="+mj-lt"/>
              </a:rPr>
              <a:t> is 25% of your grade and will be distributed on 12/10</a:t>
            </a:r>
          </a:p>
          <a:p>
            <a:pPr>
              <a:defRPr/>
            </a:pPr>
            <a:r>
              <a:rPr lang="en-US" sz="3000" dirty="0">
                <a:latin typeface="+mj-lt"/>
              </a:rPr>
              <a:t>You may work with others on the Assignments but the </a:t>
            </a:r>
            <a:r>
              <a:rPr lang="en-US" sz="3000" b="1" dirty="0">
                <a:latin typeface="+mj-lt"/>
              </a:rPr>
              <a:t>Midterm</a:t>
            </a:r>
            <a:r>
              <a:rPr lang="en-US" sz="3000" dirty="0">
                <a:latin typeface="+mj-lt"/>
              </a:rPr>
              <a:t> &amp; </a:t>
            </a:r>
            <a:r>
              <a:rPr lang="en-US" sz="3000" b="1" dirty="0">
                <a:latin typeface="+mj-lt"/>
              </a:rPr>
              <a:t>Final</a:t>
            </a:r>
            <a:r>
              <a:rPr lang="en-US" sz="3000" dirty="0">
                <a:latin typeface="+mj-lt"/>
              </a:rPr>
              <a:t> must be your own work (but you can ask me or the TAs questions)</a:t>
            </a:r>
          </a:p>
          <a:p>
            <a:pPr>
              <a:defRPr/>
            </a:pPr>
            <a:r>
              <a:rPr lang="en-US" sz="3000" dirty="0">
                <a:latin typeface="+mj-lt"/>
              </a:rPr>
              <a:t>Assignments will consist of:</a:t>
            </a:r>
          </a:p>
          <a:p>
            <a:pPr lvl="1">
              <a:buFont typeface="Arial" pitchFamily="34" charset="0"/>
              <a:buChar char="–"/>
              <a:defRPr/>
            </a:pPr>
            <a:r>
              <a:rPr lang="en-US" sz="2600" dirty="0">
                <a:latin typeface="+mj-lt"/>
              </a:rPr>
              <a:t>Data analysis and interpretation</a:t>
            </a:r>
          </a:p>
          <a:p>
            <a:pPr lvl="1">
              <a:buFont typeface="Arial" pitchFamily="34" charset="0"/>
              <a:buChar char="–"/>
              <a:defRPr/>
            </a:pPr>
            <a:r>
              <a:rPr lang="en-US" sz="2600" dirty="0">
                <a:latin typeface="+mj-lt"/>
              </a:rPr>
              <a:t>Reading and interpretation of scientific research publications</a:t>
            </a:r>
          </a:p>
          <a:p>
            <a:pPr lvl="1">
              <a:buFont typeface="Arial" pitchFamily="34" charset="0"/>
              <a:buChar char="–"/>
              <a:defRPr/>
            </a:pPr>
            <a:endParaRPr lang="en-US" dirty="0">
              <a:latin typeface="+mj-lt"/>
            </a:endParaRPr>
          </a:p>
          <a:p>
            <a:pPr>
              <a:buNone/>
              <a:defRPr/>
            </a:pPr>
            <a:endParaRPr lang="en-US" dirty="0"/>
          </a:p>
          <a:p>
            <a:pPr lvl="1">
              <a:buNone/>
              <a:defRPr/>
            </a:pPr>
            <a:endParaRPr lang="en-US" dirty="0"/>
          </a:p>
        </p:txBody>
      </p:sp>
      <p:sp>
        <p:nvSpPr>
          <p:cNvPr id="4" name="Slide Number Placeholder 3"/>
          <p:cNvSpPr>
            <a:spLocks noGrp="1"/>
          </p:cNvSpPr>
          <p:nvPr>
            <p:ph type="sldNum" sz="quarter" idx="12"/>
          </p:nvPr>
        </p:nvSpPr>
        <p:spPr/>
        <p:txBody>
          <a:bodyPr/>
          <a:lstStyle/>
          <a:p>
            <a:pPr>
              <a:defRPr/>
            </a:pPr>
            <a:fld id="{5BDD8385-0C33-454E-A292-189384F1CA39}" type="slidenum">
              <a:rPr lang="en-US" smtClean="0"/>
              <a:pPr>
                <a:defRPr/>
              </a:pPr>
              <a:t>4</a:t>
            </a:fld>
            <a:endParaRPr lang="en-US" dirty="0"/>
          </a:p>
        </p:txBody>
      </p:sp>
    </p:spTree>
    <p:extLst>
      <p:ext uri="{BB962C8B-B14F-4D97-AF65-F5344CB8AC3E}">
        <p14:creationId xmlns:p14="http://schemas.microsoft.com/office/powerpoint/2010/main" val="16550038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981200" y="274638"/>
            <a:ext cx="8229600" cy="944562"/>
          </a:xfrm>
        </p:spPr>
        <p:txBody>
          <a:bodyPr/>
          <a:lstStyle/>
          <a:p>
            <a:pPr algn="ctr"/>
            <a:r>
              <a:rPr lang="en-US" altLang="en-US" dirty="0"/>
              <a:t>Labs</a:t>
            </a:r>
          </a:p>
        </p:txBody>
      </p:sp>
      <p:sp>
        <p:nvSpPr>
          <p:cNvPr id="16387" name="Content Placeholder 2"/>
          <p:cNvSpPr>
            <a:spLocks noGrp="1"/>
          </p:cNvSpPr>
          <p:nvPr>
            <p:ph idx="1"/>
          </p:nvPr>
        </p:nvSpPr>
        <p:spPr>
          <a:xfrm>
            <a:off x="626368" y="1311275"/>
            <a:ext cx="10453255" cy="4953000"/>
          </a:xfrm>
        </p:spPr>
        <p:txBody>
          <a:bodyPr>
            <a:normAutofit/>
          </a:bodyPr>
          <a:lstStyle/>
          <a:p>
            <a:pPr>
              <a:defRPr/>
            </a:pPr>
            <a:r>
              <a:rPr lang="en-US" dirty="0">
                <a:latin typeface="+mj-lt"/>
              </a:rPr>
              <a:t>Labs are for practicing the concepts from the videos/classes</a:t>
            </a:r>
          </a:p>
          <a:p>
            <a:pPr>
              <a:defRPr/>
            </a:pPr>
            <a:r>
              <a:rPr lang="en-US" dirty="0">
                <a:latin typeface="+mj-lt"/>
              </a:rPr>
              <a:t>Interactive Labs &amp; HW help will be every Thursday 10:30 -12</a:t>
            </a:r>
          </a:p>
          <a:p>
            <a:pPr lvl="1">
              <a:defRPr/>
            </a:pPr>
            <a:r>
              <a:rPr lang="en-US" dirty="0">
                <a:latin typeface="+mj-lt"/>
              </a:rPr>
              <a:t>You will be in small groups with your TA for labs</a:t>
            </a:r>
          </a:p>
          <a:p>
            <a:pPr>
              <a:defRPr/>
            </a:pPr>
            <a:r>
              <a:rPr lang="en-US" dirty="0">
                <a:latin typeface="+mj-lt"/>
              </a:rPr>
              <a:t>No lab 11/26</a:t>
            </a:r>
          </a:p>
          <a:p>
            <a:pPr>
              <a:defRPr/>
            </a:pPr>
            <a:r>
              <a:rPr lang="en-US" dirty="0">
                <a:latin typeface="+mj-lt"/>
              </a:rPr>
              <a:t>Lab content</a:t>
            </a:r>
          </a:p>
          <a:p>
            <a:pPr lvl="1">
              <a:defRPr/>
            </a:pPr>
            <a:r>
              <a:rPr lang="en-US" dirty="0">
                <a:latin typeface="+mj-lt"/>
              </a:rPr>
              <a:t>Labs 1-2: Learning Stata, exploratory data analysis, nuts &amp; bolts</a:t>
            </a:r>
          </a:p>
          <a:p>
            <a:pPr lvl="1">
              <a:defRPr/>
            </a:pPr>
            <a:r>
              <a:rPr lang="en-US" dirty="0">
                <a:latin typeface="+mj-lt"/>
              </a:rPr>
              <a:t>Labs 3-9: Tied to the video lecture material </a:t>
            </a:r>
          </a:p>
          <a:p>
            <a:pPr marL="342900" lvl="1" indent="-342900">
              <a:buFont typeface="Arial" charset="0"/>
              <a:buChar char="•"/>
              <a:defRPr/>
            </a:pPr>
            <a:r>
              <a:rPr lang="en-US" sz="2800" b="1" dirty="0">
                <a:latin typeface="+mj-lt"/>
              </a:rPr>
              <a:t>Labs are not turned in or graded </a:t>
            </a:r>
            <a:r>
              <a:rPr lang="en-US" sz="2800" dirty="0">
                <a:latin typeface="+mj-lt"/>
              </a:rPr>
              <a:t>but come to Lab with questions to help with the HW.  Answers will be posted.</a:t>
            </a:r>
          </a:p>
          <a:p>
            <a:pPr marL="342900" lvl="1" indent="-342900">
              <a:buFont typeface="Arial" charset="0"/>
              <a:buChar char="•"/>
              <a:defRPr/>
            </a:pPr>
            <a:endParaRPr lang="en-US" sz="2800" dirty="0">
              <a:latin typeface="+mj-lt"/>
            </a:endParaRPr>
          </a:p>
          <a:p>
            <a:pPr marL="0" indent="0">
              <a:buNone/>
              <a:defRPr/>
            </a:pPr>
            <a:endParaRPr lang="en-US" dirty="0">
              <a:latin typeface="+mj-lt"/>
            </a:endParaRPr>
          </a:p>
          <a:p>
            <a:pPr marL="0" indent="0">
              <a:buNone/>
              <a:defRPr/>
            </a:pPr>
            <a:endParaRPr lang="en-US" dirty="0"/>
          </a:p>
        </p:txBody>
      </p:sp>
      <p:sp>
        <p:nvSpPr>
          <p:cNvPr id="4" name="Slide Number Placeholder 3"/>
          <p:cNvSpPr>
            <a:spLocks noGrp="1"/>
          </p:cNvSpPr>
          <p:nvPr>
            <p:ph type="sldNum" sz="quarter" idx="12"/>
          </p:nvPr>
        </p:nvSpPr>
        <p:spPr/>
        <p:txBody>
          <a:bodyPr/>
          <a:lstStyle/>
          <a:p>
            <a:pPr>
              <a:defRPr/>
            </a:pPr>
            <a:fld id="{E8E852BF-5A60-457B-8DA8-ED5A10A9DD40}" type="slidenum">
              <a:rPr lang="en-US" smtClean="0"/>
              <a:pPr>
                <a:defRPr/>
              </a:pPr>
              <a:t>5</a:t>
            </a:fld>
            <a:endParaRPr lang="en-US" dirty="0"/>
          </a:p>
        </p:txBody>
      </p:sp>
    </p:spTree>
    <p:extLst>
      <p:ext uri="{BB962C8B-B14F-4D97-AF65-F5344CB8AC3E}">
        <p14:creationId xmlns:p14="http://schemas.microsoft.com/office/powerpoint/2010/main" val="1310609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838200" y="365126"/>
            <a:ext cx="10515600" cy="656700"/>
          </a:xfrm>
        </p:spPr>
        <p:txBody>
          <a:bodyPr>
            <a:normAutofit fontScale="90000"/>
          </a:bodyPr>
          <a:lstStyle/>
          <a:p>
            <a:pPr algn="ctr"/>
            <a:r>
              <a:rPr lang="en-US" altLang="en-US" dirty="0"/>
              <a:t>Forum</a:t>
            </a:r>
          </a:p>
        </p:txBody>
      </p:sp>
      <p:sp>
        <p:nvSpPr>
          <p:cNvPr id="11267" name="Content Placeholder 2"/>
          <p:cNvSpPr>
            <a:spLocks noGrp="1"/>
          </p:cNvSpPr>
          <p:nvPr>
            <p:ph idx="1"/>
          </p:nvPr>
        </p:nvSpPr>
        <p:spPr>
          <a:xfrm>
            <a:off x="838200" y="1426106"/>
            <a:ext cx="10515600" cy="4525963"/>
          </a:xfrm>
        </p:spPr>
        <p:txBody>
          <a:bodyPr/>
          <a:lstStyle/>
          <a:p>
            <a:pPr>
              <a:defRPr/>
            </a:pPr>
            <a:r>
              <a:rPr lang="en-US" altLang="en-US" dirty="0">
                <a:latin typeface="+mj-lt"/>
              </a:rPr>
              <a:t>The forum is used for sending the class information and communications</a:t>
            </a:r>
          </a:p>
          <a:p>
            <a:pPr>
              <a:defRPr/>
            </a:pPr>
            <a:endParaRPr lang="en-US" altLang="en-US" dirty="0">
              <a:latin typeface="+mj-lt"/>
            </a:endParaRPr>
          </a:p>
          <a:p>
            <a:pPr>
              <a:defRPr/>
            </a:pPr>
            <a:r>
              <a:rPr lang="en-US" altLang="en-US" dirty="0">
                <a:latin typeface="+mj-lt"/>
              </a:rPr>
              <a:t>And please post your questions here – usually if you have a question, others in the class also have the same question</a:t>
            </a:r>
          </a:p>
          <a:p>
            <a:pPr>
              <a:buFont typeface="Arial" charset="0"/>
              <a:buNone/>
              <a:defRPr/>
            </a:pPr>
            <a:endParaRPr lang="en-US" altLang="en-US" dirty="0"/>
          </a:p>
        </p:txBody>
      </p:sp>
      <p:sp>
        <p:nvSpPr>
          <p:cNvPr id="4" name="Slide Number Placeholder 3"/>
          <p:cNvSpPr>
            <a:spLocks noGrp="1"/>
          </p:cNvSpPr>
          <p:nvPr>
            <p:ph type="sldNum" sz="quarter" idx="12"/>
          </p:nvPr>
        </p:nvSpPr>
        <p:spPr/>
        <p:txBody>
          <a:bodyPr/>
          <a:lstStyle/>
          <a:p>
            <a:pPr>
              <a:defRPr/>
            </a:pPr>
            <a:fld id="{6E87C5C1-5251-4129-AA7E-46093504072B}" type="slidenum">
              <a:rPr lang="en-US" smtClean="0"/>
              <a:pPr>
                <a:defRPr/>
              </a:pPr>
              <a:t>6</a:t>
            </a:fld>
            <a:endParaRPr lang="en-US"/>
          </a:p>
        </p:txBody>
      </p:sp>
    </p:spTree>
    <p:extLst>
      <p:ext uri="{BB962C8B-B14F-4D97-AF65-F5344CB8AC3E}">
        <p14:creationId xmlns:p14="http://schemas.microsoft.com/office/powerpoint/2010/main" val="263075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ltLang="en-US" dirty="0"/>
              <a:t>Who am I?</a:t>
            </a:r>
          </a:p>
        </p:txBody>
      </p:sp>
      <p:sp>
        <p:nvSpPr>
          <p:cNvPr id="14339" name="Content Placeholder 2"/>
          <p:cNvSpPr>
            <a:spLocks noGrp="1"/>
          </p:cNvSpPr>
          <p:nvPr>
            <p:ph idx="1"/>
          </p:nvPr>
        </p:nvSpPr>
        <p:spPr>
          <a:xfrm>
            <a:off x="602673" y="1781175"/>
            <a:ext cx="10986654" cy="4297362"/>
          </a:xfrm>
        </p:spPr>
        <p:txBody>
          <a:bodyPr/>
          <a:lstStyle/>
          <a:p>
            <a:r>
              <a:rPr lang="en-US" altLang="en-US" dirty="0">
                <a:latin typeface="+mj-lt"/>
              </a:rPr>
              <a:t>PhD in statistics &amp; MS in math from Cornell</a:t>
            </a:r>
          </a:p>
          <a:p>
            <a:r>
              <a:rPr lang="en-US" altLang="en-US" dirty="0">
                <a:latin typeface="+mj-lt"/>
              </a:rPr>
              <a:t>UCSF since 2012</a:t>
            </a:r>
          </a:p>
          <a:p>
            <a:r>
              <a:rPr lang="en-US" altLang="en-US" dirty="0">
                <a:latin typeface="+mj-lt"/>
              </a:rPr>
              <a:t>Pre-UCSF in Boston @ Harvard &amp; Babson &amp; starting Biotech companies</a:t>
            </a:r>
          </a:p>
          <a:p>
            <a:r>
              <a:rPr lang="en-US" altLang="en-US" dirty="0">
                <a:latin typeface="+mj-lt"/>
              </a:rPr>
              <a:t>Part of SOM, DEB, GBHI, MAC, ICHS, QB3/MBC, CTSI &amp; Catalyst @ UCSF</a:t>
            </a:r>
          </a:p>
          <a:p>
            <a:r>
              <a:rPr lang="en-US" altLang="en-US" dirty="0">
                <a:latin typeface="+mj-lt"/>
              </a:rPr>
              <a:t>Red Sox fan forever</a:t>
            </a:r>
          </a:p>
          <a:p>
            <a:r>
              <a:rPr lang="en-US" altLang="en-US" dirty="0">
                <a:latin typeface="+mj-lt"/>
              </a:rPr>
              <a:t>Before the quarantine I would knit socks on Bart</a:t>
            </a:r>
          </a:p>
          <a:p>
            <a:r>
              <a:rPr lang="en-US" altLang="en-US" dirty="0">
                <a:latin typeface="+mj-lt"/>
              </a:rPr>
              <a:t>I run in the East Bay Hills as often as I can to stay sane</a:t>
            </a:r>
          </a:p>
          <a:p>
            <a:pPr marL="0" indent="0">
              <a:buNone/>
            </a:pPr>
            <a:endParaRPr lang="en-US" altLang="en-US" dirty="0">
              <a:latin typeface="+mj-lt"/>
            </a:endParaRPr>
          </a:p>
        </p:txBody>
      </p:sp>
      <p:sp>
        <p:nvSpPr>
          <p:cNvPr id="4" name="Slide Number Placeholder 3"/>
          <p:cNvSpPr>
            <a:spLocks noGrp="1"/>
          </p:cNvSpPr>
          <p:nvPr>
            <p:ph type="sldNum" sz="quarter" idx="12"/>
          </p:nvPr>
        </p:nvSpPr>
        <p:spPr/>
        <p:txBody>
          <a:bodyPr/>
          <a:lstStyle/>
          <a:p>
            <a:pPr>
              <a:defRPr/>
            </a:pPr>
            <a:fld id="{EB57F315-2971-407A-8B84-724A7746B96B}" type="slidenum">
              <a:rPr lang="en-US" smtClean="0"/>
              <a:pPr>
                <a:defRPr/>
              </a:pPr>
              <a:t>7</a:t>
            </a:fld>
            <a:endParaRPr lang="en-US"/>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7600" y="274638"/>
            <a:ext cx="2987752" cy="2011362"/>
          </a:xfrm>
          <a:prstGeom prst="rect">
            <a:avLst/>
          </a:prstGeom>
        </p:spPr>
      </p:pic>
    </p:spTree>
    <p:extLst>
      <p:ext uri="{BB962C8B-B14F-4D97-AF65-F5344CB8AC3E}">
        <p14:creationId xmlns:p14="http://schemas.microsoft.com/office/powerpoint/2010/main" val="31729067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981200" y="274638"/>
            <a:ext cx="8229600" cy="715962"/>
          </a:xfrm>
        </p:spPr>
        <p:txBody>
          <a:bodyPr/>
          <a:lstStyle/>
          <a:p>
            <a:pPr algn="ctr" eaLnBrk="1" hangingPunct="1"/>
            <a:r>
              <a:rPr lang="en-US" altLang="en-US" dirty="0">
                <a:solidFill>
                  <a:srgbClr val="000000"/>
                </a:solidFill>
              </a:rPr>
              <a:t>Course goals</a:t>
            </a:r>
          </a:p>
        </p:txBody>
      </p:sp>
      <p:sp>
        <p:nvSpPr>
          <p:cNvPr id="17411" name="Rectangle 3"/>
          <p:cNvSpPr>
            <a:spLocks noGrp="1" noChangeArrowheads="1"/>
          </p:cNvSpPr>
          <p:nvPr>
            <p:ph idx="1"/>
          </p:nvPr>
        </p:nvSpPr>
        <p:spPr>
          <a:xfrm>
            <a:off x="568035" y="1311275"/>
            <a:ext cx="11236037" cy="4724400"/>
          </a:xfrm>
        </p:spPr>
        <p:txBody>
          <a:bodyPr>
            <a:normAutofit lnSpcReduction="10000"/>
          </a:bodyPr>
          <a:lstStyle/>
          <a:p>
            <a:pPr eaLnBrk="1" hangingPunct="1"/>
            <a:r>
              <a:rPr lang="en-US" altLang="en-US" dirty="0">
                <a:latin typeface="+mj-lt"/>
              </a:rPr>
              <a:t>Knowledge of basic biostatistics terms and notation</a:t>
            </a:r>
          </a:p>
          <a:p>
            <a:pPr eaLnBrk="1" hangingPunct="1"/>
            <a:r>
              <a:rPr lang="en-US" altLang="en-US" dirty="0">
                <a:latin typeface="+mj-lt"/>
              </a:rPr>
              <a:t>Understanding of concepts underlying most statistical analyses, as a foundation for more advanced methods</a:t>
            </a:r>
          </a:p>
          <a:p>
            <a:pPr eaLnBrk="1" hangingPunct="1"/>
            <a:r>
              <a:rPr lang="en-US" altLang="en-US" dirty="0">
                <a:latin typeface="+mj-lt"/>
              </a:rPr>
              <a:t>Ability to summarize data and conduct basic statistical analyses using STATA or R</a:t>
            </a:r>
          </a:p>
          <a:p>
            <a:pPr eaLnBrk="1" hangingPunct="1"/>
            <a:r>
              <a:rPr lang="en-US" altLang="en-US" dirty="0">
                <a:latin typeface="+mj-lt"/>
              </a:rPr>
              <a:t>Ability to present and visualize data</a:t>
            </a:r>
          </a:p>
          <a:p>
            <a:pPr eaLnBrk="1" hangingPunct="1"/>
            <a:r>
              <a:rPr lang="en-US" altLang="en-US" dirty="0">
                <a:latin typeface="+mj-lt"/>
              </a:rPr>
              <a:t>Ability to understand basic statistical analyses in published journals</a:t>
            </a:r>
          </a:p>
          <a:p>
            <a:pPr eaLnBrk="1" hangingPunct="1"/>
            <a:endParaRPr lang="en-US" altLang="en-US" dirty="0">
              <a:latin typeface="+mj-lt"/>
            </a:endParaRPr>
          </a:p>
          <a:p>
            <a:pPr eaLnBrk="1" hangingPunct="1"/>
            <a:r>
              <a:rPr lang="en-US" altLang="en-US" dirty="0">
                <a:latin typeface="+mj-lt"/>
              </a:rPr>
              <a:t>Questions?  Comments?  Come join us! </a:t>
            </a:r>
          </a:p>
          <a:p>
            <a:pPr marL="457200" lvl="1" indent="0">
              <a:buNone/>
            </a:pPr>
            <a:r>
              <a:rPr lang="en-US" altLang="en-US" dirty="0">
                <a:latin typeface="+mj-lt"/>
              </a:rPr>
              <a:t>    </a:t>
            </a:r>
          </a:p>
          <a:p>
            <a:pPr lvl="8" algn="r"/>
            <a:r>
              <a:rPr lang="en-US" altLang="en-US" dirty="0">
                <a:latin typeface="+mj-lt"/>
                <a:hlinkClick r:id="rId3"/>
              </a:rPr>
              <a:t>Isabel.allen@ucsf.edu</a:t>
            </a:r>
            <a:endParaRPr lang="en-US" altLang="en-US" dirty="0">
              <a:latin typeface="+mj-lt"/>
            </a:endParaRPr>
          </a:p>
          <a:p>
            <a:pPr lvl="2"/>
            <a:endParaRPr lang="en-US" altLang="en-US" dirty="0">
              <a:latin typeface="+mj-lt"/>
            </a:endParaRPr>
          </a:p>
          <a:p>
            <a:pPr eaLnBrk="1" hangingPunct="1">
              <a:buFont typeface="Wingdings" pitchFamily="2" charset="2"/>
              <a:buNone/>
            </a:pPr>
            <a:endParaRPr lang="en-US" altLang="en-US" dirty="0"/>
          </a:p>
        </p:txBody>
      </p:sp>
      <p:sp>
        <p:nvSpPr>
          <p:cNvPr id="4" name="Slide Number Placeholder 3"/>
          <p:cNvSpPr>
            <a:spLocks noGrp="1"/>
          </p:cNvSpPr>
          <p:nvPr>
            <p:ph type="sldNum" sz="quarter" idx="12"/>
          </p:nvPr>
        </p:nvSpPr>
        <p:spPr/>
        <p:txBody>
          <a:bodyPr/>
          <a:lstStyle/>
          <a:p>
            <a:pPr>
              <a:defRPr/>
            </a:pPr>
            <a:fld id="{5BAD538F-301D-4014-8186-0FEAD0A6D199}" type="slidenum">
              <a:rPr lang="en-US" smtClean="0"/>
              <a:pPr>
                <a:defRPr/>
              </a:pPr>
              <a:t>8</a:t>
            </a:fld>
            <a:endParaRPr lang="en-US" dirty="0"/>
          </a:p>
        </p:txBody>
      </p:sp>
    </p:spTree>
    <p:extLst>
      <p:ext uri="{BB962C8B-B14F-4D97-AF65-F5344CB8AC3E}">
        <p14:creationId xmlns:p14="http://schemas.microsoft.com/office/powerpoint/2010/main" val="20345752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543</TotalTime>
  <Words>580</Words>
  <Application>Microsoft Macintosh PowerPoint</Application>
  <PresentationFormat>Widescreen</PresentationFormat>
  <Paragraphs>75</Paragraphs>
  <Slides>8</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Wingdings</vt:lpstr>
      <vt:lpstr>Office Theme</vt:lpstr>
      <vt:lpstr>Biostat 200 Introduction to Biostatistics  Overview of the course</vt:lpstr>
      <vt:lpstr>Course instructors</vt:lpstr>
      <vt:lpstr>PowerPoint Presentation</vt:lpstr>
      <vt:lpstr>Assignments &amp; Exams</vt:lpstr>
      <vt:lpstr>Labs</vt:lpstr>
      <vt:lpstr>Forum</vt:lpstr>
      <vt:lpstr>Who am I?</vt:lpstr>
      <vt:lpstr>Course goals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Isabel Allen</dc:creator>
  <cp:lastModifiedBy>Allen, Isabel</cp:lastModifiedBy>
  <cp:revision>18</cp:revision>
  <cp:lastPrinted>2020-08-27T03:40:40Z</cp:lastPrinted>
  <dcterms:created xsi:type="dcterms:W3CDTF">2020-07-25T21:47:54Z</dcterms:created>
  <dcterms:modified xsi:type="dcterms:W3CDTF">2021-09-07T04:04:57Z</dcterms:modified>
</cp:coreProperties>
</file>