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6"/>
  </p:notesMasterIdLst>
  <p:sldIdLst>
    <p:sldId id="256" r:id="rId2"/>
    <p:sldId id="258" r:id="rId3"/>
    <p:sldId id="260" r:id="rId4"/>
    <p:sldId id="262" r:id="rId5"/>
    <p:sldId id="265" r:id="rId6"/>
    <p:sldId id="264" r:id="rId7"/>
    <p:sldId id="267" r:id="rId8"/>
    <p:sldId id="272" r:id="rId9"/>
    <p:sldId id="278" r:id="rId10"/>
    <p:sldId id="296" r:id="rId11"/>
    <p:sldId id="273" r:id="rId12"/>
    <p:sldId id="297" r:id="rId13"/>
    <p:sldId id="298" r:id="rId14"/>
    <p:sldId id="299" r:id="rId15"/>
    <p:sldId id="300" r:id="rId16"/>
    <p:sldId id="301" r:id="rId17"/>
    <p:sldId id="270" r:id="rId18"/>
    <p:sldId id="279" r:id="rId19"/>
    <p:sldId id="281" r:id="rId20"/>
    <p:sldId id="283" r:id="rId21"/>
    <p:sldId id="288" r:id="rId22"/>
    <p:sldId id="275" r:id="rId23"/>
    <p:sldId id="284" r:id="rId24"/>
    <p:sldId id="285" r:id="rId25"/>
    <p:sldId id="282" r:id="rId26"/>
    <p:sldId id="294" r:id="rId27"/>
    <p:sldId id="293" r:id="rId28"/>
    <p:sldId id="274" r:id="rId29"/>
    <p:sldId id="302" r:id="rId30"/>
    <p:sldId id="303" r:id="rId31"/>
    <p:sldId id="304" r:id="rId32"/>
    <p:sldId id="305" r:id="rId33"/>
    <p:sldId id="277" r:id="rId34"/>
    <p:sldId id="266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style val="4"/>
  <c:chart>
    <c:autoTitleDeleted val="1"/>
    <c:plotArea>
      <c:layout>
        <c:manualLayout>
          <c:layoutTarget val="inner"/>
          <c:xMode val="edge"/>
          <c:yMode val="edge"/>
          <c:x val="0.15880442514779197"/>
          <c:y val="5.3100226878419914E-2"/>
          <c:w val="0.82717688326342464"/>
          <c:h val="0.800120334534454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ARB restart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16,205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2,607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8,101</a:t>
                    </a:r>
                    <a:endParaRPr lang="en-US" dirty="0"/>
                  </a:p>
                </c:rich>
              </c:tx>
              <c:showVal val="1"/>
            </c:dLbl>
            <c:numFmt formatCode="0.00%" sourceLinked="0"/>
            <c:showVal val="1"/>
          </c:dLbls>
          <c:cat>
            <c:strRef>
              <c:f>Sheet1!$A$2:$A$4</c:f>
              <c:strCache>
                <c:ptCount val="3"/>
                <c:pt idx="0">
                  <c:v>Day 0-2</c:v>
                </c:pt>
                <c:pt idx="1">
                  <c:v>Day 3-30</c:v>
                </c:pt>
                <c:pt idx="2">
                  <c:v>Not restarted (within 30d)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0.60210000000000063</c:v>
                </c:pt>
                <c:pt idx="1">
                  <c:v>9.6900000000000028E-2</c:v>
                </c:pt>
                <c:pt idx="2">
                  <c:v>0.30100000000000032</c:v>
                </c:pt>
              </c:numCache>
            </c:numRef>
          </c:val>
        </c:ser>
        <c:axId val="112544000"/>
        <c:axId val="112553984"/>
      </c:barChart>
      <c:catAx>
        <c:axId val="112544000"/>
        <c:scaling>
          <c:orientation val="minMax"/>
        </c:scaling>
        <c:axPos val="b"/>
        <c:numFmt formatCode="General" sourceLinked="1"/>
        <c:tickLblPos val="nextTo"/>
        <c:crossAx val="112553984"/>
        <c:crosses val="autoZero"/>
        <c:auto val="1"/>
        <c:lblAlgn val="ctr"/>
        <c:lblOffset val="100"/>
      </c:catAx>
      <c:valAx>
        <c:axId val="112553984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crossAx val="11254400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CA"/>
  <c:style val="4"/>
  <c:chart>
    <c:autoTitleDeleted val="1"/>
    <c:plotArea>
      <c:layout>
        <c:manualLayout>
          <c:layoutTarget val="inner"/>
          <c:xMode val="edge"/>
          <c:yMode val="edge"/>
          <c:x val="0.15880442514779208"/>
          <c:y val="5.3100226878419872E-2"/>
          <c:w val="0.82717688326342464"/>
          <c:h val="0.800120334534454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ARB restart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16,205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10,708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8,101</a:t>
                    </a:r>
                    <a:endParaRPr lang="en-US" dirty="0"/>
                  </a:p>
                </c:rich>
              </c:tx>
              <c:showVal val="1"/>
            </c:dLbl>
            <c:numFmt formatCode="0.00%" sourceLinked="0"/>
            <c:showVal val="1"/>
          </c:dLbls>
          <c:cat>
            <c:strRef>
              <c:f>Sheet1!$A$2:$A$3</c:f>
              <c:strCache>
                <c:ptCount val="2"/>
                <c:pt idx="0">
                  <c:v>Day 0-2</c:v>
                </c:pt>
                <c:pt idx="1">
                  <c:v>Not restarted by POD2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0.60210000000000063</c:v>
                </c:pt>
                <c:pt idx="1">
                  <c:v>0.39800000000000108</c:v>
                </c:pt>
              </c:numCache>
            </c:numRef>
          </c:val>
        </c:ser>
        <c:axId val="112569728"/>
        <c:axId val="112211072"/>
      </c:barChart>
      <c:catAx>
        <c:axId val="112569728"/>
        <c:scaling>
          <c:orientation val="minMax"/>
        </c:scaling>
        <c:axPos val="b"/>
        <c:numFmt formatCode="General" sourceLinked="1"/>
        <c:tickLblPos val="nextTo"/>
        <c:crossAx val="112211072"/>
        <c:crosses val="autoZero"/>
        <c:auto val="1"/>
        <c:lblAlgn val="ctr"/>
        <c:lblOffset val="100"/>
      </c:catAx>
      <c:valAx>
        <c:axId val="112211072"/>
        <c:scaling>
          <c:orientation val="minMax"/>
          <c:max val="1"/>
          <c:min val="0"/>
        </c:scaling>
        <c:axPos val="l"/>
        <c:majorGridlines/>
        <c:numFmt formatCode="0%" sourceLinked="0"/>
        <c:tickLblPos val="nextTo"/>
        <c:crossAx val="11256972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C2B129-89C6-441A-AE6C-A94D2EE88181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6714C-F25E-4EB2-8BA3-28F91ABBE49E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is a prospective observational study of 4224 patients undergoing coronary artery bypass graft</a:t>
            </a:r>
          </a:p>
          <a:p>
            <a:r>
              <a:rPr lang="en-CA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surgery.  Composite outcome = nonfatal ischemic + renal complications + in-hosp mortality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6714C-F25E-4EB2-8BA3-28F91ABBE49E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Cardiac</a:t>
            </a:r>
            <a:r>
              <a:rPr lang="en-CA" baseline="0" dirty="0" smtClean="0"/>
              <a:t> risk (MI, CHF, CKD, stroke, DM)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6714C-F25E-4EB2-8BA3-28F91ABBE49E}" type="slidenum">
              <a:rPr lang="en-CA" smtClean="0"/>
              <a:pPr/>
              <a:t>20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CA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30C734-AA90-4E2C-BA62-EFB2CD332D10}" type="datetimeFigureOut">
              <a:rPr lang="en-CA" smtClean="0"/>
              <a:pPr/>
              <a:t>2014-06-05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28723DC-C237-4E82-AAC6-4F87592A8F7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tiff"/><Relationship Id="rId4" Type="http://schemas.openxmlformats.org/officeDocument/2006/relationships/image" Target="../media/image15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846640" cy="2691731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mortality after early postoperative </a:t>
            </a:r>
            <a:r>
              <a:rPr lang="en-CA" dirty="0" err="1" smtClean="0"/>
              <a:t>Angiotensin</a:t>
            </a:r>
            <a:r>
              <a:rPr lang="en-CA" dirty="0" smtClean="0"/>
              <a:t>-receptor blocker (ARB) withdrawal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3886200"/>
            <a:ext cx="7128792" cy="1752600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June 5, 2014</a:t>
            </a:r>
          </a:p>
          <a:p>
            <a:r>
              <a:rPr lang="en-CA" dirty="0" smtClean="0"/>
              <a:t>Susan M. Lee, MD, FRCPC</a:t>
            </a:r>
          </a:p>
          <a:p>
            <a:r>
              <a:rPr lang="en-CA" dirty="0" err="1" smtClean="0"/>
              <a:t>Biostats</a:t>
            </a:r>
            <a:r>
              <a:rPr lang="en-CA" dirty="0" smtClean="0"/>
              <a:t> 209 advisor: John </a:t>
            </a:r>
            <a:r>
              <a:rPr lang="en-CA" dirty="0" err="1" smtClean="0"/>
              <a:t>Kornak</a:t>
            </a:r>
            <a:r>
              <a:rPr lang="en-CA" dirty="0" smtClean="0"/>
              <a:t>, PhD</a:t>
            </a:r>
          </a:p>
          <a:p>
            <a:r>
              <a:rPr lang="en-CA" dirty="0" smtClean="0"/>
              <a:t>Mentors: Art Wallace, MD, PhD &amp; Steven </a:t>
            </a:r>
            <a:r>
              <a:rPr lang="en-CA" dirty="0" err="1" smtClean="0"/>
              <a:t>Takemoto</a:t>
            </a:r>
            <a:r>
              <a:rPr lang="en-CA" dirty="0" smtClean="0"/>
              <a:t>, PhD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Statistical methods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Step 1 – multivariable logistic regression to identify predictors associated with ARB </a:t>
            </a:r>
            <a:r>
              <a:rPr lang="en-CA" dirty="0" err="1" smtClean="0"/>
              <a:t>nonresumption</a:t>
            </a:r>
            <a:endParaRPr lang="en-CA" dirty="0" smtClean="0"/>
          </a:p>
          <a:p>
            <a:r>
              <a:rPr lang="en-CA" dirty="0" smtClean="0"/>
              <a:t>Step 2 – Cox proportional hazards regression to identify 30-day mortality risk associated with ARB </a:t>
            </a:r>
            <a:r>
              <a:rPr lang="en-CA" dirty="0" err="1" smtClean="0"/>
              <a:t>nonresumption</a:t>
            </a:r>
            <a:endParaRPr lang="en-CA" dirty="0" smtClean="0"/>
          </a:p>
          <a:p>
            <a:r>
              <a:rPr lang="en-CA" dirty="0" smtClean="0"/>
              <a:t>Step 3 – develop a propensity score based on Step 1 and re-do Cox model adjusted for score and in matched subset</a:t>
            </a:r>
          </a:p>
          <a:p>
            <a:r>
              <a:rPr lang="en-CA" dirty="0" smtClean="0"/>
              <a:t>Step 4 – model diagnostics and interactions</a:t>
            </a:r>
            <a:endParaRPr lang="en-C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Confounding?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Multiple confounders</a:t>
            </a:r>
          </a:p>
          <a:p>
            <a:r>
              <a:rPr lang="en-CA" dirty="0" smtClean="0"/>
              <a:t>‘confounding by indication’</a:t>
            </a:r>
          </a:p>
          <a:p>
            <a:pPr lvl="1"/>
            <a:r>
              <a:rPr lang="en-CA" dirty="0" smtClean="0"/>
              <a:t>Indication for discontinuing ARB </a:t>
            </a:r>
            <a:r>
              <a:rPr lang="en-CA" dirty="0" err="1" smtClean="0"/>
              <a:t>postop</a:t>
            </a:r>
            <a:r>
              <a:rPr lang="en-CA" dirty="0" smtClean="0"/>
              <a:t> </a:t>
            </a:r>
            <a:r>
              <a:rPr lang="en-CA" dirty="0" smtClean="0">
                <a:sym typeface="Wingdings" pitchFamily="2" charset="2"/>
              </a:rPr>
              <a:t> mortality</a:t>
            </a:r>
            <a:endParaRPr lang="en-CA" dirty="0" smtClean="0"/>
          </a:p>
          <a:p>
            <a:r>
              <a:rPr lang="en-CA" dirty="0" err="1" smtClean="0"/>
              <a:t>Comorbidities</a:t>
            </a:r>
            <a:r>
              <a:rPr lang="en-CA" dirty="0" smtClean="0"/>
              <a:t>, surgical factors</a:t>
            </a:r>
          </a:p>
          <a:p>
            <a:r>
              <a:rPr lang="en-CA" dirty="0" err="1" smtClean="0"/>
              <a:t>Postop</a:t>
            </a:r>
            <a:r>
              <a:rPr lang="en-CA" dirty="0" smtClean="0"/>
              <a:t> acute kidney injury</a:t>
            </a:r>
          </a:p>
          <a:p>
            <a:r>
              <a:rPr lang="en-CA" dirty="0" smtClean="0"/>
              <a:t>Low BP immediately </a:t>
            </a:r>
            <a:r>
              <a:rPr lang="en-CA" dirty="0" err="1" smtClean="0"/>
              <a:t>postop</a:t>
            </a:r>
            <a:endParaRPr lang="en-CA" dirty="0" smtClean="0"/>
          </a:p>
          <a:p>
            <a:r>
              <a:rPr lang="en-CA" dirty="0" smtClean="0"/>
              <a:t>Blood loss (marked by transfusion)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TONS of confounders</a:t>
            </a:r>
            <a:endParaRPr lang="en-CA" dirty="0"/>
          </a:p>
        </p:txBody>
      </p:sp>
      <p:pic>
        <p:nvPicPr>
          <p:cNvPr id="1026" name="Picture 2" descr="C:\Users\Susan\Documents\My Box Files\VA Research\ACE and ARB\d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7919417" cy="5256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1 – logistic regression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3200" dirty="0" smtClean="0"/>
              <a:t>Starting with likely confounders</a:t>
            </a:r>
          </a:p>
          <a:p>
            <a:pPr lvl="1"/>
            <a:r>
              <a:rPr lang="en-CA" sz="2800" dirty="0" smtClean="0"/>
              <a:t>Backward selection (p&lt;0.08)</a:t>
            </a:r>
          </a:p>
          <a:p>
            <a:pPr lvl="1"/>
            <a:endParaRPr lang="en-CA" sz="2800" dirty="0" smtClean="0"/>
          </a:p>
          <a:p>
            <a:r>
              <a:rPr lang="en-CA" sz="3200" dirty="0" smtClean="0"/>
              <a:t>Identify predictors of ARB </a:t>
            </a:r>
            <a:r>
              <a:rPr lang="en-CA" sz="3200" dirty="0" err="1" smtClean="0"/>
              <a:t>nonresumption</a:t>
            </a:r>
            <a:endParaRPr lang="en-CA" sz="3200" dirty="0" smtClean="0"/>
          </a:p>
          <a:p>
            <a:r>
              <a:rPr lang="en-CA" sz="3200" dirty="0" smtClean="0"/>
              <a:t>Need this step to do the propensity score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2 – Cox model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Survival analysis</a:t>
            </a:r>
          </a:p>
          <a:p>
            <a:r>
              <a:rPr lang="en-CA" dirty="0" smtClean="0"/>
              <a:t>Possibility of ‘immortal time’ (survival) bias</a:t>
            </a:r>
          </a:p>
          <a:p>
            <a:pPr lvl="1"/>
            <a:r>
              <a:rPr lang="en-CA" dirty="0" smtClean="0"/>
              <a:t>Reason for excluding early </a:t>
            </a:r>
            <a:r>
              <a:rPr lang="en-CA" dirty="0" err="1" smtClean="0"/>
              <a:t>postop</a:t>
            </a:r>
            <a:r>
              <a:rPr lang="en-CA" dirty="0" smtClean="0"/>
              <a:t> deaths (day 0-2)</a:t>
            </a:r>
          </a:p>
          <a:p>
            <a:pPr lvl="1"/>
            <a:r>
              <a:rPr lang="en-CA" dirty="0" smtClean="0"/>
              <a:t>Also repeated analysis with ARB restart as time-varying covariate</a:t>
            </a:r>
          </a:p>
          <a:p>
            <a:r>
              <a:rPr lang="en-CA" dirty="0" smtClean="0"/>
              <a:t>Multiple predictors</a:t>
            </a:r>
          </a:p>
          <a:p>
            <a:pPr lvl="1"/>
            <a:r>
              <a:rPr lang="en-CA" dirty="0" smtClean="0"/>
              <a:t>Backward selection used</a:t>
            </a:r>
          </a:p>
          <a:p>
            <a:r>
              <a:rPr lang="en-CA" dirty="0" smtClean="0"/>
              <a:t>Question: is failure to resume ARB independently associated with increased mortality?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Step 3 – propensity score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Many in cohort at extremes (very sick, very well) – may not be comparable</a:t>
            </a:r>
          </a:p>
          <a:p>
            <a:r>
              <a:rPr lang="en-CA" dirty="0" smtClean="0"/>
              <a:t>Matching by PS restricts analysis to those that </a:t>
            </a:r>
            <a:r>
              <a:rPr lang="en-CA" u="sng" dirty="0" smtClean="0"/>
              <a:t>could</a:t>
            </a:r>
            <a:r>
              <a:rPr lang="en-CA" dirty="0" smtClean="0"/>
              <a:t> have been restarted or not</a:t>
            </a:r>
          </a:p>
          <a:p>
            <a:pPr lvl="1"/>
            <a:r>
              <a:rPr lang="en-CA" dirty="0" smtClean="0"/>
              <a:t>(as opposed to definitely restarted or not)</a:t>
            </a:r>
          </a:p>
          <a:p>
            <a:r>
              <a:rPr lang="en-CA" dirty="0" smtClean="0"/>
              <a:t>Examination of </a:t>
            </a:r>
            <a:r>
              <a:rPr lang="en-CA" dirty="0" err="1" smtClean="0"/>
              <a:t>postop</a:t>
            </a:r>
            <a:r>
              <a:rPr lang="en-CA" dirty="0" smtClean="0"/>
              <a:t> complication patterns in PS-matched subset</a:t>
            </a:r>
            <a:endParaRPr lang="en-C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Step 4 – interactions, diagnostics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Too many terms to test for all interactions</a:t>
            </a:r>
          </a:p>
          <a:p>
            <a:pPr lvl="1"/>
            <a:r>
              <a:rPr lang="en-CA" dirty="0" smtClean="0"/>
              <a:t>No obvious interactions to look for</a:t>
            </a:r>
          </a:p>
          <a:p>
            <a:r>
              <a:rPr lang="en-CA" dirty="0" smtClean="0"/>
              <a:t>Each included variable checked for interaction with predictor of interest (ARB restart by day 2)</a:t>
            </a:r>
          </a:p>
          <a:p>
            <a:endParaRPr lang="en-CA" dirty="0" smtClean="0"/>
          </a:p>
          <a:p>
            <a:r>
              <a:rPr lang="en-CA" dirty="0" smtClean="0"/>
              <a:t>Cox models tested graphically &amp; statistically for departure from proportional hazards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Baseline characteristics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96% male (typical of VA population)</a:t>
            </a:r>
          </a:p>
          <a:p>
            <a:r>
              <a:rPr lang="en-CA" dirty="0" smtClean="0"/>
              <a:t>Older (average age 67)</a:t>
            </a:r>
          </a:p>
          <a:p>
            <a:r>
              <a:rPr lang="en-CA" dirty="0" err="1" smtClean="0"/>
              <a:t>Comorbidities</a:t>
            </a:r>
            <a:r>
              <a:rPr lang="en-CA" dirty="0" smtClean="0"/>
              <a:t> common</a:t>
            </a:r>
          </a:p>
          <a:p>
            <a:pPr lvl="1"/>
            <a:r>
              <a:rPr lang="en-CA" dirty="0" smtClean="0"/>
              <a:t>Hypertension (39%)</a:t>
            </a:r>
          </a:p>
          <a:p>
            <a:pPr lvl="1"/>
            <a:r>
              <a:rPr lang="en-CA" dirty="0" smtClean="0"/>
              <a:t>DM (28%)</a:t>
            </a:r>
          </a:p>
          <a:p>
            <a:pPr lvl="1"/>
            <a:r>
              <a:rPr lang="en-CA" dirty="0" smtClean="0"/>
              <a:t>Ischemic heart disease (27%)</a:t>
            </a:r>
          </a:p>
          <a:p>
            <a:pPr lvl="1"/>
            <a:r>
              <a:rPr lang="en-CA" dirty="0" err="1" smtClean="0"/>
              <a:t>Dyslipidemia</a:t>
            </a:r>
            <a:r>
              <a:rPr lang="en-CA" dirty="0" smtClean="0"/>
              <a:t> (23%)</a:t>
            </a:r>
          </a:p>
          <a:p>
            <a:r>
              <a:rPr lang="en-CA" dirty="0" smtClean="0"/>
              <a:t>Most were ASA 3 or higher (92%)</a:t>
            </a:r>
          </a:p>
          <a:p>
            <a:r>
              <a:rPr lang="en-CA" dirty="0" smtClean="0"/>
              <a:t>Most were elective (93%)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Overall rates of ARB resumption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Overall rates of ARB resumption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ap of VA Hospitals"/>
          <p:cNvPicPr>
            <a:picLocks noChangeAspect="1" noChangeArrowheads="1"/>
          </p:cNvPicPr>
          <p:nvPr/>
        </p:nvPicPr>
        <p:blipFill>
          <a:blip r:embed="rId2" cstate="print">
            <a:lum bright="53000" contrast="-40000"/>
          </a:blip>
          <a:srcRect l="7637" r="6064" b="1094"/>
          <a:stretch>
            <a:fillRect/>
          </a:stretch>
        </p:blipFill>
        <p:spPr bwMode="auto">
          <a:xfrm>
            <a:off x="0" y="1628800"/>
            <a:ext cx="9110350" cy="465313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 smtClean="0"/>
              <a:t>‘Big Data’ at the VA</a:t>
            </a:r>
            <a:endParaRPr lang="en-CA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b="1" dirty="0" smtClean="0"/>
              <a:t>Lifelong care</a:t>
            </a:r>
          </a:p>
          <a:p>
            <a:r>
              <a:rPr lang="en-CA" b="1" dirty="0" smtClean="0"/>
              <a:t>130 surgical hospitals across the USA</a:t>
            </a:r>
          </a:p>
          <a:p>
            <a:r>
              <a:rPr lang="en-CA" b="1" dirty="0" smtClean="0"/>
              <a:t>Data from 1.2 million surgical admissions over the last decade</a:t>
            </a:r>
          </a:p>
          <a:p>
            <a:r>
              <a:rPr lang="en-CA" b="1" dirty="0" smtClean="0"/>
              <a:t>Can ask questions we were previously underpowered to study</a:t>
            </a:r>
          </a:p>
          <a:p>
            <a:endParaRPr lang="en-CA" b="1" dirty="0" smtClean="0"/>
          </a:p>
          <a:p>
            <a:r>
              <a:rPr lang="en-CA" b="1" dirty="0" smtClean="0"/>
              <a:t>Don’t need a million dollar grant to study a million patients!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Predictors of </a:t>
            </a:r>
            <a:r>
              <a:rPr lang="en-CA" dirty="0" err="1" smtClean="0"/>
              <a:t>nonresumption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Associated with ARB </a:t>
            </a:r>
            <a:r>
              <a:rPr lang="en-CA" b="1" dirty="0" err="1" smtClean="0"/>
              <a:t>nonresumption</a:t>
            </a:r>
            <a:r>
              <a:rPr lang="en-CA" b="1" dirty="0" smtClean="0"/>
              <a:t> </a:t>
            </a:r>
            <a:r>
              <a:rPr lang="en-CA" dirty="0" smtClean="0"/>
              <a:t>at day 2:</a:t>
            </a:r>
          </a:p>
          <a:p>
            <a:pPr lvl="1"/>
            <a:r>
              <a:rPr lang="en-CA" dirty="0" smtClean="0"/>
              <a:t>ASA 4-5, emergency surgery</a:t>
            </a:r>
          </a:p>
          <a:p>
            <a:pPr lvl="1"/>
            <a:r>
              <a:rPr lang="en-CA" dirty="0" smtClean="0"/>
              <a:t>IHD, </a:t>
            </a:r>
            <a:r>
              <a:rPr lang="en-CA" dirty="0" err="1" smtClean="0"/>
              <a:t>valvular</a:t>
            </a:r>
            <a:r>
              <a:rPr lang="en-CA" dirty="0" smtClean="0"/>
              <a:t> disease, heart failure, fluid disorder</a:t>
            </a:r>
          </a:p>
          <a:p>
            <a:pPr lvl="1"/>
            <a:r>
              <a:rPr lang="en-CA" dirty="0" smtClean="0"/>
              <a:t>Fewer </a:t>
            </a:r>
            <a:r>
              <a:rPr lang="en-CA" dirty="0" err="1" smtClean="0"/>
              <a:t>preop</a:t>
            </a:r>
            <a:r>
              <a:rPr lang="en-CA" dirty="0" smtClean="0"/>
              <a:t> refills (2-3 only)</a:t>
            </a:r>
          </a:p>
          <a:p>
            <a:pPr lvl="1"/>
            <a:r>
              <a:rPr lang="en-CA" dirty="0" smtClean="0"/>
              <a:t>Low BP on POD1</a:t>
            </a:r>
          </a:p>
          <a:p>
            <a:pPr lvl="1"/>
            <a:r>
              <a:rPr lang="en-CA" dirty="0" err="1" smtClean="0"/>
              <a:t>Postop</a:t>
            </a:r>
            <a:r>
              <a:rPr lang="en-CA" dirty="0" smtClean="0"/>
              <a:t> ARF or transfusion by day 2</a:t>
            </a:r>
          </a:p>
          <a:p>
            <a:r>
              <a:rPr lang="en-CA" dirty="0" smtClean="0"/>
              <a:t>Associated with ARB </a:t>
            </a:r>
            <a:r>
              <a:rPr lang="en-CA" b="1" dirty="0" smtClean="0"/>
              <a:t>resumption</a:t>
            </a:r>
            <a:r>
              <a:rPr lang="en-CA" dirty="0" smtClean="0"/>
              <a:t> at day 2:</a:t>
            </a:r>
          </a:p>
          <a:p>
            <a:pPr lvl="1"/>
            <a:r>
              <a:rPr lang="en-CA" dirty="0" smtClean="0"/>
              <a:t>History of diabetes, peripheral vascular disease</a:t>
            </a:r>
          </a:p>
          <a:p>
            <a:pPr lvl="1"/>
            <a:r>
              <a:rPr lang="en-CA" dirty="0" smtClean="0"/>
              <a:t>Orthopedic and neurosurgery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Cox proportional hazards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CA" sz="2900" dirty="0" smtClean="0"/>
              <a:t>Backward selection (p&lt;0.1)</a:t>
            </a:r>
          </a:p>
          <a:p>
            <a:r>
              <a:rPr lang="en-CA" dirty="0" smtClean="0"/>
              <a:t>Predictor: ARB discontinuation at </a:t>
            </a:r>
            <a:r>
              <a:rPr lang="en-CA" dirty="0" err="1" smtClean="0"/>
              <a:t>postop</a:t>
            </a:r>
            <a:r>
              <a:rPr lang="en-CA" dirty="0" smtClean="0"/>
              <a:t> day 2</a:t>
            </a:r>
          </a:p>
          <a:p>
            <a:r>
              <a:rPr lang="en-CA" dirty="0" smtClean="0"/>
              <a:t>Outcome: 30-day mortality</a:t>
            </a:r>
          </a:p>
          <a:p>
            <a:r>
              <a:rPr lang="en-CA" dirty="0" smtClean="0"/>
              <a:t>Adjusted for:</a:t>
            </a:r>
          </a:p>
          <a:p>
            <a:pPr lvl="1"/>
            <a:r>
              <a:rPr lang="en-CA" dirty="0" smtClean="0"/>
              <a:t>Age, ASA score, emergency surgery</a:t>
            </a:r>
          </a:p>
          <a:p>
            <a:pPr lvl="1"/>
            <a:r>
              <a:rPr lang="en-CA" dirty="0" err="1" smtClean="0"/>
              <a:t>Preop</a:t>
            </a:r>
            <a:r>
              <a:rPr lang="en-CA" dirty="0" smtClean="0"/>
              <a:t> </a:t>
            </a:r>
            <a:r>
              <a:rPr lang="en-CA" dirty="0" err="1" smtClean="0"/>
              <a:t>comorbidities</a:t>
            </a:r>
            <a:r>
              <a:rPr lang="en-CA" dirty="0" smtClean="0"/>
              <a:t>: cancers, heart failure, peripheral vascular disease, chronic kidney disease</a:t>
            </a:r>
          </a:p>
          <a:p>
            <a:pPr lvl="1"/>
            <a:r>
              <a:rPr lang="en-CA" dirty="0" smtClean="0"/>
              <a:t>Early </a:t>
            </a:r>
            <a:r>
              <a:rPr lang="en-CA" dirty="0" err="1" smtClean="0"/>
              <a:t>postop</a:t>
            </a:r>
            <a:r>
              <a:rPr lang="en-CA" dirty="0" smtClean="0"/>
              <a:t> events (low BP, myocardial ischemia, renal)</a:t>
            </a:r>
            <a:endParaRPr lang="en-CA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Is stopping the ARB bad?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Unadjusted HR for death at 30-days:</a:t>
            </a:r>
          </a:p>
          <a:p>
            <a:pPr lvl="1"/>
            <a:r>
              <a:rPr lang="en-CA" dirty="0" smtClean="0"/>
              <a:t>2.08 (95% CI 1.76-2.46) p&lt;0.001</a:t>
            </a:r>
          </a:p>
          <a:p>
            <a:r>
              <a:rPr lang="en-CA" sz="3200" b="1" dirty="0" smtClean="0"/>
              <a:t>Adjusted HR 1.57 </a:t>
            </a:r>
            <a:r>
              <a:rPr lang="en-CA" dirty="0" smtClean="0"/>
              <a:t>(95% CI 1.33-1.87) p&lt;0.001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r>
              <a:rPr lang="en-CA" dirty="0" smtClean="0"/>
              <a:t>YES, adjusted for likely confounders, stopping the ARB is still bad.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88640"/>
            <a:ext cx="1152128" cy="108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Risk factors for death at 30 days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790606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038"/>
                <a:gridCol w="3087530"/>
                <a:gridCol w="1597500"/>
              </a:tblGrid>
              <a:tr h="3166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Factor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HR</a:t>
                      </a:r>
                      <a:r>
                        <a:rPr lang="en-CA" sz="2000" baseline="0" dirty="0" smtClean="0"/>
                        <a:t> (95% CI)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p-value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ARB discontinued</a:t>
                      </a:r>
                      <a:r>
                        <a:rPr lang="en-CA" sz="2000" baseline="0" dirty="0" smtClean="0"/>
                        <a:t> at day 2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1.57</a:t>
                      </a:r>
                      <a:r>
                        <a:rPr lang="en-CA" sz="2000" baseline="0" dirty="0" smtClean="0"/>
                        <a:t> (1.33-1.87)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&lt;0.001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Age</a:t>
                      </a:r>
                      <a:r>
                        <a:rPr lang="en-CA" sz="2000" baseline="0" dirty="0" smtClean="0"/>
                        <a:t> &gt;75 (</a:t>
                      </a:r>
                      <a:r>
                        <a:rPr lang="en-CA" sz="2000" baseline="0" dirty="0" err="1" smtClean="0"/>
                        <a:t>vs</a:t>
                      </a:r>
                      <a:r>
                        <a:rPr lang="en-CA" sz="2000" baseline="0" dirty="0" smtClean="0"/>
                        <a:t> &lt;60)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4.10</a:t>
                      </a:r>
                      <a:r>
                        <a:rPr lang="en-CA" sz="2000" baseline="0" dirty="0" smtClean="0"/>
                        <a:t> (2.57-6.54)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&lt;0.001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Heart Failure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1.79 (1.47-2.19)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&lt;0.001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Chronic</a:t>
                      </a:r>
                      <a:r>
                        <a:rPr lang="en-CA" sz="2000" baseline="0" dirty="0" smtClean="0"/>
                        <a:t> kidney disease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1.90 (1.36-2.66)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&lt;0.001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Peripheral Vascular disease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1.43 (1.17-1.75)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&lt;0.001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Acute renal failure (at day 2)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1.45 (1.19-1.76)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&lt;0.001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Hypotension POD1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2.18 (1.57-3.03)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&lt;0.001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ASA 4</a:t>
                      </a:r>
                      <a:r>
                        <a:rPr lang="en-CA" sz="2000" baseline="0" dirty="0" smtClean="0"/>
                        <a:t> or 5 (</a:t>
                      </a:r>
                      <a:r>
                        <a:rPr lang="en-CA" sz="2000" baseline="0" dirty="0" err="1" smtClean="0"/>
                        <a:t>vs</a:t>
                      </a:r>
                      <a:r>
                        <a:rPr lang="en-CA" sz="2000" baseline="0" dirty="0" smtClean="0"/>
                        <a:t> 3)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1.92 (1.61-2.30)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&lt;0.001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Emergency</a:t>
                      </a:r>
                      <a:r>
                        <a:rPr lang="en-CA" sz="2000" baseline="0" dirty="0" smtClean="0"/>
                        <a:t> surgery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3.81 (3.16-4.61)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&lt;0.001</a:t>
                      </a:r>
                      <a:endParaRPr lang="en-CA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Risk factors for death at 30 days</a:t>
            </a:r>
            <a:endParaRPr lang="en-CA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539552" y="2636912"/>
          <a:ext cx="7906068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1038"/>
                <a:gridCol w="3087530"/>
                <a:gridCol w="1597500"/>
              </a:tblGrid>
              <a:tr h="316632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Factor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HR</a:t>
                      </a:r>
                      <a:r>
                        <a:rPr lang="en-CA" sz="2000" baseline="0" dirty="0" smtClean="0"/>
                        <a:t> (95% CI)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p-value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Lymphoma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2.26 (1.17-4.40)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0.02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Metastatic</a:t>
                      </a:r>
                      <a:r>
                        <a:rPr lang="en-CA" sz="2000" baseline="0" dirty="0" smtClean="0"/>
                        <a:t> cancer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2.08 (1.43-3.02)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&lt;0.001</a:t>
                      </a:r>
                      <a:endParaRPr lang="en-CA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Non-metastatic cancer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1.53 (1.21-1.92)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 smtClean="0"/>
                        <a:t>&lt;0.001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4941168"/>
            <a:ext cx="8153400" cy="1154832"/>
          </a:xfrm>
        </p:spPr>
        <p:txBody>
          <a:bodyPr/>
          <a:lstStyle/>
          <a:p>
            <a:r>
              <a:rPr lang="en-CA" dirty="0" smtClean="0"/>
              <a:t>Accounts for confounding due to palliative nature of some procedures</a:t>
            </a:r>
            <a:endParaRPr lang="en-C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Development of propensity score</a:t>
            </a:r>
            <a:endParaRPr lang="en-CA" dirty="0"/>
          </a:p>
        </p:txBody>
      </p:sp>
      <p:pic>
        <p:nvPicPr>
          <p:cNvPr id="4" name="Picture 3" descr="1overlap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7344816" cy="53416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Propensity score before and after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Propensity score ranged from -3 to 1.9</a:t>
            </a:r>
          </a:p>
          <a:p>
            <a:r>
              <a:rPr lang="en-CA" dirty="0" smtClean="0"/>
              <a:t>Matched with 1 nearest neighbour (caliper 0.005)</a:t>
            </a:r>
          </a:p>
          <a:p>
            <a:r>
              <a:rPr lang="en-CA" dirty="0" smtClean="0"/>
              <a:t>Unmatched</a:t>
            </a:r>
          </a:p>
          <a:p>
            <a:pPr lvl="1"/>
            <a:r>
              <a:rPr lang="en-CA" dirty="0" smtClean="0"/>
              <a:t>ARB resumed mean score: 0.64</a:t>
            </a:r>
          </a:p>
          <a:p>
            <a:pPr lvl="1"/>
            <a:r>
              <a:rPr lang="en-CA" dirty="0" smtClean="0"/>
              <a:t>ARB discontinued mean score: 0.14</a:t>
            </a:r>
          </a:p>
          <a:p>
            <a:pPr lvl="1"/>
            <a:r>
              <a:rPr lang="en-CA" dirty="0" smtClean="0"/>
              <a:t>Mean comparison p&lt;0.0001 by t-test</a:t>
            </a:r>
          </a:p>
          <a:p>
            <a:r>
              <a:rPr lang="en-CA" dirty="0" smtClean="0"/>
              <a:t>Matched</a:t>
            </a:r>
          </a:p>
          <a:p>
            <a:pPr lvl="1"/>
            <a:r>
              <a:rPr lang="en-CA" dirty="0" smtClean="0"/>
              <a:t>Mean score for both groups: 0.40</a:t>
            </a:r>
          </a:p>
          <a:p>
            <a:pPr lvl="2"/>
            <a:r>
              <a:rPr lang="en-CA" dirty="0" smtClean="0"/>
              <a:t>Range -2.0 to 1.76</a:t>
            </a:r>
          </a:p>
          <a:p>
            <a:pPr lvl="1"/>
            <a:r>
              <a:rPr lang="en-CA" dirty="0" smtClean="0"/>
              <a:t>Mean comparison p=0.9 by t-test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Baseline characteristics (8,679/group)</a:t>
            </a:r>
            <a:endParaRPr lang="en-C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1560" y="1844824"/>
          <a:ext cx="81534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350"/>
                <a:gridCol w="2568947"/>
                <a:gridCol w="2520280"/>
                <a:gridCol w="1025823"/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 err="1" smtClean="0"/>
                        <a:t>Comorbidity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ARB </a:t>
                      </a:r>
                      <a:r>
                        <a:rPr lang="en-CA" smtClean="0"/>
                        <a:t>discontinued POD2</a:t>
                      </a:r>
                      <a:endParaRPr lang="en-CA" dirty="0" smtClean="0"/>
                    </a:p>
                    <a:p>
                      <a:r>
                        <a:rPr lang="en-CA" smtClean="0"/>
                        <a:t>n </a:t>
                      </a:r>
                      <a:r>
                        <a:rPr lang="en-CA" dirty="0" smtClean="0"/>
                        <a:t>(%)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ARB restarted POD2</a:t>
                      </a:r>
                    </a:p>
                    <a:p>
                      <a:r>
                        <a:rPr lang="en-CA" dirty="0" smtClean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P-value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CAD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n-lt"/>
                        </a:rPr>
                        <a:t>2251 (50.8%)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2184 (49.2%)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0.24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Heart failure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+mn-lt"/>
                        </a:rPr>
                        <a:t>1047 (52.2%)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958 (47.8%)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0.04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CKD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254 (49.2</a:t>
                      </a:r>
                      <a:r>
                        <a:rPr lang="en-CA" sz="1800" dirty="0" smtClean="0">
                          <a:latin typeface="+mn-lt"/>
                        </a:rPr>
                        <a:t>%</a:t>
                      </a: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262 (50.8</a:t>
                      </a:r>
                      <a:r>
                        <a:rPr lang="en-CA" sz="1800" dirty="0" smtClean="0">
                          <a:latin typeface="+mn-lt"/>
                        </a:rPr>
                        <a:t>%</a:t>
                      </a: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0.72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PVD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1307 (50.1</a:t>
                      </a:r>
                      <a:r>
                        <a:rPr lang="en-CA" sz="1800" dirty="0" smtClean="0">
                          <a:latin typeface="+mn-lt"/>
                        </a:rPr>
                        <a:t>%</a:t>
                      </a: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1301 (49.9</a:t>
                      </a:r>
                      <a:r>
                        <a:rPr lang="en-CA" sz="1800" dirty="0" smtClean="0">
                          <a:latin typeface="+mn-lt"/>
                        </a:rPr>
                        <a:t>%</a:t>
                      </a: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0.90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Stroke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230 (47.6</a:t>
                      </a:r>
                      <a:r>
                        <a:rPr lang="en-CA" sz="1800" dirty="0" smtClean="0">
                          <a:latin typeface="+mn-lt"/>
                        </a:rPr>
                        <a:t>%</a:t>
                      </a: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253 (52.4</a:t>
                      </a:r>
                      <a:r>
                        <a:rPr lang="en-CA" sz="1800" dirty="0" smtClean="0">
                          <a:latin typeface="+mn-lt"/>
                        </a:rPr>
                        <a:t>%</a:t>
                      </a: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0.29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dirty="0" err="1" smtClean="0">
                          <a:latin typeface="+mn-lt"/>
                        </a:rPr>
                        <a:t>Valvular</a:t>
                      </a:r>
                      <a:r>
                        <a:rPr lang="en-CA" sz="1800" dirty="0" smtClean="0">
                          <a:latin typeface="+mn-lt"/>
                        </a:rPr>
                        <a:t> disease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421 (47.6</a:t>
                      </a:r>
                      <a:r>
                        <a:rPr lang="en-CA" sz="1800" dirty="0" smtClean="0">
                          <a:latin typeface="+mn-lt"/>
                        </a:rPr>
                        <a:t>%</a:t>
                      </a:r>
                      <a:r>
                        <a:rPr lang="en-CA" dirty="0" smtClean="0"/>
                        <a:t>)</a:t>
                      </a:r>
                      <a:endParaRPr lang="en-CA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464 (52.4</a:t>
                      </a:r>
                      <a:r>
                        <a:rPr lang="en-CA" sz="1800" dirty="0" smtClean="0">
                          <a:latin typeface="+mn-lt"/>
                        </a:rPr>
                        <a:t>%</a:t>
                      </a:r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0.14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Low</a:t>
                      </a:r>
                      <a:r>
                        <a:rPr lang="en-CA" sz="1800" baseline="0" dirty="0" smtClean="0">
                          <a:latin typeface="+mn-lt"/>
                        </a:rPr>
                        <a:t> BP POD1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223 (50.6%)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218 (49.4%)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0.81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Transfusion POD0-2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130 (50.0%)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130 (50.0%)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1.00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800" dirty="0" smtClean="0">
                          <a:latin typeface="+mn-lt"/>
                        </a:rPr>
                        <a:t>Emergency surgery</a:t>
                      </a:r>
                      <a:endParaRPr lang="en-CA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715 (50.8%)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CA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693 (49.2%)</a:t>
                      </a:r>
                      <a:endParaRPr lang="en-CA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0.54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After propensity-score matching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HR in matched subset only (n=17,358):</a:t>
            </a:r>
          </a:p>
          <a:p>
            <a:pPr>
              <a:buNone/>
            </a:pPr>
            <a:r>
              <a:rPr lang="en-CA" dirty="0" smtClean="0"/>
              <a:t>		1.71 (95% CI 1.40-2.09) p&lt;0.001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Propensity-score adjusted HR:</a:t>
            </a:r>
          </a:p>
          <a:p>
            <a:pPr>
              <a:buNone/>
            </a:pPr>
            <a:r>
              <a:rPr lang="en-CA" dirty="0" smtClean="0"/>
              <a:t>		1.60 (95% CI 1.34-1.92) p&lt;0.001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Recall – multivariable adjusted HR:</a:t>
            </a:r>
          </a:p>
          <a:p>
            <a:pPr>
              <a:buNone/>
            </a:pPr>
            <a:r>
              <a:rPr lang="en-CA" dirty="0" smtClean="0"/>
              <a:t>		1.57 (95% CI 1.33-1.87) p&lt;0.001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Interaction#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Only important interaction was with age</a:t>
            </a:r>
          </a:p>
          <a:p>
            <a:endParaRPr lang="en-CA" dirty="0" smtClean="0"/>
          </a:p>
          <a:p>
            <a:r>
              <a:rPr lang="en-CA" dirty="0" smtClean="0"/>
              <a:t>Age-categorized hazard ratios including interaction:</a:t>
            </a:r>
          </a:p>
          <a:p>
            <a:pPr lvl="1"/>
            <a:r>
              <a:rPr lang="en-CA" dirty="0" smtClean="0"/>
              <a:t>&lt;60 years: </a:t>
            </a:r>
            <a:r>
              <a:rPr lang="en-CA" b="1" dirty="0" smtClean="0"/>
              <a:t>HR 3.30 </a:t>
            </a:r>
            <a:r>
              <a:rPr lang="en-CA" dirty="0" smtClean="0"/>
              <a:t>(95% CI 2.01-5.44) p&lt;0.001</a:t>
            </a:r>
          </a:p>
          <a:p>
            <a:pPr lvl="1"/>
            <a:r>
              <a:rPr lang="en-CA" dirty="0" smtClean="0"/>
              <a:t>60-75 years: </a:t>
            </a:r>
            <a:r>
              <a:rPr lang="en-CA" b="1" dirty="0" smtClean="0"/>
              <a:t>HR 1.46 </a:t>
            </a:r>
            <a:r>
              <a:rPr lang="en-CA" dirty="0" smtClean="0"/>
              <a:t>(95% CI 1.13-1.89) p=0.004</a:t>
            </a:r>
          </a:p>
          <a:p>
            <a:pPr lvl="1"/>
            <a:r>
              <a:rPr lang="en-CA" dirty="0" smtClean="0"/>
              <a:t>&gt;75 years: </a:t>
            </a:r>
            <a:r>
              <a:rPr lang="en-CA" b="1" dirty="0" smtClean="0"/>
              <a:t>HR </a:t>
            </a:r>
            <a:r>
              <a:rPr lang="en-CA" b="1" dirty="0" smtClean="0"/>
              <a:t>1.35 </a:t>
            </a:r>
            <a:r>
              <a:rPr lang="en-CA" dirty="0" smtClean="0"/>
              <a:t>(95% CI 1.05-1.74) p=0.02</a:t>
            </a:r>
          </a:p>
          <a:p>
            <a:endParaRPr lang="en-CA" dirty="0" smtClean="0"/>
          </a:p>
          <a:p>
            <a:r>
              <a:rPr lang="en-CA" dirty="0" smtClean="0"/>
              <a:t>HR greatest in younger patients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study ARB discontinuation?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Previous work: HR for mortality after </a:t>
            </a:r>
            <a:r>
              <a:rPr lang="en-CA" dirty="0" err="1" smtClean="0"/>
              <a:t>ACEi</a:t>
            </a:r>
            <a:r>
              <a:rPr lang="en-CA" dirty="0" smtClean="0"/>
              <a:t> discontinuation at 14-days = 3.44!!</a:t>
            </a:r>
          </a:p>
          <a:p>
            <a:pPr lvl="1"/>
            <a:r>
              <a:rPr lang="en-CA" dirty="0" smtClean="0"/>
              <a:t>Residual confounding + survivor bias?</a:t>
            </a:r>
          </a:p>
          <a:p>
            <a:r>
              <a:rPr lang="en-CA" dirty="0" smtClean="0"/>
              <a:t>ARBs also prescribed for long-term CV risk reduction</a:t>
            </a:r>
          </a:p>
          <a:p>
            <a:r>
              <a:rPr lang="en-CA" dirty="0" err="1" smtClean="0"/>
              <a:t>Preop</a:t>
            </a:r>
            <a:r>
              <a:rPr lang="en-CA" dirty="0" smtClean="0"/>
              <a:t> </a:t>
            </a:r>
            <a:r>
              <a:rPr lang="en-CA" dirty="0" err="1" smtClean="0"/>
              <a:t>ACEi</a:t>
            </a:r>
            <a:r>
              <a:rPr lang="en-CA" dirty="0" smtClean="0"/>
              <a:t>/ARB both associated with hypotension under GA</a:t>
            </a:r>
          </a:p>
          <a:p>
            <a:r>
              <a:rPr lang="en-CA" dirty="0" smtClean="0"/>
              <a:t>What to do with </a:t>
            </a:r>
            <a:r>
              <a:rPr lang="en-CA" dirty="0" err="1" smtClean="0"/>
              <a:t>ACEi</a:t>
            </a:r>
            <a:r>
              <a:rPr lang="en-CA" dirty="0" smtClean="0"/>
              <a:t> and ARB </a:t>
            </a:r>
            <a:r>
              <a:rPr lang="en-CA" dirty="0" err="1" smtClean="0"/>
              <a:t>perioperatively</a:t>
            </a:r>
            <a:r>
              <a:rPr lang="en-CA" dirty="0" smtClean="0"/>
              <a:t> is controversial</a:t>
            </a:r>
          </a:p>
          <a:p>
            <a:r>
              <a:rPr lang="en-CA" dirty="0" smtClean="0"/>
              <a:t>Even less data about early postoperative use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Graphically:</a:t>
            </a:r>
            <a:endParaRPr lang="en-CA" dirty="0"/>
          </a:p>
        </p:txBody>
      </p:sp>
      <p:pic>
        <p:nvPicPr>
          <p:cNvPr id="5" name="Picture 4" descr="1figure.em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1" y="0"/>
            <a:ext cx="936981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Model diagnostics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4175376" cy="2548880"/>
          </a:xfrm>
        </p:spPr>
        <p:txBody>
          <a:bodyPr/>
          <a:lstStyle/>
          <a:p>
            <a:r>
              <a:rPr lang="en-CA" dirty="0" smtClean="0"/>
              <a:t>Generally proportional</a:t>
            </a:r>
          </a:p>
          <a:p>
            <a:pPr lvl="1"/>
            <a:r>
              <a:rPr lang="en-CA" dirty="0" err="1" smtClean="0"/>
              <a:t>Schoenfeld</a:t>
            </a:r>
            <a:r>
              <a:rPr lang="en-CA" dirty="0" smtClean="0"/>
              <a:t> test (p=0.26)</a:t>
            </a:r>
          </a:p>
          <a:p>
            <a:r>
              <a:rPr lang="en-CA" dirty="0" smtClean="0"/>
              <a:t>Repeated by age-category</a:t>
            </a:r>
          </a:p>
          <a:p>
            <a:pPr lvl="1"/>
            <a:r>
              <a:rPr lang="en-CA" dirty="0" smtClean="0"/>
              <a:t>Still non-significant</a:t>
            </a:r>
            <a:endParaRPr lang="en-CA" dirty="0"/>
          </a:p>
        </p:txBody>
      </p:sp>
      <p:pic>
        <p:nvPicPr>
          <p:cNvPr id="4" name="Picture 3" descr="1estatphplo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88640"/>
            <a:ext cx="2970330" cy="2160240"/>
          </a:xfrm>
          <a:prstGeom prst="rect">
            <a:avLst/>
          </a:prstGeom>
        </p:spPr>
      </p:pic>
      <p:pic>
        <p:nvPicPr>
          <p:cNvPr id="5" name="Picture 4" descr="1smloghr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2420888"/>
            <a:ext cx="2970330" cy="2160240"/>
          </a:xfrm>
          <a:prstGeom prst="rect">
            <a:avLst/>
          </a:prstGeom>
        </p:spPr>
      </p:pic>
      <p:pic>
        <p:nvPicPr>
          <p:cNvPr id="6" name="Picture 5" descr="1stcoxkm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293096"/>
            <a:ext cx="2952328" cy="2147148"/>
          </a:xfrm>
          <a:prstGeom prst="rect">
            <a:avLst/>
          </a:prstGeom>
        </p:spPr>
      </p:pic>
      <p:pic>
        <p:nvPicPr>
          <p:cNvPr id="7" name="Picture 6" descr="1stphplot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93096"/>
            <a:ext cx="3024336" cy="2199517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444208" y="4797152"/>
            <a:ext cx="2448272" cy="129614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CA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for categorized age groups</a:t>
            </a:r>
            <a:endParaRPr kumimoji="0" lang="en-CA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ARB as time-dependent covariate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dirty="0" smtClean="0"/>
              <a:t>ARB use as TDC for deaths after POD2:</a:t>
            </a:r>
          </a:p>
          <a:p>
            <a:pPr lvl="1"/>
            <a:r>
              <a:rPr lang="en-CA" dirty="0" smtClean="0"/>
              <a:t>&lt;60 years: </a:t>
            </a:r>
            <a:r>
              <a:rPr lang="en-CA" b="1" dirty="0" smtClean="0"/>
              <a:t>HR 2.74 </a:t>
            </a:r>
            <a:r>
              <a:rPr lang="en-CA" dirty="0" smtClean="0"/>
              <a:t>(95% CI 1.75-4.31) p&lt;0.001</a:t>
            </a:r>
          </a:p>
          <a:p>
            <a:pPr lvl="1"/>
            <a:r>
              <a:rPr lang="en-CA" dirty="0" smtClean="0"/>
              <a:t>60-75 years: </a:t>
            </a:r>
            <a:r>
              <a:rPr lang="en-CA" b="1" dirty="0" smtClean="0"/>
              <a:t>HR 1.45 </a:t>
            </a:r>
            <a:r>
              <a:rPr lang="en-CA" dirty="0" smtClean="0"/>
              <a:t>(95% CI 1.13-1.87) p=0.004</a:t>
            </a:r>
          </a:p>
          <a:p>
            <a:pPr lvl="1"/>
            <a:r>
              <a:rPr lang="en-CA" dirty="0" smtClean="0"/>
              <a:t>&gt;75 years: </a:t>
            </a:r>
            <a:r>
              <a:rPr lang="en-CA" b="1" dirty="0" smtClean="0"/>
              <a:t>HR 1.28 </a:t>
            </a:r>
            <a:r>
              <a:rPr lang="en-CA" dirty="0" smtClean="0"/>
              <a:t>(95% CI 0.99-1.66) p=0.06</a:t>
            </a:r>
          </a:p>
          <a:p>
            <a:endParaRPr lang="en-CA" dirty="0" smtClean="0"/>
          </a:p>
          <a:p>
            <a:r>
              <a:rPr lang="en-CA" dirty="0" smtClean="0"/>
              <a:t>ARB use as TDC for deaths after POD0:</a:t>
            </a:r>
          </a:p>
          <a:p>
            <a:pPr lvl="1"/>
            <a:r>
              <a:rPr lang="en-CA" dirty="0" smtClean="0"/>
              <a:t>&lt;60 years: </a:t>
            </a:r>
            <a:r>
              <a:rPr lang="en-CA" b="1" dirty="0" smtClean="0"/>
              <a:t>HR 2.52 </a:t>
            </a:r>
            <a:r>
              <a:rPr lang="en-CA" dirty="0" smtClean="0"/>
              <a:t>(95% CI 1.64-3.87) p&lt;0.001</a:t>
            </a:r>
          </a:p>
          <a:p>
            <a:pPr lvl="1"/>
            <a:r>
              <a:rPr lang="en-CA" dirty="0" smtClean="0"/>
              <a:t>60-75 years: </a:t>
            </a:r>
            <a:r>
              <a:rPr lang="en-CA" b="1" dirty="0" smtClean="0"/>
              <a:t>HR 1.44 </a:t>
            </a:r>
            <a:r>
              <a:rPr lang="en-CA" dirty="0" smtClean="0"/>
              <a:t>(95% CI 1.13-1.84) p=0.003</a:t>
            </a:r>
          </a:p>
          <a:p>
            <a:pPr lvl="1"/>
            <a:r>
              <a:rPr lang="en-CA" dirty="0" smtClean="0"/>
              <a:t>&gt;75 years: </a:t>
            </a:r>
            <a:r>
              <a:rPr lang="en-CA" b="1" dirty="0" smtClean="0"/>
              <a:t>HR 1.25 </a:t>
            </a:r>
            <a:r>
              <a:rPr lang="en-CA" dirty="0" smtClean="0"/>
              <a:t>(95% CI </a:t>
            </a:r>
            <a:r>
              <a:rPr lang="en-CA" dirty="0" smtClean="0"/>
              <a:t>0.98-1.61</a:t>
            </a:r>
            <a:r>
              <a:rPr lang="en-CA" dirty="0" smtClean="0"/>
              <a:t>) p=0.07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CA" b="1" dirty="0" smtClean="0"/>
              <a:t>ARB </a:t>
            </a:r>
            <a:r>
              <a:rPr lang="en-CA" b="1" dirty="0" err="1" smtClean="0"/>
              <a:t>nonresumption</a:t>
            </a:r>
            <a:r>
              <a:rPr lang="en-CA" b="1" dirty="0" smtClean="0"/>
              <a:t> at POD2 increases mortality at 30-days, even after adjustment for likely confounders</a:t>
            </a:r>
          </a:p>
          <a:p>
            <a:endParaRPr lang="en-CA" dirty="0" smtClean="0"/>
          </a:p>
          <a:p>
            <a:r>
              <a:rPr lang="en-CA" dirty="0" smtClean="0"/>
              <a:t>Increased risk is highest in youngest age group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Acknowledgements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sz="3200" dirty="0" err="1" smtClean="0"/>
              <a:t>Biostats</a:t>
            </a:r>
            <a:r>
              <a:rPr lang="en-CA" sz="3200" dirty="0" smtClean="0"/>
              <a:t> Advisor</a:t>
            </a:r>
          </a:p>
          <a:p>
            <a:pPr lvl="1"/>
            <a:r>
              <a:rPr lang="en-CA" dirty="0" smtClean="0"/>
              <a:t>John </a:t>
            </a:r>
            <a:r>
              <a:rPr lang="en-CA" dirty="0" err="1" smtClean="0"/>
              <a:t>Kornak</a:t>
            </a:r>
            <a:endParaRPr lang="en-CA" dirty="0" smtClean="0"/>
          </a:p>
          <a:p>
            <a:r>
              <a:rPr lang="en-CA" sz="3200" dirty="0" smtClean="0"/>
              <a:t>Mentors/Collaborators</a:t>
            </a:r>
          </a:p>
          <a:p>
            <a:pPr lvl="1"/>
            <a:r>
              <a:rPr lang="en-CA" sz="2800" dirty="0" smtClean="0"/>
              <a:t>Art Wallace</a:t>
            </a:r>
          </a:p>
          <a:p>
            <a:pPr lvl="1"/>
            <a:r>
              <a:rPr lang="en-CA" sz="2800" dirty="0" smtClean="0"/>
              <a:t>Steve </a:t>
            </a:r>
            <a:r>
              <a:rPr lang="en-CA" sz="2800" dirty="0" err="1" smtClean="0"/>
              <a:t>Takemoto</a:t>
            </a:r>
            <a:endParaRPr lang="en-CA" sz="2800" dirty="0" smtClean="0"/>
          </a:p>
          <a:p>
            <a:pPr lvl="1"/>
            <a:r>
              <a:rPr lang="en-CA" sz="2800" dirty="0" smtClean="0"/>
              <a:t>Jackie Leung</a:t>
            </a:r>
          </a:p>
          <a:p>
            <a:r>
              <a:rPr lang="en-CA" sz="3200" dirty="0" err="1" smtClean="0"/>
              <a:t>ACEi</a:t>
            </a:r>
            <a:r>
              <a:rPr lang="en-CA" sz="3200" dirty="0" smtClean="0"/>
              <a:t> study team</a:t>
            </a:r>
          </a:p>
          <a:p>
            <a:pPr lvl="1"/>
            <a:r>
              <a:rPr lang="en-CA" sz="2800" dirty="0" err="1" smtClean="0"/>
              <a:t>Sesh</a:t>
            </a:r>
            <a:r>
              <a:rPr lang="en-CA" sz="2800" dirty="0" smtClean="0"/>
              <a:t> </a:t>
            </a:r>
            <a:r>
              <a:rPr lang="en-CA" sz="2800" dirty="0" err="1" smtClean="0"/>
              <a:t>Mudumbai</a:t>
            </a:r>
            <a:r>
              <a:rPr lang="en-CA" sz="2800" dirty="0" smtClean="0"/>
              <a:t> et al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hypotension under GA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RR 1.5 for hypotension requiring </a:t>
            </a:r>
            <a:r>
              <a:rPr lang="en-CA" sz="2000" dirty="0" err="1" smtClean="0">
                <a:solidFill>
                  <a:schemeClr val="tx1"/>
                </a:solidFill>
              </a:rPr>
              <a:t>vasopressors</a:t>
            </a:r>
            <a:r>
              <a:rPr lang="en-CA" sz="2000" dirty="0" smtClean="0">
                <a:solidFill>
                  <a:schemeClr val="tx1"/>
                </a:solidFill>
              </a:rPr>
              <a:t> at or shortly after induction of GA</a:t>
            </a:r>
            <a:endParaRPr lang="en-CA" sz="2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1341" t="31340" r="51025" b="33438"/>
          <a:stretch>
            <a:fillRect/>
          </a:stretch>
        </p:blipFill>
        <p:spPr bwMode="auto">
          <a:xfrm>
            <a:off x="2438621" y="2132856"/>
            <a:ext cx="615800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5139" t="57703" r="29722" b="37375"/>
          <a:stretch>
            <a:fillRect/>
          </a:stretch>
        </p:blipFill>
        <p:spPr bwMode="auto">
          <a:xfrm>
            <a:off x="4355976" y="6093296"/>
            <a:ext cx="45720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6381328"/>
            <a:ext cx="39814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ACEi</a:t>
            </a:r>
            <a:r>
              <a:rPr lang="en-CA" dirty="0" smtClean="0"/>
              <a:t>/ARB </a:t>
            </a:r>
            <a:r>
              <a:rPr lang="en-CA" dirty="0" err="1" smtClean="0"/>
              <a:t>postop</a:t>
            </a:r>
            <a:r>
              <a:rPr lang="en-CA" dirty="0" smtClean="0"/>
              <a:t> effects controversial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Increased 30-day mortality: 883 vascular patients (propensity-matched)</a:t>
            </a:r>
          </a:p>
          <a:p>
            <a:r>
              <a:rPr lang="en-CA" dirty="0" smtClean="0"/>
              <a:t>Increased AKI: 1358 cardiac surgery patients (adjusted with logistic regression)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Decreased long-term mortality: 1693 vascular patients (propensity-matched)</a:t>
            </a:r>
          </a:p>
          <a:p>
            <a:r>
              <a:rPr lang="en-CA" dirty="0" smtClean="0"/>
              <a:t>Decreased AKI: 536 cardiac surgery patients (adjusted by propensity-score)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CA" dirty="0" err="1" smtClean="0"/>
              <a:t>ACEi</a:t>
            </a:r>
            <a:r>
              <a:rPr lang="en-CA" dirty="0" smtClean="0"/>
              <a:t>/ARB bad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err="1" smtClean="0"/>
              <a:t>ACEi</a:t>
            </a:r>
            <a:r>
              <a:rPr lang="en-CA" dirty="0" smtClean="0"/>
              <a:t>/ARB good</a:t>
            </a:r>
            <a:endParaRPr lang="en-CA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71600" y="6093296"/>
            <a:ext cx="322235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CA" sz="11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Railton</a:t>
            </a:r>
            <a:r>
              <a:rPr kumimoji="0" lang="en-CA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 al </a:t>
            </a:r>
            <a:r>
              <a:rPr kumimoji="0" lang="en-CA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Can J </a:t>
            </a:r>
            <a:r>
              <a:rPr kumimoji="0" lang="en-CA" sz="1100" b="0" i="1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Anaesth</a:t>
            </a:r>
            <a:r>
              <a:rPr kumimoji="0" lang="en-CA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2010;57(8):736-44.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C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Arora</a:t>
            </a: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 al </a:t>
            </a:r>
            <a:r>
              <a:rPr kumimoji="0" lang="en-CA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Clin</a:t>
            </a:r>
            <a:r>
              <a:rPr kumimoji="0" lang="en-C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J Am Soc </a:t>
            </a:r>
            <a:r>
              <a:rPr kumimoji="0" lang="en-CA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Nephrol</a:t>
            </a: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2008;3(5):1266-73</a:t>
            </a:r>
            <a:r>
              <a:rPr kumimoji="0" lang="en-CA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5220072" y="6038092"/>
            <a:ext cx="328968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CA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Feringa</a:t>
            </a: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 al </a:t>
            </a:r>
            <a:r>
              <a:rPr kumimoji="0" lang="en-C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Arch </a:t>
            </a:r>
            <a:r>
              <a:rPr kumimoji="0" lang="en-CA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Gerontol</a:t>
            </a:r>
            <a:r>
              <a:rPr kumimoji="0" lang="en-CA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11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Geriatr</a:t>
            </a: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2009;48(1):116-20.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CA" sz="11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Benedetto</a:t>
            </a:r>
            <a:r>
              <a:rPr kumimoji="0" lang="en-CA" sz="11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et al</a:t>
            </a:r>
            <a:r>
              <a:rPr kumimoji="0" lang="en-CA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1100" b="0" i="0" u="none" strike="noStrike" cap="none" normalizeH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Ann </a:t>
            </a:r>
            <a:r>
              <a:rPr kumimoji="0" lang="en-CA" sz="1100" b="0" i="1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Thorac</a:t>
            </a:r>
            <a:r>
              <a:rPr kumimoji="0" lang="en-CA" sz="1100" b="0" i="1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CA" sz="1100" b="0" i="1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Surg</a:t>
            </a:r>
            <a:r>
              <a:rPr kumimoji="0" lang="en-CA" sz="11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2008;86(4):6-6</a:t>
            </a:r>
            <a:r>
              <a:rPr kumimoji="0" lang="en-C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C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AutoShape 5" descr="https://encrypted-tbn1.gstatic.com/images?q=tbn:ANd9GcSgkeQM9eauGiyhEJ8E40lAikrRLPMbybEhscXzPWDCZT72XCR_dkrKebB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1542390"/>
            <a:ext cx="792088" cy="95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1556792"/>
            <a:ext cx="964710" cy="91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Postop</a:t>
            </a:r>
            <a:r>
              <a:rPr lang="en-CA" dirty="0" smtClean="0"/>
              <a:t>: withdrawal of </a:t>
            </a:r>
            <a:r>
              <a:rPr lang="en-CA" dirty="0" err="1" smtClean="0"/>
              <a:t>ACEi</a:t>
            </a:r>
            <a:r>
              <a:rPr lang="en-CA" dirty="0" smtClean="0"/>
              <a:t> harmful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4283968" y="623731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600" dirty="0" err="1"/>
              <a:t>Drenger</a:t>
            </a:r>
            <a:r>
              <a:rPr lang="en-CA" sz="1600" dirty="0"/>
              <a:t> </a:t>
            </a:r>
            <a:r>
              <a:rPr lang="en-CA" sz="1600" dirty="0" smtClean="0"/>
              <a:t>et </a:t>
            </a:r>
            <a:r>
              <a:rPr lang="en-CA" sz="1600" dirty="0"/>
              <a:t>al</a:t>
            </a:r>
            <a:r>
              <a:rPr lang="en-CA" sz="1600" dirty="0" smtClean="0"/>
              <a:t>. </a:t>
            </a:r>
            <a:r>
              <a:rPr lang="en-CA" sz="1600" i="1" dirty="0"/>
              <a:t>Circulation</a:t>
            </a:r>
            <a:r>
              <a:rPr lang="en-CA" sz="1600" dirty="0"/>
              <a:t> 2012;126(3):261-69.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628800"/>
            <a:ext cx="69246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2348880"/>
            <a:ext cx="1152128" cy="108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Question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Patients:</a:t>
            </a:r>
          </a:p>
          <a:p>
            <a:pPr lvl="1"/>
            <a:r>
              <a:rPr lang="en-CA" dirty="0" smtClean="0"/>
              <a:t>Veterans 1999-2011</a:t>
            </a:r>
          </a:p>
          <a:p>
            <a:pPr lvl="1"/>
            <a:r>
              <a:rPr lang="en-CA" dirty="0" smtClean="0"/>
              <a:t>Regularly prescribed ARB</a:t>
            </a:r>
          </a:p>
          <a:p>
            <a:pPr lvl="1"/>
            <a:r>
              <a:rPr lang="en-CA" dirty="0" smtClean="0"/>
              <a:t>Inpatient surgery (emergency &amp; elective)</a:t>
            </a:r>
          </a:p>
          <a:p>
            <a:r>
              <a:rPr lang="en-CA" dirty="0" smtClean="0"/>
              <a:t>Comparison:</a:t>
            </a:r>
          </a:p>
          <a:p>
            <a:pPr lvl="1"/>
            <a:r>
              <a:rPr lang="en-CA" dirty="0" smtClean="0"/>
              <a:t>Restarted on ARBs by POD#2</a:t>
            </a:r>
          </a:p>
          <a:p>
            <a:pPr lvl="1"/>
            <a:r>
              <a:rPr lang="en-CA" dirty="0" smtClean="0"/>
              <a:t>Discontinued from ARB at POD#2</a:t>
            </a:r>
          </a:p>
          <a:p>
            <a:r>
              <a:rPr lang="en-CA" dirty="0" smtClean="0"/>
              <a:t>Outcomes:</a:t>
            </a:r>
          </a:p>
          <a:p>
            <a:pPr lvl="1"/>
            <a:r>
              <a:rPr lang="en-CA" dirty="0" smtClean="0"/>
              <a:t>All-cause mortality</a:t>
            </a:r>
          </a:p>
          <a:p>
            <a:pPr lvl="1"/>
            <a:r>
              <a:rPr lang="en-CA" dirty="0" smtClean="0"/>
              <a:t>Complications within 90-days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Exclusions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Starting with 1,213,086 surgical admissions in 846,454 patients</a:t>
            </a:r>
          </a:p>
          <a:p>
            <a:r>
              <a:rPr lang="en-CA" dirty="0" smtClean="0"/>
              <a:t>Exclusions:</a:t>
            </a:r>
          </a:p>
          <a:p>
            <a:pPr lvl="1"/>
            <a:r>
              <a:rPr lang="en-CA" dirty="0" smtClean="0"/>
              <a:t>Surgery within prior 90 days</a:t>
            </a:r>
          </a:p>
          <a:p>
            <a:pPr lvl="1"/>
            <a:r>
              <a:rPr lang="en-CA" dirty="0" smtClean="0"/>
              <a:t>Missing ICD-9 codes</a:t>
            </a:r>
          </a:p>
          <a:p>
            <a:pPr lvl="1"/>
            <a:r>
              <a:rPr lang="en-CA" dirty="0" smtClean="0"/>
              <a:t>No ARB prescription within year </a:t>
            </a:r>
            <a:r>
              <a:rPr lang="en-CA" dirty="0" err="1" smtClean="0"/>
              <a:t>preop</a:t>
            </a:r>
            <a:endParaRPr lang="en-CA" dirty="0" smtClean="0"/>
          </a:p>
          <a:p>
            <a:pPr lvl="1"/>
            <a:r>
              <a:rPr lang="en-CA" dirty="0" err="1" smtClean="0"/>
              <a:t>Preop</a:t>
            </a:r>
            <a:r>
              <a:rPr lang="en-CA" dirty="0" smtClean="0"/>
              <a:t> inconsistent / discontinued / new</a:t>
            </a:r>
          </a:p>
          <a:p>
            <a:pPr lvl="2"/>
            <a:r>
              <a:rPr lang="en-CA" dirty="0" smtClean="0"/>
              <a:t>&gt;182day gap</a:t>
            </a:r>
          </a:p>
          <a:p>
            <a:pPr lvl="2"/>
            <a:r>
              <a:rPr lang="en-CA" dirty="0" smtClean="0"/>
              <a:t>&lt;3 refills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Further exclusions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LOS &lt;1 day (outpatient surgery)</a:t>
            </a:r>
          </a:p>
          <a:p>
            <a:r>
              <a:rPr lang="en-CA" dirty="0" smtClean="0"/>
              <a:t>NPO POD#0-2</a:t>
            </a:r>
          </a:p>
          <a:p>
            <a:r>
              <a:rPr lang="en-CA" dirty="0" smtClean="0"/>
              <a:t>Death POD#0-2</a:t>
            </a:r>
          </a:p>
          <a:p>
            <a:pPr lvl="1"/>
            <a:r>
              <a:rPr lang="en-CA" dirty="0" smtClean="0"/>
              <a:t>Of the 87 excluded, 33% restarted ARB before death</a:t>
            </a:r>
          </a:p>
          <a:p>
            <a:endParaRPr lang="en-CA" dirty="0" smtClean="0"/>
          </a:p>
          <a:p>
            <a:r>
              <a:rPr lang="en-CA" sz="3200" dirty="0" smtClean="0"/>
              <a:t>Final cohort: 26,913 surgical admissions (26,044 patients)</a:t>
            </a:r>
          </a:p>
          <a:p>
            <a:pPr lvl="1"/>
            <a:r>
              <a:rPr lang="en-CA" dirty="0" err="1" smtClean="0"/>
              <a:t>Preop</a:t>
            </a:r>
            <a:r>
              <a:rPr lang="en-CA" dirty="0" smtClean="0"/>
              <a:t> consistent ARB prescriptions</a:t>
            </a:r>
          </a:p>
          <a:p>
            <a:pPr lvl="1"/>
            <a:r>
              <a:rPr lang="en-CA" dirty="0" smtClean="0"/>
              <a:t>Inpatient surgery</a:t>
            </a:r>
          </a:p>
          <a:p>
            <a:pPr lvl="1"/>
            <a:r>
              <a:rPr lang="en-CA" dirty="0" smtClean="0"/>
              <a:t>Alive and taking </a:t>
            </a:r>
            <a:r>
              <a:rPr lang="en-CA" dirty="0" err="1" smtClean="0"/>
              <a:t>po</a:t>
            </a:r>
            <a:r>
              <a:rPr lang="en-CA" dirty="0" smtClean="0"/>
              <a:t> meds on POD#2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1077</TotalTime>
  <Words>1511</Words>
  <Application>Microsoft Office PowerPoint</Application>
  <PresentationFormat>On-screen Show (4:3)</PresentationFormat>
  <Paragraphs>300</Paragraphs>
  <Slides>34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Median</vt:lpstr>
      <vt:lpstr>mortality after early postoperative Angiotensin-receptor blocker (ARB) withdrawal</vt:lpstr>
      <vt:lpstr>‘Big Data’ at the VA</vt:lpstr>
      <vt:lpstr>Why study ARB discontinuation?</vt:lpstr>
      <vt:lpstr>More hypotension under GA</vt:lpstr>
      <vt:lpstr>ACEi/ARB postop effects controversial</vt:lpstr>
      <vt:lpstr>Postop: withdrawal of ACEi harmful</vt:lpstr>
      <vt:lpstr>Research Question</vt:lpstr>
      <vt:lpstr>Exclusions</vt:lpstr>
      <vt:lpstr>Further exclusions</vt:lpstr>
      <vt:lpstr>Statistical methods</vt:lpstr>
      <vt:lpstr>Confounding?</vt:lpstr>
      <vt:lpstr>TONS of confounders</vt:lpstr>
      <vt:lpstr>Step 1 – logistic regression</vt:lpstr>
      <vt:lpstr>Step 2 – Cox model</vt:lpstr>
      <vt:lpstr>Step 3 – propensity score</vt:lpstr>
      <vt:lpstr>Step 4 – interactions, diagnostics</vt:lpstr>
      <vt:lpstr>Baseline characteristics</vt:lpstr>
      <vt:lpstr>Overall rates of ARB resumption</vt:lpstr>
      <vt:lpstr>Overall rates of ARB resumption</vt:lpstr>
      <vt:lpstr>Predictors of nonresumption</vt:lpstr>
      <vt:lpstr>Cox proportional hazards model</vt:lpstr>
      <vt:lpstr>Is stopping the ARB bad?</vt:lpstr>
      <vt:lpstr>Risk factors for death at 30 days</vt:lpstr>
      <vt:lpstr>Risk factors for death at 30 days</vt:lpstr>
      <vt:lpstr>Development of propensity score</vt:lpstr>
      <vt:lpstr>Propensity score before and after</vt:lpstr>
      <vt:lpstr>Baseline characteristics (8,679/group)</vt:lpstr>
      <vt:lpstr>After propensity-score matching</vt:lpstr>
      <vt:lpstr>Interaction#</vt:lpstr>
      <vt:lpstr>Graphically:</vt:lpstr>
      <vt:lpstr>Model diagnostics</vt:lpstr>
      <vt:lpstr>ARB as time-dependent covariate</vt:lpstr>
      <vt:lpstr>Conclusion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Morbidity and mortality after early postoperative ARB discontinuation</dc:title>
  <dc:creator>Susan Lee</dc:creator>
  <cp:lastModifiedBy>Susan Lee</cp:lastModifiedBy>
  <cp:revision>35</cp:revision>
  <dcterms:created xsi:type="dcterms:W3CDTF">2014-03-05T22:31:22Z</dcterms:created>
  <dcterms:modified xsi:type="dcterms:W3CDTF">2014-06-05T23:12:55Z</dcterms:modified>
</cp:coreProperties>
</file>