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309" r:id="rId4"/>
    <p:sldId id="310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7" r:id="rId24"/>
    <p:sldId id="330" r:id="rId25"/>
    <p:sldId id="314" r:id="rId26"/>
    <p:sldId id="331" r:id="rId27"/>
    <p:sldId id="317" r:id="rId28"/>
    <p:sldId id="318" r:id="rId29"/>
    <p:sldId id="315" r:id="rId30"/>
    <p:sldId id="316" r:id="rId31"/>
    <p:sldId id="329" r:id="rId32"/>
    <p:sldId id="377" r:id="rId33"/>
    <p:sldId id="319" r:id="rId34"/>
    <p:sldId id="320" r:id="rId35"/>
    <p:sldId id="387" r:id="rId36"/>
    <p:sldId id="321" r:id="rId37"/>
    <p:sldId id="388" r:id="rId38"/>
    <p:sldId id="322" r:id="rId39"/>
    <p:sldId id="324" r:id="rId40"/>
    <p:sldId id="325" r:id="rId41"/>
    <p:sldId id="397" r:id="rId42"/>
    <p:sldId id="392" r:id="rId43"/>
    <p:sldId id="393" r:id="rId44"/>
    <p:sldId id="394" r:id="rId45"/>
    <p:sldId id="395" r:id="rId46"/>
    <p:sldId id="396" r:id="rId47"/>
    <p:sldId id="332" r:id="rId48"/>
    <p:sldId id="292" r:id="rId49"/>
    <p:sldId id="293" r:id="rId50"/>
    <p:sldId id="398" r:id="rId51"/>
    <p:sldId id="294" r:id="rId52"/>
    <p:sldId id="308" r:id="rId53"/>
    <p:sldId id="296" r:id="rId54"/>
    <p:sldId id="399" r:id="rId55"/>
    <p:sldId id="333" r:id="rId56"/>
    <p:sldId id="335" r:id="rId57"/>
    <p:sldId id="336" r:id="rId58"/>
    <p:sldId id="381" r:id="rId59"/>
    <p:sldId id="382" r:id="rId60"/>
    <p:sldId id="383" r:id="rId61"/>
    <p:sldId id="384" r:id="rId62"/>
    <p:sldId id="334" r:id="rId63"/>
    <p:sldId id="298" r:id="rId64"/>
    <p:sldId id="306" r:id="rId65"/>
    <p:sldId id="323" r:id="rId66"/>
    <p:sldId id="300" r:id="rId67"/>
    <p:sldId id="301" r:id="rId68"/>
    <p:sldId id="328" r:id="rId69"/>
    <p:sldId id="385" r:id="rId70"/>
    <p:sldId id="386" r:id="rId71"/>
    <p:sldId id="340" r:id="rId72"/>
    <p:sldId id="345" r:id="rId73"/>
    <p:sldId id="339" r:id="rId74"/>
    <p:sldId id="376" r:id="rId75"/>
    <p:sldId id="380" r:id="rId76"/>
    <p:sldId id="312" r:id="rId7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8"/>
    <p:restoredTop sz="94609"/>
  </p:normalViewPr>
  <p:slideViewPr>
    <p:cSldViewPr snapToGrid="0" snapToObjects="1">
      <p:cViewPr varScale="1">
        <p:scale>
          <a:sx n="120" d="100"/>
          <a:sy n="120" d="100"/>
        </p:scale>
        <p:origin x="18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 smtClean="0"/>
            <a:t>Supervised</a:t>
          </a:r>
          <a:endParaRPr lang="en-US" dirty="0"/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 smtClean="0"/>
            <a:t>Regression (continuous outcome)</a:t>
          </a:r>
          <a:endParaRPr lang="en-US" dirty="0"/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 smtClean="0"/>
            <a:t>Classification (categorical outcome)</a:t>
          </a:r>
          <a:endParaRPr lang="en-US" dirty="0"/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 smtClean="0"/>
            <a:t>Unsupervised</a:t>
          </a:r>
          <a:endParaRPr lang="en-US" dirty="0"/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 smtClean="0"/>
            <a:t>Clustering</a:t>
          </a:r>
        </a:p>
        <a:p>
          <a:r>
            <a:rPr lang="en-US" dirty="0" smtClean="0"/>
            <a:t>(grouping</a:t>
          </a:r>
          <a:r>
            <a:rPr lang="en-US" baseline="0" dirty="0" smtClean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 smtClean="0"/>
            <a:t>Data Reduction (transforming variables)</a:t>
          </a:r>
          <a:endParaRPr lang="en-US" dirty="0"/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1FC47B66-9154-3C4C-AD22-6A6D23409910}" type="presOf" srcId="{7792C44E-3540-3D4E-96EF-0E2593B51438}" destId="{62A47CAE-BE9D-1147-BE5F-721F981DBB6D}" srcOrd="0" destOrd="0" presId="urn:microsoft.com/office/officeart/2005/8/layout/hierarchy1"/>
    <dgm:cxn modelId="{FD48ECF8-CD18-0346-93D0-85604D83DDF0}" type="presOf" srcId="{4F2D8C22-2011-EC4F-B463-3C71BBBBF6A0}" destId="{C4E910C1-BF12-7245-838A-FE21100D274A}" srcOrd="0" destOrd="0" presId="urn:microsoft.com/office/officeart/2005/8/layout/hierarchy1"/>
    <dgm:cxn modelId="{59B9A4A6-F7FC-3C4D-9725-0B839FF2BFBC}" type="presOf" srcId="{28366F0D-D2AF-D74E-8BE8-288C03287E07}" destId="{0E2761CF-084F-2141-8826-22A6586B1DF1}" srcOrd="0" destOrd="0" presId="urn:microsoft.com/office/officeart/2005/8/layout/hierarchy1"/>
    <dgm:cxn modelId="{52E4E4EC-E314-7040-BEEF-5ED5BCE981AD}" type="presOf" srcId="{17851DCB-920D-124B-A8F6-2C9E5A2DBD91}" destId="{1230B3F1-D63E-5E48-B652-E8B068F32AE5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913C0A6C-4200-0B42-BF96-0D069FBD92E7}" type="presOf" srcId="{2A2EA2AC-2563-3445-8B5A-4BCA573AE0B2}" destId="{E870DFCC-5C74-E940-8FE2-D2B5CFF8FD32}" srcOrd="0" destOrd="0" presId="urn:microsoft.com/office/officeart/2005/8/layout/hierarchy1"/>
    <dgm:cxn modelId="{EDCC8B85-4760-6743-BBAF-DFDF3F7CF2E6}" type="presOf" srcId="{9E19C0E4-EC2F-0E41-B169-CF8EE019932B}" destId="{9C764079-CD67-EB44-81AB-8BFE98DB8A89}" srcOrd="0" destOrd="0" presId="urn:microsoft.com/office/officeart/2005/8/layout/hierarchy1"/>
    <dgm:cxn modelId="{352B6D53-8609-A648-8B5C-77EE8379E340}" type="presOf" srcId="{63D78C57-F9FD-1E48-8DD8-B055A554B3DA}" destId="{5BA3B5D3-2617-8A43-B93A-307F9B2298AA}" srcOrd="0" destOrd="0" presId="urn:microsoft.com/office/officeart/2005/8/layout/hierarchy1"/>
    <dgm:cxn modelId="{10D3BCE3-6298-224F-A147-9D6BDE443F7E}" type="presOf" srcId="{4C021B72-B727-D040-93E2-6A9577277028}" destId="{5B3E855A-067A-A94D-8ECF-E0762410E186}" srcOrd="0" destOrd="0" presId="urn:microsoft.com/office/officeart/2005/8/layout/hierarchy1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D49066C9-9F04-0041-894E-7D2D82A08943}" type="presOf" srcId="{47AD3EE7-6A27-1746-A0D4-526D1EDEAB18}" destId="{2D54A27B-5ADD-8248-A27E-E3C72183DD52}" srcOrd="0" destOrd="0" presId="urn:microsoft.com/office/officeart/2005/8/layout/hierarchy1"/>
    <dgm:cxn modelId="{C81740C5-6DC7-5447-8688-5A0946705249}" type="presOf" srcId="{8970E40B-FD06-4942-8A16-9316EE75AB86}" destId="{947E30E2-924B-0749-8444-722075DE4A6F}" srcOrd="0" destOrd="0" presId="urn:microsoft.com/office/officeart/2005/8/layout/hierarchy1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03BE0F6D-1C53-F440-A4EF-B2FD82555130}" type="presOf" srcId="{C5AA36D3-5ECD-4846-AB92-3385708B3C63}" destId="{DE331C8C-4ABF-124F-9757-C8F82F4C98F7}" srcOrd="0" destOrd="0" presId="urn:microsoft.com/office/officeart/2005/8/layout/hierarchy1"/>
    <dgm:cxn modelId="{13019498-3B8F-074E-944F-D1FE2F866D19}" type="presOf" srcId="{AA4FC516-6BDB-8942-B414-0EB21E0167E5}" destId="{DD9416C5-70DE-6E43-80D9-C82E078F5EFB}" srcOrd="0" destOrd="0" presId="urn:microsoft.com/office/officeart/2005/8/layout/hierarchy1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187BF32A-3727-EE49-98DF-8EF360D1AC6C}" type="presOf" srcId="{15ABBBB6-DDEF-0E4D-B34D-713B175B3CD6}" destId="{294D1391-05F7-AF43-83BF-AAA011E784DA}" srcOrd="0" destOrd="0" presId="urn:microsoft.com/office/officeart/2005/8/layout/hierarchy1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26CC400A-6277-574B-A28C-902C47F89DE6}" type="presOf" srcId="{F8F25676-6245-4E43-BE65-168A0216D611}" destId="{4B020118-7230-B641-9821-7CA20C46FB1B}" srcOrd="0" destOrd="0" presId="urn:microsoft.com/office/officeart/2005/8/layout/hierarchy1"/>
    <dgm:cxn modelId="{151F5530-1BF6-214B-9C9D-5083EDE9F369}" type="presParOf" srcId="{5B3E855A-067A-A94D-8ECF-E0762410E186}" destId="{2A19FC5D-3B86-E441-BA4D-6611533F1127}" srcOrd="0" destOrd="0" presId="urn:microsoft.com/office/officeart/2005/8/layout/hierarchy1"/>
    <dgm:cxn modelId="{F7C2F5B8-9317-504F-AA6D-E7743E41B0CB}" type="presParOf" srcId="{2A19FC5D-3B86-E441-BA4D-6611533F1127}" destId="{951FA09B-C2CC-9E4E-8447-F774CA2FFA6A}" srcOrd="0" destOrd="0" presId="urn:microsoft.com/office/officeart/2005/8/layout/hierarchy1"/>
    <dgm:cxn modelId="{D4672669-B24F-FC45-AA1C-FB674EEA616C}" type="presParOf" srcId="{951FA09B-C2CC-9E4E-8447-F774CA2FFA6A}" destId="{09E2A66F-0B9C-B14D-95E8-CABFB5F4927C}" srcOrd="0" destOrd="0" presId="urn:microsoft.com/office/officeart/2005/8/layout/hierarchy1"/>
    <dgm:cxn modelId="{4D5AE631-1FC3-C748-B60C-FEA6C0D807A5}" type="presParOf" srcId="{951FA09B-C2CC-9E4E-8447-F774CA2FFA6A}" destId="{4B020118-7230-B641-9821-7CA20C46FB1B}" srcOrd="1" destOrd="0" presId="urn:microsoft.com/office/officeart/2005/8/layout/hierarchy1"/>
    <dgm:cxn modelId="{17375DD7-D865-C34E-BB43-D3E278ABDF58}" type="presParOf" srcId="{2A19FC5D-3B86-E441-BA4D-6611533F1127}" destId="{A0118F71-FBAE-B34B-A296-27BFFFC2CC37}" srcOrd="1" destOrd="0" presId="urn:microsoft.com/office/officeart/2005/8/layout/hierarchy1"/>
    <dgm:cxn modelId="{FEFC4F7B-59C7-1846-B96C-1B1245CED7B8}" type="presParOf" srcId="{A0118F71-FBAE-B34B-A296-27BFFFC2CC37}" destId="{2D54A27B-5ADD-8248-A27E-E3C72183DD52}" srcOrd="0" destOrd="0" presId="urn:microsoft.com/office/officeart/2005/8/layout/hierarchy1"/>
    <dgm:cxn modelId="{1CEC1487-AB5D-9B4C-A2FE-C788A75DF12D}" type="presParOf" srcId="{A0118F71-FBAE-B34B-A296-27BFFFC2CC37}" destId="{98F6457E-D588-5C43-B325-8CC034379310}" srcOrd="1" destOrd="0" presId="urn:microsoft.com/office/officeart/2005/8/layout/hierarchy1"/>
    <dgm:cxn modelId="{C2EEBB65-8590-E740-92C3-5C2310CBAF6C}" type="presParOf" srcId="{98F6457E-D588-5C43-B325-8CC034379310}" destId="{88EFBCBB-F2E2-0E42-9867-590E691B7DEB}" srcOrd="0" destOrd="0" presId="urn:microsoft.com/office/officeart/2005/8/layout/hierarchy1"/>
    <dgm:cxn modelId="{F5F31153-0ED1-A245-A9FB-95E20F0E636C}" type="presParOf" srcId="{88EFBCBB-F2E2-0E42-9867-590E691B7DEB}" destId="{3D53A4DC-0D22-A441-95B9-E1369A686A5D}" srcOrd="0" destOrd="0" presId="urn:microsoft.com/office/officeart/2005/8/layout/hierarchy1"/>
    <dgm:cxn modelId="{D5A091EA-E5BA-6B43-BE40-724DFBEC11C0}" type="presParOf" srcId="{88EFBCBB-F2E2-0E42-9867-590E691B7DEB}" destId="{294D1391-05F7-AF43-83BF-AAA011E784DA}" srcOrd="1" destOrd="0" presId="urn:microsoft.com/office/officeart/2005/8/layout/hierarchy1"/>
    <dgm:cxn modelId="{2CDF8B78-23D1-4144-9491-5CF79101F3D1}" type="presParOf" srcId="{98F6457E-D588-5C43-B325-8CC034379310}" destId="{6AA55791-CB05-A346-B20F-F7BD40F1ED4E}" srcOrd="1" destOrd="0" presId="urn:microsoft.com/office/officeart/2005/8/layout/hierarchy1"/>
    <dgm:cxn modelId="{8C141C38-8775-9F45-B97F-E39339012E65}" type="presParOf" srcId="{6AA55791-CB05-A346-B20F-F7BD40F1ED4E}" destId="{0E2761CF-084F-2141-8826-22A6586B1DF1}" srcOrd="0" destOrd="0" presId="urn:microsoft.com/office/officeart/2005/8/layout/hierarchy1"/>
    <dgm:cxn modelId="{F3C402D6-2C81-D149-B45E-8E94F82BDB5A}" type="presParOf" srcId="{6AA55791-CB05-A346-B20F-F7BD40F1ED4E}" destId="{85770F87-CC58-7140-8E40-306309A38617}" srcOrd="1" destOrd="0" presId="urn:microsoft.com/office/officeart/2005/8/layout/hierarchy1"/>
    <dgm:cxn modelId="{8316161A-4CD9-7249-A318-C9DEB50C2A79}" type="presParOf" srcId="{85770F87-CC58-7140-8E40-306309A38617}" destId="{C7F8CF50-EBDE-5C4F-BDD3-929B896C3716}" srcOrd="0" destOrd="0" presId="urn:microsoft.com/office/officeart/2005/8/layout/hierarchy1"/>
    <dgm:cxn modelId="{D998F1FC-CEF2-344F-8139-2117F0FE4F74}" type="presParOf" srcId="{C7F8CF50-EBDE-5C4F-BDD3-929B896C3716}" destId="{8EECA2F0-3637-CA41-ACBD-7DC57F888C3C}" srcOrd="0" destOrd="0" presId="urn:microsoft.com/office/officeart/2005/8/layout/hierarchy1"/>
    <dgm:cxn modelId="{A00F94CE-ECF2-344D-BDB3-162DC1339E87}" type="presParOf" srcId="{C7F8CF50-EBDE-5C4F-BDD3-929B896C3716}" destId="{DE331C8C-4ABF-124F-9757-C8F82F4C98F7}" srcOrd="1" destOrd="0" presId="urn:microsoft.com/office/officeart/2005/8/layout/hierarchy1"/>
    <dgm:cxn modelId="{779B8D2D-3E92-8B42-9382-4987B8AA32BD}" type="presParOf" srcId="{85770F87-CC58-7140-8E40-306309A38617}" destId="{36BF3877-9E82-E24C-83DC-1CBA32F3EB8C}" srcOrd="1" destOrd="0" presId="urn:microsoft.com/office/officeart/2005/8/layout/hierarchy1"/>
    <dgm:cxn modelId="{D9D4FCA0-28FA-0143-8972-AE2466DB0734}" type="presParOf" srcId="{6AA55791-CB05-A346-B20F-F7BD40F1ED4E}" destId="{947E30E2-924B-0749-8444-722075DE4A6F}" srcOrd="2" destOrd="0" presId="urn:microsoft.com/office/officeart/2005/8/layout/hierarchy1"/>
    <dgm:cxn modelId="{A7B15D05-9E4B-6446-BE30-529163675366}" type="presParOf" srcId="{6AA55791-CB05-A346-B20F-F7BD40F1ED4E}" destId="{AFF2174E-232C-B84F-B91C-264C41EE18BC}" srcOrd="3" destOrd="0" presId="urn:microsoft.com/office/officeart/2005/8/layout/hierarchy1"/>
    <dgm:cxn modelId="{051B2B58-86F3-6441-85EF-B0AA0498FC0F}" type="presParOf" srcId="{AFF2174E-232C-B84F-B91C-264C41EE18BC}" destId="{486E4CB4-6C2E-1B48-8326-55E06C1D39CE}" srcOrd="0" destOrd="0" presId="urn:microsoft.com/office/officeart/2005/8/layout/hierarchy1"/>
    <dgm:cxn modelId="{7D86BDB4-78DB-9241-984C-B35F244A4E48}" type="presParOf" srcId="{486E4CB4-6C2E-1B48-8326-55E06C1D39CE}" destId="{7C3CD6CA-7D24-3F47-B318-FE7EDCE0570B}" srcOrd="0" destOrd="0" presId="urn:microsoft.com/office/officeart/2005/8/layout/hierarchy1"/>
    <dgm:cxn modelId="{5D304B9B-B43A-A94D-8B81-2BE8B2EF49C1}" type="presParOf" srcId="{486E4CB4-6C2E-1B48-8326-55E06C1D39CE}" destId="{DD9416C5-70DE-6E43-80D9-C82E078F5EFB}" srcOrd="1" destOrd="0" presId="urn:microsoft.com/office/officeart/2005/8/layout/hierarchy1"/>
    <dgm:cxn modelId="{F182C4BB-99FB-D34F-A02B-8B40DDDB926C}" type="presParOf" srcId="{AFF2174E-232C-B84F-B91C-264C41EE18BC}" destId="{322F8926-ABCE-9B45-A7FB-95CB894BCAF8}" srcOrd="1" destOrd="0" presId="urn:microsoft.com/office/officeart/2005/8/layout/hierarchy1"/>
    <dgm:cxn modelId="{2CDEAC12-9C25-564F-97F7-B97F6E5E9C02}" type="presParOf" srcId="{A0118F71-FBAE-B34B-A296-27BFFFC2CC37}" destId="{E870DFCC-5C74-E940-8FE2-D2B5CFF8FD32}" srcOrd="2" destOrd="0" presId="urn:microsoft.com/office/officeart/2005/8/layout/hierarchy1"/>
    <dgm:cxn modelId="{4DA33E13-3104-EB42-A034-A84D62F1F008}" type="presParOf" srcId="{A0118F71-FBAE-B34B-A296-27BFFFC2CC37}" destId="{14DF78B0-2BFF-8A4E-9199-612412AA9CAD}" srcOrd="3" destOrd="0" presId="urn:microsoft.com/office/officeart/2005/8/layout/hierarchy1"/>
    <dgm:cxn modelId="{656E8DAA-2649-AB40-B90E-BBB167F9681F}" type="presParOf" srcId="{14DF78B0-2BFF-8A4E-9199-612412AA9CAD}" destId="{659F55F1-ED99-5142-95D8-0FC7F84102FF}" srcOrd="0" destOrd="0" presId="urn:microsoft.com/office/officeart/2005/8/layout/hierarchy1"/>
    <dgm:cxn modelId="{68D222E4-6FD3-FA41-982F-E509E89DBC40}" type="presParOf" srcId="{659F55F1-ED99-5142-95D8-0FC7F84102FF}" destId="{A162C1CF-94CA-844C-9544-3DEDC88C5EE5}" srcOrd="0" destOrd="0" presId="urn:microsoft.com/office/officeart/2005/8/layout/hierarchy1"/>
    <dgm:cxn modelId="{C456E304-966F-E74C-BA16-9C0AA63C6F4B}" type="presParOf" srcId="{659F55F1-ED99-5142-95D8-0FC7F84102FF}" destId="{1230B3F1-D63E-5E48-B652-E8B068F32AE5}" srcOrd="1" destOrd="0" presId="urn:microsoft.com/office/officeart/2005/8/layout/hierarchy1"/>
    <dgm:cxn modelId="{F906F3D4-AAD4-574C-8857-786E0684F2F3}" type="presParOf" srcId="{14DF78B0-2BFF-8A4E-9199-612412AA9CAD}" destId="{AE710114-766D-C14C-8018-FB74136A752B}" srcOrd="1" destOrd="0" presId="urn:microsoft.com/office/officeart/2005/8/layout/hierarchy1"/>
    <dgm:cxn modelId="{0085666E-C90D-6A48-82A8-4DED9BAC7A8A}" type="presParOf" srcId="{AE710114-766D-C14C-8018-FB74136A752B}" destId="{9C764079-CD67-EB44-81AB-8BFE98DB8A89}" srcOrd="0" destOrd="0" presId="urn:microsoft.com/office/officeart/2005/8/layout/hierarchy1"/>
    <dgm:cxn modelId="{6F818D3A-9022-CB48-AA7C-9B26FA5CB41E}" type="presParOf" srcId="{AE710114-766D-C14C-8018-FB74136A752B}" destId="{08405A34-0D49-D143-AF7E-65F2A20E3576}" srcOrd="1" destOrd="0" presId="urn:microsoft.com/office/officeart/2005/8/layout/hierarchy1"/>
    <dgm:cxn modelId="{8DC75EF4-5433-6540-9CA2-114FDD0487DD}" type="presParOf" srcId="{08405A34-0D49-D143-AF7E-65F2A20E3576}" destId="{88877E42-977F-CE48-BD32-1443F2D7CD1F}" srcOrd="0" destOrd="0" presId="urn:microsoft.com/office/officeart/2005/8/layout/hierarchy1"/>
    <dgm:cxn modelId="{B2B0D412-027C-E946-8968-D91824EE4E7B}" type="presParOf" srcId="{88877E42-977F-CE48-BD32-1443F2D7CD1F}" destId="{7F9DE28B-690C-EA46-A37B-40AB80DADD6D}" srcOrd="0" destOrd="0" presId="urn:microsoft.com/office/officeart/2005/8/layout/hierarchy1"/>
    <dgm:cxn modelId="{AD936662-CAE8-0F4F-B0EE-C30DB8D86A81}" type="presParOf" srcId="{88877E42-977F-CE48-BD32-1443F2D7CD1F}" destId="{C4E910C1-BF12-7245-838A-FE21100D274A}" srcOrd="1" destOrd="0" presId="urn:microsoft.com/office/officeart/2005/8/layout/hierarchy1"/>
    <dgm:cxn modelId="{09A9634E-5101-EA4F-9C39-CE02163F4FDF}" type="presParOf" srcId="{08405A34-0D49-D143-AF7E-65F2A20E3576}" destId="{7399D448-3844-E14F-8C59-A9E2FA84C999}" srcOrd="1" destOrd="0" presId="urn:microsoft.com/office/officeart/2005/8/layout/hierarchy1"/>
    <dgm:cxn modelId="{5ADAF87D-3618-234E-B0DD-5CB5E6126D2E}" type="presParOf" srcId="{AE710114-766D-C14C-8018-FB74136A752B}" destId="{62A47CAE-BE9D-1147-BE5F-721F981DBB6D}" srcOrd="2" destOrd="0" presId="urn:microsoft.com/office/officeart/2005/8/layout/hierarchy1"/>
    <dgm:cxn modelId="{19518226-BCFE-A44E-AFC4-99EA6E992D96}" type="presParOf" srcId="{AE710114-766D-C14C-8018-FB74136A752B}" destId="{ECF8D7A3-CB0D-5543-8C7A-43B77D026AE2}" srcOrd="3" destOrd="0" presId="urn:microsoft.com/office/officeart/2005/8/layout/hierarchy1"/>
    <dgm:cxn modelId="{FF99B2A8-6289-2B44-BBBC-5F19444EA36F}" type="presParOf" srcId="{ECF8D7A3-CB0D-5543-8C7A-43B77D026AE2}" destId="{1A763D16-9E77-154E-A77F-AA4997CA6910}" srcOrd="0" destOrd="0" presId="urn:microsoft.com/office/officeart/2005/8/layout/hierarchy1"/>
    <dgm:cxn modelId="{6E22D1D6-5C1C-CB42-93A9-5C4C21B8673C}" type="presParOf" srcId="{1A763D16-9E77-154E-A77F-AA4997CA6910}" destId="{B5F9CF80-8B19-A246-9283-1380B3481A1E}" srcOrd="0" destOrd="0" presId="urn:microsoft.com/office/officeart/2005/8/layout/hierarchy1"/>
    <dgm:cxn modelId="{049D376E-076D-9146-89A0-89E70398B1D9}" type="presParOf" srcId="{1A763D16-9E77-154E-A77F-AA4997CA6910}" destId="{5BA3B5D3-2617-8A43-B93A-307F9B2298AA}" srcOrd="1" destOrd="0" presId="urn:microsoft.com/office/officeart/2005/8/layout/hierarchy1"/>
    <dgm:cxn modelId="{BDA88359-E77C-E24C-AD7B-FE5CFCE68985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 smtClean="0"/>
            <a:t>Supervised</a:t>
          </a:r>
          <a:endParaRPr lang="en-US" dirty="0"/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 smtClean="0"/>
            <a:t>Regression (continuous outcome)</a:t>
          </a:r>
          <a:endParaRPr lang="en-US" dirty="0"/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 smtClean="0"/>
            <a:t>Classification (categorical outcome)</a:t>
          </a:r>
          <a:endParaRPr lang="en-US" dirty="0"/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 smtClean="0"/>
            <a:t>Unsupervised</a:t>
          </a:r>
          <a:endParaRPr lang="en-US" dirty="0"/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 smtClean="0"/>
            <a:t>Clustering</a:t>
          </a:r>
        </a:p>
        <a:p>
          <a:r>
            <a:rPr lang="en-US" dirty="0" smtClean="0"/>
            <a:t>(grouping</a:t>
          </a:r>
          <a:r>
            <a:rPr lang="en-US" baseline="0" dirty="0" smtClean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 smtClean="0"/>
            <a:t>Data Reduction (transforming variables)</a:t>
          </a:r>
          <a:endParaRPr lang="en-US" dirty="0"/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AB45DF42-1F4C-2D46-A45F-DF984B2CEEC7}" type="presOf" srcId="{7792C44E-3540-3D4E-96EF-0E2593B51438}" destId="{62A47CAE-BE9D-1147-BE5F-721F981DBB6D}" srcOrd="0" destOrd="0" presId="urn:microsoft.com/office/officeart/2005/8/layout/hierarchy1"/>
    <dgm:cxn modelId="{251FD155-5B28-2E42-AF94-A3B439FFF144}" type="presOf" srcId="{4C021B72-B727-D040-93E2-6A9577277028}" destId="{5B3E855A-067A-A94D-8ECF-E0762410E186}" srcOrd="0" destOrd="0" presId="urn:microsoft.com/office/officeart/2005/8/layout/hierarchy1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AC59029E-F4FC-7044-9C86-FB52A336DDE5}" type="presOf" srcId="{15ABBBB6-DDEF-0E4D-B34D-713B175B3CD6}" destId="{294D1391-05F7-AF43-83BF-AAA011E784DA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46270E72-57A8-8F4F-ADF4-BCFB6863D6D3}" type="presOf" srcId="{AA4FC516-6BDB-8942-B414-0EB21E0167E5}" destId="{DD9416C5-70DE-6E43-80D9-C82E078F5EFB}" srcOrd="0" destOrd="0" presId="urn:microsoft.com/office/officeart/2005/8/layout/hierarchy1"/>
    <dgm:cxn modelId="{635DFDE2-775B-CA4F-9C84-FD0E490A678A}" type="presOf" srcId="{17851DCB-920D-124B-A8F6-2C9E5A2DBD91}" destId="{1230B3F1-D63E-5E48-B652-E8B068F32AE5}" srcOrd="0" destOrd="0" presId="urn:microsoft.com/office/officeart/2005/8/layout/hierarchy1"/>
    <dgm:cxn modelId="{AFFF2D55-590C-4344-A8D7-CEFC74896D68}" type="presOf" srcId="{2A2EA2AC-2563-3445-8B5A-4BCA573AE0B2}" destId="{E870DFCC-5C74-E940-8FE2-D2B5CFF8FD32}" srcOrd="0" destOrd="0" presId="urn:microsoft.com/office/officeart/2005/8/layout/hierarchy1"/>
    <dgm:cxn modelId="{30D56F38-373B-374D-B062-AB7CF7EDF7E1}" type="presOf" srcId="{9E19C0E4-EC2F-0E41-B169-CF8EE019932B}" destId="{9C764079-CD67-EB44-81AB-8BFE98DB8A89}" srcOrd="0" destOrd="0" presId="urn:microsoft.com/office/officeart/2005/8/layout/hierarchy1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4A9D1396-1D7F-F447-B4C4-C5CB0EA58E57}" type="presOf" srcId="{F8F25676-6245-4E43-BE65-168A0216D611}" destId="{4B020118-7230-B641-9821-7CA20C46FB1B}" srcOrd="0" destOrd="0" presId="urn:microsoft.com/office/officeart/2005/8/layout/hierarchy1"/>
    <dgm:cxn modelId="{40C8141C-3DE8-4142-ABA4-5DF6222EFE60}" type="presOf" srcId="{8970E40B-FD06-4942-8A16-9316EE75AB86}" destId="{947E30E2-924B-0749-8444-722075DE4A6F}" srcOrd="0" destOrd="0" presId="urn:microsoft.com/office/officeart/2005/8/layout/hierarchy1"/>
    <dgm:cxn modelId="{66998583-6B82-9C4E-81DB-F8000BDBAF92}" type="presOf" srcId="{C5AA36D3-5ECD-4846-AB92-3385708B3C63}" destId="{DE331C8C-4ABF-124F-9757-C8F82F4C98F7}" srcOrd="0" destOrd="0" presId="urn:microsoft.com/office/officeart/2005/8/layout/hierarchy1"/>
    <dgm:cxn modelId="{EA722759-E2BD-E540-BDFF-BBA37D2D5EFA}" type="presOf" srcId="{4F2D8C22-2011-EC4F-B463-3C71BBBBF6A0}" destId="{C4E910C1-BF12-7245-838A-FE21100D274A}" srcOrd="0" destOrd="0" presId="urn:microsoft.com/office/officeart/2005/8/layout/hierarchy1"/>
    <dgm:cxn modelId="{D2176D33-4354-6B46-B460-3D39D8EECB02}" type="presOf" srcId="{28366F0D-D2AF-D74E-8BE8-288C03287E07}" destId="{0E2761CF-084F-2141-8826-22A6586B1DF1}" srcOrd="0" destOrd="0" presId="urn:microsoft.com/office/officeart/2005/8/layout/hierarchy1"/>
    <dgm:cxn modelId="{CB80D826-84A6-E746-A20E-36500DEE3F33}" type="presOf" srcId="{47AD3EE7-6A27-1746-A0D4-526D1EDEAB18}" destId="{2D54A27B-5ADD-8248-A27E-E3C72183DD52}" srcOrd="0" destOrd="0" presId="urn:microsoft.com/office/officeart/2005/8/layout/hierarchy1"/>
    <dgm:cxn modelId="{65965FE8-2822-CC4A-9D33-5D87FCFBE8EC}" type="presOf" srcId="{63D78C57-F9FD-1E48-8DD8-B055A554B3DA}" destId="{5BA3B5D3-2617-8A43-B93A-307F9B2298AA}" srcOrd="0" destOrd="0" presId="urn:microsoft.com/office/officeart/2005/8/layout/hierarchy1"/>
    <dgm:cxn modelId="{BD7C3146-2538-794B-86BC-767F5147FBC7}" type="presParOf" srcId="{5B3E855A-067A-A94D-8ECF-E0762410E186}" destId="{2A19FC5D-3B86-E441-BA4D-6611533F1127}" srcOrd="0" destOrd="0" presId="urn:microsoft.com/office/officeart/2005/8/layout/hierarchy1"/>
    <dgm:cxn modelId="{308339A3-CAF0-624A-A947-419F3B07395C}" type="presParOf" srcId="{2A19FC5D-3B86-E441-BA4D-6611533F1127}" destId="{951FA09B-C2CC-9E4E-8447-F774CA2FFA6A}" srcOrd="0" destOrd="0" presId="urn:microsoft.com/office/officeart/2005/8/layout/hierarchy1"/>
    <dgm:cxn modelId="{5132A0EE-19D5-9245-99EA-30AABEB5D9E2}" type="presParOf" srcId="{951FA09B-C2CC-9E4E-8447-F774CA2FFA6A}" destId="{09E2A66F-0B9C-B14D-95E8-CABFB5F4927C}" srcOrd="0" destOrd="0" presId="urn:microsoft.com/office/officeart/2005/8/layout/hierarchy1"/>
    <dgm:cxn modelId="{C70DA1ED-959C-A342-95B7-CF4780282D4A}" type="presParOf" srcId="{951FA09B-C2CC-9E4E-8447-F774CA2FFA6A}" destId="{4B020118-7230-B641-9821-7CA20C46FB1B}" srcOrd="1" destOrd="0" presId="urn:microsoft.com/office/officeart/2005/8/layout/hierarchy1"/>
    <dgm:cxn modelId="{EFC78B3E-8F66-4C40-8906-890B04027E24}" type="presParOf" srcId="{2A19FC5D-3B86-E441-BA4D-6611533F1127}" destId="{A0118F71-FBAE-B34B-A296-27BFFFC2CC37}" srcOrd="1" destOrd="0" presId="urn:microsoft.com/office/officeart/2005/8/layout/hierarchy1"/>
    <dgm:cxn modelId="{7887968A-5812-2E4E-ADD2-7FB7FD321CC1}" type="presParOf" srcId="{A0118F71-FBAE-B34B-A296-27BFFFC2CC37}" destId="{2D54A27B-5ADD-8248-A27E-E3C72183DD52}" srcOrd="0" destOrd="0" presId="urn:microsoft.com/office/officeart/2005/8/layout/hierarchy1"/>
    <dgm:cxn modelId="{D6A399A6-F719-BD49-AB4B-995081B31581}" type="presParOf" srcId="{A0118F71-FBAE-B34B-A296-27BFFFC2CC37}" destId="{98F6457E-D588-5C43-B325-8CC034379310}" srcOrd="1" destOrd="0" presId="urn:microsoft.com/office/officeart/2005/8/layout/hierarchy1"/>
    <dgm:cxn modelId="{53143F11-1AB3-BB43-9BED-5F5C2442332B}" type="presParOf" srcId="{98F6457E-D588-5C43-B325-8CC034379310}" destId="{88EFBCBB-F2E2-0E42-9867-590E691B7DEB}" srcOrd="0" destOrd="0" presId="urn:microsoft.com/office/officeart/2005/8/layout/hierarchy1"/>
    <dgm:cxn modelId="{D2F20D53-2208-604F-B9E9-083DB1166422}" type="presParOf" srcId="{88EFBCBB-F2E2-0E42-9867-590E691B7DEB}" destId="{3D53A4DC-0D22-A441-95B9-E1369A686A5D}" srcOrd="0" destOrd="0" presId="urn:microsoft.com/office/officeart/2005/8/layout/hierarchy1"/>
    <dgm:cxn modelId="{31CE096D-5D50-EC4C-8DB7-C8E287155C77}" type="presParOf" srcId="{88EFBCBB-F2E2-0E42-9867-590E691B7DEB}" destId="{294D1391-05F7-AF43-83BF-AAA011E784DA}" srcOrd="1" destOrd="0" presId="urn:microsoft.com/office/officeart/2005/8/layout/hierarchy1"/>
    <dgm:cxn modelId="{7E22A079-2D21-B948-AA1E-73BAD2F6A26C}" type="presParOf" srcId="{98F6457E-D588-5C43-B325-8CC034379310}" destId="{6AA55791-CB05-A346-B20F-F7BD40F1ED4E}" srcOrd="1" destOrd="0" presId="urn:microsoft.com/office/officeart/2005/8/layout/hierarchy1"/>
    <dgm:cxn modelId="{52A2491C-0F56-FA45-90CB-FBA06B685E6E}" type="presParOf" srcId="{6AA55791-CB05-A346-B20F-F7BD40F1ED4E}" destId="{0E2761CF-084F-2141-8826-22A6586B1DF1}" srcOrd="0" destOrd="0" presId="urn:microsoft.com/office/officeart/2005/8/layout/hierarchy1"/>
    <dgm:cxn modelId="{645C3A42-D333-9747-838C-5ED995A46A46}" type="presParOf" srcId="{6AA55791-CB05-A346-B20F-F7BD40F1ED4E}" destId="{85770F87-CC58-7140-8E40-306309A38617}" srcOrd="1" destOrd="0" presId="urn:microsoft.com/office/officeart/2005/8/layout/hierarchy1"/>
    <dgm:cxn modelId="{DD402CCA-2700-DD46-99B8-C325E7E1D10C}" type="presParOf" srcId="{85770F87-CC58-7140-8E40-306309A38617}" destId="{C7F8CF50-EBDE-5C4F-BDD3-929B896C3716}" srcOrd="0" destOrd="0" presId="urn:microsoft.com/office/officeart/2005/8/layout/hierarchy1"/>
    <dgm:cxn modelId="{2D237A67-97CF-A643-BB2F-DE42E0452BB3}" type="presParOf" srcId="{C7F8CF50-EBDE-5C4F-BDD3-929B896C3716}" destId="{8EECA2F0-3637-CA41-ACBD-7DC57F888C3C}" srcOrd="0" destOrd="0" presId="urn:microsoft.com/office/officeart/2005/8/layout/hierarchy1"/>
    <dgm:cxn modelId="{8ED6434D-858F-A74E-B73A-4B67D57F9A43}" type="presParOf" srcId="{C7F8CF50-EBDE-5C4F-BDD3-929B896C3716}" destId="{DE331C8C-4ABF-124F-9757-C8F82F4C98F7}" srcOrd="1" destOrd="0" presId="urn:microsoft.com/office/officeart/2005/8/layout/hierarchy1"/>
    <dgm:cxn modelId="{D4D11D21-D23D-3E4F-8A0E-B03002C4BCC3}" type="presParOf" srcId="{85770F87-CC58-7140-8E40-306309A38617}" destId="{36BF3877-9E82-E24C-83DC-1CBA32F3EB8C}" srcOrd="1" destOrd="0" presId="urn:microsoft.com/office/officeart/2005/8/layout/hierarchy1"/>
    <dgm:cxn modelId="{31CE1A19-4495-D14E-A27C-90EBFADB4CED}" type="presParOf" srcId="{6AA55791-CB05-A346-B20F-F7BD40F1ED4E}" destId="{947E30E2-924B-0749-8444-722075DE4A6F}" srcOrd="2" destOrd="0" presId="urn:microsoft.com/office/officeart/2005/8/layout/hierarchy1"/>
    <dgm:cxn modelId="{0EA05D4F-52CF-9349-9F02-233B83584406}" type="presParOf" srcId="{6AA55791-CB05-A346-B20F-F7BD40F1ED4E}" destId="{AFF2174E-232C-B84F-B91C-264C41EE18BC}" srcOrd="3" destOrd="0" presId="urn:microsoft.com/office/officeart/2005/8/layout/hierarchy1"/>
    <dgm:cxn modelId="{E461B558-50F5-EF4E-BE0B-9AE51C10AC23}" type="presParOf" srcId="{AFF2174E-232C-B84F-B91C-264C41EE18BC}" destId="{486E4CB4-6C2E-1B48-8326-55E06C1D39CE}" srcOrd="0" destOrd="0" presId="urn:microsoft.com/office/officeart/2005/8/layout/hierarchy1"/>
    <dgm:cxn modelId="{BF8CE90F-5F86-7947-A3FF-7B8CE4B3C507}" type="presParOf" srcId="{486E4CB4-6C2E-1B48-8326-55E06C1D39CE}" destId="{7C3CD6CA-7D24-3F47-B318-FE7EDCE0570B}" srcOrd="0" destOrd="0" presId="urn:microsoft.com/office/officeart/2005/8/layout/hierarchy1"/>
    <dgm:cxn modelId="{52CC7AA6-687C-3444-BD72-5053BA416992}" type="presParOf" srcId="{486E4CB4-6C2E-1B48-8326-55E06C1D39CE}" destId="{DD9416C5-70DE-6E43-80D9-C82E078F5EFB}" srcOrd="1" destOrd="0" presId="urn:microsoft.com/office/officeart/2005/8/layout/hierarchy1"/>
    <dgm:cxn modelId="{E08142B5-DF7B-D948-B97C-F065EFC7F842}" type="presParOf" srcId="{AFF2174E-232C-B84F-B91C-264C41EE18BC}" destId="{322F8926-ABCE-9B45-A7FB-95CB894BCAF8}" srcOrd="1" destOrd="0" presId="urn:microsoft.com/office/officeart/2005/8/layout/hierarchy1"/>
    <dgm:cxn modelId="{EB518030-1A83-7F47-BEA1-AA128CBB806E}" type="presParOf" srcId="{A0118F71-FBAE-B34B-A296-27BFFFC2CC37}" destId="{E870DFCC-5C74-E940-8FE2-D2B5CFF8FD32}" srcOrd="2" destOrd="0" presId="urn:microsoft.com/office/officeart/2005/8/layout/hierarchy1"/>
    <dgm:cxn modelId="{EBD1A355-AB50-4842-BDE1-F2455E0F931A}" type="presParOf" srcId="{A0118F71-FBAE-B34B-A296-27BFFFC2CC37}" destId="{14DF78B0-2BFF-8A4E-9199-612412AA9CAD}" srcOrd="3" destOrd="0" presId="urn:microsoft.com/office/officeart/2005/8/layout/hierarchy1"/>
    <dgm:cxn modelId="{E8AB7B59-EE2F-EA41-BD53-34F1867BAB4D}" type="presParOf" srcId="{14DF78B0-2BFF-8A4E-9199-612412AA9CAD}" destId="{659F55F1-ED99-5142-95D8-0FC7F84102FF}" srcOrd="0" destOrd="0" presId="urn:microsoft.com/office/officeart/2005/8/layout/hierarchy1"/>
    <dgm:cxn modelId="{C851A424-37B7-A04F-9062-510B68B33C08}" type="presParOf" srcId="{659F55F1-ED99-5142-95D8-0FC7F84102FF}" destId="{A162C1CF-94CA-844C-9544-3DEDC88C5EE5}" srcOrd="0" destOrd="0" presId="urn:microsoft.com/office/officeart/2005/8/layout/hierarchy1"/>
    <dgm:cxn modelId="{4817050F-EBAE-1B4F-BE5C-A46FDACA86DB}" type="presParOf" srcId="{659F55F1-ED99-5142-95D8-0FC7F84102FF}" destId="{1230B3F1-D63E-5E48-B652-E8B068F32AE5}" srcOrd="1" destOrd="0" presId="urn:microsoft.com/office/officeart/2005/8/layout/hierarchy1"/>
    <dgm:cxn modelId="{7A6625A6-0983-D440-83ED-337BD070C421}" type="presParOf" srcId="{14DF78B0-2BFF-8A4E-9199-612412AA9CAD}" destId="{AE710114-766D-C14C-8018-FB74136A752B}" srcOrd="1" destOrd="0" presId="urn:microsoft.com/office/officeart/2005/8/layout/hierarchy1"/>
    <dgm:cxn modelId="{7F852A36-6C74-4C49-930A-76C5955700E0}" type="presParOf" srcId="{AE710114-766D-C14C-8018-FB74136A752B}" destId="{9C764079-CD67-EB44-81AB-8BFE98DB8A89}" srcOrd="0" destOrd="0" presId="urn:microsoft.com/office/officeart/2005/8/layout/hierarchy1"/>
    <dgm:cxn modelId="{F0C63A36-AABD-5E4D-B32A-433691B2B25F}" type="presParOf" srcId="{AE710114-766D-C14C-8018-FB74136A752B}" destId="{08405A34-0D49-D143-AF7E-65F2A20E3576}" srcOrd="1" destOrd="0" presId="urn:microsoft.com/office/officeart/2005/8/layout/hierarchy1"/>
    <dgm:cxn modelId="{382AF6C9-76AF-524A-95B3-7DF7091D72D6}" type="presParOf" srcId="{08405A34-0D49-D143-AF7E-65F2A20E3576}" destId="{88877E42-977F-CE48-BD32-1443F2D7CD1F}" srcOrd="0" destOrd="0" presId="urn:microsoft.com/office/officeart/2005/8/layout/hierarchy1"/>
    <dgm:cxn modelId="{EE2F6ECD-F459-6B40-86F0-48C6CF61B3CB}" type="presParOf" srcId="{88877E42-977F-CE48-BD32-1443F2D7CD1F}" destId="{7F9DE28B-690C-EA46-A37B-40AB80DADD6D}" srcOrd="0" destOrd="0" presId="urn:microsoft.com/office/officeart/2005/8/layout/hierarchy1"/>
    <dgm:cxn modelId="{BD4E90DC-5E62-DB40-A800-32D675510FBD}" type="presParOf" srcId="{88877E42-977F-CE48-BD32-1443F2D7CD1F}" destId="{C4E910C1-BF12-7245-838A-FE21100D274A}" srcOrd="1" destOrd="0" presId="urn:microsoft.com/office/officeart/2005/8/layout/hierarchy1"/>
    <dgm:cxn modelId="{6674200C-5622-2B46-B913-3DDFD2F8F287}" type="presParOf" srcId="{08405A34-0D49-D143-AF7E-65F2A20E3576}" destId="{7399D448-3844-E14F-8C59-A9E2FA84C999}" srcOrd="1" destOrd="0" presId="urn:microsoft.com/office/officeart/2005/8/layout/hierarchy1"/>
    <dgm:cxn modelId="{930BB3C8-5EFC-C348-A48B-5E969E9ABA6F}" type="presParOf" srcId="{AE710114-766D-C14C-8018-FB74136A752B}" destId="{62A47CAE-BE9D-1147-BE5F-721F981DBB6D}" srcOrd="2" destOrd="0" presId="urn:microsoft.com/office/officeart/2005/8/layout/hierarchy1"/>
    <dgm:cxn modelId="{D5472069-1076-E649-BE4F-E9F04346FDED}" type="presParOf" srcId="{AE710114-766D-C14C-8018-FB74136A752B}" destId="{ECF8D7A3-CB0D-5543-8C7A-43B77D026AE2}" srcOrd="3" destOrd="0" presId="urn:microsoft.com/office/officeart/2005/8/layout/hierarchy1"/>
    <dgm:cxn modelId="{702E8B6F-4B6C-F040-92D1-E6166AE7EE05}" type="presParOf" srcId="{ECF8D7A3-CB0D-5543-8C7A-43B77D026AE2}" destId="{1A763D16-9E77-154E-A77F-AA4997CA6910}" srcOrd="0" destOrd="0" presId="urn:microsoft.com/office/officeart/2005/8/layout/hierarchy1"/>
    <dgm:cxn modelId="{DB37D52F-D20C-CF4A-A432-EF33F49B745F}" type="presParOf" srcId="{1A763D16-9E77-154E-A77F-AA4997CA6910}" destId="{B5F9CF80-8B19-A246-9283-1380B3481A1E}" srcOrd="0" destOrd="0" presId="urn:microsoft.com/office/officeart/2005/8/layout/hierarchy1"/>
    <dgm:cxn modelId="{DF6651D9-AE2F-B14C-89A7-7EF3C9BD6AAE}" type="presParOf" srcId="{1A763D16-9E77-154E-A77F-AA4997CA6910}" destId="{5BA3B5D3-2617-8A43-B93A-307F9B2298AA}" srcOrd="1" destOrd="0" presId="urn:microsoft.com/office/officeart/2005/8/layout/hierarchy1"/>
    <dgm:cxn modelId="{A5E9B393-2344-0E47-8980-0D5C167F61BF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Machine Learning</a:t>
          </a:r>
          <a:endParaRPr lang="en-US" sz="1300" kern="1200" dirty="0"/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Supervised</a:t>
          </a:r>
          <a:endParaRPr lang="en-US" sz="1300" kern="1200" dirty="0"/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Regression (continuous outcome)</a:t>
          </a:r>
          <a:endParaRPr lang="en-US" sz="1300" kern="1200" dirty="0"/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Classification (categorical outcome)</a:t>
          </a:r>
          <a:endParaRPr lang="en-US" sz="1300" kern="1200" dirty="0"/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Unsupervised</a:t>
          </a:r>
          <a:endParaRPr lang="en-US" sz="1300" kern="1200" dirty="0"/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Clustering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(grouping</a:t>
          </a:r>
          <a:r>
            <a:rPr lang="en-US" sz="1300" kern="1200" baseline="0" dirty="0" smtClean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Reduction (transforming variables)</a:t>
          </a:r>
          <a:endParaRPr lang="en-US" sz="1300" kern="1200" dirty="0"/>
        </a:p>
      </dsp:txBody>
      <dsp:txXfrm>
        <a:off x="4842770" y="2898738"/>
        <a:ext cx="1227727" cy="76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Machine Learning</a:t>
          </a:r>
          <a:endParaRPr lang="en-US" sz="1300" kern="1200" dirty="0"/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Supervised</a:t>
          </a:r>
          <a:endParaRPr lang="en-US" sz="1300" kern="1200" dirty="0"/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Regression (continuous outcome)</a:t>
          </a:r>
          <a:endParaRPr lang="en-US" sz="1300" kern="1200" dirty="0"/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Classification (categorical outcome)</a:t>
          </a:r>
          <a:endParaRPr lang="en-US" sz="1300" kern="1200" dirty="0"/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Unsupervised</a:t>
          </a:r>
          <a:endParaRPr lang="en-US" sz="1300" kern="1200" dirty="0"/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Clustering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(grouping</a:t>
          </a:r>
          <a:r>
            <a:rPr lang="en-US" sz="1300" kern="1200" baseline="0" dirty="0" smtClean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Reduction (transforming variables)</a:t>
          </a:r>
          <a:endParaRPr lang="en-US" sz="1300" kern="1200" dirty="0"/>
        </a:p>
      </dsp:txBody>
      <dsp:txXfrm>
        <a:off x="4842770" y="2898738"/>
        <a:ext cx="1227727" cy="76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226F-F6D1-B445-A338-267713684F86}" type="datetimeFigureOut">
              <a:rPr lang="en-US" smtClean="0"/>
              <a:t>8/17/16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0D58-8378-B641-AAD1-A8A65AE4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8/17/16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1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4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9" y="1739154"/>
            <a:ext cx="8633012" cy="186288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Biostat</a:t>
            </a:r>
            <a:r>
              <a:rPr lang="en-US" b="1" dirty="0" smtClean="0"/>
              <a:t> 202: </a:t>
            </a:r>
            <a:r>
              <a:rPr lang="en-US" b="1" dirty="0" smtClean="0"/>
              <a:t>Opportunities </a:t>
            </a:r>
            <a:r>
              <a:rPr lang="en-US" b="1" dirty="0" smtClean="0"/>
              <a:t>and Challenges of “Big Data”.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5"/>
                </a:solidFill>
              </a:rPr>
              <a:t>Prediction Algorithms 2: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Classification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19370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John Kornak</a:t>
            </a:r>
          </a:p>
          <a:p>
            <a:r>
              <a:rPr lang="en-US" b="1" dirty="0" smtClean="0"/>
              <a:t>Division of Biostatistics</a:t>
            </a:r>
          </a:p>
          <a:p>
            <a:r>
              <a:rPr lang="en-US" b="1" dirty="0" smtClean="0"/>
              <a:t>Department of Epidemiology and Biostatistics</a:t>
            </a:r>
          </a:p>
          <a:p>
            <a:r>
              <a:rPr lang="en-US" b="1" dirty="0" smtClean="0"/>
              <a:t>08/18/2016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-2633518" y="3717637"/>
            <a:ext cx="9200573" cy="3435927"/>
          </a:xfrm>
          <a:prstGeom prst="arc">
            <a:avLst>
              <a:gd name="adj1" fmla="val 16200000"/>
              <a:gd name="adj2" fmla="val 103149"/>
            </a:avLst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576708" y="2632364"/>
            <a:ext cx="4475292" cy="3297381"/>
          </a:xfrm>
          <a:custGeom>
            <a:avLst/>
            <a:gdLst>
              <a:gd name="connsiteX0" fmla="*/ 305037 w 4475292"/>
              <a:gd name="connsiteY0" fmla="*/ 0 h 3297381"/>
              <a:gd name="connsiteX1" fmla="*/ 263474 w 4475292"/>
              <a:gd name="connsiteY1" fmla="*/ 124691 h 3297381"/>
              <a:gd name="connsiteX2" fmla="*/ 208056 w 4475292"/>
              <a:gd name="connsiteY2" fmla="*/ 180109 h 3297381"/>
              <a:gd name="connsiteX3" fmla="*/ 152637 w 4475292"/>
              <a:gd name="connsiteY3" fmla="*/ 290945 h 3297381"/>
              <a:gd name="connsiteX4" fmla="*/ 83365 w 4475292"/>
              <a:gd name="connsiteY4" fmla="*/ 387927 h 3297381"/>
              <a:gd name="connsiteX5" fmla="*/ 69510 w 4475292"/>
              <a:gd name="connsiteY5" fmla="*/ 457200 h 3297381"/>
              <a:gd name="connsiteX6" fmla="*/ 41801 w 4475292"/>
              <a:gd name="connsiteY6" fmla="*/ 609600 h 3297381"/>
              <a:gd name="connsiteX7" fmla="*/ 14092 w 4475292"/>
              <a:gd name="connsiteY7" fmla="*/ 803563 h 3297381"/>
              <a:gd name="connsiteX8" fmla="*/ 237 w 4475292"/>
              <a:gd name="connsiteY8" fmla="*/ 914400 h 3297381"/>
              <a:gd name="connsiteX9" fmla="*/ 14092 w 4475292"/>
              <a:gd name="connsiteY9" fmla="*/ 1288472 h 3297381"/>
              <a:gd name="connsiteX10" fmla="*/ 55656 w 4475292"/>
              <a:gd name="connsiteY10" fmla="*/ 1316181 h 3297381"/>
              <a:gd name="connsiteX11" fmla="*/ 97219 w 4475292"/>
              <a:gd name="connsiteY11" fmla="*/ 1427018 h 3297381"/>
              <a:gd name="connsiteX12" fmla="*/ 124928 w 4475292"/>
              <a:gd name="connsiteY12" fmla="*/ 1468581 h 3297381"/>
              <a:gd name="connsiteX13" fmla="*/ 166492 w 4475292"/>
              <a:gd name="connsiteY13" fmla="*/ 1482436 h 3297381"/>
              <a:gd name="connsiteX14" fmla="*/ 415874 w 4475292"/>
              <a:gd name="connsiteY14" fmla="*/ 1468581 h 3297381"/>
              <a:gd name="connsiteX15" fmla="*/ 485147 w 4475292"/>
              <a:gd name="connsiteY15" fmla="*/ 1454727 h 3297381"/>
              <a:gd name="connsiteX16" fmla="*/ 540565 w 4475292"/>
              <a:gd name="connsiteY16" fmla="*/ 1413163 h 3297381"/>
              <a:gd name="connsiteX17" fmla="*/ 609837 w 4475292"/>
              <a:gd name="connsiteY17" fmla="*/ 1371600 h 3297381"/>
              <a:gd name="connsiteX18" fmla="*/ 651401 w 4475292"/>
              <a:gd name="connsiteY18" fmla="*/ 1330036 h 3297381"/>
              <a:gd name="connsiteX19" fmla="*/ 706819 w 4475292"/>
              <a:gd name="connsiteY19" fmla="*/ 1302327 h 3297381"/>
              <a:gd name="connsiteX20" fmla="*/ 789947 w 4475292"/>
              <a:gd name="connsiteY20" fmla="*/ 1246909 h 3297381"/>
              <a:gd name="connsiteX21" fmla="*/ 845365 w 4475292"/>
              <a:gd name="connsiteY21" fmla="*/ 1205345 h 3297381"/>
              <a:gd name="connsiteX22" fmla="*/ 873074 w 4475292"/>
              <a:gd name="connsiteY22" fmla="*/ 1163781 h 3297381"/>
              <a:gd name="connsiteX23" fmla="*/ 1025474 w 4475292"/>
              <a:gd name="connsiteY23" fmla="*/ 1080654 h 3297381"/>
              <a:gd name="connsiteX24" fmla="*/ 1108601 w 4475292"/>
              <a:gd name="connsiteY24" fmla="*/ 1011381 h 3297381"/>
              <a:gd name="connsiteX25" fmla="*/ 1177874 w 4475292"/>
              <a:gd name="connsiteY25" fmla="*/ 969818 h 3297381"/>
              <a:gd name="connsiteX26" fmla="*/ 1344128 w 4475292"/>
              <a:gd name="connsiteY26" fmla="*/ 928254 h 3297381"/>
              <a:gd name="connsiteX27" fmla="*/ 1524237 w 4475292"/>
              <a:gd name="connsiteY27" fmla="*/ 914400 h 3297381"/>
              <a:gd name="connsiteX28" fmla="*/ 1690492 w 4475292"/>
              <a:gd name="connsiteY28" fmla="*/ 983672 h 3297381"/>
              <a:gd name="connsiteX29" fmla="*/ 1801328 w 4475292"/>
              <a:gd name="connsiteY29" fmla="*/ 1025236 h 3297381"/>
              <a:gd name="connsiteX30" fmla="*/ 1842892 w 4475292"/>
              <a:gd name="connsiteY30" fmla="*/ 1066800 h 3297381"/>
              <a:gd name="connsiteX31" fmla="*/ 1884456 w 4475292"/>
              <a:gd name="connsiteY31" fmla="*/ 1246909 h 3297381"/>
              <a:gd name="connsiteX32" fmla="*/ 1870601 w 4475292"/>
              <a:gd name="connsiteY32" fmla="*/ 1565563 h 3297381"/>
              <a:gd name="connsiteX33" fmla="*/ 1856747 w 4475292"/>
              <a:gd name="connsiteY33" fmla="*/ 1634836 h 3297381"/>
              <a:gd name="connsiteX34" fmla="*/ 1842892 w 4475292"/>
              <a:gd name="connsiteY34" fmla="*/ 1801091 h 3297381"/>
              <a:gd name="connsiteX35" fmla="*/ 1815183 w 4475292"/>
              <a:gd name="connsiteY35" fmla="*/ 2092036 h 3297381"/>
              <a:gd name="connsiteX36" fmla="*/ 1884456 w 4475292"/>
              <a:gd name="connsiteY36" fmla="*/ 2424545 h 3297381"/>
              <a:gd name="connsiteX37" fmla="*/ 2009147 w 4475292"/>
              <a:gd name="connsiteY37" fmla="*/ 2521527 h 3297381"/>
              <a:gd name="connsiteX38" fmla="*/ 2078419 w 4475292"/>
              <a:gd name="connsiteY38" fmla="*/ 2576945 h 3297381"/>
              <a:gd name="connsiteX39" fmla="*/ 2147692 w 4475292"/>
              <a:gd name="connsiteY39" fmla="*/ 2632363 h 3297381"/>
              <a:gd name="connsiteX40" fmla="*/ 2203110 w 4475292"/>
              <a:gd name="connsiteY40" fmla="*/ 2618509 h 3297381"/>
              <a:gd name="connsiteX41" fmla="*/ 2244674 w 4475292"/>
              <a:gd name="connsiteY41" fmla="*/ 2590800 h 3297381"/>
              <a:gd name="connsiteX42" fmla="*/ 2300092 w 4475292"/>
              <a:gd name="connsiteY42" fmla="*/ 2563091 h 3297381"/>
              <a:gd name="connsiteX43" fmla="*/ 2452492 w 4475292"/>
              <a:gd name="connsiteY43" fmla="*/ 2438400 h 3297381"/>
              <a:gd name="connsiteX44" fmla="*/ 2521765 w 4475292"/>
              <a:gd name="connsiteY44" fmla="*/ 2382981 h 3297381"/>
              <a:gd name="connsiteX45" fmla="*/ 2577183 w 4475292"/>
              <a:gd name="connsiteY45" fmla="*/ 2313709 h 3297381"/>
              <a:gd name="connsiteX46" fmla="*/ 2660310 w 4475292"/>
              <a:gd name="connsiteY46" fmla="*/ 2244436 h 3297381"/>
              <a:gd name="connsiteX47" fmla="*/ 2688019 w 4475292"/>
              <a:gd name="connsiteY47" fmla="*/ 2202872 h 3297381"/>
              <a:gd name="connsiteX48" fmla="*/ 2757292 w 4475292"/>
              <a:gd name="connsiteY48" fmla="*/ 2133600 h 3297381"/>
              <a:gd name="connsiteX49" fmla="*/ 2785001 w 4475292"/>
              <a:gd name="connsiteY49" fmla="*/ 2092036 h 3297381"/>
              <a:gd name="connsiteX50" fmla="*/ 2826565 w 4475292"/>
              <a:gd name="connsiteY50" fmla="*/ 2036618 h 3297381"/>
              <a:gd name="connsiteX51" fmla="*/ 2923547 w 4475292"/>
              <a:gd name="connsiteY51" fmla="*/ 1925781 h 3297381"/>
              <a:gd name="connsiteX52" fmla="*/ 2978965 w 4475292"/>
              <a:gd name="connsiteY52" fmla="*/ 1828800 h 3297381"/>
              <a:gd name="connsiteX53" fmla="*/ 3006674 w 4475292"/>
              <a:gd name="connsiteY53" fmla="*/ 1787236 h 3297381"/>
              <a:gd name="connsiteX54" fmla="*/ 3062092 w 4475292"/>
              <a:gd name="connsiteY54" fmla="*/ 1745672 h 3297381"/>
              <a:gd name="connsiteX55" fmla="*/ 3159074 w 4475292"/>
              <a:gd name="connsiteY55" fmla="*/ 1676400 h 3297381"/>
              <a:gd name="connsiteX56" fmla="*/ 3297619 w 4475292"/>
              <a:gd name="connsiteY56" fmla="*/ 1717963 h 3297381"/>
              <a:gd name="connsiteX57" fmla="*/ 3422310 w 4475292"/>
              <a:gd name="connsiteY57" fmla="*/ 1801091 h 3297381"/>
              <a:gd name="connsiteX58" fmla="*/ 3463874 w 4475292"/>
              <a:gd name="connsiteY58" fmla="*/ 1884218 h 3297381"/>
              <a:gd name="connsiteX59" fmla="*/ 3491583 w 4475292"/>
              <a:gd name="connsiteY59" fmla="*/ 1925781 h 3297381"/>
              <a:gd name="connsiteX60" fmla="*/ 3519292 w 4475292"/>
              <a:gd name="connsiteY60" fmla="*/ 1981200 h 3297381"/>
              <a:gd name="connsiteX61" fmla="*/ 3560856 w 4475292"/>
              <a:gd name="connsiteY61" fmla="*/ 2119745 h 3297381"/>
              <a:gd name="connsiteX62" fmla="*/ 3574710 w 4475292"/>
              <a:gd name="connsiteY62" fmla="*/ 2175163 h 3297381"/>
              <a:gd name="connsiteX63" fmla="*/ 3602419 w 4475292"/>
              <a:gd name="connsiteY63" fmla="*/ 2355272 h 3297381"/>
              <a:gd name="connsiteX64" fmla="*/ 3616274 w 4475292"/>
              <a:gd name="connsiteY64" fmla="*/ 2673927 h 3297381"/>
              <a:gd name="connsiteX65" fmla="*/ 3630128 w 4475292"/>
              <a:gd name="connsiteY65" fmla="*/ 2729345 h 3297381"/>
              <a:gd name="connsiteX66" fmla="*/ 3657837 w 4475292"/>
              <a:gd name="connsiteY66" fmla="*/ 3186545 h 3297381"/>
              <a:gd name="connsiteX67" fmla="*/ 3671692 w 4475292"/>
              <a:gd name="connsiteY67" fmla="*/ 3255818 h 3297381"/>
              <a:gd name="connsiteX68" fmla="*/ 3699401 w 4475292"/>
              <a:gd name="connsiteY68" fmla="*/ 3297381 h 3297381"/>
              <a:gd name="connsiteX69" fmla="*/ 3796383 w 4475292"/>
              <a:gd name="connsiteY69" fmla="*/ 3269672 h 3297381"/>
              <a:gd name="connsiteX70" fmla="*/ 3934928 w 4475292"/>
              <a:gd name="connsiteY70" fmla="*/ 3144981 h 3297381"/>
              <a:gd name="connsiteX71" fmla="*/ 4073474 w 4475292"/>
              <a:gd name="connsiteY71" fmla="*/ 3020291 h 3297381"/>
              <a:gd name="connsiteX72" fmla="*/ 4115037 w 4475292"/>
              <a:gd name="connsiteY72" fmla="*/ 2992581 h 3297381"/>
              <a:gd name="connsiteX73" fmla="*/ 4142747 w 4475292"/>
              <a:gd name="connsiteY73" fmla="*/ 2964872 h 3297381"/>
              <a:gd name="connsiteX74" fmla="*/ 4239728 w 4475292"/>
              <a:gd name="connsiteY74" fmla="*/ 2881745 h 3297381"/>
              <a:gd name="connsiteX75" fmla="*/ 4253583 w 4475292"/>
              <a:gd name="connsiteY75" fmla="*/ 2812472 h 3297381"/>
              <a:gd name="connsiteX76" fmla="*/ 4267437 w 4475292"/>
              <a:gd name="connsiteY76" fmla="*/ 2757054 h 3297381"/>
              <a:gd name="connsiteX77" fmla="*/ 4281292 w 4475292"/>
              <a:gd name="connsiteY77" fmla="*/ 2646218 h 3297381"/>
              <a:gd name="connsiteX78" fmla="*/ 4267437 w 4475292"/>
              <a:gd name="connsiteY78" fmla="*/ 2479963 h 3297381"/>
              <a:gd name="connsiteX79" fmla="*/ 4225874 w 4475292"/>
              <a:gd name="connsiteY79" fmla="*/ 2424545 h 3297381"/>
              <a:gd name="connsiteX80" fmla="*/ 4170456 w 4475292"/>
              <a:gd name="connsiteY80" fmla="*/ 2341418 h 3297381"/>
              <a:gd name="connsiteX81" fmla="*/ 4073474 w 4475292"/>
              <a:gd name="connsiteY81" fmla="*/ 2230581 h 3297381"/>
              <a:gd name="connsiteX82" fmla="*/ 4045765 w 4475292"/>
              <a:gd name="connsiteY82" fmla="*/ 2161309 h 3297381"/>
              <a:gd name="connsiteX83" fmla="*/ 4004201 w 4475292"/>
              <a:gd name="connsiteY83" fmla="*/ 2105891 h 3297381"/>
              <a:gd name="connsiteX84" fmla="*/ 3907219 w 4475292"/>
              <a:gd name="connsiteY84" fmla="*/ 1995054 h 3297381"/>
              <a:gd name="connsiteX85" fmla="*/ 3893365 w 4475292"/>
              <a:gd name="connsiteY85" fmla="*/ 1953491 h 3297381"/>
              <a:gd name="connsiteX86" fmla="*/ 3865656 w 4475292"/>
              <a:gd name="connsiteY86" fmla="*/ 1842654 h 3297381"/>
              <a:gd name="connsiteX87" fmla="*/ 3851801 w 4475292"/>
              <a:gd name="connsiteY87" fmla="*/ 1801091 h 3297381"/>
              <a:gd name="connsiteX88" fmla="*/ 3879510 w 4475292"/>
              <a:gd name="connsiteY88" fmla="*/ 1607127 h 3297381"/>
              <a:gd name="connsiteX89" fmla="*/ 3907219 w 4475292"/>
              <a:gd name="connsiteY89" fmla="*/ 1565563 h 3297381"/>
              <a:gd name="connsiteX90" fmla="*/ 3921074 w 4475292"/>
              <a:gd name="connsiteY90" fmla="*/ 1524000 h 3297381"/>
              <a:gd name="connsiteX91" fmla="*/ 3948783 w 4475292"/>
              <a:gd name="connsiteY91" fmla="*/ 1482436 h 3297381"/>
              <a:gd name="connsiteX92" fmla="*/ 4018056 w 4475292"/>
              <a:gd name="connsiteY92" fmla="*/ 1371600 h 3297381"/>
              <a:gd name="connsiteX93" fmla="*/ 4115037 w 4475292"/>
              <a:gd name="connsiteY93" fmla="*/ 1233054 h 3297381"/>
              <a:gd name="connsiteX94" fmla="*/ 4142747 w 4475292"/>
              <a:gd name="connsiteY94" fmla="*/ 1205345 h 3297381"/>
              <a:gd name="connsiteX95" fmla="*/ 4184310 w 4475292"/>
              <a:gd name="connsiteY95" fmla="*/ 1177636 h 3297381"/>
              <a:gd name="connsiteX96" fmla="*/ 4212019 w 4475292"/>
              <a:gd name="connsiteY96" fmla="*/ 1136072 h 3297381"/>
              <a:gd name="connsiteX97" fmla="*/ 4253583 w 4475292"/>
              <a:gd name="connsiteY97" fmla="*/ 1122218 h 3297381"/>
              <a:gd name="connsiteX98" fmla="*/ 4267437 w 4475292"/>
              <a:gd name="connsiteY98" fmla="*/ 1080654 h 3297381"/>
              <a:gd name="connsiteX99" fmla="*/ 4336710 w 4475292"/>
              <a:gd name="connsiteY99" fmla="*/ 1011381 h 3297381"/>
              <a:gd name="connsiteX100" fmla="*/ 4336710 w 4475292"/>
              <a:gd name="connsiteY100" fmla="*/ 1011381 h 3297381"/>
              <a:gd name="connsiteX101" fmla="*/ 4392128 w 4475292"/>
              <a:gd name="connsiteY101" fmla="*/ 983672 h 3297381"/>
              <a:gd name="connsiteX102" fmla="*/ 4475256 w 4475292"/>
              <a:gd name="connsiteY102" fmla="*/ 942109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475292" h="3297381">
                <a:moveTo>
                  <a:pt x="305037" y="0"/>
                </a:moveTo>
                <a:cubicBezTo>
                  <a:pt x="295060" y="49888"/>
                  <a:pt x="294761" y="82974"/>
                  <a:pt x="263474" y="124691"/>
                </a:cubicBezTo>
                <a:cubicBezTo>
                  <a:pt x="247800" y="145591"/>
                  <a:pt x="222547" y="158372"/>
                  <a:pt x="208056" y="180109"/>
                </a:cubicBezTo>
                <a:cubicBezTo>
                  <a:pt x="185143" y="214478"/>
                  <a:pt x="181845" y="261737"/>
                  <a:pt x="152637" y="290945"/>
                </a:cubicBezTo>
                <a:cubicBezTo>
                  <a:pt x="96470" y="347113"/>
                  <a:pt x="119836" y="314984"/>
                  <a:pt x="83365" y="387927"/>
                </a:cubicBezTo>
                <a:cubicBezTo>
                  <a:pt x="78747" y="411018"/>
                  <a:pt x="73091" y="433926"/>
                  <a:pt x="69510" y="457200"/>
                </a:cubicBezTo>
                <a:cubicBezTo>
                  <a:pt x="47130" y="602671"/>
                  <a:pt x="70064" y="524813"/>
                  <a:pt x="41801" y="609600"/>
                </a:cubicBezTo>
                <a:cubicBezTo>
                  <a:pt x="32565" y="674254"/>
                  <a:pt x="22916" y="738851"/>
                  <a:pt x="14092" y="803563"/>
                </a:cubicBezTo>
                <a:cubicBezTo>
                  <a:pt x="9061" y="840455"/>
                  <a:pt x="237" y="877167"/>
                  <a:pt x="237" y="914400"/>
                </a:cubicBezTo>
                <a:cubicBezTo>
                  <a:pt x="237" y="1039176"/>
                  <a:pt x="-2957" y="1164866"/>
                  <a:pt x="14092" y="1288472"/>
                </a:cubicBezTo>
                <a:cubicBezTo>
                  <a:pt x="16367" y="1304967"/>
                  <a:pt x="41801" y="1306945"/>
                  <a:pt x="55656" y="1316181"/>
                </a:cubicBezTo>
                <a:cubicBezTo>
                  <a:pt x="67647" y="1352156"/>
                  <a:pt x="80651" y="1393882"/>
                  <a:pt x="97219" y="1427018"/>
                </a:cubicBezTo>
                <a:cubicBezTo>
                  <a:pt x="104666" y="1441911"/>
                  <a:pt x="111926" y="1458179"/>
                  <a:pt x="124928" y="1468581"/>
                </a:cubicBezTo>
                <a:cubicBezTo>
                  <a:pt x="136332" y="1477704"/>
                  <a:pt x="152637" y="1477818"/>
                  <a:pt x="166492" y="1482436"/>
                </a:cubicBezTo>
                <a:cubicBezTo>
                  <a:pt x="249619" y="1477818"/>
                  <a:pt x="332931" y="1475793"/>
                  <a:pt x="415874" y="1468581"/>
                </a:cubicBezTo>
                <a:cubicBezTo>
                  <a:pt x="439334" y="1466541"/>
                  <a:pt x="463628" y="1464291"/>
                  <a:pt x="485147" y="1454727"/>
                </a:cubicBezTo>
                <a:cubicBezTo>
                  <a:pt x="506248" y="1445349"/>
                  <a:pt x="521352" y="1425972"/>
                  <a:pt x="540565" y="1413163"/>
                </a:cubicBezTo>
                <a:cubicBezTo>
                  <a:pt x="562970" y="1398226"/>
                  <a:pt x="588295" y="1387757"/>
                  <a:pt x="609837" y="1371600"/>
                </a:cubicBezTo>
                <a:cubicBezTo>
                  <a:pt x="625512" y="1359844"/>
                  <a:pt x="635457" y="1341424"/>
                  <a:pt x="651401" y="1330036"/>
                </a:cubicBezTo>
                <a:cubicBezTo>
                  <a:pt x="668207" y="1318032"/>
                  <a:pt x="689109" y="1312953"/>
                  <a:pt x="706819" y="1302327"/>
                </a:cubicBezTo>
                <a:cubicBezTo>
                  <a:pt x="735376" y="1285193"/>
                  <a:pt x="763305" y="1266891"/>
                  <a:pt x="789947" y="1246909"/>
                </a:cubicBezTo>
                <a:cubicBezTo>
                  <a:pt x="808420" y="1233054"/>
                  <a:pt x="829037" y="1221673"/>
                  <a:pt x="845365" y="1205345"/>
                </a:cubicBezTo>
                <a:cubicBezTo>
                  <a:pt x="857139" y="1193571"/>
                  <a:pt x="860543" y="1174746"/>
                  <a:pt x="873074" y="1163781"/>
                </a:cubicBezTo>
                <a:cubicBezTo>
                  <a:pt x="931359" y="1112782"/>
                  <a:pt x="959286" y="1107129"/>
                  <a:pt x="1025474" y="1080654"/>
                </a:cubicBezTo>
                <a:cubicBezTo>
                  <a:pt x="1067973" y="1016906"/>
                  <a:pt x="1034155" y="1052740"/>
                  <a:pt x="1108601" y="1011381"/>
                </a:cubicBezTo>
                <a:cubicBezTo>
                  <a:pt x="1132141" y="998303"/>
                  <a:pt x="1153359" y="980961"/>
                  <a:pt x="1177874" y="969818"/>
                </a:cubicBezTo>
                <a:cubicBezTo>
                  <a:pt x="1229093" y="946537"/>
                  <a:pt x="1288510" y="934109"/>
                  <a:pt x="1344128" y="928254"/>
                </a:cubicBezTo>
                <a:cubicBezTo>
                  <a:pt x="1404011" y="921951"/>
                  <a:pt x="1464201" y="919018"/>
                  <a:pt x="1524237" y="914400"/>
                </a:cubicBezTo>
                <a:cubicBezTo>
                  <a:pt x="1639375" y="943183"/>
                  <a:pt x="1520008" y="909085"/>
                  <a:pt x="1690492" y="983672"/>
                </a:cubicBezTo>
                <a:cubicBezTo>
                  <a:pt x="1726641" y="999487"/>
                  <a:pt x="1764383" y="1011381"/>
                  <a:pt x="1801328" y="1025236"/>
                </a:cubicBezTo>
                <a:cubicBezTo>
                  <a:pt x="1815183" y="1039091"/>
                  <a:pt x="1830349" y="1051748"/>
                  <a:pt x="1842892" y="1066800"/>
                </a:cubicBezTo>
                <a:cubicBezTo>
                  <a:pt x="1894524" y="1128758"/>
                  <a:pt x="1874024" y="1142588"/>
                  <a:pt x="1884456" y="1246909"/>
                </a:cubicBezTo>
                <a:cubicBezTo>
                  <a:pt x="1879838" y="1353127"/>
                  <a:pt x="1878176" y="1459515"/>
                  <a:pt x="1870601" y="1565563"/>
                </a:cubicBezTo>
                <a:cubicBezTo>
                  <a:pt x="1868923" y="1589051"/>
                  <a:pt x="1859498" y="1611449"/>
                  <a:pt x="1856747" y="1634836"/>
                </a:cubicBezTo>
                <a:cubicBezTo>
                  <a:pt x="1850249" y="1690066"/>
                  <a:pt x="1847927" y="1745709"/>
                  <a:pt x="1842892" y="1801091"/>
                </a:cubicBezTo>
                <a:cubicBezTo>
                  <a:pt x="1834072" y="1898111"/>
                  <a:pt x="1824419" y="1995054"/>
                  <a:pt x="1815183" y="2092036"/>
                </a:cubicBezTo>
                <a:cubicBezTo>
                  <a:pt x="1835281" y="2303068"/>
                  <a:pt x="1775910" y="2334090"/>
                  <a:pt x="1884456" y="2424545"/>
                </a:cubicBezTo>
                <a:cubicBezTo>
                  <a:pt x="1924907" y="2458254"/>
                  <a:pt x="1967743" y="2488995"/>
                  <a:pt x="2009147" y="2521527"/>
                </a:cubicBezTo>
                <a:cubicBezTo>
                  <a:pt x="2032399" y="2539796"/>
                  <a:pt x="2055328" y="2558472"/>
                  <a:pt x="2078419" y="2576945"/>
                </a:cubicBezTo>
                <a:lnTo>
                  <a:pt x="2147692" y="2632363"/>
                </a:lnTo>
                <a:cubicBezTo>
                  <a:pt x="2166165" y="2627745"/>
                  <a:pt x="2185608" y="2626010"/>
                  <a:pt x="2203110" y="2618509"/>
                </a:cubicBezTo>
                <a:cubicBezTo>
                  <a:pt x="2218415" y="2611950"/>
                  <a:pt x="2230217" y="2599061"/>
                  <a:pt x="2244674" y="2590800"/>
                </a:cubicBezTo>
                <a:cubicBezTo>
                  <a:pt x="2262606" y="2580553"/>
                  <a:pt x="2281619" y="2572327"/>
                  <a:pt x="2300092" y="2563091"/>
                </a:cubicBezTo>
                <a:cubicBezTo>
                  <a:pt x="2366274" y="2496906"/>
                  <a:pt x="2312487" y="2548403"/>
                  <a:pt x="2452492" y="2438400"/>
                </a:cubicBezTo>
                <a:cubicBezTo>
                  <a:pt x="2475744" y="2420130"/>
                  <a:pt x="2503292" y="2406072"/>
                  <a:pt x="2521765" y="2382981"/>
                </a:cubicBezTo>
                <a:cubicBezTo>
                  <a:pt x="2540238" y="2359890"/>
                  <a:pt x="2556273" y="2334618"/>
                  <a:pt x="2577183" y="2313709"/>
                </a:cubicBezTo>
                <a:cubicBezTo>
                  <a:pt x="2686157" y="2204736"/>
                  <a:pt x="2546836" y="2380608"/>
                  <a:pt x="2660310" y="2244436"/>
                </a:cubicBezTo>
                <a:cubicBezTo>
                  <a:pt x="2670970" y="2231644"/>
                  <a:pt x="2677054" y="2215403"/>
                  <a:pt x="2688019" y="2202872"/>
                </a:cubicBezTo>
                <a:cubicBezTo>
                  <a:pt x="2709523" y="2178296"/>
                  <a:pt x="2735788" y="2158176"/>
                  <a:pt x="2757292" y="2133600"/>
                </a:cubicBezTo>
                <a:cubicBezTo>
                  <a:pt x="2768257" y="2121069"/>
                  <a:pt x="2775323" y="2105586"/>
                  <a:pt x="2785001" y="2092036"/>
                </a:cubicBezTo>
                <a:cubicBezTo>
                  <a:pt x="2798422" y="2073246"/>
                  <a:pt x="2811224" y="2053876"/>
                  <a:pt x="2826565" y="2036618"/>
                </a:cubicBezTo>
                <a:cubicBezTo>
                  <a:pt x="2934627" y="1915047"/>
                  <a:pt x="2863947" y="2015179"/>
                  <a:pt x="2923547" y="1925781"/>
                </a:cubicBezTo>
                <a:cubicBezTo>
                  <a:pt x="2946029" y="1858333"/>
                  <a:pt x="2926541" y="1902193"/>
                  <a:pt x="2978965" y="1828800"/>
                </a:cubicBezTo>
                <a:cubicBezTo>
                  <a:pt x="2988643" y="1815250"/>
                  <a:pt x="2994900" y="1799010"/>
                  <a:pt x="3006674" y="1787236"/>
                </a:cubicBezTo>
                <a:cubicBezTo>
                  <a:pt x="3023002" y="1770908"/>
                  <a:pt x="3044714" y="1760878"/>
                  <a:pt x="3062092" y="1745672"/>
                </a:cubicBezTo>
                <a:cubicBezTo>
                  <a:pt x="3143007" y="1674871"/>
                  <a:pt x="3084245" y="1701342"/>
                  <a:pt x="3159074" y="1676400"/>
                </a:cubicBezTo>
                <a:cubicBezTo>
                  <a:pt x="3205256" y="1690254"/>
                  <a:pt x="3252852" y="1700056"/>
                  <a:pt x="3297619" y="1717963"/>
                </a:cubicBezTo>
                <a:cubicBezTo>
                  <a:pt x="3319606" y="1726758"/>
                  <a:pt x="3402875" y="1781656"/>
                  <a:pt x="3422310" y="1801091"/>
                </a:cubicBezTo>
                <a:cubicBezTo>
                  <a:pt x="3462015" y="1840796"/>
                  <a:pt x="3441337" y="1839145"/>
                  <a:pt x="3463874" y="1884218"/>
                </a:cubicBezTo>
                <a:cubicBezTo>
                  <a:pt x="3471321" y="1899111"/>
                  <a:pt x="3483322" y="1911324"/>
                  <a:pt x="3491583" y="1925781"/>
                </a:cubicBezTo>
                <a:cubicBezTo>
                  <a:pt x="3501830" y="1943713"/>
                  <a:pt x="3510056" y="1962727"/>
                  <a:pt x="3519292" y="1981200"/>
                </a:cubicBezTo>
                <a:cubicBezTo>
                  <a:pt x="3547499" y="2150435"/>
                  <a:pt x="3512529" y="1990871"/>
                  <a:pt x="3560856" y="2119745"/>
                </a:cubicBezTo>
                <a:cubicBezTo>
                  <a:pt x="3567542" y="2137574"/>
                  <a:pt x="3570579" y="2156575"/>
                  <a:pt x="3574710" y="2175163"/>
                </a:cubicBezTo>
                <a:cubicBezTo>
                  <a:pt x="3592846" y="2256775"/>
                  <a:pt x="3590421" y="2259287"/>
                  <a:pt x="3602419" y="2355272"/>
                </a:cubicBezTo>
                <a:cubicBezTo>
                  <a:pt x="3607037" y="2461490"/>
                  <a:pt x="3608420" y="2567899"/>
                  <a:pt x="3616274" y="2673927"/>
                </a:cubicBezTo>
                <a:cubicBezTo>
                  <a:pt x="3617681" y="2692916"/>
                  <a:pt x="3628589" y="2710366"/>
                  <a:pt x="3630128" y="2729345"/>
                </a:cubicBezTo>
                <a:cubicBezTo>
                  <a:pt x="3642467" y="2881525"/>
                  <a:pt x="3645821" y="3034339"/>
                  <a:pt x="3657837" y="3186545"/>
                </a:cubicBezTo>
                <a:cubicBezTo>
                  <a:pt x="3659690" y="3210020"/>
                  <a:pt x="3663424" y="3233769"/>
                  <a:pt x="3671692" y="3255818"/>
                </a:cubicBezTo>
                <a:cubicBezTo>
                  <a:pt x="3677539" y="3271409"/>
                  <a:pt x="3690165" y="3283527"/>
                  <a:pt x="3699401" y="3297381"/>
                </a:cubicBezTo>
                <a:cubicBezTo>
                  <a:pt x="3711403" y="3294381"/>
                  <a:pt x="3780921" y="3278507"/>
                  <a:pt x="3796383" y="3269672"/>
                </a:cubicBezTo>
                <a:cubicBezTo>
                  <a:pt x="3925594" y="3195838"/>
                  <a:pt x="3763444" y="3259302"/>
                  <a:pt x="3934928" y="3144981"/>
                </a:cubicBezTo>
                <a:cubicBezTo>
                  <a:pt x="4031504" y="3080598"/>
                  <a:pt x="3918117" y="3160113"/>
                  <a:pt x="4073474" y="3020291"/>
                </a:cubicBezTo>
                <a:cubicBezTo>
                  <a:pt x="4085851" y="3009152"/>
                  <a:pt x="4102035" y="3002983"/>
                  <a:pt x="4115037" y="2992581"/>
                </a:cubicBezTo>
                <a:cubicBezTo>
                  <a:pt x="4125237" y="2984421"/>
                  <a:pt x="4132712" y="2973234"/>
                  <a:pt x="4142747" y="2964872"/>
                </a:cubicBezTo>
                <a:cubicBezTo>
                  <a:pt x="4249374" y="2876018"/>
                  <a:pt x="4151685" y="2969790"/>
                  <a:pt x="4239728" y="2881745"/>
                </a:cubicBezTo>
                <a:cubicBezTo>
                  <a:pt x="4244346" y="2858654"/>
                  <a:pt x="4248475" y="2835460"/>
                  <a:pt x="4253583" y="2812472"/>
                </a:cubicBezTo>
                <a:cubicBezTo>
                  <a:pt x="4257714" y="2793884"/>
                  <a:pt x="4264307" y="2775836"/>
                  <a:pt x="4267437" y="2757054"/>
                </a:cubicBezTo>
                <a:cubicBezTo>
                  <a:pt x="4273558" y="2720328"/>
                  <a:pt x="4276674" y="2683163"/>
                  <a:pt x="4281292" y="2646218"/>
                </a:cubicBezTo>
                <a:cubicBezTo>
                  <a:pt x="4276674" y="2590800"/>
                  <a:pt x="4280924" y="2533913"/>
                  <a:pt x="4267437" y="2479963"/>
                </a:cubicBezTo>
                <a:cubicBezTo>
                  <a:pt x="4261837" y="2457562"/>
                  <a:pt x="4239116" y="2443462"/>
                  <a:pt x="4225874" y="2424545"/>
                </a:cubicBezTo>
                <a:cubicBezTo>
                  <a:pt x="4206777" y="2397263"/>
                  <a:pt x="4194004" y="2364966"/>
                  <a:pt x="4170456" y="2341418"/>
                </a:cubicBezTo>
                <a:cubicBezTo>
                  <a:pt x="4136000" y="2306962"/>
                  <a:pt x="4098847" y="2272869"/>
                  <a:pt x="4073474" y="2230581"/>
                </a:cubicBezTo>
                <a:cubicBezTo>
                  <a:pt x="4060679" y="2209256"/>
                  <a:pt x="4057843" y="2183049"/>
                  <a:pt x="4045765" y="2161309"/>
                </a:cubicBezTo>
                <a:cubicBezTo>
                  <a:pt x="4034551" y="2141124"/>
                  <a:pt x="4017443" y="2124808"/>
                  <a:pt x="4004201" y="2105891"/>
                </a:cubicBezTo>
                <a:cubicBezTo>
                  <a:pt x="3933484" y="2004867"/>
                  <a:pt x="3979524" y="2043256"/>
                  <a:pt x="3907219" y="1995054"/>
                </a:cubicBezTo>
                <a:cubicBezTo>
                  <a:pt x="3902601" y="1981200"/>
                  <a:pt x="3897207" y="1967580"/>
                  <a:pt x="3893365" y="1953491"/>
                </a:cubicBezTo>
                <a:cubicBezTo>
                  <a:pt x="3883345" y="1916750"/>
                  <a:pt x="3877699" y="1878782"/>
                  <a:pt x="3865656" y="1842654"/>
                </a:cubicBezTo>
                <a:lnTo>
                  <a:pt x="3851801" y="1801091"/>
                </a:lnTo>
                <a:cubicBezTo>
                  <a:pt x="3853825" y="1782880"/>
                  <a:pt x="3865581" y="1644271"/>
                  <a:pt x="3879510" y="1607127"/>
                </a:cubicBezTo>
                <a:cubicBezTo>
                  <a:pt x="3885357" y="1591536"/>
                  <a:pt x="3899772" y="1580456"/>
                  <a:pt x="3907219" y="1565563"/>
                </a:cubicBezTo>
                <a:cubicBezTo>
                  <a:pt x="3913750" y="1552501"/>
                  <a:pt x="3914543" y="1537062"/>
                  <a:pt x="3921074" y="1524000"/>
                </a:cubicBezTo>
                <a:cubicBezTo>
                  <a:pt x="3928521" y="1509107"/>
                  <a:pt x="3940522" y="1496893"/>
                  <a:pt x="3948783" y="1482436"/>
                </a:cubicBezTo>
                <a:cubicBezTo>
                  <a:pt x="4030702" y="1339077"/>
                  <a:pt x="3915037" y="1518771"/>
                  <a:pt x="4018056" y="1371600"/>
                </a:cubicBezTo>
                <a:cubicBezTo>
                  <a:pt x="4055822" y="1317649"/>
                  <a:pt x="4074613" y="1281563"/>
                  <a:pt x="4115037" y="1233054"/>
                </a:cubicBezTo>
                <a:cubicBezTo>
                  <a:pt x="4123399" y="1223019"/>
                  <a:pt x="4132547" y="1213505"/>
                  <a:pt x="4142747" y="1205345"/>
                </a:cubicBezTo>
                <a:cubicBezTo>
                  <a:pt x="4155749" y="1194943"/>
                  <a:pt x="4170456" y="1186872"/>
                  <a:pt x="4184310" y="1177636"/>
                </a:cubicBezTo>
                <a:cubicBezTo>
                  <a:pt x="4193546" y="1163781"/>
                  <a:pt x="4199017" y="1146474"/>
                  <a:pt x="4212019" y="1136072"/>
                </a:cubicBezTo>
                <a:cubicBezTo>
                  <a:pt x="4223423" y="1126949"/>
                  <a:pt x="4243256" y="1132545"/>
                  <a:pt x="4253583" y="1122218"/>
                </a:cubicBezTo>
                <a:cubicBezTo>
                  <a:pt x="4263910" y="1111891"/>
                  <a:pt x="4258675" y="1092337"/>
                  <a:pt x="4267437" y="1080654"/>
                </a:cubicBezTo>
                <a:cubicBezTo>
                  <a:pt x="4287030" y="1054529"/>
                  <a:pt x="4313619" y="1034472"/>
                  <a:pt x="4336710" y="1011381"/>
                </a:cubicBezTo>
                <a:lnTo>
                  <a:pt x="4336710" y="1011381"/>
                </a:lnTo>
                <a:cubicBezTo>
                  <a:pt x="4355183" y="1002145"/>
                  <a:pt x="4372952" y="991342"/>
                  <a:pt x="4392128" y="983672"/>
                </a:cubicBezTo>
                <a:cubicBezTo>
                  <a:pt x="4479637" y="948669"/>
                  <a:pt x="4475256" y="986094"/>
                  <a:pt x="4475256" y="942109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09" y="2039826"/>
            <a:ext cx="7314593" cy="31019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 in real problems the separation is unlikely to be so neat</a:t>
            </a:r>
          </a:p>
          <a:p>
            <a:r>
              <a:rPr lang="en-US" sz="3200" dirty="0" smtClean="0"/>
              <a:t>Consider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grade boys vs.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grade girls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83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72145" y="2493818"/>
            <a:ext cx="4391891" cy="340821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90080" y="3616960"/>
            <a:ext cx="192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Tension: misclassifying many points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9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</a:t>
            </a:r>
            <a:r>
              <a:rPr lang="en-US" smtClean="0"/>
              <a:t>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036618" y="2784764"/>
            <a:ext cx="4752109" cy="2424582"/>
          </a:xfrm>
          <a:custGeom>
            <a:avLst/>
            <a:gdLst>
              <a:gd name="connsiteX0" fmla="*/ 0 w 4752109"/>
              <a:gd name="connsiteY0" fmla="*/ 0 h 2424582"/>
              <a:gd name="connsiteX1" fmla="*/ 41564 w 4752109"/>
              <a:gd name="connsiteY1" fmla="*/ 55418 h 2424582"/>
              <a:gd name="connsiteX2" fmla="*/ 124691 w 4752109"/>
              <a:gd name="connsiteY2" fmla="*/ 193963 h 2424582"/>
              <a:gd name="connsiteX3" fmla="*/ 180109 w 4752109"/>
              <a:gd name="connsiteY3" fmla="*/ 235527 h 2424582"/>
              <a:gd name="connsiteX4" fmla="*/ 249382 w 4752109"/>
              <a:gd name="connsiteY4" fmla="*/ 346363 h 2424582"/>
              <a:gd name="connsiteX5" fmla="*/ 290946 w 4752109"/>
              <a:gd name="connsiteY5" fmla="*/ 360218 h 2424582"/>
              <a:gd name="connsiteX6" fmla="*/ 346364 w 4752109"/>
              <a:gd name="connsiteY6" fmla="*/ 401781 h 2424582"/>
              <a:gd name="connsiteX7" fmla="*/ 429491 w 4752109"/>
              <a:gd name="connsiteY7" fmla="*/ 429491 h 2424582"/>
              <a:gd name="connsiteX8" fmla="*/ 498764 w 4752109"/>
              <a:gd name="connsiteY8" fmla="*/ 471054 h 2424582"/>
              <a:gd name="connsiteX9" fmla="*/ 540327 w 4752109"/>
              <a:gd name="connsiteY9" fmla="*/ 498763 h 2424582"/>
              <a:gd name="connsiteX10" fmla="*/ 665018 w 4752109"/>
              <a:gd name="connsiteY10" fmla="*/ 554181 h 2424582"/>
              <a:gd name="connsiteX11" fmla="*/ 720437 w 4752109"/>
              <a:gd name="connsiteY11" fmla="*/ 581891 h 2424582"/>
              <a:gd name="connsiteX12" fmla="*/ 900546 w 4752109"/>
              <a:gd name="connsiteY12" fmla="*/ 651163 h 2424582"/>
              <a:gd name="connsiteX13" fmla="*/ 1025237 w 4752109"/>
              <a:gd name="connsiteY13" fmla="*/ 568036 h 2424582"/>
              <a:gd name="connsiteX14" fmla="*/ 1080655 w 4752109"/>
              <a:gd name="connsiteY14" fmla="*/ 540327 h 2424582"/>
              <a:gd name="connsiteX15" fmla="*/ 1149927 w 4752109"/>
              <a:gd name="connsiteY15" fmla="*/ 498763 h 2424582"/>
              <a:gd name="connsiteX16" fmla="*/ 1233055 w 4752109"/>
              <a:gd name="connsiteY16" fmla="*/ 443345 h 2424582"/>
              <a:gd name="connsiteX17" fmla="*/ 1302327 w 4752109"/>
              <a:gd name="connsiteY17" fmla="*/ 415636 h 2424582"/>
              <a:gd name="connsiteX18" fmla="*/ 1607127 w 4752109"/>
              <a:gd name="connsiteY18" fmla="*/ 443345 h 2424582"/>
              <a:gd name="connsiteX19" fmla="*/ 1690255 w 4752109"/>
              <a:gd name="connsiteY19" fmla="*/ 471054 h 2424582"/>
              <a:gd name="connsiteX20" fmla="*/ 1731818 w 4752109"/>
              <a:gd name="connsiteY20" fmla="*/ 484909 h 2424582"/>
              <a:gd name="connsiteX21" fmla="*/ 2008909 w 4752109"/>
              <a:gd name="connsiteY21" fmla="*/ 484909 h 2424582"/>
              <a:gd name="connsiteX22" fmla="*/ 2064327 w 4752109"/>
              <a:gd name="connsiteY22" fmla="*/ 512618 h 2424582"/>
              <a:gd name="connsiteX23" fmla="*/ 2064327 w 4752109"/>
              <a:gd name="connsiteY23" fmla="*/ 623454 h 2424582"/>
              <a:gd name="connsiteX24" fmla="*/ 2022764 w 4752109"/>
              <a:gd name="connsiteY24" fmla="*/ 637309 h 2424582"/>
              <a:gd name="connsiteX25" fmla="*/ 1884218 w 4752109"/>
              <a:gd name="connsiteY25" fmla="*/ 692727 h 2424582"/>
              <a:gd name="connsiteX26" fmla="*/ 1801091 w 4752109"/>
              <a:gd name="connsiteY26" fmla="*/ 720436 h 2424582"/>
              <a:gd name="connsiteX27" fmla="*/ 1717964 w 4752109"/>
              <a:gd name="connsiteY27" fmla="*/ 775854 h 2424582"/>
              <a:gd name="connsiteX28" fmla="*/ 1676400 w 4752109"/>
              <a:gd name="connsiteY28" fmla="*/ 831272 h 2424582"/>
              <a:gd name="connsiteX29" fmla="*/ 1593273 w 4752109"/>
              <a:gd name="connsiteY29" fmla="*/ 886691 h 2424582"/>
              <a:gd name="connsiteX30" fmla="*/ 1551709 w 4752109"/>
              <a:gd name="connsiteY30" fmla="*/ 955963 h 2424582"/>
              <a:gd name="connsiteX31" fmla="*/ 1468582 w 4752109"/>
              <a:gd name="connsiteY31" fmla="*/ 1039091 h 2424582"/>
              <a:gd name="connsiteX32" fmla="*/ 1468582 w 4752109"/>
              <a:gd name="connsiteY32" fmla="*/ 1136072 h 2424582"/>
              <a:gd name="connsiteX33" fmla="*/ 1482437 w 4752109"/>
              <a:gd name="connsiteY33" fmla="*/ 1177636 h 2424582"/>
              <a:gd name="connsiteX34" fmla="*/ 1524000 w 4752109"/>
              <a:gd name="connsiteY34" fmla="*/ 1191491 h 2424582"/>
              <a:gd name="connsiteX35" fmla="*/ 1565564 w 4752109"/>
              <a:gd name="connsiteY35" fmla="*/ 1094509 h 2424582"/>
              <a:gd name="connsiteX36" fmla="*/ 1634837 w 4752109"/>
              <a:gd name="connsiteY36" fmla="*/ 1025236 h 2424582"/>
              <a:gd name="connsiteX37" fmla="*/ 1731818 w 4752109"/>
              <a:gd name="connsiteY37" fmla="*/ 997527 h 2424582"/>
              <a:gd name="connsiteX38" fmla="*/ 1911927 w 4752109"/>
              <a:gd name="connsiteY38" fmla="*/ 1039091 h 2424582"/>
              <a:gd name="connsiteX39" fmla="*/ 1925782 w 4752109"/>
              <a:gd name="connsiteY39" fmla="*/ 1080654 h 2424582"/>
              <a:gd name="connsiteX40" fmla="*/ 1884218 w 4752109"/>
              <a:gd name="connsiteY40" fmla="*/ 1219200 h 2424582"/>
              <a:gd name="connsiteX41" fmla="*/ 1662546 w 4752109"/>
              <a:gd name="connsiteY41" fmla="*/ 1302327 h 2424582"/>
              <a:gd name="connsiteX42" fmla="*/ 1620982 w 4752109"/>
              <a:gd name="connsiteY42" fmla="*/ 1330036 h 2424582"/>
              <a:gd name="connsiteX43" fmla="*/ 1593273 w 4752109"/>
              <a:gd name="connsiteY43" fmla="*/ 1440872 h 2424582"/>
              <a:gd name="connsiteX44" fmla="*/ 1607127 w 4752109"/>
              <a:gd name="connsiteY44" fmla="*/ 1607127 h 2424582"/>
              <a:gd name="connsiteX45" fmla="*/ 1634837 w 4752109"/>
              <a:gd name="connsiteY45" fmla="*/ 1634836 h 2424582"/>
              <a:gd name="connsiteX46" fmla="*/ 1648691 w 4752109"/>
              <a:gd name="connsiteY46" fmla="*/ 1676400 h 2424582"/>
              <a:gd name="connsiteX47" fmla="*/ 1731818 w 4752109"/>
              <a:gd name="connsiteY47" fmla="*/ 1717963 h 2424582"/>
              <a:gd name="connsiteX48" fmla="*/ 1787237 w 4752109"/>
              <a:gd name="connsiteY48" fmla="*/ 1787236 h 2424582"/>
              <a:gd name="connsiteX49" fmla="*/ 1870364 w 4752109"/>
              <a:gd name="connsiteY49" fmla="*/ 1814945 h 2424582"/>
              <a:gd name="connsiteX50" fmla="*/ 1953491 w 4752109"/>
              <a:gd name="connsiteY50" fmla="*/ 1801091 h 2424582"/>
              <a:gd name="connsiteX51" fmla="*/ 1925782 w 4752109"/>
              <a:gd name="connsiteY51" fmla="*/ 1607127 h 2424582"/>
              <a:gd name="connsiteX52" fmla="*/ 1911927 w 4752109"/>
              <a:gd name="connsiteY52" fmla="*/ 1524000 h 2424582"/>
              <a:gd name="connsiteX53" fmla="*/ 1953491 w 4752109"/>
              <a:gd name="connsiteY53" fmla="*/ 1288472 h 2424582"/>
              <a:gd name="connsiteX54" fmla="*/ 1967346 w 4752109"/>
              <a:gd name="connsiteY54" fmla="*/ 1246909 h 2424582"/>
              <a:gd name="connsiteX55" fmla="*/ 2008909 w 4752109"/>
              <a:gd name="connsiteY55" fmla="*/ 1205345 h 2424582"/>
              <a:gd name="connsiteX56" fmla="*/ 2078182 w 4752109"/>
              <a:gd name="connsiteY56" fmla="*/ 1094509 h 2424582"/>
              <a:gd name="connsiteX57" fmla="*/ 2230582 w 4752109"/>
              <a:gd name="connsiteY57" fmla="*/ 1108363 h 2424582"/>
              <a:gd name="connsiteX58" fmla="*/ 2313709 w 4752109"/>
              <a:gd name="connsiteY58" fmla="*/ 1136072 h 2424582"/>
              <a:gd name="connsiteX59" fmla="*/ 2369127 w 4752109"/>
              <a:gd name="connsiteY59" fmla="*/ 1149927 h 2424582"/>
              <a:gd name="connsiteX60" fmla="*/ 2438400 w 4752109"/>
              <a:gd name="connsiteY60" fmla="*/ 1177636 h 2424582"/>
              <a:gd name="connsiteX61" fmla="*/ 2479964 w 4752109"/>
              <a:gd name="connsiteY61" fmla="*/ 1191491 h 2424582"/>
              <a:gd name="connsiteX62" fmla="*/ 2493818 w 4752109"/>
              <a:gd name="connsiteY62" fmla="*/ 1233054 h 2424582"/>
              <a:gd name="connsiteX63" fmla="*/ 2452255 w 4752109"/>
              <a:gd name="connsiteY63" fmla="*/ 1246909 h 2424582"/>
              <a:gd name="connsiteX64" fmla="*/ 2410691 w 4752109"/>
              <a:gd name="connsiteY64" fmla="*/ 1274618 h 2424582"/>
              <a:gd name="connsiteX65" fmla="*/ 2382982 w 4752109"/>
              <a:gd name="connsiteY65" fmla="*/ 1316181 h 2424582"/>
              <a:gd name="connsiteX66" fmla="*/ 2355273 w 4752109"/>
              <a:gd name="connsiteY66" fmla="*/ 1343891 h 2424582"/>
              <a:gd name="connsiteX67" fmla="*/ 2369127 w 4752109"/>
              <a:gd name="connsiteY67" fmla="*/ 1537854 h 2424582"/>
              <a:gd name="connsiteX68" fmla="*/ 2396837 w 4752109"/>
              <a:gd name="connsiteY68" fmla="*/ 1565563 h 2424582"/>
              <a:gd name="connsiteX69" fmla="*/ 2424546 w 4752109"/>
              <a:gd name="connsiteY69" fmla="*/ 1607127 h 2424582"/>
              <a:gd name="connsiteX70" fmla="*/ 2521527 w 4752109"/>
              <a:gd name="connsiteY70" fmla="*/ 1662545 h 2424582"/>
              <a:gd name="connsiteX71" fmla="*/ 2604655 w 4752109"/>
              <a:gd name="connsiteY71" fmla="*/ 1620981 h 2424582"/>
              <a:gd name="connsiteX72" fmla="*/ 2632364 w 4752109"/>
              <a:gd name="connsiteY72" fmla="*/ 1579418 h 2424582"/>
              <a:gd name="connsiteX73" fmla="*/ 2646218 w 4752109"/>
              <a:gd name="connsiteY73" fmla="*/ 1524000 h 2424582"/>
              <a:gd name="connsiteX74" fmla="*/ 2660073 w 4752109"/>
              <a:gd name="connsiteY74" fmla="*/ 1482436 h 2424582"/>
              <a:gd name="connsiteX75" fmla="*/ 2687782 w 4752109"/>
              <a:gd name="connsiteY75" fmla="*/ 1371600 h 2424582"/>
              <a:gd name="connsiteX76" fmla="*/ 2757055 w 4752109"/>
              <a:gd name="connsiteY76" fmla="*/ 1260763 h 2424582"/>
              <a:gd name="connsiteX77" fmla="*/ 3020291 w 4752109"/>
              <a:gd name="connsiteY77" fmla="*/ 1233054 h 2424582"/>
              <a:gd name="connsiteX78" fmla="*/ 3061855 w 4752109"/>
              <a:gd name="connsiteY78" fmla="*/ 1316181 h 2424582"/>
              <a:gd name="connsiteX79" fmla="*/ 3048000 w 4752109"/>
              <a:gd name="connsiteY79" fmla="*/ 1357745 h 2424582"/>
              <a:gd name="connsiteX80" fmla="*/ 2978727 w 4752109"/>
              <a:gd name="connsiteY80" fmla="*/ 1385454 h 2424582"/>
              <a:gd name="connsiteX81" fmla="*/ 2867891 w 4752109"/>
              <a:gd name="connsiteY81" fmla="*/ 1427018 h 2424582"/>
              <a:gd name="connsiteX82" fmla="*/ 2840182 w 4752109"/>
              <a:gd name="connsiteY82" fmla="*/ 1510145 h 2424582"/>
              <a:gd name="connsiteX83" fmla="*/ 2812473 w 4752109"/>
              <a:gd name="connsiteY83" fmla="*/ 1565563 h 2424582"/>
              <a:gd name="connsiteX84" fmla="*/ 2784764 w 4752109"/>
              <a:gd name="connsiteY84" fmla="*/ 1607127 h 2424582"/>
              <a:gd name="connsiteX85" fmla="*/ 2770909 w 4752109"/>
              <a:gd name="connsiteY85" fmla="*/ 1648691 h 2424582"/>
              <a:gd name="connsiteX86" fmla="*/ 2812473 w 4752109"/>
              <a:gd name="connsiteY86" fmla="*/ 1731818 h 2424582"/>
              <a:gd name="connsiteX87" fmla="*/ 2854037 w 4752109"/>
              <a:gd name="connsiteY87" fmla="*/ 1773381 h 2424582"/>
              <a:gd name="connsiteX88" fmla="*/ 2881746 w 4752109"/>
              <a:gd name="connsiteY88" fmla="*/ 1814945 h 2424582"/>
              <a:gd name="connsiteX89" fmla="*/ 2923309 w 4752109"/>
              <a:gd name="connsiteY89" fmla="*/ 1828800 h 2424582"/>
              <a:gd name="connsiteX90" fmla="*/ 2964873 w 4752109"/>
              <a:gd name="connsiteY90" fmla="*/ 1856509 h 2424582"/>
              <a:gd name="connsiteX91" fmla="*/ 3117273 w 4752109"/>
              <a:gd name="connsiteY91" fmla="*/ 1842654 h 2424582"/>
              <a:gd name="connsiteX92" fmla="*/ 3158837 w 4752109"/>
              <a:gd name="connsiteY92" fmla="*/ 1814945 h 2424582"/>
              <a:gd name="connsiteX93" fmla="*/ 3297382 w 4752109"/>
              <a:gd name="connsiteY93" fmla="*/ 1648691 h 2424582"/>
              <a:gd name="connsiteX94" fmla="*/ 3352800 w 4752109"/>
              <a:gd name="connsiteY94" fmla="*/ 1537854 h 2424582"/>
              <a:gd name="connsiteX95" fmla="*/ 3394364 w 4752109"/>
              <a:gd name="connsiteY95" fmla="*/ 1510145 h 2424582"/>
              <a:gd name="connsiteX96" fmla="*/ 3463637 w 4752109"/>
              <a:gd name="connsiteY96" fmla="*/ 1440872 h 2424582"/>
              <a:gd name="connsiteX97" fmla="*/ 3546764 w 4752109"/>
              <a:gd name="connsiteY97" fmla="*/ 1413163 h 2424582"/>
              <a:gd name="connsiteX98" fmla="*/ 3657600 w 4752109"/>
              <a:gd name="connsiteY98" fmla="*/ 1482436 h 2424582"/>
              <a:gd name="connsiteX99" fmla="*/ 3740727 w 4752109"/>
              <a:gd name="connsiteY99" fmla="*/ 1565563 h 2424582"/>
              <a:gd name="connsiteX100" fmla="*/ 3837709 w 4752109"/>
              <a:gd name="connsiteY100" fmla="*/ 1690254 h 2424582"/>
              <a:gd name="connsiteX101" fmla="*/ 4003964 w 4752109"/>
              <a:gd name="connsiteY101" fmla="*/ 1856509 h 2424582"/>
              <a:gd name="connsiteX102" fmla="*/ 4045527 w 4752109"/>
              <a:gd name="connsiteY102" fmla="*/ 1898072 h 2424582"/>
              <a:gd name="connsiteX103" fmla="*/ 4073237 w 4752109"/>
              <a:gd name="connsiteY103" fmla="*/ 1939636 h 2424582"/>
              <a:gd name="connsiteX104" fmla="*/ 4170218 w 4752109"/>
              <a:gd name="connsiteY104" fmla="*/ 2022763 h 2424582"/>
              <a:gd name="connsiteX105" fmla="*/ 4253346 w 4752109"/>
              <a:gd name="connsiteY105" fmla="*/ 2105891 h 2424582"/>
              <a:gd name="connsiteX106" fmla="*/ 4433455 w 4752109"/>
              <a:gd name="connsiteY106" fmla="*/ 2230581 h 2424582"/>
              <a:gd name="connsiteX107" fmla="*/ 4502727 w 4752109"/>
              <a:gd name="connsiteY107" fmla="*/ 2313709 h 2424582"/>
              <a:gd name="connsiteX108" fmla="*/ 4558146 w 4752109"/>
              <a:gd name="connsiteY108" fmla="*/ 2341418 h 2424582"/>
              <a:gd name="connsiteX109" fmla="*/ 4613564 w 4752109"/>
              <a:gd name="connsiteY109" fmla="*/ 2382981 h 2424582"/>
              <a:gd name="connsiteX110" fmla="*/ 4696691 w 4752109"/>
              <a:gd name="connsiteY110" fmla="*/ 2410691 h 2424582"/>
              <a:gd name="connsiteX111" fmla="*/ 4752109 w 4752109"/>
              <a:gd name="connsiteY111" fmla="*/ 2424545 h 24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752109" h="2424582">
                <a:moveTo>
                  <a:pt x="0" y="0"/>
                </a:moveTo>
                <a:cubicBezTo>
                  <a:pt x="13855" y="18473"/>
                  <a:pt x="29326" y="35837"/>
                  <a:pt x="41564" y="55418"/>
                </a:cubicBezTo>
                <a:cubicBezTo>
                  <a:pt x="87301" y="128596"/>
                  <a:pt x="52762" y="113043"/>
                  <a:pt x="124691" y="193963"/>
                </a:cubicBezTo>
                <a:cubicBezTo>
                  <a:pt x="140032" y="211221"/>
                  <a:pt x="161636" y="221672"/>
                  <a:pt x="180109" y="235527"/>
                </a:cubicBezTo>
                <a:cubicBezTo>
                  <a:pt x="197463" y="270234"/>
                  <a:pt x="218549" y="320669"/>
                  <a:pt x="249382" y="346363"/>
                </a:cubicBezTo>
                <a:cubicBezTo>
                  <a:pt x="260601" y="355712"/>
                  <a:pt x="277091" y="355600"/>
                  <a:pt x="290946" y="360218"/>
                </a:cubicBezTo>
                <a:cubicBezTo>
                  <a:pt x="309419" y="374072"/>
                  <a:pt x="325711" y="391454"/>
                  <a:pt x="346364" y="401781"/>
                </a:cubicBezTo>
                <a:cubicBezTo>
                  <a:pt x="372488" y="414843"/>
                  <a:pt x="404445" y="414464"/>
                  <a:pt x="429491" y="429491"/>
                </a:cubicBezTo>
                <a:cubicBezTo>
                  <a:pt x="452582" y="443345"/>
                  <a:pt x="475929" y="456782"/>
                  <a:pt x="498764" y="471054"/>
                </a:cubicBezTo>
                <a:cubicBezTo>
                  <a:pt x="512884" y="479879"/>
                  <a:pt x="525870" y="490502"/>
                  <a:pt x="540327" y="498763"/>
                </a:cubicBezTo>
                <a:cubicBezTo>
                  <a:pt x="600010" y="532868"/>
                  <a:pt x="598220" y="524493"/>
                  <a:pt x="665018" y="554181"/>
                </a:cubicBezTo>
                <a:cubicBezTo>
                  <a:pt x="683891" y="562569"/>
                  <a:pt x="701453" y="573755"/>
                  <a:pt x="720437" y="581891"/>
                </a:cubicBezTo>
                <a:cubicBezTo>
                  <a:pt x="826915" y="627525"/>
                  <a:pt x="825192" y="626046"/>
                  <a:pt x="900546" y="651163"/>
                </a:cubicBezTo>
                <a:cubicBezTo>
                  <a:pt x="960048" y="606537"/>
                  <a:pt x="956525" y="606209"/>
                  <a:pt x="1025237" y="568036"/>
                </a:cubicBezTo>
                <a:cubicBezTo>
                  <a:pt x="1043291" y="558006"/>
                  <a:pt x="1062601" y="550357"/>
                  <a:pt x="1080655" y="540327"/>
                </a:cubicBezTo>
                <a:cubicBezTo>
                  <a:pt x="1104194" y="527249"/>
                  <a:pt x="1127209" y="513220"/>
                  <a:pt x="1149927" y="498763"/>
                </a:cubicBezTo>
                <a:cubicBezTo>
                  <a:pt x="1178023" y="480884"/>
                  <a:pt x="1202135" y="455713"/>
                  <a:pt x="1233055" y="443345"/>
                </a:cubicBezTo>
                <a:lnTo>
                  <a:pt x="1302327" y="415636"/>
                </a:lnTo>
                <a:cubicBezTo>
                  <a:pt x="1395124" y="421095"/>
                  <a:pt x="1510512" y="416996"/>
                  <a:pt x="1607127" y="443345"/>
                </a:cubicBezTo>
                <a:cubicBezTo>
                  <a:pt x="1635306" y="451030"/>
                  <a:pt x="1662546" y="461817"/>
                  <a:pt x="1690255" y="471054"/>
                </a:cubicBezTo>
                <a:lnTo>
                  <a:pt x="1731818" y="484909"/>
                </a:lnTo>
                <a:cubicBezTo>
                  <a:pt x="1846290" y="474502"/>
                  <a:pt x="1898760" y="459490"/>
                  <a:pt x="2008909" y="484909"/>
                </a:cubicBezTo>
                <a:cubicBezTo>
                  <a:pt x="2029033" y="489553"/>
                  <a:pt x="2045854" y="503382"/>
                  <a:pt x="2064327" y="512618"/>
                </a:cubicBezTo>
                <a:cubicBezTo>
                  <a:pt x="2073124" y="547805"/>
                  <a:pt x="2092477" y="588267"/>
                  <a:pt x="2064327" y="623454"/>
                </a:cubicBezTo>
                <a:cubicBezTo>
                  <a:pt x="2055204" y="634858"/>
                  <a:pt x="2036187" y="631556"/>
                  <a:pt x="2022764" y="637309"/>
                </a:cubicBezTo>
                <a:cubicBezTo>
                  <a:pt x="1880080" y="698460"/>
                  <a:pt x="2073407" y="629665"/>
                  <a:pt x="1884218" y="692727"/>
                </a:cubicBezTo>
                <a:cubicBezTo>
                  <a:pt x="1884214" y="692728"/>
                  <a:pt x="1801094" y="720434"/>
                  <a:pt x="1801091" y="720436"/>
                </a:cubicBezTo>
                <a:cubicBezTo>
                  <a:pt x="1773382" y="738909"/>
                  <a:pt x="1737945" y="749212"/>
                  <a:pt x="1717964" y="775854"/>
                </a:cubicBezTo>
                <a:cubicBezTo>
                  <a:pt x="1704109" y="794327"/>
                  <a:pt x="1693658" y="815931"/>
                  <a:pt x="1676400" y="831272"/>
                </a:cubicBezTo>
                <a:cubicBezTo>
                  <a:pt x="1651510" y="853397"/>
                  <a:pt x="1593273" y="886691"/>
                  <a:pt x="1593273" y="886691"/>
                </a:cubicBezTo>
                <a:cubicBezTo>
                  <a:pt x="1579418" y="909782"/>
                  <a:pt x="1568761" y="935122"/>
                  <a:pt x="1551709" y="955963"/>
                </a:cubicBezTo>
                <a:cubicBezTo>
                  <a:pt x="1526895" y="986292"/>
                  <a:pt x="1468582" y="1039091"/>
                  <a:pt x="1468582" y="1039091"/>
                </a:cubicBezTo>
                <a:cubicBezTo>
                  <a:pt x="1449732" y="1095639"/>
                  <a:pt x="1449847" y="1070501"/>
                  <a:pt x="1468582" y="1136072"/>
                </a:cubicBezTo>
                <a:cubicBezTo>
                  <a:pt x="1472594" y="1150114"/>
                  <a:pt x="1472110" y="1167309"/>
                  <a:pt x="1482437" y="1177636"/>
                </a:cubicBezTo>
                <a:cubicBezTo>
                  <a:pt x="1492763" y="1187963"/>
                  <a:pt x="1510146" y="1186873"/>
                  <a:pt x="1524000" y="1191491"/>
                </a:cubicBezTo>
                <a:cubicBezTo>
                  <a:pt x="1534298" y="1160599"/>
                  <a:pt x="1545591" y="1120188"/>
                  <a:pt x="1565564" y="1094509"/>
                </a:cubicBezTo>
                <a:cubicBezTo>
                  <a:pt x="1585613" y="1068732"/>
                  <a:pt x="1603438" y="1034207"/>
                  <a:pt x="1634837" y="1025236"/>
                </a:cubicBezTo>
                <a:lnTo>
                  <a:pt x="1731818" y="997527"/>
                </a:lnTo>
                <a:cubicBezTo>
                  <a:pt x="1791864" y="1002986"/>
                  <a:pt x="1875131" y="977764"/>
                  <a:pt x="1911927" y="1039091"/>
                </a:cubicBezTo>
                <a:cubicBezTo>
                  <a:pt x="1919441" y="1051614"/>
                  <a:pt x="1921164" y="1066800"/>
                  <a:pt x="1925782" y="1080654"/>
                </a:cubicBezTo>
                <a:cubicBezTo>
                  <a:pt x="1919298" y="1113072"/>
                  <a:pt x="1907736" y="1192742"/>
                  <a:pt x="1884218" y="1219200"/>
                </a:cubicBezTo>
                <a:cubicBezTo>
                  <a:pt x="1822511" y="1288621"/>
                  <a:pt x="1748036" y="1285229"/>
                  <a:pt x="1662546" y="1302327"/>
                </a:cubicBezTo>
                <a:cubicBezTo>
                  <a:pt x="1648691" y="1311563"/>
                  <a:pt x="1631384" y="1317034"/>
                  <a:pt x="1620982" y="1330036"/>
                </a:cubicBezTo>
                <a:cubicBezTo>
                  <a:pt x="1609620" y="1344238"/>
                  <a:pt x="1593964" y="1437419"/>
                  <a:pt x="1593273" y="1440872"/>
                </a:cubicBezTo>
                <a:cubicBezTo>
                  <a:pt x="1597891" y="1496290"/>
                  <a:pt x="1595475" y="1552751"/>
                  <a:pt x="1607127" y="1607127"/>
                </a:cubicBezTo>
                <a:cubicBezTo>
                  <a:pt x="1609864" y="1619899"/>
                  <a:pt x="1628116" y="1623635"/>
                  <a:pt x="1634837" y="1634836"/>
                </a:cubicBezTo>
                <a:cubicBezTo>
                  <a:pt x="1642351" y="1647359"/>
                  <a:pt x="1639568" y="1664996"/>
                  <a:pt x="1648691" y="1676400"/>
                </a:cubicBezTo>
                <a:cubicBezTo>
                  <a:pt x="1668223" y="1700816"/>
                  <a:pt x="1704438" y="1708836"/>
                  <a:pt x="1731818" y="1717963"/>
                </a:cubicBezTo>
                <a:cubicBezTo>
                  <a:pt x="1741609" y="1732649"/>
                  <a:pt x="1767493" y="1777364"/>
                  <a:pt x="1787237" y="1787236"/>
                </a:cubicBezTo>
                <a:cubicBezTo>
                  <a:pt x="1813361" y="1800298"/>
                  <a:pt x="1870364" y="1814945"/>
                  <a:pt x="1870364" y="1814945"/>
                </a:cubicBezTo>
                <a:lnTo>
                  <a:pt x="1953491" y="1801091"/>
                </a:lnTo>
                <a:cubicBezTo>
                  <a:pt x="1990557" y="1712133"/>
                  <a:pt x="1940811" y="1674755"/>
                  <a:pt x="1925782" y="1607127"/>
                </a:cubicBezTo>
                <a:cubicBezTo>
                  <a:pt x="1919688" y="1579705"/>
                  <a:pt x="1916545" y="1551709"/>
                  <a:pt x="1911927" y="1524000"/>
                </a:cubicBezTo>
                <a:cubicBezTo>
                  <a:pt x="1928426" y="1342518"/>
                  <a:pt x="1909652" y="1419988"/>
                  <a:pt x="1953491" y="1288472"/>
                </a:cubicBezTo>
                <a:cubicBezTo>
                  <a:pt x="1958109" y="1274618"/>
                  <a:pt x="1957020" y="1257236"/>
                  <a:pt x="1967346" y="1246909"/>
                </a:cubicBezTo>
                <a:lnTo>
                  <a:pt x="2008909" y="1205345"/>
                </a:lnTo>
                <a:cubicBezTo>
                  <a:pt x="2041884" y="1106421"/>
                  <a:pt x="2012316" y="1138419"/>
                  <a:pt x="2078182" y="1094509"/>
                </a:cubicBezTo>
                <a:cubicBezTo>
                  <a:pt x="2128982" y="1099127"/>
                  <a:pt x="2180349" y="1099498"/>
                  <a:pt x="2230582" y="1108363"/>
                </a:cubicBezTo>
                <a:cubicBezTo>
                  <a:pt x="2259345" y="1113439"/>
                  <a:pt x="2285373" y="1128988"/>
                  <a:pt x="2313709" y="1136072"/>
                </a:cubicBezTo>
                <a:cubicBezTo>
                  <a:pt x="2332182" y="1140690"/>
                  <a:pt x="2351063" y="1143906"/>
                  <a:pt x="2369127" y="1149927"/>
                </a:cubicBezTo>
                <a:cubicBezTo>
                  <a:pt x="2392720" y="1157792"/>
                  <a:pt x="2415114" y="1168904"/>
                  <a:pt x="2438400" y="1177636"/>
                </a:cubicBezTo>
                <a:cubicBezTo>
                  <a:pt x="2452074" y="1182764"/>
                  <a:pt x="2466109" y="1186873"/>
                  <a:pt x="2479964" y="1191491"/>
                </a:cubicBezTo>
                <a:cubicBezTo>
                  <a:pt x="2484582" y="1205345"/>
                  <a:pt x="2500349" y="1219992"/>
                  <a:pt x="2493818" y="1233054"/>
                </a:cubicBezTo>
                <a:cubicBezTo>
                  <a:pt x="2487287" y="1246116"/>
                  <a:pt x="2465317" y="1240378"/>
                  <a:pt x="2452255" y="1246909"/>
                </a:cubicBezTo>
                <a:cubicBezTo>
                  <a:pt x="2437362" y="1254356"/>
                  <a:pt x="2424546" y="1265382"/>
                  <a:pt x="2410691" y="1274618"/>
                </a:cubicBezTo>
                <a:cubicBezTo>
                  <a:pt x="2401455" y="1288472"/>
                  <a:pt x="2393384" y="1303179"/>
                  <a:pt x="2382982" y="1316181"/>
                </a:cubicBezTo>
                <a:cubicBezTo>
                  <a:pt x="2374822" y="1326381"/>
                  <a:pt x="2356088" y="1330854"/>
                  <a:pt x="2355273" y="1343891"/>
                </a:cubicBezTo>
                <a:cubicBezTo>
                  <a:pt x="2351230" y="1408584"/>
                  <a:pt x="2357181" y="1474145"/>
                  <a:pt x="2369127" y="1537854"/>
                </a:cubicBezTo>
                <a:cubicBezTo>
                  <a:pt x="2371534" y="1550693"/>
                  <a:pt x="2388677" y="1555363"/>
                  <a:pt x="2396837" y="1565563"/>
                </a:cubicBezTo>
                <a:cubicBezTo>
                  <a:pt x="2407239" y="1578565"/>
                  <a:pt x="2412772" y="1595353"/>
                  <a:pt x="2424546" y="1607127"/>
                </a:cubicBezTo>
                <a:cubicBezTo>
                  <a:pt x="2444129" y="1626710"/>
                  <a:pt x="2499794" y="1651678"/>
                  <a:pt x="2521527" y="1662545"/>
                </a:cubicBezTo>
                <a:cubicBezTo>
                  <a:pt x="2555334" y="1651276"/>
                  <a:pt x="2577795" y="1647841"/>
                  <a:pt x="2604655" y="1620981"/>
                </a:cubicBezTo>
                <a:cubicBezTo>
                  <a:pt x="2616429" y="1609207"/>
                  <a:pt x="2623128" y="1593272"/>
                  <a:pt x="2632364" y="1579418"/>
                </a:cubicBezTo>
                <a:cubicBezTo>
                  <a:pt x="2636982" y="1560945"/>
                  <a:pt x="2640987" y="1542309"/>
                  <a:pt x="2646218" y="1524000"/>
                </a:cubicBezTo>
                <a:cubicBezTo>
                  <a:pt x="2650230" y="1509958"/>
                  <a:pt x="2656230" y="1496526"/>
                  <a:pt x="2660073" y="1482436"/>
                </a:cubicBezTo>
                <a:cubicBezTo>
                  <a:pt x="2670093" y="1445696"/>
                  <a:pt x="2667598" y="1403894"/>
                  <a:pt x="2687782" y="1371600"/>
                </a:cubicBezTo>
                <a:lnTo>
                  <a:pt x="2757055" y="1260763"/>
                </a:lnTo>
                <a:cubicBezTo>
                  <a:pt x="2795146" y="1146487"/>
                  <a:pt x="2768243" y="1182645"/>
                  <a:pt x="3020291" y="1233054"/>
                </a:cubicBezTo>
                <a:cubicBezTo>
                  <a:pt x="3039474" y="1236891"/>
                  <a:pt x="3057317" y="1302567"/>
                  <a:pt x="3061855" y="1316181"/>
                </a:cubicBezTo>
                <a:cubicBezTo>
                  <a:pt x="3057237" y="1330036"/>
                  <a:pt x="3059219" y="1348396"/>
                  <a:pt x="3048000" y="1357745"/>
                </a:cubicBezTo>
                <a:cubicBezTo>
                  <a:pt x="3028894" y="1373666"/>
                  <a:pt x="3001453" y="1375353"/>
                  <a:pt x="2978727" y="1385454"/>
                </a:cubicBezTo>
                <a:cubicBezTo>
                  <a:pt x="2885576" y="1426854"/>
                  <a:pt x="2962431" y="1403382"/>
                  <a:pt x="2867891" y="1427018"/>
                </a:cubicBezTo>
                <a:cubicBezTo>
                  <a:pt x="2858655" y="1454727"/>
                  <a:pt x="2853244" y="1484021"/>
                  <a:pt x="2840182" y="1510145"/>
                </a:cubicBezTo>
                <a:cubicBezTo>
                  <a:pt x="2830946" y="1528618"/>
                  <a:pt x="2822720" y="1547631"/>
                  <a:pt x="2812473" y="1565563"/>
                </a:cubicBezTo>
                <a:cubicBezTo>
                  <a:pt x="2804212" y="1580020"/>
                  <a:pt x="2792211" y="1592234"/>
                  <a:pt x="2784764" y="1607127"/>
                </a:cubicBezTo>
                <a:cubicBezTo>
                  <a:pt x="2778233" y="1620189"/>
                  <a:pt x="2775527" y="1634836"/>
                  <a:pt x="2770909" y="1648691"/>
                </a:cubicBezTo>
                <a:cubicBezTo>
                  <a:pt x="2784794" y="1690345"/>
                  <a:pt x="2782633" y="1696010"/>
                  <a:pt x="2812473" y="1731818"/>
                </a:cubicBezTo>
                <a:cubicBezTo>
                  <a:pt x="2825016" y="1746870"/>
                  <a:pt x="2841494" y="1758329"/>
                  <a:pt x="2854037" y="1773381"/>
                </a:cubicBezTo>
                <a:cubicBezTo>
                  <a:pt x="2864697" y="1786173"/>
                  <a:pt x="2868744" y="1804543"/>
                  <a:pt x="2881746" y="1814945"/>
                </a:cubicBezTo>
                <a:cubicBezTo>
                  <a:pt x="2893150" y="1824068"/>
                  <a:pt x="2910247" y="1822269"/>
                  <a:pt x="2923309" y="1828800"/>
                </a:cubicBezTo>
                <a:cubicBezTo>
                  <a:pt x="2938202" y="1836247"/>
                  <a:pt x="2951018" y="1847273"/>
                  <a:pt x="2964873" y="1856509"/>
                </a:cubicBezTo>
                <a:cubicBezTo>
                  <a:pt x="3015673" y="1851891"/>
                  <a:pt x="3067396" y="1853342"/>
                  <a:pt x="3117273" y="1842654"/>
                </a:cubicBezTo>
                <a:cubicBezTo>
                  <a:pt x="3133555" y="1839165"/>
                  <a:pt x="3146392" y="1826007"/>
                  <a:pt x="3158837" y="1814945"/>
                </a:cubicBezTo>
                <a:cubicBezTo>
                  <a:pt x="3201804" y="1776752"/>
                  <a:pt x="3274369" y="1706224"/>
                  <a:pt x="3297382" y="1648691"/>
                </a:cubicBezTo>
                <a:cubicBezTo>
                  <a:pt x="3310611" y="1615617"/>
                  <a:pt x="3325131" y="1565523"/>
                  <a:pt x="3352800" y="1537854"/>
                </a:cubicBezTo>
                <a:cubicBezTo>
                  <a:pt x="3364574" y="1526080"/>
                  <a:pt x="3380509" y="1519381"/>
                  <a:pt x="3394364" y="1510145"/>
                </a:cubicBezTo>
                <a:cubicBezTo>
                  <a:pt x="3419643" y="1472226"/>
                  <a:pt x="3419885" y="1460317"/>
                  <a:pt x="3463637" y="1440872"/>
                </a:cubicBezTo>
                <a:cubicBezTo>
                  <a:pt x="3490327" y="1429010"/>
                  <a:pt x="3546764" y="1413163"/>
                  <a:pt x="3546764" y="1413163"/>
                </a:cubicBezTo>
                <a:cubicBezTo>
                  <a:pt x="3550738" y="1415547"/>
                  <a:pt x="3642837" y="1469313"/>
                  <a:pt x="3657600" y="1482436"/>
                </a:cubicBezTo>
                <a:cubicBezTo>
                  <a:pt x="3686888" y="1508470"/>
                  <a:pt x="3715063" y="1535950"/>
                  <a:pt x="3740727" y="1565563"/>
                </a:cubicBezTo>
                <a:cubicBezTo>
                  <a:pt x="3775213" y="1605354"/>
                  <a:pt x="3800476" y="1653021"/>
                  <a:pt x="3837709" y="1690254"/>
                </a:cubicBezTo>
                <a:lnTo>
                  <a:pt x="4003964" y="1856509"/>
                </a:lnTo>
                <a:cubicBezTo>
                  <a:pt x="4017818" y="1870363"/>
                  <a:pt x="4034659" y="1881770"/>
                  <a:pt x="4045527" y="1898072"/>
                </a:cubicBezTo>
                <a:cubicBezTo>
                  <a:pt x="4054764" y="1911927"/>
                  <a:pt x="4061463" y="1927862"/>
                  <a:pt x="4073237" y="1939636"/>
                </a:cubicBezTo>
                <a:cubicBezTo>
                  <a:pt x="4103344" y="1969743"/>
                  <a:pt x="4138932" y="1993884"/>
                  <a:pt x="4170218" y="2022763"/>
                </a:cubicBezTo>
                <a:cubicBezTo>
                  <a:pt x="4199013" y="2049343"/>
                  <a:pt x="4222589" y="2081609"/>
                  <a:pt x="4253346" y="2105891"/>
                </a:cubicBezTo>
                <a:cubicBezTo>
                  <a:pt x="4310658" y="2151137"/>
                  <a:pt x="4386709" y="2174485"/>
                  <a:pt x="4433455" y="2230581"/>
                </a:cubicBezTo>
                <a:cubicBezTo>
                  <a:pt x="4456546" y="2258290"/>
                  <a:pt x="4475769" y="2289746"/>
                  <a:pt x="4502727" y="2313709"/>
                </a:cubicBezTo>
                <a:cubicBezTo>
                  <a:pt x="4518163" y="2327430"/>
                  <a:pt x="4540632" y="2330472"/>
                  <a:pt x="4558146" y="2341418"/>
                </a:cubicBezTo>
                <a:cubicBezTo>
                  <a:pt x="4577727" y="2353656"/>
                  <a:pt x="4592911" y="2372654"/>
                  <a:pt x="4613564" y="2382981"/>
                </a:cubicBezTo>
                <a:cubicBezTo>
                  <a:pt x="4639688" y="2396043"/>
                  <a:pt x="4668982" y="2401455"/>
                  <a:pt x="4696691" y="2410691"/>
                </a:cubicBezTo>
                <a:cubicBezTo>
                  <a:pt x="4742633" y="2426005"/>
                  <a:pt x="4723652" y="2424545"/>
                  <a:pt x="4752109" y="2424545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</a:t>
            </a:r>
            <a:r>
              <a:rPr lang="en-US" smtClean="0"/>
              <a:t>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036618" y="2784764"/>
            <a:ext cx="4752109" cy="2424582"/>
          </a:xfrm>
          <a:custGeom>
            <a:avLst/>
            <a:gdLst>
              <a:gd name="connsiteX0" fmla="*/ 0 w 4752109"/>
              <a:gd name="connsiteY0" fmla="*/ 0 h 2424582"/>
              <a:gd name="connsiteX1" fmla="*/ 41564 w 4752109"/>
              <a:gd name="connsiteY1" fmla="*/ 55418 h 2424582"/>
              <a:gd name="connsiteX2" fmla="*/ 124691 w 4752109"/>
              <a:gd name="connsiteY2" fmla="*/ 193963 h 2424582"/>
              <a:gd name="connsiteX3" fmla="*/ 180109 w 4752109"/>
              <a:gd name="connsiteY3" fmla="*/ 235527 h 2424582"/>
              <a:gd name="connsiteX4" fmla="*/ 249382 w 4752109"/>
              <a:gd name="connsiteY4" fmla="*/ 346363 h 2424582"/>
              <a:gd name="connsiteX5" fmla="*/ 290946 w 4752109"/>
              <a:gd name="connsiteY5" fmla="*/ 360218 h 2424582"/>
              <a:gd name="connsiteX6" fmla="*/ 346364 w 4752109"/>
              <a:gd name="connsiteY6" fmla="*/ 401781 h 2424582"/>
              <a:gd name="connsiteX7" fmla="*/ 429491 w 4752109"/>
              <a:gd name="connsiteY7" fmla="*/ 429491 h 2424582"/>
              <a:gd name="connsiteX8" fmla="*/ 498764 w 4752109"/>
              <a:gd name="connsiteY8" fmla="*/ 471054 h 2424582"/>
              <a:gd name="connsiteX9" fmla="*/ 540327 w 4752109"/>
              <a:gd name="connsiteY9" fmla="*/ 498763 h 2424582"/>
              <a:gd name="connsiteX10" fmla="*/ 665018 w 4752109"/>
              <a:gd name="connsiteY10" fmla="*/ 554181 h 2424582"/>
              <a:gd name="connsiteX11" fmla="*/ 720437 w 4752109"/>
              <a:gd name="connsiteY11" fmla="*/ 581891 h 2424582"/>
              <a:gd name="connsiteX12" fmla="*/ 900546 w 4752109"/>
              <a:gd name="connsiteY12" fmla="*/ 651163 h 2424582"/>
              <a:gd name="connsiteX13" fmla="*/ 1025237 w 4752109"/>
              <a:gd name="connsiteY13" fmla="*/ 568036 h 2424582"/>
              <a:gd name="connsiteX14" fmla="*/ 1080655 w 4752109"/>
              <a:gd name="connsiteY14" fmla="*/ 540327 h 2424582"/>
              <a:gd name="connsiteX15" fmla="*/ 1149927 w 4752109"/>
              <a:gd name="connsiteY15" fmla="*/ 498763 h 2424582"/>
              <a:gd name="connsiteX16" fmla="*/ 1233055 w 4752109"/>
              <a:gd name="connsiteY16" fmla="*/ 443345 h 2424582"/>
              <a:gd name="connsiteX17" fmla="*/ 1302327 w 4752109"/>
              <a:gd name="connsiteY17" fmla="*/ 415636 h 2424582"/>
              <a:gd name="connsiteX18" fmla="*/ 1607127 w 4752109"/>
              <a:gd name="connsiteY18" fmla="*/ 443345 h 2424582"/>
              <a:gd name="connsiteX19" fmla="*/ 1690255 w 4752109"/>
              <a:gd name="connsiteY19" fmla="*/ 471054 h 2424582"/>
              <a:gd name="connsiteX20" fmla="*/ 1731818 w 4752109"/>
              <a:gd name="connsiteY20" fmla="*/ 484909 h 2424582"/>
              <a:gd name="connsiteX21" fmla="*/ 2008909 w 4752109"/>
              <a:gd name="connsiteY21" fmla="*/ 484909 h 2424582"/>
              <a:gd name="connsiteX22" fmla="*/ 2064327 w 4752109"/>
              <a:gd name="connsiteY22" fmla="*/ 512618 h 2424582"/>
              <a:gd name="connsiteX23" fmla="*/ 2064327 w 4752109"/>
              <a:gd name="connsiteY23" fmla="*/ 623454 h 2424582"/>
              <a:gd name="connsiteX24" fmla="*/ 2022764 w 4752109"/>
              <a:gd name="connsiteY24" fmla="*/ 637309 h 2424582"/>
              <a:gd name="connsiteX25" fmla="*/ 1884218 w 4752109"/>
              <a:gd name="connsiteY25" fmla="*/ 692727 h 2424582"/>
              <a:gd name="connsiteX26" fmla="*/ 1801091 w 4752109"/>
              <a:gd name="connsiteY26" fmla="*/ 720436 h 2424582"/>
              <a:gd name="connsiteX27" fmla="*/ 1717964 w 4752109"/>
              <a:gd name="connsiteY27" fmla="*/ 775854 h 2424582"/>
              <a:gd name="connsiteX28" fmla="*/ 1676400 w 4752109"/>
              <a:gd name="connsiteY28" fmla="*/ 831272 h 2424582"/>
              <a:gd name="connsiteX29" fmla="*/ 1593273 w 4752109"/>
              <a:gd name="connsiteY29" fmla="*/ 886691 h 2424582"/>
              <a:gd name="connsiteX30" fmla="*/ 1551709 w 4752109"/>
              <a:gd name="connsiteY30" fmla="*/ 955963 h 2424582"/>
              <a:gd name="connsiteX31" fmla="*/ 1468582 w 4752109"/>
              <a:gd name="connsiteY31" fmla="*/ 1039091 h 2424582"/>
              <a:gd name="connsiteX32" fmla="*/ 1468582 w 4752109"/>
              <a:gd name="connsiteY32" fmla="*/ 1136072 h 2424582"/>
              <a:gd name="connsiteX33" fmla="*/ 1482437 w 4752109"/>
              <a:gd name="connsiteY33" fmla="*/ 1177636 h 2424582"/>
              <a:gd name="connsiteX34" fmla="*/ 1524000 w 4752109"/>
              <a:gd name="connsiteY34" fmla="*/ 1191491 h 2424582"/>
              <a:gd name="connsiteX35" fmla="*/ 1565564 w 4752109"/>
              <a:gd name="connsiteY35" fmla="*/ 1094509 h 2424582"/>
              <a:gd name="connsiteX36" fmla="*/ 1634837 w 4752109"/>
              <a:gd name="connsiteY36" fmla="*/ 1025236 h 2424582"/>
              <a:gd name="connsiteX37" fmla="*/ 1731818 w 4752109"/>
              <a:gd name="connsiteY37" fmla="*/ 997527 h 2424582"/>
              <a:gd name="connsiteX38" fmla="*/ 1911927 w 4752109"/>
              <a:gd name="connsiteY38" fmla="*/ 1039091 h 2424582"/>
              <a:gd name="connsiteX39" fmla="*/ 1925782 w 4752109"/>
              <a:gd name="connsiteY39" fmla="*/ 1080654 h 2424582"/>
              <a:gd name="connsiteX40" fmla="*/ 1884218 w 4752109"/>
              <a:gd name="connsiteY40" fmla="*/ 1219200 h 2424582"/>
              <a:gd name="connsiteX41" fmla="*/ 1662546 w 4752109"/>
              <a:gd name="connsiteY41" fmla="*/ 1302327 h 2424582"/>
              <a:gd name="connsiteX42" fmla="*/ 1620982 w 4752109"/>
              <a:gd name="connsiteY42" fmla="*/ 1330036 h 2424582"/>
              <a:gd name="connsiteX43" fmla="*/ 1593273 w 4752109"/>
              <a:gd name="connsiteY43" fmla="*/ 1440872 h 2424582"/>
              <a:gd name="connsiteX44" fmla="*/ 1607127 w 4752109"/>
              <a:gd name="connsiteY44" fmla="*/ 1607127 h 2424582"/>
              <a:gd name="connsiteX45" fmla="*/ 1634837 w 4752109"/>
              <a:gd name="connsiteY45" fmla="*/ 1634836 h 2424582"/>
              <a:gd name="connsiteX46" fmla="*/ 1648691 w 4752109"/>
              <a:gd name="connsiteY46" fmla="*/ 1676400 h 2424582"/>
              <a:gd name="connsiteX47" fmla="*/ 1731818 w 4752109"/>
              <a:gd name="connsiteY47" fmla="*/ 1717963 h 2424582"/>
              <a:gd name="connsiteX48" fmla="*/ 1787237 w 4752109"/>
              <a:gd name="connsiteY48" fmla="*/ 1787236 h 2424582"/>
              <a:gd name="connsiteX49" fmla="*/ 1870364 w 4752109"/>
              <a:gd name="connsiteY49" fmla="*/ 1814945 h 2424582"/>
              <a:gd name="connsiteX50" fmla="*/ 1953491 w 4752109"/>
              <a:gd name="connsiteY50" fmla="*/ 1801091 h 2424582"/>
              <a:gd name="connsiteX51" fmla="*/ 1925782 w 4752109"/>
              <a:gd name="connsiteY51" fmla="*/ 1607127 h 2424582"/>
              <a:gd name="connsiteX52" fmla="*/ 1911927 w 4752109"/>
              <a:gd name="connsiteY52" fmla="*/ 1524000 h 2424582"/>
              <a:gd name="connsiteX53" fmla="*/ 1953491 w 4752109"/>
              <a:gd name="connsiteY53" fmla="*/ 1288472 h 2424582"/>
              <a:gd name="connsiteX54" fmla="*/ 1967346 w 4752109"/>
              <a:gd name="connsiteY54" fmla="*/ 1246909 h 2424582"/>
              <a:gd name="connsiteX55" fmla="*/ 2008909 w 4752109"/>
              <a:gd name="connsiteY55" fmla="*/ 1205345 h 2424582"/>
              <a:gd name="connsiteX56" fmla="*/ 2078182 w 4752109"/>
              <a:gd name="connsiteY56" fmla="*/ 1094509 h 2424582"/>
              <a:gd name="connsiteX57" fmla="*/ 2230582 w 4752109"/>
              <a:gd name="connsiteY57" fmla="*/ 1108363 h 2424582"/>
              <a:gd name="connsiteX58" fmla="*/ 2313709 w 4752109"/>
              <a:gd name="connsiteY58" fmla="*/ 1136072 h 2424582"/>
              <a:gd name="connsiteX59" fmla="*/ 2369127 w 4752109"/>
              <a:gd name="connsiteY59" fmla="*/ 1149927 h 2424582"/>
              <a:gd name="connsiteX60" fmla="*/ 2438400 w 4752109"/>
              <a:gd name="connsiteY60" fmla="*/ 1177636 h 2424582"/>
              <a:gd name="connsiteX61" fmla="*/ 2479964 w 4752109"/>
              <a:gd name="connsiteY61" fmla="*/ 1191491 h 2424582"/>
              <a:gd name="connsiteX62" fmla="*/ 2493818 w 4752109"/>
              <a:gd name="connsiteY62" fmla="*/ 1233054 h 2424582"/>
              <a:gd name="connsiteX63" fmla="*/ 2452255 w 4752109"/>
              <a:gd name="connsiteY63" fmla="*/ 1246909 h 2424582"/>
              <a:gd name="connsiteX64" fmla="*/ 2410691 w 4752109"/>
              <a:gd name="connsiteY64" fmla="*/ 1274618 h 2424582"/>
              <a:gd name="connsiteX65" fmla="*/ 2382982 w 4752109"/>
              <a:gd name="connsiteY65" fmla="*/ 1316181 h 2424582"/>
              <a:gd name="connsiteX66" fmla="*/ 2355273 w 4752109"/>
              <a:gd name="connsiteY66" fmla="*/ 1343891 h 2424582"/>
              <a:gd name="connsiteX67" fmla="*/ 2369127 w 4752109"/>
              <a:gd name="connsiteY67" fmla="*/ 1537854 h 2424582"/>
              <a:gd name="connsiteX68" fmla="*/ 2396837 w 4752109"/>
              <a:gd name="connsiteY68" fmla="*/ 1565563 h 2424582"/>
              <a:gd name="connsiteX69" fmla="*/ 2424546 w 4752109"/>
              <a:gd name="connsiteY69" fmla="*/ 1607127 h 2424582"/>
              <a:gd name="connsiteX70" fmla="*/ 2521527 w 4752109"/>
              <a:gd name="connsiteY70" fmla="*/ 1662545 h 2424582"/>
              <a:gd name="connsiteX71" fmla="*/ 2604655 w 4752109"/>
              <a:gd name="connsiteY71" fmla="*/ 1620981 h 2424582"/>
              <a:gd name="connsiteX72" fmla="*/ 2632364 w 4752109"/>
              <a:gd name="connsiteY72" fmla="*/ 1579418 h 2424582"/>
              <a:gd name="connsiteX73" fmla="*/ 2646218 w 4752109"/>
              <a:gd name="connsiteY73" fmla="*/ 1524000 h 2424582"/>
              <a:gd name="connsiteX74" fmla="*/ 2660073 w 4752109"/>
              <a:gd name="connsiteY74" fmla="*/ 1482436 h 2424582"/>
              <a:gd name="connsiteX75" fmla="*/ 2687782 w 4752109"/>
              <a:gd name="connsiteY75" fmla="*/ 1371600 h 2424582"/>
              <a:gd name="connsiteX76" fmla="*/ 2757055 w 4752109"/>
              <a:gd name="connsiteY76" fmla="*/ 1260763 h 2424582"/>
              <a:gd name="connsiteX77" fmla="*/ 3020291 w 4752109"/>
              <a:gd name="connsiteY77" fmla="*/ 1233054 h 2424582"/>
              <a:gd name="connsiteX78" fmla="*/ 3061855 w 4752109"/>
              <a:gd name="connsiteY78" fmla="*/ 1316181 h 2424582"/>
              <a:gd name="connsiteX79" fmla="*/ 3048000 w 4752109"/>
              <a:gd name="connsiteY79" fmla="*/ 1357745 h 2424582"/>
              <a:gd name="connsiteX80" fmla="*/ 2978727 w 4752109"/>
              <a:gd name="connsiteY80" fmla="*/ 1385454 h 2424582"/>
              <a:gd name="connsiteX81" fmla="*/ 2867891 w 4752109"/>
              <a:gd name="connsiteY81" fmla="*/ 1427018 h 2424582"/>
              <a:gd name="connsiteX82" fmla="*/ 2840182 w 4752109"/>
              <a:gd name="connsiteY82" fmla="*/ 1510145 h 2424582"/>
              <a:gd name="connsiteX83" fmla="*/ 2812473 w 4752109"/>
              <a:gd name="connsiteY83" fmla="*/ 1565563 h 2424582"/>
              <a:gd name="connsiteX84" fmla="*/ 2784764 w 4752109"/>
              <a:gd name="connsiteY84" fmla="*/ 1607127 h 2424582"/>
              <a:gd name="connsiteX85" fmla="*/ 2770909 w 4752109"/>
              <a:gd name="connsiteY85" fmla="*/ 1648691 h 2424582"/>
              <a:gd name="connsiteX86" fmla="*/ 2812473 w 4752109"/>
              <a:gd name="connsiteY86" fmla="*/ 1731818 h 2424582"/>
              <a:gd name="connsiteX87" fmla="*/ 2854037 w 4752109"/>
              <a:gd name="connsiteY87" fmla="*/ 1773381 h 2424582"/>
              <a:gd name="connsiteX88" fmla="*/ 2881746 w 4752109"/>
              <a:gd name="connsiteY88" fmla="*/ 1814945 h 2424582"/>
              <a:gd name="connsiteX89" fmla="*/ 2923309 w 4752109"/>
              <a:gd name="connsiteY89" fmla="*/ 1828800 h 2424582"/>
              <a:gd name="connsiteX90" fmla="*/ 2964873 w 4752109"/>
              <a:gd name="connsiteY90" fmla="*/ 1856509 h 2424582"/>
              <a:gd name="connsiteX91" fmla="*/ 3117273 w 4752109"/>
              <a:gd name="connsiteY91" fmla="*/ 1842654 h 2424582"/>
              <a:gd name="connsiteX92" fmla="*/ 3158837 w 4752109"/>
              <a:gd name="connsiteY92" fmla="*/ 1814945 h 2424582"/>
              <a:gd name="connsiteX93" fmla="*/ 3297382 w 4752109"/>
              <a:gd name="connsiteY93" fmla="*/ 1648691 h 2424582"/>
              <a:gd name="connsiteX94" fmla="*/ 3352800 w 4752109"/>
              <a:gd name="connsiteY94" fmla="*/ 1537854 h 2424582"/>
              <a:gd name="connsiteX95" fmla="*/ 3394364 w 4752109"/>
              <a:gd name="connsiteY95" fmla="*/ 1510145 h 2424582"/>
              <a:gd name="connsiteX96" fmla="*/ 3463637 w 4752109"/>
              <a:gd name="connsiteY96" fmla="*/ 1440872 h 2424582"/>
              <a:gd name="connsiteX97" fmla="*/ 3546764 w 4752109"/>
              <a:gd name="connsiteY97" fmla="*/ 1413163 h 2424582"/>
              <a:gd name="connsiteX98" fmla="*/ 3657600 w 4752109"/>
              <a:gd name="connsiteY98" fmla="*/ 1482436 h 2424582"/>
              <a:gd name="connsiteX99" fmla="*/ 3740727 w 4752109"/>
              <a:gd name="connsiteY99" fmla="*/ 1565563 h 2424582"/>
              <a:gd name="connsiteX100" fmla="*/ 3837709 w 4752109"/>
              <a:gd name="connsiteY100" fmla="*/ 1690254 h 2424582"/>
              <a:gd name="connsiteX101" fmla="*/ 4003964 w 4752109"/>
              <a:gd name="connsiteY101" fmla="*/ 1856509 h 2424582"/>
              <a:gd name="connsiteX102" fmla="*/ 4045527 w 4752109"/>
              <a:gd name="connsiteY102" fmla="*/ 1898072 h 2424582"/>
              <a:gd name="connsiteX103" fmla="*/ 4073237 w 4752109"/>
              <a:gd name="connsiteY103" fmla="*/ 1939636 h 2424582"/>
              <a:gd name="connsiteX104" fmla="*/ 4170218 w 4752109"/>
              <a:gd name="connsiteY104" fmla="*/ 2022763 h 2424582"/>
              <a:gd name="connsiteX105" fmla="*/ 4253346 w 4752109"/>
              <a:gd name="connsiteY105" fmla="*/ 2105891 h 2424582"/>
              <a:gd name="connsiteX106" fmla="*/ 4433455 w 4752109"/>
              <a:gd name="connsiteY106" fmla="*/ 2230581 h 2424582"/>
              <a:gd name="connsiteX107" fmla="*/ 4502727 w 4752109"/>
              <a:gd name="connsiteY107" fmla="*/ 2313709 h 2424582"/>
              <a:gd name="connsiteX108" fmla="*/ 4558146 w 4752109"/>
              <a:gd name="connsiteY108" fmla="*/ 2341418 h 2424582"/>
              <a:gd name="connsiteX109" fmla="*/ 4613564 w 4752109"/>
              <a:gd name="connsiteY109" fmla="*/ 2382981 h 2424582"/>
              <a:gd name="connsiteX110" fmla="*/ 4696691 w 4752109"/>
              <a:gd name="connsiteY110" fmla="*/ 2410691 h 2424582"/>
              <a:gd name="connsiteX111" fmla="*/ 4752109 w 4752109"/>
              <a:gd name="connsiteY111" fmla="*/ 2424545 h 24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752109" h="2424582">
                <a:moveTo>
                  <a:pt x="0" y="0"/>
                </a:moveTo>
                <a:cubicBezTo>
                  <a:pt x="13855" y="18473"/>
                  <a:pt x="29326" y="35837"/>
                  <a:pt x="41564" y="55418"/>
                </a:cubicBezTo>
                <a:cubicBezTo>
                  <a:pt x="87301" y="128596"/>
                  <a:pt x="52762" y="113043"/>
                  <a:pt x="124691" y="193963"/>
                </a:cubicBezTo>
                <a:cubicBezTo>
                  <a:pt x="140032" y="211221"/>
                  <a:pt x="161636" y="221672"/>
                  <a:pt x="180109" y="235527"/>
                </a:cubicBezTo>
                <a:cubicBezTo>
                  <a:pt x="197463" y="270234"/>
                  <a:pt x="218549" y="320669"/>
                  <a:pt x="249382" y="346363"/>
                </a:cubicBezTo>
                <a:cubicBezTo>
                  <a:pt x="260601" y="355712"/>
                  <a:pt x="277091" y="355600"/>
                  <a:pt x="290946" y="360218"/>
                </a:cubicBezTo>
                <a:cubicBezTo>
                  <a:pt x="309419" y="374072"/>
                  <a:pt x="325711" y="391454"/>
                  <a:pt x="346364" y="401781"/>
                </a:cubicBezTo>
                <a:cubicBezTo>
                  <a:pt x="372488" y="414843"/>
                  <a:pt x="404445" y="414464"/>
                  <a:pt x="429491" y="429491"/>
                </a:cubicBezTo>
                <a:cubicBezTo>
                  <a:pt x="452582" y="443345"/>
                  <a:pt x="475929" y="456782"/>
                  <a:pt x="498764" y="471054"/>
                </a:cubicBezTo>
                <a:cubicBezTo>
                  <a:pt x="512884" y="479879"/>
                  <a:pt x="525870" y="490502"/>
                  <a:pt x="540327" y="498763"/>
                </a:cubicBezTo>
                <a:cubicBezTo>
                  <a:pt x="600010" y="532868"/>
                  <a:pt x="598220" y="524493"/>
                  <a:pt x="665018" y="554181"/>
                </a:cubicBezTo>
                <a:cubicBezTo>
                  <a:pt x="683891" y="562569"/>
                  <a:pt x="701453" y="573755"/>
                  <a:pt x="720437" y="581891"/>
                </a:cubicBezTo>
                <a:cubicBezTo>
                  <a:pt x="826915" y="627525"/>
                  <a:pt x="825192" y="626046"/>
                  <a:pt x="900546" y="651163"/>
                </a:cubicBezTo>
                <a:cubicBezTo>
                  <a:pt x="960048" y="606537"/>
                  <a:pt x="956525" y="606209"/>
                  <a:pt x="1025237" y="568036"/>
                </a:cubicBezTo>
                <a:cubicBezTo>
                  <a:pt x="1043291" y="558006"/>
                  <a:pt x="1062601" y="550357"/>
                  <a:pt x="1080655" y="540327"/>
                </a:cubicBezTo>
                <a:cubicBezTo>
                  <a:pt x="1104194" y="527249"/>
                  <a:pt x="1127209" y="513220"/>
                  <a:pt x="1149927" y="498763"/>
                </a:cubicBezTo>
                <a:cubicBezTo>
                  <a:pt x="1178023" y="480884"/>
                  <a:pt x="1202135" y="455713"/>
                  <a:pt x="1233055" y="443345"/>
                </a:cubicBezTo>
                <a:lnTo>
                  <a:pt x="1302327" y="415636"/>
                </a:lnTo>
                <a:cubicBezTo>
                  <a:pt x="1395124" y="421095"/>
                  <a:pt x="1510512" y="416996"/>
                  <a:pt x="1607127" y="443345"/>
                </a:cubicBezTo>
                <a:cubicBezTo>
                  <a:pt x="1635306" y="451030"/>
                  <a:pt x="1662546" y="461817"/>
                  <a:pt x="1690255" y="471054"/>
                </a:cubicBezTo>
                <a:lnTo>
                  <a:pt x="1731818" y="484909"/>
                </a:lnTo>
                <a:cubicBezTo>
                  <a:pt x="1846290" y="474502"/>
                  <a:pt x="1898760" y="459490"/>
                  <a:pt x="2008909" y="484909"/>
                </a:cubicBezTo>
                <a:cubicBezTo>
                  <a:pt x="2029033" y="489553"/>
                  <a:pt x="2045854" y="503382"/>
                  <a:pt x="2064327" y="512618"/>
                </a:cubicBezTo>
                <a:cubicBezTo>
                  <a:pt x="2073124" y="547805"/>
                  <a:pt x="2092477" y="588267"/>
                  <a:pt x="2064327" y="623454"/>
                </a:cubicBezTo>
                <a:cubicBezTo>
                  <a:pt x="2055204" y="634858"/>
                  <a:pt x="2036187" y="631556"/>
                  <a:pt x="2022764" y="637309"/>
                </a:cubicBezTo>
                <a:cubicBezTo>
                  <a:pt x="1880080" y="698460"/>
                  <a:pt x="2073407" y="629665"/>
                  <a:pt x="1884218" y="692727"/>
                </a:cubicBezTo>
                <a:cubicBezTo>
                  <a:pt x="1884214" y="692728"/>
                  <a:pt x="1801094" y="720434"/>
                  <a:pt x="1801091" y="720436"/>
                </a:cubicBezTo>
                <a:cubicBezTo>
                  <a:pt x="1773382" y="738909"/>
                  <a:pt x="1737945" y="749212"/>
                  <a:pt x="1717964" y="775854"/>
                </a:cubicBezTo>
                <a:cubicBezTo>
                  <a:pt x="1704109" y="794327"/>
                  <a:pt x="1693658" y="815931"/>
                  <a:pt x="1676400" y="831272"/>
                </a:cubicBezTo>
                <a:cubicBezTo>
                  <a:pt x="1651510" y="853397"/>
                  <a:pt x="1593273" y="886691"/>
                  <a:pt x="1593273" y="886691"/>
                </a:cubicBezTo>
                <a:cubicBezTo>
                  <a:pt x="1579418" y="909782"/>
                  <a:pt x="1568761" y="935122"/>
                  <a:pt x="1551709" y="955963"/>
                </a:cubicBezTo>
                <a:cubicBezTo>
                  <a:pt x="1526895" y="986292"/>
                  <a:pt x="1468582" y="1039091"/>
                  <a:pt x="1468582" y="1039091"/>
                </a:cubicBezTo>
                <a:cubicBezTo>
                  <a:pt x="1449732" y="1095639"/>
                  <a:pt x="1449847" y="1070501"/>
                  <a:pt x="1468582" y="1136072"/>
                </a:cubicBezTo>
                <a:cubicBezTo>
                  <a:pt x="1472594" y="1150114"/>
                  <a:pt x="1472110" y="1167309"/>
                  <a:pt x="1482437" y="1177636"/>
                </a:cubicBezTo>
                <a:cubicBezTo>
                  <a:pt x="1492763" y="1187963"/>
                  <a:pt x="1510146" y="1186873"/>
                  <a:pt x="1524000" y="1191491"/>
                </a:cubicBezTo>
                <a:cubicBezTo>
                  <a:pt x="1534298" y="1160599"/>
                  <a:pt x="1545591" y="1120188"/>
                  <a:pt x="1565564" y="1094509"/>
                </a:cubicBezTo>
                <a:cubicBezTo>
                  <a:pt x="1585613" y="1068732"/>
                  <a:pt x="1603438" y="1034207"/>
                  <a:pt x="1634837" y="1025236"/>
                </a:cubicBezTo>
                <a:lnTo>
                  <a:pt x="1731818" y="997527"/>
                </a:lnTo>
                <a:cubicBezTo>
                  <a:pt x="1791864" y="1002986"/>
                  <a:pt x="1875131" y="977764"/>
                  <a:pt x="1911927" y="1039091"/>
                </a:cubicBezTo>
                <a:cubicBezTo>
                  <a:pt x="1919441" y="1051614"/>
                  <a:pt x="1921164" y="1066800"/>
                  <a:pt x="1925782" y="1080654"/>
                </a:cubicBezTo>
                <a:cubicBezTo>
                  <a:pt x="1919298" y="1113072"/>
                  <a:pt x="1907736" y="1192742"/>
                  <a:pt x="1884218" y="1219200"/>
                </a:cubicBezTo>
                <a:cubicBezTo>
                  <a:pt x="1822511" y="1288621"/>
                  <a:pt x="1748036" y="1285229"/>
                  <a:pt x="1662546" y="1302327"/>
                </a:cubicBezTo>
                <a:cubicBezTo>
                  <a:pt x="1648691" y="1311563"/>
                  <a:pt x="1631384" y="1317034"/>
                  <a:pt x="1620982" y="1330036"/>
                </a:cubicBezTo>
                <a:cubicBezTo>
                  <a:pt x="1609620" y="1344238"/>
                  <a:pt x="1593964" y="1437419"/>
                  <a:pt x="1593273" y="1440872"/>
                </a:cubicBezTo>
                <a:cubicBezTo>
                  <a:pt x="1597891" y="1496290"/>
                  <a:pt x="1595475" y="1552751"/>
                  <a:pt x="1607127" y="1607127"/>
                </a:cubicBezTo>
                <a:cubicBezTo>
                  <a:pt x="1609864" y="1619899"/>
                  <a:pt x="1628116" y="1623635"/>
                  <a:pt x="1634837" y="1634836"/>
                </a:cubicBezTo>
                <a:cubicBezTo>
                  <a:pt x="1642351" y="1647359"/>
                  <a:pt x="1639568" y="1664996"/>
                  <a:pt x="1648691" y="1676400"/>
                </a:cubicBezTo>
                <a:cubicBezTo>
                  <a:pt x="1668223" y="1700816"/>
                  <a:pt x="1704438" y="1708836"/>
                  <a:pt x="1731818" y="1717963"/>
                </a:cubicBezTo>
                <a:cubicBezTo>
                  <a:pt x="1741609" y="1732649"/>
                  <a:pt x="1767493" y="1777364"/>
                  <a:pt x="1787237" y="1787236"/>
                </a:cubicBezTo>
                <a:cubicBezTo>
                  <a:pt x="1813361" y="1800298"/>
                  <a:pt x="1870364" y="1814945"/>
                  <a:pt x="1870364" y="1814945"/>
                </a:cubicBezTo>
                <a:lnTo>
                  <a:pt x="1953491" y="1801091"/>
                </a:lnTo>
                <a:cubicBezTo>
                  <a:pt x="1990557" y="1712133"/>
                  <a:pt x="1940811" y="1674755"/>
                  <a:pt x="1925782" y="1607127"/>
                </a:cubicBezTo>
                <a:cubicBezTo>
                  <a:pt x="1919688" y="1579705"/>
                  <a:pt x="1916545" y="1551709"/>
                  <a:pt x="1911927" y="1524000"/>
                </a:cubicBezTo>
                <a:cubicBezTo>
                  <a:pt x="1928426" y="1342518"/>
                  <a:pt x="1909652" y="1419988"/>
                  <a:pt x="1953491" y="1288472"/>
                </a:cubicBezTo>
                <a:cubicBezTo>
                  <a:pt x="1958109" y="1274618"/>
                  <a:pt x="1957020" y="1257236"/>
                  <a:pt x="1967346" y="1246909"/>
                </a:cubicBezTo>
                <a:lnTo>
                  <a:pt x="2008909" y="1205345"/>
                </a:lnTo>
                <a:cubicBezTo>
                  <a:pt x="2041884" y="1106421"/>
                  <a:pt x="2012316" y="1138419"/>
                  <a:pt x="2078182" y="1094509"/>
                </a:cubicBezTo>
                <a:cubicBezTo>
                  <a:pt x="2128982" y="1099127"/>
                  <a:pt x="2180349" y="1099498"/>
                  <a:pt x="2230582" y="1108363"/>
                </a:cubicBezTo>
                <a:cubicBezTo>
                  <a:pt x="2259345" y="1113439"/>
                  <a:pt x="2285373" y="1128988"/>
                  <a:pt x="2313709" y="1136072"/>
                </a:cubicBezTo>
                <a:cubicBezTo>
                  <a:pt x="2332182" y="1140690"/>
                  <a:pt x="2351063" y="1143906"/>
                  <a:pt x="2369127" y="1149927"/>
                </a:cubicBezTo>
                <a:cubicBezTo>
                  <a:pt x="2392720" y="1157792"/>
                  <a:pt x="2415114" y="1168904"/>
                  <a:pt x="2438400" y="1177636"/>
                </a:cubicBezTo>
                <a:cubicBezTo>
                  <a:pt x="2452074" y="1182764"/>
                  <a:pt x="2466109" y="1186873"/>
                  <a:pt x="2479964" y="1191491"/>
                </a:cubicBezTo>
                <a:cubicBezTo>
                  <a:pt x="2484582" y="1205345"/>
                  <a:pt x="2500349" y="1219992"/>
                  <a:pt x="2493818" y="1233054"/>
                </a:cubicBezTo>
                <a:cubicBezTo>
                  <a:pt x="2487287" y="1246116"/>
                  <a:pt x="2465317" y="1240378"/>
                  <a:pt x="2452255" y="1246909"/>
                </a:cubicBezTo>
                <a:cubicBezTo>
                  <a:pt x="2437362" y="1254356"/>
                  <a:pt x="2424546" y="1265382"/>
                  <a:pt x="2410691" y="1274618"/>
                </a:cubicBezTo>
                <a:cubicBezTo>
                  <a:pt x="2401455" y="1288472"/>
                  <a:pt x="2393384" y="1303179"/>
                  <a:pt x="2382982" y="1316181"/>
                </a:cubicBezTo>
                <a:cubicBezTo>
                  <a:pt x="2374822" y="1326381"/>
                  <a:pt x="2356088" y="1330854"/>
                  <a:pt x="2355273" y="1343891"/>
                </a:cubicBezTo>
                <a:cubicBezTo>
                  <a:pt x="2351230" y="1408584"/>
                  <a:pt x="2357181" y="1474145"/>
                  <a:pt x="2369127" y="1537854"/>
                </a:cubicBezTo>
                <a:cubicBezTo>
                  <a:pt x="2371534" y="1550693"/>
                  <a:pt x="2388677" y="1555363"/>
                  <a:pt x="2396837" y="1565563"/>
                </a:cubicBezTo>
                <a:cubicBezTo>
                  <a:pt x="2407239" y="1578565"/>
                  <a:pt x="2412772" y="1595353"/>
                  <a:pt x="2424546" y="1607127"/>
                </a:cubicBezTo>
                <a:cubicBezTo>
                  <a:pt x="2444129" y="1626710"/>
                  <a:pt x="2499794" y="1651678"/>
                  <a:pt x="2521527" y="1662545"/>
                </a:cubicBezTo>
                <a:cubicBezTo>
                  <a:pt x="2555334" y="1651276"/>
                  <a:pt x="2577795" y="1647841"/>
                  <a:pt x="2604655" y="1620981"/>
                </a:cubicBezTo>
                <a:cubicBezTo>
                  <a:pt x="2616429" y="1609207"/>
                  <a:pt x="2623128" y="1593272"/>
                  <a:pt x="2632364" y="1579418"/>
                </a:cubicBezTo>
                <a:cubicBezTo>
                  <a:pt x="2636982" y="1560945"/>
                  <a:pt x="2640987" y="1542309"/>
                  <a:pt x="2646218" y="1524000"/>
                </a:cubicBezTo>
                <a:cubicBezTo>
                  <a:pt x="2650230" y="1509958"/>
                  <a:pt x="2656230" y="1496526"/>
                  <a:pt x="2660073" y="1482436"/>
                </a:cubicBezTo>
                <a:cubicBezTo>
                  <a:pt x="2670093" y="1445696"/>
                  <a:pt x="2667598" y="1403894"/>
                  <a:pt x="2687782" y="1371600"/>
                </a:cubicBezTo>
                <a:lnTo>
                  <a:pt x="2757055" y="1260763"/>
                </a:lnTo>
                <a:cubicBezTo>
                  <a:pt x="2795146" y="1146487"/>
                  <a:pt x="2768243" y="1182645"/>
                  <a:pt x="3020291" y="1233054"/>
                </a:cubicBezTo>
                <a:cubicBezTo>
                  <a:pt x="3039474" y="1236891"/>
                  <a:pt x="3057317" y="1302567"/>
                  <a:pt x="3061855" y="1316181"/>
                </a:cubicBezTo>
                <a:cubicBezTo>
                  <a:pt x="3057237" y="1330036"/>
                  <a:pt x="3059219" y="1348396"/>
                  <a:pt x="3048000" y="1357745"/>
                </a:cubicBezTo>
                <a:cubicBezTo>
                  <a:pt x="3028894" y="1373666"/>
                  <a:pt x="3001453" y="1375353"/>
                  <a:pt x="2978727" y="1385454"/>
                </a:cubicBezTo>
                <a:cubicBezTo>
                  <a:pt x="2885576" y="1426854"/>
                  <a:pt x="2962431" y="1403382"/>
                  <a:pt x="2867891" y="1427018"/>
                </a:cubicBezTo>
                <a:cubicBezTo>
                  <a:pt x="2858655" y="1454727"/>
                  <a:pt x="2853244" y="1484021"/>
                  <a:pt x="2840182" y="1510145"/>
                </a:cubicBezTo>
                <a:cubicBezTo>
                  <a:pt x="2830946" y="1528618"/>
                  <a:pt x="2822720" y="1547631"/>
                  <a:pt x="2812473" y="1565563"/>
                </a:cubicBezTo>
                <a:cubicBezTo>
                  <a:pt x="2804212" y="1580020"/>
                  <a:pt x="2792211" y="1592234"/>
                  <a:pt x="2784764" y="1607127"/>
                </a:cubicBezTo>
                <a:cubicBezTo>
                  <a:pt x="2778233" y="1620189"/>
                  <a:pt x="2775527" y="1634836"/>
                  <a:pt x="2770909" y="1648691"/>
                </a:cubicBezTo>
                <a:cubicBezTo>
                  <a:pt x="2784794" y="1690345"/>
                  <a:pt x="2782633" y="1696010"/>
                  <a:pt x="2812473" y="1731818"/>
                </a:cubicBezTo>
                <a:cubicBezTo>
                  <a:pt x="2825016" y="1746870"/>
                  <a:pt x="2841494" y="1758329"/>
                  <a:pt x="2854037" y="1773381"/>
                </a:cubicBezTo>
                <a:cubicBezTo>
                  <a:pt x="2864697" y="1786173"/>
                  <a:pt x="2868744" y="1804543"/>
                  <a:pt x="2881746" y="1814945"/>
                </a:cubicBezTo>
                <a:cubicBezTo>
                  <a:pt x="2893150" y="1824068"/>
                  <a:pt x="2910247" y="1822269"/>
                  <a:pt x="2923309" y="1828800"/>
                </a:cubicBezTo>
                <a:cubicBezTo>
                  <a:pt x="2938202" y="1836247"/>
                  <a:pt x="2951018" y="1847273"/>
                  <a:pt x="2964873" y="1856509"/>
                </a:cubicBezTo>
                <a:cubicBezTo>
                  <a:pt x="3015673" y="1851891"/>
                  <a:pt x="3067396" y="1853342"/>
                  <a:pt x="3117273" y="1842654"/>
                </a:cubicBezTo>
                <a:cubicBezTo>
                  <a:pt x="3133555" y="1839165"/>
                  <a:pt x="3146392" y="1826007"/>
                  <a:pt x="3158837" y="1814945"/>
                </a:cubicBezTo>
                <a:cubicBezTo>
                  <a:pt x="3201804" y="1776752"/>
                  <a:pt x="3274369" y="1706224"/>
                  <a:pt x="3297382" y="1648691"/>
                </a:cubicBezTo>
                <a:cubicBezTo>
                  <a:pt x="3310611" y="1615617"/>
                  <a:pt x="3325131" y="1565523"/>
                  <a:pt x="3352800" y="1537854"/>
                </a:cubicBezTo>
                <a:cubicBezTo>
                  <a:pt x="3364574" y="1526080"/>
                  <a:pt x="3380509" y="1519381"/>
                  <a:pt x="3394364" y="1510145"/>
                </a:cubicBezTo>
                <a:cubicBezTo>
                  <a:pt x="3419643" y="1472226"/>
                  <a:pt x="3419885" y="1460317"/>
                  <a:pt x="3463637" y="1440872"/>
                </a:cubicBezTo>
                <a:cubicBezTo>
                  <a:pt x="3490327" y="1429010"/>
                  <a:pt x="3546764" y="1413163"/>
                  <a:pt x="3546764" y="1413163"/>
                </a:cubicBezTo>
                <a:cubicBezTo>
                  <a:pt x="3550738" y="1415547"/>
                  <a:pt x="3642837" y="1469313"/>
                  <a:pt x="3657600" y="1482436"/>
                </a:cubicBezTo>
                <a:cubicBezTo>
                  <a:pt x="3686888" y="1508470"/>
                  <a:pt x="3715063" y="1535950"/>
                  <a:pt x="3740727" y="1565563"/>
                </a:cubicBezTo>
                <a:cubicBezTo>
                  <a:pt x="3775213" y="1605354"/>
                  <a:pt x="3800476" y="1653021"/>
                  <a:pt x="3837709" y="1690254"/>
                </a:cubicBezTo>
                <a:lnTo>
                  <a:pt x="4003964" y="1856509"/>
                </a:lnTo>
                <a:cubicBezTo>
                  <a:pt x="4017818" y="1870363"/>
                  <a:pt x="4034659" y="1881770"/>
                  <a:pt x="4045527" y="1898072"/>
                </a:cubicBezTo>
                <a:cubicBezTo>
                  <a:pt x="4054764" y="1911927"/>
                  <a:pt x="4061463" y="1927862"/>
                  <a:pt x="4073237" y="1939636"/>
                </a:cubicBezTo>
                <a:cubicBezTo>
                  <a:pt x="4103344" y="1969743"/>
                  <a:pt x="4138932" y="1993884"/>
                  <a:pt x="4170218" y="2022763"/>
                </a:cubicBezTo>
                <a:cubicBezTo>
                  <a:pt x="4199013" y="2049343"/>
                  <a:pt x="4222589" y="2081609"/>
                  <a:pt x="4253346" y="2105891"/>
                </a:cubicBezTo>
                <a:cubicBezTo>
                  <a:pt x="4310658" y="2151137"/>
                  <a:pt x="4386709" y="2174485"/>
                  <a:pt x="4433455" y="2230581"/>
                </a:cubicBezTo>
                <a:cubicBezTo>
                  <a:pt x="4456546" y="2258290"/>
                  <a:pt x="4475769" y="2289746"/>
                  <a:pt x="4502727" y="2313709"/>
                </a:cubicBezTo>
                <a:cubicBezTo>
                  <a:pt x="4518163" y="2327430"/>
                  <a:pt x="4540632" y="2330472"/>
                  <a:pt x="4558146" y="2341418"/>
                </a:cubicBezTo>
                <a:cubicBezTo>
                  <a:pt x="4577727" y="2353656"/>
                  <a:pt x="4592911" y="2372654"/>
                  <a:pt x="4613564" y="2382981"/>
                </a:cubicBezTo>
                <a:cubicBezTo>
                  <a:pt x="4639688" y="2396043"/>
                  <a:pt x="4668982" y="2401455"/>
                  <a:pt x="4696691" y="2410691"/>
                </a:cubicBezTo>
                <a:cubicBezTo>
                  <a:pt x="4742633" y="2426005"/>
                  <a:pt x="4723652" y="2424545"/>
                  <a:pt x="4752109" y="2424545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90080" y="3616960"/>
            <a:ext cx="215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Tension: don’t believe real - 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0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trade-off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find true predictive patterns in the data</a:t>
            </a:r>
          </a:p>
          <a:p>
            <a:r>
              <a:rPr lang="en-US" dirty="0" smtClean="0"/>
              <a:t>But, w</a:t>
            </a:r>
            <a:r>
              <a:rPr lang="en-US" dirty="0" smtClean="0"/>
              <a:t>ant </a:t>
            </a:r>
            <a:r>
              <a:rPr lang="en-US" dirty="0" smtClean="0"/>
              <a:t>to avoid overfitting spurious detail: i.e. don’t want to make the model capture apparent patterns due to noise - we want results that are likely to be </a:t>
            </a:r>
            <a:r>
              <a:rPr lang="en-US" i="1" dirty="0" smtClean="0"/>
              <a:t>generalizable</a:t>
            </a:r>
            <a:r>
              <a:rPr lang="en-US" dirty="0" smtClean="0"/>
              <a:t> to future observations</a:t>
            </a:r>
          </a:p>
          <a:p>
            <a:r>
              <a:rPr lang="en-US" dirty="0" smtClean="0"/>
              <a:t>Solution – independent </a:t>
            </a:r>
            <a:r>
              <a:rPr lang="en-US" dirty="0" smtClean="0"/>
              <a:t>testing</a:t>
            </a:r>
            <a:r>
              <a:rPr lang="en-US" dirty="0" smtClean="0"/>
              <a:t> </a:t>
            </a:r>
            <a:r>
              <a:rPr lang="en-US" dirty="0" smtClean="0"/>
              <a:t>– reserve some data that has not been used in model fitting for the purpose of model evaluation and comparison</a:t>
            </a:r>
          </a:p>
        </p:txBody>
      </p:sp>
    </p:spTree>
    <p:extLst>
      <p:ext uri="{BB962C8B-B14F-4D97-AF65-F5344CB8AC3E}">
        <p14:creationId xmlns:p14="http://schemas.microsoft.com/office/powerpoint/2010/main" val="8549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Possible evaluation measures:</a:t>
            </a:r>
          </a:p>
          <a:p>
            <a:pPr lvl="1"/>
            <a:r>
              <a:rPr lang="en-US" altLang="en-US" i="1" dirty="0"/>
              <a:t>Classification Accuracy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or conversely, </a:t>
            </a:r>
            <a:r>
              <a:rPr lang="en-US" altLang="en-US" dirty="0" smtClean="0"/>
              <a:t>the </a:t>
            </a:r>
            <a:r>
              <a:rPr lang="en-US" altLang="en-US" i="1" dirty="0" smtClean="0"/>
              <a:t>classification error </a:t>
            </a:r>
            <a:r>
              <a:rPr lang="en-US" altLang="en-US" i="1" dirty="0" smtClean="0"/>
              <a:t>rate </a:t>
            </a:r>
            <a:r>
              <a:rPr lang="en-US" altLang="en-US" dirty="0" smtClean="0"/>
              <a:t>= 1 – classification accuracy</a:t>
            </a:r>
            <a:endParaRPr lang="en-US" altLang="en-US" i="1" dirty="0"/>
          </a:p>
          <a:p>
            <a:pPr lvl="1"/>
            <a:r>
              <a:rPr lang="en-US" altLang="en-US" i="1" dirty="0"/>
              <a:t>Total cost/benefit </a:t>
            </a:r>
            <a:r>
              <a:rPr lang="en-US" altLang="en-US" dirty="0" smtClean="0"/>
              <a:t>– </a:t>
            </a:r>
            <a:r>
              <a:rPr lang="en-US" altLang="en-US" dirty="0"/>
              <a:t>different errors </a:t>
            </a:r>
            <a:r>
              <a:rPr lang="en-US" altLang="en-US" dirty="0" smtClean="0"/>
              <a:t>may have </a:t>
            </a:r>
            <a:r>
              <a:rPr lang="en-US" altLang="en-US" dirty="0"/>
              <a:t>different </a:t>
            </a:r>
            <a:r>
              <a:rPr lang="en-US" altLang="en-US" dirty="0" smtClean="0"/>
              <a:t>costs</a:t>
            </a:r>
          </a:p>
          <a:p>
            <a:pPr lvl="1"/>
            <a:r>
              <a:rPr lang="en-US" altLang="en-US" i="1" dirty="0" smtClean="0"/>
              <a:t>Gini Index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cross-entropy</a:t>
            </a:r>
            <a:r>
              <a:rPr lang="en-US" altLang="en-US" dirty="0" smtClean="0"/>
              <a:t> (we’ll look at these later)</a:t>
            </a:r>
            <a:endParaRPr lang="en-US" altLang="en-US" dirty="0"/>
          </a:p>
          <a:p>
            <a:pPr lvl="1"/>
            <a:r>
              <a:rPr lang="en-US" altLang="en-US" dirty="0" smtClean="0"/>
              <a:t>….</a:t>
            </a:r>
            <a:endParaRPr lang="en-US" altLang="en-US" dirty="0"/>
          </a:p>
          <a:p>
            <a:r>
              <a:rPr lang="en-US" altLang="en-US" dirty="0"/>
              <a:t>How reliable are the predicted results 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448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Classifier error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Natural performance measure for classification problems: </a:t>
            </a:r>
            <a:r>
              <a:rPr lang="en-US" altLang="en-US" i="1" dirty="0"/>
              <a:t>error rate</a:t>
            </a:r>
          </a:p>
          <a:p>
            <a:pPr lvl="1"/>
            <a:r>
              <a:rPr lang="en-US" altLang="en-US" i="1" dirty="0"/>
              <a:t>Success</a:t>
            </a:r>
            <a:r>
              <a:rPr lang="en-US" altLang="en-US" dirty="0"/>
              <a:t>: instance’s class is predicted correctly</a:t>
            </a:r>
          </a:p>
          <a:p>
            <a:pPr lvl="1"/>
            <a:r>
              <a:rPr lang="en-US" altLang="en-US" i="1" dirty="0"/>
              <a:t>Error</a:t>
            </a:r>
            <a:r>
              <a:rPr lang="en-US" altLang="en-US" dirty="0"/>
              <a:t>: instance’s class is predicted incorrectly</a:t>
            </a:r>
          </a:p>
          <a:p>
            <a:pPr lvl="1"/>
            <a:r>
              <a:rPr lang="en-US" altLang="en-US" i="1" dirty="0"/>
              <a:t>Error rate</a:t>
            </a:r>
            <a:r>
              <a:rPr lang="en-US" altLang="en-US" dirty="0"/>
              <a:t>: proportion of errors made over the whole set of instances</a:t>
            </a:r>
          </a:p>
          <a:p>
            <a:r>
              <a:rPr lang="en-US" altLang="en-US" i="1" dirty="0"/>
              <a:t>Training set error rate: </a:t>
            </a:r>
            <a:r>
              <a:rPr lang="en-US" altLang="en-US" dirty="0"/>
              <a:t>is </a:t>
            </a:r>
            <a:r>
              <a:rPr lang="en-US" altLang="en-US" dirty="0" smtClean="0"/>
              <a:t>generally </a:t>
            </a:r>
            <a:r>
              <a:rPr lang="en-US" altLang="en-US" dirty="0"/>
              <a:t>too optimistic!  </a:t>
            </a:r>
          </a:p>
          <a:p>
            <a:pPr lvl="1"/>
            <a:r>
              <a:rPr lang="en-US" altLang="en-US" dirty="0"/>
              <a:t>you can find patterns even in random </a:t>
            </a:r>
            <a:r>
              <a:rPr lang="en-US" alt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4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337" y="18484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662" y="1373562"/>
            <a:ext cx="8753738" cy="512136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charset="2"/>
              <a:buNone/>
            </a:pPr>
            <a:r>
              <a:rPr lang="en-US" altLang="en-US" dirty="0"/>
              <a:t>If many (&gt;1000) </a:t>
            </a:r>
            <a:r>
              <a:rPr lang="en-US" altLang="en-US" dirty="0" smtClean="0"/>
              <a:t>instances </a:t>
            </a:r>
            <a:r>
              <a:rPr lang="en-US" altLang="en-US" dirty="0"/>
              <a:t>are available, including </a:t>
            </a:r>
            <a:r>
              <a:rPr lang="en-US" altLang="en-US" dirty="0" smtClean="0"/>
              <a:t>&gt;100 </a:t>
            </a:r>
            <a:r>
              <a:rPr lang="en-US" altLang="en-US" dirty="0"/>
              <a:t>from each class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 simple evaluation </a:t>
            </a:r>
            <a:r>
              <a:rPr lang="en-US" altLang="en-US" dirty="0" smtClean="0"/>
              <a:t>training/test evaluation will work</a:t>
            </a:r>
            <a:endParaRPr lang="en-US" altLang="en-US" dirty="0"/>
          </a:p>
          <a:p>
            <a:pPr lvl="1">
              <a:spcAft>
                <a:spcPts val="1200"/>
              </a:spcAft>
            </a:pPr>
            <a:r>
              <a:rPr lang="en-US" altLang="en-US" dirty="0"/>
              <a:t>Randomly split data into training and test sets </a:t>
            </a:r>
            <a:r>
              <a:rPr lang="en-US" altLang="en-US" dirty="0" smtClean="0"/>
              <a:t>(often ~2/3 </a:t>
            </a:r>
            <a:r>
              <a:rPr lang="en-US" altLang="en-US" dirty="0"/>
              <a:t>for train, 1/3 for test</a:t>
            </a:r>
            <a:r>
              <a:rPr lang="en-US" altLang="en-US" dirty="0" smtClean="0"/>
              <a:t>) – may want to </a:t>
            </a:r>
            <a:r>
              <a:rPr lang="en-US" altLang="en-US" i="1" dirty="0" smtClean="0"/>
              <a:t>stratify</a:t>
            </a:r>
            <a:r>
              <a:rPr lang="en-US" altLang="en-US" dirty="0" smtClean="0"/>
              <a:t> on outcome (have matching proportions of each class in each set)</a:t>
            </a:r>
            <a:endParaRPr lang="en-US" altLang="en-US" dirty="0"/>
          </a:p>
          <a:p>
            <a:pPr>
              <a:spcAft>
                <a:spcPts val="1200"/>
              </a:spcAft>
            </a:pPr>
            <a:r>
              <a:rPr lang="en-US" altLang="zh-TW" dirty="0">
                <a:ea typeface="PMingLiU" charset="-120"/>
              </a:rPr>
              <a:t>Build a classifier using the </a:t>
            </a:r>
            <a:r>
              <a:rPr lang="en-US" altLang="zh-TW" i="1" dirty="0" smtClean="0">
                <a:ea typeface="PMingLiU" charset="-120"/>
              </a:rPr>
              <a:t>training</a:t>
            </a:r>
            <a:r>
              <a:rPr lang="en-US" altLang="zh-TW" dirty="0" smtClean="0">
                <a:ea typeface="PMingLiU" charset="-120"/>
              </a:rPr>
              <a:t> </a:t>
            </a:r>
            <a:r>
              <a:rPr lang="en-US" altLang="zh-TW" dirty="0">
                <a:ea typeface="PMingLiU" charset="-120"/>
              </a:rPr>
              <a:t>set and evaluate it using the </a:t>
            </a:r>
            <a:r>
              <a:rPr lang="en-US" altLang="zh-TW" i="1" dirty="0">
                <a:ea typeface="PMingLiU" charset="-120"/>
              </a:rPr>
              <a:t>test</a:t>
            </a:r>
            <a:r>
              <a:rPr lang="en-US" altLang="zh-TW" dirty="0">
                <a:ea typeface="PMingLiU" charset="-120"/>
              </a:rPr>
              <a:t> </a:t>
            </a:r>
            <a:r>
              <a:rPr lang="en-US" altLang="zh-TW" dirty="0" smtClean="0">
                <a:ea typeface="PMingLiU" charset="-120"/>
              </a:rPr>
              <a:t>set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>
                <a:ea typeface="PMingLiU" charset="-120"/>
              </a:rPr>
              <a:t>We will look at cross-validation later for when you do not have so many observations</a:t>
            </a:r>
            <a:endParaRPr lang="en-US" altLang="en-US" dirty="0"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12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</a:t>
            </a:r>
          </a:p>
          <a:p>
            <a:r>
              <a:rPr lang="en-US" dirty="0" smtClean="0"/>
              <a:t>Model evaluation and training-test</a:t>
            </a:r>
            <a:endParaRPr lang="en-US" dirty="0"/>
          </a:p>
          <a:p>
            <a:r>
              <a:rPr lang="en-US" dirty="0" smtClean="0"/>
              <a:t>Classification methods</a:t>
            </a:r>
          </a:p>
          <a:p>
            <a:r>
              <a:rPr lang="en-US" dirty="0" smtClean="0"/>
              <a:t>Training-validation-test</a:t>
            </a:r>
          </a:p>
          <a:p>
            <a:r>
              <a:rPr lang="en-US" dirty="0" smtClean="0"/>
              <a:t>Cross validation</a:t>
            </a:r>
            <a:endParaRPr lang="en-US" dirty="0"/>
          </a:p>
          <a:p>
            <a:r>
              <a:rPr lang="en-US" dirty="0" smtClean="0"/>
              <a:t>More classification methods at a glance</a:t>
            </a:r>
            <a:endParaRPr lang="en-US" dirty="0"/>
          </a:p>
          <a:p>
            <a:r>
              <a:rPr lang="en-US" dirty="0"/>
              <a:t>IBM SPSS Data </a:t>
            </a:r>
            <a:r>
              <a:rPr lang="en-US" dirty="0" smtClean="0"/>
              <a:t>Modeler examples </a:t>
            </a:r>
            <a:r>
              <a:rPr lang="en-US" dirty="0" smtClean="0"/>
              <a:t>left for todays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2528082" y="2574317"/>
            <a:ext cx="1143000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2521732" y="3044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2521732" y="2726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2521732" y="2891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2521732" y="32093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2521732" y="3679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521732" y="3526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2521732" y="3361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V="1">
            <a:off x="3493282" y="2567967"/>
            <a:ext cx="0" cy="1270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3452007" y="25076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452007" y="26600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475820" y="28251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475820" y="29775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3452007" y="31299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8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2528082" y="2574317"/>
            <a:ext cx="1143000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2521732" y="3044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2521732" y="2726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2521732" y="2891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2521732" y="32093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2521732" y="3679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521732" y="3526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2521732" y="3361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V="1">
            <a:off x="3493282" y="2567967"/>
            <a:ext cx="0" cy="1270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3452007" y="25076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452007" y="26600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475820" y="28251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475820" y="29775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3452007" y="31299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1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have lots of “instances”</a:t>
            </a:r>
            <a:endParaRPr lang="en-US" dirty="0"/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448832" y="4920642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2528082" y="2574317"/>
            <a:ext cx="1143000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2521732" y="3044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2521732" y="2726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2521732" y="2891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2521732" y="32093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2521732" y="3679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521732" y="3526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2521732" y="3361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V="1">
            <a:off x="3493282" y="2567967"/>
            <a:ext cx="0" cy="1270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3452007" y="25076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452007" y="26600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475820" y="28251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475820" y="29775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3452007" y="31299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8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49265"/>
          </a:xfrm>
        </p:spPr>
        <p:txBody>
          <a:bodyPr/>
          <a:lstStyle/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K-nearest neighbors</a:t>
            </a:r>
          </a:p>
          <a:p>
            <a:r>
              <a:rPr lang="en-US" dirty="0" smtClean="0"/>
              <a:t>Classification trees</a:t>
            </a:r>
            <a:endParaRPr lang="en-US" dirty="0"/>
          </a:p>
          <a:p>
            <a:r>
              <a:rPr lang="en-US" dirty="0" smtClean="0"/>
              <a:t>Support vector machines (SVMs)</a:t>
            </a:r>
          </a:p>
          <a:p>
            <a:r>
              <a:rPr lang="en-US" dirty="0" smtClean="0"/>
              <a:t>Linear Discriminant Analysis (LDA)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43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44" y="2518390"/>
            <a:ext cx="7886700" cy="1325563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02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Binary/flag outcome regression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want a model where the probability of being in a class depends on predictor(s)</a:t>
                </a:r>
              </a:p>
              <a:p>
                <a:r>
                  <a:rPr lang="en-US" dirty="0" smtClean="0"/>
                  <a:t>What about using linear regression?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r>
                      <a:rPr lang="en-US" altLang="en-US" i="1">
                        <a:latin typeface="Cambria Math" charset="0"/>
                      </a:rPr>
                      <m:t>𝑎𝑥</m:t>
                    </m:r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r>
                      <a:rPr lang="en-US" altLang="en-US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alt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dirty="0" smtClean="0"/>
                  <a:t> is the probability of being in class 1 vs. 0, e.g.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altLang="en-US" dirty="0" smtClean="0"/>
                  <a:t>probability boy (=1) vs. girl (=0)</a:t>
                </a:r>
                <a:endParaRPr lang="en-US" altLang="en-US" dirty="0"/>
              </a:p>
              <a:p>
                <a:r>
                  <a:rPr lang="en-US" dirty="0" smtClean="0"/>
                  <a:t>What might be the concern here?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  <a:blipFill rotWithShape="0">
                <a:blip r:embed="rId2"/>
                <a:stretch>
                  <a:fillRect l="-1360" t="-1224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241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Binary/flag outcome regression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want a model where the probability of being in a class depends on predictor(s)</a:t>
                </a:r>
              </a:p>
              <a:p>
                <a:r>
                  <a:rPr lang="en-US" dirty="0" smtClean="0"/>
                  <a:t>What about using linear regression?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r>
                      <a:rPr lang="en-US" altLang="en-US" i="1">
                        <a:latin typeface="Cambria Math" charset="0"/>
                      </a:rPr>
                      <m:t>𝑎𝑥</m:t>
                    </m:r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r>
                      <a:rPr lang="en-US" altLang="en-US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alt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dirty="0" smtClean="0"/>
                  <a:t> is the probability of being in class 1 vs. 0, e.g.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altLang="en-US" dirty="0" smtClean="0"/>
                  <a:t>probability boy (=1) vs. girl (=0)</a:t>
                </a:r>
                <a:endParaRPr lang="en-US" altLang="en-US" dirty="0"/>
              </a:p>
              <a:p>
                <a:r>
                  <a:rPr lang="en-US" dirty="0" smtClean="0"/>
                  <a:t>What might be the concern here?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Possible values for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are not restricted to be between 0 and 1 (as required for probabilities) – can be &gt;1 or &lt;0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  <a:blipFill rotWithShape="0">
                <a:blip r:embed="rId2"/>
                <a:stretch>
                  <a:fillRect l="-1360" t="-1224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6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regression?</a:t>
            </a:r>
            <a:endParaRPr lang="en-US" dirty="0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047267" y="2652509"/>
            <a:ext cx="0" cy="3091886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 dirty="0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V="1">
            <a:off x="1047267" y="5625165"/>
            <a:ext cx="7649472" cy="11923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282148" y="3545887"/>
            <a:ext cx="6967330" cy="241759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46910" y="4047868"/>
            <a:ext cx="152400" cy="152400"/>
            <a:chOff x="384" y="3264"/>
            <a:chExt cx="96" cy="96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448068" y="4053244"/>
            <a:ext cx="152400" cy="152400"/>
            <a:chOff x="384" y="3264"/>
            <a:chExt cx="96" cy="96"/>
          </a:xfrm>
        </p:grpSpPr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44342" y="4039728"/>
            <a:ext cx="152400" cy="152400"/>
            <a:chOff x="384" y="3264"/>
            <a:chExt cx="96" cy="96"/>
          </a:xfrm>
        </p:grpSpPr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40583" y="5660542"/>
            <a:ext cx="152400" cy="152400"/>
            <a:chOff x="384" y="3264"/>
            <a:chExt cx="96" cy="96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54200" y="5663299"/>
            <a:ext cx="152400" cy="152400"/>
            <a:chOff x="384" y="3264"/>
            <a:chExt cx="96" cy="96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76843" y="5652652"/>
            <a:ext cx="152400" cy="152400"/>
            <a:chOff x="384" y="3264"/>
            <a:chExt cx="96" cy="96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4682" y="4046052"/>
            <a:ext cx="152400" cy="152400"/>
            <a:chOff x="384" y="3264"/>
            <a:chExt cx="96" cy="96"/>
          </a:xfrm>
        </p:grpSpPr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2" y="4517407"/>
            <a:ext cx="342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68" y="5798946"/>
            <a:ext cx="41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765288" y="5625165"/>
            <a:ext cx="45719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kern="1200" dirty="0" smtClean="0"/>
              <a:t>0</a:t>
            </a:r>
            <a:endParaRPr lang="en-US" sz="3200" kern="12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109913" y="4106028"/>
            <a:ext cx="7586826" cy="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618345" y="3844019"/>
            <a:ext cx="7529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/>
              <a:t>1</a:t>
            </a:r>
            <a:endParaRPr lang="en-US" sz="32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44035" y="4063673"/>
            <a:ext cx="152400" cy="152400"/>
            <a:chOff x="384" y="3264"/>
            <a:chExt cx="96" cy="96"/>
          </a:xfrm>
        </p:grpSpPr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62922" y="4065350"/>
            <a:ext cx="152400" cy="152400"/>
            <a:chOff x="384" y="3264"/>
            <a:chExt cx="96" cy="96"/>
          </a:xfrm>
        </p:grpSpPr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812744" y="5625165"/>
            <a:ext cx="152400" cy="152400"/>
            <a:chOff x="384" y="3264"/>
            <a:chExt cx="96" cy="96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</p:spTree>
    <p:extLst>
      <p:ext uri="{BB962C8B-B14F-4D97-AF65-F5344CB8AC3E}">
        <p14:creationId xmlns:p14="http://schemas.microsoft.com/office/powerpoint/2010/main" val="1939859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033714" y="2652509"/>
            <a:ext cx="13553" cy="410225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 dirty="0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V="1">
            <a:off x="1047267" y="5625165"/>
            <a:ext cx="7649472" cy="11923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047266" y="3510115"/>
            <a:ext cx="7182334" cy="294967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46910" y="4047868"/>
            <a:ext cx="152400" cy="152400"/>
            <a:chOff x="384" y="3264"/>
            <a:chExt cx="96" cy="96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448068" y="4053244"/>
            <a:ext cx="152400" cy="152400"/>
            <a:chOff x="384" y="3264"/>
            <a:chExt cx="96" cy="96"/>
          </a:xfrm>
        </p:grpSpPr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44342" y="4039728"/>
            <a:ext cx="152400" cy="152400"/>
            <a:chOff x="384" y="3264"/>
            <a:chExt cx="96" cy="96"/>
          </a:xfrm>
        </p:grpSpPr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40583" y="5660542"/>
            <a:ext cx="152400" cy="152400"/>
            <a:chOff x="384" y="3264"/>
            <a:chExt cx="96" cy="96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54200" y="5663299"/>
            <a:ext cx="152400" cy="152400"/>
            <a:chOff x="384" y="3264"/>
            <a:chExt cx="96" cy="96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76843" y="5652652"/>
            <a:ext cx="152400" cy="152400"/>
            <a:chOff x="384" y="3264"/>
            <a:chExt cx="96" cy="96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4682" y="4046052"/>
            <a:ext cx="152400" cy="152400"/>
            <a:chOff x="384" y="3264"/>
            <a:chExt cx="96" cy="96"/>
          </a:xfrm>
        </p:grpSpPr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2" y="4517407"/>
            <a:ext cx="342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68" y="5798946"/>
            <a:ext cx="41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469231" y="5645176"/>
            <a:ext cx="45719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kern="1200" dirty="0" smtClean="0"/>
              <a:t>0</a:t>
            </a:r>
            <a:endParaRPr lang="en-US" sz="3200" kern="12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109913" y="4106028"/>
            <a:ext cx="7586826" cy="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618345" y="3844019"/>
            <a:ext cx="7529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/>
              <a:t>1</a:t>
            </a:r>
            <a:endParaRPr lang="en-US" sz="32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44035" y="4063673"/>
            <a:ext cx="152400" cy="152400"/>
            <a:chOff x="384" y="3264"/>
            <a:chExt cx="96" cy="96"/>
          </a:xfrm>
        </p:grpSpPr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62922" y="4065350"/>
            <a:ext cx="152400" cy="152400"/>
            <a:chOff x="384" y="3264"/>
            <a:chExt cx="96" cy="96"/>
          </a:xfrm>
        </p:grpSpPr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812744" y="5625165"/>
            <a:ext cx="152400" cy="152400"/>
            <a:chOff x="384" y="3264"/>
            <a:chExt cx="96" cy="96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8910" y="1813769"/>
            <a:ext cx="7270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Problem predictions – outside range 0 to 1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24268" y="3844019"/>
            <a:ext cx="0" cy="17635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202995" y="5667402"/>
            <a:ext cx="1" cy="6729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109913" y="3802024"/>
            <a:ext cx="6414355" cy="419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974609" y="6340308"/>
            <a:ext cx="228386" cy="132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813"/>
            <a:ext cx="7886700" cy="1325563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2344" y="1107671"/>
                <a:ext cx="8577470" cy="5460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sz="2800" i="1" dirty="0" smtClean="0"/>
                  <a:t> </a:t>
                </a:r>
                <a:r>
                  <a:rPr lang="en-US" altLang="en-US" sz="2800" dirty="0" smtClean="0"/>
                  <a:t>must be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dirty="0" smtClean="0"/>
                  <a:t>between 0 and 1 (probability)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800" dirty="0" smtClean="0"/>
                  <a:t>We can instead take the </a:t>
                </a:r>
                <a:r>
                  <a:rPr lang="en-US" altLang="en-US" sz="2800" i="1" dirty="0" smtClean="0"/>
                  <a:t>odds</a:t>
                </a:r>
                <a:r>
                  <a:rPr lang="en-US" altLang="en-US" sz="2800" dirty="0" smtClean="0"/>
                  <a:t> which is between 0 and infinity: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den>
                    </m:f>
                    <m:r>
                      <a:rPr lang="en-US" altLang="en-US" sz="28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sz="2800" dirty="0" smtClean="0"/>
                  <a:t> but still not quite what we need…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800" dirty="0" smtClean="0"/>
                  <a:t>to have values </a:t>
                </a:r>
                <a:r>
                  <a:rPr lang="en-US" altLang="en-US" sz="2800" dirty="0" smtClean="0"/>
                  <a:t>that are unrestricted </a:t>
                </a:r>
                <a:r>
                  <a:rPr lang="en-US" altLang="en-US" sz="2800" dirty="0" smtClean="0"/>
                  <a:t>we take the log of the odds (</a:t>
                </a:r>
                <a:r>
                  <a:rPr lang="en-US" altLang="en-US" sz="2800" i="1" dirty="0" smtClean="0"/>
                  <a:t>logit function</a:t>
                </a:r>
                <a:r>
                  <a:rPr lang="en-US" altLang="en-US" sz="2800" dirty="0" smtClean="0"/>
                  <a:t>) and get the logistic regression equation</a:t>
                </a:r>
                <a:r>
                  <a:rPr lang="en-US" altLang="en-US" sz="2800" dirty="0" smtClean="0"/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1" smtClean="0">
                        <a:latin typeface="Cambria Math" charset="0"/>
                      </a:rPr>
                      <m:t>logit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</m:d>
                    <m:r>
                      <a:rPr lang="en-US" altLang="en-US" sz="28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altLang="en-US" sz="28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80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8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en-US" sz="2800" i="1">
                        <a:latin typeface="Cambria Math" charset="0"/>
                      </a:rPr>
                      <m:t>=</m:t>
                    </m:r>
                    <m:r>
                      <a:rPr lang="en-US" altLang="en-US" sz="2800" i="1">
                        <a:latin typeface="Cambria Math" charset="0"/>
                      </a:rPr>
                      <m:t>𝑎𝑥</m:t>
                    </m:r>
                    <m:r>
                      <a:rPr lang="en-US" altLang="en-US" sz="2800" i="1">
                        <a:latin typeface="Cambria Math" charset="0"/>
                      </a:rPr>
                      <m:t>+</m:t>
                    </m:r>
                    <m:r>
                      <a:rPr lang="en-US" altLang="en-US" sz="28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 smtClean="0"/>
              </a:p>
              <a:p>
                <a:r>
                  <a:rPr lang="en-US" sz="2800" dirty="0" smtClean="0"/>
                  <a:t>We can extend logistic regression </a:t>
                </a:r>
                <a:endParaRPr lang="en-US" sz="2800" dirty="0"/>
              </a:p>
              <a:p>
                <a:r>
                  <a:rPr lang="en-US" sz="2800" dirty="0" smtClean="0"/>
                  <a:t>to </a:t>
                </a:r>
                <a:r>
                  <a:rPr lang="en-US" sz="2800" dirty="0" smtClean="0"/>
                  <a:t>multiple predictors just as we </a:t>
                </a:r>
                <a:endParaRPr lang="en-US" sz="2800" dirty="0" smtClean="0"/>
              </a:p>
              <a:p>
                <a:r>
                  <a:rPr lang="en-US" sz="2800" dirty="0" smtClean="0"/>
                  <a:t>did </a:t>
                </a:r>
                <a:r>
                  <a:rPr lang="en-US" sz="2800" dirty="0" smtClean="0"/>
                  <a:t>for linear regression.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4" y="1107671"/>
                <a:ext cx="8577470" cy="5460277"/>
              </a:xfrm>
              <a:prstGeom prst="rect">
                <a:avLst/>
              </a:prstGeom>
              <a:blipFill rotWithShape="0">
                <a:blip r:embed="rId2"/>
                <a:stretch>
                  <a:fillRect l="-1421" t="-1117" r="-1777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75" y="333189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vs. unsupervised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8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65126"/>
            <a:ext cx="8875643" cy="1325563"/>
          </a:xfrm>
        </p:spPr>
        <p:txBody>
          <a:bodyPr/>
          <a:lstStyle/>
          <a:p>
            <a:r>
              <a:rPr lang="en-US" dirty="0" smtClean="0"/>
              <a:t>Logistic regression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fitting logistic regression we get a model that relates predictors to a class probability</a:t>
                </a:r>
              </a:p>
              <a:p>
                <a:r>
                  <a:rPr lang="en-US" dirty="0" smtClean="0"/>
                  <a:t>To convert the probability to a class we need to threshold the probability</a:t>
                </a:r>
              </a:p>
              <a:p>
                <a:r>
                  <a:rPr lang="en-US" dirty="0" smtClean="0"/>
                  <a:t>E.g. if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&gt;0.5</m:t>
                    </m:r>
                  </m:oMath>
                </a14:m>
                <a:r>
                  <a:rPr lang="en-US" dirty="0" smtClean="0"/>
                  <a:t> then class as boy, otherwise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0.5</m:t>
                    </m:r>
                  </m:oMath>
                </a14:m>
                <a:r>
                  <a:rPr lang="en-US" dirty="0" smtClean="0"/>
                  <a:t> class as girl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2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751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65126"/>
            <a:ext cx="8875643" cy="1325563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long history (relatively) – well known</a:t>
            </a:r>
          </a:p>
          <a:p>
            <a:r>
              <a:rPr lang="en-US" dirty="0" smtClean="0"/>
              <a:t>Much statistical theory</a:t>
            </a:r>
          </a:p>
          <a:p>
            <a:r>
              <a:rPr lang="en-US" dirty="0" smtClean="0"/>
              <a:t>Works </a:t>
            </a:r>
            <a:r>
              <a:rPr lang="en-US" dirty="0" smtClean="0"/>
              <a:t>well for many problems</a:t>
            </a:r>
            <a:endParaRPr lang="en-US" dirty="0" smtClean="0"/>
          </a:p>
          <a:p>
            <a:r>
              <a:rPr lang="en-US" dirty="0" smtClean="0"/>
              <a:t>Can be </a:t>
            </a:r>
            <a:r>
              <a:rPr lang="en-US" dirty="0" smtClean="0"/>
              <a:t>extend</a:t>
            </a:r>
            <a:r>
              <a:rPr lang="en-US" dirty="0" smtClean="0"/>
              <a:t>ed </a:t>
            </a:r>
            <a:r>
              <a:rPr lang="en-US" dirty="0" smtClean="0"/>
              <a:t>to multiple categories </a:t>
            </a:r>
          </a:p>
          <a:p>
            <a:r>
              <a:rPr lang="en-US" dirty="0" smtClean="0"/>
              <a:t>Can use step-wise/subset selection techniques</a:t>
            </a:r>
          </a:p>
          <a:p>
            <a:r>
              <a:rPr lang="en-US" dirty="0" smtClean="0"/>
              <a:t>Can provide interpretable models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0821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44" y="2518390"/>
            <a:ext cx="7886700" cy="1325563"/>
          </a:xfrm>
        </p:spPr>
        <p:txBody>
          <a:bodyPr/>
          <a:lstStyle/>
          <a:p>
            <a:r>
              <a:rPr lang="en-US" dirty="0" smtClean="0"/>
              <a:t>K-n</a:t>
            </a:r>
            <a:r>
              <a:rPr lang="en-US" dirty="0" smtClean="0"/>
              <a:t>earest neighbors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49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15960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3727" y="1455067"/>
            <a:ext cx="4181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Training data – 2 classes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and 2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predictors</a:t>
            </a:r>
            <a:endParaRPr lang="en-US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4" name="Group 33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5957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k=1 – blue wins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  <p:cxnSp>
        <p:nvCxnSpPr>
          <p:cNvPr id="38" name="Straight Arrow Connector 37"/>
          <p:cNvCxnSpPr/>
          <p:nvPr/>
        </p:nvCxnSpPr>
        <p:spPr>
          <a:xfrm flipH="1">
            <a:off x="5615105" y="3285018"/>
            <a:ext cx="2379276" cy="4080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67903" y="2334683"/>
            <a:ext cx="1437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New point – need to predict class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0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645554" y="2486578"/>
            <a:ext cx="1554480" cy="15544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k=1 – </a:t>
            </a:r>
            <a:r>
              <a:rPr lang="en-US" sz="3200" dirty="0" smtClean="0">
                <a:solidFill>
                  <a:srgbClr val="0070C0"/>
                </a:solidFill>
              </a:rPr>
              <a:t>blue wins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7798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5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k=3 – </a:t>
            </a:r>
            <a:r>
              <a:rPr lang="en-US" sz="3200" dirty="0" smtClean="0">
                <a:solidFill>
                  <a:srgbClr val="C00000"/>
                </a:solidFill>
              </a:rPr>
              <a:t>red wins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331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365126"/>
            <a:ext cx="8028653" cy="1325563"/>
          </a:xfrm>
        </p:spPr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101212" y="1690689"/>
            <a:ext cx="6521553" cy="4675699"/>
            <a:chOff x="1115960" y="1690689"/>
            <a:chExt cx="6521553" cy="4675699"/>
          </a:xfrm>
        </p:grpSpPr>
        <p:sp>
          <p:nvSpPr>
            <p:cNvPr id="5" name="Oval 4"/>
            <p:cNvSpPr/>
            <p:nvPr/>
          </p:nvSpPr>
          <p:spPr>
            <a:xfrm>
              <a:off x="1115960" y="422652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/>
            <p:cNvSpPr/>
            <p:nvPr/>
          </p:nvSpPr>
          <p:spPr>
            <a:xfrm>
              <a:off x="4178708" y="431010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iangle 6"/>
            <p:cNvSpPr/>
            <p:nvPr/>
          </p:nvSpPr>
          <p:spPr>
            <a:xfrm>
              <a:off x="5164699" y="387882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/>
            <p:cNvSpPr/>
            <p:nvPr/>
          </p:nvSpPr>
          <p:spPr>
            <a:xfrm>
              <a:off x="3962399" y="241113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>
              <a:off x="6464709" y="2841523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>
              <a:off x="6685935" y="4370440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5002467" y="5098486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3480619" y="5137815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5889522" y="2386552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18386" y="169068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67894" y="5717458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25443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16360" y="5462279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69573" y="3706761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921" y="2583196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01495" y="304039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48167" y="2184990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62398" y="313157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925960" y="2116164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694038" y="4552337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80619" y="6041923"/>
              <a:ext cx="324465" cy="3244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>
              <a:off x="6978750" y="5260718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iangle 26"/>
            <p:cNvSpPr/>
            <p:nvPr/>
          </p:nvSpPr>
          <p:spPr>
            <a:xfrm>
              <a:off x="7313048" y="3716594"/>
              <a:ext cx="324465" cy="324464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5270394" y="3131574"/>
            <a:ext cx="304801" cy="3244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38281" y="2298423"/>
            <a:ext cx="2011680" cy="2011680"/>
          </a:xfrm>
          <a:prstGeom prst="ellipse">
            <a:avLst/>
          </a:prstGeom>
          <a:solidFill>
            <a:srgbClr val="92D050">
              <a:alpha val="25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422794" y="1453845"/>
            <a:ext cx="25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k=3 – </a:t>
            </a:r>
            <a:r>
              <a:rPr lang="en-US" sz="3200" dirty="0" smtClean="0">
                <a:solidFill>
                  <a:srgbClr val="C00000"/>
                </a:solidFill>
              </a:rPr>
              <a:t>red wins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4369" y="2404017"/>
            <a:ext cx="7373708" cy="4384913"/>
            <a:chOff x="154369" y="2404017"/>
            <a:chExt cx="7373708" cy="4384913"/>
          </a:xfrm>
        </p:grpSpPr>
        <p:grpSp>
          <p:nvGrpSpPr>
            <p:cNvPr id="31" name="Group 30"/>
            <p:cNvGrpSpPr/>
            <p:nvPr/>
          </p:nvGrpSpPr>
          <p:grpSpPr>
            <a:xfrm>
              <a:off x="154369" y="2404017"/>
              <a:ext cx="1243738" cy="2694469"/>
              <a:chOff x="154369" y="2404017"/>
              <a:chExt cx="1243738" cy="269446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586854" y="3024727"/>
                <a:ext cx="27295" cy="207375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54369" y="2404017"/>
                <a:ext cx="12437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height</a:t>
                </a:r>
                <a:endParaRPr lang="en-US" sz="3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114184" y="6204155"/>
              <a:ext cx="4413893" cy="584775"/>
              <a:chOff x="3114184" y="6204155"/>
              <a:chExt cx="4413893" cy="584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3114184" y="6564573"/>
                <a:ext cx="3025009" cy="12834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210665" y="6204155"/>
                <a:ext cx="13174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weight</a:t>
                </a:r>
                <a:endParaRPr lang="en-US" sz="32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0" y="5965606"/>
            <a:ext cx="2952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Any concerns?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65728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K-nearest neighbors classification</a:t>
            </a: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</a:t>
            </a:r>
            <a:r>
              <a:rPr lang="en-US" dirty="0" smtClean="0"/>
              <a:t> </a:t>
            </a:r>
            <a:r>
              <a:rPr lang="en-US" dirty="0" smtClean="0"/>
              <a:t>to standardize predictors to have mean 0 and standard deviation of 1 (subtract mean and divide by standard deviation)</a:t>
            </a:r>
          </a:p>
          <a:p>
            <a:r>
              <a:rPr lang="en-US" dirty="0" smtClean="0"/>
              <a:t>Take majority vote among k-nearest neighbors</a:t>
            </a:r>
          </a:p>
          <a:p>
            <a:r>
              <a:rPr lang="en-US" dirty="0" smtClean="0"/>
              <a:t>Ties are broken at random (e.g. 1 red neighbor and 1 blue neighbor when k=2 – choose red or blue at random).</a:t>
            </a:r>
          </a:p>
          <a:p>
            <a:r>
              <a:rPr lang="en-US" dirty="0" smtClean="0"/>
              <a:t>Works for problems with more than 2 classes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1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0" y="2673144"/>
            <a:ext cx="3708615" cy="341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0" y="2673144"/>
            <a:ext cx="3674039" cy="3417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555" y="2168872"/>
            <a:ext cx="85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decision </a:t>
            </a:r>
            <a:r>
              <a:rPr lang="en-US" sz="2400" dirty="0" smtClean="0"/>
              <a:t>boundary (LDA)      15 </a:t>
            </a:r>
            <a:r>
              <a:rPr lang="en-US" sz="2400" dirty="0" smtClean="0"/>
              <a:t>nearest-neighbor boundary      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0723" y="1519084"/>
            <a:ext cx="797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taken from Elements of Statistical Learning – Hastie et al. 2</a:t>
            </a:r>
            <a:r>
              <a:rPr lang="en-US" baseline="30000" dirty="0" smtClean="0"/>
              <a:t>nd</a:t>
            </a:r>
            <a:r>
              <a:rPr lang="en-US" dirty="0" smtClean="0"/>
              <a:t> Ed. pp. 13-17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4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vs. unsupervised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 rot="3524208">
            <a:off x="1845555" y="3065476"/>
            <a:ext cx="3274690" cy="1880176"/>
          </a:xfrm>
          <a:prstGeom prst="ellipse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6" y="2673143"/>
            <a:ext cx="3674039" cy="3417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70" y="2673144"/>
            <a:ext cx="3606721" cy="3417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2211478"/>
            <a:ext cx="810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 nearest-neighbor boundary    1-nearest </a:t>
            </a:r>
            <a:r>
              <a:rPr lang="en-US" sz="2400" smtClean="0"/>
              <a:t>neighbor boundary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562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4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smtClean="0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25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41451" y="5084321"/>
            <a:ext cx="391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Training set error gets better with more complexity – fitting to noise helps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4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Test error goes down 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             to training data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Training set error gets better with more complexity – fitting to noise helps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99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7088" y="4114799"/>
            <a:ext cx="3040912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44410" y="4153577"/>
            <a:ext cx="269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Test error </a:t>
            </a:r>
            <a:r>
              <a:rPr lang="en-US" b="1" smtClean="0">
                <a:solidFill>
                  <a:schemeClr val="bg1">
                    <a:lumMod val="50000"/>
                  </a:schemeClr>
                </a:solidFill>
              </a:rPr>
              <a:t>goes down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then up again when overfitting 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             to training data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358" y="4000705"/>
            <a:ext cx="2603860" cy="183656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48666">
            <a:off x="2006957" y="5191079"/>
            <a:ext cx="427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Training set error gets better with more complexity – fitting to noise helps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70521" y="2466753"/>
            <a:ext cx="304091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7842" y="2505531"/>
            <a:ext cx="23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Fitting increased noise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Low to high complexity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models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0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models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89429" y="4242391"/>
            <a:ext cx="1908543" cy="7868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07126" y="5068711"/>
            <a:ext cx="246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Theoretically best true predictive error level from this simulated data (</a:t>
            </a:r>
            <a:r>
              <a:rPr lang="en-US" b="1" smtClean="0">
                <a:solidFill>
                  <a:srgbClr val="7030A0"/>
                </a:solidFill>
              </a:rPr>
              <a:t>Bayes classifier)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61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77" y="1364631"/>
            <a:ext cx="5883401" cy="52721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58070" y="3731136"/>
            <a:ext cx="1031359" cy="287078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07665" y="2466753"/>
            <a:ext cx="2434856" cy="126438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396" y="1859646"/>
            <a:ext cx="1604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Best predictive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models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89429" y="4242391"/>
            <a:ext cx="1908543" cy="7868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987749" y="2898490"/>
            <a:ext cx="574158" cy="55709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1871330" y="1348391"/>
            <a:ext cx="1200502" cy="1631683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622" y="995299"/>
            <a:ext cx="26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Best linear separating line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07126" y="5068711"/>
            <a:ext cx="246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Theoretically best true predictive error level from this simulated data (</a:t>
            </a:r>
            <a:r>
              <a:rPr lang="en-US" b="1" smtClean="0">
                <a:solidFill>
                  <a:srgbClr val="7030A0"/>
                </a:solidFill>
              </a:rPr>
              <a:t>Bayes classifier)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90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neighbors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technique</a:t>
            </a:r>
          </a:p>
          <a:p>
            <a:r>
              <a:rPr lang="en-US" dirty="0" smtClean="0"/>
              <a:t>No modeling</a:t>
            </a:r>
          </a:p>
          <a:p>
            <a:r>
              <a:rPr lang="en-US" dirty="0" smtClean="0"/>
              <a:t>Has been applied to many machine learning problems successfully</a:t>
            </a:r>
          </a:p>
        </p:txBody>
      </p:sp>
    </p:spTree>
    <p:extLst>
      <p:ext uri="{BB962C8B-B14F-4D97-AF65-F5344CB8AC3E}">
        <p14:creationId xmlns:p14="http://schemas.microsoft.com/office/powerpoint/2010/main" val="100582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16" y="303392"/>
            <a:ext cx="5937755" cy="1188720"/>
          </a:xfrm>
        </p:spPr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5459" y="1505559"/>
            <a:ext cx="8014447" cy="49893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classifiers (and regression approaches) have inbuilt “tuning parameters” (like choosing k for nearest neighbors)</a:t>
            </a:r>
          </a:p>
          <a:p>
            <a:r>
              <a:rPr lang="en-US" altLang="en-US" sz="2400" dirty="0"/>
              <a:t>Some learning schemes operate in two stages:</a:t>
            </a:r>
          </a:p>
          <a:p>
            <a:pPr lvl="1"/>
            <a:r>
              <a:rPr lang="en-US" altLang="en-US" sz="2000" dirty="0"/>
              <a:t>Stage 1: builds the basic structure</a:t>
            </a:r>
          </a:p>
          <a:p>
            <a:pPr lvl="1"/>
            <a:r>
              <a:rPr lang="en-US" altLang="en-US" sz="2000" dirty="0"/>
              <a:t>Stage 2: optimizes parameter settings</a:t>
            </a:r>
          </a:p>
          <a:p>
            <a:r>
              <a:rPr lang="en-US" altLang="en-US" sz="2400" dirty="0"/>
              <a:t>The test data can’t be used for parameter tuning!</a:t>
            </a:r>
          </a:p>
          <a:p>
            <a:r>
              <a:rPr lang="en-US" altLang="en-US" sz="2400" dirty="0"/>
              <a:t>Proper procedure uses three sets: </a:t>
            </a:r>
            <a:r>
              <a:rPr lang="en-US" altLang="en-US" sz="2400" b="1" dirty="0"/>
              <a:t>training data, validation data, and test data</a:t>
            </a:r>
          </a:p>
          <a:p>
            <a:pPr lvl="1"/>
            <a:r>
              <a:rPr lang="en-US" altLang="en-US" sz="2000" dirty="0"/>
              <a:t>Validation data is used to optimize </a:t>
            </a:r>
            <a:r>
              <a:rPr lang="en-US" altLang="en-US" sz="2000" dirty="0" smtClean="0"/>
              <a:t>parameters</a:t>
            </a:r>
          </a:p>
          <a:p>
            <a:r>
              <a:rPr lang="en-US" altLang="en-US" sz="2000" dirty="0"/>
              <a:t>Once evaluation is complete, </a:t>
            </a:r>
            <a:r>
              <a:rPr lang="en-US" altLang="en-US" sz="2000" i="1" dirty="0"/>
              <a:t>all the data</a:t>
            </a:r>
            <a:r>
              <a:rPr lang="en-US" altLang="en-US" sz="2000" dirty="0"/>
              <a:t> can be used to build the final classifier</a:t>
            </a:r>
          </a:p>
          <a:p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8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Train-validate-test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52893" y="2492680"/>
            <a:ext cx="4742852" cy="276123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3164701" y="4773704"/>
            <a:ext cx="569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63354" y="2874102"/>
            <a:ext cx="963062" cy="1060476"/>
            <a:chOff x="325" y="1265"/>
            <a:chExt cx="731" cy="848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619176" y="4833731"/>
            <a:ext cx="15822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694222" y="3933327"/>
            <a:ext cx="109085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3797081" y="4653650"/>
            <a:ext cx="874793" cy="445200"/>
            <a:chOff x="2136" y="2818"/>
            <a:chExt cx="664" cy="356"/>
          </a:xfrm>
        </p:grpSpPr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79369" y="2492680"/>
            <a:ext cx="1417586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436049" y="2912869"/>
            <a:ext cx="1143554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216131" y="4953785"/>
            <a:ext cx="1385967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>
                <a:solidFill>
                  <a:srgbClr val="60C900"/>
                </a:solidFill>
                <a:latin typeface="Arial" charset="0"/>
              </a:rPr>
              <a:t>Validation set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2400575" y="2925374"/>
            <a:ext cx="948570" cy="9904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395305" y="3295540"/>
            <a:ext cx="94857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395305" y="3045428"/>
            <a:ext cx="94857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2395305" y="3175486"/>
            <a:ext cx="94857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395305" y="3425599"/>
            <a:ext cx="94857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395305" y="3795765"/>
            <a:ext cx="94857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2395305" y="3675711"/>
            <a:ext cx="94857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2395305" y="3545653"/>
            <a:ext cx="94857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3201590" y="2920372"/>
            <a:ext cx="0" cy="10004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167336" y="2872851"/>
            <a:ext cx="238460" cy="2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3167336" y="2992905"/>
            <a:ext cx="238460" cy="2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187098" y="3122963"/>
            <a:ext cx="201571" cy="2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3187098" y="3243017"/>
            <a:ext cx="201571" cy="2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3167336" y="3363071"/>
            <a:ext cx="238460" cy="24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2658797" y="4653650"/>
            <a:ext cx="442666" cy="210094"/>
            <a:chOff x="1812" y="2352"/>
            <a:chExt cx="336" cy="168"/>
          </a:xfrm>
        </p:grpSpPr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3981526" y="2921623"/>
            <a:ext cx="442666" cy="350157"/>
            <a:chOff x="2540" y="1303"/>
            <a:chExt cx="336" cy="280"/>
          </a:xfrm>
        </p:grpSpPr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3455860" y="3127965"/>
            <a:ext cx="5309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3607367" y="3753246"/>
            <a:ext cx="1588856" cy="367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661962" y="3752627"/>
            <a:ext cx="150585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dirty="0"/>
              <a:t>Model Builder</a:t>
            </a: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>
            <a:off x="4239748" y="3393084"/>
            <a:ext cx="0" cy="2401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4239748" y="4173434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 flipV="1">
            <a:off x="2026417" y="3440605"/>
            <a:ext cx="366254" cy="125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188318" y="3573165"/>
            <a:ext cx="890602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2848511" y="3993354"/>
            <a:ext cx="0" cy="540242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136889" y="4293488"/>
            <a:ext cx="189714" cy="900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 flipV="1">
            <a:off x="5314794" y="4173434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1267560" y="5734135"/>
            <a:ext cx="442666" cy="210094"/>
            <a:chOff x="1812" y="2352"/>
            <a:chExt cx="336" cy="168"/>
          </a:xfrm>
        </p:grpSpPr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73"/>
          <p:cNvSpPr>
            <a:spLocks noChangeShapeType="1"/>
          </p:cNvSpPr>
          <p:nvPr/>
        </p:nvSpPr>
        <p:spPr bwMode="auto">
          <a:xfrm flipH="1">
            <a:off x="1457274" y="4053381"/>
            <a:ext cx="1119840" cy="15607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" name="Group 74"/>
          <p:cNvGrpSpPr>
            <a:grpSpLocks/>
          </p:cNvGrpSpPr>
          <p:nvPr/>
        </p:nvGrpSpPr>
        <p:grpSpPr bwMode="auto">
          <a:xfrm>
            <a:off x="3797081" y="5614081"/>
            <a:ext cx="822094" cy="445200"/>
            <a:chOff x="2136" y="2818"/>
            <a:chExt cx="664" cy="356"/>
          </a:xfrm>
        </p:grpSpPr>
        <p:sp>
          <p:nvSpPr>
            <p:cNvPr id="77" name="AutoShape 75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2350" y="2864"/>
              <a:ext cx="123" cy="17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en-US" sz="1200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2560" y="2884"/>
              <a:ext cx="123" cy="17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en-US" sz="1200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88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3783907" y="6006757"/>
            <a:ext cx="1395190" cy="3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Final Model</a:t>
            </a:r>
          </a:p>
        </p:txBody>
      </p:sp>
      <p:sp>
        <p:nvSpPr>
          <p:cNvPr id="92" name="Line 90"/>
          <p:cNvSpPr>
            <a:spLocks noChangeShapeType="1"/>
          </p:cNvSpPr>
          <p:nvPr/>
        </p:nvSpPr>
        <p:spPr bwMode="auto">
          <a:xfrm>
            <a:off x="1773464" y="5854189"/>
            <a:ext cx="2023617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91"/>
          <p:cNvSpPr txBox="1">
            <a:spLocks noChangeArrowheads="1"/>
          </p:cNvSpPr>
          <p:nvPr/>
        </p:nvSpPr>
        <p:spPr bwMode="auto">
          <a:xfrm>
            <a:off x="1014608" y="5974243"/>
            <a:ext cx="1555920" cy="3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Final Test Set</a:t>
            </a:r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6136889" y="5373973"/>
            <a:ext cx="189714" cy="900404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95" name="Line 93"/>
          <p:cNvSpPr>
            <a:spLocks noChangeShapeType="1"/>
          </p:cNvSpPr>
          <p:nvPr/>
        </p:nvSpPr>
        <p:spPr bwMode="auto">
          <a:xfrm>
            <a:off x="4555938" y="5854189"/>
            <a:ext cx="1580951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6326603" y="5494027"/>
            <a:ext cx="1501903" cy="2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Final Evaluation</a:t>
            </a:r>
          </a:p>
        </p:txBody>
      </p:sp>
      <p:sp>
        <p:nvSpPr>
          <p:cNvPr id="97" name="Line 95"/>
          <p:cNvSpPr>
            <a:spLocks noChangeShapeType="1"/>
          </p:cNvSpPr>
          <p:nvPr/>
        </p:nvSpPr>
        <p:spPr bwMode="auto">
          <a:xfrm>
            <a:off x="4239748" y="5253919"/>
            <a:ext cx="0" cy="36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96"/>
          <p:cNvSpPr txBox="1">
            <a:spLocks noChangeArrowheads="1"/>
          </p:cNvSpPr>
          <p:nvPr/>
        </p:nvSpPr>
        <p:spPr bwMode="auto">
          <a:xfrm>
            <a:off x="6882570" y="2765302"/>
            <a:ext cx="910365" cy="6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</a:t>
            </a:r>
          </a:p>
          <a:p>
            <a:r>
              <a:rPr lang="en-US" altLang="en-US"/>
              <a:t>Builder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8162" y="1823882"/>
            <a:ext cx="558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this for multiple values of the procedures parameter(s)</a:t>
            </a:r>
            <a:endParaRPr lang="en-US" dirty="0"/>
          </a:p>
        </p:txBody>
      </p:sp>
      <p:sp>
        <p:nvSpPr>
          <p:cNvPr id="101" name="Line 62"/>
          <p:cNvSpPr>
            <a:spLocks noChangeShapeType="1"/>
          </p:cNvSpPr>
          <p:nvPr/>
        </p:nvSpPr>
        <p:spPr bwMode="auto">
          <a:xfrm flipH="1">
            <a:off x="5167817" y="2193214"/>
            <a:ext cx="411786" cy="4795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62"/>
          <p:cNvSpPr>
            <a:spLocks noChangeShapeType="1"/>
          </p:cNvSpPr>
          <p:nvPr/>
        </p:nvSpPr>
        <p:spPr bwMode="auto">
          <a:xfrm flipV="1">
            <a:off x="6210666" y="3653200"/>
            <a:ext cx="1633647" cy="400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9586" y="3663310"/>
            <a:ext cx="2089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best parameter values based </a:t>
            </a:r>
            <a:r>
              <a:rPr lang="en-US" smtClean="0"/>
              <a:t>on validation set results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1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3" y="878101"/>
            <a:ext cx="5937755" cy="118872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85" y="1922929"/>
            <a:ext cx="8135470" cy="4424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 – given set of predictors and some training data, generate a rule (classifier) to predict which category a new instance/observation/subject belongs to</a:t>
            </a:r>
          </a:p>
          <a:p>
            <a:r>
              <a:rPr lang="en-US" dirty="0" smtClean="0"/>
              <a:t>Training data with predictors and outcomes used to develop classifier</a:t>
            </a:r>
          </a:p>
          <a:p>
            <a:r>
              <a:rPr lang="en-US" dirty="0" smtClean="0"/>
              <a:t>Classifier is applied to new data where the outcome (i.e. target group/class) is unknown</a:t>
            </a:r>
          </a:p>
          <a:p>
            <a:r>
              <a:rPr lang="en-US" dirty="0" smtClean="0"/>
              <a:t>Let’s look at a toy example trying to classify 1</a:t>
            </a:r>
            <a:r>
              <a:rPr lang="en-US" baseline="30000" dirty="0" smtClean="0"/>
              <a:t>st</a:t>
            </a:r>
            <a:r>
              <a:rPr lang="en-US" dirty="0" smtClean="0"/>
              <a:t> vs. 6</a:t>
            </a:r>
            <a:r>
              <a:rPr lang="en-US" baseline="30000" dirty="0" smtClean="0"/>
              <a:t>th</a:t>
            </a:r>
            <a:r>
              <a:rPr lang="en-US" dirty="0" smtClean="0"/>
              <a:t> grade girls based on height and weight….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5" y="365125"/>
            <a:ext cx="8739963" cy="6290855"/>
          </a:xfrm>
        </p:spPr>
        <p:txBody>
          <a:bodyPr>
            <a:normAutofit/>
          </a:bodyPr>
          <a:lstStyle/>
          <a:p>
            <a:r>
              <a:rPr lang="en-US" dirty="0" smtClean="0"/>
              <a:t>Warning: IBM Modeler goes against convention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IBM = training/test/validate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convention = training/validate/test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 smtClean="0"/>
              <a:t>We will use convention in the slides but be careful to switch test and validate definitions when working in Modeler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128" y="2480153"/>
            <a:ext cx="7011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what if you don’t have enough data to split 2, let alone 3 ways?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790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r>
              <a:rPr lang="en-US" altLang="en-US" i="1" dirty="0"/>
              <a:t>Cross-validation</a:t>
            </a:r>
            <a:r>
              <a:rPr lang="en-US" altLang="en-US" dirty="0"/>
              <a:t> avoids overlapping test sets</a:t>
            </a:r>
          </a:p>
          <a:p>
            <a:pPr lvl="1"/>
            <a:r>
              <a:rPr lang="en-US" altLang="en-US" dirty="0"/>
              <a:t>First step: data is split into </a:t>
            </a:r>
            <a:r>
              <a:rPr lang="en-US" altLang="en-US" i="1" dirty="0"/>
              <a:t>k</a:t>
            </a:r>
            <a:r>
              <a:rPr lang="en-US" altLang="en-US" dirty="0"/>
              <a:t> subsets of equal size</a:t>
            </a:r>
          </a:p>
          <a:p>
            <a:pPr lvl="1"/>
            <a:r>
              <a:rPr lang="en-US" altLang="en-US" dirty="0"/>
              <a:t>Second step: each subset in turn is used for </a:t>
            </a:r>
            <a:r>
              <a:rPr lang="en-US" altLang="en-US" dirty="0" smtClean="0"/>
              <a:t>validation </a:t>
            </a:r>
            <a:r>
              <a:rPr lang="en-US" altLang="en-US" dirty="0"/>
              <a:t>and the remainder for training</a:t>
            </a:r>
          </a:p>
          <a:p>
            <a:r>
              <a:rPr lang="en-US" altLang="en-US" dirty="0"/>
              <a:t>This is called </a:t>
            </a:r>
            <a:r>
              <a:rPr lang="en-US" altLang="en-US" i="1" dirty="0"/>
              <a:t>k-fold </a:t>
            </a:r>
            <a:r>
              <a:rPr lang="en-US" altLang="en-US" i="1" dirty="0" smtClean="0"/>
              <a:t>cross-validation </a:t>
            </a:r>
            <a:r>
              <a:rPr lang="en-US" altLang="en-US" dirty="0" smtClean="0"/>
              <a:t>(10-fold is common choice, also 5-fold)</a:t>
            </a:r>
            <a:endParaRPr lang="en-US" altLang="en-US" dirty="0"/>
          </a:p>
          <a:p>
            <a:r>
              <a:rPr lang="en-US" altLang="en-US" dirty="0"/>
              <a:t>Often the subsets are stratified before the cross-validation is performed</a:t>
            </a:r>
          </a:p>
          <a:p>
            <a:r>
              <a:rPr lang="en-US" altLang="en-US" dirty="0"/>
              <a:t>The error estimates are averaged to yield an overall error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58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5-fold cross-validation</a:t>
            </a:r>
            <a:endParaRPr lang="en-US" dirty="0"/>
          </a:p>
        </p:txBody>
      </p:sp>
      <p:pic>
        <p:nvPicPr>
          <p:cNvPr id="5" name="Picture 4" descr="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79" y="2487611"/>
            <a:ext cx="3027363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12101" y="2075035"/>
            <a:ext cx="7539038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50000"/>
              </a:spcBef>
              <a:buClr>
                <a:srgbClr val="E2007F"/>
              </a:buClr>
              <a:buFont typeface="Wingdings" charset="2"/>
              <a:buChar char="§"/>
              <a:defRPr sz="2800">
                <a:solidFill>
                  <a:schemeClr val="bg2"/>
                </a:solidFill>
                <a:latin typeface="Tahoma" charset="0"/>
              </a:defRPr>
            </a:lvl1pPr>
            <a:lvl2pPr marL="566738" indent="-225425">
              <a:spcBef>
                <a:spcPct val="50000"/>
              </a:spcBef>
              <a:buClr>
                <a:srgbClr val="00C6BD"/>
              </a:buClr>
              <a:buFont typeface="Wingdings" charset="2"/>
              <a:buChar char="§"/>
              <a:defRPr sz="2400">
                <a:solidFill>
                  <a:schemeClr val="bg2"/>
                </a:solidFill>
                <a:latin typeface="Tahoma" charset="0"/>
              </a:defRPr>
            </a:lvl2pPr>
            <a:lvl3pPr indent="-233363">
              <a:spcBef>
                <a:spcPct val="50000"/>
              </a:spcBef>
              <a:buClr>
                <a:srgbClr val="00B2EB"/>
              </a:buClr>
              <a:buFont typeface="Wingdings" charset="2"/>
              <a:buChar char="§"/>
              <a:defRPr sz="2000">
                <a:solidFill>
                  <a:schemeClr val="bg2"/>
                </a:solidFill>
                <a:latin typeface="Tahoma" charset="0"/>
              </a:defRPr>
            </a:lvl3pPr>
            <a:lvl4pPr marL="1254125" indent="-225425">
              <a:spcBef>
                <a:spcPct val="50000"/>
              </a:spcBef>
              <a:buClr>
                <a:srgbClr val="009999"/>
              </a:buClr>
              <a:buFont typeface="Wingdings" charset="2"/>
              <a:buChar char="§"/>
              <a:defRPr sz="1600">
                <a:solidFill>
                  <a:schemeClr val="bg2"/>
                </a:solidFill>
                <a:latin typeface="Tahoma" charset="0"/>
              </a:defRPr>
            </a:lvl4pPr>
            <a:lvl5pPr marL="1541463" indent="-173038">
              <a:spcBef>
                <a:spcPct val="50000"/>
              </a:spcBef>
              <a:buClr>
                <a:srgbClr val="33CC33"/>
              </a:buClr>
              <a:buFont typeface="Wingdings" charset="2"/>
              <a:buChar char="§"/>
              <a:defRPr sz="1200">
                <a:solidFill>
                  <a:schemeClr val="bg2"/>
                </a:solidFill>
                <a:latin typeface="Tahoma" charset="0"/>
              </a:defRPr>
            </a:lvl5pPr>
            <a:lvl6pPr marL="1998663" indent="-1730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CC33"/>
              </a:buClr>
              <a:buFont typeface="Wingdings" charset="2"/>
              <a:buChar char="§"/>
              <a:defRPr sz="1200">
                <a:solidFill>
                  <a:schemeClr val="bg2"/>
                </a:solidFill>
                <a:latin typeface="Tahoma" charset="0"/>
              </a:defRPr>
            </a:lvl6pPr>
            <a:lvl7pPr marL="2455863" indent="-1730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CC33"/>
              </a:buClr>
              <a:buFont typeface="Wingdings" charset="2"/>
              <a:buChar char="§"/>
              <a:defRPr sz="1200">
                <a:solidFill>
                  <a:schemeClr val="bg2"/>
                </a:solidFill>
                <a:latin typeface="Tahoma" charset="0"/>
              </a:defRPr>
            </a:lvl7pPr>
            <a:lvl8pPr marL="2913063" indent="-1730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CC33"/>
              </a:buClr>
              <a:buFont typeface="Wingdings" charset="2"/>
              <a:buChar char="§"/>
              <a:defRPr sz="1200">
                <a:solidFill>
                  <a:schemeClr val="bg2"/>
                </a:solidFill>
                <a:latin typeface="Tahoma" charset="0"/>
              </a:defRPr>
            </a:lvl8pPr>
            <a:lvl9pPr marL="3370263" indent="-17303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CC33"/>
              </a:buClr>
              <a:buFont typeface="Wingdings" charset="2"/>
              <a:buChar char="§"/>
              <a:defRPr sz="1200">
                <a:solidFill>
                  <a:schemeClr val="bg2"/>
                </a:solidFill>
                <a:latin typeface="Tahoma" charset="0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zh-TW" sz="1900" dirty="0">
                <a:solidFill>
                  <a:schemeClr val="tx1"/>
                </a:solidFill>
                <a:ea typeface="PMingLiU" charset="-120"/>
                <a:cs typeface="Arial" charset="0"/>
              </a:rPr>
              <a:t>Break up data into groups of the same size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zh-TW" sz="1900" dirty="0">
                <a:ea typeface="PMingLiU" charset="-120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1900" dirty="0">
                <a:ea typeface="PMingLiU" charset="-120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TW" sz="1900" dirty="0">
              <a:ea typeface="PMingLiU" charset="-120"/>
              <a:cs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900" dirty="0">
                <a:solidFill>
                  <a:schemeClr val="tx1"/>
                </a:solidFill>
                <a:ea typeface="PMingLiU" charset="-120"/>
                <a:cs typeface="Arial" charset="0"/>
              </a:rPr>
              <a:t>Hold aside one group for testing and use the rest to build model</a:t>
            </a:r>
            <a:r>
              <a:rPr lang="en-US" altLang="zh-TW" sz="1900" dirty="0">
                <a:ea typeface="PMingLiU" charset="-120"/>
                <a:cs typeface="Arial" charset="0"/>
              </a:rPr>
              <a:t/>
            </a:r>
            <a:br>
              <a:rPr lang="en-US" altLang="zh-TW" sz="1900" dirty="0">
                <a:ea typeface="PMingLiU" charset="-120"/>
                <a:cs typeface="Arial" charset="0"/>
              </a:rPr>
            </a:br>
            <a:endParaRPr lang="en-US" altLang="zh-TW" sz="1900" dirty="0">
              <a:ea typeface="PMingLiU" charset="-120"/>
              <a:cs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900" dirty="0">
                <a:ea typeface="PMingLiU" charset="-120"/>
                <a:cs typeface="Arial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TW" sz="1900" dirty="0" smtClean="0">
              <a:solidFill>
                <a:schemeClr val="tx1"/>
              </a:solidFill>
              <a:ea typeface="PMingLiU" charset="-120"/>
              <a:cs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900" dirty="0" smtClean="0">
                <a:solidFill>
                  <a:schemeClr val="tx1"/>
                </a:solidFill>
                <a:ea typeface="PMingLiU" charset="-120"/>
                <a:cs typeface="Arial" charset="0"/>
              </a:rPr>
              <a:t>Repeat</a:t>
            </a:r>
            <a:endParaRPr lang="en-US" altLang="zh-TW" dirty="0">
              <a:solidFill>
                <a:schemeClr val="tx1"/>
              </a:solidFill>
              <a:ea typeface="PMingLiU" charset="-120"/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563654" y="4910136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636873" y="4348715"/>
            <a:ext cx="923605" cy="287079"/>
          </a:xfrm>
          <a:prstGeom prst="line">
            <a:avLst/>
          </a:prstGeom>
          <a:noFill/>
          <a:ln w="41275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38495" y="4451128"/>
            <a:ext cx="1098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1" dirty="0" smtClean="0">
                <a:solidFill>
                  <a:srgbClr val="C00000"/>
                </a:solidFill>
                <a:latin typeface="Tahoma" charset="0"/>
                <a:ea typeface="PMingLiU" charset="-120"/>
              </a:rPr>
              <a:t>Test set</a:t>
            </a:r>
            <a:endParaRPr lang="en-US" altLang="zh-TW" b="1" dirty="0">
              <a:solidFill>
                <a:srgbClr val="C00000"/>
              </a:solidFill>
              <a:latin typeface="Tahoma" charset="0"/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221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662" y="595714"/>
            <a:ext cx="8348373" cy="53518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Another Warning: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IBM text book (</a:t>
            </a:r>
            <a:r>
              <a:rPr lang="en-US" dirty="0" err="1" smtClean="0"/>
              <a:t>Wendler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Gröttrup</a:t>
            </a:r>
            <a:r>
              <a:rPr lang="en-US" dirty="0" smtClean="0"/>
              <a:t>) wrongly considers cross-validation to be a simple </a:t>
            </a:r>
            <a:r>
              <a:rPr lang="en-US" i="1" dirty="0" smtClean="0"/>
              <a:t>train-test-validate</a:t>
            </a:r>
            <a:r>
              <a:rPr lang="en-US" dirty="0" smtClean="0"/>
              <a:t> analysis</a:t>
            </a:r>
            <a:br>
              <a:rPr lang="en-US" dirty="0" smtClean="0"/>
            </a:br>
            <a:r>
              <a:rPr lang="en-US" dirty="0" smtClean="0"/>
              <a:t>(no rotation of dataset)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70C0"/>
                </a:solidFill>
              </a:rPr>
              <a:t>This flies in the face of the definition for cross-validation!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0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56" y="2518390"/>
            <a:ext cx="7886700" cy="1325563"/>
          </a:xfrm>
        </p:spPr>
        <p:txBody>
          <a:bodyPr/>
          <a:lstStyle/>
          <a:p>
            <a:r>
              <a:rPr lang="en-US" dirty="0" smtClean="0"/>
              <a:t>Recursive Partitioning</a:t>
            </a:r>
            <a:br>
              <a:rPr lang="en-US" dirty="0" smtClean="0"/>
            </a:br>
            <a:r>
              <a:rPr lang="en-US" dirty="0" smtClean="0"/>
              <a:t>(Decision </a:t>
            </a:r>
            <a:r>
              <a:rPr lang="en-US" dirty="0"/>
              <a:t>T</a:t>
            </a:r>
            <a:r>
              <a:rPr lang="en-US" dirty="0" smtClean="0"/>
              <a:t>rees)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6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Recursive Partitioning</a:t>
            </a:r>
            <a:endParaRPr lang="en-US" altLang="en-US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Classification based on a series of </a:t>
            </a:r>
            <a:r>
              <a:rPr lang="en-US" altLang="en-US" dirty="0" smtClean="0"/>
              <a:t>binary decision cut-points e.g.,</a:t>
            </a:r>
            <a:endParaRPr lang="en-US" altLang="en-US" dirty="0"/>
          </a:p>
          <a:p>
            <a:pPr lvl="1"/>
            <a:r>
              <a:rPr lang="en-US" altLang="en-US" dirty="0" smtClean="0"/>
              <a:t>Is systolic blood pressure </a:t>
            </a:r>
            <a:r>
              <a:rPr lang="en-US" altLang="en-US" dirty="0"/>
              <a:t>greater that </a:t>
            </a:r>
            <a:r>
              <a:rPr lang="en-US" altLang="en-US" dirty="0" smtClean="0"/>
              <a:t>140?</a:t>
            </a:r>
            <a:endParaRPr lang="en-US" altLang="en-US" dirty="0"/>
          </a:p>
          <a:p>
            <a:pPr lvl="1"/>
            <a:r>
              <a:rPr lang="en-US" altLang="en-US" dirty="0"/>
              <a:t>If yes, is </a:t>
            </a:r>
            <a:r>
              <a:rPr lang="en-US" altLang="en-US" dirty="0" smtClean="0"/>
              <a:t>LDL Cholesterol</a:t>
            </a:r>
            <a:r>
              <a:rPr lang="en-US" altLang="en-US" dirty="0" smtClean="0"/>
              <a:t> greater </a:t>
            </a:r>
            <a:r>
              <a:rPr lang="en-US" altLang="en-US" dirty="0"/>
              <a:t>than </a:t>
            </a:r>
            <a:r>
              <a:rPr lang="en-US" altLang="en-US" dirty="0" smtClean="0"/>
              <a:t>190? </a:t>
            </a:r>
          </a:p>
          <a:p>
            <a:pPr lvl="1"/>
            <a:r>
              <a:rPr lang="en-US" altLang="en-US" dirty="0" smtClean="0"/>
              <a:t>If </a:t>
            </a:r>
            <a:r>
              <a:rPr lang="en-US" altLang="en-US" dirty="0"/>
              <a:t>no, </a:t>
            </a:r>
            <a:r>
              <a:rPr lang="en-US" altLang="en-US" dirty="0" smtClean="0"/>
              <a:t>exercise &gt; 2 times per week</a:t>
            </a:r>
          </a:p>
          <a:p>
            <a:r>
              <a:rPr lang="en-US" altLang="en-US" dirty="0" smtClean="0"/>
              <a:t>At the end of the series of questions a </a:t>
            </a:r>
            <a:r>
              <a:rPr lang="en-US" altLang="en-US" i="1" dirty="0" smtClean="0"/>
              <a:t>decision node </a:t>
            </a:r>
            <a:r>
              <a:rPr lang="en-US" altLang="en-US" dirty="0" smtClean="0"/>
              <a:t>is reached (note that the series of questions may not be the same for every subject – it depends which branch of the tree you go down)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686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752600" y="1524000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81381" y="4387334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48000" y="4343400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ntervention</a:t>
            </a:r>
            <a:endParaRPr lang="en-US" altLang="en-US" dirty="0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4479925" y="4283075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5562600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04125" y="5578475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intervention</a:t>
            </a:r>
            <a:endParaRPr lang="en-US" altLang="en-US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276600" y="990600"/>
            <a:ext cx="1906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dirty="0" smtClean="0"/>
              <a:t>Systolic BP &gt; 140?</a:t>
            </a:r>
            <a:endParaRPr lang="en-US" altLang="en-US" dirty="0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LDL</a:t>
            </a:r>
            <a:r>
              <a:rPr lang="en-US" altLang="en-US" dirty="0" smtClean="0"/>
              <a:t> </a:t>
            </a:r>
            <a:r>
              <a:rPr lang="en-US" altLang="en-US" dirty="0"/>
              <a:t>&gt;</a:t>
            </a:r>
            <a:r>
              <a:rPr lang="en-US" altLang="en-US" dirty="0" smtClean="0"/>
              <a:t> </a:t>
            </a:r>
            <a:r>
              <a:rPr lang="en-US" altLang="en-US" dirty="0" smtClean="0"/>
              <a:t>190?</a:t>
            </a:r>
            <a:endParaRPr lang="en-US" altLang="en-US" dirty="0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267200" y="1447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682206" y="1534556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386509" y="2146637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Exercise &lt; 2 </a:t>
            </a:r>
            <a:r>
              <a:rPr lang="en-US" altLang="en-US" smtClean="0"/>
              <a:t>times per week</a:t>
            </a:r>
            <a:endParaRPr lang="en-US" altLang="en-US" dirty="0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13589" y="3544669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Alcohol &gt; 2 units/day?</a:t>
            </a:r>
            <a:endParaRPr lang="en-US" altLang="en-US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754741" y="1524000"/>
            <a:ext cx="6172200" cy="3962400"/>
            <a:chOff x="1104" y="960"/>
            <a:chExt cx="3888" cy="2496"/>
          </a:xfrm>
        </p:grpSpPr>
        <p:sp>
          <p:nvSpPr>
            <p:cNvPr id="28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itle 1"/>
          <p:cNvSpPr txBox="1">
            <a:spLocks/>
          </p:cNvSpPr>
          <p:nvPr/>
        </p:nvSpPr>
        <p:spPr>
          <a:xfrm>
            <a:off x="80086" y="30425"/>
            <a:ext cx="5038808" cy="8507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Risk of heart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74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1752600" y="1524000"/>
            <a:ext cx="6172200" cy="3962400"/>
            <a:chOff x="1104" y="960"/>
            <a:chExt cx="3888" cy="2496"/>
          </a:xfrm>
        </p:grpSpPr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81381" y="4387334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048000" y="4343400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ntervention</a:t>
            </a:r>
            <a:endParaRPr lang="en-US" altLang="en-US" dirty="0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248400" y="5562600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04125" y="5578475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intervention</a:t>
            </a:r>
            <a:endParaRPr lang="en-US" altLang="en-US" dirty="0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3276600" y="990600"/>
            <a:ext cx="1906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dirty="0" smtClean="0"/>
              <a:t>Systolic BP &gt; 140?</a:t>
            </a:r>
            <a:endParaRPr lang="en-US" altLang="en-US" dirty="0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6019800" y="2438400"/>
            <a:ext cx="1202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LDL</a:t>
            </a:r>
            <a:r>
              <a:rPr lang="en-US" altLang="en-US" dirty="0" smtClean="0"/>
              <a:t> </a:t>
            </a:r>
            <a:r>
              <a:rPr lang="en-US" altLang="en-US" dirty="0"/>
              <a:t>&gt;</a:t>
            </a:r>
            <a:r>
              <a:rPr lang="en-US" altLang="en-US" dirty="0" smtClean="0"/>
              <a:t> </a:t>
            </a:r>
            <a:r>
              <a:rPr lang="en-US" altLang="en-US" dirty="0" smtClean="0"/>
              <a:t>190?</a:t>
            </a:r>
            <a:endParaRPr lang="en-US" altLang="en-US" dirty="0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267200" y="1447800"/>
            <a:ext cx="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701256" y="1565381"/>
            <a:ext cx="143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      Yes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386509" y="2146637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Exercise &lt; 2 times per week</a:t>
            </a:r>
            <a:endParaRPr lang="en-US" altLang="en-US" dirty="0"/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7113589" y="3544669"/>
            <a:ext cx="162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Alcohol &gt; 2 units/day?</a:t>
            </a:r>
            <a:endParaRPr lang="en-US" altLang="en-US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754741" y="1524000"/>
            <a:ext cx="6172200" cy="3962400"/>
            <a:chOff x="1104" y="960"/>
            <a:chExt cx="3888" cy="2496"/>
          </a:xfrm>
        </p:grpSpPr>
        <p:sp>
          <p:nvSpPr>
            <p:cNvPr id="28" name="Line 2"/>
            <p:cNvSpPr>
              <a:spLocks noChangeShapeType="1"/>
            </p:cNvSpPr>
            <p:nvPr/>
          </p:nvSpPr>
          <p:spPr bwMode="auto">
            <a:xfrm>
              <a:off x="1728" y="960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744" y="960"/>
              <a:ext cx="0" cy="9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1104" y="1920"/>
              <a:ext cx="134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2976" y="1920"/>
              <a:ext cx="14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1104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448" y="192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2976" y="1920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4464" y="1920"/>
              <a:ext cx="0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272" y="264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427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992" y="2640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462670" y="4267200"/>
            <a:ext cx="9937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47715" y="4267200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83726" y="4267200"/>
            <a:ext cx="12814" cy="1664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3568411" y="5917382"/>
            <a:ext cx="942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monitor</a:t>
            </a:r>
            <a:endParaRPr lang="en-US" altLang="en-US" dirty="0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4933525" y="5931932"/>
            <a:ext cx="1340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intervention</a:t>
            </a:r>
            <a:endParaRPr lang="en-US" altLang="en-US" dirty="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4768643" y="3390253"/>
            <a:ext cx="14709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Exercise &lt; 3 times per week</a:t>
            </a:r>
            <a:endParaRPr lang="en-US" alt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0086" y="30425"/>
            <a:ext cx="5038808" cy="8507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Risk of heart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508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98" y="1587086"/>
            <a:ext cx="7886700" cy="51118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Greedy algorithmic approach</a:t>
            </a:r>
          </a:p>
          <a:p>
            <a:r>
              <a:rPr lang="en-US" dirty="0" smtClean="0"/>
              <a:t>Start with first best split on a single variable (based on </a:t>
            </a:r>
            <a:r>
              <a:rPr lang="en-US" i="1" dirty="0" smtClean="0"/>
              <a:t>Gini Index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Gini Index</a:t>
            </a:r>
            <a:r>
              <a:rPr lang="en-US" dirty="0" smtClean="0"/>
              <a:t> is related to classification error, but penalizes errors more as the proportion of observations in a node is further from 0.5 – favors </a:t>
            </a:r>
            <a:r>
              <a:rPr lang="en-US" i="1" dirty="0" smtClean="0"/>
              <a:t>pure nodes 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pure node </a:t>
            </a:r>
            <a:r>
              <a:rPr lang="en-US" dirty="0" smtClean="0"/>
              <a:t>is a decision node where all of the observed data is of a single class</a:t>
            </a:r>
          </a:p>
          <a:p>
            <a:r>
              <a:rPr lang="en-US" dirty="0" smtClean="0"/>
              <a:t>Then for each branch look for the best split on a single variable for the observations within that branch</a:t>
            </a:r>
          </a:p>
          <a:p>
            <a:r>
              <a:rPr lang="en-US" dirty="0" smtClean="0"/>
              <a:t>Keep going </a:t>
            </a:r>
            <a:r>
              <a:rPr lang="en-US" dirty="0" err="1" smtClean="0"/>
              <a:t>untill</a:t>
            </a:r>
            <a:r>
              <a:rPr lang="en-US" dirty="0" smtClean="0"/>
              <a:t> each branch is pure or has less than e.g. 5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2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98" y="1587086"/>
            <a:ext cx="7886700" cy="511188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Full tree after growing is too complex</a:t>
            </a:r>
          </a:p>
          <a:p>
            <a:r>
              <a:rPr lang="en-US" dirty="0" smtClean="0"/>
              <a:t>Goal is to find the sub-tree (contained in the fully grown tree) that minimizes a cost-complexity criterion. </a:t>
            </a:r>
          </a:p>
          <a:p>
            <a:r>
              <a:rPr lang="en-US" dirty="0" smtClean="0"/>
              <a:t>The cost-complexity criterion is a trade-off between the classification error rate and the complexity (size) of the tree</a:t>
            </a:r>
          </a:p>
          <a:p>
            <a:r>
              <a:rPr lang="en-US" dirty="0" smtClean="0"/>
              <a:t>The best balance (weighting) for the trade-off is determined via cross-validation to minimize the classification error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12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Recursive Partitioning</a:t>
            </a:r>
            <a:endParaRPr lang="en-US" altLang="en-US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832112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Recursive partitioning methods are a very popular classification approach and come in many flavors: Classification and Regression Trees (CART), C5.0, Random Forests…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Partitioning on cut-points approach is very popular in medicine because mimics decision approach of clinicians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4179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92" y="2857603"/>
            <a:ext cx="7886700" cy="1325563"/>
          </a:xfrm>
        </p:spPr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82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6401"/>
          </a:xfrm>
        </p:spPr>
        <p:txBody>
          <a:bodyPr>
            <a:normAutofit/>
          </a:bodyPr>
          <a:lstStyle/>
          <a:p>
            <a:r>
              <a:rPr lang="en-US" dirty="0" smtClean="0"/>
              <a:t>Idea is to generate a (non-linear) hyper-plane that optimally separates points from different classes</a:t>
            </a:r>
          </a:p>
          <a:p>
            <a:r>
              <a:rPr lang="en-US" dirty="0" smtClean="0"/>
              <a:t>Developed in computer science community in </a:t>
            </a:r>
            <a:r>
              <a:rPr lang="en-US" dirty="0" smtClean="0"/>
              <a:t>1990s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1383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5208" y="133419"/>
            <a:ext cx="5937755" cy="1188720"/>
          </a:xfrm>
        </p:spPr>
        <p:txBody>
          <a:bodyPr/>
          <a:lstStyle/>
          <a:p>
            <a:r>
              <a:rPr lang="en-US" dirty="0" smtClean="0"/>
              <a:t>Maximizing margins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092036" y="3851564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89216" y="2489386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37163" y="3170475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82291" y="3045784"/>
            <a:ext cx="630381" cy="76200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47999" y="3851564"/>
            <a:ext cx="630381" cy="762000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586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31" y="355092"/>
            <a:ext cx="688004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</a:t>
            </a:r>
            <a:r>
              <a:rPr lang="en-US" dirty="0" smtClean="0"/>
              <a:t>usually we have </a:t>
            </a:r>
            <a:r>
              <a:rPr lang="en-US" dirty="0" smtClean="0"/>
              <a:t>overlapping </a:t>
            </a:r>
            <a:r>
              <a:rPr lang="en-US" dirty="0" smtClean="0"/>
              <a:t>data…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71231" y="3203101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128" y="2771374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48672" y="3022991"/>
            <a:ext cx="2757055" cy="224443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27238" y="3435909"/>
            <a:ext cx="170276" cy="26817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80872" y="3662070"/>
            <a:ext cx="170276" cy="268171"/>
          </a:xfrm>
          <a:prstGeom prst="straightConnector1">
            <a:avLst/>
          </a:prstGeom>
          <a:ln w="508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n-US" dirty="0" smtClean="0"/>
              <a:t>linearity is </a:t>
            </a:r>
            <a:r>
              <a:rPr lang="en-US" dirty="0" smtClean="0"/>
              <a:t>limited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2365095"/>
            <a:ext cx="7700211" cy="3897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59330" y="1690689"/>
            <a:ext cx="650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ISLR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71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decision boundary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" y="2226602"/>
            <a:ext cx="7676147" cy="38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18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30" y="188146"/>
            <a:ext cx="7886700" cy="1325563"/>
          </a:xfrm>
        </p:spPr>
        <p:txBody>
          <a:bodyPr/>
          <a:lstStyle/>
          <a:p>
            <a:r>
              <a:rPr lang="en-US" smtClean="0"/>
              <a:t>3 predictor - non-linear </a:t>
            </a:r>
            <a:r>
              <a:rPr lang="en-US" dirty="0" smtClean="0"/>
              <a:t>decision boundary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02" y="1513709"/>
            <a:ext cx="6398957" cy="52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06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Considered one of the best “out of the box” </a:t>
            </a:r>
            <a:r>
              <a:rPr lang="en-US" dirty="0" smtClean="0"/>
              <a:t>classifiers</a:t>
            </a:r>
          </a:p>
          <a:p>
            <a:r>
              <a:rPr lang="en-US" dirty="0" smtClean="0"/>
              <a:t>Has gained massive popularity</a:t>
            </a:r>
          </a:p>
          <a:p>
            <a:r>
              <a:rPr lang="en-US" dirty="0" smtClean="0"/>
              <a:t>Solved a lot of tough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62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685" y="2432465"/>
            <a:ext cx="7886700" cy="1325563"/>
          </a:xfrm>
        </p:spPr>
        <p:txBody>
          <a:bodyPr/>
          <a:lstStyle/>
          <a:p>
            <a:r>
              <a:rPr lang="en-US" smtClean="0"/>
              <a:t>Discriminant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990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charset="0"/>
              </a:rPr>
              <a:t>Linear discriminant analysis (LDA)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153400" cy="46652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2800" dirty="0" smtClean="0">
                <a:latin typeface="Arial" charset="0"/>
              </a:rPr>
              <a:t>Consider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smtClean="0">
                <a:latin typeface="Arial" charset="0"/>
              </a:rPr>
              <a:t>2 or more </a:t>
            </a:r>
            <a:r>
              <a:rPr lang="en-US" altLang="en-US" sz="2800" dirty="0" smtClean="0">
                <a:latin typeface="Arial" charset="0"/>
              </a:rPr>
              <a:t>classes </a:t>
            </a:r>
            <a:r>
              <a:rPr lang="en-US" altLang="en-US" sz="2800" dirty="0">
                <a:latin typeface="Arial" charset="0"/>
              </a:rPr>
              <a:t>with correct class known for each </a:t>
            </a:r>
            <a:r>
              <a:rPr lang="en-US" altLang="en-US" sz="2800" dirty="0" smtClean="0">
                <a:latin typeface="Arial" charset="0"/>
              </a:rPr>
              <a:t>subject.</a:t>
            </a:r>
            <a:endParaRPr lang="en-US" altLang="en-US" sz="2800" dirty="0">
              <a:latin typeface="Arial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2800" dirty="0">
                <a:latin typeface="Arial" charset="0"/>
              </a:rPr>
              <a:t>Objective: find a linear combination                     </a:t>
            </a:r>
          </a:p>
          <a:p>
            <a:pPr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altLang="en-US" sz="2800" dirty="0">
                <a:latin typeface="Arial" charset="0"/>
              </a:rPr>
              <a:t>                                               of the variables that maximizes the ratio of the between-class to within-class variance – this is the first linear discriminant function.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en-US" sz="2800" dirty="0">
                <a:latin typeface="Arial" charset="0"/>
              </a:rPr>
              <a:t>The 2</a:t>
            </a:r>
            <a:r>
              <a:rPr lang="en-US" altLang="en-US" sz="2800" baseline="30000" dirty="0">
                <a:latin typeface="Arial" charset="0"/>
              </a:rPr>
              <a:t>nd</a:t>
            </a:r>
            <a:r>
              <a:rPr lang="en-US" altLang="en-US" sz="2800" dirty="0">
                <a:latin typeface="Arial" charset="0"/>
              </a:rPr>
              <a:t> linear discriminant finds the best linear combination </a:t>
            </a:r>
            <a:r>
              <a:rPr lang="en-US" altLang="en-US" sz="2800" i="1" dirty="0" smtClean="0">
                <a:latin typeface="Arial" charset="0"/>
              </a:rPr>
              <a:t>orthogonal (perpendicular)</a:t>
            </a:r>
            <a:r>
              <a:rPr lang="en-US" altLang="en-US" sz="2800" dirty="0" smtClean="0">
                <a:latin typeface="Arial" charset="0"/>
              </a:rPr>
              <a:t> </a:t>
            </a:r>
            <a:r>
              <a:rPr lang="en-US" altLang="en-US" sz="2800" dirty="0">
                <a:latin typeface="Arial" charset="0"/>
              </a:rPr>
              <a:t>to the first to maximize the same ratio etc</a:t>
            </a:r>
            <a:r>
              <a:rPr lang="en-US" altLang="en-US" sz="2800" dirty="0" smtClean="0">
                <a:latin typeface="Arial" charset="0"/>
              </a:rPr>
              <a:t>.</a:t>
            </a:r>
            <a:endParaRPr lang="en-US" altLang="en-US" sz="2800" dirty="0">
              <a:latin typeface="Arial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03000"/>
              </p:ext>
            </p:extLst>
          </p:nvPr>
        </p:nvGraphicFramePr>
        <p:xfrm>
          <a:off x="836612" y="3448038"/>
          <a:ext cx="35448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1346040" imgH="241200" progId="Equation.DSMT4">
                  <p:embed/>
                </p:oleObj>
              </mc:Choice>
              <mc:Fallback>
                <p:oleObj name="Equation" r:id="rId3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3448038"/>
                        <a:ext cx="35448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4738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381" y="375065"/>
            <a:ext cx="7886700" cy="1325563"/>
          </a:xfrm>
        </p:spPr>
        <p:txBody>
          <a:bodyPr/>
          <a:lstStyle/>
          <a:p>
            <a:r>
              <a:rPr lang="en-US" altLang="en-US" b="1">
                <a:latin typeface="Arial" charset="0"/>
              </a:rPr>
              <a:t>Discriminant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81" y="5045904"/>
            <a:ext cx="8184874" cy="16133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Gaussian (normal) probability densities: </a:t>
            </a:r>
            <a:r>
              <a:rPr lang="en-US" dirty="0" smtClean="0"/>
              <a:t>linear discriminant analysis (LDA) </a:t>
            </a:r>
            <a:r>
              <a:rPr lang="en-US" dirty="0"/>
              <a:t>based on assuming within-class </a:t>
            </a:r>
            <a:r>
              <a:rPr lang="en-US" dirty="0" err="1"/>
              <a:t>covariances</a:t>
            </a:r>
            <a:r>
              <a:rPr lang="en-US" dirty="0"/>
              <a:t> are </a:t>
            </a:r>
            <a:r>
              <a:rPr lang="en-US" dirty="0" smtClean="0"/>
              <a:t>equal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Provides the probability of belonging to each class, not just a classification.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52" y="1821105"/>
            <a:ext cx="6524557" cy="29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58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charset="0"/>
              </a:rPr>
              <a:t>Discriminant analysis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altLang="en-US" sz="2800" dirty="0" smtClean="0">
                <a:latin typeface="Arial" charset="0"/>
              </a:rPr>
              <a:t>Long standing method (goes back to Ronald Fisher – see lab)</a:t>
            </a:r>
          </a:p>
          <a:p>
            <a:r>
              <a:rPr lang="en-US" altLang="en-US" sz="2800" dirty="0" smtClean="0">
                <a:latin typeface="Arial" charset="0"/>
              </a:rPr>
              <a:t>We </a:t>
            </a:r>
            <a:r>
              <a:rPr lang="en-US" altLang="en-US" sz="2800" dirty="0">
                <a:latin typeface="Arial" charset="0"/>
              </a:rPr>
              <a:t>are more interested in summary patterns of what is important in determining classification </a:t>
            </a:r>
            <a:endParaRPr lang="en-US" altLang="en-US" sz="2800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Can extend to quadratic discriminant analysis (QDA) and more complex non-linear forms</a:t>
            </a:r>
            <a:endParaRPr lang="en-US" alt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07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Monday’s lecture – clustering and data reduction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K-means clustering</a:t>
            </a:r>
          </a:p>
          <a:p>
            <a:pPr lvl="1"/>
            <a:r>
              <a:rPr lang="en-US" dirty="0" err="1" smtClean="0"/>
              <a:t>Kohonen</a:t>
            </a:r>
            <a:endParaRPr lang="en-US" dirty="0" smtClean="0"/>
          </a:p>
          <a:p>
            <a:r>
              <a:rPr lang="en-US" dirty="0" smtClean="0"/>
              <a:t>Data reduction</a:t>
            </a:r>
          </a:p>
          <a:p>
            <a:pPr lvl="1"/>
            <a:r>
              <a:rPr lang="en-US" dirty="0" smtClean="0"/>
              <a:t>Principal components analysis (PCA)</a:t>
            </a:r>
          </a:p>
          <a:p>
            <a:r>
              <a:rPr lang="en-US" dirty="0" smtClean="0"/>
              <a:t>Neural Networks (Neural Nets)</a:t>
            </a:r>
          </a:p>
          <a:p>
            <a:r>
              <a:rPr lang="en-US" dirty="0" smtClean="0"/>
              <a:t>Bayesian Networks (Bayes Nets) – causal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4861569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85" y="2084596"/>
            <a:ext cx="78867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Note: HW #4 will be up some time tomorrow </a:t>
            </a:r>
            <a:br>
              <a:rPr lang="en-US" dirty="0" smtClean="0"/>
            </a:br>
            <a:r>
              <a:rPr lang="en-US" b="0" dirty="0" smtClean="0"/>
              <a:t>– due 11.55pm on Thursday August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630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9144000" cy="378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7" y="1049482"/>
            <a:ext cx="13716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9" y="1049482"/>
            <a:ext cx="45847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6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1993" y="3916487"/>
            <a:ext cx="321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Classification Rule </a:t>
            </a:r>
            <a:r>
              <a:rPr lang="en-US" dirty="0" smtClean="0"/>
              <a:t>is to predict new data points above the line to be 6</a:t>
            </a:r>
            <a:r>
              <a:rPr lang="en-US" baseline="30000" dirty="0" smtClean="0"/>
              <a:t>th</a:t>
            </a:r>
            <a:r>
              <a:rPr lang="en-US" dirty="0" smtClean="0"/>
              <a:t> grade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30453" y="4083485"/>
            <a:ext cx="162838" cy="1628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 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-2633518" y="3717637"/>
            <a:ext cx="9200573" cy="3435927"/>
          </a:xfrm>
          <a:prstGeom prst="arc">
            <a:avLst>
              <a:gd name="adj1" fmla="val 16200000"/>
              <a:gd name="adj2" fmla="val 103149"/>
            </a:avLst>
          </a:prstGeom>
          <a:ln w="635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Kornak1</Template>
  <TotalTime>3598</TotalTime>
  <Words>2167</Words>
  <Application>Microsoft Macintosh PowerPoint</Application>
  <PresentationFormat>On-screen Show (4:3)</PresentationFormat>
  <Paragraphs>374</Paragraphs>
  <Slides>76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Calibri</vt:lpstr>
      <vt:lpstr>Cambria Math</vt:lpstr>
      <vt:lpstr>PMingLiU</vt:lpstr>
      <vt:lpstr>Tahoma</vt:lpstr>
      <vt:lpstr>Wingdings</vt:lpstr>
      <vt:lpstr>Arial</vt:lpstr>
      <vt:lpstr>Office Theme</vt:lpstr>
      <vt:lpstr>Equation</vt:lpstr>
      <vt:lpstr>Biostat 202: Opportunities and Challenges of “Big Data”. Prediction Algorithms 2: Classification</vt:lpstr>
      <vt:lpstr>Overview</vt:lpstr>
      <vt:lpstr>Supervised vs. unsupervised</vt:lpstr>
      <vt:lpstr>Supervised vs. unsupervised</vt:lpstr>
      <vt:lpstr>Classification</vt:lpstr>
      <vt:lpstr>2D Classification example</vt:lpstr>
      <vt:lpstr>2D Classification example</vt:lpstr>
      <vt:lpstr>2D Classification example</vt:lpstr>
      <vt:lpstr>2D Classification example</vt:lpstr>
      <vt:lpstr>2D Classification example</vt:lpstr>
      <vt:lpstr>PowerPoint Presentation</vt:lpstr>
      <vt:lpstr>2D Classification example</vt:lpstr>
      <vt:lpstr>2D Classification example</vt:lpstr>
      <vt:lpstr>2D Classification example</vt:lpstr>
      <vt:lpstr>2D Classification example</vt:lpstr>
      <vt:lpstr>The trade-off</vt:lpstr>
      <vt:lpstr>Evaluation</vt:lpstr>
      <vt:lpstr>Classifier error rate</vt:lpstr>
      <vt:lpstr>When you have lots of “instances”</vt:lpstr>
      <vt:lpstr>When you have lots of “instances”</vt:lpstr>
      <vt:lpstr>When you have lots of “instances”</vt:lpstr>
      <vt:lpstr>When you have lots of “instances”</vt:lpstr>
      <vt:lpstr>Classification methods</vt:lpstr>
      <vt:lpstr>Logistic Regression</vt:lpstr>
      <vt:lpstr>Binary/flag outcome regression modeling</vt:lpstr>
      <vt:lpstr>Binary/flag outcome regression modeling</vt:lpstr>
      <vt:lpstr>Linear regression?</vt:lpstr>
      <vt:lpstr>Linear regression</vt:lpstr>
      <vt:lpstr>Logistic regression</vt:lpstr>
      <vt:lpstr>Logistic regression for classification</vt:lpstr>
      <vt:lpstr>Logistic regression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K-nearest neighbors classification</vt:lpstr>
      <vt:lpstr>Choice of k</vt:lpstr>
      <vt:lpstr>Choice of k</vt:lpstr>
      <vt:lpstr>Choice of k</vt:lpstr>
      <vt:lpstr>Choice of k</vt:lpstr>
      <vt:lpstr>Choice of k</vt:lpstr>
      <vt:lpstr>Choice of k</vt:lpstr>
      <vt:lpstr>Choice of k</vt:lpstr>
      <vt:lpstr>Choice of k</vt:lpstr>
      <vt:lpstr>Nearest neighbors classifier</vt:lpstr>
      <vt:lpstr>Parameter estimation</vt:lpstr>
      <vt:lpstr>Train-validate-test</vt:lpstr>
      <vt:lpstr>Warning: IBM Modeler goes against convention here:  IBM = training/test/validate convention = training/validate/test  We will use convention in the slides but be careful to switch test and validate definitions when working in Modeler</vt:lpstr>
      <vt:lpstr>PowerPoint Presentation</vt:lpstr>
      <vt:lpstr>Cross-validation</vt:lpstr>
      <vt:lpstr>5-fold cross-validation</vt:lpstr>
      <vt:lpstr>Another Warning: IBM text book (Wendler and Gröttrup) wrongly considers cross-validation to be a simple train-test-validate analysis (no rotation of dataset)  This flies in the face of the definition for cross-validation! </vt:lpstr>
      <vt:lpstr>Recursive Partitioning (Decision Trees)</vt:lpstr>
      <vt:lpstr>Recursive Partitioning</vt:lpstr>
      <vt:lpstr>PowerPoint Presentation</vt:lpstr>
      <vt:lpstr>PowerPoint Presentation</vt:lpstr>
      <vt:lpstr>Growing Trees</vt:lpstr>
      <vt:lpstr>Pruning Trees</vt:lpstr>
      <vt:lpstr>Recursive Partitioning</vt:lpstr>
      <vt:lpstr>Support vector machines</vt:lpstr>
      <vt:lpstr>Support vector machines</vt:lpstr>
      <vt:lpstr>Maximizing margins</vt:lpstr>
      <vt:lpstr>But usually we have overlapping data…</vt:lpstr>
      <vt:lpstr>But linearity is limited</vt:lpstr>
      <vt:lpstr>Non-linear decision boundary</vt:lpstr>
      <vt:lpstr>3 predictor - non-linear decision boundary</vt:lpstr>
      <vt:lpstr>Support Vector Machine</vt:lpstr>
      <vt:lpstr>Discriminant Analysis</vt:lpstr>
      <vt:lpstr>Linear discriminant analysis (LDA)</vt:lpstr>
      <vt:lpstr>Discriminant analysis</vt:lpstr>
      <vt:lpstr>Discriminant analysis</vt:lpstr>
      <vt:lpstr>Monday’s lecture – clustering and data reduction</vt:lpstr>
      <vt:lpstr>Note: HW #4 will be up some time tomorrow  – due 11.55pm on Thursday August 25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Kornak</dc:creator>
  <cp:keywords/>
  <dc:description/>
  <cp:lastModifiedBy>John Kornak</cp:lastModifiedBy>
  <cp:revision>78</cp:revision>
  <cp:lastPrinted>2016-08-18T02:02:32Z</cp:lastPrinted>
  <dcterms:created xsi:type="dcterms:W3CDTF">2016-07-20T10:16:15Z</dcterms:created>
  <dcterms:modified xsi:type="dcterms:W3CDTF">2016-08-18T19:28:54Z</dcterms:modified>
  <cp:category/>
</cp:coreProperties>
</file>