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3" r:id="rId3"/>
  </p:sldMasterIdLst>
  <p:notesMasterIdLst>
    <p:notesMasterId r:id="rId50"/>
  </p:notesMasterIdLst>
  <p:sldIdLst>
    <p:sldId id="256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283" r:id="rId20"/>
    <p:sldId id="284" r:id="rId21"/>
    <p:sldId id="285" r:id="rId22"/>
    <p:sldId id="286" r:id="rId23"/>
    <p:sldId id="287" r:id="rId24"/>
    <p:sldId id="317" r:id="rId25"/>
    <p:sldId id="288" r:id="rId26"/>
    <p:sldId id="289" r:id="rId27"/>
    <p:sldId id="309" r:id="rId28"/>
    <p:sldId id="328" r:id="rId29"/>
    <p:sldId id="331" r:id="rId30"/>
    <p:sldId id="330" r:id="rId31"/>
    <p:sldId id="306" r:id="rId32"/>
    <p:sldId id="307" r:id="rId33"/>
    <p:sldId id="367" r:id="rId34"/>
    <p:sldId id="368" r:id="rId35"/>
    <p:sldId id="292" r:id="rId36"/>
    <p:sldId id="291" r:id="rId37"/>
    <p:sldId id="321" r:id="rId38"/>
    <p:sldId id="361" r:id="rId39"/>
    <p:sldId id="366" r:id="rId40"/>
    <p:sldId id="362" r:id="rId41"/>
    <p:sldId id="294" r:id="rId42"/>
    <p:sldId id="295" r:id="rId43"/>
    <p:sldId id="305" r:id="rId44"/>
    <p:sldId id="316" r:id="rId45"/>
    <p:sldId id="324" r:id="rId46"/>
    <p:sldId id="363" r:id="rId47"/>
    <p:sldId id="364" r:id="rId48"/>
    <p:sldId id="365" r:id="rId49"/>
  </p:sldIdLst>
  <p:sldSz cx="9144000" cy="6858000" type="screen4x3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352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9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3812" cy="3825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896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 smtClean="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21EF224-D273-4B95-9106-C2C75BDE6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40256-8819-4263-ABB4-98A5A79041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6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757D8A-B779-4A47-8C18-59DB6765935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52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C8FABE-F2C0-40ED-B9F0-B80A0456D0A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35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ADB45F-9BBC-44BD-86FC-79EEC09EFFF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995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DAF25A-0C0D-4D40-B6EA-DDCCD6360A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40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ACAF45-A78A-4F94-BAA0-E060E0754E0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66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B1EF11-7238-4322-B7F9-5D95AB0994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00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CC5CC0-7C63-49A0-B14E-8401DD5965E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BD4C36-33AF-4F51-9781-718CF07AFDA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03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0160D0-B74E-4E52-BEF2-DC60210A4C4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50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14E50-181A-4E5F-9A79-F7FE97A43ED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6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3EDF0-AEF8-4435-A9FB-522D845F73BA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7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7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44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F8337E-3464-46E7-B14E-1BD2577CC1D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34709B-5213-487C-A838-4804F609ED08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04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B54F-05A9-4734-90AD-6DFA8192687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99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3EDF0-AEF8-4435-A9FB-522D845F73BA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69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72C1CF-1021-49FE-8179-215F84F7574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78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E36506-8C56-4B4E-A357-703FD123FE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8F6ED7-7A35-4DA4-AE41-E8FA21D121E5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09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A48334-9CB5-498A-B819-C5CD42C8099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59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8D3ABA-23BC-4185-A797-CAA43AAAA5F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026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2FE5D9-D5B8-4526-9A9F-438A0FFEF7A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09D7E6-2C23-42E5-AA68-8465131F9824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1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01937-CA23-4ED3-95CF-53A6463EE00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5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BB9961-CF50-4F09-A638-947DF4CD13C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46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The SNP in ABO is *not* blood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C8D-313F-408F-B220-AFFFB359EC11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573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00638" cy="382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The SNP in ABO is *not* blood type.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C8D-313F-408F-B220-AFFFB359EC11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4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28C3D5-CC86-409A-98FD-8C24BF43802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EBE064-FAE7-4D13-B89E-9A8342D99AD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2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1EA50E-DFA2-4ACF-9F4C-BE9A45A2192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865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8443AD-D0A2-43D7-9902-5B58055EF94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99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95B960-A0E0-4E2A-B359-336B5D99932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55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DE61AB-CB31-4A25-B867-7024A622A1E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018BAA-30A5-4CBB-A471-0CE830CA511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7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3B05-E2E7-4944-B12F-80D2E794B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6563-E159-4337-BAE4-E6039E6BA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7737-FD7A-4B2C-A151-F4018AA05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8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D8B-2DB5-4F55-B840-BADFD2FD5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5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D896-C0B9-4747-8D5C-70DD93CED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49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AD48-F4BA-4AFC-B64A-4A6E1DF75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4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1ABA-1433-41EE-B338-FE4F87A7C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65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E118-8178-42F7-A75B-E549ADC20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5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9B3C-FA54-4511-8DAD-AEF3B8A5B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7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6EA3-05B7-43A7-BEA0-052EBD10B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4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F32F-4039-437B-8902-5CD08067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709D-D776-467B-823B-601F78EA9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5BC0-6753-456A-AB27-8E096B2F2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7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153C-0171-4505-9756-32BB34CB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78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96DB-6F45-4D13-AA32-7AC952FD4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5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AF94-337F-4812-9323-CAE7D5E5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88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DA758EDB-3965-4BF1-AE47-15218F2F0FF3}" type="datetimeFigureOut">
              <a:rPr lang="en-US" altLang="en-US"/>
              <a:pPr>
                <a:defRPr/>
              </a:pPr>
              <a:t>2/4/2019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A67D6EB1-B5D0-4649-A9B5-27F8335AC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7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E9B0457-B23A-415B-9CC0-0C962C097093}" type="datetimeFigureOut">
              <a:rPr lang="en-US" altLang="en-US"/>
              <a:pPr>
                <a:defRPr/>
              </a:pPr>
              <a:t>2/4/2019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2ADE8152-D84E-4EB3-967A-B0601098B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241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61D1454E-A8D1-44DA-B61F-31BB9374F70D}" type="datetimeFigureOut">
              <a:rPr lang="en-US" altLang="en-US"/>
              <a:pPr>
                <a:defRPr/>
              </a:pPr>
              <a:t>2/4/2019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8663C8F3-C791-47EC-94E3-3F6EFC61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099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E317B31F-D961-4334-87AF-15412E606D97}" type="datetimeFigureOut">
              <a:rPr lang="en-US" altLang="en-US"/>
              <a:pPr>
                <a:defRPr/>
              </a:pPr>
              <a:t>2/4/2019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38102276-E11A-4D30-B8D6-DA8BE3E8C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73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BEAA0DC8-69EB-4673-8C8B-F79A012FEF93}" type="datetimeFigureOut">
              <a:rPr lang="en-US" altLang="en-US"/>
              <a:pPr>
                <a:defRPr/>
              </a:pPr>
              <a:t>2/4/2019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3C87D6D-13E5-438A-9F65-5145A3874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06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D31BD8F-BF8B-45D5-838A-5B03ED780D9F}" type="datetimeFigureOut">
              <a:rPr lang="en-US" altLang="en-US"/>
              <a:pPr>
                <a:defRPr/>
              </a:pPr>
              <a:t>2/4/2019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79E0BD58-9506-4B94-AE14-F2FBF31B6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1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D02E-340C-493B-A8DF-5806849CD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1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CEB454FF-389E-4591-A2B5-407D6F44E808}" type="datetimeFigureOut">
              <a:rPr lang="en-US" altLang="en-US"/>
              <a:pPr>
                <a:defRPr/>
              </a:pPr>
              <a:t>2/4/2019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0B862FDF-770D-4F9B-BB23-1C7930BAC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377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42C826E5-63AE-4E82-9583-8CC86EABF6CC}" type="datetimeFigureOut">
              <a:rPr lang="en-US" altLang="en-US"/>
              <a:pPr>
                <a:defRPr/>
              </a:pPr>
              <a:t>2/4/2019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F58F547-5B4F-4DD3-965B-49D3630DF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933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5B5059C-3403-4EDC-B1AB-783A4321FD71}" type="datetimeFigureOut">
              <a:rPr lang="en-US" altLang="en-US"/>
              <a:pPr>
                <a:defRPr/>
              </a:pPr>
              <a:t>2/4/2019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9FF3E937-8105-4CB6-BAA7-95F635934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2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F9561C80-6B13-4137-A27F-F2F7509553D6}" type="datetimeFigureOut">
              <a:rPr lang="en-US" altLang="en-US"/>
              <a:pPr>
                <a:defRPr/>
              </a:pPr>
              <a:t>2/4/2019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D9C1DFB0-60A2-473F-9F3F-4E2DB7090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778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A5BDEC0-D46A-47A8-B4C4-58952EAAE0AF}" type="datetimeFigureOut">
              <a:rPr lang="en-US" altLang="en-US"/>
              <a:pPr>
                <a:defRPr/>
              </a:pPr>
              <a:t>2/4/2019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1BB87380-1EF3-410E-B3A2-08FB3427B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626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B9650E2-9C31-4FCB-A53F-75654692B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8E22-FE61-45DF-9320-4E1090388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F28-95AD-487C-A911-3BFF56D9B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579-3456-4FDE-BB4A-BD06B5D73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AA36-FAF4-40B3-BAED-B02501B36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A9A5-A86D-43D6-938A-1D06CC6B2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8D6-57DE-42DF-95DE-CE56AE42B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FFDDEE-C833-4EE1-BB1F-72D5E70C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1B6C595-B11B-49F2-8D2A-69C6C7967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ClrTx/>
              <a:buSzTx/>
              <a:buFontTx/>
              <a:buNone/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1918465-C7F8-4CA0-BB54-CBC482F36B87}" type="datetimeFigureOut">
              <a:rPr lang="en-US" altLang="en-US"/>
              <a:pPr>
                <a:defRPr/>
              </a:pPr>
              <a:t>2/4/2019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D91F081-FDAA-45A5-B092-E2B99D183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i.ac.uk/gwas/hom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09600" y="461963"/>
            <a:ext cx="65230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/>
              <a:t>Genome-wide association studies (GWAS</a:t>
            </a:r>
            <a:r>
              <a:rPr lang="en-US" altLang="en-US" sz="4400" dirty="0" smtClean="0"/>
              <a:t>) – continued!</a:t>
            </a:r>
            <a:endParaRPr lang="en-US" altLang="en-US" sz="4400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0000" r="15244" b="29999"/>
          <a:stretch>
            <a:fillRect/>
          </a:stretch>
        </p:blipFill>
        <p:spPr bwMode="auto">
          <a:xfrm>
            <a:off x="6950075" y="79375"/>
            <a:ext cx="21034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44" t="20000" r="15244" b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560638"/>
            <a:ext cx="8529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28725"/>
            <a:ext cx="56388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smtClean="0"/>
              <a:t>Control for race/ethnicity/ancestry: Principal Components (PCs) as covariates in regression model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Li et al., Science 2008</a:t>
            </a:r>
          </a:p>
        </p:txBody>
      </p:sp>
    </p:spTree>
    <p:extLst>
      <p:ext uri="{BB962C8B-B14F-4D97-AF65-F5344CB8AC3E}">
        <p14:creationId xmlns:p14="http://schemas.microsoft.com/office/powerpoint/2010/main" val="1253011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PCs pick up fine population structure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5715000" y="6324600"/>
            <a:ext cx="40163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Razib, Current Biology 2008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9825"/>
            <a:ext cx="73914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1409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Adjusting for PC's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01825"/>
            <a:ext cx="7589838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Wang, BMC Proc 2009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101600" y="1174750"/>
            <a:ext cx="8951913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Do not want separate cluster for cases as controls! – Why want individuals from similar population for controls (and randomization). [These look reasonable, but if see a separation…]</a:t>
            </a:r>
          </a:p>
        </p:txBody>
      </p:sp>
    </p:spTree>
    <p:extLst>
      <p:ext uri="{BB962C8B-B14F-4D97-AF65-F5344CB8AC3E}">
        <p14:creationId xmlns:p14="http://schemas.microsoft.com/office/powerpoint/2010/main" val="882524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After run analysis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Assess the fit with Q-Q plot (saw last lecture)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Look at results in Manhattan plots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b="1" u="sng" dirty="0" smtClean="0"/>
              <a:t>Replication</a:t>
            </a:r>
            <a:r>
              <a:rPr lang="en-US" altLang="en-US" dirty="0" smtClean="0"/>
              <a:t> of hits in a separate cohort</a:t>
            </a:r>
          </a:p>
        </p:txBody>
      </p:sp>
    </p:spTree>
    <p:extLst>
      <p:ext uri="{BB962C8B-B14F-4D97-AF65-F5344CB8AC3E}">
        <p14:creationId xmlns:p14="http://schemas.microsoft.com/office/powerpoint/2010/main" val="405349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19275"/>
            <a:ext cx="53435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 err="1"/>
              <a:t>Quantile-quantile</a:t>
            </a:r>
            <a:r>
              <a:rPr lang="en-US" altLang="en-US" sz="3600" dirty="0"/>
              <a:t> (</a:t>
            </a:r>
            <a:r>
              <a:rPr lang="en-US" altLang="en-US" sz="3600" dirty="0" smtClean="0"/>
              <a:t>Q-Q</a:t>
            </a:r>
            <a:r>
              <a:rPr lang="en-US" altLang="en-US" sz="3600" dirty="0"/>
              <a:t>) plot review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5851525" y="1819275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Most SNPs are on the line, but want a few hits off the line (true significant associations!)</a:t>
            </a:r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 flipV="1">
            <a:off x="2468563" y="3011488"/>
            <a:ext cx="3108325" cy="2938462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95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46275"/>
            <a:ext cx="8953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Q-Q plots and PC adjustment recap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34100" y="6384925"/>
            <a:ext cx="2919413" cy="458788"/>
          </a:xfrm>
        </p:spPr>
        <p:txBody>
          <a:bodyPr/>
          <a:lstStyle/>
          <a:p>
            <a:pPr marL="336550" indent="-331788"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smtClean="0"/>
              <a:t>Wang, BMC Proc 2009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352425" y="5121275"/>
            <a:ext cx="76946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Exactly on line if no signal at all.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If don't adjust for PC's, then p-values are all inflated artificially.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Adjusting for PC's fixes the problem.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3251474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06388" y="104775"/>
            <a:ext cx="851535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Manhattan plot example:</a:t>
            </a:r>
            <a:br>
              <a:rPr lang="en-US" altLang="en-US" sz="4000" smtClean="0">
                <a:ea typeface="ＭＳ Ｐゴシック" panose="020B0600070205080204" pitchFamily="34" charset="-128"/>
              </a:rPr>
            </a:br>
            <a:r>
              <a:rPr lang="en-US" altLang="en-US" sz="4000" smtClean="0">
                <a:ea typeface="ＭＳ Ｐゴシック" panose="020B0600070205080204" pitchFamily="34" charset="-128"/>
              </a:rPr>
              <a:t>Kaiser GWAS of Prostate Cancer</a:t>
            </a:r>
          </a:p>
        </p:txBody>
      </p:sp>
      <p:pic>
        <p:nvPicPr>
          <p:cNvPr id="7475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0463"/>
            <a:ext cx="684688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</a:t>
            </a:r>
          </a:p>
        </p:txBody>
      </p:sp>
    </p:spTree>
    <p:extLst>
      <p:ext uri="{BB962C8B-B14F-4D97-AF65-F5344CB8AC3E}">
        <p14:creationId xmlns:p14="http://schemas.microsoft.com/office/powerpoint/2010/main" val="18185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81013"/>
            <a:ext cx="5943600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Replication, Replication, Replication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6425" cy="57642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To replicate in a separate cohort: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Association test for replication sample significant at 0.05/{Number of SNPs replicating} alpha level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genetic model (e.g. additive, dominant)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direction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Sufficient sample size for replication!</a:t>
            </a:r>
          </a:p>
          <a:p>
            <a:pPr marL="1135063" lvl="2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[e.g., do a power calculation]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Non-replications not necessarily a false positive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LD structures, different populations (e.g., flip-flop)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covariates, phenotype definition, underpowered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Winner’s curse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Meta-analysis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Combine multiple studies to increase power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Either combine p-values (Fisher’s test),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or coefficient estimates + standard error (</a:t>
            </a:r>
            <a:r>
              <a:rPr lang="en-US" altLang="en-US" i="1" dirty="0" smtClean="0"/>
              <a:t>much</a:t>
            </a:r>
            <a:r>
              <a:rPr lang="en-US" altLang="en-US" dirty="0" smtClean="0"/>
              <a:t> better)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Analysis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QC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Prostate cancer example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Imputation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Replication &amp; Meta-analysis</a:t>
            </a:r>
          </a:p>
          <a:p>
            <a:pPr marL="514350" indent="-457200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GWAS Limitations</a:t>
            </a:r>
          </a:p>
        </p:txBody>
      </p:sp>
    </p:spTree>
    <p:extLst>
      <p:ext uri="{BB962C8B-B14F-4D97-AF65-F5344CB8AC3E}">
        <p14:creationId xmlns:p14="http://schemas.microsoft.com/office/powerpoint/2010/main" val="491952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Replication &amp; Meta-analysis</a:t>
            </a:r>
          </a:p>
        </p:txBody>
      </p:sp>
      <p:pic>
        <p:nvPicPr>
          <p:cNvPr id="819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814513"/>
            <a:ext cx="901065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Beyond Genotyped SNPs: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of SNP Genotypes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DejaVu Sans" panose="020B0603030804020204" pitchFamily="34" charset="0"/>
              </a:rPr>
              <a:t>Combine data from different platforms (e.g., </a:t>
            </a:r>
            <a:r>
              <a:rPr lang="en-US" altLang="en-US" sz="2400" dirty="0" err="1">
                <a:cs typeface="DejaVu Sans" panose="020B0603030804020204" pitchFamily="34" charset="0"/>
              </a:rPr>
              <a:t>Affy</a:t>
            </a:r>
            <a:r>
              <a:rPr lang="en-US" altLang="en-US" sz="2400" dirty="0">
                <a:cs typeface="DejaVu Sans" panose="020B0603030804020204" pitchFamily="34" charset="0"/>
              </a:rPr>
              <a:t> &amp; </a:t>
            </a:r>
            <a:r>
              <a:rPr lang="en-US" altLang="en-US" sz="2400" dirty="0" err="1">
                <a:cs typeface="DejaVu Sans" panose="020B0603030804020204" pitchFamily="34" charset="0"/>
              </a:rPr>
              <a:t>Illumina</a:t>
            </a:r>
            <a:r>
              <a:rPr lang="en-US" altLang="en-US" sz="2400" dirty="0">
                <a:cs typeface="DejaVu Sans" panose="020B0603030804020204" pitchFamily="34" charset="0"/>
              </a:rPr>
              <a:t>) (for replication / meta-analysis).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Estimate unmeasured or missing genotypes.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Based on measured SNPs and external info (e.g., haplotype structure of </a:t>
            </a:r>
            <a:r>
              <a:rPr lang="en-US" altLang="en-US" sz="2400" dirty="0" err="1"/>
              <a:t>HapMap</a:t>
            </a:r>
            <a:r>
              <a:rPr lang="en-US" altLang="en-US" sz="2400" dirty="0"/>
              <a:t>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Increase GWAS power (impute and analyze all), e.g. Sick sinus syndrome, most significant was 1000 Genomes imputed SNP (Holm et al., Nature Genetics, 2011)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/>
              <a:t>HapMap</a:t>
            </a:r>
            <a:r>
              <a:rPr lang="en-US" altLang="en-US" sz="2400" dirty="0"/>
              <a:t> as reference, now 1000 Genomes Project; UK10K, Haplotype reference consortium?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Hybrid sequencing/genotyping approaches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2133600"/>
            <a:ext cx="5330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chemeClr val="tx1"/>
                </a:solidFill>
              </a:rPr>
              <a:t>Class Exercise!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How would you fill in the remaining genotypes of this study sample individual, given the reference haplotypes?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71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05050"/>
            <a:ext cx="282575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944688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373313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9425"/>
            <a:ext cx="2909887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Application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7"/>
          <a:stretch>
            <a:fillRect/>
          </a:stretch>
        </p:blipFill>
        <p:spPr bwMode="auto">
          <a:xfrm>
            <a:off x="533400" y="1058863"/>
            <a:ext cx="85344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01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17367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8069" name="Line 4"/>
          <p:cNvSpPr>
            <a:spLocks noChangeShapeType="1"/>
          </p:cNvSpPr>
          <p:nvPr/>
        </p:nvSpPr>
        <p:spPr bwMode="auto">
          <a:xfrm>
            <a:off x="1181100" y="5689600"/>
            <a:ext cx="7162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3716338" y="5881688"/>
            <a:ext cx="22812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Chromosomal Position</a:t>
            </a:r>
          </a:p>
        </p:txBody>
      </p:sp>
      <p:sp>
        <p:nvSpPr>
          <p:cNvPr id="88071" name="Text Box 6"/>
          <p:cNvSpPr txBox="1">
            <a:spLocks noChangeArrowheads="1"/>
          </p:cNvSpPr>
          <p:nvPr/>
        </p:nvSpPr>
        <p:spPr bwMode="auto">
          <a:xfrm>
            <a:off x="4324350" y="6140450"/>
            <a:ext cx="4664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Marchini Nature Genetics2007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http://www.stats.ox.ac.uk/~marchini/#software</a:t>
            </a:r>
          </a:p>
        </p:txBody>
      </p:sp>
      <p:sp>
        <p:nvSpPr>
          <p:cNvPr id="88072" name="Text Box 7"/>
          <p:cNvSpPr txBox="1">
            <a:spLocks noChangeArrowheads="1"/>
          </p:cNvSpPr>
          <p:nvPr/>
        </p:nvSpPr>
        <p:spPr bwMode="auto">
          <a:xfrm>
            <a:off x="1871663" y="669925"/>
            <a:ext cx="624363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TCF7L2</a:t>
            </a:r>
            <a:r>
              <a:rPr lang="en-US" altLang="en-US" sz="2400"/>
              <a:t> gene region &amp; T2D from the WTCCC data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Observed genotypes black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genotypes red.  </a:t>
            </a:r>
          </a:p>
        </p:txBody>
      </p:sp>
      <p:sp>
        <p:nvSpPr>
          <p:cNvPr id="88073" name="Text Box 8"/>
          <p:cNvSpPr txBox="1">
            <a:spLocks noChangeArrowheads="1"/>
          </p:cNvSpPr>
          <p:nvPr/>
        </p:nvSpPr>
        <p:spPr bwMode="auto">
          <a:xfrm>
            <a:off x="6035675" y="1738313"/>
            <a:ext cx="25606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SNP more significant than typed SNP!</a:t>
            </a:r>
          </a:p>
        </p:txBody>
      </p:sp>
      <p:sp>
        <p:nvSpPr>
          <p:cNvPr id="88074" name="Line 9"/>
          <p:cNvSpPr>
            <a:spLocks noChangeShapeType="1"/>
          </p:cNvSpPr>
          <p:nvPr/>
        </p:nvSpPr>
        <p:spPr bwMode="auto">
          <a:xfrm flipH="1" flipV="1">
            <a:off x="4841875" y="1641475"/>
            <a:ext cx="1198563" cy="466725"/>
          </a:xfrm>
          <a:prstGeom prst="line">
            <a:avLst/>
          </a:prstGeom>
          <a:noFill/>
          <a:ln w="36720">
            <a:solidFill>
              <a:srgbClr val="00B8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Imputation Application #2 – Do not always see a jet of points, even for common SNP…</a:t>
            </a:r>
          </a:p>
        </p:txBody>
      </p:sp>
      <p:pic>
        <p:nvPicPr>
          <p:cNvPr id="901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00200"/>
            <a:ext cx="8053388" cy="5283200"/>
          </a:xfrm>
        </p:spPr>
      </p:pic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685800" y="3657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(Same SNP as </a:t>
            </a:r>
            <a:r>
              <a:rPr lang="en-US" altLang="en-US" dirty="0" smtClean="0">
                <a:solidFill>
                  <a:schemeClr val="tx1"/>
                </a:solidFill>
              </a:rPr>
              <a:t>4 slides </a:t>
            </a:r>
            <a:r>
              <a:rPr lang="en-US" altLang="en-US" dirty="0">
                <a:solidFill>
                  <a:schemeClr val="tx1"/>
                </a:solidFill>
              </a:rPr>
              <a:t>ago)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LocusZoom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plot: </a:t>
            </a:r>
            <a:r>
              <a:rPr lang="en-US" dirty="0" smtClean="0">
                <a:solidFill>
                  <a:schemeClr val="tx1"/>
                </a:solidFill>
              </a:rPr>
              <a:t>LDL, rs6544713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1"/>
            <a:ext cx="5935185" cy="449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867400"/>
            <a:ext cx="7267575" cy="3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LocusZoom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plot: </a:t>
            </a:r>
            <a:r>
              <a:rPr lang="en-US" dirty="0" smtClean="0">
                <a:solidFill>
                  <a:schemeClr val="tx1"/>
                </a:solidFill>
              </a:rPr>
              <a:t>LDL, rs6544713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29" y="1219200"/>
            <a:ext cx="7817629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 QC – r</a:t>
            </a:r>
            <a:r>
              <a:rPr lang="en-US" baseline="-25000" dirty="0" smtClean="0"/>
              <a:t>info</a:t>
            </a:r>
            <a:r>
              <a:rPr lang="en-US" baseline="30000" dirty="0" smtClean="0"/>
              <a:t>2</a:t>
            </a:r>
            <a:r>
              <a:rPr lang="en-US" dirty="0" smtClean="0"/>
              <a:t>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Similar to pairwise tagging r</a:t>
            </a:r>
            <a:r>
              <a:rPr lang="en-US" baseline="30000" dirty="0" smtClean="0"/>
              <a:t>2</a:t>
            </a:r>
            <a:r>
              <a:rPr lang="en-US" dirty="0" smtClean="0"/>
              <a:t> value, but multi-marker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 smtClean="0"/>
              <a:t> value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More than pairwise </a:t>
            </a:r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 smtClean="0"/>
              <a:t>, why it can beat pairwise tagging r</a:t>
            </a:r>
            <a:r>
              <a:rPr lang="en-US" baseline="30000" dirty="0" smtClean="0"/>
              <a:t>2</a:t>
            </a:r>
            <a:r>
              <a:rPr lang="en-US" dirty="0" smtClean="0"/>
              <a:t> value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Rules of thumb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</a:t>
            </a:r>
            <a:r>
              <a:rPr lang="en-US" baseline="30000" dirty="0"/>
              <a:t>2</a:t>
            </a:r>
            <a:r>
              <a:rPr lang="en-US" dirty="0" smtClean="0"/>
              <a:t>&gt;0.8: very good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0.5&lt;r</a:t>
            </a:r>
            <a:r>
              <a:rPr lang="en-US" baseline="30000" dirty="0"/>
              <a:t>2</a:t>
            </a:r>
            <a:r>
              <a:rPr lang="en-US" dirty="0" smtClean="0"/>
              <a:t>&lt;0.8: not as good, maybe include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0.3&lt;r</a:t>
            </a:r>
            <a:r>
              <a:rPr lang="en-US" baseline="30000" dirty="0"/>
              <a:t>2</a:t>
            </a:r>
            <a:r>
              <a:rPr lang="en-US" dirty="0" smtClean="0"/>
              <a:t>&lt;0.5: not great, maybe include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</a:t>
            </a:r>
            <a:r>
              <a:rPr lang="en-US" baseline="30000" dirty="0"/>
              <a:t>2</a:t>
            </a:r>
            <a:r>
              <a:rPr lang="en-US" dirty="0" smtClean="0"/>
              <a:t>&lt;0.3: probably exclude from analysis</a:t>
            </a:r>
          </a:p>
        </p:txBody>
      </p:sp>
    </p:spTree>
    <p:extLst>
      <p:ext uri="{BB962C8B-B14F-4D97-AF65-F5344CB8AC3E}">
        <p14:creationId xmlns:p14="http://schemas.microsoft.com/office/powerpoint/2010/main" val="2109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Imputation example: How rare can you go?</a:t>
            </a:r>
          </a:p>
        </p:txBody>
      </p:sp>
      <p:pic>
        <p:nvPicPr>
          <p:cNvPr id="91139" name="Picture 2" descr="C:\Users\e750707\Desktop\epiclass\hoxb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352800"/>
            <a:ext cx="6807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1"/>
          <p:cNvSpPr txBox="1">
            <a:spLocks noChangeArrowheads="1"/>
          </p:cNvSpPr>
          <p:nvPr/>
        </p:nvSpPr>
        <p:spPr bwMode="auto">
          <a:xfrm>
            <a:off x="457200" y="160020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G84E example talked about in Austin pg. 62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MAF 0.0034 in European ancestry. r</a:t>
            </a:r>
            <a:r>
              <a:rPr lang="en-US" altLang="en-US" sz="2400" baseline="30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=0.57.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In general, a moving target, still unknown how rare is possible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Steps: Class exercise!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you think about potential QC steps you might take at an individual and SNP level basis? Which one first?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tests have we talked about in this course?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Special chromosomes?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(Could families be problematic? useful?)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HOXB13 G84E (continued)</a:t>
            </a:r>
          </a:p>
        </p:txBody>
      </p:sp>
      <p:pic>
        <p:nvPicPr>
          <p:cNvPr id="93187" name="Picture 2" descr="C:\Users\e750707\Desktop\epiclass\hoxb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502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catalog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www.ebi.ac.uk/gwas/home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QC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Prostate cancer example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Imputation</a:t>
            </a:r>
          </a:p>
          <a:p>
            <a:pPr lvl="1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Replication &amp; Meta-analysis</a:t>
            </a:r>
          </a:p>
          <a:p>
            <a:pPr marL="514350" indent="-457200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FF0000"/>
                </a:solidFill>
              </a:rPr>
              <a:t>GWAS Limitations</a:t>
            </a:r>
          </a:p>
        </p:txBody>
      </p:sp>
    </p:spTree>
    <p:extLst>
      <p:ext uri="{BB962C8B-B14F-4D97-AF65-F5344CB8AC3E}">
        <p14:creationId xmlns:p14="http://schemas.microsoft.com/office/powerpoint/2010/main" val="2777380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Not very predictive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Explain little </a:t>
            </a:r>
            <a:r>
              <a:rPr lang="en-US" altLang="en-US" dirty="0" smtClean="0"/>
              <a:t>heritability, generally, but improving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Focus on common </a:t>
            </a:r>
            <a:r>
              <a:rPr lang="en-US" altLang="en-US" dirty="0" smtClean="0"/>
              <a:t>variation, but getting rarer</a:t>
            </a:r>
            <a:endParaRPr lang="en-US" altLang="en-US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Many associated variants are not causal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606724" y="4343400"/>
            <a:ext cx="3670139" cy="797054"/>
            <a:chOff x="0" y="1419"/>
            <a:chExt cx="5369" cy="116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638"/>
            <a:ext cx="5486400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Not very predictive </a:t>
            </a:r>
          </a:p>
        </p:txBody>
      </p:sp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1588" y="6491288"/>
            <a:ext cx="26733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Witte, Nat Rev Genet 2009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562600" y="1219200"/>
            <a:ext cx="3581400" cy="509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Example: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AUC for Breast Cancer Risk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58%: Gail model (# first degree relatives w bc, age menarche, age first live birth, number of previous biopsies) + age, study, entry year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58.9%: SNPs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61.8%: Combined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Wacholder et al., NEJM 2010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96263" name="Line 6"/>
          <p:cNvSpPr>
            <a:spLocks noChangeShapeType="1"/>
          </p:cNvSpPr>
          <p:nvPr/>
        </p:nvSpPr>
        <p:spPr bwMode="auto">
          <a:xfrm>
            <a:off x="5486400" y="1295400"/>
            <a:ext cx="1588" cy="5562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variant tails </a:t>
            </a:r>
            <a:br>
              <a:rPr lang="en-US" dirty="0" smtClean="0"/>
            </a:br>
            <a:r>
              <a:rPr lang="en-US" dirty="0" smtClean="0"/>
              <a:t>-&gt; More predictive?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3" y="1600201"/>
            <a:ext cx="8541527" cy="5022448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 dirty="0">
                <a:solidFill>
                  <a:schemeClr val="tx1"/>
                </a:solidFill>
              </a:rPr>
              <a:t>Hoffmann et. Al, Cancer Discovery 2015</a:t>
            </a:r>
          </a:p>
        </p:txBody>
      </p:sp>
    </p:spTree>
    <p:extLst>
      <p:ext uri="{BB962C8B-B14F-4D97-AF65-F5344CB8AC3E}">
        <p14:creationId xmlns:p14="http://schemas.microsoft.com/office/powerpoint/2010/main" val="24524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What does it mean to explain little of the heritability, and where is it?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31927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6505575" y="6338888"/>
            <a:ext cx="2073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Visccher, AJHG 2011</a:t>
            </a:r>
          </a:p>
        </p:txBody>
      </p:sp>
    </p:spTree>
    <p:extLst>
      <p:ext uri="{BB962C8B-B14F-4D97-AF65-F5344CB8AC3E}">
        <p14:creationId xmlns:p14="http://schemas.microsoft.com/office/powerpoint/2010/main" val="2705550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18488" cy="1131887"/>
          </a:xfrm>
        </p:spPr>
        <p:txBody>
          <a:bodyPr/>
          <a:lstStyle/>
          <a:p>
            <a:r>
              <a:rPr lang="en-US" dirty="0" smtClean="0"/>
              <a:t>Revised height variance </a:t>
            </a:r>
            <a:r>
              <a:rPr lang="en-US" dirty="0" smtClean="0"/>
              <a:t>explained</a:t>
            </a:r>
            <a:br>
              <a:rPr lang="en-US" dirty="0" smtClean="0"/>
            </a:br>
            <a:r>
              <a:rPr lang="en-US" dirty="0" smtClean="0"/>
              <a:t>(really not very predictive, or?)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81" y="1368425"/>
            <a:ext cx="6105525" cy="54483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3048000" y="4419600"/>
            <a:ext cx="4191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>
            <a:off x="5943600" y="5029200"/>
            <a:ext cx="15240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1600200" y="5257800"/>
            <a:ext cx="38862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219200"/>
            <a:ext cx="5976623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exercise: Where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528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GWAS find more?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Are our analysis methods not creative enough?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Are we missing genetic things?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Where’s the heritability?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6565900" y="6553200"/>
            <a:ext cx="2168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McCarthy et al., 2008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848600" y="3503613"/>
            <a:ext cx="13271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Many more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of these?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95313" y="6248400"/>
            <a:ext cx="3346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See: NEJM, April 30, 2009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7388" y="1050925"/>
            <a:ext cx="79867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Common disease rare variant (CDRV) hypothesis: diseases due 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multiple rare variants with intermediate penetrances (allelic heterogeneity)</a:t>
            </a:r>
          </a:p>
        </p:txBody>
      </p:sp>
      <p:cxnSp>
        <p:nvCxnSpPr>
          <p:cNvPr id="43015" name="AutoShape 7"/>
          <p:cNvCxnSpPr>
            <a:cxnSpLocks noChangeShapeType="1"/>
          </p:cNvCxnSpPr>
          <p:nvPr/>
        </p:nvCxnSpPr>
        <p:spPr bwMode="auto">
          <a:xfrm flipH="1">
            <a:off x="4098925" y="1857375"/>
            <a:ext cx="763588" cy="3175"/>
          </a:xfrm>
          <a:prstGeom prst="straightConnector1">
            <a:avLst/>
          </a:prstGeom>
          <a:noFill/>
          <a:ln w="38160">
            <a:solidFill>
              <a:srgbClr val="8064A2"/>
            </a:solidFill>
            <a:miter lim="800000"/>
            <a:headEnd/>
            <a:tailEnd type="triangle" w="med" len="med"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QC Steps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1838" indent="-27463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000"/>
              <a:t> “garbage rises to the top”</a:t>
            </a:r>
          </a:p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000"/>
              <a:t> Filter SNPs and Individuals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1800"/>
              <a:t>MAF (e.g., 1%, but very sample size dependent!)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1800"/>
              <a:t>Low call rates (means genotype probably didn't work correctly)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Test for HWE among controls &amp; within ethnic groups.  Use conservative alpha-level (10</a:t>
            </a:r>
            <a:r>
              <a:rPr lang="en-US" altLang="en-US" sz="2000" baseline="33000"/>
              <a:t>-6</a:t>
            </a:r>
            <a:r>
              <a:rPr lang="en-US" altLang="en-US" sz="2000"/>
              <a:t>, e.g., but opinions vary) (again, to remove artifacts)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Check for relatedness.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000"/>
              <a:t>MZ twins, or accidentally genotyped same sample twice?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000"/>
              <a:t>Remove first degree, or account for.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Check genotype gender (mislabeled samples)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Filter Mendelian inhertance (family-based, or potentially cryptics, if large enough sample)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plink sofware: pngu.mgh.harvard.edu/~purcell/plink/reference.shtml</a:t>
            </a:r>
          </a:p>
        </p:txBody>
      </p:sp>
    </p:spTree>
    <p:extLst>
      <p:ext uri="{BB962C8B-B14F-4D97-AF65-F5344CB8AC3E}">
        <p14:creationId xmlns:p14="http://schemas.microsoft.com/office/powerpoint/2010/main" val="4094577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Will GWAS results explain </a:t>
            </a:r>
            <a:br>
              <a:rPr lang="en-US" altLang="en-US"/>
            </a:br>
            <a:r>
              <a:rPr lang="en-US" altLang="en-US"/>
              <a:t>more heritability? </a:t>
            </a: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5984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dirty="0"/>
              <a:t>Possibly, if…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 dirty="0"/>
              <a:t>Causal SNPs not yet detected due to power issues – weak effects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3200" dirty="0"/>
              <a:t>Previous GWAS designed/powered for MAF&gt;0.05/0.10; lower MAFs for newer arrays and larger reference panels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More complicated modeling necessary, e.g. gene-gene </a:t>
            </a:r>
            <a:r>
              <a:rPr lang="en-US" altLang="en-US" dirty="0" smtClean="0">
                <a:solidFill>
                  <a:schemeClr val="tx1"/>
                </a:solidFill>
              </a:rPr>
              <a:t>interaction (epistasis), </a:t>
            </a:r>
            <a:r>
              <a:rPr lang="en-US" altLang="en-US" dirty="0">
                <a:solidFill>
                  <a:schemeClr val="tx1"/>
                </a:solidFill>
              </a:rPr>
              <a:t>gene-environment interaction, etc.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271463" y="49339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How much is left to discover?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“Array” </a:t>
            </a:r>
            <a:r>
              <a:rPr lang="en-US" altLang="en-US" sz="4400" dirty="0"/>
              <a:t>heritability</a:t>
            </a: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Compute heritability using </a:t>
            </a:r>
            <a:r>
              <a:rPr lang="en-US" altLang="en-US" b="1" dirty="0"/>
              <a:t>all</a:t>
            </a:r>
            <a:r>
              <a:rPr lang="en-US" altLang="en-US" dirty="0"/>
              <a:t> SNPs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/>
              <a:t>Be careful with QC, esp. case-control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If you adjust for the known hits, how much remains yet to be found?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Restricted to </a:t>
            </a:r>
            <a:r>
              <a:rPr lang="en-US" altLang="en-US" u="sng" dirty="0">
                <a:latin typeface="Arial Narrow" panose="020B0606020202030204" pitchFamily="34" charset="0"/>
              </a:rPr>
              <a:t>narrow</a:t>
            </a:r>
            <a:r>
              <a:rPr lang="en-US" altLang="en-US" dirty="0"/>
              <a:t> sense </a:t>
            </a:r>
            <a:r>
              <a:rPr lang="en-US" altLang="en-US" dirty="0" smtClean="0"/>
              <a:t>heritability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E.g.,</a:t>
            </a:r>
            <a:endParaRPr lang="en-US" altLang="en-US" dirty="0"/>
          </a:p>
        </p:txBody>
      </p:sp>
      <p:sp>
        <p:nvSpPr>
          <p:cNvPr id="106500" name="TextBox 1"/>
          <p:cNvSpPr txBox="1">
            <a:spLocks noChangeArrowheads="1"/>
          </p:cNvSpPr>
          <p:nvPr/>
        </p:nvSpPr>
        <p:spPr bwMode="auto">
          <a:xfrm>
            <a:off x="457200" y="63246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http://www.complextraitgenomics.com/software/gcta/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4495800"/>
            <a:ext cx="45720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Lecture 2: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chemeClr val="bg2"/>
                </a:solidFill>
              </a:rPr>
              <a:t>“Broad sense”: H</a:t>
            </a:r>
            <a:r>
              <a:rPr lang="en-US" baseline="33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=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G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P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=(σ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A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+ 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D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)/σ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P</a:t>
            </a:r>
          </a:p>
          <a:p>
            <a:pPr>
              <a:spcBef>
                <a:spcPts val="800"/>
              </a:spcBef>
              <a:defRPr/>
            </a:pPr>
            <a:r>
              <a:rPr lang="en-US" dirty="0">
                <a:solidFill>
                  <a:schemeClr val="bg2"/>
                </a:solidFill>
              </a:rPr>
              <a:t>“Narrow sense”: h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>
                <a:solidFill>
                  <a:schemeClr val="bg2"/>
                </a:solidFill>
                <a:cs typeface="Arial" charset="0"/>
              </a:rPr>
              <a:t>A </a:t>
            </a:r>
            <a:r>
              <a:rPr lang="en-US" dirty="0">
                <a:solidFill>
                  <a:schemeClr val="bg2"/>
                </a:solidFill>
                <a:cs typeface="Arial" charset="0"/>
              </a:rPr>
              <a:t>/</a:t>
            </a:r>
            <a:r>
              <a:rPr lang="en-US" dirty="0" smtClean="0">
                <a:solidFill>
                  <a:schemeClr val="bg2"/>
                </a:solidFill>
                <a:cs typeface="Arial" charset="0"/>
              </a:rPr>
              <a:t>σ</a:t>
            </a:r>
            <a:r>
              <a:rPr lang="en-US" baseline="33000" dirty="0" smtClean="0">
                <a:solidFill>
                  <a:schemeClr val="bg2"/>
                </a:solidFill>
                <a:cs typeface="Arial" charset="0"/>
              </a:rPr>
              <a:t>2</a:t>
            </a:r>
            <a:r>
              <a:rPr lang="en-US" baseline="-33000" dirty="0" smtClean="0">
                <a:solidFill>
                  <a:schemeClr val="bg2"/>
                </a:solidFill>
                <a:cs typeface="Arial" charset="0"/>
              </a:rPr>
              <a:t>P</a:t>
            </a:r>
            <a:endParaRPr lang="en-US" baseline="-33000" dirty="0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0183"/>
            <a:ext cx="8401189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3276600" y="51054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</a:t>
            </a:r>
            <a:r>
              <a:rPr lang="en-US" dirty="0" err="1" smtClean="0"/>
              <a:t>Biobank</a:t>
            </a:r>
            <a:r>
              <a:rPr lang="en-US" dirty="0" smtClean="0"/>
              <a:t> h</a:t>
            </a:r>
            <a:r>
              <a:rPr lang="en-US" baseline="30000" dirty="0" smtClean="0"/>
              <a:t>2</a:t>
            </a:r>
            <a:r>
              <a:rPr lang="en-US" dirty="0" smtClean="0"/>
              <a:t> for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https://nealelab.github.io/UKBB_ldsc/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3" y="2362200"/>
            <a:ext cx="8691562" cy="35066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7543800" y="5410200"/>
            <a:ext cx="304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But, what about more complicated modeling? Epistasis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Epistasis – </a:t>
            </a:r>
            <a:r>
              <a:rPr lang="en-US" sz="2800" dirty="0" err="1" smtClean="0"/>
              <a:t>snp</a:t>
            </a:r>
            <a:r>
              <a:rPr lang="en-US" sz="2800" dirty="0" smtClean="0"/>
              <a:t> x </a:t>
            </a:r>
            <a:r>
              <a:rPr lang="en-US" sz="2800" dirty="0" err="1" smtClean="0"/>
              <a:t>snp</a:t>
            </a:r>
            <a:r>
              <a:rPr lang="en-US" sz="2800" dirty="0" smtClean="0"/>
              <a:t>, or gene x gene interactions</a:t>
            </a:r>
          </a:p>
          <a:p>
            <a:r>
              <a:rPr lang="en-US" sz="2800" dirty="0" smtClean="0"/>
              <a:t>Very difficult to do genome-wide</a:t>
            </a:r>
          </a:p>
          <a:p>
            <a:pPr lvl="1"/>
            <a:r>
              <a:rPr lang="en-US" sz="2400" dirty="0" smtClean="0"/>
              <a:t>Much less power to detect an interaction than a main effect in general</a:t>
            </a:r>
          </a:p>
          <a:p>
            <a:pPr lvl="1"/>
            <a:r>
              <a:rPr lang="en-US" sz="2400" dirty="0" smtClean="0"/>
              <a:t>Multiple testing burden: Correct for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tests before? Now 10</a:t>
            </a:r>
            <a:r>
              <a:rPr lang="en-US" sz="2400" baseline="30000" dirty="0" smtClean="0"/>
              <a:t>12</a:t>
            </a:r>
            <a:r>
              <a:rPr lang="en-US" sz="2400" dirty="0" smtClean="0"/>
              <a:t> tests!!!</a:t>
            </a:r>
          </a:p>
          <a:p>
            <a:r>
              <a:rPr lang="en-US" sz="2800" dirty="0" smtClean="0"/>
              <a:t>Some argue not worth testing for an interaction unless a main effect…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92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42"/>
            <a:ext cx="5671000" cy="11318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Epistasis </a:t>
            </a:r>
            <a:r>
              <a:rPr lang="en-US" b="1" dirty="0" smtClean="0"/>
              <a:t>in</a:t>
            </a:r>
            <a:br>
              <a:rPr lang="en-US" b="1" dirty="0" smtClean="0"/>
            </a:br>
            <a:r>
              <a:rPr lang="en-US" b="1" dirty="0" smtClean="0"/>
              <a:t>serum </a:t>
            </a:r>
            <a:r>
              <a:rPr lang="en-US" b="1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Serum lipids example</a:t>
            </a:r>
          </a:p>
          <a:p>
            <a:pPr lvl="1"/>
            <a:r>
              <a:rPr lang="en-US" sz="2400" dirty="0" smtClean="0"/>
              <a:t>Tested all pairs of known GWAS hit variants</a:t>
            </a:r>
          </a:p>
          <a:p>
            <a:pPr lvl="1"/>
            <a:r>
              <a:rPr lang="en-US" sz="2400" dirty="0" smtClean="0"/>
              <a:t>Rs2519093 (</a:t>
            </a:r>
            <a:r>
              <a:rPr lang="en-US" sz="2400" i="1" dirty="0" smtClean="0"/>
              <a:t>ABO</a:t>
            </a:r>
            <a:r>
              <a:rPr lang="en-US" sz="2400" dirty="0" smtClean="0"/>
              <a:t>) x rs492602 (</a:t>
            </a:r>
            <a:r>
              <a:rPr lang="en-US" sz="2400" i="1" dirty="0" smtClean="0"/>
              <a:t>FUT2</a:t>
            </a:r>
            <a:r>
              <a:rPr lang="en-US" sz="2400" dirty="0" smtClean="0"/>
              <a:t>): Interaction </a:t>
            </a:r>
            <a:r>
              <a:rPr lang="en-US" sz="2400" i="1" dirty="0" smtClean="0"/>
              <a:t>P</a:t>
            </a:r>
            <a:r>
              <a:rPr lang="en-US" sz="2400" baseline="-25000" dirty="0" smtClean="0"/>
              <a:t>LDL</a:t>
            </a:r>
            <a:r>
              <a:rPr lang="en-US" sz="2400" dirty="0" smtClean="0"/>
              <a:t>=8.1x10</a:t>
            </a:r>
            <a:r>
              <a:rPr lang="en-US" sz="2400" baseline="30000" dirty="0" smtClean="0"/>
              <a:t>-10</a:t>
            </a:r>
          </a:p>
          <a:p>
            <a:pPr lvl="2"/>
            <a:r>
              <a:rPr lang="en-US" sz="2100" dirty="0" smtClean="0"/>
              <a:t>Rs492602 has r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=0.992 with rs601338, a nonsense dominant variant determining </a:t>
            </a:r>
            <a:r>
              <a:rPr lang="en-US" sz="2100" i="1" dirty="0" smtClean="0"/>
              <a:t>FUT2</a:t>
            </a:r>
            <a:r>
              <a:rPr lang="en-US" sz="2100" dirty="0" smtClean="0"/>
              <a:t> non-secretor status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71815"/>
            <a:ext cx="2687632" cy="2517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200" y="4105596"/>
            <a:ext cx="2823033" cy="265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854" y="4081564"/>
            <a:ext cx="2910923" cy="27002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101" y="3655301"/>
            <a:ext cx="8339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Residual LDL by genotype                 ABO locus for secretors (Se/Se or Se/se)           ABO locus plot for non-secretors</a:t>
            </a:r>
            <a:endParaRPr lang="en-US" sz="14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72" y="166240"/>
            <a:ext cx="4038599" cy="15817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12367" y="1827545"/>
            <a:ext cx="251460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" dirty="0">
                <a:solidFill>
                  <a:schemeClr val="tx1"/>
                </a:solidFill>
              </a:rPr>
              <a:t>http://genos.hr/en/laboratories/analytical-dna-laboratory-1/human-dna-analysis-1/secretor-status-dna-test-1/</a:t>
            </a:r>
          </a:p>
        </p:txBody>
      </p:sp>
    </p:spTree>
    <p:extLst>
      <p:ext uri="{BB962C8B-B14F-4D97-AF65-F5344CB8AC3E}">
        <p14:creationId xmlns:p14="http://schemas.microsoft.com/office/powerpoint/2010/main" val="100013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Other things than SNPs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Copy number variants (CNVs)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Epigenetics, e.g., methylation, histone modification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Gene expression (RNA levels) [</a:t>
            </a:r>
            <a:r>
              <a:rPr lang="en-US" altLang="en-US" u="sng" dirty="0" err="1" smtClean="0"/>
              <a:t>eQTLs</a:t>
            </a:r>
            <a:r>
              <a:rPr lang="en-US" altLang="en-US" dirty="0" smtClean="0"/>
              <a:t>! we covered these]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Proteomics (measures of proteins in cells)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dirty="0" smtClean="0"/>
              <a:t> ...</a:t>
            </a:r>
          </a:p>
          <a:p>
            <a:pPr marL="338138" indent="-338138"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5220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Filter for Mendelian inheritance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A|A-----A|A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|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A|T</a:t>
            </a:r>
          </a:p>
        </p:txBody>
      </p:sp>
    </p:spTree>
    <p:extLst>
      <p:ext uri="{BB962C8B-B14F-4D97-AF65-F5344CB8AC3E}">
        <p14:creationId xmlns:p14="http://schemas.microsoft.com/office/powerpoint/2010/main" val="307607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Filter for Mendelian inheritance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A|A-----A|A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|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A|T ← Offspring Genotype not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Possible!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(De novo mutation, but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more likely genotyping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error.)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324600"/>
            <a:ext cx="76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(Don’t usually have relatives, but, you could potentially look at </a:t>
            </a:r>
            <a:r>
              <a:rPr lang="en-US" dirty="0" err="1" smtClean="0">
                <a:solidFill>
                  <a:schemeClr val="tx1"/>
                </a:solidFill>
              </a:rPr>
              <a:t>cryptics</a:t>
            </a:r>
            <a:r>
              <a:rPr lang="en-US" dirty="0" smtClean="0">
                <a:solidFill>
                  <a:schemeClr val="tx1"/>
                </a:solidFill>
              </a:rPr>
              <a:t>…)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0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5075"/>
            <a:ext cx="5449888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504238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Check for relatedness, e.g., HapMap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26163" y="6308725"/>
            <a:ext cx="3292475" cy="766763"/>
          </a:xfrm>
        </p:spPr>
        <p:txBody>
          <a:bodyPr lIns="0" tIns="0" rIns="0" bIns="0" anchor="ctr"/>
          <a:lstStyle/>
          <a:p>
            <a:pPr indent="-333375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800" smtClean="0"/>
              <a:t>Pemberton et al., AJHG 2010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6629400" y="1371600"/>
            <a:ext cx="21336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6035675" y="1554163"/>
            <a:ext cx="28352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Take overall average of all SNPs of how many alleles are shared.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E.g., parent-offspring never shares zero alleles.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HapMap was supposed to be unrelateds (this was a bit of a surprise!)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0208490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GWAS analysis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5013" indent="-27781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Most common approach: Model each SNP separately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Additive coding of SNP most common, just a covariate in a regression framework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Dichotomous phenotype: logistic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Continuous phenotype: linear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Correct for multiple comparisons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e.g.,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, 1 million gives </a:t>
            </a:r>
            <a:r>
              <a:rPr lang="en-US" altLang="en-US" sz="2000" dirty="0">
                <a:latin typeface="Symbol" panose="05050102010706020507" pitchFamily="18" charset="2"/>
              </a:rPr>
              <a:t></a:t>
            </a:r>
            <a:r>
              <a:rPr lang="en-US" altLang="en-US" sz="2000" dirty="0"/>
              <a:t>=5x10</a:t>
            </a:r>
            <a:r>
              <a:rPr lang="en-US" altLang="en-US" sz="2000" baseline="30000" dirty="0"/>
              <a:t>-8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[Often use 5x10</a:t>
            </a:r>
            <a:r>
              <a:rPr lang="en-US" altLang="en-US" sz="2000" baseline="30000" dirty="0"/>
              <a:t>-8</a:t>
            </a:r>
            <a:r>
              <a:rPr lang="en-US" altLang="en-US" sz="2000" dirty="0"/>
              <a:t> for larger GWAS arrays (or imputed SNPs, more later) also, SNPs are correlated, so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 is a little too conservative…]</a:t>
            </a:r>
            <a:endParaRPr lang="en-US" altLang="en-US" sz="2000" baseline="30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Adjust for potential population stratification (details next slides…)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principal components (PC’s), on best performing </a:t>
            </a:r>
            <a:r>
              <a:rPr lang="en-US" altLang="en-US" sz="2000" dirty="0" smtClean="0"/>
              <a:t>SNPs</a:t>
            </a:r>
            <a:endParaRPr lang="en-US" altLang="en-US" sz="2000" dirty="0"/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software usually does LD filter (e.g., </a:t>
            </a:r>
            <a:r>
              <a:rPr lang="en-US" altLang="en-US" sz="2000" dirty="0" err="1"/>
              <a:t>Eigensoft</a:t>
            </a:r>
            <a:r>
              <a:rPr lang="en-US" alt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277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Recap of population substructure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925763"/>
            <a:ext cx="5811837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5105400" y="6553200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333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/>
              <a:t>Balding, Nature Reviews Genetics 2010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731838" y="1646238"/>
            <a:ext cx="78644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Two populations have different disease frequency, and different allele frequency (Recall Pima &amp; Papago example).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Association picks up they are different populations!</a:t>
            </a:r>
          </a:p>
        </p:txBody>
      </p:sp>
    </p:spTree>
    <p:extLst>
      <p:ext uri="{BB962C8B-B14F-4D97-AF65-F5344CB8AC3E}">
        <p14:creationId xmlns:p14="http://schemas.microsoft.com/office/powerpoint/2010/main" val="410648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5456</TotalTime>
  <Words>1704</Words>
  <Application>Microsoft Office PowerPoint</Application>
  <PresentationFormat>On-screen Show (4:3)</PresentationFormat>
  <Paragraphs>262</Paragraphs>
  <Slides>46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ＭＳ Ｐゴシック</vt:lpstr>
      <vt:lpstr>Arial</vt:lpstr>
      <vt:lpstr>Arial Narrow</vt:lpstr>
      <vt:lpstr>Calibri</vt:lpstr>
      <vt:lpstr>Consolas</vt:lpstr>
      <vt:lpstr>DejaVu Sans</vt:lpstr>
      <vt:lpstr>Droid Sans Fallback</vt:lpstr>
      <vt:lpstr>StarSymbol</vt:lpstr>
      <vt:lpstr>Symbol</vt:lpstr>
      <vt:lpstr>Times New Roman</vt:lpstr>
      <vt:lpstr>Office Theme</vt:lpstr>
      <vt:lpstr>1_Office Theme</vt:lpstr>
      <vt:lpstr>2_Office Theme</vt:lpstr>
      <vt:lpstr>PowerPoint Presentation</vt:lpstr>
      <vt:lpstr>Outline for GWAS</vt:lpstr>
      <vt:lpstr>QC Steps: Class exercise!</vt:lpstr>
      <vt:lpstr>PowerPoint Presentation</vt:lpstr>
      <vt:lpstr>Filter for Mendelian inheritance</vt:lpstr>
      <vt:lpstr>Filter for Mendelian inheritance</vt:lpstr>
      <vt:lpstr>Check for relatedness, e.g., HapMap</vt:lpstr>
      <vt:lpstr>PowerPoint Presentation</vt:lpstr>
      <vt:lpstr>Recap of population substructure</vt:lpstr>
      <vt:lpstr>Control for race/ethnicity/ancestry: Principal Components (PCs) as covariates in regression model</vt:lpstr>
      <vt:lpstr>PCs pick up fine population structure</vt:lpstr>
      <vt:lpstr>Adjusting for PC's</vt:lpstr>
      <vt:lpstr>After run analysis</vt:lpstr>
      <vt:lpstr>PowerPoint Presentation</vt:lpstr>
      <vt:lpstr>Q-Q plots and PC adjustment recap</vt:lpstr>
      <vt:lpstr>Manhattan plot example: Kaiser GWAS of Prostate Cancer</vt:lpstr>
      <vt:lpstr>PowerPoint Presentation</vt:lpstr>
      <vt:lpstr>Replication, Replication, Replication</vt:lpstr>
      <vt:lpstr>Meta-analysis</vt:lpstr>
      <vt:lpstr>Replication &amp; Meta-analysis</vt:lpstr>
      <vt:lpstr>PowerPoint Presentation</vt:lpstr>
      <vt:lpstr>Generalization of Tag SNPs: Imputed SNPs using a Reference Panel</vt:lpstr>
      <vt:lpstr>Generalization of Tag SNPs: Imputed SNPs using a Reference Panel</vt:lpstr>
      <vt:lpstr>PowerPoint Presentation</vt:lpstr>
      <vt:lpstr>Imputation Application #2 – Do not always see a jet of points, even for common SNP…</vt:lpstr>
      <vt:lpstr>LocusZoom plot: LDL, rs6544713</vt:lpstr>
      <vt:lpstr>LocusZoom plot: LDL, rs6544713</vt:lpstr>
      <vt:lpstr>Imputation QC – rinfo2 value</vt:lpstr>
      <vt:lpstr>Imputation example: How rare can you go?</vt:lpstr>
      <vt:lpstr>HOXB13 G84E (continued)</vt:lpstr>
      <vt:lpstr>GWAS catalog</vt:lpstr>
      <vt:lpstr>Outline for GWAS</vt:lpstr>
      <vt:lpstr>PowerPoint Presentation</vt:lpstr>
      <vt:lpstr>PowerPoint Presentation</vt:lpstr>
      <vt:lpstr>Risk variant tails  -&gt; More predictive?</vt:lpstr>
      <vt:lpstr>What does it mean to explain little of the heritability, and where is it?</vt:lpstr>
      <vt:lpstr>Revised height variance explained (really not very predictive, or?)</vt:lpstr>
      <vt:lpstr>Class exercise: Where is it?</vt:lpstr>
      <vt:lpstr>PowerPoint Presentation</vt:lpstr>
      <vt:lpstr>PowerPoint Presentation</vt:lpstr>
      <vt:lpstr>PowerPoint Presentation</vt:lpstr>
      <vt:lpstr>PowerPoint Presentation</vt:lpstr>
      <vt:lpstr>UK Biobank h2 for height</vt:lpstr>
      <vt:lpstr>But, what about more complicated modeling? Epistasis</vt:lpstr>
      <vt:lpstr>Epistasis in serum lipids</vt:lpstr>
      <vt:lpstr>Other things than SNPs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Hoffmann</dc:creator>
  <cp:lastModifiedBy>Thomas Hoffmann</cp:lastModifiedBy>
  <cp:revision>63</cp:revision>
  <cp:lastPrinted>1601-01-01T00:00:00Z</cp:lastPrinted>
  <dcterms:created xsi:type="dcterms:W3CDTF">2013-02-05T07:04:45Z</dcterms:created>
  <dcterms:modified xsi:type="dcterms:W3CDTF">2019-02-04T19:11:18Z</dcterms:modified>
</cp:coreProperties>
</file>