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4"/>
  </p:notesMasterIdLst>
  <p:handoutMasterIdLst>
    <p:handoutMasterId r:id="rId65"/>
  </p:handoutMasterIdLst>
  <p:sldIdLst>
    <p:sldId id="256" r:id="rId2"/>
    <p:sldId id="260" r:id="rId3"/>
    <p:sldId id="261" r:id="rId4"/>
    <p:sldId id="267" r:id="rId5"/>
    <p:sldId id="297" r:id="rId6"/>
    <p:sldId id="302" r:id="rId7"/>
    <p:sldId id="308" r:id="rId8"/>
    <p:sldId id="327" r:id="rId9"/>
    <p:sldId id="295" r:id="rId10"/>
    <p:sldId id="299" r:id="rId11"/>
    <p:sldId id="329" r:id="rId12"/>
    <p:sldId id="326" r:id="rId13"/>
    <p:sldId id="300" r:id="rId14"/>
    <p:sldId id="301" r:id="rId15"/>
    <p:sldId id="272" r:id="rId16"/>
    <p:sldId id="271" r:id="rId17"/>
    <p:sldId id="273" r:id="rId18"/>
    <p:sldId id="328" r:id="rId19"/>
    <p:sldId id="263" r:id="rId20"/>
    <p:sldId id="264" r:id="rId21"/>
    <p:sldId id="265" r:id="rId22"/>
    <p:sldId id="310" r:id="rId23"/>
    <p:sldId id="319" r:id="rId24"/>
    <p:sldId id="270" r:id="rId25"/>
    <p:sldId id="298" r:id="rId26"/>
    <p:sldId id="269" r:id="rId27"/>
    <p:sldId id="296" r:id="rId28"/>
    <p:sldId id="274" r:id="rId29"/>
    <p:sldId id="275" r:id="rId30"/>
    <p:sldId id="284" r:id="rId31"/>
    <p:sldId id="315" r:id="rId32"/>
    <p:sldId id="279" r:id="rId33"/>
    <p:sldId id="317" r:id="rId34"/>
    <p:sldId id="316" r:id="rId35"/>
    <p:sldId id="276" r:id="rId36"/>
    <p:sldId id="277" r:id="rId37"/>
    <p:sldId id="278" r:id="rId38"/>
    <p:sldId id="313" r:id="rId39"/>
    <p:sldId id="314" r:id="rId40"/>
    <p:sldId id="305" r:id="rId41"/>
    <p:sldId id="286" r:id="rId42"/>
    <p:sldId id="287" r:id="rId43"/>
    <p:sldId id="268" r:id="rId44"/>
    <p:sldId id="320" r:id="rId45"/>
    <p:sldId id="280" r:id="rId46"/>
    <p:sldId id="285" r:id="rId47"/>
    <p:sldId id="294" r:id="rId48"/>
    <p:sldId id="312" r:id="rId49"/>
    <p:sldId id="292" r:id="rId50"/>
    <p:sldId id="293" r:id="rId51"/>
    <p:sldId id="288" r:id="rId52"/>
    <p:sldId id="262" r:id="rId53"/>
    <p:sldId id="318" r:id="rId54"/>
    <p:sldId id="322" r:id="rId55"/>
    <p:sldId id="323" r:id="rId56"/>
    <p:sldId id="291" r:id="rId57"/>
    <p:sldId id="289" r:id="rId58"/>
    <p:sldId id="321" r:id="rId59"/>
    <p:sldId id="290" r:id="rId60"/>
    <p:sldId id="325" r:id="rId61"/>
    <p:sldId id="266" r:id="rId62"/>
    <p:sldId id="330"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48"/>
    <p:restoredTop sz="92268"/>
  </p:normalViewPr>
  <p:slideViewPr>
    <p:cSldViewPr snapToGrid="0" snapToObjects="1">
      <p:cViewPr varScale="1">
        <p:scale>
          <a:sx n="108" d="100"/>
          <a:sy n="108" d="100"/>
        </p:scale>
        <p:origin x="2064" y="192"/>
      </p:cViewPr>
      <p:guideLst/>
    </p:cSldViewPr>
  </p:slideViewPr>
  <p:outlineViewPr>
    <p:cViewPr>
      <p:scale>
        <a:sx n="33" d="100"/>
        <a:sy n="33" d="100"/>
      </p:scale>
      <p:origin x="0" y="-3827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Users/avable/Dropbox/Applications/Assistant%20Professor/UMass%20Amherst/Amherst%20figur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vable/Dropbox/Applications/Assistant%20Professor/UMass%20Amherst/Amherst%20figur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vable/Dropbox/Applications/Assistant%20Professor/UMass%20Amherst/Amherst%20figur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anushavable/Dropbox/Research%20Projects/GI%20Bill%20and%20memory%20score/Results%20figure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0" i="0" u="none" strike="noStrike" kern="1200" cap="all" spc="0" baseline="0">
                <a:solidFill>
                  <a:schemeClr val="tx1">
                    <a:lumMod val="50000"/>
                    <a:lumOff val="50000"/>
                  </a:schemeClr>
                </a:solidFill>
                <a:latin typeface="+mn-lt"/>
                <a:ea typeface="+mn-ea"/>
                <a:cs typeface="+mn-cs"/>
              </a:defRPr>
            </a:pPr>
            <a:r>
              <a:rPr lang="en-US" dirty="0">
                <a:solidFill>
                  <a:schemeClr val="tx1">
                    <a:lumMod val="50000"/>
                    <a:lumOff val="50000"/>
                  </a:schemeClr>
                </a:solidFill>
              </a:rPr>
              <a:t>No effect modification; No change in disparities</a:t>
            </a:r>
          </a:p>
        </c:rich>
      </c:tx>
      <c:overlay val="0"/>
      <c:spPr>
        <a:noFill/>
        <a:ln>
          <a:noFill/>
        </a:ln>
        <a:effectLst/>
      </c:spPr>
      <c:txPr>
        <a:bodyPr rot="0" spcFirstLastPara="1" vertOverflow="ellipsis" vert="horz" wrap="square" anchor="ctr" anchorCtr="1"/>
        <a:lstStyle/>
        <a:p>
          <a:pPr>
            <a:defRPr sz="1915" b="0" i="0" u="none" strike="noStrike" kern="1200" cap="all" spc="0" baseline="0">
              <a:solidFill>
                <a:schemeClr val="tx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HTEs!$A$2</c:f>
              <c:strCache>
                <c:ptCount val="1"/>
                <c:pt idx="0">
                  <c:v>Advantaged</c:v>
                </c:pt>
              </c:strCache>
            </c:strRef>
          </c:tx>
          <c:spPr>
            <a:ln w="28575" cap="rnd" cmpd="sng" algn="ctr">
              <a:solidFill>
                <a:schemeClr val="accent1">
                  <a:shade val="95000"/>
                  <a:satMod val="105000"/>
                </a:schemeClr>
              </a:solidFill>
              <a:round/>
            </a:ln>
            <a:effectLst/>
          </c:spPr>
          <c:marker>
            <c:symbol val="circle"/>
            <c:size val="17"/>
            <c:spPr>
              <a:solidFill>
                <a:schemeClr val="lt1"/>
              </a:solidFill>
              <a:ln w="2857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HTEs!$B$1:$C$1</c:f>
              <c:strCache>
                <c:ptCount val="2"/>
                <c:pt idx="0">
                  <c:v>Unexposed</c:v>
                </c:pt>
                <c:pt idx="1">
                  <c:v>Exposed</c:v>
                </c:pt>
              </c:strCache>
            </c:strRef>
          </c:cat>
          <c:val>
            <c:numRef>
              <c:f>HTEs!$B$2:$C$2</c:f>
              <c:numCache>
                <c:formatCode>General</c:formatCode>
                <c:ptCount val="2"/>
                <c:pt idx="0">
                  <c:v>6</c:v>
                </c:pt>
                <c:pt idx="1">
                  <c:v>9</c:v>
                </c:pt>
              </c:numCache>
            </c:numRef>
          </c:val>
          <c:smooth val="0"/>
          <c:extLst>
            <c:ext xmlns:c16="http://schemas.microsoft.com/office/drawing/2014/chart" uri="{C3380CC4-5D6E-409C-BE32-E72D297353CC}">
              <c16:uniqueId val="{00000000-9BA8-A24A-AECA-E7A0C922DE53}"/>
            </c:ext>
          </c:extLst>
        </c:ser>
        <c:ser>
          <c:idx val="1"/>
          <c:order val="1"/>
          <c:tx>
            <c:strRef>
              <c:f>HTEs!$A$3</c:f>
              <c:strCache>
                <c:ptCount val="1"/>
                <c:pt idx="0">
                  <c:v>Disadvantaged</c:v>
                </c:pt>
              </c:strCache>
            </c:strRef>
          </c:tx>
          <c:spPr>
            <a:ln w="28575" cap="rnd" cmpd="sng" algn="ctr">
              <a:solidFill>
                <a:schemeClr val="accent2">
                  <a:shade val="95000"/>
                  <a:satMod val="105000"/>
                </a:schemeClr>
              </a:solidFill>
              <a:round/>
            </a:ln>
            <a:effectLst/>
          </c:spPr>
          <c:marker>
            <c:symbol val="circle"/>
            <c:size val="17"/>
            <c:spPr>
              <a:solidFill>
                <a:schemeClr val="lt1"/>
              </a:solidFill>
              <a:ln w="2857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HTEs!$B$1:$C$1</c:f>
              <c:strCache>
                <c:ptCount val="2"/>
                <c:pt idx="0">
                  <c:v>Unexposed</c:v>
                </c:pt>
                <c:pt idx="1">
                  <c:v>Exposed</c:v>
                </c:pt>
              </c:strCache>
            </c:strRef>
          </c:cat>
          <c:val>
            <c:numRef>
              <c:f>HTEs!$B$3:$C$3</c:f>
              <c:numCache>
                <c:formatCode>General</c:formatCode>
                <c:ptCount val="2"/>
                <c:pt idx="0">
                  <c:v>3</c:v>
                </c:pt>
                <c:pt idx="1">
                  <c:v>6</c:v>
                </c:pt>
              </c:numCache>
            </c:numRef>
          </c:val>
          <c:smooth val="0"/>
          <c:extLst>
            <c:ext xmlns:c16="http://schemas.microsoft.com/office/drawing/2014/chart" uri="{C3380CC4-5D6E-409C-BE32-E72D297353CC}">
              <c16:uniqueId val="{00000001-9BA8-A24A-AECA-E7A0C922DE53}"/>
            </c:ext>
          </c:extLst>
        </c:ser>
        <c:dLbls>
          <c:dLblPos val="ctr"/>
          <c:showLegendKey val="0"/>
          <c:showVal val="1"/>
          <c:showCatName val="0"/>
          <c:showSerName val="0"/>
          <c:showPercent val="0"/>
          <c:showBubbleSize val="0"/>
        </c:dLbls>
        <c:marker val="1"/>
        <c:smooth val="0"/>
        <c:axId val="-312808224"/>
        <c:axId val="-312779424"/>
      </c:lineChart>
      <c:catAx>
        <c:axId val="-31280822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en-US"/>
          </a:p>
        </c:txPr>
        <c:crossAx val="-312779424"/>
        <c:crosses val="autoZero"/>
        <c:auto val="1"/>
        <c:lblAlgn val="ctr"/>
        <c:lblOffset val="100"/>
        <c:noMultiLvlLbl val="0"/>
      </c:catAx>
      <c:valAx>
        <c:axId val="-312779424"/>
        <c:scaling>
          <c:orientation val="minMax"/>
          <c:max val="14"/>
        </c:scaling>
        <c:delete val="1"/>
        <c:axPos val="l"/>
        <c:numFmt formatCode="General" sourceLinked="0"/>
        <c:majorTickMark val="none"/>
        <c:minorTickMark val="none"/>
        <c:tickLblPos val="nextTo"/>
        <c:crossAx val="-312808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0" i="0" u="none" strike="noStrike" kern="1200" cap="all" spc="0" baseline="0">
                <a:solidFill>
                  <a:schemeClr val="tx1">
                    <a:lumMod val="50000"/>
                    <a:lumOff val="50000"/>
                  </a:schemeClr>
                </a:solidFill>
                <a:latin typeface="+mn-lt"/>
                <a:ea typeface="+mn-ea"/>
                <a:cs typeface="+mn-cs"/>
              </a:defRPr>
            </a:pPr>
            <a:r>
              <a:rPr lang="en-US" dirty="0">
                <a:solidFill>
                  <a:schemeClr val="tx1">
                    <a:lumMod val="50000"/>
                    <a:lumOff val="50000"/>
                  </a:schemeClr>
                </a:solidFill>
              </a:rPr>
              <a:t>Effect modification;</a:t>
            </a:r>
            <a:r>
              <a:rPr lang="en-US" baseline="0" dirty="0">
                <a:solidFill>
                  <a:schemeClr val="tx1">
                    <a:lumMod val="50000"/>
                    <a:lumOff val="50000"/>
                  </a:schemeClr>
                </a:solidFill>
              </a:rPr>
              <a:t> </a:t>
            </a:r>
            <a:r>
              <a:rPr lang="en-US" dirty="0">
                <a:solidFill>
                  <a:schemeClr val="tx1">
                    <a:lumMod val="50000"/>
                    <a:lumOff val="50000"/>
                  </a:schemeClr>
                </a:solidFill>
              </a:rPr>
              <a:t>Widening disparities</a:t>
            </a:r>
          </a:p>
        </c:rich>
      </c:tx>
      <c:overlay val="0"/>
      <c:spPr>
        <a:noFill/>
        <a:ln>
          <a:noFill/>
        </a:ln>
        <a:effectLst/>
      </c:spPr>
      <c:txPr>
        <a:bodyPr rot="0" spcFirstLastPara="1" vertOverflow="ellipsis" vert="horz" wrap="square" anchor="ctr" anchorCtr="1"/>
        <a:lstStyle/>
        <a:p>
          <a:pPr>
            <a:defRPr sz="1915" b="0" i="0" u="none" strike="noStrike" kern="1200" cap="all" spc="0" baseline="0">
              <a:solidFill>
                <a:schemeClr val="tx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HTEs!$H$2</c:f>
              <c:strCache>
                <c:ptCount val="1"/>
                <c:pt idx="0">
                  <c:v>Advantaged</c:v>
                </c:pt>
              </c:strCache>
            </c:strRef>
          </c:tx>
          <c:spPr>
            <a:ln w="28575" cap="rnd" cmpd="sng" algn="ctr">
              <a:solidFill>
                <a:schemeClr val="accent1">
                  <a:shade val="95000"/>
                  <a:satMod val="105000"/>
                </a:schemeClr>
              </a:solidFill>
              <a:round/>
            </a:ln>
            <a:effectLst/>
          </c:spPr>
          <c:marker>
            <c:symbol val="circle"/>
            <c:size val="17"/>
            <c:spPr>
              <a:solidFill>
                <a:schemeClr val="lt1"/>
              </a:solidFill>
              <a:ln w="2857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HTEs!$I$1:$J$1</c:f>
              <c:strCache>
                <c:ptCount val="2"/>
                <c:pt idx="0">
                  <c:v>Unexposed</c:v>
                </c:pt>
                <c:pt idx="1">
                  <c:v>Exposed</c:v>
                </c:pt>
              </c:strCache>
            </c:strRef>
          </c:cat>
          <c:val>
            <c:numRef>
              <c:f>HTEs!$I$2:$J$2</c:f>
              <c:numCache>
                <c:formatCode>General</c:formatCode>
                <c:ptCount val="2"/>
                <c:pt idx="0">
                  <c:v>6</c:v>
                </c:pt>
                <c:pt idx="1">
                  <c:v>12</c:v>
                </c:pt>
              </c:numCache>
            </c:numRef>
          </c:val>
          <c:smooth val="0"/>
          <c:extLst>
            <c:ext xmlns:c16="http://schemas.microsoft.com/office/drawing/2014/chart" uri="{C3380CC4-5D6E-409C-BE32-E72D297353CC}">
              <c16:uniqueId val="{00000000-FB9A-F640-9264-8A5F4390BFA6}"/>
            </c:ext>
          </c:extLst>
        </c:ser>
        <c:ser>
          <c:idx val="1"/>
          <c:order val="1"/>
          <c:tx>
            <c:strRef>
              <c:f>HTEs!$H$3</c:f>
              <c:strCache>
                <c:ptCount val="1"/>
                <c:pt idx="0">
                  <c:v>Disadvantaged</c:v>
                </c:pt>
              </c:strCache>
            </c:strRef>
          </c:tx>
          <c:spPr>
            <a:ln w="28575" cap="rnd" cmpd="sng" algn="ctr">
              <a:solidFill>
                <a:schemeClr val="accent2">
                  <a:shade val="95000"/>
                  <a:satMod val="105000"/>
                </a:schemeClr>
              </a:solidFill>
              <a:round/>
            </a:ln>
            <a:effectLst/>
          </c:spPr>
          <c:marker>
            <c:symbol val="circle"/>
            <c:size val="17"/>
            <c:spPr>
              <a:solidFill>
                <a:schemeClr val="lt1"/>
              </a:solidFill>
              <a:ln w="2857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HTEs!$I$1:$J$1</c:f>
              <c:strCache>
                <c:ptCount val="2"/>
                <c:pt idx="0">
                  <c:v>Unexposed</c:v>
                </c:pt>
                <c:pt idx="1">
                  <c:v>Exposed</c:v>
                </c:pt>
              </c:strCache>
            </c:strRef>
          </c:cat>
          <c:val>
            <c:numRef>
              <c:f>HTEs!$I$3:$J$3</c:f>
              <c:numCache>
                <c:formatCode>General</c:formatCode>
                <c:ptCount val="2"/>
                <c:pt idx="0">
                  <c:v>3</c:v>
                </c:pt>
                <c:pt idx="1">
                  <c:v>6</c:v>
                </c:pt>
              </c:numCache>
            </c:numRef>
          </c:val>
          <c:smooth val="0"/>
          <c:extLst>
            <c:ext xmlns:c16="http://schemas.microsoft.com/office/drawing/2014/chart" uri="{C3380CC4-5D6E-409C-BE32-E72D297353CC}">
              <c16:uniqueId val="{00000001-FB9A-F640-9264-8A5F4390BFA6}"/>
            </c:ext>
          </c:extLst>
        </c:ser>
        <c:dLbls>
          <c:dLblPos val="ctr"/>
          <c:showLegendKey val="0"/>
          <c:showVal val="1"/>
          <c:showCatName val="0"/>
          <c:showSerName val="0"/>
          <c:showPercent val="0"/>
          <c:showBubbleSize val="0"/>
        </c:dLbls>
        <c:marker val="1"/>
        <c:smooth val="0"/>
        <c:axId val="-313842176"/>
        <c:axId val="-313840128"/>
      </c:lineChart>
      <c:catAx>
        <c:axId val="-313842176"/>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en-US"/>
          </a:p>
        </c:txPr>
        <c:crossAx val="-313840128"/>
        <c:crosses val="autoZero"/>
        <c:auto val="1"/>
        <c:lblAlgn val="ctr"/>
        <c:lblOffset val="100"/>
        <c:noMultiLvlLbl val="0"/>
      </c:catAx>
      <c:valAx>
        <c:axId val="-313840128"/>
        <c:scaling>
          <c:orientation val="minMax"/>
        </c:scaling>
        <c:delete val="1"/>
        <c:axPos val="l"/>
        <c:numFmt formatCode="General" sourceLinked="0"/>
        <c:majorTickMark val="none"/>
        <c:minorTickMark val="none"/>
        <c:tickLblPos val="nextTo"/>
        <c:crossAx val="-313842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0" i="0" u="none" strike="noStrike" kern="1200" cap="all" spc="0" baseline="0">
                <a:solidFill>
                  <a:schemeClr val="tx1">
                    <a:lumMod val="50000"/>
                    <a:lumOff val="50000"/>
                  </a:schemeClr>
                </a:solidFill>
                <a:latin typeface="+mn-lt"/>
                <a:ea typeface="+mn-ea"/>
                <a:cs typeface="+mn-cs"/>
              </a:defRPr>
            </a:pPr>
            <a:r>
              <a:rPr lang="en-US" dirty="0">
                <a:solidFill>
                  <a:schemeClr val="tx1">
                    <a:lumMod val="50000"/>
                    <a:lumOff val="50000"/>
                  </a:schemeClr>
                </a:solidFill>
              </a:rPr>
              <a:t>Effect modification Narrowing disparities</a:t>
            </a:r>
          </a:p>
        </c:rich>
      </c:tx>
      <c:overlay val="0"/>
      <c:spPr>
        <a:noFill/>
        <a:ln>
          <a:noFill/>
        </a:ln>
        <a:effectLst/>
      </c:spPr>
      <c:txPr>
        <a:bodyPr rot="0" spcFirstLastPara="1" vertOverflow="ellipsis" vert="horz" wrap="square" anchor="ctr" anchorCtr="1"/>
        <a:lstStyle/>
        <a:p>
          <a:pPr>
            <a:defRPr sz="1915" b="0" i="0" u="none" strike="noStrike" kern="1200" cap="all" spc="0" baseline="0">
              <a:solidFill>
                <a:schemeClr val="tx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HTEs!$M$2</c:f>
              <c:strCache>
                <c:ptCount val="1"/>
                <c:pt idx="0">
                  <c:v>Advantaged</c:v>
                </c:pt>
              </c:strCache>
            </c:strRef>
          </c:tx>
          <c:spPr>
            <a:ln w="28575" cap="rnd" cmpd="sng" algn="ctr">
              <a:solidFill>
                <a:schemeClr val="accent1">
                  <a:shade val="95000"/>
                  <a:satMod val="105000"/>
                </a:schemeClr>
              </a:solidFill>
              <a:round/>
            </a:ln>
            <a:effectLst/>
          </c:spPr>
          <c:marker>
            <c:symbol val="circle"/>
            <c:size val="17"/>
            <c:spPr>
              <a:solidFill>
                <a:schemeClr val="lt1"/>
              </a:solidFill>
              <a:ln w="2857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HTEs!$N$1:$O$1</c:f>
              <c:strCache>
                <c:ptCount val="2"/>
                <c:pt idx="0">
                  <c:v>Unexposed</c:v>
                </c:pt>
                <c:pt idx="1">
                  <c:v>Exposed</c:v>
                </c:pt>
              </c:strCache>
            </c:strRef>
          </c:cat>
          <c:val>
            <c:numRef>
              <c:f>HTEs!$N$2:$O$2</c:f>
              <c:numCache>
                <c:formatCode>General</c:formatCode>
                <c:ptCount val="2"/>
                <c:pt idx="0">
                  <c:v>6</c:v>
                </c:pt>
                <c:pt idx="1">
                  <c:v>9</c:v>
                </c:pt>
              </c:numCache>
            </c:numRef>
          </c:val>
          <c:smooth val="0"/>
          <c:extLst>
            <c:ext xmlns:c16="http://schemas.microsoft.com/office/drawing/2014/chart" uri="{C3380CC4-5D6E-409C-BE32-E72D297353CC}">
              <c16:uniqueId val="{00000000-BFA6-BB47-819F-1363F702C1BE}"/>
            </c:ext>
          </c:extLst>
        </c:ser>
        <c:ser>
          <c:idx val="1"/>
          <c:order val="1"/>
          <c:tx>
            <c:strRef>
              <c:f>HTEs!$M$3</c:f>
              <c:strCache>
                <c:ptCount val="1"/>
                <c:pt idx="0">
                  <c:v>Disadvantaged</c:v>
                </c:pt>
              </c:strCache>
            </c:strRef>
          </c:tx>
          <c:spPr>
            <a:ln w="28575" cap="rnd" cmpd="sng" algn="ctr">
              <a:solidFill>
                <a:schemeClr val="accent2">
                  <a:shade val="95000"/>
                  <a:satMod val="105000"/>
                </a:schemeClr>
              </a:solidFill>
              <a:round/>
            </a:ln>
            <a:effectLst/>
          </c:spPr>
          <c:marker>
            <c:symbol val="circle"/>
            <c:size val="17"/>
            <c:spPr>
              <a:solidFill>
                <a:schemeClr val="lt1"/>
              </a:solidFill>
              <a:ln w="2857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HTEs!$N$1:$O$1</c:f>
              <c:strCache>
                <c:ptCount val="2"/>
                <c:pt idx="0">
                  <c:v>Unexposed</c:v>
                </c:pt>
                <c:pt idx="1">
                  <c:v>Exposed</c:v>
                </c:pt>
              </c:strCache>
            </c:strRef>
          </c:cat>
          <c:val>
            <c:numRef>
              <c:f>HTEs!$N$3:$O$3</c:f>
              <c:numCache>
                <c:formatCode>General</c:formatCode>
                <c:ptCount val="2"/>
                <c:pt idx="0">
                  <c:v>3</c:v>
                </c:pt>
                <c:pt idx="1">
                  <c:v>8</c:v>
                </c:pt>
              </c:numCache>
            </c:numRef>
          </c:val>
          <c:smooth val="0"/>
          <c:extLst>
            <c:ext xmlns:c16="http://schemas.microsoft.com/office/drawing/2014/chart" uri="{C3380CC4-5D6E-409C-BE32-E72D297353CC}">
              <c16:uniqueId val="{00000001-BFA6-BB47-819F-1363F702C1BE}"/>
            </c:ext>
          </c:extLst>
        </c:ser>
        <c:dLbls>
          <c:dLblPos val="ctr"/>
          <c:showLegendKey val="0"/>
          <c:showVal val="1"/>
          <c:showCatName val="0"/>
          <c:showSerName val="0"/>
          <c:showPercent val="0"/>
          <c:showBubbleSize val="0"/>
        </c:dLbls>
        <c:marker val="1"/>
        <c:smooth val="0"/>
        <c:axId val="-313817056"/>
        <c:axId val="-313814576"/>
      </c:lineChart>
      <c:catAx>
        <c:axId val="-313817056"/>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en-US"/>
          </a:p>
        </c:txPr>
        <c:crossAx val="-313814576"/>
        <c:crosses val="autoZero"/>
        <c:auto val="1"/>
        <c:lblAlgn val="ctr"/>
        <c:lblOffset val="100"/>
        <c:noMultiLvlLbl val="0"/>
      </c:catAx>
      <c:valAx>
        <c:axId val="-313814576"/>
        <c:scaling>
          <c:orientation val="minMax"/>
          <c:max val="14"/>
        </c:scaling>
        <c:delete val="1"/>
        <c:axPos val="l"/>
        <c:numFmt formatCode="General" sourceLinked="0"/>
        <c:majorTickMark val="none"/>
        <c:minorTickMark val="none"/>
        <c:tickLblPos val="nextTo"/>
        <c:crossAx val="-313817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'memory bars adjacent'!$C$1</c:f>
              <c:strCache>
                <c:ptCount val="1"/>
                <c:pt idx="0">
                  <c:v>low cSES</c:v>
                </c:pt>
              </c:strCache>
            </c:strRef>
          </c:tx>
          <c:spPr>
            <a:solidFill>
              <a:schemeClr val="accent4">
                <a:lumMod val="20000"/>
                <a:lumOff val="80000"/>
              </a:schemeClr>
            </a:solidFill>
            <a:ln>
              <a:solidFill>
                <a:schemeClr val="accent4">
                  <a:lumMod val="20000"/>
                  <a:lumOff val="80000"/>
                </a:schemeClr>
              </a:solidFill>
            </a:ln>
            <a:effectLst/>
          </c:spPr>
          <c:invertIfNegative val="0"/>
          <c:errBars>
            <c:errBarType val="both"/>
            <c:errValType val="cust"/>
            <c:noEndCap val="0"/>
            <c:plus>
              <c:numRef>
                <c:f>'memory bars adjacent'!$I$2</c:f>
                <c:numCache>
                  <c:formatCode>General</c:formatCode>
                  <c:ptCount val="1"/>
                  <c:pt idx="0">
                    <c:v>0.12</c:v>
                  </c:pt>
                </c:numCache>
              </c:numRef>
            </c:plus>
            <c:minus>
              <c:numRef>
                <c:f>'memory bars adjacent'!$J$2</c:f>
                <c:numCache>
                  <c:formatCode>General</c:formatCode>
                  <c:ptCount val="1"/>
                  <c:pt idx="0">
                    <c:v>0.12</c:v>
                  </c:pt>
                </c:numCache>
              </c:numRef>
            </c:minus>
            <c:spPr>
              <a:noFill/>
              <a:ln w="12700" cap="flat" cmpd="sng" algn="ctr">
                <a:solidFill>
                  <a:schemeClr val="accent1"/>
                </a:solidFill>
                <a:round/>
              </a:ln>
              <a:effectLst/>
            </c:spPr>
          </c:errBars>
          <c:cat>
            <c:strRef>
              <c:f>'memory bars adjacent'!$B$2:$B$4</c:f>
              <c:strCache>
                <c:ptCount val="3"/>
                <c:pt idx="0">
                  <c:v>Overall</c:v>
                </c:pt>
                <c:pt idx="1">
                  <c:v>Non-veterans</c:v>
                </c:pt>
                <c:pt idx="2">
                  <c:v>Veterans</c:v>
                </c:pt>
              </c:strCache>
            </c:strRef>
          </c:cat>
          <c:val>
            <c:numRef>
              <c:f>'memory bars adjacent'!$C$2:$C$4</c:f>
              <c:numCache>
                <c:formatCode>General</c:formatCode>
                <c:ptCount val="3"/>
                <c:pt idx="0">
                  <c:v>0.87</c:v>
                </c:pt>
                <c:pt idx="1">
                  <c:v>0.86</c:v>
                </c:pt>
                <c:pt idx="2">
                  <c:v>0.93</c:v>
                </c:pt>
              </c:numCache>
            </c:numRef>
          </c:val>
          <c:extLst>
            <c:ext xmlns:c16="http://schemas.microsoft.com/office/drawing/2014/chart" uri="{C3380CC4-5D6E-409C-BE32-E72D297353CC}">
              <c16:uniqueId val="{00000000-C97D-2C47-822C-71BCB30DB5B1}"/>
            </c:ext>
          </c:extLst>
        </c:ser>
        <c:ser>
          <c:idx val="1"/>
          <c:order val="1"/>
          <c:tx>
            <c:strRef>
              <c:f>'memory bars adjacent'!$D$1</c:f>
              <c:strCache>
                <c:ptCount val="1"/>
                <c:pt idx="0">
                  <c:v>high cSES</c:v>
                </c:pt>
              </c:strCache>
            </c:strRef>
          </c:tx>
          <c:spPr>
            <a:solidFill>
              <a:schemeClr val="accent3"/>
            </a:solidFill>
            <a:ln>
              <a:solidFill>
                <a:schemeClr val="accent3"/>
              </a:solidFill>
            </a:ln>
            <a:effectLst/>
          </c:spPr>
          <c:invertIfNegative val="0"/>
          <c:errBars>
            <c:errBarType val="both"/>
            <c:errValType val="cust"/>
            <c:noEndCap val="0"/>
            <c:plus>
              <c:numRef>
                <c:f>'memory bars adjacent'!$I$3</c:f>
                <c:numCache>
                  <c:formatCode>General</c:formatCode>
                  <c:ptCount val="1"/>
                  <c:pt idx="0">
                    <c:v>0.12</c:v>
                  </c:pt>
                </c:numCache>
              </c:numRef>
            </c:plus>
            <c:minus>
              <c:numRef>
                <c:f>'memory bars adjacent'!$J$3</c:f>
                <c:numCache>
                  <c:formatCode>General</c:formatCode>
                  <c:ptCount val="1"/>
                  <c:pt idx="0">
                    <c:v>0.12000000000000011</c:v>
                  </c:pt>
                </c:numCache>
              </c:numRef>
            </c:minus>
            <c:spPr>
              <a:noFill/>
              <a:ln w="12700" cap="flat" cmpd="sng" algn="ctr">
                <a:solidFill>
                  <a:schemeClr val="accent1"/>
                </a:solidFill>
                <a:round/>
              </a:ln>
              <a:effectLst/>
            </c:spPr>
          </c:errBars>
          <c:cat>
            <c:strRef>
              <c:f>'memory bars adjacent'!$B$2:$B$4</c:f>
              <c:strCache>
                <c:ptCount val="3"/>
                <c:pt idx="0">
                  <c:v>Overall</c:v>
                </c:pt>
                <c:pt idx="1">
                  <c:v>Non-veterans</c:v>
                </c:pt>
                <c:pt idx="2">
                  <c:v>Veterans</c:v>
                </c:pt>
              </c:strCache>
            </c:strRef>
          </c:cat>
          <c:val>
            <c:numRef>
              <c:f>'memory bars adjacent'!$D$2:$D$4</c:f>
              <c:numCache>
                <c:formatCode>General</c:formatCode>
                <c:ptCount val="3"/>
                <c:pt idx="0">
                  <c:v>0.94</c:v>
                </c:pt>
                <c:pt idx="1">
                  <c:v>0.94</c:v>
                </c:pt>
                <c:pt idx="2">
                  <c:v>0.97</c:v>
                </c:pt>
              </c:numCache>
            </c:numRef>
          </c:val>
          <c:extLst>
            <c:ext xmlns:c16="http://schemas.microsoft.com/office/drawing/2014/chart" uri="{C3380CC4-5D6E-409C-BE32-E72D297353CC}">
              <c16:uniqueId val="{00000001-C97D-2C47-822C-71BCB30DB5B1}"/>
            </c:ext>
          </c:extLst>
        </c:ser>
        <c:dLbls>
          <c:showLegendKey val="0"/>
          <c:showVal val="0"/>
          <c:showCatName val="0"/>
          <c:showSerName val="0"/>
          <c:showPercent val="0"/>
          <c:showBubbleSize val="0"/>
        </c:dLbls>
        <c:gapWidth val="219"/>
        <c:overlap val="-27"/>
        <c:axId val="1964647839"/>
        <c:axId val="1964649519"/>
      </c:barChart>
      <c:catAx>
        <c:axId val="1964647839"/>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0" spcFirstLastPara="1" vertOverflow="ellipsis" wrap="square" anchor="ctr" anchorCtr="0"/>
          <a:lstStyle/>
          <a:p>
            <a:pPr>
              <a:defRPr sz="1600" b="0" i="0" u="none" strike="noStrike" kern="1200" baseline="0">
                <a:solidFill>
                  <a:schemeClr val="tx1">
                    <a:lumMod val="65000"/>
                    <a:lumOff val="35000"/>
                  </a:schemeClr>
                </a:solidFill>
                <a:latin typeface="Goudy Old Style" panose="02020502050305020303" pitchFamily="18" charset="77"/>
                <a:ea typeface="+mn-ea"/>
                <a:cs typeface="+mn-cs"/>
              </a:defRPr>
            </a:pPr>
            <a:endParaRPr lang="en-US"/>
          </a:p>
        </c:txPr>
        <c:crossAx val="1964649519"/>
        <c:crosses val="autoZero"/>
        <c:auto val="1"/>
        <c:lblAlgn val="ctr"/>
        <c:lblOffset val="100"/>
        <c:noMultiLvlLbl val="0"/>
      </c:catAx>
      <c:valAx>
        <c:axId val="1964649519"/>
        <c:scaling>
          <c:orientation val="minMax"/>
          <c:max val="1.1000000000000001"/>
          <c:min val="0.70000000000000007"/>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oudy Old Style" panose="02020502050305020303" pitchFamily="18" charset="77"/>
                    <a:ea typeface="+mn-ea"/>
                    <a:cs typeface="+mn-cs"/>
                  </a:defRPr>
                </a:pPr>
                <a:r>
                  <a:rPr lang="en-US" sz="1800" dirty="0">
                    <a:latin typeface="Goudy Old Style" panose="02020502050305020303" pitchFamily="18" charset="77"/>
                  </a:rPr>
                  <a:t>Memory (standardized)</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oudy Old Style" panose="02020502050305020303" pitchFamily="18" charset="77"/>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oudy Old Style" panose="02020502050305020303" pitchFamily="18" charset="77"/>
                <a:ea typeface="+mn-ea"/>
                <a:cs typeface="+mn-cs"/>
              </a:defRPr>
            </a:pPr>
            <a:endParaRPr lang="en-US"/>
          </a:p>
        </c:txPr>
        <c:crossAx val="1964647839"/>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Goudy Old Style" panose="02020502050305020303" pitchFamily="18"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FC6856-7FAE-204A-A010-491B52C7BB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35B7D31-EADA-134C-936D-DC53581933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169597-D436-5042-B44E-267E72F359DE}" type="datetimeFigureOut">
              <a:rPr lang="en-US" smtClean="0"/>
              <a:t>3/5/19</a:t>
            </a:fld>
            <a:endParaRPr lang="en-US"/>
          </a:p>
        </p:txBody>
      </p:sp>
      <p:sp>
        <p:nvSpPr>
          <p:cNvPr id="4" name="Footer Placeholder 3">
            <a:extLst>
              <a:ext uri="{FF2B5EF4-FFF2-40B4-BE49-F238E27FC236}">
                <a16:creationId xmlns:a16="http://schemas.microsoft.com/office/drawing/2014/main" id="{E951F806-63B9-9545-BEF0-228C18E332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BFD2481-8F31-8E45-9E2D-9D6DD9423C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A440AF-A62A-7C47-9C3F-C1757FA91D8A}" type="slidenum">
              <a:rPr lang="en-US" smtClean="0"/>
              <a:t>‹#›</a:t>
            </a:fld>
            <a:endParaRPr lang="en-US"/>
          </a:p>
        </p:txBody>
      </p:sp>
    </p:spTree>
    <p:extLst>
      <p:ext uri="{BB962C8B-B14F-4D97-AF65-F5344CB8AC3E}">
        <p14:creationId xmlns:p14="http://schemas.microsoft.com/office/powerpoint/2010/main" val="308220867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EDC964-EF95-004D-9CD9-DC8497F70A19}" type="datetimeFigureOut">
              <a:rPr lang="en-US" smtClean="0"/>
              <a:t>3/5/19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6FC140-EADE-1B49-9D4A-82F70867C09D}" type="slidenum">
              <a:rPr lang="en-US" smtClean="0"/>
              <a:t>‹#›</a:t>
            </a:fld>
            <a:endParaRPr lang="en-US"/>
          </a:p>
        </p:txBody>
      </p:sp>
    </p:spTree>
    <p:extLst>
      <p:ext uri="{BB962C8B-B14F-4D97-AF65-F5344CB8AC3E}">
        <p14:creationId xmlns:p14="http://schemas.microsoft.com/office/powerpoint/2010/main" val="4082551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1</a:t>
            </a:fld>
            <a:endParaRPr lang="en-US"/>
          </a:p>
        </p:txBody>
      </p:sp>
      <p:sp>
        <p:nvSpPr>
          <p:cNvPr id="5" name="Header Placeholder 4">
            <a:extLst>
              <a:ext uri="{FF2B5EF4-FFF2-40B4-BE49-F238E27FC236}">
                <a16:creationId xmlns:a16="http://schemas.microsoft.com/office/drawing/2014/main" id="{5D7D742D-04F9-D845-883F-4C0E407903D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1791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16</a:t>
            </a:fld>
            <a:endParaRPr lang="en-US"/>
          </a:p>
        </p:txBody>
      </p:sp>
      <p:sp>
        <p:nvSpPr>
          <p:cNvPr id="5" name="Header Placeholder 4">
            <a:extLst>
              <a:ext uri="{FF2B5EF4-FFF2-40B4-BE49-F238E27FC236}">
                <a16:creationId xmlns:a16="http://schemas.microsoft.com/office/drawing/2014/main" id="{901FBD6C-947C-3148-98DC-414B8D59F2D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26989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Can you add the wrap up that you interpret beta 2 as the direct effect and contrast beta1 (from model 1) and beta 2 from model 4 to evaluate the indirect effect?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Block out equations so they are serially revealed</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17</a:t>
            </a:fld>
            <a:endParaRPr lang="en-US"/>
          </a:p>
        </p:txBody>
      </p:sp>
      <p:sp>
        <p:nvSpPr>
          <p:cNvPr id="5" name="Header Placeholder 4">
            <a:extLst>
              <a:ext uri="{FF2B5EF4-FFF2-40B4-BE49-F238E27FC236}">
                <a16:creationId xmlns:a16="http://schemas.microsoft.com/office/drawing/2014/main" id="{93FAFB51-0737-5E47-AD84-E3F5F509AE2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57703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a and a’ in previous example </a:t>
            </a:r>
          </a:p>
        </p:txBody>
      </p:sp>
      <p:sp>
        <p:nvSpPr>
          <p:cNvPr id="4" name="Slide Number Placeholder 3"/>
          <p:cNvSpPr>
            <a:spLocks noGrp="1"/>
          </p:cNvSpPr>
          <p:nvPr>
            <p:ph type="sldNum" sz="quarter" idx="5"/>
          </p:nvPr>
        </p:nvSpPr>
        <p:spPr/>
        <p:txBody>
          <a:bodyPr/>
          <a:lstStyle/>
          <a:p>
            <a:fld id="{D36FC140-EADE-1B49-9D4A-82F70867C09D}" type="slidenum">
              <a:rPr lang="en-US" smtClean="0"/>
              <a:t>18</a:t>
            </a:fld>
            <a:endParaRPr lang="en-US"/>
          </a:p>
        </p:txBody>
      </p:sp>
      <p:sp>
        <p:nvSpPr>
          <p:cNvPr id="5" name="Header Placeholder 4">
            <a:extLst>
              <a:ext uri="{FF2B5EF4-FFF2-40B4-BE49-F238E27FC236}">
                <a16:creationId xmlns:a16="http://schemas.microsoft.com/office/drawing/2014/main" id="{67DF686D-B2E8-684B-90CC-ED33550047F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86567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19</a:t>
            </a:fld>
            <a:endParaRPr lang="en-US"/>
          </a:p>
        </p:txBody>
      </p:sp>
      <p:sp>
        <p:nvSpPr>
          <p:cNvPr id="5" name="Header Placeholder 4">
            <a:extLst>
              <a:ext uri="{FF2B5EF4-FFF2-40B4-BE49-F238E27FC236}">
                <a16:creationId xmlns:a16="http://schemas.microsoft.com/office/drawing/2014/main" id="{5BE17DAE-645E-2343-A74F-97EC99FEF3B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797803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21</a:t>
            </a:fld>
            <a:endParaRPr lang="en-US"/>
          </a:p>
        </p:txBody>
      </p:sp>
      <p:sp>
        <p:nvSpPr>
          <p:cNvPr id="5" name="Header Placeholder 4">
            <a:extLst>
              <a:ext uri="{FF2B5EF4-FFF2-40B4-BE49-F238E27FC236}">
                <a16:creationId xmlns:a16="http://schemas.microsoft.com/office/drawing/2014/main" id="{70B0467F-5809-A244-9F11-D7273638D09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92741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go over this together – if you view in presentation mode the boxes will go away for the equations to be revealed </a:t>
            </a:r>
          </a:p>
        </p:txBody>
      </p:sp>
      <p:sp>
        <p:nvSpPr>
          <p:cNvPr id="4" name="Slide Number Placeholder 3"/>
          <p:cNvSpPr>
            <a:spLocks noGrp="1"/>
          </p:cNvSpPr>
          <p:nvPr>
            <p:ph type="sldNum" sz="quarter" idx="5"/>
          </p:nvPr>
        </p:nvSpPr>
        <p:spPr/>
        <p:txBody>
          <a:bodyPr/>
          <a:lstStyle/>
          <a:p>
            <a:fld id="{D36FC140-EADE-1B49-9D4A-82F70867C09D}" type="slidenum">
              <a:rPr lang="en-US" smtClean="0"/>
              <a:t>22</a:t>
            </a:fld>
            <a:endParaRPr lang="en-US"/>
          </a:p>
        </p:txBody>
      </p:sp>
      <p:sp>
        <p:nvSpPr>
          <p:cNvPr id="5" name="Header Placeholder 4">
            <a:extLst>
              <a:ext uri="{FF2B5EF4-FFF2-40B4-BE49-F238E27FC236}">
                <a16:creationId xmlns:a16="http://schemas.microsoft.com/office/drawing/2014/main" id="{DC59FF49-7D12-AB49-8311-80AAF9CAE0A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052030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23</a:t>
            </a:fld>
            <a:endParaRPr lang="en-US"/>
          </a:p>
        </p:txBody>
      </p:sp>
      <p:sp>
        <p:nvSpPr>
          <p:cNvPr id="5" name="Header Placeholder 4">
            <a:extLst>
              <a:ext uri="{FF2B5EF4-FFF2-40B4-BE49-F238E27FC236}">
                <a16:creationId xmlns:a16="http://schemas.microsoft.com/office/drawing/2014/main" id="{07958AA4-6A0E-A349-A7C6-97EF20A6F6F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37748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subsequent mediation analyses are based on the framework proposed by BK. There have been some critiques of BK and advances in mediation analysis such as, there may be an interaction between the exposure and the mediator, there may be confounders of the mediator – outcome relationship, measurement error of the mediator, etc. </a:t>
            </a:r>
          </a:p>
          <a:p>
            <a:endParaRPr lang="en-US" dirty="0"/>
          </a:p>
          <a:p>
            <a:r>
              <a:rPr lang="en-US" dirty="0"/>
              <a:t>The BK approach is the foundation of all subsequent mediation approaches, so now you should have a solid foundation to build on if you want to study mediation. </a:t>
            </a:r>
          </a:p>
        </p:txBody>
      </p:sp>
      <p:sp>
        <p:nvSpPr>
          <p:cNvPr id="4" name="Slide Number Placeholder 3"/>
          <p:cNvSpPr>
            <a:spLocks noGrp="1"/>
          </p:cNvSpPr>
          <p:nvPr>
            <p:ph type="sldNum" sz="quarter" idx="5"/>
          </p:nvPr>
        </p:nvSpPr>
        <p:spPr/>
        <p:txBody>
          <a:bodyPr/>
          <a:lstStyle/>
          <a:p>
            <a:fld id="{D36FC140-EADE-1B49-9D4A-82F70867C09D}" type="slidenum">
              <a:rPr lang="en-US" smtClean="0"/>
              <a:t>24</a:t>
            </a:fld>
            <a:endParaRPr lang="en-US"/>
          </a:p>
        </p:txBody>
      </p:sp>
      <p:sp>
        <p:nvSpPr>
          <p:cNvPr id="5" name="Header Placeholder 4">
            <a:extLst>
              <a:ext uri="{FF2B5EF4-FFF2-40B4-BE49-F238E27FC236}">
                <a16:creationId xmlns:a16="http://schemas.microsoft.com/office/drawing/2014/main" id="{B774A45D-7FDD-1949-A77F-AF367D73855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33861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describe effect of race on quality of care in the hospital </a:t>
            </a:r>
          </a:p>
          <a:p>
            <a:endParaRPr lang="en-US" dirty="0"/>
          </a:p>
          <a:p>
            <a:r>
              <a:rPr lang="en-US" dirty="0"/>
              <a:t>Walk through an example related to race </a:t>
            </a:r>
          </a:p>
          <a:p>
            <a:endParaRPr lang="en-US" dirty="0"/>
          </a:p>
          <a:p>
            <a:r>
              <a:rPr lang="en-US" dirty="0"/>
              <a:t>If want to look at poverty / education then you do want to control for race </a:t>
            </a:r>
          </a:p>
        </p:txBody>
      </p:sp>
      <p:sp>
        <p:nvSpPr>
          <p:cNvPr id="4" name="Slide Number Placeholder 3"/>
          <p:cNvSpPr>
            <a:spLocks noGrp="1"/>
          </p:cNvSpPr>
          <p:nvPr>
            <p:ph type="sldNum" sz="quarter" idx="5"/>
          </p:nvPr>
        </p:nvSpPr>
        <p:spPr/>
        <p:txBody>
          <a:bodyPr/>
          <a:lstStyle/>
          <a:p>
            <a:fld id="{D36FC140-EADE-1B49-9D4A-82F70867C09D}" type="slidenum">
              <a:rPr lang="en-US" smtClean="0"/>
              <a:t>25</a:t>
            </a:fld>
            <a:endParaRPr lang="en-US"/>
          </a:p>
        </p:txBody>
      </p:sp>
      <p:sp>
        <p:nvSpPr>
          <p:cNvPr id="5" name="Header Placeholder 4">
            <a:extLst>
              <a:ext uri="{FF2B5EF4-FFF2-40B4-BE49-F238E27FC236}">
                <a16:creationId xmlns:a16="http://schemas.microsoft.com/office/drawing/2014/main" id="{77749C65-45A9-1E46-99FB-40916BE661D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21481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26</a:t>
            </a:fld>
            <a:endParaRPr lang="en-US"/>
          </a:p>
        </p:txBody>
      </p:sp>
      <p:sp>
        <p:nvSpPr>
          <p:cNvPr id="5" name="Header Placeholder 4">
            <a:extLst>
              <a:ext uri="{FF2B5EF4-FFF2-40B4-BE49-F238E27FC236}">
                <a16:creationId xmlns:a16="http://schemas.microsoft.com/office/drawing/2014/main" id="{712A7558-193A-A04C-9ABB-45F7003D406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1455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we’ll discuss confounding, mediation, and model building. </a:t>
            </a:r>
          </a:p>
          <a:p>
            <a:r>
              <a:rPr lang="en-US" dirty="0"/>
              <a:t>Then, we’ll discuss effect modification.</a:t>
            </a:r>
          </a:p>
          <a:p>
            <a:r>
              <a:rPr lang="en-US" dirty="0"/>
              <a:t>And, finally we’ll touch on multi-level analysis.  I took a whole semester-long course on multilevel, and we’re going to go over it in about 20 minutes.</a:t>
            </a:r>
          </a:p>
          <a:p>
            <a:endParaRPr lang="en-US" dirty="0"/>
          </a:p>
          <a:p>
            <a:r>
              <a:rPr lang="en-US" dirty="0"/>
              <a:t>So, my goal for today is provide you with some of the intuition behind these concepts, and we’ll do a few examples by hand.  After this lecture, you should to be able to read the literature more critically, and know about different analysis techniques that are important for health disparities research. </a:t>
            </a:r>
          </a:p>
          <a:p>
            <a:endParaRPr lang="en-US" dirty="0"/>
          </a:p>
          <a:p>
            <a:r>
              <a:rPr lang="en-US" dirty="0"/>
              <a:t>So let me start with quickly defining these concepts, and then we’ll go through them in more depth. </a:t>
            </a:r>
          </a:p>
          <a:p>
            <a:endParaRPr lang="en-US" dirty="0"/>
          </a:p>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2</a:t>
            </a:fld>
            <a:endParaRPr lang="en-US"/>
          </a:p>
        </p:txBody>
      </p:sp>
      <p:sp>
        <p:nvSpPr>
          <p:cNvPr id="5" name="Header Placeholder 4">
            <a:extLst>
              <a:ext uri="{FF2B5EF4-FFF2-40B4-BE49-F238E27FC236}">
                <a16:creationId xmlns:a16="http://schemas.microsoft.com/office/drawing/2014/main" id="{9044EE46-FEB2-FB4F-ACD1-506BAE2722D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35222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27</a:t>
            </a:fld>
            <a:endParaRPr lang="en-US"/>
          </a:p>
        </p:txBody>
      </p:sp>
      <p:sp>
        <p:nvSpPr>
          <p:cNvPr id="5" name="Header Placeholder 4">
            <a:extLst>
              <a:ext uri="{FF2B5EF4-FFF2-40B4-BE49-F238E27FC236}">
                <a16:creationId xmlns:a16="http://schemas.microsoft.com/office/drawing/2014/main" id="{9F0A3F47-FF81-F441-A69E-438A9E1085D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58343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29</a:t>
            </a:fld>
            <a:endParaRPr lang="en-US"/>
          </a:p>
        </p:txBody>
      </p:sp>
      <p:sp>
        <p:nvSpPr>
          <p:cNvPr id="5" name="Header Placeholder 4">
            <a:extLst>
              <a:ext uri="{FF2B5EF4-FFF2-40B4-BE49-F238E27FC236}">
                <a16:creationId xmlns:a16="http://schemas.microsoft.com/office/drawing/2014/main" id="{D3251428-1166-F044-8748-7CB7C7662F0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17485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2C6BC-D95F-5B46-A743-FA627C9B5955}" type="slidenum">
              <a:rPr lang="en-US" smtClean="0"/>
              <a:t>30</a:t>
            </a:fld>
            <a:endParaRPr lang="en-US"/>
          </a:p>
        </p:txBody>
      </p:sp>
      <p:sp>
        <p:nvSpPr>
          <p:cNvPr id="5" name="Header Placeholder 4">
            <a:extLst>
              <a:ext uri="{FF2B5EF4-FFF2-40B4-BE49-F238E27FC236}">
                <a16:creationId xmlns:a16="http://schemas.microsoft.com/office/drawing/2014/main" id="{54D484AC-D7A1-5047-82B2-EC4C0A20E21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00036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32</a:t>
            </a:fld>
            <a:endParaRPr lang="en-US"/>
          </a:p>
        </p:txBody>
      </p:sp>
      <p:sp>
        <p:nvSpPr>
          <p:cNvPr id="5" name="Header Placeholder 4">
            <a:extLst>
              <a:ext uri="{FF2B5EF4-FFF2-40B4-BE49-F238E27FC236}">
                <a16:creationId xmlns:a16="http://schemas.microsoft.com/office/drawing/2014/main" id="{016792BB-4FD4-644E-8DC4-FB8CB09D11B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41273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boxes so serially revealed </a:t>
            </a:r>
          </a:p>
        </p:txBody>
      </p:sp>
      <p:sp>
        <p:nvSpPr>
          <p:cNvPr id="4" name="Slide Number Placeholder 3"/>
          <p:cNvSpPr>
            <a:spLocks noGrp="1"/>
          </p:cNvSpPr>
          <p:nvPr>
            <p:ph type="sldNum" sz="quarter" idx="5"/>
          </p:nvPr>
        </p:nvSpPr>
        <p:spPr/>
        <p:txBody>
          <a:bodyPr/>
          <a:lstStyle/>
          <a:p>
            <a:fld id="{D36FC140-EADE-1B49-9D4A-82F70867C09D}" type="slidenum">
              <a:rPr lang="en-US" smtClean="0"/>
              <a:t>33</a:t>
            </a:fld>
            <a:endParaRPr lang="en-US"/>
          </a:p>
        </p:txBody>
      </p:sp>
      <p:sp>
        <p:nvSpPr>
          <p:cNvPr id="5" name="Header Placeholder 4">
            <a:extLst>
              <a:ext uri="{FF2B5EF4-FFF2-40B4-BE49-F238E27FC236}">
                <a16:creationId xmlns:a16="http://schemas.microsoft.com/office/drawing/2014/main" id="{1F638687-90D9-064F-AF09-9F181B4EF38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78540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After this slide- point out that you can do this with two binary variables or a binary and a continuous, or two continuous, and the ideas are the same it just gets slightly more complicated to interpret.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this case, we looked at two binary variables – male and Black. You can extend this to look at the interactions between binary and continuous variables (which we’ll do now), or two continuous variables, but two continuous variables gets difficult to interpret.</a:t>
            </a:r>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34</a:t>
            </a:fld>
            <a:endParaRPr lang="en-US"/>
          </a:p>
        </p:txBody>
      </p:sp>
      <p:sp>
        <p:nvSpPr>
          <p:cNvPr id="5" name="Header Placeholder 4">
            <a:extLst>
              <a:ext uri="{FF2B5EF4-FFF2-40B4-BE49-F238E27FC236}">
                <a16:creationId xmlns:a16="http://schemas.microsoft.com/office/drawing/2014/main" id="{BB25D6CA-7775-CA4A-9B1B-41F2C2FDD0A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91296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35</a:t>
            </a:fld>
            <a:endParaRPr lang="en-US"/>
          </a:p>
        </p:txBody>
      </p:sp>
      <p:sp>
        <p:nvSpPr>
          <p:cNvPr id="5" name="Header Placeholder 4">
            <a:extLst>
              <a:ext uri="{FF2B5EF4-FFF2-40B4-BE49-F238E27FC236}">
                <a16:creationId xmlns:a16="http://schemas.microsoft.com/office/drawing/2014/main" id="{1B97DE7A-35FA-7146-AE9B-42FF43CC61B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15713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36</a:t>
            </a:fld>
            <a:endParaRPr lang="en-US"/>
          </a:p>
        </p:txBody>
      </p:sp>
      <p:sp>
        <p:nvSpPr>
          <p:cNvPr id="5" name="Header Placeholder 4">
            <a:extLst>
              <a:ext uri="{FF2B5EF4-FFF2-40B4-BE49-F238E27FC236}">
                <a16:creationId xmlns:a16="http://schemas.microsoft.com/office/drawing/2014/main" id="{A7FF8797-8FCE-CD4F-846E-CAAA754E279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02522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exact text written down so I don’t forget </a:t>
            </a:r>
          </a:p>
        </p:txBody>
      </p:sp>
      <p:sp>
        <p:nvSpPr>
          <p:cNvPr id="4" name="Slide Number Placeholder 3"/>
          <p:cNvSpPr>
            <a:spLocks noGrp="1"/>
          </p:cNvSpPr>
          <p:nvPr>
            <p:ph type="sldNum" sz="quarter" idx="5"/>
          </p:nvPr>
        </p:nvSpPr>
        <p:spPr/>
        <p:txBody>
          <a:bodyPr/>
          <a:lstStyle/>
          <a:p>
            <a:fld id="{D36FC140-EADE-1B49-9D4A-82F70867C09D}" type="slidenum">
              <a:rPr lang="en-US" smtClean="0"/>
              <a:t>37</a:t>
            </a:fld>
            <a:endParaRPr lang="en-US"/>
          </a:p>
        </p:txBody>
      </p:sp>
      <p:sp>
        <p:nvSpPr>
          <p:cNvPr id="5" name="Header Placeholder 4">
            <a:extLst>
              <a:ext uri="{FF2B5EF4-FFF2-40B4-BE49-F238E27FC236}">
                <a16:creationId xmlns:a16="http://schemas.microsoft.com/office/drawing/2014/main" id="{DE5274A6-7098-A34C-8A70-47F065FE0AA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7596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25268" indent="-278949" eaLnBrk="0" hangingPunct="0">
              <a:defRPr>
                <a:solidFill>
                  <a:schemeClr val="tx1"/>
                </a:solidFill>
                <a:latin typeface="Arial" charset="0"/>
              </a:defRPr>
            </a:lvl2pPr>
            <a:lvl3pPr marL="1115797" indent="-223159" eaLnBrk="0" hangingPunct="0">
              <a:defRPr>
                <a:solidFill>
                  <a:schemeClr val="tx1"/>
                </a:solidFill>
                <a:latin typeface="Arial" charset="0"/>
              </a:defRPr>
            </a:lvl3pPr>
            <a:lvl4pPr marL="1562115" indent="-223159" eaLnBrk="0" hangingPunct="0">
              <a:defRPr>
                <a:solidFill>
                  <a:schemeClr val="tx1"/>
                </a:solidFill>
                <a:latin typeface="Arial" charset="0"/>
              </a:defRPr>
            </a:lvl4pPr>
            <a:lvl5pPr marL="2008434" indent="-223159" eaLnBrk="0" hangingPunct="0">
              <a:defRPr>
                <a:solidFill>
                  <a:schemeClr val="tx1"/>
                </a:solidFill>
                <a:latin typeface="Arial" charset="0"/>
              </a:defRPr>
            </a:lvl5pPr>
            <a:lvl6pPr marL="2454753" indent="-223159" eaLnBrk="0" fontAlgn="base" hangingPunct="0">
              <a:spcBef>
                <a:spcPct val="0"/>
              </a:spcBef>
              <a:spcAft>
                <a:spcPct val="0"/>
              </a:spcAft>
              <a:defRPr>
                <a:solidFill>
                  <a:schemeClr val="tx1"/>
                </a:solidFill>
                <a:latin typeface="Arial" charset="0"/>
              </a:defRPr>
            </a:lvl6pPr>
            <a:lvl7pPr marL="2901071" indent="-223159" eaLnBrk="0" fontAlgn="base" hangingPunct="0">
              <a:spcBef>
                <a:spcPct val="0"/>
              </a:spcBef>
              <a:spcAft>
                <a:spcPct val="0"/>
              </a:spcAft>
              <a:defRPr>
                <a:solidFill>
                  <a:schemeClr val="tx1"/>
                </a:solidFill>
                <a:latin typeface="Arial" charset="0"/>
              </a:defRPr>
            </a:lvl7pPr>
            <a:lvl8pPr marL="3347390" indent="-223159" eaLnBrk="0" fontAlgn="base" hangingPunct="0">
              <a:spcBef>
                <a:spcPct val="0"/>
              </a:spcBef>
              <a:spcAft>
                <a:spcPct val="0"/>
              </a:spcAft>
              <a:defRPr>
                <a:solidFill>
                  <a:schemeClr val="tx1"/>
                </a:solidFill>
                <a:latin typeface="Arial" charset="0"/>
              </a:defRPr>
            </a:lvl8pPr>
            <a:lvl9pPr marL="3793708" indent="-223159" eaLnBrk="0" fontAlgn="base" hangingPunct="0">
              <a:spcBef>
                <a:spcPct val="0"/>
              </a:spcBef>
              <a:spcAft>
                <a:spcPct val="0"/>
              </a:spcAft>
              <a:defRPr>
                <a:solidFill>
                  <a:schemeClr val="tx1"/>
                </a:solidFill>
                <a:latin typeface="Arial" charset="0"/>
              </a:defRPr>
            </a:lvl9pPr>
          </a:lstStyle>
          <a:p>
            <a:pPr eaLnBrk="1" hangingPunct="1"/>
            <a:fld id="{3F911380-A899-4390-AC5A-B0F97389BA2C}" type="slidenum">
              <a:rPr lang="en-US" altLang="en-US" smtClean="0"/>
              <a:pPr eaLnBrk="1" hangingPunct="1"/>
              <a:t>38</a:t>
            </a:fld>
            <a:endParaRPr lang="en-US" alt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altLang="en-US" dirty="0"/>
              <a:t>Examples of effect modification – Christine to explain </a:t>
            </a:r>
          </a:p>
        </p:txBody>
      </p:sp>
      <p:sp>
        <p:nvSpPr>
          <p:cNvPr id="2" name="Header Placeholder 1">
            <a:extLst>
              <a:ext uri="{FF2B5EF4-FFF2-40B4-BE49-F238E27FC236}">
                <a16:creationId xmlns:a16="http://schemas.microsoft.com/office/drawing/2014/main" id="{B1860008-CB57-D34E-9410-AB12C0BA098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44517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3</a:t>
            </a:fld>
            <a:endParaRPr lang="en-US"/>
          </a:p>
        </p:txBody>
      </p:sp>
      <p:sp>
        <p:nvSpPr>
          <p:cNvPr id="5" name="Header Placeholder 4">
            <a:extLst>
              <a:ext uri="{FF2B5EF4-FFF2-40B4-BE49-F238E27FC236}">
                <a16:creationId xmlns:a16="http://schemas.microsoft.com/office/drawing/2014/main" id="{E9B5C98A-CF18-AA4A-AB1D-2C6BD863D20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1603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25268" indent="-278949" eaLnBrk="0" hangingPunct="0">
              <a:defRPr>
                <a:solidFill>
                  <a:schemeClr val="tx1"/>
                </a:solidFill>
                <a:latin typeface="Arial" charset="0"/>
              </a:defRPr>
            </a:lvl2pPr>
            <a:lvl3pPr marL="1115797" indent="-223159" eaLnBrk="0" hangingPunct="0">
              <a:defRPr>
                <a:solidFill>
                  <a:schemeClr val="tx1"/>
                </a:solidFill>
                <a:latin typeface="Arial" charset="0"/>
              </a:defRPr>
            </a:lvl3pPr>
            <a:lvl4pPr marL="1562115" indent="-223159" eaLnBrk="0" hangingPunct="0">
              <a:defRPr>
                <a:solidFill>
                  <a:schemeClr val="tx1"/>
                </a:solidFill>
                <a:latin typeface="Arial" charset="0"/>
              </a:defRPr>
            </a:lvl4pPr>
            <a:lvl5pPr marL="2008434" indent="-223159" eaLnBrk="0" hangingPunct="0">
              <a:defRPr>
                <a:solidFill>
                  <a:schemeClr val="tx1"/>
                </a:solidFill>
                <a:latin typeface="Arial" charset="0"/>
              </a:defRPr>
            </a:lvl5pPr>
            <a:lvl6pPr marL="2454753" indent="-223159" eaLnBrk="0" fontAlgn="base" hangingPunct="0">
              <a:spcBef>
                <a:spcPct val="0"/>
              </a:spcBef>
              <a:spcAft>
                <a:spcPct val="0"/>
              </a:spcAft>
              <a:defRPr>
                <a:solidFill>
                  <a:schemeClr val="tx1"/>
                </a:solidFill>
                <a:latin typeface="Arial" charset="0"/>
              </a:defRPr>
            </a:lvl6pPr>
            <a:lvl7pPr marL="2901071" indent="-223159" eaLnBrk="0" fontAlgn="base" hangingPunct="0">
              <a:spcBef>
                <a:spcPct val="0"/>
              </a:spcBef>
              <a:spcAft>
                <a:spcPct val="0"/>
              </a:spcAft>
              <a:defRPr>
                <a:solidFill>
                  <a:schemeClr val="tx1"/>
                </a:solidFill>
                <a:latin typeface="Arial" charset="0"/>
              </a:defRPr>
            </a:lvl7pPr>
            <a:lvl8pPr marL="3347390" indent="-223159" eaLnBrk="0" fontAlgn="base" hangingPunct="0">
              <a:spcBef>
                <a:spcPct val="0"/>
              </a:spcBef>
              <a:spcAft>
                <a:spcPct val="0"/>
              </a:spcAft>
              <a:defRPr>
                <a:solidFill>
                  <a:schemeClr val="tx1"/>
                </a:solidFill>
                <a:latin typeface="Arial" charset="0"/>
              </a:defRPr>
            </a:lvl8pPr>
            <a:lvl9pPr marL="3793708" indent="-223159" eaLnBrk="0" fontAlgn="base" hangingPunct="0">
              <a:spcBef>
                <a:spcPct val="0"/>
              </a:spcBef>
              <a:spcAft>
                <a:spcPct val="0"/>
              </a:spcAft>
              <a:defRPr>
                <a:solidFill>
                  <a:schemeClr val="tx1"/>
                </a:solidFill>
                <a:latin typeface="Arial" charset="0"/>
              </a:defRPr>
            </a:lvl9pPr>
          </a:lstStyle>
          <a:p>
            <a:pPr eaLnBrk="1" hangingPunct="1"/>
            <a:fld id="{E03E0C47-C879-4018-BBAD-0D25708AAD7E}" type="slidenum">
              <a:rPr lang="en-US" altLang="en-US" smtClean="0"/>
              <a:pPr eaLnBrk="1" hangingPunct="1"/>
              <a:t>39</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Examples of effect modification – Christine to explain </a:t>
            </a:r>
          </a:p>
          <a:p>
            <a:pPr eaLnBrk="1" hangingPunct="1"/>
            <a:endParaRPr lang="en-US" altLang="en-US" dirty="0"/>
          </a:p>
        </p:txBody>
      </p:sp>
      <p:sp>
        <p:nvSpPr>
          <p:cNvPr id="2" name="Header Placeholder 1">
            <a:extLst>
              <a:ext uri="{FF2B5EF4-FFF2-40B4-BE49-F238E27FC236}">
                <a16:creationId xmlns:a16="http://schemas.microsoft.com/office/drawing/2014/main" id="{B6401EBF-0C0C-344F-A03F-D62D724A2F6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15974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7D7AB-7631-9241-8239-6E89BAE6922B}" type="slidenum">
              <a:rPr lang="en-US" smtClean="0"/>
              <a:t>40</a:t>
            </a:fld>
            <a:endParaRPr lang="en-US"/>
          </a:p>
        </p:txBody>
      </p:sp>
      <p:sp>
        <p:nvSpPr>
          <p:cNvPr id="5" name="Header Placeholder 4">
            <a:extLst>
              <a:ext uri="{FF2B5EF4-FFF2-40B4-BE49-F238E27FC236}">
                <a16:creationId xmlns:a16="http://schemas.microsoft.com/office/drawing/2014/main" id="{32A38871-96FE-C044-BE21-0C79F8D7A22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21235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41</a:t>
            </a:fld>
            <a:endParaRPr lang="en-US"/>
          </a:p>
        </p:txBody>
      </p:sp>
      <p:sp>
        <p:nvSpPr>
          <p:cNvPr id="5" name="Header Placeholder 4">
            <a:extLst>
              <a:ext uri="{FF2B5EF4-FFF2-40B4-BE49-F238E27FC236}">
                <a16:creationId xmlns:a16="http://schemas.microsoft.com/office/drawing/2014/main" id="{980EB4F7-B4B3-9E40-9965-CE0F23323A7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56624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42</a:t>
            </a:fld>
            <a:endParaRPr lang="en-US"/>
          </a:p>
        </p:txBody>
      </p:sp>
      <p:sp>
        <p:nvSpPr>
          <p:cNvPr id="5" name="Header Placeholder 4">
            <a:extLst>
              <a:ext uri="{FF2B5EF4-FFF2-40B4-BE49-F238E27FC236}">
                <a16:creationId xmlns:a16="http://schemas.microsoft.com/office/drawing/2014/main" id="{5972CB4F-2328-0246-809E-06BC1707C0B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44400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43</a:t>
            </a:fld>
            <a:endParaRPr lang="en-US"/>
          </a:p>
        </p:txBody>
      </p:sp>
      <p:sp>
        <p:nvSpPr>
          <p:cNvPr id="5" name="Header Placeholder 4">
            <a:extLst>
              <a:ext uri="{FF2B5EF4-FFF2-40B4-BE49-F238E27FC236}">
                <a16:creationId xmlns:a16="http://schemas.microsoft.com/office/drawing/2014/main" id="{A2A60B6F-0B38-2E4A-9A94-9336FD62648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39987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Multilevel Modeling is a totally different category of analysis, although it’s still regression based.  And it’s particularly relevant for health disparities research. </a:t>
            </a:r>
          </a:p>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45</a:t>
            </a:fld>
            <a:endParaRPr lang="en-US"/>
          </a:p>
        </p:txBody>
      </p:sp>
      <p:sp>
        <p:nvSpPr>
          <p:cNvPr id="5" name="Header Placeholder 4">
            <a:extLst>
              <a:ext uri="{FF2B5EF4-FFF2-40B4-BE49-F238E27FC236}">
                <a16:creationId xmlns:a16="http://schemas.microsoft.com/office/drawing/2014/main" id="{01D87E59-4983-4D4C-A198-A485891B41E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02752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Here’s an example where you may be interested in separating composition from context: </a:t>
            </a:r>
          </a:p>
          <a:p>
            <a:r>
              <a:rPr lang="en-US" sz="1200" b="0" i="0" kern="1200" dirty="0">
                <a:solidFill>
                  <a:schemeClr val="tx1"/>
                </a:solidFill>
                <a:effectLst/>
                <a:latin typeface="+mn-lt"/>
                <a:ea typeface="+mn-ea"/>
                <a:cs typeface="+mn-cs"/>
              </a:rPr>
              <a:t>States in the southern US have much higher stroke rates.  They also have a higher fraction of the population that is Black, and Blacks have higher stroke rates.  So is the excess in the stroke belt about composition or context?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multilevel model can help you answer this question. </a:t>
            </a:r>
          </a:p>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46</a:t>
            </a:fld>
            <a:endParaRPr lang="en-US"/>
          </a:p>
        </p:txBody>
      </p:sp>
      <p:sp>
        <p:nvSpPr>
          <p:cNvPr id="5" name="Header Placeholder 4">
            <a:extLst>
              <a:ext uri="{FF2B5EF4-FFF2-40B4-BE49-F238E27FC236}">
                <a16:creationId xmlns:a16="http://schemas.microsoft.com/office/drawing/2014/main" id="{82CDD8E2-C4A3-2846-A042-DA4B1755FEE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1664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47</a:t>
            </a:fld>
            <a:endParaRPr lang="en-US"/>
          </a:p>
        </p:txBody>
      </p:sp>
      <p:sp>
        <p:nvSpPr>
          <p:cNvPr id="5" name="Header Placeholder 4">
            <a:extLst>
              <a:ext uri="{FF2B5EF4-FFF2-40B4-BE49-F238E27FC236}">
                <a16:creationId xmlns:a16="http://schemas.microsoft.com/office/drawing/2014/main" id="{A8DD6298-EB2C-5F40-B5E9-DD9FB09B656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70692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49</a:t>
            </a:fld>
            <a:endParaRPr lang="en-US"/>
          </a:p>
        </p:txBody>
      </p:sp>
      <p:sp>
        <p:nvSpPr>
          <p:cNvPr id="5" name="Header Placeholder 4">
            <a:extLst>
              <a:ext uri="{FF2B5EF4-FFF2-40B4-BE49-F238E27FC236}">
                <a16:creationId xmlns:a16="http://schemas.microsoft.com/office/drawing/2014/main" id="{C7C7B170-0A4C-1A40-82E1-8B1DBEBE68C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262977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x is an individual level exposure, big X is a contextual exposure</a:t>
            </a:r>
          </a:p>
          <a:p>
            <a:r>
              <a:rPr lang="en-US" dirty="0"/>
              <a:t>Little y is an individual level outcome, big Y is a contextual exposure </a:t>
            </a:r>
          </a:p>
        </p:txBody>
      </p:sp>
      <p:sp>
        <p:nvSpPr>
          <p:cNvPr id="4" name="Slide Number Placeholder 3"/>
          <p:cNvSpPr>
            <a:spLocks noGrp="1"/>
          </p:cNvSpPr>
          <p:nvPr>
            <p:ph type="sldNum" sz="quarter" idx="5"/>
          </p:nvPr>
        </p:nvSpPr>
        <p:spPr/>
        <p:txBody>
          <a:bodyPr/>
          <a:lstStyle/>
          <a:p>
            <a:fld id="{D36FC140-EADE-1B49-9D4A-82F70867C09D}" type="slidenum">
              <a:rPr lang="en-US" smtClean="0"/>
              <a:t>50</a:t>
            </a:fld>
            <a:endParaRPr lang="en-US"/>
          </a:p>
        </p:txBody>
      </p:sp>
      <p:sp>
        <p:nvSpPr>
          <p:cNvPr id="5" name="Header Placeholder 4">
            <a:extLst>
              <a:ext uri="{FF2B5EF4-FFF2-40B4-BE49-F238E27FC236}">
                <a16:creationId xmlns:a16="http://schemas.microsoft.com/office/drawing/2014/main" id="{166340CB-B623-6441-95EF-709AD8727F7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70591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example, you might expect that the effect of education on cognition is different among Black women than among White men since Black women’s experience of the world every day differs from than of White men. </a:t>
            </a:r>
          </a:p>
        </p:txBody>
      </p:sp>
      <p:sp>
        <p:nvSpPr>
          <p:cNvPr id="4" name="Slide Number Placeholder 3"/>
          <p:cNvSpPr>
            <a:spLocks noGrp="1"/>
          </p:cNvSpPr>
          <p:nvPr>
            <p:ph type="sldNum" sz="quarter" idx="5"/>
          </p:nvPr>
        </p:nvSpPr>
        <p:spPr/>
        <p:txBody>
          <a:bodyPr/>
          <a:lstStyle/>
          <a:p>
            <a:fld id="{D36FC140-EADE-1B49-9D4A-82F70867C09D}" type="slidenum">
              <a:rPr lang="en-US" smtClean="0"/>
              <a:t>5</a:t>
            </a:fld>
            <a:endParaRPr lang="en-US"/>
          </a:p>
        </p:txBody>
      </p:sp>
      <p:sp>
        <p:nvSpPr>
          <p:cNvPr id="5" name="Header Placeholder 4">
            <a:extLst>
              <a:ext uri="{FF2B5EF4-FFF2-40B4-BE49-F238E27FC236}">
                <a16:creationId xmlns:a16="http://schemas.microsoft.com/office/drawing/2014/main" id="{A0A31F75-ECEA-F248-B32C-25154FC47E3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42164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51</a:t>
            </a:fld>
            <a:endParaRPr lang="en-US"/>
          </a:p>
        </p:txBody>
      </p:sp>
      <p:sp>
        <p:nvSpPr>
          <p:cNvPr id="5" name="Header Placeholder 4">
            <a:extLst>
              <a:ext uri="{FF2B5EF4-FFF2-40B4-BE49-F238E27FC236}">
                <a16:creationId xmlns:a16="http://schemas.microsoft.com/office/drawing/2014/main" id="{66258AC5-1A8E-734E-B5D1-B4E1F362C51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594301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36FC140-EADE-1B49-9D4A-82F70867C09D}" type="slidenum">
              <a:rPr lang="en-US" smtClean="0"/>
              <a:t>55</a:t>
            </a:fld>
            <a:endParaRPr lang="en-US"/>
          </a:p>
        </p:txBody>
      </p:sp>
      <p:sp>
        <p:nvSpPr>
          <p:cNvPr id="5" name="Header Placeholder 4">
            <a:extLst>
              <a:ext uri="{FF2B5EF4-FFF2-40B4-BE49-F238E27FC236}">
                <a16:creationId xmlns:a16="http://schemas.microsoft.com/office/drawing/2014/main" id="{DD7ED973-6E2F-294F-A7FC-18CDB306785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174620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Multilevel models give you a mean intercept and slope. </a:t>
            </a:r>
          </a:p>
          <a:p>
            <a:endParaRPr lang="en-US" dirty="0"/>
          </a:p>
          <a:p>
            <a:r>
              <a:rPr lang="en-US" dirty="0"/>
              <a:t>We discussed the random intercepts u0j.  There is also an extension to random slopes that we’re not going to discuss today, but if you’re interested in this, you should take Maria’s class.  </a:t>
            </a:r>
          </a:p>
          <a:p>
            <a:endParaRPr lang="en-US" dirty="0"/>
          </a:p>
          <a:p>
            <a:endParaRPr lang="en-US" dirty="0"/>
          </a:p>
          <a:p>
            <a:r>
              <a:rPr lang="en-US" dirty="0"/>
              <a:t>With a random slopes model, you can answer questions about how inequalities vary across place </a:t>
            </a:r>
          </a:p>
        </p:txBody>
      </p:sp>
      <p:sp>
        <p:nvSpPr>
          <p:cNvPr id="4" name="Slide Number Placeholder 3"/>
          <p:cNvSpPr>
            <a:spLocks noGrp="1"/>
          </p:cNvSpPr>
          <p:nvPr>
            <p:ph type="sldNum" sz="quarter" idx="5"/>
          </p:nvPr>
        </p:nvSpPr>
        <p:spPr/>
        <p:txBody>
          <a:bodyPr/>
          <a:lstStyle/>
          <a:p>
            <a:fld id="{D36FC140-EADE-1B49-9D4A-82F70867C09D}" type="slidenum">
              <a:rPr lang="en-US" smtClean="0"/>
              <a:t>56</a:t>
            </a:fld>
            <a:endParaRPr lang="en-US"/>
          </a:p>
        </p:txBody>
      </p:sp>
      <p:sp>
        <p:nvSpPr>
          <p:cNvPr id="5" name="Header Placeholder 4">
            <a:extLst>
              <a:ext uri="{FF2B5EF4-FFF2-40B4-BE49-F238E27FC236}">
                <a16:creationId xmlns:a16="http://schemas.microsoft.com/office/drawing/2014/main" id="{7094DA16-C8EC-2B46-B3F7-6730D16ED4D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236090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D36FC140-EADE-1B49-9D4A-82F70867C09D}" type="slidenum">
              <a:rPr lang="en-US" smtClean="0"/>
              <a:t>57</a:t>
            </a:fld>
            <a:endParaRPr lang="en-US"/>
          </a:p>
        </p:txBody>
      </p:sp>
    </p:spTree>
    <p:extLst>
      <p:ext uri="{BB962C8B-B14F-4D97-AF65-F5344CB8AC3E}">
        <p14:creationId xmlns:p14="http://schemas.microsoft.com/office/powerpoint/2010/main" val="4231567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6FC140-EADE-1B49-9D4A-82F70867C09D}" type="slidenum">
              <a:rPr lang="en-US" smtClean="0"/>
              <a:t>61</a:t>
            </a:fld>
            <a:endParaRPr lang="en-US"/>
          </a:p>
        </p:txBody>
      </p:sp>
      <p:sp>
        <p:nvSpPr>
          <p:cNvPr id="5" name="Header Placeholder 4">
            <a:extLst>
              <a:ext uri="{FF2B5EF4-FFF2-40B4-BE49-F238E27FC236}">
                <a16:creationId xmlns:a16="http://schemas.microsoft.com/office/drawing/2014/main" id="{FE5AE859-1805-8944-879E-EC48ADC95C5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78492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6</a:t>
            </a:fld>
            <a:endParaRPr lang="en-US"/>
          </a:p>
        </p:txBody>
      </p:sp>
      <p:sp>
        <p:nvSpPr>
          <p:cNvPr id="5" name="Header Placeholder 4">
            <a:extLst>
              <a:ext uri="{FF2B5EF4-FFF2-40B4-BE49-F238E27FC236}">
                <a16:creationId xmlns:a16="http://schemas.microsoft.com/office/drawing/2014/main" id="{C470E8F5-844A-1C4B-864D-FDBA650B1FC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8619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8</a:t>
            </a:fld>
            <a:endParaRPr lang="en-US"/>
          </a:p>
        </p:txBody>
      </p:sp>
      <p:sp>
        <p:nvSpPr>
          <p:cNvPr id="5" name="Header Placeholder 4">
            <a:extLst>
              <a:ext uri="{FF2B5EF4-FFF2-40B4-BE49-F238E27FC236}">
                <a16:creationId xmlns:a16="http://schemas.microsoft.com/office/drawing/2014/main" id="{2B822DDD-2DEC-1946-8C74-957DD75B4D3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29402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10</a:t>
            </a:fld>
            <a:endParaRPr lang="en-US"/>
          </a:p>
        </p:txBody>
      </p:sp>
      <p:sp>
        <p:nvSpPr>
          <p:cNvPr id="5" name="Header Placeholder 4">
            <a:extLst>
              <a:ext uri="{FF2B5EF4-FFF2-40B4-BE49-F238E27FC236}">
                <a16:creationId xmlns:a16="http://schemas.microsoft.com/office/drawing/2014/main" id="{E20C1F37-D9A5-3E44-A5EB-F3F12B30839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48638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11</a:t>
            </a:fld>
            <a:endParaRPr lang="en-US"/>
          </a:p>
        </p:txBody>
      </p:sp>
      <p:sp>
        <p:nvSpPr>
          <p:cNvPr id="5" name="Header Placeholder 4">
            <a:extLst>
              <a:ext uri="{FF2B5EF4-FFF2-40B4-BE49-F238E27FC236}">
                <a16:creationId xmlns:a16="http://schemas.microsoft.com/office/drawing/2014/main" id="{24AC3002-AA6B-4F4C-8013-99863BAECA9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63109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FC140-EADE-1B49-9D4A-82F70867C09D}" type="slidenum">
              <a:rPr lang="en-US" smtClean="0"/>
              <a:t>13</a:t>
            </a:fld>
            <a:endParaRPr lang="en-US"/>
          </a:p>
        </p:txBody>
      </p:sp>
      <p:sp>
        <p:nvSpPr>
          <p:cNvPr id="5" name="Header Placeholder 4">
            <a:extLst>
              <a:ext uri="{FF2B5EF4-FFF2-40B4-BE49-F238E27FC236}">
                <a16:creationId xmlns:a16="http://schemas.microsoft.com/office/drawing/2014/main" id="{57972CA0-1E0B-FD43-BF09-99BB5B50E85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48673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78C081-F1A9-5F40-AF5A-AA689A56FC43}" type="datetime1">
              <a:rPr lang="en-US" smtClean="0"/>
              <a:t>3/5/19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D965C-76E7-7B4C-AC7F-EACCF598B710}" type="slidenum">
              <a:rPr lang="en-US" smtClean="0"/>
              <a:pPr/>
              <a:t>‹#›</a:t>
            </a:fld>
            <a:endParaRPr lang="en-US"/>
          </a:p>
        </p:txBody>
      </p:sp>
    </p:spTree>
    <p:extLst>
      <p:ext uri="{BB962C8B-B14F-4D97-AF65-F5344CB8AC3E}">
        <p14:creationId xmlns:p14="http://schemas.microsoft.com/office/powerpoint/2010/main" val="94670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5C0063-241D-2C47-8EC5-B51A186F3DA4}" type="datetime1">
              <a:rPr lang="en-US" smtClean="0"/>
              <a:t>3/5/19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2726471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30854F-B2B3-3340-8F6D-D3DE17D47D7B}" type="datetime1">
              <a:rPr lang="en-US" smtClean="0"/>
              <a:t>3/5/19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4244684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oudy Old Style" panose="02020502050305020303" pitchFamily="18" charset="77"/>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Goudy Old Style" panose="02020502050305020303" pitchFamily="18" charset="77"/>
              </a:defRPr>
            </a:lvl1pPr>
            <a:lvl2pPr>
              <a:defRPr>
                <a:latin typeface="Goudy Old Style" panose="02020502050305020303" pitchFamily="18" charset="77"/>
              </a:defRPr>
            </a:lvl2pPr>
            <a:lvl3pPr>
              <a:defRPr>
                <a:latin typeface="Goudy Old Style" panose="02020502050305020303" pitchFamily="18" charset="77"/>
              </a:defRPr>
            </a:lvl3pPr>
            <a:lvl4pPr>
              <a:defRPr>
                <a:latin typeface="Goudy Old Style" panose="02020502050305020303" pitchFamily="18" charset="77"/>
              </a:defRPr>
            </a:lvl4pPr>
            <a:lvl5pPr>
              <a:defRPr>
                <a:latin typeface="Goudy Old Style" panose="02020502050305020303" pitchFamily="18"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1E4C7B-DE4C-0541-8215-F235D6DCAFAB}" type="datetime1">
              <a:rPr lang="en-US" smtClean="0"/>
              <a:t>3/5/19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3467300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6CD7EE-F793-6447-9BDF-528B8F8C1D10}" type="datetime1">
              <a:rPr lang="en-US" smtClean="0"/>
              <a:t>3/5/19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3228241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CA5CBD-F69E-AF4B-957E-597DF73FD9B5}" type="datetime1">
              <a:rPr lang="en-US" smtClean="0"/>
              <a:t>3/5/19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1878976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67E72-901C-1F4B-84BF-9BF5D4F4DFC2}" type="datetime1">
              <a:rPr lang="en-US" smtClean="0"/>
              <a:t>3/5/19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4031417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61ECBC-E3D4-8B4F-8135-71A5372BB295}" type="datetime1">
              <a:rPr lang="en-US" smtClean="0"/>
              <a:t>3/5/19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2403407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63F108-93C9-9F4A-8F87-9829ED3AC229}" type="datetime1">
              <a:rPr lang="en-US" smtClean="0"/>
              <a:t>3/5/19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1933329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60BE19-5AAA-0545-9086-F9617091E25E}" type="datetime1">
              <a:rPr lang="en-US" smtClean="0"/>
              <a:t>3/5/19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2551815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02A4FA-8E9E-8641-B537-D9C3D8665B68}" type="datetime1">
              <a:rPr lang="en-US" smtClean="0"/>
              <a:t>3/5/19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D965C-76E7-7B4C-AC7F-EACCF598B710}" type="slidenum">
              <a:rPr lang="en-US" smtClean="0"/>
              <a:t>‹#›</a:t>
            </a:fld>
            <a:endParaRPr lang="en-US"/>
          </a:p>
        </p:txBody>
      </p:sp>
    </p:spTree>
    <p:extLst>
      <p:ext uri="{BB962C8B-B14F-4D97-AF65-F5344CB8AC3E}">
        <p14:creationId xmlns:p14="http://schemas.microsoft.com/office/powerpoint/2010/main" val="159528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B2F3F-BEC2-5C45-93D0-16D18B92C623}" type="datetime1">
              <a:rPr lang="en-US" smtClean="0"/>
              <a:t>3/5/19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6D965C-76E7-7B4C-AC7F-EACCF598B710}" type="slidenum">
              <a:rPr lang="en-US" smtClean="0"/>
              <a:t>‹#›</a:t>
            </a:fld>
            <a:endParaRPr lang="en-US"/>
          </a:p>
        </p:txBody>
      </p:sp>
    </p:spTree>
    <p:extLst>
      <p:ext uri="{BB962C8B-B14F-4D97-AF65-F5344CB8AC3E}">
        <p14:creationId xmlns:p14="http://schemas.microsoft.com/office/powerpoint/2010/main" val="22813934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1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50.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40.png"/><Relationship Id="rId11" Type="http://schemas.openxmlformats.org/officeDocument/2006/relationships/image" Target="../media/image39.png"/><Relationship Id="rId5" Type="http://schemas.openxmlformats.org/officeDocument/2006/relationships/image" Target="../media/image330.png"/><Relationship Id="rId10" Type="http://schemas.openxmlformats.org/officeDocument/2006/relationships/image" Target="../media/image380.png"/><Relationship Id="rId4" Type="http://schemas.openxmlformats.org/officeDocument/2006/relationships/image" Target="../media/image36.png"/><Relationship Id="rId9" Type="http://schemas.openxmlformats.org/officeDocument/2006/relationships/image" Target="../media/image38.png"/></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8.tiff"/><Relationship Id="rId7"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bit.ly/2GlXpyX"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B75E0-4AC6-EA46-9D09-B0B8060898E1}"/>
              </a:ext>
            </a:extLst>
          </p:cNvPr>
          <p:cNvSpPr>
            <a:spLocks noGrp="1"/>
          </p:cNvSpPr>
          <p:nvPr>
            <p:ph type="ctrTitle"/>
          </p:nvPr>
        </p:nvSpPr>
        <p:spPr>
          <a:xfrm>
            <a:off x="427182" y="383454"/>
            <a:ext cx="7772400" cy="2387600"/>
          </a:xfrm>
        </p:spPr>
        <p:txBody>
          <a:bodyPr>
            <a:normAutofit fontScale="90000"/>
          </a:bodyPr>
          <a:lstStyle/>
          <a:p>
            <a:r>
              <a:rPr lang="en-US" dirty="0">
                <a:latin typeface="Goudy Old Style" panose="02020502050305020303" pitchFamily="18" charset="77"/>
              </a:rPr>
              <a:t>Basic Analysis Issues for Health Disparities Research</a:t>
            </a:r>
          </a:p>
        </p:txBody>
      </p:sp>
      <p:sp>
        <p:nvSpPr>
          <p:cNvPr id="3" name="Subtitle 2">
            <a:extLst>
              <a:ext uri="{FF2B5EF4-FFF2-40B4-BE49-F238E27FC236}">
                <a16:creationId xmlns:a16="http://schemas.microsoft.com/office/drawing/2014/main" id="{1EB1E2C4-1E0E-3747-B3BD-96B83212E879}"/>
              </a:ext>
            </a:extLst>
          </p:cNvPr>
          <p:cNvSpPr>
            <a:spLocks noGrp="1"/>
          </p:cNvSpPr>
          <p:nvPr>
            <p:ph type="subTitle" idx="1"/>
          </p:nvPr>
        </p:nvSpPr>
        <p:spPr>
          <a:xfrm>
            <a:off x="1860630" y="4088173"/>
            <a:ext cx="6858000" cy="2301051"/>
          </a:xfrm>
        </p:spPr>
        <p:txBody>
          <a:bodyPr>
            <a:normAutofit fontScale="92500" lnSpcReduction="20000"/>
          </a:bodyPr>
          <a:lstStyle/>
          <a:p>
            <a:pPr algn="r"/>
            <a:r>
              <a:rPr lang="en-US" dirty="0">
                <a:latin typeface="Goudy Old Style" panose="02020502050305020303" pitchFamily="18" charset="77"/>
              </a:rPr>
              <a:t>Anusha M. Vable, ScD, MPH</a:t>
            </a:r>
          </a:p>
          <a:p>
            <a:pPr algn="r"/>
            <a:r>
              <a:rPr lang="en-US" dirty="0">
                <a:latin typeface="Goudy Old Style" panose="02020502050305020303" pitchFamily="18" charset="77"/>
              </a:rPr>
              <a:t>Assistant Adjunct Professor</a:t>
            </a:r>
          </a:p>
          <a:p>
            <a:pPr algn="r"/>
            <a:r>
              <a:rPr lang="en-US" dirty="0">
                <a:latin typeface="Goudy Old Style" panose="02020502050305020303" pitchFamily="18" charset="77"/>
              </a:rPr>
              <a:t>Department of Family and Community Medicine</a:t>
            </a:r>
          </a:p>
          <a:p>
            <a:pPr algn="r"/>
            <a:r>
              <a:rPr lang="en-US" dirty="0">
                <a:latin typeface="Goudy Old Style" panose="02020502050305020303" pitchFamily="18" charset="77"/>
              </a:rPr>
              <a:t>University of California, San Francisco</a:t>
            </a:r>
          </a:p>
          <a:p>
            <a:pPr algn="r"/>
            <a:r>
              <a:rPr lang="en-US" b="1" dirty="0" err="1">
                <a:solidFill>
                  <a:schemeClr val="accent1"/>
                </a:solidFill>
                <a:latin typeface="Goudy Old Style" panose="02020502050305020303" pitchFamily="18" charset="77"/>
              </a:rPr>
              <a:t>anusha.vable@ucsf.edu</a:t>
            </a:r>
            <a:endParaRPr lang="en-US" b="1" dirty="0">
              <a:solidFill>
                <a:schemeClr val="accent1"/>
              </a:solidFill>
              <a:latin typeface="Goudy Old Style" panose="02020502050305020303" pitchFamily="18" charset="77"/>
            </a:endParaRPr>
          </a:p>
          <a:p>
            <a:pPr algn="r"/>
            <a:r>
              <a:rPr lang="en-US" b="1" dirty="0">
                <a:solidFill>
                  <a:schemeClr val="accent1"/>
                </a:solidFill>
                <a:latin typeface="Goudy Old Style" panose="02020502050305020303" pitchFamily="18" charset="77"/>
              </a:rPr>
              <a:t>@</a:t>
            </a:r>
            <a:r>
              <a:rPr lang="en-US" b="1" dirty="0" err="1">
                <a:solidFill>
                  <a:schemeClr val="accent1"/>
                </a:solidFill>
                <a:latin typeface="Goudy Old Style" panose="02020502050305020303" pitchFamily="18" charset="77"/>
              </a:rPr>
              <a:t>AnushaVable</a:t>
            </a:r>
            <a:r>
              <a:rPr lang="en-US" b="1" dirty="0">
                <a:solidFill>
                  <a:schemeClr val="accent1"/>
                </a:solidFill>
                <a:latin typeface="Goudy Old Style" panose="02020502050305020303" pitchFamily="18" charset="77"/>
              </a:rPr>
              <a:t> </a:t>
            </a:r>
          </a:p>
        </p:txBody>
      </p:sp>
    </p:spTree>
    <p:extLst>
      <p:ext uri="{BB962C8B-B14F-4D97-AF65-F5344CB8AC3E}">
        <p14:creationId xmlns:p14="http://schemas.microsoft.com/office/powerpoint/2010/main" val="3723239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FE9A7-55F6-B440-AA65-96A6C8AC6E88}"/>
              </a:ext>
            </a:extLst>
          </p:cNvPr>
          <p:cNvSpPr>
            <a:spLocks noGrp="1"/>
          </p:cNvSpPr>
          <p:nvPr>
            <p:ph type="title"/>
          </p:nvPr>
        </p:nvSpPr>
        <p:spPr>
          <a:xfrm>
            <a:off x="402549" y="137400"/>
            <a:ext cx="7886700" cy="835259"/>
          </a:xfrm>
        </p:spPr>
        <p:txBody>
          <a:bodyPr>
            <a:normAutofit/>
          </a:bodyPr>
          <a:lstStyle/>
          <a:p>
            <a:r>
              <a:rPr lang="en-US" dirty="0"/>
              <a:t>Empirical example of confounding </a:t>
            </a:r>
          </a:p>
        </p:txBody>
      </p:sp>
      <p:grpSp>
        <p:nvGrpSpPr>
          <p:cNvPr id="12" name="Group 11">
            <a:extLst>
              <a:ext uri="{FF2B5EF4-FFF2-40B4-BE49-F238E27FC236}">
                <a16:creationId xmlns:a16="http://schemas.microsoft.com/office/drawing/2014/main" id="{3A651606-96A4-2841-8FCD-6FCBD22A3040}"/>
              </a:ext>
            </a:extLst>
          </p:cNvPr>
          <p:cNvGrpSpPr/>
          <p:nvPr/>
        </p:nvGrpSpPr>
        <p:grpSpPr>
          <a:xfrm>
            <a:off x="40126" y="4842929"/>
            <a:ext cx="3800466" cy="1668867"/>
            <a:chOff x="2318171" y="3131588"/>
            <a:chExt cx="3856523" cy="1668867"/>
          </a:xfrm>
        </p:grpSpPr>
        <p:sp>
          <p:nvSpPr>
            <p:cNvPr id="13" name="TextBox 12">
              <a:extLst>
                <a:ext uri="{FF2B5EF4-FFF2-40B4-BE49-F238E27FC236}">
                  <a16:creationId xmlns:a16="http://schemas.microsoft.com/office/drawing/2014/main" id="{0586A0DD-ACF8-D642-BB13-99781BC726DA}"/>
                </a:ext>
              </a:extLst>
            </p:cNvPr>
            <p:cNvSpPr txBox="1"/>
            <p:nvPr/>
          </p:nvSpPr>
          <p:spPr>
            <a:xfrm>
              <a:off x="2986763" y="3293171"/>
              <a:ext cx="111067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14" name="TextBox 13">
              <a:extLst>
                <a:ext uri="{FF2B5EF4-FFF2-40B4-BE49-F238E27FC236}">
                  <a16:creationId xmlns:a16="http://schemas.microsoft.com/office/drawing/2014/main" id="{201E6D6C-14FB-FC49-A7E3-E6360E6D9D24}"/>
                </a:ext>
              </a:extLst>
            </p:cNvPr>
            <p:cNvSpPr txBox="1"/>
            <p:nvPr/>
          </p:nvSpPr>
          <p:spPr>
            <a:xfrm>
              <a:off x="4933342" y="3290872"/>
              <a:ext cx="124135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15" name="TextBox 14">
              <a:extLst>
                <a:ext uri="{FF2B5EF4-FFF2-40B4-BE49-F238E27FC236}">
                  <a16:creationId xmlns:a16="http://schemas.microsoft.com/office/drawing/2014/main" id="{85166EBF-E56F-0E4D-B3D6-A1B1815B71B3}"/>
                </a:ext>
              </a:extLst>
            </p:cNvPr>
            <p:cNvSpPr txBox="1"/>
            <p:nvPr/>
          </p:nvSpPr>
          <p:spPr>
            <a:xfrm>
              <a:off x="2318171" y="4154124"/>
              <a:ext cx="1142025" cy="646331"/>
            </a:xfrm>
            <a:prstGeom prst="rect">
              <a:avLst/>
            </a:prstGeom>
            <a:noFill/>
            <a:ln>
              <a:solidFill>
                <a:schemeClr val="accent1"/>
              </a:solidFill>
            </a:ln>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16" name="Straight Arrow Connector 15">
              <a:extLst>
                <a:ext uri="{FF2B5EF4-FFF2-40B4-BE49-F238E27FC236}">
                  <a16:creationId xmlns:a16="http://schemas.microsoft.com/office/drawing/2014/main" id="{D1B28090-CB3D-6549-AFA5-56ACEE10035D}"/>
                </a:ext>
              </a:extLst>
            </p:cNvPr>
            <p:cNvCxnSpPr>
              <a:cxnSpLocks/>
              <a:stCxn id="15" idx="0"/>
              <a:endCxn id="13" idx="2"/>
            </p:cNvCxnSpPr>
            <p:nvPr/>
          </p:nvCxnSpPr>
          <p:spPr>
            <a:xfrm flipV="1">
              <a:off x="2889184" y="3662503"/>
              <a:ext cx="652918" cy="49162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9561D3E-D387-1541-8BA9-70E12243D7CB}"/>
                </a:ext>
              </a:extLst>
            </p:cNvPr>
            <p:cNvCxnSpPr>
              <a:cxnSpLocks/>
              <a:stCxn id="15" idx="3"/>
              <a:endCxn id="14" idx="2"/>
            </p:cNvCxnSpPr>
            <p:nvPr/>
          </p:nvCxnSpPr>
          <p:spPr>
            <a:xfrm flipV="1">
              <a:off x="3460196" y="3660204"/>
              <a:ext cx="2093822" cy="81708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3626421-94A1-2E4D-9180-A35BB7F77D5C}"/>
                </a:ext>
              </a:extLst>
            </p:cNvPr>
            <p:cNvCxnSpPr>
              <a:cxnSpLocks/>
              <a:stCxn id="13" idx="3"/>
              <a:endCxn id="14" idx="1"/>
            </p:cNvCxnSpPr>
            <p:nvPr/>
          </p:nvCxnSpPr>
          <p:spPr>
            <a:xfrm flipV="1">
              <a:off x="4097438" y="3475538"/>
              <a:ext cx="835904" cy="2299"/>
            </a:xfrm>
            <a:prstGeom prst="straightConnector1">
              <a:avLst/>
            </a:prstGeom>
            <a:ln>
              <a:solidFill>
                <a:schemeClr val="tx1">
                  <a:lumMod val="75000"/>
                  <a:lumOff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5805622-9B25-064F-87A0-4C0AC6B6345A}"/>
                </a:ext>
              </a:extLst>
            </p:cNvPr>
            <p:cNvSpPr txBox="1"/>
            <p:nvPr/>
          </p:nvSpPr>
          <p:spPr>
            <a:xfrm>
              <a:off x="4171279" y="3131588"/>
              <a:ext cx="520861" cy="369332"/>
            </a:xfrm>
            <a:prstGeom prst="rect">
              <a:avLst/>
            </a:prstGeom>
            <a:noFill/>
            <a:ln>
              <a:noFill/>
            </a:ln>
          </p:spPr>
          <p:txBody>
            <a:bodyPr wrap="square" rtlCol="0">
              <a:spAutoFit/>
            </a:bodyPr>
            <a:lstStyle/>
            <a:p>
              <a:pPr algn="ctr"/>
              <a:r>
                <a:rPr lang="en-US"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grpSp>
      <p:grpSp>
        <p:nvGrpSpPr>
          <p:cNvPr id="46" name="Group 45">
            <a:extLst>
              <a:ext uri="{FF2B5EF4-FFF2-40B4-BE49-F238E27FC236}">
                <a16:creationId xmlns:a16="http://schemas.microsoft.com/office/drawing/2014/main" id="{6EABDE4A-45CB-194D-A887-E2D54F25D30B}"/>
              </a:ext>
            </a:extLst>
          </p:cNvPr>
          <p:cNvGrpSpPr/>
          <p:nvPr/>
        </p:nvGrpSpPr>
        <p:grpSpPr>
          <a:xfrm>
            <a:off x="-74061" y="1825706"/>
            <a:ext cx="3904368" cy="1728419"/>
            <a:chOff x="2212737" y="3131588"/>
            <a:chExt cx="3961957" cy="1728419"/>
          </a:xfrm>
        </p:grpSpPr>
        <p:sp>
          <p:nvSpPr>
            <p:cNvPr id="47" name="TextBox 46">
              <a:extLst>
                <a:ext uri="{FF2B5EF4-FFF2-40B4-BE49-F238E27FC236}">
                  <a16:creationId xmlns:a16="http://schemas.microsoft.com/office/drawing/2014/main" id="{7378C3E8-44AC-E744-9D30-367EA7318A61}"/>
                </a:ext>
              </a:extLst>
            </p:cNvPr>
            <p:cNvSpPr txBox="1"/>
            <p:nvPr/>
          </p:nvSpPr>
          <p:spPr>
            <a:xfrm>
              <a:off x="2986763" y="3293171"/>
              <a:ext cx="111067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48" name="TextBox 47">
              <a:extLst>
                <a:ext uri="{FF2B5EF4-FFF2-40B4-BE49-F238E27FC236}">
                  <a16:creationId xmlns:a16="http://schemas.microsoft.com/office/drawing/2014/main" id="{3D6119E5-CE8A-5744-8B24-24C2BBC705C2}"/>
                </a:ext>
              </a:extLst>
            </p:cNvPr>
            <p:cNvSpPr txBox="1"/>
            <p:nvPr/>
          </p:nvSpPr>
          <p:spPr>
            <a:xfrm>
              <a:off x="4933342" y="3290872"/>
              <a:ext cx="124135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49" name="TextBox 48">
              <a:extLst>
                <a:ext uri="{FF2B5EF4-FFF2-40B4-BE49-F238E27FC236}">
                  <a16:creationId xmlns:a16="http://schemas.microsoft.com/office/drawing/2014/main" id="{E8787605-7142-2746-BB19-70A366E2CC53}"/>
                </a:ext>
              </a:extLst>
            </p:cNvPr>
            <p:cNvSpPr txBox="1"/>
            <p:nvPr/>
          </p:nvSpPr>
          <p:spPr>
            <a:xfrm>
              <a:off x="2212737" y="4213676"/>
              <a:ext cx="1220190"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50" name="Straight Arrow Connector 49">
              <a:extLst>
                <a:ext uri="{FF2B5EF4-FFF2-40B4-BE49-F238E27FC236}">
                  <a16:creationId xmlns:a16="http://schemas.microsoft.com/office/drawing/2014/main" id="{A75BF204-AB58-8141-A68D-76FA36FA6B89}"/>
                </a:ext>
              </a:extLst>
            </p:cNvPr>
            <p:cNvCxnSpPr>
              <a:cxnSpLocks/>
              <a:stCxn id="49" idx="0"/>
              <a:endCxn id="47" idx="2"/>
            </p:cNvCxnSpPr>
            <p:nvPr/>
          </p:nvCxnSpPr>
          <p:spPr>
            <a:xfrm flipV="1">
              <a:off x="2822832" y="3662503"/>
              <a:ext cx="719269" cy="55117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26BE865-A1AB-F145-B2C3-7135755E765B}"/>
                </a:ext>
              </a:extLst>
            </p:cNvPr>
            <p:cNvCxnSpPr>
              <a:cxnSpLocks/>
              <a:stCxn id="49" idx="3"/>
              <a:endCxn id="48" idx="2"/>
            </p:cNvCxnSpPr>
            <p:nvPr/>
          </p:nvCxnSpPr>
          <p:spPr>
            <a:xfrm flipV="1">
              <a:off x="3432927" y="3660204"/>
              <a:ext cx="2121091" cy="87663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AEBF945-2C27-AC41-A9F4-9F5733799736}"/>
                </a:ext>
              </a:extLst>
            </p:cNvPr>
            <p:cNvCxnSpPr>
              <a:cxnSpLocks/>
              <a:stCxn id="47" idx="3"/>
              <a:endCxn id="48" idx="1"/>
            </p:cNvCxnSpPr>
            <p:nvPr/>
          </p:nvCxnSpPr>
          <p:spPr>
            <a:xfrm flipV="1">
              <a:off x="4097438" y="3475538"/>
              <a:ext cx="835904" cy="2299"/>
            </a:xfrm>
            <a:prstGeom prst="straightConnector1">
              <a:avLst/>
            </a:prstGeom>
            <a:ln>
              <a:solidFill>
                <a:schemeClr val="tx1">
                  <a:lumMod val="75000"/>
                  <a:lumOff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511404C-0877-7D4B-9B65-52447858318E}"/>
                </a:ext>
              </a:extLst>
            </p:cNvPr>
            <p:cNvSpPr txBox="1"/>
            <p:nvPr/>
          </p:nvSpPr>
          <p:spPr>
            <a:xfrm>
              <a:off x="4171279" y="3131588"/>
              <a:ext cx="520861" cy="369332"/>
            </a:xfrm>
            <a:prstGeom prst="rect">
              <a:avLst/>
            </a:prstGeom>
            <a:noFill/>
            <a:ln>
              <a:noFill/>
            </a:ln>
          </p:spPr>
          <p:txBody>
            <a:bodyPr wrap="square" rtlCol="0">
              <a:spAutoFit/>
            </a:bodyPr>
            <a:lstStyle/>
            <a:p>
              <a:pPr algn="ctr"/>
              <a:r>
                <a:rPr lang="en-US"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grpSp>
      <p:sp>
        <p:nvSpPr>
          <p:cNvPr id="63" name="Rectangle 62">
            <a:extLst>
              <a:ext uri="{FF2B5EF4-FFF2-40B4-BE49-F238E27FC236}">
                <a16:creationId xmlns:a16="http://schemas.microsoft.com/office/drawing/2014/main" id="{752E43E2-4170-F148-A8FF-9F0716C7A042}"/>
              </a:ext>
            </a:extLst>
          </p:cNvPr>
          <p:cNvSpPr/>
          <p:nvPr/>
        </p:nvSpPr>
        <p:spPr>
          <a:xfrm>
            <a:off x="198610" y="913022"/>
            <a:ext cx="3335375" cy="646331"/>
          </a:xfrm>
          <a:prstGeom prst="rect">
            <a:avLst/>
          </a:prstGeom>
        </p:spPr>
        <p:txBody>
          <a:bodyPr wrap="square">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Data generating rule: </a:t>
            </a:r>
          </a:p>
          <a:p>
            <a:r>
              <a:rPr lang="en-US" dirty="0">
                <a:latin typeface="Times New Roman" panose="02020603050405020304" pitchFamily="18" charset="0"/>
                <a:cs typeface="Times New Roman" panose="02020603050405020304" pitchFamily="18" charset="0"/>
              </a:rPr>
              <a:t>cog = 4*</a:t>
            </a:r>
            <a:r>
              <a:rPr lang="en-US" dirty="0" err="1">
                <a:latin typeface="Times New Roman" panose="02020603050405020304" pitchFamily="18" charset="0"/>
                <a:cs typeface="Times New Roman" panose="02020603050405020304" pitchFamily="18" charset="0"/>
              </a:rPr>
              <a:t>momedu</a:t>
            </a:r>
            <a:r>
              <a:rPr lang="en-US" dirty="0">
                <a:latin typeface="Times New Roman" panose="02020603050405020304" pitchFamily="18" charset="0"/>
                <a:cs typeface="Times New Roman" panose="02020603050405020304" pitchFamily="18" charset="0"/>
              </a:rPr>
              <a:t> + 2*</a:t>
            </a:r>
            <a:r>
              <a:rPr lang="en-US" dirty="0" err="1">
                <a:latin typeface="Times New Roman" panose="02020603050405020304" pitchFamily="18" charset="0"/>
                <a:cs typeface="Times New Roman" panose="02020603050405020304" pitchFamily="18" charset="0"/>
              </a:rPr>
              <a:t>edu</a:t>
            </a:r>
            <a:r>
              <a:rPr lang="en-US" dirty="0">
                <a:latin typeface="Times New Roman" panose="02020603050405020304" pitchFamily="18" charset="0"/>
                <a:cs typeface="Times New Roman" panose="02020603050405020304" pitchFamily="18" charset="0"/>
              </a:rPr>
              <a:t> + error</a:t>
            </a:r>
          </a:p>
        </p:txBody>
      </p:sp>
      <p:pic>
        <p:nvPicPr>
          <p:cNvPr id="64" name="Picture 63">
            <a:extLst>
              <a:ext uri="{FF2B5EF4-FFF2-40B4-BE49-F238E27FC236}">
                <a16:creationId xmlns:a16="http://schemas.microsoft.com/office/drawing/2014/main" id="{95C68E79-638D-8D4F-845C-D595910094A5}"/>
              </a:ext>
            </a:extLst>
          </p:cNvPr>
          <p:cNvPicPr>
            <a:picLocks noChangeAspect="1"/>
          </p:cNvPicPr>
          <p:nvPr/>
        </p:nvPicPr>
        <p:blipFill>
          <a:blip r:embed="rId3"/>
          <a:stretch>
            <a:fillRect/>
          </a:stretch>
        </p:blipFill>
        <p:spPr>
          <a:xfrm>
            <a:off x="3840592" y="1352387"/>
            <a:ext cx="5121709" cy="2377341"/>
          </a:xfrm>
          <a:prstGeom prst="rect">
            <a:avLst/>
          </a:prstGeom>
        </p:spPr>
      </p:pic>
      <p:pic>
        <p:nvPicPr>
          <p:cNvPr id="65" name="Picture 64">
            <a:extLst>
              <a:ext uri="{FF2B5EF4-FFF2-40B4-BE49-F238E27FC236}">
                <a16:creationId xmlns:a16="http://schemas.microsoft.com/office/drawing/2014/main" id="{632D3C81-EE19-FA4E-BC5C-2FEFB8A12F1A}"/>
              </a:ext>
            </a:extLst>
          </p:cNvPr>
          <p:cNvPicPr>
            <a:picLocks noChangeAspect="1"/>
          </p:cNvPicPr>
          <p:nvPr/>
        </p:nvPicPr>
        <p:blipFill>
          <a:blip r:embed="rId4"/>
          <a:stretch>
            <a:fillRect/>
          </a:stretch>
        </p:blipFill>
        <p:spPr>
          <a:xfrm>
            <a:off x="3840592" y="4286228"/>
            <a:ext cx="5118247" cy="2571772"/>
          </a:xfrm>
          <a:prstGeom prst="rect">
            <a:avLst/>
          </a:prstGeom>
        </p:spPr>
      </p:pic>
    </p:spTree>
    <p:extLst>
      <p:ext uri="{BB962C8B-B14F-4D97-AF65-F5344CB8AC3E}">
        <p14:creationId xmlns:p14="http://schemas.microsoft.com/office/powerpoint/2010/main" val="197265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additive="base">
                                        <p:cTn id="13" dur="500" fill="hold"/>
                                        <p:tgtEl>
                                          <p:spTgt spid="65"/>
                                        </p:tgtEl>
                                        <p:attrNameLst>
                                          <p:attrName>ppt_x</p:attrName>
                                        </p:attrNameLst>
                                      </p:cBhvr>
                                      <p:tavLst>
                                        <p:tav tm="0">
                                          <p:val>
                                            <p:strVal val="#ppt_x"/>
                                          </p:val>
                                        </p:tav>
                                        <p:tav tm="100000">
                                          <p:val>
                                            <p:strVal val="#ppt_x"/>
                                          </p:val>
                                        </p:tav>
                                      </p:tavLst>
                                    </p:anim>
                                    <p:anim calcmode="lin" valueType="num">
                                      <p:cBhvr additive="base">
                                        <p:cTn id="1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CAADF-6C28-0543-8D6C-3639F9C9D8EA}"/>
              </a:ext>
            </a:extLst>
          </p:cNvPr>
          <p:cNvSpPr>
            <a:spLocks noGrp="1"/>
          </p:cNvSpPr>
          <p:nvPr>
            <p:ph type="title"/>
          </p:nvPr>
        </p:nvSpPr>
        <p:spPr/>
        <p:txBody>
          <a:bodyPr/>
          <a:lstStyle/>
          <a:p>
            <a:r>
              <a:rPr lang="en-US" dirty="0"/>
              <a:t>Confounders in disparities research </a:t>
            </a:r>
          </a:p>
        </p:txBody>
      </p:sp>
      <p:grpSp>
        <p:nvGrpSpPr>
          <p:cNvPr id="4" name="Group 3">
            <a:extLst>
              <a:ext uri="{FF2B5EF4-FFF2-40B4-BE49-F238E27FC236}">
                <a16:creationId xmlns:a16="http://schemas.microsoft.com/office/drawing/2014/main" id="{682181D3-CFAD-D740-8770-94BB50627A39}"/>
              </a:ext>
            </a:extLst>
          </p:cNvPr>
          <p:cNvGrpSpPr/>
          <p:nvPr/>
        </p:nvGrpSpPr>
        <p:grpSpPr>
          <a:xfrm>
            <a:off x="1611144" y="3827394"/>
            <a:ext cx="3778688" cy="369332"/>
            <a:chOff x="1321775" y="3075056"/>
            <a:chExt cx="3778688" cy="369332"/>
          </a:xfrm>
        </p:grpSpPr>
        <p:sp>
          <p:nvSpPr>
            <p:cNvPr id="5" name="TextBox 4">
              <a:extLst>
                <a:ext uri="{FF2B5EF4-FFF2-40B4-BE49-F238E27FC236}">
                  <a16:creationId xmlns:a16="http://schemas.microsoft.com/office/drawing/2014/main" id="{22459244-752C-3540-854A-DD905A4A353A}"/>
                </a:ext>
              </a:extLst>
            </p:cNvPr>
            <p:cNvSpPr txBox="1"/>
            <p:nvPr/>
          </p:nvSpPr>
          <p:spPr>
            <a:xfrm>
              <a:off x="1321775" y="3075056"/>
              <a:ext cx="118061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education</a:t>
              </a:r>
            </a:p>
          </p:txBody>
        </p:sp>
        <p:sp>
          <p:nvSpPr>
            <p:cNvPr id="7" name="TextBox 6">
              <a:extLst>
                <a:ext uri="{FF2B5EF4-FFF2-40B4-BE49-F238E27FC236}">
                  <a16:creationId xmlns:a16="http://schemas.microsoft.com/office/drawing/2014/main" id="{078F4B18-04D3-DC4C-B0EB-0E5ACD8807AB}"/>
                </a:ext>
              </a:extLst>
            </p:cNvPr>
            <p:cNvSpPr txBox="1"/>
            <p:nvPr/>
          </p:nvSpPr>
          <p:spPr>
            <a:xfrm>
              <a:off x="4151340" y="3075056"/>
              <a:ext cx="94912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income</a:t>
              </a:r>
            </a:p>
          </p:txBody>
        </p:sp>
      </p:grpSp>
      <p:sp>
        <p:nvSpPr>
          <p:cNvPr id="9" name="TextBox 8">
            <a:extLst>
              <a:ext uri="{FF2B5EF4-FFF2-40B4-BE49-F238E27FC236}">
                <a16:creationId xmlns:a16="http://schemas.microsoft.com/office/drawing/2014/main" id="{FEBCEB0B-EEC1-C643-89C4-90A424D4BF6D}"/>
              </a:ext>
            </a:extLst>
          </p:cNvPr>
          <p:cNvSpPr txBox="1"/>
          <p:nvPr/>
        </p:nvSpPr>
        <p:spPr>
          <a:xfrm>
            <a:off x="7511718" y="3827394"/>
            <a:ext cx="100363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health</a:t>
            </a:r>
          </a:p>
        </p:txBody>
      </p:sp>
      <p:sp>
        <p:nvSpPr>
          <p:cNvPr id="10" name="TextBox 9">
            <a:extLst>
              <a:ext uri="{FF2B5EF4-FFF2-40B4-BE49-F238E27FC236}">
                <a16:creationId xmlns:a16="http://schemas.microsoft.com/office/drawing/2014/main" id="{B3F1E6D5-01FF-6D4D-8A49-A9AA944073BC}"/>
              </a:ext>
            </a:extLst>
          </p:cNvPr>
          <p:cNvSpPr txBox="1"/>
          <p:nvPr/>
        </p:nvSpPr>
        <p:spPr>
          <a:xfrm>
            <a:off x="135979" y="5593590"/>
            <a:ext cx="158309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race / ethnicity </a:t>
            </a:r>
          </a:p>
        </p:txBody>
      </p:sp>
      <p:cxnSp>
        <p:nvCxnSpPr>
          <p:cNvPr id="11" name="Straight Arrow Connector 10">
            <a:extLst>
              <a:ext uri="{FF2B5EF4-FFF2-40B4-BE49-F238E27FC236}">
                <a16:creationId xmlns:a16="http://schemas.microsoft.com/office/drawing/2014/main" id="{02E10B4E-BEA2-7645-B618-50FA7E5BF61A}"/>
              </a:ext>
            </a:extLst>
          </p:cNvPr>
          <p:cNvCxnSpPr>
            <a:cxnSpLocks/>
            <a:stCxn id="10" idx="0"/>
            <a:endCxn id="5" idx="2"/>
          </p:cNvCxnSpPr>
          <p:nvPr/>
        </p:nvCxnSpPr>
        <p:spPr>
          <a:xfrm flipV="1">
            <a:off x="927526" y="4196726"/>
            <a:ext cx="1273927" cy="1396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80F0DCF-15A5-C04F-AEB6-1A781068DD69}"/>
              </a:ext>
            </a:extLst>
          </p:cNvPr>
          <p:cNvCxnSpPr>
            <a:endCxn id="7" idx="1"/>
          </p:cNvCxnSpPr>
          <p:nvPr/>
        </p:nvCxnSpPr>
        <p:spPr>
          <a:xfrm>
            <a:off x="2791762" y="4012060"/>
            <a:ext cx="16489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28C5284-9667-9A49-BBB9-F15F7890A91C}"/>
              </a:ext>
            </a:extLst>
          </p:cNvPr>
          <p:cNvCxnSpPr>
            <a:endCxn id="9" idx="1"/>
          </p:cNvCxnSpPr>
          <p:nvPr/>
        </p:nvCxnSpPr>
        <p:spPr>
          <a:xfrm>
            <a:off x="5389832" y="4012060"/>
            <a:ext cx="21218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728FCB40-8952-AE47-BBB2-4329732D3073}"/>
              </a:ext>
            </a:extLst>
          </p:cNvPr>
          <p:cNvCxnSpPr>
            <a:endCxn id="9" idx="2"/>
          </p:cNvCxnSpPr>
          <p:nvPr/>
        </p:nvCxnSpPr>
        <p:spPr>
          <a:xfrm flipV="1">
            <a:off x="1719073" y="4196726"/>
            <a:ext cx="6294461" cy="1581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Curved Connector 69">
            <a:extLst>
              <a:ext uri="{FF2B5EF4-FFF2-40B4-BE49-F238E27FC236}">
                <a16:creationId xmlns:a16="http://schemas.microsoft.com/office/drawing/2014/main" id="{B8AE4B97-B987-514E-9217-671199B17448}"/>
              </a:ext>
            </a:extLst>
          </p:cNvPr>
          <p:cNvCxnSpPr>
            <a:stCxn id="5" idx="0"/>
            <a:endCxn id="9" idx="0"/>
          </p:cNvCxnSpPr>
          <p:nvPr/>
        </p:nvCxnSpPr>
        <p:spPr>
          <a:xfrm rot="5400000" flipH="1" flipV="1">
            <a:off x="5107493" y="921354"/>
            <a:ext cx="12700" cy="5812081"/>
          </a:xfrm>
          <a:prstGeom prst="curvedConnector3">
            <a:avLst>
              <a:gd name="adj1" fmla="val 9288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773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16FB9-E040-914B-9476-5C7A92460EFC}"/>
              </a:ext>
            </a:extLst>
          </p:cNvPr>
          <p:cNvSpPr>
            <a:spLocks noGrp="1"/>
          </p:cNvSpPr>
          <p:nvPr>
            <p:ph type="title"/>
          </p:nvPr>
        </p:nvSpPr>
        <p:spPr>
          <a:xfrm>
            <a:off x="389963" y="270996"/>
            <a:ext cx="8444753" cy="1638486"/>
          </a:xfrm>
        </p:spPr>
        <p:txBody>
          <a:bodyPr>
            <a:normAutofit fontScale="90000"/>
          </a:bodyPr>
          <a:lstStyle/>
          <a:p>
            <a:r>
              <a:rPr lang="en-US" dirty="0"/>
              <a:t>Additional reading on confounding: Society for Epidemiologic Research (SER) Playlist </a:t>
            </a:r>
          </a:p>
        </p:txBody>
      </p:sp>
      <p:pic>
        <p:nvPicPr>
          <p:cNvPr id="4" name="Picture 3">
            <a:extLst>
              <a:ext uri="{FF2B5EF4-FFF2-40B4-BE49-F238E27FC236}">
                <a16:creationId xmlns:a16="http://schemas.microsoft.com/office/drawing/2014/main" id="{C856587D-A48D-8244-BF3F-F013C2F8540B}"/>
              </a:ext>
            </a:extLst>
          </p:cNvPr>
          <p:cNvPicPr>
            <a:picLocks noChangeAspect="1"/>
          </p:cNvPicPr>
          <p:nvPr/>
        </p:nvPicPr>
        <p:blipFill>
          <a:blip r:embed="rId2"/>
          <a:stretch>
            <a:fillRect/>
          </a:stretch>
        </p:blipFill>
        <p:spPr>
          <a:xfrm>
            <a:off x="198967" y="2423591"/>
            <a:ext cx="8826747" cy="3654480"/>
          </a:xfrm>
          <a:prstGeom prst="rect">
            <a:avLst/>
          </a:prstGeom>
        </p:spPr>
      </p:pic>
    </p:spTree>
    <p:extLst>
      <p:ext uri="{BB962C8B-B14F-4D97-AF65-F5344CB8AC3E}">
        <p14:creationId xmlns:p14="http://schemas.microsoft.com/office/powerpoint/2010/main" val="1697471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67BF7-0615-AD49-8941-068D0E37C68E}"/>
              </a:ext>
            </a:extLst>
          </p:cNvPr>
          <p:cNvSpPr>
            <a:spLocks noGrp="1"/>
          </p:cNvSpPr>
          <p:nvPr>
            <p:ph type="title"/>
          </p:nvPr>
        </p:nvSpPr>
        <p:spPr/>
        <p:txBody>
          <a:bodyPr/>
          <a:lstStyle/>
          <a:p>
            <a:r>
              <a:rPr lang="en-US" dirty="0">
                <a:latin typeface="Goudy Old Style" panose="02020502050305020303" pitchFamily="18" charset="77"/>
              </a:rPr>
              <a:t>How to estimate mediation </a:t>
            </a:r>
          </a:p>
        </p:txBody>
      </p:sp>
    </p:spTree>
    <p:extLst>
      <p:ext uri="{BB962C8B-B14F-4D97-AF65-F5344CB8AC3E}">
        <p14:creationId xmlns:p14="http://schemas.microsoft.com/office/powerpoint/2010/main" val="949035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15DF9-838F-724A-84DA-ACA3F900282E}"/>
              </a:ext>
            </a:extLst>
          </p:cNvPr>
          <p:cNvSpPr>
            <a:spLocks noGrp="1"/>
          </p:cNvSpPr>
          <p:nvPr>
            <p:ph type="title"/>
          </p:nvPr>
        </p:nvSpPr>
        <p:spPr/>
        <p:txBody>
          <a:bodyPr/>
          <a:lstStyle/>
          <a:p>
            <a:r>
              <a:rPr lang="en-US" dirty="0"/>
              <a:t>Mediation analysis </a:t>
            </a:r>
          </a:p>
        </p:txBody>
      </p:sp>
      <p:sp>
        <p:nvSpPr>
          <p:cNvPr id="4" name="TextBox 3">
            <a:extLst>
              <a:ext uri="{FF2B5EF4-FFF2-40B4-BE49-F238E27FC236}">
                <a16:creationId xmlns:a16="http://schemas.microsoft.com/office/drawing/2014/main" id="{2FFBD69F-DC51-6B41-98D7-28E9B55703B5}"/>
              </a:ext>
            </a:extLst>
          </p:cNvPr>
          <p:cNvSpPr txBox="1"/>
          <p:nvPr/>
        </p:nvSpPr>
        <p:spPr>
          <a:xfrm>
            <a:off x="4594381" y="563014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5" name="TextBox 4">
            <a:extLst>
              <a:ext uri="{FF2B5EF4-FFF2-40B4-BE49-F238E27FC236}">
                <a16:creationId xmlns:a16="http://schemas.microsoft.com/office/drawing/2014/main" id="{F2C40ADA-42E5-BB43-AA3E-2E38784E6F61}"/>
              </a:ext>
            </a:extLst>
          </p:cNvPr>
          <p:cNvSpPr txBox="1"/>
          <p:nvPr/>
        </p:nvSpPr>
        <p:spPr>
          <a:xfrm>
            <a:off x="4435316" y="3700184"/>
            <a:ext cx="126912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150E7102-A66A-CF41-A068-525238AF6C8F}"/>
              </a:ext>
            </a:extLst>
          </p:cNvPr>
          <p:cNvSpPr txBox="1"/>
          <p:nvPr/>
        </p:nvSpPr>
        <p:spPr>
          <a:xfrm>
            <a:off x="766141" y="3561685"/>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8" name="Straight Arrow Connector 7">
            <a:extLst>
              <a:ext uri="{FF2B5EF4-FFF2-40B4-BE49-F238E27FC236}">
                <a16:creationId xmlns:a16="http://schemas.microsoft.com/office/drawing/2014/main" id="{C634635A-28A4-BB4A-9AF4-647A129B0493}"/>
              </a:ext>
            </a:extLst>
          </p:cNvPr>
          <p:cNvCxnSpPr>
            <a:cxnSpLocks/>
            <a:stCxn id="6" idx="3"/>
            <a:endCxn id="5" idx="1"/>
          </p:cNvCxnSpPr>
          <p:nvPr/>
        </p:nvCxnSpPr>
        <p:spPr>
          <a:xfrm flipV="1">
            <a:off x="1969908" y="3884850"/>
            <a:ext cx="2465408" cy="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1235F3D-183F-CF4A-853D-9616ECE86D2F}"/>
              </a:ext>
            </a:extLst>
          </p:cNvPr>
          <p:cNvSpPr txBox="1"/>
          <p:nvPr/>
        </p:nvSpPr>
        <p:spPr>
          <a:xfrm>
            <a:off x="1744962" y="5491650"/>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sp>
        <p:nvSpPr>
          <p:cNvPr id="20" name="TextBox 19">
            <a:extLst>
              <a:ext uri="{FF2B5EF4-FFF2-40B4-BE49-F238E27FC236}">
                <a16:creationId xmlns:a16="http://schemas.microsoft.com/office/drawing/2014/main" id="{9E857479-5CF6-0D4A-8EFB-6B26CDA71FF7}"/>
              </a:ext>
            </a:extLst>
          </p:cNvPr>
          <p:cNvSpPr txBox="1"/>
          <p:nvPr/>
        </p:nvSpPr>
        <p:spPr>
          <a:xfrm>
            <a:off x="7557501" y="5630149"/>
            <a:ext cx="128057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cxnSp>
        <p:nvCxnSpPr>
          <p:cNvPr id="22" name="Straight Arrow Connector 21">
            <a:extLst>
              <a:ext uri="{FF2B5EF4-FFF2-40B4-BE49-F238E27FC236}">
                <a16:creationId xmlns:a16="http://schemas.microsoft.com/office/drawing/2014/main" id="{E9F74C7E-7DC1-6A45-9C4F-CB0479A8712A}"/>
              </a:ext>
            </a:extLst>
          </p:cNvPr>
          <p:cNvCxnSpPr>
            <a:stCxn id="19" idx="3"/>
            <a:endCxn id="4" idx="1"/>
          </p:cNvCxnSpPr>
          <p:nvPr/>
        </p:nvCxnSpPr>
        <p:spPr>
          <a:xfrm flipV="1">
            <a:off x="2948729" y="5814815"/>
            <a:ext cx="1645652" cy="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EAF9ABB-7461-894F-ADB0-9E33F15763A9}"/>
              </a:ext>
            </a:extLst>
          </p:cNvPr>
          <p:cNvCxnSpPr>
            <a:cxnSpLocks/>
            <a:stCxn id="4" idx="3"/>
            <a:endCxn id="20" idx="1"/>
          </p:cNvCxnSpPr>
          <p:nvPr/>
        </p:nvCxnSpPr>
        <p:spPr>
          <a:xfrm>
            <a:off x="6210744" y="5814815"/>
            <a:ext cx="134675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774D01D8-3607-CE45-91A6-8A72DA3DFBBE}"/>
              </a:ext>
            </a:extLst>
          </p:cNvPr>
          <p:cNvCxnSpPr>
            <a:stCxn id="19" idx="0"/>
            <a:endCxn id="20" idx="0"/>
          </p:cNvCxnSpPr>
          <p:nvPr/>
        </p:nvCxnSpPr>
        <p:spPr>
          <a:xfrm rot="16200000" flipH="1">
            <a:off x="5203068" y="2635427"/>
            <a:ext cx="138499" cy="5850945"/>
          </a:xfrm>
          <a:prstGeom prst="curvedConnector3">
            <a:avLst>
              <a:gd name="adj1" fmla="val -791848"/>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A6428CC-FFDD-C54D-89E4-89BE683FF6CF}"/>
              </a:ext>
            </a:extLst>
          </p:cNvPr>
          <p:cNvSpPr txBox="1"/>
          <p:nvPr/>
        </p:nvSpPr>
        <p:spPr>
          <a:xfrm>
            <a:off x="628650" y="1693828"/>
            <a:ext cx="8209430" cy="1384995"/>
          </a:xfrm>
          <a:prstGeom prst="rect">
            <a:avLst/>
          </a:prstGeom>
          <a:noFill/>
        </p:spPr>
        <p:txBody>
          <a:bodyPr wrap="square" rtlCol="0">
            <a:spAutoFit/>
          </a:bodyPr>
          <a:lstStyle/>
          <a:p>
            <a:r>
              <a:rPr lang="en-US" sz="2800" dirty="0">
                <a:latin typeface="Goudy Old Style" panose="02020502050305020303" pitchFamily="18" charset="77"/>
              </a:rPr>
              <a:t>Mediation analysis allows us to </a:t>
            </a:r>
            <a:r>
              <a:rPr lang="en-US" sz="2800" b="1" dirty="0">
                <a:solidFill>
                  <a:schemeClr val="accent1"/>
                </a:solidFill>
                <a:latin typeface="Goudy Old Style" panose="02020502050305020303" pitchFamily="18" charset="77"/>
              </a:rPr>
              <a:t>decompose</a:t>
            </a:r>
            <a:r>
              <a:rPr lang="en-US" sz="2800" dirty="0">
                <a:latin typeface="Goudy Old Style" panose="02020502050305020303" pitchFamily="18" charset="77"/>
              </a:rPr>
              <a:t> the </a:t>
            </a:r>
            <a:r>
              <a:rPr lang="en-US" sz="2800" b="1" dirty="0">
                <a:solidFill>
                  <a:schemeClr val="accent1"/>
                </a:solidFill>
                <a:latin typeface="Goudy Old Style" panose="02020502050305020303" pitchFamily="18" charset="77"/>
              </a:rPr>
              <a:t>total effect</a:t>
            </a:r>
            <a:r>
              <a:rPr lang="en-US" sz="2800" dirty="0">
                <a:latin typeface="Goudy Old Style" panose="02020502050305020303" pitchFamily="18" charset="77"/>
              </a:rPr>
              <a:t> (a) of the exposure on the outcome into the </a:t>
            </a:r>
            <a:r>
              <a:rPr lang="en-US" sz="2800" b="1" dirty="0">
                <a:solidFill>
                  <a:schemeClr val="accent1"/>
                </a:solidFill>
                <a:latin typeface="Goudy Old Style" panose="02020502050305020303" pitchFamily="18" charset="77"/>
              </a:rPr>
              <a:t>direct effect</a:t>
            </a:r>
            <a:r>
              <a:rPr lang="en-US" sz="2800" dirty="0">
                <a:latin typeface="Goudy Old Style" panose="02020502050305020303" pitchFamily="18" charset="77"/>
              </a:rPr>
              <a:t> (a’) and the </a:t>
            </a:r>
            <a:r>
              <a:rPr lang="en-US" sz="2800" b="1" dirty="0">
                <a:solidFill>
                  <a:schemeClr val="accent1"/>
                </a:solidFill>
                <a:latin typeface="Goudy Old Style" panose="02020502050305020303" pitchFamily="18" charset="77"/>
              </a:rPr>
              <a:t>indirect </a:t>
            </a:r>
            <a:r>
              <a:rPr lang="en-US" sz="2800" dirty="0">
                <a:latin typeface="Goudy Old Style" panose="02020502050305020303" pitchFamily="18" charset="77"/>
              </a:rPr>
              <a:t>(or mediated effect; b*c)</a:t>
            </a:r>
          </a:p>
        </p:txBody>
      </p:sp>
      <p:sp>
        <p:nvSpPr>
          <p:cNvPr id="31" name="TextBox 30">
            <a:extLst>
              <a:ext uri="{FF2B5EF4-FFF2-40B4-BE49-F238E27FC236}">
                <a16:creationId xmlns:a16="http://schemas.microsoft.com/office/drawing/2014/main" id="{80E33A69-4150-3247-8910-E2D8C464D4EC}"/>
              </a:ext>
            </a:extLst>
          </p:cNvPr>
          <p:cNvSpPr txBox="1"/>
          <p:nvPr/>
        </p:nvSpPr>
        <p:spPr>
          <a:xfrm>
            <a:off x="3061418" y="3492436"/>
            <a:ext cx="28238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sp>
        <p:nvSpPr>
          <p:cNvPr id="32" name="TextBox 31">
            <a:extLst>
              <a:ext uri="{FF2B5EF4-FFF2-40B4-BE49-F238E27FC236}">
                <a16:creationId xmlns:a16="http://schemas.microsoft.com/office/drawing/2014/main" id="{0EC1DDBC-D99F-A14D-9958-DA871B397F90}"/>
              </a:ext>
            </a:extLst>
          </p:cNvPr>
          <p:cNvSpPr txBox="1"/>
          <p:nvPr/>
        </p:nvSpPr>
        <p:spPr>
          <a:xfrm>
            <a:off x="3771555" y="4208016"/>
            <a:ext cx="407236" cy="369332"/>
          </a:xfrm>
          <a:prstGeom prst="rect">
            <a:avLst/>
          </a:prstGeom>
          <a:noFill/>
        </p:spPr>
        <p:txBody>
          <a:bodyPr wrap="square" rtlCol="0">
            <a:spAutoFit/>
          </a:bodyPr>
          <a:lstStyle/>
          <a:p>
            <a:r>
              <a:rPr lang="en-US" dirty="0">
                <a:solidFill>
                  <a:schemeClr val="accent1"/>
                </a:solidFill>
                <a:latin typeface="Times New Roman" panose="02020603050405020304" pitchFamily="18" charset="0"/>
                <a:cs typeface="Times New Roman" panose="02020603050405020304" pitchFamily="18" charset="0"/>
              </a:rPr>
              <a:t>a'</a:t>
            </a:r>
          </a:p>
        </p:txBody>
      </p:sp>
      <p:sp>
        <p:nvSpPr>
          <p:cNvPr id="33" name="TextBox 32">
            <a:extLst>
              <a:ext uri="{FF2B5EF4-FFF2-40B4-BE49-F238E27FC236}">
                <a16:creationId xmlns:a16="http://schemas.microsoft.com/office/drawing/2014/main" id="{179FDE16-C12B-0343-8E7A-9A7C0ED7A93D}"/>
              </a:ext>
            </a:extLst>
          </p:cNvPr>
          <p:cNvSpPr txBox="1"/>
          <p:nvPr/>
        </p:nvSpPr>
        <p:spPr>
          <a:xfrm>
            <a:off x="3561752" y="5962715"/>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b</a:t>
            </a:r>
          </a:p>
        </p:txBody>
      </p:sp>
      <p:sp>
        <p:nvSpPr>
          <p:cNvPr id="34" name="TextBox 33">
            <a:extLst>
              <a:ext uri="{FF2B5EF4-FFF2-40B4-BE49-F238E27FC236}">
                <a16:creationId xmlns:a16="http://schemas.microsoft.com/office/drawing/2014/main" id="{A75DC717-1832-FA46-867D-A644402B9E51}"/>
              </a:ext>
            </a:extLst>
          </p:cNvPr>
          <p:cNvSpPr txBox="1"/>
          <p:nvPr/>
        </p:nvSpPr>
        <p:spPr>
          <a:xfrm>
            <a:off x="6742928" y="5962715"/>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c</a:t>
            </a:r>
          </a:p>
        </p:txBody>
      </p:sp>
      <p:sp>
        <p:nvSpPr>
          <p:cNvPr id="17" name="TextBox 16">
            <a:extLst>
              <a:ext uri="{FF2B5EF4-FFF2-40B4-BE49-F238E27FC236}">
                <a16:creationId xmlns:a16="http://schemas.microsoft.com/office/drawing/2014/main" id="{C2750584-1560-9B43-A5C2-A61AB1E94993}"/>
              </a:ext>
            </a:extLst>
          </p:cNvPr>
          <p:cNvSpPr txBox="1"/>
          <p:nvPr/>
        </p:nvSpPr>
        <p:spPr>
          <a:xfrm>
            <a:off x="5446563" y="6418091"/>
            <a:ext cx="3500582"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Baron &amp; Kenny, 1986</a:t>
            </a:r>
          </a:p>
        </p:txBody>
      </p:sp>
    </p:spTree>
    <p:extLst>
      <p:ext uri="{BB962C8B-B14F-4D97-AF65-F5344CB8AC3E}">
        <p14:creationId xmlns:p14="http://schemas.microsoft.com/office/powerpoint/2010/main" val="434141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EB1E-A1F5-0546-9121-01A30A3192D6}"/>
              </a:ext>
            </a:extLst>
          </p:cNvPr>
          <p:cNvSpPr>
            <a:spLocks noGrp="1"/>
          </p:cNvSpPr>
          <p:nvPr>
            <p:ph type="title"/>
          </p:nvPr>
        </p:nvSpPr>
        <p:spPr/>
        <p:txBody>
          <a:bodyPr/>
          <a:lstStyle/>
          <a:p>
            <a:r>
              <a:rPr lang="en-US" dirty="0"/>
              <a:t>Baron-Kenny Decomposition</a:t>
            </a:r>
          </a:p>
        </p:txBody>
      </p:sp>
      <p:sp>
        <p:nvSpPr>
          <p:cNvPr id="3" name="Content Placeholder 2">
            <a:extLst>
              <a:ext uri="{FF2B5EF4-FFF2-40B4-BE49-F238E27FC236}">
                <a16:creationId xmlns:a16="http://schemas.microsoft.com/office/drawing/2014/main" id="{4F7D52F1-8602-1242-B088-D94929371BDA}"/>
              </a:ext>
            </a:extLst>
          </p:cNvPr>
          <p:cNvSpPr>
            <a:spLocks noGrp="1"/>
          </p:cNvSpPr>
          <p:nvPr>
            <p:ph idx="1"/>
          </p:nvPr>
        </p:nvSpPr>
        <p:spPr>
          <a:xfrm>
            <a:off x="611392" y="1720281"/>
            <a:ext cx="7886700" cy="1998686"/>
          </a:xfrm>
        </p:spPr>
        <p:txBody>
          <a:bodyPr/>
          <a:lstStyle/>
          <a:p>
            <a:pPr marL="0" indent="0">
              <a:buNone/>
            </a:pPr>
            <a:r>
              <a:rPr lang="en-US" dirty="0"/>
              <a:t>Evaluate if a variable is a mediator</a:t>
            </a:r>
          </a:p>
          <a:p>
            <a:pPr marL="0" indent="0">
              <a:buNone/>
            </a:pPr>
            <a:endParaRPr lang="en-US" dirty="0"/>
          </a:p>
          <a:p>
            <a:pPr marL="0" indent="0">
              <a:buNone/>
            </a:pPr>
            <a:r>
              <a:rPr lang="en-US" dirty="0"/>
              <a:t>Complete or partial mediation </a:t>
            </a:r>
          </a:p>
        </p:txBody>
      </p:sp>
      <p:sp>
        <p:nvSpPr>
          <p:cNvPr id="4" name="TextBox 3">
            <a:extLst>
              <a:ext uri="{FF2B5EF4-FFF2-40B4-BE49-F238E27FC236}">
                <a16:creationId xmlns:a16="http://schemas.microsoft.com/office/drawing/2014/main" id="{20502663-7350-834A-8615-43FB9DA94AE7}"/>
              </a:ext>
            </a:extLst>
          </p:cNvPr>
          <p:cNvSpPr txBox="1"/>
          <p:nvPr/>
        </p:nvSpPr>
        <p:spPr>
          <a:xfrm>
            <a:off x="4042295" y="6017736"/>
            <a:ext cx="138914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5" name="TextBox 4">
            <a:extLst>
              <a:ext uri="{FF2B5EF4-FFF2-40B4-BE49-F238E27FC236}">
                <a16:creationId xmlns:a16="http://schemas.microsoft.com/office/drawing/2014/main" id="{C4BEC8E0-919F-484A-A648-29B789D369FB}"/>
              </a:ext>
            </a:extLst>
          </p:cNvPr>
          <p:cNvSpPr txBox="1"/>
          <p:nvPr/>
        </p:nvSpPr>
        <p:spPr>
          <a:xfrm>
            <a:off x="5828374" y="3822841"/>
            <a:ext cx="126912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D2554662-B4E2-8140-9DE2-B22F545DB875}"/>
              </a:ext>
            </a:extLst>
          </p:cNvPr>
          <p:cNvSpPr txBox="1"/>
          <p:nvPr/>
        </p:nvSpPr>
        <p:spPr>
          <a:xfrm>
            <a:off x="2159199" y="3684342"/>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7" name="Straight Arrow Connector 6">
            <a:extLst>
              <a:ext uri="{FF2B5EF4-FFF2-40B4-BE49-F238E27FC236}">
                <a16:creationId xmlns:a16="http://schemas.microsoft.com/office/drawing/2014/main" id="{57C74B3C-4D7A-6545-A3E9-258C18C54EBE}"/>
              </a:ext>
            </a:extLst>
          </p:cNvPr>
          <p:cNvCxnSpPr>
            <a:cxnSpLocks/>
            <a:stCxn id="6" idx="3"/>
            <a:endCxn id="5" idx="1"/>
          </p:cNvCxnSpPr>
          <p:nvPr/>
        </p:nvCxnSpPr>
        <p:spPr>
          <a:xfrm flipV="1">
            <a:off x="3362966" y="4007507"/>
            <a:ext cx="2465408" cy="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F331962-1DAD-7E46-8215-5983C71DEFCE}"/>
              </a:ext>
            </a:extLst>
          </p:cNvPr>
          <p:cNvSpPr txBox="1"/>
          <p:nvPr/>
        </p:nvSpPr>
        <p:spPr>
          <a:xfrm>
            <a:off x="2159831" y="5879236"/>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9" name="Straight Arrow Connector 8">
            <a:extLst>
              <a:ext uri="{FF2B5EF4-FFF2-40B4-BE49-F238E27FC236}">
                <a16:creationId xmlns:a16="http://schemas.microsoft.com/office/drawing/2014/main" id="{18D0826C-297B-5D44-93A3-4EAACA1A951F}"/>
              </a:ext>
            </a:extLst>
          </p:cNvPr>
          <p:cNvCxnSpPr>
            <a:cxnSpLocks/>
            <a:stCxn id="8" idx="3"/>
            <a:endCxn id="4" idx="1"/>
          </p:cNvCxnSpPr>
          <p:nvPr/>
        </p:nvCxnSpPr>
        <p:spPr>
          <a:xfrm>
            <a:off x="3363598" y="6202402"/>
            <a:ext cx="67869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39874DA-639B-7144-B35A-C81D04B25D3B}"/>
              </a:ext>
            </a:extLst>
          </p:cNvPr>
          <p:cNvCxnSpPr>
            <a:cxnSpLocks/>
            <a:stCxn id="4" idx="3"/>
          </p:cNvCxnSpPr>
          <p:nvPr/>
        </p:nvCxnSpPr>
        <p:spPr>
          <a:xfrm>
            <a:off x="5431435" y="6202402"/>
            <a:ext cx="640288"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a:extLst>
              <a:ext uri="{FF2B5EF4-FFF2-40B4-BE49-F238E27FC236}">
                <a16:creationId xmlns:a16="http://schemas.microsoft.com/office/drawing/2014/main" id="{40E82349-A13A-204E-BC16-2F41C77D22F7}"/>
              </a:ext>
            </a:extLst>
          </p:cNvPr>
          <p:cNvCxnSpPr>
            <a:cxnSpLocks/>
            <a:stCxn id="8" idx="0"/>
          </p:cNvCxnSpPr>
          <p:nvPr/>
        </p:nvCxnSpPr>
        <p:spPr>
          <a:xfrm rot="16200000" flipH="1">
            <a:off x="4667614" y="3973337"/>
            <a:ext cx="138500" cy="3950298"/>
          </a:xfrm>
          <a:prstGeom prst="curvedConnector3">
            <a:avLst>
              <a:gd name="adj1" fmla="val -553417"/>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AF67111-4EC5-BA4D-B85E-E174C531608F}"/>
              </a:ext>
            </a:extLst>
          </p:cNvPr>
          <p:cNvSpPr txBox="1"/>
          <p:nvPr/>
        </p:nvSpPr>
        <p:spPr>
          <a:xfrm>
            <a:off x="4454476" y="3615093"/>
            <a:ext cx="28238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sp>
        <p:nvSpPr>
          <p:cNvPr id="13" name="TextBox 12">
            <a:extLst>
              <a:ext uri="{FF2B5EF4-FFF2-40B4-BE49-F238E27FC236}">
                <a16:creationId xmlns:a16="http://schemas.microsoft.com/office/drawing/2014/main" id="{BEB02EDC-E111-C640-8112-C0671971BE08}"/>
              </a:ext>
            </a:extLst>
          </p:cNvPr>
          <p:cNvSpPr txBox="1"/>
          <p:nvPr/>
        </p:nvSpPr>
        <p:spPr>
          <a:xfrm>
            <a:off x="4454476" y="4727811"/>
            <a:ext cx="407236" cy="369332"/>
          </a:xfrm>
          <a:prstGeom prst="rect">
            <a:avLst/>
          </a:prstGeom>
          <a:noFill/>
        </p:spPr>
        <p:txBody>
          <a:bodyPr wrap="square" rtlCol="0">
            <a:spAutoFit/>
          </a:bodyPr>
          <a:lstStyle/>
          <a:p>
            <a:r>
              <a:rPr lang="en-US" dirty="0">
                <a:solidFill>
                  <a:schemeClr val="accent1"/>
                </a:solidFill>
                <a:latin typeface="Times New Roman" panose="02020603050405020304" pitchFamily="18" charset="0"/>
                <a:cs typeface="Times New Roman" panose="02020603050405020304" pitchFamily="18" charset="0"/>
              </a:rPr>
              <a:t>a'</a:t>
            </a:r>
          </a:p>
        </p:txBody>
      </p:sp>
      <p:sp>
        <p:nvSpPr>
          <p:cNvPr id="14" name="TextBox 13">
            <a:extLst>
              <a:ext uri="{FF2B5EF4-FFF2-40B4-BE49-F238E27FC236}">
                <a16:creationId xmlns:a16="http://schemas.microsoft.com/office/drawing/2014/main" id="{3CF86DB9-F1DE-0C47-A67E-3DC71B6F41E6}"/>
              </a:ext>
            </a:extLst>
          </p:cNvPr>
          <p:cNvSpPr txBox="1"/>
          <p:nvPr/>
        </p:nvSpPr>
        <p:spPr>
          <a:xfrm>
            <a:off x="3561752" y="6184518"/>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b</a:t>
            </a:r>
          </a:p>
        </p:txBody>
      </p:sp>
      <p:sp>
        <p:nvSpPr>
          <p:cNvPr id="15" name="TextBox 14">
            <a:extLst>
              <a:ext uri="{FF2B5EF4-FFF2-40B4-BE49-F238E27FC236}">
                <a16:creationId xmlns:a16="http://schemas.microsoft.com/office/drawing/2014/main" id="{56A9A197-2C05-A840-A3A4-A77186B6CC48}"/>
              </a:ext>
            </a:extLst>
          </p:cNvPr>
          <p:cNvSpPr txBox="1"/>
          <p:nvPr/>
        </p:nvSpPr>
        <p:spPr>
          <a:xfrm>
            <a:off x="5553579" y="6156235"/>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c</a:t>
            </a:r>
          </a:p>
        </p:txBody>
      </p:sp>
      <p:sp>
        <p:nvSpPr>
          <p:cNvPr id="16" name="TextBox 15">
            <a:extLst>
              <a:ext uri="{FF2B5EF4-FFF2-40B4-BE49-F238E27FC236}">
                <a16:creationId xmlns:a16="http://schemas.microsoft.com/office/drawing/2014/main" id="{D598D9ED-AA1F-1C4E-99F3-A73BB9903234}"/>
              </a:ext>
            </a:extLst>
          </p:cNvPr>
          <p:cNvSpPr txBox="1"/>
          <p:nvPr/>
        </p:nvSpPr>
        <p:spPr>
          <a:xfrm>
            <a:off x="5958112" y="6017735"/>
            <a:ext cx="128057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17" name="TextBox 16">
            <a:extLst>
              <a:ext uri="{FF2B5EF4-FFF2-40B4-BE49-F238E27FC236}">
                <a16:creationId xmlns:a16="http://schemas.microsoft.com/office/drawing/2014/main" id="{1F2D72AE-AF09-1D48-A586-19B1D634AFB4}"/>
              </a:ext>
            </a:extLst>
          </p:cNvPr>
          <p:cNvSpPr txBox="1"/>
          <p:nvPr/>
        </p:nvSpPr>
        <p:spPr>
          <a:xfrm>
            <a:off x="5446563" y="6418091"/>
            <a:ext cx="3500582"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Baron &amp; Kenny, 1986</a:t>
            </a:r>
          </a:p>
        </p:txBody>
      </p:sp>
    </p:spTree>
    <p:extLst>
      <p:ext uri="{BB962C8B-B14F-4D97-AF65-F5344CB8AC3E}">
        <p14:creationId xmlns:p14="http://schemas.microsoft.com/office/powerpoint/2010/main" val="861175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75A10-A1DC-0B44-8421-E70E902B777B}"/>
              </a:ext>
            </a:extLst>
          </p:cNvPr>
          <p:cNvSpPr>
            <a:spLocks noGrp="1"/>
          </p:cNvSpPr>
          <p:nvPr>
            <p:ph type="title"/>
          </p:nvPr>
        </p:nvSpPr>
        <p:spPr>
          <a:xfrm>
            <a:off x="226282" y="204763"/>
            <a:ext cx="8837602" cy="1002398"/>
          </a:xfrm>
        </p:spPr>
        <p:txBody>
          <a:bodyPr/>
          <a:lstStyle/>
          <a:p>
            <a:r>
              <a:rPr lang="en-US" dirty="0">
                <a:latin typeface="Goudy Old Style" panose="02020502050305020303" pitchFamily="18" charset="77"/>
              </a:rPr>
              <a:t>Baron-Kenny Decomposition (4 steps)</a:t>
            </a:r>
          </a:p>
        </p:txBody>
      </p:sp>
      <mc:AlternateContent xmlns:mc="http://schemas.openxmlformats.org/markup-compatibility/2006" xmlns:a14="http://schemas.microsoft.com/office/drawing/2010/main">
        <mc:Choice Requires="a14">
          <p:sp>
            <p:nvSpPr>
              <p:cNvPr id="18" name="Content Placeholder 17">
                <a:extLst>
                  <a:ext uri="{FF2B5EF4-FFF2-40B4-BE49-F238E27FC236}">
                    <a16:creationId xmlns:a16="http://schemas.microsoft.com/office/drawing/2014/main" id="{0F279B9B-4B1E-CB42-A02B-A4305CCD9950}"/>
                  </a:ext>
                </a:extLst>
              </p:cNvPr>
              <p:cNvSpPr>
                <a:spLocks noGrp="1"/>
              </p:cNvSpPr>
              <p:nvPr>
                <p:ph sz="half" idx="1"/>
              </p:nvPr>
            </p:nvSpPr>
            <p:spPr>
              <a:xfrm>
                <a:off x="463903" y="1402505"/>
                <a:ext cx="8328405" cy="2504721"/>
              </a:xfrm>
            </p:spPr>
            <p:txBody>
              <a:bodyPr>
                <a:normAutofit fontScale="92500"/>
              </a:bodyPr>
              <a:lstStyle/>
              <a:p>
                <a:pPr marL="0" indent="0">
                  <a:buNone/>
                </a:pPr>
                <a:r>
                  <a:rPr lang="en-US" dirty="0">
                    <a:latin typeface="Goudy Old Style" panose="02020502050305020303" pitchFamily="18" charset="77"/>
                  </a:rPr>
                  <a:t>[1] association between exposure &amp; the outcome </a:t>
                </a:r>
                <a:r>
                  <a:rPr lang="en-US" dirty="0">
                    <a:solidFill>
                      <a:schemeClr val="accent1"/>
                    </a:solidFill>
                    <a:latin typeface="Goudy Old Style" panose="02020502050305020303" pitchFamily="18" charset="77"/>
                  </a:rPr>
                  <a:t>(</a:t>
                </a:r>
                <a:r>
                  <a:rPr lang="en-US" b="1" dirty="0">
                    <a:solidFill>
                      <a:schemeClr val="accent1"/>
                    </a:solidFill>
                    <a:latin typeface="Goudy Old Style" panose="02020502050305020303" pitchFamily="18" charset="77"/>
                  </a:rPr>
                  <a:t>a </a:t>
                </a:r>
                <a14:m>
                  <m:oMath xmlns:m="http://schemas.openxmlformats.org/officeDocument/2006/math">
                    <m:r>
                      <a:rPr lang="en-US" b="1" i="1" smtClean="0">
                        <a:solidFill>
                          <a:schemeClr val="accent1"/>
                        </a:solidFill>
                        <a:latin typeface="Cambria Math" panose="02040503050406030204" pitchFamily="18" charset="0"/>
                        <a:ea typeface="Cambria Math" panose="02040503050406030204" pitchFamily="18" charset="0"/>
                      </a:rPr>
                      <m:t>≠</m:t>
                    </m:r>
                  </m:oMath>
                </a14:m>
                <a:r>
                  <a:rPr lang="en-US" b="1" dirty="0">
                    <a:solidFill>
                      <a:schemeClr val="accent1"/>
                    </a:solidFill>
                    <a:latin typeface="Goudy Old Style" panose="02020502050305020303" pitchFamily="18" charset="77"/>
                  </a:rPr>
                  <a:t> 0</a:t>
                </a:r>
                <a:r>
                  <a:rPr lang="en-US" dirty="0">
                    <a:solidFill>
                      <a:schemeClr val="accent1"/>
                    </a:solidFill>
                    <a:latin typeface="Goudy Old Style" panose="02020502050305020303" pitchFamily="18" charset="77"/>
                  </a:rPr>
                  <a:t>)</a:t>
                </a:r>
              </a:p>
              <a:p>
                <a:pPr marL="0" indent="0">
                  <a:buNone/>
                </a:pPr>
                <a:r>
                  <a:rPr lang="en-US" dirty="0">
                    <a:latin typeface="Goudy Old Style" panose="02020502050305020303" pitchFamily="18" charset="77"/>
                  </a:rPr>
                  <a:t>[2] association between exposure &amp; mediator </a:t>
                </a:r>
                <a:r>
                  <a:rPr lang="en-US" dirty="0">
                    <a:solidFill>
                      <a:schemeClr val="accent6">
                        <a:lumMod val="75000"/>
                      </a:schemeClr>
                    </a:solidFill>
                    <a:latin typeface="Goudy Old Style" panose="02020502050305020303" pitchFamily="18" charset="77"/>
                  </a:rPr>
                  <a:t>(b</a:t>
                </a:r>
                <a:r>
                  <a:rPr lang="en-US" b="1" dirty="0">
                    <a:solidFill>
                      <a:schemeClr val="accent6">
                        <a:lumMod val="75000"/>
                      </a:schemeClr>
                    </a:solidFill>
                    <a:latin typeface="Goudy Old Style" panose="02020502050305020303" pitchFamily="18" charset="77"/>
                  </a:rPr>
                  <a:t> </a:t>
                </a:r>
                <a14:m>
                  <m:oMath xmlns:m="http://schemas.openxmlformats.org/officeDocument/2006/math">
                    <m:r>
                      <a:rPr lang="en-US" b="1" i="1">
                        <a:solidFill>
                          <a:schemeClr val="accent6">
                            <a:lumMod val="75000"/>
                          </a:schemeClr>
                        </a:solidFill>
                        <a:latin typeface="Cambria Math" panose="02040503050406030204" pitchFamily="18" charset="0"/>
                        <a:ea typeface="Cambria Math" panose="02040503050406030204" pitchFamily="18" charset="0"/>
                      </a:rPr>
                      <m:t>≠</m:t>
                    </m:r>
                  </m:oMath>
                </a14:m>
                <a:r>
                  <a:rPr lang="en-US" b="1" dirty="0">
                    <a:solidFill>
                      <a:schemeClr val="accent6">
                        <a:lumMod val="75000"/>
                      </a:schemeClr>
                    </a:solidFill>
                    <a:latin typeface="Goudy Old Style" panose="02020502050305020303" pitchFamily="18" charset="77"/>
                  </a:rPr>
                  <a:t> 0</a:t>
                </a:r>
                <a:r>
                  <a:rPr lang="en-US" dirty="0">
                    <a:solidFill>
                      <a:schemeClr val="accent6">
                        <a:lumMod val="75000"/>
                      </a:schemeClr>
                    </a:solidFill>
                    <a:latin typeface="Goudy Old Style" panose="02020502050305020303" pitchFamily="18" charset="77"/>
                  </a:rPr>
                  <a:t>)</a:t>
                </a:r>
              </a:p>
              <a:p>
                <a:pPr marL="0" indent="0">
                  <a:buNone/>
                </a:pPr>
                <a:r>
                  <a:rPr lang="en-US" dirty="0">
                    <a:latin typeface="Goudy Old Style" panose="02020502050305020303" pitchFamily="18" charset="77"/>
                  </a:rPr>
                  <a:t>[3] association between mediator &amp; outcome </a:t>
                </a:r>
                <a:r>
                  <a:rPr lang="en-US" dirty="0">
                    <a:solidFill>
                      <a:schemeClr val="accent6">
                        <a:lumMod val="75000"/>
                      </a:schemeClr>
                    </a:solidFill>
                    <a:latin typeface="Goudy Old Style" panose="02020502050305020303" pitchFamily="18" charset="77"/>
                  </a:rPr>
                  <a:t>(c</a:t>
                </a:r>
                <a:r>
                  <a:rPr lang="en-US" b="1" dirty="0">
                    <a:solidFill>
                      <a:schemeClr val="accent6">
                        <a:lumMod val="75000"/>
                      </a:schemeClr>
                    </a:solidFill>
                    <a:latin typeface="Goudy Old Style" panose="02020502050305020303" pitchFamily="18" charset="77"/>
                  </a:rPr>
                  <a:t> </a:t>
                </a:r>
                <a14:m>
                  <m:oMath xmlns:m="http://schemas.openxmlformats.org/officeDocument/2006/math">
                    <m:r>
                      <a:rPr lang="en-US" b="1" i="1">
                        <a:solidFill>
                          <a:schemeClr val="accent6">
                            <a:lumMod val="75000"/>
                          </a:schemeClr>
                        </a:solidFill>
                        <a:latin typeface="Cambria Math" panose="02040503050406030204" pitchFamily="18" charset="0"/>
                        <a:ea typeface="Cambria Math" panose="02040503050406030204" pitchFamily="18" charset="0"/>
                      </a:rPr>
                      <m:t>≠</m:t>
                    </m:r>
                  </m:oMath>
                </a14:m>
                <a:r>
                  <a:rPr lang="en-US" b="1" dirty="0">
                    <a:solidFill>
                      <a:schemeClr val="accent6">
                        <a:lumMod val="75000"/>
                      </a:schemeClr>
                    </a:solidFill>
                    <a:latin typeface="Goudy Old Style" panose="02020502050305020303" pitchFamily="18" charset="77"/>
                  </a:rPr>
                  <a:t> 0</a:t>
                </a:r>
                <a:r>
                  <a:rPr lang="en-US" dirty="0">
                    <a:solidFill>
                      <a:schemeClr val="accent6">
                        <a:lumMod val="75000"/>
                      </a:schemeClr>
                    </a:solidFill>
                    <a:latin typeface="Goudy Old Style" panose="02020502050305020303" pitchFamily="18" charset="77"/>
                  </a:rPr>
                  <a:t>)</a:t>
                </a:r>
              </a:p>
              <a:p>
                <a:pPr marL="0" indent="0">
                  <a:buNone/>
                </a:pPr>
                <a:r>
                  <a:rPr lang="en-US" dirty="0">
                    <a:latin typeface="Goudy Old Style" panose="02020502050305020303" pitchFamily="18" charset="77"/>
                  </a:rPr>
                  <a:t>[4] partially or fully mediated? association between exposure &amp; outcome after controlling for mediator </a:t>
                </a:r>
                <a:r>
                  <a:rPr lang="en-US" dirty="0">
                    <a:solidFill>
                      <a:schemeClr val="accent1"/>
                    </a:solidFill>
                    <a:latin typeface="Goudy Old Style" panose="02020502050305020303" pitchFamily="18" charset="77"/>
                  </a:rPr>
                  <a:t>(</a:t>
                </a:r>
                <a:r>
                  <a:rPr lang="en-US" b="1" dirty="0">
                    <a:solidFill>
                      <a:schemeClr val="accent1"/>
                    </a:solidFill>
                    <a:latin typeface="Goudy Old Style" panose="02020502050305020303" pitchFamily="18" charset="77"/>
                  </a:rPr>
                  <a:t>a’ = 0?</a:t>
                </a:r>
                <a:r>
                  <a:rPr lang="en-US" dirty="0">
                    <a:solidFill>
                      <a:schemeClr val="accent1"/>
                    </a:solidFill>
                    <a:latin typeface="Goudy Old Style" panose="02020502050305020303" pitchFamily="18" charset="77"/>
                  </a:rPr>
                  <a:t>)</a:t>
                </a:r>
              </a:p>
              <a:p>
                <a:pPr marL="0" indent="0">
                  <a:buNone/>
                </a:pPr>
                <a:endParaRPr lang="en-US" dirty="0">
                  <a:latin typeface="Goudy Old Style" panose="02020502050305020303" pitchFamily="18" charset="77"/>
                </a:endParaRPr>
              </a:p>
            </p:txBody>
          </p:sp>
        </mc:Choice>
        <mc:Fallback xmlns="">
          <p:sp>
            <p:nvSpPr>
              <p:cNvPr id="18" name="Content Placeholder 17">
                <a:extLst>
                  <a:ext uri="{FF2B5EF4-FFF2-40B4-BE49-F238E27FC236}">
                    <a16:creationId xmlns:a16="http://schemas.microsoft.com/office/drawing/2014/main" id="{0F279B9B-4B1E-CB42-A02B-A4305CCD9950}"/>
                  </a:ext>
                </a:extLst>
              </p:cNvPr>
              <p:cNvSpPr>
                <a:spLocks noGrp="1" noRot="1" noChangeAspect="1" noMove="1" noResize="1" noEditPoints="1" noAdjustHandles="1" noChangeArrowheads="1" noChangeShapeType="1" noTextEdit="1"/>
              </p:cNvSpPr>
              <p:nvPr>
                <p:ph sz="half" idx="1"/>
              </p:nvPr>
            </p:nvSpPr>
            <p:spPr>
              <a:xfrm>
                <a:off x="463903" y="1402505"/>
                <a:ext cx="8328405" cy="2504721"/>
              </a:xfrm>
              <a:blipFill>
                <a:blip r:embed="rId3"/>
                <a:stretch>
                  <a:fillRect l="-1372" t="-3518" r="-1829"/>
                </a:stretch>
              </a:blipFill>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0D0FE8CE-C95E-AC44-9284-4212CC774029}"/>
              </a:ext>
            </a:extLst>
          </p:cNvPr>
          <p:cNvGrpSpPr/>
          <p:nvPr/>
        </p:nvGrpSpPr>
        <p:grpSpPr>
          <a:xfrm>
            <a:off x="2175934" y="4031491"/>
            <a:ext cx="4938297" cy="715580"/>
            <a:chOff x="691922" y="4214356"/>
            <a:chExt cx="4938297" cy="715580"/>
          </a:xfrm>
        </p:grpSpPr>
        <p:sp>
          <p:nvSpPr>
            <p:cNvPr id="5" name="TextBox 4">
              <a:extLst>
                <a:ext uri="{FF2B5EF4-FFF2-40B4-BE49-F238E27FC236}">
                  <a16:creationId xmlns:a16="http://schemas.microsoft.com/office/drawing/2014/main" id="{055737AE-5ED6-7848-B7A2-F91F60013263}"/>
                </a:ext>
              </a:extLst>
            </p:cNvPr>
            <p:cNvSpPr txBox="1"/>
            <p:nvPr/>
          </p:nvSpPr>
          <p:spPr>
            <a:xfrm>
              <a:off x="4361097" y="4422104"/>
              <a:ext cx="126912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01FF33C2-275E-D14C-978B-F3E14BBC91B1}"/>
                </a:ext>
              </a:extLst>
            </p:cNvPr>
            <p:cNvSpPr txBox="1"/>
            <p:nvPr/>
          </p:nvSpPr>
          <p:spPr>
            <a:xfrm>
              <a:off x="691922" y="4283605"/>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7" name="Straight Arrow Connector 6">
              <a:extLst>
                <a:ext uri="{FF2B5EF4-FFF2-40B4-BE49-F238E27FC236}">
                  <a16:creationId xmlns:a16="http://schemas.microsoft.com/office/drawing/2014/main" id="{8DE7A332-F630-E34B-AF40-9D747AED7CEC}"/>
                </a:ext>
              </a:extLst>
            </p:cNvPr>
            <p:cNvCxnSpPr>
              <a:cxnSpLocks/>
              <a:stCxn id="6" idx="3"/>
              <a:endCxn id="5" idx="1"/>
            </p:cNvCxnSpPr>
            <p:nvPr/>
          </p:nvCxnSpPr>
          <p:spPr>
            <a:xfrm flipV="1">
              <a:off x="1895689" y="4606770"/>
              <a:ext cx="246540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267174-D43E-CB43-B320-3EB703DD309F}"/>
                </a:ext>
              </a:extLst>
            </p:cNvPr>
            <p:cNvSpPr txBox="1"/>
            <p:nvPr/>
          </p:nvSpPr>
          <p:spPr>
            <a:xfrm>
              <a:off x="2987199" y="4214356"/>
              <a:ext cx="282388" cy="369332"/>
            </a:xfrm>
            <a:prstGeom prst="rect">
              <a:avLst/>
            </a:prstGeom>
            <a:noFill/>
          </p:spPr>
          <p:txBody>
            <a:bodyPr wrap="square" rtlCol="0">
              <a:spAutoFit/>
            </a:bodyPr>
            <a:lstStyle/>
            <a:p>
              <a:r>
                <a:rPr lang="en-US" dirty="0">
                  <a:solidFill>
                    <a:schemeClr val="accent1"/>
                  </a:solidFill>
                  <a:latin typeface="Times New Roman" panose="02020603050405020304" pitchFamily="18" charset="0"/>
                  <a:cs typeface="Times New Roman" panose="02020603050405020304" pitchFamily="18" charset="0"/>
                </a:rPr>
                <a:t>a</a:t>
              </a:r>
            </a:p>
          </p:txBody>
        </p:sp>
      </p:grpSp>
      <p:grpSp>
        <p:nvGrpSpPr>
          <p:cNvPr id="30" name="Group 29">
            <a:extLst>
              <a:ext uri="{FF2B5EF4-FFF2-40B4-BE49-F238E27FC236}">
                <a16:creationId xmlns:a16="http://schemas.microsoft.com/office/drawing/2014/main" id="{0CC3FF7B-9E19-6742-B41D-4D43527FA570}"/>
              </a:ext>
            </a:extLst>
          </p:cNvPr>
          <p:cNvGrpSpPr/>
          <p:nvPr/>
        </p:nvGrpSpPr>
        <p:grpSpPr>
          <a:xfrm>
            <a:off x="2175934" y="4917502"/>
            <a:ext cx="5078860" cy="1625002"/>
            <a:chOff x="3945910" y="4936565"/>
            <a:chExt cx="5078860" cy="1625002"/>
          </a:xfrm>
        </p:grpSpPr>
        <p:sp>
          <p:nvSpPr>
            <p:cNvPr id="4" name="TextBox 3">
              <a:extLst>
                <a:ext uri="{FF2B5EF4-FFF2-40B4-BE49-F238E27FC236}">
                  <a16:creationId xmlns:a16="http://schemas.microsoft.com/office/drawing/2014/main" id="{309E219D-C380-624C-91AF-340F0F8375BE}"/>
                </a:ext>
              </a:extLst>
            </p:cNvPr>
            <p:cNvSpPr txBox="1"/>
            <p:nvPr/>
          </p:nvSpPr>
          <p:spPr>
            <a:xfrm>
              <a:off x="5828374" y="6025453"/>
              <a:ext cx="138914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8" name="TextBox 7">
              <a:extLst>
                <a:ext uri="{FF2B5EF4-FFF2-40B4-BE49-F238E27FC236}">
                  <a16:creationId xmlns:a16="http://schemas.microsoft.com/office/drawing/2014/main" id="{1CCB09AD-CF86-0848-B1DD-FC64F9655619}"/>
                </a:ext>
              </a:extLst>
            </p:cNvPr>
            <p:cNvSpPr txBox="1"/>
            <p:nvPr/>
          </p:nvSpPr>
          <p:spPr>
            <a:xfrm>
              <a:off x="3945910" y="5886953"/>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sp>
          <p:nvSpPr>
            <p:cNvPr id="9" name="TextBox 8">
              <a:extLst>
                <a:ext uri="{FF2B5EF4-FFF2-40B4-BE49-F238E27FC236}">
                  <a16:creationId xmlns:a16="http://schemas.microsoft.com/office/drawing/2014/main" id="{450E7FBB-B854-1B42-9190-CA68C2905BC5}"/>
                </a:ext>
              </a:extLst>
            </p:cNvPr>
            <p:cNvSpPr txBox="1"/>
            <p:nvPr/>
          </p:nvSpPr>
          <p:spPr>
            <a:xfrm>
              <a:off x="7744191" y="6025452"/>
              <a:ext cx="128057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cxnSp>
          <p:nvCxnSpPr>
            <p:cNvPr id="10" name="Straight Arrow Connector 9">
              <a:extLst>
                <a:ext uri="{FF2B5EF4-FFF2-40B4-BE49-F238E27FC236}">
                  <a16:creationId xmlns:a16="http://schemas.microsoft.com/office/drawing/2014/main" id="{8D9735FD-2228-5247-80A5-17222857E288}"/>
                </a:ext>
              </a:extLst>
            </p:cNvPr>
            <p:cNvCxnSpPr>
              <a:cxnSpLocks/>
              <a:stCxn id="8" idx="3"/>
              <a:endCxn id="4" idx="1"/>
            </p:cNvCxnSpPr>
            <p:nvPr/>
          </p:nvCxnSpPr>
          <p:spPr>
            <a:xfrm>
              <a:off x="5149677" y="6210119"/>
              <a:ext cx="67869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EB5DE57-187F-4A4F-ACA6-83BFED5AFACC}"/>
                </a:ext>
              </a:extLst>
            </p:cNvPr>
            <p:cNvCxnSpPr>
              <a:cxnSpLocks/>
              <a:stCxn id="4" idx="3"/>
            </p:cNvCxnSpPr>
            <p:nvPr/>
          </p:nvCxnSpPr>
          <p:spPr>
            <a:xfrm>
              <a:off x="7217514" y="6210119"/>
              <a:ext cx="640288"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37AFED21-4B33-694F-9898-1CC7D31A6896}"/>
                </a:ext>
              </a:extLst>
            </p:cNvPr>
            <p:cNvCxnSpPr>
              <a:cxnSpLocks/>
              <a:stCxn id="8" idx="0"/>
            </p:cNvCxnSpPr>
            <p:nvPr/>
          </p:nvCxnSpPr>
          <p:spPr>
            <a:xfrm rot="16200000" flipH="1">
              <a:off x="6453693" y="3981054"/>
              <a:ext cx="138500" cy="3950298"/>
            </a:xfrm>
            <a:prstGeom prst="curvedConnector3">
              <a:avLst>
                <a:gd name="adj1" fmla="val -368945"/>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48ED457-3A10-4D41-A694-8BAE1D16DA33}"/>
                </a:ext>
              </a:extLst>
            </p:cNvPr>
            <p:cNvSpPr txBox="1"/>
            <p:nvPr/>
          </p:nvSpPr>
          <p:spPr>
            <a:xfrm>
              <a:off x="6415059" y="4936565"/>
              <a:ext cx="407236" cy="369332"/>
            </a:xfrm>
            <a:prstGeom prst="rect">
              <a:avLst/>
            </a:prstGeom>
            <a:noFill/>
          </p:spPr>
          <p:txBody>
            <a:bodyPr wrap="square" rtlCol="0">
              <a:spAutoFit/>
            </a:bodyPr>
            <a:lstStyle/>
            <a:p>
              <a:r>
                <a:rPr lang="en-US" dirty="0">
                  <a:solidFill>
                    <a:schemeClr val="accent1"/>
                  </a:solidFill>
                  <a:latin typeface="Times New Roman" panose="02020603050405020304" pitchFamily="18" charset="0"/>
                  <a:cs typeface="Times New Roman" panose="02020603050405020304" pitchFamily="18" charset="0"/>
                </a:rPr>
                <a:t>a'</a:t>
              </a:r>
            </a:p>
          </p:txBody>
        </p:sp>
        <p:sp>
          <p:nvSpPr>
            <p:cNvPr id="22" name="TextBox 21">
              <a:extLst>
                <a:ext uri="{FF2B5EF4-FFF2-40B4-BE49-F238E27FC236}">
                  <a16:creationId xmlns:a16="http://schemas.microsoft.com/office/drawing/2014/main" id="{785B1484-9326-774D-8EB9-E3809643B121}"/>
                </a:ext>
              </a:extLst>
            </p:cNvPr>
            <p:cNvSpPr txBox="1"/>
            <p:nvPr/>
          </p:nvSpPr>
          <p:spPr>
            <a:xfrm>
              <a:off x="5347831" y="6192235"/>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b</a:t>
              </a:r>
            </a:p>
          </p:txBody>
        </p:sp>
        <p:sp>
          <p:nvSpPr>
            <p:cNvPr id="23" name="TextBox 22">
              <a:extLst>
                <a:ext uri="{FF2B5EF4-FFF2-40B4-BE49-F238E27FC236}">
                  <a16:creationId xmlns:a16="http://schemas.microsoft.com/office/drawing/2014/main" id="{37D4FD3E-94DA-B143-A6DB-106837281356}"/>
                </a:ext>
              </a:extLst>
            </p:cNvPr>
            <p:cNvSpPr txBox="1"/>
            <p:nvPr/>
          </p:nvSpPr>
          <p:spPr>
            <a:xfrm>
              <a:off x="7339658" y="6163952"/>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c</a:t>
              </a:r>
            </a:p>
          </p:txBody>
        </p:sp>
      </p:grpSp>
      <p:sp>
        <p:nvSpPr>
          <p:cNvPr id="19" name="TextBox 18">
            <a:extLst>
              <a:ext uri="{FF2B5EF4-FFF2-40B4-BE49-F238E27FC236}">
                <a16:creationId xmlns:a16="http://schemas.microsoft.com/office/drawing/2014/main" id="{D7E35937-9140-4B4C-97D0-CA0AD3604C24}"/>
              </a:ext>
            </a:extLst>
          </p:cNvPr>
          <p:cNvSpPr txBox="1"/>
          <p:nvPr/>
        </p:nvSpPr>
        <p:spPr>
          <a:xfrm>
            <a:off x="5446563" y="6418091"/>
            <a:ext cx="3500582"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Baron &amp; Kenny, 1986</a:t>
            </a:r>
          </a:p>
        </p:txBody>
      </p:sp>
    </p:spTree>
    <p:extLst>
      <p:ext uri="{BB962C8B-B14F-4D97-AF65-F5344CB8AC3E}">
        <p14:creationId xmlns:p14="http://schemas.microsoft.com/office/powerpoint/2010/main" val="3461349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5F13-1948-6840-B16B-7CBD60CE271D}"/>
              </a:ext>
            </a:extLst>
          </p:cNvPr>
          <p:cNvSpPr>
            <a:spLocks noGrp="1"/>
          </p:cNvSpPr>
          <p:nvPr>
            <p:ph type="title"/>
          </p:nvPr>
        </p:nvSpPr>
        <p:spPr>
          <a:xfrm>
            <a:off x="200984" y="120058"/>
            <a:ext cx="3991637" cy="1565808"/>
          </a:xfrm>
        </p:spPr>
        <p:txBody>
          <a:bodyPr>
            <a:normAutofit/>
          </a:bodyPr>
          <a:lstStyle/>
          <a:p>
            <a:r>
              <a:rPr lang="en-US" sz="3200" dirty="0"/>
              <a:t>Equations for the Baron-Kenny Decomposition</a:t>
            </a:r>
          </a:p>
        </p:txBody>
      </p:sp>
      <p:sp>
        <p:nvSpPr>
          <p:cNvPr id="4" name="Content Placeholder 17">
            <a:extLst>
              <a:ext uri="{FF2B5EF4-FFF2-40B4-BE49-F238E27FC236}">
                <a16:creationId xmlns:a16="http://schemas.microsoft.com/office/drawing/2014/main" id="{76FC0E5C-4180-3C40-A830-9360820E83B3}"/>
              </a:ext>
            </a:extLst>
          </p:cNvPr>
          <p:cNvSpPr>
            <a:spLocks noGrp="1"/>
          </p:cNvSpPr>
          <p:nvPr>
            <p:ph idx="1"/>
          </p:nvPr>
        </p:nvSpPr>
        <p:spPr>
          <a:xfrm>
            <a:off x="628649" y="1825625"/>
            <a:ext cx="8321919" cy="4534834"/>
          </a:xfrm>
        </p:spPr>
        <p:txBody>
          <a:bodyPr>
            <a:normAutofit/>
          </a:bodyPr>
          <a:lstStyle/>
          <a:p>
            <a:pPr marL="0" indent="0">
              <a:buNone/>
            </a:pPr>
            <a:r>
              <a:rPr lang="en-US" sz="2000" dirty="0">
                <a:latin typeface="Goudy Old Style" panose="02020502050305020303" pitchFamily="18" charset="77"/>
              </a:rPr>
              <a:t>[1] </a:t>
            </a:r>
            <a:r>
              <a:rPr lang="en-US" sz="2000" dirty="0"/>
              <a:t>association between </a:t>
            </a:r>
            <a:r>
              <a:rPr lang="en-US" sz="2000" dirty="0">
                <a:latin typeface="Goudy Old Style" panose="02020502050305020303" pitchFamily="18" charset="77"/>
              </a:rPr>
              <a:t>exposure &amp; the outcome</a:t>
            </a:r>
          </a:p>
          <a:p>
            <a:pPr marL="0" indent="0">
              <a:buNone/>
            </a:pPr>
            <a:endParaRPr lang="en-US" sz="2000" dirty="0">
              <a:solidFill>
                <a:schemeClr val="accent1"/>
              </a:solidFill>
              <a:latin typeface="Goudy Old Style" panose="02020502050305020303" pitchFamily="18" charset="77"/>
            </a:endParaRPr>
          </a:p>
          <a:p>
            <a:pPr marL="0" indent="0">
              <a:buNone/>
            </a:pPr>
            <a:endParaRPr lang="en-US" sz="2000" dirty="0">
              <a:latin typeface="Goudy Old Style" panose="02020502050305020303" pitchFamily="18" charset="77"/>
            </a:endParaRPr>
          </a:p>
          <a:p>
            <a:pPr marL="0" indent="0">
              <a:buNone/>
            </a:pPr>
            <a:r>
              <a:rPr lang="en-US" sz="2000" dirty="0">
                <a:latin typeface="Goudy Old Style" panose="02020502050305020303" pitchFamily="18" charset="77"/>
              </a:rPr>
              <a:t>[2] </a:t>
            </a:r>
            <a:r>
              <a:rPr lang="en-US" sz="2000" dirty="0"/>
              <a:t>association between </a:t>
            </a:r>
            <a:r>
              <a:rPr lang="en-US" sz="2000" dirty="0">
                <a:latin typeface="Goudy Old Style" panose="02020502050305020303" pitchFamily="18" charset="77"/>
              </a:rPr>
              <a:t>exposure &amp; mediator</a:t>
            </a:r>
          </a:p>
          <a:p>
            <a:pPr marL="0" indent="0">
              <a:buNone/>
            </a:pPr>
            <a:endParaRPr lang="en-US" sz="2000" dirty="0">
              <a:solidFill>
                <a:schemeClr val="accent6">
                  <a:lumMod val="75000"/>
                </a:schemeClr>
              </a:solidFill>
              <a:latin typeface="Goudy Old Style" panose="02020502050305020303" pitchFamily="18" charset="77"/>
            </a:endParaRPr>
          </a:p>
          <a:p>
            <a:pPr marL="0" indent="0">
              <a:buNone/>
            </a:pPr>
            <a:endParaRPr lang="en-US" sz="2000" dirty="0">
              <a:latin typeface="Goudy Old Style" panose="02020502050305020303" pitchFamily="18" charset="77"/>
            </a:endParaRPr>
          </a:p>
          <a:p>
            <a:pPr marL="0" indent="0">
              <a:buNone/>
            </a:pPr>
            <a:r>
              <a:rPr lang="en-US" sz="2000" dirty="0">
                <a:latin typeface="Goudy Old Style" panose="02020502050305020303" pitchFamily="18" charset="77"/>
              </a:rPr>
              <a:t>[3] </a:t>
            </a:r>
            <a:r>
              <a:rPr lang="en-US" sz="2000" dirty="0"/>
              <a:t>association between </a:t>
            </a:r>
            <a:r>
              <a:rPr lang="en-US" sz="2000" dirty="0">
                <a:latin typeface="Goudy Old Style" panose="02020502050305020303" pitchFamily="18" charset="77"/>
              </a:rPr>
              <a:t>mediator &amp; outcome </a:t>
            </a:r>
            <a:endParaRPr lang="en-US" sz="2000" dirty="0">
              <a:solidFill>
                <a:schemeClr val="accent6">
                  <a:lumMod val="75000"/>
                </a:schemeClr>
              </a:solidFill>
              <a:latin typeface="Goudy Old Style" panose="02020502050305020303" pitchFamily="18" charset="77"/>
            </a:endParaRPr>
          </a:p>
          <a:p>
            <a:pPr marL="0" indent="0">
              <a:buNone/>
            </a:pPr>
            <a:endParaRPr lang="en-US" sz="2000" dirty="0">
              <a:latin typeface="Goudy Old Style" panose="02020502050305020303" pitchFamily="18" charset="77"/>
            </a:endParaRPr>
          </a:p>
          <a:p>
            <a:pPr marL="0" indent="0">
              <a:buNone/>
            </a:pPr>
            <a:endParaRPr lang="en-US" sz="2000" dirty="0">
              <a:latin typeface="Goudy Old Style" panose="02020502050305020303" pitchFamily="18" charset="77"/>
            </a:endParaRPr>
          </a:p>
          <a:p>
            <a:pPr marL="0" indent="0">
              <a:buNone/>
            </a:pPr>
            <a:r>
              <a:rPr lang="en-US" sz="2000" dirty="0">
                <a:latin typeface="Goudy Old Style" panose="02020502050305020303" pitchFamily="18" charset="77"/>
              </a:rPr>
              <a:t>[4] partially or fully mediated? </a:t>
            </a:r>
            <a:r>
              <a:rPr lang="en-US" sz="2000" dirty="0"/>
              <a:t>association between </a:t>
            </a:r>
            <a:r>
              <a:rPr lang="en-US" sz="2000" dirty="0">
                <a:latin typeface="Goudy Old Style" panose="02020502050305020303" pitchFamily="18" charset="77"/>
              </a:rPr>
              <a:t>exposure &amp; outcome after controlling for mediator </a:t>
            </a:r>
            <a:endParaRPr lang="en-US" sz="2000" dirty="0">
              <a:solidFill>
                <a:schemeClr val="accent1"/>
              </a:solidFill>
              <a:latin typeface="Goudy Old Style" panose="02020502050305020303" pitchFamily="18" charset="77"/>
            </a:endParaRPr>
          </a:p>
          <a:p>
            <a:pPr marL="0" indent="0">
              <a:buNone/>
            </a:pPr>
            <a:endParaRPr lang="en-US" sz="2000" dirty="0">
              <a:latin typeface="Goudy Old Style" panose="02020502050305020303" pitchFamily="18" charset="77"/>
            </a:endParaRPr>
          </a:p>
        </p:txBody>
      </p:sp>
      <p:grpSp>
        <p:nvGrpSpPr>
          <p:cNvPr id="9" name="Group 8">
            <a:extLst>
              <a:ext uri="{FF2B5EF4-FFF2-40B4-BE49-F238E27FC236}">
                <a16:creationId xmlns:a16="http://schemas.microsoft.com/office/drawing/2014/main" id="{A0F1C4FA-C632-074F-94C4-5DF86D8F561A}"/>
              </a:ext>
            </a:extLst>
          </p:cNvPr>
          <p:cNvGrpSpPr/>
          <p:nvPr/>
        </p:nvGrpSpPr>
        <p:grpSpPr>
          <a:xfrm>
            <a:off x="4983628" y="180159"/>
            <a:ext cx="3963517" cy="372512"/>
            <a:chOff x="1660571" y="4274457"/>
            <a:chExt cx="4418891" cy="372512"/>
          </a:xfrm>
        </p:grpSpPr>
        <p:sp>
          <p:nvSpPr>
            <p:cNvPr id="10" name="TextBox 9">
              <a:extLst>
                <a:ext uri="{FF2B5EF4-FFF2-40B4-BE49-F238E27FC236}">
                  <a16:creationId xmlns:a16="http://schemas.microsoft.com/office/drawing/2014/main" id="{D3DC0CAF-F877-2F4F-AE5F-2D33D0A6BD69}"/>
                </a:ext>
              </a:extLst>
            </p:cNvPr>
            <p:cNvSpPr txBox="1"/>
            <p:nvPr/>
          </p:nvSpPr>
          <p:spPr>
            <a:xfrm>
              <a:off x="4810340" y="4274457"/>
              <a:ext cx="126912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11" name="TextBox 10">
              <a:extLst>
                <a:ext uri="{FF2B5EF4-FFF2-40B4-BE49-F238E27FC236}">
                  <a16:creationId xmlns:a16="http://schemas.microsoft.com/office/drawing/2014/main" id="{90537AB8-00F3-E24B-BFBB-0C6464F57609}"/>
                </a:ext>
              </a:extLst>
            </p:cNvPr>
            <p:cNvSpPr txBox="1"/>
            <p:nvPr/>
          </p:nvSpPr>
          <p:spPr>
            <a:xfrm>
              <a:off x="1660571" y="4277637"/>
              <a:ext cx="218546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12" name="Straight Arrow Connector 11">
              <a:extLst>
                <a:ext uri="{FF2B5EF4-FFF2-40B4-BE49-F238E27FC236}">
                  <a16:creationId xmlns:a16="http://schemas.microsoft.com/office/drawing/2014/main" id="{9FF5B08E-F1D3-0946-91DF-5A4FABF4573B}"/>
                </a:ext>
              </a:extLst>
            </p:cNvPr>
            <p:cNvCxnSpPr>
              <a:cxnSpLocks/>
              <a:endCxn id="10" idx="1"/>
            </p:cNvCxnSpPr>
            <p:nvPr/>
          </p:nvCxnSpPr>
          <p:spPr>
            <a:xfrm>
              <a:off x="3931107" y="4459123"/>
              <a:ext cx="8792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6F07E26-5378-EB4A-A4DF-78D0DD0453DF}"/>
              </a:ext>
            </a:extLst>
          </p:cNvPr>
          <p:cNvGrpSpPr/>
          <p:nvPr/>
        </p:nvGrpSpPr>
        <p:grpSpPr>
          <a:xfrm>
            <a:off x="4192621" y="1224201"/>
            <a:ext cx="5078860" cy="646331"/>
            <a:chOff x="3945910" y="5886953"/>
            <a:chExt cx="5078860" cy="646331"/>
          </a:xfrm>
        </p:grpSpPr>
        <p:sp>
          <p:nvSpPr>
            <p:cNvPr id="15" name="TextBox 14">
              <a:extLst>
                <a:ext uri="{FF2B5EF4-FFF2-40B4-BE49-F238E27FC236}">
                  <a16:creationId xmlns:a16="http://schemas.microsoft.com/office/drawing/2014/main" id="{BD9E5BB9-D755-4F42-BADE-F2D08AD01348}"/>
                </a:ext>
              </a:extLst>
            </p:cNvPr>
            <p:cNvSpPr txBox="1"/>
            <p:nvPr/>
          </p:nvSpPr>
          <p:spPr>
            <a:xfrm>
              <a:off x="5828374" y="6025453"/>
              <a:ext cx="138914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16" name="TextBox 15">
              <a:extLst>
                <a:ext uri="{FF2B5EF4-FFF2-40B4-BE49-F238E27FC236}">
                  <a16:creationId xmlns:a16="http://schemas.microsoft.com/office/drawing/2014/main" id="{1C833EB3-D301-D54D-B27F-5623A39FCC9D}"/>
                </a:ext>
              </a:extLst>
            </p:cNvPr>
            <p:cNvSpPr txBox="1"/>
            <p:nvPr/>
          </p:nvSpPr>
          <p:spPr>
            <a:xfrm>
              <a:off x="3945910" y="5886953"/>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sp>
          <p:nvSpPr>
            <p:cNvPr id="17" name="TextBox 16">
              <a:extLst>
                <a:ext uri="{FF2B5EF4-FFF2-40B4-BE49-F238E27FC236}">
                  <a16:creationId xmlns:a16="http://schemas.microsoft.com/office/drawing/2014/main" id="{89B9D607-46D3-5F49-9A17-5DFDFD450A8B}"/>
                </a:ext>
              </a:extLst>
            </p:cNvPr>
            <p:cNvSpPr txBox="1"/>
            <p:nvPr/>
          </p:nvSpPr>
          <p:spPr>
            <a:xfrm>
              <a:off x="7744191" y="6025452"/>
              <a:ext cx="128057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cxnSp>
          <p:nvCxnSpPr>
            <p:cNvPr id="18" name="Straight Arrow Connector 17">
              <a:extLst>
                <a:ext uri="{FF2B5EF4-FFF2-40B4-BE49-F238E27FC236}">
                  <a16:creationId xmlns:a16="http://schemas.microsoft.com/office/drawing/2014/main" id="{F1FFCB8A-34A6-CE4B-956A-8265DB4C1DD4}"/>
                </a:ext>
              </a:extLst>
            </p:cNvPr>
            <p:cNvCxnSpPr>
              <a:cxnSpLocks/>
              <a:stCxn id="16" idx="3"/>
              <a:endCxn id="15" idx="1"/>
            </p:cNvCxnSpPr>
            <p:nvPr/>
          </p:nvCxnSpPr>
          <p:spPr>
            <a:xfrm>
              <a:off x="5149677" y="6210119"/>
              <a:ext cx="67869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107E390-3F05-DE4E-9CBA-ACA084EED3D4}"/>
                </a:ext>
              </a:extLst>
            </p:cNvPr>
            <p:cNvCxnSpPr>
              <a:cxnSpLocks/>
              <a:stCxn id="15" idx="3"/>
            </p:cNvCxnSpPr>
            <p:nvPr/>
          </p:nvCxnSpPr>
          <p:spPr>
            <a:xfrm>
              <a:off x="7217514" y="6210119"/>
              <a:ext cx="640288"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F15A1590-6C90-9241-83D4-F22EF941C547}"/>
                </a:ext>
              </a:extLst>
            </p:cNvPr>
            <p:cNvCxnSpPr>
              <a:cxnSpLocks/>
              <a:stCxn id="16" idx="0"/>
            </p:cNvCxnSpPr>
            <p:nvPr/>
          </p:nvCxnSpPr>
          <p:spPr>
            <a:xfrm rot="16200000" flipH="1">
              <a:off x="6453693" y="3981054"/>
              <a:ext cx="138500" cy="3950298"/>
            </a:xfrm>
            <a:prstGeom prst="curvedConnector3">
              <a:avLst>
                <a:gd name="adj1" fmla="val -368945"/>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68BDD8F3-405C-3B43-A45E-003EC3CCB4F3}"/>
              </a:ext>
            </a:extLst>
          </p:cNvPr>
          <p:cNvSpPr txBox="1"/>
          <p:nvPr/>
        </p:nvSpPr>
        <p:spPr>
          <a:xfrm>
            <a:off x="5446563" y="6418091"/>
            <a:ext cx="3500582"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Baron &amp; Kenny, 1986</a:t>
            </a:r>
          </a:p>
        </p:txBody>
      </p:sp>
    </p:spTree>
    <p:extLst>
      <p:ext uri="{BB962C8B-B14F-4D97-AF65-F5344CB8AC3E}">
        <p14:creationId xmlns:p14="http://schemas.microsoft.com/office/powerpoint/2010/main" val="407322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CCE7-A4D4-4543-8AAE-72DB28B454BB}"/>
              </a:ext>
            </a:extLst>
          </p:cNvPr>
          <p:cNvSpPr>
            <a:spLocks noGrp="1"/>
          </p:cNvSpPr>
          <p:nvPr>
            <p:ph type="title"/>
          </p:nvPr>
        </p:nvSpPr>
        <p:spPr>
          <a:xfrm>
            <a:off x="270842" y="100318"/>
            <a:ext cx="7886700" cy="893831"/>
          </a:xfrm>
        </p:spPr>
        <p:txBody>
          <a:bodyPr/>
          <a:lstStyle/>
          <a:p>
            <a:r>
              <a:rPr lang="en-US" dirty="0"/>
              <a:t>Empirical example of mediation</a:t>
            </a:r>
          </a:p>
        </p:txBody>
      </p:sp>
      <p:grpSp>
        <p:nvGrpSpPr>
          <p:cNvPr id="17" name="Group 16">
            <a:extLst>
              <a:ext uri="{FF2B5EF4-FFF2-40B4-BE49-F238E27FC236}">
                <a16:creationId xmlns:a16="http://schemas.microsoft.com/office/drawing/2014/main" id="{409AA437-6B64-F249-B66C-F632E0E3EBB4}"/>
              </a:ext>
            </a:extLst>
          </p:cNvPr>
          <p:cNvGrpSpPr/>
          <p:nvPr/>
        </p:nvGrpSpPr>
        <p:grpSpPr>
          <a:xfrm>
            <a:off x="0" y="1048124"/>
            <a:ext cx="4064508" cy="697696"/>
            <a:chOff x="4064508" y="942785"/>
            <a:chExt cx="4064508" cy="697696"/>
          </a:xfrm>
        </p:grpSpPr>
        <p:sp>
          <p:nvSpPr>
            <p:cNvPr id="5" name="TextBox 4">
              <a:extLst>
                <a:ext uri="{FF2B5EF4-FFF2-40B4-BE49-F238E27FC236}">
                  <a16:creationId xmlns:a16="http://schemas.microsoft.com/office/drawing/2014/main" id="{833AEB52-5460-7747-99E9-3AD8F745C6C7}"/>
                </a:ext>
              </a:extLst>
            </p:cNvPr>
            <p:cNvSpPr txBox="1"/>
            <p:nvPr/>
          </p:nvSpPr>
          <p:spPr>
            <a:xfrm>
              <a:off x="6859894" y="1109567"/>
              <a:ext cx="126912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BD0BEBCB-C22F-064F-A83A-DD32EB368EDB}"/>
                </a:ext>
              </a:extLst>
            </p:cNvPr>
            <p:cNvSpPr txBox="1"/>
            <p:nvPr/>
          </p:nvSpPr>
          <p:spPr>
            <a:xfrm>
              <a:off x="4064508" y="994150"/>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7" name="Straight Arrow Connector 6">
              <a:extLst>
                <a:ext uri="{FF2B5EF4-FFF2-40B4-BE49-F238E27FC236}">
                  <a16:creationId xmlns:a16="http://schemas.microsoft.com/office/drawing/2014/main" id="{D8FE473E-B4F8-A142-BFD0-8EAB044FB4CD}"/>
                </a:ext>
              </a:extLst>
            </p:cNvPr>
            <p:cNvCxnSpPr>
              <a:cxnSpLocks/>
            </p:cNvCxnSpPr>
            <p:nvPr/>
          </p:nvCxnSpPr>
          <p:spPr>
            <a:xfrm flipV="1">
              <a:off x="5330699" y="1312117"/>
              <a:ext cx="1596279" cy="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ABE498C-85A0-F94E-8A2D-F4AAD186A781}"/>
                </a:ext>
              </a:extLst>
            </p:cNvPr>
            <p:cNvSpPr txBox="1"/>
            <p:nvPr/>
          </p:nvSpPr>
          <p:spPr>
            <a:xfrm>
              <a:off x="5781696" y="942785"/>
              <a:ext cx="28238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grpSp>
      <p:grpSp>
        <p:nvGrpSpPr>
          <p:cNvPr id="18" name="Group 17">
            <a:extLst>
              <a:ext uri="{FF2B5EF4-FFF2-40B4-BE49-F238E27FC236}">
                <a16:creationId xmlns:a16="http://schemas.microsoft.com/office/drawing/2014/main" id="{F5970C08-555F-1144-81DF-6903D38E6F4E}"/>
              </a:ext>
            </a:extLst>
          </p:cNvPr>
          <p:cNvGrpSpPr/>
          <p:nvPr/>
        </p:nvGrpSpPr>
        <p:grpSpPr>
          <a:xfrm>
            <a:off x="4064508" y="692932"/>
            <a:ext cx="5078860" cy="1413279"/>
            <a:chOff x="4065140" y="2450379"/>
            <a:chExt cx="5078860" cy="1413279"/>
          </a:xfrm>
        </p:grpSpPr>
        <p:sp>
          <p:nvSpPr>
            <p:cNvPr id="4" name="TextBox 3">
              <a:extLst>
                <a:ext uri="{FF2B5EF4-FFF2-40B4-BE49-F238E27FC236}">
                  <a16:creationId xmlns:a16="http://schemas.microsoft.com/office/drawing/2014/main" id="{B89A6D59-20B5-2244-8110-5830BEF2254D}"/>
                </a:ext>
              </a:extLst>
            </p:cNvPr>
            <p:cNvSpPr txBox="1"/>
            <p:nvPr/>
          </p:nvSpPr>
          <p:spPr>
            <a:xfrm>
              <a:off x="5947604" y="3327544"/>
              <a:ext cx="138914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8" name="TextBox 7">
              <a:extLst>
                <a:ext uri="{FF2B5EF4-FFF2-40B4-BE49-F238E27FC236}">
                  <a16:creationId xmlns:a16="http://schemas.microsoft.com/office/drawing/2014/main" id="{DEAEBC9D-81DB-C24A-B851-A79A63766BAF}"/>
                </a:ext>
              </a:extLst>
            </p:cNvPr>
            <p:cNvSpPr txBox="1"/>
            <p:nvPr/>
          </p:nvSpPr>
          <p:spPr>
            <a:xfrm>
              <a:off x="4065140" y="3189044"/>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9" name="Straight Arrow Connector 8">
              <a:extLst>
                <a:ext uri="{FF2B5EF4-FFF2-40B4-BE49-F238E27FC236}">
                  <a16:creationId xmlns:a16="http://schemas.microsoft.com/office/drawing/2014/main" id="{C1646E84-5158-CD4F-A50A-B99CFE6EE217}"/>
                </a:ext>
              </a:extLst>
            </p:cNvPr>
            <p:cNvCxnSpPr>
              <a:cxnSpLocks/>
              <a:stCxn id="8" idx="3"/>
              <a:endCxn id="4" idx="1"/>
            </p:cNvCxnSpPr>
            <p:nvPr/>
          </p:nvCxnSpPr>
          <p:spPr>
            <a:xfrm>
              <a:off x="5268907" y="3512210"/>
              <a:ext cx="67869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5D818EB-C7C5-DD47-B29A-F7E424B52B86}"/>
                </a:ext>
              </a:extLst>
            </p:cNvPr>
            <p:cNvCxnSpPr>
              <a:cxnSpLocks/>
              <a:stCxn id="4" idx="3"/>
            </p:cNvCxnSpPr>
            <p:nvPr/>
          </p:nvCxnSpPr>
          <p:spPr>
            <a:xfrm>
              <a:off x="7336744" y="3512210"/>
              <a:ext cx="640288"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a:extLst>
                <a:ext uri="{FF2B5EF4-FFF2-40B4-BE49-F238E27FC236}">
                  <a16:creationId xmlns:a16="http://schemas.microsoft.com/office/drawing/2014/main" id="{E58F74E2-5E1A-9F4A-BDFA-9D0A0106F89C}"/>
                </a:ext>
              </a:extLst>
            </p:cNvPr>
            <p:cNvCxnSpPr>
              <a:cxnSpLocks/>
            </p:cNvCxnSpPr>
            <p:nvPr/>
          </p:nvCxnSpPr>
          <p:spPr>
            <a:xfrm rot="16200000" flipH="1">
              <a:off x="6572290" y="1306228"/>
              <a:ext cx="138500" cy="3950298"/>
            </a:xfrm>
            <a:prstGeom prst="curvedConnector3">
              <a:avLst>
                <a:gd name="adj1" fmla="val -285503"/>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620BB7B-B5F0-2340-9D45-0C19A60099EB}"/>
                </a:ext>
              </a:extLst>
            </p:cNvPr>
            <p:cNvSpPr txBox="1"/>
            <p:nvPr/>
          </p:nvSpPr>
          <p:spPr>
            <a:xfrm>
              <a:off x="6234937" y="2450379"/>
              <a:ext cx="407236" cy="369332"/>
            </a:xfrm>
            <a:prstGeom prst="rect">
              <a:avLst/>
            </a:prstGeom>
            <a:noFill/>
          </p:spPr>
          <p:txBody>
            <a:bodyPr wrap="square" rtlCol="0">
              <a:spAutoFit/>
            </a:bodyPr>
            <a:lstStyle/>
            <a:p>
              <a:r>
                <a:rPr lang="en-US" dirty="0">
                  <a:solidFill>
                    <a:schemeClr val="accent1"/>
                  </a:solidFill>
                  <a:latin typeface="Times New Roman" panose="02020603050405020304" pitchFamily="18" charset="0"/>
                  <a:cs typeface="Times New Roman" panose="02020603050405020304" pitchFamily="18" charset="0"/>
                </a:rPr>
                <a:t>a'</a:t>
              </a:r>
            </a:p>
          </p:txBody>
        </p:sp>
        <p:sp>
          <p:nvSpPr>
            <p:cNvPr id="14" name="TextBox 13">
              <a:extLst>
                <a:ext uri="{FF2B5EF4-FFF2-40B4-BE49-F238E27FC236}">
                  <a16:creationId xmlns:a16="http://schemas.microsoft.com/office/drawing/2014/main" id="{8FEEB3FF-9471-CA4F-97EF-C1FA9A8DEE0A}"/>
                </a:ext>
              </a:extLst>
            </p:cNvPr>
            <p:cNvSpPr txBox="1"/>
            <p:nvPr/>
          </p:nvSpPr>
          <p:spPr>
            <a:xfrm>
              <a:off x="5467061" y="3494326"/>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b</a:t>
              </a:r>
            </a:p>
          </p:txBody>
        </p:sp>
        <p:sp>
          <p:nvSpPr>
            <p:cNvPr id="15" name="TextBox 14">
              <a:extLst>
                <a:ext uri="{FF2B5EF4-FFF2-40B4-BE49-F238E27FC236}">
                  <a16:creationId xmlns:a16="http://schemas.microsoft.com/office/drawing/2014/main" id="{DD520D7C-6B82-0D45-8364-B3D59106E9E0}"/>
                </a:ext>
              </a:extLst>
            </p:cNvPr>
            <p:cNvSpPr txBox="1"/>
            <p:nvPr/>
          </p:nvSpPr>
          <p:spPr>
            <a:xfrm>
              <a:off x="7458888" y="3466043"/>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c</a:t>
              </a:r>
            </a:p>
          </p:txBody>
        </p:sp>
        <p:sp>
          <p:nvSpPr>
            <p:cNvPr id="16" name="TextBox 15">
              <a:extLst>
                <a:ext uri="{FF2B5EF4-FFF2-40B4-BE49-F238E27FC236}">
                  <a16:creationId xmlns:a16="http://schemas.microsoft.com/office/drawing/2014/main" id="{E383BFF2-454D-CF4F-9D01-C88F5453B2DE}"/>
                </a:ext>
              </a:extLst>
            </p:cNvPr>
            <p:cNvSpPr txBox="1"/>
            <p:nvPr/>
          </p:nvSpPr>
          <p:spPr>
            <a:xfrm>
              <a:off x="7863421" y="3327543"/>
              <a:ext cx="128057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grpSp>
      <p:pic>
        <p:nvPicPr>
          <p:cNvPr id="20" name="Picture 19">
            <a:extLst>
              <a:ext uri="{FF2B5EF4-FFF2-40B4-BE49-F238E27FC236}">
                <a16:creationId xmlns:a16="http://schemas.microsoft.com/office/drawing/2014/main" id="{052DA963-ED9C-E74D-A40B-9B1F43AD07B4}"/>
              </a:ext>
            </a:extLst>
          </p:cNvPr>
          <p:cNvPicPr>
            <a:picLocks noChangeAspect="1"/>
          </p:cNvPicPr>
          <p:nvPr/>
        </p:nvPicPr>
        <p:blipFill>
          <a:blip r:embed="rId3"/>
          <a:stretch>
            <a:fillRect/>
          </a:stretch>
        </p:blipFill>
        <p:spPr>
          <a:xfrm>
            <a:off x="1266191" y="2183255"/>
            <a:ext cx="7581900" cy="1371600"/>
          </a:xfrm>
          <a:prstGeom prst="rect">
            <a:avLst/>
          </a:prstGeom>
        </p:spPr>
      </p:pic>
      <p:sp>
        <p:nvSpPr>
          <p:cNvPr id="22" name="TextBox 21">
            <a:extLst>
              <a:ext uri="{FF2B5EF4-FFF2-40B4-BE49-F238E27FC236}">
                <a16:creationId xmlns:a16="http://schemas.microsoft.com/office/drawing/2014/main" id="{8A3558E5-F727-804D-B3AB-7E4635BE1014}"/>
              </a:ext>
            </a:extLst>
          </p:cNvPr>
          <p:cNvSpPr txBox="1"/>
          <p:nvPr/>
        </p:nvSpPr>
        <p:spPr>
          <a:xfrm>
            <a:off x="0" y="2604577"/>
            <a:ext cx="96160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Step 1: </a:t>
            </a:r>
          </a:p>
        </p:txBody>
      </p:sp>
      <p:sp>
        <p:nvSpPr>
          <p:cNvPr id="23" name="TextBox 22">
            <a:extLst>
              <a:ext uri="{FF2B5EF4-FFF2-40B4-BE49-F238E27FC236}">
                <a16:creationId xmlns:a16="http://schemas.microsoft.com/office/drawing/2014/main" id="{7C879E45-DEEF-4D4C-AF09-46BC8F49E9E1}"/>
              </a:ext>
            </a:extLst>
          </p:cNvPr>
          <p:cNvSpPr txBox="1"/>
          <p:nvPr/>
        </p:nvSpPr>
        <p:spPr>
          <a:xfrm>
            <a:off x="0" y="4321836"/>
            <a:ext cx="96160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Step 2: </a:t>
            </a:r>
          </a:p>
        </p:txBody>
      </p:sp>
      <p:sp>
        <p:nvSpPr>
          <p:cNvPr id="24" name="TextBox 23">
            <a:extLst>
              <a:ext uri="{FF2B5EF4-FFF2-40B4-BE49-F238E27FC236}">
                <a16:creationId xmlns:a16="http://schemas.microsoft.com/office/drawing/2014/main" id="{08A5DA43-B3DA-7049-8025-00E2B35651F4}"/>
              </a:ext>
            </a:extLst>
          </p:cNvPr>
          <p:cNvSpPr txBox="1"/>
          <p:nvPr/>
        </p:nvSpPr>
        <p:spPr>
          <a:xfrm>
            <a:off x="0" y="5715929"/>
            <a:ext cx="96160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Steps 3 &amp; 4: </a:t>
            </a:r>
          </a:p>
        </p:txBody>
      </p:sp>
      <p:pic>
        <p:nvPicPr>
          <p:cNvPr id="25" name="Picture 24">
            <a:extLst>
              <a:ext uri="{FF2B5EF4-FFF2-40B4-BE49-F238E27FC236}">
                <a16:creationId xmlns:a16="http://schemas.microsoft.com/office/drawing/2014/main" id="{C4CDC264-84D3-F247-9AD0-60A7872093C7}"/>
              </a:ext>
            </a:extLst>
          </p:cNvPr>
          <p:cNvPicPr>
            <a:picLocks noChangeAspect="1"/>
          </p:cNvPicPr>
          <p:nvPr/>
        </p:nvPicPr>
        <p:blipFill>
          <a:blip r:embed="rId4"/>
          <a:stretch>
            <a:fillRect/>
          </a:stretch>
        </p:blipFill>
        <p:spPr>
          <a:xfrm>
            <a:off x="1288786" y="3798681"/>
            <a:ext cx="7543800" cy="1384300"/>
          </a:xfrm>
          <a:prstGeom prst="rect">
            <a:avLst/>
          </a:prstGeom>
        </p:spPr>
      </p:pic>
      <p:pic>
        <p:nvPicPr>
          <p:cNvPr id="26" name="Picture 25">
            <a:extLst>
              <a:ext uri="{FF2B5EF4-FFF2-40B4-BE49-F238E27FC236}">
                <a16:creationId xmlns:a16="http://schemas.microsoft.com/office/drawing/2014/main" id="{18B40CF4-EEDF-6A46-A48E-983C54E2133B}"/>
              </a:ext>
            </a:extLst>
          </p:cNvPr>
          <p:cNvPicPr>
            <a:picLocks noChangeAspect="1"/>
          </p:cNvPicPr>
          <p:nvPr/>
        </p:nvPicPr>
        <p:blipFill>
          <a:blip r:embed="rId5"/>
          <a:stretch>
            <a:fillRect/>
          </a:stretch>
        </p:blipFill>
        <p:spPr>
          <a:xfrm>
            <a:off x="1215391" y="5232400"/>
            <a:ext cx="7683500" cy="1625600"/>
          </a:xfrm>
          <a:prstGeom prst="rect">
            <a:avLst/>
          </a:prstGeom>
        </p:spPr>
      </p:pic>
    </p:spTree>
    <p:extLst>
      <p:ext uri="{BB962C8B-B14F-4D97-AF65-F5344CB8AC3E}">
        <p14:creationId xmlns:p14="http://schemas.microsoft.com/office/powerpoint/2010/main" val="271965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9F91E-C703-F544-979D-599ADD0BC622}"/>
              </a:ext>
            </a:extLst>
          </p:cNvPr>
          <p:cNvSpPr>
            <a:spLocks noGrp="1"/>
          </p:cNvSpPr>
          <p:nvPr>
            <p:ph type="title"/>
          </p:nvPr>
        </p:nvSpPr>
        <p:spPr/>
        <p:txBody>
          <a:bodyPr/>
          <a:lstStyle/>
          <a:p>
            <a:r>
              <a:rPr lang="en-US" dirty="0">
                <a:solidFill>
                  <a:schemeClr val="accent1"/>
                </a:solidFill>
              </a:rPr>
              <a:t>Activity: Mediation </a:t>
            </a:r>
          </a:p>
        </p:txBody>
      </p:sp>
      <p:pic>
        <p:nvPicPr>
          <p:cNvPr id="4" name="Content Placeholder 3">
            <a:extLst>
              <a:ext uri="{FF2B5EF4-FFF2-40B4-BE49-F238E27FC236}">
                <a16:creationId xmlns:a16="http://schemas.microsoft.com/office/drawing/2014/main" id="{D9AF6E59-B4C9-1248-9F74-872E692327DB}"/>
              </a:ext>
            </a:extLst>
          </p:cNvPr>
          <p:cNvPicPr>
            <a:picLocks noGrp="1" noChangeAspect="1"/>
          </p:cNvPicPr>
          <p:nvPr>
            <p:ph idx="1"/>
          </p:nvPr>
        </p:nvPicPr>
        <p:blipFill>
          <a:blip r:embed="rId3"/>
          <a:stretch>
            <a:fillRect/>
          </a:stretch>
        </p:blipFill>
        <p:spPr>
          <a:xfrm>
            <a:off x="628650" y="1690689"/>
            <a:ext cx="7886700" cy="2349003"/>
          </a:xfrm>
          <a:prstGeom prst="rect">
            <a:avLst/>
          </a:prstGeom>
        </p:spPr>
      </p:pic>
      <p:grpSp>
        <p:nvGrpSpPr>
          <p:cNvPr id="8" name="Group 7">
            <a:extLst>
              <a:ext uri="{FF2B5EF4-FFF2-40B4-BE49-F238E27FC236}">
                <a16:creationId xmlns:a16="http://schemas.microsoft.com/office/drawing/2014/main" id="{7183168F-0CE6-CE4B-97BD-3A7C851AB2EE}"/>
              </a:ext>
            </a:extLst>
          </p:cNvPr>
          <p:cNvGrpSpPr/>
          <p:nvPr/>
        </p:nvGrpSpPr>
        <p:grpSpPr>
          <a:xfrm>
            <a:off x="628650" y="1690689"/>
            <a:ext cx="7767204" cy="2349003"/>
            <a:chOff x="628650" y="1690689"/>
            <a:chExt cx="7767204" cy="2349003"/>
          </a:xfrm>
        </p:grpSpPr>
        <p:sp>
          <p:nvSpPr>
            <p:cNvPr id="5" name="Rectangle 4">
              <a:extLst>
                <a:ext uri="{FF2B5EF4-FFF2-40B4-BE49-F238E27FC236}">
                  <a16:creationId xmlns:a16="http://schemas.microsoft.com/office/drawing/2014/main" id="{F8CF7F00-9BF2-CE4A-8E31-32394DA76079}"/>
                </a:ext>
              </a:extLst>
            </p:cNvPr>
            <p:cNvSpPr/>
            <p:nvPr/>
          </p:nvSpPr>
          <p:spPr>
            <a:xfrm>
              <a:off x="628650" y="1690689"/>
              <a:ext cx="2825750" cy="332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481AFA7-0F38-2D42-B746-36F253B8A650}"/>
                </a:ext>
              </a:extLst>
            </p:cNvPr>
            <p:cNvSpPr/>
            <p:nvPr/>
          </p:nvSpPr>
          <p:spPr>
            <a:xfrm>
              <a:off x="2300431" y="3707617"/>
              <a:ext cx="6095423" cy="332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736500F-E6EF-874E-9212-771340B66E1F}"/>
              </a:ext>
            </a:extLst>
          </p:cNvPr>
          <p:cNvSpPr txBox="1"/>
          <p:nvPr/>
        </p:nvSpPr>
        <p:spPr>
          <a:xfrm>
            <a:off x="5477163" y="6308437"/>
            <a:ext cx="3500582" cy="369332"/>
          </a:xfrm>
          <a:prstGeom prst="rect">
            <a:avLst/>
          </a:prstGeom>
          <a:noFill/>
        </p:spPr>
        <p:txBody>
          <a:bodyPr wrap="square" rtlCol="0">
            <a:spAutoFit/>
          </a:bodyPr>
          <a:lstStyle/>
          <a:p>
            <a:pPr algn="r"/>
            <a:r>
              <a:rPr lang="en-US" dirty="0" err="1">
                <a:solidFill>
                  <a:schemeClr val="tx1">
                    <a:lumMod val="50000"/>
                    <a:lumOff val="50000"/>
                  </a:schemeClr>
                </a:solidFill>
                <a:latin typeface="Goudy Old Style" panose="02020502050305020303" pitchFamily="18" charset="77"/>
              </a:rPr>
              <a:t>Victora</a:t>
            </a:r>
            <a:r>
              <a:rPr lang="en-US" dirty="0">
                <a:solidFill>
                  <a:schemeClr val="tx1">
                    <a:lumMod val="50000"/>
                    <a:lumOff val="50000"/>
                  </a:schemeClr>
                </a:solidFill>
                <a:latin typeface="Goudy Old Style" panose="02020502050305020303" pitchFamily="18" charset="77"/>
              </a:rPr>
              <a:t> et al., 1997</a:t>
            </a:r>
          </a:p>
        </p:txBody>
      </p:sp>
      <p:sp>
        <p:nvSpPr>
          <p:cNvPr id="9" name="TextBox 8">
            <a:extLst>
              <a:ext uri="{FF2B5EF4-FFF2-40B4-BE49-F238E27FC236}">
                <a16:creationId xmlns:a16="http://schemas.microsoft.com/office/drawing/2014/main" id="{05B8B924-DA02-F245-B185-A25FC13CBE52}"/>
              </a:ext>
            </a:extLst>
          </p:cNvPr>
          <p:cNvSpPr txBox="1"/>
          <p:nvPr/>
        </p:nvSpPr>
        <p:spPr>
          <a:xfrm>
            <a:off x="808892" y="4995923"/>
            <a:ext cx="7586962" cy="954107"/>
          </a:xfrm>
          <a:prstGeom prst="rect">
            <a:avLst/>
          </a:prstGeom>
          <a:noFill/>
        </p:spPr>
        <p:txBody>
          <a:bodyPr wrap="square" rtlCol="0">
            <a:spAutoFit/>
          </a:bodyPr>
          <a:lstStyle/>
          <a:p>
            <a:r>
              <a:rPr lang="en-US" sz="2800" b="1" dirty="0">
                <a:solidFill>
                  <a:schemeClr val="accent1"/>
                </a:solidFill>
                <a:latin typeface="Goudy Old Style" panose="02020502050305020303" pitchFamily="18" charset="77"/>
              </a:rPr>
              <a:t>Suggest following the convention that time moves from left to right</a:t>
            </a:r>
          </a:p>
        </p:txBody>
      </p:sp>
    </p:spTree>
    <p:extLst>
      <p:ext uri="{BB962C8B-B14F-4D97-AF65-F5344CB8AC3E}">
        <p14:creationId xmlns:p14="http://schemas.microsoft.com/office/powerpoint/2010/main" val="2962092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A5E83-7FB0-B245-B459-5F8165C2BD7C}"/>
              </a:ext>
            </a:extLst>
          </p:cNvPr>
          <p:cNvSpPr>
            <a:spLocks noGrp="1"/>
          </p:cNvSpPr>
          <p:nvPr>
            <p:ph type="title"/>
          </p:nvPr>
        </p:nvSpPr>
        <p:spPr/>
        <p:txBody>
          <a:bodyPr/>
          <a:lstStyle/>
          <a:p>
            <a:r>
              <a:rPr lang="en-US" dirty="0"/>
              <a:t>Topics covered</a:t>
            </a:r>
          </a:p>
        </p:txBody>
      </p:sp>
      <p:sp>
        <p:nvSpPr>
          <p:cNvPr id="3" name="Content Placeholder 2">
            <a:extLst>
              <a:ext uri="{FF2B5EF4-FFF2-40B4-BE49-F238E27FC236}">
                <a16:creationId xmlns:a16="http://schemas.microsoft.com/office/drawing/2014/main" id="{E6762EB8-0832-3C4F-A691-616C2C940F79}"/>
              </a:ext>
            </a:extLst>
          </p:cNvPr>
          <p:cNvSpPr>
            <a:spLocks noGrp="1"/>
          </p:cNvSpPr>
          <p:nvPr>
            <p:ph idx="1"/>
          </p:nvPr>
        </p:nvSpPr>
        <p:spPr>
          <a:xfrm>
            <a:off x="335667" y="1825625"/>
            <a:ext cx="8715736" cy="4351338"/>
          </a:xfrm>
        </p:spPr>
        <p:txBody>
          <a:bodyPr/>
          <a:lstStyle/>
          <a:p>
            <a:pPr marL="0" indent="0">
              <a:buNone/>
            </a:pPr>
            <a:endParaRPr lang="en-US" dirty="0"/>
          </a:p>
          <a:p>
            <a:pPr marL="0" indent="0">
              <a:buNone/>
            </a:pPr>
            <a:r>
              <a:rPr lang="en-US" dirty="0"/>
              <a:t>Confounding, mediation (Baron-Kenny) &amp; model building</a:t>
            </a:r>
          </a:p>
          <a:p>
            <a:endParaRPr lang="en-US" dirty="0"/>
          </a:p>
          <a:p>
            <a:pPr marL="0" indent="0">
              <a:buNone/>
            </a:pPr>
            <a:r>
              <a:rPr lang="en-US" dirty="0"/>
              <a:t>Effect modification</a:t>
            </a:r>
            <a:endParaRPr lang="en-US" b="1" dirty="0">
              <a:solidFill>
                <a:schemeClr val="accent1"/>
              </a:solidFill>
            </a:endParaRPr>
          </a:p>
          <a:p>
            <a:endParaRPr lang="en-US" dirty="0"/>
          </a:p>
          <a:p>
            <a:pPr marL="0" indent="0">
              <a:buNone/>
            </a:pPr>
            <a:r>
              <a:rPr lang="en-US" dirty="0"/>
              <a:t>Multi-level analysis</a:t>
            </a:r>
          </a:p>
        </p:txBody>
      </p:sp>
    </p:spTree>
    <p:extLst>
      <p:ext uri="{BB962C8B-B14F-4D97-AF65-F5344CB8AC3E}">
        <p14:creationId xmlns:p14="http://schemas.microsoft.com/office/powerpoint/2010/main" val="476622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DB0A050-843C-8F43-A3B0-FD6BA7206CCF}"/>
              </a:ext>
            </a:extLst>
          </p:cNvPr>
          <p:cNvPicPr>
            <a:picLocks noGrp="1" noChangeAspect="1"/>
          </p:cNvPicPr>
          <p:nvPr>
            <p:ph idx="1"/>
          </p:nvPr>
        </p:nvPicPr>
        <p:blipFill>
          <a:blip r:embed="rId2"/>
          <a:stretch>
            <a:fillRect/>
          </a:stretch>
        </p:blipFill>
        <p:spPr>
          <a:xfrm>
            <a:off x="315190" y="213385"/>
            <a:ext cx="7886700" cy="2349003"/>
          </a:xfrm>
          <a:prstGeom prst="rect">
            <a:avLst/>
          </a:prstGeom>
        </p:spPr>
      </p:pic>
      <p:grpSp>
        <p:nvGrpSpPr>
          <p:cNvPr id="37" name="Group 36">
            <a:extLst>
              <a:ext uri="{FF2B5EF4-FFF2-40B4-BE49-F238E27FC236}">
                <a16:creationId xmlns:a16="http://schemas.microsoft.com/office/drawing/2014/main" id="{AA823A0E-3540-CF45-AE80-ADF86775F8DC}"/>
              </a:ext>
            </a:extLst>
          </p:cNvPr>
          <p:cNvGrpSpPr/>
          <p:nvPr/>
        </p:nvGrpSpPr>
        <p:grpSpPr>
          <a:xfrm>
            <a:off x="674255" y="4593359"/>
            <a:ext cx="7883235" cy="382032"/>
            <a:chOff x="674255" y="4593359"/>
            <a:chExt cx="7883235" cy="382032"/>
          </a:xfrm>
        </p:grpSpPr>
        <p:sp>
          <p:nvSpPr>
            <p:cNvPr id="5" name="TextBox 4">
              <a:extLst>
                <a:ext uri="{FF2B5EF4-FFF2-40B4-BE49-F238E27FC236}">
                  <a16:creationId xmlns:a16="http://schemas.microsoft.com/office/drawing/2014/main" id="{4E615B40-78FD-B140-B91F-6185D60F5796}"/>
                </a:ext>
              </a:extLst>
            </p:cNvPr>
            <p:cNvSpPr txBox="1"/>
            <p:nvPr/>
          </p:nvSpPr>
          <p:spPr>
            <a:xfrm>
              <a:off x="674255"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family income</a:t>
              </a:r>
            </a:p>
          </p:txBody>
        </p:sp>
        <p:sp>
          <p:nvSpPr>
            <p:cNvPr id="6" name="TextBox 5">
              <a:extLst>
                <a:ext uri="{FF2B5EF4-FFF2-40B4-BE49-F238E27FC236}">
                  <a16:creationId xmlns:a16="http://schemas.microsoft.com/office/drawing/2014/main" id="{9DAE73B4-3098-5348-96A5-83087D823EA9}"/>
                </a:ext>
              </a:extLst>
            </p:cNvPr>
            <p:cNvSpPr txBox="1"/>
            <p:nvPr/>
          </p:nvSpPr>
          <p:spPr>
            <a:xfrm>
              <a:off x="2796309"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sanitation</a:t>
              </a:r>
            </a:p>
          </p:txBody>
        </p:sp>
        <p:sp>
          <p:nvSpPr>
            <p:cNvPr id="7" name="TextBox 6">
              <a:extLst>
                <a:ext uri="{FF2B5EF4-FFF2-40B4-BE49-F238E27FC236}">
                  <a16:creationId xmlns:a16="http://schemas.microsoft.com/office/drawing/2014/main" id="{3942EE92-3DBA-B842-B805-405BA64A0265}"/>
                </a:ext>
              </a:extLst>
            </p:cNvPr>
            <p:cNvSpPr txBox="1"/>
            <p:nvPr/>
          </p:nvSpPr>
          <p:spPr>
            <a:xfrm>
              <a:off x="4918363"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malnutrition</a:t>
              </a:r>
            </a:p>
          </p:txBody>
        </p:sp>
        <p:sp>
          <p:nvSpPr>
            <p:cNvPr id="8" name="TextBox 7">
              <a:extLst>
                <a:ext uri="{FF2B5EF4-FFF2-40B4-BE49-F238E27FC236}">
                  <a16:creationId xmlns:a16="http://schemas.microsoft.com/office/drawing/2014/main" id="{1BA6DE78-0F65-D34E-8DFA-33660FA1B055}"/>
                </a:ext>
              </a:extLst>
            </p:cNvPr>
            <p:cNvSpPr txBox="1"/>
            <p:nvPr/>
          </p:nvSpPr>
          <p:spPr>
            <a:xfrm>
              <a:off x="6941127"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diarrhea</a:t>
              </a:r>
            </a:p>
          </p:txBody>
        </p:sp>
        <p:cxnSp>
          <p:nvCxnSpPr>
            <p:cNvPr id="12" name="Straight Arrow Connector 11">
              <a:extLst>
                <a:ext uri="{FF2B5EF4-FFF2-40B4-BE49-F238E27FC236}">
                  <a16:creationId xmlns:a16="http://schemas.microsoft.com/office/drawing/2014/main" id="{C5DDF5A2-99AE-A541-9A65-A98AE53F9866}"/>
                </a:ext>
              </a:extLst>
            </p:cNvPr>
            <p:cNvCxnSpPr>
              <a:stCxn id="5" idx="3"/>
              <a:endCxn id="6" idx="1"/>
            </p:cNvCxnSpPr>
            <p:nvPr/>
          </p:nvCxnSpPr>
          <p:spPr>
            <a:xfrm>
              <a:off x="2290618" y="4784375"/>
              <a:ext cx="5056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9DDE269-AA2B-8648-AFD6-2A93C4885D0D}"/>
                </a:ext>
              </a:extLst>
            </p:cNvPr>
            <p:cNvCxnSpPr>
              <a:stCxn id="6" idx="3"/>
              <a:endCxn id="7" idx="1"/>
            </p:cNvCxnSpPr>
            <p:nvPr/>
          </p:nvCxnSpPr>
          <p:spPr>
            <a:xfrm>
              <a:off x="4412672" y="4784375"/>
              <a:ext cx="5056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DDE941F-EE0A-3E47-99CC-F5CE8ED5B569}"/>
                </a:ext>
              </a:extLst>
            </p:cNvPr>
            <p:cNvCxnSpPr>
              <a:stCxn id="7" idx="3"/>
              <a:endCxn id="8" idx="1"/>
            </p:cNvCxnSpPr>
            <p:nvPr/>
          </p:nvCxnSpPr>
          <p:spPr>
            <a:xfrm>
              <a:off x="6534726" y="4784375"/>
              <a:ext cx="4064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8B3BF095-4EC5-D04D-8577-C630FA85EB0E}"/>
                </a:ext>
              </a:extLst>
            </p:cNvPr>
            <p:cNvCxnSpPr>
              <a:cxnSpLocks/>
              <a:stCxn id="5" idx="0"/>
              <a:endCxn id="8" idx="0"/>
            </p:cNvCxnSpPr>
            <p:nvPr/>
          </p:nvCxnSpPr>
          <p:spPr>
            <a:xfrm rot="5400000" flipH="1" flipV="1">
              <a:off x="4615873" y="1466273"/>
              <a:ext cx="12700" cy="6266872"/>
            </a:xfrm>
            <a:prstGeom prst="curvedConnector3">
              <a:avLst>
                <a:gd name="adj1" fmla="val 1190909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8317B4D3-4830-DF46-BF57-49519C914BF5}"/>
                </a:ext>
              </a:extLst>
            </p:cNvPr>
            <p:cNvCxnSpPr>
              <a:stCxn id="6" idx="2"/>
              <a:endCxn id="8" idx="2"/>
            </p:cNvCxnSpPr>
            <p:nvPr/>
          </p:nvCxnSpPr>
          <p:spPr>
            <a:xfrm rot="16200000" flipH="1">
              <a:off x="5676900" y="2896632"/>
              <a:ext cx="12700" cy="4144818"/>
            </a:xfrm>
            <a:prstGeom prst="curvedConnector3">
              <a:avLst>
                <a:gd name="adj1" fmla="val 492727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894CBA35-52CF-9D48-9170-F66222E3AAD9}"/>
                </a:ext>
              </a:extLst>
            </p:cNvPr>
            <p:cNvCxnSpPr>
              <a:stCxn id="5" idx="0"/>
              <a:endCxn id="7" idx="0"/>
            </p:cNvCxnSpPr>
            <p:nvPr/>
          </p:nvCxnSpPr>
          <p:spPr>
            <a:xfrm rot="5400000" flipH="1" flipV="1">
              <a:off x="3604491" y="2477655"/>
              <a:ext cx="12700" cy="4244108"/>
            </a:xfrm>
            <a:prstGeom prst="curvedConnector3">
              <a:avLst>
                <a:gd name="adj1" fmla="val 4927268"/>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5875C3FF-F68C-064C-8AAF-3DFCF5A33809}"/>
              </a:ext>
            </a:extLst>
          </p:cNvPr>
          <p:cNvSpPr/>
          <p:nvPr/>
        </p:nvSpPr>
        <p:spPr>
          <a:xfrm>
            <a:off x="360795" y="249816"/>
            <a:ext cx="2825750" cy="332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DA1B7F0-1287-F147-AB44-2BD8576B7623}"/>
              </a:ext>
            </a:extLst>
          </p:cNvPr>
          <p:cNvSpPr/>
          <p:nvPr/>
        </p:nvSpPr>
        <p:spPr>
          <a:xfrm>
            <a:off x="1926357" y="2192688"/>
            <a:ext cx="6220115" cy="406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71FB604-9E08-2B42-8500-601BA47CCF74}"/>
              </a:ext>
            </a:extLst>
          </p:cNvPr>
          <p:cNvSpPr txBox="1"/>
          <p:nvPr/>
        </p:nvSpPr>
        <p:spPr>
          <a:xfrm>
            <a:off x="5477163" y="6308437"/>
            <a:ext cx="3500582" cy="369332"/>
          </a:xfrm>
          <a:prstGeom prst="rect">
            <a:avLst/>
          </a:prstGeom>
          <a:noFill/>
        </p:spPr>
        <p:txBody>
          <a:bodyPr wrap="square" rtlCol="0">
            <a:spAutoFit/>
          </a:bodyPr>
          <a:lstStyle/>
          <a:p>
            <a:pPr algn="r"/>
            <a:r>
              <a:rPr lang="en-US" dirty="0" err="1">
                <a:solidFill>
                  <a:schemeClr val="tx1">
                    <a:lumMod val="50000"/>
                    <a:lumOff val="50000"/>
                  </a:schemeClr>
                </a:solidFill>
                <a:latin typeface="Goudy Old Style" panose="02020502050305020303" pitchFamily="18" charset="77"/>
              </a:rPr>
              <a:t>Victora</a:t>
            </a:r>
            <a:r>
              <a:rPr lang="en-US" dirty="0">
                <a:solidFill>
                  <a:schemeClr val="tx1">
                    <a:lumMod val="50000"/>
                    <a:lumOff val="50000"/>
                  </a:schemeClr>
                </a:solidFill>
                <a:latin typeface="Goudy Old Style" panose="02020502050305020303" pitchFamily="18" charset="77"/>
              </a:rPr>
              <a:t> et al., 1997</a:t>
            </a:r>
          </a:p>
        </p:txBody>
      </p:sp>
    </p:spTree>
    <p:extLst>
      <p:ext uri="{BB962C8B-B14F-4D97-AF65-F5344CB8AC3E}">
        <p14:creationId xmlns:p14="http://schemas.microsoft.com/office/powerpoint/2010/main" val="2995865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6ADDC7-EA7B-8842-BF66-7DC697351C8C}"/>
              </a:ext>
            </a:extLst>
          </p:cNvPr>
          <p:cNvGrpSpPr/>
          <p:nvPr/>
        </p:nvGrpSpPr>
        <p:grpSpPr>
          <a:xfrm>
            <a:off x="503922" y="2074640"/>
            <a:ext cx="7883235" cy="382032"/>
            <a:chOff x="674255" y="4593359"/>
            <a:chExt cx="7883235" cy="382032"/>
          </a:xfrm>
        </p:grpSpPr>
        <p:sp>
          <p:nvSpPr>
            <p:cNvPr id="5" name="TextBox 4">
              <a:extLst>
                <a:ext uri="{FF2B5EF4-FFF2-40B4-BE49-F238E27FC236}">
                  <a16:creationId xmlns:a16="http://schemas.microsoft.com/office/drawing/2014/main" id="{05121EB3-917F-1D4C-8F43-CA39E0C3D67A}"/>
                </a:ext>
              </a:extLst>
            </p:cNvPr>
            <p:cNvSpPr txBox="1"/>
            <p:nvPr/>
          </p:nvSpPr>
          <p:spPr>
            <a:xfrm>
              <a:off x="674255"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family income</a:t>
              </a:r>
            </a:p>
          </p:txBody>
        </p:sp>
        <p:sp>
          <p:nvSpPr>
            <p:cNvPr id="6" name="TextBox 5">
              <a:extLst>
                <a:ext uri="{FF2B5EF4-FFF2-40B4-BE49-F238E27FC236}">
                  <a16:creationId xmlns:a16="http://schemas.microsoft.com/office/drawing/2014/main" id="{B6A1AD24-AFB8-CB46-8547-E5240783AA3F}"/>
                </a:ext>
              </a:extLst>
            </p:cNvPr>
            <p:cNvSpPr txBox="1"/>
            <p:nvPr/>
          </p:nvSpPr>
          <p:spPr>
            <a:xfrm>
              <a:off x="2796309"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sanitation</a:t>
              </a:r>
            </a:p>
          </p:txBody>
        </p:sp>
        <p:sp>
          <p:nvSpPr>
            <p:cNvPr id="7" name="TextBox 6">
              <a:extLst>
                <a:ext uri="{FF2B5EF4-FFF2-40B4-BE49-F238E27FC236}">
                  <a16:creationId xmlns:a16="http://schemas.microsoft.com/office/drawing/2014/main" id="{5C14047D-8D84-E041-8637-4C25F153B4D8}"/>
                </a:ext>
              </a:extLst>
            </p:cNvPr>
            <p:cNvSpPr txBox="1"/>
            <p:nvPr/>
          </p:nvSpPr>
          <p:spPr>
            <a:xfrm>
              <a:off x="4918363"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malnutrition</a:t>
              </a:r>
            </a:p>
          </p:txBody>
        </p:sp>
        <p:sp>
          <p:nvSpPr>
            <p:cNvPr id="8" name="TextBox 7">
              <a:extLst>
                <a:ext uri="{FF2B5EF4-FFF2-40B4-BE49-F238E27FC236}">
                  <a16:creationId xmlns:a16="http://schemas.microsoft.com/office/drawing/2014/main" id="{377F8661-2AE0-D343-9E55-971EDB23CD43}"/>
                </a:ext>
              </a:extLst>
            </p:cNvPr>
            <p:cNvSpPr txBox="1"/>
            <p:nvPr/>
          </p:nvSpPr>
          <p:spPr>
            <a:xfrm>
              <a:off x="6941127"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diarrhea</a:t>
              </a:r>
            </a:p>
          </p:txBody>
        </p:sp>
        <p:cxnSp>
          <p:nvCxnSpPr>
            <p:cNvPr id="9" name="Straight Arrow Connector 8">
              <a:extLst>
                <a:ext uri="{FF2B5EF4-FFF2-40B4-BE49-F238E27FC236}">
                  <a16:creationId xmlns:a16="http://schemas.microsoft.com/office/drawing/2014/main" id="{F0001B5D-62E7-9D49-8ED6-F32A1207F4D9}"/>
                </a:ext>
              </a:extLst>
            </p:cNvPr>
            <p:cNvCxnSpPr>
              <a:stCxn id="5" idx="3"/>
              <a:endCxn id="6" idx="1"/>
            </p:cNvCxnSpPr>
            <p:nvPr/>
          </p:nvCxnSpPr>
          <p:spPr>
            <a:xfrm>
              <a:off x="2290618" y="4784375"/>
              <a:ext cx="5056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25FD06C-49F3-F44C-BA94-C27623C44B6E}"/>
                </a:ext>
              </a:extLst>
            </p:cNvPr>
            <p:cNvCxnSpPr>
              <a:stCxn id="6" idx="3"/>
              <a:endCxn id="7" idx="1"/>
            </p:cNvCxnSpPr>
            <p:nvPr/>
          </p:nvCxnSpPr>
          <p:spPr>
            <a:xfrm>
              <a:off x="4412672" y="4784375"/>
              <a:ext cx="5056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FBA2E83-BEF8-4A4A-B04F-BA981DE69FC0}"/>
                </a:ext>
              </a:extLst>
            </p:cNvPr>
            <p:cNvCxnSpPr>
              <a:stCxn id="7" idx="3"/>
              <a:endCxn id="8" idx="1"/>
            </p:cNvCxnSpPr>
            <p:nvPr/>
          </p:nvCxnSpPr>
          <p:spPr>
            <a:xfrm>
              <a:off x="6534726" y="4784375"/>
              <a:ext cx="4064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6B7BC8C6-4F26-8148-9DD7-4D80BADE3F31}"/>
                </a:ext>
              </a:extLst>
            </p:cNvPr>
            <p:cNvCxnSpPr>
              <a:cxnSpLocks/>
              <a:stCxn id="5" idx="0"/>
              <a:endCxn id="8" idx="0"/>
            </p:cNvCxnSpPr>
            <p:nvPr/>
          </p:nvCxnSpPr>
          <p:spPr>
            <a:xfrm rot="5400000" flipH="1" flipV="1">
              <a:off x="4615873" y="1466273"/>
              <a:ext cx="12700" cy="6266872"/>
            </a:xfrm>
            <a:prstGeom prst="curvedConnector3">
              <a:avLst>
                <a:gd name="adj1" fmla="val 738995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a:extLst>
                <a:ext uri="{FF2B5EF4-FFF2-40B4-BE49-F238E27FC236}">
                  <a16:creationId xmlns:a16="http://schemas.microsoft.com/office/drawing/2014/main" id="{495E312A-DDA8-8E4C-9661-518C989BD6F0}"/>
                </a:ext>
              </a:extLst>
            </p:cNvPr>
            <p:cNvCxnSpPr>
              <a:stCxn id="6" idx="2"/>
              <a:endCxn id="8" idx="2"/>
            </p:cNvCxnSpPr>
            <p:nvPr/>
          </p:nvCxnSpPr>
          <p:spPr>
            <a:xfrm rot="16200000" flipH="1">
              <a:off x="5676900" y="2896632"/>
              <a:ext cx="12700" cy="4144818"/>
            </a:xfrm>
            <a:prstGeom prst="curvedConnector3">
              <a:avLst>
                <a:gd name="adj1" fmla="val 331877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74960E29-666B-0B4F-AAA8-C00C90AA1D63}"/>
                </a:ext>
              </a:extLst>
            </p:cNvPr>
            <p:cNvCxnSpPr>
              <a:stCxn id="5" idx="0"/>
              <a:endCxn id="7" idx="0"/>
            </p:cNvCxnSpPr>
            <p:nvPr/>
          </p:nvCxnSpPr>
          <p:spPr>
            <a:xfrm rot="5400000" flipH="1" flipV="1">
              <a:off x="3604491" y="2477655"/>
              <a:ext cx="12700" cy="4244108"/>
            </a:xfrm>
            <a:prstGeom prst="curvedConnector3">
              <a:avLst>
                <a:gd name="adj1" fmla="val 4161315"/>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30F6B7F6-B82E-BA4C-855C-FCBCA073A285}"/>
              </a:ext>
            </a:extLst>
          </p:cNvPr>
          <p:cNvSpPr txBox="1"/>
          <p:nvPr/>
        </p:nvSpPr>
        <p:spPr>
          <a:xfrm>
            <a:off x="5477163" y="6308437"/>
            <a:ext cx="3500582" cy="369332"/>
          </a:xfrm>
          <a:prstGeom prst="rect">
            <a:avLst/>
          </a:prstGeom>
          <a:noFill/>
        </p:spPr>
        <p:txBody>
          <a:bodyPr wrap="square" rtlCol="0">
            <a:spAutoFit/>
          </a:bodyPr>
          <a:lstStyle/>
          <a:p>
            <a:pPr algn="r"/>
            <a:r>
              <a:rPr lang="en-US" dirty="0" err="1">
                <a:solidFill>
                  <a:schemeClr val="tx1">
                    <a:lumMod val="50000"/>
                    <a:lumOff val="50000"/>
                  </a:schemeClr>
                </a:solidFill>
                <a:latin typeface="Goudy Old Style" panose="02020502050305020303" pitchFamily="18" charset="77"/>
              </a:rPr>
              <a:t>Victora</a:t>
            </a:r>
            <a:r>
              <a:rPr lang="en-US" dirty="0">
                <a:solidFill>
                  <a:schemeClr val="tx1">
                    <a:lumMod val="50000"/>
                    <a:lumOff val="50000"/>
                  </a:schemeClr>
                </a:solidFill>
                <a:latin typeface="Goudy Old Style" panose="02020502050305020303" pitchFamily="18" charset="77"/>
              </a:rPr>
              <a:t> et al., 1997</a:t>
            </a:r>
          </a:p>
        </p:txBody>
      </p:sp>
      <p:graphicFrame>
        <p:nvGraphicFramePr>
          <p:cNvPr id="22" name="Table 21">
            <a:extLst>
              <a:ext uri="{FF2B5EF4-FFF2-40B4-BE49-F238E27FC236}">
                <a16:creationId xmlns:a16="http://schemas.microsoft.com/office/drawing/2014/main" id="{D7F8FFF7-4502-F447-BA46-21E586BF2431}"/>
              </a:ext>
            </a:extLst>
          </p:cNvPr>
          <p:cNvGraphicFramePr>
            <a:graphicFrameLocks noGrp="1"/>
          </p:cNvGraphicFramePr>
          <p:nvPr>
            <p:extLst>
              <p:ext uri="{D42A27DB-BD31-4B8C-83A1-F6EECF244321}">
                <p14:modId xmlns:p14="http://schemas.microsoft.com/office/powerpoint/2010/main" val="3922263414"/>
              </p:ext>
            </p:extLst>
          </p:nvPr>
        </p:nvGraphicFramePr>
        <p:xfrm>
          <a:off x="298937" y="2936399"/>
          <a:ext cx="8267788" cy="3224286"/>
        </p:xfrm>
        <a:graphic>
          <a:graphicData uri="http://schemas.openxmlformats.org/drawingml/2006/table">
            <a:tbl>
              <a:tblPr firstRow="1" firstCol="1" bandRow="1">
                <a:tableStyleId>{85BE263C-DBD7-4A20-BB59-AAB30ACAA65A}</a:tableStyleId>
              </a:tblPr>
              <a:tblGrid>
                <a:gridCol w="2755418">
                  <a:extLst>
                    <a:ext uri="{9D8B030D-6E8A-4147-A177-3AD203B41FA5}">
                      <a16:colId xmlns:a16="http://schemas.microsoft.com/office/drawing/2014/main" val="1815619197"/>
                    </a:ext>
                  </a:extLst>
                </a:gridCol>
                <a:gridCol w="2756185">
                  <a:extLst>
                    <a:ext uri="{9D8B030D-6E8A-4147-A177-3AD203B41FA5}">
                      <a16:colId xmlns:a16="http://schemas.microsoft.com/office/drawing/2014/main" val="3955482225"/>
                    </a:ext>
                  </a:extLst>
                </a:gridCol>
                <a:gridCol w="2756185">
                  <a:extLst>
                    <a:ext uri="{9D8B030D-6E8A-4147-A177-3AD203B41FA5}">
                      <a16:colId xmlns:a16="http://schemas.microsoft.com/office/drawing/2014/main" val="2344223856"/>
                    </a:ext>
                  </a:extLst>
                </a:gridCol>
              </a:tblGrid>
              <a:tr h="274237">
                <a:tc>
                  <a:txBody>
                    <a:bodyPr/>
                    <a:lstStyle/>
                    <a:p>
                      <a:pPr marL="0" marR="0">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Confounders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Mediators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8778381"/>
                  </a:ext>
                </a:extLst>
              </a:tr>
              <a:tr h="873180">
                <a:tc>
                  <a:txBody>
                    <a:bodyPr/>
                    <a:lstStyle/>
                    <a:p>
                      <a:pPr marL="0" marR="0">
                        <a:spcBef>
                          <a:spcPts val="0"/>
                        </a:spcBef>
                        <a:spcAft>
                          <a:spcPts val="0"/>
                        </a:spcAft>
                      </a:pPr>
                      <a:r>
                        <a:rPr lang="en-US" sz="2000">
                          <a:effectLst/>
                          <a:latin typeface="Times New Roman" panose="02020603050405020304" pitchFamily="18" charset="0"/>
                          <a:cs typeface="Times New Roman" panose="02020603050405020304" pitchFamily="18" charset="0"/>
                        </a:rPr>
                        <a:t>Family income on diarrhea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chorCtr="1"/>
                </a:tc>
                <a:extLst>
                  <a:ext uri="{0D108BD9-81ED-4DB2-BD59-A6C34878D82A}">
                    <a16:rowId xmlns:a16="http://schemas.microsoft.com/office/drawing/2014/main" val="396780193"/>
                  </a:ext>
                </a:extLst>
              </a:tr>
              <a:tr h="941739">
                <a:tc>
                  <a:txBody>
                    <a:bodyPr/>
                    <a:lstStyle/>
                    <a:p>
                      <a:pPr marL="0" marR="0">
                        <a:spcBef>
                          <a:spcPts val="0"/>
                        </a:spcBef>
                        <a:spcAft>
                          <a:spcPts val="0"/>
                        </a:spcAft>
                      </a:pPr>
                      <a:r>
                        <a:rPr lang="en-US" sz="2000">
                          <a:effectLst/>
                          <a:latin typeface="Times New Roman" panose="02020603050405020304" pitchFamily="18" charset="0"/>
                          <a:cs typeface="Times New Roman" panose="02020603050405020304" pitchFamily="18" charset="0"/>
                        </a:rPr>
                        <a:t>Sanitation on diarrhea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chorCtr="1"/>
                </a:tc>
                <a:extLst>
                  <a:ext uri="{0D108BD9-81ED-4DB2-BD59-A6C34878D82A}">
                    <a16:rowId xmlns:a16="http://schemas.microsoft.com/office/drawing/2014/main" val="960633703"/>
                  </a:ext>
                </a:extLst>
              </a:tr>
              <a:tr h="1104567">
                <a:tc>
                  <a:txBody>
                    <a:bodyPr/>
                    <a:lstStyle/>
                    <a:p>
                      <a:pPr marL="0" marR="0">
                        <a:spcBef>
                          <a:spcPts val="0"/>
                        </a:spcBef>
                        <a:spcAft>
                          <a:spcPts val="0"/>
                        </a:spcAft>
                      </a:pPr>
                      <a:r>
                        <a:rPr lang="en-US" sz="2000">
                          <a:effectLst/>
                          <a:latin typeface="Times New Roman" panose="02020603050405020304" pitchFamily="18" charset="0"/>
                          <a:cs typeface="Times New Roman" panose="02020603050405020304" pitchFamily="18" charset="0"/>
                        </a:rPr>
                        <a:t>Malnutrition on diarrhea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chorCtr="1"/>
                </a:tc>
                <a:extLst>
                  <a:ext uri="{0D108BD9-81ED-4DB2-BD59-A6C34878D82A}">
                    <a16:rowId xmlns:a16="http://schemas.microsoft.com/office/drawing/2014/main" val="1269602305"/>
                  </a:ext>
                </a:extLst>
              </a:tr>
            </a:tbl>
          </a:graphicData>
        </a:graphic>
      </p:graphicFrame>
      <p:sp>
        <p:nvSpPr>
          <p:cNvPr id="33" name="Rectangle 32">
            <a:extLst>
              <a:ext uri="{FF2B5EF4-FFF2-40B4-BE49-F238E27FC236}">
                <a16:creationId xmlns:a16="http://schemas.microsoft.com/office/drawing/2014/main" id="{715E707F-876F-B344-A2D6-A5CDBB656A9B}"/>
              </a:ext>
            </a:extLst>
          </p:cNvPr>
          <p:cNvSpPr/>
          <p:nvPr/>
        </p:nvSpPr>
        <p:spPr>
          <a:xfrm>
            <a:off x="339975" y="159039"/>
            <a:ext cx="7928535" cy="1077218"/>
          </a:xfrm>
          <a:prstGeom prst="rect">
            <a:avLst/>
          </a:prstGeom>
        </p:spPr>
        <p:txBody>
          <a:bodyPr wrap="square">
            <a:spAutoFit/>
          </a:bodyPr>
          <a:lstStyle/>
          <a:p>
            <a:r>
              <a:rPr lang="en-US" sz="3200" dirty="0">
                <a:latin typeface="Goudy Old Style" panose="02020502050305020303" pitchFamily="18" charset="77"/>
                <a:ea typeface="Calibri" panose="020F0502020204030204" pitchFamily="34" charset="0"/>
                <a:cs typeface="Times New Roman (Body CS)" panose="02020603050405020304" pitchFamily="18" charset="0"/>
              </a:rPr>
              <a:t>List the confounders and the mediators for the following relationships: </a:t>
            </a:r>
          </a:p>
        </p:txBody>
      </p:sp>
    </p:spTree>
    <p:extLst>
      <p:ext uri="{BB962C8B-B14F-4D97-AF65-F5344CB8AC3E}">
        <p14:creationId xmlns:p14="http://schemas.microsoft.com/office/powerpoint/2010/main" val="3998674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07F65-F67C-A442-A6B8-55284E55FF97}"/>
              </a:ext>
            </a:extLst>
          </p:cNvPr>
          <p:cNvSpPr>
            <a:spLocks noGrp="1"/>
          </p:cNvSpPr>
          <p:nvPr>
            <p:ph idx="1"/>
          </p:nvPr>
        </p:nvSpPr>
        <p:spPr>
          <a:xfrm>
            <a:off x="207049" y="111119"/>
            <a:ext cx="8791036" cy="932959"/>
          </a:xfrm>
        </p:spPr>
        <p:txBody>
          <a:bodyPr>
            <a:noAutofit/>
          </a:bodyPr>
          <a:lstStyle/>
          <a:p>
            <a:pPr marL="0" indent="0">
              <a:buNone/>
            </a:pPr>
            <a:r>
              <a:rPr lang="en-US" dirty="0"/>
              <a:t>You want to determine if the relationship between </a:t>
            </a:r>
            <a:r>
              <a:rPr lang="en-US" dirty="0">
                <a:solidFill>
                  <a:schemeClr val="accent1"/>
                </a:solidFill>
              </a:rPr>
              <a:t>sanitation</a:t>
            </a:r>
            <a:r>
              <a:rPr lang="en-US" dirty="0"/>
              <a:t> and </a:t>
            </a:r>
            <a:r>
              <a:rPr lang="en-US" dirty="0">
                <a:solidFill>
                  <a:schemeClr val="accent1"/>
                </a:solidFill>
              </a:rPr>
              <a:t>diarrhea</a:t>
            </a:r>
            <a:r>
              <a:rPr lang="en-US" dirty="0"/>
              <a:t> is mediated by </a:t>
            </a:r>
            <a:r>
              <a:rPr lang="en-US" dirty="0">
                <a:solidFill>
                  <a:schemeClr val="accent1"/>
                </a:solidFill>
              </a:rPr>
              <a:t>malnutrition</a:t>
            </a:r>
            <a:r>
              <a:rPr lang="en-US" dirty="0"/>
              <a:t>. What are the equations to assess this relationship? </a:t>
            </a:r>
          </a:p>
        </p:txBody>
      </p:sp>
      <p:grpSp>
        <p:nvGrpSpPr>
          <p:cNvPr id="4" name="Group 3">
            <a:extLst>
              <a:ext uri="{FF2B5EF4-FFF2-40B4-BE49-F238E27FC236}">
                <a16:creationId xmlns:a16="http://schemas.microsoft.com/office/drawing/2014/main" id="{D0EEA16D-7592-1B47-B2D3-17D6EAC80DD8}"/>
              </a:ext>
            </a:extLst>
          </p:cNvPr>
          <p:cNvGrpSpPr/>
          <p:nvPr/>
        </p:nvGrpSpPr>
        <p:grpSpPr>
          <a:xfrm>
            <a:off x="549001" y="2352048"/>
            <a:ext cx="7883235" cy="382032"/>
            <a:chOff x="674255" y="4593359"/>
            <a:chExt cx="7883235" cy="382032"/>
          </a:xfrm>
        </p:grpSpPr>
        <p:sp>
          <p:nvSpPr>
            <p:cNvPr id="5" name="TextBox 4">
              <a:extLst>
                <a:ext uri="{FF2B5EF4-FFF2-40B4-BE49-F238E27FC236}">
                  <a16:creationId xmlns:a16="http://schemas.microsoft.com/office/drawing/2014/main" id="{4E538D31-6D8F-9C4A-99E6-ED6AB948665E}"/>
                </a:ext>
              </a:extLst>
            </p:cNvPr>
            <p:cNvSpPr txBox="1"/>
            <p:nvPr/>
          </p:nvSpPr>
          <p:spPr>
            <a:xfrm>
              <a:off x="674255"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family income</a:t>
              </a:r>
            </a:p>
          </p:txBody>
        </p:sp>
        <p:sp>
          <p:nvSpPr>
            <p:cNvPr id="6" name="TextBox 5">
              <a:extLst>
                <a:ext uri="{FF2B5EF4-FFF2-40B4-BE49-F238E27FC236}">
                  <a16:creationId xmlns:a16="http://schemas.microsoft.com/office/drawing/2014/main" id="{93CE2AA7-1C54-EA40-A7FC-05E41990C7AC}"/>
                </a:ext>
              </a:extLst>
            </p:cNvPr>
            <p:cNvSpPr txBox="1"/>
            <p:nvPr/>
          </p:nvSpPr>
          <p:spPr>
            <a:xfrm>
              <a:off x="2796309"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sanitation</a:t>
              </a:r>
            </a:p>
          </p:txBody>
        </p:sp>
        <p:sp>
          <p:nvSpPr>
            <p:cNvPr id="7" name="TextBox 6">
              <a:extLst>
                <a:ext uri="{FF2B5EF4-FFF2-40B4-BE49-F238E27FC236}">
                  <a16:creationId xmlns:a16="http://schemas.microsoft.com/office/drawing/2014/main" id="{77F9A8DE-345A-8E4E-BCFD-B4475A5912CF}"/>
                </a:ext>
              </a:extLst>
            </p:cNvPr>
            <p:cNvSpPr txBox="1"/>
            <p:nvPr/>
          </p:nvSpPr>
          <p:spPr>
            <a:xfrm>
              <a:off x="4918363"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malnutrition</a:t>
              </a:r>
            </a:p>
          </p:txBody>
        </p:sp>
        <p:sp>
          <p:nvSpPr>
            <p:cNvPr id="8" name="TextBox 7">
              <a:extLst>
                <a:ext uri="{FF2B5EF4-FFF2-40B4-BE49-F238E27FC236}">
                  <a16:creationId xmlns:a16="http://schemas.microsoft.com/office/drawing/2014/main" id="{445BD2DC-B502-6D49-92E5-048A8186D300}"/>
                </a:ext>
              </a:extLst>
            </p:cNvPr>
            <p:cNvSpPr txBox="1"/>
            <p:nvPr/>
          </p:nvSpPr>
          <p:spPr>
            <a:xfrm>
              <a:off x="6941127" y="4599709"/>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diarrhea</a:t>
              </a:r>
            </a:p>
          </p:txBody>
        </p:sp>
        <p:cxnSp>
          <p:nvCxnSpPr>
            <p:cNvPr id="9" name="Straight Arrow Connector 8">
              <a:extLst>
                <a:ext uri="{FF2B5EF4-FFF2-40B4-BE49-F238E27FC236}">
                  <a16:creationId xmlns:a16="http://schemas.microsoft.com/office/drawing/2014/main" id="{A1FDFB72-C0A9-CE49-A414-F05433E32513}"/>
                </a:ext>
              </a:extLst>
            </p:cNvPr>
            <p:cNvCxnSpPr>
              <a:stCxn id="5" idx="3"/>
              <a:endCxn id="6" idx="1"/>
            </p:cNvCxnSpPr>
            <p:nvPr/>
          </p:nvCxnSpPr>
          <p:spPr>
            <a:xfrm>
              <a:off x="2290618" y="4784375"/>
              <a:ext cx="5056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B71939E-0299-9949-B556-E75C3033490C}"/>
                </a:ext>
              </a:extLst>
            </p:cNvPr>
            <p:cNvCxnSpPr>
              <a:stCxn id="6" idx="3"/>
              <a:endCxn id="7" idx="1"/>
            </p:cNvCxnSpPr>
            <p:nvPr/>
          </p:nvCxnSpPr>
          <p:spPr>
            <a:xfrm>
              <a:off x="4412672" y="4784375"/>
              <a:ext cx="5056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E8F7F5B-FC59-7F4E-9DD5-AF322A07C231}"/>
                </a:ext>
              </a:extLst>
            </p:cNvPr>
            <p:cNvCxnSpPr>
              <a:stCxn id="7" idx="3"/>
              <a:endCxn id="8" idx="1"/>
            </p:cNvCxnSpPr>
            <p:nvPr/>
          </p:nvCxnSpPr>
          <p:spPr>
            <a:xfrm>
              <a:off x="6534726" y="4784375"/>
              <a:ext cx="4064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AA1FB814-809B-C14A-864E-097C505D9014}"/>
                </a:ext>
              </a:extLst>
            </p:cNvPr>
            <p:cNvCxnSpPr>
              <a:cxnSpLocks/>
              <a:stCxn id="5" idx="0"/>
              <a:endCxn id="8" idx="0"/>
            </p:cNvCxnSpPr>
            <p:nvPr/>
          </p:nvCxnSpPr>
          <p:spPr>
            <a:xfrm rot="5400000" flipH="1" flipV="1">
              <a:off x="4615873" y="1466273"/>
              <a:ext cx="12700" cy="6266872"/>
            </a:xfrm>
            <a:prstGeom prst="curvedConnector3">
              <a:avLst>
                <a:gd name="adj1" fmla="val 647080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a:extLst>
                <a:ext uri="{FF2B5EF4-FFF2-40B4-BE49-F238E27FC236}">
                  <a16:creationId xmlns:a16="http://schemas.microsoft.com/office/drawing/2014/main" id="{930C2209-48B8-1545-9D78-0A346021360B}"/>
                </a:ext>
              </a:extLst>
            </p:cNvPr>
            <p:cNvCxnSpPr>
              <a:stCxn id="6" idx="2"/>
              <a:endCxn id="8" idx="2"/>
            </p:cNvCxnSpPr>
            <p:nvPr/>
          </p:nvCxnSpPr>
          <p:spPr>
            <a:xfrm rot="16200000" flipH="1">
              <a:off x="5676900" y="2896632"/>
              <a:ext cx="12700" cy="4144818"/>
            </a:xfrm>
            <a:prstGeom prst="curvedConnector3">
              <a:avLst>
                <a:gd name="adj1" fmla="val 224642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ABB3098B-A74F-1340-AE89-9C1D6094396C}"/>
                </a:ext>
              </a:extLst>
            </p:cNvPr>
            <p:cNvCxnSpPr>
              <a:stCxn id="5" idx="0"/>
              <a:endCxn id="7" idx="0"/>
            </p:cNvCxnSpPr>
            <p:nvPr/>
          </p:nvCxnSpPr>
          <p:spPr>
            <a:xfrm rot="5400000" flipH="1" flipV="1">
              <a:off x="3604491" y="2477655"/>
              <a:ext cx="12700" cy="4244108"/>
            </a:xfrm>
            <a:prstGeom prst="curvedConnector3">
              <a:avLst>
                <a:gd name="adj1" fmla="val 3088969"/>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1" name="Content Placeholder 17">
            <a:extLst>
              <a:ext uri="{FF2B5EF4-FFF2-40B4-BE49-F238E27FC236}">
                <a16:creationId xmlns:a16="http://schemas.microsoft.com/office/drawing/2014/main" id="{4F7C0294-36E7-1A46-8722-2EB95D21AC21}"/>
              </a:ext>
            </a:extLst>
          </p:cNvPr>
          <p:cNvSpPr txBox="1">
            <a:spLocks/>
          </p:cNvSpPr>
          <p:nvPr/>
        </p:nvSpPr>
        <p:spPr>
          <a:xfrm>
            <a:off x="572951" y="2591254"/>
            <a:ext cx="8321919" cy="3905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udy Old Style" panose="0202050205030502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udy Old Style" panose="0202050205030502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udy Old Style" panose="0202050205030502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udy Old Style" panose="0202050205030502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udy Old Style" panose="0202050205030502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Step 1: association between exposure &amp; the outcome?</a:t>
            </a:r>
          </a:p>
          <a:p>
            <a:pPr marL="0" indent="0">
              <a:buFont typeface="Arial" panose="020B0604020202020204" pitchFamily="34" charset="0"/>
              <a:buNone/>
            </a:pPr>
            <a:endParaRPr lang="en-US" sz="2400" dirty="0">
              <a:solidFill>
                <a:schemeClr val="accent1"/>
              </a:solidFill>
            </a:endParaRPr>
          </a:p>
          <a:p>
            <a:pPr marL="0" indent="0">
              <a:buFont typeface="Arial" panose="020B0604020202020204" pitchFamily="34" charset="0"/>
              <a:buNone/>
            </a:pPr>
            <a:r>
              <a:rPr lang="en-US" sz="2400" dirty="0"/>
              <a:t>Step 2: association between exposure &amp; mediator?</a:t>
            </a:r>
          </a:p>
          <a:p>
            <a:pPr marL="0" indent="0">
              <a:buFont typeface="Arial" panose="020B0604020202020204" pitchFamily="34" charset="0"/>
              <a:buNone/>
            </a:pPr>
            <a:endParaRPr lang="en-US" sz="2400" dirty="0">
              <a:solidFill>
                <a:schemeClr val="accent6">
                  <a:lumMod val="75000"/>
                </a:schemeClr>
              </a:solidFill>
            </a:endParaRPr>
          </a:p>
          <a:p>
            <a:pPr marL="0" indent="0">
              <a:buFont typeface="Arial" panose="020B0604020202020204" pitchFamily="34" charset="0"/>
              <a:buNone/>
            </a:pPr>
            <a:r>
              <a:rPr lang="en-US" sz="2400" dirty="0"/>
              <a:t>Step 3: association between mediator &amp; outcome?</a:t>
            </a:r>
            <a:endParaRPr lang="en-US" sz="2400" dirty="0">
              <a:solidFill>
                <a:schemeClr val="accent6">
                  <a:lumMod val="75000"/>
                </a:schemeClr>
              </a:solidFill>
            </a:endParaRP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Step 4: partially or fully mediated? </a:t>
            </a:r>
            <a:endParaRPr lang="en-US" sz="2400" dirty="0">
              <a:solidFill>
                <a:schemeClr val="accent1"/>
              </a:solidFill>
            </a:endParaRPr>
          </a:p>
          <a:p>
            <a:pPr marL="0" indent="0">
              <a:buFont typeface="Arial" panose="020B0604020202020204" pitchFamily="34" charset="0"/>
              <a:buNone/>
            </a:pPr>
            <a:endParaRPr lang="en-US" sz="2400" dirty="0"/>
          </a:p>
        </p:txBody>
      </p:sp>
    </p:spTree>
    <p:extLst>
      <p:ext uri="{BB962C8B-B14F-4D97-AF65-F5344CB8AC3E}">
        <p14:creationId xmlns:p14="http://schemas.microsoft.com/office/powerpoint/2010/main" val="2712033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F1F6-DD0A-E349-AB48-E2F3F4702466}"/>
              </a:ext>
            </a:extLst>
          </p:cNvPr>
          <p:cNvSpPr>
            <a:spLocks noGrp="1"/>
          </p:cNvSpPr>
          <p:nvPr>
            <p:ph type="title"/>
          </p:nvPr>
        </p:nvSpPr>
        <p:spPr>
          <a:xfrm>
            <a:off x="364818" y="260324"/>
            <a:ext cx="8150532" cy="1325563"/>
          </a:xfrm>
        </p:spPr>
        <p:txBody>
          <a:bodyPr>
            <a:normAutofit fontScale="90000"/>
          </a:bodyPr>
          <a:lstStyle/>
          <a:p>
            <a:r>
              <a:rPr lang="en-US" dirty="0"/>
              <a:t>Pathways through which racial / ethnic disparities in US fetal deaths arise</a:t>
            </a:r>
          </a:p>
        </p:txBody>
      </p:sp>
      <p:sp>
        <p:nvSpPr>
          <p:cNvPr id="4" name="TextBox 3">
            <a:extLst>
              <a:ext uri="{FF2B5EF4-FFF2-40B4-BE49-F238E27FC236}">
                <a16:creationId xmlns:a16="http://schemas.microsoft.com/office/drawing/2014/main" id="{873481F6-2CD2-DA4D-98B3-C1FA9EB36BAB}"/>
              </a:ext>
            </a:extLst>
          </p:cNvPr>
          <p:cNvSpPr txBox="1"/>
          <p:nvPr/>
        </p:nvSpPr>
        <p:spPr>
          <a:xfrm>
            <a:off x="5581992" y="6488668"/>
            <a:ext cx="3500582"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Lorch et al., 2012</a:t>
            </a:r>
          </a:p>
        </p:txBody>
      </p:sp>
      <p:pic>
        <p:nvPicPr>
          <p:cNvPr id="5" name="Picture 4">
            <a:extLst>
              <a:ext uri="{FF2B5EF4-FFF2-40B4-BE49-F238E27FC236}">
                <a16:creationId xmlns:a16="http://schemas.microsoft.com/office/drawing/2014/main" id="{DD400FFF-1EAF-1041-A685-CC7ACCF1744D}"/>
              </a:ext>
            </a:extLst>
          </p:cNvPr>
          <p:cNvPicPr>
            <a:picLocks noChangeAspect="1"/>
          </p:cNvPicPr>
          <p:nvPr/>
        </p:nvPicPr>
        <p:blipFill>
          <a:blip r:embed="rId3"/>
          <a:stretch>
            <a:fillRect/>
          </a:stretch>
        </p:blipFill>
        <p:spPr>
          <a:xfrm>
            <a:off x="730982" y="1904346"/>
            <a:ext cx="6802463" cy="4663032"/>
          </a:xfrm>
          <a:prstGeom prst="rect">
            <a:avLst/>
          </a:prstGeom>
        </p:spPr>
      </p:pic>
      <p:sp>
        <p:nvSpPr>
          <p:cNvPr id="3" name="TextBox 2">
            <a:extLst>
              <a:ext uri="{FF2B5EF4-FFF2-40B4-BE49-F238E27FC236}">
                <a16:creationId xmlns:a16="http://schemas.microsoft.com/office/drawing/2014/main" id="{8FEA7B58-4C3E-E348-86F4-C62A0651C2B3}"/>
              </a:ext>
            </a:extLst>
          </p:cNvPr>
          <p:cNvSpPr txBox="1"/>
          <p:nvPr/>
        </p:nvSpPr>
        <p:spPr>
          <a:xfrm>
            <a:off x="96253" y="6013380"/>
            <a:ext cx="2858704" cy="646331"/>
          </a:xfrm>
          <a:prstGeom prst="rect">
            <a:avLst/>
          </a:prstGeom>
          <a:noFill/>
          <a:ln>
            <a:solidFill>
              <a:schemeClr val="accent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Step 1 (ref = Whites): </a:t>
            </a:r>
          </a:p>
          <a:p>
            <a:r>
              <a:rPr lang="en-US" dirty="0">
                <a:latin typeface="Times New Roman" panose="02020603050405020304" pitchFamily="18" charset="0"/>
                <a:cs typeface="Times New Roman" panose="02020603050405020304" pitchFamily="18" charset="0"/>
              </a:rPr>
              <a:t>Black OR = 2.24 (2.08, 2.42)</a:t>
            </a:r>
          </a:p>
        </p:txBody>
      </p:sp>
      <p:sp>
        <p:nvSpPr>
          <p:cNvPr id="13" name="TextBox 12">
            <a:extLst>
              <a:ext uri="{FF2B5EF4-FFF2-40B4-BE49-F238E27FC236}">
                <a16:creationId xmlns:a16="http://schemas.microsoft.com/office/drawing/2014/main" id="{815CC528-FD91-8248-9F52-7CDC061DF172}"/>
              </a:ext>
            </a:extLst>
          </p:cNvPr>
          <p:cNvSpPr txBox="1"/>
          <p:nvPr/>
        </p:nvSpPr>
        <p:spPr>
          <a:xfrm>
            <a:off x="96253" y="1589670"/>
            <a:ext cx="1992430" cy="923330"/>
          </a:xfrm>
          <a:prstGeom prst="rect">
            <a:avLst/>
          </a:prstGeom>
          <a:noFill/>
          <a:ln>
            <a:solidFill>
              <a:schemeClr val="accent6">
                <a:lumMod val="75000"/>
              </a:schemeClr>
            </a:solidFill>
          </a:ln>
        </p:spPr>
        <p:txBody>
          <a:bodyPr wrap="square" rtlCol="0">
            <a:spAutoFit/>
          </a:bodyPr>
          <a:lstStyle/>
          <a:p>
            <a:r>
              <a:rPr lang="en-US" dirty="0">
                <a:latin typeface="Times New Roman" panose="02020603050405020304" pitchFamily="18" charset="0"/>
                <a:cs typeface="Times New Roman" panose="02020603050405020304" pitchFamily="18" charset="0"/>
              </a:rPr>
              <a:t>Step 2: </a:t>
            </a:r>
          </a:p>
          <a:p>
            <a:r>
              <a:rPr lang="en-US" dirty="0">
                <a:latin typeface="Times New Roman" panose="02020603050405020304" pitchFamily="18" charset="0"/>
                <a:cs typeface="Times New Roman" panose="02020603050405020304" pitchFamily="18" charset="0"/>
              </a:rPr>
              <a:t>&lt; HS White = 11%</a:t>
            </a:r>
          </a:p>
          <a:p>
            <a:r>
              <a:rPr lang="en-US" dirty="0">
                <a:latin typeface="Times New Roman" panose="02020603050405020304" pitchFamily="18" charset="0"/>
                <a:cs typeface="Times New Roman" panose="02020603050405020304" pitchFamily="18" charset="0"/>
              </a:rPr>
              <a:t>&lt; HS Black = 22%</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BBE6704-2DFD-0442-AB5C-CAF8FE04F2F9}"/>
                  </a:ext>
                </a:extLst>
              </p:cNvPr>
              <p:cNvSpPr txBox="1"/>
              <p:nvPr/>
            </p:nvSpPr>
            <p:spPr>
              <a:xfrm>
                <a:off x="5992865" y="2105758"/>
                <a:ext cx="3089709" cy="923330"/>
              </a:xfrm>
              <a:prstGeom prst="rect">
                <a:avLst/>
              </a:prstGeom>
              <a:noFill/>
              <a:ln>
                <a:solidFill>
                  <a:schemeClr val="accent3">
                    <a:lumMod val="75000"/>
                  </a:schemeClr>
                </a:solidFill>
              </a:ln>
            </p:spPr>
            <p:txBody>
              <a:bodyPr wrap="square" rtlCol="0">
                <a:spAutoFit/>
              </a:bodyPr>
              <a:lstStyle/>
              <a:p>
                <a:pPr algn="r"/>
                <a:r>
                  <a:rPr lang="en-US" dirty="0">
                    <a:latin typeface="Times New Roman" panose="02020603050405020304" pitchFamily="18" charset="0"/>
                    <a:cs typeface="Times New Roman" panose="02020603050405020304" pitchFamily="18" charset="0"/>
                  </a:rPr>
                  <a:t>Step 3 (ref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a:latin typeface="Times New Roman" panose="02020603050405020304" pitchFamily="18" charset="0"/>
                    <a:cs typeface="Times New Roman" panose="02020603050405020304" pitchFamily="18" charset="0"/>
                  </a:rPr>
                  <a:t> HS): </a:t>
                </a:r>
              </a:p>
              <a:p>
                <a:pPr algn="r"/>
                <a:r>
                  <a:rPr lang="en-US" dirty="0">
                    <a:latin typeface="Times New Roman" panose="02020603050405020304" pitchFamily="18" charset="0"/>
                    <a:cs typeface="Times New Roman" panose="02020603050405020304" pitchFamily="18" charset="0"/>
                  </a:rPr>
                  <a:t>&lt; HS OR = 1.06 (1.01, 1.11)</a:t>
                </a:r>
              </a:p>
              <a:p>
                <a:pPr algn="r"/>
                <a:r>
                  <a:rPr lang="en-US" dirty="0">
                    <a:latin typeface="Times New Roman" panose="02020603050405020304" pitchFamily="18" charset="0"/>
                    <a:cs typeface="Times New Roman" panose="02020603050405020304" pitchFamily="18" charset="0"/>
                  </a:rPr>
                  <a:t>Missing OR = 3.83 (2.99, 4.89)</a:t>
                </a:r>
              </a:p>
            </p:txBody>
          </p:sp>
        </mc:Choice>
        <mc:Fallback xmlns="">
          <p:sp>
            <p:nvSpPr>
              <p:cNvPr id="14" name="TextBox 13">
                <a:extLst>
                  <a:ext uri="{FF2B5EF4-FFF2-40B4-BE49-F238E27FC236}">
                    <a16:creationId xmlns:a16="http://schemas.microsoft.com/office/drawing/2014/main" id="{4BBE6704-2DFD-0442-AB5C-CAF8FE04F2F9}"/>
                  </a:ext>
                </a:extLst>
              </p:cNvPr>
              <p:cNvSpPr txBox="1">
                <a:spLocks noRot="1" noChangeAspect="1" noMove="1" noResize="1" noEditPoints="1" noAdjustHandles="1" noChangeArrowheads="1" noChangeShapeType="1" noTextEdit="1"/>
              </p:cNvSpPr>
              <p:nvPr/>
            </p:nvSpPr>
            <p:spPr>
              <a:xfrm>
                <a:off x="5992865" y="2105758"/>
                <a:ext cx="3089709" cy="923330"/>
              </a:xfrm>
              <a:prstGeom prst="rect">
                <a:avLst/>
              </a:prstGeom>
              <a:blipFill>
                <a:blip r:embed="rId4"/>
                <a:stretch>
                  <a:fillRect l="-816" t="-2667" r="-2857" b="-6667"/>
                </a:stretch>
              </a:blipFill>
              <a:ln>
                <a:solidFill>
                  <a:schemeClr val="accent3">
                    <a:lumMod val="75000"/>
                  </a:schemeClr>
                </a:solidFill>
              </a:ln>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E2431227-C30A-8F44-A4F3-A45B050A9694}"/>
              </a:ext>
            </a:extLst>
          </p:cNvPr>
          <p:cNvCxnSpPr/>
          <p:nvPr/>
        </p:nvCxnSpPr>
        <p:spPr>
          <a:xfrm>
            <a:off x="1963554" y="4217023"/>
            <a:ext cx="4398745" cy="1883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73C24C7-3419-AA46-AF93-6C1E528A1DE3}"/>
              </a:ext>
            </a:extLst>
          </p:cNvPr>
          <p:cNvCxnSpPr>
            <a:cxnSpLocks/>
          </p:cNvCxnSpPr>
          <p:nvPr/>
        </p:nvCxnSpPr>
        <p:spPr>
          <a:xfrm flipV="1">
            <a:off x="1963554" y="2069432"/>
            <a:ext cx="1558783" cy="1848051"/>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E82E9FE-EFDD-9C44-A403-7185D7E39561}"/>
              </a:ext>
            </a:extLst>
          </p:cNvPr>
          <p:cNvCxnSpPr/>
          <p:nvPr/>
        </p:nvCxnSpPr>
        <p:spPr>
          <a:xfrm>
            <a:off x="4966636" y="2140693"/>
            <a:ext cx="1395663" cy="1776790"/>
          </a:xfrm>
          <a:prstGeom prst="straightConnector1">
            <a:avLst/>
          </a:prstGeom>
          <a:ln w="762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F80268E-9758-4842-B287-D44023AD505E}"/>
              </a:ext>
            </a:extLst>
          </p:cNvPr>
          <p:cNvSpPr txBox="1"/>
          <p:nvPr/>
        </p:nvSpPr>
        <p:spPr>
          <a:xfrm>
            <a:off x="6265217" y="1747500"/>
            <a:ext cx="2398489" cy="369332"/>
          </a:xfrm>
          <a:prstGeom prst="rect">
            <a:avLst/>
          </a:prstGeom>
          <a:noFill/>
        </p:spPr>
        <p:txBody>
          <a:bodyPr wrap="square" rtlCol="0">
            <a:spAutoFit/>
          </a:bodyPr>
          <a:lstStyle/>
          <a:p>
            <a:r>
              <a:rPr lang="en-US" b="1" dirty="0">
                <a:solidFill>
                  <a:schemeClr val="accent1"/>
                </a:solidFill>
                <a:latin typeface="Times New Roman" panose="02020603050405020304" pitchFamily="18" charset="0"/>
                <a:cs typeface="Times New Roman" panose="02020603050405020304" pitchFamily="18" charset="0"/>
              </a:rPr>
              <a:t>OR = 1.98 (1.81, 2.15)</a:t>
            </a:r>
          </a:p>
        </p:txBody>
      </p:sp>
      <p:sp>
        <p:nvSpPr>
          <p:cNvPr id="25" name="TextBox 24">
            <a:extLst>
              <a:ext uri="{FF2B5EF4-FFF2-40B4-BE49-F238E27FC236}">
                <a16:creationId xmlns:a16="http://schemas.microsoft.com/office/drawing/2014/main" id="{47C4B785-B39C-A641-8967-715CE204D0BE}"/>
              </a:ext>
            </a:extLst>
          </p:cNvPr>
          <p:cNvSpPr txBox="1"/>
          <p:nvPr/>
        </p:nvSpPr>
        <p:spPr>
          <a:xfrm>
            <a:off x="6265217" y="3443506"/>
            <a:ext cx="2398489" cy="369332"/>
          </a:xfrm>
          <a:prstGeom prst="rect">
            <a:avLst/>
          </a:prstGeom>
          <a:noFill/>
        </p:spPr>
        <p:txBody>
          <a:bodyPr wrap="square" rtlCol="0">
            <a:spAutoFit/>
          </a:bodyPr>
          <a:lstStyle/>
          <a:p>
            <a:r>
              <a:rPr lang="en-US" b="1" dirty="0">
                <a:solidFill>
                  <a:schemeClr val="accent1"/>
                </a:solidFill>
                <a:latin typeface="Times New Roman" panose="02020603050405020304" pitchFamily="18" charset="0"/>
                <a:cs typeface="Times New Roman" panose="02020603050405020304" pitchFamily="18" charset="0"/>
              </a:rPr>
              <a:t>OR = 1.56 (1.42, 1.70)</a:t>
            </a:r>
          </a:p>
        </p:txBody>
      </p:sp>
      <p:sp>
        <p:nvSpPr>
          <p:cNvPr id="26" name="TextBox 25">
            <a:extLst>
              <a:ext uri="{FF2B5EF4-FFF2-40B4-BE49-F238E27FC236}">
                <a16:creationId xmlns:a16="http://schemas.microsoft.com/office/drawing/2014/main" id="{861D0626-7DCD-C244-936B-D99F2FDABBE0}"/>
              </a:ext>
            </a:extLst>
          </p:cNvPr>
          <p:cNvSpPr txBox="1"/>
          <p:nvPr/>
        </p:nvSpPr>
        <p:spPr>
          <a:xfrm>
            <a:off x="6265218" y="4676135"/>
            <a:ext cx="2398489" cy="369332"/>
          </a:xfrm>
          <a:prstGeom prst="rect">
            <a:avLst/>
          </a:prstGeom>
          <a:noFill/>
        </p:spPr>
        <p:txBody>
          <a:bodyPr wrap="square" rtlCol="0">
            <a:spAutoFit/>
          </a:bodyPr>
          <a:lstStyle/>
          <a:p>
            <a:r>
              <a:rPr lang="en-US" b="1" dirty="0">
                <a:solidFill>
                  <a:schemeClr val="accent1"/>
                </a:solidFill>
                <a:latin typeface="Times New Roman" panose="02020603050405020304" pitchFamily="18" charset="0"/>
                <a:cs typeface="Times New Roman" panose="02020603050405020304" pitchFamily="18" charset="0"/>
              </a:rPr>
              <a:t>OR = 1.04 (0.95, 1.14)</a:t>
            </a:r>
          </a:p>
        </p:txBody>
      </p:sp>
    </p:spTree>
    <p:extLst>
      <p:ext uri="{BB962C8B-B14F-4D97-AF65-F5344CB8AC3E}">
        <p14:creationId xmlns:p14="http://schemas.microsoft.com/office/powerpoint/2010/main" val="308277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3" grpId="1" animBg="1"/>
      <p:bldP spid="14" grpId="0" animBg="1"/>
      <p:bldP spid="14" grpId="1" animBg="1"/>
      <p:bldP spid="24" grpId="0"/>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C46BD-20BC-BE42-95BE-20E17F9D3CC4}"/>
              </a:ext>
            </a:extLst>
          </p:cNvPr>
          <p:cNvSpPr>
            <a:spLocks noGrp="1"/>
          </p:cNvSpPr>
          <p:nvPr>
            <p:ph type="title"/>
          </p:nvPr>
        </p:nvSpPr>
        <p:spPr>
          <a:xfrm>
            <a:off x="628650" y="365126"/>
            <a:ext cx="7886700" cy="1029729"/>
          </a:xfrm>
        </p:spPr>
        <p:txBody>
          <a:bodyPr/>
          <a:lstStyle/>
          <a:p>
            <a:r>
              <a:rPr lang="en-US" dirty="0"/>
              <a:t>Additional reading on mediation</a:t>
            </a:r>
          </a:p>
        </p:txBody>
      </p:sp>
      <p:pic>
        <p:nvPicPr>
          <p:cNvPr id="4" name="Picture 3">
            <a:extLst>
              <a:ext uri="{FF2B5EF4-FFF2-40B4-BE49-F238E27FC236}">
                <a16:creationId xmlns:a16="http://schemas.microsoft.com/office/drawing/2014/main" id="{747E069D-0DA8-AF4E-87DD-E9C7FEA9DF0B}"/>
              </a:ext>
            </a:extLst>
          </p:cNvPr>
          <p:cNvPicPr>
            <a:picLocks noChangeAspect="1"/>
          </p:cNvPicPr>
          <p:nvPr/>
        </p:nvPicPr>
        <p:blipFill>
          <a:blip r:embed="rId3"/>
          <a:stretch>
            <a:fillRect/>
          </a:stretch>
        </p:blipFill>
        <p:spPr>
          <a:xfrm>
            <a:off x="645459" y="1542772"/>
            <a:ext cx="7853082" cy="2031492"/>
          </a:xfrm>
          <a:prstGeom prst="rect">
            <a:avLst/>
          </a:prstGeom>
          <a:ln>
            <a:solidFill>
              <a:schemeClr val="bg1">
                <a:lumMod val="50000"/>
              </a:schemeClr>
            </a:solidFill>
          </a:ln>
        </p:spPr>
      </p:pic>
      <p:pic>
        <p:nvPicPr>
          <p:cNvPr id="5" name="Picture 4">
            <a:extLst>
              <a:ext uri="{FF2B5EF4-FFF2-40B4-BE49-F238E27FC236}">
                <a16:creationId xmlns:a16="http://schemas.microsoft.com/office/drawing/2014/main" id="{E8AEFB18-321F-4F46-AE2B-08714DE23AF6}"/>
              </a:ext>
            </a:extLst>
          </p:cNvPr>
          <p:cNvPicPr>
            <a:picLocks noChangeAspect="1"/>
          </p:cNvPicPr>
          <p:nvPr/>
        </p:nvPicPr>
        <p:blipFill>
          <a:blip r:embed="rId4"/>
          <a:stretch>
            <a:fillRect/>
          </a:stretch>
        </p:blipFill>
        <p:spPr>
          <a:xfrm>
            <a:off x="645459" y="3722181"/>
            <a:ext cx="7879976" cy="2941159"/>
          </a:xfrm>
          <a:prstGeom prst="rect">
            <a:avLst/>
          </a:prstGeom>
          <a:ln>
            <a:solidFill>
              <a:schemeClr val="bg1">
                <a:lumMod val="50000"/>
              </a:schemeClr>
            </a:solidFill>
          </a:ln>
        </p:spPr>
      </p:pic>
    </p:spTree>
    <p:extLst>
      <p:ext uri="{BB962C8B-B14F-4D97-AF65-F5344CB8AC3E}">
        <p14:creationId xmlns:p14="http://schemas.microsoft.com/office/powerpoint/2010/main" val="3256037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9E221-4790-AA4B-A160-B3DC9F40F5D7}"/>
              </a:ext>
            </a:extLst>
          </p:cNvPr>
          <p:cNvSpPr>
            <a:spLocks noGrp="1"/>
          </p:cNvSpPr>
          <p:nvPr>
            <p:ph type="title"/>
          </p:nvPr>
        </p:nvSpPr>
        <p:spPr>
          <a:xfrm>
            <a:off x="226244" y="316488"/>
            <a:ext cx="8700940" cy="1853639"/>
          </a:xfrm>
        </p:spPr>
        <p:txBody>
          <a:bodyPr>
            <a:normAutofit fontScale="90000"/>
          </a:bodyPr>
          <a:lstStyle/>
          <a:p>
            <a:r>
              <a:rPr lang="en-US" dirty="0"/>
              <a:t>Why is it important to differentiate between</a:t>
            </a:r>
            <a:r>
              <a:rPr lang="en-US" dirty="0">
                <a:solidFill>
                  <a:schemeClr val="accent1"/>
                </a:solidFill>
              </a:rPr>
              <a:t> confounders</a:t>
            </a:r>
            <a:r>
              <a:rPr lang="en-US" dirty="0"/>
              <a:t> &amp; </a:t>
            </a:r>
            <a:r>
              <a:rPr lang="en-US" dirty="0">
                <a:solidFill>
                  <a:schemeClr val="accent1"/>
                </a:solidFill>
              </a:rPr>
              <a:t>mediators </a:t>
            </a:r>
            <a:r>
              <a:rPr lang="en-US" dirty="0"/>
              <a:t>in disparities research? </a:t>
            </a:r>
          </a:p>
        </p:txBody>
      </p:sp>
      <p:sp>
        <p:nvSpPr>
          <p:cNvPr id="3" name="Content Placeholder 2">
            <a:extLst>
              <a:ext uri="{FF2B5EF4-FFF2-40B4-BE49-F238E27FC236}">
                <a16:creationId xmlns:a16="http://schemas.microsoft.com/office/drawing/2014/main" id="{4D6AB5EA-4690-544C-809B-6D123E48E3F3}"/>
              </a:ext>
            </a:extLst>
          </p:cNvPr>
          <p:cNvSpPr>
            <a:spLocks noGrp="1"/>
          </p:cNvSpPr>
          <p:nvPr>
            <p:ph idx="1"/>
          </p:nvPr>
        </p:nvSpPr>
        <p:spPr>
          <a:xfrm>
            <a:off x="628650" y="2548647"/>
            <a:ext cx="7886700" cy="3628316"/>
          </a:xfrm>
        </p:spPr>
        <p:txBody>
          <a:bodyPr/>
          <a:lstStyle/>
          <a:p>
            <a:pPr marL="0" indent="0">
              <a:buNone/>
            </a:pPr>
            <a:r>
              <a:rPr lang="en-US" dirty="0"/>
              <a:t>What to adjust for – don't adjust for mediator if want total effect </a:t>
            </a:r>
          </a:p>
          <a:p>
            <a:pPr marL="0" indent="0">
              <a:buNone/>
            </a:pPr>
            <a:endParaRPr lang="en-US" dirty="0"/>
          </a:p>
          <a:p>
            <a:pPr marL="0" indent="0">
              <a:buNone/>
            </a:pPr>
            <a:r>
              <a:rPr lang="en-US" dirty="0"/>
              <a:t>Want to control for mediators to understand the mechanisms</a:t>
            </a:r>
          </a:p>
          <a:p>
            <a:pPr marL="0" indent="0">
              <a:buNone/>
            </a:pPr>
            <a:endParaRPr lang="en-US" dirty="0"/>
          </a:p>
          <a:p>
            <a:pPr marL="0" indent="0">
              <a:buNone/>
            </a:pPr>
            <a:r>
              <a:rPr lang="en-US" dirty="0"/>
              <a:t>Interpretation of models  </a:t>
            </a:r>
          </a:p>
        </p:txBody>
      </p:sp>
      <p:sp>
        <p:nvSpPr>
          <p:cNvPr id="4" name="Rectangle 3">
            <a:extLst>
              <a:ext uri="{FF2B5EF4-FFF2-40B4-BE49-F238E27FC236}">
                <a16:creationId xmlns:a16="http://schemas.microsoft.com/office/drawing/2014/main" id="{E0B88939-EFC8-BD4B-8EFE-CC15467975E3}"/>
              </a:ext>
            </a:extLst>
          </p:cNvPr>
          <p:cNvSpPr/>
          <p:nvPr/>
        </p:nvSpPr>
        <p:spPr>
          <a:xfrm>
            <a:off x="424206" y="2469823"/>
            <a:ext cx="8323868" cy="970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340B521-D111-C640-B0FA-E33A9B8AEA02}"/>
              </a:ext>
            </a:extLst>
          </p:cNvPr>
          <p:cNvSpPr/>
          <p:nvPr/>
        </p:nvSpPr>
        <p:spPr>
          <a:xfrm>
            <a:off x="520045" y="3877324"/>
            <a:ext cx="8323868" cy="970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6C6243E-A495-7B4B-BDF9-5F04F751F28E}"/>
              </a:ext>
            </a:extLst>
          </p:cNvPr>
          <p:cNvSpPr/>
          <p:nvPr/>
        </p:nvSpPr>
        <p:spPr>
          <a:xfrm>
            <a:off x="226244" y="5224605"/>
            <a:ext cx="8323868" cy="970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2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08812D02-E3D5-A24A-99F8-235C79A3BAD9}"/>
              </a:ext>
            </a:extLst>
          </p:cNvPr>
          <p:cNvGrpSpPr/>
          <p:nvPr/>
        </p:nvGrpSpPr>
        <p:grpSpPr>
          <a:xfrm>
            <a:off x="3414534" y="3379791"/>
            <a:ext cx="1403842" cy="2831340"/>
            <a:chOff x="3125165" y="2627453"/>
            <a:chExt cx="1403842" cy="2831340"/>
          </a:xfrm>
        </p:grpSpPr>
        <p:sp>
          <p:nvSpPr>
            <p:cNvPr id="4" name="TextBox 3">
              <a:extLst>
                <a:ext uri="{FF2B5EF4-FFF2-40B4-BE49-F238E27FC236}">
                  <a16:creationId xmlns:a16="http://schemas.microsoft.com/office/drawing/2014/main" id="{E0D4EE1B-C0C0-9B45-9D92-6D1A8502279B}"/>
                </a:ext>
              </a:extLst>
            </p:cNvPr>
            <p:cNvSpPr txBox="1"/>
            <p:nvPr/>
          </p:nvSpPr>
          <p:spPr>
            <a:xfrm>
              <a:off x="3125165" y="2627453"/>
              <a:ext cx="118061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5" name="TextBox 4">
              <a:extLst>
                <a:ext uri="{FF2B5EF4-FFF2-40B4-BE49-F238E27FC236}">
                  <a16:creationId xmlns:a16="http://schemas.microsoft.com/office/drawing/2014/main" id="{14872E6D-93A4-324F-A116-9C84F4616B9F}"/>
                </a:ext>
              </a:extLst>
            </p:cNvPr>
            <p:cNvSpPr txBox="1"/>
            <p:nvPr/>
          </p:nvSpPr>
          <p:spPr>
            <a:xfrm>
              <a:off x="3195518" y="3426980"/>
              <a:ext cx="1191286"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occupation</a:t>
              </a:r>
            </a:p>
          </p:txBody>
        </p:sp>
        <p:sp>
          <p:nvSpPr>
            <p:cNvPr id="6" name="TextBox 5">
              <a:extLst>
                <a:ext uri="{FF2B5EF4-FFF2-40B4-BE49-F238E27FC236}">
                  <a16:creationId xmlns:a16="http://schemas.microsoft.com/office/drawing/2014/main" id="{FA0DD7A6-6E76-D64B-AA67-E8203572A6EB}"/>
                </a:ext>
              </a:extLst>
            </p:cNvPr>
            <p:cNvSpPr txBox="1"/>
            <p:nvPr/>
          </p:nvSpPr>
          <p:spPr>
            <a:xfrm>
              <a:off x="3428102" y="4271752"/>
              <a:ext cx="94912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income</a:t>
              </a:r>
            </a:p>
          </p:txBody>
        </p:sp>
        <p:sp>
          <p:nvSpPr>
            <p:cNvPr id="7" name="TextBox 6">
              <a:extLst>
                <a:ext uri="{FF2B5EF4-FFF2-40B4-BE49-F238E27FC236}">
                  <a16:creationId xmlns:a16="http://schemas.microsoft.com/office/drawing/2014/main" id="{E94AE4F5-1D81-D24F-A83C-6A8435D0D0C1}"/>
                </a:ext>
              </a:extLst>
            </p:cNvPr>
            <p:cNvSpPr txBox="1"/>
            <p:nvPr/>
          </p:nvSpPr>
          <p:spPr>
            <a:xfrm>
              <a:off x="3591460" y="5089461"/>
              <a:ext cx="937547"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wealth</a:t>
              </a:r>
            </a:p>
          </p:txBody>
        </p:sp>
      </p:grpSp>
      <p:sp>
        <p:nvSpPr>
          <p:cNvPr id="8" name="TextBox 7">
            <a:extLst>
              <a:ext uri="{FF2B5EF4-FFF2-40B4-BE49-F238E27FC236}">
                <a16:creationId xmlns:a16="http://schemas.microsoft.com/office/drawing/2014/main" id="{FD8E33CC-8566-ED40-82E4-9E24311A6E59}"/>
              </a:ext>
            </a:extLst>
          </p:cNvPr>
          <p:cNvSpPr txBox="1"/>
          <p:nvPr/>
        </p:nvSpPr>
        <p:spPr>
          <a:xfrm>
            <a:off x="7143510" y="4164907"/>
            <a:ext cx="118061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health</a:t>
            </a:r>
          </a:p>
        </p:txBody>
      </p:sp>
      <p:sp>
        <p:nvSpPr>
          <p:cNvPr id="9" name="TextBox 8">
            <a:extLst>
              <a:ext uri="{FF2B5EF4-FFF2-40B4-BE49-F238E27FC236}">
                <a16:creationId xmlns:a16="http://schemas.microsoft.com/office/drawing/2014/main" id="{36B9A780-74B1-A844-BFAA-0C41FFA8D2B3}"/>
              </a:ext>
            </a:extLst>
          </p:cNvPr>
          <p:cNvSpPr txBox="1"/>
          <p:nvPr/>
        </p:nvSpPr>
        <p:spPr>
          <a:xfrm>
            <a:off x="628650" y="4176738"/>
            <a:ext cx="161683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race / ethnicity </a:t>
            </a:r>
          </a:p>
        </p:txBody>
      </p:sp>
      <p:cxnSp>
        <p:nvCxnSpPr>
          <p:cNvPr id="11" name="Straight Arrow Connector 10">
            <a:extLst>
              <a:ext uri="{FF2B5EF4-FFF2-40B4-BE49-F238E27FC236}">
                <a16:creationId xmlns:a16="http://schemas.microsoft.com/office/drawing/2014/main" id="{409EED1D-2EE6-EF46-A22F-5A3DC6A4DF32}"/>
              </a:ext>
            </a:extLst>
          </p:cNvPr>
          <p:cNvCxnSpPr>
            <a:stCxn id="9" idx="3"/>
            <a:endCxn id="4" idx="1"/>
          </p:cNvCxnSpPr>
          <p:nvPr/>
        </p:nvCxnSpPr>
        <p:spPr>
          <a:xfrm flipV="1">
            <a:off x="2245489" y="3564457"/>
            <a:ext cx="1169045" cy="796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A3720F8-71C3-ED4E-99ED-B97C6E090907}"/>
              </a:ext>
            </a:extLst>
          </p:cNvPr>
          <p:cNvCxnSpPr>
            <a:cxnSpLocks/>
            <a:stCxn id="9" idx="3"/>
            <a:endCxn id="5" idx="1"/>
          </p:cNvCxnSpPr>
          <p:nvPr/>
        </p:nvCxnSpPr>
        <p:spPr>
          <a:xfrm>
            <a:off x="2245489" y="4361404"/>
            <a:ext cx="1239398" cy="2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284BE9E-F3E1-2F47-8A19-7444E93ED226}"/>
              </a:ext>
            </a:extLst>
          </p:cNvPr>
          <p:cNvCxnSpPr>
            <a:cxnSpLocks/>
            <a:stCxn id="9" idx="3"/>
            <a:endCxn id="6" idx="1"/>
          </p:cNvCxnSpPr>
          <p:nvPr/>
        </p:nvCxnSpPr>
        <p:spPr>
          <a:xfrm>
            <a:off x="2245489" y="4361404"/>
            <a:ext cx="1471982" cy="847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1925D51-81AE-C441-8630-04E2AAA78BE5}"/>
              </a:ext>
            </a:extLst>
          </p:cNvPr>
          <p:cNvCxnSpPr>
            <a:cxnSpLocks/>
            <a:stCxn id="9" idx="3"/>
            <a:endCxn id="7" idx="1"/>
          </p:cNvCxnSpPr>
          <p:nvPr/>
        </p:nvCxnSpPr>
        <p:spPr>
          <a:xfrm>
            <a:off x="2245489" y="4361404"/>
            <a:ext cx="1635340" cy="1665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EDFEE76-6E8D-3B47-B31A-004243E9148C}"/>
              </a:ext>
            </a:extLst>
          </p:cNvPr>
          <p:cNvCxnSpPr>
            <a:cxnSpLocks/>
            <a:stCxn id="4" idx="3"/>
            <a:endCxn id="8" idx="1"/>
          </p:cNvCxnSpPr>
          <p:nvPr/>
        </p:nvCxnSpPr>
        <p:spPr>
          <a:xfrm>
            <a:off x="4595152" y="3564457"/>
            <a:ext cx="2548358" cy="785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F443800-1A9F-3345-8126-8C511D7CE9A7}"/>
              </a:ext>
            </a:extLst>
          </p:cNvPr>
          <p:cNvCxnSpPr>
            <a:cxnSpLocks/>
            <a:stCxn id="5" idx="3"/>
            <a:endCxn id="8" idx="1"/>
          </p:cNvCxnSpPr>
          <p:nvPr/>
        </p:nvCxnSpPr>
        <p:spPr>
          <a:xfrm flipV="1">
            <a:off x="4676173" y="4349573"/>
            <a:ext cx="2467337" cy="14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ABD3023-A31A-D247-8C90-4117D10F8BD6}"/>
              </a:ext>
            </a:extLst>
          </p:cNvPr>
          <p:cNvCxnSpPr>
            <a:cxnSpLocks/>
            <a:stCxn id="6" idx="3"/>
            <a:endCxn id="8" idx="1"/>
          </p:cNvCxnSpPr>
          <p:nvPr/>
        </p:nvCxnSpPr>
        <p:spPr>
          <a:xfrm flipV="1">
            <a:off x="4666594" y="4349573"/>
            <a:ext cx="2476916" cy="859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EC2388E-A007-9743-BB6E-4A4261551732}"/>
              </a:ext>
            </a:extLst>
          </p:cNvPr>
          <p:cNvCxnSpPr>
            <a:cxnSpLocks/>
            <a:stCxn id="7" idx="3"/>
            <a:endCxn id="8" idx="1"/>
          </p:cNvCxnSpPr>
          <p:nvPr/>
        </p:nvCxnSpPr>
        <p:spPr>
          <a:xfrm flipV="1">
            <a:off x="4818376" y="4349573"/>
            <a:ext cx="2325134" cy="16768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8D90FB1E-57A2-3C46-8267-D804311399E6}"/>
              </a:ext>
            </a:extLst>
          </p:cNvPr>
          <p:cNvCxnSpPr>
            <a:cxnSpLocks/>
            <a:stCxn id="9" idx="0"/>
            <a:endCxn id="8" idx="0"/>
          </p:cNvCxnSpPr>
          <p:nvPr/>
        </p:nvCxnSpPr>
        <p:spPr>
          <a:xfrm rot="5400000" flipH="1" flipV="1">
            <a:off x="4579529" y="1022449"/>
            <a:ext cx="11831" cy="6296749"/>
          </a:xfrm>
          <a:prstGeom prst="curvedConnector3">
            <a:avLst>
              <a:gd name="adj1" fmla="val 147620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0CA0B07-2FCF-6B4D-A91C-50F740316A14}"/>
              </a:ext>
            </a:extLst>
          </p:cNvPr>
          <p:cNvCxnSpPr>
            <a:stCxn id="4" idx="2"/>
            <a:endCxn id="5" idx="0"/>
          </p:cNvCxnSpPr>
          <p:nvPr/>
        </p:nvCxnSpPr>
        <p:spPr>
          <a:xfrm>
            <a:off x="4004843" y="3749123"/>
            <a:ext cx="75687" cy="430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368E9D8-1594-FF4B-90F1-B41770BFAD43}"/>
              </a:ext>
            </a:extLst>
          </p:cNvPr>
          <p:cNvCxnSpPr>
            <a:stCxn id="5" idx="2"/>
            <a:endCxn id="6" idx="0"/>
          </p:cNvCxnSpPr>
          <p:nvPr/>
        </p:nvCxnSpPr>
        <p:spPr>
          <a:xfrm>
            <a:off x="4080530" y="4548650"/>
            <a:ext cx="111503" cy="47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98811A5-2600-AF44-848E-D704F040CA98}"/>
              </a:ext>
            </a:extLst>
          </p:cNvPr>
          <p:cNvCxnSpPr>
            <a:stCxn id="6" idx="2"/>
            <a:endCxn id="7" idx="0"/>
          </p:cNvCxnSpPr>
          <p:nvPr/>
        </p:nvCxnSpPr>
        <p:spPr>
          <a:xfrm>
            <a:off x="4192033" y="5393422"/>
            <a:ext cx="157570" cy="4483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13A6920F-8E89-804C-A6ED-F2A175357380}"/>
              </a:ext>
            </a:extLst>
          </p:cNvPr>
          <p:cNvSpPr txBox="1">
            <a:spLocks/>
          </p:cNvSpPr>
          <p:nvPr/>
        </p:nvSpPr>
        <p:spPr>
          <a:xfrm>
            <a:off x="188258" y="238696"/>
            <a:ext cx="8565777" cy="16488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oudy Old Style" panose="02020502050305020303" pitchFamily="18" charset="77"/>
                <a:ea typeface="+mj-ea"/>
                <a:cs typeface="+mj-cs"/>
              </a:defRPr>
            </a:lvl1pPr>
          </a:lstStyle>
          <a:p>
            <a:r>
              <a:rPr lang="en-US"/>
              <a:t>Why adjust for SES when examining racial disparities? </a:t>
            </a:r>
            <a:endParaRPr lang="en-US" dirty="0"/>
          </a:p>
        </p:txBody>
      </p:sp>
    </p:spTree>
    <p:extLst>
      <p:ext uri="{BB962C8B-B14F-4D97-AF65-F5344CB8AC3E}">
        <p14:creationId xmlns:p14="http://schemas.microsoft.com/office/powerpoint/2010/main" val="30339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DD0069E7-EE05-F347-A40F-47650D665750}"/>
              </a:ext>
            </a:extLst>
          </p:cNvPr>
          <p:cNvGrpSpPr/>
          <p:nvPr/>
        </p:nvGrpSpPr>
        <p:grpSpPr>
          <a:xfrm>
            <a:off x="3414534" y="3379791"/>
            <a:ext cx="1403842" cy="2831340"/>
            <a:chOff x="3125165" y="2627453"/>
            <a:chExt cx="1403842" cy="2831340"/>
          </a:xfrm>
        </p:grpSpPr>
        <p:sp>
          <p:nvSpPr>
            <p:cNvPr id="28" name="TextBox 27">
              <a:extLst>
                <a:ext uri="{FF2B5EF4-FFF2-40B4-BE49-F238E27FC236}">
                  <a16:creationId xmlns:a16="http://schemas.microsoft.com/office/drawing/2014/main" id="{10AC69DF-6F7F-CA4E-BBA2-E322F2679A49}"/>
                </a:ext>
              </a:extLst>
            </p:cNvPr>
            <p:cNvSpPr txBox="1"/>
            <p:nvPr/>
          </p:nvSpPr>
          <p:spPr>
            <a:xfrm>
              <a:off x="3125165" y="2627453"/>
              <a:ext cx="118061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29" name="TextBox 28">
              <a:extLst>
                <a:ext uri="{FF2B5EF4-FFF2-40B4-BE49-F238E27FC236}">
                  <a16:creationId xmlns:a16="http://schemas.microsoft.com/office/drawing/2014/main" id="{D4E3C9F4-961C-FD46-88B0-BDDD7C02B5D3}"/>
                </a:ext>
              </a:extLst>
            </p:cNvPr>
            <p:cNvSpPr txBox="1"/>
            <p:nvPr/>
          </p:nvSpPr>
          <p:spPr>
            <a:xfrm>
              <a:off x="3195518" y="3426980"/>
              <a:ext cx="1191286"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occupation</a:t>
              </a:r>
            </a:p>
          </p:txBody>
        </p:sp>
        <p:sp>
          <p:nvSpPr>
            <p:cNvPr id="30" name="TextBox 29">
              <a:extLst>
                <a:ext uri="{FF2B5EF4-FFF2-40B4-BE49-F238E27FC236}">
                  <a16:creationId xmlns:a16="http://schemas.microsoft.com/office/drawing/2014/main" id="{5717A499-5874-7D43-ABC8-081D3D5387F8}"/>
                </a:ext>
              </a:extLst>
            </p:cNvPr>
            <p:cNvSpPr txBox="1"/>
            <p:nvPr/>
          </p:nvSpPr>
          <p:spPr>
            <a:xfrm>
              <a:off x="3428102" y="4271752"/>
              <a:ext cx="94912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income</a:t>
              </a:r>
            </a:p>
          </p:txBody>
        </p:sp>
        <p:sp>
          <p:nvSpPr>
            <p:cNvPr id="31" name="TextBox 30">
              <a:extLst>
                <a:ext uri="{FF2B5EF4-FFF2-40B4-BE49-F238E27FC236}">
                  <a16:creationId xmlns:a16="http://schemas.microsoft.com/office/drawing/2014/main" id="{532F0DC3-2FAF-7A4D-9939-AE7CFDBCEF34}"/>
                </a:ext>
              </a:extLst>
            </p:cNvPr>
            <p:cNvSpPr txBox="1"/>
            <p:nvPr/>
          </p:nvSpPr>
          <p:spPr>
            <a:xfrm>
              <a:off x="3591460" y="5089461"/>
              <a:ext cx="937547"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wealth</a:t>
              </a:r>
            </a:p>
          </p:txBody>
        </p:sp>
      </p:grpSp>
      <p:sp>
        <p:nvSpPr>
          <p:cNvPr id="32" name="TextBox 31">
            <a:extLst>
              <a:ext uri="{FF2B5EF4-FFF2-40B4-BE49-F238E27FC236}">
                <a16:creationId xmlns:a16="http://schemas.microsoft.com/office/drawing/2014/main" id="{C9852167-7269-CF40-B226-73BE6915A0DA}"/>
              </a:ext>
            </a:extLst>
          </p:cNvPr>
          <p:cNvSpPr txBox="1"/>
          <p:nvPr/>
        </p:nvSpPr>
        <p:spPr>
          <a:xfrm>
            <a:off x="7143510" y="4164907"/>
            <a:ext cx="101293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health</a:t>
            </a:r>
          </a:p>
        </p:txBody>
      </p:sp>
      <p:sp>
        <p:nvSpPr>
          <p:cNvPr id="33" name="TextBox 32">
            <a:extLst>
              <a:ext uri="{FF2B5EF4-FFF2-40B4-BE49-F238E27FC236}">
                <a16:creationId xmlns:a16="http://schemas.microsoft.com/office/drawing/2014/main" id="{DB37051F-D197-4C46-BA14-60D014665CEC}"/>
              </a:ext>
            </a:extLst>
          </p:cNvPr>
          <p:cNvSpPr txBox="1"/>
          <p:nvPr/>
        </p:nvSpPr>
        <p:spPr>
          <a:xfrm>
            <a:off x="628650" y="4176738"/>
            <a:ext cx="161683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race / ethnicity </a:t>
            </a:r>
          </a:p>
        </p:txBody>
      </p:sp>
      <p:cxnSp>
        <p:nvCxnSpPr>
          <p:cNvPr id="35" name="Straight Arrow Connector 34">
            <a:extLst>
              <a:ext uri="{FF2B5EF4-FFF2-40B4-BE49-F238E27FC236}">
                <a16:creationId xmlns:a16="http://schemas.microsoft.com/office/drawing/2014/main" id="{34EDD3A7-2642-9F46-8E32-854900ADDEA3}"/>
              </a:ext>
            </a:extLst>
          </p:cNvPr>
          <p:cNvCxnSpPr>
            <a:stCxn id="33" idx="3"/>
            <a:endCxn id="28" idx="1"/>
          </p:cNvCxnSpPr>
          <p:nvPr/>
        </p:nvCxnSpPr>
        <p:spPr>
          <a:xfrm flipV="1">
            <a:off x="2245489" y="3564457"/>
            <a:ext cx="1169045" cy="79694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B6CA874-B7C3-6042-8241-46E80C66F357}"/>
              </a:ext>
            </a:extLst>
          </p:cNvPr>
          <p:cNvCxnSpPr>
            <a:cxnSpLocks/>
            <a:stCxn id="33" idx="3"/>
            <a:endCxn id="29" idx="1"/>
          </p:cNvCxnSpPr>
          <p:nvPr/>
        </p:nvCxnSpPr>
        <p:spPr>
          <a:xfrm>
            <a:off x="2245489" y="4361404"/>
            <a:ext cx="1239398" cy="258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20C8309-AE37-0A4C-BC39-78517C1AC378}"/>
              </a:ext>
            </a:extLst>
          </p:cNvPr>
          <p:cNvCxnSpPr>
            <a:cxnSpLocks/>
            <a:stCxn id="33" idx="3"/>
            <a:endCxn id="30" idx="1"/>
          </p:cNvCxnSpPr>
          <p:nvPr/>
        </p:nvCxnSpPr>
        <p:spPr>
          <a:xfrm>
            <a:off x="2245489" y="4361404"/>
            <a:ext cx="1471982" cy="84735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86C5A3F-5FA9-624E-8E5A-96DFB8E49E9F}"/>
              </a:ext>
            </a:extLst>
          </p:cNvPr>
          <p:cNvCxnSpPr>
            <a:cxnSpLocks/>
            <a:stCxn id="33" idx="3"/>
            <a:endCxn id="31" idx="1"/>
          </p:cNvCxnSpPr>
          <p:nvPr/>
        </p:nvCxnSpPr>
        <p:spPr>
          <a:xfrm>
            <a:off x="2245489" y="4361404"/>
            <a:ext cx="1635340" cy="166506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8DD5C58-C6EB-1145-A450-4D5D5D208568}"/>
              </a:ext>
            </a:extLst>
          </p:cNvPr>
          <p:cNvCxnSpPr>
            <a:cxnSpLocks/>
            <a:stCxn id="28" idx="3"/>
            <a:endCxn id="32" idx="1"/>
          </p:cNvCxnSpPr>
          <p:nvPr/>
        </p:nvCxnSpPr>
        <p:spPr>
          <a:xfrm>
            <a:off x="4595152" y="3564457"/>
            <a:ext cx="2548358" cy="78511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477D034-8162-0044-9C76-FB39AFBAE3E1}"/>
              </a:ext>
            </a:extLst>
          </p:cNvPr>
          <p:cNvCxnSpPr>
            <a:cxnSpLocks/>
            <a:stCxn id="29" idx="3"/>
            <a:endCxn id="32" idx="1"/>
          </p:cNvCxnSpPr>
          <p:nvPr/>
        </p:nvCxnSpPr>
        <p:spPr>
          <a:xfrm flipV="1">
            <a:off x="4676173" y="4349573"/>
            <a:ext cx="2467337" cy="1441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02C5B39-8173-1840-A79E-2B862E83DD20}"/>
              </a:ext>
            </a:extLst>
          </p:cNvPr>
          <p:cNvCxnSpPr>
            <a:cxnSpLocks/>
            <a:stCxn id="30" idx="3"/>
            <a:endCxn id="32" idx="1"/>
          </p:cNvCxnSpPr>
          <p:nvPr/>
        </p:nvCxnSpPr>
        <p:spPr>
          <a:xfrm flipV="1">
            <a:off x="4666594" y="4349573"/>
            <a:ext cx="2476916" cy="859183"/>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4E6F58C-259B-064C-A39C-F3C9755FFD52}"/>
              </a:ext>
            </a:extLst>
          </p:cNvPr>
          <p:cNvCxnSpPr>
            <a:cxnSpLocks/>
            <a:stCxn id="31" idx="3"/>
            <a:endCxn id="32" idx="1"/>
          </p:cNvCxnSpPr>
          <p:nvPr/>
        </p:nvCxnSpPr>
        <p:spPr>
          <a:xfrm flipV="1">
            <a:off x="4818376" y="4349573"/>
            <a:ext cx="2325134" cy="167689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65EC1833-5F0D-5D47-8EE8-48A3CB431C38}"/>
              </a:ext>
            </a:extLst>
          </p:cNvPr>
          <p:cNvCxnSpPr>
            <a:cxnSpLocks/>
            <a:stCxn id="33" idx="0"/>
            <a:endCxn id="32" idx="0"/>
          </p:cNvCxnSpPr>
          <p:nvPr/>
        </p:nvCxnSpPr>
        <p:spPr>
          <a:xfrm rot="5400000" flipH="1" flipV="1">
            <a:off x="4537609" y="1064369"/>
            <a:ext cx="11831" cy="6212909"/>
          </a:xfrm>
          <a:prstGeom prst="curvedConnector3">
            <a:avLst>
              <a:gd name="adj1" fmla="val 16356344"/>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D629F70-CAFC-9149-B151-51C9CD544A17}"/>
              </a:ext>
            </a:extLst>
          </p:cNvPr>
          <p:cNvCxnSpPr>
            <a:stCxn id="28" idx="2"/>
            <a:endCxn id="29" idx="0"/>
          </p:cNvCxnSpPr>
          <p:nvPr/>
        </p:nvCxnSpPr>
        <p:spPr>
          <a:xfrm>
            <a:off x="4004843" y="3749123"/>
            <a:ext cx="75687" cy="43019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60AF187-59EA-154F-845D-3283A89BFE40}"/>
              </a:ext>
            </a:extLst>
          </p:cNvPr>
          <p:cNvCxnSpPr>
            <a:stCxn id="29" idx="2"/>
            <a:endCxn id="30" idx="0"/>
          </p:cNvCxnSpPr>
          <p:nvPr/>
        </p:nvCxnSpPr>
        <p:spPr>
          <a:xfrm>
            <a:off x="4080530" y="4548650"/>
            <a:ext cx="111503" cy="47544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7B017A2-D2B1-754C-A05E-6442BB8FE127}"/>
              </a:ext>
            </a:extLst>
          </p:cNvPr>
          <p:cNvCxnSpPr>
            <a:stCxn id="30" idx="2"/>
            <a:endCxn id="31" idx="0"/>
          </p:cNvCxnSpPr>
          <p:nvPr/>
        </p:nvCxnSpPr>
        <p:spPr>
          <a:xfrm>
            <a:off x="4192033" y="5393422"/>
            <a:ext cx="157570" cy="44837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1341B4A-FD71-5A49-B6A1-2E5AC313FC87}"/>
              </a:ext>
            </a:extLst>
          </p:cNvPr>
          <p:cNvCxnSpPr>
            <a:cxnSpLocks/>
            <a:stCxn id="33" idx="0"/>
            <a:endCxn id="47" idx="1"/>
          </p:cNvCxnSpPr>
          <p:nvPr/>
        </p:nvCxnSpPr>
        <p:spPr>
          <a:xfrm flipV="1">
            <a:off x="1437070" y="3045559"/>
            <a:ext cx="2133227" cy="11311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3DEA15F-D9DA-1648-87B1-BE778DE928C2}"/>
              </a:ext>
            </a:extLst>
          </p:cNvPr>
          <p:cNvSpPr txBox="1"/>
          <p:nvPr/>
        </p:nvSpPr>
        <p:spPr>
          <a:xfrm>
            <a:off x="3570297" y="2860893"/>
            <a:ext cx="944777"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racism</a:t>
            </a:r>
          </a:p>
        </p:txBody>
      </p:sp>
      <p:cxnSp>
        <p:nvCxnSpPr>
          <p:cNvPr id="18" name="Straight Arrow Connector 17">
            <a:extLst>
              <a:ext uri="{FF2B5EF4-FFF2-40B4-BE49-F238E27FC236}">
                <a16:creationId xmlns:a16="http://schemas.microsoft.com/office/drawing/2014/main" id="{2767B520-6ABB-3F44-9217-CC50ADFCAD4F}"/>
              </a:ext>
            </a:extLst>
          </p:cNvPr>
          <p:cNvCxnSpPr>
            <a:cxnSpLocks/>
            <a:endCxn id="32" idx="1"/>
          </p:cNvCxnSpPr>
          <p:nvPr/>
        </p:nvCxnSpPr>
        <p:spPr>
          <a:xfrm>
            <a:off x="4570623" y="3045559"/>
            <a:ext cx="2572887" cy="13040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CCF40E11-59F4-0A47-A357-103B2EEA69B3}"/>
              </a:ext>
            </a:extLst>
          </p:cNvPr>
          <p:cNvSpPr>
            <a:spLocks noGrp="1"/>
          </p:cNvSpPr>
          <p:nvPr>
            <p:ph type="title"/>
          </p:nvPr>
        </p:nvSpPr>
        <p:spPr>
          <a:xfrm>
            <a:off x="336550" y="365125"/>
            <a:ext cx="8497888" cy="1649413"/>
          </a:xfrm>
        </p:spPr>
        <p:txBody>
          <a:bodyPr>
            <a:normAutofit fontScale="90000"/>
          </a:bodyPr>
          <a:lstStyle/>
          <a:p>
            <a:r>
              <a:rPr lang="en-US" dirty="0"/>
              <a:t>Measurement of racism reduces possibility disparities misinterpreted as genetic / biologic rather than social </a:t>
            </a:r>
          </a:p>
        </p:txBody>
      </p:sp>
    </p:spTree>
    <p:extLst>
      <p:ext uri="{BB962C8B-B14F-4D97-AF65-F5344CB8AC3E}">
        <p14:creationId xmlns:p14="http://schemas.microsoft.com/office/powerpoint/2010/main" val="1210603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06101-96A2-5B44-900E-D859C64C42BC}"/>
              </a:ext>
            </a:extLst>
          </p:cNvPr>
          <p:cNvSpPr>
            <a:spLocks noGrp="1"/>
          </p:cNvSpPr>
          <p:nvPr>
            <p:ph type="title"/>
          </p:nvPr>
        </p:nvSpPr>
        <p:spPr/>
        <p:txBody>
          <a:bodyPr/>
          <a:lstStyle/>
          <a:p>
            <a:r>
              <a:rPr lang="en-US" dirty="0">
                <a:latin typeface="Goudy Old Style" panose="02020502050305020303" pitchFamily="18" charset="77"/>
              </a:rPr>
              <a:t>Effect Modification</a:t>
            </a:r>
          </a:p>
        </p:txBody>
      </p:sp>
    </p:spTree>
    <p:extLst>
      <p:ext uri="{BB962C8B-B14F-4D97-AF65-F5344CB8AC3E}">
        <p14:creationId xmlns:p14="http://schemas.microsoft.com/office/powerpoint/2010/main" val="369928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9B2A9-0656-3F45-8167-B32978C1B1A7}"/>
              </a:ext>
            </a:extLst>
          </p:cNvPr>
          <p:cNvSpPr>
            <a:spLocks noGrp="1"/>
          </p:cNvSpPr>
          <p:nvPr>
            <p:ph type="title"/>
          </p:nvPr>
        </p:nvSpPr>
        <p:spPr/>
        <p:txBody>
          <a:bodyPr/>
          <a:lstStyle/>
          <a:p>
            <a:r>
              <a:rPr lang="en-US" dirty="0"/>
              <a:t>Effect modification is critical for health disparities research!! </a:t>
            </a:r>
          </a:p>
        </p:txBody>
      </p:sp>
      <p:sp>
        <p:nvSpPr>
          <p:cNvPr id="3" name="Content Placeholder 2">
            <a:extLst>
              <a:ext uri="{FF2B5EF4-FFF2-40B4-BE49-F238E27FC236}">
                <a16:creationId xmlns:a16="http://schemas.microsoft.com/office/drawing/2014/main" id="{239EB38D-A059-E84B-85BB-966CB467C26F}"/>
              </a:ext>
            </a:extLst>
          </p:cNvPr>
          <p:cNvSpPr>
            <a:spLocks noGrp="1"/>
          </p:cNvSpPr>
          <p:nvPr>
            <p:ph idx="1"/>
          </p:nvPr>
        </p:nvSpPr>
        <p:spPr>
          <a:xfrm>
            <a:off x="628649" y="1825625"/>
            <a:ext cx="8303315" cy="4351338"/>
          </a:xfrm>
        </p:spPr>
        <p:txBody>
          <a:bodyPr>
            <a:normAutofit fontScale="92500"/>
          </a:bodyPr>
          <a:lstStyle/>
          <a:p>
            <a:pPr marL="0" indent="0">
              <a:buNone/>
            </a:pPr>
            <a:r>
              <a:rPr lang="en-US" dirty="0"/>
              <a:t>In order for health disparities to be reduced by an intervention applied equally to both groups, there </a:t>
            </a:r>
            <a:r>
              <a:rPr lang="en-US" b="1" dirty="0">
                <a:solidFill>
                  <a:schemeClr val="accent1"/>
                </a:solidFill>
              </a:rPr>
              <a:t>must</a:t>
            </a:r>
            <a:r>
              <a:rPr lang="en-US" dirty="0"/>
              <a:t> be effect modification – that is, the </a:t>
            </a:r>
            <a:r>
              <a:rPr lang="en-US" b="1" dirty="0">
                <a:solidFill>
                  <a:schemeClr val="accent1"/>
                </a:solidFill>
              </a:rPr>
              <a:t>socially vulnerable </a:t>
            </a:r>
            <a:r>
              <a:rPr lang="en-US" dirty="0"/>
              <a:t>group must improve </a:t>
            </a:r>
            <a:r>
              <a:rPr lang="en-US" b="1" dirty="0">
                <a:solidFill>
                  <a:schemeClr val="accent1"/>
                </a:solidFill>
              </a:rPr>
              <a:t>more than</a:t>
            </a:r>
            <a:r>
              <a:rPr lang="en-US" dirty="0"/>
              <a:t> the </a:t>
            </a:r>
            <a:r>
              <a:rPr lang="en-US" b="1" dirty="0">
                <a:solidFill>
                  <a:schemeClr val="accent1"/>
                </a:solidFill>
              </a:rPr>
              <a:t>socially advantaged </a:t>
            </a:r>
            <a:r>
              <a:rPr lang="en-US" dirty="0"/>
              <a:t>group as a result of the intervention</a:t>
            </a:r>
          </a:p>
          <a:p>
            <a:pPr marL="0" indent="0">
              <a:buNone/>
            </a:pPr>
            <a:endParaRPr lang="en-US" dirty="0"/>
          </a:p>
          <a:p>
            <a:pPr marL="0" indent="0">
              <a:buNone/>
            </a:pPr>
            <a:r>
              <a:rPr lang="en-US" dirty="0"/>
              <a:t>Effect modification is used interchangeably with other terms: </a:t>
            </a:r>
          </a:p>
          <a:p>
            <a:pPr marL="0" indent="0">
              <a:buNone/>
            </a:pPr>
            <a:r>
              <a:rPr lang="en-US" dirty="0"/>
              <a:t>	Heterogenous treatment effects</a:t>
            </a:r>
          </a:p>
          <a:p>
            <a:pPr marL="0" indent="0">
              <a:buNone/>
            </a:pPr>
            <a:r>
              <a:rPr lang="en-US" dirty="0"/>
              <a:t>	Interactions</a:t>
            </a:r>
          </a:p>
          <a:p>
            <a:pPr marL="0" indent="0">
              <a:buNone/>
            </a:pPr>
            <a:r>
              <a:rPr lang="en-US" dirty="0"/>
              <a:t>	Differential returns </a:t>
            </a:r>
          </a:p>
        </p:txBody>
      </p:sp>
    </p:spTree>
    <p:extLst>
      <p:ext uri="{BB962C8B-B14F-4D97-AF65-F5344CB8AC3E}">
        <p14:creationId xmlns:p14="http://schemas.microsoft.com/office/powerpoint/2010/main" val="2863714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91827-0B0E-7D4D-9C8D-73E229030B74}"/>
              </a:ext>
            </a:extLst>
          </p:cNvPr>
          <p:cNvSpPr>
            <a:spLocks noGrp="1"/>
          </p:cNvSpPr>
          <p:nvPr>
            <p:ph type="title"/>
          </p:nvPr>
        </p:nvSpPr>
        <p:spPr/>
        <p:txBody>
          <a:bodyPr/>
          <a:lstStyle/>
          <a:p>
            <a:r>
              <a:rPr lang="en-US" dirty="0"/>
              <a:t>Confounding</a:t>
            </a:r>
          </a:p>
        </p:txBody>
      </p:sp>
      <p:sp>
        <p:nvSpPr>
          <p:cNvPr id="3" name="Content Placeholder 2">
            <a:extLst>
              <a:ext uri="{FF2B5EF4-FFF2-40B4-BE49-F238E27FC236}">
                <a16:creationId xmlns:a16="http://schemas.microsoft.com/office/drawing/2014/main" id="{0246F740-2AB7-7D4F-8587-16DD59245C6E}"/>
              </a:ext>
            </a:extLst>
          </p:cNvPr>
          <p:cNvSpPr>
            <a:spLocks noGrp="1"/>
          </p:cNvSpPr>
          <p:nvPr>
            <p:ph idx="1"/>
          </p:nvPr>
        </p:nvSpPr>
        <p:spPr>
          <a:xfrm>
            <a:off x="628650" y="1698900"/>
            <a:ext cx="8197298" cy="1865608"/>
          </a:xfrm>
        </p:spPr>
        <p:txBody>
          <a:bodyPr>
            <a:normAutofit fontScale="92500" lnSpcReduction="20000"/>
          </a:bodyPr>
          <a:lstStyle/>
          <a:p>
            <a:pPr marL="0" indent="0">
              <a:buNone/>
            </a:pPr>
            <a:r>
              <a:rPr lang="en-US" dirty="0"/>
              <a:t>Confounding bias occurs when there is a </a:t>
            </a:r>
            <a:r>
              <a:rPr lang="en-US" b="1" dirty="0">
                <a:solidFill>
                  <a:schemeClr val="accent1"/>
                </a:solidFill>
              </a:rPr>
              <a:t>common (shared) prior cause </a:t>
            </a:r>
            <a:r>
              <a:rPr lang="en-US" dirty="0"/>
              <a:t>of </a:t>
            </a:r>
            <a:r>
              <a:rPr lang="en-US" b="1" dirty="0">
                <a:solidFill>
                  <a:schemeClr val="accent1"/>
                </a:solidFill>
              </a:rPr>
              <a:t>both</a:t>
            </a:r>
            <a:r>
              <a:rPr lang="en-US" dirty="0"/>
              <a:t> the exposure and the outcome. </a:t>
            </a:r>
          </a:p>
          <a:p>
            <a:pPr marL="0" indent="0">
              <a:buNone/>
            </a:pPr>
            <a:endParaRPr lang="en-US" dirty="0"/>
          </a:p>
          <a:p>
            <a:pPr marL="0" indent="0">
              <a:buNone/>
            </a:pPr>
            <a:r>
              <a:rPr lang="en-US" dirty="0"/>
              <a:t>Accounting for confounders is important for getting </a:t>
            </a:r>
            <a:r>
              <a:rPr lang="en-US" b="1" dirty="0">
                <a:solidFill>
                  <a:schemeClr val="accent1"/>
                </a:solidFill>
              </a:rPr>
              <a:t>unbiased </a:t>
            </a:r>
            <a:r>
              <a:rPr lang="en-US" dirty="0"/>
              <a:t>effect estimates</a:t>
            </a:r>
          </a:p>
        </p:txBody>
      </p:sp>
      <p:grpSp>
        <p:nvGrpSpPr>
          <p:cNvPr id="16" name="Group 15">
            <a:extLst>
              <a:ext uri="{FF2B5EF4-FFF2-40B4-BE49-F238E27FC236}">
                <a16:creationId xmlns:a16="http://schemas.microsoft.com/office/drawing/2014/main" id="{0EA2DB8C-EA57-2043-B1DA-19E9301499F6}"/>
              </a:ext>
            </a:extLst>
          </p:cNvPr>
          <p:cNvGrpSpPr/>
          <p:nvPr/>
        </p:nvGrpSpPr>
        <p:grpSpPr>
          <a:xfrm>
            <a:off x="628650" y="3679926"/>
            <a:ext cx="6442362" cy="1989859"/>
            <a:chOff x="929367" y="3085423"/>
            <a:chExt cx="6442362" cy="1989859"/>
          </a:xfrm>
        </p:grpSpPr>
        <p:sp>
          <p:nvSpPr>
            <p:cNvPr id="4" name="TextBox 3">
              <a:extLst>
                <a:ext uri="{FF2B5EF4-FFF2-40B4-BE49-F238E27FC236}">
                  <a16:creationId xmlns:a16="http://schemas.microsoft.com/office/drawing/2014/main" id="{6269E2E4-6D01-8643-B0E0-F3CF6250C52D}"/>
                </a:ext>
              </a:extLst>
            </p:cNvPr>
            <p:cNvSpPr txBox="1"/>
            <p:nvPr/>
          </p:nvSpPr>
          <p:spPr>
            <a:xfrm>
              <a:off x="2481075" y="3293171"/>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5" name="TextBox 4">
              <a:extLst>
                <a:ext uri="{FF2B5EF4-FFF2-40B4-BE49-F238E27FC236}">
                  <a16:creationId xmlns:a16="http://schemas.microsoft.com/office/drawing/2014/main" id="{F2E845EE-4A87-9B42-BF7B-BB9A86F8E5AF}"/>
                </a:ext>
              </a:extLst>
            </p:cNvPr>
            <p:cNvSpPr txBox="1"/>
            <p:nvPr/>
          </p:nvSpPr>
          <p:spPr>
            <a:xfrm>
              <a:off x="5755366" y="3293171"/>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21481F40-6B69-B348-8972-4F2219757376}"/>
                </a:ext>
              </a:extLst>
            </p:cNvPr>
            <p:cNvSpPr txBox="1"/>
            <p:nvPr/>
          </p:nvSpPr>
          <p:spPr>
            <a:xfrm>
              <a:off x="929367" y="4428951"/>
              <a:ext cx="1616363"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8" name="Straight Arrow Connector 7">
              <a:extLst>
                <a:ext uri="{FF2B5EF4-FFF2-40B4-BE49-F238E27FC236}">
                  <a16:creationId xmlns:a16="http://schemas.microsoft.com/office/drawing/2014/main" id="{06C403E0-8CC6-6E4C-B7A0-8F22012D1A06}"/>
                </a:ext>
              </a:extLst>
            </p:cNvPr>
            <p:cNvCxnSpPr>
              <a:stCxn id="6" idx="0"/>
              <a:endCxn id="4" idx="2"/>
            </p:cNvCxnSpPr>
            <p:nvPr/>
          </p:nvCxnSpPr>
          <p:spPr>
            <a:xfrm flipV="1">
              <a:off x="1737549" y="3662503"/>
              <a:ext cx="1551708" cy="76644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4C96914-BFD0-8442-B458-A074EF79616A}"/>
                </a:ext>
              </a:extLst>
            </p:cNvPr>
            <p:cNvCxnSpPr>
              <a:stCxn id="6" idx="3"/>
              <a:endCxn id="5" idx="2"/>
            </p:cNvCxnSpPr>
            <p:nvPr/>
          </p:nvCxnSpPr>
          <p:spPr>
            <a:xfrm flipV="1">
              <a:off x="2545730" y="3662503"/>
              <a:ext cx="4017818" cy="108961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1E0701D-2E86-8048-AE0B-2B54DE47F5BF}"/>
                </a:ext>
              </a:extLst>
            </p:cNvPr>
            <p:cNvCxnSpPr>
              <a:stCxn id="4" idx="3"/>
              <a:endCxn id="5" idx="1"/>
            </p:cNvCxnSpPr>
            <p:nvPr/>
          </p:nvCxnSpPr>
          <p:spPr>
            <a:xfrm>
              <a:off x="4097438" y="3477837"/>
              <a:ext cx="1657928" cy="0"/>
            </a:xfrm>
            <a:prstGeom prst="straightConnector1">
              <a:avLst/>
            </a:prstGeom>
            <a:ln>
              <a:solidFill>
                <a:schemeClr val="tx1">
                  <a:lumMod val="75000"/>
                  <a:lumOff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01C0A69-BEDA-0E44-B5D9-C6CFE4E8D390}"/>
                </a:ext>
              </a:extLst>
            </p:cNvPr>
            <p:cNvSpPr txBox="1"/>
            <p:nvPr/>
          </p:nvSpPr>
          <p:spPr>
            <a:xfrm>
              <a:off x="4665971" y="3085423"/>
              <a:ext cx="520861" cy="369332"/>
            </a:xfrm>
            <a:prstGeom prst="rect">
              <a:avLst/>
            </a:prstGeom>
            <a:noFill/>
            <a:ln>
              <a:noFill/>
            </a:ln>
          </p:spPr>
          <p:txBody>
            <a:bodyPr wrap="square" rtlCol="0">
              <a:spAutoFit/>
            </a:bodyPr>
            <a:lstStyle/>
            <a:p>
              <a:pPr algn="ctr"/>
              <a:r>
                <a:rPr lang="en-US"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FF287C7-E8B2-144D-8241-B958126B336F}"/>
                  </a:ext>
                </a:extLst>
              </p:cNvPr>
              <p:cNvSpPr txBox="1"/>
              <p:nvPr/>
            </p:nvSpPr>
            <p:spPr>
              <a:xfrm>
                <a:off x="2591912" y="5669785"/>
                <a:ext cx="63841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𝑐𝑜𝑔𝑛𝑖𝑡𝑖𝑜𝑛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𝑚𝑜𝑡h𝑒</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m:t>
                              </m:r>
                            </m:sup>
                          </m:sSup>
                          <m:r>
                            <a:rPr lang="en-US" b="0" i="1" smtClean="0">
                              <a:latin typeface="Cambria Math" panose="02040503050406030204" pitchFamily="18" charset="0"/>
                            </a:rPr>
                            <m:t>𝑠</m:t>
                          </m:r>
                          <m:r>
                            <a:rPr lang="en-US" b="0" i="1" smtClean="0">
                              <a:latin typeface="Cambria Math" panose="02040503050406030204" pitchFamily="18" charset="0"/>
                            </a:rPr>
                            <m:t> </m:t>
                          </m:r>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𝑒𝑑𝑢𝑐𝑎𝑡𝑖𝑜𝑛</m:t>
                      </m:r>
                      <m:r>
                        <a:rPr lang="en-US" b="0" i="1" smtClean="0">
                          <a:latin typeface="Cambria Math" panose="02040503050406030204" pitchFamily="18" charset="0"/>
                        </a:rPr>
                        <m:t>)</m:t>
                      </m:r>
                    </m:oMath>
                  </m:oMathPara>
                </a14:m>
                <a:endParaRPr lang="en-US" dirty="0"/>
              </a:p>
            </p:txBody>
          </p:sp>
        </mc:Choice>
        <mc:Fallback xmlns="">
          <p:sp>
            <p:nvSpPr>
              <p:cNvPr id="14" name="TextBox 13">
                <a:extLst>
                  <a:ext uri="{FF2B5EF4-FFF2-40B4-BE49-F238E27FC236}">
                    <a16:creationId xmlns:a16="http://schemas.microsoft.com/office/drawing/2014/main" id="{BFF287C7-E8B2-144D-8241-B958126B336F}"/>
                  </a:ext>
                </a:extLst>
              </p:cNvPr>
              <p:cNvSpPr txBox="1">
                <a:spLocks noRot="1" noChangeAspect="1" noMove="1" noResize="1" noEditPoints="1" noAdjustHandles="1" noChangeArrowheads="1" noChangeShapeType="1" noTextEdit="1"/>
              </p:cNvSpPr>
              <p:nvPr/>
            </p:nvSpPr>
            <p:spPr>
              <a:xfrm>
                <a:off x="2591912" y="5669785"/>
                <a:ext cx="6384120" cy="276999"/>
              </a:xfrm>
              <a:prstGeom prst="rect">
                <a:avLst/>
              </a:prstGeom>
              <a:blipFill>
                <a:blip r:embed="rId3"/>
                <a:stretch>
                  <a:fillRect l="-398" t="-4348" r="-596"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62EAC5-5EBC-904D-8AC5-2C1217364DF2}"/>
                  </a:ext>
                </a:extLst>
              </p:cNvPr>
              <p:cNvSpPr txBox="1"/>
              <p:nvPr/>
            </p:nvSpPr>
            <p:spPr>
              <a:xfrm>
                <a:off x="2245013" y="6129878"/>
                <a:ext cx="67528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𝐶𝑜𝑔𝑛𝑖𝑡𝑖𝑜𝑛</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𝑚𝑜𝑡h𝑒</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m:t>
                              </m:r>
                            </m:sup>
                          </m:sSup>
                          <m:r>
                            <a:rPr lang="en-US" b="0" i="1" smtClean="0">
                              <a:latin typeface="Cambria Math" panose="02040503050406030204" pitchFamily="18" charset="0"/>
                            </a:rPr>
                            <m:t>𝑠</m:t>
                          </m:r>
                          <m:r>
                            <a:rPr lang="en-US" b="0" i="1" smtClean="0">
                              <a:latin typeface="Cambria Math" panose="02040503050406030204" pitchFamily="18" charset="0"/>
                            </a:rPr>
                            <m:t> </m:t>
                          </m:r>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𝑖</m:t>
                          </m:r>
                        </m:sub>
                      </m:sSub>
                    </m:oMath>
                  </m:oMathPara>
                </a14:m>
                <a:endParaRPr lang="en-US" dirty="0"/>
              </a:p>
            </p:txBody>
          </p:sp>
        </mc:Choice>
        <mc:Fallback xmlns="">
          <p:sp>
            <p:nvSpPr>
              <p:cNvPr id="15" name="TextBox 14">
                <a:extLst>
                  <a:ext uri="{FF2B5EF4-FFF2-40B4-BE49-F238E27FC236}">
                    <a16:creationId xmlns:a16="http://schemas.microsoft.com/office/drawing/2014/main" id="{8062EAC5-5EBC-904D-8AC5-2C1217364DF2}"/>
                  </a:ext>
                </a:extLst>
              </p:cNvPr>
              <p:cNvSpPr txBox="1">
                <a:spLocks noRot="1" noChangeAspect="1" noMove="1" noResize="1" noEditPoints="1" noAdjustHandles="1" noChangeArrowheads="1" noChangeShapeType="1" noTextEdit="1"/>
              </p:cNvSpPr>
              <p:nvPr/>
            </p:nvSpPr>
            <p:spPr>
              <a:xfrm>
                <a:off x="2245013" y="6129878"/>
                <a:ext cx="6752874" cy="276999"/>
              </a:xfrm>
              <a:prstGeom prst="rect">
                <a:avLst/>
              </a:prstGeom>
              <a:blipFill>
                <a:blip r:embed="rId4"/>
                <a:stretch>
                  <a:fillRect t="-9091" b="-40909"/>
                </a:stretch>
              </a:blipFill>
            </p:spPr>
            <p:txBody>
              <a:bodyPr/>
              <a:lstStyle/>
              <a:p>
                <a:r>
                  <a:rPr lang="en-US">
                    <a:noFill/>
                  </a:rPr>
                  <a:t> </a:t>
                </a:r>
              </a:p>
            </p:txBody>
          </p:sp>
        </mc:Fallback>
      </mc:AlternateContent>
    </p:spTree>
    <p:extLst>
      <p:ext uri="{BB962C8B-B14F-4D97-AF65-F5344CB8AC3E}">
        <p14:creationId xmlns:p14="http://schemas.microsoft.com/office/powerpoint/2010/main" val="84706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933" y="318622"/>
            <a:ext cx="7886700" cy="994172"/>
          </a:xfrm>
        </p:spPr>
        <p:txBody>
          <a:bodyPr>
            <a:normAutofit fontScale="90000"/>
          </a:bodyPr>
          <a:lstStyle/>
          <a:p>
            <a:r>
              <a:rPr lang="en-US" dirty="0">
                <a:ea typeface="Cambria" charset="0"/>
                <a:cs typeface="Cambria" charset="0"/>
              </a:rPr>
              <a:t>Effect modification &amp; health disparities</a:t>
            </a:r>
          </a:p>
        </p:txBody>
      </p:sp>
      <p:grpSp>
        <p:nvGrpSpPr>
          <p:cNvPr id="14" name="Group 13"/>
          <p:cNvGrpSpPr/>
          <p:nvPr/>
        </p:nvGrpSpPr>
        <p:grpSpPr>
          <a:xfrm>
            <a:off x="402944" y="1462087"/>
            <a:ext cx="8338113" cy="4532317"/>
            <a:chOff x="495784" y="1682115"/>
            <a:chExt cx="11117483" cy="4362871"/>
          </a:xfrm>
        </p:grpSpPr>
        <p:graphicFrame>
          <p:nvGraphicFramePr>
            <p:cNvPr id="10" name="Chart 9"/>
            <p:cNvGraphicFramePr>
              <a:graphicFrameLocks/>
            </p:cNvGraphicFramePr>
            <p:nvPr>
              <p:extLst>
                <p:ext uri="{D42A27DB-BD31-4B8C-83A1-F6EECF244321}">
                  <p14:modId xmlns:p14="http://schemas.microsoft.com/office/powerpoint/2010/main" val="740524888"/>
                </p:ext>
              </p:extLst>
            </p:nvPr>
          </p:nvGraphicFramePr>
          <p:xfrm>
            <a:off x="495784" y="1682115"/>
            <a:ext cx="3474335" cy="43628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264949335"/>
                </p:ext>
              </p:extLst>
            </p:nvPr>
          </p:nvGraphicFramePr>
          <p:xfrm>
            <a:off x="4317358" y="1682115"/>
            <a:ext cx="3474334" cy="43628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a:graphicFrameLocks/>
            </p:cNvGraphicFramePr>
            <p:nvPr>
              <p:extLst>
                <p:ext uri="{D42A27DB-BD31-4B8C-83A1-F6EECF244321}">
                  <p14:modId xmlns:p14="http://schemas.microsoft.com/office/powerpoint/2010/main" val="3963196825"/>
                </p:ext>
              </p:extLst>
            </p:nvPr>
          </p:nvGraphicFramePr>
          <p:xfrm>
            <a:off x="8138933" y="1682115"/>
            <a:ext cx="3474334" cy="4362871"/>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1601042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6813F-042F-8E4B-A755-F9D3E7F986AD}"/>
              </a:ext>
            </a:extLst>
          </p:cNvPr>
          <p:cNvSpPr>
            <a:spLocks noGrp="1"/>
          </p:cNvSpPr>
          <p:nvPr>
            <p:ph type="title"/>
          </p:nvPr>
        </p:nvSpPr>
        <p:spPr>
          <a:xfrm>
            <a:off x="628650" y="136188"/>
            <a:ext cx="7886700" cy="1554502"/>
          </a:xfrm>
        </p:spPr>
        <p:txBody>
          <a:bodyPr>
            <a:normAutofit/>
          </a:bodyPr>
          <a:lstStyle/>
          <a:p>
            <a:r>
              <a:rPr lang="en-US" dirty="0"/>
              <a:t>Intersectionalities &amp; Effect Modification</a:t>
            </a:r>
          </a:p>
        </p:txBody>
      </p:sp>
      <p:sp>
        <p:nvSpPr>
          <p:cNvPr id="3" name="Content Placeholder 2">
            <a:extLst>
              <a:ext uri="{FF2B5EF4-FFF2-40B4-BE49-F238E27FC236}">
                <a16:creationId xmlns:a16="http://schemas.microsoft.com/office/drawing/2014/main" id="{E907C72B-C410-5D49-B866-DDEC5F0C0625}"/>
              </a:ext>
            </a:extLst>
          </p:cNvPr>
          <p:cNvSpPr>
            <a:spLocks noGrp="1"/>
          </p:cNvSpPr>
          <p:nvPr>
            <p:ph idx="1"/>
          </p:nvPr>
        </p:nvSpPr>
        <p:spPr/>
        <p:txBody>
          <a:bodyPr/>
          <a:lstStyle/>
          <a:p>
            <a:pPr marL="0" indent="0">
              <a:buNone/>
            </a:pPr>
            <a:r>
              <a:rPr lang="en-US" dirty="0"/>
              <a:t>Intersectionality theory developed to address the </a:t>
            </a:r>
            <a:r>
              <a:rPr lang="en-US" b="1" dirty="0">
                <a:solidFill>
                  <a:schemeClr val="accent1"/>
                </a:solidFill>
              </a:rPr>
              <a:t>non-additive effects</a:t>
            </a:r>
            <a:r>
              <a:rPr lang="en-US" dirty="0"/>
              <a:t> of gender and race / ethnicity</a:t>
            </a:r>
          </a:p>
          <a:p>
            <a:pPr marL="0" indent="0">
              <a:buNone/>
            </a:pPr>
            <a:endParaRPr lang="en-US" dirty="0"/>
          </a:p>
          <a:p>
            <a:pPr marL="0" indent="0">
              <a:buNone/>
            </a:pPr>
            <a:r>
              <a:rPr lang="en-US" dirty="0"/>
              <a:t>Cannot sum the coefficients for “Black” and “male” to understand the experiences of Black men; must examine Black men independently  </a:t>
            </a:r>
          </a:p>
        </p:txBody>
      </p:sp>
      <p:sp>
        <p:nvSpPr>
          <p:cNvPr id="4" name="TextBox 3">
            <a:extLst>
              <a:ext uri="{FF2B5EF4-FFF2-40B4-BE49-F238E27FC236}">
                <a16:creationId xmlns:a16="http://schemas.microsoft.com/office/drawing/2014/main" id="{BAE9938E-C37D-B54C-B400-E4AA32802746}"/>
              </a:ext>
            </a:extLst>
          </p:cNvPr>
          <p:cNvSpPr txBox="1"/>
          <p:nvPr/>
        </p:nvSpPr>
        <p:spPr>
          <a:xfrm>
            <a:off x="4330294" y="6396306"/>
            <a:ext cx="4658963"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Bauer GR; Social Science and Medicine (2014)</a:t>
            </a:r>
          </a:p>
        </p:txBody>
      </p:sp>
    </p:spTree>
    <p:extLst>
      <p:ext uri="{BB962C8B-B14F-4D97-AF65-F5344CB8AC3E}">
        <p14:creationId xmlns:p14="http://schemas.microsoft.com/office/powerpoint/2010/main" val="475196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34925-F429-8D4B-BB50-AB1A6A6C2D36}"/>
              </a:ext>
            </a:extLst>
          </p:cNvPr>
          <p:cNvSpPr>
            <a:spLocks noGrp="1"/>
          </p:cNvSpPr>
          <p:nvPr>
            <p:ph type="title"/>
          </p:nvPr>
        </p:nvSpPr>
        <p:spPr>
          <a:xfrm>
            <a:off x="465103" y="183756"/>
            <a:ext cx="8213793" cy="1325563"/>
          </a:xfrm>
        </p:spPr>
        <p:txBody>
          <a:bodyPr/>
          <a:lstStyle/>
          <a:p>
            <a:r>
              <a:rPr lang="en-US" dirty="0"/>
              <a:t>Effect modification in linear models</a:t>
            </a:r>
          </a:p>
        </p:txBody>
      </p:sp>
      <p:sp>
        <p:nvSpPr>
          <p:cNvPr id="3" name="Content Placeholder 2">
            <a:extLst>
              <a:ext uri="{FF2B5EF4-FFF2-40B4-BE49-F238E27FC236}">
                <a16:creationId xmlns:a16="http://schemas.microsoft.com/office/drawing/2014/main" id="{E6C62D02-F89C-A441-A87F-9C13C6AC3472}"/>
              </a:ext>
            </a:extLst>
          </p:cNvPr>
          <p:cNvSpPr>
            <a:spLocks noGrp="1"/>
          </p:cNvSpPr>
          <p:nvPr>
            <p:ph idx="1"/>
          </p:nvPr>
        </p:nvSpPr>
        <p:spPr>
          <a:xfrm>
            <a:off x="628647" y="1772529"/>
            <a:ext cx="7886700" cy="4770194"/>
          </a:xfrm>
        </p:spPr>
        <p:txBody>
          <a:bodyPr/>
          <a:lstStyle/>
          <a:p>
            <a:pPr marL="0" indent="0">
              <a:buNone/>
            </a:pPr>
            <a:r>
              <a:rPr lang="en-US" dirty="0"/>
              <a:t>The relationship between gender and systolic blood pressure </a:t>
            </a:r>
            <a:r>
              <a:rPr lang="en-US" dirty="0">
                <a:solidFill>
                  <a:schemeClr val="accent1"/>
                </a:solidFill>
              </a:rPr>
              <a:t>does not </a:t>
            </a:r>
            <a:r>
              <a:rPr lang="en-US" dirty="0"/>
              <a:t>vary by race: </a:t>
            </a:r>
          </a:p>
          <a:p>
            <a:pPr marL="0" indent="0">
              <a:buNone/>
            </a:pPr>
            <a:endParaRPr lang="en-US" dirty="0"/>
          </a:p>
          <a:p>
            <a:pPr marL="0" indent="0">
              <a:buNone/>
            </a:pPr>
            <a:endParaRPr lang="en-US" dirty="0"/>
          </a:p>
          <a:p>
            <a:pPr marL="0" indent="0">
              <a:buNone/>
            </a:pPr>
            <a:endParaRPr lang="en-US" dirty="0"/>
          </a:p>
          <a:p>
            <a:pPr marL="0" indent="0">
              <a:buNone/>
            </a:pPr>
            <a:r>
              <a:rPr lang="en-US" dirty="0"/>
              <a:t>The relationship between gender and systolic blood pressure </a:t>
            </a:r>
            <a:r>
              <a:rPr lang="en-US" dirty="0">
                <a:solidFill>
                  <a:schemeClr val="accent1"/>
                </a:solidFill>
              </a:rPr>
              <a:t>does </a:t>
            </a:r>
            <a:r>
              <a:rPr lang="en-US" dirty="0"/>
              <a:t>vary by race: </a:t>
            </a:r>
          </a:p>
          <a:p>
            <a:pPr marL="0" indent="0">
              <a:buNone/>
            </a:pP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C51E2DE-91CF-A241-848C-7C350EC25E03}"/>
                  </a:ext>
                </a:extLst>
              </p:cNvPr>
              <p:cNvSpPr txBox="1"/>
              <p:nvPr/>
            </p:nvSpPr>
            <p:spPr>
              <a:xfrm>
                <a:off x="2636819" y="2919942"/>
                <a:ext cx="38703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𝑆𝐵𝑃</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𝛽</m:t>
                          </m:r>
                        </m:e>
                        <m:sub>
                          <m:r>
                            <a:rPr lang="en-US" b="0" i="1" smtClean="0">
                              <a:solidFill>
                                <a:schemeClr val="tx1"/>
                              </a:solidFill>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𝑚𝑎𝑙𝑒</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𝐵𝑙𝑎𝑐𝑘</m:t>
                          </m:r>
                        </m:e>
                      </m:d>
                    </m:oMath>
                  </m:oMathPara>
                </a14:m>
                <a:endParaRPr lang="en-US" dirty="0"/>
              </a:p>
            </p:txBody>
          </p:sp>
        </mc:Choice>
        <mc:Fallback xmlns="">
          <p:sp>
            <p:nvSpPr>
              <p:cNvPr id="4" name="TextBox 3">
                <a:extLst>
                  <a:ext uri="{FF2B5EF4-FFF2-40B4-BE49-F238E27FC236}">
                    <a16:creationId xmlns:a16="http://schemas.microsoft.com/office/drawing/2014/main" id="{4C51E2DE-91CF-A241-848C-7C350EC25E03}"/>
                  </a:ext>
                </a:extLst>
              </p:cNvPr>
              <p:cNvSpPr txBox="1">
                <a:spLocks noRot="1" noChangeAspect="1" noMove="1" noResize="1" noEditPoints="1" noAdjustHandles="1" noChangeArrowheads="1" noChangeShapeType="1" noTextEdit="1"/>
              </p:cNvSpPr>
              <p:nvPr/>
            </p:nvSpPr>
            <p:spPr>
              <a:xfrm>
                <a:off x="2636819" y="2919942"/>
                <a:ext cx="3870355" cy="276999"/>
              </a:xfrm>
              <a:prstGeom prst="rect">
                <a:avLst/>
              </a:prstGeom>
              <a:blipFill>
                <a:blip r:embed="rId3"/>
                <a:stretch>
                  <a:fillRect l="-984" t="-4348"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A438A67-84BE-B448-981D-AAAFE6380618}"/>
                  </a:ext>
                </a:extLst>
              </p:cNvPr>
              <p:cNvSpPr txBox="1"/>
              <p:nvPr/>
            </p:nvSpPr>
            <p:spPr>
              <a:xfrm>
                <a:off x="1531805" y="5214221"/>
                <a:ext cx="60803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𝑆𝐵𝑃</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𝛽</m:t>
                          </m:r>
                        </m:e>
                        <m:sub>
                          <m:r>
                            <a:rPr lang="en-US" b="0" i="1" smtClean="0">
                              <a:solidFill>
                                <a:schemeClr val="tx1"/>
                              </a:solidFill>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𝑚𝑎𝑙𝑒</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𝐵𝑙𝑎𝑐𝑘</m:t>
                          </m:r>
                        </m:e>
                      </m:d>
                      <m:r>
                        <a:rPr lang="en-US" b="0" i="1" smtClean="0">
                          <a:latin typeface="Cambria Math" panose="02040503050406030204" pitchFamily="18" charset="0"/>
                        </a:rPr>
                        <m:t>+</m:t>
                      </m:r>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ea typeface="Cambria Math" panose="02040503050406030204" pitchFamily="18" charset="0"/>
                            </a:rPr>
                            <m:t>𝜷</m:t>
                          </m:r>
                        </m:e>
                        <m:sub>
                          <m:r>
                            <a:rPr lang="en-US" b="1" i="1" smtClean="0">
                              <a:solidFill>
                                <a:schemeClr val="accent1"/>
                              </a:solidFill>
                              <a:latin typeface="Cambria Math" panose="02040503050406030204" pitchFamily="18" charset="0"/>
                            </a:rPr>
                            <m:t>𝟑</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𝑚𝑎𝑙𝑒</m:t>
                          </m:r>
                        </m:e>
                      </m:d>
                      <m:r>
                        <a:rPr lang="en-US" b="0" i="1" smtClean="0">
                          <a:latin typeface="Cambria Math" panose="02040503050406030204" pitchFamily="18" charset="0"/>
                        </a:rPr>
                        <m:t>∗(</m:t>
                      </m:r>
                      <m:r>
                        <a:rPr lang="en-US" b="0" i="1" smtClean="0">
                          <a:latin typeface="Cambria Math" panose="02040503050406030204" pitchFamily="18" charset="0"/>
                        </a:rPr>
                        <m:t>𝐵𝑙𝑎𝑐𝑘</m:t>
                      </m:r>
                      <m:r>
                        <a:rPr lang="en-US" b="0" i="1" smtClean="0">
                          <a:latin typeface="Cambria Math" panose="02040503050406030204" pitchFamily="18" charset="0"/>
                        </a:rPr>
                        <m:t>)</m:t>
                      </m:r>
                    </m:oMath>
                  </m:oMathPara>
                </a14:m>
                <a:endParaRPr lang="en-US" dirty="0"/>
              </a:p>
            </p:txBody>
          </p:sp>
        </mc:Choice>
        <mc:Fallback xmlns="">
          <p:sp>
            <p:nvSpPr>
              <p:cNvPr id="6" name="TextBox 5">
                <a:extLst>
                  <a:ext uri="{FF2B5EF4-FFF2-40B4-BE49-F238E27FC236}">
                    <a16:creationId xmlns:a16="http://schemas.microsoft.com/office/drawing/2014/main" id="{7A438A67-84BE-B448-981D-AAAFE6380618}"/>
                  </a:ext>
                </a:extLst>
              </p:cNvPr>
              <p:cNvSpPr txBox="1">
                <a:spLocks noRot="1" noChangeAspect="1" noMove="1" noResize="1" noEditPoints="1" noAdjustHandles="1" noChangeArrowheads="1" noChangeShapeType="1" noTextEdit="1"/>
              </p:cNvSpPr>
              <p:nvPr/>
            </p:nvSpPr>
            <p:spPr>
              <a:xfrm>
                <a:off x="1531805" y="5214221"/>
                <a:ext cx="6080382" cy="276999"/>
              </a:xfrm>
              <a:prstGeom prst="rect">
                <a:avLst/>
              </a:prstGeom>
              <a:blipFill>
                <a:blip r:embed="rId4"/>
                <a:stretch>
                  <a:fillRect l="-626" t="-9091" r="-1253" b="-36364"/>
                </a:stretch>
              </a:blipFill>
            </p:spPr>
            <p:txBody>
              <a:bodyPr/>
              <a:lstStyle/>
              <a:p>
                <a:r>
                  <a:rPr lang="en-US">
                    <a:noFill/>
                  </a:rPr>
                  <a:t> </a:t>
                </a:r>
              </a:p>
            </p:txBody>
          </p:sp>
        </mc:Fallback>
      </mc:AlternateContent>
    </p:spTree>
    <p:extLst>
      <p:ext uri="{BB962C8B-B14F-4D97-AF65-F5344CB8AC3E}">
        <p14:creationId xmlns:p14="http://schemas.microsoft.com/office/powerpoint/2010/main" val="930711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6024A4-41CB-CE45-8582-A011DF0EEC20}"/>
                  </a:ext>
                </a:extLst>
              </p:cNvPr>
              <p:cNvSpPr>
                <a:spLocks noGrp="1"/>
              </p:cNvSpPr>
              <p:nvPr>
                <p:ph idx="1"/>
              </p:nvPr>
            </p:nvSpPr>
            <p:spPr>
              <a:xfrm>
                <a:off x="628650" y="2926079"/>
                <a:ext cx="7886700" cy="3250883"/>
              </a:xfrm>
            </p:spPr>
            <p:txBody>
              <a:bodyPr>
                <a:normAutofit lnSpcReduction="10000"/>
              </a:bodyPr>
              <a:lstStyle/>
              <a:p>
                <a:pPr marL="0" indent="0">
                  <a:buNone/>
                </a:pP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sub>
                    </m:sSub>
                  </m:oMath>
                </a14:m>
                <a:r>
                  <a:rPr lang="en-US" dirty="0"/>
                  <a:t>: mean SBP when all coefficients are zero </a:t>
                </a:r>
              </a:p>
              <a:p>
                <a:pPr marL="0" indent="0">
                  <a:buNone/>
                </a:pPr>
                <a:r>
                  <a:rPr lang="en-US" dirty="0"/>
                  <a:t>	(that is, mean SBP for White women)</a:t>
                </a:r>
              </a:p>
              <a:p>
                <a:pPr marL="0"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1</m:t>
                        </m:r>
                      </m:sub>
                    </m:sSub>
                  </m:oMath>
                </a14:m>
                <a:r>
                  <a:rPr lang="en-US" dirty="0"/>
                  <a:t>: mean difference in SBP for men vs. women</a:t>
                </a:r>
              </a:p>
              <a:p>
                <a:pPr marL="0"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2</m:t>
                        </m:r>
                      </m:sub>
                    </m:sSub>
                  </m:oMath>
                </a14:m>
                <a:r>
                  <a:rPr lang="en-US" dirty="0"/>
                  <a:t>: mean difference in SBP for Blacks vs. Whites </a:t>
                </a:r>
              </a:p>
              <a:p>
                <a:pPr marL="0" indent="0">
                  <a:buNone/>
                </a:pPr>
                <a:endParaRPr lang="en-US" dirty="0"/>
              </a:p>
              <a:p>
                <a:pPr marL="0" indent="0">
                  <a:buNone/>
                </a:pPr>
                <a:r>
                  <a:rPr lang="en-US" dirty="0"/>
                  <a:t>Mean SBP for Black men: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2</m:t>
                        </m:r>
                      </m:sub>
                    </m:sSub>
                  </m:oMath>
                </a14:m>
                <a:endParaRPr lang="en-US" dirty="0"/>
              </a:p>
              <a:p>
                <a:pPr marL="0" indent="0">
                  <a:buNone/>
                </a:pPr>
                <a:r>
                  <a:rPr lang="en-US" dirty="0"/>
                  <a:t> </a:t>
                </a:r>
              </a:p>
            </p:txBody>
          </p:sp>
        </mc:Choice>
        <mc:Fallback xmlns="">
          <p:sp>
            <p:nvSpPr>
              <p:cNvPr id="3" name="Content Placeholder 2">
                <a:extLst>
                  <a:ext uri="{FF2B5EF4-FFF2-40B4-BE49-F238E27FC236}">
                    <a16:creationId xmlns:a16="http://schemas.microsoft.com/office/drawing/2014/main" id="{746024A4-41CB-CE45-8582-A011DF0EEC20}"/>
                  </a:ext>
                </a:extLst>
              </p:cNvPr>
              <p:cNvSpPr>
                <a:spLocks noGrp="1" noRot="1" noChangeAspect="1" noMove="1" noResize="1" noEditPoints="1" noAdjustHandles="1" noChangeArrowheads="1" noChangeShapeType="1" noTextEdit="1"/>
              </p:cNvSpPr>
              <p:nvPr>
                <p:ph idx="1"/>
              </p:nvPr>
            </p:nvSpPr>
            <p:spPr>
              <a:xfrm>
                <a:off x="628650" y="2926079"/>
                <a:ext cx="7886700" cy="3250883"/>
              </a:xfrm>
              <a:blipFill>
                <a:blip r:embed="rId3"/>
                <a:stretch>
                  <a:fillRect l="-1608" t="-3891"/>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D5596BE8-D010-2E4A-853E-EEBD703B484D}"/>
              </a:ext>
            </a:extLst>
          </p:cNvPr>
          <p:cNvSpPr>
            <a:spLocks noGrp="1"/>
          </p:cNvSpPr>
          <p:nvPr>
            <p:ph type="title"/>
          </p:nvPr>
        </p:nvSpPr>
        <p:spPr/>
        <p:txBody>
          <a:bodyPr/>
          <a:lstStyle/>
          <a:p>
            <a:r>
              <a:rPr lang="en-US" dirty="0"/>
              <a:t>Interpretation of coefficients </a:t>
            </a:r>
            <a:r>
              <a:rPr lang="en-US" b="1" dirty="0">
                <a:solidFill>
                  <a:schemeClr val="accent1"/>
                </a:solidFill>
              </a:rPr>
              <a:t>without</a:t>
            </a:r>
            <a:r>
              <a:rPr lang="en-US" dirty="0"/>
              <a:t> an interaction term</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BE56897-008E-4148-A8D5-B9AECE8D1246}"/>
                  </a:ext>
                </a:extLst>
              </p:cNvPr>
              <p:cNvSpPr txBox="1"/>
              <p:nvPr/>
            </p:nvSpPr>
            <p:spPr>
              <a:xfrm>
                <a:off x="1991678" y="2123718"/>
                <a:ext cx="516064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𝐸</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𝑆𝐵𝑃</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𝛽</m:t>
                          </m:r>
                        </m:e>
                        <m:sub>
                          <m:r>
                            <a:rPr lang="en-US" sz="2400" b="0" i="1" smtClean="0">
                              <a:solidFill>
                                <a:schemeClr val="tx1"/>
                              </a:solidFill>
                              <a:latin typeface="Cambria Math" panose="02040503050406030204" pitchFamily="18" charset="0"/>
                            </a:rPr>
                            <m:t>1</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𝑚𝑎𝑙𝑒</m:t>
                          </m:r>
                        </m:e>
                      </m:d>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2</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𝐵𝑙𝑎𝑐𝑘</m:t>
                          </m:r>
                        </m:e>
                      </m:d>
                    </m:oMath>
                  </m:oMathPara>
                </a14:m>
                <a:endParaRPr lang="en-US" sz="2400" dirty="0"/>
              </a:p>
            </p:txBody>
          </p:sp>
        </mc:Choice>
        <mc:Fallback xmlns="">
          <p:sp>
            <p:nvSpPr>
              <p:cNvPr id="5" name="TextBox 4">
                <a:extLst>
                  <a:ext uri="{FF2B5EF4-FFF2-40B4-BE49-F238E27FC236}">
                    <a16:creationId xmlns:a16="http://schemas.microsoft.com/office/drawing/2014/main" id="{6BE56897-008E-4148-A8D5-B9AECE8D1246}"/>
                  </a:ext>
                </a:extLst>
              </p:cNvPr>
              <p:cNvSpPr txBox="1">
                <a:spLocks noRot="1" noChangeAspect="1" noMove="1" noResize="1" noEditPoints="1" noAdjustHandles="1" noChangeArrowheads="1" noChangeShapeType="1" noTextEdit="1"/>
              </p:cNvSpPr>
              <p:nvPr/>
            </p:nvSpPr>
            <p:spPr>
              <a:xfrm>
                <a:off x="1991678" y="2123718"/>
                <a:ext cx="5160644" cy="369332"/>
              </a:xfrm>
              <a:prstGeom prst="rect">
                <a:avLst/>
              </a:prstGeom>
              <a:blipFill>
                <a:blip r:embed="rId4"/>
                <a:stretch>
                  <a:fillRect l="-737" t="-3333" b="-36667"/>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8377A2EE-7B11-1B4A-BE96-230296622D62}"/>
              </a:ext>
            </a:extLst>
          </p:cNvPr>
          <p:cNvSpPr/>
          <p:nvPr/>
        </p:nvSpPr>
        <p:spPr>
          <a:xfrm>
            <a:off x="1231392" y="3877056"/>
            <a:ext cx="708355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84B8CD4-7DD7-0548-9594-4B37C7A5E89A}"/>
              </a:ext>
            </a:extLst>
          </p:cNvPr>
          <p:cNvSpPr/>
          <p:nvPr/>
        </p:nvSpPr>
        <p:spPr>
          <a:xfrm>
            <a:off x="1231392" y="4310085"/>
            <a:ext cx="708355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092591-D47A-DF4B-BDF4-B683D90AA338}"/>
              </a:ext>
            </a:extLst>
          </p:cNvPr>
          <p:cNvSpPr/>
          <p:nvPr/>
        </p:nvSpPr>
        <p:spPr>
          <a:xfrm>
            <a:off x="4425696" y="5295326"/>
            <a:ext cx="4529328" cy="373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EFE8AD5-044E-FA49-8BE8-C1C5080324F1}"/>
              </a:ext>
            </a:extLst>
          </p:cNvPr>
          <p:cNvSpPr/>
          <p:nvPr/>
        </p:nvSpPr>
        <p:spPr>
          <a:xfrm>
            <a:off x="1231392" y="2944368"/>
            <a:ext cx="7083552" cy="784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2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D4BDE-953A-704B-A933-D6C4FF075892}"/>
              </a:ext>
            </a:extLst>
          </p:cNvPr>
          <p:cNvSpPr>
            <a:spLocks noGrp="1"/>
          </p:cNvSpPr>
          <p:nvPr>
            <p:ph type="title"/>
          </p:nvPr>
        </p:nvSpPr>
        <p:spPr>
          <a:xfrm>
            <a:off x="288388" y="125975"/>
            <a:ext cx="8567224" cy="1325563"/>
          </a:xfrm>
        </p:spPr>
        <p:txBody>
          <a:bodyPr/>
          <a:lstStyle/>
          <a:p>
            <a:r>
              <a:rPr lang="en-US" dirty="0"/>
              <a:t>Interpretation of coefficients </a:t>
            </a:r>
            <a:r>
              <a:rPr lang="en-US" b="1" dirty="0">
                <a:solidFill>
                  <a:schemeClr val="accent1"/>
                </a:solidFill>
              </a:rPr>
              <a:t>with</a:t>
            </a:r>
            <a:r>
              <a:rPr lang="en-US" dirty="0"/>
              <a:t> an interaction term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A70DBF0-56CD-6248-AF13-8B555970D0B1}"/>
                  </a:ext>
                </a:extLst>
              </p:cNvPr>
              <p:cNvSpPr>
                <a:spLocks noGrp="1"/>
              </p:cNvSpPr>
              <p:nvPr>
                <p:ph idx="1"/>
              </p:nvPr>
            </p:nvSpPr>
            <p:spPr>
              <a:xfrm>
                <a:off x="0" y="2646289"/>
                <a:ext cx="9143999" cy="4106204"/>
              </a:xfrm>
            </p:spPr>
            <p:txBody>
              <a:bodyPr>
                <a:normAutofit/>
              </a:bodyPr>
              <a:lstStyle/>
              <a:p>
                <a:pPr marL="0" indent="0">
                  <a:buNone/>
                </a:pP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sub>
                    </m:sSub>
                  </m:oMath>
                </a14:m>
                <a:r>
                  <a:rPr lang="en-US" dirty="0"/>
                  <a:t>: mean SBP when all coefficients are zero </a:t>
                </a:r>
              </a:p>
              <a:p>
                <a:pPr marL="0" indent="0">
                  <a:buNone/>
                </a:pPr>
                <a:r>
                  <a:rPr lang="en-US" dirty="0"/>
                  <a:t>	(that is, mean SBP for White women)</a:t>
                </a:r>
              </a:p>
              <a:p>
                <a:pPr marL="0"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1</m:t>
                        </m:r>
                      </m:sub>
                    </m:sSub>
                  </m:oMath>
                </a14:m>
                <a:r>
                  <a:rPr lang="en-US" dirty="0"/>
                  <a:t>: mean difference in SBP for White men vs. White women </a:t>
                </a:r>
              </a:p>
              <a:p>
                <a:pPr marL="0"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2</m:t>
                        </m:r>
                      </m:sub>
                    </m:sSub>
                  </m:oMath>
                </a14:m>
                <a:r>
                  <a:rPr lang="en-US" dirty="0"/>
                  <a:t>: mean difference in SBP for Black women vs. White women</a:t>
                </a:r>
              </a:p>
              <a:p>
                <a:pPr marL="0" indent="0">
                  <a:buNone/>
                </a:pP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a:solidFill>
                              <a:schemeClr val="tx1"/>
                            </a:solidFill>
                            <a:latin typeface="Cambria Math" panose="02040503050406030204" pitchFamily="18" charset="0"/>
                            <a:ea typeface="Cambria Math" panose="02040503050406030204" pitchFamily="18" charset="0"/>
                          </a:rPr>
                          <m:t>𝛽</m:t>
                        </m:r>
                      </m:e>
                      <m:sub>
                        <m:r>
                          <a:rPr lang="en-US" b="0" i="1">
                            <a:solidFill>
                              <a:schemeClr val="tx1"/>
                            </a:solidFill>
                            <a:latin typeface="Cambria Math" panose="02040503050406030204" pitchFamily="18" charset="0"/>
                          </a:rPr>
                          <m:t>3</m:t>
                        </m:r>
                      </m:sub>
                    </m:sSub>
                  </m:oMath>
                </a14:m>
                <a:r>
                  <a:rPr lang="en-US" dirty="0"/>
                  <a:t>: </a:t>
                </a:r>
                <a:r>
                  <a:rPr lang="en-US" b="1" dirty="0">
                    <a:solidFill>
                      <a:schemeClr val="accent1"/>
                    </a:solidFill>
                  </a:rPr>
                  <a:t>additional</a:t>
                </a:r>
                <a:r>
                  <a:rPr lang="en-US" dirty="0"/>
                  <a:t> difference in SBP for Black men </a:t>
                </a:r>
              </a:p>
              <a:p>
                <a:pPr marL="0" indent="0">
                  <a:buNone/>
                </a:pPr>
                <a:endParaRPr lang="en-US" dirty="0"/>
              </a:p>
              <a:p>
                <a:pPr marL="0" indent="0">
                  <a:buNone/>
                </a:pPr>
                <a:r>
                  <a:rPr lang="en-US" dirty="0"/>
                  <a:t>Mean SBP for Black men: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3</m:t>
                        </m:r>
                      </m:sub>
                    </m:sSub>
                  </m:oMath>
                </a14:m>
                <a:endParaRPr lang="en-US" dirty="0"/>
              </a:p>
            </p:txBody>
          </p:sp>
        </mc:Choice>
        <mc:Fallback xmlns="">
          <p:sp>
            <p:nvSpPr>
              <p:cNvPr id="3" name="Content Placeholder 2">
                <a:extLst>
                  <a:ext uri="{FF2B5EF4-FFF2-40B4-BE49-F238E27FC236}">
                    <a16:creationId xmlns:a16="http://schemas.microsoft.com/office/drawing/2014/main" id="{DA70DBF0-56CD-6248-AF13-8B555970D0B1}"/>
                  </a:ext>
                </a:extLst>
              </p:cNvPr>
              <p:cNvSpPr>
                <a:spLocks noGrp="1" noRot="1" noChangeAspect="1" noMove="1" noResize="1" noEditPoints="1" noAdjustHandles="1" noChangeArrowheads="1" noChangeShapeType="1" noTextEdit="1"/>
              </p:cNvSpPr>
              <p:nvPr>
                <p:ph idx="1"/>
              </p:nvPr>
            </p:nvSpPr>
            <p:spPr>
              <a:xfrm>
                <a:off x="0" y="2646289"/>
                <a:ext cx="9143999" cy="4106204"/>
              </a:xfrm>
              <a:blipFill>
                <a:blip r:embed="rId3"/>
                <a:stretch>
                  <a:fillRect l="-1389" t="-2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B873EAB-6861-6E44-AFF3-C760151FAA49}"/>
                  </a:ext>
                </a:extLst>
              </p:cNvPr>
              <p:cNvSpPr txBox="1"/>
              <p:nvPr/>
            </p:nvSpPr>
            <p:spPr>
              <a:xfrm>
                <a:off x="697545" y="1864247"/>
                <a:ext cx="815806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𝐸</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𝑆𝐵𝑃</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𝛽</m:t>
                          </m:r>
                        </m:e>
                        <m:sub>
                          <m:r>
                            <a:rPr lang="en-US" sz="2400" b="0" i="1" smtClean="0">
                              <a:solidFill>
                                <a:schemeClr val="tx1"/>
                              </a:solidFill>
                              <a:latin typeface="Cambria Math" panose="02040503050406030204" pitchFamily="18" charset="0"/>
                            </a:rPr>
                            <m:t>1</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𝑚𝑎𝑙𝑒</m:t>
                          </m:r>
                        </m:e>
                      </m:d>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2</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𝐵𝑙𝑎𝑐𝑘</m:t>
                          </m:r>
                        </m:e>
                      </m:d>
                      <m:r>
                        <a:rPr lang="en-US" sz="2400" b="0" i="1" smtClean="0">
                          <a:latin typeface="Cambria Math" panose="02040503050406030204" pitchFamily="18" charset="0"/>
                        </a:rPr>
                        <m:t>+</m:t>
                      </m:r>
                      <m:sSub>
                        <m:sSubPr>
                          <m:ctrlPr>
                            <a:rPr lang="en-US" sz="2400" b="1" i="1" smtClean="0">
                              <a:solidFill>
                                <a:schemeClr val="accent1"/>
                              </a:solidFill>
                              <a:latin typeface="Cambria Math" panose="02040503050406030204" pitchFamily="18" charset="0"/>
                            </a:rPr>
                          </m:ctrlPr>
                        </m:sSubPr>
                        <m:e>
                          <m:r>
                            <a:rPr lang="en-US" sz="2400" b="1" i="1" smtClean="0">
                              <a:solidFill>
                                <a:schemeClr val="accent1"/>
                              </a:solidFill>
                              <a:latin typeface="Cambria Math" panose="02040503050406030204" pitchFamily="18" charset="0"/>
                              <a:ea typeface="Cambria Math" panose="02040503050406030204" pitchFamily="18" charset="0"/>
                            </a:rPr>
                            <m:t>𝜷</m:t>
                          </m:r>
                        </m:e>
                        <m:sub>
                          <m:r>
                            <a:rPr lang="en-US" sz="2400" b="1" i="1" smtClean="0">
                              <a:solidFill>
                                <a:schemeClr val="accent1"/>
                              </a:solidFill>
                              <a:latin typeface="Cambria Math" panose="02040503050406030204" pitchFamily="18" charset="0"/>
                            </a:rPr>
                            <m:t>𝟑</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𝑚𝑎𝑙𝑒</m:t>
                          </m:r>
                        </m:e>
                      </m:d>
                      <m:r>
                        <a:rPr lang="en-US" sz="2400" b="0" i="1" smtClean="0">
                          <a:latin typeface="Cambria Math" panose="02040503050406030204" pitchFamily="18" charset="0"/>
                        </a:rPr>
                        <m:t>∗(</m:t>
                      </m:r>
                      <m:r>
                        <a:rPr lang="en-US" sz="2400" b="0" i="1" smtClean="0">
                          <a:latin typeface="Cambria Math" panose="02040503050406030204" pitchFamily="18" charset="0"/>
                        </a:rPr>
                        <m:t>𝐵𝑙𝑎𝑐𝑘</m:t>
                      </m:r>
                      <m:r>
                        <a:rPr lang="en-US" sz="2400" b="0" i="1" smtClean="0">
                          <a:latin typeface="Cambria Math" panose="02040503050406030204" pitchFamily="18" charset="0"/>
                        </a:rPr>
                        <m:t>)</m:t>
                      </m:r>
                    </m:oMath>
                  </m:oMathPara>
                </a14:m>
                <a:endParaRPr lang="en-US" sz="2400" dirty="0"/>
              </a:p>
            </p:txBody>
          </p:sp>
        </mc:Choice>
        <mc:Fallback xmlns="">
          <p:sp>
            <p:nvSpPr>
              <p:cNvPr id="4" name="TextBox 3">
                <a:extLst>
                  <a:ext uri="{FF2B5EF4-FFF2-40B4-BE49-F238E27FC236}">
                    <a16:creationId xmlns:a16="http://schemas.microsoft.com/office/drawing/2014/main" id="{8B873EAB-6861-6E44-AFF3-C760151FAA49}"/>
                  </a:ext>
                </a:extLst>
              </p:cNvPr>
              <p:cNvSpPr txBox="1">
                <a:spLocks noRot="1" noChangeAspect="1" noMove="1" noResize="1" noEditPoints="1" noAdjustHandles="1" noChangeArrowheads="1" noChangeShapeType="1" noTextEdit="1"/>
              </p:cNvSpPr>
              <p:nvPr/>
            </p:nvSpPr>
            <p:spPr>
              <a:xfrm>
                <a:off x="697545" y="1864247"/>
                <a:ext cx="8158067" cy="369332"/>
              </a:xfrm>
              <a:prstGeom prst="rect">
                <a:avLst/>
              </a:prstGeom>
              <a:blipFill>
                <a:blip r:embed="rId4"/>
                <a:stretch>
                  <a:fillRect l="-311" t="-6667" r="-778" b="-36667"/>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93247EED-61C8-C24C-A872-82624E769C1A}"/>
              </a:ext>
            </a:extLst>
          </p:cNvPr>
          <p:cNvSpPr/>
          <p:nvPr/>
        </p:nvSpPr>
        <p:spPr>
          <a:xfrm>
            <a:off x="560832" y="2646288"/>
            <a:ext cx="7083552" cy="913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E2A4331-FC30-5E45-9F78-3042096A0C91}"/>
              </a:ext>
            </a:extLst>
          </p:cNvPr>
          <p:cNvSpPr/>
          <p:nvPr/>
        </p:nvSpPr>
        <p:spPr>
          <a:xfrm>
            <a:off x="560832" y="3657600"/>
            <a:ext cx="8180832" cy="451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3FA58F-CD05-9D45-A27F-69513B8C9226}"/>
              </a:ext>
            </a:extLst>
          </p:cNvPr>
          <p:cNvSpPr/>
          <p:nvPr/>
        </p:nvSpPr>
        <p:spPr>
          <a:xfrm>
            <a:off x="560832" y="4120271"/>
            <a:ext cx="8412480" cy="451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2EB03C-1D36-D94E-AF89-07EB10994C63}"/>
              </a:ext>
            </a:extLst>
          </p:cNvPr>
          <p:cNvSpPr/>
          <p:nvPr/>
        </p:nvSpPr>
        <p:spPr>
          <a:xfrm>
            <a:off x="560832" y="4668911"/>
            <a:ext cx="8180832" cy="451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D7DD0A-A014-4541-894D-8C10D629C3FA}"/>
              </a:ext>
            </a:extLst>
          </p:cNvPr>
          <p:cNvSpPr/>
          <p:nvPr/>
        </p:nvSpPr>
        <p:spPr>
          <a:xfrm>
            <a:off x="3791711" y="5766126"/>
            <a:ext cx="5086665" cy="451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039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B6D14-05E9-0B4A-8FD7-31DB1D339A6E}"/>
              </a:ext>
            </a:extLst>
          </p:cNvPr>
          <p:cNvSpPr>
            <a:spLocks noGrp="1"/>
          </p:cNvSpPr>
          <p:nvPr>
            <p:ph type="title"/>
          </p:nvPr>
        </p:nvSpPr>
        <p:spPr>
          <a:xfrm>
            <a:off x="628650" y="365126"/>
            <a:ext cx="7886700" cy="943169"/>
          </a:xfrm>
        </p:spPr>
        <p:txBody>
          <a:bodyPr/>
          <a:lstStyle/>
          <a:p>
            <a:r>
              <a:rPr lang="en-US" dirty="0"/>
              <a:t>Differential returns to education </a:t>
            </a:r>
          </a:p>
        </p:txBody>
      </p:sp>
      <p:sp>
        <p:nvSpPr>
          <p:cNvPr id="3" name="Content Placeholder 2">
            <a:extLst>
              <a:ext uri="{FF2B5EF4-FFF2-40B4-BE49-F238E27FC236}">
                <a16:creationId xmlns:a16="http://schemas.microsoft.com/office/drawing/2014/main" id="{F87D7F44-64A1-4F43-BE57-F8BE12DCC243}"/>
              </a:ext>
            </a:extLst>
          </p:cNvPr>
          <p:cNvSpPr>
            <a:spLocks noGrp="1"/>
          </p:cNvSpPr>
          <p:nvPr>
            <p:ph idx="1"/>
          </p:nvPr>
        </p:nvSpPr>
        <p:spPr>
          <a:xfrm>
            <a:off x="628650" y="1340780"/>
            <a:ext cx="7886700" cy="2128561"/>
          </a:xfrm>
        </p:spPr>
        <p:txBody>
          <a:bodyPr/>
          <a:lstStyle/>
          <a:p>
            <a:pPr marL="0" indent="0">
              <a:buNone/>
            </a:pPr>
            <a:r>
              <a:rPr lang="en-US" dirty="0"/>
              <a:t>Because different sociodemographic groups have different experiences in the social world, we thought different sociodemographic groups may differentially benefit from each year of education, that is, there may be </a:t>
            </a:r>
            <a:r>
              <a:rPr lang="en-US" b="1" dirty="0">
                <a:solidFill>
                  <a:schemeClr val="accent1"/>
                </a:solidFill>
              </a:rPr>
              <a:t>differential returns to education </a:t>
            </a:r>
          </a:p>
        </p:txBody>
      </p:sp>
      <p:sp>
        <p:nvSpPr>
          <p:cNvPr id="4" name="TextBox 3">
            <a:extLst>
              <a:ext uri="{FF2B5EF4-FFF2-40B4-BE49-F238E27FC236}">
                <a16:creationId xmlns:a16="http://schemas.microsoft.com/office/drawing/2014/main" id="{0039E773-AC3A-4042-975D-12FF5C2B0605}"/>
              </a:ext>
            </a:extLst>
          </p:cNvPr>
          <p:cNvSpPr txBox="1"/>
          <p:nvPr/>
        </p:nvSpPr>
        <p:spPr>
          <a:xfrm>
            <a:off x="4330294" y="6396306"/>
            <a:ext cx="4658963"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Vable et al., 2018</a:t>
            </a:r>
          </a:p>
        </p:txBody>
      </p:sp>
      <p:pic>
        <p:nvPicPr>
          <p:cNvPr id="5" name="Picture 4">
            <a:extLst>
              <a:ext uri="{FF2B5EF4-FFF2-40B4-BE49-F238E27FC236}">
                <a16:creationId xmlns:a16="http://schemas.microsoft.com/office/drawing/2014/main" id="{CCC6040D-6A32-614E-BF1B-1B1877D445C4}"/>
              </a:ext>
            </a:extLst>
          </p:cNvPr>
          <p:cNvPicPr>
            <a:picLocks noChangeAspect="1"/>
          </p:cNvPicPr>
          <p:nvPr/>
        </p:nvPicPr>
        <p:blipFill>
          <a:blip r:embed="rId3"/>
          <a:stretch>
            <a:fillRect/>
          </a:stretch>
        </p:blipFill>
        <p:spPr>
          <a:xfrm>
            <a:off x="453688" y="3469341"/>
            <a:ext cx="8236624" cy="2926965"/>
          </a:xfrm>
          <a:prstGeom prst="rect">
            <a:avLst/>
          </a:prstGeom>
        </p:spPr>
      </p:pic>
    </p:spTree>
    <p:extLst>
      <p:ext uri="{BB962C8B-B14F-4D97-AF65-F5344CB8AC3E}">
        <p14:creationId xmlns:p14="http://schemas.microsoft.com/office/powerpoint/2010/main" val="371835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ABEC9-9F29-064D-8DA5-FEB36001FA70}"/>
              </a:ext>
            </a:extLst>
          </p:cNvPr>
          <p:cNvSpPr>
            <a:spLocks noGrp="1"/>
          </p:cNvSpPr>
          <p:nvPr>
            <p:ph type="title"/>
          </p:nvPr>
        </p:nvSpPr>
        <p:spPr>
          <a:xfrm>
            <a:off x="301556" y="146247"/>
            <a:ext cx="8532954" cy="900966"/>
          </a:xfrm>
        </p:spPr>
        <p:txBody>
          <a:bodyPr>
            <a:normAutofit fontScale="90000"/>
          </a:bodyPr>
          <a:lstStyle/>
          <a:p>
            <a:r>
              <a:rPr lang="en-US" dirty="0"/>
              <a:t>Differential returns among race - sex subgroups in predicting MCS?</a:t>
            </a:r>
          </a:p>
        </p:txBody>
      </p:sp>
      <p:sp>
        <p:nvSpPr>
          <p:cNvPr id="4" name="TextBox 3">
            <a:extLst>
              <a:ext uri="{FF2B5EF4-FFF2-40B4-BE49-F238E27FC236}">
                <a16:creationId xmlns:a16="http://schemas.microsoft.com/office/drawing/2014/main" id="{572FEE05-697A-6D4A-ACD6-5A5696E53A73}"/>
              </a:ext>
            </a:extLst>
          </p:cNvPr>
          <p:cNvSpPr txBox="1"/>
          <p:nvPr/>
        </p:nvSpPr>
        <p:spPr>
          <a:xfrm>
            <a:off x="6871855" y="6396306"/>
            <a:ext cx="2117402"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Vable et al., 2018</a:t>
            </a:r>
          </a:p>
        </p:txBody>
      </p:sp>
      <p:graphicFrame>
        <p:nvGraphicFramePr>
          <p:cNvPr id="8" name="Content Placeholder 7">
            <a:extLst>
              <a:ext uri="{FF2B5EF4-FFF2-40B4-BE49-F238E27FC236}">
                <a16:creationId xmlns:a16="http://schemas.microsoft.com/office/drawing/2014/main" id="{15AB4BC1-0F50-6847-B15F-46E6A3A96D8C}"/>
              </a:ext>
            </a:extLst>
          </p:cNvPr>
          <p:cNvGraphicFramePr>
            <a:graphicFrameLocks noGrp="1"/>
          </p:cNvGraphicFramePr>
          <p:nvPr>
            <p:ph idx="1"/>
            <p:extLst>
              <p:ext uri="{D42A27DB-BD31-4B8C-83A1-F6EECF244321}">
                <p14:modId xmlns:p14="http://schemas.microsoft.com/office/powerpoint/2010/main" val="1743101898"/>
              </p:ext>
            </p:extLst>
          </p:nvPr>
        </p:nvGraphicFramePr>
        <p:xfrm>
          <a:off x="422900" y="1153551"/>
          <a:ext cx="8411610" cy="5136417"/>
        </p:xfrm>
        <a:graphic>
          <a:graphicData uri="http://schemas.openxmlformats.org/drawingml/2006/table">
            <a:tbl>
              <a:tblPr firstRow="1" firstCol="1" bandRow="1">
                <a:tableStyleId>{7DF18680-E054-41AD-8BC1-D1AEF772440D}</a:tableStyleId>
              </a:tblPr>
              <a:tblGrid>
                <a:gridCol w="3679488">
                  <a:extLst>
                    <a:ext uri="{9D8B030D-6E8A-4147-A177-3AD203B41FA5}">
                      <a16:colId xmlns:a16="http://schemas.microsoft.com/office/drawing/2014/main" val="85963424"/>
                    </a:ext>
                  </a:extLst>
                </a:gridCol>
                <a:gridCol w="1134575">
                  <a:extLst>
                    <a:ext uri="{9D8B030D-6E8A-4147-A177-3AD203B41FA5}">
                      <a16:colId xmlns:a16="http://schemas.microsoft.com/office/drawing/2014/main" val="2991811513"/>
                    </a:ext>
                  </a:extLst>
                </a:gridCol>
                <a:gridCol w="2127327">
                  <a:extLst>
                    <a:ext uri="{9D8B030D-6E8A-4147-A177-3AD203B41FA5}">
                      <a16:colId xmlns:a16="http://schemas.microsoft.com/office/drawing/2014/main" val="2184515933"/>
                    </a:ext>
                  </a:extLst>
                </a:gridCol>
                <a:gridCol w="1470220">
                  <a:extLst>
                    <a:ext uri="{9D8B030D-6E8A-4147-A177-3AD203B41FA5}">
                      <a16:colId xmlns:a16="http://schemas.microsoft.com/office/drawing/2014/main" val="459805767"/>
                    </a:ext>
                  </a:extLst>
                </a:gridCol>
              </a:tblGrid>
              <a:tr h="395109">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Variables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Beta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(95% CI)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p-value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83959199"/>
                  </a:ext>
                </a:extLst>
              </a:tr>
              <a:tr h="395109">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Constant (White men)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54.01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(53.51,54.50)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&lt;0.0005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918245604"/>
                  </a:ext>
                </a:extLst>
              </a:tr>
              <a:tr h="395109">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Education (</a:t>
                      </a:r>
                      <a:r>
                        <a:rPr lang="en-US" sz="1800" dirty="0" err="1">
                          <a:effectLst/>
                          <a:latin typeface="Times New Roman" panose="02020603050405020304" pitchFamily="18" charset="0"/>
                          <a:cs typeface="Times New Roman" panose="02020603050405020304" pitchFamily="18" charset="0"/>
                        </a:rPr>
                        <a:t>yrs</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0.44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(-0.03,0.90)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0.066</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677238512"/>
                  </a:ext>
                </a:extLst>
              </a:tr>
              <a:tr h="395109">
                <a:tc>
                  <a:txBody>
                    <a:bodyPr/>
                    <a:lstStyle/>
                    <a:p>
                      <a:pPr marL="0" marR="0">
                        <a:spcBef>
                          <a:spcPts val="0"/>
                        </a:spcBef>
                        <a:spcAft>
                          <a:spcPts val="0"/>
                        </a:spcAft>
                      </a:pPr>
                      <a:r>
                        <a:rPr lang="en-US" sz="1800" dirty="0">
                          <a:solidFill>
                            <a:schemeClr val="bg1">
                              <a:lumMod val="75000"/>
                            </a:schemeClr>
                          </a:solidFill>
                          <a:effectLst/>
                          <a:latin typeface="Times New Roman" panose="02020603050405020304" pitchFamily="18" charset="0"/>
                          <a:cs typeface="Times New Roman" panose="02020603050405020304" pitchFamily="18" charset="0"/>
                        </a:rPr>
                        <a:t>White women</a:t>
                      </a:r>
                      <a:endParaRPr lang="en-US" sz="1800" dirty="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-2.68</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(-3.35,-2.01)</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&lt;0.0005</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364439110"/>
                  </a:ext>
                </a:extLst>
              </a:tr>
              <a:tr h="395109">
                <a:tc>
                  <a:txBody>
                    <a:bodyPr/>
                    <a:lstStyle/>
                    <a:p>
                      <a:pPr marL="0" marR="0">
                        <a:spcBef>
                          <a:spcPts val="0"/>
                        </a:spcBef>
                        <a:spcAft>
                          <a:spcPts val="0"/>
                        </a:spcAft>
                      </a:pPr>
                      <a:r>
                        <a:rPr lang="en-US" sz="1800">
                          <a:solidFill>
                            <a:schemeClr val="bg1">
                              <a:lumMod val="75000"/>
                            </a:schemeClr>
                          </a:solidFill>
                          <a:effectLst/>
                          <a:latin typeface="Times New Roman" panose="02020603050405020304" pitchFamily="18" charset="0"/>
                          <a:cs typeface="Times New Roman" panose="02020603050405020304" pitchFamily="18" charset="0"/>
                        </a:rPr>
                        <a:t>Black men</a:t>
                      </a:r>
                      <a:endParaRPr lang="en-US" sz="180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-0.18</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(-0.96,0.61)</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0.658</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612357565"/>
                  </a:ext>
                </a:extLst>
              </a:tr>
              <a:tr h="395109">
                <a:tc>
                  <a:txBody>
                    <a:bodyPr/>
                    <a:lstStyle/>
                    <a:p>
                      <a:pPr marL="0" marR="0">
                        <a:spcBef>
                          <a:spcPts val="0"/>
                        </a:spcBef>
                        <a:spcAft>
                          <a:spcPts val="0"/>
                        </a:spcAft>
                      </a:pPr>
                      <a:r>
                        <a:rPr lang="en-US" sz="1800">
                          <a:solidFill>
                            <a:schemeClr val="bg1">
                              <a:lumMod val="75000"/>
                            </a:schemeClr>
                          </a:solidFill>
                          <a:effectLst/>
                          <a:latin typeface="Times New Roman" panose="02020603050405020304" pitchFamily="18" charset="0"/>
                          <a:cs typeface="Times New Roman" panose="02020603050405020304" pitchFamily="18" charset="0"/>
                        </a:rPr>
                        <a:t>Black women</a:t>
                      </a:r>
                      <a:endParaRPr lang="en-US" sz="180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-2.03</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(-2.84,-1.22)</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&lt;0.0005</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64562386"/>
                  </a:ext>
                </a:extLst>
              </a:tr>
              <a:tr h="395109">
                <a:tc>
                  <a:txBody>
                    <a:bodyPr/>
                    <a:lstStyle/>
                    <a:p>
                      <a:pPr marL="0" marR="0">
                        <a:spcBef>
                          <a:spcPts val="0"/>
                        </a:spcBef>
                        <a:spcAft>
                          <a:spcPts val="0"/>
                        </a:spcAft>
                      </a:pPr>
                      <a:r>
                        <a:rPr lang="en-US" sz="1800" dirty="0">
                          <a:solidFill>
                            <a:schemeClr val="bg1">
                              <a:lumMod val="75000"/>
                            </a:schemeClr>
                          </a:solidFill>
                          <a:effectLst/>
                          <a:latin typeface="Times New Roman" panose="02020603050405020304" pitchFamily="18" charset="0"/>
                          <a:cs typeface="Times New Roman" panose="02020603050405020304" pitchFamily="18" charset="0"/>
                        </a:rPr>
                        <a:t>Latino men</a:t>
                      </a:r>
                      <a:endParaRPr lang="en-US" sz="1800" dirty="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0.58</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chemeClr val="bg1">
                              <a:lumMod val="65000"/>
                            </a:schemeClr>
                          </a:solidFill>
                          <a:effectLst/>
                          <a:latin typeface="Times New Roman" panose="02020603050405020304" pitchFamily="18" charset="0"/>
                          <a:cs typeface="Times New Roman" panose="02020603050405020304" pitchFamily="18" charset="0"/>
                        </a:rPr>
                        <a:t>(-0.47,1.63)</a:t>
                      </a:r>
                      <a:endParaRPr lang="en-US" sz="1800" dirty="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0.279</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397310663"/>
                  </a:ext>
                </a:extLst>
              </a:tr>
              <a:tr h="395109">
                <a:tc>
                  <a:txBody>
                    <a:bodyPr/>
                    <a:lstStyle/>
                    <a:p>
                      <a:pPr marL="0" marR="0">
                        <a:spcBef>
                          <a:spcPts val="0"/>
                        </a:spcBef>
                        <a:spcAft>
                          <a:spcPts val="0"/>
                        </a:spcAft>
                      </a:pPr>
                      <a:r>
                        <a:rPr lang="en-US" sz="1800">
                          <a:solidFill>
                            <a:schemeClr val="bg1">
                              <a:lumMod val="75000"/>
                            </a:schemeClr>
                          </a:solidFill>
                          <a:effectLst/>
                          <a:latin typeface="Times New Roman" panose="02020603050405020304" pitchFamily="18" charset="0"/>
                          <a:cs typeface="Times New Roman" panose="02020603050405020304" pitchFamily="18" charset="0"/>
                        </a:rPr>
                        <a:t>Latino women</a:t>
                      </a:r>
                      <a:endParaRPr lang="en-US" sz="180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-0.97</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(-2.10,0.17)</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chemeClr val="bg1">
                              <a:lumMod val="65000"/>
                            </a:schemeClr>
                          </a:solidFill>
                          <a:effectLst/>
                          <a:latin typeface="Times New Roman" panose="02020603050405020304" pitchFamily="18" charset="0"/>
                          <a:cs typeface="Times New Roman" panose="02020603050405020304" pitchFamily="18" charset="0"/>
                        </a:rPr>
                        <a:t>0.095</a:t>
                      </a:r>
                      <a:endParaRPr lang="en-US" sz="1800" dirty="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041973943"/>
                  </a:ext>
                </a:extLst>
              </a:tr>
              <a:tr h="395109">
                <a:tc>
                  <a:txBody>
                    <a:bodyPr/>
                    <a:lstStyle/>
                    <a:p>
                      <a:pPr marL="0" marR="0">
                        <a:spcBef>
                          <a:spcPts val="0"/>
                        </a:spcBef>
                        <a:spcAft>
                          <a:spcPts val="0"/>
                        </a:spcAft>
                      </a:pPr>
                      <a:r>
                        <a:rPr lang="en-US" sz="1800">
                          <a:solidFill>
                            <a:schemeClr val="bg1">
                              <a:lumMod val="75000"/>
                            </a:schemeClr>
                          </a:solidFill>
                          <a:effectLst/>
                          <a:latin typeface="Times New Roman" panose="02020603050405020304" pitchFamily="18" charset="0"/>
                          <a:cs typeface="Times New Roman" panose="02020603050405020304" pitchFamily="18" charset="0"/>
                        </a:rPr>
                        <a:t>White women * education</a:t>
                      </a:r>
                      <a:endParaRPr lang="en-US" sz="180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0.65</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(-0.06,1.37)</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0.075</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484485989"/>
                  </a:ext>
                </a:extLst>
              </a:tr>
              <a:tr h="395109">
                <a:tc>
                  <a:txBody>
                    <a:bodyPr/>
                    <a:lstStyle/>
                    <a:p>
                      <a:pPr marL="0" marR="0">
                        <a:spcBef>
                          <a:spcPts val="0"/>
                        </a:spcBef>
                        <a:spcAft>
                          <a:spcPts val="0"/>
                        </a:spcAft>
                      </a:pPr>
                      <a:r>
                        <a:rPr lang="en-US" sz="1800" dirty="0">
                          <a:solidFill>
                            <a:schemeClr val="bg1">
                              <a:lumMod val="75000"/>
                            </a:schemeClr>
                          </a:solidFill>
                          <a:effectLst/>
                          <a:latin typeface="Times New Roman" panose="02020603050405020304" pitchFamily="18" charset="0"/>
                          <a:cs typeface="Times New Roman" panose="02020603050405020304" pitchFamily="18" charset="0"/>
                        </a:rPr>
                        <a:t>Black men * education</a:t>
                      </a:r>
                      <a:endParaRPr lang="en-US" sz="1800" dirty="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0.22</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chemeClr val="bg1">
                              <a:lumMod val="65000"/>
                            </a:schemeClr>
                          </a:solidFill>
                          <a:effectLst/>
                          <a:latin typeface="Times New Roman" panose="02020603050405020304" pitchFamily="18" charset="0"/>
                          <a:cs typeface="Times New Roman" panose="02020603050405020304" pitchFamily="18" charset="0"/>
                        </a:rPr>
                        <a:t>(-0.62,1.06)</a:t>
                      </a:r>
                      <a:endParaRPr lang="en-US" sz="1800" dirty="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chemeClr val="bg1">
                              <a:lumMod val="65000"/>
                            </a:schemeClr>
                          </a:solidFill>
                          <a:effectLst/>
                          <a:latin typeface="Times New Roman" panose="02020603050405020304" pitchFamily="18" charset="0"/>
                          <a:cs typeface="Times New Roman" panose="02020603050405020304" pitchFamily="18" charset="0"/>
                        </a:rPr>
                        <a:t>0.608</a:t>
                      </a:r>
                      <a:endParaRPr lang="en-US" sz="1800" dirty="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979050991"/>
                  </a:ext>
                </a:extLst>
              </a:tr>
              <a:tr h="395109">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Black women * education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0.91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(0.19,1.64)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0.014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867334071"/>
                  </a:ext>
                </a:extLst>
              </a:tr>
              <a:tr h="395109">
                <a:tc>
                  <a:txBody>
                    <a:bodyPr/>
                    <a:lstStyle/>
                    <a:p>
                      <a:pPr marL="0" marR="0">
                        <a:spcBef>
                          <a:spcPts val="0"/>
                        </a:spcBef>
                        <a:spcAft>
                          <a:spcPts val="0"/>
                        </a:spcAft>
                      </a:pPr>
                      <a:r>
                        <a:rPr lang="en-US" sz="1800" dirty="0">
                          <a:solidFill>
                            <a:schemeClr val="bg1">
                              <a:lumMod val="75000"/>
                            </a:schemeClr>
                          </a:solidFill>
                          <a:effectLst/>
                          <a:latin typeface="Times New Roman" panose="02020603050405020304" pitchFamily="18" charset="0"/>
                          <a:cs typeface="Times New Roman" panose="02020603050405020304" pitchFamily="18" charset="0"/>
                        </a:rPr>
                        <a:t>Latino men * education</a:t>
                      </a:r>
                      <a:endParaRPr lang="en-US" sz="1800" dirty="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0.36</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chemeClr val="bg1">
                              <a:lumMod val="65000"/>
                            </a:schemeClr>
                          </a:solidFill>
                          <a:effectLst/>
                          <a:latin typeface="Times New Roman" panose="02020603050405020304" pitchFamily="18" charset="0"/>
                          <a:cs typeface="Times New Roman" panose="02020603050405020304" pitchFamily="18" charset="0"/>
                        </a:rPr>
                        <a:t>(-0.42,1.14)</a:t>
                      </a:r>
                      <a:endParaRPr lang="en-US" sz="1800" dirty="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chemeClr val="bg1">
                              <a:lumMod val="65000"/>
                            </a:schemeClr>
                          </a:solidFill>
                          <a:effectLst/>
                          <a:latin typeface="Times New Roman" panose="02020603050405020304" pitchFamily="18" charset="0"/>
                          <a:cs typeface="Times New Roman" panose="02020603050405020304" pitchFamily="18" charset="0"/>
                        </a:rPr>
                        <a:t>0.364</a:t>
                      </a:r>
                      <a:endParaRPr lang="en-US" sz="1800" dirty="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87372055"/>
                  </a:ext>
                </a:extLst>
              </a:tr>
              <a:tr h="395109">
                <a:tc>
                  <a:txBody>
                    <a:bodyPr/>
                    <a:lstStyle/>
                    <a:p>
                      <a:pPr marL="0" marR="0">
                        <a:spcBef>
                          <a:spcPts val="0"/>
                        </a:spcBef>
                        <a:spcAft>
                          <a:spcPts val="0"/>
                        </a:spcAft>
                      </a:pPr>
                      <a:r>
                        <a:rPr lang="en-US" sz="1800" dirty="0">
                          <a:solidFill>
                            <a:schemeClr val="bg1">
                              <a:lumMod val="75000"/>
                            </a:schemeClr>
                          </a:solidFill>
                          <a:effectLst/>
                          <a:latin typeface="Times New Roman" panose="02020603050405020304" pitchFamily="18" charset="0"/>
                          <a:cs typeface="Times New Roman" panose="02020603050405020304" pitchFamily="18" charset="0"/>
                        </a:rPr>
                        <a:t>Latino women * education</a:t>
                      </a:r>
                      <a:endParaRPr lang="en-US" sz="1800" dirty="0">
                        <a:solidFill>
                          <a:schemeClr val="bg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-0.13</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solidFill>
                            <a:schemeClr val="bg1">
                              <a:lumMod val="65000"/>
                            </a:schemeClr>
                          </a:solidFill>
                          <a:effectLst/>
                          <a:latin typeface="Times New Roman" panose="02020603050405020304" pitchFamily="18" charset="0"/>
                          <a:cs typeface="Times New Roman" panose="02020603050405020304" pitchFamily="18" charset="0"/>
                        </a:rPr>
                        <a:t>(-0.99,0.74)</a:t>
                      </a:r>
                      <a:endParaRPr lang="en-US" sz="180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chemeClr val="bg1">
                              <a:lumMod val="65000"/>
                            </a:schemeClr>
                          </a:solidFill>
                          <a:effectLst/>
                          <a:latin typeface="Times New Roman" panose="02020603050405020304" pitchFamily="18" charset="0"/>
                          <a:cs typeface="Times New Roman" panose="02020603050405020304" pitchFamily="18" charset="0"/>
                        </a:rPr>
                        <a:t>0.775</a:t>
                      </a:r>
                      <a:endParaRPr lang="en-US" sz="1800" dirty="0">
                        <a:solidFill>
                          <a:schemeClr val="bg1">
                            <a:lumMod val="6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401229247"/>
                  </a:ext>
                </a:extLst>
              </a:tr>
            </a:tbl>
          </a:graphicData>
        </a:graphic>
      </p:graphicFrame>
      <p:sp>
        <p:nvSpPr>
          <p:cNvPr id="5" name="TextBox 4">
            <a:extLst>
              <a:ext uri="{FF2B5EF4-FFF2-40B4-BE49-F238E27FC236}">
                <a16:creationId xmlns:a16="http://schemas.microsoft.com/office/drawing/2014/main" id="{6BA4555A-0EE0-6247-AA83-421649FB5547}"/>
              </a:ext>
            </a:extLst>
          </p:cNvPr>
          <p:cNvSpPr txBox="1"/>
          <p:nvPr/>
        </p:nvSpPr>
        <p:spPr>
          <a:xfrm>
            <a:off x="422900" y="6391812"/>
            <a:ext cx="3264317" cy="369332"/>
          </a:xfrm>
          <a:prstGeom prst="rect">
            <a:avLst/>
          </a:prstGeom>
          <a:noFill/>
        </p:spPr>
        <p:txBody>
          <a:bodyPr wrap="square" rtlCol="0">
            <a:spAutoFit/>
          </a:bodyPr>
          <a:lstStyle/>
          <a:p>
            <a:r>
              <a:rPr lang="en-US" dirty="0">
                <a:latin typeface="Goudy Old Style" panose="02020502050305020303" pitchFamily="18" charset="77"/>
              </a:rPr>
              <a:t>Education is centered at 12 years</a:t>
            </a:r>
          </a:p>
        </p:txBody>
      </p:sp>
    </p:spTree>
    <p:extLst>
      <p:ext uri="{BB962C8B-B14F-4D97-AF65-F5344CB8AC3E}">
        <p14:creationId xmlns:p14="http://schemas.microsoft.com/office/powerpoint/2010/main" val="3748335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A1B63-B136-5743-90CA-B1C096690D27}"/>
              </a:ext>
            </a:extLst>
          </p:cNvPr>
          <p:cNvSpPr>
            <a:spLocks noGrp="1"/>
          </p:cNvSpPr>
          <p:nvPr>
            <p:ph type="title"/>
          </p:nvPr>
        </p:nvSpPr>
        <p:spPr/>
        <p:txBody>
          <a:bodyPr/>
          <a:lstStyle/>
          <a:p>
            <a:r>
              <a:rPr lang="en-US" dirty="0">
                <a:solidFill>
                  <a:schemeClr val="accent1"/>
                </a:solidFill>
              </a:rPr>
              <a:t>Activity: interpret regression coefficients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924349E-1832-314E-9564-7DE758202540}"/>
                  </a:ext>
                </a:extLst>
              </p:cNvPr>
              <p:cNvSpPr txBox="1"/>
              <p:nvPr/>
            </p:nvSpPr>
            <p:spPr>
              <a:xfrm>
                <a:off x="518436" y="1835967"/>
                <a:ext cx="81843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𝐸</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𝐵𝑀𝐼</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𝛽</m:t>
                          </m:r>
                        </m:e>
                        <m:sub>
                          <m:r>
                            <a:rPr lang="en-US" sz="2400" b="0" i="1" smtClean="0">
                              <a:solidFill>
                                <a:schemeClr val="tx1"/>
                              </a:solidFill>
                              <a:latin typeface="Cambria Math" panose="02040503050406030204" pitchFamily="18" charset="0"/>
                            </a:rPr>
                            <m:t>1</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𝑚𝑎𝑙𝑒</m:t>
                          </m:r>
                        </m:e>
                      </m:d>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2</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𝐵𝑙𝑎𝑐𝑘</m:t>
                          </m:r>
                        </m:e>
                      </m:d>
                      <m:r>
                        <a:rPr lang="en-US" sz="2400" b="0" i="1" smtClean="0">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𝛽</m:t>
                          </m:r>
                        </m:e>
                        <m:sub>
                          <m:r>
                            <a:rPr lang="en-US" sz="2400" b="0" i="1" smtClean="0">
                              <a:solidFill>
                                <a:schemeClr val="tx1"/>
                              </a:solidFill>
                              <a:latin typeface="Cambria Math" panose="02040503050406030204" pitchFamily="18" charset="0"/>
                            </a:rPr>
                            <m:t>3</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𝑚𝑎𝑙𝑒</m:t>
                          </m:r>
                        </m:e>
                      </m:d>
                      <m:r>
                        <a:rPr lang="en-US" sz="2400" b="0" i="1" smtClean="0">
                          <a:latin typeface="Cambria Math" panose="02040503050406030204" pitchFamily="18" charset="0"/>
                        </a:rPr>
                        <m:t>∗(</m:t>
                      </m:r>
                      <m:r>
                        <a:rPr lang="en-US" sz="2400" b="0" i="1" smtClean="0">
                          <a:latin typeface="Cambria Math" panose="02040503050406030204" pitchFamily="18" charset="0"/>
                        </a:rPr>
                        <m:t>𝐵𝑙𝑎𝑐𝑘</m:t>
                      </m:r>
                      <m:r>
                        <a:rPr lang="en-US" sz="2400" b="0" i="1" smtClean="0">
                          <a:latin typeface="Cambria Math" panose="02040503050406030204" pitchFamily="18" charset="0"/>
                        </a:rPr>
                        <m:t>)</m:t>
                      </m:r>
                    </m:oMath>
                  </m:oMathPara>
                </a14:m>
                <a:endParaRPr lang="en-US" sz="2400" dirty="0"/>
              </a:p>
            </p:txBody>
          </p:sp>
        </mc:Choice>
        <mc:Fallback xmlns="">
          <p:sp>
            <p:nvSpPr>
              <p:cNvPr id="4" name="TextBox 3">
                <a:extLst>
                  <a:ext uri="{FF2B5EF4-FFF2-40B4-BE49-F238E27FC236}">
                    <a16:creationId xmlns:a16="http://schemas.microsoft.com/office/drawing/2014/main" id="{3924349E-1832-314E-9564-7DE758202540}"/>
                  </a:ext>
                </a:extLst>
              </p:cNvPr>
              <p:cNvSpPr txBox="1">
                <a:spLocks noRot="1" noChangeAspect="1" noMove="1" noResize="1" noEditPoints="1" noAdjustHandles="1" noChangeArrowheads="1" noChangeShapeType="1" noTextEdit="1"/>
              </p:cNvSpPr>
              <p:nvPr/>
            </p:nvSpPr>
            <p:spPr>
              <a:xfrm>
                <a:off x="518436" y="1835967"/>
                <a:ext cx="8184355" cy="369332"/>
              </a:xfrm>
              <a:prstGeom prst="rect">
                <a:avLst/>
              </a:prstGeom>
              <a:blipFill>
                <a:blip r:embed="rId3"/>
                <a:stretch>
                  <a:fillRect t="-6667" r="-465"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D9709F1B-40E7-7743-80DB-C812B15218B9}"/>
                  </a:ext>
                </a:extLst>
              </p:cNvPr>
              <p:cNvSpPr>
                <a:spLocks noGrp="1"/>
              </p:cNvSpPr>
              <p:nvPr>
                <p:ph idx="1"/>
              </p:nvPr>
            </p:nvSpPr>
            <p:spPr>
              <a:xfrm>
                <a:off x="628650" y="2639506"/>
                <a:ext cx="7886700" cy="3992942"/>
              </a:xfrm>
            </p:spPr>
            <p:txBody>
              <a:bodyPr>
                <a:normAutofit/>
              </a:bodyPr>
              <a:lstStyle/>
              <a:p>
                <a:pPr marL="0" indent="0">
                  <a:buNone/>
                </a:pP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sub>
                    </m:sSub>
                  </m:oMath>
                </a14:m>
                <a:r>
                  <a:rPr lang="en-US" dirty="0"/>
                  <a:t>: </a:t>
                </a:r>
              </a:p>
              <a:p>
                <a:pPr marL="0" indent="0">
                  <a:buNone/>
                </a:pPr>
                <a:endParaRPr lang="en-US" dirty="0"/>
              </a:p>
              <a:p>
                <a:pPr marL="0"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1</m:t>
                        </m:r>
                      </m:sub>
                    </m:sSub>
                  </m:oMath>
                </a14:m>
                <a:r>
                  <a:rPr lang="en-US" dirty="0"/>
                  <a:t>: </a:t>
                </a:r>
              </a:p>
              <a:p>
                <a:pPr marL="0"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2</m:t>
                        </m:r>
                      </m:sub>
                    </m:sSub>
                  </m:oMath>
                </a14:m>
                <a:r>
                  <a:rPr lang="en-US" dirty="0"/>
                  <a:t>: </a:t>
                </a:r>
              </a:p>
              <a:p>
                <a:pPr marL="0" indent="0">
                  <a:buNone/>
                </a:pP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a:solidFill>
                              <a:schemeClr val="tx1"/>
                            </a:solidFill>
                            <a:latin typeface="Cambria Math" panose="02040503050406030204" pitchFamily="18" charset="0"/>
                            <a:ea typeface="Cambria Math" panose="02040503050406030204" pitchFamily="18" charset="0"/>
                          </a:rPr>
                          <m:t>𝛽</m:t>
                        </m:r>
                      </m:e>
                      <m:sub>
                        <m:r>
                          <a:rPr lang="en-US" b="0" i="1">
                            <a:solidFill>
                              <a:schemeClr val="tx1"/>
                            </a:solidFill>
                            <a:latin typeface="Cambria Math" panose="02040503050406030204" pitchFamily="18" charset="0"/>
                          </a:rPr>
                          <m:t>3</m:t>
                        </m:r>
                      </m:sub>
                    </m:sSub>
                  </m:oMath>
                </a14:m>
                <a:r>
                  <a:rPr lang="en-US" dirty="0"/>
                  <a:t>:</a:t>
                </a:r>
              </a:p>
              <a:p>
                <a:pPr marL="0" indent="0">
                  <a:buNone/>
                </a:pPr>
                <a:endParaRPr lang="en-US" dirty="0"/>
              </a:p>
              <a:p>
                <a:pPr marL="0" indent="0">
                  <a:buNone/>
                </a:pPr>
                <a:r>
                  <a:rPr lang="en-US" dirty="0"/>
                  <a:t>Mean BMI for Black men:</a:t>
                </a:r>
              </a:p>
            </p:txBody>
          </p:sp>
        </mc:Choice>
        <mc:Fallback xmlns="">
          <p:sp>
            <p:nvSpPr>
              <p:cNvPr id="5" name="Content Placeholder 2">
                <a:extLst>
                  <a:ext uri="{FF2B5EF4-FFF2-40B4-BE49-F238E27FC236}">
                    <a16:creationId xmlns:a16="http://schemas.microsoft.com/office/drawing/2014/main" id="{D9709F1B-40E7-7743-80DB-C812B15218B9}"/>
                  </a:ext>
                </a:extLst>
              </p:cNvPr>
              <p:cNvSpPr>
                <a:spLocks noGrp="1" noRot="1" noChangeAspect="1" noMove="1" noResize="1" noEditPoints="1" noAdjustHandles="1" noChangeArrowheads="1" noChangeShapeType="1" noTextEdit="1"/>
              </p:cNvSpPr>
              <p:nvPr>
                <p:ph idx="1"/>
              </p:nvPr>
            </p:nvSpPr>
            <p:spPr>
              <a:xfrm>
                <a:off x="628650" y="2639506"/>
                <a:ext cx="7886700" cy="3992942"/>
              </a:xfrm>
              <a:blipFill>
                <a:blip r:embed="rId4"/>
                <a:stretch>
                  <a:fillRect l="-1608" t="-2540"/>
                </a:stretch>
              </a:blipFill>
            </p:spPr>
            <p:txBody>
              <a:bodyPr/>
              <a:lstStyle/>
              <a:p>
                <a:r>
                  <a:rPr lang="en-US">
                    <a:noFill/>
                  </a:rPr>
                  <a:t> </a:t>
                </a:r>
              </a:p>
            </p:txBody>
          </p:sp>
        </mc:Fallback>
      </mc:AlternateContent>
    </p:spTree>
    <p:extLst>
      <p:ext uri="{BB962C8B-B14F-4D97-AF65-F5344CB8AC3E}">
        <p14:creationId xmlns:p14="http://schemas.microsoft.com/office/powerpoint/2010/main" val="951869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a:spLocks noGrp="1" noChangeArrowheads="1"/>
          </p:cNvSpPr>
          <p:nvPr>
            <p:ph type="title"/>
          </p:nvPr>
        </p:nvSpPr>
        <p:spPr>
          <a:xfrm>
            <a:off x="1375173" y="1010842"/>
            <a:ext cx="5436394" cy="696515"/>
          </a:xfrm>
          <a:noFill/>
          <a:extLs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spcBef>
                <a:spcPct val="50000"/>
              </a:spcBef>
            </a:pPr>
            <a:r>
              <a:rPr lang="en-US" altLang="en-US"/>
              <a:t>The “Patients”</a:t>
            </a:r>
          </a:p>
        </p:txBody>
      </p:sp>
      <p:pic>
        <p:nvPicPr>
          <p:cNvPr id="38915" name="Picture 3"/>
          <p:cNvPicPr>
            <a:picLocks noGrp="1" noChangeAspect="1" noChangeArrowheads="1"/>
          </p:cNvPicPr>
          <p:nvPr>
            <p:ph type="body" idx="1"/>
          </p:nvPr>
        </p:nvPicPr>
        <p:blipFill rotWithShape="1">
          <a:blip r:embed="rId3" cstate="email">
            <a:extLst>
              <a:ext uri="{28A0092B-C50C-407E-A947-70E740481C1C}">
                <a14:useLocalDpi xmlns:a14="http://schemas.microsoft.com/office/drawing/2010/main" val="0"/>
              </a:ext>
            </a:extLst>
          </a:blip>
          <a:srcRect l="9194" r="8474"/>
          <a:stretch/>
        </p:blipFill>
        <p:spPr>
          <a:xfrm>
            <a:off x="1660585" y="1828801"/>
            <a:ext cx="2587925" cy="1727597"/>
          </a:xfrm>
          <a:noFill/>
          <a:extLst>
            <a:ext uri="{91240B29-F687-4F45-9708-019B960494DF}">
              <a14:hiddenLine xmlns:a14="http://schemas.microsoft.com/office/drawing/2010/main" w="9525">
                <a:solidFill>
                  <a:schemeClr val="tx1"/>
                </a:solidFill>
                <a:miter lim="800000"/>
                <a:headEnd/>
                <a:tailEnd/>
              </a14:hiddenLine>
            </a:ext>
          </a:extLst>
        </p:spPr>
      </p:pic>
      <p:pic>
        <p:nvPicPr>
          <p:cNvPr id="38916" name="Picture 4"/>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8474" r="8371"/>
          <a:stretch/>
        </p:blipFill>
        <p:spPr bwMode="auto">
          <a:xfrm>
            <a:off x="4895491" y="1828800"/>
            <a:ext cx="2613804"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8679" r="8165"/>
          <a:stretch/>
        </p:blipFill>
        <p:spPr bwMode="auto">
          <a:xfrm>
            <a:off x="3187461" y="3943351"/>
            <a:ext cx="2613805" cy="172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364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type="body" idx="1"/>
          </p:nvPr>
        </p:nvPicPr>
        <p:blipFill rotWithShape="1">
          <a:blip r:embed="rId3" cstate="email">
            <a:extLst>
              <a:ext uri="{28A0092B-C50C-407E-A947-70E740481C1C}">
                <a14:useLocalDpi xmlns:a14="http://schemas.microsoft.com/office/drawing/2010/main" val="0"/>
              </a:ext>
            </a:extLst>
          </a:blip>
          <a:srcRect l="8895" r="8220"/>
          <a:stretch/>
        </p:blipFill>
        <p:spPr>
          <a:xfrm>
            <a:off x="4856671" y="1885950"/>
            <a:ext cx="2652623" cy="1749029"/>
          </a:xfrm>
        </p:spPr>
      </p:pic>
      <p:pic>
        <p:nvPicPr>
          <p:cNvPr id="39939"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8336" r="8507"/>
          <a:stretch/>
        </p:blipFill>
        <p:spPr bwMode="auto">
          <a:xfrm>
            <a:off x="3290978" y="3943350"/>
            <a:ext cx="2613804"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8794" r="8322"/>
          <a:stretch/>
        </p:blipFill>
        <p:spPr bwMode="auto">
          <a:xfrm>
            <a:off x="1595887" y="1885951"/>
            <a:ext cx="2652623" cy="176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1" name="Text Box 5"/>
          <p:cNvSpPr>
            <a:spLocks noGrp="1" noChangeArrowheads="1"/>
          </p:cNvSpPr>
          <p:nvPr>
            <p:ph type="title"/>
          </p:nvPr>
        </p:nvSpPr>
        <p:spPr>
          <a:xfrm>
            <a:off x="1385889" y="1065611"/>
            <a:ext cx="5436394" cy="696515"/>
          </a:xfrm>
          <a:noFill/>
          <a:extLs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spcBef>
                <a:spcPct val="50000"/>
              </a:spcBef>
            </a:pPr>
            <a:r>
              <a:rPr lang="en-US" altLang="en-US"/>
              <a:t>The “Patients”</a:t>
            </a:r>
          </a:p>
        </p:txBody>
      </p:sp>
    </p:spTree>
    <p:extLst>
      <p:ext uri="{BB962C8B-B14F-4D97-AF65-F5344CB8AC3E}">
        <p14:creationId xmlns:p14="http://schemas.microsoft.com/office/powerpoint/2010/main" val="2302187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15DF9-838F-724A-84DA-ACA3F900282E}"/>
              </a:ext>
            </a:extLst>
          </p:cNvPr>
          <p:cNvSpPr>
            <a:spLocks noGrp="1"/>
          </p:cNvSpPr>
          <p:nvPr>
            <p:ph type="title"/>
          </p:nvPr>
        </p:nvSpPr>
        <p:spPr/>
        <p:txBody>
          <a:bodyPr/>
          <a:lstStyle/>
          <a:p>
            <a:r>
              <a:rPr lang="en-US" dirty="0"/>
              <a:t>Mediation </a:t>
            </a:r>
          </a:p>
        </p:txBody>
      </p:sp>
      <p:sp>
        <p:nvSpPr>
          <p:cNvPr id="4" name="TextBox 3">
            <a:extLst>
              <a:ext uri="{FF2B5EF4-FFF2-40B4-BE49-F238E27FC236}">
                <a16:creationId xmlns:a16="http://schemas.microsoft.com/office/drawing/2014/main" id="{2FFBD69F-DC51-6B41-98D7-28E9B55703B5}"/>
              </a:ext>
            </a:extLst>
          </p:cNvPr>
          <p:cNvSpPr txBox="1"/>
          <p:nvPr/>
        </p:nvSpPr>
        <p:spPr>
          <a:xfrm>
            <a:off x="4594381" y="5851952"/>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19" name="TextBox 18">
            <a:extLst>
              <a:ext uri="{FF2B5EF4-FFF2-40B4-BE49-F238E27FC236}">
                <a16:creationId xmlns:a16="http://schemas.microsoft.com/office/drawing/2014/main" id="{51235F3D-183F-CF4A-853D-9616ECE86D2F}"/>
              </a:ext>
            </a:extLst>
          </p:cNvPr>
          <p:cNvSpPr txBox="1"/>
          <p:nvPr/>
        </p:nvSpPr>
        <p:spPr>
          <a:xfrm>
            <a:off x="1744962" y="5713453"/>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sp>
        <p:nvSpPr>
          <p:cNvPr id="20" name="TextBox 19">
            <a:extLst>
              <a:ext uri="{FF2B5EF4-FFF2-40B4-BE49-F238E27FC236}">
                <a16:creationId xmlns:a16="http://schemas.microsoft.com/office/drawing/2014/main" id="{9E857479-5CF6-0D4A-8EFB-6B26CDA71FF7}"/>
              </a:ext>
            </a:extLst>
          </p:cNvPr>
          <p:cNvSpPr txBox="1"/>
          <p:nvPr/>
        </p:nvSpPr>
        <p:spPr>
          <a:xfrm>
            <a:off x="7557501" y="5851952"/>
            <a:ext cx="128057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cxnSp>
        <p:nvCxnSpPr>
          <p:cNvPr id="22" name="Straight Arrow Connector 21">
            <a:extLst>
              <a:ext uri="{FF2B5EF4-FFF2-40B4-BE49-F238E27FC236}">
                <a16:creationId xmlns:a16="http://schemas.microsoft.com/office/drawing/2014/main" id="{E9F74C7E-7DC1-6A45-9C4F-CB0479A8712A}"/>
              </a:ext>
            </a:extLst>
          </p:cNvPr>
          <p:cNvCxnSpPr>
            <a:stCxn id="19" idx="3"/>
            <a:endCxn id="4" idx="1"/>
          </p:cNvCxnSpPr>
          <p:nvPr/>
        </p:nvCxnSpPr>
        <p:spPr>
          <a:xfrm flipV="1">
            <a:off x="2948729" y="6036618"/>
            <a:ext cx="1645652" cy="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EAF9ABB-7461-894F-ADB0-9E33F15763A9}"/>
              </a:ext>
            </a:extLst>
          </p:cNvPr>
          <p:cNvCxnSpPr>
            <a:cxnSpLocks/>
            <a:stCxn id="4" idx="3"/>
            <a:endCxn id="20" idx="1"/>
          </p:cNvCxnSpPr>
          <p:nvPr/>
        </p:nvCxnSpPr>
        <p:spPr>
          <a:xfrm>
            <a:off x="6210744" y="6036618"/>
            <a:ext cx="134675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774D01D8-3607-CE45-91A6-8A72DA3DFBBE}"/>
              </a:ext>
            </a:extLst>
          </p:cNvPr>
          <p:cNvCxnSpPr>
            <a:stCxn id="19" idx="0"/>
            <a:endCxn id="20" idx="0"/>
          </p:cNvCxnSpPr>
          <p:nvPr/>
        </p:nvCxnSpPr>
        <p:spPr>
          <a:xfrm rot="16200000" flipH="1">
            <a:off x="5203068" y="2857230"/>
            <a:ext cx="138499" cy="5850945"/>
          </a:xfrm>
          <a:prstGeom prst="curvedConnector3">
            <a:avLst>
              <a:gd name="adj1" fmla="val -53176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A6428CC-FFDD-C54D-89E4-89BE683FF6CF}"/>
              </a:ext>
            </a:extLst>
          </p:cNvPr>
          <p:cNvSpPr txBox="1"/>
          <p:nvPr/>
        </p:nvSpPr>
        <p:spPr>
          <a:xfrm>
            <a:off x="628650" y="1693828"/>
            <a:ext cx="8209430" cy="2246769"/>
          </a:xfrm>
          <a:prstGeom prst="rect">
            <a:avLst/>
          </a:prstGeom>
          <a:noFill/>
        </p:spPr>
        <p:txBody>
          <a:bodyPr wrap="square" rtlCol="0">
            <a:spAutoFit/>
          </a:bodyPr>
          <a:lstStyle/>
          <a:p>
            <a:r>
              <a:rPr lang="en-US" sz="2800" dirty="0">
                <a:latin typeface="Goudy Old Style" panose="02020502050305020303" pitchFamily="18" charset="77"/>
              </a:rPr>
              <a:t>Mediation analysis allows us to </a:t>
            </a:r>
            <a:r>
              <a:rPr lang="en-US" sz="2800" b="1" dirty="0">
                <a:solidFill>
                  <a:schemeClr val="accent1"/>
                </a:solidFill>
                <a:latin typeface="Goudy Old Style" panose="02020502050305020303" pitchFamily="18" charset="77"/>
              </a:rPr>
              <a:t>decompose</a:t>
            </a:r>
            <a:r>
              <a:rPr lang="en-US" sz="2800" dirty="0">
                <a:latin typeface="Goudy Old Style" panose="02020502050305020303" pitchFamily="18" charset="77"/>
              </a:rPr>
              <a:t> the </a:t>
            </a:r>
            <a:r>
              <a:rPr lang="en-US" sz="2800" b="1" dirty="0">
                <a:solidFill>
                  <a:schemeClr val="accent1"/>
                </a:solidFill>
                <a:latin typeface="Goudy Old Style" panose="02020502050305020303" pitchFamily="18" charset="77"/>
              </a:rPr>
              <a:t>total effect</a:t>
            </a:r>
            <a:r>
              <a:rPr lang="en-US" sz="2800" dirty="0">
                <a:latin typeface="Goudy Old Style" panose="02020502050305020303" pitchFamily="18" charset="77"/>
              </a:rPr>
              <a:t> (a) of the exposure on the outcome into the </a:t>
            </a:r>
            <a:r>
              <a:rPr lang="en-US" sz="2800" b="1" dirty="0">
                <a:solidFill>
                  <a:schemeClr val="accent1"/>
                </a:solidFill>
                <a:latin typeface="Goudy Old Style" panose="02020502050305020303" pitchFamily="18" charset="77"/>
              </a:rPr>
              <a:t>direct effect</a:t>
            </a:r>
            <a:r>
              <a:rPr lang="en-US" sz="2800" dirty="0">
                <a:latin typeface="Goudy Old Style" panose="02020502050305020303" pitchFamily="18" charset="77"/>
              </a:rPr>
              <a:t> (a’) and the </a:t>
            </a:r>
            <a:r>
              <a:rPr lang="en-US" sz="2800" b="1" dirty="0">
                <a:solidFill>
                  <a:schemeClr val="accent1"/>
                </a:solidFill>
                <a:latin typeface="Goudy Old Style" panose="02020502050305020303" pitchFamily="18" charset="77"/>
              </a:rPr>
              <a:t>indirect </a:t>
            </a:r>
            <a:r>
              <a:rPr lang="en-US" sz="2800" dirty="0">
                <a:latin typeface="Goudy Old Style" panose="02020502050305020303" pitchFamily="18" charset="77"/>
              </a:rPr>
              <a:t>(or mediated effect; b*c)</a:t>
            </a:r>
          </a:p>
          <a:p>
            <a:endParaRPr lang="en-US" sz="2800" dirty="0">
              <a:latin typeface="Goudy Old Style" panose="02020502050305020303" pitchFamily="18" charset="77"/>
            </a:endParaRPr>
          </a:p>
          <a:p>
            <a:r>
              <a:rPr lang="en-US" sz="2800" dirty="0">
                <a:latin typeface="Goudy Old Style" panose="02020502050305020303" pitchFamily="18" charset="77"/>
              </a:rPr>
              <a:t>Helpful for identifying </a:t>
            </a:r>
            <a:r>
              <a:rPr lang="en-US" sz="2800" b="1" dirty="0">
                <a:solidFill>
                  <a:schemeClr val="accent1"/>
                </a:solidFill>
                <a:latin typeface="Goudy Old Style" panose="02020502050305020303" pitchFamily="18" charset="77"/>
              </a:rPr>
              <a:t>mechanisms</a:t>
            </a:r>
            <a:r>
              <a:rPr lang="en-US" sz="2800" dirty="0">
                <a:latin typeface="Goudy Old Style" panose="02020502050305020303" pitchFamily="18" charset="77"/>
              </a:rPr>
              <a:t> </a:t>
            </a:r>
          </a:p>
        </p:txBody>
      </p:sp>
      <p:grpSp>
        <p:nvGrpSpPr>
          <p:cNvPr id="35" name="Group 34">
            <a:extLst>
              <a:ext uri="{FF2B5EF4-FFF2-40B4-BE49-F238E27FC236}">
                <a16:creationId xmlns:a16="http://schemas.microsoft.com/office/drawing/2014/main" id="{DC32AE9D-AC29-0D43-8C14-10A02803732F}"/>
              </a:ext>
            </a:extLst>
          </p:cNvPr>
          <p:cNvGrpSpPr/>
          <p:nvPr/>
        </p:nvGrpSpPr>
        <p:grpSpPr>
          <a:xfrm>
            <a:off x="779996" y="4025863"/>
            <a:ext cx="4938297" cy="715580"/>
            <a:chOff x="766141" y="3492436"/>
            <a:chExt cx="4938297" cy="715580"/>
          </a:xfrm>
        </p:grpSpPr>
        <p:sp>
          <p:nvSpPr>
            <p:cNvPr id="5" name="TextBox 4">
              <a:extLst>
                <a:ext uri="{FF2B5EF4-FFF2-40B4-BE49-F238E27FC236}">
                  <a16:creationId xmlns:a16="http://schemas.microsoft.com/office/drawing/2014/main" id="{F2C40ADA-42E5-BB43-AA3E-2E38784E6F61}"/>
                </a:ext>
              </a:extLst>
            </p:cNvPr>
            <p:cNvSpPr txBox="1"/>
            <p:nvPr/>
          </p:nvSpPr>
          <p:spPr>
            <a:xfrm>
              <a:off x="4435316" y="3700184"/>
              <a:ext cx="126912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150E7102-A66A-CF41-A068-525238AF6C8F}"/>
                </a:ext>
              </a:extLst>
            </p:cNvPr>
            <p:cNvSpPr txBox="1"/>
            <p:nvPr/>
          </p:nvSpPr>
          <p:spPr>
            <a:xfrm>
              <a:off x="766141" y="3561685"/>
              <a:ext cx="120376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8" name="Straight Arrow Connector 7">
              <a:extLst>
                <a:ext uri="{FF2B5EF4-FFF2-40B4-BE49-F238E27FC236}">
                  <a16:creationId xmlns:a16="http://schemas.microsoft.com/office/drawing/2014/main" id="{C634635A-28A4-BB4A-9AF4-647A129B0493}"/>
                </a:ext>
              </a:extLst>
            </p:cNvPr>
            <p:cNvCxnSpPr>
              <a:cxnSpLocks/>
              <a:stCxn id="6" idx="3"/>
              <a:endCxn id="5" idx="1"/>
            </p:cNvCxnSpPr>
            <p:nvPr/>
          </p:nvCxnSpPr>
          <p:spPr>
            <a:xfrm flipV="1">
              <a:off x="1969908" y="3884850"/>
              <a:ext cx="2465408" cy="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0E33A69-4150-3247-8910-E2D8C464D4EC}"/>
                </a:ext>
              </a:extLst>
            </p:cNvPr>
            <p:cNvSpPr txBox="1"/>
            <p:nvPr/>
          </p:nvSpPr>
          <p:spPr>
            <a:xfrm>
              <a:off x="3061418" y="3492436"/>
              <a:ext cx="28238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grpSp>
      <p:sp>
        <p:nvSpPr>
          <p:cNvPr id="32" name="TextBox 31">
            <a:extLst>
              <a:ext uri="{FF2B5EF4-FFF2-40B4-BE49-F238E27FC236}">
                <a16:creationId xmlns:a16="http://schemas.microsoft.com/office/drawing/2014/main" id="{0EC1DDBC-D99F-A14D-9958-DA871B397F90}"/>
              </a:ext>
            </a:extLst>
          </p:cNvPr>
          <p:cNvSpPr txBox="1"/>
          <p:nvPr/>
        </p:nvSpPr>
        <p:spPr>
          <a:xfrm>
            <a:off x="3771555" y="4706818"/>
            <a:ext cx="407236" cy="369332"/>
          </a:xfrm>
          <a:prstGeom prst="rect">
            <a:avLst/>
          </a:prstGeom>
          <a:noFill/>
        </p:spPr>
        <p:txBody>
          <a:bodyPr wrap="square" rtlCol="0">
            <a:spAutoFit/>
          </a:bodyPr>
          <a:lstStyle/>
          <a:p>
            <a:r>
              <a:rPr lang="en-US" dirty="0">
                <a:solidFill>
                  <a:schemeClr val="accent1"/>
                </a:solidFill>
                <a:latin typeface="Times New Roman" panose="02020603050405020304" pitchFamily="18" charset="0"/>
                <a:cs typeface="Times New Roman" panose="02020603050405020304" pitchFamily="18" charset="0"/>
              </a:rPr>
              <a:t>a'</a:t>
            </a:r>
          </a:p>
        </p:txBody>
      </p:sp>
      <p:sp>
        <p:nvSpPr>
          <p:cNvPr id="33" name="TextBox 32">
            <a:extLst>
              <a:ext uri="{FF2B5EF4-FFF2-40B4-BE49-F238E27FC236}">
                <a16:creationId xmlns:a16="http://schemas.microsoft.com/office/drawing/2014/main" id="{179FDE16-C12B-0343-8E7A-9A7C0ED7A93D}"/>
              </a:ext>
            </a:extLst>
          </p:cNvPr>
          <p:cNvSpPr txBox="1"/>
          <p:nvPr/>
        </p:nvSpPr>
        <p:spPr>
          <a:xfrm>
            <a:off x="3561752" y="6184518"/>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b</a:t>
            </a:r>
          </a:p>
        </p:txBody>
      </p:sp>
      <p:sp>
        <p:nvSpPr>
          <p:cNvPr id="34" name="TextBox 33">
            <a:extLst>
              <a:ext uri="{FF2B5EF4-FFF2-40B4-BE49-F238E27FC236}">
                <a16:creationId xmlns:a16="http://schemas.microsoft.com/office/drawing/2014/main" id="{A75DC717-1832-FA46-867D-A644402B9E51}"/>
              </a:ext>
            </a:extLst>
          </p:cNvPr>
          <p:cNvSpPr txBox="1"/>
          <p:nvPr/>
        </p:nvSpPr>
        <p:spPr>
          <a:xfrm>
            <a:off x="6742928" y="6184518"/>
            <a:ext cx="282388" cy="369332"/>
          </a:xfrm>
          <a:prstGeom prst="rect">
            <a:avLst/>
          </a:prstGeom>
          <a:noFill/>
        </p:spPr>
        <p:txBody>
          <a:bodyPr wrap="square" rtlCol="0">
            <a:spAutoFit/>
          </a:bodyPr>
          <a:lstStyle/>
          <a:p>
            <a:r>
              <a:rPr lang="en-US" dirty="0">
                <a:solidFill>
                  <a:schemeClr val="accent6">
                    <a:lumMod val="75000"/>
                  </a:schemeClr>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994356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0508-F57F-414E-B455-F1D77742E2CC}"/>
              </a:ext>
            </a:extLst>
          </p:cNvPr>
          <p:cNvSpPr>
            <a:spLocks noGrp="1"/>
          </p:cNvSpPr>
          <p:nvPr>
            <p:ph type="title"/>
          </p:nvPr>
        </p:nvSpPr>
        <p:spPr>
          <a:xfrm>
            <a:off x="155241" y="169661"/>
            <a:ext cx="8833518" cy="1481075"/>
          </a:xfrm>
        </p:spPr>
        <p:txBody>
          <a:bodyPr>
            <a:normAutofit fontScale="90000"/>
          </a:bodyPr>
          <a:lstStyle/>
          <a:p>
            <a:r>
              <a:rPr lang="en-US" dirty="0">
                <a:latin typeface="Goudy Old Style" panose="02020502050305020303" pitchFamily="18" charset="77"/>
              </a:rPr>
              <a:t>GI Bill eligibility predicted smaller socioeconomic disparities in memory were among veterans than non-veterans</a:t>
            </a:r>
          </a:p>
        </p:txBody>
      </p:sp>
      <p:graphicFrame>
        <p:nvGraphicFramePr>
          <p:cNvPr id="4" name="Content Placeholder 3">
            <a:extLst>
              <a:ext uri="{FF2B5EF4-FFF2-40B4-BE49-F238E27FC236}">
                <a16:creationId xmlns:a16="http://schemas.microsoft.com/office/drawing/2014/main" id="{72460E77-EE95-AC4E-A8C8-9004BD344FC8}"/>
              </a:ext>
            </a:extLst>
          </p:cNvPr>
          <p:cNvGraphicFramePr>
            <a:graphicFrameLocks noGrp="1"/>
          </p:cNvGraphicFramePr>
          <p:nvPr>
            <p:ph idx="1"/>
            <p:extLst/>
          </p:nvPr>
        </p:nvGraphicFramePr>
        <p:xfrm>
          <a:off x="609915" y="1794288"/>
          <a:ext cx="8115299" cy="4649911"/>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Group 11">
            <a:extLst>
              <a:ext uri="{FF2B5EF4-FFF2-40B4-BE49-F238E27FC236}">
                <a16:creationId xmlns:a16="http://schemas.microsoft.com/office/drawing/2014/main" id="{11BBA967-082E-5143-9BBC-9DE3B5149FBF}"/>
              </a:ext>
            </a:extLst>
          </p:cNvPr>
          <p:cNvGrpSpPr/>
          <p:nvPr/>
        </p:nvGrpSpPr>
        <p:grpSpPr>
          <a:xfrm>
            <a:off x="1829803" y="3716513"/>
            <a:ext cx="788952" cy="605210"/>
            <a:chOff x="1013602" y="3765228"/>
            <a:chExt cx="1051936" cy="806947"/>
          </a:xfrm>
        </p:grpSpPr>
        <p:sp>
          <p:nvSpPr>
            <p:cNvPr id="5" name="Right Brace 4">
              <a:extLst>
                <a:ext uri="{FF2B5EF4-FFF2-40B4-BE49-F238E27FC236}">
                  <a16:creationId xmlns:a16="http://schemas.microsoft.com/office/drawing/2014/main" id="{9991EB7A-CD75-4C4B-B402-15DFB0B0BA2D}"/>
                </a:ext>
              </a:extLst>
            </p:cNvPr>
            <p:cNvSpPr/>
            <p:nvPr/>
          </p:nvSpPr>
          <p:spPr>
            <a:xfrm rot="10800000">
              <a:off x="1876926" y="3765228"/>
              <a:ext cx="188612" cy="806947"/>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chemeClr val="accent1"/>
                </a:solidFill>
              </a:endParaRPr>
            </a:p>
          </p:txBody>
        </p:sp>
        <p:sp>
          <p:nvSpPr>
            <p:cNvPr id="9" name="TextBox 8">
              <a:extLst>
                <a:ext uri="{FF2B5EF4-FFF2-40B4-BE49-F238E27FC236}">
                  <a16:creationId xmlns:a16="http://schemas.microsoft.com/office/drawing/2014/main" id="{4D264EB9-F957-494C-941B-A1929B2A9D0A}"/>
                </a:ext>
              </a:extLst>
            </p:cNvPr>
            <p:cNvSpPr txBox="1"/>
            <p:nvPr/>
          </p:nvSpPr>
          <p:spPr>
            <a:xfrm>
              <a:off x="1013602" y="3968647"/>
              <a:ext cx="866273" cy="400109"/>
            </a:xfrm>
            <a:prstGeom prst="rect">
              <a:avLst/>
            </a:prstGeom>
            <a:solidFill>
              <a:schemeClr val="bg1"/>
            </a:solidFill>
          </p:spPr>
          <p:txBody>
            <a:bodyPr wrap="square" rtlCol="0">
              <a:spAutoFit/>
            </a:bodyPr>
            <a:lstStyle/>
            <a:p>
              <a:pPr algn="r"/>
              <a:r>
                <a:rPr lang="en-US" sz="1350" b="1" dirty="0">
                  <a:solidFill>
                    <a:schemeClr val="accent1"/>
                  </a:solidFill>
                  <a:latin typeface="Goudy Old Style" panose="02020502050305020303" pitchFamily="18" charset="77"/>
                </a:rPr>
                <a:t>0.07</a:t>
              </a:r>
            </a:p>
          </p:txBody>
        </p:sp>
      </p:grpSp>
      <p:grpSp>
        <p:nvGrpSpPr>
          <p:cNvPr id="13" name="Group 12">
            <a:extLst>
              <a:ext uri="{FF2B5EF4-FFF2-40B4-BE49-F238E27FC236}">
                <a16:creationId xmlns:a16="http://schemas.microsoft.com/office/drawing/2014/main" id="{DDE34249-60A9-164C-9C9C-B0CB72BF66AB}"/>
              </a:ext>
            </a:extLst>
          </p:cNvPr>
          <p:cNvGrpSpPr/>
          <p:nvPr/>
        </p:nvGrpSpPr>
        <p:grpSpPr>
          <a:xfrm>
            <a:off x="4182915" y="3694636"/>
            <a:ext cx="823187" cy="705665"/>
            <a:chOff x="3663498" y="4055297"/>
            <a:chExt cx="1097583" cy="940886"/>
          </a:xfrm>
        </p:grpSpPr>
        <p:sp>
          <p:nvSpPr>
            <p:cNvPr id="6" name="Right Brace 5">
              <a:extLst>
                <a:ext uri="{FF2B5EF4-FFF2-40B4-BE49-F238E27FC236}">
                  <a16:creationId xmlns:a16="http://schemas.microsoft.com/office/drawing/2014/main" id="{08721F03-2E1B-0144-9B06-3D2CEDF5A2DE}"/>
                </a:ext>
              </a:extLst>
            </p:cNvPr>
            <p:cNvSpPr/>
            <p:nvPr/>
          </p:nvSpPr>
          <p:spPr>
            <a:xfrm rot="10800000">
              <a:off x="4523873" y="4055297"/>
              <a:ext cx="237208" cy="940886"/>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 name="TextBox 9">
              <a:extLst>
                <a:ext uri="{FF2B5EF4-FFF2-40B4-BE49-F238E27FC236}">
                  <a16:creationId xmlns:a16="http://schemas.microsoft.com/office/drawing/2014/main" id="{17E45F03-22F6-1F48-A4D5-5A242EF7F6D1}"/>
                </a:ext>
              </a:extLst>
            </p:cNvPr>
            <p:cNvSpPr txBox="1"/>
            <p:nvPr/>
          </p:nvSpPr>
          <p:spPr>
            <a:xfrm>
              <a:off x="3663498" y="4325685"/>
              <a:ext cx="866273" cy="400109"/>
            </a:xfrm>
            <a:prstGeom prst="rect">
              <a:avLst/>
            </a:prstGeom>
            <a:solidFill>
              <a:schemeClr val="bg1"/>
            </a:solidFill>
          </p:spPr>
          <p:txBody>
            <a:bodyPr wrap="square" rtlCol="0">
              <a:spAutoFit/>
            </a:bodyPr>
            <a:lstStyle/>
            <a:p>
              <a:pPr algn="r"/>
              <a:r>
                <a:rPr lang="en-US" sz="1350" b="1" dirty="0">
                  <a:solidFill>
                    <a:schemeClr val="accent1"/>
                  </a:solidFill>
                  <a:latin typeface="Goudy Old Style" panose="02020502050305020303" pitchFamily="18" charset="77"/>
                </a:rPr>
                <a:t>0.08</a:t>
              </a:r>
            </a:p>
          </p:txBody>
        </p:sp>
      </p:grpSp>
      <p:grpSp>
        <p:nvGrpSpPr>
          <p:cNvPr id="14" name="Group 13">
            <a:extLst>
              <a:ext uri="{FF2B5EF4-FFF2-40B4-BE49-F238E27FC236}">
                <a16:creationId xmlns:a16="http://schemas.microsoft.com/office/drawing/2014/main" id="{8E76E221-99FD-704B-8C54-7114B9D0A72D}"/>
              </a:ext>
            </a:extLst>
          </p:cNvPr>
          <p:cNvGrpSpPr/>
          <p:nvPr/>
        </p:nvGrpSpPr>
        <p:grpSpPr>
          <a:xfrm>
            <a:off x="6522277" y="3416431"/>
            <a:ext cx="813823" cy="300082"/>
            <a:chOff x="6505410" y="3769531"/>
            <a:chExt cx="1085097" cy="400109"/>
          </a:xfrm>
        </p:grpSpPr>
        <p:sp>
          <p:nvSpPr>
            <p:cNvPr id="8" name="Right Brace 7">
              <a:extLst>
                <a:ext uri="{FF2B5EF4-FFF2-40B4-BE49-F238E27FC236}">
                  <a16:creationId xmlns:a16="http://schemas.microsoft.com/office/drawing/2014/main" id="{B3417194-09CB-0044-BDED-CB190136D714}"/>
                </a:ext>
              </a:extLst>
            </p:cNvPr>
            <p:cNvSpPr/>
            <p:nvPr/>
          </p:nvSpPr>
          <p:spPr>
            <a:xfrm rot="10800000">
              <a:off x="7381959" y="3806572"/>
              <a:ext cx="208548" cy="326049"/>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TextBox 10">
              <a:extLst>
                <a:ext uri="{FF2B5EF4-FFF2-40B4-BE49-F238E27FC236}">
                  <a16:creationId xmlns:a16="http://schemas.microsoft.com/office/drawing/2014/main" id="{E2F9350F-6369-CB4A-BF9D-731DD2A019C7}"/>
                </a:ext>
              </a:extLst>
            </p:cNvPr>
            <p:cNvSpPr txBox="1"/>
            <p:nvPr/>
          </p:nvSpPr>
          <p:spPr>
            <a:xfrm>
              <a:off x="6505410" y="3769531"/>
              <a:ext cx="866273" cy="400109"/>
            </a:xfrm>
            <a:prstGeom prst="rect">
              <a:avLst/>
            </a:prstGeom>
            <a:solidFill>
              <a:schemeClr val="bg1"/>
            </a:solidFill>
          </p:spPr>
          <p:txBody>
            <a:bodyPr wrap="square" rtlCol="0">
              <a:spAutoFit/>
            </a:bodyPr>
            <a:lstStyle/>
            <a:p>
              <a:pPr algn="r"/>
              <a:r>
                <a:rPr lang="en-US" sz="1350" b="1" dirty="0">
                  <a:solidFill>
                    <a:schemeClr val="accent1"/>
                  </a:solidFill>
                  <a:latin typeface="Goudy Old Style" panose="02020502050305020303" pitchFamily="18" charset="77"/>
                </a:rPr>
                <a:t>0.04</a:t>
              </a:r>
            </a:p>
          </p:txBody>
        </p:sp>
      </p:grpSp>
      <p:sp>
        <p:nvSpPr>
          <p:cNvPr id="15" name="TextBox 14">
            <a:extLst>
              <a:ext uri="{FF2B5EF4-FFF2-40B4-BE49-F238E27FC236}">
                <a16:creationId xmlns:a16="http://schemas.microsoft.com/office/drawing/2014/main" id="{C9F60931-D548-AC4E-9033-DF021DCA9070}"/>
              </a:ext>
            </a:extLst>
          </p:cNvPr>
          <p:cNvSpPr txBox="1"/>
          <p:nvPr/>
        </p:nvSpPr>
        <p:spPr>
          <a:xfrm>
            <a:off x="4873516" y="5068307"/>
            <a:ext cx="4115243" cy="707886"/>
          </a:xfrm>
          <a:prstGeom prst="rect">
            <a:avLst/>
          </a:prstGeom>
          <a:solidFill>
            <a:schemeClr val="bg1"/>
          </a:solidFill>
        </p:spPr>
        <p:txBody>
          <a:bodyPr wrap="square" rtlCol="0">
            <a:spAutoFit/>
          </a:bodyPr>
          <a:lstStyle/>
          <a:p>
            <a:pPr algn="r"/>
            <a:r>
              <a:rPr lang="en-US" sz="2000" b="1" dirty="0">
                <a:solidFill>
                  <a:schemeClr val="accent1"/>
                </a:solidFill>
                <a:latin typeface="Goudy Old Style" panose="02020502050305020303" pitchFamily="18" charset="77"/>
              </a:rPr>
              <a:t> Difference in disparities = 0.04 (0.01, 0.08); equivalent to aging 1 year  </a:t>
            </a:r>
          </a:p>
        </p:txBody>
      </p:sp>
      <p:sp>
        <p:nvSpPr>
          <p:cNvPr id="18" name="TextBox 17">
            <a:extLst>
              <a:ext uri="{FF2B5EF4-FFF2-40B4-BE49-F238E27FC236}">
                <a16:creationId xmlns:a16="http://schemas.microsoft.com/office/drawing/2014/main" id="{E9335B09-BBA2-AF41-9804-C2B008BE315A}"/>
              </a:ext>
            </a:extLst>
          </p:cNvPr>
          <p:cNvSpPr txBox="1"/>
          <p:nvPr/>
        </p:nvSpPr>
        <p:spPr>
          <a:xfrm>
            <a:off x="1107832" y="6444199"/>
            <a:ext cx="7880928" cy="300082"/>
          </a:xfrm>
          <a:prstGeom prst="rect">
            <a:avLst/>
          </a:prstGeom>
          <a:noFill/>
        </p:spPr>
        <p:txBody>
          <a:bodyPr wrap="square" rtlCol="0">
            <a:spAutoFit/>
          </a:bodyPr>
          <a:lstStyle/>
          <a:p>
            <a:pPr algn="r"/>
            <a:r>
              <a:rPr lang="en-US" sz="1350" dirty="0">
                <a:solidFill>
                  <a:schemeClr val="bg1">
                    <a:lumMod val="50000"/>
                  </a:schemeClr>
                </a:solidFill>
                <a:latin typeface="Goudy Old Style" panose="02020502050305020303" pitchFamily="18" charset="77"/>
              </a:rPr>
              <a:t>Vable AM, Eng CW, Mayeda ER, Basu S, Marden JR, Hamad R, Glymour MM; JECH 2018 </a:t>
            </a:r>
          </a:p>
        </p:txBody>
      </p:sp>
    </p:spTree>
    <p:extLst>
      <p:ext uri="{BB962C8B-B14F-4D97-AF65-F5344CB8AC3E}">
        <p14:creationId xmlns:p14="http://schemas.microsoft.com/office/powerpoint/2010/main" val="38100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76C0811-310C-FE4E-B9FE-77CD1EF5AC6F}"/>
              </a:ext>
            </a:extLst>
          </p:cNvPr>
          <p:cNvPicPr>
            <a:picLocks noGrp="1" noChangeAspect="1"/>
          </p:cNvPicPr>
          <p:nvPr>
            <p:ph idx="1"/>
          </p:nvPr>
        </p:nvPicPr>
        <p:blipFill>
          <a:blip r:embed="rId3"/>
          <a:stretch>
            <a:fillRect/>
          </a:stretch>
        </p:blipFill>
        <p:spPr>
          <a:xfrm>
            <a:off x="182593" y="196047"/>
            <a:ext cx="8656894" cy="3179687"/>
          </a:xfrm>
          <a:prstGeom prst="rect">
            <a:avLst/>
          </a:prstGeom>
        </p:spPr>
      </p:pic>
      <p:sp>
        <p:nvSpPr>
          <p:cNvPr id="4" name="TextBox 3">
            <a:extLst>
              <a:ext uri="{FF2B5EF4-FFF2-40B4-BE49-F238E27FC236}">
                <a16:creationId xmlns:a16="http://schemas.microsoft.com/office/drawing/2014/main" id="{3B381CAC-1A3A-5D45-A8CD-F81A256CB723}"/>
              </a:ext>
            </a:extLst>
          </p:cNvPr>
          <p:cNvSpPr txBox="1"/>
          <p:nvPr/>
        </p:nvSpPr>
        <p:spPr>
          <a:xfrm>
            <a:off x="1107832" y="6444199"/>
            <a:ext cx="7880928" cy="300082"/>
          </a:xfrm>
          <a:prstGeom prst="rect">
            <a:avLst/>
          </a:prstGeom>
          <a:noFill/>
        </p:spPr>
        <p:txBody>
          <a:bodyPr wrap="square" rtlCol="0">
            <a:spAutoFit/>
          </a:bodyPr>
          <a:lstStyle/>
          <a:p>
            <a:pPr algn="r"/>
            <a:r>
              <a:rPr lang="en-US" sz="1350" dirty="0">
                <a:solidFill>
                  <a:schemeClr val="bg1">
                    <a:lumMod val="50000"/>
                  </a:schemeClr>
                </a:solidFill>
                <a:latin typeface="Goudy Old Style" panose="02020502050305020303" pitchFamily="18" charset="77"/>
              </a:rPr>
              <a:t>Hamad R, </a:t>
            </a:r>
            <a:r>
              <a:rPr lang="en-US" sz="1350" dirty="0" err="1">
                <a:solidFill>
                  <a:schemeClr val="bg1">
                    <a:lumMod val="50000"/>
                  </a:schemeClr>
                </a:solidFill>
                <a:latin typeface="Goudy Old Style" panose="02020502050305020303" pitchFamily="18" charset="77"/>
              </a:rPr>
              <a:t>Modrek</a:t>
            </a:r>
            <a:r>
              <a:rPr lang="en-US" sz="1350" dirty="0">
                <a:solidFill>
                  <a:schemeClr val="bg1">
                    <a:lumMod val="50000"/>
                  </a:schemeClr>
                </a:solidFill>
                <a:latin typeface="Goudy Old Style" panose="02020502050305020303" pitchFamily="18" charset="77"/>
              </a:rPr>
              <a:t> S, White JS; AJPH, 2018</a:t>
            </a:r>
          </a:p>
        </p:txBody>
      </p:sp>
      <p:sp>
        <p:nvSpPr>
          <p:cNvPr id="7" name="Rectangle 6">
            <a:extLst>
              <a:ext uri="{FF2B5EF4-FFF2-40B4-BE49-F238E27FC236}">
                <a16:creationId xmlns:a16="http://schemas.microsoft.com/office/drawing/2014/main" id="{2EE44DAB-B88A-2444-A544-46C71B7B3D70}"/>
              </a:ext>
            </a:extLst>
          </p:cNvPr>
          <p:cNvSpPr/>
          <p:nvPr/>
        </p:nvSpPr>
        <p:spPr>
          <a:xfrm>
            <a:off x="390952" y="4171302"/>
            <a:ext cx="8058104" cy="1631216"/>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Is there effect modification here?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Who benefits and who doesn’t?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Does this version of Paid Family Leave increase or decrease disparities? </a:t>
            </a:r>
          </a:p>
        </p:txBody>
      </p:sp>
    </p:spTree>
    <p:extLst>
      <p:ext uri="{BB962C8B-B14F-4D97-AF65-F5344CB8AC3E}">
        <p14:creationId xmlns:p14="http://schemas.microsoft.com/office/powerpoint/2010/main" val="2774901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9D6B3-C928-9B4E-9F4A-A9EFF1AE8607}"/>
              </a:ext>
            </a:extLst>
          </p:cNvPr>
          <p:cNvSpPr>
            <a:spLocks noGrp="1"/>
          </p:cNvSpPr>
          <p:nvPr>
            <p:ph type="title"/>
          </p:nvPr>
        </p:nvSpPr>
        <p:spPr>
          <a:xfrm>
            <a:off x="155643" y="170573"/>
            <a:ext cx="8852170" cy="1674689"/>
          </a:xfrm>
        </p:spPr>
        <p:txBody>
          <a:bodyPr>
            <a:normAutofit fontScale="90000"/>
          </a:bodyPr>
          <a:lstStyle/>
          <a:p>
            <a:r>
              <a:rPr lang="en-US" dirty="0"/>
              <a:t>Reducing criminal petalites for drug possession in CA reduced racial / ethnic disparities in felony drug arrests</a:t>
            </a:r>
          </a:p>
        </p:txBody>
      </p:sp>
      <p:pic>
        <p:nvPicPr>
          <p:cNvPr id="6" name="Picture 5">
            <a:extLst>
              <a:ext uri="{FF2B5EF4-FFF2-40B4-BE49-F238E27FC236}">
                <a16:creationId xmlns:a16="http://schemas.microsoft.com/office/drawing/2014/main" id="{E8449659-1ECD-EC40-B19A-B3A1FD44E3DA}"/>
              </a:ext>
            </a:extLst>
          </p:cNvPr>
          <p:cNvPicPr>
            <a:picLocks noChangeAspect="1"/>
          </p:cNvPicPr>
          <p:nvPr/>
        </p:nvPicPr>
        <p:blipFill>
          <a:blip r:embed="rId3"/>
          <a:stretch>
            <a:fillRect/>
          </a:stretch>
        </p:blipFill>
        <p:spPr>
          <a:xfrm>
            <a:off x="291781" y="2350579"/>
            <a:ext cx="8696980" cy="3684461"/>
          </a:xfrm>
          <a:prstGeom prst="rect">
            <a:avLst/>
          </a:prstGeom>
        </p:spPr>
      </p:pic>
      <p:sp>
        <p:nvSpPr>
          <p:cNvPr id="4" name="TextBox 3">
            <a:extLst>
              <a:ext uri="{FF2B5EF4-FFF2-40B4-BE49-F238E27FC236}">
                <a16:creationId xmlns:a16="http://schemas.microsoft.com/office/drawing/2014/main" id="{F1987A40-1E97-BC44-9571-1C046C7BF23C}"/>
              </a:ext>
            </a:extLst>
          </p:cNvPr>
          <p:cNvSpPr txBox="1"/>
          <p:nvPr/>
        </p:nvSpPr>
        <p:spPr>
          <a:xfrm>
            <a:off x="1107833" y="6474028"/>
            <a:ext cx="7880928" cy="300082"/>
          </a:xfrm>
          <a:prstGeom prst="rect">
            <a:avLst/>
          </a:prstGeom>
          <a:noFill/>
        </p:spPr>
        <p:txBody>
          <a:bodyPr wrap="square" rtlCol="0">
            <a:spAutoFit/>
          </a:bodyPr>
          <a:lstStyle/>
          <a:p>
            <a:pPr algn="r"/>
            <a:r>
              <a:rPr lang="en-US" sz="1350" dirty="0">
                <a:solidFill>
                  <a:schemeClr val="bg1">
                    <a:lumMod val="50000"/>
                  </a:schemeClr>
                </a:solidFill>
                <a:latin typeface="Goudy Old Style" panose="02020502050305020303" pitchFamily="18" charset="77"/>
              </a:rPr>
              <a:t>Mooney AC, et al.; AJPH, 2018</a:t>
            </a:r>
          </a:p>
        </p:txBody>
      </p:sp>
    </p:spTree>
    <p:extLst>
      <p:ext uri="{BB962C8B-B14F-4D97-AF65-F5344CB8AC3E}">
        <p14:creationId xmlns:p14="http://schemas.microsoft.com/office/powerpoint/2010/main" val="1874158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DA6D3-8D47-D247-BAD8-9858FD4BF141}"/>
              </a:ext>
            </a:extLst>
          </p:cNvPr>
          <p:cNvSpPr>
            <a:spLocks noGrp="1"/>
          </p:cNvSpPr>
          <p:nvPr>
            <p:ph type="title"/>
          </p:nvPr>
        </p:nvSpPr>
        <p:spPr/>
        <p:txBody>
          <a:bodyPr/>
          <a:lstStyle/>
          <a:p>
            <a:r>
              <a:rPr lang="en-US" dirty="0"/>
              <a:t>Homework question 1</a:t>
            </a:r>
          </a:p>
        </p:txBody>
      </p:sp>
      <p:sp>
        <p:nvSpPr>
          <p:cNvPr id="3" name="Content Placeholder 2">
            <a:extLst>
              <a:ext uri="{FF2B5EF4-FFF2-40B4-BE49-F238E27FC236}">
                <a16:creationId xmlns:a16="http://schemas.microsoft.com/office/drawing/2014/main" id="{79936490-3619-6D41-8452-6E0CD13EF187}"/>
              </a:ext>
            </a:extLst>
          </p:cNvPr>
          <p:cNvSpPr>
            <a:spLocks noGrp="1"/>
          </p:cNvSpPr>
          <p:nvPr>
            <p:ph idx="1"/>
          </p:nvPr>
        </p:nvSpPr>
        <p:spPr/>
        <p:txBody>
          <a:bodyPr/>
          <a:lstStyle/>
          <a:p>
            <a:pPr marL="0" indent="0">
              <a:buNone/>
            </a:pPr>
            <a:r>
              <a:rPr lang="en-US" dirty="0"/>
              <a:t>What are 3 different ways to account for SES in a analytic models when investigating racial/ethnic health disparities? </a:t>
            </a:r>
          </a:p>
          <a:p>
            <a:pPr marL="0" indent="0">
              <a:buNone/>
            </a:pPr>
            <a:endParaRPr lang="en-US" dirty="0"/>
          </a:p>
          <a:p>
            <a:pPr marL="0" indent="0">
              <a:buNone/>
            </a:pPr>
            <a:r>
              <a:rPr lang="en-US" dirty="0"/>
              <a:t>Briefly discuss the interpretations/implications of each approach as it relates to understanding health disparities by race/ethnicity.</a:t>
            </a:r>
          </a:p>
        </p:txBody>
      </p:sp>
    </p:spTree>
    <p:extLst>
      <p:ext uri="{BB962C8B-B14F-4D97-AF65-F5344CB8AC3E}">
        <p14:creationId xmlns:p14="http://schemas.microsoft.com/office/powerpoint/2010/main" val="2267061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904AA-326C-7E4A-8C92-2B52113C32A7}"/>
              </a:ext>
            </a:extLst>
          </p:cNvPr>
          <p:cNvSpPr>
            <a:spLocks noGrp="1"/>
          </p:cNvSpPr>
          <p:nvPr>
            <p:ph type="title"/>
          </p:nvPr>
        </p:nvSpPr>
        <p:spPr/>
        <p:txBody>
          <a:bodyPr/>
          <a:lstStyle/>
          <a:p>
            <a:r>
              <a:rPr lang="en-US" dirty="0"/>
              <a:t>Homework question 2</a:t>
            </a:r>
          </a:p>
        </p:txBody>
      </p:sp>
      <p:sp>
        <p:nvSpPr>
          <p:cNvPr id="3" name="Content Placeholder 2">
            <a:extLst>
              <a:ext uri="{FF2B5EF4-FFF2-40B4-BE49-F238E27FC236}">
                <a16:creationId xmlns:a16="http://schemas.microsoft.com/office/drawing/2014/main" id="{75AFD04B-6600-3748-B599-C0E8496582B0}"/>
              </a:ext>
            </a:extLst>
          </p:cNvPr>
          <p:cNvSpPr>
            <a:spLocks noGrp="1"/>
          </p:cNvSpPr>
          <p:nvPr>
            <p:ph idx="1"/>
          </p:nvPr>
        </p:nvSpPr>
        <p:spPr/>
        <p:txBody>
          <a:bodyPr/>
          <a:lstStyle/>
          <a:p>
            <a:pPr marL="0" indent="0">
              <a:buNone/>
            </a:pPr>
            <a:r>
              <a:rPr lang="en-US" dirty="0"/>
              <a:t>Describe a potential effect modifier, mediator, or contextual variable (for definition of contextual variable, see Diez-Roux reading) for an association of interest to you and relevant to health disparities. For example, for investigating the association between education and hypertension, I might be interested in evaluating whether the association between years of education and hypertension is different for Black men than for White men. Describe how you would study whether this relationship exists.</a:t>
            </a:r>
          </a:p>
        </p:txBody>
      </p:sp>
    </p:spTree>
    <p:extLst>
      <p:ext uri="{BB962C8B-B14F-4D97-AF65-F5344CB8AC3E}">
        <p14:creationId xmlns:p14="http://schemas.microsoft.com/office/powerpoint/2010/main" val="1625306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65962-9EFF-4C43-9487-98BF77A516BB}"/>
              </a:ext>
            </a:extLst>
          </p:cNvPr>
          <p:cNvSpPr>
            <a:spLocks noGrp="1"/>
          </p:cNvSpPr>
          <p:nvPr>
            <p:ph type="title"/>
          </p:nvPr>
        </p:nvSpPr>
        <p:spPr/>
        <p:txBody>
          <a:bodyPr/>
          <a:lstStyle/>
          <a:p>
            <a:r>
              <a:rPr lang="en-US" dirty="0">
                <a:latin typeface="Goudy Old Style" panose="02020502050305020303" pitchFamily="18" charset="77"/>
              </a:rPr>
              <a:t>Multilevel Analysis </a:t>
            </a:r>
          </a:p>
        </p:txBody>
      </p:sp>
    </p:spTree>
    <p:extLst>
      <p:ext uri="{BB962C8B-B14F-4D97-AF65-F5344CB8AC3E}">
        <p14:creationId xmlns:p14="http://schemas.microsoft.com/office/powerpoint/2010/main" val="2267281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292AA-6D9D-0347-A3F2-31BDF240154B}"/>
              </a:ext>
            </a:extLst>
          </p:cNvPr>
          <p:cNvSpPr>
            <a:spLocks noGrp="1"/>
          </p:cNvSpPr>
          <p:nvPr>
            <p:ph type="title"/>
          </p:nvPr>
        </p:nvSpPr>
        <p:spPr/>
        <p:txBody>
          <a:bodyPr/>
          <a:lstStyle/>
          <a:p>
            <a:r>
              <a:rPr lang="en-US" dirty="0"/>
              <a:t>Multilevel analysis useful for</a:t>
            </a:r>
          </a:p>
        </p:txBody>
      </p:sp>
      <p:sp>
        <p:nvSpPr>
          <p:cNvPr id="3" name="Content Placeholder 2">
            <a:extLst>
              <a:ext uri="{FF2B5EF4-FFF2-40B4-BE49-F238E27FC236}">
                <a16:creationId xmlns:a16="http://schemas.microsoft.com/office/drawing/2014/main" id="{3B61BD4D-AFF3-E843-A1D3-0EB08D71E197}"/>
              </a:ext>
            </a:extLst>
          </p:cNvPr>
          <p:cNvSpPr>
            <a:spLocks noGrp="1"/>
          </p:cNvSpPr>
          <p:nvPr>
            <p:ph idx="1"/>
          </p:nvPr>
        </p:nvSpPr>
        <p:spPr/>
        <p:txBody>
          <a:bodyPr/>
          <a:lstStyle/>
          <a:p>
            <a:pPr marL="0" indent="0">
              <a:buNone/>
            </a:pPr>
            <a:endParaRPr lang="en-US" dirty="0"/>
          </a:p>
          <a:p>
            <a:pPr marL="0" indent="0">
              <a:buNone/>
            </a:pPr>
            <a:r>
              <a:rPr lang="en-US" dirty="0"/>
              <a:t>Empirically differentiating </a:t>
            </a:r>
            <a:r>
              <a:rPr lang="en-US" b="1" dirty="0">
                <a:solidFill>
                  <a:schemeClr val="accent1"/>
                </a:solidFill>
              </a:rPr>
              <a:t>composition </a:t>
            </a:r>
            <a:r>
              <a:rPr lang="en-US" dirty="0"/>
              <a:t>(characteristics of individuals) from </a:t>
            </a:r>
            <a:r>
              <a:rPr lang="en-US" b="1" dirty="0">
                <a:solidFill>
                  <a:schemeClr val="accent1"/>
                </a:solidFill>
              </a:rPr>
              <a:t>context </a:t>
            </a:r>
            <a:r>
              <a:rPr lang="en-US" dirty="0"/>
              <a:t>(differences due to place), both of which are important for health</a:t>
            </a:r>
          </a:p>
          <a:p>
            <a:pPr marL="0" indent="0">
              <a:buNone/>
            </a:pPr>
            <a:endParaRPr lang="en-US" dirty="0"/>
          </a:p>
          <a:p>
            <a:pPr marL="0" indent="0">
              <a:buNone/>
            </a:pPr>
            <a:r>
              <a:rPr lang="en-US" dirty="0"/>
              <a:t>Examining cross-level interactions (effect modification)</a:t>
            </a:r>
          </a:p>
          <a:p>
            <a:pPr marL="0" indent="0">
              <a:buNone/>
            </a:pPr>
            <a:endParaRPr lang="en-US" dirty="0"/>
          </a:p>
          <a:p>
            <a:pPr marL="0" indent="0">
              <a:buNone/>
            </a:pPr>
            <a:r>
              <a:rPr lang="en-US" dirty="0"/>
              <a:t> … among other things … ! </a:t>
            </a:r>
          </a:p>
        </p:txBody>
      </p:sp>
    </p:spTree>
    <p:extLst>
      <p:ext uri="{BB962C8B-B14F-4D97-AF65-F5344CB8AC3E}">
        <p14:creationId xmlns:p14="http://schemas.microsoft.com/office/powerpoint/2010/main" val="2549391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61EF1-399F-9E4A-A900-4D8E4FAED4AA}"/>
              </a:ext>
            </a:extLst>
          </p:cNvPr>
          <p:cNvSpPr>
            <a:spLocks noGrp="1"/>
          </p:cNvSpPr>
          <p:nvPr>
            <p:ph type="title"/>
          </p:nvPr>
        </p:nvSpPr>
        <p:spPr/>
        <p:txBody>
          <a:bodyPr/>
          <a:lstStyle/>
          <a:p>
            <a:r>
              <a:rPr lang="en-US" dirty="0">
                <a:latin typeface="Goudy Old Style" panose="02020502050305020303" pitchFamily="18" charset="77"/>
              </a:rPr>
              <a:t>What is a multilevel model? </a:t>
            </a:r>
          </a:p>
        </p:txBody>
      </p:sp>
      <p:sp>
        <p:nvSpPr>
          <p:cNvPr id="7" name="Text Placeholder 6">
            <a:extLst>
              <a:ext uri="{FF2B5EF4-FFF2-40B4-BE49-F238E27FC236}">
                <a16:creationId xmlns:a16="http://schemas.microsoft.com/office/drawing/2014/main" id="{008B6AF8-51AA-0546-A5FD-65F4CF39082A}"/>
              </a:ext>
            </a:extLst>
          </p:cNvPr>
          <p:cNvSpPr>
            <a:spLocks noGrp="1"/>
          </p:cNvSpPr>
          <p:nvPr>
            <p:ph type="body" sz="quarter" idx="3"/>
          </p:nvPr>
        </p:nvSpPr>
        <p:spPr/>
        <p:txBody>
          <a:bodyPr>
            <a:normAutofit/>
          </a:bodyPr>
          <a:lstStyle/>
          <a:p>
            <a:pPr algn="r"/>
            <a:r>
              <a:rPr lang="en-US" sz="4000" b="0" u="sng" dirty="0">
                <a:latin typeface="Goudy Old Style" panose="02020502050305020303" pitchFamily="18" charset="77"/>
              </a:rPr>
              <a:t>We’ll discuss </a:t>
            </a:r>
          </a:p>
        </p:txBody>
      </p:sp>
      <p:sp>
        <p:nvSpPr>
          <p:cNvPr id="8" name="Content Placeholder 7">
            <a:extLst>
              <a:ext uri="{FF2B5EF4-FFF2-40B4-BE49-F238E27FC236}">
                <a16:creationId xmlns:a16="http://schemas.microsoft.com/office/drawing/2014/main" id="{CA8FE5E6-4A21-2A4C-8CA2-4F3457F61C36}"/>
              </a:ext>
            </a:extLst>
          </p:cNvPr>
          <p:cNvSpPr>
            <a:spLocks noGrp="1"/>
          </p:cNvSpPr>
          <p:nvPr>
            <p:ph sz="quarter" idx="4"/>
          </p:nvPr>
        </p:nvSpPr>
        <p:spPr/>
        <p:txBody>
          <a:bodyPr>
            <a:normAutofit lnSpcReduction="10000"/>
          </a:bodyPr>
          <a:lstStyle/>
          <a:p>
            <a:pPr marL="0" indent="0" algn="r">
              <a:buNone/>
            </a:pPr>
            <a:r>
              <a:rPr lang="en-US" dirty="0">
                <a:latin typeface="Goudy Old Style" panose="02020502050305020303" pitchFamily="18" charset="77"/>
              </a:rPr>
              <a:t>Empirically differentiating </a:t>
            </a:r>
            <a:r>
              <a:rPr lang="en-US" b="1" dirty="0">
                <a:solidFill>
                  <a:schemeClr val="accent1"/>
                </a:solidFill>
                <a:latin typeface="Goudy Old Style" panose="02020502050305020303" pitchFamily="18" charset="77"/>
              </a:rPr>
              <a:t>composition</a:t>
            </a:r>
            <a:r>
              <a:rPr lang="en-US" dirty="0">
                <a:latin typeface="Goudy Old Style" panose="02020502050305020303" pitchFamily="18" charset="77"/>
              </a:rPr>
              <a:t> from </a:t>
            </a:r>
            <a:r>
              <a:rPr lang="en-US" b="1" dirty="0">
                <a:solidFill>
                  <a:schemeClr val="accent1"/>
                </a:solidFill>
                <a:latin typeface="Goudy Old Style" panose="02020502050305020303" pitchFamily="18" charset="77"/>
              </a:rPr>
              <a:t>context</a:t>
            </a:r>
            <a:r>
              <a:rPr lang="en-US" dirty="0">
                <a:latin typeface="Goudy Old Style" panose="02020502050305020303" pitchFamily="18" charset="77"/>
              </a:rPr>
              <a:t>, both of which are important for health</a:t>
            </a:r>
          </a:p>
          <a:p>
            <a:pPr marL="0" indent="0" algn="r">
              <a:buNone/>
            </a:pPr>
            <a:r>
              <a:rPr lang="en-US" dirty="0">
                <a:latin typeface="Goudy Old Style" panose="02020502050305020303" pitchFamily="18" charset="77"/>
              </a:rPr>
              <a:t>👩🏿‍⚕️</a:t>
            </a:r>
          </a:p>
          <a:p>
            <a:pPr marL="0" indent="0" algn="r">
              <a:buNone/>
            </a:pPr>
            <a:endParaRPr lang="en-US" dirty="0">
              <a:latin typeface="Goudy Old Style" panose="02020502050305020303" pitchFamily="18" charset="77"/>
            </a:endParaRPr>
          </a:p>
          <a:p>
            <a:pPr marL="0" indent="0" algn="r">
              <a:buNone/>
            </a:pPr>
            <a:r>
              <a:rPr lang="en-US" dirty="0">
                <a:latin typeface="Goudy Old Style" panose="02020502050305020303" pitchFamily="18" charset="77"/>
              </a:rPr>
              <a:t>Examining </a:t>
            </a:r>
            <a:r>
              <a:rPr lang="en-US" b="1" dirty="0">
                <a:solidFill>
                  <a:schemeClr val="accent1"/>
                </a:solidFill>
                <a:latin typeface="Goudy Old Style" panose="02020502050305020303" pitchFamily="18" charset="77"/>
              </a:rPr>
              <a:t>cross-level interactions </a:t>
            </a:r>
            <a:r>
              <a:rPr lang="en-US" dirty="0">
                <a:latin typeface="Goudy Old Style" panose="02020502050305020303" pitchFamily="18" charset="77"/>
              </a:rPr>
              <a:t>(effect modification)</a:t>
            </a:r>
          </a:p>
          <a:p>
            <a:pPr marL="0" indent="0" algn="r">
              <a:buNone/>
            </a:pPr>
            <a:endParaRPr lang="en-US" dirty="0">
              <a:latin typeface="Goudy Old Style" panose="02020502050305020303" pitchFamily="18" charset="77"/>
            </a:endParaRPr>
          </a:p>
        </p:txBody>
      </p:sp>
      <p:sp>
        <p:nvSpPr>
          <p:cNvPr id="9" name="Rectangle 8">
            <a:extLst>
              <a:ext uri="{FF2B5EF4-FFF2-40B4-BE49-F238E27FC236}">
                <a16:creationId xmlns:a16="http://schemas.microsoft.com/office/drawing/2014/main" id="{AEFA262B-0C12-E046-8B10-A1EC47CA507D}"/>
              </a:ext>
            </a:extLst>
          </p:cNvPr>
          <p:cNvSpPr/>
          <p:nvPr/>
        </p:nvSpPr>
        <p:spPr>
          <a:xfrm>
            <a:off x="133731" y="5436654"/>
            <a:ext cx="4914925" cy="523220"/>
          </a:xfrm>
          <a:prstGeom prst="rect">
            <a:avLst/>
          </a:prstGeom>
        </p:spPr>
        <p:txBody>
          <a:bodyPr wrap="square">
            <a:spAutoFit/>
          </a:bodyPr>
          <a:lstStyle/>
          <a:p>
            <a:pPr algn="r"/>
            <a:r>
              <a:rPr lang="en-US" sz="2800" dirty="0">
                <a:latin typeface="Goudy Old Style" panose="02020502050305020303" pitchFamily="18" charset="77"/>
              </a:rPr>
              <a:t>👩🏾 🧟‍♀️👸🏽👩🏿‍💼👰🏼🤵🏾👨🏻‍🏫👵🏾🧕🏼👩🏻👨🏼‍💼👨🏾‍🔧👳🏾‍♀️</a:t>
            </a:r>
          </a:p>
        </p:txBody>
      </p:sp>
      <p:sp>
        <p:nvSpPr>
          <p:cNvPr id="10" name="Rectangle 9">
            <a:extLst>
              <a:ext uri="{FF2B5EF4-FFF2-40B4-BE49-F238E27FC236}">
                <a16:creationId xmlns:a16="http://schemas.microsoft.com/office/drawing/2014/main" id="{71AEA351-2C8B-9F49-8E4D-8B6A631AB5DC}"/>
              </a:ext>
            </a:extLst>
          </p:cNvPr>
          <p:cNvSpPr/>
          <p:nvPr/>
        </p:nvSpPr>
        <p:spPr>
          <a:xfrm>
            <a:off x="1163665" y="3723843"/>
            <a:ext cx="710119" cy="769441"/>
          </a:xfrm>
          <a:prstGeom prst="rect">
            <a:avLst/>
          </a:prstGeom>
        </p:spPr>
        <p:txBody>
          <a:bodyPr wrap="square">
            <a:spAutoFit/>
          </a:bodyPr>
          <a:lstStyle/>
          <a:p>
            <a:pPr algn="r"/>
            <a:r>
              <a:rPr lang="en-US" sz="4400" dirty="0">
                <a:latin typeface="Goudy Old Style" panose="02020502050305020303" pitchFamily="18" charset="77"/>
              </a:rPr>
              <a:t>👩🏾‍⚕️</a:t>
            </a:r>
          </a:p>
        </p:txBody>
      </p:sp>
      <p:sp>
        <p:nvSpPr>
          <p:cNvPr id="12" name="Rectangle 11">
            <a:extLst>
              <a:ext uri="{FF2B5EF4-FFF2-40B4-BE49-F238E27FC236}">
                <a16:creationId xmlns:a16="http://schemas.microsoft.com/office/drawing/2014/main" id="{4B276BCC-7A2C-D14B-BB0C-FF5401799AE1}"/>
              </a:ext>
            </a:extLst>
          </p:cNvPr>
          <p:cNvSpPr/>
          <p:nvPr/>
        </p:nvSpPr>
        <p:spPr>
          <a:xfrm>
            <a:off x="2114139" y="1764810"/>
            <a:ext cx="954107" cy="1015663"/>
          </a:xfrm>
          <a:prstGeom prst="rect">
            <a:avLst/>
          </a:prstGeom>
        </p:spPr>
        <p:txBody>
          <a:bodyPr wrap="none">
            <a:spAutoFit/>
          </a:bodyPr>
          <a:lstStyle/>
          <a:p>
            <a:r>
              <a:rPr lang="en-US" sz="6000" dirty="0">
                <a:latin typeface="Goudy Old Style" panose="02020502050305020303" pitchFamily="18" charset="77"/>
              </a:rPr>
              <a:t>🏥</a:t>
            </a:r>
            <a:endParaRPr lang="en-US" sz="6000" dirty="0"/>
          </a:p>
        </p:txBody>
      </p:sp>
      <p:cxnSp>
        <p:nvCxnSpPr>
          <p:cNvPr id="14" name="Straight Connector 13">
            <a:extLst>
              <a:ext uri="{FF2B5EF4-FFF2-40B4-BE49-F238E27FC236}">
                <a16:creationId xmlns:a16="http://schemas.microsoft.com/office/drawing/2014/main" id="{B6DBC6D9-FB2C-8F4B-B110-5A5B90D180C1}"/>
              </a:ext>
            </a:extLst>
          </p:cNvPr>
          <p:cNvCxnSpPr>
            <a:cxnSpLocks/>
            <a:stCxn id="12" idx="2"/>
            <a:endCxn id="10" idx="0"/>
          </p:cNvCxnSpPr>
          <p:nvPr/>
        </p:nvCxnSpPr>
        <p:spPr>
          <a:xfrm flipH="1">
            <a:off x="1518725" y="2780473"/>
            <a:ext cx="1072468" cy="943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B0C41-6F33-0640-9CA0-4094CB60B2FA}"/>
              </a:ext>
            </a:extLst>
          </p:cNvPr>
          <p:cNvCxnSpPr>
            <a:cxnSpLocks/>
            <a:stCxn id="12" idx="2"/>
            <a:endCxn id="18" idx="0"/>
          </p:cNvCxnSpPr>
          <p:nvPr/>
        </p:nvCxnSpPr>
        <p:spPr>
          <a:xfrm>
            <a:off x="2591193" y="2780473"/>
            <a:ext cx="965489" cy="94337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E41FBDF-0CD9-BA47-B417-D55047E27F99}"/>
              </a:ext>
            </a:extLst>
          </p:cNvPr>
          <p:cNvSpPr/>
          <p:nvPr/>
        </p:nvSpPr>
        <p:spPr>
          <a:xfrm>
            <a:off x="3182220" y="3723843"/>
            <a:ext cx="748923" cy="769441"/>
          </a:xfrm>
          <a:prstGeom prst="rect">
            <a:avLst/>
          </a:prstGeom>
        </p:spPr>
        <p:txBody>
          <a:bodyPr wrap="none">
            <a:spAutoFit/>
          </a:bodyPr>
          <a:lstStyle/>
          <a:p>
            <a:r>
              <a:rPr lang="en-US" sz="4400" dirty="0">
                <a:latin typeface="Goudy Old Style" panose="02020502050305020303" pitchFamily="18" charset="77"/>
              </a:rPr>
              <a:t>👨🏿‍⚕️</a:t>
            </a:r>
            <a:endParaRPr lang="en-US" sz="4400" dirty="0"/>
          </a:p>
        </p:txBody>
      </p:sp>
      <p:cxnSp>
        <p:nvCxnSpPr>
          <p:cNvPr id="23" name="Straight Connector 22">
            <a:extLst>
              <a:ext uri="{FF2B5EF4-FFF2-40B4-BE49-F238E27FC236}">
                <a16:creationId xmlns:a16="http://schemas.microsoft.com/office/drawing/2014/main" id="{D300B4F0-79E6-8344-A662-69B8340A2DF1}"/>
              </a:ext>
            </a:extLst>
          </p:cNvPr>
          <p:cNvCxnSpPr>
            <a:stCxn id="10" idx="2"/>
          </p:cNvCxnSpPr>
          <p:nvPr/>
        </p:nvCxnSpPr>
        <p:spPr>
          <a:xfrm flipH="1">
            <a:off x="447472" y="4493284"/>
            <a:ext cx="1071253" cy="943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A1BDB9A-1A80-5D46-BCB3-AFA695CF88A6}"/>
              </a:ext>
            </a:extLst>
          </p:cNvPr>
          <p:cNvCxnSpPr>
            <a:stCxn id="10" idx="2"/>
          </p:cNvCxnSpPr>
          <p:nvPr/>
        </p:nvCxnSpPr>
        <p:spPr>
          <a:xfrm flipH="1">
            <a:off x="894945" y="4493284"/>
            <a:ext cx="623780" cy="866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3C9138-8A6C-E047-8565-BD7CC963FCBA}"/>
              </a:ext>
            </a:extLst>
          </p:cNvPr>
          <p:cNvCxnSpPr>
            <a:stCxn id="10" idx="2"/>
          </p:cNvCxnSpPr>
          <p:nvPr/>
        </p:nvCxnSpPr>
        <p:spPr>
          <a:xfrm flipH="1">
            <a:off x="1245140" y="4493284"/>
            <a:ext cx="273585" cy="943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6193848-9255-1944-8469-1E027D2BCF5D}"/>
              </a:ext>
            </a:extLst>
          </p:cNvPr>
          <p:cNvCxnSpPr>
            <a:stCxn id="10" idx="2"/>
          </p:cNvCxnSpPr>
          <p:nvPr/>
        </p:nvCxnSpPr>
        <p:spPr>
          <a:xfrm>
            <a:off x="1518725" y="4493284"/>
            <a:ext cx="40737" cy="866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DF474C9-8F0A-D545-8AD5-1825F841DB4A}"/>
              </a:ext>
            </a:extLst>
          </p:cNvPr>
          <p:cNvCxnSpPr>
            <a:stCxn id="10" idx="2"/>
          </p:cNvCxnSpPr>
          <p:nvPr/>
        </p:nvCxnSpPr>
        <p:spPr>
          <a:xfrm>
            <a:off x="1518725" y="4493284"/>
            <a:ext cx="436534" cy="866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42FF1E7-631F-4945-B27C-2C2766DFA308}"/>
              </a:ext>
            </a:extLst>
          </p:cNvPr>
          <p:cNvCxnSpPr>
            <a:stCxn id="10" idx="2"/>
          </p:cNvCxnSpPr>
          <p:nvPr/>
        </p:nvCxnSpPr>
        <p:spPr>
          <a:xfrm>
            <a:off x="1518725" y="4493284"/>
            <a:ext cx="716193" cy="866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6181EB-AA4C-474D-964C-A34B646901B7}"/>
              </a:ext>
            </a:extLst>
          </p:cNvPr>
          <p:cNvCxnSpPr>
            <a:stCxn id="10" idx="2"/>
          </p:cNvCxnSpPr>
          <p:nvPr/>
        </p:nvCxnSpPr>
        <p:spPr>
          <a:xfrm>
            <a:off x="1518725" y="4493284"/>
            <a:ext cx="1152727" cy="866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E72931F-222F-4944-AB68-6ED1A9E96C82}"/>
              </a:ext>
            </a:extLst>
          </p:cNvPr>
          <p:cNvCxnSpPr>
            <a:cxnSpLocks/>
            <a:stCxn id="18" idx="2"/>
          </p:cNvCxnSpPr>
          <p:nvPr/>
        </p:nvCxnSpPr>
        <p:spPr>
          <a:xfrm flipH="1">
            <a:off x="3007059" y="4493284"/>
            <a:ext cx="549623" cy="943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30812FF-453B-9241-A5A5-F28797E96969}"/>
              </a:ext>
            </a:extLst>
          </p:cNvPr>
          <p:cNvCxnSpPr>
            <a:stCxn id="18" idx="2"/>
          </p:cNvCxnSpPr>
          <p:nvPr/>
        </p:nvCxnSpPr>
        <p:spPr>
          <a:xfrm flipH="1">
            <a:off x="3369459" y="4493284"/>
            <a:ext cx="187223" cy="943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47AE1BF-5455-D84F-8C83-C92F28309CE2}"/>
              </a:ext>
            </a:extLst>
          </p:cNvPr>
          <p:cNvCxnSpPr>
            <a:stCxn id="18" idx="2"/>
          </p:cNvCxnSpPr>
          <p:nvPr/>
        </p:nvCxnSpPr>
        <p:spPr>
          <a:xfrm>
            <a:off x="3556682" y="4493284"/>
            <a:ext cx="125833" cy="943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131AB3A-A2C7-A345-9BBE-09EDCA9DAF7A}"/>
              </a:ext>
            </a:extLst>
          </p:cNvPr>
          <p:cNvCxnSpPr>
            <a:stCxn id="18" idx="2"/>
          </p:cNvCxnSpPr>
          <p:nvPr/>
        </p:nvCxnSpPr>
        <p:spPr>
          <a:xfrm>
            <a:off x="3556682" y="4493284"/>
            <a:ext cx="510768" cy="943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5313233-0290-EE44-AD6E-EA87796F3BCF}"/>
              </a:ext>
            </a:extLst>
          </p:cNvPr>
          <p:cNvCxnSpPr>
            <a:stCxn id="18" idx="2"/>
          </p:cNvCxnSpPr>
          <p:nvPr/>
        </p:nvCxnSpPr>
        <p:spPr>
          <a:xfrm>
            <a:off x="3556682" y="4493284"/>
            <a:ext cx="772141" cy="866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2505C2E-C5CA-B74E-B846-EEC71CAC8C3A}"/>
              </a:ext>
            </a:extLst>
          </p:cNvPr>
          <p:cNvCxnSpPr>
            <a:stCxn id="18" idx="2"/>
          </p:cNvCxnSpPr>
          <p:nvPr/>
        </p:nvCxnSpPr>
        <p:spPr>
          <a:xfrm>
            <a:off x="3556682" y="4493284"/>
            <a:ext cx="1226961" cy="94337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88B43EB-EA79-F345-AF7D-802CC1495219}"/>
              </a:ext>
            </a:extLst>
          </p:cNvPr>
          <p:cNvSpPr txBox="1"/>
          <p:nvPr/>
        </p:nvSpPr>
        <p:spPr>
          <a:xfrm>
            <a:off x="5003158" y="5436654"/>
            <a:ext cx="607198" cy="369332"/>
          </a:xfrm>
          <a:prstGeom prst="rect">
            <a:avLst/>
          </a:prstGeom>
          <a:noFill/>
        </p:spPr>
        <p:txBody>
          <a:bodyPr wrap="square" rtlCol="0">
            <a:spAutoFit/>
          </a:bodyPr>
          <a:lstStyle/>
          <a:p>
            <a:r>
              <a:rPr lang="en-US" dirty="0"/>
              <a:t>. . . . </a:t>
            </a:r>
          </a:p>
        </p:txBody>
      </p:sp>
      <p:sp>
        <p:nvSpPr>
          <p:cNvPr id="26" name="TextBox 25">
            <a:extLst>
              <a:ext uri="{FF2B5EF4-FFF2-40B4-BE49-F238E27FC236}">
                <a16:creationId xmlns:a16="http://schemas.microsoft.com/office/drawing/2014/main" id="{2885EBDF-511B-B941-BEAC-147AA0441252}"/>
              </a:ext>
            </a:extLst>
          </p:cNvPr>
          <p:cNvSpPr txBox="1"/>
          <p:nvPr/>
        </p:nvSpPr>
        <p:spPr>
          <a:xfrm>
            <a:off x="3763851" y="3836933"/>
            <a:ext cx="607198" cy="369332"/>
          </a:xfrm>
          <a:prstGeom prst="rect">
            <a:avLst/>
          </a:prstGeom>
          <a:noFill/>
        </p:spPr>
        <p:txBody>
          <a:bodyPr wrap="square" rtlCol="0">
            <a:spAutoFit/>
          </a:bodyPr>
          <a:lstStyle/>
          <a:p>
            <a:r>
              <a:rPr lang="en-US" dirty="0"/>
              <a:t>. . . . </a:t>
            </a:r>
          </a:p>
        </p:txBody>
      </p:sp>
      <p:sp>
        <p:nvSpPr>
          <p:cNvPr id="28" name="TextBox 27">
            <a:extLst>
              <a:ext uri="{FF2B5EF4-FFF2-40B4-BE49-F238E27FC236}">
                <a16:creationId xmlns:a16="http://schemas.microsoft.com/office/drawing/2014/main" id="{01CBD06F-5261-494B-A1E1-7BE238C548EC}"/>
              </a:ext>
            </a:extLst>
          </p:cNvPr>
          <p:cNvSpPr txBox="1"/>
          <p:nvPr/>
        </p:nvSpPr>
        <p:spPr>
          <a:xfrm>
            <a:off x="3013896" y="1953214"/>
            <a:ext cx="607198" cy="369332"/>
          </a:xfrm>
          <a:prstGeom prst="rect">
            <a:avLst/>
          </a:prstGeom>
          <a:noFill/>
        </p:spPr>
        <p:txBody>
          <a:bodyPr wrap="square" rtlCol="0">
            <a:spAutoFit/>
          </a:bodyPr>
          <a:lstStyle/>
          <a:p>
            <a:r>
              <a:rPr lang="en-US" dirty="0"/>
              <a:t>. . . . </a:t>
            </a:r>
          </a:p>
        </p:txBody>
      </p:sp>
      <p:sp>
        <p:nvSpPr>
          <p:cNvPr id="3" name="TextBox 2">
            <a:extLst>
              <a:ext uri="{FF2B5EF4-FFF2-40B4-BE49-F238E27FC236}">
                <a16:creationId xmlns:a16="http://schemas.microsoft.com/office/drawing/2014/main" id="{EEB189B2-F53C-FE47-A5F7-D411029F5EF9}"/>
              </a:ext>
            </a:extLst>
          </p:cNvPr>
          <p:cNvSpPr txBox="1"/>
          <p:nvPr/>
        </p:nvSpPr>
        <p:spPr>
          <a:xfrm>
            <a:off x="137990" y="1939351"/>
            <a:ext cx="96809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Level 3</a:t>
            </a:r>
          </a:p>
        </p:txBody>
      </p:sp>
      <p:sp>
        <p:nvSpPr>
          <p:cNvPr id="30" name="TextBox 29">
            <a:extLst>
              <a:ext uri="{FF2B5EF4-FFF2-40B4-BE49-F238E27FC236}">
                <a16:creationId xmlns:a16="http://schemas.microsoft.com/office/drawing/2014/main" id="{29452D12-8252-A147-B7E6-46E2B8A82BAE}"/>
              </a:ext>
            </a:extLst>
          </p:cNvPr>
          <p:cNvSpPr txBox="1"/>
          <p:nvPr/>
        </p:nvSpPr>
        <p:spPr>
          <a:xfrm>
            <a:off x="90691" y="3936181"/>
            <a:ext cx="96809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Level 2</a:t>
            </a:r>
          </a:p>
        </p:txBody>
      </p:sp>
      <p:sp>
        <p:nvSpPr>
          <p:cNvPr id="32" name="TextBox 31">
            <a:extLst>
              <a:ext uri="{FF2B5EF4-FFF2-40B4-BE49-F238E27FC236}">
                <a16:creationId xmlns:a16="http://schemas.microsoft.com/office/drawing/2014/main" id="{0DB6D831-97AC-194A-B0F0-95193B486EB5}"/>
              </a:ext>
            </a:extLst>
          </p:cNvPr>
          <p:cNvSpPr txBox="1"/>
          <p:nvPr/>
        </p:nvSpPr>
        <p:spPr>
          <a:xfrm>
            <a:off x="5317" y="4844299"/>
            <a:ext cx="96809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Level 1</a:t>
            </a:r>
          </a:p>
        </p:txBody>
      </p:sp>
    </p:spTree>
    <p:extLst>
      <p:ext uri="{BB962C8B-B14F-4D97-AF65-F5344CB8AC3E}">
        <p14:creationId xmlns:p14="http://schemas.microsoft.com/office/powerpoint/2010/main" val="3350939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9BC1E-C907-A54D-8836-EDA5191801BD}"/>
              </a:ext>
            </a:extLst>
          </p:cNvPr>
          <p:cNvSpPr>
            <a:spLocks noGrp="1"/>
          </p:cNvSpPr>
          <p:nvPr>
            <p:ph type="title"/>
          </p:nvPr>
        </p:nvSpPr>
        <p:spPr/>
        <p:txBody>
          <a:bodyPr/>
          <a:lstStyle/>
          <a:p>
            <a:r>
              <a:rPr lang="en-US" dirty="0">
                <a:latin typeface="Goudy Old Style" panose="02020502050305020303" pitchFamily="18" charset="77"/>
              </a:rPr>
              <a:t>Examples of when you might use multilevel models </a:t>
            </a:r>
          </a:p>
        </p:txBody>
      </p:sp>
      <p:sp>
        <p:nvSpPr>
          <p:cNvPr id="4" name="Content Placeholder 3">
            <a:extLst>
              <a:ext uri="{FF2B5EF4-FFF2-40B4-BE49-F238E27FC236}">
                <a16:creationId xmlns:a16="http://schemas.microsoft.com/office/drawing/2014/main" id="{51C09C26-DCEB-1D40-923D-CB0DA39BECFE}"/>
              </a:ext>
            </a:extLst>
          </p:cNvPr>
          <p:cNvSpPr>
            <a:spLocks noGrp="1"/>
          </p:cNvSpPr>
          <p:nvPr>
            <p:ph sz="half" idx="2"/>
          </p:nvPr>
        </p:nvSpPr>
        <p:spPr>
          <a:xfrm>
            <a:off x="6505070" y="2446733"/>
            <a:ext cx="798884" cy="611424"/>
          </a:xfrm>
        </p:spPr>
        <p:txBody>
          <a:bodyPr>
            <a:normAutofit fontScale="92500" lnSpcReduction="20000"/>
          </a:bodyPr>
          <a:lstStyle/>
          <a:p>
            <a:pPr marL="0" indent="0">
              <a:buNone/>
            </a:pPr>
            <a:r>
              <a:rPr lang="en-US" sz="4400" dirty="0"/>
              <a:t>🌆</a:t>
            </a:r>
          </a:p>
        </p:txBody>
      </p:sp>
      <p:sp>
        <p:nvSpPr>
          <p:cNvPr id="33" name="Rectangle 32">
            <a:extLst>
              <a:ext uri="{FF2B5EF4-FFF2-40B4-BE49-F238E27FC236}">
                <a16:creationId xmlns:a16="http://schemas.microsoft.com/office/drawing/2014/main" id="{41792D06-914A-8745-A021-401F2FBF2BA1}"/>
              </a:ext>
            </a:extLst>
          </p:cNvPr>
          <p:cNvSpPr/>
          <p:nvPr/>
        </p:nvSpPr>
        <p:spPr>
          <a:xfrm>
            <a:off x="4754707" y="5218297"/>
            <a:ext cx="3877985" cy="646331"/>
          </a:xfrm>
          <a:prstGeom prst="rect">
            <a:avLst/>
          </a:prstGeom>
        </p:spPr>
        <p:txBody>
          <a:bodyPr wrap="none">
            <a:spAutoFit/>
          </a:bodyPr>
          <a:lstStyle/>
          <a:p>
            <a:r>
              <a:rPr lang="en-US" sz="3600" dirty="0"/>
              <a:t>👨🏾‍🎨👩🏽‍✈️🤷🏻‍♀️💆🏽‍♂️🏃🏿‍♀️👶🏾🧕🏼💇🏾‍♂️</a:t>
            </a:r>
          </a:p>
        </p:txBody>
      </p:sp>
      <p:sp>
        <p:nvSpPr>
          <p:cNvPr id="34" name="Rectangle 33">
            <a:extLst>
              <a:ext uri="{FF2B5EF4-FFF2-40B4-BE49-F238E27FC236}">
                <a16:creationId xmlns:a16="http://schemas.microsoft.com/office/drawing/2014/main" id="{D5B3E12F-C200-3B4C-9E91-2FF9483B6333}"/>
              </a:ext>
            </a:extLst>
          </p:cNvPr>
          <p:cNvSpPr/>
          <p:nvPr/>
        </p:nvSpPr>
        <p:spPr>
          <a:xfrm>
            <a:off x="7461258" y="3742543"/>
            <a:ext cx="697627" cy="707886"/>
          </a:xfrm>
          <a:prstGeom prst="rect">
            <a:avLst/>
          </a:prstGeom>
        </p:spPr>
        <p:txBody>
          <a:bodyPr wrap="none">
            <a:spAutoFit/>
          </a:bodyPr>
          <a:lstStyle/>
          <a:p>
            <a:r>
              <a:rPr lang="en-US" sz="4000" dirty="0"/>
              <a:t>🏘</a:t>
            </a:r>
          </a:p>
        </p:txBody>
      </p:sp>
      <p:sp>
        <p:nvSpPr>
          <p:cNvPr id="35" name="Rectangle 34">
            <a:extLst>
              <a:ext uri="{FF2B5EF4-FFF2-40B4-BE49-F238E27FC236}">
                <a16:creationId xmlns:a16="http://schemas.microsoft.com/office/drawing/2014/main" id="{7920799A-C3E5-DA4B-B337-BCF788CBA4BA}"/>
              </a:ext>
            </a:extLst>
          </p:cNvPr>
          <p:cNvSpPr/>
          <p:nvPr/>
        </p:nvSpPr>
        <p:spPr>
          <a:xfrm>
            <a:off x="5533340" y="3742543"/>
            <a:ext cx="697627" cy="707886"/>
          </a:xfrm>
          <a:prstGeom prst="rect">
            <a:avLst/>
          </a:prstGeom>
        </p:spPr>
        <p:txBody>
          <a:bodyPr wrap="none">
            <a:spAutoFit/>
          </a:bodyPr>
          <a:lstStyle/>
          <a:p>
            <a:r>
              <a:rPr lang="en-US" sz="4000" dirty="0"/>
              <a:t>🏘</a:t>
            </a:r>
          </a:p>
        </p:txBody>
      </p:sp>
      <p:cxnSp>
        <p:nvCxnSpPr>
          <p:cNvPr id="41" name="Straight Connector 40">
            <a:extLst>
              <a:ext uri="{FF2B5EF4-FFF2-40B4-BE49-F238E27FC236}">
                <a16:creationId xmlns:a16="http://schemas.microsoft.com/office/drawing/2014/main" id="{42F89605-0784-CF46-940D-B6807503AD1E}"/>
              </a:ext>
            </a:extLst>
          </p:cNvPr>
          <p:cNvCxnSpPr>
            <a:stCxn id="4" idx="2"/>
            <a:endCxn id="35" idx="0"/>
          </p:cNvCxnSpPr>
          <p:nvPr/>
        </p:nvCxnSpPr>
        <p:spPr>
          <a:xfrm flipH="1">
            <a:off x="5882154" y="3058157"/>
            <a:ext cx="1022358" cy="684386"/>
          </a:xfrm>
          <a:prstGeom prst="line">
            <a:avLst/>
          </a:prstGeom>
        </p:spPr>
        <p:style>
          <a:lnRef idx="1">
            <a:schemeClr val="accent5"/>
          </a:lnRef>
          <a:fillRef idx="0">
            <a:schemeClr val="accent5"/>
          </a:fillRef>
          <a:effectRef idx="0">
            <a:schemeClr val="accent5"/>
          </a:effectRef>
          <a:fontRef idx="minor">
            <a:schemeClr val="tx1"/>
          </a:fontRef>
        </p:style>
      </p:cxnSp>
      <p:cxnSp>
        <p:nvCxnSpPr>
          <p:cNvPr id="43" name="Straight Connector 42">
            <a:extLst>
              <a:ext uri="{FF2B5EF4-FFF2-40B4-BE49-F238E27FC236}">
                <a16:creationId xmlns:a16="http://schemas.microsoft.com/office/drawing/2014/main" id="{0732FB86-4F04-1C4F-A837-9399ACFA6A7F}"/>
              </a:ext>
            </a:extLst>
          </p:cNvPr>
          <p:cNvCxnSpPr>
            <a:stCxn id="4" idx="2"/>
            <a:endCxn id="34" idx="0"/>
          </p:cNvCxnSpPr>
          <p:nvPr/>
        </p:nvCxnSpPr>
        <p:spPr>
          <a:xfrm>
            <a:off x="6904512" y="3058157"/>
            <a:ext cx="905560" cy="684386"/>
          </a:xfrm>
          <a:prstGeom prst="line">
            <a:avLst/>
          </a:prstGeom>
        </p:spPr>
        <p:style>
          <a:lnRef idx="1">
            <a:schemeClr val="accent5"/>
          </a:lnRef>
          <a:fillRef idx="0">
            <a:schemeClr val="accent5"/>
          </a:fillRef>
          <a:effectRef idx="0">
            <a:schemeClr val="accent5"/>
          </a:effectRef>
          <a:fontRef idx="minor">
            <a:schemeClr val="tx1"/>
          </a:fontRef>
        </p:style>
      </p:cxnSp>
      <p:cxnSp>
        <p:nvCxnSpPr>
          <p:cNvPr id="45" name="Straight Connector 44">
            <a:extLst>
              <a:ext uri="{FF2B5EF4-FFF2-40B4-BE49-F238E27FC236}">
                <a16:creationId xmlns:a16="http://schemas.microsoft.com/office/drawing/2014/main" id="{71AE36C8-D794-4A42-B4A5-0FBB80334DA5}"/>
              </a:ext>
            </a:extLst>
          </p:cNvPr>
          <p:cNvCxnSpPr>
            <a:stCxn id="35" idx="2"/>
          </p:cNvCxnSpPr>
          <p:nvPr/>
        </p:nvCxnSpPr>
        <p:spPr>
          <a:xfrm flipH="1">
            <a:off x="5044495" y="4450429"/>
            <a:ext cx="837659" cy="767868"/>
          </a:xfrm>
          <a:prstGeom prst="line">
            <a:avLst/>
          </a:prstGeom>
        </p:spPr>
        <p:style>
          <a:lnRef idx="1">
            <a:schemeClr val="accent5"/>
          </a:lnRef>
          <a:fillRef idx="0">
            <a:schemeClr val="accent5"/>
          </a:fillRef>
          <a:effectRef idx="0">
            <a:schemeClr val="accent5"/>
          </a:effectRef>
          <a:fontRef idx="minor">
            <a:schemeClr val="tx1"/>
          </a:fontRef>
        </p:style>
      </p:cxnSp>
      <p:cxnSp>
        <p:nvCxnSpPr>
          <p:cNvPr id="47" name="Straight Connector 46">
            <a:extLst>
              <a:ext uri="{FF2B5EF4-FFF2-40B4-BE49-F238E27FC236}">
                <a16:creationId xmlns:a16="http://schemas.microsoft.com/office/drawing/2014/main" id="{40EDFEF1-5042-9547-9964-5A13D453B07E}"/>
              </a:ext>
            </a:extLst>
          </p:cNvPr>
          <p:cNvCxnSpPr>
            <a:stCxn id="35" idx="2"/>
          </p:cNvCxnSpPr>
          <p:nvPr/>
        </p:nvCxnSpPr>
        <p:spPr>
          <a:xfrm flipH="1">
            <a:off x="5533340" y="4450429"/>
            <a:ext cx="348814" cy="767868"/>
          </a:xfrm>
          <a:prstGeom prst="line">
            <a:avLst/>
          </a:prstGeom>
        </p:spPr>
        <p:style>
          <a:lnRef idx="1">
            <a:schemeClr val="accent5"/>
          </a:lnRef>
          <a:fillRef idx="0">
            <a:schemeClr val="accent5"/>
          </a:fillRef>
          <a:effectRef idx="0">
            <a:schemeClr val="accent5"/>
          </a:effectRef>
          <a:fontRef idx="minor">
            <a:schemeClr val="tx1"/>
          </a:fontRef>
        </p:style>
      </p:cxnSp>
      <p:cxnSp>
        <p:nvCxnSpPr>
          <p:cNvPr id="49" name="Straight Connector 48">
            <a:extLst>
              <a:ext uri="{FF2B5EF4-FFF2-40B4-BE49-F238E27FC236}">
                <a16:creationId xmlns:a16="http://schemas.microsoft.com/office/drawing/2014/main" id="{8786C641-566B-DC40-BA17-7CFCB9ECEDB4}"/>
              </a:ext>
            </a:extLst>
          </p:cNvPr>
          <p:cNvCxnSpPr>
            <a:stCxn id="35" idx="2"/>
          </p:cNvCxnSpPr>
          <p:nvPr/>
        </p:nvCxnSpPr>
        <p:spPr>
          <a:xfrm>
            <a:off x="5882154" y="4450429"/>
            <a:ext cx="74521" cy="767868"/>
          </a:xfrm>
          <a:prstGeom prst="line">
            <a:avLst/>
          </a:prstGeom>
        </p:spPr>
        <p:style>
          <a:lnRef idx="1">
            <a:schemeClr val="accent5"/>
          </a:lnRef>
          <a:fillRef idx="0">
            <a:schemeClr val="accent5"/>
          </a:fillRef>
          <a:effectRef idx="0">
            <a:schemeClr val="accent5"/>
          </a:effectRef>
          <a:fontRef idx="minor">
            <a:schemeClr val="tx1"/>
          </a:fontRef>
        </p:style>
      </p:cxnSp>
      <p:cxnSp>
        <p:nvCxnSpPr>
          <p:cNvPr id="51" name="Straight Connector 50">
            <a:extLst>
              <a:ext uri="{FF2B5EF4-FFF2-40B4-BE49-F238E27FC236}">
                <a16:creationId xmlns:a16="http://schemas.microsoft.com/office/drawing/2014/main" id="{A5B81C6B-DD0B-1244-A714-D313B9A87ABA}"/>
              </a:ext>
            </a:extLst>
          </p:cNvPr>
          <p:cNvCxnSpPr>
            <a:stCxn id="35" idx="2"/>
          </p:cNvCxnSpPr>
          <p:nvPr/>
        </p:nvCxnSpPr>
        <p:spPr>
          <a:xfrm>
            <a:off x="5882154" y="4450429"/>
            <a:ext cx="563366" cy="767868"/>
          </a:xfrm>
          <a:prstGeom prst="line">
            <a:avLst/>
          </a:prstGeom>
        </p:spPr>
        <p:style>
          <a:lnRef idx="1">
            <a:schemeClr val="accent5"/>
          </a:lnRef>
          <a:fillRef idx="0">
            <a:schemeClr val="accent5"/>
          </a:fillRef>
          <a:effectRef idx="0">
            <a:schemeClr val="accent5"/>
          </a:effectRef>
          <a:fontRef idx="minor">
            <a:schemeClr val="tx1"/>
          </a:fontRef>
        </p:style>
      </p:cxnSp>
      <p:cxnSp>
        <p:nvCxnSpPr>
          <p:cNvPr id="53" name="Straight Connector 52">
            <a:extLst>
              <a:ext uri="{FF2B5EF4-FFF2-40B4-BE49-F238E27FC236}">
                <a16:creationId xmlns:a16="http://schemas.microsoft.com/office/drawing/2014/main" id="{C68A2CEE-2DA4-BD48-8E70-53C7C89DFB60}"/>
              </a:ext>
            </a:extLst>
          </p:cNvPr>
          <p:cNvCxnSpPr>
            <a:stCxn id="35" idx="2"/>
          </p:cNvCxnSpPr>
          <p:nvPr/>
        </p:nvCxnSpPr>
        <p:spPr>
          <a:xfrm>
            <a:off x="5882154" y="4450429"/>
            <a:ext cx="940396" cy="767868"/>
          </a:xfrm>
          <a:prstGeom prst="line">
            <a:avLst/>
          </a:prstGeom>
        </p:spPr>
        <p:style>
          <a:lnRef idx="1">
            <a:schemeClr val="accent5"/>
          </a:lnRef>
          <a:fillRef idx="0">
            <a:schemeClr val="accent5"/>
          </a:fillRef>
          <a:effectRef idx="0">
            <a:schemeClr val="accent5"/>
          </a:effectRef>
          <a:fontRef idx="minor">
            <a:schemeClr val="tx1"/>
          </a:fontRef>
        </p:style>
      </p:cxnSp>
      <p:cxnSp>
        <p:nvCxnSpPr>
          <p:cNvPr id="55" name="Straight Connector 54">
            <a:extLst>
              <a:ext uri="{FF2B5EF4-FFF2-40B4-BE49-F238E27FC236}">
                <a16:creationId xmlns:a16="http://schemas.microsoft.com/office/drawing/2014/main" id="{4EE870EC-8C77-5447-B691-7874D2FA844A}"/>
              </a:ext>
            </a:extLst>
          </p:cNvPr>
          <p:cNvCxnSpPr>
            <a:stCxn id="34" idx="2"/>
          </p:cNvCxnSpPr>
          <p:nvPr/>
        </p:nvCxnSpPr>
        <p:spPr>
          <a:xfrm flipH="1">
            <a:off x="7461258" y="4450429"/>
            <a:ext cx="348814" cy="764911"/>
          </a:xfrm>
          <a:prstGeom prst="line">
            <a:avLst/>
          </a:prstGeom>
        </p:spPr>
        <p:style>
          <a:lnRef idx="1">
            <a:schemeClr val="accent5"/>
          </a:lnRef>
          <a:fillRef idx="0">
            <a:schemeClr val="accent5"/>
          </a:fillRef>
          <a:effectRef idx="0">
            <a:schemeClr val="accent5"/>
          </a:effectRef>
          <a:fontRef idx="minor">
            <a:schemeClr val="tx1"/>
          </a:fontRef>
        </p:style>
      </p:cxnSp>
      <p:cxnSp>
        <p:nvCxnSpPr>
          <p:cNvPr id="57" name="Straight Connector 56">
            <a:extLst>
              <a:ext uri="{FF2B5EF4-FFF2-40B4-BE49-F238E27FC236}">
                <a16:creationId xmlns:a16="http://schemas.microsoft.com/office/drawing/2014/main" id="{F0047E75-5DCD-9D4D-BCF1-55100F4E03AE}"/>
              </a:ext>
            </a:extLst>
          </p:cNvPr>
          <p:cNvCxnSpPr>
            <a:cxnSpLocks/>
            <a:stCxn id="34" idx="2"/>
          </p:cNvCxnSpPr>
          <p:nvPr/>
        </p:nvCxnSpPr>
        <p:spPr>
          <a:xfrm>
            <a:off x="7810072" y="4450429"/>
            <a:ext cx="0" cy="657671"/>
          </a:xfrm>
          <a:prstGeom prst="line">
            <a:avLst/>
          </a:prstGeom>
        </p:spPr>
        <p:style>
          <a:lnRef idx="1">
            <a:schemeClr val="accent5"/>
          </a:lnRef>
          <a:fillRef idx="0">
            <a:schemeClr val="accent5"/>
          </a:fillRef>
          <a:effectRef idx="0">
            <a:schemeClr val="accent5"/>
          </a:effectRef>
          <a:fontRef idx="minor">
            <a:schemeClr val="tx1"/>
          </a:fontRef>
        </p:style>
      </p:cxnSp>
      <p:cxnSp>
        <p:nvCxnSpPr>
          <p:cNvPr id="59" name="Straight Connector 58">
            <a:extLst>
              <a:ext uri="{FF2B5EF4-FFF2-40B4-BE49-F238E27FC236}">
                <a16:creationId xmlns:a16="http://schemas.microsoft.com/office/drawing/2014/main" id="{443AF8D6-ABFB-D64C-BE00-713B55D24DD6}"/>
              </a:ext>
            </a:extLst>
          </p:cNvPr>
          <p:cNvCxnSpPr>
            <a:cxnSpLocks/>
            <a:stCxn id="34" idx="2"/>
          </p:cNvCxnSpPr>
          <p:nvPr/>
        </p:nvCxnSpPr>
        <p:spPr>
          <a:xfrm>
            <a:off x="7810072" y="4450429"/>
            <a:ext cx="348813" cy="764911"/>
          </a:xfrm>
          <a:prstGeom prst="line">
            <a:avLst/>
          </a:prstGeom>
        </p:spPr>
        <p:style>
          <a:lnRef idx="1">
            <a:schemeClr val="accent5"/>
          </a:lnRef>
          <a:fillRef idx="0">
            <a:schemeClr val="accent5"/>
          </a:fillRef>
          <a:effectRef idx="0">
            <a:schemeClr val="accent5"/>
          </a:effectRef>
          <a:fontRef idx="minor">
            <a:schemeClr val="tx1"/>
          </a:fontRef>
        </p:style>
      </p:cxnSp>
      <p:grpSp>
        <p:nvGrpSpPr>
          <p:cNvPr id="9" name="Group 8">
            <a:extLst>
              <a:ext uri="{FF2B5EF4-FFF2-40B4-BE49-F238E27FC236}">
                <a16:creationId xmlns:a16="http://schemas.microsoft.com/office/drawing/2014/main" id="{6CC16314-1342-5540-BA9B-3D0B64D5A782}"/>
              </a:ext>
            </a:extLst>
          </p:cNvPr>
          <p:cNvGrpSpPr/>
          <p:nvPr/>
        </p:nvGrpSpPr>
        <p:grpSpPr>
          <a:xfrm>
            <a:off x="41805" y="1717371"/>
            <a:ext cx="4774198" cy="3455492"/>
            <a:chOff x="340797" y="2319149"/>
            <a:chExt cx="4774198" cy="3455492"/>
          </a:xfrm>
        </p:grpSpPr>
        <p:sp>
          <p:nvSpPr>
            <p:cNvPr id="5" name="Rectangle 4">
              <a:extLst>
                <a:ext uri="{FF2B5EF4-FFF2-40B4-BE49-F238E27FC236}">
                  <a16:creationId xmlns:a16="http://schemas.microsoft.com/office/drawing/2014/main" id="{0CFC07D4-468E-1C46-8736-F267564B251B}"/>
                </a:ext>
              </a:extLst>
            </p:cNvPr>
            <p:cNvSpPr/>
            <p:nvPr/>
          </p:nvSpPr>
          <p:spPr>
            <a:xfrm>
              <a:off x="340797" y="5189866"/>
              <a:ext cx="4288353" cy="584775"/>
            </a:xfrm>
            <a:prstGeom prst="rect">
              <a:avLst/>
            </a:prstGeom>
          </p:spPr>
          <p:txBody>
            <a:bodyPr wrap="none">
              <a:spAutoFit/>
            </a:bodyPr>
            <a:lstStyle/>
            <a:p>
              <a:r>
                <a:rPr lang="en-US" sz="3200" dirty="0"/>
                <a:t>👧🏿👦🏻👦🏼👧🏾👦🏽👦🏿👧🏽👧🏻👧🏼👦🏾</a:t>
              </a:r>
            </a:p>
          </p:txBody>
        </p:sp>
        <p:sp>
          <p:nvSpPr>
            <p:cNvPr id="6" name="Rectangle 5">
              <a:extLst>
                <a:ext uri="{FF2B5EF4-FFF2-40B4-BE49-F238E27FC236}">
                  <a16:creationId xmlns:a16="http://schemas.microsoft.com/office/drawing/2014/main" id="{FC21F56A-14E5-2941-B733-99291E3825D5}"/>
                </a:ext>
              </a:extLst>
            </p:cNvPr>
            <p:cNvSpPr/>
            <p:nvPr/>
          </p:nvSpPr>
          <p:spPr>
            <a:xfrm>
              <a:off x="1324185" y="3676317"/>
              <a:ext cx="595035" cy="584775"/>
            </a:xfrm>
            <a:prstGeom prst="rect">
              <a:avLst/>
            </a:prstGeom>
          </p:spPr>
          <p:txBody>
            <a:bodyPr wrap="none">
              <a:spAutoFit/>
            </a:bodyPr>
            <a:lstStyle/>
            <a:p>
              <a:r>
                <a:rPr lang="en-US" sz="3200" dirty="0"/>
                <a:t>👨🏽‍🏫</a:t>
              </a:r>
            </a:p>
          </p:txBody>
        </p:sp>
        <p:sp>
          <p:nvSpPr>
            <p:cNvPr id="7" name="Rectangle 6">
              <a:extLst>
                <a:ext uri="{FF2B5EF4-FFF2-40B4-BE49-F238E27FC236}">
                  <a16:creationId xmlns:a16="http://schemas.microsoft.com/office/drawing/2014/main" id="{FE4993E1-E88C-7C45-8F5A-E77F91446674}"/>
                </a:ext>
              </a:extLst>
            </p:cNvPr>
            <p:cNvSpPr/>
            <p:nvPr/>
          </p:nvSpPr>
          <p:spPr>
            <a:xfrm>
              <a:off x="3082822" y="3671672"/>
              <a:ext cx="595035" cy="584775"/>
            </a:xfrm>
            <a:prstGeom prst="rect">
              <a:avLst/>
            </a:prstGeom>
          </p:spPr>
          <p:txBody>
            <a:bodyPr wrap="none">
              <a:spAutoFit/>
            </a:bodyPr>
            <a:lstStyle/>
            <a:p>
              <a:r>
                <a:rPr lang="en-US" sz="3200" dirty="0"/>
                <a:t>👩🏾‍🏫</a:t>
              </a:r>
            </a:p>
          </p:txBody>
        </p:sp>
        <p:sp>
          <p:nvSpPr>
            <p:cNvPr id="8" name="Rectangle 7">
              <a:extLst>
                <a:ext uri="{FF2B5EF4-FFF2-40B4-BE49-F238E27FC236}">
                  <a16:creationId xmlns:a16="http://schemas.microsoft.com/office/drawing/2014/main" id="{4A7F0264-1A31-A948-82CB-D550904CC73A}"/>
                </a:ext>
              </a:extLst>
            </p:cNvPr>
            <p:cNvSpPr/>
            <p:nvPr/>
          </p:nvSpPr>
          <p:spPr>
            <a:xfrm>
              <a:off x="2129747" y="2319149"/>
              <a:ext cx="710451" cy="723275"/>
            </a:xfrm>
            <a:prstGeom prst="rect">
              <a:avLst/>
            </a:prstGeom>
          </p:spPr>
          <p:txBody>
            <a:bodyPr wrap="none">
              <a:spAutoFit/>
            </a:bodyPr>
            <a:lstStyle/>
            <a:p>
              <a:r>
                <a:rPr lang="en-US" sz="4100" dirty="0"/>
                <a:t>🏫</a:t>
              </a:r>
            </a:p>
          </p:txBody>
        </p:sp>
        <p:cxnSp>
          <p:nvCxnSpPr>
            <p:cNvPr id="10" name="Straight Connector 9">
              <a:extLst>
                <a:ext uri="{FF2B5EF4-FFF2-40B4-BE49-F238E27FC236}">
                  <a16:creationId xmlns:a16="http://schemas.microsoft.com/office/drawing/2014/main" id="{1853DEBD-1595-E943-9826-8830EDCD9B7A}"/>
                </a:ext>
              </a:extLst>
            </p:cNvPr>
            <p:cNvCxnSpPr>
              <a:stCxn id="8" idx="2"/>
              <a:endCxn id="6" idx="0"/>
            </p:cNvCxnSpPr>
            <p:nvPr/>
          </p:nvCxnSpPr>
          <p:spPr>
            <a:xfrm flipH="1">
              <a:off x="1621703" y="3042424"/>
              <a:ext cx="863270" cy="633893"/>
            </a:xfrm>
            <a:prstGeom prst="line">
              <a:avLst/>
            </a:prstGeom>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7E63F1B7-BEB4-FD48-A1B3-A4A9C82376CB}"/>
                </a:ext>
              </a:extLst>
            </p:cNvPr>
            <p:cNvCxnSpPr>
              <a:stCxn id="8" idx="2"/>
              <a:endCxn id="7" idx="0"/>
            </p:cNvCxnSpPr>
            <p:nvPr/>
          </p:nvCxnSpPr>
          <p:spPr>
            <a:xfrm>
              <a:off x="2484973" y="3042424"/>
              <a:ext cx="895367" cy="629248"/>
            </a:xfrm>
            <a:prstGeom prst="line">
              <a:avLst/>
            </a:prstGeom>
          </p:spPr>
          <p:style>
            <a:lnRef idx="1">
              <a:schemeClr val="accent6"/>
            </a:lnRef>
            <a:fillRef idx="0">
              <a:schemeClr val="accent6"/>
            </a:fillRef>
            <a:effectRef idx="0">
              <a:schemeClr val="accent6"/>
            </a:effectRef>
            <a:fontRef idx="minor">
              <a:schemeClr val="tx1"/>
            </a:fontRef>
          </p:style>
        </p:cxnSp>
        <p:cxnSp>
          <p:nvCxnSpPr>
            <p:cNvPr id="14" name="Straight Connector 13">
              <a:extLst>
                <a:ext uri="{FF2B5EF4-FFF2-40B4-BE49-F238E27FC236}">
                  <a16:creationId xmlns:a16="http://schemas.microsoft.com/office/drawing/2014/main" id="{B7A997B4-7526-FE41-B23F-C89FDEDDBF09}"/>
                </a:ext>
              </a:extLst>
            </p:cNvPr>
            <p:cNvCxnSpPr>
              <a:stCxn id="6" idx="2"/>
            </p:cNvCxnSpPr>
            <p:nvPr/>
          </p:nvCxnSpPr>
          <p:spPr>
            <a:xfrm flipH="1">
              <a:off x="719230" y="4261092"/>
              <a:ext cx="902473" cy="775350"/>
            </a:xfrm>
            <a:prstGeom prst="line">
              <a:avLst/>
            </a:prstGeom>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3642BEC9-C4F1-E242-973E-BF535C600F2A}"/>
                </a:ext>
              </a:extLst>
            </p:cNvPr>
            <p:cNvCxnSpPr>
              <a:stCxn id="6" idx="2"/>
            </p:cNvCxnSpPr>
            <p:nvPr/>
          </p:nvCxnSpPr>
          <p:spPr>
            <a:xfrm flipH="1">
              <a:off x="1055458" y="4261092"/>
              <a:ext cx="566245" cy="746361"/>
            </a:xfrm>
            <a:prstGeom prst="line">
              <a:avLst/>
            </a:prstGeom>
          </p:spPr>
          <p:style>
            <a:lnRef idx="1">
              <a:schemeClr val="accent6"/>
            </a:lnRef>
            <a:fillRef idx="0">
              <a:schemeClr val="accent6"/>
            </a:fillRef>
            <a:effectRef idx="0">
              <a:schemeClr val="accent6"/>
            </a:effectRef>
            <a:fontRef idx="minor">
              <a:schemeClr val="tx1"/>
            </a:fontRef>
          </p:style>
        </p:cxnSp>
        <p:cxnSp>
          <p:nvCxnSpPr>
            <p:cNvPr id="18" name="Straight Connector 17">
              <a:extLst>
                <a:ext uri="{FF2B5EF4-FFF2-40B4-BE49-F238E27FC236}">
                  <a16:creationId xmlns:a16="http://schemas.microsoft.com/office/drawing/2014/main" id="{A86DF930-6891-5542-996B-567207C0EAE9}"/>
                </a:ext>
              </a:extLst>
            </p:cNvPr>
            <p:cNvCxnSpPr>
              <a:stCxn id="6" idx="2"/>
            </p:cNvCxnSpPr>
            <p:nvPr/>
          </p:nvCxnSpPr>
          <p:spPr>
            <a:xfrm flipH="1">
              <a:off x="1487339" y="4261092"/>
              <a:ext cx="134364" cy="694557"/>
            </a:xfrm>
            <a:prstGeom prst="line">
              <a:avLst/>
            </a:prstGeom>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040CE5DB-F956-584F-95EA-CFAB7B8EE3AE}"/>
                </a:ext>
              </a:extLst>
            </p:cNvPr>
            <p:cNvCxnSpPr>
              <a:stCxn id="6" idx="2"/>
            </p:cNvCxnSpPr>
            <p:nvPr/>
          </p:nvCxnSpPr>
          <p:spPr>
            <a:xfrm>
              <a:off x="1621703" y="4261092"/>
              <a:ext cx="218130" cy="720459"/>
            </a:xfrm>
            <a:prstGeom prst="line">
              <a:avLst/>
            </a:prstGeom>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2CC5FFD7-437E-EE4C-AE39-480E90A2BF83}"/>
                </a:ext>
              </a:extLst>
            </p:cNvPr>
            <p:cNvCxnSpPr>
              <a:stCxn id="6" idx="2"/>
            </p:cNvCxnSpPr>
            <p:nvPr/>
          </p:nvCxnSpPr>
          <p:spPr>
            <a:xfrm>
              <a:off x="1621703" y="4261092"/>
              <a:ext cx="544975" cy="720459"/>
            </a:xfrm>
            <a:prstGeom prst="line">
              <a:avLst/>
            </a:prstGeom>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B57D5996-5A63-F14D-9327-1DBFF4BF50CE}"/>
                </a:ext>
              </a:extLst>
            </p:cNvPr>
            <p:cNvCxnSpPr>
              <a:stCxn id="7" idx="2"/>
            </p:cNvCxnSpPr>
            <p:nvPr/>
          </p:nvCxnSpPr>
          <p:spPr>
            <a:xfrm flipH="1">
              <a:off x="2658273" y="4256447"/>
              <a:ext cx="722067" cy="720459"/>
            </a:xfrm>
            <a:prstGeom prst="line">
              <a:avLst/>
            </a:prstGeom>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7376F9EF-1AE1-064C-A611-9CC0A3B63D69}"/>
                </a:ext>
              </a:extLst>
            </p:cNvPr>
            <p:cNvCxnSpPr>
              <a:stCxn id="7" idx="2"/>
            </p:cNvCxnSpPr>
            <p:nvPr/>
          </p:nvCxnSpPr>
          <p:spPr>
            <a:xfrm flipH="1">
              <a:off x="3082822" y="4256447"/>
              <a:ext cx="297518" cy="746361"/>
            </a:xfrm>
            <a:prstGeom prst="line">
              <a:avLst/>
            </a:prstGeom>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25AFDAD8-ADED-D143-AD9C-F8981D93F67A}"/>
                </a:ext>
              </a:extLst>
            </p:cNvPr>
            <p:cNvCxnSpPr>
              <a:stCxn id="7" idx="2"/>
            </p:cNvCxnSpPr>
            <p:nvPr/>
          </p:nvCxnSpPr>
          <p:spPr>
            <a:xfrm>
              <a:off x="3380340" y="4256447"/>
              <a:ext cx="85328" cy="746361"/>
            </a:xfrm>
            <a:prstGeom prst="line">
              <a:avLst/>
            </a:prstGeom>
          </p:spPr>
          <p:style>
            <a:lnRef idx="1">
              <a:schemeClr val="accent6"/>
            </a:lnRef>
            <a:fillRef idx="0">
              <a:schemeClr val="accent6"/>
            </a:fillRef>
            <a:effectRef idx="0">
              <a:schemeClr val="accent6"/>
            </a:effectRef>
            <a:fontRef idx="minor">
              <a:schemeClr val="tx1"/>
            </a:fontRef>
          </p:style>
        </p:cxnSp>
        <p:cxnSp>
          <p:nvCxnSpPr>
            <p:cNvPr id="30" name="Straight Connector 29">
              <a:extLst>
                <a:ext uri="{FF2B5EF4-FFF2-40B4-BE49-F238E27FC236}">
                  <a16:creationId xmlns:a16="http://schemas.microsoft.com/office/drawing/2014/main" id="{6000A06A-E90B-4A45-BB69-A2D57406D316}"/>
                </a:ext>
              </a:extLst>
            </p:cNvPr>
            <p:cNvCxnSpPr>
              <a:stCxn id="7" idx="2"/>
            </p:cNvCxnSpPr>
            <p:nvPr/>
          </p:nvCxnSpPr>
          <p:spPr>
            <a:xfrm>
              <a:off x="3380340" y="4256447"/>
              <a:ext cx="503618" cy="746361"/>
            </a:xfrm>
            <a:prstGeom prst="line">
              <a:avLst/>
            </a:prstGeom>
          </p:spPr>
          <p:style>
            <a:lnRef idx="1">
              <a:schemeClr val="accent6"/>
            </a:lnRef>
            <a:fillRef idx="0">
              <a:schemeClr val="accent6"/>
            </a:fillRef>
            <a:effectRef idx="0">
              <a:schemeClr val="accent6"/>
            </a:effectRef>
            <a:fontRef idx="minor">
              <a:schemeClr val="tx1"/>
            </a:fontRef>
          </p:style>
        </p:cxnSp>
        <p:cxnSp>
          <p:nvCxnSpPr>
            <p:cNvPr id="32" name="Straight Connector 31">
              <a:extLst>
                <a:ext uri="{FF2B5EF4-FFF2-40B4-BE49-F238E27FC236}">
                  <a16:creationId xmlns:a16="http://schemas.microsoft.com/office/drawing/2014/main" id="{DE1DE618-4083-3044-9FB3-04441C8300E8}"/>
                </a:ext>
              </a:extLst>
            </p:cNvPr>
            <p:cNvCxnSpPr>
              <a:stCxn id="7" idx="2"/>
            </p:cNvCxnSpPr>
            <p:nvPr/>
          </p:nvCxnSpPr>
          <p:spPr>
            <a:xfrm>
              <a:off x="3380340" y="4256447"/>
              <a:ext cx="912180" cy="720459"/>
            </a:xfrm>
            <a:prstGeom prst="line">
              <a:avLst/>
            </a:prstGeom>
          </p:spPr>
          <p:style>
            <a:lnRef idx="1">
              <a:schemeClr val="accent6"/>
            </a:lnRef>
            <a:fillRef idx="0">
              <a:schemeClr val="accent6"/>
            </a:fillRef>
            <a:effectRef idx="0">
              <a:schemeClr val="accent6"/>
            </a:effectRef>
            <a:fontRef idx="minor">
              <a:schemeClr val="tx1"/>
            </a:fontRef>
          </p:style>
        </p:cxnSp>
        <p:sp>
          <p:nvSpPr>
            <p:cNvPr id="3" name="TextBox 2">
              <a:extLst>
                <a:ext uri="{FF2B5EF4-FFF2-40B4-BE49-F238E27FC236}">
                  <a16:creationId xmlns:a16="http://schemas.microsoft.com/office/drawing/2014/main" id="{F0465007-F84D-B249-BDA9-3952CA047FD8}"/>
                </a:ext>
              </a:extLst>
            </p:cNvPr>
            <p:cNvSpPr txBox="1"/>
            <p:nvPr/>
          </p:nvSpPr>
          <p:spPr>
            <a:xfrm>
              <a:off x="2778213" y="2457649"/>
              <a:ext cx="607198" cy="369332"/>
            </a:xfrm>
            <a:prstGeom prst="rect">
              <a:avLst/>
            </a:prstGeom>
            <a:noFill/>
          </p:spPr>
          <p:txBody>
            <a:bodyPr wrap="square" rtlCol="0">
              <a:spAutoFit/>
            </a:bodyPr>
            <a:lstStyle/>
            <a:p>
              <a:r>
                <a:rPr lang="en-US" dirty="0"/>
                <a:t>. . . </a:t>
              </a:r>
            </a:p>
          </p:txBody>
        </p:sp>
        <p:sp>
          <p:nvSpPr>
            <p:cNvPr id="36" name="TextBox 35">
              <a:extLst>
                <a:ext uri="{FF2B5EF4-FFF2-40B4-BE49-F238E27FC236}">
                  <a16:creationId xmlns:a16="http://schemas.microsoft.com/office/drawing/2014/main" id="{C3A56258-7745-EC41-86BF-7F568EBD64AD}"/>
                </a:ext>
              </a:extLst>
            </p:cNvPr>
            <p:cNvSpPr txBox="1"/>
            <p:nvPr/>
          </p:nvSpPr>
          <p:spPr>
            <a:xfrm>
              <a:off x="3665510" y="3662930"/>
              <a:ext cx="607198" cy="369332"/>
            </a:xfrm>
            <a:prstGeom prst="rect">
              <a:avLst/>
            </a:prstGeom>
            <a:noFill/>
          </p:spPr>
          <p:txBody>
            <a:bodyPr wrap="square" rtlCol="0">
              <a:spAutoFit/>
            </a:bodyPr>
            <a:lstStyle/>
            <a:p>
              <a:r>
                <a:rPr lang="en-US" dirty="0"/>
                <a:t>. . . </a:t>
              </a:r>
            </a:p>
          </p:txBody>
        </p:sp>
        <p:sp>
          <p:nvSpPr>
            <p:cNvPr id="37" name="TextBox 36">
              <a:extLst>
                <a:ext uri="{FF2B5EF4-FFF2-40B4-BE49-F238E27FC236}">
                  <a16:creationId xmlns:a16="http://schemas.microsoft.com/office/drawing/2014/main" id="{3C1F441C-0351-524B-A13F-33182F9707CA}"/>
                </a:ext>
              </a:extLst>
            </p:cNvPr>
            <p:cNvSpPr txBox="1"/>
            <p:nvPr/>
          </p:nvSpPr>
          <p:spPr>
            <a:xfrm>
              <a:off x="4507797" y="5189866"/>
              <a:ext cx="607198" cy="369332"/>
            </a:xfrm>
            <a:prstGeom prst="rect">
              <a:avLst/>
            </a:prstGeom>
            <a:noFill/>
          </p:spPr>
          <p:txBody>
            <a:bodyPr wrap="square" rtlCol="0">
              <a:spAutoFit/>
            </a:bodyPr>
            <a:lstStyle/>
            <a:p>
              <a:r>
                <a:rPr lang="en-US" dirty="0"/>
                <a:t>. . . </a:t>
              </a:r>
            </a:p>
          </p:txBody>
        </p:sp>
      </p:grpSp>
      <p:sp>
        <p:nvSpPr>
          <p:cNvPr id="38" name="TextBox 37">
            <a:extLst>
              <a:ext uri="{FF2B5EF4-FFF2-40B4-BE49-F238E27FC236}">
                <a16:creationId xmlns:a16="http://schemas.microsoft.com/office/drawing/2014/main" id="{6B2FBE96-0E04-0549-AAD1-A17C27DD37C9}"/>
              </a:ext>
            </a:extLst>
          </p:cNvPr>
          <p:cNvSpPr txBox="1"/>
          <p:nvPr/>
        </p:nvSpPr>
        <p:spPr>
          <a:xfrm>
            <a:off x="7237184" y="2400486"/>
            <a:ext cx="607198" cy="369332"/>
          </a:xfrm>
          <a:prstGeom prst="rect">
            <a:avLst/>
          </a:prstGeom>
          <a:noFill/>
        </p:spPr>
        <p:txBody>
          <a:bodyPr wrap="square" rtlCol="0">
            <a:spAutoFit/>
          </a:bodyPr>
          <a:lstStyle/>
          <a:p>
            <a:r>
              <a:rPr lang="en-US" dirty="0"/>
              <a:t>. . . </a:t>
            </a:r>
          </a:p>
        </p:txBody>
      </p:sp>
      <p:sp>
        <p:nvSpPr>
          <p:cNvPr id="64" name="TextBox 63">
            <a:extLst>
              <a:ext uri="{FF2B5EF4-FFF2-40B4-BE49-F238E27FC236}">
                <a16:creationId xmlns:a16="http://schemas.microsoft.com/office/drawing/2014/main" id="{F5ABF023-20E8-5E41-BE20-2BED35D1BAAE}"/>
              </a:ext>
            </a:extLst>
          </p:cNvPr>
          <p:cNvSpPr txBox="1"/>
          <p:nvPr/>
        </p:nvSpPr>
        <p:spPr>
          <a:xfrm>
            <a:off x="8177917" y="3910992"/>
            <a:ext cx="607198" cy="369332"/>
          </a:xfrm>
          <a:prstGeom prst="rect">
            <a:avLst/>
          </a:prstGeom>
          <a:noFill/>
        </p:spPr>
        <p:txBody>
          <a:bodyPr wrap="square" rtlCol="0">
            <a:spAutoFit/>
          </a:bodyPr>
          <a:lstStyle/>
          <a:p>
            <a:r>
              <a:rPr lang="en-US" dirty="0"/>
              <a:t>. . . </a:t>
            </a:r>
          </a:p>
        </p:txBody>
      </p:sp>
      <p:sp>
        <p:nvSpPr>
          <p:cNvPr id="65" name="TextBox 64">
            <a:extLst>
              <a:ext uri="{FF2B5EF4-FFF2-40B4-BE49-F238E27FC236}">
                <a16:creationId xmlns:a16="http://schemas.microsoft.com/office/drawing/2014/main" id="{C45A2A9E-FA2F-CB4E-A6A3-44A98DF80EAE}"/>
              </a:ext>
            </a:extLst>
          </p:cNvPr>
          <p:cNvSpPr txBox="1"/>
          <p:nvPr/>
        </p:nvSpPr>
        <p:spPr>
          <a:xfrm>
            <a:off x="8515350" y="5356796"/>
            <a:ext cx="607198" cy="369332"/>
          </a:xfrm>
          <a:prstGeom prst="rect">
            <a:avLst/>
          </a:prstGeom>
          <a:noFill/>
        </p:spPr>
        <p:txBody>
          <a:bodyPr wrap="square" rtlCol="0">
            <a:spAutoFit/>
          </a:bodyPr>
          <a:lstStyle/>
          <a:p>
            <a:r>
              <a:rPr lang="en-US" dirty="0"/>
              <a:t>. . .  </a:t>
            </a:r>
          </a:p>
        </p:txBody>
      </p:sp>
    </p:spTree>
    <p:extLst>
      <p:ext uri="{BB962C8B-B14F-4D97-AF65-F5344CB8AC3E}">
        <p14:creationId xmlns:p14="http://schemas.microsoft.com/office/powerpoint/2010/main" val="1079726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9C9E8-5CD6-5E4C-9DA5-5E1B8E582D2F}"/>
              </a:ext>
            </a:extLst>
          </p:cNvPr>
          <p:cNvSpPr>
            <a:spLocks noGrp="1"/>
          </p:cNvSpPr>
          <p:nvPr>
            <p:ph type="title"/>
          </p:nvPr>
        </p:nvSpPr>
        <p:spPr/>
        <p:txBody>
          <a:bodyPr/>
          <a:lstStyle/>
          <a:p>
            <a:r>
              <a:rPr lang="en-US" dirty="0"/>
              <a:t>Questions you might answer with multilevel models</a:t>
            </a:r>
          </a:p>
        </p:txBody>
      </p:sp>
      <p:sp>
        <p:nvSpPr>
          <p:cNvPr id="3" name="Content Placeholder 2">
            <a:extLst>
              <a:ext uri="{FF2B5EF4-FFF2-40B4-BE49-F238E27FC236}">
                <a16:creationId xmlns:a16="http://schemas.microsoft.com/office/drawing/2014/main" id="{C45F3E84-FA31-3949-BBEB-08C3D6A744DC}"/>
              </a:ext>
            </a:extLst>
          </p:cNvPr>
          <p:cNvSpPr>
            <a:spLocks noGrp="1"/>
          </p:cNvSpPr>
          <p:nvPr>
            <p:ph idx="1"/>
          </p:nvPr>
        </p:nvSpPr>
        <p:spPr>
          <a:xfrm>
            <a:off x="628650" y="1825624"/>
            <a:ext cx="7886700" cy="4886261"/>
          </a:xfrm>
        </p:spPr>
        <p:txBody>
          <a:bodyPr>
            <a:normAutofit/>
          </a:bodyPr>
          <a:lstStyle/>
          <a:p>
            <a:pPr marL="0" indent="0">
              <a:buNone/>
            </a:pPr>
            <a:endParaRPr lang="en-US" dirty="0"/>
          </a:p>
          <a:p>
            <a:pPr marL="0" indent="0">
              <a:buNone/>
            </a:pPr>
            <a:r>
              <a:rPr lang="en-US" dirty="0"/>
              <a:t>How much of health outcomes is due to </a:t>
            </a:r>
            <a:r>
              <a:rPr lang="en-US" dirty="0">
                <a:solidFill>
                  <a:schemeClr val="accent1"/>
                </a:solidFill>
              </a:rPr>
              <a:t>quality of care </a:t>
            </a:r>
            <a:r>
              <a:rPr lang="en-US" dirty="0"/>
              <a:t>vs. the </a:t>
            </a:r>
            <a:r>
              <a:rPr lang="en-US" dirty="0">
                <a:solidFill>
                  <a:schemeClr val="accent1"/>
                </a:solidFill>
              </a:rPr>
              <a:t>composition of the patient population</a:t>
            </a:r>
            <a:r>
              <a:rPr lang="en-US" dirty="0"/>
              <a:t>? </a:t>
            </a:r>
          </a:p>
          <a:p>
            <a:pPr marL="0" indent="0">
              <a:buNone/>
            </a:pPr>
            <a:endParaRPr lang="en-US" dirty="0"/>
          </a:p>
          <a:p>
            <a:pPr marL="0" indent="0">
              <a:buNone/>
            </a:pPr>
            <a:r>
              <a:rPr lang="en-US" dirty="0"/>
              <a:t>How much of test scores is due to the SES of the </a:t>
            </a:r>
            <a:r>
              <a:rPr lang="en-US" dirty="0">
                <a:solidFill>
                  <a:schemeClr val="accent1"/>
                </a:solidFill>
              </a:rPr>
              <a:t>student population </a:t>
            </a:r>
            <a:r>
              <a:rPr lang="en-US" dirty="0"/>
              <a:t>vs. the quality of the </a:t>
            </a:r>
            <a:r>
              <a:rPr lang="en-US" dirty="0">
                <a:solidFill>
                  <a:schemeClr val="accent1"/>
                </a:solidFill>
              </a:rPr>
              <a:t>school</a:t>
            </a:r>
            <a:r>
              <a:rPr lang="en-US" dirty="0"/>
              <a:t>?</a:t>
            </a:r>
          </a:p>
          <a:p>
            <a:pPr marL="0" indent="0">
              <a:buNone/>
            </a:pPr>
            <a:endParaRPr lang="en-US" dirty="0"/>
          </a:p>
          <a:p>
            <a:pPr marL="0" indent="0">
              <a:buNone/>
            </a:pPr>
            <a:r>
              <a:rPr lang="en-US" dirty="0"/>
              <a:t>Is the effect of </a:t>
            </a:r>
            <a:r>
              <a:rPr lang="en-US" dirty="0">
                <a:solidFill>
                  <a:schemeClr val="accent1"/>
                </a:solidFill>
              </a:rPr>
              <a:t>neighborhood social capital </a:t>
            </a:r>
            <a:r>
              <a:rPr lang="en-US" dirty="0"/>
              <a:t>on </a:t>
            </a:r>
            <a:r>
              <a:rPr lang="en-US" dirty="0">
                <a:solidFill>
                  <a:schemeClr val="accent1"/>
                </a:solidFill>
              </a:rPr>
              <a:t>individual PTSD different</a:t>
            </a:r>
            <a:r>
              <a:rPr lang="en-US" dirty="0"/>
              <a:t> for </a:t>
            </a:r>
            <a:r>
              <a:rPr lang="en-US" dirty="0">
                <a:solidFill>
                  <a:schemeClr val="accent1"/>
                </a:solidFill>
              </a:rPr>
              <a:t>individuals who report high or low trust</a:t>
            </a:r>
            <a:r>
              <a:rPr lang="en-US" dirty="0"/>
              <a:t>? </a:t>
            </a:r>
          </a:p>
        </p:txBody>
      </p:sp>
    </p:spTree>
    <p:extLst>
      <p:ext uri="{BB962C8B-B14F-4D97-AF65-F5344CB8AC3E}">
        <p14:creationId xmlns:p14="http://schemas.microsoft.com/office/powerpoint/2010/main" val="3219270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485C2-3ED6-5F4B-8C8D-C8436A8B6013}"/>
              </a:ext>
            </a:extLst>
          </p:cNvPr>
          <p:cNvSpPr>
            <a:spLocks noGrp="1"/>
          </p:cNvSpPr>
          <p:nvPr>
            <p:ph type="title"/>
          </p:nvPr>
        </p:nvSpPr>
        <p:spPr/>
        <p:txBody>
          <a:bodyPr/>
          <a:lstStyle/>
          <a:p>
            <a:r>
              <a:rPr lang="en-US" dirty="0"/>
              <a:t>Effect Modification </a:t>
            </a:r>
          </a:p>
        </p:txBody>
      </p:sp>
      <p:sp>
        <p:nvSpPr>
          <p:cNvPr id="3" name="Content Placeholder 2">
            <a:extLst>
              <a:ext uri="{FF2B5EF4-FFF2-40B4-BE49-F238E27FC236}">
                <a16:creationId xmlns:a16="http://schemas.microsoft.com/office/drawing/2014/main" id="{FE94F265-FE3F-9F4F-890D-E2B1ECC44635}"/>
              </a:ext>
            </a:extLst>
          </p:cNvPr>
          <p:cNvSpPr>
            <a:spLocks noGrp="1"/>
          </p:cNvSpPr>
          <p:nvPr>
            <p:ph idx="1"/>
          </p:nvPr>
        </p:nvSpPr>
        <p:spPr/>
        <p:txBody>
          <a:bodyPr>
            <a:normAutofit lnSpcReduction="10000"/>
          </a:bodyPr>
          <a:lstStyle/>
          <a:p>
            <a:pPr marL="0" indent="0">
              <a:buNone/>
            </a:pPr>
            <a:endParaRPr lang="en-US" dirty="0"/>
          </a:p>
          <a:p>
            <a:pPr marL="0" indent="0">
              <a:buNone/>
            </a:pPr>
            <a:r>
              <a:rPr lang="en-US" dirty="0"/>
              <a:t>The relationship between an exposure and an outcome depends on the level of another variable, the effect modifier </a:t>
            </a:r>
          </a:p>
          <a:p>
            <a:pPr marL="0" indent="0">
              <a:buNone/>
            </a:pPr>
            <a:endParaRPr lang="en-US" dirty="0"/>
          </a:p>
          <a:p>
            <a:pPr marL="0" indent="0">
              <a:buNone/>
            </a:pPr>
            <a:r>
              <a:rPr lang="en-US" dirty="0"/>
              <a:t>Helpful for </a:t>
            </a:r>
            <a:r>
              <a:rPr lang="en-US" dirty="0">
                <a:solidFill>
                  <a:schemeClr val="accent1"/>
                </a:solidFill>
              </a:rPr>
              <a:t>targeting</a:t>
            </a:r>
            <a:r>
              <a:rPr lang="en-US" dirty="0"/>
              <a:t> of interventions. </a:t>
            </a:r>
          </a:p>
          <a:p>
            <a:pPr marL="0" indent="0">
              <a:buNone/>
            </a:pPr>
            <a:endParaRPr lang="en-US" dirty="0"/>
          </a:p>
          <a:p>
            <a:pPr marL="0" indent="0">
              <a:buNone/>
            </a:pPr>
            <a:r>
              <a:rPr lang="en-US" dirty="0">
                <a:solidFill>
                  <a:schemeClr val="accent1"/>
                </a:solidFill>
              </a:rPr>
              <a:t>Example: </a:t>
            </a:r>
            <a:r>
              <a:rPr lang="en-US" dirty="0"/>
              <a:t>you may expect the effect of education on cognition to be different among Black women than among White men</a:t>
            </a:r>
          </a:p>
          <a:p>
            <a:pPr marL="0" indent="0">
              <a:buNone/>
            </a:pPr>
            <a:endParaRPr lang="en-US" dirty="0"/>
          </a:p>
        </p:txBody>
      </p:sp>
    </p:spTree>
    <p:extLst>
      <p:ext uri="{BB962C8B-B14F-4D97-AF65-F5344CB8AC3E}">
        <p14:creationId xmlns:p14="http://schemas.microsoft.com/office/powerpoint/2010/main" val="3715758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AC32B-F374-E64A-BE19-E6CF21E8317D}"/>
              </a:ext>
            </a:extLst>
          </p:cNvPr>
          <p:cNvSpPr>
            <a:spLocks noGrp="1"/>
          </p:cNvSpPr>
          <p:nvPr>
            <p:ph type="title"/>
          </p:nvPr>
        </p:nvSpPr>
        <p:spPr>
          <a:xfrm>
            <a:off x="655544" y="433039"/>
            <a:ext cx="7886700" cy="1045385"/>
          </a:xfrm>
        </p:spPr>
        <p:txBody>
          <a:bodyPr/>
          <a:lstStyle/>
          <a:p>
            <a:r>
              <a:rPr lang="en-US" dirty="0"/>
              <a:t>Types of studies </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3AC43E90-2DF6-7B47-8484-276E1961AA64}"/>
                  </a:ext>
                </a:extLst>
              </p:cNvPr>
              <p:cNvGraphicFramePr>
                <a:graphicFrameLocks noGrp="1"/>
              </p:cNvGraphicFramePr>
              <p:nvPr>
                <p:ph idx="1"/>
                <p:extLst>
                  <p:ext uri="{D42A27DB-BD31-4B8C-83A1-F6EECF244321}">
                    <p14:modId xmlns:p14="http://schemas.microsoft.com/office/powerpoint/2010/main" val="1128709752"/>
                  </p:ext>
                </p:extLst>
              </p:nvPr>
            </p:nvGraphicFramePr>
            <p:xfrm>
              <a:off x="553236" y="2233786"/>
              <a:ext cx="5849971" cy="2883916"/>
            </p:xfrm>
            <a:graphic>
              <a:graphicData uri="http://schemas.openxmlformats.org/drawingml/2006/table">
                <a:tbl>
                  <a:tblPr firstRow="1" bandRow="1">
                    <a:tableStyleId>{5C22544A-7EE6-4342-B048-85BDC9FD1C3A}</a:tableStyleId>
                  </a:tblPr>
                  <a:tblGrid>
                    <a:gridCol w="1093146">
                      <a:extLst>
                        <a:ext uri="{9D8B030D-6E8A-4147-A177-3AD203B41FA5}">
                          <a16:colId xmlns:a16="http://schemas.microsoft.com/office/drawing/2014/main" val="715636425"/>
                        </a:ext>
                      </a:extLst>
                    </a:gridCol>
                    <a:gridCol w="2256817">
                      <a:extLst>
                        <a:ext uri="{9D8B030D-6E8A-4147-A177-3AD203B41FA5}">
                          <a16:colId xmlns:a16="http://schemas.microsoft.com/office/drawing/2014/main" val="2776380516"/>
                        </a:ext>
                      </a:extLst>
                    </a:gridCol>
                    <a:gridCol w="2500008">
                      <a:extLst>
                        <a:ext uri="{9D8B030D-6E8A-4147-A177-3AD203B41FA5}">
                          <a16:colId xmlns:a16="http://schemas.microsoft.com/office/drawing/2014/main" val="1182422226"/>
                        </a:ext>
                      </a:extLst>
                    </a:gridCol>
                  </a:tblGrid>
                  <a:tr h="370840">
                    <a:tc>
                      <a:txBody>
                        <a:bodyPr/>
                        <a:lstStyle/>
                        <a:p>
                          <a:endParaRPr lang="en-US" dirty="0">
                            <a:latin typeface="Times New Roman" panose="02020603050405020304" pitchFamily="18" charset="0"/>
                            <a:cs typeface="Times New Roman" panose="02020603050405020304" pitchFamily="18" charset="0"/>
                          </a:endParaRPr>
                        </a:p>
                      </a:txBody>
                      <a:tcPr>
                        <a:lnB w="635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n-US" dirty="0">
                              <a:latin typeface="Times New Roman" panose="02020603050405020304" pitchFamily="18" charset="0"/>
                              <a:cs typeface="Times New Roman" panose="02020603050405020304" pitchFamily="18" charset="0"/>
                            </a:rPr>
                            <a:t>Exposure</a:t>
                          </a:r>
                        </a:p>
                      </a:txBody>
                      <a:tcPr>
                        <a:lnB w="6350" cap="flat" cmpd="sng" algn="ctr">
                          <a:solidFill>
                            <a:schemeClr val="bg1"/>
                          </a:solidFill>
                          <a:prstDash val="solid"/>
                          <a:round/>
                          <a:headEnd type="none" w="med" len="med"/>
                          <a:tailEnd type="none" w="med" len="med"/>
                        </a:lnB>
                      </a:tcPr>
                    </a:tc>
                    <a:tc hMerge="1">
                      <a:txBody>
                        <a:bodyPr/>
                        <a:lstStyle/>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0709439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New Roman" panose="02020603050405020304" pitchFamily="18" charset="0"/>
                              <a:cs typeface="Times New Roman" panose="02020603050405020304" pitchFamily="18" charset="0"/>
                            </a:rPr>
                            <a:t>Outcome</a:t>
                          </a:r>
                        </a:p>
                      </a:txBody>
                      <a:tcPr>
                        <a:lnT w="6350" cap="flat" cmpd="sng" algn="ctr">
                          <a:solidFill>
                            <a:schemeClr val="bg1"/>
                          </a:solidFill>
                          <a:prstDash val="solid"/>
                          <a:round/>
                          <a:headEnd type="none" w="med" len="med"/>
                          <a:tailEnd type="none" w="med" len="med"/>
                        </a:lnT>
                        <a:solidFill>
                          <a:schemeClr val="accent1"/>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cs typeface="Times New Roman" panose="02020603050405020304" pitchFamily="18" charset="0"/>
                                      </a:rPr>
                                    </m:ctrlPr>
                                  </m:sSubPr>
                                  <m:e>
                                    <m:r>
                                      <a:rPr lang="en-US" b="0" i="1" smtClean="0">
                                        <a:solidFill>
                                          <a:schemeClr val="bg1"/>
                                        </a:solidFill>
                                        <a:latin typeface="Cambria Math" panose="02040503050406030204" pitchFamily="18" charset="0"/>
                                        <a:cs typeface="Times New Roman" panose="02020603050405020304" pitchFamily="18" charset="0"/>
                                      </a:rPr>
                                      <m:t>𝑥</m:t>
                                    </m:r>
                                  </m:e>
                                  <m:sub>
                                    <m:r>
                                      <a:rPr lang="en-US" b="0" i="1" smtClean="0">
                                        <a:solidFill>
                                          <a:schemeClr val="bg1"/>
                                        </a:solidFill>
                                        <a:latin typeface="Cambria Math" panose="02040503050406030204" pitchFamily="18" charset="0"/>
                                        <a:cs typeface="Times New Roman" panose="02020603050405020304" pitchFamily="18" charset="0"/>
                                      </a:rPr>
                                      <m:t>𝑖</m:t>
                                    </m:r>
                                  </m:sub>
                                </m:sSub>
                              </m:oMath>
                            </m:oMathPara>
                          </a14:m>
                          <a:endParaRPr lang="en-US" dirty="0">
                            <a:solidFill>
                              <a:schemeClr val="bg1"/>
                            </a:solidFill>
                            <a:latin typeface="Times New Roman" panose="02020603050405020304" pitchFamily="18" charset="0"/>
                            <a:cs typeface="Times New Roman" panose="02020603050405020304" pitchFamily="18" charset="0"/>
                          </a:endParaRPr>
                        </a:p>
                      </a:txBody>
                      <a:tcPr>
                        <a:lnT w="63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cs typeface="Times New Roman" panose="02020603050405020304" pitchFamily="18" charset="0"/>
                                      </a:rPr>
                                    </m:ctrlPr>
                                  </m:sSubPr>
                                  <m:e>
                                    <m:r>
                                      <a:rPr lang="en-US" b="0" i="1" smtClean="0">
                                        <a:solidFill>
                                          <a:schemeClr val="bg1"/>
                                        </a:solidFill>
                                        <a:latin typeface="Cambria Math" panose="02040503050406030204" pitchFamily="18" charset="0"/>
                                        <a:cs typeface="Times New Roman" panose="02020603050405020304" pitchFamily="18" charset="0"/>
                                      </a:rPr>
                                      <m:t>𝑋</m:t>
                                    </m:r>
                                  </m:e>
                                  <m:sub>
                                    <m:r>
                                      <a:rPr lang="en-US" b="0" i="1" smtClean="0">
                                        <a:solidFill>
                                          <a:schemeClr val="bg1"/>
                                        </a:solidFill>
                                        <a:latin typeface="Cambria Math" panose="02040503050406030204" pitchFamily="18" charset="0"/>
                                        <a:cs typeface="Times New Roman" panose="02020603050405020304" pitchFamily="18" charset="0"/>
                                      </a:rPr>
                                      <m:t>𝑗</m:t>
                                    </m:r>
                                  </m:sub>
                                </m:sSub>
                              </m:oMath>
                            </m:oMathPara>
                          </a14:m>
                          <a:endParaRPr lang="en-US" dirty="0">
                            <a:solidFill>
                              <a:schemeClr val="bg1"/>
                            </a:solidFill>
                            <a:latin typeface="Times New Roman" panose="02020603050405020304" pitchFamily="18" charset="0"/>
                            <a:cs typeface="Times New Roman" panose="02020603050405020304" pitchFamily="18" charset="0"/>
                          </a:endParaRPr>
                        </a:p>
                      </a:txBody>
                      <a:tcPr>
                        <a:lnT w="63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683197831"/>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cs typeface="Times New Roman" panose="02020603050405020304" pitchFamily="18" charset="0"/>
                                      </a:rPr>
                                    </m:ctrlPr>
                                  </m:sSubPr>
                                  <m:e>
                                    <m:r>
                                      <a:rPr lang="en-US" b="0" i="1" smtClean="0">
                                        <a:solidFill>
                                          <a:schemeClr val="bg1"/>
                                        </a:solidFill>
                                        <a:latin typeface="Cambria Math" panose="02040503050406030204" pitchFamily="18" charset="0"/>
                                        <a:cs typeface="Times New Roman" panose="02020603050405020304" pitchFamily="18" charset="0"/>
                                      </a:rPr>
                                      <m:t>𝑦</m:t>
                                    </m:r>
                                  </m:e>
                                  <m:sub>
                                    <m:r>
                                      <a:rPr lang="en-US" b="0" i="1" smtClean="0">
                                        <a:solidFill>
                                          <a:schemeClr val="bg1"/>
                                        </a:solidFill>
                                        <a:latin typeface="Cambria Math" panose="02040503050406030204" pitchFamily="18" charset="0"/>
                                        <a:cs typeface="Times New Roman" panose="02020603050405020304" pitchFamily="18" charset="0"/>
                                      </a:rPr>
                                      <m:t>𝑖</m:t>
                                    </m:r>
                                  </m:sub>
                                </m:sSub>
                              </m:oMath>
                            </m:oMathPara>
                          </a14:m>
                          <a:endParaRPr lang="en-US" dirty="0">
                            <a:solidFill>
                              <a:schemeClr val="bg1"/>
                            </a:solidFill>
                            <a:latin typeface="Times New Roman" panose="02020603050405020304" pitchFamily="18" charset="0"/>
                            <a:cs typeface="Times New Roman" panose="02020603050405020304" pitchFamily="18" charset="0"/>
                          </a:endParaRPr>
                        </a:p>
                      </a:txBody>
                      <a:tcPr anchor="ctr">
                        <a:lnR w="38100" cap="flat" cmpd="sng" algn="ctr">
                          <a:solidFill>
                            <a:schemeClr val="bg1"/>
                          </a:solidFill>
                          <a:prstDash val="solid"/>
                          <a:round/>
                          <a:headEnd type="none" w="med" len="med"/>
                          <a:tailEnd type="none" w="med" len="med"/>
                        </a:lnR>
                        <a:solidFill>
                          <a:schemeClr val="accent1"/>
                        </a:solidFill>
                      </a:tcPr>
                    </a:tc>
                    <a:tc>
                      <a:txBody>
                        <a:bodyPr/>
                        <a:lstStyle/>
                        <a:p>
                          <a:pPr algn="ctr"/>
                          <a:r>
                            <a:rPr lang="en-US"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𝑦</m:t>
                                  </m:r>
                                </m:e>
                                <m:sub>
                                  <m:r>
                                    <a:rPr lang="en-US" b="0" i="1" smtClean="0">
                                      <a:solidFill>
                                        <a:schemeClr val="tx1"/>
                                      </a:solidFill>
                                      <a:latin typeface="Cambria Math" panose="02040503050406030204" pitchFamily="18" charset="0"/>
                                      <a:cs typeface="Times New Roman" panose="02020603050405020304" pitchFamily="18" charset="0"/>
                                    </a:rPr>
                                    <m:t>𝑖</m:t>
                                  </m:r>
                                </m:sub>
                              </m:sSub>
                            </m:oMath>
                          </a14:m>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𝑥</m:t>
                                  </m:r>
                                </m:e>
                                <m:sub>
                                  <m:r>
                                    <a:rPr lang="en-US" b="0" i="1" smtClean="0">
                                      <a:solidFill>
                                        <a:schemeClr val="tx1"/>
                                      </a:solidFill>
                                      <a:latin typeface="Cambria Math" panose="02040503050406030204" pitchFamily="18" charset="0"/>
                                      <a:cs typeface="Times New Roman" panose="02020603050405020304" pitchFamily="18" charset="0"/>
                                    </a:rPr>
                                    <m:t>𝑖</m:t>
                                  </m:r>
                                </m:sub>
                              </m:sSub>
                            </m:oMath>
                          </a14:m>
                          <a:r>
                            <a:rPr lang="en-US" dirty="0">
                              <a:solidFill>
                                <a:schemeClr val="tx1"/>
                              </a:solidFill>
                              <a:latin typeface="Times New Roman" panose="02020603050405020304" pitchFamily="18" charset="0"/>
                              <a:cs typeface="Times New Roman" panose="02020603050405020304" pitchFamily="18" charset="0"/>
                            </a:rPr>
                            <a:t>)</a:t>
                          </a:r>
                        </a:p>
                        <a:p>
                          <a:pPr algn="ctr"/>
                          <a:endParaRPr lang="en-US" dirty="0">
                            <a:solidFill>
                              <a:schemeClr val="tx1"/>
                            </a:solidFill>
                            <a:latin typeface="Times New Roman" panose="02020603050405020304" pitchFamily="18" charset="0"/>
                            <a:cs typeface="Times New Roman" panose="02020603050405020304" pitchFamily="18" charset="0"/>
                          </a:endParaRPr>
                        </a:p>
                        <a:p>
                          <a:pPr algn="ctr"/>
                          <a:r>
                            <a:rPr lang="en-US" dirty="0">
                              <a:solidFill>
                                <a:schemeClr val="tx1"/>
                              </a:solidFill>
                              <a:latin typeface="Times New Roman" panose="02020603050405020304" pitchFamily="18" charset="0"/>
                              <a:cs typeface="Times New Roman" panose="02020603050405020304" pitchFamily="18" charset="0"/>
                            </a:rPr>
                            <a:t>Traditional “risk factor” study</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pPr algn="ctr"/>
                          <a:r>
                            <a:rPr lang="en-US"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𝑦</m:t>
                                  </m:r>
                                </m:e>
                                <m:sub>
                                  <m:r>
                                    <a:rPr lang="en-US" b="0" i="1" smtClean="0">
                                      <a:solidFill>
                                        <a:schemeClr val="tx1"/>
                                      </a:solidFill>
                                      <a:latin typeface="Cambria Math" panose="02040503050406030204" pitchFamily="18" charset="0"/>
                                      <a:cs typeface="Times New Roman" panose="02020603050405020304" pitchFamily="18" charset="0"/>
                                    </a:rPr>
                                    <m:t>𝑖</m:t>
                                  </m:r>
                                </m:sub>
                              </m:sSub>
                            </m:oMath>
                          </a14:m>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𝑋</m:t>
                                  </m:r>
                                </m:e>
                                <m:sub>
                                  <m:r>
                                    <a:rPr lang="en-US" b="0" i="1" smtClean="0">
                                      <a:solidFill>
                                        <a:schemeClr val="tx1"/>
                                      </a:solidFill>
                                      <a:latin typeface="Cambria Math" panose="02040503050406030204" pitchFamily="18" charset="0"/>
                                      <a:cs typeface="Times New Roman" panose="02020603050405020304" pitchFamily="18" charset="0"/>
                                    </a:rPr>
                                    <m:t>𝑗</m:t>
                                  </m:r>
                                </m:sub>
                              </m:sSub>
                            </m:oMath>
                          </a14:m>
                          <a:r>
                            <a:rPr lang="en-US" dirty="0">
                              <a:solidFill>
                                <a:schemeClr val="tx1"/>
                              </a:solidFill>
                              <a:latin typeface="Times New Roman" panose="02020603050405020304" pitchFamily="18" charset="0"/>
                              <a:cs typeface="Times New Roman" panose="02020603050405020304" pitchFamily="18" charset="0"/>
                            </a:rPr>
                            <a:t>)</a:t>
                          </a:r>
                        </a:p>
                        <a:p>
                          <a:pPr algn="ctr"/>
                          <a:endParaRPr lang="en-US" dirty="0">
                            <a:solidFill>
                              <a:schemeClr val="tx1"/>
                            </a:solidFill>
                            <a:latin typeface="Times New Roman" panose="02020603050405020304" pitchFamily="18" charset="0"/>
                            <a:cs typeface="Times New Roman" panose="02020603050405020304" pitchFamily="18" charset="0"/>
                          </a:endParaRPr>
                        </a:p>
                        <a:p>
                          <a:pPr algn="ctr"/>
                          <a:r>
                            <a:rPr lang="en-US" dirty="0">
                              <a:solidFill>
                                <a:schemeClr val="tx1"/>
                              </a:solidFill>
                              <a:latin typeface="Times New Roman" panose="02020603050405020304" pitchFamily="18" charset="0"/>
                              <a:cs typeface="Times New Roman" panose="02020603050405020304" pitchFamily="18" charset="0"/>
                            </a:rPr>
                            <a:t>Multilevel study</a:t>
                          </a:r>
                        </a:p>
                      </a:txBody>
                      <a:tcP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377875909"/>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cs typeface="Times New Roman" panose="02020603050405020304" pitchFamily="18" charset="0"/>
                                      </a:rPr>
                                    </m:ctrlPr>
                                  </m:sSubPr>
                                  <m:e>
                                    <m:r>
                                      <a:rPr lang="en-US" b="0" i="1" smtClean="0">
                                        <a:solidFill>
                                          <a:schemeClr val="bg1"/>
                                        </a:solidFill>
                                        <a:latin typeface="Cambria Math" panose="02040503050406030204" pitchFamily="18" charset="0"/>
                                        <a:cs typeface="Times New Roman" panose="02020603050405020304" pitchFamily="18" charset="0"/>
                                      </a:rPr>
                                      <m:t>𝑌</m:t>
                                    </m:r>
                                  </m:e>
                                  <m:sub>
                                    <m:r>
                                      <a:rPr lang="en-US" b="0" i="1" smtClean="0">
                                        <a:solidFill>
                                          <a:schemeClr val="bg1"/>
                                        </a:solidFill>
                                        <a:latin typeface="Cambria Math" panose="02040503050406030204" pitchFamily="18" charset="0"/>
                                        <a:cs typeface="Times New Roman" panose="02020603050405020304" pitchFamily="18" charset="0"/>
                                      </a:rPr>
                                      <m:t>𝑗</m:t>
                                    </m:r>
                                  </m:sub>
                                </m:sSub>
                              </m:oMath>
                            </m:oMathPara>
                          </a14:m>
                          <a:endParaRPr lang="en-US" dirty="0">
                            <a:solidFill>
                              <a:schemeClr val="bg1"/>
                            </a:solidFill>
                            <a:latin typeface="Times New Roman" panose="02020603050405020304" pitchFamily="18" charset="0"/>
                            <a:cs typeface="Times New Roman" panose="02020603050405020304" pitchFamily="18" charset="0"/>
                          </a:endParaRPr>
                        </a:p>
                      </a:txBody>
                      <a:tcPr anchor="ctr">
                        <a:lnR w="38100" cap="flat" cmpd="sng" algn="ctr">
                          <a:solidFill>
                            <a:schemeClr val="bg1"/>
                          </a:solidFill>
                          <a:prstDash val="solid"/>
                          <a:round/>
                          <a:headEnd type="none" w="med" len="med"/>
                          <a:tailEnd type="none" w="med" len="med"/>
                        </a:lnR>
                        <a:solidFill>
                          <a:schemeClr val="accent1"/>
                        </a:solidFill>
                      </a:tcPr>
                    </a:tc>
                    <a:tc>
                      <a:txBody>
                        <a:bodyPr/>
                        <a:lstStyle/>
                        <a:p>
                          <a:pPr algn="ctr"/>
                          <a:r>
                            <a:rPr lang="en-US"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𝑌</m:t>
                                  </m:r>
                                </m:e>
                                <m:sub>
                                  <m:r>
                                    <a:rPr lang="en-US" b="0" i="1" smtClean="0">
                                      <a:solidFill>
                                        <a:schemeClr val="tx1"/>
                                      </a:solidFill>
                                      <a:latin typeface="Cambria Math" panose="02040503050406030204" pitchFamily="18" charset="0"/>
                                      <a:cs typeface="Times New Roman" panose="02020603050405020304" pitchFamily="18" charset="0"/>
                                    </a:rPr>
                                    <m:t>𝑗</m:t>
                                  </m:r>
                                </m:sub>
                              </m:sSub>
                              <m:r>
                                <a:rPr lang="en-US" b="0" i="1" smtClean="0">
                                  <a:solidFill>
                                    <a:schemeClr val="tx1"/>
                                  </a:solidFill>
                                  <a:latin typeface="Cambria Math" panose="02040503050406030204" pitchFamily="18" charset="0"/>
                                  <a:cs typeface="Times New Roman" panose="02020603050405020304" pitchFamily="18" charset="0"/>
                                </a:rPr>
                                <m:t>,</m:t>
                              </m:r>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𝑥</m:t>
                                  </m:r>
                                </m:e>
                                <m:sub>
                                  <m:r>
                                    <a:rPr lang="en-US" b="0" i="1" smtClean="0">
                                      <a:solidFill>
                                        <a:schemeClr val="tx1"/>
                                      </a:solidFill>
                                      <a:latin typeface="Cambria Math" panose="02040503050406030204" pitchFamily="18" charset="0"/>
                                      <a:cs typeface="Times New Roman" panose="02020603050405020304" pitchFamily="18" charset="0"/>
                                    </a:rPr>
                                    <m:t>𝑖</m:t>
                                  </m:r>
                                </m:sub>
                              </m:sSub>
                              <m:r>
                                <m:rPr>
                                  <m:nor/>
                                </m:rPr>
                                <a:rPr lang="en-US" dirty="0">
                                  <a:solidFill>
                                    <a:schemeClr val="tx1"/>
                                  </a:solidFill>
                                  <a:latin typeface="Times New Roman" panose="02020603050405020304" pitchFamily="18" charset="0"/>
                                  <a:cs typeface="Times New Roman" panose="02020603050405020304" pitchFamily="18" charset="0"/>
                                </a:rPr>
                                <m:t>,</m:t>
                              </m:r>
                            </m:oMath>
                          </a14:m>
                          <a:r>
                            <a:rPr lang="en-US" dirty="0">
                              <a:solidFill>
                                <a:schemeClr val="tx1"/>
                              </a:solidFill>
                              <a:latin typeface="Times New Roman" panose="02020603050405020304" pitchFamily="18" charset="0"/>
                              <a:cs typeface="Times New Roman" panose="02020603050405020304" pitchFamily="18" charset="0"/>
                            </a:rPr>
                            <a:t>)</a:t>
                          </a:r>
                        </a:p>
                        <a:p>
                          <a:pPr algn="ctr"/>
                          <a:endParaRPr lang="en-US" dirty="0">
                            <a:solidFill>
                              <a:schemeClr val="tx1"/>
                            </a:solidFill>
                            <a:latin typeface="Times New Roman" panose="02020603050405020304" pitchFamily="18" charset="0"/>
                            <a:cs typeface="Times New Roman" panose="02020603050405020304" pitchFamily="18" charset="0"/>
                          </a:endParaRPr>
                        </a:p>
                        <a:p>
                          <a:pPr algn="ctr"/>
                          <a:r>
                            <a:rPr lang="en-US" dirty="0">
                              <a:solidFill>
                                <a:schemeClr val="tx1"/>
                              </a:solidFill>
                              <a:latin typeface="Times New Roman" panose="02020603050405020304" pitchFamily="18" charset="0"/>
                              <a:cs typeface="Times New Roman" panose="02020603050405020304" pitchFamily="18" charset="0"/>
                            </a:rPr>
                            <a:t>In practice: (Y,X)</a:t>
                          </a:r>
                        </a:p>
                      </a:txBody>
                      <a:tcPr>
                        <a:lnL w="38100" cap="flat" cmpd="sng" algn="ctr">
                          <a:solidFill>
                            <a:schemeClr val="bg1"/>
                          </a:solidFill>
                          <a:prstDash val="solid"/>
                          <a:round/>
                          <a:headEnd type="none" w="med" len="med"/>
                          <a:tailEnd type="none" w="med" len="med"/>
                        </a:lnL>
                      </a:tcPr>
                    </a:tc>
                    <a:tc>
                      <a:txBody>
                        <a:bodyPr/>
                        <a:lstStyle/>
                        <a:p>
                          <a:pPr algn="ctr"/>
                          <a:r>
                            <a:rPr lang="en-US"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𝑌</m:t>
                                  </m:r>
                                </m:e>
                                <m:sub>
                                  <m:r>
                                    <a:rPr lang="en-US" b="0" i="1" smtClean="0">
                                      <a:solidFill>
                                        <a:schemeClr val="tx1"/>
                                      </a:solidFill>
                                      <a:latin typeface="Cambria Math" panose="02040503050406030204" pitchFamily="18" charset="0"/>
                                      <a:cs typeface="Times New Roman" panose="02020603050405020304" pitchFamily="18" charset="0"/>
                                    </a:rPr>
                                    <m:t>𝑗</m:t>
                                  </m:r>
                                </m:sub>
                              </m:sSub>
                            </m:oMath>
                          </a14:m>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𝑋</m:t>
                                  </m:r>
                                </m:e>
                                <m:sub>
                                  <m:r>
                                    <a:rPr lang="en-US" b="0" i="1" smtClean="0">
                                      <a:solidFill>
                                        <a:schemeClr val="tx1"/>
                                      </a:solidFill>
                                      <a:latin typeface="Cambria Math" panose="02040503050406030204" pitchFamily="18" charset="0"/>
                                      <a:cs typeface="Times New Roman" panose="02020603050405020304" pitchFamily="18" charset="0"/>
                                    </a:rPr>
                                    <m:t>𝑗</m:t>
                                  </m:r>
                                </m:sub>
                              </m:sSub>
                            </m:oMath>
                          </a14:m>
                          <a:r>
                            <a:rPr lang="en-US" dirty="0">
                              <a:solidFill>
                                <a:schemeClr val="tx1"/>
                              </a:solidFill>
                              <a:latin typeface="Times New Roman" panose="02020603050405020304" pitchFamily="18" charset="0"/>
                              <a:cs typeface="Times New Roman" panose="02020603050405020304" pitchFamily="18" charset="0"/>
                            </a:rPr>
                            <a:t>)</a:t>
                          </a:r>
                        </a:p>
                        <a:p>
                          <a:pPr algn="ctr"/>
                          <a:endParaRPr lang="en-US" dirty="0">
                            <a:solidFill>
                              <a:schemeClr val="tx1"/>
                            </a:solidFill>
                            <a:latin typeface="Times New Roman" panose="02020603050405020304" pitchFamily="18" charset="0"/>
                            <a:cs typeface="Times New Roman" panose="02020603050405020304" pitchFamily="18" charset="0"/>
                          </a:endParaRPr>
                        </a:p>
                        <a:p>
                          <a:pPr algn="ctr"/>
                          <a:r>
                            <a:rPr lang="en-US" dirty="0">
                              <a:solidFill>
                                <a:schemeClr val="tx1"/>
                              </a:solidFill>
                              <a:latin typeface="Times New Roman" panose="02020603050405020304" pitchFamily="18" charset="0"/>
                              <a:cs typeface="Times New Roman" panose="02020603050405020304" pitchFamily="18" charset="0"/>
                            </a:rPr>
                            <a:t>Ecological study</a:t>
                          </a:r>
                        </a:p>
                      </a:txBody>
                      <a:tcPr/>
                    </a:tc>
                    <a:extLst>
                      <a:ext uri="{0D108BD9-81ED-4DB2-BD59-A6C34878D82A}">
                        <a16:rowId xmlns:a16="http://schemas.microsoft.com/office/drawing/2014/main" val="1266713916"/>
                      </a:ext>
                    </a:extLst>
                  </a:tr>
                </a:tbl>
              </a:graphicData>
            </a:graphic>
          </p:graphicFrame>
        </mc:Choice>
        <mc:Fallback xmlns="">
          <p:graphicFrame>
            <p:nvGraphicFramePr>
              <p:cNvPr id="4" name="Content Placeholder 3">
                <a:extLst>
                  <a:ext uri="{FF2B5EF4-FFF2-40B4-BE49-F238E27FC236}">
                    <a16:creationId xmlns:a16="http://schemas.microsoft.com/office/drawing/2014/main" id="{3AC43E90-2DF6-7B47-8484-276E1961AA64}"/>
                  </a:ext>
                </a:extLst>
              </p:cNvPr>
              <p:cNvGraphicFramePr>
                <a:graphicFrameLocks noGrp="1"/>
              </p:cNvGraphicFramePr>
              <p:nvPr>
                <p:ph idx="1"/>
                <p:extLst>
                  <p:ext uri="{D42A27DB-BD31-4B8C-83A1-F6EECF244321}">
                    <p14:modId xmlns:p14="http://schemas.microsoft.com/office/powerpoint/2010/main" val="1128709752"/>
                  </p:ext>
                </p:extLst>
              </p:nvPr>
            </p:nvGraphicFramePr>
            <p:xfrm>
              <a:off x="553236" y="2233786"/>
              <a:ext cx="5849971" cy="2883916"/>
            </p:xfrm>
            <a:graphic>
              <a:graphicData uri="http://schemas.openxmlformats.org/drawingml/2006/table">
                <a:tbl>
                  <a:tblPr firstRow="1" bandRow="1">
                    <a:tableStyleId>{5C22544A-7EE6-4342-B048-85BDC9FD1C3A}</a:tableStyleId>
                  </a:tblPr>
                  <a:tblGrid>
                    <a:gridCol w="1093146">
                      <a:extLst>
                        <a:ext uri="{9D8B030D-6E8A-4147-A177-3AD203B41FA5}">
                          <a16:colId xmlns:a16="http://schemas.microsoft.com/office/drawing/2014/main" val="715636425"/>
                        </a:ext>
                      </a:extLst>
                    </a:gridCol>
                    <a:gridCol w="2256817">
                      <a:extLst>
                        <a:ext uri="{9D8B030D-6E8A-4147-A177-3AD203B41FA5}">
                          <a16:colId xmlns:a16="http://schemas.microsoft.com/office/drawing/2014/main" val="2776380516"/>
                        </a:ext>
                      </a:extLst>
                    </a:gridCol>
                    <a:gridCol w="2500008">
                      <a:extLst>
                        <a:ext uri="{9D8B030D-6E8A-4147-A177-3AD203B41FA5}">
                          <a16:colId xmlns:a16="http://schemas.microsoft.com/office/drawing/2014/main" val="1182422226"/>
                        </a:ext>
                      </a:extLst>
                    </a:gridCol>
                  </a:tblGrid>
                  <a:tr h="370840">
                    <a:tc>
                      <a:txBody>
                        <a:bodyPr/>
                        <a:lstStyle/>
                        <a:p>
                          <a:endParaRPr lang="en-US" dirty="0">
                            <a:latin typeface="Times New Roman" panose="02020603050405020304" pitchFamily="18" charset="0"/>
                            <a:cs typeface="Times New Roman" panose="02020603050405020304" pitchFamily="18" charset="0"/>
                          </a:endParaRPr>
                        </a:p>
                      </a:txBody>
                      <a:tcPr>
                        <a:lnB w="635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n-US" dirty="0">
                              <a:latin typeface="Times New Roman" panose="02020603050405020304" pitchFamily="18" charset="0"/>
                              <a:cs typeface="Times New Roman" panose="02020603050405020304" pitchFamily="18" charset="0"/>
                            </a:rPr>
                            <a:t>Exposure</a:t>
                          </a:r>
                        </a:p>
                      </a:txBody>
                      <a:tcPr>
                        <a:lnB w="6350" cap="flat" cmpd="sng" algn="ctr">
                          <a:solidFill>
                            <a:schemeClr val="bg1"/>
                          </a:solidFill>
                          <a:prstDash val="solid"/>
                          <a:round/>
                          <a:headEnd type="none" w="med" len="med"/>
                          <a:tailEnd type="none" w="med" len="med"/>
                        </a:lnB>
                      </a:tcPr>
                    </a:tc>
                    <a:tc hMerge="1">
                      <a:txBody>
                        <a:bodyPr/>
                        <a:lstStyle/>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07094392"/>
                      </a:ext>
                    </a:extLst>
                  </a:tr>
                  <a:tr h="3878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New Roman" panose="02020603050405020304" pitchFamily="18" charset="0"/>
                              <a:cs typeface="Times New Roman" panose="02020603050405020304" pitchFamily="18" charset="0"/>
                            </a:rPr>
                            <a:t>Outcome</a:t>
                          </a:r>
                        </a:p>
                      </a:txBody>
                      <a:tcPr>
                        <a:lnT w="6350" cap="flat" cmpd="sng" algn="ctr">
                          <a:solidFill>
                            <a:schemeClr val="bg1"/>
                          </a:solidFill>
                          <a:prstDash val="solid"/>
                          <a:round/>
                          <a:headEnd type="none" w="med" len="med"/>
                          <a:tailEnd type="none" w="med" len="med"/>
                        </a:lnT>
                        <a:solidFill>
                          <a:schemeClr val="accent1"/>
                        </a:solidFill>
                      </a:tcPr>
                    </a:tc>
                    <a:tc>
                      <a:txBody>
                        <a:bodyPr/>
                        <a:lstStyle/>
                        <a:p>
                          <a:endParaRPr lang="en-US"/>
                        </a:p>
                      </a:txBody>
                      <a:tcPr>
                        <a:lnT w="63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blipFill>
                          <a:blip r:embed="rId3"/>
                          <a:stretch>
                            <a:fillRect l="-48603" t="-100000" r="-110615" b="-561290"/>
                          </a:stretch>
                        </a:blipFill>
                      </a:tcPr>
                    </a:tc>
                    <a:tc>
                      <a:txBody>
                        <a:bodyPr/>
                        <a:lstStyle/>
                        <a:p>
                          <a:endParaRPr lang="en-US"/>
                        </a:p>
                      </a:txBody>
                      <a:tcPr>
                        <a:lnT w="63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blipFill>
                          <a:blip r:embed="rId3"/>
                          <a:stretch>
                            <a:fillRect l="-135025" t="-100000" r="-508" b="-561290"/>
                          </a:stretch>
                        </a:blipFill>
                      </a:tcPr>
                    </a:tc>
                    <a:extLst>
                      <a:ext uri="{0D108BD9-81ED-4DB2-BD59-A6C34878D82A}">
                        <a16:rowId xmlns:a16="http://schemas.microsoft.com/office/drawing/2014/main" val="683197831"/>
                      </a:ext>
                    </a:extLst>
                  </a:tr>
                  <a:tr h="1188720">
                    <a:tc>
                      <a:txBody>
                        <a:bodyPr/>
                        <a:lstStyle/>
                        <a:p>
                          <a:endParaRPr lang="en-US"/>
                        </a:p>
                      </a:txBody>
                      <a:tcPr anchor="ctr">
                        <a:lnR w="38100" cap="flat" cmpd="sng" algn="ctr">
                          <a:solidFill>
                            <a:schemeClr val="bg1"/>
                          </a:solidFill>
                          <a:prstDash val="solid"/>
                          <a:round/>
                          <a:headEnd type="none" w="med" len="med"/>
                          <a:tailEnd type="none" w="med" len="med"/>
                        </a:lnR>
                        <a:blipFill>
                          <a:blip r:embed="rId3"/>
                          <a:stretch>
                            <a:fillRect l="-1163" t="-65957" r="-438372" b="-85106"/>
                          </a:stretch>
                        </a:blipFill>
                      </a:tcPr>
                    </a:tc>
                    <a:tc>
                      <a:txBody>
                        <a:bodyPr/>
                        <a:lstStyle/>
                        <a:p>
                          <a:endParaRPr lang="en-US"/>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blipFill>
                          <a:blip r:embed="rId3"/>
                          <a:stretch>
                            <a:fillRect l="-48603" t="-65957" r="-110615" b="-85106"/>
                          </a:stretch>
                        </a:blipFill>
                      </a:tcPr>
                    </a:tc>
                    <a:tc>
                      <a:txBody>
                        <a:bodyPr/>
                        <a:lstStyle/>
                        <a:p>
                          <a:endParaRPr lang="en-US"/>
                        </a:p>
                      </a:txBody>
                      <a:tcPr>
                        <a:lnT w="38100" cap="flat" cmpd="sng" algn="ctr">
                          <a:solidFill>
                            <a:schemeClr val="bg1"/>
                          </a:solidFill>
                          <a:prstDash val="solid"/>
                          <a:round/>
                          <a:headEnd type="none" w="med" len="med"/>
                          <a:tailEnd type="none" w="med" len="med"/>
                        </a:lnT>
                        <a:blipFill>
                          <a:blip r:embed="rId3"/>
                          <a:stretch>
                            <a:fillRect l="-135025" t="-65957" r="-508" b="-85106"/>
                          </a:stretch>
                        </a:blipFill>
                      </a:tcPr>
                    </a:tc>
                    <a:extLst>
                      <a:ext uri="{0D108BD9-81ED-4DB2-BD59-A6C34878D82A}">
                        <a16:rowId xmlns:a16="http://schemas.microsoft.com/office/drawing/2014/main" val="3377875909"/>
                      </a:ext>
                    </a:extLst>
                  </a:tr>
                  <a:tr h="936498">
                    <a:tc>
                      <a:txBody>
                        <a:bodyPr/>
                        <a:lstStyle/>
                        <a:p>
                          <a:endParaRPr lang="en-US"/>
                        </a:p>
                      </a:txBody>
                      <a:tcPr anchor="ctr">
                        <a:lnR w="38100" cap="flat" cmpd="sng" algn="ctr">
                          <a:solidFill>
                            <a:schemeClr val="bg1"/>
                          </a:solidFill>
                          <a:prstDash val="solid"/>
                          <a:round/>
                          <a:headEnd type="none" w="med" len="med"/>
                          <a:tailEnd type="none" w="med" len="med"/>
                        </a:lnR>
                        <a:blipFill>
                          <a:blip r:embed="rId3"/>
                          <a:stretch>
                            <a:fillRect l="-1163" t="-210811" r="-438372" b="-8108"/>
                          </a:stretch>
                        </a:blipFill>
                      </a:tcPr>
                    </a:tc>
                    <a:tc>
                      <a:txBody>
                        <a:bodyPr/>
                        <a:lstStyle/>
                        <a:p>
                          <a:endParaRPr lang="en-US"/>
                        </a:p>
                      </a:txBody>
                      <a:tcPr>
                        <a:lnL w="38100" cap="flat" cmpd="sng" algn="ctr">
                          <a:solidFill>
                            <a:schemeClr val="bg1"/>
                          </a:solidFill>
                          <a:prstDash val="solid"/>
                          <a:round/>
                          <a:headEnd type="none" w="med" len="med"/>
                          <a:tailEnd type="none" w="med" len="med"/>
                        </a:lnL>
                        <a:blipFill>
                          <a:blip r:embed="rId3"/>
                          <a:stretch>
                            <a:fillRect l="-48603" t="-210811" r="-110615" b="-8108"/>
                          </a:stretch>
                        </a:blipFill>
                      </a:tcPr>
                    </a:tc>
                    <a:tc>
                      <a:txBody>
                        <a:bodyPr/>
                        <a:lstStyle/>
                        <a:p>
                          <a:endParaRPr lang="en-US"/>
                        </a:p>
                      </a:txBody>
                      <a:tcPr>
                        <a:blipFill>
                          <a:blip r:embed="rId3"/>
                          <a:stretch>
                            <a:fillRect l="-135025" t="-210811" r="-508" b="-8108"/>
                          </a:stretch>
                        </a:blipFill>
                      </a:tcPr>
                    </a:tc>
                    <a:extLst>
                      <a:ext uri="{0D108BD9-81ED-4DB2-BD59-A6C34878D82A}">
                        <a16:rowId xmlns:a16="http://schemas.microsoft.com/office/drawing/2014/main" val="1266713916"/>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7A8D51-77C8-6342-9CD4-924ED878E92E}"/>
                  </a:ext>
                </a:extLst>
              </p:cNvPr>
              <p:cNvSpPr txBox="1"/>
              <p:nvPr/>
            </p:nvSpPr>
            <p:spPr>
              <a:xfrm>
                <a:off x="6546714" y="1703512"/>
                <a:ext cx="2363821" cy="94564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 practice: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𝑖</m:t>
                        </m:r>
                      </m:sub>
                    </m:sSub>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𝑥</m:t>
                        </m:r>
                      </m:e>
                      <m:sub>
                        <m:r>
                          <a:rPr lang="en-US" i="1">
                            <a:latin typeface="Cambria Math" panose="02040503050406030204" pitchFamily="18" charset="0"/>
                            <a:cs typeface="Times New Roman" panose="02020603050405020304" pitchFamily="18" charset="0"/>
                          </a:rPr>
                          <m:t>𝑖</m:t>
                        </m:r>
                      </m:sub>
                    </m:sSub>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𝑋</m:t>
                        </m:r>
                      </m:e>
                      <m:sub>
                        <m:r>
                          <a:rPr lang="en-US" i="1">
                            <a:latin typeface="Cambria Math" panose="02040503050406030204" pitchFamily="18" charset="0"/>
                            <a:cs typeface="Times New Roman" panose="02020603050405020304" pitchFamily="18" charset="0"/>
                          </a:rPr>
                          <m:t>𝑗</m:t>
                        </m:r>
                      </m:sub>
                    </m:sSub>
                  </m:oMath>
                </a14:m>
                <a:r>
                  <a:rPr lang="en-US" dirty="0">
                    <a:latin typeface="Times New Roman" panose="02020603050405020304" pitchFamily="18" charset="0"/>
                    <a:cs typeface="Times New Roman" panose="02020603050405020304" pitchFamily="18" charset="0"/>
                  </a:rPr>
                  <a:t>), as individuals are nested within context</a:t>
                </a:r>
              </a:p>
            </p:txBody>
          </p:sp>
        </mc:Choice>
        <mc:Fallback xmlns="">
          <p:sp>
            <p:nvSpPr>
              <p:cNvPr id="5" name="TextBox 4">
                <a:extLst>
                  <a:ext uri="{FF2B5EF4-FFF2-40B4-BE49-F238E27FC236}">
                    <a16:creationId xmlns:a16="http://schemas.microsoft.com/office/drawing/2014/main" id="{3D7A8D51-77C8-6342-9CD4-924ED878E92E}"/>
                  </a:ext>
                </a:extLst>
              </p:cNvPr>
              <p:cNvSpPr txBox="1">
                <a:spLocks noRot="1" noChangeAspect="1" noMove="1" noResize="1" noEditPoints="1" noAdjustHandles="1" noChangeArrowheads="1" noChangeShapeType="1" noTextEdit="1"/>
              </p:cNvSpPr>
              <p:nvPr/>
            </p:nvSpPr>
            <p:spPr>
              <a:xfrm>
                <a:off x="6546714" y="1703512"/>
                <a:ext cx="2363821" cy="945643"/>
              </a:xfrm>
              <a:prstGeom prst="rect">
                <a:avLst/>
              </a:prstGeom>
              <a:blipFill>
                <a:blip r:embed="rId4"/>
                <a:stretch>
                  <a:fillRect l="-1596" t="-1316" r="-2128" b="-7895"/>
                </a:stretch>
              </a:blipFill>
            </p:spPr>
            <p:txBody>
              <a:bodyPr/>
              <a:lstStyle/>
              <a:p>
                <a:r>
                  <a:rPr lang="en-US">
                    <a:noFill/>
                  </a:rPr>
                  <a:t> </a:t>
                </a:r>
              </a:p>
            </p:txBody>
          </p:sp>
        </mc:Fallback>
      </mc:AlternateContent>
      <p:sp>
        <p:nvSpPr>
          <p:cNvPr id="6" name="Bent Arrow 5">
            <a:extLst>
              <a:ext uri="{FF2B5EF4-FFF2-40B4-BE49-F238E27FC236}">
                <a16:creationId xmlns:a16="http://schemas.microsoft.com/office/drawing/2014/main" id="{335FFECD-423F-8A4E-9569-DED125C4BF41}"/>
              </a:ext>
            </a:extLst>
          </p:cNvPr>
          <p:cNvSpPr/>
          <p:nvPr/>
        </p:nvSpPr>
        <p:spPr>
          <a:xfrm rot="10800000">
            <a:off x="6546715" y="2669544"/>
            <a:ext cx="1157592" cy="115759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4D6C8F0E-C665-FE4B-BE00-FD26675FB4FA}"/>
              </a:ext>
            </a:extLst>
          </p:cNvPr>
          <p:cNvSpPr txBox="1"/>
          <p:nvPr/>
        </p:nvSpPr>
        <p:spPr>
          <a:xfrm>
            <a:off x="4757710" y="6415441"/>
            <a:ext cx="4386290" cy="369332"/>
          </a:xfrm>
          <a:prstGeom prst="rect">
            <a:avLst/>
          </a:prstGeom>
          <a:noFill/>
        </p:spPr>
        <p:txBody>
          <a:bodyPr wrap="square" rtlCol="0">
            <a:spAutoFit/>
          </a:bodyPr>
          <a:lstStyle/>
          <a:p>
            <a:pPr algn="r"/>
            <a:r>
              <a:rPr lang="en-US" dirty="0">
                <a:solidFill>
                  <a:schemeClr val="tx1">
                    <a:lumMod val="50000"/>
                    <a:lumOff val="50000"/>
                  </a:schemeClr>
                </a:solidFill>
                <a:latin typeface="Goudy Old Style" panose="02020502050305020303" pitchFamily="18" charset="77"/>
              </a:rPr>
              <a:t>Adapted from Kawachi &amp; Subramanian 2006</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3CC35C6-AA1F-2943-9E16-651FD065EB0A}"/>
                  </a:ext>
                </a:extLst>
              </p:cNvPr>
              <p:cNvSpPr/>
              <p:nvPr/>
            </p:nvSpPr>
            <p:spPr>
              <a:xfrm>
                <a:off x="1758440" y="5398940"/>
                <a:ext cx="1900777" cy="369332"/>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𝑖</m:t>
                    </m:r>
                  </m:oMath>
                </a14:m>
                <a:r>
                  <a:rPr lang="en-US" dirty="0"/>
                  <a:t>: </a:t>
                </a:r>
                <a:r>
                  <a:rPr lang="en-US" dirty="0">
                    <a:latin typeface="Times New Roman" panose="02020603050405020304" pitchFamily="18" charset="0"/>
                    <a:cs typeface="Times New Roman" panose="02020603050405020304" pitchFamily="18" charset="0"/>
                  </a:rPr>
                  <a:t>individual-level </a:t>
                </a:r>
              </a:p>
            </p:txBody>
          </p:sp>
        </mc:Choice>
        <mc:Fallback xmlns="">
          <p:sp>
            <p:nvSpPr>
              <p:cNvPr id="8" name="Rectangle 7">
                <a:extLst>
                  <a:ext uri="{FF2B5EF4-FFF2-40B4-BE49-F238E27FC236}">
                    <a16:creationId xmlns:a16="http://schemas.microsoft.com/office/drawing/2014/main" id="{93CC35C6-AA1F-2943-9E16-651FD065EB0A}"/>
                  </a:ext>
                </a:extLst>
              </p:cNvPr>
              <p:cNvSpPr>
                <a:spLocks noRot="1" noChangeAspect="1" noMove="1" noResize="1" noEditPoints="1" noAdjustHandles="1" noChangeArrowheads="1" noChangeShapeType="1" noTextEdit="1"/>
              </p:cNvSpPr>
              <p:nvPr/>
            </p:nvSpPr>
            <p:spPr>
              <a:xfrm>
                <a:off x="1758440" y="5398940"/>
                <a:ext cx="1900777" cy="369332"/>
              </a:xfrm>
              <a:prstGeom prst="rect">
                <a:avLst/>
              </a:prstGeom>
              <a:blipFill>
                <a:blip r:embed="rId5"/>
                <a:stretch>
                  <a:fillRect t="-6667" r="-1325"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0340197-A958-6944-966F-4C8DE83B0ABD}"/>
                  </a:ext>
                </a:extLst>
              </p:cNvPr>
              <p:cNvSpPr/>
              <p:nvPr/>
            </p:nvSpPr>
            <p:spPr>
              <a:xfrm>
                <a:off x="1758440" y="5683454"/>
                <a:ext cx="1406924" cy="369332"/>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𝑗</m:t>
                    </m:r>
                  </m:oMath>
                </a14:m>
                <a:r>
                  <a:rPr lang="en-US" dirty="0"/>
                  <a:t>: </a:t>
                </a:r>
                <a:r>
                  <a:rPr lang="en-US" dirty="0">
                    <a:latin typeface="Times New Roman" panose="02020603050405020304" pitchFamily="18" charset="0"/>
                    <a:cs typeface="Times New Roman" panose="02020603050405020304" pitchFamily="18" charset="0"/>
                  </a:rPr>
                  <a:t>contextual </a:t>
                </a:r>
              </a:p>
            </p:txBody>
          </p:sp>
        </mc:Choice>
        <mc:Fallback xmlns="">
          <p:sp>
            <p:nvSpPr>
              <p:cNvPr id="9" name="Rectangle 8">
                <a:extLst>
                  <a:ext uri="{FF2B5EF4-FFF2-40B4-BE49-F238E27FC236}">
                    <a16:creationId xmlns:a16="http://schemas.microsoft.com/office/drawing/2014/main" id="{40340197-A958-6944-966F-4C8DE83B0ABD}"/>
                  </a:ext>
                </a:extLst>
              </p:cNvPr>
              <p:cNvSpPr>
                <a:spLocks noRot="1" noChangeAspect="1" noMove="1" noResize="1" noEditPoints="1" noAdjustHandles="1" noChangeArrowheads="1" noChangeShapeType="1" noTextEdit="1"/>
              </p:cNvSpPr>
              <p:nvPr/>
            </p:nvSpPr>
            <p:spPr>
              <a:xfrm>
                <a:off x="1758440" y="5683454"/>
                <a:ext cx="1406924" cy="369332"/>
              </a:xfrm>
              <a:prstGeom prst="rect">
                <a:avLst/>
              </a:prstGeom>
              <a:blipFill>
                <a:blip r:embed="rId6"/>
                <a:stretch>
                  <a:fillRect t="-6667" r="-2679" b="-23333"/>
                </a:stretch>
              </a:blipFill>
            </p:spPr>
            <p:txBody>
              <a:bodyPr/>
              <a:lstStyle/>
              <a:p>
                <a:r>
                  <a:rPr lang="en-US">
                    <a:noFill/>
                  </a:rPr>
                  <a:t> </a:t>
                </a:r>
              </a:p>
            </p:txBody>
          </p:sp>
        </mc:Fallback>
      </mc:AlternateContent>
    </p:spTree>
    <p:extLst>
      <p:ext uri="{BB962C8B-B14F-4D97-AF65-F5344CB8AC3E}">
        <p14:creationId xmlns:p14="http://schemas.microsoft.com/office/powerpoint/2010/main" val="2653819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27442-6EDC-294F-8815-7D4E02A1553B}"/>
              </a:ext>
            </a:extLst>
          </p:cNvPr>
          <p:cNvSpPr>
            <a:spLocks noGrp="1"/>
          </p:cNvSpPr>
          <p:nvPr>
            <p:ph type="title"/>
          </p:nvPr>
        </p:nvSpPr>
        <p:spPr>
          <a:xfrm>
            <a:off x="169681" y="365127"/>
            <a:ext cx="8710367" cy="864584"/>
          </a:xfrm>
        </p:spPr>
        <p:txBody>
          <a:bodyPr>
            <a:normAutofit fontScale="90000"/>
          </a:bodyPr>
          <a:lstStyle/>
          <a:p>
            <a:r>
              <a:rPr lang="en-US" dirty="0"/>
              <a:t>Multilevel models help you avoid the ecologic &amp; atomistic fallacies </a:t>
            </a:r>
          </a:p>
        </p:txBody>
      </p:sp>
      <p:sp>
        <p:nvSpPr>
          <p:cNvPr id="3" name="Content Placeholder 2">
            <a:extLst>
              <a:ext uri="{FF2B5EF4-FFF2-40B4-BE49-F238E27FC236}">
                <a16:creationId xmlns:a16="http://schemas.microsoft.com/office/drawing/2014/main" id="{0A5EACF7-1A3C-CD4C-AF13-0E131E0FAA8A}"/>
              </a:ext>
            </a:extLst>
          </p:cNvPr>
          <p:cNvSpPr>
            <a:spLocks noGrp="1"/>
          </p:cNvSpPr>
          <p:nvPr>
            <p:ph idx="1"/>
          </p:nvPr>
        </p:nvSpPr>
        <p:spPr>
          <a:xfrm>
            <a:off x="628650" y="1587062"/>
            <a:ext cx="7886700" cy="5097517"/>
          </a:xfrm>
        </p:spPr>
        <p:txBody>
          <a:bodyPr>
            <a:normAutofit/>
          </a:bodyPr>
          <a:lstStyle/>
          <a:p>
            <a:pPr marL="0" indent="0">
              <a:buNone/>
            </a:pPr>
            <a:endParaRPr lang="en-US" b="1" dirty="0">
              <a:solidFill>
                <a:schemeClr val="accent1"/>
              </a:solidFill>
            </a:endParaRPr>
          </a:p>
          <a:p>
            <a:pPr marL="0" indent="0">
              <a:buNone/>
            </a:pPr>
            <a:r>
              <a:rPr lang="en-US" b="1" dirty="0">
                <a:solidFill>
                  <a:schemeClr val="accent1"/>
                </a:solidFill>
              </a:rPr>
              <a:t>Ecologic fallacy: </a:t>
            </a:r>
            <a:r>
              <a:rPr lang="en-US" dirty="0"/>
              <a:t>inferences about individuals are deduced from associations between groups </a:t>
            </a:r>
          </a:p>
          <a:p>
            <a:pPr marL="457200" lvl="1" indent="0">
              <a:buNone/>
            </a:pPr>
            <a:r>
              <a:rPr lang="en-US" b="1" dirty="0">
                <a:solidFill>
                  <a:schemeClr val="accent5">
                    <a:lumMod val="75000"/>
                  </a:schemeClr>
                </a:solidFill>
              </a:rPr>
              <a:t>Example: </a:t>
            </a:r>
            <a:r>
              <a:rPr lang="en-US" dirty="0"/>
              <a:t>@ country level, higher GDP countries have lower mortality, therefore, increasing individual-level income will reduce mortality </a:t>
            </a:r>
          </a:p>
          <a:p>
            <a:pPr marL="0" indent="0">
              <a:buNone/>
            </a:pPr>
            <a:endParaRPr lang="en-US" dirty="0"/>
          </a:p>
          <a:p>
            <a:pPr marL="0" indent="0">
              <a:buNone/>
            </a:pPr>
            <a:r>
              <a:rPr lang="en-US" b="1" dirty="0">
                <a:solidFill>
                  <a:schemeClr val="accent1"/>
                </a:solidFill>
              </a:rPr>
              <a:t>Atomistic fallacy: </a:t>
            </a:r>
            <a:r>
              <a:rPr lang="en-US" dirty="0"/>
              <a:t>inferences about groups are deduced from associations between individuals </a:t>
            </a:r>
          </a:p>
          <a:p>
            <a:pPr marL="457200" lvl="1" indent="0">
              <a:buNone/>
            </a:pPr>
            <a:r>
              <a:rPr lang="en-US" b="1" dirty="0">
                <a:solidFill>
                  <a:schemeClr val="accent5">
                    <a:lumMod val="75000"/>
                  </a:schemeClr>
                </a:solidFill>
              </a:rPr>
              <a:t>Example: </a:t>
            </a:r>
            <a:r>
              <a:rPr lang="en-US" dirty="0"/>
              <a:t>@ individual level, higher income </a:t>
            </a:r>
            <a:r>
              <a:rPr lang="en-US" dirty="0">
                <a:sym typeface="Wingdings" pitchFamily="2" charset="2"/>
              </a:rPr>
              <a:t>predicts lower mortality, therefore, increasing GDP will lower mortality  </a:t>
            </a:r>
          </a:p>
        </p:txBody>
      </p:sp>
      <p:sp>
        <p:nvSpPr>
          <p:cNvPr id="4" name="TextBox 3">
            <a:extLst>
              <a:ext uri="{FF2B5EF4-FFF2-40B4-BE49-F238E27FC236}">
                <a16:creationId xmlns:a16="http://schemas.microsoft.com/office/drawing/2014/main" id="{A95B1681-0ABF-C84E-8370-C62D818BCBBB}"/>
              </a:ext>
            </a:extLst>
          </p:cNvPr>
          <p:cNvSpPr txBox="1"/>
          <p:nvPr/>
        </p:nvSpPr>
        <p:spPr>
          <a:xfrm>
            <a:off x="1107832" y="6444199"/>
            <a:ext cx="7880928" cy="307777"/>
          </a:xfrm>
          <a:prstGeom prst="rect">
            <a:avLst/>
          </a:prstGeom>
          <a:noFill/>
        </p:spPr>
        <p:txBody>
          <a:bodyPr wrap="square" rtlCol="0">
            <a:spAutoFit/>
          </a:bodyPr>
          <a:lstStyle/>
          <a:p>
            <a:pPr algn="r"/>
            <a:r>
              <a:rPr lang="en-US" sz="1350" dirty="0">
                <a:solidFill>
                  <a:schemeClr val="bg1">
                    <a:lumMod val="50000"/>
                  </a:schemeClr>
                </a:solidFill>
                <a:latin typeface="Goudy Old Style" panose="02020502050305020303" pitchFamily="18" charset="77"/>
              </a:rPr>
              <a:t> Diez Roux AJPH, 1998</a:t>
            </a:r>
          </a:p>
        </p:txBody>
      </p:sp>
    </p:spTree>
    <p:extLst>
      <p:ext uri="{BB962C8B-B14F-4D97-AF65-F5344CB8AC3E}">
        <p14:creationId xmlns:p14="http://schemas.microsoft.com/office/powerpoint/2010/main" val="3640611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34027-6C32-1B4F-AE82-4C6A29D2F0C1}"/>
              </a:ext>
            </a:extLst>
          </p:cNvPr>
          <p:cNvSpPr>
            <a:spLocks noGrp="1"/>
          </p:cNvSpPr>
          <p:nvPr>
            <p:ph type="title"/>
          </p:nvPr>
        </p:nvSpPr>
        <p:spPr>
          <a:xfrm>
            <a:off x="468394" y="365127"/>
            <a:ext cx="7886700" cy="803798"/>
          </a:xfrm>
        </p:spPr>
        <p:txBody>
          <a:bodyPr/>
          <a:lstStyle/>
          <a:p>
            <a:r>
              <a:rPr lang="en-US" dirty="0"/>
              <a:t>Level 2 variables </a:t>
            </a:r>
          </a:p>
        </p:txBody>
      </p:sp>
      <p:sp>
        <p:nvSpPr>
          <p:cNvPr id="3" name="Content Placeholder 2">
            <a:extLst>
              <a:ext uri="{FF2B5EF4-FFF2-40B4-BE49-F238E27FC236}">
                <a16:creationId xmlns:a16="http://schemas.microsoft.com/office/drawing/2014/main" id="{9BD39365-ACDF-A14E-ABCF-C3B2AB8BEEB6}"/>
              </a:ext>
            </a:extLst>
          </p:cNvPr>
          <p:cNvSpPr>
            <a:spLocks noGrp="1"/>
          </p:cNvSpPr>
          <p:nvPr>
            <p:ph idx="1"/>
          </p:nvPr>
        </p:nvSpPr>
        <p:spPr>
          <a:xfrm>
            <a:off x="735723" y="1543522"/>
            <a:ext cx="8257497" cy="5032375"/>
          </a:xfrm>
        </p:spPr>
        <p:txBody>
          <a:bodyPr>
            <a:normAutofit lnSpcReduction="10000"/>
          </a:bodyPr>
          <a:lstStyle/>
          <a:p>
            <a:pPr marL="0" indent="0">
              <a:buNone/>
            </a:pPr>
            <a:r>
              <a:rPr lang="en-US" dirty="0"/>
              <a:t>Variables that reflect the characteristic of groups can be:</a:t>
            </a:r>
          </a:p>
          <a:p>
            <a:pPr marL="0" indent="0">
              <a:buNone/>
            </a:pPr>
            <a:endParaRPr lang="en-US" dirty="0"/>
          </a:p>
          <a:p>
            <a:pPr marL="0" indent="0">
              <a:buNone/>
            </a:pPr>
            <a:r>
              <a:rPr lang="en-US" b="1" dirty="0">
                <a:solidFill>
                  <a:schemeClr val="accent1"/>
                </a:solidFill>
              </a:rPr>
              <a:t>Derived / aggregate variables </a:t>
            </a:r>
            <a:r>
              <a:rPr lang="en-US" dirty="0"/>
              <a:t>(aggregate of individual-level variables)</a:t>
            </a:r>
            <a:endParaRPr lang="en-US" b="1" dirty="0">
              <a:solidFill>
                <a:schemeClr val="accent1"/>
              </a:solidFill>
            </a:endParaRPr>
          </a:p>
          <a:p>
            <a:pPr marL="0" indent="0">
              <a:buNone/>
            </a:pPr>
            <a:r>
              <a:rPr lang="en-US" dirty="0"/>
              <a:t>	Proportion living in poverty </a:t>
            </a:r>
          </a:p>
          <a:p>
            <a:pPr marL="0" indent="0">
              <a:buNone/>
            </a:pPr>
            <a:r>
              <a:rPr lang="en-US" dirty="0"/>
              <a:t>	Proportion minority </a:t>
            </a:r>
          </a:p>
          <a:p>
            <a:pPr marL="0" indent="0">
              <a:buNone/>
            </a:pPr>
            <a:endParaRPr lang="en-US" b="1" dirty="0">
              <a:solidFill>
                <a:schemeClr val="accent1"/>
              </a:solidFill>
            </a:endParaRPr>
          </a:p>
          <a:p>
            <a:pPr marL="0" indent="0">
              <a:buNone/>
            </a:pPr>
            <a:r>
              <a:rPr lang="en-US" b="1" dirty="0">
                <a:solidFill>
                  <a:schemeClr val="accent1"/>
                </a:solidFill>
              </a:rPr>
              <a:t>Integral / obligatory variables </a:t>
            </a:r>
            <a:r>
              <a:rPr lang="en-US" dirty="0"/>
              <a:t>(characteristics of place; no individual-level analogue) </a:t>
            </a:r>
          </a:p>
          <a:p>
            <a:pPr marL="0" indent="0">
              <a:buNone/>
            </a:pPr>
            <a:r>
              <a:rPr lang="en-US" dirty="0"/>
              <a:t>	Density of health centers 	</a:t>
            </a:r>
          </a:p>
          <a:p>
            <a:pPr marL="0" indent="0">
              <a:buNone/>
            </a:pPr>
            <a:r>
              <a:rPr lang="en-US" dirty="0"/>
              <a:t>	Level of air pollution</a:t>
            </a:r>
          </a:p>
          <a:p>
            <a:pPr marL="0" indent="0">
              <a:buNone/>
            </a:pPr>
            <a:endParaRPr lang="en-US" dirty="0"/>
          </a:p>
        </p:txBody>
      </p:sp>
      <p:sp>
        <p:nvSpPr>
          <p:cNvPr id="4" name="TextBox 3">
            <a:extLst>
              <a:ext uri="{FF2B5EF4-FFF2-40B4-BE49-F238E27FC236}">
                <a16:creationId xmlns:a16="http://schemas.microsoft.com/office/drawing/2014/main" id="{77449C7E-7683-2D4F-A14D-33FD76524047}"/>
              </a:ext>
            </a:extLst>
          </p:cNvPr>
          <p:cNvSpPr txBox="1"/>
          <p:nvPr/>
        </p:nvSpPr>
        <p:spPr>
          <a:xfrm>
            <a:off x="1107832" y="6444199"/>
            <a:ext cx="7880928" cy="307777"/>
          </a:xfrm>
          <a:prstGeom prst="rect">
            <a:avLst/>
          </a:prstGeom>
          <a:noFill/>
        </p:spPr>
        <p:txBody>
          <a:bodyPr wrap="square" rtlCol="0">
            <a:spAutoFit/>
          </a:bodyPr>
          <a:lstStyle/>
          <a:p>
            <a:pPr algn="r"/>
            <a:r>
              <a:rPr lang="en-US" sz="1350" dirty="0">
                <a:solidFill>
                  <a:schemeClr val="bg1">
                    <a:lumMod val="50000"/>
                  </a:schemeClr>
                </a:solidFill>
                <a:latin typeface="Goudy Old Style" panose="02020502050305020303" pitchFamily="18" charset="77"/>
              </a:rPr>
              <a:t> Diez Roux AJPH, 1998</a:t>
            </a:r>
          </a:p>
        </p:txBody>
      </p:sp>
    </p:spTree>
    <p:extLst>
      <p:ext uri="{BB962C8B-B14F-4D97-AF65-F5344CB8AC3E}">
        <p14:creationId xmlns:p14="http://schemas.microsoft.com/office/powerpoint/2010/main" val="39454843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03047-DF71-DD4E-A207-D78BD9B5A436}"/>
              </a:ext>
            </a:extLst>
          </p:cNvPr>
          <p:cNvSpPr>
            <a:spLocks noGrp="1"/>
          </p:cNvSpPr>
          <p:nvPr>
            <p:ph type="title"/>
          </p:nvPr>
        </p:nvSpPr>
        <p:spPr>
          <a:xfrm>
            <a:off x="521714" y="299073"/>
            <a:ext cx="7886700" cy="746277"/>
          </a:xfrm>
        </p:spPr>
        <p:txBody>
          <a:bodyPr/>
          <a:lstStyle/>
          <a:p>
            <a:r>
              <a:rPr lang="en-US" dirty="0"/>
              <a:t>Analytic models</a:t>
            </a:r>
          </a:p>
        </p:txBody>
      </p:sp>
      <p:sp>
        <p:nvSpPr>
          <p:cNvPr id="3" name="Content Placeholder 2">
            <a:extLst>
              <a:ext uri="{FF2B5EF4-FFF2-40B4-BE49-F238E27FC236}">
                <a16:creationId xmlns:a16="http://schemas.microsoft.com/office/drawing/2014/main" id="{75B5522B-04AA-494D-B4A0-3DC14AAACA86}"/>
              </a:ext>
            </a:extLst>
          </p:cNvPr>
          <p:cNvSpPr>
            <a:spLocks noGrp="1"/>
          </p:cNvSpPr>
          <p:nvPr>
            <p:ph idx="1"/>
          </p:nvPr>
        </p:nvSpPr>
        <p:spPr>
          <a:xfrm>
            <a:off x="414779" y="1131216"/>
            <a:ext cx="8100571" cy="5045747"/>
          </a:xfrm>
        </p:spPr>
        <p:txBody>
          <a:bodyPr/>
          <a:lstStyle/>
          <a:p>
            <a:pPr marL="0" indent="0">
              <a:buNone/>
            </a:pPr>
            <a:r>
              <a:rPr lang="en-US" dirty="0"/>
              <a:t>For multilevel models, develop regression equation at each level of analysis, and the combine them </a:t>
            </a:r>
          </a:p>
          <a:p>
            <a:pPr marL="0" indent="0">
              <a:buNone/>
            </a:pPr>
            <a:endParaRPr lang="en-US" dirty="0"/>
          </a:p>
          <a:p>
            <a:pPr marL="0" indent="0">
              <a:buNone/>
            </a:pPr>
            <a:r>
              <a:rPr lang="en-US" dirty="0"/>
              <a:t>Level 1: </a:t>
            </a:r>
          </a:p>
          <a:p>
            <a:pPr marL="0" indent="0">
              <a:buNone/>
            </a:pPr>
            <a:endParaRPr lang="en-US" dirty="0"/>
          </a:p>
          <a:p>
            <a:pPr marL="0" indent="0">
              <a:buNone/>
            </a:pPr>
            <a:r>
              <a:rPr lang="en-US" dirty="0"/>
              <a:t>Level 2: </a:t>
            </a:r>
          </a:p>
          <a:p>
            <a:pPr marL="0" indent="0">
              <a:buNone/>
            </a:pPr>
            <a:endParaRPr lang="en-US" dirty="0"/>
          </a:p>
          <a:p>
            <a:pPr marL="0" indent="0">
              <a:buNone/>
            </a:pPr>
            <a:endParaRPr lang="en-US" dirty="0"/>
          </a:p>
          <a:p>
            <a:pPr marL="0" indent="0">
              <a:buNone/>
            </a:pPr>
            <a:r>
              <a:rPr lang="en-US" dirty="0"/>
              <a:t>Combined: </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83F7D4D-8518-F443-965A-51BD24CE4A7B}"/>
                  </a:ext>
                </a:extLst>
              </p:cNvPr>
              <p:cNvSpPr txBox="1"/>
              <p:nvPr/>
            </p:nvSpPr>
            <p:spPr>
              <a:xfrm>
                <a:off x="2145581" y="5170317"/>
                <a:ext cx="3250633" cy="3032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i="1" smtClean="0">
                              <a:ln>
                                <a:solidFill>
                                  <a:schemeClr val="accent1"/>
                                </a:solidFill>
                              </a:ln>
                              <a:solidFill>
                                <a:schemeClr val="accent1"/>
                              </a:solidFill>
                              <a:latin typeface="Cambria Math" panose="02040503050406030204" pitchFamily="18" charset="0"/>
                            </a:rPr>
                          </m:ctrlPr>
                        </m:sSubPr>
                        <m:e>
                          <m:r>
                            <a:rPr lang="en-US" b="0" i="1" smtClean="0">
                              <a:ln>
                                <a:solidFill>
                                  <a:schemeClr val="accent1"/>
                                </a:solidFill>
                              </a:ln>
                              <a:solidFill>
                                <a:schemeClr val="accent1"/>
                              </a:solidFill>
                              <a:latin typeface="Cambria Math" panose="02040503050406030204" pitchFamily="18" charset="0"/>
                            </a:rPr>
                            <m:t>(</m:t>
                          </m:r>
                          <m:sSub>
                            <m:sSubPr>
                              <m:ctrlPr>
                                <a:rPr lang="en-US" i="1" smtClean="0">
                                  <a:ln>
                                    <a:solidFill>
                                      <a:schemeClr val="accent1"/>
                                    </a:solidFill>
                                  </a:ln>
                                  <a:solidFill>
                                    <a:schemeClr val="accent1"/>
                                  </a:solidFill>
                                  <a:latin typeface="Cambria Math" panose="02040503050406030204" pitchFamily="18" charset="0"/>
                                </a:rPr>
                              </m:ctrlPr>
                            </m:sSubPr>
                            <m:e>
                              <m:r>
                                <a:rPr lang="en-US" b="0" i="1" smtClean="0">
                                  <a:ln>
                                    <a:solidFill>
                                      <a:schemeClr val="accent1"/>
                                    </a:solidFill>
                                  </a:ln>
                                  <a:solidFill>
                                    <a:schemeClr val="accent1"/>
                                  </a:solidFill>
                                  <a:latin typeface="Cambria Math" panose="02040503050406030204" pitchFamily="18" charset="0"/>
                                </a:rPr>
                                <m:t>𝑢</m:t>
                              </m:r>
                            </m:e>
                            <m:sub>
                              <m:r>
                                <a:rPr lang="en-US" b="0" i="1" smtClean="0">
                                  <a:ln>
                                    <a:solidFill>
                                      <a:schemeClr val="accent1"/>
                                    </a:solidFill>
                                  </a:ln>
                                  <a:solidFill>
                                    <a:schemeClr val="accent1"/>
                                  </a:solidFill>
                                  <a:latin typeface="Cambria Math" panose="02040503050406030204" pitchFamily="18" charset="0"/>
                                </a:rPr>
                                <m:t>0</m:t>
                              </m:r>
                              <m:r>
                                <a:rPr lang="en-US" b="0" i="1" smtClean="0">
                                  <a:ln>
                                    <a:solidFill>
                                      <a:schemeClr val="accent1"/>
                                    </a:solidFill>
                                  </a:ln>
                                  <a:solidFill>
                                    <a:schemeClr val="accent1"/>
                                  </a:solidFill>
                                  <a:latin typeface="Cambria Math" panose="02040503050406030204" pitchFamily="18" charset="0"/>
                                </a:rPr>
                                <m:t>𝑗</m:t>
                              </m:r>
                            </m:sub>
                          </m:sSub>
                          <m:r>
                            <a:rPr lang="en-US" b="0" i="1" smtClean="0">
                              <a:ln>
                                <a:solidFill>
                                  <a:schemeClr val="accent1"/>
                                </a:solidFill>
                              </a:ln>
                              <a:solidFill>
                                <a:schemeClr val="accent1"/>
                              </a:solidFill>
                              <a:latin typeface="Cambria Math" panose="02040503050406030204" pitchFamily="18" charset="0"/>
                            </a:rPr>
                            <m:t>+</m:t>
                          </m:r>
                          <m:r>
                            <a:rPr lang="en-US" b="0" i="1" smtClean="0">
                              <a:ln>
                                <a:solidFill>
                                  <a:schemeClr val="accent1"/>
                                </a:solidFill>
                              </a:ln>
                              <a:solidFill>
                                <a:schemeClr val="accent1"/>
                              </a:solidFill>
                              <a:latin typeface="Cambria Math" panose="02040503050406030204" pitchFamily="18" charset="0"/>
                            </a:rPr>
                            <m:t>𝑒</m:t>
                          </m:r>
                        </m:e>
                        <m:sub>
                          <m:r>
                            <a:rPr lang="en-US" b="0" i="1" smtClean="0">
                              <a:ln>
                                <a:solidFill>
                                  <a:schemeClr val="accent1"/>
                                </a:solidFill>
                              </a:ln>
                              <a:solidFill>
                                <a:schemeClr val="accent1"/>
                              </a:solidFill>
                              <a:latin typeface="Cambria Math" panose="02040503050406030204" pitchFamily="18" charset="0"/>
                            </a:rPr>
                            <m:t>0</m:t>
                          </m:r>
                          <m:r>
                            <a:rPr lang="en-US" b="0" i="1" smtClean="0">
                              <a:ln>
                                <a:solidFill>
                                  <a:schemeClr val="accent1"/>
                                </a:solidFill>
                              </a:ln>
                              <a:solidFill>
                                <a:schemeClr val="accent1"/>
                              </a:solidFill>
                              <a:latin typeface="Cambria Math" panose="02040503050406030204" pitchFamily="18" charset="0"/>
                            </a:rPr>
                            <m:t>𝑖𝑗</m:t>
                          </m:r>
                        </m:sub>
                      </m:sSub>
                      <m:r>
                        <a:rPr lang="en-US" b="0" i="1" smtClean="0">
                          <a:solidFill>
                            <a:schemeClr val="accent1"/>
                          </a:solidFill>
                          <a:latin typeface="Cambria Math" panose="02040503050406030204" pitchFamily="18" charset="0"/>
                        </a:rPr>
                        <m:t>)</m:t>
                      </m:r>
                    </m:oMath>
                  </m:oMathPara>
                </a14:m>
                <a:endParaRPr lang="en-US" dirty="0"/>
              </a:p>
            </p:txBody>
          </p:sp>
        </mc:Choice>
        <mc:Fallback xmlns="">
          <p:sp>
            <p:nvSpPr>
              <p:cNvPr id="24" name="TextBox 23">
                <a:extLst>
                  <a:ext uri="{FF2B5EF4-FFF2-40B4-BE49-F238E27FC236}">
                    <a16:creationId xmlns:a16="http://schemas.microsoft.com/office/drawing/2014/main" id="{883F7D4D-8518-F443-965A-51BD24CE4A7B}"/>
                  </a:ext>
                </a:extLst>
              </p:cNvPr>
              <p:cNvSpPr txBox="1">
                <a:spLocks noRot="1" noChangeAspect="1" noMove="1" noResize="1" noEditPoints="1" noAdjustHandles="1" noChangeArrowheads="1" noChangeShapeType="1" noTextEdit="1"/>
              </p:cNvSpPr>
              <p:nvPr/>
            </p:nvSpPr>
            <p:spPr>
              <a:xfrm>
                <a:off x="2145581" y="5170317"/>
                <a:ext cx="3250633" cy="303288"/>
              </a:xfrm>
              <a:prstGeom prst="rect">
                <a:avLst/>
              </a:prstGeom>
              <a:blipFill>
                <a:blip r:embed="rId2"/>
                <a:stretch>
                  <a:fillRect l="-1167" r="-1946"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3B3A54B-8D5A-3949-8388-9ED658BDE08D}"/>
                  </a:ext>
                </a:extLst>
              </p:cNvPr>
              <p:cNvSpPr txBox="1"/>
              <p:nvPr/>
            </p:nvSpPr>
            <p:spPr>
              <a:xfrm>
                <a:off x="1828456" y="2626032"/>
                <a:ext cx="2357377"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0</m:t>
                          </m:r>
                          <m:r>
                            <a:rPr lang="en-US" b="0" i="1" smtClean="0">
                              <a:latin typeface="Cambria Math" panose="02040503050406030204" pitchFamily="18" charset="0"/>
                            </a:rPr>
                            <m:t>𝑖𝑗</m:t>
                          </m:r>
                        </m:sub>
                      </m:sSub>
                    </m:oMath>
                  </m:oMathPara>
                </a14:m>
                <a:endParaRPr lang="en-US" dirty="0"/>
              </a:p>
            </p:txBody>
          </p:sp>
        </mc:Choice>
        <mc:Fallback xmlns="">
          <p:sp>
            <p:nvSpPr>
              <p:cNvPr id="4" name="TextBox 3">
                <a:extLst>
                  <a:ext uri="{FF2B5EF4-FFF2-40B4-BE49-F238E27FC236}">
                    <a16:creationId xmlns:a16="http://schemas.microsoft.com/office/drawing/2014/main" id="{F3B3A54B-8D5A-3949-8388-9ED658BDE08D}"/>
                  </a:ext>
                </a:extLst>
              </p:cNvPr>
              <p:cNvSpPr txBox="1">
                <a:spLocks noRot="1" noChangeAspect="1" noMove="1" noResize="1" noEditPoints="1" noAdjustHandles="1" noChangeArrowheads="1" noChangeShapeType="1" noTextEdit="1"/>
              </p:cNvSpPr>
              <p:nvPr/>
            </p:nvSpPr>
            <p:spPr>
              <a:xfrm>
                <a:off x="1828456" y="2626032"/>
                <a:ext cx="2357377" cy="299313"/>
              </a:xfrm>
              <a:prstGeom prst="rect">
                <a:avLst/>
              </a:prstGeom>
              <a:blipFill>
                <a:blip r:embed="rId3"/>
                <a:stretch>
                  <a:fillRect l="-2151" r="-538"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F88B041-1158-4445-84AA-18238D30D3C4}"/>
                  </a:ext>
                </a:extLst>
              </p:cNvPr>
              <p:cNvSpPr txBox="1"/>
              <p:nvPr/>
            </p:nvSpPr>
            <p:spPr>
              <a:xfrm>
                <a:off x="1713763" y="3643437"/>
                <a:ext cx="1562544"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0</m:t>
                          </m:r>
                          <m:r>
                            <a:rPr lang="en-US" b="0" i="1" smtClean="0">
                              <a:latin typeface="Cambria Math" panose="02040503050406030204" pitchFamily="18" charset="0"/>
                            </a:rPr>
                            <m:t>𝑗</m:t>
                          </m:r>
                        </m:sub>
                      </m:sSub>
                    </m:oMath>
                  </m:oMathPara>
                </a14:m>
                <a:endParaRPr lang="en-US" dirty="0"/>
              </a:p>
            </p:txBody>
          </p:sp>
        </mc:Choice>
        <mc:Fallback xmlns="">
          <p:sp>
            <p:nvSpPr>
              <p:cNvPr id="23" name="TextBox 22">
                <a:extLst>
                  <a:ext uri="{FF2B5EF4-FFF2-40B4-BE49-F238E27FC236}">
                    <a16:creationId xmlns:a16="http://schemas.microsoft.com/office/drawing/2014/main" id="{7F88B041-1158-4445-84AA-18238D30D3C4}"/>
                  </a:ext>
                </a:extLst>
              </p:cNvPr>
              <p:cNvSpPr txBox="1">
                <a:spLocks noRot="1" noChangeAspect="1" noMove="1" noResize="1" noEditPoints="1" noAdjustHandles="1" noChangeArrowheads="1" noChangeShapeType="1" noTextEdit="1"/>
              </p:cNvSpPr>
              <p:nvPr/>
            </p:nvSpPr>
            <p:spPr>
              <a:xfrm>
                <a:off x="1713763" y="3643437"/>
                <a:ext cx="1562544" cy="299313"/>
              </a:xfrm>
              <a:prstGeom prst="rect">
                <a:avLst/>
              </a:prstGeom>
              <a:blipFill>
                <a:blip r:embed="rId4"/>
                <a:stretch>
                  <a:fillRect l="-2419" b="-25000"/>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6F16845C-9E6F-1549-BAB1-A8D9B48267B8}"/>
              </a:ext>
            </a:extLst>
          </p:cNvPr>
          <p:cNvCxnSpPr/>
          <p:nvPr/>
        </p:nvCxnSpPr>
        <p:spPr>
          <a:xfrm flipH="1">
            <a:off x="1970346" y="2925345"/>
            <a:ext cx="599089" cy="662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1F752289-A704-C44E-9CFB-9662689C3DF1}"/>
                  </a:ext>
                </a:extLst>
              </p:cNvPr>
              <p:cNvSpPr/>
              <p:nvPr/>
            </p:nvSpPr>
            <p:spPr>
              <a:xfrm>
                <a:off x="4368384" y="2630342"/>
                <a:ext cx="4236083" cy="391646"/>
              </a:xfrm>
              <a:prstGeom prst="rect">
                <a:avLst/>
              </a:prstGeom>
            </p:spPr>
            <p:txBody>
              <a:bodyPr wrap="squar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r>
                          <a:rPr lang="en-US" i="1">
                            <a:latin typeface="Cambria Math" panose="02040503050406030204" pitchFamily="18" charset="0"/>
                          </a:rPr>
                          <m:t>𝑗</m:t>
                        </m:r>
                      </m:sub>
                    </m:sSub>
                  </m:oMath>
                </a14:m>
                <a:r>
                  <a:rPr lang="en-US" dirty="0"/>
                  <a:t>:</a:t>
                </a:r>
                <a:r>
                  <a:rPr lang="en-US" dirty="0">
                    <a:latin typeface="Times New Roman" panose="02020603050405020304" pitchFamily="18" charset="0"/>
                    <a:cs typeface="Times New Roman" panose="02020603050405020304" pitchFamily="18" charset="0"/>
                  </a:rPr>
                  <a:t>mean of y for the </a:t>
                </a:r>
                <a:r>
                  <a:rPr lang="en-US" dirty="0" err="1">
                    <a:latin typeface="Times New Roman" panose="02020603050405020304" pitchFamily="18" charset="0"/>
                    <a:cs typeface="Times New Roman" panose="02020603050405020304" pitchFamily="18" charset="0"/>
                  </a:rPr>
                  <a:t>jth</a:t>
                </a:r>
                <a:r>
                  <a:rPr lang="en-US" dirty="0">
                    <a:latin typeface="Times New Roman" panose="02020603050405020304" pitchFamily="18" charset="0"/>
                    <a:cs typeface="Times New Roman" panose="02020603050405020304" pitchFamily="18" charset="0"/>
                  </a:rPr>
                  <a:t> neighborhood </a:t>
                </a:r>
              </a:p>
            </p:txBody>
          </p:sp>
        </mc:Choice>
        <mc:Fallback xmlns="">
          <p:sp>
            <p:nvSpPr>
              <p:cNvPr id="27" name="Rectangle 26">
                <a:extLst>
                  <a:ext uri="{FF2B5EF4-FFF2-40B4-BE49-F238E27FC236}">
                    <a16:creationId xmlns:a16="http://schemas.microsoft.com/office/drawing/2014/main" id="{1F752289-A704-C44E-9CFB-9662689C3DF1}"/>
                  </a:ext>
                </a:extLst>
              </p:cNvPr>
              <p:cNvSpPr>
                <a:spLocks noRot="1" noChangeAspect="1" noMove="1" noResize="1" noEditPoints="1" noAdjustHandles="1" noChangeArrowheads="1" noChangeShapeType="1" noTextEdit="1"/>
              </p:cNvSpPr>
              <p:nvPr/>
            </p:nvSpPr>
            <p:spPr>
              <a:xfrm>
                <a:off x="4368384" y="2630342"/>
                <a:ext cx="4236083" cy="391646"/>
              </a:xfrm>
              <a:prstGeom prst="rect">
                <a:avLst/>
              </a:prstGeom>
              <a:blipFill>
                <a:blip r:embed="rId5"/>
                <a:stretch>
                  <a:fillRect l="-299" t="-6250"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3C644C11-59C8-B543-9C86-9DE85E863D19}"/>
                  </a:ext>
                </a:extLst>
              </p:cNvPr>
              <p:cNvSpPr/>
              <p:nvPr/>
            </p:nvSpPr>
            <p:spPr>
              <a:xfrm>
                <a:off x="4465064" y="1978081"/>
                <a:ext cx="1846275" cy="369332"/>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𝑖</m:t>
                    </m:r>
                  </m:oMath>
                </a14:m>
                <a:r>
                  <a:rPr lang="en-US" dirty="0"/>
                  <a:t>: </a:t>
                </a:r>
                <a:r>
                  <a:rPr lang="en-US" dirty="0">
                    <a:latin typeface="Times New Roman" panose="02020603050405020304" pitchFamily="18" charset="0"/>
                    <a:cs typeface="Times New Roman" panose="02020603050405020304" pitchFamily="18" charset="0"/>
                  </a:rPr>
                  <a:t>each individual </a:t>
                </a:r>
              </a:p>
            </p:txBody>
          </p:sp>
        </mc:Choice>
        <mc:Fallback xmlns="">
          <p:sp>
            <p:nvSpPr>
              <p:cNvPr id="28" name="Rectangle 27">
                <a:extLst>
                  <a:ext uri="{FF2B5EF4-FFF2-40B4-BE49-F238E27FC236}">
                    <a16:creationId xmlns:a16="http://schemas.microsoft.com/office/drawing/2014/main" id="{3C644C11-59C8-B543-9C86-9DE85E863D19}"/>
                  </a:ext>
                </a:extLst>
              </p:cNvPr>
              <p:cNvSpPr>
                <a:spLocks noRot="1" noChangeAspect="1" noMove="1" noResize="1" noEditPoints="1" noAdjustHandles="1" noChangeArrowheads="1" noChangeShapeType="1" noTextEdit="1"/>
              </p:cNvSpPr>
              <p:nvPr/>
            </p:nvSpPr>
            <p:spPr>
              <a:xfrm>
                <a:off x="4465064" y="1978081"/>
                <a:ext cx="1846275" cy="369332"/>
              </a:xfrm>
              <a:prstGeom prst="rect">
                <a:avLst/>
              </a:prstGeom>
              <a:blipFill>
                <a:blip r:embed="rId6"/>
                <a:stretch>
                  <a:fillRect t="-10345" r="-2055"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717B2901-C9DC-1E42-8DA3-78482DCD3700}"/>
                  </a:ext>
                </a:extLst>
              </p:cNvPr>
              <p:cNvSpPr/>
              <p:nvPr/>
            </p:nvSpPr>
            <p:spPr>
              <a:xfrm>
                <a:off x="4454298" y="2275288"/>
                <a:ext cx="2208425" cy="369332"/>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𝑗</m:t>
                    </m:r>
                  </m:oMath>
                </a14:m>
                <a:r>
                  <a:rPr lang="en-US" dirty="0"/>
                  <a:t>: </a:t>
                </a:r>
                <a:r>
                  <a:rPr lang="en-US" dirty="0">
                    <a:latin typeface="Times New Roman" panose="02020603050405020304" pitchFamily="18" charset="0"/>
                    <a:cs typeface="Times New Roman" panose="02020603050405020304" pitchFamily="18" charset="0"/>
                  </a:rPr>
                  <a:t>each neighborhood </a:t>
                </a:r>
              </a:p>
            </p:txBody>
          </p:sp>
        </mc:Choice>
        <mc:Fallback xmlns="">
          <p:sp>
            <p:nvSpPr>
              <p:cNvPr id="29" name="Rectangle 28">
                <a:extLst>
                  <a:ext uri="{FF2B5EF4-FFF2-40B4-BE49-F238E27FC236}">
                    <a16:creationId xmlns:a16="http://schemas.microsoft.com/office/drawing/2014/main" id="{717B2901-C9DC-1E42-8DA3-78482DCD3700}"/>
                  </a:ext>
                </a:extLst>
              </p:cNvPr>
              <p:cNvSpPr>
                <a:spLocks noRot="1" noChangeAspect="1" noMove="1" noResize="1" noEditPoints="1" noAdjustHandles="1" noChangeArrowheads="1" noChangeShapeType="1" noTextEdit="1"/>
              </p:cNvSpPr>
              <p:nvPr/>
            </p:nvSpPr>
            <p:spPr>
              <a:xfrm>
                <a:off x="4454298" y="2275288"/>
                <a:ext cx="2208425" cy="369332"/>
              </a:xfrm>
              <a:prstGeom prst="rect">
                <a:avLst/>
              </a:prstGeom>
              <a:blipFill>
                <a:blip r:embed="rId7"/>
                <a:stretch>
                  <a:fillRect l="-571" t="-3333" r="-114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23E360EB-5BE4-BA48-B58F-047877937709}"/>
                  </a:ext>
                </a:extLst>
              </p:cNvPr>
              <p:cNvSpPr/>
              <p:nvPr/>
            </p:nvSpPr>
            <p:spPr>
              <a:xfrm>
                <a:off x="4368383" y="3002555"/>
                <a:ext cx="4236083" cy="369332"/>
              </a:xfrm>
              <a:prstGeom prst="rect">
                <a:avLst/>
              </a:prstGeom>
            </p:spPr>
            <p:txBody>
              <a:bodyPr wrap="squar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1</m:t>
                        </m:r>
                      </m:sub>
                    </m:sSub>
                  </m:oMath>
                </a14:m>
                <a:r>
                  <a:rPr lang="en-US" dirty="0"/>
                  <a:t>:</a:t>
                </a:r>
                <a:r>
                  <a:rPr lang="en-US" dirty="0">
                    <a:latin typeface="Times New Roman" panose="02020603050405020304" pitchFamily="18" charset="0"/>
                    <a:cs typeface="Times New Roman" panose="02020603050405020304" pitchFamily="18" charset="0"/>
                  </a:rPr>
                  <a:t>mean differential in y for a change in x</a:t>
                </a:r>
              </a:p>
            </p:txBody>
          </p:sp>
        </mc:Choice>
        <mc:Fallback xmlns="">
          <p:sp>
            <p:nvSpPr>
              <p:cNvPr id="30" name="Rectangle 29">
                <a:extLst>
                  <a:ext uri="{FF2B5EF4-FFF2-40B4-BE49-F238E27FC236}">
                    <a16:creationId xmlns:a16="http://schemas.microsoft.com/office/drawing/2014/main" id="{23E360EB-5BE4-BA48-B58F-047877937709}"/>
                  </a:ext>
                </a:extLst>
              </p:cNvPr>
              <p:cNvSpPr>
                <a:spLocks noRot="1" noChangeAspect="1" noMove="1" noResize="1" noEditPoints="1" noAdjustHandles="1" noChangeArrowheads="1" noChangeShapeType="1" noTextEdit="1"/>
              </p:cNvSpPr>
              <p:nvPr/>
            </p:nvSpPr>
            <p:spPr>
              <a:xfrm>
                <a:off x="4368383" y="3002555"/>
                <a:ext cx="4236083" cy="369332"/>
              </a:xfrm>
              <a:prstGeom prst="rect">
                <a:avLst/>
              </a:prstGeom>
              <a:blipFill>
                <a:blip r:embed="rId8"/>
                <a:stretch>
                  <a:fillRect l="-299" t="-3226"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F25CE384-9F9C-B549-917D-FF808E07376A}"/>
                  </a:ext>
                </a:extLst>
              </p:cNvPr>
              <p:cNvSpPr/>
              <p:nvPr/>
            </p:nvSpPr>
            <p:spPr>
              <a:xfrm>
                <a:off x="4362333" y="3321730"/>
                <a:ext cx="2889509" cy="391646"/>
              </a:xfrm>
              <a:prstGeom prst="rect">
                <a:avLst/>
              </a:prstGeom>
            </p:spPr>
            <p:txBody>
              <a:bodyPr wrap="none">
                <a:spAutoFit/>
              </a:bodyPr>
              <a:lstStyle/>
              <a:p>
                <a14:m>
                  <m:oMath xmlns:m="http://schemas.openxmlformats.org/officeDocument/2006/math">
                    <m:sSub>
                      <m:sSubPr>
                        <m:ctrlPr>
                          <a:rPr lang="en-US" i="1" smtClean="0">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𝑒</m:t>
                        </m:r>
                      </m:e>
                      <m:sub>
                        <m:r>
                          <a:rPr lang="en-US" i="1">
                            <a:solidFill>
                              <a:schemeClr val="accent1"/>
                            </a:solidFill>
                            <a:latin typeface="Cambria Math" panose="02040503050406030204" pitchFamily="18" charset="0"/>
                          </a:rPr>
                          <m:t>0</m:t>
                        </m:r>
                        <m:r>
                          <a:rPr lang="en-US" i="1">
                            <a:solidFill>
                              <a:schemeClr val="accent1"/>
                            </a:solidFill>
                            <a:latin typeface="Cambria Math" panose="02040503050406030204" pitchFamily="18" charset="0"/>
                          </a:rPr>
                          <m:t>𝑖𝑗</m:t>
                        </m:r>
                      </m:sub>
                    </m:sSub>
                  </m:oMath>
                </a14:m>
                <a:r>
                  <a:rPr lang="en-US" dirty="0">
                    <a:solidFill>
                      <a:schemeClr val="accent1"/>
                    </a:solidFill>
                  </a:rPr>
                  <a:t>: </a:t>
                </a:r>
                <a:r>
                  <a:rPr lang="en-US" dirty="0">
                    <a:solidFill>
                      <a:schemeClr val="accent1"/>
                    </a:solidFill>
                    <a:latin typeface="Times New Roman" panose="02020603050405020304" pitchFamily="18" charset="0"/>
                    <a:cs typeface="Times New Roman" panose="02020603050405020304" pitchFamily="18" charset="0"/>
                  </a:rPr>
                  <a:t>individual level residual</a:t>
                </a:r>
              </a:p>
            </p:txBody>
          </p:sp>
        </mc:Choice>
        <mc:Fallback xmlns="">
          <p:sp>
            <p:nvSpPr>
              <p:cNvPr id="31" name="Rectangle 30">
                <a:extLst>
                  <a:ext uri="{FF2B5EF4-FFF2-40B4-BE49-F238E27FC236}">
                    <a16:creationId xmlns:a16="http://schemas.microsoft.com/office/drawing/2014/main" id="{F25CE384-9F9C-B549-917D-FF808E07376A}"/>
                  </a:ext>
                </a:extLst>
              </p:cNvPr>
              <p:cNvSpPr>
                <a:spLocks noRot="1" noChangeAspect="1" noMove="1" noResize="1" noEditPoints="1" noAdjustHandles="1" noChangeArrowheads="1" noChangeShapeType="1" noTextEdit="1"/>
              </p:cNvSpPr>
              <p:nvPr/>
            </p:nvSpPr>
            <p:spPr>
              <a:xfrm>
                <a:off x="4362333" y="3321730"/>
                <a:ext cx="2889509" cy="391646"/>
              </a:xfrm>
              <a:prstGeom prst="rect">
                <a:avLst/>
              </a:prstGeom>
              <a:blipFill>
                <a:blip r:embed="rId9"/>
                <a:stretch>
                  <a:fillRect t="-6452" r="-437"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8C9D4569-597D-C64E-B528-0AB21FDFB28A}"/>
                  </a:ext>
                </a:extLst>
              </p:cNvPr>
              <p:cNvSpPr/>
              <p:nvPr/>
            </p:nvSpPr>
            <p:spPr>
              <a:xfrm>
                <a:off x="4342276" y="3684456"/>
                <a:ext cx="3174523" cy="36933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sub>
                    </m:sSub>
                  </m:oMath>
                </a14:m>
                <a:r>
                  <a:rPr lang="en-US" dirty="0"/>
                  <a:t>: </a:t>
                </a:r>
                <a:r>
                  <a:rPr lang="en-US" dirty="0">
                    <a:latin typeface="Times New Roman" panose="02020603050405020304" pitchFamily="18" charset="0"/>
                    <a:cs typeface="Times New Roman" panose="02020603050405020304" pitchFamily="18" charset="0"/>
                  </a:rPr>
                  <a:t>mean across neighborhoods</a:t>
                </a:r>
              </a:p>
            </p:txBody>
          </p:sp>
        </mc:Choice>
        <mc:Fallback xmlns="">
          <p:sp>
            <p:nvSpPr>
              <p:cNvPr id="32" name="Rectangle 31">
                <a:extLst>
                  <a:ext uri="{FF2B5EF4-FFF2-40B4-BE49-F238E27FC236}">
                    <a16:creationId xmlns:a16="http://schemas.microsoft.com/office/drawing/2014/main" id="{8C9D4569-597D-C64E-B528-0AB21FDFB28A}"/>
                  </a:ext>
                </a:extLst>
              </p:cNvPr>
              <p:cNvSpPr>
                <a:spLocks noRot="1" noChangeAspect="1" noMove="1" noResize="1" noEditPoints="1" noAdjustHandles="1" noChangeArrowheads="1" noChangeShapeType="1" noTextEdit="1"/>
              </p:cNvSpPr>
              <p:nvPr/>
            </p:nvSpPr>
            <p:spPr>
              <a:xfrm>
                <a:off x="4342276" y="3684456"/>
                <a:ext cx="3174523" cy="369332"/>
              </a:xfrm>
              <a:prstGeom prst="rect">
                <a:avLst/>
              </a:prstGeom>
              <a:blipFill>
                <a:blip r:embed="rId10"/>
                <a:stretch>
                  <a:fillRect l="-398" t="-3333"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4DA74B90-C100-8541-83B6-A105D76721A1}"/>
                  </a:ext>
                </a:extLst>
              </p:cNvPr>
              <p:cNvSpPr/>
              <p:nvPr/>
            </p:nvSpPr>
            <p:spPr>
              <a:xfrm>
                <a:off x="4273244" y="3985473"/>
                <a:ext cx="4903843" cy="391646"/>
              </a:xfrm>
              <a:prstGeom prst="rect">
                <a:avLst/>
              </a:prstGeom>
            </p:spPr>
            <p:txBody>
              <a:bodyPr wrap="square">
                <a:spAutoFit/>
              </a:bodyPr>
              <a:lstStyle/>
              <a:p>
                <a14:m>
                  <m:oMath xmlns:m="http://schemas.openxmlformats.org/officeDocument/2006/math">
                    <m:sSub>
                      <m:sSubPr>
                        <m:ctrlPr>
                          <a:rPr lang="en-US" i="1" smtClean="0">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𝑢</m:t>
                        </m:r>
                      </m:e>
                      <m:sub>
                        <m:r>
                          <a:rPr lang="en-US" i="1">
                            <a:solidFill>
                              <a:schemeClr val="accent1"/>
                            </a:solidFill>
                            <a:latin typeface="Cambria Math" panose="02040503050406030204" pitchFamily="18" charset="0"/>
                          </a:rPr>
                          <m:t>0</m:t>
                        </m:r>
                        <m:r>
                          <a:rPr lang="en-US" i="1">
                            <a:solidFill>
                              <a:schemeClr val="accent1"/>
                            </a:solidFill>
                            <a:latin typeface="Cambria Math" panose="02040503050406030204" pitchFamily="18" charset="0"/>
                          </a:rPr>
                          <m:t>𝑗</m:t>
                        </m:r>
                      </m:sub>
                    </m:sSub>
                  </m:oMath>
                </a14:m>
                <a:r>
                  <a:rPr lang="en-US" dirty="0">
                    <a:solidFill>
                      <a:schemeClr val="accent1"/>
                    </a:solidFill>
                  </a:rPr>
                  <a:t>: </a:t>
                </a:r>
                <a:r>
                  <a:rPr lang="en-US" dirty="0">
                    <a:solidFill>
                      <a:schemeClr val="accent1"/>
                    </a:solidFill>
                    <a:latin typeface="Times New Roman" panose="02020603050405020304" pitchFamily="18" charset="0"/>
                    <a:cs typeface="Times New Roman" panose="02020603050405020304" pitchFamily="18" charset="0"/>
                  </a:rPr>
                  <a:t>differential contribution of each neighborhood</a:t>
                </a:r>
                <a:endParaRPr lang="en-US" dirty="0">
                  <a:solidFill>
                    <a:schemeClr val="accent1"/>
                  </a:solidFill>
                </a:endParaRPr>
              </a:p>
            </p:txBody>
          </p:sp>
        </mc:Choice>
        <mc:Fallback xmlns="">
          <p:sp>
            <p:nvSpPr>
              <p:cNvPr id="33" name="Rectangle 32">
                <a:extLst>
                  <a:ext uri="{FF2B5EF4-FFF2-40B4-BE49-F238E27FC236}">
                    <a16:creationId xmlns:a16="http://schemas.microsoft.com/office/drawing/2014/main" id="{4DA74B90-C100-8541-83B6-A105D76721A1}"/>
                  </a:ext>
                </a:extLst>
              </p:cNvPr>
              <p:cNvSpPr>
                <a:spLocks noRot="1" noChangeAspect="1" noMove="1" noResize="1" noEditPoints="1" noAdjustHandles="1" noChangeArrowheads="1" noChangeShapeType="1" noTextEdit="1"/>
              </p:cNvSpPr>
              <p:nvPr/>
            </p:nvSpPr>
            <p:spPr>
              <a:xfrm>
                <a:off x="4273244" y="3985473"/>
                <a:ext cx="4903843" cy="391646"/>
              </a:xfrm>
              <a:prstGeom prst="rect">
                <a:avLst/>
              </a:prstGeom>
              <a:blipFill>
                <a:blip r:embed="rId11"/>
                <a:stretch>
                  <a:fillRect t="-6250" b="-15625"/>
                </a:stretch>
              </a:blipFill>
            </p:spPr>
            <p:txBody>
              <a:bodyPr/>
              <a:lstStyle/>
              <a:p>
                <a:r>
                  <a:rPr lang="en-US">
                    <a:noFill/>
                  </a:rPr>
                  <a:t> </a:t>
                </a:r>
              </a:p>
            </p:txBody>
          </p:sp>
        </mc:Fallback>
      </mc:AlternateContent>
      <p:sp>
        <p:nvSpPr>
          <p:cNvPr id="36" name="Bent-Up Arrow 35">
            <a:extLst>
              <a:ext uri="{FF2B5EF4-FFF2-40B4-BE49-F238E27FC236}">
                <a16:creationId xmlns:a16="http://schemas.microsoft.com/office/drawing/2014/main" id="{A521CD3E-DD2E-2D41-9B8F-3EEBB24643E1}"/>
              </a:ext>
            </a:extLst>
          </p:cNvPr>
          <p:cNvSpPr/>
          <p:nvPr/>
        </p:nvSpPr>
        <p:spPr>
          <a:xfrm rot="5400000">
            <a:off x="4616023" y="5490653"/>
            <a:ext cx="744717" cy="79963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F333B18D-6FAE-2F4C-8E3E-8A60B398CF5C}"/>
              </a:ext>
            </a:extLst>
          </p:cNvPr>
          <p:cNvSpPr txBox="1"/>
          <p:nvPr/>
        </p:nvSpPr>
        <p:spPr>
          <a:xfrm>
            <a:off x="5498323" y="4842362"/>
            <a:ext cx="3241357" cy="1754326"/>
          </a:xfrm>
          <a:prstGeom prst="rect">
            <a:avLst/>
          </a:prstGeom>
          <a:noFill/>
          <a:ln>
            <a:solidFill>
              <a:schemeClr val="accent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Partition the total variance into the variation in the individual level (level 1) and the neighborhood level (level 2); allows you to separate composition from context</a:t>
            </a:r>
          </a:p>
        </p:txBody>
      </p:sp>
      <p:sp>
        <p:nvSpPr>
          <p:cNvPr id="18" name="TextBox 17">
            <a:extLst>
              <a:ext uri="{FF2B5EF4-FFF2-40B4-BE49-F238E27FC236}">
                <a16:creationId xmlns:a16="http://schemas.microsoft.com/office/drawing/2014/main" id="{3E31C6E7-5ACE-3F47-A7C1-1EAA7EF8CF52}"/>
              </a:ext>
            </a:extLst>
          </p:cNvPr>
          <p:cNvSpPr txBox="1"/>
          <p:nvPr/>
        </p:nvSpPr>
        <p:spPr>
          <a:xfrm>
            <a:off x="0" y="6439681"/>
            <a:ext cx="7880928" cy="307777"/>
          </a:xfrm>
          <a:prstGeom prst="rect">
            <a:avLst/>
          </a:prstGeom>
          <a:noFill/>
        </p:spPr>
        <p:txBody>
          <a:bodyPr wrap="square" rtlCol="0">
            <a:spAutoFit/>
          </a:bodyPr>
          <a:lstStyle/>
          <a:p>
            <a:r>
              <a:rPr lang="en-US" sz="1350" dirty="0">
                <a:solidFill>
                  <a:schemeClr val="bg1">
                    <a:lumMod val="50000"/>
                  </a:schemeClr>
                </a:solidFill>
                <a:latin typeface="Goudy Old Style" panose="02020502050305020303" pitchFamily="18" charset="77"/>
              </a:rPr>
              <a:t> </a:t>
            </a:r>
            <a:r>
              <a:rPr lang="en-US" sz="1400" dirty="0">
                <a:solidFill>
                  <a:schemeClr val="tx1">
                    <a:lumMod val="50000"/>
                    <a:lumOff val="50000"/>
                  </a:schemeClr>
                </a:solidFill>
                <a:latin typeface="Goudy Old Style" panose="02020502050305020303" pitchFamily="18" charset="77"/>
              </a:rPr>
              <a:t>Kawachi &amp; Subramanian, 2006</a:t>
            </a:r>
            <a:endParaRPr lang="en-US" sz="1350" dirty="0">
              <a:solidFill>
                <a:schemeClr val="bg1">
                  <a:lumMod val="50000"/>
                </a:schemeClr>
              </a:solidFill>
              <a:latin typeface="Goudy Old Style" panose="02020502050305020303" pitchFamily="18" charset="77"/>
            </a:endParaRPr>
          </a:p>
        </p:txBody>
      </p:sp>
      <p:sp>
        <p:nvSpPr>
          <p:cNvPr id="5" name="Rectangle 4">
            <a:extLst>
              <a:ext uri="{FF2B5EF4-FFF2-40B4-BE49-F238E27FC236}">
                <a16:creationId xmlns:a16="http://schemas.microsoft.com/office/drawing/2014/main" id="{624ED110-8C58-DE40-B2E2-B017516C2F51}"/>
              </a:ext>
            </a:extLst>
          </p:cNvPr>
          <p:cNvSpPr/>
          <p:nvPr/>
        </p:nvSpPr>
        <p:spPr>
          <a:xfrm>
            <a:off x="3925531" y="3756260"/>
            <a:ext cx="5132832" cy="655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9EEA272-6056-8449-A232-418E509525EE}"/>
              </a:ext>
            </a:extLst>
          </p:cNvPr>
          <p:cNvSpPr/>
          <p:nvPr/>
        </p:nvSpPr>
        <p:spPr>
          <a:xfrm>
            <a:off x="1620650" y="3671622"/>
            <a:ext cx="3690469" cy="990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631C742-D648-714B-B93D-B33BDFAF5A93}"/>
              </a:ext>
            </a:extLst>
          </p:cNvPr>
          <p:cNvSpPr/>
          <p:nvPr/>
        </p:nvSpPr>
        <p:spPr>
          <a:xfrm>
            <a:off x="382826" y="4529771"/>
            <a:ext cx="5115497" cy="94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5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5" grpId="0" animBg="1"/>
      <p:bldP spid="20" grpId="0" animBg="1"/>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943CE-FD98-0740-A3E9-3D17F4E66060}"/>
              </a:ext>
            </a:extLst>
          </p:cNvPr>
          <p:cNvSpPr>
            <a:spLocks noGrp="1"/>
          </p:cNvSpPr>
          <p:nvPr>
            <p:ph type="title"/>
          </p:nvPr>
        </p:nvSpPr>
        <p:spPr>
          <a:xfrm>
            <a:off x="628650" y="106457"/>
            <a:ext cx="7886700" cy="1719168"/>
          </a:xfrm>
        </p:spPr>
        <p:txBody>
          <a:bodyPr>
            <a:normAutofit fontScale="90000"/>
          </a:bodyPr>
          <a:lstStyle/>
          <a:p>
            <a:r>
              <a:rPr lang="en-US" dirty="0"/>
              <a:t>Interclass correlation separates the total variance into the individual-level and neighborhood level </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6C2AD78-E9E3-524D-9A5E-AADD5EA7D703}"/>
                  </a:ext>
                </a:extLst>
              </p:cNvPr>
              <p:cNvSpPr>
                <a:spLocks noGrp="1"/>
              </p:cNvSpPr>
              <p:nvPr>
                <p:ph idx="1"/>
              </p:nvPr>
            </p:nvSpPr>
            <p:spPr>
              <a:xfrm>
                <a:off x="403412" y="1825625"/>
                <a:ext cx="8111938" cy="4618574"/>
              </a:xfrm>
            </p:spPr>
            <p:txBody>
              <a:bodyPr>
                <a:normAutofit/>
              </a:bodyPr>
              <a:lstStyle/>
              <a:p>
                <a:pPr marL="0" indent="0">
                  <a:buNone/>
                </a:pPr>
                <a:endParaRPr lang="en-US" b="0" i="0"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m:rPr>
                          <m:sty m:val="p"/>
                        </m:rPr>
                        <a:rPr lang="en-US" b="0" i="0" smtClean="0">
                          <a:latin typeface="Cambria Math" panose="02040503050406030204" pitchFamily="18" charset="0"/>
                        </a:rPr>
                        <m:t>ICC</m:t>
                      </m:r>
                      <m:r>
                        <a:rPr lang="en-US" b="0" i="0"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e>
                            <m:sub>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sub>
                          </m:sSub>
                        </m:num>
                        <m:den>
                          <m:sSub>
                            <m:sSubPr>
                              <m:ctrlPr>
                                <a:rPr lang="en-US" i="1">
                                  <a:latin typeface="Cambria Math" panose="02040503050406030204" pitchFamily="18" charset="0"/>
                                </a:rPr>
                              </m:ctrlPr>
                            </m:sSubPr>
                            <m:e>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rPr>
                                    <m:t>2</m:t>
                                  </m:r>
                                </m:sup>
                              </m:sSup>
                            </m:e>
                            <m:sub>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sub>
                          </m:sSub>
                          <m:r>
                            <a:rPr lang="en-US" b="0" i="1" smtClean="0">
                              <a:latin typeface="Cambria Math" panose="02040503050406030204" pitchFamily="18" charset="0"/>
                            </a:rPr>
                            <m:t>+</m:t>
                          </m:r>
                          <m:sSub>
                            <m:sSubPr>
                              <m:ctrlPr>
                                <a:rPr lang="en-US" i="1">
                                  <a:latin typeface="Cambria Math" panose="02040503050406030204" pitchFamily="18" charset="0"/>
                                </a:rPr>
                              </m:ctrlPr>
                            </m:sSubPr>
                            <m:e>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rPr>
                                    <m:t>2</m:t>
                                  </m:r>
                                </m:sup>
                              </m:sSup>
                            </m:e>
                            <m:sub>
                              <m:sSub>
                                <m:sSubPr>
                                  <m:ctrlPr>
                                    <a:rPr lang="en-US" i="1">
                                      <a:latin typeface="Cambria Math" panose="02040503050406030204" pitchFamily="18" charset="0"/>
                                    </a:rPr>
                                  </m:ctrlPr>
                                </m:sSubPr>
                                <m:e>
                                  <m:r>
                                    <a:rPr lang="en-US" b="0" i="1" smtClean="0">
                                      <a:latin typeface="Cambria Math" panose="02040503050406030204" pitchFamily="18" charset="0"/>
                                    </a:rPr>
                                    <m:t>𝑒</m:t>
                                  </m:r>
                                </m:e>
                                <m:sub>
                                  <m:r>
                                    <a:rPr lang="en-US" i="1">
                                      <a:latin typeface="Cambria Math" panose="02040503050406030204" pitchFamily="18" charset="0"/>
                                    </a:rPr>
                                    <m:t>0</m:t>
                                  </m:r>
                                </m:sub>
                              </m:sSub>
                            </m:sub>
                          </m:sSub>
                        </m:den>
                      </m:f>
                    </m:oMath>
                  </m:oMathPara>
                </a14:m>
                <a:endParaRPr lang="en-US" dirty="0"/>
              </a:p>
              <a:p>
                <a:pPr marL="0" indent="0">
                  <a:buNone/>
                </a:pPr>
                <a:endParaRPr lang="en-US" dirty="0"/>
              </a:p>
              <a:p>
                <a:pPr marL="0" indent="0">
                  <a:buNone/>
                </a:pPr>
                <a:r>
                  <a:rPr lang="en-US" dirty="0"/>
                  <a:t>What is the </a:t>
                </a:r>
                <a:r>
                  <a:rPr lang="en-US" b="1" dirty="0">
                    <a:solidFill>
                      <a:schemeClr val="accent1"/>
                    </a:solidFill>
                  </a:rPr>
                  <a:t>range</a:t>
                </a:r>
                <a:r>
                  <a:rPr lang="en-US" dirty="0"/>
                  <a:t> of the ICC? </a:t>
                </a:r>
              </a:p>
              <a:p>
                <a:pPr marL="0" indent="0">
                  <a:buNone/>
                </a:pPr>
                <a:endParaRPr lang="en-US" dirty="0"/>
              </a:p>
              <a:p>
                <a:pPr marL="0" indent="0">
                  <a:buNone/>
                </a:pPr>
                <a:r>
                  <a:rPr lang="en-US" b="1" dirty="0">
                    <a:solidFill>
                      <a:schemeClr val="accent1"/>
                    </a:solidFill>
                  </a:rPr>
                  <a:t>ICC of 1 means</a:t>
                </a:r>
                <a:r>
                  <a:rPr lang="en-US" dirty="0"/>
                  <a:t>: all variability at the neighborhood level</a:t>
                </a:r>
              </a:p>
              <a:p>
                <a:pPr marL="0" indent="0">
                  <a:buNone/>
                </a:pPr>
                <a:r>
                  <a:rPr lang="en-US" b="1" dirty="0">
                    <a:solidFill>
                      <a:schemeClr val="accent1"/>
                    </a:solidFill>
                  </a:rPr>
                  <a:t>ICC of 0 means</a:t>
                </a:r>
                <a:r>
                  <a:rPr lang="en-US" dirty="0"/>
                  <a:t>: all variability at the individual level </a:t>
                </a:r>
              </a:p>
            </p:txBody>
          </p:sp>
        </mc:Choice>
        <mc:Fallback xmlns="">
          <p:sp>
            <p:nvSpPr>
              <p:cNvPr id="6" name="Content Placeholder 5">
                <a:extLst>
                  <a:ext uri="{FF2B5EF4-FFF2-40B4-BE49-F238E27FC236}">
                    <a16:creationId xmlns:a16="http://schemas.microsoft.com/office/drawing/2014/main" id="{96C2AD78-E9E3-524D-9A5E-AADD5EA7D703}"/>
                  </a:ext>
                </a:extLst>
              </p:cNvPr>
              <p:cNvSpPr>
                <a:spLocks noGrp="1" noRot="1" noChangeAspect="1" noMove="1" noResize="1" noEditPoints="1" noAdjustHandles="1" noChangeArrowheads="1" noChangeShapeType="1" noTextEdit="1"/>
              </p:cNvSpPr>
              <p:nvPr>
                <p:ph idx="1"/>
              </p:nvPr>
            </p:nvSpPr>
            <p:spPr>
              <a:xfrm>
                <a:off x="403412" y="1825625"/>
                <a:ext cx="8111938" cy="4618574"/>
              </a:xfrm>
              <a:blipFill>
                <a:blip r:embed="rId2"/>
                <a:stretch>
                  <a:fillRect l="-1563" r="-125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1371E593-DC84-7C4C-A986-618D1B73DF9B}"/>
              </a:ext>
            </a:extLst>
          </p:cNvPr>
          <p:cNvSpPr txBox="1"/>
          <p:nvPr/>
        </p:nvSpPr>
        <p:spPr>
          <a:xfrm>
            <a:off x="1107832" y="6444199"/>
            <a:ext cx="7880928" cy="307777"/>
          </a:xfrm>
          <a:prstGeom prst="rect">
            <a:avLst/>
          </a:prstGeom>
          <a:noFill/>
        </p:spPr>
        <p:txBody>
          <a:bodyPr wrap="square" rtlCol="0">
            <a:spAutoFit/>
          </a:bodyPr>
          <a:lstStyle/>
          <a:p>
            <a:pPr algn="r"/>
            <a:r>
              <a:rPr lang="en-US" sz="1350" dirty="0">
                <a:solidFill>
                  <a:schemeClr val="bg1">
                    <a:lumMod val="50000"/>
                  </a:schemeClr>
                </a:solidFill>
                <a:latin typeface="Goudy Old Style" panose="02020502050305020303" pitchFamily="18" charset="77"/>
              </a:rPr>
              <a:t> </a:t>
            </a:r>
            <a:r>
              <a:rPr lang="en-US" sz="1400" dirty="0">
                <a:solidFill>
                  <a:schemeClr val="tx1">
                    <a:lumMod val="50000"/>
                    <a:lumOff val="50000"/>
                  </a:schemeClr>
                </a:solidFill>
                <a:latin typeface="Goudy Old Style" panose="02020502050305020303" pitchFamily="18" charset="77"/>
              </a:rPr>
              <a:t>Kawachi &amp; Subramanian, 2006; </a:t>
            </a:r>
            <a:r>
              <a:rPr lang="en-US" sz="1350" dirty="0">
                <a:solidFill>
                  <a:schemeClr val="bg1">
                    <a:lumMod val="50000"/>
                  </a:schemeClr>
                </a:solidFill>
                <a:latin typeface="Goudy Old Style" panose="02020502050305020303" pitchFamily="18" charset="77"/>
              </a:rPr>
              <a:t>Merlo J, et al., 2005</a:t>
            </a:r>
          </a:p>
        </p:txBody>
      </p:sp>
      <p:sp>
        <p:nvSpPr>
          <p:cNvPr id="3" name="Rectangle 2">
            <a:extLst>
              <a:ext uri="{FF2B5EF4-FFF2-40B4-BE49-F238E27FC236}">
                <a16:creationId xmlns:a16="http://schemas.microsoft.com/office/drawing/2014/main" id="{41F01A3A-5E3A-584F-A063-D4195CA1D095}"/>
              </a:ext>
            </a:extLst>
          </p:cNvPr>
          <p:cNvSpPr/>
          <p:nvPr/>
        </p:nvSpPr>
        <p:spPr>
          <a:xfrm>
            <a:off x="481263" y="4398745"/>
            <a:ext cx="2377440" cy="1655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BA2A87-CD50-924C-ABC1-4787C3ED2F72}"/>
              </a:ext>
            </a:extLst>
          </p:cNvPr>
          <p:cNvSpPr/>
          <p:nvPr/>
        </p:nvSpPr>
        <p:spPr>
          <a:xfrm>
            <a:off x="2858703" y="4474142"/>
            <a:ext cx="5734498" cy="1655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76980BB-777A-FE4B-B715-DD5A763134C5}"/>
              </a:ext>
            </a:extLst>
          </p:cNvPr>
          <p:cNvSpPr/>
          <p:nvPr/>
        </p:nvSpPr>
        <p:spPr>
          <a:xfrm>
            <a:off x="325561" y="3420178"/>
            <a:ext cx="4804704" cy="903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77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AD2941-05E5-094D-BD0C-4146782D5B2C}"/>
              </a:ext>
            </a:extLst>
          </p:cNvPr>
          <p:cNvSpPr txBox="1"/>
          <p:nvPr/>
        </p:nvSpPr>
        <p:spPr>
          <a:xfrm>
            <a:off x="1107832" y="6444199"/>
            <a:ext cx="7880928" cy="307777"/>
          </a:xfrm>
          <a:prstGeom prst="rect">
            <a:avLst/>
          </a:prstGeom>
          <a:noFill/>
        </p:spPr>
        <p:txBody>
          <a:bodyPr wrap="square" rtlCol="0">
            <a:spAutoFit/>
          </a:bodyPr>
          <a:lstStyle/>
          <a:p>
            <a:pPr algn="r"/>
            <a:r>
              <a:rPr lang="en-US" sz="1350" dirty="0">
                <a:solidFill>
                  <a:schemeClr val="bg1">
                    <a:lumMod val="50000"/>
                  </a:schemeClr>
                </a:solidFill>
                <a:latin typeface="Goudy Old Style" panose="02020502050305020303" pitchFamily="18" charset="77"/>
              </a:rPr>
              <a:t>Merlo J, et al., 2005</a:t>
            </a:r>
          </a:p>
        </p:txBody>
      </p:sp>
      <p:sp>
        <p:nvSpPr>
          <p:cNvPr id="2" name="Title 1">
            <a:extLst>
              <a:ext uri="{FF2B5EF4-FFF2-40B4-BE49-F238E27FC236}">
                <a16:creationId xmlns:a16="http://schemas.microsoft.com/office/drawing/2014/main" id="{858410D6-5CD7-D742-9B51-1B9D10052246}"/>
              </a:ext>
            </a:extLst>
          </p:cNvPr>
          <p:cNvSpPr>
            <a:spLocks noGrp="1"/>
          </p:cNvSpPr>
          <p:nvPr>
            <p:ph type="title"/>
          </p:nvPr>
        </p:nvSpPr>
        <p:spPr>
          <a:xfrm>
            <a:off x="349624" y="365126"/>
            <a:ext cx="8165726" cy="1325563"/>
          </a:xfrm>
        </p:spPr>
        <p:txBody>
          <a:bodyPr/>
          <a:lstStyle/>
          <a:p>
            <a:r>
              <a:rPr lang="en-US" dirty="0"/>
              <a:t>Visual example of separating the variance </a:t>
            </a:r>
          </a:p>
        </p:txBody>
      </p:sp>
      <p:pic>
        <p:nvPicPr>
          <p:cNvPr id="4" name="Picture 3">
            <a:extLst>
              <a:ext uri="{FF2B5EF4-FFF2-40B4-BE49-F238E27FC236}">
                <a16:creationId xmlns:a16="http://schemas.microsoft.com/office/drawing/2014/main" id="{29F13101-2BBA-914B-A919-64090B38947D}"/>
              </a:ext>
            </a:extLst>
          </p:cNvPr>
          <p:cNvPicPr>
            <a:picLocks noChangeAspect="1"/>
          </p:cNvPicPr>
          <p:nvPr/>
        </p:nvPicPr>
        <p:blipFill>
          <a:blip r:embed="rId3"/>
          <a:stretch>
            <a:fillRect/>
          </a:stretch>
        </p:blipFill>
        <p:spPr>
          <a:xfrm>
            <a:off x="596713" y="1776918"/>
            <a:ext cx="7950574" cy="4667281"/>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58364A2-C6B4-A14A-B515-B667F9B47B0F}"/>
                  </a:ext>
                </a:extLst>
              </p:cNvPr>
              <p:cNvSpPr/>
              <p:nvPr/>
            </p:nvSpPr>
            <p:spPr>
              <a:xfrm>
                <a:off x="6575738" y="5933065"/>
                <a:ext cx="702885" cy="4067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1"/>
                              </a:solidFill>
                              <a:latin typeface="Cambria Math" panose="02040503050406030204" pitchFamily="18" charset="0"/>
                            </a:rPr>
                          </m:ctrlPr>
                        </m:sSubPr>
                        <m:e>
                          <m:sSup>
                            <m:sSupPr>
                              <m:ctrlPr>
                                <a:rPr lang="en-US" b="1" i="1">
                                  <a:solidFill>
                                    <a:schemeClr val="accent1"/>
                                  </a:solidFill>
                                  <a:latin typeface="Cambria Math" panose="02040503050406030204" pitchFamily="18" charset="0"/>
                                </a:rPr>
                              </m:ctrlPr>
                            </m:sSupPr>
                            <m:e>
                              <m:r>
                                <a:rPr lang="en-US" b="1" i="1">
                                  <a:solidFill>
                                    <a:schemeClr val="accent1"/>
                                  </a:solidFill>
                                  <a:latin typeface="Cambria Math" panose="02040503050406030204" pitchFamily="18" charset="0"/>
                                  <a:ea typeface="Cambria Math" panose="02040503050406030204" pitchFamily="18" charset="0"/>
                                </a:rPr>
                                <m:t>𝝈</m:t>
                              </m:r>
                            </m:e>
                            <m:sup>
                              <m:r>
                                <a:rPr lang="en-US" b="1" i="1">
                                  <a:solidFill>
                                    <a:schemeClr val="accent1"/>
                                  </a:solidFill>
                                  <a:latin typeface="Cambria Math" panose="02040503050406030204" pitchFamily="18" charset="0"/>
                                </a:rPr>
                                <m:t>𝟐</m:t>
                              </m:r>
                            </m:sup>
                          </m:sSup>
                        </m:e>
                        <m:sub>
                          <m:sSub>
                            <m:sSubPr>
                              <m:ctrlPr>
                                <a:rPr lang="en-US" b="1" i="1">
                                  <a:solidFill>
                                    <a:schemeClr val="accent1"/>
                                  </a:solidFill>
                                  <a:latin typeface="Cambria Math" panose="02040503050406030204" pitchFamily="18" charset="0"/>
                                </a:rPr>
                              </m:ctrlPr>
                            </m:sSubPr>
                            <m:e>
                              <m:r>
                                <a:rPr lang="en-US" b="1" i="1">
                                  <a:solidFill>
                                    <a:schemeClr val="accent1"/>
                                  </a:solidFill>
                                  <a:latin typeface="Cambria Math" panose="02040503050406030204" pitchFamily="18" charset="0"/>
                                </a:rPr>
                                <m:t>𝒖</m:t>
                              </m:r>
                            </m:e>
                            <m:sub>
                              <m:r>
                                <a:rPr lang="en-US" b="1" i="1">
                                  <a:solidFill>
                                    <a:schemeClr val="accent1"/>
                                  </a:solidFill>
                                  <a:latin typeface="Cambria Math" panose="02040503050406030204" pitchFamily="18" charset="0"/>
                                </a:rPr>
                                <m:t>𝟎</m:t>
                              </m:r>
                            </m:sub>
                          </m:sSub>
                        </m:sub>
                      </m:sSub>
                    </m:oMath>
                  </m:oMathPara>
                </a14:m>
                <a:endParaRPr lang="en-US" b="1" dirty="0">
                  <a:solidFill>
                    <a:schemeClr val="accent1"/>
                  </a:solidFill>
                </a:endParaRPr>
              </a:p>
            </p:txBody>
          </p:sp>
        </mc:Choice>
        <mc:Fallback xmlns="">
          <p:sp>
            <p:nvSpPr>
              <p:cNvPr id="6" name="Rectangle 5">
                <a:extLst>
                  <a:ext uri="{FF2B5EF4-FFF2-40B4-BE49-F238E27FC236}">
                    <a16:creationId xmlns:a16="http://schemas.microsoft.com/office/drawing/2014/main" id="{A58364A2-C6B4-A14A-B515-B667F9B47B0F}"/>
                  </a:ext>
                </a:extLst>
              </p:cNvPr>
              <p:cNvSpPr>
                <a:spLocks noRot="1" noChangeAspect="1" noMove="1" noResize="1" noEditPoints="1" noAdjustHandles="1" noChangeArrowheads="1" noChangeShapeType="1" noTextEdit="1"/>
              </p:cNvSpPr>
              <p:nvPr/>
            </p:nvSpPr>
            <p:spPr>
              <a:xfrm>
                <a:off x="6575738" y="5933065"/>
                <a:ext cx="702885" cy="40671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F0FD47B-57D1-8D47-A389-881D9C120FD8}"/>
                  </a:ext>
                </a:extLst>
              </p:cNvPr>
              <p:cNvSpPr/>
              <p:nvPr/>
            </p:nvSpPr>
            <p:spPr>
              <a:xfrm>
                <a:off x="628650" y="2112807"/>
                <a:ext cx="741357" cy="435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6">
                                  <a:lumMod val="75000"/>
                                </a:schemeClr>
                              </a:solidFill>
                              <a:latin typeface="Cambria Math" panose="02040503050406030204" pitchFamily="18" charset="0"/>
                            </a:rPr>
                          </m:ctrlPr>
                        </m:sSubPr>
                        <m:e>
                          <m:sSup>
                            <m:sSupPr>
                              <m:ctrlPr>
                                <a:rPr lang="en-US" b="1" i="1">
                                  <a:solidFill>
                                    <a:schemeClr val="accent6">
                                      <a:lumMod val="75000"/>
                                    </a:schemeClr>
                                  </a:solidFill>
                                  <a:latin typeface="Cambria Math" panose="02040503050406030204" pitchFamily="18" charset="0"/>
                                </a:rPr>
                              </m:ctrlPr>
                            </m:sSupPr>
                            <m:e>
                              <m:r>
                                <a:rPr lang="en-US" b="1" i="1">
                                  <a:solidFill>
                                    <a:schemeClr val="accent6">
                                      <a:lumMod val="75000"/>
                                    </a:schemeClr>
                                  </a:solidFill>
                                  <a:latin typeface="Cambria Math" panose="02040503050406030204" pitchFamily="18" charset="0"/>
                                  <a:ea typeface="Cambria Math" panose="02040503050406030204" pitchFamily="18" charset="0"/>
                                </a:rPr>
                                <m:t>𝝈</m:t>
                              </m:r>
                            </m:e>
                            <m:sup>
                              <m:r>
                                <a:rPr lang="en-US" b="1" i="1">
                                  <a:solidFill>
                                    <a:schemeClr val="accent6">
                                      <a:lumMod val="75000"/>
                                    </a:schemeClr>
                                  </a:solidFill>
                                  <a:latin typeface="Cambria Math" panose="02040503050406030204" pitchFamily="18" charset="0"/>
                                </a:rPr>
                                <m:t>𝟐</m:t>
                              </m:r>
                            </m:sup>
                          </m:sSup>
                        </m:e>
                        <m:sub>
                          <m:sSub>
                            <m:sSubPr>
                              <m:ctrlPr>
                                <a:rPr lang="en-US" b="1" i="1">
                                  <a:solidFill>
                                    <a:schemeClr val="accent6">
                                      <a:lumMod val="75000"/>
                                    </a:schemeClr>
                                  </a:solidFill>
                                  <a:latin typeface="Cambria Math" panose="02040503050406030204" pitchFamily="18" charset="0"/>
                                </a:rPr>
                              </m:ctrlPr>
                            </m:sSubPr>
                            <m:e>
                              <m:r>
                                <a:rPr lang="en-US" b="1" i="1">
                                  <a:solidFill>
                                    <a:schemeClr val="accent6">
                                      <a:lumMod val="75000"/>
                                    </a:schemeClr>
                                  </a:solidFill>
                                  <a:latin typeface="Cambria Math" panose="02040503050406030204" pitchFamily="18" charset="0"/>
                                </a:rPr>
                                <m:t>𝒆</m:t>
                              </m:r>
                            </m:e>
                            <m:sub>
                              <m:r>
                                <a:rPr lang="en-US" b="1" i="1">
                                  <a:solidFill>
                                    <a:schemeClr val="accent6">
                                      <a:lumMod val="75000"/>
                                    </a:schemeClr>
                                  </a:solidFill>
                                  <a:latin typeface="Cambria Math" panose="02040503050406030204" pitchFamily="18" charset="0"/>
                                </a:rPr>
                                <m:t>𝟎</m:t>
                              </m:r>
                              <m:r>
                                <a:rPr lang="en-US" b="1" i="1" smtClean="0">
                                  <a:solidFill>
                                    <a:schemeClr val="accent6">
                                      <a:lumMod val="75000"/>
                                    </a:schemeClr>
                                  </a:solidFill>
                                  <a:latin typeface="Cambria Math" panose="02040503050406030204" pitchFamily="18" charset="0"/>
                                </a:rPr>
                                <m:t>𝒋</m:t>
                              </m:r>
                            </m:sub>
                          </m:sSub>
                        </m:sub>
                      </m:sSub>
                    </m:oMath>
                  </m:oMathPara>
                </a14:m>
                <a:endParaRPr lang="en-US" b="1" dirty="0">
                  <a:solidFill>
                    <a:schemeClr val="accent6">
                      <a:lumMod val="75000"/>
                    </a:schemeClr>
                  </a:solidFill>
                </a:endParaRPr>
              </a:p>
            </p:txBody>
          </p:sp>
        </mc:Choice>
        <mc:Fallback xmlns="">
          <p:sp>
            <p:nvSpPr>
              <p:cNvPr id="9" name="Rectangle 8">
                <a:extLst>
                  <a:ext uri="{FF2B5EF4-FFF2-40B4-BE49-F238E27FC236}">
                    <a16:creationId xmlns:a16="http://schemas.microsoft.com/office/drawing/2014/main" id="{CF0FD47B-57D1-8D47-A389-881D9C120FD8}"/>
                  </a:ext>
                </a:extLst>
              </p:cNvPr>
              <p:cNvSpPr>
                <a:spLocks noRot="1" noChangeAspect="1" noMove="1" noResize="1" noEditPoints="1" noAdjustHandles="1" noChangeArrowheads="1" noChangeShapeType="1" noTextEdit="1"/>
              </p:cNvSpPr>
              <p:nvPr/>
            </p:nvSpPr>
            <p:spPr>
              <a:xfrm>
                <a:off x="628650" y="2112807"/>
                <a:ext cx="741357" cy="435953"/>
              </a:xfrm>
              <a:prstGeom prst="rect">
                <a:avLst/>
              </a:prstGeom>
              <a:blipFill>
                <a:blip r:embed="rId5"/>
                <a:stretch>
                  <a:fillRect/>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5146B10A-0D40-2245-B168-0EB2234AB494}"/>
              </a:ext>
            </a:extLst>
          </p:cNvPr>
          <p:cNvCxnSpPr/>
          <p:nvPr/>
        </p:nvCxnSpPr>
        <p:spPr>
          <a:xfrm>
            <a:off x="999328" y="2548760"/>
            <a:ext cx="668107" cy="101471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6464A885-F1E8-5C4B-BB03-018DF0A86D05}"/>
                  </a:ext>
                </a:extLst>
              </p:cNvPr>
              <p:cNvSpPr/>
              <p:nvPr/>
            </p:nvSpPr>
            <p:spPr>
              <a:xfrm>
                <a:off x="764488" y="5301734"/>
                <a:ext cx="5052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2">
                                  <a:lumMod val="75000"/>
                                </a:schemeClr>
                              </a:solidFill>
                              <a:latin typeface="Cambria Math" panose="02040503050406030204" pitchFamily="18" charset="0"/>
                            </a:rPr>
                          </m:ctrlPr>
                        </m:sSubPr>
                        <m:e>
                          <m:r>
                            <a:rPr lang="en-US" b="1" i="1">
                              <a:solidFill>
                                <a:schemeClr val="accent2">
                                  <a:lumMod val="75000"/>
                                </a:schemeClr>
                              </a:solidFill>
                              <a:latin typeface="Cambria Math" panose="02040503050406030204" pitchFamily="18" charset="0"/>
                              <a:ea typeface="Cambria Math" panose="02040503050406030204" pitchFamily="18" charset="0"/>
                            </a:rPr>
                            <m:t>𝜷</m:t>
                          </m:r>
                        </m:e>
                        <m:sub>
                          <m:r>
                            <a:rPr lang="en-US" b="1" i="1">
                              <a:solidFill>
                                <a:schemeClr val="accent2">
                                  <a:lumMod val="75000"/>
                                </a:schemeClr>
                              </a:solidFill>
                              <a:latin typeface="Cambria Math" panose="02040503050406030204" pitchFamily="18" charset="0"/>
                            </a:rPr>
                            <m:t>𝟎</m:t>
                          </m:r>
                        </m:sub>
                      </m:sSub>
                    </m:oMath>
                  </m:oMathPara>
                </a14:m>
                <a:endParaRPr lang="en-US" b="1" dirty="0">
                  <a:solidFill>
                    <a:schemeClr val="accent2">
                      <a:lumMod val="75000"/>
                    </a:schemeClr>
                  </a:solidFill>
                </a:endParaRPr>
              </a:p>
            </p:txBody>
          </p:sp>
        </mc:Choice>
        <mc:Fallback xmlns="">
          <p:sp>
            <p:nvSpPr>
              <p:cNvPr id="12" name="Rectangle 11">
                <a:extLst>
                  <a:ext uri="{FF2B5EF4-FFF2-40B4-BE49-F238E27FC236}">
                    <a16:creationId xmlns:a16="http://schemas.microsoft.com/office/drawing/2014/main" id="{6464A885-F1E8-5C4B-BB03-018DF0A86D05}"/>
                  </a:ext>
                </a:extLst>
              </p:cNvPr>
              <p:cNvSpPr>
                <a:spLocks noRot="1" noChangeAspect="1" noMove="1" noResize="1" noEditPoints="1" noAdjustHandles="1" noChangeArrowheads="1" noChangeShapeType="1" noTextEdit="1"/>
              </p:cNvSpPr>
              <p:nvPr/>
            </p:nvSpPr>
            <p:spPr>
              <a:xfrm>
                <a:off x="764488" y="5301734"/>
                <a:ext cx="505202" cy="369332"/>
              </a:xfrm>
              <a:prstGeom prst="rect">
                <a:avLst/>
              </a:prstGeom>
              <a:blipFill>
                <a:blip r:embed="rId6"/>
                <a:stretch>
                  <a:fillRect b="-9677"/>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35D2B43B-C89F-AA48-B496-E37800D71497}"/>
              </a:ext>
            </a:extLst>
          </p:cNvPr>
          <p:cNvCxnSpPr>
            <a:cxnSpLocks/>
            <a:stCxn id="12" idx="0"/>
          </p:cNvCxnSpPr>
          <p:nvPr/>
        </p:nvCxnSpPr>
        <p:spPr>
          <a:xfrm flipV="1">
            <a:off x="1017089" y="4335314"/>
            <a:ext cx="798264" cy="96642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DD5BAFAB-A387-824C-9F46-C116FAEB4F6E}"/>
                  </a:ext>
                </a:extLst>
              </p:cNvPr>
              <p:cNvSpPr/>
              <p:nvPr/>
            </p:nvSpPr>
            <p:spPr>
              <a:xfrm>
                <a:off x="2878923" y="2068201"/>
                <a:ext cx="562911" cy="3956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5">
                                  <a:lumMod val="75000"/>
                                </a:schemeClr>
                              </a:solidFill>
                              <a:latin typeface="Cambria Math" panose="02040503050406030204" pitchFamily="18" charset="0"/>
                            </a:rPr>
                          </m:ctrlPr>
                        </m:sSubPr>
                        <m:e>
                          <m:r>
                            <a:rPr lang="en-US" b="1" i="1">
                              <a:solidFill>
                                <a:schemeClr val="accent5">
                                  <a:lumMod val="75000"/>
                                </a:schemeClr>
                              </a:solidFill>
                              <a:latin typeface="Cambria Math" panose="02040503050406030204" pitchFamily="18" charset="0"/>
                            </a:rPr>
                            <m:t>𝒖</m:t>
                          </m:r>
                        </m:e>
                        <m:sub>
                          <m:r>
                            <a:rPr lang="en-US" b="1" i="1">
                              <a:solidFill>
                                <a:schemeClr val="accent5">
                                  <a:lumMod val="75000"/>
                                </a:schemeClr>
                              </a:solidFill>
                              <a:latin typeface="Cambria Math" panose="02040503050406030204" pitchFamily="18" charset="0"/>
                            </a:rPr>
                            <m:t>𝟎</m:t>
                          </m:r>
                          <m:r>
                            <a:rPr lang="en-US" b="1" i="1">
                              <a:solidFill>
                                <a:schemeClr val="accent5">
                                  <a:lumMod val="75000"/>
                                </a:schemeClr>
                              </a:solidFill>
                              <a:latin typeface="Cambria Math" panose="02040503050406030204" pitchFamily="18" charset="0"/>
                            </a:rPr>
                            <m:t>𝒋</m:t>
                          </m:r>
                        </m:sub>
                      </m:sSub>
                    </m:oMath>
                  </m:oMathPara>
                </a14:m>
                <a:endParaRPr lang="en-US" b="1" dirty="0">
                  <a:solidFill>
                    <a:schemeClr val="accent5">
                      <a:lumMod val="75000"/>
                    </a:schemeClr>
                  </a:solidFill>
                </a:endParaRPr>
              </a:p>
            </p:txBody>
          </p:sp>
        </mc:Choice>
        <mc:Fallback xmlns="">
          <p:sp>
            <p:nvSpPr>
              <p:cNvPr id="17" name="Rectangle 16">
                <a:extLst>
                  <a:ext uri="{FF2B5EF4-FFF2-40B4-BE49-F238E27FC236}">
                    <a16:creationId xmlns:a16="http://schemas.microsoft.com/office/drawing/2014/main" id="{DD5BAFAB-A387-824C-9F46-C116FAEB4F6E}"/>
                  </a:ext>
                </a:extLst>
              </p:cNvPr>
              <p:cNvSpPr>
                <a:spLocks noRot="1" noChangeAspect="1" noMove="1" noResize="1" noEditPoints="1" noAdjustHandles="1" noChangeArrowheads="1" noChangeShapeType="1" noTextEdit="1"/>
              </p:cNvSpPr>
              <p:nvPr/>
            </p:nvSpPr>
            <p:spPr>
              <a:xfrm>
                <a:off x="2878923" y="2068201"/>
                <a:ext cx="562911" cy="395621"/>
              </a:xfrm>
              <a:prstGeom prst="rect">
                <a:avLst/>
              </a:prstGeom>
              <a:blipFill>
                <a:blip r:embed="rId7"/>
                <a:stretch>
                  <a:fillRect b="-6250"/>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6F19684-B3F2-5547-9A39-643422092E0A}"/>
              </a:ext>
            </a:extLst>
          </p:cNvPr>
          <p:cNvCxnSpPr/>
          <p:nvPr/>
        </p:nvCxnSpPr>
        <p:spPr>
          <a:xfrm flipH="1">
            <a:off x="2823882" y="2463822"/>
            <a:ext cx="363071" cy="1646736"/>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E43F4CF8-BEEA-D241-ADCC-88C56906A248}"/>
                  </a:ext>
                </a:extLst>
              </p:cNvPr>
              <p:cNvSpPr/>
              <p:nvPr/>
            </p:nvSpPr>
            <p:spPr>
              <a:xfrm>
                <a:off x="5048296" y="1469141"/>
                <a:ext cx="602986" cy="3956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3">
                                  <a:lumMod val="75000"/>
                                </a:schemeClr>
                              </a:solidFill>
                              <a:latin typeface="Cambria Math" panose="02040503050406030204" pitchFamily="18" charset="0"/>
                            </a:rPr>
                          </m:ctrlPr>
                        </m:sSubPr>
                        <m:e>
                          <m:r>
                            <a:rPr lang="en-US" b="1" i="1">
                              <a:solidFill>
                                <a:schemeClr val="accent3">
                                  <a:lumMod val="75000"/>
                                </a:schemeClr>
                              </a:solidFill>
                              <a:latin typeface="Cambria Math" panose="02040503050406030204" pitchFamily="18" charset="0"/>
                            </a:rPr>
                            <m:t>𝒆</m:t>
                          </m:r>
                        </m:e>
                        <m:sub>
                          <m:r>
                            <a:rPr lang="en-US" b="1" i="1">
                              <a:solidFill>
                                <a:schemeClr val="accent3">
                                  <a:lumMod val="75000"/>
                                </a:schemeClr>
                              </a:solidFill>
                              <a:latin typeface="Cambria Math" panose="02040503050406030204" pitchFamily="18" charset="0"/>
                            </a:rPr>
                            <m:t>𝟎</m:t>
                          </m:r>
                          <m:r>
                            <a:rPr lang="en-US" b="1" i="1">
                              <a:solidFill>
                                <a:schemeClr val="accent3">
                                  <a:lumMod val="75000"/>
                                </a:schemeClr>
                              </a:solidFill>
                              <a:latin typeface="Cambria Math" panose="02040503050406030204" pitchFamily="18" charset="0"/>
                            </a:rPr>
                            <m:t>𝒊𝒋</m:t>
                          </m:r>
                        </m:sub>
                      </m:sSub>
                    </m:oMath>
                  </m:oMathPara>
                </a14:m>
                <a:endParaRPr lang="en-US" b="1" dirty="0">
                  <a:solidFill>
                    <a:schemeClr val="accent3">
                      <a:lumMod val="75000"/>
                    </a:schemeClr>
                  </a:solidFill>
                </a:endParaRPr>
              </a:p>
            </p:txBody>
          </p:sp>
        </mc:Choice>
        <mc:Fallback xmlns="">
          <p:sp>
            <p:nvSpPr>
              <p:cNvPr id="20" name="Rectangle 19">
                <a:extLst>
                  <a:ext uri="{FF2B5EF4-FFF2-40B4-BE49-F238E27FC236}">
                    <a16:creationId xmlns:a16="http://schemas.microsoft.com/office/drawing/2014/main" id="{E43F4CF8-BEEA-D241-ADCC-88C56906A248}"/>
                  </a:ext>
                </a:extLst>
              </p:cNvPr>
              <p:cNvSpPr>
                <a:spLocks noRot="1" noChangeAspect="1" noMove="1" noResize="1" noEditPoints="1" noAdjustHandles="1" noChangeArrowheads="1" noChangeShapeType="1" noTextEdit="1"/>
              </p:cNvSpPr>
              <p:nvPr/>
            </p:nvSpPr>
            <p:spPr>
              <a:xfrm>
                <a:off x="5048296" y="1469141"/>
                <a:ext cx="602986" cy="395621"/>
              </a:xfrm>
              <a:prstGeom prst="rect">
                <a:avLst/>
              </a:prstGeom>
              <a:blipFill>
                <a:blip r:embed="rId8"/>
                <a:stretch>
                  <a:fillRect b="-6250"/>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51C12A8C-BA4F-1248-8817-3BEF27A00493}"/>
              </a:ext>
            </a:extLst>
          </p:cNvPr>
          <p:cNvCxnSpPr>
            <a:cxnSpLocks/>
          </p:cNvCxnSpPr>
          <p:nvPr/>
        </p:nvCxnSpPr>
        <p:spPr>
          <a:xfrm flipH="1">
            <a:off x="4693024" y="1776918"/>
            <a:ext cx="656765" cy="1692423"/>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DB9ACE2-A00B-2A43-BDBE-94373920058A}"/>
              </a:ext>
            </a:extLst>
          </p:cNvPr>
          <p:cNvCxnSpPr/>
          <p:nvPr/>
        </p:nvCxnSpPr>
        <p:spPr>
          <a:xfrm flipV="1">
            <a:off x="6965576" y="5082988"/>
            <a:ext cx="430306" cy="850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46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7" grpId="0"/>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F5FF-E6A9-EC48-9284-BDC7FC21D5F0}"/>
              </a:ext>
            </a:extLst>
          </p:cNvPr>
          <p:cNvSpPr>
            <a:spLocks noGrp="1"/>
          </p:cNvSpPr>
          <p:nvPr>
            <p:ph type="title"/>
          </p:nvPr>
        </p:nvSpPr>
        <p:spPr/>
        <p:txBody>
          <a:bodyPr/>
          <a:lstStyle/>
          <a:p>
            <a:r>
              <a:rPr lang="en-US" dirty="0"/>
              <a:t>Random intercepts &amp; slopes</a:t>
            </a:r>
          </a:p>
        </p:txBody>
      </p:sp>
      <p:grpSp>
        <p:nvGrpSpPr>
          <p:cNvPr id="20" name="Group 19">
            <a:extLst>
              <a:ext uri="{FF2B5EF4-FFF2-40B4-BE49-F238E27FC236}">
                <a16:creationId xmlns:a16="http://schemas.microsoft.com/office/drawing/2014/main" id="{D12007E0-E596-8240-8B0F-E2C91E3B78B2}"/>
              </a:ext>
            </a:extLst>
          </p:cNvPr>
          <p:cNvGrpSpPr/>
          <p:nvPr/>
        </p:nvGrpSpPr>
        <p:grpSpPr>
          <a:xfrm>
            <a:off x="628650" y="2921876"/>
            <a:ext cx="1841281" cy="2312276"/>
            <a:chOff x="628650" y="2921876"/>
            <a:chExt cx="1841281" cy="2312276"/>
          </a:xfrm>
        </p:grpSpPr>
        <p:cxnSp>
          <p:nvCxnSpPr>
            <p:cNvPr id="5" name="Straight Connector 4">
              <a:extLst>
                <a:ext uri="{FF2B5EF4-FFF2-40B4-BE49-F238E27FC236}">
                  <a16:creationId xmlns:a16="http://schemas.microsoft.com/office/drawing/2014/main" id="{C29EA649-333E-E94F-9953-90D31C8F1720}"/>
                </a:ext>
              </a:extLst>
            </p:cNvPr>
            <p:cNvCxnSpPr/>
            <p:nvPr/>
          </p:nvCxnSpPr>
          <p:spPr>
            <a:xfrm>
              <a:off x="628650" y="2921876"/>
              <a:ext cx="0" cy="2312276"/>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4B5C529-E447-434A-8188-2A5694AD7DDC}"/>
                </a:ext>
              </a:extLst>
            </p:cNvPr>
            <p:cNvCxnSpPr>
              <a:cxnSpLocks/>
            </p:cNvCxnSpPr>
            <p:nvPr/>
          </p:nvCxnSpPr>
          <p:spPr>
            <a:xfrm>
              <a:off x="628650" y="5234152"/>
              <a:ext cx="1841281"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1D72A7F-DB27-A549-8DBD-2C8B6EF0F312}"/>
                </a:ext>
              </a:extLst>
            </p:cNvPr>
            <p:cNvCxnSpPr/>
            <p:nvPr/>
          </p:nvCxnSpPr>
          <p:spPr>
            <a:xfrm flipV="1">
              <a:off x="628650" y="3405352"/>
              <a:ext cx="1799240" cy="840828"/>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1B9174CD-34E0-9E48-BB62-3DE4B4F751B1}"/>
              </a:ext>
            </a:extLst>
          </p:cNvPr>
          <p:cNvGrpSpPr/>
          <p:nvPr/>
        </p:nvGrpSpPr>
        <p:grpSpPr>
          <a:xfrm>
            <a:off x="3501250" y="2919454"/>
            <a:ext cx="1853771" cy="2312276"/>
            <a:chOff x="616160" y="2921876"/>
            <a:chExt cx="1853771" cy="2312276"/>
          </a:xfrm>
        </p:grpSpPr>
        <p:cxnSp>
          <p:nvCxnSpPr>
            <p:cNvPr id="22" name="Straight Connector 21">
              <a:extLst>
                <a:ext uri="{FF2B5EF4-FFF2-40B4-BE49-F238E27FC236}">
                  <a16:creationId xmlns:a16="http://schemas.microsoft.com/office/drawing/2014/main" id="{42EFC6A7-DADE-A849-B100-7FAE887685CB}"/>
                </a:ext>
              </a:extLst>
            </p:cNvPr>
            <p:cNvCxnSpPr/>
            <p:nvPr/>
          </p:nvCxnSpPr>
          <p:spPr>
            <a:xfrm>
              <a:off x="628650" y="2921876"/>
              <a:ext cx="0" cy="2312276"/>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7F57FFF7-A23A-D648-B6E6-767B6101FE3D}"/>
                </a:ext>
              </a:extLst>
            </p:cNvPr>
            <p:cNvCxnSpPr>
              <a:cxnSpLocks/>
            </p:cNvCxnSpPr>
            <p:nvPr/>
          </p:nvCxnSpPr>
          <p:spPr>
            <a:xfrm>
              <a:off x="628650" y="5234152"/>
              <a:ext cx="1841281"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B47FD21-8668-0242-B972-A6C6042F34AF}"/>
                </a:ext>
              </a:extLst>
            </p:cNvPr>
            <p:cNvCxnSpPr/>
            <p:nvPr/>
          </p:nvCxnSpPr>
          <p:spPr>
            <a:xfrm flipV="1">
              <a:off x="628650" y="3405352"/>
              <a:ext cx="1799240" cy="840828"/>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5821392E-B31E-A144-A97C-E61BAAB031E5}"/>
                </a:ext>
              </a:extLst>
            </p:cNvPr>
            <p:cNvCxnSpPr/>
            <p:nvPr/>
          </p:nvCxnSpPr>
          <p:spPr>
            <a:xfrm flipV="1">
              <a:off x="628649" y="3049889"/>
              <a:ext cx="1799240" cy="840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215E06-C829-A84D-8CE2-1B8317C62378}"/>
                </a:ext>
              </a:extLst>
            </p:cNvPr>
            <p:cNvCxnSpPr/>
            <p:nvPr/>
          </p:nvCxnSpPr>
          <p:spPr>
            <a:xfrm flipV="1">
              <a:off x="628648" y="3227621"/>
              <a:ext cx="1799240" cy="840828"/>
            </a:xfrm>
            <a:prstGeom prst="line">
              <a:avLst/>
            </a:prstGeom>
            <a:ln>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581A25C5-822D-4F46-BD04-4466164F143F}"/>
                </a:ext>
              </a:extLst>
            </p:cNvPr>
            <p:cNvCxnSpPr/>
            <p:nvPr/>
          </p:nvCxnSpPr>
          <p:spPr>
            <a:xfrm flipV="1">
              <a:off x="622405" y="3583083"/>
              <a:ext cx="1799240" cy="840828"/>
            </a:xfrm>
            <a:prstGeom prst="line">
              <a:avLst/>
            </a:prstGeom>
            <a:ln>
              <a:solidFill>
                <a:schemeClr val="accent3">
                  <a:lumMod val="75000"/>
                </a:schemeClr>
              </a:solidFill>
            </a:ln>
          </p:spPr>
          <p:style>
            <a:lnRef idx="1">
              <a:schemeClr val="accent3"/>
            </a:lnRef>
            <a:fillRef idx="0">
              <a:schemeClr val="accent3"/>
            </a:fillRef>
            <a:effectRef idx="0">
              <a:schemeClr val="accent3"/>
            </a:effectRef>
            <a:fontRef idx="minor">
              <a:schemeClr val="tx1"/>
            </a:fontRef>
          </p:style>
        </p:cxnSp>
        <p:cxnSp>
          <p:nvCxnSpPr>
            <p:cNvPr id="28" name="Straight Connector 27">
              <a:extLst>
                <a:ext uri="{FF2B5EF4-FFF2-40B4-BE49-F238E27FC236}">
                  <a16:creationId xmlns:a16="http://schemas.microsoft.com/office/drawing/2014/main" id="{80C66852-60F8-E344-9479-BC9E05B62DFF}"/>
                </a:ext>
              </a:extLst>
            </p:cNvPr>
            <p:cNvCxnSpPr/>
            <p:nvPr/>
          </p:nvCxnSpPr>
          <p:spPr>
            <a:xfrm flipV="1">
              <a:off x="616160" y="3776048"/>
              <a:ext cx="1799240" cy="840828"/>
            </a:xfrm>
            <a:prstGeom prst="line">
              <a:avLst/>
            </a:prstGeom>
            <a:ln>
              <a:solidFill>
                <a:schemeClr val="accent5">
                  <a:lumMod val="75000"/>
                </a:schemeClr>
              </a:solidFill>
            </a:ln>
          </p:spPr>
          <p:style>
            <a:lnRef idx="1">
              <a:schemeClr val="accent5"/>
            </a:lnRef>
            <a:fillRef idx="0">
              <a:schemeClr val="accent5"/>
            </a:fillRef>
            <a:effectRef idx="0">
              <a:schemeClr val="accent5"/>
            </a:effectRef>
            <a:fontRef idx="minor">
              <a:schemeClr val="tx1"/>
            </a:fontRef>
          </p:style>
        </p:cxnSp>
        <p:cxnSp>
          <p:nvCxnSpPr>
            <p:cNvPr id="29" name="Straight Connector 28">
              <a:extLst>
                <a:ext uri="{FF2B5EF4-FFF2-40B4-BE49-F238E27FC236}">
                  <a16:creationId xmlns:a16="http://schemas.microsoft.com/office/drawing/2014/main" id="{133F200D-9C14-F943-9F20-17F8093F4696}"/>
                </a:ext>
              </a:extLst>
            </p:cNvPr>
            <p:cNvCxnSpPr/>
            <p:nvPr/>
          </p:nvCxnSpPr>
          <p:spPr>
            <a:xfrm flipV="1">
              <a:off x="616160" y="3988204"/>
              <a:ext cx="1799240" cy="840828"/>
            </a:xfrm>
            <a:prstGeom prst="line">
              <a:avLst/>
            </a:prstGeom>
            <a:ln>
              <a:solidFill>
                <a:schemeClr val="accent6">
                  <a:lumMod val="75000"/>
                </a:schemeClr>
              </a:solidFill>
            </a:ln>
          </p:spPr>
          <p:style>
            <a:lnRef idx="2">
              <a:schemeClr val="accent3"/>
            </a:lnRef>
            <a:fillRef idx="0">
              <a:schemeClr val="accent3"/>
            </a:fillRef>
            <a:effectRef idx="1">
              <a:schemeClr val="accent3"/>
            </a:effectRef>
            <a:fontRef idx="minor">
              <a:schemeClr val="tx1"/>
            </a:fontRef>
          </p:style>
        </p:cxnSp>
      </p:grpSp>
      <p:grpSp>
        <p:nvGrpSpPr>
          <p:cNvPr id="30" name="Group 29">
            <a:extLst>
              <a:ext uri="{FF2B5EF4-FFF2-40B4-BE49-F238E27FC236}">
                <a16:creationId xmlns:a16="http://schemas.microsoft.com/office/drawing/2014/main" id="{33E1B43F-E755-F146-8049-5D2119AF0CE9}"/>
              </a:ext>
            </a:extLst>
          </p:cNvPr>
          <p:cNvGrpSpPr/>
          <p:nvPr/>
        </p:nvGrpSpPr>
        <p:grpSpPr>
          <a:xfrm>
            <a:off x="6398830" y="2707298"/>
            <a:ext cx="1853771" cy="2524432"/>
            <a:chOff x="616160" y="2709720"/>
            <a:chExt cx="1853771" cy="2524432"/>
          </a:xfrm>
        </p:grpSpPr>
        <p:cxnSp>
          <p:nvCxnSpPr>
            <p:cNvPr id="31" name="Straight Connector 30">
              <a:extLst>
                <a:ext uri="{FF2B5EF4-FFF2-40B4-BE49-F238E27FC236}">
                  <a16:creationId xmlns:a16="http://schemas.microsoft.com/office/drawing/2014/main" id="{6B8A2831-8F1C-B148-9CB1-732F63C8A3A1}"/>
                </a:ext>
              </a:extLst>
            </p:cNvPr>
            <p:cNvCxnSpPr/>
            <p:nvPr/>
          </p:nvCxnSpPr>
          <p:spPr>
            <a:xfrm>
              <a:off x="628650" y="2921876"/>
              <a:ext cx="0" cy="2312276"/>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FDE6A1E-B44B-AB40-A239-DD3B6D4DA62E}"/>
                </a:ext>
              </a:extLst>
            </p:cNvPr>
            <p:cNvCxnSpPr>
              <a:cxnSpLocks/>
            </p:cNvCxnSpPr>
            <p:nvPr/>
          </p:nvCxnSpPr>
          <p:spPr>
            <a:xfrm>
              <a:off x="628650" y="5234152"/>
              <a:ext cx="1841281" cy="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F32CAF90-472E-634F-BFCE-D042001A2C08}"/>
                </a:ext>
              </a:extLst>
            </p:cNvPr>
            <p:cNvCxnSpPr/>
            <p:nvPr/>
          </p:nvCxnSpPr>
          <p:spPr>
            <a:xfrm flipV="1">
              <a:off x="628650" y="3405352"/>
              <a:ext cx="1799240" cy="840828"/>
            </a:xfrm>
            <a:prstGeom prst="line">
              <a:avLst/>
            </a:prstGeom>
            <a:ln w="2857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BAE0955A-DB88-B74B-9E93-49D4538FD20D}"/>
                </a:ext>
              </a:extLst>
            </p:cNvPr>
            <p:cNvCxnSpPr>
              <a:cxnSpLocks/>
            </p:cNvCxnSpPr>
            <p:nvPr/>
          </p:nvCxnSpPr>
          <p:spPr>
            <a:xfrm flipV="1">
              <a:off x="628649" y="2709720"/>
              <a:ext cx="1187660" cy="11809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47E64EE-C48F-2A46-918A-C6BC0D04B8B4}"/>
                </a:ext>
              </a:extLst>
            </p:cNvPr>
            <p:cNvCxnSpPr>
              <a:cxnSpLocks/>
            </p:cNvCxnSpPr>
            <p:nvPr/>
          </p:nvCxnSpPr>
          <p:spPr>
            <a:xfrm flipV="1">
              <a:off x="628648" y="3365230"/>
              <a:ext cx="1786749" cy="703219"/>
            </a:xfrm>
            <a:prstGeom prst="line">
              <a:avLst/>
            </a:prstGeom>
            <a:ln>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0742D7F7-CB56-FC44-8AA1-55CEC762C012}"/>
                </a:ext>
              </a:extLst>
            </p:cNvPr>
            <p:cNvCxnSpPr>
              <a:cxnSpLocks/>
            </p:cNvCxnSpPr>
            <p:nvPr/>
          </p:nvCxnSpPr>
          <p:spPr>
            <a:xfrm flipV="1">
              <a:off x="622405" y="2734610"/>
              <a:ext cx="1666870" cy="1689303"/>
            </a:xfrm>
            <a:prstGeom prst="line">
              <a:avLst/>
            </a:prstGeom>
            <a:ln>
              <a:solidFill>
                <a:schemeClr val="accent3">
                  <a:lumMod val="75000"/>
                </a:schemeClr>
              </a:solidFill>
            </a:ln>
          </p:spPr>
          <p:style>
            <a:lnRef idx="1">
              <a:schemeClr val="accent3"/>
            </a:lnRef>
            <a:fillRef idx="0">
              <a:schemeClr val="accent3"/>
            </a:fillRef>
            <a:effectRef idx="0">
              <a:schemeClr val="accent3"/>
            </a:effectRef>
            <a:fontRef idx="minor">
              <a:schemeClr val="tx1"/>
            </a:fontRef>
          </p:style>
        </p:cxnSp>
        <p:cxnSp>
          <p:nvCxnSpPr>
            <p:cNvPr id="37" name="Straight Connector 36">
              <a:extLst>
                <a:ext uri="{FF2B5EF4-FFF2-40B4-BE49-F238E27FC236}">
                  <a16:creationId xmlns:a16="http://schemas.microsoft.com/office/drawing/2014/main" id="{1474384C-C07E-0A4A-9AA8-396F4A1CFC80}"/>
                </a:ext>
              </a:extLst>
            </p:cNvPr>
            <p:cNvCxnSpPr>
              <a:cxnSpLocks/>
            </p:cNvCxnSpPr>
            <p:nvPr/>
          </p:nvCxnSpPr>
          <p:spPr>
            <a:xfrm>
              <a:off x="616160" y="4616876"/>
              <a:ext cx="1774259" cy="399422"/>
            </a:xfrm>
            <a:prstGeom prst="line">
              <a:avLst/>
            </a:prstGeom>
            <a:ln>
              <a:solidFill>
                <a:schemeClr val="accent5">
                  <a:lumMod val="75000"/>
                </a:schemeClr>
              </a:solidFill>
            </a:ln>
          </p:spPr>
          <p:style>
            <a:lnRef idx="1">
              <a:schemeClr val="accent5"/>
            </a:lnRef>
            <a:fillRef idx="0">
              <a:schemeClr val="accent5"/>
            </a:fillRef>
            <a:effectRef idx="0">
              <a:schemeClr val="accent5"/>
            </a:effectRef>
            <a:fontRef idx="minor">
              <a:schemeClr val="tx1"/>
            </a:fontRef>
          </p:style>
        </p:cxnSp>
        <p:cxnSp>
          <p:nvCxnSpPr>
            <p:cNvPr id="38" name="Straight Connector 37">
              <a:extLst>
                <a:ext uri="{FF2B5EF4-FFF2-40B4-BE49-F238E27FC236}">
                  <a16:creationId xmlns:a16="http://schemas.microsoft.com/office/drawing/2014/main" id="{D5D4DB22-826A-6647-8F3B-BFB6CD229A33}"/>
                </a:ext>
              </a:extLst>
            </p:cNvPr>
            <p:cNvCxnSpPr>
              <a:cxnSpLocks/>
            </p:cNvCxnSpPr>
            <p:nvPr/>
          </p:nvCxnSpPr>
          <p:spPr>
            <a:xfrm flipV="1">
              <a:off x="616160" y="4319752"/>
              <a:ext cx="1811730" cy="509280"/>
            </a:xfrm>
            <a:prstGeom prst="line">
              <a:avLst/>
            </a:prstGeom>
            <a:ln>
              <a:solidFill>
                <a:schemeClr val="accent6">
                  <a:lumMod val="75000"/>
                </a:schemeClr>
              </a:solidFill>
            </a:ln>
          </p:spPr>
          <p:style>
            <a:lnRef idx="2">
              <a:schemeClr val="accent3"/>
            </a:lnRef>
            <a:fillRef idx="0">
              <a:schemeClr val="accent3"/>
            </a:fillRef>
            <a:effectRef idx="1">
              <a:schemeClr val="accent3"/>
            </a:effectRef>
            <a:fontRef idx="minor">
              <a:schemeClr val="tx1"/>
            </a:fontRef>
          </p:style>
        </p:cxnSp>
      </p:gr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44F22A2F-D1FA-EC4C-8ACF-F6118CFB94BF}"/>
                  </a:ext>
                </a:extLst>
              </p:cNvPr>
              <p:cNvSpPr/>
              <p:nvPr/>
            </p:nvSpPr>
            <p:spPr>
              <a:xfrm>
                <a:off x="3148966" y="4033617"/>
                <a:ext cx="4696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sub>
                      </m:sSub>
                    </m:oMath>
                  </m:oMathPara>
                </a14:m>
                <a:endParaRPr lang="en-US" dirty="0"/>
              </a:p>
            </p:txBody>
          </p:sp>
        </mc:Choice>
        <mc:Fallback xmlns="">
          <p:sp>
            <p:nvSpPr>
              <p:cNvPr id="46" name="Rectangle 45">
                <a:extLst>
                  <a:ext uri="{FF2B5EF4-FFF2-40B4-BE49-F238E27FC236}">
                    <a16:creationId xmlns:a16="http://schemas.microsoft.com/office/drawing/2014/main" id="{44F22A2F-D1FA-EC4C-8ACF-F6118CFB94BF}"/>
                  </a:ext>
                </a:extLst>
              </p:cNvPr>
              <p:cNvSpPr>
                <a:spLocks noRot="1" noChangeAspect="1" noMove="1" noResize="1" noEditPoints="1" noAdjustHandles="1" noChangeArrowheads="1" noChangeShapeType="1" noTextEdit="1"/>
              </p:cNvSpPr>
              <p:nvPr/>
            </p:nvSpPr>
            <p:spPr>
              <a:xfrm>
                <a:off x="3148966" y="4033617"/>
                <a:ext cx="469680" cy="369332"/>
              </a:xfrm>
              <a:prstGeom prst="rect">
                <a:avLst/>
              </a:prstGeom>
              <a:blipFill>
                <a:blip r:embed="rId3"/>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FB374E1D-1E16-274B-AABA-380B69B8524A}"/>
                  </a:ext>
                </a:extLst>
              </p:cNvPr>
              <p:cNvSpPr/>
              <p:nvPr/>
            </p:nvSpPr>
            <p:spPr>
              <a:xfrm>
                <a:off x="3484189" y="3316153"/>
                <a:ext cx="562270"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𝑢</m:t>
                          </m:r>
                        </m:e>
                        <m:sub>
                          <m:r>
                            <a:rPr lang="en-US" i="1">
                              <a:solidFill>
                                <a:schemeClr val="accent1"/>
                              </a:solidFill>
                              <a:latin typeface="Cambria Math" panose="02040503050406030204" pitchFamily="18" charset="0"/>
                            </a:rPr>
                            <m:t>0</m:t>
                          </m:r>
                          <m:r>
                            <a:rPr lang="en-US" i="1">
                              <a:solidFill>
                                <a:schemeClr val="accent1"/>
                              </a:solidFill>
                              <a:latin typeface="Cambria Math" panose="02040503050406030204" pitchFamily="18" charset="0"/>
                            </a:rPr>
                            <m:t>𝑗</m:t>
                          </m:r>
                        </m:sub>
                      </m:sSub>
                    </m:oMath>
                  </m:oMathPara>
                </a14:m>
                <a:endParaRPr lang="en-US" dirty="0">
                  <a:solidFill>
                    <a:schemeClr val="accent1"/>
                  </a:solidFill>
                </a:endParaRPr>
              </a:p>
            </p:txBody>
          </p:sp>
        </mc:Choice>
        <mc:Fallback xmlns="">
          <p:sp>
            <p:nvSpPr>
              <p:cNvPr id="47" name="Rectangle 46">
                <a:extLst>
                  <a:ext uri="{FF2B5EF4-FFF2-40B4-BE49-F238E27FC236}">
                    <a16:creationId xmlns:a16="http://schemas.microsoft.com/office/drawing/2014/main" id="{FB374E1D-1E16-274B-AABA-380B69B8524A}"/>
                  </a:ext>
                </a:extLst>
              </p:cNvPr>
              <p:cNvSpPr>
                <a:spLocks noRot="1" noChangeAspect="1" noMove="1" noResize="1" noEditPoints="1" noAdjustHandles="1" noChangeArrowheads="1" noChangeShapeType="1" noTextEdit="1"/>
              </p:cNvSpPr>
              <p:nvPr/>
            </p:nvSpPr>
            <p:spPr>
              <a:xfrm>
                <a:off x="3484189" y="3316153"/>
                <a:ext cx="562270" cy="391646"/>
              </a:xfrm>
              <a:prstGeom prst="rect">
                <a:avLst/>
              </a:prstGeom>
              <a:blipFill>
                <a:blip r:embed="rId4"/>
                <a:stretch>
                  <a:fillRect b="-6250"/>
                </a:stretch>
              </a:blipFill>
            </p:spPr>
            <p:txBody>
              <a:bodyPr/>
              <a:lstStyle/>
              <a:p>
                <a:r>
                  <a:rPr lang="en-US">
                    <a:noFill/>
                  </a:rPr>
                  <a:t> </a:t>
                </a:r>
              </a:p>
            </p:txBody>
          </p:sp>
        </mc:Fallback>
      </mc:AlternateContent>
      <p:cxnSp>
        <p:nvCxnSpPr>
          <p:cNvPr id="53" name="Straight Arrow Connector 52">
            <a:extLst>
              <a:ext uri="{FF2B5EF4-FFF2-40B4-BE49-F238E27FC236}">
                <a16:creationId xmlns:a16="http://schemas.microsoft.com/office/drawing/2014/main" id="{ECE247F7-A76F-DB46-A12A-A2E9A65FC3AE}"/>
              </a:ext>
            </a:extLst>
          </p:cNvPr>
          <p:cNvCxnSpPr/>
          <p:nvPr/>
        </p:nvCxnSpPr>
        <p:spPr>
          <a:xfrm flipV="1">
            <a:off x="3606552" y="3833242"/>
            <a:ext cx="0" cy="33050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EDF49CCC-61DC-8049-8CA0-AAD651759048}"/>
                  </a:ext>
                </a:extLst>
              </p:cNvPr>
              <p:cNvSpPr/>
              <p:nvPr/>
            </p:nvSpPr>
            <p:spPr>
              <a:xfrm>
                <a:off x="8178174" y="3161648"/>
                <a:ext cx="4643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40" name="Rectangle 39">
                <a:extLst>
                  <a:ext uri="{FF2B5EF4-FFF2-40B4-BE49-F238E27FC236}">
                    <a16:creationId xmlns:a16="http://schemas.microsoft.com/office/drawing/2014/main" id="{EDF49CCC-61DC-8049-8CA0-AAD651759048}"/>
                  </a:ext>
                </a:extLst>
              </p:cNvPr>
              <p:cNvSpPr>
                <a:spLocks noRot="1" noChangeAspect="1" noMove="1" noResize="1" noEditPoints="1" noAdjustHandles="1" noChangeArrowheads="1" noChangeShapeType="1" noTextEdit="1"/>
              </p:cNvSpPr>
              <p:nvPr/>
            </p:nvSpPr>
            <p:spPr>
              <a:xfrm>
                <a:off x="8178174" y="3161648"/>
                <a:ext cx="464358" cy="369332"/>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E95AB112-8312-E145-9824-73A6999DF4CD}"/>
                  </a:ext>
                </a:extLst>
              </p:cNvPr>
              <p:cNvSpPr/>
              <p:nvPr/>
            </p:nvSpPr>
            <p:spPr>
              <a:xfrm>
                <a:off x="154888" y="4033617"/>
                <a:ext cx="4696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sub>
                      </m:sSub>
                    </m:oMath>
                  </m:oMathPara>
                </a14:m>
                <a:endParaRPr lang="en-US" dirty="0"/>
              </a:p>
            </p:txBody>
          </p:sp>
        </mc:Choice>
        <mc:Fallback xmlns="">
          <p:sp>
            <p:nvSpPr>
              <p:cNvPr id="41" name="Rectangle 40">
                <a:extLst>
                  <a:ext uri="{FF2B5EF4-FFF2-40B4-BE49-F238E27FC236}">
                    <a16:creationId xmlns:a16="http://schemas.microsoft.com/office/drawing/2014/main" id="{E95AB112-8312-E145-9824-73A6999DF4CD}"/>
                  </a:ext>
                </a:extLst>
              </p:cNvPr>
              <p:cNvSpPr>
                <a:spLocks noRot="1" noChangeAspect="1" noMove="1" noResize="1" noEditPoints="1" noAdjustHandles="1" noChangeArrowheads="1" noChangeShapeType="1" noTextEdit="1"/>
              </p:cNvSpPr>
              <p:nvPr/>
            </p:nvSpPr>
            <p:spPr>
              <a:xfrm>
                <a:off x="154888" y="4033617"/>
                <a:ext cx="469680" cy="369332"/>
              </a:xfrm>
              <a:prstGeom prst="rect">
                <a:avLst/>
              </a:prstGeom>
              <a:blipFill>
                <a:blip r:embed="rId6"/>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E6BB45C1-B1D0-2142-BE4D-6AC27530F845}"/>
                  </a:ext>
                </a:extLst>
              </p:cNvPr>
              <p:cNvSpPr/>
              <p:nvPr/>
            </p:nvSpPr>
            <p:spPr>
              <a:xfrm>
                <a:off x="2419160" y="3142644"/>
                <a:ext cx="4643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42" name="Rectangle 41">
                <a:extLst>
                  <a:ext uri="{FF2B5EF4-FFF2-40B4-BE49-F238E27FC236}">
                    <a16:creationId xmlns:a16="http://schemas.microsoft.com/office/drawing/2014/main" id="{E6BB45C1-B1D0-2142-BE4D-6AC27530F845}"/>
                  </a:ext>
                </a:extLst>
              </p:cNvPr>
              <p:cNvSpPr>
                <a:spLocks noRot="1" noChangeAspect="1" noMove="1" noResize="1" noEditPoints="1" noAdjustHandles="1" noChangeArrowheads="1" noChangeShapeType="1" noTextEdit="1"/>
              </p:cNvSpPr>
              <p:nvPr/>
            </p:nvSpPr>
            <p:spPr>
              <a:xfrm>
                <a:off x="2419160" y="3142644"/>
                <a:ext cx="464358" cy="369332"/>
              </a:xfrm>
              <a:prstGeom prst="rect">
                <a:avLst/>
              </a:prstGeom>
              <a:blipFill>
                <a:blip r:embed="rId7"/>
                <a:stretch>
                  <a:fillRect b="-9677"/>
                </a:stretch>
              </a:blipFill>
            </p:spPr>
            <p:txBody>
              <a:bodyPr/>
              <a:lstStyle/>
              <a:p>
                <a:r>
                  <a:rPr lang="en-US">
                    <a:noFill/>
                  </a:rPr>
                  <a:t> </a:t>
                </a:r>
              </a:p>
            </p:txBody>
          </p:sp>
        </mc:Fallback>
      </mc:AlternateContent>
    </p:spTree>
    <p:extLst>
      <p:ext uri="{BB962C8B-B14F-4D97-AF65-F5344CB8AC3E}">
        <p14:creationId xmlns:p14="http://schemas.microsoft.com/office/powerpoint/2010/main" val="18351589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7960-F2D7-B54B-A8DC-56DBD7D7552D}"/>
              </a:ext>
            </a:extLst>
          </p:cNvPr>
          <p:cNvSpPr>
            <a:spLocks noGrp="1"/>
          </p:cNvSpPr>
          <p:nvPr>
            <p:ph type="title"/>
          </p:nvPr>
        </p:nvSpPr>
        <p:spPr/>
        <p:txBody>
          <a:bodyPr/>
          <a:lstStyle/>
          <a:p>
            <a:r>
              <a:rPr lang="en-US" dirty="0"/>
              <a:t>Examples of cross-level interaction questions</a:t>
            </a:r>
          </a:p>
        </p:txBody>
      </p:sp>
      <p:sp>
        <p:nvSpPr>
          <p:cNvPr id="3" name="Content Placeholder 2">
            <a:extLst>
              <a:ext uri="{FF2B5EF4-FFF2-40B4-BE49-F238E27FC236}">
                <a16:creationId xmlns:a16="http://schemas.microsoft.com/office/drawing/2014/main" id="{11BA1EE1-C636-1842-B0B2-A329DA93165C}"/>
              </a:ext>
            </a:extLst>
          </p:cNvPr>
          <p:cNvSpPr>
            <a:spLocks noGrp="1"/>
          </p:cNvSpPr>
          <p:nvPr>
            <p:ph idx="1"/>
          </p:nvPr>
        </p:nvSpPr>
        <p:spPr/>
        <p:txBody>
          <a:bodyPr>
            <a:normAutofit/>
          </a:bodyPr>
          <a:lstStyle/>
          <a:p>
            <a:pPr marL="0" indent="0">
              <a:buNone/>
            </a:pPr>
            <a:endParaRPr lang="en-US" dirty="0"/>
          </a:p>
          <a:p>
            <a:pPr marL="0" indent="0">
              <a:buNone/>
            </a:pPr>
            <a:r>
              <a:rPr lang="en-US" dirty="0"/>
              <a:t>Does the relationship between income and pellagra (vitamin B3 deficiency) vary based on village fresh fruit and vegetable availability? </a:t>
            </a:r>
          </a:p>
          <a:p>
            <a:pPr marL="0" indent="0">
              <a:buNone/>
            </a:pPr>
            <a:endParaRPr lang="en-US" dirty="0"/>
          </a:p>
          <a:p>
            <a:pPr marL="0" indent="0">
              <a:buNone/>
            </a:pPr>
            <a:r>
              <a:rPr lang="en-US" dirty="0"/>
              <a:t>Is the relationship between income and mortality different in countries with higher income inequality vs. lower income inequality? </a:t>
            </a:r>
          </a:p>
        </p:txBody>
      </p:sp>
    </p:spTree>
    <p:extLst>
      <p:ext uri="{BB962C8B-B14F-4D97-AF65-F5344CB8AC3E}">
        <p14:creationId xmlns:p14="http://schemas.microsoft.com/office/powerpoint/2010/main" val="20552797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1BD-BD38-3241-B5B8-59B19E71B41D}"/>
              </a:ext>
            </a:extLst>
          </p:cNvPr>
          <p:cNvSpPr>
            <a:spLocks noGrp="1"/>
          </p:cNvSpPr>
          <p:nvPr>
            <p:ph type="title"/>
          </p:nvPr>
        </p:nvSpPr>
        <p:spPr/>
        <p:txBody>
          <a:bodyPr/>
          <a:lstStyle/>
          <a:p>
            <a:r>
              <a:rPr lang="en-US" dirty="0">
                <a:solidFill>
                  <a:schemeClr val="accent1"/>
                </a:solidFill>
              </a:rPr>
              <a:t>Activity: multilevel </a:t>
            </a:r>
          </a:p>
        </p:txBody>
      </p:sp>
      <p:graphicFrame>
        <p:nvGraphicFramePr>
          <p:cNvPr id="4" name="Content Placeholder 3">
            <a:extLst>
              <a:ext uri="{FF2B5EF4-FFF2-40B4-BE49-F238E27FC236}">
                <a16:creationId xmlns:a16="http://schemas.microsoft.com/office/drawing/2014/main" id="{98EF8334-3BA6-E549-886A-53745895FDB8}"/>
              </a:ext>
            </a:extLst>
          </p:cNvPr>
          <p:cNvGraphicFramePr>
            <a:graphicFrameLocks noGrp="1"/>
          </p:cNvGraphicFramePr>
          <p:nvPr>
            <p:ph idx="1"/>
            <p:extLst>
              <p:ext uri="{D42A27DB-BD31-4B8C-83A1-F6EECF244321}">
                <p14:modId xmlns:p14="http://schemas.microsoft.com/office/powerpoint/2010/main" val="87406976"/>
              </p:ext>
            </p:extLst>
          </p:nvPr>
        </p:nvGraphicFramePr>
        <p:xfrm>
          <a:off x="328464" y="1599175"/>
          <a:ext cx="8487071" cy="4874778"/>
        </p:xfrm>
        <a:graphic>
          <a:graphicData uri="http://schemas.openxmlformats.org/drawingml/2006/table">
            <a:tbl>
              <a:tblPr firstRow="1" firstCol="1" bandRow="1">
                <a:tableStyleId>{7DF18680-E054-41AD-8BC1-D1AEF772440D}</a:tableStyleId>
              </a:tblPr>
              <a:tblGrid>
                <a:gridCol w="5871732">
                  <a:extLst>
                    <a:ext uri="{9D8B030D-6E8A-4147-A177-3AD203B41FA5}">
                      <a16:colId xmlns:a16="http://schemas.microsoft.com/office/drawing/2014/main" val="4213183342"/>
                    </a:ext>
                  </a:extLst>
                </a:gridCol>
                <a:gridCol w="2615339">
                  <a:extLst>
                    <a:ext uri="{9D8B030D-6E8A-4147-A177-3AD203B41FA5}">
                      <a16:colId xmlns:a16="http://schemas.microsoft.com/office/drawing/2014/main" val="882790862"/>
                    </a:ext>
                  </a:extLst>
                </a:gridCol>
              </a:tblGrid>
              <a:tr h="397458">
                <a:tc>
                  <a:txBody>
                    <a:bodyPr/>
                    <a:lstStyle/>
                    <a:p>
                      <a:pPr marL="0" marR="0" algn="ctr">
                        <a:spcBef>
                          <a:spcPts val="0"/>
                        </a:spcBef>
                        <a:spcAft>
                          <a:spcPts val="0"/>
                        </a:spcAft>
                      </a:pPr>
                      <a:r>
                        <a:rPr lang="en-US" sz="2400" u="none">
                          <a:effectLst/>
                          <a:latin typeface="Times New Roman" panose="02020603050405020304" pitchFamily="18" charset="0"/>
                          <a:cs typeface="Times New Roman" panose="02020603050405020304" pitchFamily="18" charset="0"/>
                        </a:rPr>
                        <a:t>Research question</a:t>
                      </a:r>
                      <a:endParaRPr lang="en-US" sz="2400" u="none">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u="none" dirty="0">
                          <a:effectLst/>
                          <a:latin typeface="Times New Roman" panose="02020603050405020304" pitchFamily="18" charset="0"/>
                          <a:cs typeface="Times New Roman" panose="02020603050405020304" pitchFamily="18" charset="0"/>
                        </a:rPr>
                        <a:t>Number of levels</a:t>
                      </a:r>
                      <a:endParaRPr lang="en-US" sz="2400" u="none"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8880489"/>
                  </a:ext>
                </a:extLst>
              </a:tr>
              <a:tr h="900201">
                <a:tc>
                  <a:txBody>
                    <a:bodyPr/>
                    <a:lstStyle/>
                    <a:p>
                      <a:pPr marL="0" marR="0">
                        <a:spcBef>
                          <a:spcPts val="0"/>
                        </a:spcBef>
                        <a:spcAft>
                          <a:spcPts val="0"/>
                        </a:spcAft>
                      </a:pPr>
                      <a:r>
                        <a:rPr lang="en-US" sz="2400" b="0" dirty="0">
                          <a:effectLst/>
                          <a:latin typeface="Times New Roman" panose="02020603050405020304" pitchFamily="18" charset="0"/>
                          <a:cs typeface="Times New Roman" panose="02020603050405020304" pitchFamily="18" charset="0"/>
                        </a:rPr>
                        <a:t>Is there an association between diet and BMI?</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2400" u="none" strike="noStrike"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2752518"/>
                  </a:ext>
                </a:extLst>
              </a:tr>
              <a:tr h="1192373">
                <a:tc>
                  <a:txBody>
                    <a:bodyPr/>
                    <a:lstStyle/>
                    <a:p>
                      <a:pPr marL="0" marR="0">
                        <a:spcBef>
                          <a:spcPts val="0"/>
                        </a:spcBef>
                        <a:spcAft>
                          <a:spcPts val="0"/>
                        </a:spcAft>
                      </a:pPr>
                      <a:r>
                        <a:rPr lang="en-US" sz="2400" b="0" dirty="0">
                          <a:effectLst/>
                          <a:latin typeface="Times New Roman" panose="02020603050405020304" pitchFamily="18" charset="0"/>
                          <a:cs typeface="Times New Roman" panose="02020603050405020304" pitchFamily="18" charset="0"/>
                        </a:rPr>
                        <a:t>Is there an association between neighborhood food availability, diet, and BMI?</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u="none" strike="noStrike" dirty="0">
                          <a:effectLst/>
                          <a:latin typeface="Times New Roman" panose="02020603050405020304" pitchFamily="18" charset="0"/>
                          <a:cs typeface="Times New Roman" panose="02020603050405020304" pitchFamily="18" charset="0"/>
                        </a:rPr>
                        <a:t> </a:t>
                      </a:r>
                    </a:p>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1514143"/>
                  </a:ext>
                </a:extLst>
              </a:tr>
              <a:tr h="1192373">
                <a:tc>
                  <a:txBody>
                    <a:bodyPr/>
                    <a:lstStyle/>
                    <a:p>
                      <a:pPr marL="0" marR="0">
                        <a:spcBef>
                          <a:spcPts val="0"/>
                        </a:spcBef>
                        <a:spcAft>
                          <a:spcPts val="0"/>
                        </a:spcAft>
                      </a:pPr>
                      <a:r>
                        <a:rPr lang="en-US" sz="2400" b="0" dirty="0">
                          <a:effectLst/>
                          <a:latin typeface="Times New Roman" panose="02020603050405020304" pitchFamily="18" charset="0"/>
                          <a:cs typeface="Times New Roman" panose="02020603050405020304" pitchFamily="18" charset="0"/>
                        </a:rPr>
                        <a:t>Is there an association between neighborhood food availability, diet, and changes in BMI over time?</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u="none" strike="noStrike" dirty="0">
                          <a:effectLst/>
                          <a:latin typeface="Times New Roman" panose="02020603050405020304" pitchFamily="18" charset="0"/>
                          <a:cs typeface="Times New Roman" panose="02020603050405020304" pitchFamily="18" charset="0"/>
                        </a:rPr>
                        <a:t> </a:t>
                      </a:r>
                    </a:p>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2938984"/>
                  </a:ext>
                </a:extLst>
              </a:tr>
              <a:tr h="1192373">
                <a:tc>
                  <a:txBody>
                    <a:bodyPr/>
                    <a:lstStyle/>
                    <a:p>
                      <a:pPr marL="0" marR="0">
                        <a:spcBef>
                          <a:spcPts val="0"/>
                        </a:spcBef>
                        <a:spcAft>
                          <a:spcPts val="0"/>
                        </a:spcAft>
                      </a:pPr>
                      <a:r>
                        <a:rPr lang="en-US" sz="2400" b="0" dirty="0">
                          <a:effectLst/>
                          <a:latin typeface="Times New Roman" panose="02020603050405020304" pitchFamily="18" charset="0"/>
                          <a:ea typeface="Calibri" panose="020F0502020204030204" pitchFamily="34" charset="0"/>
                          <a:cs typeface="Times New Roman" panose="02020603050405020304" pitchFamily="18" charset="0"/>
                        </a:rPr>
                        <a:t>Is there an association between segregation within cities, neighborhood food availability, diet and BMI? </a:t>
                      </a:r>
                    </a:p>
                  </a:txBody>
                  <a:tcPr marL="68580" marR="68580" marT="0" marB="0" anchor="ctr"/>
                </a:tc>
                <a:tc>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5740978"/>
                  </a:ext>
                </a:extLst>
              </a:tr>
            </a:tbl>
          </a:graphicData>
        </a:graphic>
      </p:graphicFrame>
    </p:spTree>
    <p:extLst>
      <p:ext uri="{BB962C8B-B14F-4D97-AF65-F5344CB8AC3E}">
        <p14:creationId xmlns:p14="http://schemas.microsoft.com/office/powerpoint/2010/main" val="38687223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F4221-1C8D-A748-BAA0-3DEA6EBB2CDB}"/>
              </a:ext>
            </a:extLst>
          </p:cNvPr>
          <p:cNvSpPr>
            <a:spLocks noGrp="1"/>
          </p:cNvSpPr>
          <p:nvPr>
            <p:ph type="title"/>
          </p:nvPr>
        </p:nvSpPr>
        <p:spPr>
          <a:xfrm>
            <a:off x="628649" y="224308"/>
            <a:ext cx="7886700" cy="1325563"/>
          </a:xfrm>
        </p:spPr>
        <p:txBody>
          <a:bodyPr/>
          <a:lstStyle/>
          <a:p>
            <a:r>
              <a:rPr lang="en-US" dirty="0"/>
              <a:t>Additional reading on multilevel </a:t>
            </a:r>
          </a:p>
        </p:txBody>
      </p:sp>
      <p:pic>
        <p:nvPicPr>
          <p:cNvPr id="4" name="Picture 3">
            <a:extLst>
              <a:ext uri="{FF2B5EF4-FFF2-40B4-BE49-F238E27FC236}">
                <a16:creationId xmlns:a16="http://schemas.microsoft.com/office/drawing/2014/main" id="{0B2E7A97-1262-FD44-9F33-28031BDAD414}"/>
              </a:ext>
            </a:extLst>
          </p:cNvPr>
          <p:cNvPicPr>
            <a:picLocks noChangeAspect="1"/>
          </p:cNvPicPr>
          <p:nvPr/>
        </p:nvPicPr>
        <p:blipFill>
          <a:blip r:embed="rId2"/>
          <a:stretch>
            <a:fillRect/>
          </a:stretch>
        </p:blipFill>
        <p:spPr>
          <a:xfrm>
            <a:off x="1522769" y="1348165"/>
            <a:ext cx="6098459" cy="2623296"/>
          </a:xfrm>
          <a:prstGeom prst="rect">
            <a:avLst/>
          </a:prstGeom>
          <a:ln>
            <a:solidFill>
              <a:schemeClr val="tx1">
                <a:lumMod val="50000"/>
                <a:lumOff val="50000"/>
              </a:schemeClr>
            </a:solidFill>
          </a:ln>
        </p:spPr>
      </p:pic>
      <p:pic>
        <p:nvPicPr>
          <p:cNvPr id="3" name="Picture 2">
            <a:extLst>
              <a:ext uri="{FF2B5EF4-FFF2-40B4-BE49-F238E27FC236}">
                <a16:creationId xmlns:a16="http://schemas.microsoft.com/office/drawing/2014/main" id="{AF7F7478-45D0-354E-BC02-3F10A94BCEF7}"/>
              </a:ext>
            </a:extLst>
          </p:cNvPr>
          <p:cNvPicPr>
            <a:picLocks noChangeAspect="1"/>
          </p:cNvPicPr>
          <p:nvPr/>
        </p:nvPicPr>
        <p:blipFill>
          <a:blip r:embed="rId3"/>
          <a:stretch>
            <a:fillRect/>
          </a:stretch>
        </p:blipFill>
        <p:spPr>
          <a:xfrm>
            <a:off x="389965" y="4258542"/>
            <a:ext cx="8498936" cy="2480376"/>
          </a:xfrm>
          <a:prstGeom prst="rect">
            <a:avLst/>
          </a:prstGeom>
          <a:ln>
            <a:solidFill>
              <a:schemeClr val="tx1">
                <a:lumMod val="50000"/>
                <a:lumOff val="50000"/>
              </a:schemeClr>
            </a:solidFill>
          </a:ln>
        </p:spPr>
      </p:pic>
    </p:spTree>
    <p:extLst>
      <p:ext uri="{BB962C8B-B14F-4D97-AF65-F5344CB8AC3E}">
        <p14:creationId xmlns:p14="http://schemas.microsoft.com/office/powerpoint/2010/main" val="3320867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88F5D-9772-7A4B-8DC6-B42513494242}"/>
              </a:ext>
            </a:extLst>
          </p:cNvPr>
          <p:cNvSpPr>
            <a:spLocks noGrp="1"/>
          </p:cNvSpPr>
          <p:nvPr>
            <p:ph type="title"/>
          </p:nvPr>
        </p:nvSpPr>
        <p:spPr/>
        <p:txBody>
          <a:bodyPr/>
          <a:lstStyle/>
          <a:p>
            <a:r>
              <a:rPr lang="en-US" dirty="0"/>
              <a:t>Multilevel Analysis </a:t>
            </a:r>
          </a:p>
        </p:txBody>
      </p:sp>
      <p:sp>
        <p:nvSpPr>
          <p:cNvPr id="3" name="Content Placeholder 2">
            <a:extLst>
              <a:ext uri="{FF2B5EF4-FFF2-40B4-BE49-F238E27FC236}">
                <a16:creationId xmlns:a16="http://schemas.microsoft.com/office/drawing/2014/main" id="{7D27D931-535A-BD4D-827C-FF902A284AC4}"/>
              </a:ext>
            </a:extLst>
          </p:cNvPr>
          <p:cNvSpPr>
            <a:spLocks noGrp="1"/>
          </p:cNvSpPr>
          <p:nvPr>
            <p:ph idx="1"/>
          </p:nvPr>
        </p:nvSpPr>
        <p:spPr/>
        <p:txBody>
          <a:bodyPr/>
          <a:lstStyle/>
          <a:p>
            <a:pPr marL="0" indent="0">
              <a:buNone/>
            </a:pPr>
            <a:endParaRPr lang="en-US" dirty="0"/>
          </a:p>
          <a:p>
            <a:pPr marL="0" indent="0">
              <a:buNone/>
            </a:pPr>
            <a:r>
              <a:rPr lang="en-US" dirty="0"/>
              <a:t>Empirically differentiating </a:t>
            </a:r>
            <a:r>
              <a:rPr lang="en-US" b="1" dirty="0">
                <a:solidFill>
                  <a:schemeClr val="accent1"/>
                </a:solidFill>
              </a:rPr>
              <a:t>composition </a:t>
            </a:r>
            <a:r>
              <a:rPr lang="en-US" dirty="0"/>
              <a:t>(characteristics of individuals) from </a:t>
            </a:r>
            <a:r>
              <a:rPr lang="en-US" b="1" dirty="0">
                <a:solidFill>
                  <a:schemeClr val="accent1"/>
                </a:solidFill>
              </a:rPr>
              <a:t>context </a:t>
            </a:r>
            <a:r>
              <a:rPr lang="en-US" dirty="0"/>
              <a:t>(differences due to place), both of which are important for health</a:t>
            </a:r>
          </a:p>
          <a:p>
            <a:pPr marL="0" indent="0">
              <a:buNone/>
            </a:pPr>
            <a:endParaRPr lang="en-US" dirty="0"/>
          </a:p>
          <a:p>
            <a:pPr marL="0" indent="0">
              <a:buNone/>
            </a:pPr>
            <a:r>
              <a:rPr lang="en-US" dirty="0"/>
              <a:t>Examining </a:t>
            </a:r>
            <a:r>
              <a:rPr lang="en-US" b="1" dirty="0">
                <a:solidFill>
                  <a:schemeClr val="accent1"/>
                </a:solidFill>
              </a:rPr>
              <a:t>cross-level interactions </a:t>
            </a:r>
            <a:r>
              <a:rPr lang="en-US" dirty="0"/>
              <a:t>(effect modification)</a:t>
            </a:r>
          </a:p>
          <a:p>
            <a:pPr marL="0" indent="0">
              <a:buNone/>
            </a:pPr>
            <a:endParaRPr lang="en-US" dirty="0"/>
          </a:p>
        </p:txBody>
      </p:sp>
    </p:spTree>
    <p:extLst>
      <p:ext uri="{BB962C8B-B14F-4D97-AF65-F5344CB8AC3E}">
        <p14:creationId xmlns:p14="http://schemas.microsoft.com/office/powerpoint/2010/main" val="22222732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B37B0-3705-7D46-BA2E-8374A786A100}"/>
              </a:ext>
            </a:extLst>
          </p:cNvPr>
          <p:cNvSpPr>
            <a:spLocks noGrp="1"/>
          </p:cNvSpPr>
          <p:nvPr>
            <p:ph type="title"/>
          </p:nvPr>
        </p:nvSpPr>
        <p:spPr/>
        <p:txBody>
          <a:bodyPr/>
          <a:lstStyle/>
          <a:p>
            <a:r>
              <a:rPr lang="en-US" dirty="0"/>
              <a:t>Additional reading on multilevel </a:t>
            </a:r>
          </a:p>
        </p:txBody>
      </p:sp>
      <p:pic>
        <p:nvPicPr>
          <p:cNvPr id="4" name="Picture 3">
            <a:extLst>
              <a:ext uri="{FF2B5EF4-FFF2-40B4-BE49-F238E27FC236}">
                <a16:creationId xmlns:a16="http://schemas.microsoft.com/office/drawing/2014/main" id="{3895FD41-4436-C640-8EA8-713059950D1A}"/>
              </a:ext>
            </a:extLst>
          </p:cNvPr>
          <p:cNvPicPr>
            <a:picLocks noChangeAspect="1"/>
          </p:cNvPicPr>
          <p:nvPr/>
        </p:nvPicPr>
        <p:blipFill>
          <a:blip r:embed="rId2"/>
          <a:stretch>
            <a:fillRect/>
          </a:stretch>
        </p:blipFill>
        <p:spPr>
          <a:xfrm>
            <a:off x="428017" y="4575695"/>
            <a:ext cx="8297545" cy="1564433"/>
          </a:xfrm>
          <a:prstGeom prst="rect">
            <a:avLst/>
          </a:prstGeom>
          <a:ln>
            <a:solidFill>
              <a:schemeClr val="tx1">
                <a:lumMod val="50000"/>
                <a:lumOff val="50000"/>
              </a:schemeClr>
            </a:solidFill>
          </a:ln>
        </p:spPr>
      </p:pic>
      <p:pic>
        <p:nvPicPr>
          <p:cNvPr id="5" name="Picture 4">
            <a:extLst>
              <a:ext uri="{FF2B5EF4-FFF2-40B4-BE49-F238E27FC236}">
                <a16:creationId xmlns:a16="http://schemas.microsoft.com/office/drawing/2014/main" id="{4A90C18A-E911-CB4E-BAE1-52E6662EA532}"/>
              </a:ext>
            </a:extLst>
          </p:cNvPr>
          <p:cNvPicPr>
            <a:picLocks noChangeAspect="1"/>
          </p:cNvPicPr>
          <p:nvPr/>
        </p:nvPicPr>
        <p:blipFill>
          <a:blip r:embed="rId3"/>
          <a:stretch>
            <a:fillRect/>
          </a:stretch>
        </p:blipFill>
        <p:spPr>
          <a:xfrm>
            <a:off x="428017" y="2058375"/>
            <a:ext cx="8270847" cy="1774037"/>
          </a:xfrm>
          <a:prstGeom prst="rect">
            <a:avLst/>
          </a:prstGeom>
          <a:ln>
            <a:solidFill>
              <a:schemeClr val="tx1">
                <a:lumMod val="50000"/>
                <a:lumOff val="50000"/>
              </a:schemeClr>
            </a:solidFill>
          </a:ln>
        </p:spPr>
      </p:pic>
    </p:spTree>
    <p:extLst>
      <p:ext uri="{BB962C8B-B14F-4D97-AF65-F5344CB8AC3E}">
        <p14:creationId xmlns:p14="http://schemas.microsoft.com/office/powerpoint/2010/main" val="28786692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D13F9-1DA8-5F42-96F9-FC82E154F1E2}"/>
              </a:ext>
            </a:extLst>
          </p:cNvPr>
          <p:cNvSpPr>
            <a:spLocks noGrp="1"/>
          </p:cNvSpPr>
          <p:nvPr>
            <p:ph type="title"/>
          </p:nvPr>
        </p:nvSpPr>
        <p:spPr>
          <a:xfrm>
            <a:off x="628650" y="207831"/>
            <a:ext cx="7886700" cy="1325563"/>
          </a:xfrm>
        </p:spPr>
        <p:txBody>
          <a:bodyPr/>
          <a:lstStyle/>
          <a:p>
            <a:r>
              <a:rPr lang="en-US" dirty="0"/>
              <a:t>Resources for disparities / population health researchers</a:t>
            </a:r>
          </a:p>
        </p:txBody>
      </p:sp>
      <p:sp>
        <p:nvSpPr>
          <p:cNvPr id="3" name="Content Placeholder 2">
            <a:extLst>
              <a:ext uri="{FF2B5EF4-FFF2-40B4-BE49-F238E27FC236}">
                <a16:creationId xmlns:a16="http://schemas.microsoft.com/office/drawing/2014/main" id="{4914104A-8538-1644-83E5-4919E9167868}"/>
              </a:ext>
            </a:extLst>
          </p:cNvPr>
          <p:cNvSpPr>
            <a:spLocks noGrp="1"/>
          </p:cNvSpPr>
          <p:nvPr>
            <p:ph idx="1"/>
          </p:nvPr>
        </p:nvSpPr>
        <p:spPr>
          <a:xfrm>
            <a:off x="628650" y="1680881"/>
            <a:ext cx="7886700" cy="4496081"/>
          </a:xfrm>
        </p:spPr>
        <p:txBody>
          <a:bodyPr>
            <a:normAutofit lnSpcReduction="10000"/>
          </a:bodyPr>
          <a:lstStyle/>
          <a:p>
            <a:pPr marL="0" indent="0" algn="r">
              <a:buNone/>
            </a:pPr>
            <a:endParaRPr lang="en-US" sz="3600" dirty="0"/>
          </a:p>
          <a:p>
            <a:pPr marL="0" indent="0" algn="r">
              <a:buNone/>
            </a:pPr>
            <a:r>
              <a:rPr lang="en-US" sz="3600" dirty="0"/>
              <a:t>Society for Epidemiologic Research (SER)</a:t>
            </a:r>
          </a:p>
          <a:p>
            <a:pPr marL="0" indent="0" algn="r">
              <a:buNone/>
            </a:pPr>
            <a:endParaRPr lang="en-US" sz="3600" dirty="0"/>
          </a:p>
          <a:p>
            <a:pPr marL="0" indent="0" algn="r">
              <a:buNone/>
            </a:pPr>
            <a:r>
              <a:rPr lang="en-US" sz="3600" dirty="0"/>
              <a:t>#</a:t>
            </a:r>
            <a:r>
              <a:rPr lang="en-US" sz="3600" dirty="0" err="1"/>
              <a:t>EpiTwitter</a:t>
            </a:r>
            <a:r>
              <a:rPr lang="en-US" sz="3600" dirty="0"/>
              <a:t> (follow @</a:t>
            </a:r>
            <a:r>
              <a:rPr lang="en-US" sz="3600" dirty="0" err="1"/>
              <a:t>epi_twit</a:t>
            </a:r>
            <a:r>
              <a:rPr lang="en-US" sz="3600" dirty="0"/>
              <a:t>)</a:t>
            </a:r>
          </a:p>
          <a:p>
            <a:pPr marL="0" indent="0" algn="r">
              <a:buNone/>
            </a:pPr>
            <a:endParaRPr lang="en-US" sz="3600" dirty="0"/>
          </a:p>
          <a:p>
            <a:pPr marL="0" indent="0" algn="r">
              <a:buNone/>
            </a:pPr>
            <a:r>
              <a:rPr lang="en-US" sz="3600" dirty="0"/>
              <a:t>Population Health happy hour for Bay Area researchers; you can add yourself to the listserv here: </a:t>
            </a:r>
            <a:r>
              <a:rPr lang="en-US" sz="3600" b="1" dirty="0">
                <a:solidFill>
                  <a:schemeClr val="accent1"/>
                </a:solidFill>
                <a:hlinkClick r:id="rId3">
                  <a:extLst>
                    <a:ext uri="{A12FA001-AC4F-418D-AE19-62706E023703}">
                      <ahyp:hlinkClr xmlns:ahyp="http://schemas.microsoft.com/office/drawing/2018/hyperlinkcolor" val="tx"/>
                    </a:ext>
                  </a:extLst>
                </a:hlinkClick>
              </a:rPr>
              <a:t>https://bit.ly/2GlXpyX</a:t>
            </a:r>
            <a:endParaRPr lang="en-US" sz="3600" b="1" dirty="0">
              <a:solidFill>
                <a:schemeClr val="accent1"/>
              </a:solidFill>
            </a:endParaRPr>
          </a:p>
        </p:txBody>
      </p:sp>
      <p:sp>
        <p:nvSpPr>
          <p:cNvPr id="4" name="TextBox 3">
            <a:extLst>
              <a:ext uri="{FF2B5EF4-FFF2-40B4-BE49-F238E27FC236}">
                <a16:creationId xmlns:a16="http://schemas.microsoft.com/office/drawing/2014/main" id="{2F7BBEA5-BA2B-5A48-AF52-FFE8284626A9}"/>
              </a:ext>
            </a:extLst>
          </p:cNvPr>
          <p:cNvSpPr txBox="1"/>
          <p:nvPr/>
        </p:nvSpPr>
        <p:spPr>
          <a:xfrm>
            <a:off x="6365390" y="6176963"/>
            <a:ext cx="2473569" cy="369332"/>
          </a:xfrm>
          <a:prstGeom prst="rect">
            <a:avLst/>
          </a:prstGeom>
          <a:noFill/>
        </p:spPr>
        <p:txBody>
          <a:bodyPr wrap="square" rtlCol="0">
            <a:spAutoFit/>
          </a:bodyPr>
          <a:lstStyle/>
          <a:p>
            <a:pPr algn="r"/>
            <a:r>
              <a:rPr lang="en-US" b="1" dirty="0">
                <a:solidFill>
                  <a:schemeClr val="accent1"/>
                </a:solidFill>
                <a:latin typeface="Goudy Old Style" panose="02020502050305020303" pitchFamily="18" charset="77"/>
              </a:rPr>
              <a:t>@</a:t>
            </a:r>
            <a:r>
              <a:rPr lang="en-US" b="1" dirty="0" err="1">
                <a:solidFill>
                  <a:schemeClr val="accent1"/>
                </a:solidFill>
                <a:latin typeface="Goudy Old Style" panose="02020502050305020303" pitchFamily="18" charset="77"/>
              </a:rPr>
              <a:t>AnushaVable</a:t>
            </a:r>
            <a:endParaRPr lang="en-US" b="1" dirty="0">
              <a:solidFill>
                <a:schemeClr val="accent1"/>
              </a:solidFill>
              <a:latin typeface="Goudy Old Style" panose="02020502050305020303" pitchFamily="18" charset="77"/>
            </a:endParaRPr>
          </a:p>
        </p:txBody>
      </p:sp>
    </p:spTree>
    <p:extLst>
      <p:ext uri="{BB962C8B-B14F-4D97-AF65-F5344CB8AC3E}">
        <p14:creationId xmlns:p14="http://schemas.microsoft.com/office/powerpoint/2010/main" val="8978485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FD6D0E-DF93-FA47-A89A-18FA98E3952A}"/>
              </a:ext>
            </a:extLst>
          </p:cNvPr>
          <p:cNvPicPr>
            <a:picLocks noChangeAspect="1"/>
          </p:cNvPicPr>
          <p:nvPr/>
        </p:nvPicPr>
        <p:blipFill>
          <a:blip r:embed="rId2"/>
          <a:stretch>
            <a:fillRect/>
          </a:stretch>
        </p:blipFill>
        <p:spPr>
          <a:xfrm>
            <a:off x="0" y="1648195"/>
            <a:ext cx="9144000" cy="4829577"/>
          </a:xfrm>
          <a:prstGeom prst="rect">
            <a:avLst/>
          </a:prstGeom>
        </p:spPr>
      </p:pic>
      <p:sp>
        <p:nvSpPr>
          <p:cNvPr id="6" name="Title 5">
            <a:extLst>
              <a:ext uri="{FF2B5EF4-FFF2-40B4-BE49-F238E27FC236}">
                <a16:creationId xmlns:a16="http://schemas.microsoft.com/office/drawing/2014/main" id="{BA434F19-69F1-1A42-BC9A-E8819614ABDC}"/>
              </a:ext>
            </a:extLst>
          </p:cNvPr>
          <p:cNvSpPr>
            <a:spLocks noGrp="1"/>
          </p:cNvSpPr>
          <p:nvPr>
            <p:ph type="title"/>
          </p:nvPr>
        </p:nvSpPr>
        <p:spPr>
          <a:xfrm>
            <a:off x="628650" y="157862"/>
            <a:ext cx="7886700" cy="1325563"/>
          </a:xfrm>
        </p:spPr>
        <p:txBody>
          <a:bodyPr/>
          <a:lstStyle/>
          <a:p>
            <a:r>
              <a:rPr lang="en-US" dirty="0"/>
              <a:t>Code to generate toy dataset</a:t>
            </a:r>
          </a:p>
        </p:txBody>
      </p:sp>
    </p:spTree>
    <p:extLst>
      <p:ext uri="{BB962C8B-B14F-4D97-AF65-F5344CB8AC3E}">
        <p14:creationId xmlns:p14="http://schemas.microsoft.com/office/powerpoint/2010/main" val="3860108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EB8AC-B0F8-AC4B-AC67-EA50422D36F7}"/>
              </a:ext>
            </a:extLst>
          </p:cNvPr>
          <p:cNvSpPr>
            <a:spLocks noGrp="1"/>
          </p:cNvSpPr>
          <p:nvPr>
            <p:ph type="title"/>
          </p:nvPr>
        </p:nvSpPr>
        <p:spPr/>
        <p:txBody>
          <a:bodyPr/>
          <a:lstStyle/>
          <a:p>
            <a:r>
              <a:rPr lang="en-US" dirty="0">
                <a:latin typeface="Goudy Old Style" panose="02020502050305020303" pitchFamily="18" charset="77"/>
              </a:rPr>
              <a:t>Confounding</a:t>
            </a:r>
          </a:p>
        </p:txBody>
      </p:sp>
    </p:spTree>
    <p:extLst>
      <p:ext uri="{BB962C8B-B14F-4D97-AF65-F5344CB8AC3E}">
        <p14:creationId xmlns:p14="http://schemas.microsoft.com/office/powerpoint/2010/main" val="3811185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91827-0B0E-7D4D-9C8D-73E229030B74}"/>
              </a:ext>
            </a:extLst>
          </p:cNvPr>
          <p:cNvSpPr>
            <a:spLocks noGrp="1"/>
          </p:cNvSpPr>
          <p:nvPr>
            <p:ph type="title"/>
          </p:nvPr>
        </p:nvSpPr>
        <p:spPr/>
        <p:txBody>
          <a:bodyPr/>
          <a:lstStyle/>
          <a:p>
            <a:r>
              <a:rPr lang="en-US" dirty="0"/>
              <a:t>Confounding</a:t>
            </a:r>
          </a:p>
        </p:txBody>
      </p:sp>
      <p:sp>
        <p:nvSpPr>
          <p:cNvPr id="3" name="Content Placeholder 2">
            <a:extLst>
              <a:ext uri="{FF2B5EF4-FFF2-40B4-BE49-F238E27FC236}">
                <a16:creationId xmlns:a16="http://schemas.microsoft.com/office/drawing/2014/main" id="{0246F740-2AB7-7D4F-8587-16DD59245C6E}"/>
              </a:ext>
            </a:extLst>
          </p:cNvPr>
          <p:cNvSpPr>
            <a:spLocks noGrp="1"/>
          </p:cNvSpPr>
          <p:nvPr>
            <p:ph idx="1"/>
          </p:nvPr>
        </p:nvSpPr>
        <p:spPr>
          <a:xfrm>
            <a:off x="628650" y="1698900"/>
            <a:ext cx="8197298" cy="1865608"/>
          </a:xfrm>
        </p:spPr>
        <p:txBody>
          <a:bodyPr>
            <a:normAutofit fontScale="92500" lnSpcReduction="20000"/>
          </a:bodyPr>
          <a:lstStyle/>
          <a:p>
            <a:pPr marL="0" indent="0">
              <a:buNone/>
            </a:pPr>
            <a:r>
              <a:rPr lang="en-US" dirty="0"/>
              <a:t>Confounding bias occurs when there is a </a:t>
            </a:r>
            <a:r>
              <a:rPr lang="en-US" b="1" dirty="0">
                <a:solidFill>
                  <a:schemeClr val="accent1"/>
                </a:solidFill>
              </a:rPr>
              <a:t>common (shared) prior cause </a:t>
            </a:r>
            <a:r>
              <a:rPr lang="en-US" dirty="0"/>
              <a:t>of </a:t>
            </a:r>
            <a:r>
              <a:rPr lang="en-US" b="1" dirty="0">
                <a:solidFill>
                  <a:schemeClr val="accent1"/>
                </a:solidFill>
              </a:rPr>
              <a:t>both</a:t>
            </a:r>
            <a:r>
              <a:rPr lang="en-US" dirty="0"/>
              <a:t> the exposure and the outcome. </a:t>
            </a:r>
          </a:p>
          <a:p>
            <a:pPr marL="0" indent="0">
              <a:buNone/>
            </a:pPr>
            <a:endParaRPr lang="en-US" dirty="0"/>
          </a:p>
          <a:p>
            <a:pPr marL="0" indent="0">
              <a:buNone/>
            </a:pPr>
            <a:r>
              <a:rPr lang="en-US" dirty="0"/>
              <a:t>Accounting for confounders is important for getting </a:t>
            </a:r>
            <a:r>
              <a:rPr lang="en-US" b="1" dirty="0">
                <a:solidFill>
                  <a:schemeClr val="accent1"/>
                </a:solidFill>
              </a:rPr>
              <a:t>unbiased </a:t>
            </a:r>
            <a:r>
              <a:rPr lang="en-US" dirty="0"/>
              <a:t>effect estimates</a:t>
            </a:r>
          </a:p>
        </p:txBody>
      </p:sp>
      <p:grpSp>
        <p:nvGrpSpPr>
          <p:cNvPr id="16" name="Group 15">
            <a:extLst>
              <a:ext uri="{FF2B5EF4-FFF2-40B4-BE49-F238E27FC236}">
                <a16:creationId xmlns:a16="http://schemas.microsoft.com/office/drawing/2014/main" id="{0EA2DB8C-EA57-2043-B1DA-19E9301499F6}"/>
              </a:ext>
            </a:extLst>
          </p:cNvPr>
          <p:cNvGrpSpPr/>
          <p:nvPr/>
        </p:nvGrpSpPr>
        <p:grpSpPr>
          <a:xfrm>
            <a:off x="628650" y="3679926"/>
            <a:ext cx="6442362" cy="1989859"/>
            <a:chOff x="929367" y="3085423"/>
            <a:chExt cx="6442362" cy="1989859"/>
          </a:xfrm>
        </p:grpSpPr>
        <p:sp>
          <p:nvSpPr>
            <p:cNvPr id="4" name="TextBox 3">
              <a:extLst>
                <a:ext uri="{FF2B5EF4-FFF2-40B4-BE49-F238E27FC236}">
                  <a16:creationId xmlns:a16="http://schemas.microsoft.com/office/drawing/2014/main" id="{6269E2E4-6D01-8643-B0E0-F3CF6250C52D}"/>
                </a:ext>
              </a:extLst>
            </p:cNvPr>
            <p:cNvSpPr txBox="1"/>
            <p:nvPr/>
          </p:nvSpPr>
          <p:spPr>
            <a:xfrm>
              <a:off x="2481076" y="3293171"/>
              <a:ext cx="1257786"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education</a:t>
              </a:r>
            </a:p>
          </p:txBody>
        </p:sp>
        <p:sp>
          <p:nvSpPr>
            <p:cNvPr id="5" name="TextBox 4">
              <a:extLst>
                <a:ext uri="{FF2B5EF4-FFF2-40B4-BE49-F238E27FC236}">
                  <a16:creationId xmlns:a16="http://schemas.microsoft.com/office/drawing/2014/main" id="{F2E845EE-4A87-9B42-BF7B-BB9A86F8E5AF}"/>
                </a:ext>
              </a:extLst>
            </p:cNvPr>
            <p:cNvSpPr txBox="1"/>
            <p:nvPr/>
          </p:nvSpPr>
          <p:spPr>
            <a:xfrm>
              <a:off x="5755366" y="3293171"/>
              <a:ext cx="1616363"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cognition</a:t>
              </a:r>
            </a:p>
          </p:txBody>
        </p:sp>
        <p:sp>
          <p:nvSpPr>
            <p:cNvPr id="6" name="TextBox 5">
              <a:extLst>
                <a:ext uri="{FF2B5EF4-FFF2-40B4-BE49-F238E27FC236}">
                  <a16:creationId xmlns:a16="http://schemas.microsoft.com/office/drawing/2014/main" id="{21481F40-6B69-B348-8972-4F2219757376}"/>
                </a:ext>
              </a:extLst>
            </p:cNvPr>
            <p:cNvSpPr txBox="1"/>
            <p:nvPr/>
          </p:nvSpPr>
          <p:spPr>
            <a:xfrm>
              <a:off x="929367" y="4428951"/>
              <a:ext cx="1616363"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mother’s education</a:t>
              </a:r>
            </a:p>
          </p:txBody>
        </p:sp>
        <p:cxnSp>
          <p:nvCxnSpPr>
            <p:cNvPr id="8" name="Straight Arrow Connector 7">
              <a:extLst>
                <a:ext uri="{FF2B5EF4-FFF2-40B4-BE49-F238E27FC236}">
                  <a16:creationId xmlns:a16="http://schemas.microsoft.com/office/drawing/2014/main" id="{06C403E0-8CC6-6E4C-B7A0-8F22012D1A06}"/>
                </a:ext>
              </a:extLst>
            </p:cNvPr>
            <p:cNvCxnSpPr>
              <a:cxnSpLocks/>
              <a:stCxn id="6" idx="0"/>
              <a:endCxn id="4" idx="2"/>
            </p:cNvCxnSpPr>
            <p:nvPr/>
          </p:nvCxnSpPr>
          <p:spPr>
            <a:xfrm flipV="1">
              <a:off x="1737549" y="3662503"/>
              <a:ext cx="1372420" cy="76644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4C96914-BFD0-8442-B458-A074EF79616A}"/>
                </a:ext>
              </a:extLst>
            </p:cNvPr>
            <p:cNvCxnSpPr>
              <a:stCxn id="6" idx="3"/>
              <a:endCxn id="5" idx="2"/>
            </p:cNvCxnSpPr>
            <p:nvPr/>
          </p:nvCxnSpPr>
          <p:spPr>
            <a:xfrm flipV="1">
              <a:off x="2545730" y="3662503"/>
              <a:ext cx="4017818" cy="108961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1E0701D-2E86-8048-AE0B-2B54DE47F5BF}"/>
                </a:ext>
              </a:extLst>
            </p:cNvPr>
            <p:cNvCxnSpPr>
              <a:cxnSpLocks/>
              <a:stCxn id="4" idx="3"/>
              <a:endCxn id="5" idx="1"/>
            </p:cNvCxnSpPr>
            <p:nvPr/>
          </p:nvCxnSpPr>
          <p:spPr>
            <a:xfrm>
              <a:off x="3738862" y="3477837"/>
              <a:ext cx="2016504" cy="0"/>
            </a:xfrm>
            <a:prstGeom prst="straightConnector1">
              <a:avLst/>
            </a:prstGeom>
            <a:ln>
              <a:solidFill>
                <a:schemeClr val="tx1">
                  <a:lumMod val="75000"/>
                  <a:lumOff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01C0A69-BEDA-0E44-B5D9-C6CFE4E8D390}"/>
                </a:ext>
              </a:extLst>
            </p:cNvPr>
            <p:cNvSpPr txBox="1"/>
            <p:nvPr/>
          </p:nvSpPr>
          <p:spPr>
            <a:xfrm>
              <a:off x="4665971" y="3085423"/>
              <a:ext cx="520861" cy="369332"/>
            </a:xfrm>
            <a:prstGeom prst="rect">
              <a:avLst/>
            </a:prstGeom>
            <a:noFill/>
            <a:ln>
              <a:noFill/>
            </a:ln>
          </p:spPr>
          <p:txBody>
            <a:bodyPr wrap="square" rtlCol="0">
              <a:spAutoFit/>
            </a:bodyPr>
            <a:lstStyle/>
            <a:p>
              <a:pPr algn="ctr"/>
              <a:r>
                <a:rPr lang="en-US"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FF287C7-E8B2-144D-8241-B958126B336F}"/>
                  </a:ext>
                </a:extLst>
              </p:cNvPr>
              <p:cNvSpPr txBox="1"/>
              <p:nvPr/>
            </p:nvSpPr>
            <p:spPr>
              <a:xfrm>
                <a:off x="2591912" y="5669785"/>
                <a:ext cx="63841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𝑐𝑜𝑔𝑛𝑖𝑡𝑖𝑜𝑛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𝑚𝑜𝑡h𝑒</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m:t>
                              </m:r>
                            </m:sup>
                          </m:sSup>
                          <m:r>
                            <a:rPr lang="en-US" b="0" i="1" smtClean="0">
                              <a:latin typeface="Cambria Math" panose="02040503050406030204" pitchFamily="18" charset="0"/>
                            </a:rPr>
                            <m:t>𝑠</m:t>
                          </m:r>
                          <m:r>
                            <a:rPr lang="en-US" b="0" i="1" smtClean="0">
                              <a:latin typeface="Cambria Math" panose="02040503050406030204" pitchFamily="18" charset="0"/>
                            </a:rPr>
                            <m:t> </m:t>
                          </m:r>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𝑒𝑑𝑢𝑐𝑎𝑡𝑖𝑜𝑛</m:t>
                      </m:r>
                      <m:r>
                        <a:rPr lang="en-US" b="0" i="1" smtClean="0">
                          <a:latin typeface="Cambria Math" panose="02040503050406030204" pitchFamily="18" charset="0"/>
                        </a:rPr>
                        <m:t>)</m:t>
                      </m:r>
                    </m:oMath>
                  </m:oMathPara>
                </a14:m>
                <a:endParaRPr lang="en-US" dirty="0"/>
              </a:p>
            </p:txBody>
          </p:sp>
        </mc:Choice>
        <mc:Fallback xmlns="">
          <p:sp>
            <p:nvSpPr>
              <p:cNvPr id="14" name="TextBox 13">
                <a:extLst>
                  <a:ext uri="{FF2B5EF4-FFF2-40B4-BE49-F238E27FC236}">
                    <a16:creationId xmlns:a16="http://schemas.microsoft.com/office/drawing/2014/main" id="{BFF287C7-E8B2-144D-8241-B958126B336F}"/>
                  </a:ext>
                </a:extLst>
              </p:cNvPr>
              <p:cNvSpPr txBox="1">
                <a:spLocks noRot="1" noChangeAspect="1" noMove="1" noResize="1" noEditPoints="1" noAdjustHandles="1" noChangeArrowheads="1" noChangeShapeType="1" noTextEdit="1"/>
              </p:cNvSpPr>
              <p:nvPr/>
            </p:nvSpPr>
            <p:spPr>
              <a:xfrm>
                <a:off x="2591912" y="5669785"/>
                <a:ext cx="6384120" cy="276999"/>
              </a:xfrm>
              <a:prstGeom prst="rect">
                <a:avLst/>
              </a:prstGeom>
              <a:blipFill>
                <a:blip r:embed="rId3"/>
                <a:stretch>
                  <a:fillRect l="-398" t="-4348" r="-596"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62EAC5-5EBC-904D-8AC5-2C1217364DF2}"/>
                  </a:ext>
                </a:extLst>
              </p:cNvPr>
              <p:cNvSpPr txBox="1"/>
              <p:nvPr/>
            </p:nvSpPr>
            <p:spPr>
              <a:xfrm>
                <a:off x="2480921" y="6131449"/>
                <a:ext cx="64951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𝐶𝑜𝑔𝑛𝑖𝑡𝑖𝑜𝑛</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𝑚𝑜𝑡h𝑒</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m:t>
                              </m:r>
                            </m:sup>
                          </m:sSup>
                          <m:r>
                            <a:rPr lang="en-US" b="0" i="1" smtClean="0">
                              <a:latin typeface="Cambria Math" panose="02040503050406030204" pitchFamily="18" charset="0"/>
                            </a:rPr>
                            <m:t>𝑠</m:t>
                          </m:r>
                          <m:r>
                            <a:rPr lang="en-US" b="0" i="1" smtClean="0">
                              <a:latin typeface="Cambria Math" panose="02040503050406030204" pitchFamily="18" charset="0"/>
                            </a:rPr>
                            <m:t> </m:t>
                          </m:r>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𝑒𝑑𝑢𝑐𝑎𝑡𝑖𝑜𝑛</m:t>
                          </m:r>
                        </m:e>
                      </m:d>
                      <m:r>
                        <a:rPr lang="en-US" b="0" i="1" smtClean="0">
                          <a:latin typeface="Cambria Math" panose="02040503050406030204" pitchFamily="18" charset="0"/>
                        </a:rPr>
                        <m:t>+</m:t>
                      </m:r>
                      <m:r>
                        <a:rPr lang="en-US" b="0" i="1" smtClean="0">
                          <a:latin typeface="Cambria Math" panose="02040503050406030204" pitchFamily="18" charset="0"/>
                        </a:rPr>
                        <m:t>𝑒</m:t>
                      </m:r>
                    </m:oMath>
                  </m:oMathPara>
                </a14:m>
                <a:endParaRPr lang="en-US" dirty="0"/>
              </a:p>
            </p:txBody>
          </p:sp>
        </mc:Choice>
        <mc:Fallback xmlns="">
          <p:sp>
            <p:nvSpPr>
              <p:cNvPr id="15" name="TextBox 14">
                <a:extLst>
                  <a:ext uri="{FF2B5EF4-FFF2-40B4-BE49-F238E27FC236}">
                    <a16:creationId xmlns:a16="http://schemas.microsoft.com/office/drawing/2014/main" id="{8062EAC5-5EBC-904D-8AC5-2C1217364DF2}"/>
                  </a:ext>
                </a:extLst>
              </p:cNvPr>
              <p:cNvSpPr txBox="1">
                <a:spLocks noRot="1" noChangeAspect="1" noMove="1" noResize="1" noEditPoints="1" noAdjustHandles="1" noChangeArrowheads="1" noChangeShapeType="1" noTextEdit="1"/>
              </p:cNvSpPr>
              <p:nvPr/>
            </p:nvSpPr>
            <p:spPr>
              <a:xfrm>
                <a:off x="2480921" y="6131449"/>
                <a:ext cx="6495111" cy="276999"/>
              </a:xfrm>
              <a:prstGeom prst="rect">
                <a:avLst/>
              </a:prstGeom>
              <a:blipFill>
                <a:blip r:embed="rId4"/>
                <a:stretch>
                  <a:fillRect l="-585" t="-8696" b="-34783"/>
                </a:stretch>
              </a:blipFill>
            </p:spPr>
            <p:txBody>
              <a:bodyPr/>
              <a:lstStyle/>
              <a:p>
                <a:r>
                  <a:rPr lang="en-US">
                    <a:noFill/>
                  </a:rPr>
                  <a:t> </a:t>
                </a:r>
              </a:p>
            </p:txBody>
          </p:sp>
        </mc:Fallback>
      </mc:AlternateContent>
    </p:spTree>
    <p:extLst>
      <p:ext uri="{BB962C8B-B14F-4D97-AF65-F5344CB8AC3E}">
        <p14:creationId xmlns:p14="http://schemas.microsoft.com/office/powerpoint/2010/main" val="655809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F4E00-2C01-A449-B395-B260D4E1E6DA}"/>
              </a:ext>
            </a:extLst>
          </p:cNvPr>
          <p:cNvSpPr>
            <a:spLocks noGrp="1"/>
          </p:cNvSpPr>
          <p:nvPr>
            <p:ph type="title"/>
          </p:nvPr>
        </p:nvSpPr>
        <p:spPr/>
        <p:txBody>
          <a:bodyPr/>
          <a:lstStyle/>
          <a:p>
            <a:r>
              <a:rPr lang="en-US" dirty="0">
                <a:solidFill>
                  <a:schemeClr val="accent1"/>
                </a:solidFill>
              </a:rPr>
              <a:t>Activity: Confounding </a:t>
            </a:r>
          </a:p>
        </p:txBody>
      </p:sp>
      <p:sp>
        <p:nvSpPr>
          <p:cNvPr id="3" name="Content Placeholder 2">
            <a:extLst>
              <a:ext uri="{FF2B5EF4-FFF2-40B4-BE49-F238E27FC236}">
                <a16:creationId xmlns:a16="http://schemas.microsoft.com/office/drawing/2014/main" id="{C45A561C-2837-7E4B-BA1B-88598B1B064B}"/>
              </a:ext>
            </a:extLst>
          </p:cNvPr>
          <p:cNvSpPr>
            <a:spLocks noGrp="1"/>
          </p:cNvSpPr>
          <p:nvPr>
            <p:ph idx="1"/>
          </p:nvPr>
        </p:nvSpPr>
        <p:spPr>
          <a:xfrm>
            <a:off x="628650" y="1825624"/>
            <a:ext cx="7886700" cy="4575175"/>
          </a:xfrm>
        </p:spPr>
        <p:txBody>
          <a:bodyPr>
            <a:normAutofit fontScale="92500" lnSpcReduction="10000"/>
          </a:bodyPr>
          <a:lstStyle/>
          <a:p>
            <a:pPr marL="0" indent="0">
              <a:buNone/>
            </a:pPr>
            <a:r>
              <a:rPr lang="en-US" dirty="0"/>
              <a:t>Draw a DAG for a relationship of interest</a:t>
            </a:r>
          </a:p>
          <a:p>
            <a:pPr marL="0" indent="0">
              <a:buNone/>
            </a:pPr>
            <a:endParaRPr lang="en-US" dirty="0"/>
          </a:p>
          <a:p>
            <a:pPr marL="0" indent="0">
              <a:buNone/>
            </a:pPr>
            <a:r>
              <a:rPr lang="en-US" dirty="0"/>
              <a:t>Include only one confounder for simplicity </a:t>
            </a:r>
          </a:p>
          <a:p>
            <a:pPr marL="0" indent="0">
              <a:buNone/>
            </a:pPr>
            <a:endParaRPr lang="en-US" dirty="0"/>
          </a:p>
          <a:p>
            <a:pPr marL="0" indent="0">
              <a:buNone/>
            </a:pPr>
            <a:r>
              <a:rPr lang="en-US" dirty="0"/>
              <a:t>Follow convention that time moves from left to right, so there are no arrows that point from right to left (would imply moving backwards in time)</a:t>
            </a:r>
          </a:p>
          <a:p>
            <a:pPr marL="0" indent="0">
              <a:buNone/>
            </a:pPr>
            <a:endParaRPr lang="en-US" dirty="0"/>
          </a:p>
          <a:p>
            <a:pPr marL="0" indent="0">
              <a:buNone/>
            </a:pPr>
            <a:r>
              <a:rPr lang="en-US" dirty="0">
                <a:solidFill>
                  <a:schemeClr val="accent1"/>
                </a:solidFill>
              </a:rPr>
              <a:t>Optional: </a:t>
            </a:r>
            <a:r>
              <a:rPr lang="en-US" dirty="0"/>
              <a:t>Write the equation to determine if the exposure has an effect on the outcome after controlling for confounding</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97806064"/>
      </p:ext>
    </p:extLst>
  </p:cSld>
  <p:clrMapOvr>
    <a:masterClrMapping/>
  </p:clrMapOvr>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9783</TotalTime>
  <Words>3131</Words>
  <Application>Microsoft Macintosh PowerPoint</Application>
  <PresentationFormat>On-screen Show (4:3)</PresentationFormat>
  <Paragraphs>602</Paragraphs>
  <Slides>62</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Arial</vt:lpstr>
      <vt:lpstr>Calibri</vt:lpstr>
      <vt:lpstr>Calibri Light</vt:lpstr>
      <vt:lpstr>Cambria</vt:lpstr>
      <vt:lpstr>Cambria Math</vt:lpstr>
      <vt:lpstr>Goudy Old Style</vt:lpstr>
      <vt:lpstr>Times New Roman</vt:lpstr>
      <vt:lpstr>Times New Roman (Body CS)</vt:lpstr>
      <vt:lpstr>Wingdings</vt:lpstr>
      <vt:lpstr>Office Theme</vt:lpstr>
      <vt:lpstr>Basic Analysis Issues for Health Disparities Research</vt:lpstr>
      <vt:lpstr>Topics covered</vt:lpstr>
      <vt:lpstr>Confounding</vt:lpstr>
      <vt:lpstr>Mediation </vt:lpstr>
      <vt:lpstr>Effect Modification </vt:lpstr>
      <vt:lpstr>Multilevel Analysis </vt:lpstr>
      <vt:lpstr>Confounding</vt:lpstr>
      <vt:lpstr>Confounding</vt:lpstr>
      <vt:lpstr>Activity: Confounding </vt:lpstr>
      <vt:lpstr>Empirical example of confounding </vt:lpstr>
      <vt:lpstr>Confounders in disparities research </vt:lpstr>
      <vt:lpstr>Additional reading on confounding: Society for Epidemiologic Research (SER) Playlist </vt:lpstr>
      <vt:lpstr>How to estimate mediation </vt:lpstr>
      <vt:lpstr>Mediation analysis </vt:lpstr>
      <vt:lpstr>Baron-Kenny Decomposition</vt:lpstr>
      <vt:lpstr>Baron-Kenny Decomposition (4 steps)</vt:lpstr>
      <vt:lpstr>Equations for the Baron-Kenny Decomposition</vt:lpstr>
      <vt:lpstr>Empirical example of mediation</vt:lpstr>
      <vt:lpstr>Activity: Mediation </vt:lpstr>
      <vt:lpstr>PowerPoint Presentation</vt:lpstr>
      <vt:lpstr>PowerPoint Presentation</vt:lpstr>
      <vt:lpstr>PowerPoint Presentation</vt:lpstr>
      <vt:lpstr>Pathways through which racial / ethnic disparities in US fetal deaths arise</vt:lpstr>
      <vt:lpstr>Additional reading on mediation</vt:lpstr>
      <vt:lpstr>Why is it important to differentiate between confounders &amp; mediators in disparities research? </vt:lpstr>
      <vt:lpstr>PowerPoint Presentation</vt:lpstr>
      <vt:lpstr>Measurement of racism reduces possibility disparities misinterpreted as genetic / biologic rather than social </vt:lpstr>
      <vt:lpstr>Effect Modification</vt:lpstr>
      <vt:lpstr>Effect modification is critical for health disparities research!! </vt:lpstr>
      <vt:lpstr>Effect modification &amp; health disparities</vt:lpstr>
      <vt:lpstr>Intersectionalities &amp; Effect Modification</vt:lpstr>
      <vt:lpstr>Effect modification in linear models</vt:lpstr>
      <vt:lpstr>Interpretation of coefficients without an interaction term</vt:lpstr>
      <vt:lpstr>Interpretation of coefficients with an interaction term</vt:lpstr>
      <vt:lpstr>Differential returns to education </vt:lpstr>
      <vt:lpstr>Differential returns among race - sex subgroups in predicting MCS?</vt:lpstr>
      <vt:lpstr>Activity: interpret regression coefficients</vt:lpstr>
      <vt:lpstr>The “Patients”</vt:lpstr>
      <vt:lpstr>The “Patients”</vt:lpstr>
      <vt:lpstr>GI Bill eligibility predicted smaller socioeconomic disparities in memory were among veterans than non-veterans</vt:lpstr>
      <vt:lpstr>PowerPoint Presentation</vt:lpstr>
      <vt:lpstr>Reducing criminal petalites for drug possession in CA reduced racial / ethnic disparities in felony drug arrests</vt:lpstr>
      <vt:lpstr>Homework question 1</vt:lpstr>
      <vt:lpstr>Homework question 2</vt:lpstr>
      <vt:lpstr>Multilevel Analysis </vt:lpstr>
      <vt:lpstr>Multilevel analysis useful for</vt:lpstr>
      <vt:lpstr>What is a multilevel model? </vt:lpstr>
      <vt:lpstr>Examples of when you might use multilevel models </vt:lpstr>
      <vt:lpstr>Questions you might answer with multilevel models</vt:lpstr>
      <vt:lpstr>Types of studies </vt:lpstr>
      <vt:lpstr>Multilevel models help you avoid the ecologic &amp; atomistic fallacies </vt:lpstr>
      <vt:lpstr>Level 2 variables </vt:lpstr>
      <vt:lpstr>Analytic models</vt:lpstr>
      <vt:lpstr>Interclass correlation separates the total variance into the individual-level and neighborhood level </vt:lpstr>
      <vt:lpstr>Visual example of separating the variance </vt:lpstr>
      <vt:lpstr>Random intercepts &amp; slopes</vt:lpstr>
      <vt:lpstr>Examples of cross-level interaction questions</vt:lpstr>
      <vt:lpstr>Activity: multilevel </vt:lpstr>
      <vt:lpstr>Additional reading on multilevel </vt:lpstr>
      <vt:lpstr>Additional reading on multilevel </vt:lpstr>
      <vt:lpstr>Resources for disparities / population health researchers</vt:lpstr>
      <vt:lpstr>Code to generate toy dataset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Methods for Health Disparities Research</dc:title>
  <dc:creator>Vable, Anusha M</dc:creator>
  <cp:lastModifiedBy>Vable, Anusha M</cp:lastModifiedBy>
  <cp:revision>224</cp:revision>
  <dcterms:created xsi:type="dcterms:W3CDTF">2019-02-21T03:25:02Z</dcterms:created>
  <dcterms:modified xsi:type="dcterms:W3CDTF">2019-03-05T16:04:26Z</dcterms:modified>
</cp:coreProperties>
</file>