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Lst>
  <p:notesMasterIdLst>
    <p:notesMasterId r:id="rId79"/>
  </p:notesMasterIdLst>
  <p:sldIdLst>
    <p:sldId id="264" r:id="rId3"/>
    <p:sldId id="397" r:id="rId4"/>
    <p:sldId id="467" r:id="rId5"/>
    <p:sldId id="466" r:id="rId6"/>
    <p:sldId id="398" r:id="rId7"/>
    <p:sldId id="399" r:id="rId8"/>
    <p:sldId id="400" r:id="rId9"/>
    <p:sldId id="401" r:id="rId10"/>
    <p:sldId id="402" r:id="rId11"/>
    <p:sldId id="445" r:id="rId12"/>
    <p:sldId id="446" r:id="rId13"/>
    <p:sldId id="455" r:id="rId14"/>
    <p:sldId id="404" r:id="rId15"/>
    <p:sldId id="405" r:id="rId16"/>
    <p:sldId id="406" r:id="rId17"/>
    <p:sldId id="407" r:id="rId18"/>
    <p:sldId id="408" r:id="rId19"/>
    <p:sldId id="411" r:id="rId20"/>
    <p:sldId id="487" r:id="rId21"/>
    <p:sldId id="415" r:id="rId22"/>
    <p:sldId id="416" r:id="rId23"/>
    <p:sldId id="457" r:id="rId24"/>
    <p:sldId id="417" r:id="rId25"/>
    <p:sldId id="420" r:id="rId26"/>
    <p:sldId id="517" r:id="rId27"/>
    <p:sldId id="418" r:id="rId28"/>
    <p:sldId id="419" r:id="rId29"/>
    <p:sldId id="448" r:id="rId30"/>
    <p:sldId id="452" r:id="rId31"/>
    <p:sldId id="451" r:id="rId32"/>
    <p:sldId id="499" r:id="rId33"/>
    <p:sldId id="493" r:id="rId34"/>
    <p:sldId id="500" r:id="rId35"/>
    <p:sldId id="497" r:id="rId36"/>
    <p:sldId id="498" r:id="rId37"/>
    <p:sldId id="518" r:id="rId38"/>
    <p:sldId id="488" r:id="rId39"/>
    <p:sldId id="422" r:id="rId40"/>
    <p:sldId id="285" r:id="rId41"/>
    <p:sldId id="364" r:id="rId42"/>
    <p:sldId id="383" r:id="rId43"/>
    <p:sldId id="384" r:id="rId44"/>
    <p:sldId id="477" r:id="rId45"/>
    <p:sldId id="484" r:id="rId46"/>
    <p:sldId id="486" r:id="rId47"/>
    <p:sldId id="339" r:id="rId48"/>
    <p:sldId id="468" r:id="rId49"/>
    <p:sldId id="362" r:id="rId50"/>
    <p:sldId id="458" r:id="rId51"/>
    <p:sldId id="365" r:id="rId52"/>
    <p:sldId id="352" r:id="rId53"/>
    <p:sldId id="348" r:id="rId54"/>
    <p:sldId id="349" r:id="rId55"/>
    <p:sldId id="489" r:id="rId56"/>
    <p:sldId id="513" r:id="rId57"/>
    <p:sldId id="512" r:id="rId58"/>
    <p:sldId id="490" r:id="rId59"/>
    <p:sldId id="491" r:id="rId60"/>
    <p:sldId id="501" r:id="rId61"/>
    <p:sldId id="507" r:id="rId62"/>
    <p:sldId id="508" r:id="rId63"/>
    <p:sldId id="311" r:id="rId64"/>
    <p:sldId id="395" r:id="rId65"/>
    <p:sldId id="459" r:id="rId66"/>
    <p:sldId id="469" r:id="rId67"/>
    <p:sldId id="392" r:id="rId68"/>
    <p:sldId id="462" r:id="rId69"/>
    <p:sldId id="509" r:id="rId70"/>
    <p:sldId id="510" r:id="rId71"/>
    <p:sldId id="447" r:id="rId72"/>
    <p:sldId id="483" r:id="rId73"/>
    <p:sldId id="371" r:id="rId74"/>
    <p:sldId id="514" r:id="rId75"/>
    <p:sldId id="516" r:id="rId76"/>
    <p:sldId id="515" r:id="rId77"/>
    <p:sldId id="331"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32" autoAdjust="0"/>
    <p:restoredTop sz="85743" autoAdjust="0"/>
  </p:normalViewPr>
  <p:slideViewPr>
    <p:cSldViewPr>
      <p:cViewPr>
        <p:scale>
          <a:sx n="69" d="100"/>
          <a:sy n="69" d="100"/>
        </p:scale>
        <p:origin x="-1284" y="-192"/>
      </p:cViewPr>
      <p:guideLst>
        <p:guide orient="horz" pos="2160"/>
        <p:guide pos="2880"/>
      </p:guideLst>
    </p:cSldViewPr>
  </p:slideViewPr>
  <p:notesTextViewPr>
    <p:cViewPr>
      <p:scale>
        <a:sx n="3" d="2"/>
        <a:sy n="3" d="2"/>
      </p:scale>
      <p:origin x="0" y="0"/>
    </p:cViewPr>
  </p:notesTextViewPr>
  <p:sorterViewPr>
    <p:cViewPr>
      <p:scale>
        <a:sx n="170" d="100"/>
        <a:sy n="170" d="100"/>
      </p:scale>
      <p:origin x="0" y="-135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44C888-57CD-4FF8-9E99-1479C8BD59C9}" type="datetimeFigureOut">
              <a:rPr lang="en-US" smtClean="0"/>
              <a:t>3/9/2017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3CA083-6930-4C40-B63A-4FD8B27DEC55}" type="slidenum">
              <a:rPr lang="en-US" smtClean="0"/>
              <a:t>‹#›</a:t>
            </a:fld>
            <a:endParaRPr lang="en-US"/>
          </a:p>
        </p:txBody>
      </p:sp>
    </p:spTree>
    <p:extLst>
      <p:ext uri="{BB962C8B-B14F-4D97-AF65-F5344CB8AC3E}">
        <p14:creationId xmlns:p14="http://schemas.microsoft.com/office/powerpoint/2010/main" val="148811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www.datatilsynet.dk/english/" TargetMode="External"/><Relationship Id="rId2" Type="http://schemas.openxmlformats.org/officeDocument/2006/relationships/slide" Target="../slides/slide66.xml"/><Relationship Id="rId1" Type="http://schemas.openxmlformats.org/officeDocument/2006/relationships/notesMaster" Target="../notesMasters/notesMaster1.xml"/><Relationship Id="rId5" Type="http://schemas.openxmlformats.org/officeDocument/2006/relationships/hyperlink" Target="http://eur-lex.europa.eu/LexUriServ/LexUriServ.do?uri=CELEX:31995L0046:en:HTML" TargetMode="External"/><Relationship Id="rId4" Type="http://schemas.openxmlformats.org/officeDocument/2006/relationships/hyperlink" Target="http://www.gesetze-im-internet.de/sgb_10/BJNR114690980.html"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1</a:t>
            </a:fld>
            <a:endParaRPr lang="en-US"/>
          </a:p>
        </p:txBody>
      </p:sp>
    </p:spTree>
    <p:extLst>
      <p:ext uri="{BB962C8B-B14F-4D97-AF65-F5344CB8AC3E}">
        <p14:creationId xmlns:p14="http://schemas.microsoft.com/office/powerpoint/2010/main" val="34971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10</a:t>
            </a:fld>
            <a:endParaRPr lang="en-US"/>
          </a:p>
        </p:txBody>
      </p:sp>
    </p:spTree>
    <p:extLst>
      <p:ext uri="{BB962C8B-B14F-4D97-AF65-F5344CB8AC3E}">
        <p14:creationId xmlns:p14="http://schemas.microsoft.com/office/powerpoint/2010/main" val="3814491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11</a:t>
            </a:fld>
            <a:endParaRPr lang="en-US"/>
          </a:p>
        </p:txBody>
      </p:sp>
    </p:spTree>
    <p:extLst>
      <p:ext uri="{BB962C8B-B14F-4D97-AF65-F5344CB8AC3E}">
        <p14:creationId xmlns:p14="http://schemas.microsoft.com/office/powerpoint/2010/main" val="3338781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12</a:t>
            </a:fld>
            <a:endParaRPr lang="en-US"/>
          </a:p>
        </p:txBody>
      </p:sp>
    </p:spTree>
    <p:extLst>
      <p:ext uri="{BB962C8B-B14F-4D97-AF65-F5344CB8AC3E}">
        <p14:creationId xmlns:p14="http://schemas.microsoft.com/office/powerpoint/2010/main" val="1482976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13</a:t>
            </a:fld>
            <a:endParaRPr lang="en-US"/>
          </a:p>
        </p:txBody>
      </p:sp>
    </p:spTree>
    <p:extLst>
      <p:ext uri="{BB962C8B-B14F-4D97-AF65-F5344CB8AC3E}">
        <p14:creationId xmlns:p14="http://schemas.microsoft.com/office/powerpoint/2010/main" val="2603450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14</a:t>
            </a:fld>
            <a:endParaRPr lang="en-US"/>
          </a:p>
        </p:txBody>
      </p:sp>
    </p:spTree>
    <p:extLst>
      <p:ext uri="{BB962C8B-B14F-4D97-AF65-F5344CB8AC3E}">
        <p14:creationId xmlns:p14="http://schemas.microsoft.com/office/powerpoint/2010/main" val="3544495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15</a:t>
            </a:fld>
            <a:endParaRPr lang="en-US"/>
          </a:p>
        </p:txBody>
      </p:sp>
    </p:spTree>
    <p:extLst>
      <p:ext uri="{BB962C8B-B14F-4D97-AF65-F5344CB8AC3E}">
        <p14:creationId xmlns:p14="http://schemas.microsoft.com/office/powerpoint/2010/main" val="3699592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16</a:t>
            </a:fld>
            <a:endParaRPr lang="en-US"/>
          </a:p>
        </p:txBody>
      </p:sp>
    </p:spTree>
    <p:extLst>
      <p:ext uri="{BB962C8B-B14F-4D97-AF65-F5344CB8AC3E}">
        <p14:creationId xmlns:p14="http://schemas.microsoft.com/office/powerpoint/2010/main" val="904382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17</a:t>
            </a:fld>
            <a:endParaRPr lang="en-US"/>
          </a:p>
        </p:txBody>
      </p:sp>
    </p:spTree>
    <p:extLst>
      <p:ext uri="{BB962C8B-B14F-4D97-AF65-F5344CB8AC3E}">
        <p14:creationId xmlns:p14="http://schemas.microsoft.com/office/powerpoint/2010/main" val="763507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18</a:t>
            </a:fld>
            <a:endParaRPr lang="en-US"/>
          </a:p>
        </p:txBody>
      </p:sp>
    </p:spTree>
    <p:extLst>
      <p:ext uri="{BB962C8B-B14F-4D97-AF65-F5344CB8AC3E}">
        <p14:creationId xmlns:p14="http://schemas.microsoft.com/office/powerpoint/2010/main" val="65612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19</a:t>
            </a:fld>
            <a:endParaRPr lang="en-US"/>
          </a:p>
        </p:txBody>
      </p:sp>
    </p:spTree>
    <p:extLst>
      <p:ext uri="{BB962C8B-B14F-4D97-AF65-F5344CB8AC3E}">
        <p14:creationId xmlns:p14="http://schemas.microsoft.com/office/powerpoint/2010/main" val="119036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Ethics</a:t>
            </a:r>
            <a:r>
              <a:rPr lang="en-US" sz="1200" b="0" i="0" kern="1200" baseline="0" dirty="0" smtClean="0">
                <a:solidFill>
                  <a:schemeClr val="tx1"/>
                </a:solidFill>
                <a:effectLst/>
                <a:latin typeface="+mn-lt"/>
                <a:ea typeface="+mn-ea"/>
                <a:cs typeface="+mn-cs"/>
              </a:rPr>
              <a:t> = a set of m</a:t>
            </a:r>
            <a:r>
              <a:rPr lang="en-US" sz="1200" b="0" i="0" kern="1200" dirty="0" smtClean="0">
                <a:solidFill>
                  <a:schemeClr val="tx1"/>
                </a:solidFill>
                <a:effectLst/>
                <a:latin typeface="+mn-lt"/>
                <a:ea typeface="+mn-ea"/>
                <a:cs typeface="+mn-cs"/>
              </a:rPr>
              <a:t>oral principles that govern a person's or group's behavior.</a:t>
            </a:r>
            <a:endParaRPr lang="en-US" sz="1200" dirty="0" smtClean="0"/>
          </a:p>
          <a:p>
            <a:endParaRPr lang="en-US" sz="1200" dirty="0" smtClean="0"/>
          </a:p>
          <a:p>
            <a:r>
              <a:rPr lang="en-US" sz="1200" dirty="0" smtClean="0"/>
              <a:t>It is a shared, reflective examination of ethical issues </a:t>
            </a:r>
          </a:p>
          <a:p>
            <a:endParaRPr lang="en-US" sz="1200" dirty="0" smtClean="0"/>
          </a:p>
          <a:p>
            <a:r>
              <a:rPr lang="en-US" dirty="0" smtClean="0">
                <a:effectLst/>
              </a:rPr>
              <a:t>"Ethics has to do with what my feelings tell me is right or wrong.“ - </a:t>
            </a:r>
            <a:r>
              <a:rPr lang="en-US" sz="1200" b="0" i="0" kern="1200" dirty="0" smtClean="0">
                <a:solidFill>
                  <a:schemeClr val="tx1"/>
                </a:solidFill>
                <a:effectLst/>
                <a:latin typeface="+mn-lt"/>
                <a:ea typeface="+mn-ea"/>
                <a:cs typeface="+mn-cs"/>
              </a:rPr>
              <a:t>A person following his or her feelings may recoil from doing what is right. In fact, feelings frequently deviate from what is ethical.</a:t>
            </a:r>
            <a:r>
              <a:rPr lang="en-US" dirty="0" smtClean="0">
                <a:effectLst/>
              </a:rPr>
              <a:t/>
            </a:r>
            <a:br>
              <a:rPr lang="en-US" dirty="0" smtClean="0">
                <a:effectLst/>
              </a:rPr>
            </a:br>
            <a:r>
              <a:rPr lang="en-US" dirty="0" smtClean="0">
                <a:effectLst/>
              </a:rPr>
              <a:t>"Ethics has to do with my religious beliefs.“ - </a:t>
            </a:r>
            <a:r>
              <a:rPr lang="en-US" sz="1200" b="0" i="0" kern="1200" dirty="0" smtClean="0">
                <a:solidFill>
                  <a:schemeClr val="tx1"/>
                </a:solidFill>
                <a:effectLst/>
                <a:latin typeface="+mn-lt"/>
                <a:ea typeface="+mn-ea"/>
                <a:cs typeface="+mn-cs"/>
              </a:rPr>
              <a:t>Religion can set high ethical standards and can provide intense motivations for ethical behavior. Ethics, however, cannot be confined to religion nor is it the same as religion.</a:t>
            </a:r>
            <a:r>
              <a:rPr lang="en-US" dirty="0" smtClean="0">
                <a:effectLst/>
              </a:rPr>
              <a:t/>
            </a:r>
            <a:br>
              <a:rPr lang="en-US" dirty="0" smtClean="0">
                <a:effectLst/>
              </a:rPr>
            </a:br>
            <a:r>
              <a:rPr lang="en-US" dirty="0" smtClean="0">
                <a:effectLst/>
              </a:rPr>
              <a:t>"Being ethical is doing what the law requires.“ - </a:t>
            </a:r>
            <a:r>
              <a:rPr lang="en-US" sz="1200" b="0" i="0" kern="1200" dirty="0" smtClean="0">
                <a:solidFill>
                  <a:schemeClr val="tx1"/>
                </a:solidFill>
                <a:effectLst/>
                <a:latin typeface="+mn-lt"/>
                <a:ea typeface="+mn-ea"/>
                <a:cs typeface="+mn-cs"/>
              </a:rPr>
              <a:t>Being ethical is also not the same as following the law. </a:t>
            </a:r>
            <a:r>
              <a:rPr lang="en-US" dirty="0" smtClean="0">
                <a:effectLst/>
              </a:rPr>
              <a:t/>
            </a:r>
            <a:br>
              <a:rPr lang="en-US" dirty="0" smtClean="0">
                <a:effectLst/>
              </a:rPr>
            </a:br>
            <a:r>
              <a:rPr lang="en-US" dirty="0" smtClean="0">
                <a:effectLst/>
              </a:rPr>
              <a:t>"Ethics consists of the standards of behavior our society accepts.“ - </a:t>
            </a:r>
            <a:r>
              <a:rPr lang="en-US" sz="1200" b="0" i="0" kern="1200" dirty="0" smtClean="0">
                <a:solidFill>
                  <a:schemeClr val="tx1"/>
                </a:solidFill>
                <a:effectLst/>
                <a:latin typeface="+mn-lt"/>
                <a:ea typeface="+mn-ea"/>
                <a:cs typeface="+mn-cs"/>
              </a:rPr>
              <a:t>standards of behavior in society can deviate from what is ethical. An entire society can become ethically corrupt. Nazi Germany is a good example of a morally corrupt society.</a:t>
            </a:r>
            <a:r>
              <a:rPr lang="en-US" dirty="0" smtClean="0">
                <a:effectLst/>
              </a:rPr>
              <a:t/>
            </a:r>
            <a:br>
              <a:rPr lang="en-US" dirty="0" smtClean="0">
                <a:effectLst/>
              </a:rPr>
            </a:br>
            <a:r>
              <a:rPr lang="en-US" dirty="0" smtClean="0">
                <a:effectLst/>
              </a:rPr>
              <a:t>"I don't know what the word means."</a:t>
            </a:r>
          </a:p>
          <a:p>
            <a:r>
              <a:rPr lang="en-US" dirty="0" smtClean="0">
                <a:effectLst/>
              </a:rPr>
              <a:t> </a:t>
            </a:r>
          </a:p>
          <a:p>
            <a:r>
              <a:rPr lang="en-US" sz="1200" b="0" i="0" kern="1200" dirty="0" smtClean="0">
                <a:solidFill>
                  <a:schemeClr val="tx1"/>
                </a:solidFill>
                <a:effectLst/>
                <a:latin typeface="+mn-lt"/>
                <a:ea typeface="+mn-ea"/>
                <a:cs typeface="+mn-cs"/>
              </a:rPr>
              <a:t>These replies might be typical of our own. The meaning of "ethics" is hard to pin down, and the views many people have about ethics are shaky.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Ethics is two things.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First, ethics refers to well-founded standards of right and wrong that prescribe what humans ought to do, usually in terms of rights, obligations, benefits to society, fairness, or specific virtues. Ethics, for example, refers to those standards that impose the reasonable obligations to refrain from rape, stealing, murder, assault, slander, and fraud. Ethical standards also include those that enjoin virtues of honesty, compassion, and loyalty. And, ethical standards include standards relating to rights, such as the right to life, the right to freedom from injury, and the right to privacy. Such standards are adequate standards of ethics because they are supported by consistent and well-founded reasons.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Secondly, ethics refers to the study and development of one's ethical standards. </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2</a:t>
            </a:fld>
            <a:endParaRPr lang="en-US"/>
          </a:p>
        </p:txBody>
      </p:sp>
    </p:spTree>
    <p:extLst>
      <p:ext uri="{BB962C8B-B14F-4D97-AF65-F5344CB8AC3E}">
        <p14:creationId xmlns:p14="http://schemas.microsoft.com/office/powerpoint/2010/main" val="1615165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20</a:t>
            </a:fld>
            <a:endParaRPr lang="en-US"/>
          </a:p>
        </p:txBody>
      </p:sp>
    </p:spTree>
    <p:extLst>
      <p:ext uri="{BB962C8B-B14F-4D97-AF65-F5344CB8AC3E}">
        <p14:creationId xmlns:p14="http://schemas.microsoft.com/office/powerpoint/2010/main" val="2140178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21</a:t>
            </a:fld>
            <a:endParaRPr lang="en-US"/>
          </a:p>
        </p:txBody>
      </p:sp>
    </p:spTree>
    <p:extLst>
      <p:ext uri="{BB962C8B-B14F-4D97-AF65-F5344CB8AC3E}">
        <p14:creationId xmlns:p14="http://schemas.microsoft.com/office/powerpoint/2010/main" val="337621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22</a:t>
            </a:fld>
            <a:endParaRPr lang="en-US"/>
          </a:p>
        </p:txBody>
      </p:sp>
    </p:spTree>
    <p:extLst>
      <p:ext uri="{BB962C8B-B14F-4D97-AF65-F5344CB8AC3E}">
        <p14:creationId xmlns:p14="http://schemas.microsoft.com/office/powerpoint/2010/main" val="3061835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23</a:t>
            </a:fld>
            <a:endParaRPr lang="en-US"/>
          </a:p>
        </p:txBody>
      </p:sp>
    </p:spTree>
    <p:extLst>
      <p:ext uri="{BB962C8B-B14F-4D97-AF65-F5344CB8AC3E}">
        <p14:creationId xmlns:p14="http://schemas.microsoft.com/office/powerpoint/2010/main" val="2226351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24</a:t>
            </a:fld>
            <a:endParaRPr lang="en-US"/>
          </a:p>
        </p:txBody>
      </p:sp>
    </p:spTree>
    <p:extLst>
      <p:ext uri="{BB962C8B-B14F-4D97-AF65-F5344CB8AC3E}">
        <p14:creationId xmlns:p14="http://schemas.microsoft.com/office/powerpoint/2010/main" val="946372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25</a:t>
            </a:fld>
            <a:endParaRPr lang="en-US"/>
          </a:p>
        </p:txBody>
      </p:sp>
    </p:spTree>
    <p:extLst>
      <p:ext uri="{BB962C8B-B14F-4D97-AF65-F5344CB8AC3E}">
        <p14:creationId xmlns:p14="http://schemas.microsoft.com/office/powerpoint/2010/main" val="1867500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26</a:t>
            </a:fld>
            <a:endParaRPr lang="en-US"/>
          </a:p>
        </p:txBody>
      </p:sp>
    </p:spTree>
    <p:extLst>
      <p:ext uri="{BB962C8B-B14F-4D97-AF65-F5344CB8AC3E}">
        <p14:creationId xmlns:p14="http://schemas.microsoft.com/office/powerpoint/2010/main" val="2606278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27</a:t>
            </a:fld>
            <a:endParaRPr lang="en-US"/>
          </a:p>
        </p:txBody>
      </p:sp>
    </p:spTree>
    <p:extLst>
      <p:ext uri="{BB962C8B-B14F-4D97-AF65-F5344CB8AC3E}">
        <p14:creationId xmlns:p14="http://schemas.microsoft.com/office/powerpoint/2010/main" val="1172563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28</a:t>
            </a:fld>
            <a:endParaRPr lang="en-US"/>
          </a:p>
        </p:txBody>
      </p:sp>
    </p:spTree>
    <p:extLst>
      <p:ext uri="{BB962C8B-B14F-4D97-AF65-F5344CB8AC3E}">
        <p14:creationId xmlns:p14="http://schemas.microsoft.com/office/powerpoint/2010/main" val="2194055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29</a:t>
            </a:fld>
            <a:endParaRPr lang="en-US"/>
          </a:p>
        </p:txBody>
      </p:sp>
    </p:spTree>
    <p:extLst>
      <p:ext uri="{BB962C8B-B14F-4D97-AF65-F5344CB8AC3E}">
        <p14:creationId xmlns:p14="http://schemas.microsoft.com/office/powerpoint/2010/main" val="2865617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3</a:t>
            </a:fld>
            <a:endParaRPr lang="en-US"/>
          </a:p>
        </p:txBody>
      </p:sp>
    </p:spTree>
    <p:extLst>
      <p:ext uri="{BB962C8B-B14F-4D97-AF65-F5344CB8AC3E}">
        <p14:creationId xmlns:p14="http://schemas.microsoft.com/office/powerpoint/2010/main" val="1305747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a:t>
            </a:r>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30</a:t>
            </a:fld>
            <a:endParaRPr lang="en-US"/>
          </a:p>
        </p:txBody>
      </p:sp>
    </p:spTree>
    <p:extLst>
      <p:ext uri="{BB962C8B-B14F-4D97-AF65-F5344CB8AC3E}">
        <p14:creationId xmlns:p14="http://schemas.microsoft.com/office/powerpoint/2010/main" val="1349185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C52BD-7C46-4D5A-8668-31BD52580C83}" type="slidenum">
              <a:rPr lang="en-US"/>
              <a:pPr/>
              <a:t>31</a:t>
            </a:fld>
            <a:endParaRPr lang="en-US"/>
          </a:p>
        </p:txBody>
      </p:sp>
      <p:sp>
        <p:nvSpPr>
          <p:cNvPr id="23554" name="Placeholder 2"/>
          <p:cNvSpPr>
            <a:spLocks noGrp="1" noRot="1" noChangeAspect="1" noChangeArrowheads="1" noTextEdit="1"/>
          </p:cNvSpPr>
          <p:nvPr>
            <p:ph type="sldImg"/>
          </p:nvPr>
        </p:nvSpPr>
        <p:spPr>
          <a:ln/>
        </p:spPr>
      </p:sp>
      <p:sp>
        <p:nvSpPr>
          <p:cNvPr id="23555" name="Placeholder 3"/>
          <p:cNvSpPr>
            <a:spLocks noGrp="1" noChangeArrowheads="1"/>
          </p:cNvSpPr>
          <p:nvPr>
            <p:ph type="body" idx="1"/>
          </p:nvPr>
        </p:nvSpPr>
        <p:spPr/>
        <p:txBody>
          <a:bodyPr/>
          <a:lstStyle/>
          <a:p>
            <a:r>
              <a:rPr lang="en-US" dirty="0" smtClean="0"/>
              <a:t>AB</a:t>
            </a:r>
            <a:endParaRPr lang="en-US" dirty="0"/>
          </a:p>
        </p:txBody>
      </p:sp>
    </p:spTree>
    <p:extLst>
      <p:ext uri="{BB962C8B-B14F-4D97-AF65-F5344CB8AC3E}">
        <p14:creationId xmlns:p14="http://schemas.microsoft.com/office/powerpoint/2010/main" val="2900149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C52BD-7C46-4D5A-8668-31BD52580C83}" type="slidenum">
              <a:rPr lang="en-US"/>
              <a:pPr/>
              <a:t>32</a:t>
            </a:fld>
            <a:endParaRPr lang="en-US"/>
          </a:p>
        </p:txBody>
      </p:sp>
      <p:sp>
        <p:nvSpPr>
          <p:cNvPr id="23554" name="Placeholder 2"/>
          <p:cNvSpPr>
            <a:spLocks noGrp="1" noRot="1" noChangeAspect="1" noChangeArrowheads="1" noTextEdit="1"/>
          </p:cNvSpPr>
          <p:nvPr>
            <p:ph type="sldImg"/>
          </p:nvPr>
        </p:nvSpPr>
        <p:spPr>
          <a:ln/>
        </p:spPr>
      </p:sp>
      <p:sp>
        <p:nvSpPr>
          <p:cNvPr id="23555" name="Placeholder 3"/>
          <p:cNvSpPr>
            <a:spLocks noGrp="1" noChangeArrowheads="1"/>
          </p:cNvSpPr>
          <p:nvPr>
            <p:ph type="body" idx="1"/>
          </p:nvPr>
        </p:nvSpPr>
        <p:spPr/>
        <p:txBody>
          <a:bodyPr/>
          <a:lstStyle/>
          <a:p>
            <a:r>
              <a:rPr lang="en-US" dirty="0" smtClean="0"/>
              <a:t>AB</a:t>
            </a:r>
            <a:endParaRPr lang="en-US" dirty="0"/>
          </a:p>
        </p:txBody>
      </p:sp>
    </p:spTree>
    <p:extLst>
      <p:ext uri="{BB962C8B-B14F-4D97-AF65-F5344CB8AC3E}">
        <p14:creationId xmlns:p14="http://schemas.microsoft.com/office/powerpoint/2010/main" val="320985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a:t>
            </a:r>
          </a:p>
          <a:p>
            <a:r>
              <a:rPr lang="en-US" dirty="0" smtClean="0"/>
              <a:t>Although vaccination rates in the United Kingdom have recovered slightly from their 80% low in 2003-4,19 they are still below the 95% level recommended by the World Health Organization to ensure herd immunity. In 2008, for the first time in 14 years, measles was declared endemic in England and Wales.20 Hundreds of thousands of children in the UK are currently unprotected as a result of the scare, and the battle to restore parents’ trust in the vaccine is ongoing.</a:t>
            </a:r>
          </a:p>
          <a:p>
            <a:r>
              <a:rPr lang="en-US" dirty="0" smtClean="0"/>
              <a:t>Further investigation with regard to the reasons for the consistent falsification of results evident in the Wakefield piece revealed that the principal investigator was involved in a lawsuit centering on the MMR vaccine, involvement for which he had received payment—a clear and undisclosed conflict of interest </a:t>
            </a:r>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33</a:t>
            </a:fld>
            <a:endParaRPr lang="en-US"/>
          </a:p>
        </p:txBody>
      </p:sp>
    </p:spTree>
    <p:extLst>
      <p:ext uri="{BB962C8B-B14F-4D97-AF65-F5344CB8AC3E}">
        <p14:creationId xmlns:p14="http://schemas.microsoft.com/office/powerpoint/2010/main" val="2176722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34</a:t>
            </a:fld>
            <a:endParaRPr lang="en-US"/>
          </a:p>
        </p:txBody>
      </p:sp>
    </p:spTree>
    <p:extLst>
      <p:ext uri="{BB962C8B-B14F-4D97-AF65-F5344CB8AC3E}">
        <p14:creationId xmlns:p14="http://schemas.microsoft.com/office/powerpoint/2010/main" val="4263299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35</a:t>
            </a:fld>
            <a:endParaRPr lang="en-US"/>
          </a:p>
        </p:txBody>
      </p:sp>
    </p:spTree>
    <p:extLst>
      <p:ext uri="{BB962C8B-B14F-4D97-AF65-F5344CB8AC3E}">
        <p14:creationId xmlns:p14="http://schemas.microsoft.com/office/powerpoint/2010/main" val="3571290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36</a:t>
            </a:fld>
            <a:endParaRPr lang="en-US"/>
          </a:p>
        </p:txBody>
      </p:sp>
    </p:spTree>
    <p:extLst>
      <p:ext uri="{BB962C8B-B14F-4D97-AF65-F5344CB8AC3E}">
        <p14:creationId xmlns:p14="http://schemas.microsoft.com/office/powerpoint/2010/main" val="2026663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37</a:t>
            </a:fld>
            <a:endParaRPr lang="en-US"/>
          </a:p>
        </p:txBody>
      </p:sp>
    </p:spTree>
    <p:extLst>
      <p:ext uri="{BB962C8B-B14F-4D97-AF65-F5344CB8AC3E}">
        <p14:creationId xmlns:p14="http://schemas.microsoft.com/office/powerpoint/2010/main" val="41646810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38</a:t>
            </a:fld>
            <a:endParaRPr lang="en-US"/>
          </a:p>
        </p:txBody>
      </p:sp>
    </p:spTree>
    <p:extLst>
      <p:ext uri="{BB962C8B-B14F-4D97-AF65-F5344CB8AC3E}">
        <p14:creationId xmlns:p14="http://schemas.microsoft.com/office/powerpoint/2010/main" val="34971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a:t>
            </a:r>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39</a:t>
            </a:fld>
            <a:endParaRPr lang="en-US"/>
          </a:p>
        </p:txBody>
      </p:sp>
    </p:spTree>
    <p:extLst>
      <p:ext uri="{BB962C8B-B14F-4D97-AF65-F5344CB8AC3E}">
        <p14:creationId xmlns:p14="http://schemas.microsoft.com/office/powerpoint/2010/main" val="1036223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4</a:t>
            </a:fld>
            <a:endParaRPr lang="en-US"/>
          </a:p>
        </p:txBody>
      </p:sp>
    </p:spTree>
    <p:extLst>
      <p:ext uri="{BB962C8B-B14F-4D97-AF65-F5344CB8AC3E}">
        <p14:creationId xmlns:p14="http://schemas.microsoft.com/office/powerpoint/2010/main" val="37139131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a:t>
            </a:r>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40</a:t>
            </a:fld>
            <a:endParaRPr lang="en-US"/>
          </a:p>
        </p:txBody>
      </p:sp>
    </p:spTree>
    <p:extLst>
      <p:ext uri="{BB962C8B-B14F-4D97-AF65-F5344CB8AC3E}">
        <p14:creationId xmlns:p14="http://schemas.microsoft.com/office/powerpoint/2010/main" val="15747654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a:t>
            </a:r>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41</a:t>
            </a:fld>
            <a:endParaRPr lang="en-US"/>
          </a:p>
        </p:txBody>
      </p:sp>
    </p:spTree>
    <p:extLst>
      <p:ext uri="{BB962C8B-B14F-4D97-AF65-F5344CB8AC3E}">
        <p14:creationId xmlns:p14="http://schemas.microsoft.com/office/powerpoint/2010/main" val="761989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a:t>
            </a:r>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42</a:t>
            </a:fld>
            <a:endParaRPr lang="en-US"/>
          </a:p>
        </p:txBody>
      </p:sp>
    </p:spTree>
    <p:extLst>
      <p:ext uri="{BB962C8B-B14F-4D97-AF65-F5344CB8AC3E}">
        <p14:creationId xmlns:p14="http://schemas.microsoft.com/office/powerpoint/2010/main" val="31123232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0" charset="-128"/>
              </a:rPr>
              <a:t>AB</a:t>
            </a:r>
          </a:p>
          <a:p>
            <a:r>
              <a:rPr lang="en-US" altLang="en-US" dirty="0" smtClean="0">
                <a:ea typeface="ＭＳ Ｐゴシック" pitchFamily="30" charset="-128"/>
              </a:rPr>
              <a:t>How many people have seen these cells??</a:t>
            </a:r>
          </a:p>
          <a:p>
            <a:r>
              <a:rPr lang="en-US" altLang="en-US" dirty="0" smtClean="0">
                <a:ea typeface="ＭＳ Ｐゴシック" pitchFamily="30" charset="-128"/>
              </a:rPr>
              <a:t>Has anyone used them in research or class labs etc.?</a:t>
            </a:r>
          </a:p>
          <a:p>
            <a:r>
              <a:rPr lang="en-US" altLang="en-US" dirty="0" smtClean="0">
                <a:ea typeface="ＭＳ Ｐゴシック" pitchFamily="30" charset="-128"/>
              </a:rPr>
              <a:t>How many people know the story behind them?</a:t>
            </a:r>
          </a:p>
          <a:p>
            <a:endParaRPr lang="en-US" altLang="en-US" dirty="0" smtClean="0">
              <a:ea typeface="ＭＳ Ｐゴシック" pitchFamily="30" charset="-128"/>
            </a:endParaRPr>
          </a:p>
          <a:p>
            <a:r>
              <a:rPr lang="en-US" altLang="en-US" dirty="0" smtClean="0">
                <a:ea typeface="ＭＳ Ｐゴシック" pitchFamily="30" charset="-128"/>
              </a:rPr>
              <a:t>Henrietta Lacks was born into a black working class family in 1920 in Virginia.  She had 5 children.</a:t>
            </a:r>
          </a:p>
          <a:p>
            <a:endParaRPr lang="en-US" altLang="en-US" dirty="0" smtClean="0">
              <a:ea typeface="ＭＳ Ｐゴシック" pitchFamily="30" charset="-128"/>
            </a:endParaRPr>
          </a:p>
          <a:p>
            <a:r>
              <a:rPr lang="en-US" altLang="en-US" dirty="0" smtClean="0">
                <a:ea typeface="ＭＳ Ｐゴシック" pitchFamily="30" charset="-128"/>
              </a:rPr>
              <a:t>Story recently popularized with the publication of The Immortal Life of Henrietta Lacks by Rebecca </a:t>
            </a:r>
            <a:r>
              <a:rPr lang="en-US" altLang="en-US" dirty="0" err="1" smtClean="0">
                <a:ea typeface="ＭＳ Ｐゴシック" pitchFamily="30" charset="-128"/>
              </a:rPr>
              <a:t>Skloot</a:t>
            </a:r>
            <a:endParaRPr lang="en-US" altLang="en-US" dirty="0" smtClean="0">
              <a:ea typeface="ＭＳ Ｐゴシック" pitchFamily="30" charset="-128"/>
            </a:endParaRPr>
          </a:p>
          <a:p>
            <a:endParaRPr lang="en-US" altLang="en-US" dirty="0" smtClean="0">
              <a:ea typeface="ＭＳ Ｐゴシック" pitchFamily="30" charset="-128"/>
            </a:endParaRPr>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43</a:t>
            </a:fld>
            <a:endParaRPr lang="en-US"/>
          </a:p>
        </p:txBody>
      </p:sp>
    </p:spTree>
    <p:extLst>
      <p:ext uri="{BB962C8B-B14F-4D97-AF65-F5344CB8AC3E}">
        <p14:creationId xmlns:p14="http://schemas.microsoft.com/office/powerpoint/2010/main" val="9651935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0" charset="-128"/>
              </a:rPr>
              <a:t>AB</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0" charset="0"/>
                <a:ea typeface="ＭＳ Ｐゴシック" pitchFamily="30" charset="-128"/>
              </a:defRPr>
            </a:lvl1pPr>
            <a:lvl2pPr marL="734852" indent="-282635" eaLnBrk="0" hangingPunct="0">
              <a:spcBef>
                <a:spcPct val="30000"/>
              </a:spcBef>
              <a:defRPr sz="1200">
                <a:solidFill>
                  <a:schemeClr val="tx1"/>
                </a:solidFill>
                <a:latin typeface="Calibri" pitchFamily="30" charset="0"/>
                <a:ea typeface="ＭＳ Ｐゴシック" pitchFamily="30" charset="-128"/>
              </a:defRPr>
            </a:lvl2pPr>
            <a:lvl3pPr marL="1130541" indent="-226108" eaLnBrk="0" hangingPunct="0">
              <a:spcBef>
                <a:spcPct val="30000"/>
              </a:spcBef>
              <a:defRPr sz="1200">
                <a:solidFill>
                  <a:schemeClr val="tx1"/>
                </a:solidFill>
                <a:latin typeface="Calibri" pitchFamily="30" charset="0"/>
                <a:ea typeface="ＭＳ Ｐゴシック" pitchFamily="30" charset="-128"/>
              </a:defRPr>
            </a:lvl3pPr>
            <a:lvl4pPr marL="1582758" indent="-226108" eaLnBrk="0" hangingPunct="0">
              <a:spcBef>
                <a:spcPct val="30000"/>
              </a:spcBef>
              <a:defRPr sz="1200">
                <a:solidFill>
                  <a:schemeClr val="tx1"/>
                </a:solidFill>
                <a:latin typeface="Calibri" pitchFamily="30" charset="0"/>
                <a:ea typeface="ＭＳ Ｐゴシック" pitchFamily="30" charset="-128"/>
              </a:defRPr>
            </a:lvl4pPr>
            <a:lvl5pPr marL="2034974" indent="-226108" eaLnBrk="0" hangingPunct="0">
              <a:spcBef>
                <a:spcPct val="30000"/>
              </a:spcBef>
              <a:defRPr sz="1200">
                <a:solidFill>
                  <a:schemeClr val="tx1"/>
                </a:solidFill>
                <a:latin typeface="Calibri" pitchFamily="30" charset="0"/>
                <a:ea typeface="ＭＳ Ｐゴシック" pitchFamily="30" charset="-128"/>
              </a:defRPr>
            </a:lvl5pPr>
            <a:lvl6pPr marL="2487191" indent="-226108" eaLnBrk="0" fontAlgn="base" hangingPunct="0">
              <a:spcBef>
                <a:spcPct val="30000"/>
              </a:spcBef>
              <a:spcAft>
                <a:spcPct val="0"/>
              </a:spcAft>
              <a:defRPr sz="1200">
                <a:solidFill>
                  <a:schemeClr val="tx1"/>
                </a:solidFill>
                <a:latin typeface="Calibri" pitchFamily="30" charset="0"/>
                <a:ea typeface="ＭＳ Ｐゴシック" pitchFamily="30" charset="-128"/>
              </a:defRPr>
            </a:lvl6pPr>
            <a:lvl7pPr marL="2939407" indent="-226108" eaLnBrk="0" fontAlgn="base" hangingPunct="0">
              <a:spcBef>
                <a:spcPct val="30000"/>
              </a:spcBef>
              <a:spcAft>
                <a:spcPct val="0"/>
              </a:spcAft>
              <a:defRPr sz="1200">
                <a:solidFill>
                  <a:schemeClr val="tx1"/>
                </a:solidFill>
                <a:latin typeface="Calibri" pitchFamily="30" charset="0"/>
                <a:ea typeface="ＭＳ Ｐゴシック" pitchFamily="30" charset="-128"/>
              </a:defRPr>
            </a:lvl7pPr>
            <a:lvl8pPr marL="3391624" indent="-226108" eaLnBrk="0" fontAlgn="base" hangingPunct="0">
              <a:spcBef>
                <a:spcPct val="30000"/>
              </a:spcBef>
              <a:spcAft>
                <a:spcPct val="0"/>
              </a:spcAft>
              <a:defRPr sz="1200">
                <a:solidFill>
                  <a:schemeClr val="tx1"/>
                </a:solidFill>
                <a:latin typeface="Calibri" pitchFamily="30" charset="0"/>
                <a:ea typeface="ＭＳ Ｐゴシック" pitchFamily="30" charset="-128"/>
              </a:defRPr>
            </a:lvl8pPr>
            <a:lvl9pPr marL="3843840" indent="-226108" eaLnBrk="0" fontAlgn="base" hangingPunct="0">
              <a:spcBef>
                <a:spcPct val="30000"/>
              </a:spcBef>
              <a:spcAft>
                <a:spcPct val="0"/>
              </a:spcAft>
              <a:defRPr sz="1200">
                <a:solidFill>
                  <a:schemeClr val="tx1"/>
                </a:solidFill>
                <a:latin typeface="Calibri" pitchFamily="30" charset="0"/>
                <a:ea typeface="ＭＳ Ｐゴシック" pitchFamily="30" charset="-128"/>
              </a:defRPr>
            </a:lvl9pPr>
          </a:lstStyle>
          <a:p>
            <a:pPr eaLnBrk="1" hangingPunct="1">
              <a:spcBef>
                <a:spcPct val="0"/>
              </a:spcBef>
            </a:pPr>
            <a:fld id="{9B891275-94F7-4C7D-BDB9-588FE1689190}" type="slidenum">
              <a:rPr lang="en-US" altLang="en-US" smtClean="0"/>
              <a:pPr eaLnBrk="1" hangingPunct="1">
                <a:spcBef>
                  <a:spcPct val="0"/>
                </a:spcBef>
              </a:pPr>
              <a:t>44</a:t>
            </a:fld>
            <a:endParaRPr lang="en-US" altLang="en-US" smtClean="0"/>
          </a:p>
        </p:txBody>
      </p:sp>
    </p:spTree>
    <p:extLst>
      <p:ext uri="{BB962C8B-B14F-4D97-AF65-F5344CB8AC3E}">
        <p14:creationId xmlns:p14="http://schemas.microsoft.com/office/powerpoint/2010/main" val="40705999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a:t>
            </a:r>
          </a:p>
          <a:p>
            <a:endParaRPr lang="en-US" altLang="en-US" dirty="0" smtClean="0">
              <a:ea typeface="ＭＳ Ｐゴシック" pitchFamily="30" charset="-128"/>
            </a:endParaRPr>
          </a:p>
          <a:p>
            <a:r>
              <a:rPr lang="en-US" altLang="en-US" dirty="0" smtClean="0">
                <a:ea typeface="ＭＳ Ｐゴシック" pitchFamily="30" charset="-128"/>
              </a:rPr>
              <a:t>-Consent – common practice in the 1950s to take tissue samples for research without consent (still common but there is regulatory oversight that governs this)</a:t>
            </a:r>
          </a:p>
          <a:p>
            <a:r>
              <a:rPr lang="en-US" altLang="en-US" dirty="0" smtClean="0">
                <a:ea typeface="ＭＳ Ｐゴシック" pitchFamily="30" charset="-128"/>
              </a:rPr>
              <a:t>	-Do you think that it was “wrong” to take the cancer cells without consent.  Would this same situation bother you.</a:t>
            </a:r>
          </a:p>
          <a:p>
            <a:endParaRPr lang="en-US" altLang="en-US" dirty="0" smtClean="0">
              <a:ea typeface="ＭＳ Ｐゴシック" pitchFamily="30" charset="-128"/>
            </a:endParaRPr>
          </a:p>
          <a:p>
            <a:r>
              <a:rPr lang="en-US" altLang="en-US" dirty="0" smtClean="0">
                <a:ea typeface="ＭＳ Ｐゴシック" pitchFamily="30" charset="-128"/>
              </a:rPr>
              <a:t>-Individual rights versus Public benefit	</a:t>
            </a:r>
          </a:p>
          <a:p>
            <a:r>
              <a:rPr lang="en-US" altLang="en-US" dirty="0" smtClean="0">
                <a:ea typeface="ＭＳ Ｐゴシック" pitchFamily="30" charset="-128"/>
              </a:rPr>
              <a:t>	-What benefits did society get  - research and development, advances in healthcare (From R. </a:t>
            </a:r>
            <a:r>
              <a:rPr lang="en-US" altLang="en-US" dirty="0" err="1" smtClean="0">
                <a:ea typeface="ＭＳ Ｐゴシック" pitchFamily="30" charset="-128"/>
              </a:rPr>
              <a:t>Skloot</a:t>
            </a:r>
            <a:r>
              <a:rPr lang="en-US" altLang="en-US" dirty="0" smtClean="0">
                <a:ea typeface="ＭＳ Ｐゴシック" pitchFamily="30" charset="-128"/>
              </a:rPr>
              <a:t> without tissue research “we would have no tests for diseases like hepatitis and HIV; no vaccines for rabies, smallpox, measles; none of the promising new drugs for leukemia, breast cancer, colon cancer.”  The list goes on…. </a:t>
            </a:r>
          </a:p>
          <a:p>
            <a:r>
              <a:rPr lang="en-US" altLang="en-US" dirty="0" smtClean="0">
                <a:ea typeface="ＭＳ Ｐゴシック" pitchFamily="30" charset="-128"/>
              </a:rPr>
              <a:t>	-What benefits did Henrietta Lacks – What could have the benefits been: contributing to research </a:t>
            </a:r>
          </a:p>
          <a:p>
            <a:endParaRPr lang="en-US" altLang="en-US" dirty="0" smtClean="0">
              <a:ea typeface="ＭＳ Ｐゴシック" pitchFamily="30" charset="-128"/>
            </a:endParaRPr>
          </a:p>
          <a:p>
            <a:r>
              <a:rPr lang="en-US" altLang="en-US" dirty="0" smtClean="0">
                <a:ea typeface="ＭＳ Ｐゴシック" pitchFamily="30" charset="-128"/>
              </a:rPr>
              <a:t>-Confidentiality:  George </a:t>
            </a:r>
            <a:r>
              <a:rPr lang="en-US" altLang="en-US" dirty="0" err="1" smtClean="0">
                <a:ea typeface="ＭＳ Ｐゴシック" pitchFamily="30" charset="-128"/>
              </a:rPr>
              <a:t>Gey</a:t>
            </a:r>
            <a:r>
              <a:rPr lang="en-US" altLang="en-US" dirty="0" smtClean="0">
                <a:ea typeface="ＭＳ Ｐゴシック" pitchFamily="30" charset="-128"/>
              </a:rPr>
              <a:t> strongly believed in confidentiality so Henrietta Lack’s identity did not come out until after he died.  Impact on the family once it did come out.</a:t>
            </a:r>
          </a:p>
          <a:p>
            <a:endParaRPr lang="en-US" altLang="en-US" dirty="0" smtClean="0">
              <a:ea typeface="ＭＳ Ｐゴシック" pitchFamily="30" charset="-128"/>
            </a:endParaRPr>
          </a:p>
          <a:p>
            <a:r>
              <a:rPr lang="en-US" altLang="en-US" dirty="0" smtClean="0">
                <a:ea typeface="ＭＳ Ｐゴシック" pitchFamily="30" charset="-128"/>
              </a:rPr>
              <a:t>-Money – Henrietta Lack’s family cannot even access healthcare? Not sharing in the benefits of the research.  Who should benefit?</a:t>
            </a:r>
          </a:p>
          <a:p>
            <a:endParaRPr lang="en-US" altLang="en-US" dirty="0" smtClean="0">
              <a:ea typeface="ＭＳ Ｐゴシック" pitchFamily="30" charset="-128"/>
            </a:endParaRPr>
          </a:p>
          <a:p>
            <a:r>
              <a:rPr lang="en-US" altLang="en-US" dirty="0" smtClean="0">
                <a:ea typeface="ＭＳ Ｐゴシック" pitchFamily="30" charset="-128"/>
              </a:rPr>
              <a:t>Rebecca </a:t>
            </a:r>
            <a:r>
              <a:rPr lang="en-US" altLang="en-US" dirty="0" err="1" smtClean="0">
                <a:ea typeface="ＭＳ Ｐゴシック" pitchFamily="30" charset="-128"/>
              </a:rPr>
              <a:t>Skloot</a:t>
            </a:r>
            <a:r>
              <a:rPr lang="en-US" altLang="en-US" dirty="0" smtClean="0">
                <a:ea typeface="ＭＳ Ｐゴシック" pitchFamily="30" charset="-128"/>
              </a:rPr>
              <a:t> </a:t>
            </a:r>
            <a:r>
              <a:rPr lang="en-US" altLang="en-US" i="1" dirty="0" smtClean="0">
                <a:ea typeface="ＭＳ Ｐゴシック" pitchFamily="30" charset="-128"/>
              </a:rPr>
              <a:t>The Immortal Like of Henrietta Lacks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0" charset="0"/>
                <a:ea typeface="ＭＳ Ｐゴシック" pitchFamily="30" charset="-128"/>
              </a:defRPr>
            </a:lvl1pPr>
            <a:lvl2pPr marL="734852" indent="-282635" eaLnBrk="0" hangingPunct="0">
              <a:spcBef>
                <a:spcPct val="30000"/>
              </a:spcBef>
              <a:defRPr sz="1200">
                <a:solidFill>
                  <a:schemeClr val="tx1"/>
                </a:solidFill>
                <a:latin typeface="Calibri" pitchFamily="30" charset="0"/>
                <a:ea typeface="ＭＳ Ｐゴシック" pitchFamily="30" charset="-128"/>
              </a:defRPr>
            </a:lvl2pPr>
            <a:lvl3pPr marL="1130541" indent="-226108" eaLnBrk="0" hangingPunct="0">
              <a:spcBef>
                <a:spcPct val="30000"/>
              </a:spcBef>
              <a:defRPr sz="1200">
                <a:solidFill>
                  <a:schemeClr val="tx1"/>
                </a:solidFill>
                <a:latin typeface="Calibri" pitchFamily="30" charset="0"/>
                <a:ea typeface="ＭＳ Ｐゴシック" pitchFamily="30" charset="-128"/>
              </a:defRPr>
            </a:lvl3pPr>
            <a:lvl4pPr marL="1582758" indent="-226108" eaLnBrk="0" hangingPunct="0">
              <a:spcBef>
                <a:spcPct val="30000"/>
              </a:spcBef>
              <a:defRPr sz="1200">
                <a:solidFill>
                  <a:schemeClr val="tx1"/>
                </a:solidFill>
                <a:latin typeface="Calibri" pitchFamily="30" charset="0"/>
                <a:ea typeface="ＭＳ Ｐゴシック" pitchFamily="30" charset="-128"/>
              </a:defRPr>
            </a:lvl4pPr>
            <a:lvl5pPr marL="2034974" indent="-226108" eaLnBrk="0" hangingPunct="0">
              <a:spcBef>
                <a:spcPct val="30000"/>
              </a:spcBef>
              <a:defRPr sz="1200">
                <a:solidFill>
                  <a:schemeClr val="tx1"/>
                </a:solidFill>
                <a:latin typeface="Calibri" pitchFamily="30" charset="0"/>
                <a:ea typeface="ＭＳ Ｐゴシック" pitchFamily="30" charset="-128"/>
              </a:defRPr>
            </a:lvl5pPr>
            <a:lvl6pPr marL="2487191" indent="-226108" eaLnBrk="0" fontAlgn="base" hangingPunct="0">
              <a:spcBef>
                <a:spcPct val="30000"/>
              </a:spcBef>
              <a:spcAft>
                <a:spcPct val="0"/>
              </a:spcAft>
              <a:defRPr sz="1200">
                <a:solidFill>
                  <a:schemeClr val="tx1"/>
                </a:solidFill>
                <a:latin typeface="Calibri" pitchFamily="30" charset="0"/>
                <a:ea typeface="ＭＳ Ｐゴシック" pitchFamily="30" charset="-128"/>
              </a:defRPr>
            </a:lvl6pPr>
            <a:lvl7pPr marL="2939407" indent="-226108" eaLnBrk="0" fontAlgn="base" hangingPunct="0">
              <a:spcBef>
                <a:spcPct val="30000"/>
              </a:spcBef>
              <a:spcAft>
                <a:spcPct val="0"/>
              </a:spcAft>
              <a:defRPr sz="1200">
                <a:solidFill>
                  <a:schemeClr val="tx1"/>
                </a:solidFill>
                <a:latin typeface="Calibri" pitchFamily="30" charset="0"/>
                <a:ea typeface="ＭＳ Ｐゴシック" pitchFamily="30" charset="-128"/>
              </a:defRPr>
            </a:lvl7pPr>
            <a:lvl8pPr marL="3391624" indent="-226108" eaLnBrk="0" fontAlgn="base" hangingPunct="0">
              <a:spcBef>
                <a:spcPct val="30000"/>
              </a:spcBef>
              <a:spcAft>
                <a:spcPct val="0"/>
              </a:spcAft>
              <a:defRPr sz="1200">
                <a:solidFill>
                  <a:schemeClr val="tx1"/>
                </a:solidFill>
                <a:latin typeface="Calibri" pitchFamily="30" charset="0"/>
                <a:ea typeface="ＭＳ Ｐゴシック" pitchFamily="30" charset="-128"/>
              </a:defRPr>
            </a:lvl8pPr>
            <a:lvl9pPr marL="3843840" indent="-226108" eaLnBrk="0" fontAlgn="base" hangingPunct="0">
              <a:spcBef>
                <a:spcPct val="30000"/>
              </a:spcBef>
              <a:spcAft>
                <a:spcPct val="0"/>
              </a:spcAft>
              <a:defRPr sz="1200">
                <a:solidFill>
                  <a:schemeClr val="tx1"/>
                </a:solidFill>
                <a:latin typeface="Calibri" pitchFamily="30" charset="0"/>
                <a:ea typeface="ＭＳ Ｐゴシック" pitchFamily="30" charset="-128"/>
              </a:defRPr>
            </a:lvl9pPr>
          </a:lstStyle>
          <a:p>
            <a:pPr eaLnBrk="1" hangingPunct="1">
              <a:spcBef>
                <a:spcPct val="0"/>
              </a:spcBef>
            </a:pPr>
            <a:fld id="{57887AF4-73F6-4C74-A5A2-8A66F3461B28}" type="slidenum">
              <a:rPr lang="en-US" altLang="en-US" smtClean="0"/>
              <a:pPr eaLnBrk="1" hangingPunct="1">
                <a:spcBef>
                  <a:spcPct val="0"/>
                </a:spcBef>
              </a:pPr>
              <a:t>45</a:t>
            </a:fld>
            <a:endParaRPr lang="en-US" altLang="en-US" smtClean="0"/>
          </a:p>
        </p:txBody>
      </p:sp>
    </p:spTree>
    <p:extLst>
      <p:ext uri="{BB962C8B-B14F-4D97-AF65-F5344CB8AC3E}">
        <p14:creationId xmlns:p14="http://schemas.microsoft.com/office/powerpoint/2010/main" val="4161949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a:t>
            </a:r>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Amgen Corporate Template</a:t>
            </a:r>
            <a:endParaRPr lang="en-US">
              <a:solidFill>
                <a:prstClr val="black"/>
              </a:solidFill>
            </a:endParaRPr>
          </a:p>
        </p:txBody>
      </p:sp>
      <p:sp>
        <p:nvSpPr>
          <p:cNvPr id="5" name="Slide Number Placeholder 4"/>
          <p:cNvSpPr>
            <a:spLocks noGrp="1"/>
          </p:cNvSpPr>
          <p:nvPr>
            <p:ph type="sldNum" sz="quarter" idx="11"/>
          </p:nvPr>
        </p:nvSpPr>
        <p:spPr/>
        <p:txBody>
          <a:bodyPr/>
          <a:lstStyle/>
          <a:p>
            <a:fld id="{0556CBC9-EC64-43A8-8390-4D85FF9876BB}"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41069648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47</a:t>
            </a:fld>
            <a:endParaRPr lang="en-US"/>
          </a:p>
        </p:txBody>
      </p:sp>
    </p:spTree>
    <p:extLst>
      <p:ext uri="{BB962C8B-B14F-4D97-AF65-F5344CB8AC3E}">
        <p14:creationId xmlns:p14="http://schemas.microsoft.com/office/powerpoint/2010/main" val="38439989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48</a:t>
            </a:fld>
            <a:endParaRPr lang="en-US"/>
          </a:p>
        </p:txBody>
      </p:sp>
    </p:spTree>
    <p:extLst>
      <p:ext uri="{BB962C8B-B14F-4D97-AF65-F5344CB8AC3E}">
        <p14:creationId xmlns:p14="http://schemas.microsoft.com/office/powerpoint/2010/main" val="24352163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49</a:t>
            </a:fld>
            <a:endParaRPr lang="en-US"/>
          </a:p>
        </p:txBody>
      </p:sp>
    </p:spTree>
    <p:extLst>
      <p:ext uri="{BB962C8B-B14F-4D97-AF65-F5344CB8AC3E}">
        <p14:creationId xmlns:p14="http://schemas.microsoft.com/office/powerpoint/2010/main" val="359199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5</a:t>
            </a:fld>
            <a:endParaRPr lang="en-US"/>
          </a:p>
        </p:txBody>
      </p:sp>
    </p:spTree>
    <p:extLst>
      <p:ext uri="{BB962C8B-B14F-4D97-AF65-F5344CB8AC3E}">
        <p14:creationId xmlns:p14="http://schemas.microsoft.com/office/powerpoint/2010/main" val="1199012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D5A83-0108-4A7B-8090-EDF444BE1ECD}" type="slidenum">
              <a:rPr lang="en-US">
                <a:solidFill>
                  <a:prstClr val="black"/>
                </a:solidFill>
              </a:rPr>
              <a:pPr/>
              <a:t>50</a:t>
            </a:fld>
            <a:endParaRPr lang="en-US">
              <a:solidFill>
                <a:prstClr val="black"/>
              </a:solidFill>
            </a:endParaRPr>
          </a:p>
        </p:txBody>
      </p:sp>
      <p:sp>
        <p:nvSpPr>
          <p:cNvPr id="574466" name="Rectangle 2"/>
          <p:cNvSpPr>
            <a:spLocks noGrp="1" noRot="1" noChangeAspect="1" noChangeArrowheads="1" noTextEdit="1"/>
          </p:cNvSpPr>
          <p:nvPr>
            <p:ph type="sldImg"/>
          </p:nvPr>
        </p:nvSpPr>
        <p:spPr>
          <a:xfrm>
            <a:off x="1143000" y="687388"/>
            <a:ext cx="4568825" cy="3427412"/>
          </a:xfrm>
          <a:ln/>
        </p:spPr>
      </p:sp>
      <p:sp>
        <p:nvSpPr>
          <p:cNvPr id="574467" name="Rectangle 3"/>
          <p:cNvSpPr>
            <a:spLocks noGrp="1" noChangeArrowheads="1"/>
          </p:cNvSpPr>
          <p:nvPr>
            <p:ph type="body" idx="1"/>
          </p:nvPr>
        </p:nvSpPr>
        <p:spPr>
          <a:xfrm>
            <a:off x="913773" y="4342457"/>
            <a:ext cx="5028886" cy="4116058"/>
          </a:xfrm>
        </p:spPr>
        <p:txBody>
          <a:bodyPr/>
          <a:lstStyle/>
          <a:p>
            <a:r>
              <a:rPr lang="en-US" dirty="0" smtClean="0"/>
              <a:t>AL</a:t>
            </a:r>
            <a:endParaRPr lang="en-US" dirty="0"/>
          </a:p>
        </p:txBody>
      </p:sp>
    </p:spTree>
    <p:extLst>
      <p:ext uri="{BB962C8B-B14F-4D97-AF65-F5344CB8AC3E}">
        <p14:creationId xmlns:p14="http://schemas.microsoft.com/office/powerpoint/2010/main" val="33100295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a:t>
            </a:r>
          </a:p>
          <a:p>
            <a:endParaRPr lang="en-US" dirty="0" smtClean="0"/>
          </a:p>
          <a:p>
            <a:r>
              <a:rPr lang="en-US" dirty="0" smtClean="0"/>
              <a:t>Relative to last year, the SRE market growth</a:t>
            </a:r>
            <a:r>
              <a:rPr lang="en-US" baseline="0" dirty="0" smtClean="0"/>
              <a:t> is flat or -1%. Another milestone was over 100,000 patients treated with XGEVA by 2013. However, the brand team plan anticipated about a 30% growth in SRE market and now CfOR and GHE are working to help provide a better understanding of the proportion of bone </a:t>
            </a:r>
            <a:r>
              <a:rPr lang="en-US" baseline="0" dirty="0" err="1" smtClean="0"/>
              <a:t>mets</a:t>
            </a:r>
            <a:r>
              <a:rPr lang="en-US" baseline="0" dirty="0" smtClean="0"/>
              <a:t> patients that remain untreated. To better understand the drivers and barriers of prescribing bone modifying agents to prevent skeletal complications.</a:t>
            </a:r>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Amgen Corporate Template</a:t>
            </a:r>
            <a:endParaRPr lang="en-US">
              <a:solidFill>
                <a:prstClr val="black"/>
              </a:solidFill>
            </a:endParaRPr>
          </a:p>
        </p:txBody>
      </p:sp>
      <p:sp>
        <p:nvSpPr>
          <p:cNvPr id="5" name="Slide Number Placeholder 4"/>
          <p:cNvSpPr>
            <a:spLocks noGrp="1"/>
          </p:cNvSpPr>
          <p:nvPr>
            <p:ph type="sldNum" sz="quarter" idx="11"/>
          </p:nvPr>
        </p:nvSpPr>
        <p:spPr/>
        <p:txBody>
          <a:bodyPr/>
          <a:lstStyle/>
          <a:p>
            <a:fld id="{0556CBC9-EC64-43A8-8390-4D85FF9876BB}"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2721861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9C27F-7890-48D9-AD3B-6BF068DBD27C}" type="slidenum">
              <a:rPr lang="en-US">
                <a:solidFill>
                  <a:prstClr val="black"/>
                </a:solidFill>
              </a:rPr>
              <a:pPr/>
              <a:t>52</a:t>
            </a:fld>
            <a:endParaRPr lang="en-US">
              <a:solidFill>
                <a:prstClr val="black"/>
              </a:solidFill>
            </a:endParaRPr>
          </a:p>
        </p:txBody>
      </p:sp>
      <p:sp>
        <p:nvSpPr>
          <p:cNvPr id="690178" name="Rectangle 2"/>
          <p:cNvSpPr>
            <a:spLocks noGrp="1" noRot="1" noChangeAspect="1" noChangeArrowheads="1" noTextEdit="1"/>
          </p:cNvSpPr>
          <p:nvPr>
            <p:ph type="sldImg"/>
          </p:nvPr>
        </p:nvSpPr>
        <p:spPr>
          <a:xfrm>
            <a:off x="1146175" y="687388"/>
            <a:ext cx="4567238" cy="3425825"/>
          </a:xfrm>
          <a:ln/>
        </p:spPr>
      </p:sp>
      <p:sp>
        <p:nvSpPr>
          <p:cNvPr id="690179" name="Rectangle 3"/>
          <p:cNvSpPr>
            <a:spLocks noGrp="1" noChangeArrowheads="1"/>
          </p:cNvSpPr>
          <p:nvPr>
            <p:ph type="body" idx="1"/>
          </p:nvPr>
        </p:nvSpPr>
        <p:spPr>
          <a:xfrm>
            <a:off x="913772" y="4344030"/>
            <a:ext cx="5030456" cy="411448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a:t>
            </a:r>
          </a:p>
          <a:p>
            <a:endParaRPr lang="en-US" dirty="0" smtClean="0"/>
          </a:p>
          <a:p>
            <a:r>
              <a:rPr lang="en-US" dirty="0" smtClean="0"/>
              <a:t>From </a:t>
            </a:r>
            <a:r>
              <a:rPr lang="en-US" dirty="0"/>
              <a:t>the follow-up of ten years available on this cohort of women, I was able to calculated the cumulative risk of cancer for BRCA1 mutation carriers versus non-carriers.  You may recall that all these women were “healthy” at the start of the program.  Women were censored if they were diagnosed with cancer, died, or at the date of their last appointment or date of oophorectomy for Kaplan-Meier survival analysis. </a:t>
            </a:r>
          </a:p>
          <a:p>
            <a:endParaRPr lang="en-US" dirty="0"/>
          </a:p>
          <a:p>
            <a:r>
              <a:rPr lang="en-US" b="1" dirty="0"/>
              <a:t>43 women had prophylactic oophorectomy.</a:t>
            </a:r>
            <a:endParaRPr lang="en-US" dirty="0"/>
          </a:p>
          <a:p>
            <a:endParaRPr lang="en-US" dirty="0"/>
          </a:p>
          <a:p>
            <a:r>
              <a:rPr lang="en-US" dirty="0"/>
              <a:t>Because we tested 100% of women who developed cancer and only 72% of women who did not develop cancer.  We reduced or adjusted our estimates by 24%.</a:t>
            </a:r>
          </a:p>
        </p:txBody>
      </p:sp>
    </p:spTree>
    <p:extLst>
      <p:ext uri="{BB962C8B-B14F-4D97-AF65-F5344CB8AC3E}">
        <p14:creationId xmlns:p14="http://schemas.microsoft.com/office/powerpoint/2010/main" val="37855868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26C97-26EC-4A4B-A87E-0E2859B4E7BD}" type="slidenum">
              <a:rPr lang="en-US">
                <a:solidFill>
                  <a:prstClr val="black"/>
                </a:solidFill>
              </a:rPr>
              <a:pPr/>
              <a:t>53</a:t>
            </a:fld>
            <a:endParaRPr lang="en-US">
              <a:solidFill>
                <a:prstClr val="black"/>
              </a:solidFill>
            </a:endParaRPr>
          </a:p>
        </p:txBody>
      </p:sp>
      <p:sp>
        <p:nvSpPr>
          <p:cNvPr id="696322" name="Rectangle 2"/>
          <p:cNvSpPr>
            <a:spLocks noGrp="1" noRot="1" noChangeAspect="1" noChangeArrowheads="1" noTextEdit="1"/>
          </p:cNvSpPr>
          <p:nvPr>
            <p:ph type="sldImg"/>
          </p:nvPr>
        </p:nvSpPr>
        <p:spPr>
          <a:xfrm>
            <a:off x="1146175" y="687388"/>
            <a:ext cx="4567238" cy="3425825"/>
          </a:xfrm>
          <a:ln w="12700" cap="flat"/>
        </p:spPr>
      </p:sp>
      <p:sp>
        <p:nvSpPr>
          <p:cNvPr id="696323" name="Rectangle 3"/>
          <p:cNvSpPr>
            <a:spLocks noGrp="1" noChangeArrowheads="1"/>
          </p:cNvSpPr>
          <p:nvPr>
            <p:ph type="body" idx="1"/>
          </p:nvPr>
        </p:nvSpPr>
        <p:spPr>
          <a:xfrm>
            <a:off x="913772" y="4344030"/>
            <a:ext cx="5030456" cy="4114485"/>
          </a:xfrm>
          <a:noFill/>
          <a:ln/>
        </p:spPr>
        <p:txBody>
          <a:bodyPr lIns="92065" tIns="46033" rIns="92065" bIns="46033"/>
          <a:lstStyle/>
          <a:p>
            <a:r>
              <a:rPr lang="en-US" dirty="0" smtClean="0"/>
              <a:t>AL</a:t>
            </a:r>
          </a:p>
          <a:p>
            <a:endParaRPr lang="en-US" dirty="0" smtClean="0"/>
          </a:p>
          <a:p>
            <a:r>
              <a:rPr lang="en-US" dirty="0" smtClean="0"/>
              <a:t>The </a:t>
            </a:r>
            <a:r>
              <a:rPr lang="en-US" dirty="0"/>
              <a:t>Gilda Radner Program allowed us to conduct the first prospective study on BRCA1 or BRCA2 mutation carriers.</a:t>
            </a:r>
          </a:p>
          <a:p>
            <a:endParaRPr lang="en-US" dirty="0"/>
          </a:p>
          <a:p>
            <a:r>
              <a:rPr lang="en-US" dirty="0"/>
              <a:t>We observed that….</a:t>
            </a:r>
          </a:p>
          <a:p>
            <a:endParaRPr lang="en-US" dirty="0"/>
          </a:p>
          <a:p>
            <a:r>
              <a:rPr lang="en-US" dirty="0"/>
              <a:t>Implications for surgical prevention of ovarian cancer - how do we reduce the risk of peritoneal cancer in carriers.</a:t>
            </a:r>
          </a:p>
        </p:txBody>
      </p:sp>
    </p:spTree>
    <p:extLst>
      <p:ext uri="{BB962C8B-B14F-4D97-AF65-F5344CB8AC3E}">
        <p14:creationId xmlns:p14="http://schemas.microsoft.com/office/powerpoint/2010/main" val="38851655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a:t>
            </a:r>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54</a:t>
            </a:fld>
            <a:endParaRPr lang="en-US"/>
          </a:p>
        </p:txBody>
      </p:sp>
    </p:spTree>
    <p:extLst>
      <p:ext uri="{BB962C8B-B14F-4D97-AF65-F5344CB8AC3E}">
        <p14:creationId xmlns:p14="http://schemas.microsoft.com/office/powerpoint/2010/main" val="349715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55</a:t>
            </a:fld>
            <a:endParaRPr lang="en-US"/>
          </a:p>
        </p:txBody>
      </p:sp>
    </p:spTree>
    <p:extLst>
      <p:ext uri="{BB962C8B-B14F-4D97-AF65-F5344CB8AC3E}">
        <p14:creationId xmlns:p14="http://schemas.microsoft.com/office/powerpoint/2010/main" val="34383877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56</a:t>
            </a:fld>
            <a:endParaRPr lang="en-US"/>
          </a:p>
        </p:txBody>
      </p:sp>
    </p:spTree>
    <p:extLst>
      <p:ext uri="{BB962C8B-B14F-4D97-AF65-F5344CB8AC3E}">
        <p14:creationId xmlns:p14="http://schemas.microsoft.com/office/powerpoint/2010/main" val="3362601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57</a:t>
            </a:fld>
            <a:endParaRPr lang="en-US"/>
          </a:p>
        </p:txBody>
      </p:sp>
    </p:spTree>
    <p:extLst>
      <p:ext uri="{BB962C8B-B14F-4D97-AF65-F5344CB8AC3E}">
        <p14:creationId xmlns:p14="http://schemas.microsoft.com/office/powerpoint/2010/main" val="29133785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58</a:t>
            </a:fld>
            <a:endParaRPr lang="en-US"/>
          </a:p>
        </p:txBody>
      </p:sp>
    </p:spTree>
    <p:extLst>
      <p:ext uri="{BB962C8B-B14F-4D97-AF65-F5344CB8AC3E}">
        <p14:creationId xmlns:p14="http://schemas.microsoft.com/office/powerpoint/2010/main" val="21895188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AB</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964D7B3-8694-469C-B7F8-0309C01CD39F}" type="slidenum">
              <a:rPr lang="en-US" altLang="en-US" smtClean="0">
                <a:latin typeface="Calibri" pitchFamily="34" charset="0"/>
                <a:ea typeface="ＭＳ Ｐゴシック" charset="-128"/>
              </a:rPr>
              <a:pPr eaLnBrk="1" fontAlgn="base" hangingPunct="1">
                <a:spcBef>
                  <a:spcPct val="0"/>
                </a:spcBef>
                <a:spcAft>
                  <a:spcPct val="0"/>
                </a:spcAft>
              </a:pPr>
              <a:t>59</a:t>
            </a:fld>
            <a:endParaRPr lang="en-US" altLang="en-US" smtClean="0">
              <a:latin typeface="Calibri" pitchFamily="34" charset="0"/>
              <a:ea typeface="ＭＳ Ｐゴシック" charset="-128"/>
            </a:endParaRPr>
          </a:p>
        </p:txBody>
      </p:sp>
    </p:spTree>
    <p:extLst>
      <p:ext uri="{BB962C8B-B14F-4D97-AF65-F5344CB8AC3E}">
        <p14:creationId xmlns:p14="http://schemas.microsoft.com/office/powerpoint/2010/main" val="264074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AL</a:t>
            </a:r>
          </a:p>
          <a:p>
            <a:r>
              <a:rPr lang="en-US" sz="1200" b="0" i="0" kern="1200" dirty="0" smtClean="0">
                <a:solidFill>
                  <a:schemeClr val="tx1"/>
                </a:solidFill>
                <a:effectLst/>
                <a:latin typeface="+mn-lt"/>
                <a:ea typeface="+mn-ea"/>
                <a:cs typeface="+mn-cs"/>
              </a:rPr>
              <a:t>Clinical </a:t>
            </a:r>
            <a:r>
              <a:rPr lang="en-US" sz="1200" b="1" i="0" kern="1200" dirty="0" smtClean="0">
                <a:solidFill>
                  <a:schemeClr val="tx1"/>
                </a:solidFill>
                <a:effectLst/>
                <a:latin typeface="+mn-lt"/>
                <a:ea typeface="+mn-ea"/>
                <a:cs typeface="+mn-cs"/>
              </a:rPr>
              <a:t>equipoise</a:t>
            </a:r>
            <a:r>
              <a:rPr lang="en-US" sz="1200" b="0" i="0" kern="1200" dirty="0" smtClean="0">
                <a:solidFill>
                  <a:schemeClr val="tx1"/>
                </a:solidFill>
                <a:effectLst/>
                <a:latin typeface="+mn-lt"/>
                <a:ea typeface="+mn-ea"/>
                <a:cs typeface="+mn-cs"/>
              </a:rPr>
              <a:t>, also known as the </a:t>
            </a:r>
            <a:r>
              <a:rPr lang="en-US" sz="1200" b="1" i="0" kern="1200" dirty="0" smtClean="0">
                <a:solidFill>
                  <a:schemeClr val="tx1"/>
                </a:solidFill>
                <a:effectLst/>
                <a:latin typeface="+mn-lt"/>
                <a:ea typeface="+mn-ea"/>
                <a:cs typeface="+mn-cs"/>
              </a:rPr>
              <a:t>principle</a:t>
            </a:r>
            <a:r>
              <a:rPr lang="en-US" sz="1200" b="0" i="0" kern="1200" dirty="0" smtClean="0">
                <a:solidFill>
                  <a:schemeClr val="tx1"/>
                </a:solidFill>
                <a:effectLst/>
                <a:latin typeface="+mn-lt"/>
                <a:ea typeface="+mn-ea"/>
                <a:cs typeface="+mn-cs"/>
              </a:rPr>
              <a:t> of </a:t>
            </a:r>
            <a:r>
              <a:rPr lang="en-US" sz="1200" b="1" i="0" kern="1200" dirty="0" smtClean="0">
                <a:solidFill>
                  <a:schemeClr val="tx1"/>
                </a:solidFill>
                <a:effectLst/>
                <a:latin typeface="+mn-lt"/>
                <a:ea typeface="+mn-ea"/>
                <a:cs typeface="+mn-cs"/>
              </a:rPr>
              <a:t>equipoise</a:t>
            </a:r>
            <a:r>
              <a:rPr lang="en-US" sz="1200" b="0" i="0" kern="1200" dirty="0" smtClean="0">
                <a:solidFill>
                  <a:schemeClr val="tx1"/>
                </a:solidFill>
                <a:effectLst/>
                <a:latin typeface="+mn-lt"/>
                <a:ea typeface="+mn-ea"/>
                <a:cs typeface="+mn-cs"/>
              </a:rPr>
              <a:t>, provides the </a:t>
            </a:r>
            <a:r>
              <a:rPr lang="en-US" sz="1200" b="1" i="0" kern="1200" dirty="0" smtClean="0">
                <a:solidFill>
                  <a:schemeClr val="tx1"/>
                </a:solidFill>
                <a:effectLst/>
                <a:latin typeface="+mn-lt"/>
                <a:ea typeface="+mn-ea"/>
                <a:cs typeface="+mn-cs"/>
              </a:rPr>
              <a:t>ethical </a:t>
            </a:r>
            <a:r>
              <a:rPr lang="en-US" sz="1200" b="0" i="0" kern="1200" dirty="0" smtClean="0">
                <a:solidFill>
                  <a:schemeClr val="tx1"/>
                </a:solidFill>
                <a:effectLst/>
                <a:latin typeface="+mn-lt"/>
                <a:ea typeface="+mn-ea"/>
                <a:cs typeface="+mn-cs"/>
              </a:rPr>
              <a:t>basis for medical research that involves assigning patients to different treatment arms of a clinical trial.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Equipoise means that there is genuine uncertainty in the expert medical community over whether a treatment will be beneficial</a:t>
            </a:r>
            <a:endParaRPr lang="en-US" dirty="0" smtClean="0"/>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6</a:t>
            </a:fld>
            <a:endParaRPr lang="en-US"/>
          </a:p>
        </p:txBody>
      </p:sp>
    </p:spTree>
    <p:extLst>
      <p:ext uri="{BB962C8B-B14F-4D97-AF65-F5344CB8AC3E}">
        <p14:creationId xmlns:p14="http://schemas.microsoft.com/office/powerpoint/2010/main" val="39613501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AB</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964D7B3-8694-469C-B7F8-0309C01CD39F}" type="slidenum">
              <a:rPr lang="en-US" altLang="en-US" smtClean="0">
                <a:latin typeface="Calibri" pitchFamily="34" charset="0"/>
                <a:ea typeface="ＭＳ Ｐゴシック" charset="-128"/>
              </a:rPr>
              <a:pPr eaLnBrk="1" fontAlgn="base" hangingPunct="1">
                <a:spcBef>
                  <a:spcPct val="0"/>
                </a:spcBef>
                <a:spcAft>
                  <a:spcPct val="0"/>
                </a:spcAft>
              </a:pPr>
              <a:t>60</a:t>
            </a:fld>
            <a:endParaRPr lang="en-US" altLang="en-US" smtClean="0">
              <a:latin typeface="Calibri" pitchFamily="34" charset="0"/>
              <a:ea typeface="ＭＳ Ｐゴシック" charset="-128"/>
            </a:endParaRPr>
          </a:p>
        </p:txBody>
      </p:sp>
    </p:spTree>
    <p:extLst>
      <p:ext uri="{BB962C8B-B14F-4D97-AF65-F5344CB8AC3E}">
        <p14:creationId xmlns:p14="http://schemas.microsoft.com/office/powerpoint/2010/main" val="13601982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61</a:t>
            </a:fld>
            <a:endParaRPr lang="en-US"/>
          </a:p>
        </p:txBody>
      </p:sp>
    </p:spTree>
    <p:extLst>
      <p:ext uri="{BB962C8B-B14F-4D97-AF65-F5344CB8AC3E}">
        <p14:creationId xmlns:p14="http://schemas.microsoft.com/office/powerpoint/2010/main" val="23498058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62</a:t>
            </a:fld>
            <a:endParaRPr lang="en-US"/>
          </a:p>
        </p:txBody>
      </p:sp>
    </p:spTree>
    <p:extLst>
      <p:ext uri="{BB962C8B-B14F-4D97-AF65-F5344CB8AC3E}">
        <p14:creationId xmlns:p14="http://schemas.microsoft.com/office/powerpoint/2010/main" val="20813247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63</a:t>
            </a:fld>
            <a:endParaRPr lang="en-US"/>
          </a:p>
        </p:txBody>
      </p:sp>
    </p:spTree>
    <p:extLst>
      <p:ext uri="{BB962C8B-B14F-4D97-AF65-F5344CB8AC3E}">
        <p14:creationId xmlns:p14="http://schemas.microsoft.com/office/powerpoint/2010/main" val="31797059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p>
          <a:p>
            <a:endParaRPr lang="en-US" dirty="0" smtClean="0"/>
          </a:p>
        </p:txBody>
      </p:sp>
      <p:sp>
        <p:nvSpPr>
          <p:cNvPr id="4" name="Slide Number Placeholder 3"/>
          <p:cNvSpPr>
            <a:spLocks noGrp="1"/>
          </p:cNvSpPr>
          <p:nvPr>
            <p:ph type="sldNum" sz="quarter" idx="10"/>
          </p:nvPr>
        </p:nvSpPr>
        <p:spPr/>
        <p:txBody>
          <a:bodyPr/>
          <a:lstStyle/>
          <a:p>
            <a:fld id="{404886B4-B6B7-4192-A06A-A28CF606E279}" type="slidenum">
              <a:rPr lang="en-US" smtClean="0"/>
              <a:pPr/>
              <a:t>64</a:t>
            </a:fld>
            <a:endParaRPr lang="en-US"/>
          </a:p>
        </p:txBody>
      </p:sp>
    </p:spTree>
    <p:extLst>
      <p:ext uri="{BB962C8B-B14F-4D97-AF65-F5344CB8AC3E}">
        <p14:creationId xmlns:p14="http://schemas.microsoft.com/office/powerpoint/2010/main" val="16320757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65</a:t>
            </a:fld>
            <a:endParaRPr lang="en-US"/>
          </a:p>
        </p:txBody>
      </p:sp>
    </p:spTree>
    <p:extLst>
      <p:ext uri="{BB962C8B-B14F-4D97-AF65-F5344CB8AC3E}">
        <p14:creationId xmlns:p14="http://schemas.microsoft.com/office/powerpoint/2010/main" val="37251207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852" y="8685862"/>
            <a:ext cx="2971593" cy="456575"/>
          </a:xfrm>
          <a:prstGeom prst="rect">
            <a:avLst/>
          </a:prstGeom>
          <a:ln/>
        </p:spPr>
        <p:txBody>
          <a:bodyPr lIns="89867" tIns="44934" rIns="89867" bIns="44934"/>
          <a:lstStyle/>
          <a:p>
            <a:fld id="{13B6D283-EE77-4F5A-BB4B-A4A11FB83C7B}" type="slidenum">
              <a:rPr lang="en-US"/>
              <a:pPr/>
              <a:t>66</a:t>
            </a:fld>
            <a:endParaRPr lang="en-US"/>
          </a:p>
        </p:txBody>
      </p:sp>
      <p:sp>
        <p:nvSpPr>
          <p:cNvPr id="109570" name="Rectangle 2"/>
          <p:cNvSpPr>
            <a:spLocks noGrp="1" noRot="1" noChangeAspect="1" noChangeArrowheads="1" noTextEdit="1"/>
          </p:cNvSpPr>
          <p:nvPr>
            <p:ph type="sldImg"/>
          </p:nvPr>
        </p:nvSpPr>
        <p:spPr>
          <a:xfrm>
            <a:off x="1146175" y="685800"/>
            <a:ext cx="4570413" cy="3429000"/>
          </a:xfrm>
          <a:ln/>
        </p:spPr>
      </p:sp>
      <p:sp>
        <p:nvSpPr>
          <p:cNvPr id="109571" name="Rectangle 3"/>
          <p:cNvSpPr>
            <a:spLocks noGrp="1" noChangeArrowheads="1"/>
          </p:cNvSpPr>
          <p:nvPr>
            <p:ph type="body" idx="1"/>
          </p:nvPr>
        </p:nvSpPr>
        <p:spPr>
          <a:xfrm>
            <a:off x="686113" y="4344222"/>
            <a:ext cx="5485778" cy="4114096"/>
          </a:xfrm>
        </p:spPr>
        <p:txBody>
          <a:bodyPr/>
          <a:lstStyle/>
          <a:p>
            <a:r>
              <a:rPr lang="en-US" dirty="0" smtClean="0"/>
              <a:t>AL</a:t>
            </a:r>
          </a:p>
          <a:p>
            <a:endParaRPr lang="en-US" dirty="0" smtClean="0"/>
          </a:p>
          <a:p>
            <a:r>
              <a:rPr lang="en-US" dirty="0" smtClean="0"/>
              <a:t>In Denmark, access to patient-level data is governed by the Danish Data Protection Agency: </a:t>
            </a:r>
          </a:p>
          <a:p>
            <a:pPr lvl="1"/>
            <a:r>
              <a:rPr lang="en-US" u="sng" dirty="0" smtClean="0">
                <a:hlinkClick r:id="rId3"/>
              </a:rPr>
              <a:t>http://www.datatilsynet.dk/english/</a:t>
            </a:r>
            <a:endParaRPr lang="en-US" dirty="0" smtClean="0"/>
          </a:p>
          <a:p>
            <a:pPr lvl="1"/>
            <a:r>
              <a:rPr lang="en-US" sz="2100" dirty="0" smtClean="0"/>
              <a:t>Getting approval from this agency is the first step for each study. </a:t>
            </a:r>
          </a:p>
          <a:p>
            <a:pPr lvl="1"/>
            <a:r>
              <a:rPr lang="en-US" sz="2100" dirty="0" smtClean="0"/>
              <a:t>To access patient medical records (as opposed to registry records), one needs informed consent of patients.</a:t>
            </a:r>
          </a:p>
          <a:p>
            <a:pPr lvl="1"/>
            <a:r>
              <a:rPr lang="en-US" sz="2100" dirty="0" smtClean="0"/>
              <a:t>Similar in other Nordic countries.</a:t>
            </a:r>
          </a:p>
          <a:p>
            <a:r>
              <a:rPr lang="en-US" dirty="0" smtClean="0"/>
              <a:t>In Germany, data access governed by laws:</a:t>
            </a:r>
          </a:p>
          <a:p>
            <a:pPr lvl="1"/>
            <a:r>
              <a:rPr lang="en-US" u="sng" dirty="0" smtClean="0">
                <a:hlinkClick r:id="rId4"/>
              </a:rPr>
              <a:t>http://www.gesetze-im-internet.de/sgb_10/BJNR114690980.html</a:t>
            </a:r>
          </a:p>
          <a:p>
            <a:r>
              <a:rPr lang="en-US" dirty="0" smtClean="0"/>
              <a:t>EU Data Protection Directive 95/46/EC</a:t>
            </a:r>
          </a:p>
          <a:p>
            <a:pPr lvl="1"/>
            <a:r>
              <a:rPr lang="en-US" u="sng" dirty="0" smtClean="0">
                <a:hlinkClick r:id="rId5"/>
              </a:rPr>
              <a:t>http://eur-lex.europa.eu/LexUriServ/LexUriServ.do?uri=CELEX:31995L0046:en:HTML</a:t>
            </a:r>
            <a:endParaRPr lang="en-US" u="sng" dirty="0" smtClean="0"/>
          </a:p>
          <a:p>
            <a:endParaRPr lang="en-US" dirty="0" smtClean="0"/>
          </a:p>
          <a:p>
            <a:endParaRPr lang="en-US" dirty="0"/>
          </a:p>
        </p:txBody>
      </p:sp>
    </p:spTree>
    <p:extLst>
      <p:ext uri="{BB962C8B-B14F-4D97-AF65-F5344CB8AC3E}">
        <p14:creationId xmlns:p14="http://schemas.microsoft.com/office/powerpoint/2010/main" val="22694952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67</a:t>
            </a:fld>
            <a:endParaRPr lang="en-US"/>
          </a:p>
        </p:txBody>
      </p:sp>
    </p:spTree>
    <p:extLst>
      <p:ext uri="{BB962C8B-B14F-4D97-AF65-F5344CB8AC3E}">
        <p14:creationId xmlns:p14="http://schemas.microsoft.com/office/powerpoint/2010/main" val="13815784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68</a:t>
            </a:fld>
            <a:endParaRPr lang="en-US"/>
          </a:p>
        </p:txBody>
      </p:sp>
    </p:spTree>
    <p:extLst>
      <p:ext uri="{BB962C8B-B14F-4D97-AF65-F5344CB8AC3E}">
        <p14:creationId xmlns:p14="http://schemas.microsoft.com/office/powerpoint/2010/main" val="33299004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69</a:t>
            </a:fld>
            <a:endParaRPr lang="en-US"/>
          </a:p>
        </p:txBody>
      </p:sp>
    </p:spTree>
    <p:extLst>
      <p:ext uri="{BB962C8B-B14F-4D97-AF65-F5344CB8AC3E}">
        <p14:creationId xmlns:p14="http://schemas.microsoft.com/office/powerpoint/2010/main" val="3398107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7</a:t>
            </a:fld>
            <a:endParaRPr lang="en-US"/>
          </a:p>
        </p:txBody>
      </p:sp>
    </p:spTree>
    <p:extLst>
      <p:ext uri="{BB962C8B-B14F-4D97-AF65-F5344CB8AC3E}">
        <p14:creationId xmlns:p14="http://schemas.microsoft.com/office/powerpoint/2010/main" val="9333337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70</a:t>
            </a:fld>
            <a:endParaRPr lang="en-US"/>
          </a:p>
        </p:txBody>
      </p:sp>
    </p:spTree>
    <p:extLst>
      <p:ext uri="{BB962C8B-B14F-4D97-AF65-F5344CB8AC3E}">
        <p14:creationId xmlns:p14="http://schemas.microsoft.com/office/powerpoint/2010/main" val="32654993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71</a:t>
            </a:fld>
            <a:endParaRPr lang="en-US"/>
          </a:p>
        </p:txBody>
      </p:sp>
    </p:spTree>
    <p:extLst>
      <p:ext uri="{BB962C8B-B14F-4D97-AF65-F5344CB8AC3E}">
        <p14:creationId xmlns:p14="http://schemas.microsoft.com/office/powerpoint/2010/main" val="42196659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Anne</a:t>
            </a:r>
            <a:r>
              <a:rPr lang="en-US" baseline="0" dirty="0" smtClean="0"/>
              <a:t> to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74</a:t>
            </a:fld>
            <a:endParaRPr lang="en-US"/>
          </a:p>
        </p:txBody>
      </p:sp>
    </p:spTree>
    <p:extLst>
      <p:ext uri="{BB962C8B-B14F-4D97-AF65-F5344CB8AC3E}">
        <p14:creationId xmlns:p14="http://schemas.microsoft.com/office/powerpoint/2010/main" val="37386656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Anne</a:t>
            </a:r>
            <a:r>
              <a:rPr lang="en-US" baseline="0" dirty="0" smtClean="0"/>
              <a:t> to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75</a:t>
            </a:fld>
            <a:endParaRPr lang="en-US"/>
          </a:p>
        </p:txBody>
      </p:sp>
    </p:spTree>
    <p:extLst>
      <p:ext uri="{BB962C8B-B14F-4D97-AF65-F5344CB8AC3E}">
        <p14:creationId xmlns:p14="http://schemas.microsoft.com/office/powerpoint/2010/main" val="39082542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76</a:t>
            </a:fld>
            <a:endParaRPr lang="en-US"/>
          </a:p>
        </p:txBody>
      </p:sp>
    </p:spTree>
    <p:extLst>
      <p:ext uri="{BB962C8B-B14F-4D97-AF65-F5344CB8AC3E}">
        <p14:creationId xmlns:p14="http://schemas.microsoft.com/office/powerpoint/2010/main" val="1158306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8</a:t>
            </a:fld>
            <a:endParaRPr lang="en-US"/>
          </a:p>
        </p:txBody>
      </p:sp>
    </p:spTree>
    <p:extLst>
      <p:ext uri="{BB962C8B-B14F-4D97-AF65-F5344CB8AC3E}">
        <p14:creationId xmlns:p14="http://schemas.microsoft.com/office/powerpoint/2010/main" val="826489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9</a:t>
            </a:fld>
            <a:endParaRPr lang="en-US"/>
          </a:p>
        </p:txBody>
      </p:sp>
    </p:spTree>
    <p:extLst>
      <p:ext uri="{BB962C8B-B14F-4D97-AF65-F5344CB8AC3E}">
        <p14:creationId xmlns:p14="http://schemas.microsoft.com/office/powerpoint/2010/main" val="1637016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443394" name="Rectangle 2"/>
          <p:cNvSpPr>
            <a:spLocks noChangeArrowheads="1"/>
          </p:cNvSpPr>
          <p:nvPr/>
        </p:nvSpPr>
        <p:spPr bwMode="white">
          <a:xfrm>
            <a:off x="0" y="0"/>
            <a:ext cx="9144000" cy="6858000"/>
          </a:xfrm>
          <a:prstGeom prst="rect">
            <a:avLst/>
          </a:prstGeom>
          <a:solidFill>
            <a:srgbClr val="1E60A2"/>
          </a:solidFill>
          <a:ln w="952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sp>
        <p:nvSpPr>
          <p:cNvPr id="443395" name="Rectangle 3"/>
          <p:cNvSpPr>
            <a:spLocks noChangeArrowheads="1"/>
          </p:cNvSpPr>
          <p:nvPr/>
        </p:nvSpPr>
        <p:spPr bwMode="white">
          <a:xfrm>
            <a:off x="0" y="5410200"/>
            <a:ext cx="9144000" cy="1447800"/>
          </a:xfrm>
          <a:prstGeom prst="rect">
            <a:avLst/>
          </a:prstGeom>
          <a:solidFill>
            <a:srgbClr val="092869"/>
          </a:solidFill>
          <a:ln w="952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sp>
        <p:nvSpPr>
          <p:cNvPr id="443396" name="Rectangle 4"/>
          <p:cNvSpPr>
            <a:spLocks noGrp="1" noChangeArrowheads="1"/>
          </p:cNvSpPr>
          <p:nvPr>
            <p:ph type="subTitle" idx="1"/>
          </p:nvPr>
        </p:nvSpPr>
        <p:spPr>
          <a:xfrm>
            <a:off x="838200" y="3817938"/>
            <a:ext cx="8137525" cy="1493837"/>
          </a:xfrm>
        </p:spPr>
        <p:txBody>
          <a:bodyPr/>
          <a:lstStyle>
            <a:lvl1pPr marL="0" indent="0">
              <a:spcBef>
                <a:spcPct val="10000"/>
              </a:spcBef>
              <a:buFontTx/>
              <a:buNone/>
              <a:defRPr sz="2800">
                <a:solidFill>
                  <a:schemeClr val="accent2"/>
                </a:solidFill>
              </a:defRPr>
            </a:lvl1pPr>
          </a:lstStyle>
          <a:p>
            <a:r>
              <a:rPr lang="en-US"/>
              <a:t>Click to edit Master subtitle style</a:t>
            </a:r>
          </a:p>
        </p:txBody>
      </p:sp>
      <p:sp>
        <p:nvSpPr>
          <p:cNvPr id="443397" name="Rectangle 5"/>
          <p:cNvSpPr>
            <a:spLocks noGrp="1" noChangeArrowheads="1"/>
          </p:cNvSpPr>
          <p:nvPr>
            <p:ph type="ctrTitle"/>
          </p:nvPr>
        </p:nvSpPr>
        <p:spPr>
          <a:xfrm>
            <a:off x="838200" y="1536700"/>
            <a:ext cx="8229600" cy="2028825"/>
          </a:xfrm>
        </p:spPr>
        <p:txBody>
          <a:bodyPr/>
          <a:lstStyle>
            <a:lvl1pPr>
              <a:defRPr sz="4400">
                <a:solidFill>
                  <a:schemeClr val="bg1"/>
                </a:solidFill>
              </a:defRPr>
            </a:lvl1pPr>
          </a:lstStyle>
          <a:p>
            <a:r>
              <a:rPr lang="en-US"/>
              <a:t>Click to edit Master title style</a:t>
            </a:r>
          </a:p>
        </p:txBody>
      </p:sp>
      <p:sp>
        <p:nvSpPr>
          <p:cNvPr id="443398" name="Rectangle 6"/>
          <p:cNvSpPr>
            <a:spLocks noChangeArrowheads="1"/>
          </p:cNvSpPr>
          <p:nvPr/>
        </p:nvSpPr>
        <p:spPr bwMode="white">
          <a:xfrm>
            <a:off x="0" y="0"/>
            <a:ext cx="9144000" cy="1447800"/>
          </a:xfrm>
          <a:prstGeom prst="rect">
            <a:avLst/>
          </a:prstGeom>
          <a:solidFill>
            <a:srgbClr val="092869"/>
          </a:solidFill>
          <a:ln w="952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spTree>
    <p:extLst>
      <p:ext uri="{BB962C8B-B14F-4D97-AF65-F5344CB8AC3E}">
        <p14:creationId xmlns:p14="http://schemas.microsoft.com/office/powerpoint/2010/main" val="444649954"/>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982963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837251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524000"/>
            <a:ext cx="3810000" cy="4572000"/>
          </a:xfrm>
        </p:spPr>
        <p:txBody>
          <a:bodyPr/>
          <a:lstStyle/>
          <a:p>
            <a:endParaRPr lang="en-US"/>
          </a:p>
        </p:txBody>
      </p:sp>
    </p:spTree>
    <p:extLst>
      <p:ext uri="{BB962C8B-B14F-4D97-AF65-F5344CB8AC3E}">
        <p14:creationId xmlns:p14="http://schemas.microsoft.com/office/powerpoint/2010/main" val="1052551304"/>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71538" y="192088"/>
            <a:ext cx="8162925" cy="5903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7"/>
          <p:cNvSpPr>
            <a:spLocks noGrp="1" noChangeArrowheads="1"/>
          </p:cNvSpPr>
          <p:nvPr>
            <p:ph type="dt" sz="half" idx="10"/>
          </p:nvPr>
        </p:nvSpPr>
        <p:spPr>
          <a:xfrm>
            <a:off x="1152525" y="6286500"/>
            <a:ext cx="1905000" cy="457200"/>
          </a:xfrm>
          <a:prstGeom prst="rect">
            <a:avLst/>
          </a:prstGeom>
        </p:spPr>
        <p:txBody>
          <a:bodyPr/>
          <a:lstStyle>
            <a:lvl1pPr>
              <a:defRPr/>
            </a:lvl1pPr>
          </a:lstStyle>
          <a:p>
            <a:pPr>
              <a:defRPr/>
            </a:pPr>
            <a:endParaRPr lang="en-US"/>
          </a:p>
        </p:txBody>
      </p:sp>
      <p:sp>
        <p:nvSpPr>
          <p:cNvPr id="4" name="Rectangle 68"/>
          <p:cNvSpPr>
            <a:spLocks noGrp="1" noChangeArrowheads="1"/>
          </p:cNvSpPr>
          <p:nvPr>
            <p:ph type="ftr" sz="quarter" idx="11"/>
          </p:nvPr>
        </p:nvSpPr>
        <p:spPr>
          <a:xfrm>
            <a:off x="3590925" y="6286500"/>
            <a:ext cx="2895600" cy="457200"/>
          </a:xfrm>
          <a:prstGeom prst="rect">
            <a:avLst/>
          </a:prstGeom>
        </p:spPr>
        <p:txBody>
          <a:bodyPr/>
          <a:lstStyle>
            <a:lvl1pPr>
              <a:defRPr/>
            </a:lvl1pPr>
          </a:lstStyle>
          <a:p>
            <a:pPr>
              <a:defRPr/>
            </a:pPr>
            <a:endParaRPr lang="en-US"/>
          </a:p>
        </p:txBody>
      </p:sp>
      <p:sp>
        <p:nvSpPr>
          <p:cNvPr id="5" name="Rectangle 69"/>
          <p:cNvSpPr>
            <a:spLocks noGrp="1" noChangeArrowheads="1"/>
          </p:cNvSpPr>
          <p:nvPr>
            <p:ph type="sldNum" sz="quarter" idx="12"/>
          </p:nvPr>
        </p:nvSpPr>
        <p:spPr>
          <a:xfrm>
            <a:off x="7019925" y="6286500"/>
            <a:ext cx="1905000" cy="457200"/>
          </a:xfrm>
          <a:prstGeom prst="rect">
            <a:avLst/>
          </a:prstGeom>
        </p:spPr>
        <p:txBody>
          <a:bodyPr/>
          <a:lstStyle>
            <a:lvl1pPr>
              <a:defRPr/>
            </a:lvl1pPr>
          </a:lstStyle>
          <a:p>
            <a:pPr>
              <a:defRPr/>
            </a:pPr>
            <a:fld id="{E7222DDA-8297-4DE7-9EE7-CECF53A9F0A8}" type="slidenum">
              <a:rPr lang="en-US"/>
              <a:pPr>
                <a:defRPr/>
              </a:pPr>
              <a:t>‹#›</a:t>
            </a:fld>
            <a:endParaRPr lang="en-US"/>
          </a:p>
        </p:txBody>
      </p:sp>
    </p:spTree>
    <p:extLst>
      <p:ext uri="{BB962C8B-B14F-4D97-AF65-F5344CB8AC3E}">
        <p14:creationId xmlns:p14="http://schemas.microsoft.com/office/powerpoint/2010/main" val="361757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7" name="Rectangle 6"/>
          <p:cNvSpPr/>
          <p:nvPr userDrawn="1"/>
        </p:nvSpPr>
        <p:spPr>
          <a:xfrm>
            <a:off x="0" y="1343609"/>
            <a:ext cx="9144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2045" rtl="0" eaLnBrk="1" fontAlgn="auto" latinLnBrk="0" hangingPunct="1">
              <a:lnSpc>
                <a:spcPct val="100000"/>
              </a:lnSpc>
              <a:spcBef>
                <a:spcPts val="0"/>
              </a:spcBef>
              <a:spcAft>
                <a:spcPts val="0"/>
              </a:spcAft>
              <a:buClrTx/>
              <a:buSzTx/>
              <a:buFontTx/>
              <a:buNone/>
              <a:tabLst/>
              <a:defRPr/>
            </a:pPr>
            <a:endParaRPr kumimoji="0" lang="en-US" sz="521" b="0" i="0" u="none" strike="noStrike" kern="1200" cap="none" spc="0" normalizeH="0" baseline="0" noProof="0">
              <a:ln>
                <a:noFill/>
              </a:ln>
              <a:solidFill>
                <a:srgbClr val="FFFFFF"/>
              </a:solidFill>
              <a:effectLst/>
              <a:uLnTx/>
              <a:uFillTx/>
              <a:latin typeface="Arial"/>
              <a:ea typeface="+mn-ea"/>
              <a:cs typeface="+mn-cs"/>
            </a:endParaRPr>
          </a:p>
        </p:txBody>
      </p:sp>
      <p:sp>
        <p:nvSpPr>
          <p:cNvPr id="4" name="Content Placeholder 3"/>
          <p:cNvSpPr>
            <a:spLocks noGrp="1"/>
          </p:cNvSpPr>
          <p:nvPr>
            <p:ph sz="quarter" idx="14"/>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a:xfrm>
            <a:off x="363538" y="154057"/>
            <a:ext cx="8416782" cy="1089529"/>
          </a:xfrm>
        </p:spPr>
        <p:txBody>
          <a:bodyPr wrap="square" anchor="b">
            <a:spAutoFit/>
          </a:bodyPr>
          <a:lstStyle>
            <a:lvl1pPr>
              <a:defRPr spc="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301080526"/>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443394" name="Rectangle 2"/>
          <p:cNvSpPr>
            <a:spLocks noChangeArrowheads="1"/>
          </p:cNvSpPr>
          <p:nvPr/>
        </p:nvSpPr>
        <p:spPr bwMode="white">
          <a:xfrm>
            <a:off x="0" y="0"/>
            <a:ext cx="9144000" cy="6858000"/>
          </a:xfrm>
          <a:prstGeom prst="rect">
            <a:avLst/>
          </a:prstGeom>
          <a:solidFill>
            <a:srgbClr val="1E60A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0" i="1" smtClean="0">
              <a:solidFill>
                <a:srgbClr val="FFFFFF"/>
              </a:solidFill>
              <a:effectLst>
                <a:outerShdw blurRad="38100" dist="38100" dir="2700000" algn="tl">
                  <a:srgbClr val="000000">
                    <a:alpha val="43137"/>
                  </a:srgbClr>
                </a:outerShdw>
              </a:effectLst>
              <a:latin typeface="Times New Roman" charset="0"/>
            </a:endParaRPr>
          </a:p>
        </p:txBody>
      </p:sp>
      <p:sp>
        <p:nvSpPr>
          <p:cNvPr id="443395" name="Rectangle 3"/>
          <p:cNvSpPr>
            <a:spLocks noChangeArrowheads="1"/>
          </p:cNvSpPr>
          <p:nvPr/>
        </p:nvSpPr>
        <p:spPr bwMode="white">
          <a:xfrm>
            <a:off x="0" y="5410200"/>
            <a:ext cx="9144000" cy="1447800"/>
          </a:xfrm>
          <a:prstGeom prst="rect">
            <a:avLst/>
          </a:prstGeom>
          <a:solidFill>
            <a:srgbClr val="09286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0" i="1" smtClean="0">
              <a:solidFill>
                <a:srgbClr val="FFFFFF"/>
              </a:solidFill>
              <a:effectLst>
                <a:outerShdw blurRad="38100" dist="38100" dir="2700000" algn="tl">
                  <a:srgbClr val="000000">
                    <a:alpha val="43137"/>
                  </a:srgbClr>
                </a:outerShdw>
              </a:effectLst>
              <a:latin typeface="Times New Roman" charset="0"/>
            </a:endParaRPr>
          </a:p>
        </p:txBody>
      </p:sp>
      <p:sp>
        <p:nvSpPr>
          <p:cNvPr id="443396" name="Rectangle 4"/>
          <p:cNvSpPr>
            <a:spLocks noGrp="1" noChangeArrowheads="1"/>
          </p:cNvSpPr>
          <p:nvPr>
            <p:ph type="subTitle" idx="1"/>
          </p:nvPr>
        </p:nvSpPr>
        <p:spPr>
          <a:xfrm>
            <a:off x="838200" y="3817938"/>
            <a:ext cx="8137525" cy="1493837"/>
          </a:xfrm>
        </p:spPr>
        <p:txBody>
          <a:bodyPr/>
          <a:lstStyle>
            <a:lvl1pPr marL="0" indent="0">
              <a:spcBef>
                <a:spcPct val="10000"/>
              </a:spcBef>
              <a:buFontTx/>
              <a:buNone/>
              <a:defRPr sz="2800">
                <a:solidFill>
                  <a:schemeClr val="accent2"/>
                </a:solidFill>
              </a:defRPr>
            </a:lvl1pPr>
          </a:lstStyle>
          <a:p>
            <a:pPr lvl="0"/>
            <a:r>
              <a:rPr lang="en-US" noProof="0" smtClean="0"/>
              <a:t>Click to edit Master subtitle style</a:t>
            </a:r>
          </a:p>
        </p:txBody>
      </p:sp>
      <p:sp>
        <p:nvSpPr>
          <p:cNvPr id="443397" name="Rectangle 5"/>
          <p:cNvSpPr>
            <a:spLocks noGrp="1" noChangeArrowheads="1"/>
          </p:cNvSpPr>
          <p:nvPr>
            <p:ph type="ctrTitle"/>
          </p:nvPr>
        </p:nvSpPr>
        <p:spPr>
          <a:xfrm>
            <a:off x="838200" y="1536700"/>
            <a:ext cx="8229600" cy="2028825"/>
          </a:xfrm>
          <a:extLst>
            <a:ext uri="{AF507438-7753-43E0-B8FC-AC1667EBCBE1}">
              <a14:hiddenEffects xmlns:a14="http://schemas.microsoft.com/office/drawing/2010/main">
                <a:effectLst>
                  <a:outerShdw dist="28398" dir="1593903" algn="ctr" rotWithShape="0">
                    <a:srgbClr val="F8F8F8">
                      <a:alpha val="50000"/>
                    </a:srgbClr>
                  </a:outerShdw>
                </a:effectLst>
              </a14:hiddenEffects>
            </a:ext>
          </a:extLst>
        </p:spPr>
        <p:txBody>
          <a:bodyPr/>
          <a:lstStyle>
            <a:lvl1pPr>
              <a:defRPr sz="4400">
                <a:solidFill>
                  <a:schemeClr val="bg1"/>
                </a:solidFill>
              </a:defRPr>
            </a:lvl1pPr>
          </a:lstStyle>
          <a:p>
            <a:pPr lvl="0"/>
            <a:r>
              <a:rPr lang="en-US" noProof="0" smtClean="0"/>
              <a:t>Click to edit Master title style</a:t>
            </a:r>
          </a:p>
        </p:txBody>
      </p:sp>
      <p:sp>
        <p:nvSpPr>
          <p:cNvPr id="443398" name="Rectangle 6"/>
          <p:cNvSpPr>
            <a:spLocks noChangeArrowheads="1"/>
          </p:cNvSpPr>
          <p:nvPr/>
        </p:nvSpPr>
        <p:spPr bwMode="white">
          <a:xfrm>
            <a:off x="0" y="0"/>
            <a:ext cx="9144000" cy="1447800"/>
          </a:xfrm>
          <a:prstGeom prst="rect">
            <a:avLst/>
          </a:prstGeom>
          <a:solidFill>
            <a:srgbClr val="09286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0" i="1" smtClean="0">
              <a:solidFill>
                <a:srgbClr val="FFFFFF"/>
              </a:solidFill>
              <a:effectLst>
                <a:outerShdw blurRad="38100" dist="38100" dir="2700000" algn="tl">
                  <a:srgbClr val="000000">
                    <a:alpha val="43137"/>
                  </a:srgbClr>
                </a:outerShdw>
              </a:effectLst>
              <a:latin typeface="Times New Roman" charset="0"/>
            </a:endParaRPr>
          </a:p>
        </p:txBody>
      </p:sp>
    </p:spTree>
    <p:extLst>
      <p:ext uri="{BB962C8B-B14F-4D97-AF65-F5344CB8AC3E}">
        <p14:creationId xmlns:p14="http://schemas.microsoft.com/office/powerpoint/2010/main" val="2282463986"/>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7086753"/>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55902819"/>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8229714"/>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560261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5511600"/>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988586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09637"/>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7476328"/>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3519001"/>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7081532"/>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9259005"/>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524000"/>
            <a:ext cx="3810000" cy="4572000"/>
          </a:xfrm>
        </p:spPr>
        <p:txBody>
          <a:bodyPr/>
          <a:lstStyle/>
          <a:p>
            <a:endParaRPr lang="en-US"/>
          </a:p>
        </p:txBody>
      </p:sp>
    </p:spTree>
    <p:extLst>
      <p:ext uri="{BB962C8B-B14F-4D97-AF65-F5344CB8AC3E}">
        <p14:creationId xmlns:p14="http://schemas.microsoft.com/office/powerpoint/2010/main" val="171062147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864551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558231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127247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91676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79025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015367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930378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2370" name="Rectangle 2"/>
          <p:cNvSpPr>
            <a:spLocks noChangeArrowheads="1"/>
          </p:cNvSpPr>
          <p:nvPr/>
        </p:nvSpPr>
        <p:spPr bwMode="white">
          <a:xfrm>
            <a:off x="3175" y="0"/>
            <a:ext cx="9140825" cy="6858000"/>
          </a:xfrm>
          <a:prstGeom prst="rect">
            <a:avLst/>
          </a:prstGeom>
          <a:solidFill>
            <a:srgbClr val="1E60A2"/>
          </a:solidFill>
          <a:ln w="952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sp>
        <p:nvSpPr>
          <p:cNvPr id="442371" name="Rectangle 3"/>
          <p:cNvSpPr>
            <a:spLocks noChangeArrowheads="1"/>
          </p:cNvSpPr>
          <p:nvPr/>
        </p:nvSpPr>
        <p:spPr bwMode="white">
          <a:xfrm>
            <a:off x="0" y="0"/>
            <a:ext cx="9144000" cy="1143000"/>
          </a:xfrm>
          <a:prstGeom prst="rect">
            <a:avLst/>
          </a:prstGeom>
          <a:solidFill>
            <a:srgbClr val="092869"/>
          </a:solidFill>
          <a:ln w="952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sp>
        <p:nvSpPr>
          <p:cNvPr id="442372" name="Rectangle 4"/>
          <p:cNvSpPr>
            <a:spLocks noChangeArrowheads="1"/>
          </p:cNvSpPr>
          <p:nvPr/>
        </p:nvSpPr>
        <p:spPr bwMode="white">
          <a:xfrm>
            <a:off x="0" y="6248400"/>
            <a:ext cx="9144000" cy="609600"/>
          </a:xfrm>
          <a:prstGeom prst="rect">
            <a:avLst/>
          </a:prstGeom>
          <a:solidFill>
            <a:srgbClr val="092869"/>
          </a:solidFill>
          <a:ln w="952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sp>
        <p:nvSpPr>
          <p:cNvPr id="442373" name="Rectangle 5"/>
          <p:cNvSpPr>
            <a:spLocks noGrp="1" noChangeArrowheads="1"/>
          </p:cNvSpPr>
          <p:nvPr>
            <p:ph type="body" idx="1"/>
          </p:nvPr>
        </p:nvSpPr>
        <p:spPr bwMode="black">
          <a:xfrm>
            <a:off x="685800" y="1524000"/>
            <a:ext cx="7772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2374" name="Rectangle 6"/>
          <p:cNvSpPr>
            <a:spLocks noGrp="1" noChangeArrowheads="1"/>
          </p:cNvSpPr>
          <p:nvPr>
            <p:ph type="title"/>
          </p:nvPr>
        </p:nvSpPr>
        <p:spPr bwMode="black">
          <a:xfrm>
            <a:off x="685800" y="381000"/>
            <a:ext cx="7772400"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825583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12" r:id="rId13"/>
    <p:sldLayoutId id="2147483713" r:id="rId14"/>
  </p:sldLayoutIdLst>
  <p:transition>
    <p:wipe dir="r"/>
  </p:transition>
  <p:timing>
    <p:tnLst>
      <p:par>
        <p:cTn id="1" dur="indefinite" restart="never" nodeType="tmRoot"/>
      </p:par>
    </p:tnLst>
  </p:timing>
  <p:hf sldNum="0" hdr="0" ftr="0" dt="0"/>
  <p:txStyles>
    <p:titleStyle>
      <a:lvl1pPr algn="l" rtl="0" fontAlgn="base">
        <a:lnSpc>
          <a:spcPct val="90000"/>
        </a:lnSpc>
        <a:spcBef>
          <a:spcPct val="0"/>
        </a:spcBef>
        <a:spcAft>
          <a:spcPct val="0"/>
        </a:spcAft>
        <a:defRPr sz="3600" b="1">
          <a:solidFill>
            <a:srgbClr val="F8F8F8"/>
          </a:solidFill>
          <a:latin typeface="+mj-lt"/>
          <a:ea typeface="+mj-ea"/>
          <a:cs typeface="+mj-cs"/>
        </a:defRPr>
      </a:lvl1pPr>
      <a:lvl2pPr algn="l" rtl="0" fontAlgn="base">
        <a:lnSpc>
          <a:spcPct val="90000"/>
        </a:lnSpc>
        <a:spcBef>
          <a:spcPct val="0"/>
        </a:spcBef>
        <a:spcAft>
          <a:spcPct val="0"/>
        </a:spcAft>
        <a:defRPr sz="3600" b="1">
          <a:solidFill>
            <a:srgbClr val="F8F8F8"/>
          </a:solidFill>
          <a:latin typeface="Tahoma" pitchFamily="34" charset="0"/>
        </a:defRPr>
      </a:lvl2pPr>
      <a:lvl3pPr algn="l" rtl="0" fontAlgn="base">
        <a:lnSpc>
          <a:spcPct val="90000"/>
        </a:lnSpc>
        <a:spcBef>
          <a:spcPct val="0"/>
        </a:spcBef>
        <a:spcAft>
          <a:spcPct val="0"/>
        </a:spcAft>
        <a:defRPr sz="3600" b="1">
          <a:solidFill>
            <a:srgbClr val="F8F8F8"/>
          </a:solidFill>
          <a:latin typeface="Tahoma" pitchFamily="34" charset="0"/>
        </a:defRPr>
      </a:lvl3pPr>
      <a:lvl4pPr algn="l" rtl="0" fontAlgn="base">
        <a:lnSpc>
          <a:spcPct val="90000"/>
        </a:lnSpc>
        <a:spcBef>
          <a:spcPct val="0"/>
        </a:spcBef>
        <a:spcAft>
          <a:spcPct val="0"/>
        </a:spcAft>
        <a:defRPr sz="3600" b="1">
          <a:solidFill>
            <a:srgbClr val="F8F8F8"/>
          </a:solidFill>
          <a:latin typeface="Tahoma" pitchFamily="34" charset="0"/>
        </a:defRPr>
      </a:lvl4pPr>
      <a:lvl5pPr algn="l" rtl="0" fontAlgn="base">
        <a:lnSpc>
          <a:spcPct val="90000"/>
        </a:lnSpc>
        <a:spcBef>
          <a:spcPct val="0"/>
        </a:spcBef>
        <a:spcAft>
          <a:spcPct val="0"/>
        </a:spcAft>
        <a:defRPr sz="3600" b="1">
          <a:solidFill>
            <a:srgbClr val="F8F8F8"/>
          </a:solidFill>
          <a:latin typeface="Tahoma" pitchFamily="34" charset="0"/>
        </a:defRPr>
      </a:lvl5pPr>
      <a:lvl6pPr marL="457200" algn="l" rtl="0" fontAlgn="base">
        <a:lnSpc>
          <a:spcPct val="90000"/>
        </a:lnSpc>
        <a:spcBef>
          <a:spcPct val="0"/>
        </a:spcBef>
        <a:spcAft>
          <a:spcPct val="0"/>
        </a:spcAft>
        <a:defRPr sz="3600" b="1">
          <a:solidFill>
            <a:srgbClr val="F8F8F8"/>
          </a:solidFill>
          <a:latin typeface="Tahoma" pitchFamily="34" charset="0"/>
        </a:defRPr>
      </a:lvl6pPr>
      <a:lvl7pPr marL="914400" algn="l" rtl="0" fontAlgn="base">
        <a:lnSpc>
          <a:spcPct val="90000"/>
        </a:lnSpc>
        <a:spcBef>
          <a:spcPct val="0"/>
        </a:spcBef>
        <a:spcAft>
          <a:spcPct val="0"/>
        </a:spcAft>
        <a:defRPr sz="3600" b="1">
          <a:solidFill>
            <a:srgbClr val="F8F8F8"/>
          </a:solidFill>
          <a:latin typeface="Tahoma" pitchFamily="34" charset="0"/>
        </a:defRPr>
      </a:lvl7pPr>
      <a:lvl8pPr marL="1371600" algn="l" rtl="0" fontAlgn="base">
        <a:lnSpc>
          <a:spcPct val="90000"/>
        </a:lnSpc>
        <a:spcBef>
          <a:spcPct val="0"/>
        </a:spcBef>
        <a:spcAft>
          <a:spcPct val="0"/>
        </a:spcAft>
        <a:defRPr sz="3600" b="1">
          <a:solidFill>
            <a:srgbClr val="F8F8F8"/>
          </a:solidFill>
          <a:latin typeface="Tahoma" pitchFamily="34" charset="0"/>
        </a:defRPr>
      </a:lvl8pPr>
      <a:lvl9pPr marL="1828800" algn="l" rtl="0" fontAlgn="base">
        <a:lnSpc>
          <a:spcPct val="90000"/>
        </a:lnSpc>
        <a:spcBef>
          <a:spcPct val="0"/>
        </a:spcBef>
        <a:spcAft>
          <a:spcPct val="0"/>
        </a:spcAft>
        <a:defRPr sz="3600" b="1">
          <a:solidFill>
            <a:srgbClr val="F8F8F8"/>
          </a:solidFill>
          <a:latin typeface="Tahoma" pitchFamily="34" charset="0"/>
        </a:defRPr>
      </a:lvl9pPr>
    </p:titleStyle>
    <p:bodyStyle>
      <a:lvl1pPr marL="285750" indent="-285750" algn="l" rtl="0" fontAlgn="base">
        <a:spcBef>
          <a:spcPct val="100000"/>
        </a:spcBef>
        <a:spcAft>
          <a:spcPct val="0"/>
        </a:spcAft>
        <a:buClr>
          <a:schemeClr val="accent2"/>
        </a:buClr>
        <a:buChar char="•"/>
        <a:defRPr sz="2400">
          <a:solidFill>
            <a:srgbClr val="F8F8F8"/>
          </a:solidFill>
          <a:latin typeface="+mn-lt"/>
          <a:ea typeface="+mn-ea"/>
          <a:cs typeface="+mn-cs"/>
        </a:defRPr>
      </a:lvl1pPr>
      <a:lvl2pPr marL="685800" indent="-285750" algn="l" rtl="0" fontAlgn="base">
        <a:spcBef>
          <a:spcPct val="25000"/>
        </a:spcBef>
        <a:spcAft>
          <a:spcPct val="0"/>
        </a:spcAft>
        <a:buClr>
          <a:schemeClr val="accent2"/>
        </a:buClr>
        <a:buChar char="–"/>
        <a:defRPr sz="2200">
          <a:solidFill>
            <a:srgbClr val="F8F8F8"/>
          </a:solidFill>
          <a:latin typeface="+mn-lt"/>
        </a:defRPr>
      </a:lvl2pPr>
      <a:lvl3pPr marL="1028700" indent="-228600" algn="l" rtl="0" fontAlgn="base">
        <a:spcBef>
          <a:spcPct val="25000"/>
        </a:spcBef>
        <a:spcAft>
          <a:spcPct val="0"/>
        </a:spcAft>
        <a:buClr>
          <a:schemeClr val="accent2"/>
        </a:buClr>
        <a:buChar char="•"/>
        <a:defRPr sz="2000">
          <a:solidFill>
            <a:srgbClr val="F8F8F8"/>
          </a:solidFill>
          <a:latin typeface="+mn-lt"/>
        </a:defRPr>
      </a:lvl3pPr>
      <a:lvl4pPr marL="1371600" indent="-228600" algn="l" rtl="0" fontAlgn="base">
        <a:spcBef>
          <a:spcPct val="25000"/>
        </a:spcBef>
        <a:spcAft>
          <a:spcPct val="0"/>
        </a:spcAft>
        <a:buClr>
          <a:schemeClr val="accent2"/>
        </a:buClr>
        <a:buChar char="•"/>
        <a:defRPr sz="2000">
          <a:solidFill>
            <a:srgbClr val="F8F8F8"/>
          </a:solidFill>
          <a:latin typeface="+mn-lt"/>
        </a:defRPr>
      </a:lvl4pPr>
      <a:lvl5pPr marL="1714500" indent="-228600" algn="l" rtl="0" fontAlgn="base">
        <a:spcBef>
          <a:spcPct val="25000"/>
        </a:spcBef>
        <a:spcAft>
          <a:spcPct val="0"/>
        </a:spcAft>
        <a:buClr>
          <a:schemeClr val="accent2"/>
        </a:buClr>
        <a:buChar char="•"/>
        <a:defRPr sz="2000">
          <a:solidFill>
            <a:srgbClr val="F8F8F8"/>
          </a:solidFill>
          <a:latin typeface="+mn-lt"/>
        </a:defRPr>
      </a:lvl5pPr>
      <a:lvl6pPr marL="2171700" indent="-228600" algn="l" rtl="0" fontAlgn="base">
        <a:spcBef>
          <a:spcPct val="25000"/>
        </a:spcBef>
        <a:spcAft>
          <a:spcPct val="0"/>
        </a:spcAft>
        <a:buClr>
          <a:schemeClr val="accent2"/>
        </a:buClr>
        <a:buChar char="•"/>
        <a:defRPr sz="2000">
          <a:solidFill>
            <a:srgbClr val="F8F8F8"/>
          </a:solidFill>
          <a:latin typeface="+mn-lt"/>
        </a:defRPr>
      </a:lvl6pPr>
      <a:lvl7pPr marL="2628900" indent="-228600" algn="l" rtl="0" fontAlgn="base">
        <a:spcBef>
          <a:spcPct val="25000"/>
        </a:spcBef>
        <a:spcAft>
          <a:spcPct val="0"/>
        </a:spcAft>
        <a:buClr>
          <a:schemeClr val="accent2"/>
        </a:buClr>
        <a:buChar char="•"/>
        <a:defRPr sz="2000">
          <a:solidFill>
            <a:srgbClr val="F8F8F8"/>
          </a:solidFill>
          <a:latin typeface="+mn-lt"/>
        </a:defRPr>
      </a:lvl7pPr>
      <a:lvl8pPr marL="3086100" indent="-228600" algn="l" rtl="0" fontAlgn="base">
        <a:spcBef>
          <a:spcPct val="25000"/>
        </a:spcBef>
        <a:spcAft>
          <a:spcPct val="0"/>
        </a:spcAft>
        <a:buClr>
          <a:schemeClr val="accent2"/>
        </a:buClr>
        <a:buChar char="•"/>
        <a:defRPr sz="2000">
          <a:solidFill>
            <a:srgbClr val="F8F8F8"/>
          </a:solidFill>
          <a:latin typeface="+mn-lt"/>
        </a:defRPr>
      </a:lvl8pPr>
      <a:lvl9pPr marL="3543300" indent="-228600" algn="l" rtl="0" fontAlgn="base">
        <a:spcBef>
          <a:spcPct val="25000"/>
        </a:spcBef>
        <a:spcAft>
          <a:spcPct val="0"/>
        </a:spcAft>
        <a:buClr>
          <a:schemeClr val="accent2"/>
        </a:buClr>
        <a:buChar char="•"/>
        <a:defRPr sz="2000">
          <a:solidFill>
            <a:srgbClr val="F8F8F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2370" name="Rectangle 2"/>
          <p:cNvSpPr>
            <a:spLocks noChangeArrowheads="1"/>
          </p:cNvSpPr>
          <p:nvPr/>
        </p:nvSpPr>
        <p:spPr bwMode="white">
          <a:xfrm>
            <a:off x="3175" y="0"/>
            <a:ext cx="9140825" cy="6858000"/>
          </a:xfrm>
          <a:prstGeom prst="rect">
            <a:avLst/>
          </a:prstGeom>
          <a:solidFill>
            <a:srgbClr val="1E60A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0" i="1" smtClean="0">
              <a:solidFill>
                <a:srgbClr val="FFFFFF"/>
              </a:solidFill>
              <a:effectLst>
                <a:outerShdw blurRad="38100" dist="38100" dir="2700000" algn="tl">
                  <a:srgbClr val="000000">
                    <a:alpha val="43137"/>
                  </a:srgbClr>
                </a:outerShdw>
              </a:effectLst>
              <a:latin typeface="Times New Roman" charset="0"/>
            </a:endParaRPr>
          </a:p>
        </p:txBody>
      </p:sp>
      <p:sp>
        <p:nvSpPr>
          <p:cNvPr id="442371" name="Rectangle 3"/>
          <p:cNvSpPr>
            <a:spLocks noChangeArrowheads="1"/>
          </p:cNvSpPr>
          <p:nvPr/>
        </p:nvSpPr>
        <p:spPr bwMode="white">
          <a:xfrm>
            <a:off x="0" y="0"/>
            <a:ext cx="9144000" cy="1143000"/>
          </a:xfrm>
          <a:prstGeom prst="rect">
            <a:avLst/>
          </a:prstGeom>
          <a:solidFill>
            <a:srgbClr val="09286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0" i="1" smtClean="0">
              <a:solidFill>
                <a:srgbClr val="FFFFFF"/>
              </a:solidFill>
              <a:effectLst>
                <a:outerShdw blurRad="38100" dist="38100" dir="2700000" algn="tl">
                  <a:srgbClr val="000000">
                    <a:alpha val="43137"/>
                  </a:srgbClr>
                </a:outerShdw>
              </a:effectLst>
              <a:latin typeface="Times New Roman" charset="0"/>
            </a:endParaRPr>
          </a:p>
        </p:txBody>
      </p:sp>
      <p:sp>
        <p:nvSpPr>
          <p:cNvPr id="442372" name="Rectangle 4"/>
          <p:cNvSpPr>
            <a:spLocks noChangeArrowheads="1"/>
          </p:cNvSpPr>
          <p:nvPr/>
        </p:nvSpPr>
        <p:spPr bwMode="white">
          <a:xfrm>
            <a:off x="0" y="6248400"/>
            <a:ext cx="9144000" cy="609600"/>
          </a:xfrm>
          <a:prstGeom prst="rect">
            <a:avLst/>
          </a:prstGeom>
          <a:solidFill>
            <a:srgbClr val="09286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0" i="1" smtClean="0">
              <a:solidFill>
                <a:srgbClr val="FFFFFF"/>
              </a:solidFill>
              <a:effectLst>
                <a:outerShdw blurRad="38100" dist="38100" dir="2700000" algn="tl">
                  <a:srgbClr val="000000">
                    <a:alpha val="43137"/>
                  </a:srgbClr>
                </a:outerShdw>
              </a:effectLst>
              <a:latin typeface="Times New Roman" charset="0"/>
            </a:endParaRPr>
          </a:p>
        </p:txBody>
      </p:sp>
      <p:sp>
        <p:nvSpPr>
          <p:cNvPr id="442373" name="Rectangle 5"/>
          <p:cNvSpPr>
            <a:spLocks noGrp="1" noChangeArrowheads="1"/>
          </p:cNvSpPr>
          <p:nvPr>
            <p:ph type="body" idx="1"/>
          </p:nvPr>
        </p:nvSpPr>
        <p:spPr bwMode="black">
          <a:xfrm>
            <a:off x="685800" y="15240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2374" name="Rectangle 6"/>
          <p:cNvSpPr>
            <a:spLocks noGrp="1" noChangeArrowheads="1"/>
          </p:cNvSpPr>
          <p:nvPr>
            <p:ph type="title"/>
          </p:nvPr>
        </p:nvSpPr>
        <p:spPr bwMode="black">
          <a:xfrm>
            <a:off x="685800" y="3810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7497C1">
                      <a:alpha val="50000"/>
                    </a:srgbClr>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84994836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wipe dir="r"/>
  </p:transition>
  <p:timing>
    <p:tnLst>
      <p:par>
        <p:cTn id="1" dur="indefinite" restart="never" nodeType="tmRoot"/>
      </p:par>
    </p:tnLst>
  </p:timing>
  <p:hf sldNum="0" hdr="0" ftr="0" dt="0"/>
  <p:txStyles>
    <p:titleStyle>
      <a:lvl1pPr algn="l" rtl="0" fontAlgn="base">
        <a:lnSpc>
          <a:spcPct val="90000"/>
        </a:lnSpc>
        <a:spcBef>
          <a:spcPct val="0"/>
        </a:spcBef>
        <a:spcAft>
          <a:spcPct val="0"/>
        </a:spcAft>
        <a:defRPr sz="3600" b="1">
          <a:solidFill>
            <a:srgbClr val="F8F8F8"/>
          </a:solidFill>
          <a:latin typeface="+mj-lt"/>
          <a:ea typeface="+mj-ea"/>
          <a:cs typeface="+mj-cs"/>
        </a:defRPr>
      </a:lvl1pPr>
      <a:lvl2pPr algn="l" rtl="0" fontAlgn="base">
        <a:lnSpc>
          <a:spcPct val="90000"/>
        </a:lnSpc>
        <a:spcBef>
          <a:spcPct val="0"/>
        </a:spcBef>
        <a:spcAft>
          <a:spcPct val="0"/>
        </a:spcAft>
        <a:defRPr sz="3600" b="1">
          <a:solidFill>
            <a:srgbClr val="F8F8F8"/>
          </a:solidFill>
          <a:latin typeface="Tahoma" pitchFamily="34" charset="0"/>
        </a:defRPr>
      </a:lvl2pPr>
      <a:lvl3pPr algn="l" rtl="0" fontAlgn="base">
        <a:lnSpc>
          <a:spcPct val="90000"/>
        </a:lnSpc>
        <a:spcBef>
          <a:spcPct val="0"/>
        </a:spcBef>
        <a:spcAft>
          <a:spcPct val="0"/>
        </a:spcAft>
        <a:defRPr sz="3600" b="1">
          <a:solidFill>
            <a:srgbClr val="F8F8F8"/>
          </a:solidFill>
          <a:latin typeface="Tahoma" pitchFamily="34" charset="0"/>
        </a:defRPr>
      </a:lvl3pPr>
      <a:lvl4pPr algn="l" rtl="0" fontAlgn="base">
        <a:lnSpc>
          <a:spcPct val="90000"/>
        </a:lnSpc>
        <a:spcBef>
          <a:spcPct val="0"/>
        </a:spcBef>
        <a:spcAft>
          <a:spcPct val="0"/>
        </a:spcAft>
        <a:defRPr sz="3600" b="1">
          <a:solidFill>
            <a:srgbClr val="F8F8F8"/>
          </a:solidFill>
          <a:latin typeface="Tahoma" pitchFamily="34" charset="0"/>
        </a:defRPr>
      </a:lvl4pPr>
      <a:lvl5pPr algn="l" rtl="0" fontAlgn="base">
        <a:lnSpc>
          <a:spcPct val="90000"/>
        </a:lnSpc>
        <a:spcBef>
          <a:spcPct val="0"/>
        </a:spcBef>
        <a:spcAft>
          <a:spcPct val="0"/>
        </a:spcAft>
        <a:defRPr sz="3600" b="1">
          <a:solidFill>
            <a:srgbClr val="F8F8F8"/>
          </a:solidFill>
          <a:latin typeface="Tahoma" pitchFamily="34" charset="0"/>
        </a:defRPr>
      </a:lvl5pPr>
      <a:lvl6pPr marL="457200" algn="l" rtl="0" fontAlgn="base">
        <a:lnSpc>
          <a:spcPct val="90000"/>
        </a:lnSpc>
        <a:spcBef>
          <a:spcPct val="0"/>
        </a:spcBef>
        <a:spcAft>
          <a:spcPct val="0"/>
        </a:spcAft>
        <a:defRPr sz="3600" b="1">
          <a:solidFill>
            <a:srgbClr val="F8F8F8"/>
          </a:solidFill>
          <a:latin typeface="Tahoma" pitchFamily="34" charset="0"/>
        </a:defRPr>
      </a:lvl6pPr>
      <a:lvl7pPr marL="914400" algn="l" rtl="0" fontAlgn="base">
        <a:lnSpc>
          <a:spcPct val="90000"/>
        </a:lnSpc>
        <a:spcBef>
          <a:spcPct val="0"/>
        </a:spcBef>
        <a:spcAft>
          <a:spcPct val="0"/>
        </a:spcAft>
        <a:defRPr sz="3600" b="1">
          <a:solidFill>
            <a:srgbClr val="F8F8F8"/>
          </a:solidFill>
          <a:latin typeface="Tahoma" pitchFamily="34" charset="0"/>
        </a:defRPr>
      </a:lvl7pPr>
      <a:lvl8pPr marL="1371600" algn="l" rtl="0" fontAlgn="base">
        <a:lnSpc>
          <a:spcPct val="90000"/>
        </a:lnSpc>
        <a:spcBef>
          <a:spcPct val="0"/>
        </a:spcBef>
        <a:spcAft>
          <a:spcPct val="0"/>
        </a:spcAft>
        <a:defRPr sz="3600" b="1">
          <a:solidFill>
            <a:srgbClr val="F8F8F8"/>
          </a:solidFill>
          <a:latin typeface="Tahoma" pitchFamily="34" charset="0"/>
        </a:defRPr>
      </a:lvl8pPr>
      <a:lvl9pPr marL="1828800" algn="l" rtl="0" fontAlgn="base">
        <a:lnSpc>
          <a:spcPct val="90000"/>
        </a:lnSpc>
        <a:spcBef>
          <a:spcPct val="0"/>
        </a:spcBef>
        <a:spcAft>
          <a:spcPct val="0"/>
        </a:spcAft>
        <a:defRPr sz="3600" b="1">
          <a:solidFill>
            <a:srgbClr val="F8F8F8"/>
          </a:solidFill>
          <a:latin typeface="Tahoma" pitchFamily="34" charset="0"/>
        </a:defRPr>
      </a:lvl9pPr>
    </p:titleStyle>
    <p:bodyStyle>
      <a:lvl1pPr marL="285750" indent="-285750" algn="l" rtl="0" fontAlgn="base">
        <a:spcBef>
          <a:spcPct val="100000"/>
        </a:spcBef>
        <a:spcAft>
          <a:spcPct val="0"/>
        </a:spcAft>
        <a:buClr>
          <a:schemeClr val="accent2"/>
        </a:buClr>
        <a:buChar char="•"/>
        <a:defRPr sz="2400">
          <a:solidFill>
            <a:srgbClr val="F8F8F8"/>
          </a:solidFill>
          <a:latin typeface="+mn-lt"/>
          <a:ea typeface="+mn-ea"/>
          <a:cs typeface="+mn-cs"/>
        </a:defRPr>
      </a:lvl1pPr>
      <a:lvl2pPr marL="685800" indent="-285750" algn="l" rtl="0" fontAlgn="base">
        <a:spcBef>
          <a:spcPct val="25000"/>
        </a:spcBef>
        <a:spcAft>
          <a:spcPct val="0"/>
        </a:spcAft>
        <a:buClr>
          <a:schemeClr val="accent2"/>
        </a:buClr>
        <a:buChar char="–"/>
        <a:defRPr sz="2200">
          <a:solidFill>
            <a:srgbClr val="F8F8F8"/>
          </a:solidFill>
          <a:latin typeface="+mn-lt"/>
        </a:defRPr>
      </a:lvl2pPr>
      <a:lvl3pPr marL="1028700" indent="-228600" algn="l" rtl="0" fontAlgn="base">
        <a:spcBef>
          <a:spcPct val="25000"/>
        </a:spcBef>
        <a:spcAft>
          <a:spcPct val="0"/>
        </a:spcAft>
        <a:buClr>
          <a:schemeClr val="accent2"/>
        </a:buClr>
        <a:buChar char="•"/>
        <a:defRPr sz="2000">
          <a:solidFill>
            <a:srgbClr val="F8F8F8"/>
          </a:solidFill>
          <a:latin typeface="+mn-lt"/>
        </a:defRPr>
      </a:lvl3pPr>
      <a:lvl4pPr marL="1371600" indent="-228600" algn="l" rtl="0" fontAlgn="base">
        <a:spcBef>
          <a:spcPct val="25000"/>
        </a:spcBef>
        <a:spcAft>
          <a:spcPct val="0"/>
        </a:spcAft>
        <a:buClr>
          <a:schemeClr val="accent2"/>
        </a:buClr>
        <a:buChar char="•"/>
        <a:defRPr sz="2000">
          <a:solidFill>
            <a:srgbClr val="F8F8F8"/>
          </a:solidFill>
          <a:latin typeface="+mn-lt"/>
        </a:defRPr>
      </a:lvl4pPr>
      <a:lvl5pPr marL="1714500" indent="-228600" algn="l" rtl="0" fontAlgn="base">
        <a:spcBef>
          <a:spcPct val="25000"/>
        </a:spcBef>
        <a:spcAft>
          <a:spcPct val="0"/>
        </a:spcAft>
        <a:buClr>
          <a:schemeClr val="accent2"/>
        </a:buClr>
        <a:buChar char="•"/>
        <a:defRPr sz="2000">
          <a:solidFill>
            <a:srgbClr val="F8F8F8"/>
          </a:solidFill>
          <a:latin typeface="+mn-lt"/>
        </a:defRPr>
      </a:lvl5pPr>
      <a:lvl6pPr marL="2171700" indent="-228600" algn="l" rtl="0" fontAlgn="base">
        <a:spcBef>
          <a:spcPct val="25000"/>
        </a:spcBef>
        <a:spcAft>
          <a:spcPct val="0"/>
        </a:spcAft>
        <a:buClr>
          <a:schemeClr val="accent2"/>
        </a:buClr>
        <a:buChar char="•"/>
        <a:defRPr sz="2000">
          <a:solidFill>
            <a:srgbClr val="F8F8F8"/>
          </a:solidFill>
          <a:latin typeface="+mn-lt"/>
        </a:defRPr>
      </a:lvl6pPr>
      <a:lvl7pPr marL="2628900" indent="-228600" algn="l" rtl="0" fontAlgn="base">
        <a:spcBef>
          <a:spcPct val="25000"/>
        </a:spcBef>
        <a:spcAft>
          <a:spcPct val="0"/>
        </a:spcAft>
        <a:buClr>
          <a:schemeClr val="accent2"/>
        </a:buClr>
        <a:buChar char="•"/>
        <a:defRPr sz="2000">
          <a:solidFill>
            <a:srgbClr val="F8F8F8"/>
          </a:solidFill>
          <a:latin typeface="+mn-lt"/>
        </a:defRPr>
      </a:lvl7pPr>
      <a:lvl8pPr marL="3086100" indent="-228600" algn="l" rtl="0" fontAlgn="base">
        <a:spcBef>
          <a:spcPct val="25000"/>
        </a:spcBef>
        <a:spcAft>
          <a:spcPct val="0"/>
        </a:spcAft>
        <a:buClr>
          <a:schemeClr val="accent2"/>
        </a:buClr>
        <a:buChar char="•"/>
        <a:defRPr sz="2000">
          <a:solidFill>
            <a:srgbClr val="F8F8F8"/>
          </a:solidFill>
          <a:latin typeface="+mn-lt"/>
        </a:defRPr>
      </a:lvl8pPr>
      <a:lvl9pPr marL="3543300" indent="-228600" algn="l" rtl="0" fontAlgn="base">
        <a:spcBef>
          <a:spcPct val="25000"/>
        </a:spcBef>
        <a:spcAft>
          <a:spcPct val="0"/>
        </a:spcAft>
        <a:buClr>
          <a:schemeClr val="accent2"/>
        </a:buClr>
        <a:buChar char="•"/>
        <a:defRPr sz="2000">
          <a:solidFill>
            <a:srgbClr val="F8F8F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155.97.32.9/~bbenham/Phil%207570%20Website/pdfs-Authorship/csAuthorship-Fall08.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www.tera.org/Publications/comparisontable.pdf" TargetMode="External"/><Relationship Id="rId3" Type="http://schemas.openxmlformats.org/officeDocument/2006/relationships/hyperlink" Target="http://www.hhs.gov/ohrp/humansubjects/guidance/45cfr46.html" TargetMode="External"/><Relationship Id="rId7" Type="http://schemas.openxmlformats.org/officeDocument/2006/relationships/hyperlink" Target="http://unesdoc.unesco.org/images/0014/001461/146180E.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nuffieldbioethics.org/fileLibrary/pdf/HRRDC_Follow-up_Discussion_Paper001.pdf" TargetMode="External"/><Relationship Id="rId5" Type="http://schemas.openxmlformats.org/officeDocument/2006/relationships/hyperlink" Target="http://www.cioms.ch/frame_guidelines_nov_2002.htm" TargetMode="External"/><Relationship Id="rId4" Type="http://schemas.openxmlformats.org/officeDocument/2006/relationships/hyperlink" Target="http://www.pre.ethics.gc.ca/pdf/eng/tcps2/TCPS_2_FINAL_Web.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com/url?sa=i&amp;rct=j&amp;q=BRCA1%20discovery%20magazine%20breast%20cancer%20gene%201994&amp;source=images&amp;cd=&amp;cad=rja&amp;docid=PMKR2WmGa8CuXM&amp;tbnid=Ug3Ibh7Di2AOwM:&amp;ved=0CAUQjRw&amp;url=http://keep-a-breast.org/blog/author/miss-nixon/&amp;ei=tkrfUfzPLcTTiwLm1IHIDA&amp;bvm=bv.49147516,d.cGE&amp;psig=AFQjCNGte265zOgQc-OZ0Jj9qyRrxepctQ&amp;ust=1373674515414427"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47.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notesSlide" Target="../notesSlides/notesSlide47.xml"/><Relationship Id="rId3" Type="http://schemas.openxmlformats.org/officeDocument/2006/relationships/tags" Target="../tags/tag2.xml"/><Relationship Id="rId21" Type="http://schemas.openxmlformats.org/officeDocument/2006/relationships/oleObject" Target="../embeddings/oleObject2.bin"/><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slideLayout" Target="../slideLayouts/slideLayout6.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image" Target="../media/image18.emf"/><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hyperlink" Target="http://www.genome.gov/sequencingcosts/" TargetMode="External"/><Relationship Id="rId10" Type="http://schemas.openxmlformats.org/officeDocument/2006/relationships/tags" Target="../tags/tag9.xml"/><Relationship Id="rId19" Type="http://schemas.openxmlformats.org/officeDocument/2006/relationships/oleObject" Target="../embeddings/oleObject1.bin"/><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19.emf"/></Relationships>
</file>

<file path=ppt/slides/_rels/slide48.xml.rels><?xml version="1.0" encoding="UTF-8" standalone="yes"?>
<Relationships xmlns="http://schemas.openxmlformats.org/package/2006/relationships"><Relationship Id="rId3" Type="http://schemas.openxmlformats.org/officeDocument/2006/relationships/hyperlink" Target="http://www.forbes.com/sites/danmunro/2013/12/02/class-action-law-suit-filed-against-23andme/"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hyperlink" Target="http://www.cnbc.com/id/102231015"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media.salon.com/2012/11/gilda_rosanna_rect.jp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oleObject" Target="../embeddings/oleObject3.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0.png"/><Relationship Id="rId4" Type="http://schemas.openxmlformats.org/officeDocument/2006/relationships/image" Target="../media/image32.jpeg"/></Relationships>
</file>

<file path=ppt/slides/_rels/slide6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6.jpeg"/><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35.png"/><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9.wmf"/><Relationship Id="rId5" Type="http://schemas.openxmlformats.org/officeDocument/2006/relationships/image" Target="../media/image38.emf"/><Relationship Id="rId4" Type="http://schemas.openxmlformats.org/officeDocument/2006/relationships/oleObject" Target="../embeddings/oleObject4.bin"/></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uardian.co.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ispe.org/certified-pharmaceutical-industry-professional/code-of-ethic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esomar.org/knowledge-and-standards/codes-and-guidelines.php" TargetMode="External"/><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cmje.org/recommendations/browse/roles-and-responsibilities/defining-the-role-of-authors-and-contributor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838200" y="4068763"/>
            <a:ext cx="8137525" cy="1493837"/>
          </a:xfrm>
        </p:spPr>
        <p:txBody>
          <a:bodyPr/>
          <a:lstStyle/>
          <a:p>
            <a:r>
              <a:rPr lang="en-US" sz="2000" dirty="0"/>
              <a:t>Alexander Liede, </a:t>
            </a:r>
            <a:r>
              <a:rPr lang="en-US" sz="2000" dirty="0" smtClean="0"/>
              <a:t>MSc, PhD &amp;</a:t>
            </a:r>
            <a:endParaRPr lang="en-US" sz="2000" dirty="0"/>
          </a:p>
          <a:p>
            <a:r>
              <a:rPr lang="en-US" sz="2000" dirty="0" smtClean="0"/>
              <a:t>Anne Beaubrun, PhD</a:t>
            </a:r>
            <a:endParaRPr lang="en-US" sz="2000" dirty="0"/>
          </a:p>
          <a:p>
            <a:endParaRPr lang="en-US" sz="2000" dirty="0" smtClean="0"/>
          </a:p>
          <a:p>
            <a:r>
              <a:rPr lang="en-US" sz="2000" dirty="0" smtClean="0">
                <a:solidFill>
                  <a:srgbClr val="FFFFFF"/>
                </a:solidFill>
              </a:rPr>
              <a:t>EPI 262 Course</a:t>
            </a:r>
          </a:p>
          <a:p>
            <a:r>
              <a:rPr lang="en-US" sz="2000" dirty="0">
                <a:solidFill>
                  <a:srgbClr val="FFFFFF"/>
                </a:solidFill>
              </a:rPr>
              <a:t>UCSF Department of Epidemiology and </a:t>
            </a:r>
            <a:r>
              <a:rPr lang="en-US" sz="2000" dirty="0" smtClean="0">
                <a:solidFill>
                  <a:srgbClr val="FFFFFF"/>
                </a:solidFill>
              </a:rPr>
              <a:t>Biostatistics</a:t>
            </a:r>
          </a:p>
          <a:p>
            <a:r>
              <a:rPr lang="en-US" sz="2000" dirty="0" smtClean="0">
                <a:solidFill>
                  <a:srgbClr val="FFFFFF"/>
                </a:solidFill>
              </a:rPr>
              <a:t>March 09, 2017</a:t>
            </a:r>
            <a:endParaRPr lang="en-US" sz="2000" dirty="0">
              <a:solidFill>
                <a:srgbClr val="FFFFFF"/>
              </a:solidFill>
            </a:endParaRPr>
          </a:p>
          <a:p>
            <a:endParaRPr lang="en-US" sz="2000" dirty="0"/>
          </a:p>
        </p:txBody>
      </p:sp>
      <p:sp>
        <p:nvSpPr>
          <p:cNvPr id="2" name="Title 1"/>
          <p:cNvSpPr>
            <a:spLocks noGrp="1"/>
          </p:cNvSpPr>
          <p:nvPr>
            <p:ph type="ctrTitle"/>
          </p:nvPr>
        </p:nvSpPr>
        <p:spPr/>
        <p:txBody>
          <a:bodyPr/>
          <a:lstStyle/>
          <a:p>
            <a:r>
              <a:rPr lang="en-US" dirty="0"/>
              <a:t>Ethics and Conflict of Interest in the Pharmaceutical Industry</a:t>
            </a:r>
          </a:p>
        </p:txBody>
      </p:sp>
    </p:spTree>
    <p:extLst>
      <p:ext uri="{BB962C8B-B14F-4D97-AF65-F5344CB8AC3E}">
        <p14:creationId xmlns:p14="http://schemas.microsoft.com/office/powerpoint/2010/main" val="339205514"/>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Authorship Credit</a:t>
            </a:r>
            <a:endParaRPr lang="en-US" dirty="0"/>
          </a:p>
        </p:txBody>
      </p:sp>
      <p:sp>
        <p:nvSpPr>
          <p:cNvPr id="5" name="Content Placeholder 4"/>
          <p:cNvSpPr>
            <a:spLocks noGrp="1"/>
          </p:cNvSpPr>
          <p:nvPr>
            <p:ph idx="1"/>
          </p:nvPr>
        </p:nvSpPr>
        <p:spPr>
          <a:xfrm>
            <a:off x="685800" y="1371600"/>
            <a:ext cx="7772400" cy="4800600"/>
          </a:xfrm>
        </p:spPr>
        <p:txBody>
          <a:bodyPr>
            <a:normAutofit/>
          </a:bodyPr>
          <a:lstStyle/>
          <a:p>
            <a:r>
              <a:rPr lang="en-US" sz="1800" dirty="0"/>
              <a:t>Samuel, a 2</a:t>
            </a:r>
            <a:r>
              <a:rPr lang="en-US" sz="1800" baseline="30000" dirty="0"/>
              <a:t>nd</a:t>
            </a:r>
            <a:r>
              <a:rPr lang="en-US" sz="1800" dirty="0"/>
              <a:t> year graduate student at </a:t>
            </a:r>
            <a:r>
              <a:rPr lang="en-US" sz="1800" dirty="0" smtClean="0"/>
              <a:t>“M” </a:t>
            </a:r>
            <a:r>
              <a:rPr lang="en-US" sz="1800" dirty="0"/>
              <a:t>University was outraged when he discovered that his name had been left off the penultimate draft of a journal article which he had worked hard at for the last </a:t>
            </a:r>
            <a:r>
              <a:rPr lang="en-US" sz="1800" dirty="0" smtClean="0"/>
              <a:t>year </a:t>
            </a:r>
            <a:endParaRPr lang="en-US" sz="1800" dirty="0"/>
          </a:p>
          <a:p>
            <a:r>
              <a:rPr lang="en-US" sz="1800" dirty="0"/>
              <a:t>He helped design the experimental approach and even collected some of the initial data. </a:t>
            </a:r>
            <a:r>
              <a:rPr lang="en-US" sz="1800" dirty="0" smtClean="0"/>
              <a:t>“</a:t>
            </a:r>
            <a:r>
              <a:rPr lang="en-US" sz="1800" dirty="0"/>
              <a:t>I was promised the </a:t>
            </a:r>
            <a:r>
              <a:rPr lang="en-US" sz="1800" dirty="0" smtClean="0"/>
              <a:t>2</a:t>
            </a:r>
            <a:r>
              <a:rPr lang="en-US" sz="1800" baseline="30000" dirty="0" smtClean="0"/>
              <a:t>nd</a:t>
            </a:r>
            <a:r>
              <a:rPr lang="en-US" sz="1800" dirty="0" smtClean="0"/>
              <a:t> author </a:t>
            </a:r>
            <a:r>
              <a:rPr lang="en-US" sz="1800" dirty="0"/>
              <a:t>slot,” complained Samuel. “I don’t know what happened. Maybe Professor Honest forgot, or something, but I barely made it on as fourth author after I complained.” </a:t>
            </a:r>
            <a:endParaRPr lang="en-US" sz="1600" dirty="0"/>
          </a:p>
          <a:p>
            <a:r>
              <a:rPr lang="en-US" sz="1800" dirty="0"/>
              <a:t>Samuel knew of other grad students that were collaborating with Prof. Honest on the project, but two of the co-authors listed on the final draft were added at the last minute. One was a graduate student just finishing up her degree. She was given </a:t>
            </a:r>
            <a:r>
              <a:rPr lang="en-US" sz="1800" dirty="0" smtClean="0"/>
              <a:t>2</a:t>
            </a:r>
            <a:r>
              <a:rPr lang="en-US" sz="1800" baseline="30000" dirty="0" smtClean="0"/>
              <a:t>nd</a:t>
            </a:r>
            <a:r>
              <a:rPr lang="en-US" sz="1800" dirty="0" smtClean="0"/>
              <a:t> authorship</a:t>
            </a:r>
            <a:r>
              <a:rPr lang="en-US" sz="1800" dirty="0"/>
              <a:t>. </a:t>
            </a:r>
            <a:r>
              <a:rPr lang="en-US" sz="1800" dirty="0" smtClean="0"/>
              <a:t>The </a:t>
            </a:r>
            <a:r>
              <a:rPr lang="en-US" sz="1800" dirty="0"/>
              <a:t>other was a professor who Samuel suspects did nothing except provide reagents for the experiment.</a:t>
            </a:r>
          </a:p>
          <a:p>
            <a:endParaRPr lang="en-US" sz="1800" dirty="0"/>
          </a:p>
        </p:txBody>
      </p:sp>
      <p:sp>
        <p:nvSpPr>
          <p:cNvPr id="4" name="TextBox 3"/>
          <p:cNvSpPr txBox="1"/>
          <p:nvPr/>
        </p:nvSpPr>
        <p:spPr>
          <a:xfrm>
            <a:off x="533400" y="6400800"/>
            <a:ext cx="8229600" cy="276999"/>
          </a:xfrm>
          <a:prstGeom prst="rect">
            <a:avLst/>
          </a:prstGeom>
          <a:noFill/>
        </p:spPr>
        <p:txBody>
          <a:bodyPr wrap="square">
            <a:spAutoFit/>
          </a:bodyPr>
          <a:lstStyle/>
          <a:p>
            <a:pPr>
              <a:defRPr/>
            </a:pPr>
            <a:r>
              <a:rPr lang="en-US" sz="1200" dirty="0" smtClean="0"/>
              <a:t>Ref: </a:t>
            </a:r>
            <a:r>
              <a:rPr lang="en-US" sz="1200" dirty="0" smtClean="0">
                <a:hlinkClick r:id="rId3"/>
              </a:rPr>
              <a:t>http</a:t>
            </a:r>
            <a:r>
              <a:rPr lang="en-US" sz="1200" dirty="0">
                <a:hlinkClick r:id="rId3"/>
              </a:rPr>
              <a:t>://155.97.32.9/~</a:t>
            </a:r>
            <a:r>
              <a:rPr lang="en-US" sz="1200" dirty="0" smtClean="0">
                <a:hlinkClick r:id="rId3"/>
              </a:rPr>
              <a:t>bbenham/Phil%207570%20Website/pdfs-Authorship/csAuthorship-Fall08.pdf</a:t>
            </a:r>
            <a:r>
              <a:rPr lang="en-US" sz="1200" dirty="0" smtClean="0"/>
              <a:t> </a:t>
            </a:r>
            <a:endParaRPr lang="en-US" sz="1200" dirty="0"/>
          </a:p>
        </p:txBody>
      </p:sp>
    </p:spTree>
    <p:extLst>
      <p:ext uri="{BB962C8B-B14F-4D97-AF65-F5344CB8AC3E}">
        <p14:creationId xmlns:p14="http://schemas.microsoft.com/office/powerpoint/2010/main" val="3852981138"/>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Case Study: </a:t>
            </a:r>
            <a:r>
              <a:rPr lang="en-US" sz="3200" dirty="0"/>
              <a:t>Authorship </a:t>
            </a:r>
            <a:r>
              <a:rPr lang="en-US" sz="3200" dirty="0" smtClean="0"/>
              <a:t>Credit Discussion Questions</a:t>
            </a:r>
            <a:endParaRPr lang="en-US" sz="3200" dirty="0"/>
          </a:p>
        </p:txBody>
      </p:sp>
      <p:sp>
        <p:nvSpPr>
          <p:cNvPr id="3" name="Content Placeholder 2"/>
          <p:cNvSpPr>
            <a:spLocks noGrp="1"/>
          </p:cNvSpPr>
          <p:nvPr>
            <p:ph idx="1"/>
          </p:nvPr>
        </p:nvSpPr>
        <p:spPr/>
        <p:txBody>
          <a:bodyPr/>
          <a:lstStyle/>
          <a:p>
            <a:pPr marL="457200" indent="-457200">
              <a:buFont typeface="+mj-lt"/>
              <a:buAutoNum type="arabicPeriod"/>
            </a:pPr>
            <a:r>
              <a:rPr lang="en-US" sz="1800" dirty="0" smtClean="0"/>
              <a:t>Is </a:t>
            </a:r>
            <a:r>
              <a:rPr lang="en-US" sz="1800" dirty="0"/>
              <a:t>Samuel justified in being upset about his place in the list of authors? What </a:t>
            </a:r>
            <a:r>
              <a:rPr lang="en-US" sz="1800" dirty="0" smtClean="0"/>
              <a:t>legitimate reasons </a:t>
            </a:r>
            <a:r>
              <a:rPr lang="en-US" sz="1800" dirty="0"/>
              <a:t>might Prof. Honest have for demoting Samuel from second to fourth author?</a:t>
            </a:r>
          </a:p>
          <a:p>
            <a:pPr marL="457200" indent="-457200">
              <a:buFont typeface="+mj-lt"/>
              <a:buAutoNum type="arabicPeriod"/>
            </a:pPr>
            <a:r>
              <a:rPr lang="en-US" sz="1800" dirty="0" smtClean="0"/>
              <a:t>If </a:t>
            </a:r>
            <a:r>
              <a:rPr lang="en-US" sz="1800" dirty="0"/>
              <a:t>Samuel’s suspicions about the graduate student and the professor added to the </a:t>
            </a:r>
            <a:r>
              <a:rPr lang="en-US" sz="1800" dirty="0" smtClean="0"/>
              <a:t>paper are </a:t>
            </a:r>
            <a:r>
              <a:rPr lang="en-US" sz="1800" dirty="0"/>
              <a:t>true, is this an appropriate use of authorship? Whose responsibility is it to </a:t>
            </a:r>
            <a:r>
              <a:rPr lang="en-US" sz="1800" dirty="0" smtClean="0"/>
              <a:t>determine authorship </a:t>
            </a:r>
            <a:r>
              <a:rPr lang="en-US" sz="1800" dirty="0"/>
              <a:t>on this paper?</a:t>
            </a:r>
          </a:p>
          <a:p>
            <a:pPr marL="457200" indent="-457200">
              <a:buFont typeface="+mj-lt"/>
              <a:buAutoNum type="arabicPeriod"/>
            </a:pPr>
            <a:r>
              <a:rPr lang="en-US" sz="1800" dirty="0" smtClean="0"/>
              <a:t>Did Samuel do the right thing in complaining to Prof. Honest? How would you have handled it if you were in the same position as Samuel? </a:t>
            </a:r>
            <a:endParaRPr lang="en-US" sz="1800" dirty="0"/>
          </a:p>
        </p:txBody>
      </p:sp>
    </p:spTree>
    <p:extLst>
      <p:ext uri="{BB962C8B-B14F-4D97-AF65-F5344CB8AC3E}">
        <p14:creationId xmlns:p14="http://schemas.microsoft.com/office/powerpoint/2010/main" val="1806002063"/>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en-US" sz="3600" dirty="0" smtClean="0"/>
              <a:t>Conflict of Interest</a:t>
            </a:r>
          </a:p>
        </p:txBody>
      </p:sp>
      <p:sp>
        <p:nvSpPr>
          <p:cNvPr id="378883" name="Rectangle 3"/>
          <p:cNvSpPr>
            <a:spLocks noGrp="1" noChangeArrowheads="1"/>
          </p:cNvSpPr>
          <p:nvPr>
            <p:ph idx="1"/>
          </p:nvPr>
        </p:nvSpPr>
        <p:spPr/>
        <p:txBody>
          <a:bodyPr>
            <a:normAutofit/>
          </a:bodyPr>
          <a:lstStyle/>
          <a:p>
            <a:pPr eaLnBrk="1" hangingPunct="1">
              <a:buSzPct val="80000"/>
              <a:buFont typeface="Arial" panose="020B0604020202020204" pitchFamily="34" charset="0"/>
              <a:buChar char="•"/>
              <a:defRPr/>
            </a:pPr>
            <a:r>
              <a:rPr lang="en-US" sz="2400" i="1" dirty="0" smtClean="0"/>
              <a:t>Show me the money!</a:t>
            </a:r>
          </a:p>
          <a:p>
            <a:pPr eaLnBrk="1" hangingPunct="1">
              <a:buSzPct val="80000"/>
              <a:buFont typeface="Arial" panose="020B0604020202020204" pitchFamily="34" charset="0"/>
              <a:buChar char="•"/>
              <a:defRPr/>
            </a:pPr>
            <a:r>
              <a:rPr lang="en-US" sz="2400" dirty="0" smtClean="0"/>
              <a:t>Thomas Kuhn on objectivity</a:t>
            </a:r>
          </a:p>
          <a:p>
            <a:pPr eaLnBrk="1" hangingPunct="1">
              <a:buSzPct val="80000"/>
              <a:buFont typeface="Arial" panose="020B0604020202020204" pitchFamily="34" charset="0"/>
              <a:buChar char="•"/>
              <a:defRPr/>
            </a:pPr>
            <a:r>
              <a:rPr lang="en-US" sz="2400" dirty="0" smtClean="0"/>
              <a:t>Why focus on financial interests? </a:t>
            </a:r>
          </a:p>
          <a:p>
            <a:pPr eaLnBrk="1" hangingPunct="1">
              <a:buSzPct val="80000"/>
              <a:buFont typeface="Arial" panose="020B0604020202020204" pitchFamily="34" charset="0"/>
              <a:buChar char="•"/>
              <a:defRPr/>
            </a:pPr>
            <a:r>
              <a:rPr lang="en-US" sz="2400" dirty="0" smtClean="0"/>
              <a:t>Does the focus on financial interests detract from scientific evaluation?</a:t>
            </a:r>
          </a:p>
          <a:p>
            <a:pPr eaLnBrk="1" hangingPunct="1">
              <a:buSzPct val="80000"/>
              <a:buFont typeface="Arial" panose="020B0604020202020204" pitchFamily="34" charset="0"/>
              <a:buChar char="•"/>
              <a:defRPr/>
            </a:pPr>
            <a:r>
              <a:rPr lang="en-US" sz="2400" dirty="0" smtClean="0"/>
              <a:t>How best to deal with conflicts?</a:t>
            </a:r>
          </a:p>
          <a:p>
            <a:pPr eaLnBrk="1" hangingPunct="1">
              <a:lnSpc>
                <a:spcPts val="3200"/>
              </a:lnSpc>
              <a:buFont typeface="Arial" panose="020B0604020202020204" pitchFamily="34" charset="0"/>
              <a:buChar char="•"/>
              <a:defRPr/>
            </a:pPr>
            <a:endParaRPr lang="en-US" sz="2400" dirty="0" smtClean="0"/>
          </a:p>
        </p:txBody>
      </p:sp>
    </p:spTree>
    <p:extLst>
      <p:ext uri="{BB962C8B-B14F-4D97-AF65-F5344CB8AC3E}">
        <p14:creationId xmlns:p14="http://schemas.microsoft.com/office/powerpoint/2010/main" val="1839671042"/>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70" y="1828800"/>
            <a:ext cx="4343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1170" y="1828800"/>
            <a:ext cx="457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i="1" dirty="0" smtClean="0"/>
              <a:t>Show Me the Money!</a:t>
            </a:r>
            <a:endParaRPr lang="en-US" i="1" dirty="0"/>
          </a:p>
        </p:txBody>
      </p:sp>
    </p:spTree>
    <p:extLst>
      <p:ext uri="{BB962C8B-B14F-4D97-AF65-F5344CB8AC3E}">
        <p14:creationId xmlns:p14="http://schemas.microsoft.com/office/powerpoint/2010/main" val="1773568418"/>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Thomas Kuhn: The Challenge </a:t>
            </a:r>
            <a:r>
              <a:rPr lang="en-US" sz="3200" dirty="0"/>
              <a:t>of </a:t>
            </a:r>
            <a:r>
              <a:rPr lang="en-US" sz="3200" dirty="0" smtClean="0"/>
              <a:t>Scientific Objectivity</a:t>
            </a:r>
            <a:endParaRPr lang="en-US" sz="3200" dirty="0"/>
          </a:p>
        </p:txBody>
      </p:sp>
      <p:sp>
        <p:nvSpPr>
          <p:cNvPr id="3" name="Content Placeholder 2"/>
          <p:cNvSpPr>
            <a:spLocks noGrp="1"/>
          </p:cNvSpPr>
          <p:nvPr>
            <p:ph idx="1"/>
          </p:nvPr>
        </p:nvSpPr>
        <p:spPr>
          <a:xfrm>
            <a:off x="685800" y="1371600"/>
            <a:ext cx="6450792" cy="4724400"/>
          </a:xfrm>
        </p:spPr>
        <p:txBody>
          <a:bodyPr>
            <a:normAutofit/>
          </a:bodyPr>
          <a:lstStyle/>
          <a:p>
            <a:pPr>
              <a:defRPr/>
            </a:pPr>
            <a:r>
              <a:rPr lang="en-US" sz="1800" dirty="0"/>
              <a:t>American physicist, historian and </a:t>
            </a:r>
            <a:r>
              <a:rPr lang="en-US" sz="1800" dirty="0" smtClean="0"/>
              <a:t>philosopher </a:t>
            </a:r>
            <a:r>
              <a:rPr lang="en-US" sz="1800" dirty="0"/>
              <a:t>of </a:t>
            </a:r>
            <a:r>
              <a:rPr lang="en-US" sz="1800" dirty="0" smtClean="0"/>
              <a:t>science, proposed the </a:t>
            </a:r>
            <a:r>
              <a:rPr lang="en-US" sz="1800" dirty="0"/>
              <a:t>notion </a:t>
            </a:r>
            <a:r>
              <a:rPr lang="en-US" sz="1800" dirty="0" smtClean="0"/>
              <a:t>that </a:t>
            </a:r>
            <a:r>
              <a:rPr lang="en-US" sz="1800" dirty="0">
                <a:solidFill>
                  <a:schemeClr val="accent2"/>
                </a:solidFill>
              </a:rPr>
              <a:t>scientific truth</a:t>
            </a:r>
            <a:r>
              <a:rPr lang="en-US" sz="1800" dirty="0"/>
              <a:t>, at any given moment, </a:t>
            </a:r>
            <a:r>
              <a:rPr lang="en-US" sz="1800" dirty="0" smtClean="0"/>
              <a:t>cannot </a:t>
            </a:r>
            <a:r>
              <a:rPr lang="en-US" sz="1800" dirty="0"/>
              <a:t>be established solely upon </a:t>
            </a:r>
            <a:r>
              <a:rPr lang="en-US" sz="1800" dirty="0" smtClean="0"/>
              <a:t>“objectivity” </a:t>
            </a:r>
            <a:r>
              <a:rPr lang="en-US" sz="1800" dirty="0"/>
              <a:t>but is defined by a consensus of a scientific community </a:t>
            </a:r>
          </a:p>
          <a:p>
            <a:pPr>
              <a:defRPr/>
            </a:pPr>
            <a:r>
              <a:rPr lang="en-US" sz="1800" dirty="0" smtClean="0"/>
              <a:t>A scientist’s worldview influences what he or she researches and how results are interpreted</a:t>
            </a:r>
          </a:p>
          <a:p>
            <a:pPr>
              <a:defRPr/>
            </a:pPr>
            <a:r>
              <a:rPr lang="en-US" sz="1800" dirty="0" smtClean="0"/>
              <a:t>Science </a:t>
            </a:r>
            <a:r>
              <a:rPr lang="en-US" sz="1800" dirty="0"/>
              <a:t>must account for subjective </a:t>
            </a:r>
            <a:r>
              <a:rPr lang="en-US" sz="1800" dirty="0" smtClean="0"/>
              <a:t>perspectives, </a:t>
            </a:r>
            <a:r>
              <a:rPr lang="en-US" sz="1800" dirty="0"/>
              <a:t>since all objective conclusions are ultimately founded upon the subjective </a:t>
            </a:r>
            <a:r>
              <a:rPr lang="en-US" sz="1800" dirty="0" smtClean="0"/>
              <a:t>conditioning and the worldview </a:t>
            </a:r>
            <a:r>
              <a:rPr lang="en-US" sz="1800" dirty="0"/>
              <a:t>of its researchers and </a:t>
            </a:r>
            <a:r>
              <a:rPr lang="en-US" sz="1800" dirty="0" smtClean="0"/>
              <a:t>participants</a:t>
            </a:r>
          </a:p>
          <a:p>
            <a:pPr>
              <a:defRPr/>
            </a:pPr>
            <a:r>
              <a:rPr lang="en-US" sz="1800" dirty="0"/>
              <a:t>This worldview may undergo periodic “paradigm shifts”, opening up new approaches to understanding what scientists would never have considered valid </a:t>
            </a:r>
            <a:r>
              <a:rPr lang="en-US" sz="1800" dirty="0" smtClean="0"/>
              <a:t>before</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219200"/>
            <a:ext cx="1555102" cy="1905000"/>
          </a:xfrm>
          <a:prstGeom prst="rect">
            <a:avLst/>
          </a:prstGeom>
        </p:spPr>
      </p:pic>
      <p:sp>
        <p:nvSpPr>
          <p:cNvPr id="5" name="Rectangle 4"/>
          <p:cNvSpPr/>
          <p:nvPr/>
        </p:nvSpPr>
        <p:spPr>
          <a:xfrm>
            <a:off x="7136591" y="3138100"/>
            <a:ext cx="2007409" cy="276999"/>
          </a:xfrm>
          <a:prstGeom prst="rect">
            <a:avLst/>
          </a:prstGeom>
        </p:spPr>
        <p:txBody>
          <a:bodyPr wrap="none">
            <a:spAutoFit/>
          </a:bodyPr>
          <a:lstStyle/>
          <a:p>
            <a:pPr algn="ctr"/>
            <a:r>
              <a:rPr lang="en-US" sz="1200" dirty="0"/>
              <a:t>Thomas Kuhn (1922-1996)</a:t>
            </a:r>
          </a:p>
        </p:txBody>
      </p:sp>
    </p:spTree>
    <p:extLst>
      <p:ext uri="{BB962C8B-B14F-4D97-AF65-F5344CB8AC3E}">
        <p14:creationId xmlns:p14="http://schemas.microsoft.com/office/powerpoint/2010/main" val="822060935"/>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Different types of interests may present conflict</a:t>
            </a:r>
            <a:endParaRPr lang="en-US" sz="3200" dirty="0"/>
          </a:p>
        </p:txBody>
      </p:sp>
      <p:sp>
        <p:nvSpPr>
          <p:cNvPr id="4" name="Content Placeholder 3"/>
          <p:cNvSpPr>
            <a:spLocks noGrp="1"/>
          </p:cNvSpPr>
          <p:nvPr>
            <p:ph idx="1"/>
          </p:nvPr>
        </p:nvSpPr>
        <p:spPr/>
        <p:txBody>
          <a:bodyPr/>
          <a:lstStyle/>
          <a:p>
            <a:r>
              <a:rPr lang="en-US" dirty="0"/>
              <a:t>Financial</a:t>
            </a:r>
          </a:p>
          <a:p>
            <a:pPr lvl="1"/>
            <a:r>
              <a:rPr lang="en-US" dirty="0"/>
              <a:t>Personal reward </a:t>
            </a:r>
          </a:p>
          <a:p>
            <a:pPr lvl="1"/>
            <a:r>
              <a:rPr lang="en-US" dirty="0"/>
              <a:t>Research funding</a:t>
            </a:r>
          </a:p>
          <a:p>
            <a:r>
              <a:rPr lang="en-US" dirty="0"/>
              <a:t>Sociopolitical &amp; ideological</a:t>
            </a:r>
          </a:p>
          <a:p>
            <a:pPr lvl="1"/>
            <a:r>
              <a:rPr lang="en-US" dirty="0" smtClean="0"/>
              <a:t>Environmentalism</a:t>
            </a:r>
          </a:p>
          <a:p>
            <a:r>
              <a:rPr lang="en-US" dirty="0" smtClean="0"/>
              <a:t>Professional</a:t>
            </a:r>
          </a:p>
          <a:p>
            <a:pPr lvl="1"/>
            <a:r>
              <a:rPr lang="en-US" dirty="0" smtClean="0"/>
              <a:t>Status</a:t>
            </a:r>
            <a:endParaRPr lang="en-US" dirty="0"/>
          </a:p>
          <a:p>
            <a:endParaRPr lang="en-US" dirty="0"/>
          </a:p>
        </p:txBody>
      </p:sp>
      <p:sp>
        <p:nvSpPr>
          <p:cNvPr id="6" name="Text Box 4"/>
          <p:cNvSpPr txBox="1">
            <a:spLocks noChangeArrowheads="1"/>
          </p:cNvSpPr>
          <p:nvPr/>
        </p:nvSpPr>
        <p:spPr bwMode="auto">
          <a:xfrm>
            <a:off x="762000" y="6428601"/>
            <a:ext cx="77818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Char char="•"/>
              <a:defRPr sz="2800" b="1">
                <a:solidFill>
                  <a:schemeClr val="bg1"/>
                </a:solidFill>
                <a:latin typeface="Arial" charset="0"/>
              </a:defRPr>
            </a:lvl1pPr>
            <a:lvl2pPr marL="742950" indent="-285750" eaLnBrk="0" hangingPunct="0">
              <a:spcBef>
                <a:spcPct val="20000"/>
              </a:spcBef>
              <a:buClr>
                <a:srgbClr val="FFFF00"/>
              </a:buClr>
              <a:buChar char="–"/>
              <a:defRPr sz="2400" b="1">
                <a:solidFill>
                  <a:schemeClr val="bg1"/>
                </a:solidFill>
                <a:latin typeface="Arial" charset="0"/>
              </a:defRPr>
            </a:lvl2pPr>
            <a:lvl3pPr marL="1143000" indent="-228600" eaLnBrk="0" hangingPunct="0">
              <a:spcBef>
                <a:spcPct val="20000"/>
              </a:spcBef>
              <a:buClr>
                <a:srgbClr val="FFFF00"/>
              </a:buClr>
              <a:buChar char="•"/>
              <a:defRPr sz="2000" b="1">
                <a:solidFill>
                  <a:schemeClr val="bg1"/>
                </a:solidFill>
                <a:latin typeface="Arial" charset="0"/>
              </a:defRPr>
            </a:lvl3pPr>
            <a:lvl4pPr marL="1600200" indent="-228600" eaLnBrk="0" hangingPunct="0">
              <a:spcBef>
                <a:spcPct val="20000"/>
              </a:spcBef>
              <a:buClr>
                <a:srgbClr val="FFFF00"/>
              </a:buClr>
              <a:buChar char="–"/>
              <a:defRPr b="1">
                <a:solidFill>
                  <a:schemeClr val="bg1"/>
                </a:solidFill>
                <a:latin typeface="Arial" charset="0"/>
              </a:defRPr>
            </a:lvl4pPr>
            <a:lvl5pPr marL="2057400" indent="-228600" eaLnBrk="0" hangingPunct="0">
              <a:spcBef>
                <a:spcPct val="20000"/>
              </a:spcBef>
              <a:buClr>
                <a:srgbClr val="FFFF00"/>
              </a:buClr>
              <a:buChar char="»"/>
              <a:defRPr b="1">
                <a:solidFill>
                  <a:schemeClr val="bg1"/>
                </a:solidFill>
                <a:latin typeface="Arial" charset="0"/>
              </a:defRPr>
            </a:lvl5pPr>
            <a:lvl6pPr marL="2514600" indent="-228600" eaLnBrk="0" fontAlgn="base" hangingPunct="0">
              <a:spcBef>
                <a:spcPct val="20000"/>
              </a:spcBef>
              <a:spcAft>
                <a:spcPct val="0"/>
              </a:spcAft>
              <a:buClr>
                <a:srgbClr val="FFFF00"/>
              </a:buClr>
              <a:buChar char="»"/>
              <a:defRPr b="1">
                <a:solidFill>
                  <a:schemeClr val="bg1"/>
                </a:solidFill>
                <a:latin typeface="Arial" charset="0"/>
              </a:defRPr>
            </a:lvl6pPr>
            <a:lvl7pPr marL="2971800" indent="-228600" eaLnBrk="0" fontAlgn="base" hangingPunct="0">
              <a:spcBef>
                <a:spcPct val="20000"/>
              </a:spcBef>
              <a:spcAft>
                <a:spcPct val="0"/>
              </a:spcAft>
              <a:buClr>
                <a:srgbClr val="FFFF00"/>
              </a:buClr>
              <a:buChar char="»"/>
              <a:defRPr b="1">
                <a:solidFill>
                  <a:schemeClr val="bg1"/>
                </a:solidFill>
                <a:latin typeface="Arial" charset="0"/>
              </a:defRPr>
            </a:lvl7pPr>
            <a:lvl8pPr marL="3429000" indent="-228600" eaLnBrk="0" fontAlgn="base" hangingPunct="0">
              <a:spcBef>
                <a:spcPct val="20000"/>
              </a:spcBef>
              <a:spcAft>
                <a:spcPct val="0"/>
              </a:spcAft>
              <a:buClr>
                <a:srgbClr val="FFFF00"/>
              </a:buClr>
              <a:buChar char="»"/>
              <a:defRPr b="1">
                <a:solidFill>
                  <a:schemeClr val="bg1"/>
                </a:solidFill>
                <a:latin typeface="Arial" charset="0"/>
              </a:defRPr>
            </a:lvl8pPr>
            <a:lvl9pPr marL="3886200" indent="-228600" eaLnBrk="0" fontAlgn="base" hangingPunct="0">
              <a:spcBef>
                <a:spcPct val="20000"/>
              </a:spcBef>
              <a:spcAft>
                <a:spcPct val="0"/>
              </a:spcAft>
              <a:buClr>
                <a:srgbClr val="FFFF00"/>
              </a:buClr>
              <a:buChar char="»"/>
              <a:defRPr b="1">
                <a:solidFill>
                  <a:schemeClr val="bg1"/>
                </a:solidFill>
                <a:latin typeface="Arial" charset="0"/>
              </a:defRPr>
            </a:lvl9pPr>
          </a:lstStyle>
          <a:p>
            <a:pPr>
              <a:spcBef>
                <a:spcPct val="0"/>
              </a:spcBef>
              <a:buClrTx/>
              <a:buFontTx/>
              <a:buNone/>
            </a:pPr>
            <a:r>
              <a:rPr lang="en-US" altLang="en-US" sz="1200" b="0" dirty="0" smtClean="0">
                <a:latin typeface="+mn-lt"/>
              </a:rPr>
              <a:t>Ref: </a:t>
            </a:r>
            <a:r>
              <a:rPr lang="en-US" altLang="en-US" sz="1200" b="0" dirty="0">
                <a:latin typeface="+mn-lt"/>
              </a:rPr>
              <a:t>Horton R. Conflicts of interest in clinical research: opprobrium </a:t>
            </a:r>
            <a:r>
              <a:rPr lang="en-US" altLang="en-US" sz="1200" b="0" dirty="0" smtClean="0">
                <a:latin typeface="+mn-lt"/>
              </a:rPr>
              <a:t>or obsession</a:t>
            </a:r>
            <a:r>
              <a:rPr lang="en-US" altLang="en-US" sz="1200" b="0" dirty="0">
                <a:latin typeface="+mn-lt"/>
              </a:rPr>
              <a:t>. Lancet 1997; </a:t>
            </a:r>
            <a:r>
              <a:rPr lang="en-US" altLang="en-US" sz="1200" b="0" dirty="0" smtClean="0">
                <a:latin typeface="+mn-lt"/>
              </a:rPr>
              <a:t>349:1112-3</a:t>
            </a:r>
            <a:r>
              <a:rPr lang="en-US" altLang="en-US" sz="1200" b="0" dirty="0">
                <a:latin typeface="+mn-lt"/>
              </a:rPr>
              <a:t>. </a:t>
            </a:r>
          </a:p>
        </p:txBody>
      </p:sp>
    </p:spTree>
    <p:extLst>
      <p:ext uri="{BB962C8B-B14F-4D97-AF65-F5344CB8AC3E}">
        <p14:creationId xmlns:p14="http://schemas.microsoft.com/office/powerpoint/2010/main" val="332761465"/>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z="4000" dirty="0" smtClean="0"/>
              <a:t>The Three Fallacies </a:t>
            </a:r>
          </a:p>
        </p:txBody>
      </p:sp>
      <p:sp>
        <p:nvSpPr>
          <p:cNvPr id="2" name="Content Placeholder 1"/>
          <p:cNvSpPr>
            <a:spLocks noGrp="1"/>
          </p:cNvSpPr>
          <p:nvPr>
            <p:ph idx="1"/>
          </p:nvPr>
        </p:nvSpPr>
        <p:spPr/>
        <p:txBody>
          <a:bodyPr/>
          <a:lstStyle/>
          <a:p>
            <a:r>
              <a:rPr lang="en-US" dirty="0"/>
              <a:t>Scientific writing can be free from biases</a:t>
            </a:r>
          </a:p>
          <a:p>
            <a:r>
              <a:rPr lang="en-US" dirty="0"/>
              <a:t>Financial conflicts cause the most concern</a:t>
            </a:r>
          </a:p>
          <a:p>
            <a:r>
              <a:rPr lang="en-US" dirty="0"/>
              <a:t>Disclosure heals the wound inflicted by a financial </a:t>
            </a:r>
            <a:r>
              <a:rPr lang="en-US" dirty="0" smtClean="0"/>
              <a:t>conflict</a:t>
            </a:r>
            <a:endParaRPr lang="en-US" dirty="0"/>
          </a:p>
        </p:txBody>
      </p:sp>
      <p:sp>
        <p:nvSpPr>
          <p:cNvPr id="6" name="Text Box 4"/>
          <p:cNvSpPr txBox="1">
            <a:spLocks noChangeArrowheads="1"/>
          </p:cNvSpPr>
          <p:nvPr/>
        </p:nvSpPr>
        <p:spPr bwMode="auto">
          <a:xfrm>
            <a:off x="762000" y="6428601"/>
            <a:ext cx="77818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Char char="•"/>
              <a:defRPr sz="2800" b="1">
                <a:solidFill>
                  <a:schemeClr val="bg1"/>
                </a:solidFill>
                <a:latin typeface="Arial" charset="0"/>
              </a:defRPr>
            </a:lvl1pPr>
            <a:lvl2pPr marL="742950" indent="-285750" eaLnBrk="0" hangingPunct="0">
              <a:spcBef>
                <a:spcPct val="20000"/>
              </a:spcBef>
              <a:buClr>
                <a:srgbClr val="FFFF00"/>
              </a:buClr>
              <a:buChar char="–"/>
              <a:defRPr sz="2400" b="1">
                <a:solidFill>
                  <a:schemeClr val="bg1"/>
                </a:solidFill>
                <a:latin typeface="Arial" charset="0"/>
              </a:defRPr>
            </a:lvl2pPr>
            <a:lvl3pPr marL="1143000" indent="-228600" eaLnBrk="0" hangingPunct="0">
              <a:spcBef>
                <a:spcPct val="20000"/>
              </a:spcBef>
              <a:buClr>
                <a:srgbClr val="FFFF00"/>
              </a:buClr>
              <a:buChar char="•"/>
              <a:defRPr sz="2000" b="1">
                <a:solidFill>
                  <a:schemeClr val="bg1"/>
                </a:solidFill>
                <a:latin typeface="Arial" charset="0"/>
              </a:defRPr>
            </a:lvl3pPr>
            <a:lvl4pPr marL="1600200" indent="-228600" eaLnBrk="0" hangingPunct="0">
              <a:spcBef>
                <a:spcPct val="20000"/>
              </a:spcBef>
              <a:buClr>
                <a:srgbClr val="FFFF00"/>
              </a:buClr>
              <a:buChar char="–"/>
              <a:defRPr b="1">
                <a:solidFill>
                  <a:schemeClr val="bg1"/>
                </a:solidFill>
                <a:latin typeface="Arial" charset="0"/>
              </a:defRPr>
            </a:lvl4pPr>
            <a:lvl5pPr marL="2057400" indent="-228600" eaLnBrk="0" hangingPunct="0">
              <a:spcBef>
                <a:spcPct val="20000"/>
              </a:spcBef>
              <a:buClr>
                <a:srgbClr val="FFFF00"/>
              </a:buClr>
              <a:buChar char="»"/>
              <a:defRPr b="1">
                <a:solidFill>
                  <a:schemeClr val="bg1"/>
                </a:solidFill>
                <a:latin typeface="Arial" charset="0"/>
              </a:defRPr>
            </a:lvl5pPr>
            <a:lvl6pPr marL="2514600" indent="-228600" eaLnBrk="0" fontAlgn="base" hangingPunct="0">
              <a:spcBef>
                <a:spcPct val="20000"/>
              </a:spcBef>
              <a:spcAft>
                <a:spcPct val="0"/>
              </a:spcAft>
              <a:buClr>
                <a:srgbClr val="FFFF00"/>
              </a:buClr>
              <a:buChar char="»"/>
              <a:defRPr b="1">
                <a:solidFill>
                  <a:schemeClr val="bg1"/>
                </a:solidFill>
                <a:latin typeface="Arial" charset="0"/>
              </a:defRPr>
            </a:lvl6pPr>
            <a:lvl7pPr marL="2971800" indent="-228600" eaLnBrk="0" fontAlgn="base" hangingPunct="0">
              <a:spcBef>
                <a:spcPct val="20000"/>
              </a:spcBef>
              <a:spcAft>
                <a:spcPct val="0"/>
              </a:spcAft>
              <a:buClr>
                <a:srgbClr val="FFFF00"/>
              </a:buClr>
              <a:buChar char="»"/>
              <a:defRPr b="1">
                <a:solidFill>
                  <a:schemeClr val="bg1"/>
                </a:solidFill>
                <a:latin typeface="Arial" charset="0"/>
              </a:defRPr>
            </a:lvl7pPr>
            <a:lvl8pPr marL="3429000" indent="-228600" eaLnBrk="0" fontAlgn="base" hangingPunct="0">
              <a:spcBef>
                <a:spcPct val="20000"/>
              </a:spcBef>
              <a:spcAft>
                <a:spcPct val="0"/>
              </a:spcAft>
              <a:buClr>
                <a:srgbClr val="FFFF00"/>
              </a:buClr>
              <a:buChar char="»"/>
              <a:defRPr b="1">
                <a:solidFill>
                  <a:schemeClr val="bg1"/>
                </a:solidFill>
                <a:latin typeface="Arial" charset="0"/>
              </a:defRPr>
            </a:lvl8pPr>
            <a:lvl9pPr marL="3886200" indent="-228600" eaLnBrk="0" fontAlgn="base" hangingPunct="0">
              <a:spcBef>
                <a:spcPct val="20000"/>
              </a:spcBef>
              <a:spcAft>
                <a:spcPct val="0"/>
              </a:spcAft>
              <a:buClr>
                <a:srgbClr val="FFFF00"/>
              </a:buClr>
              <a:buChar char="»"/>
              <a:defRPr b="1">
                <a:solidFill>
                  <a:schemeClr val="bg1"/>
                </a:solidFill>
                <a:latin typeface="Arial" charset="0"/>
              </a:defRPr>
            </a:lvl9pPr>
          </a:lstStyle>
          <a:p>
            <a:pPr>
              <a:spcBef>
                <a:spcPct val="0"/>
              </a:spcBef>
              <a:buClrTx/>
              <a:buFontTx/>
              <a:buNone/>
            </a:pPr>
            <a:r>
              <a:rPr lang="en-US" altLang="en-US" sz="1200" b="0" dirty="0" smtClean="0">
                <a:latin typeface="+mn-lt"/>
              </a:rPr>
              <a:t>Ref: </a:t>
            </a:r>
            <a:r>
              <a:rPr lang="en-US" altLang="en-US" sz="1200" b="0" dirty="0">
                <a:latin typeface="+mn-lt"/>
              </a:rPr>
              <a:t>Horton R. Conflicts of interest in clinical research: opprobrium </a:t>
            </a:r>
            <a:r>
              <a:rPr lang="en-US" altLang="en-US" sz="1200" b="0" dirty="0" smtClean="0">
                <a:latin typeface="+mn-lt"/>
              </a:rPr>
              <a:t>or obsession</a:t>
            </a:r>
            <a:r>
              <a:rPr lang="en-US" altLang="en-US" sz="1200" b="0" dirty="0">
                <a:latin typeface="+mn-lt"/>
              </a:rPr>
              <a:t>. Lancet 1997; </a:t>
            </a:r>
            <a:r>
              <a:rPr lang="en-US" altLang="en-US" sz="1200" b="0" dirty="0" smtClean="0">
                <a:latin typeface="+mn-lt"/>
              </a:rPr>
              <a:t>349:1112-3</a:t>
            </a:r>
            <a:r>
              <a:rPr lang="en-US" altLang="en-US" sz="1200" b="0" dirty="0">
                <a:latin typeface="+mn-lt"/>
              </a:rPr>
              <a:t>. </a:t>
            </a:r>
          </a:p>
        </p:txBody>
      </p:sp>
    </p:spTree>
    <p:extLst>
      <p:ext uri="{BB962C8B-B14F-4D97-AF65-F5344CB8AC3E}">
        <p14:creationId xmlns:p14="http://schemas.microsoft.com/office/powerpoint/2010/main" val="2476450572"/>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
          <p:cNvSpPr txBox="1">
            <a:spLocks noChangeArrowheads="1"/>
          </p:cNvSpPr>
          <p:nvPr/>
        </p:nvSpPr>
        <p:spPr bwMode="auto">
          <a:xfrm>
            <a:off x="2209800" y="1255514"/>
            <a:ext cx="6629400" cy="1839158"/>
          </a:xfrm>
          <a:prstGeom prst="snipRoundRect">
            <a:avLst/>
          </a:prstGeom>
          <a:solidFill>
            <a:schemeClr val="bg1"/>
          </a:solidFill>
          <a:ln w="9525">
            <a:noFill/>
            <a:miter lim="800000"/>
            <a:headEnd/>
            <a:tailEnd/>
          </a:ln>
          <a:effectLst>
            <a:reflection blurRad="6350" stA="50000" endA="300" endPos="38500" dist="50800" dir="5400000" sy="-100000" algn="bl" rotWithShape="0"/>
          </a:effectLst>
          <a:extLst/>
        </p:spPr>
        <p:txBody>
          <a:bodyPr wrap="square">
            <a:spAutoFit/>
          </a:bodyPr>
          <a:lstStyle>
            <a:defPPr>
              <a:defRPr lang="en-US"/>
            </a:defPPr>
            <a:lvl1pPr algn="ctr">
              <a:defRPr sz="2400">
                <a:solidFill>
                  <a:schemeClr val="accent4">
                    <a:lumMod val="25000"/>
                  </a:schemeClr>
                </a:solidFill>
                <a:latin typeface="Franklin Gothic Medium" panose="020B0603020102020204" pitchFamily="34" charset="0"/>
                <a:cs typeface="Times New Roman" panose="02020603050405020304" pitchFamily="18" charset="0"/>
              </a:defRPr>
            </a:lvl1pPr>
          </a:lstStyle>
          <a:p>
            <a:pPr algn="l"/>
            <a:r>
              <a:rPr lang="en-US" altLang="en-US" sz="1800" dirty="0"/>
              <a:t>“Conflict-of-interest rules usually focus on financial gain, not because it is more pernicious than other secondary interests, but because it is more objective and more fungible.… Just because </a:t>
            </a:r>
            <a:r>
              <a:rPr lang="en-US" altLang="en-US" sz="1800" dirty="0">
                <a:solidFill>
                  <a:srgbClr val="C00000"/>
                </a:solidFill>
              </a:rPr>
              <a:t>we cannot do much about other secondary interests</a:t>
            </a:r>
            <a:r>
              <a:rPr lang="en-US" altLang="en-US" sz="1800" dirty="0"/>
              <a:t>, it does not follow that we should do little about financial gain”</a:t>
            </a:r>
          </a:p>
          <a:p>
            <a:pPr algn="l"/>
            <a:endParaRPr lang="en-US" altLang="en-US" sz="1800" dirty="0"/>
          </a:p>
        </p:txBody>
      </p:sp>
      <p:sp>
        <p:nvSpPr>
          <p:cNvPr id="4" name="Title 3"/>
          <p:cNvSpPr>
            <a:spLocks noGrp="1"/>
          </p:cNvSpPr>
          <p:nvPr>
            <p:ph type="title"/>
          </p:nvPr>
        </p:nvSpPr>
        <p:spPr/>
        <p:txBody>
          <a:bodyPr/>
          <a:lstStyle/>
          <a:p>
            <a:r>
              <a:rPr lang="en-US" sz="3200" dirty="0" smtClean="0"/>
              <a:t>Why focus on financial conflicts of interest?</a:t>
            </a:r>
            <a:endParaRPr lang="en-US" sz="3200" dirty="0"/>
          </a:p>
        </p:txBody>
      </p:sp>
      <p:sp>
        <p:nvSpPr>
          <p:cNvPr id="7" name="Content Placeholder 6"/>
          <p:cNvSpPr>
            <a:spLocks noGrp="1"/>
          </p:cNvSpPr>
          <p:nvPr>
            <p:ph idx="1"/>
          </p:nvPr>
        </p:nvSpPr>
        <p:spPr>
          <a:xfrm>
            <a:off x="685800" y="3886200"/>
            <a:ext cx="7772400" cy="2667000"/>
          </a:xfrm>
        </p:spPr>
        <p:txBody>
          <a:bodyPr>
            <a:normAutofit/>
          </a:bodyPr>
          <a:lstStyle/>
          <a:p>
            <a:pPr marL="342900" indent="-342900" eaLnBrk="1" hangingPunct="1">
              <a:spcBef>
                <a:spcPct val="0"/>
              </a:spcBef>
            </a:pPr>
            <a:r>
              <a:rPr lang="en-US" altLang="en-US" sz="2000" dirty="0"/>
              <a:t>Environmental and social activism are </a:t>
            </a:r>
            <a:r>
              <a:rPr lang="en-US" altLang="en-US" sz="2000" dirty="0" smtClean="0"/>
              <a:t>popular (acceptable?) </a:t>
            </a:r>
            <a:r>
              <a:rPr lang="en-US" altLang="en-US" sz="2000" dirty="0"/>
              <a:t>special interests; financial interests are </a:t>
            </a:r>
            <a:r>
              <a:rPr lang="en-US" altLang="en-US" sz="2000" dirty="0" smtClean="0"/>
              <a:t>not</a:t>
            </a:r>
            <a:endParaRPr lang="en-US" altLang="en-US" sz="2000" dirty="0"/>
          </a:p>
          <a:p>
            <a:pPr marL="342900" indent="-342900" eaLnBrk="1" hangingPunct="1">
              <a:spcBef>
                <a:spcPct val="0"/>
              </a:spcBef>
              <a:buClrTx/>
            </a:pPr>
            <a:endParaRPr lang="en-US" altLang="en-US" sz="2000" dirty="0"/>
          </a:p>
          <a:p>
            <a:pPr marL="342900" indent="-342900" eaLnBrk="1" hangingPunct="1">
              <a:spcBef>
                <a:spcPct val="0"/>
              </a:spcBef>
            </a:pPr>
            <a:r>
              <a:rPr lang="en-US" altLang="en-US" sz="2000" dirty="0" smtClean="0"/>
              <a:t>Since </a:t>
            </a:r>
            <a:r>
              <a:rPr lang="en-US" altLang="en-US" sz="2000" dirty="0"/>
              <a:t>epidemiology is a science, shouldn’t all interests be treated as critically as possible? </a:t>
            </a:r>
            <a:endParaRPr lang="en-US" altLang="en-US" sz="2000" dirty="0" smtClean="0"/>
          </a:p>
          <a:p>
            <a:pPr marL="342900" indent="-342900" eaLnBrk="1" hangingPunct="1">
              <a:spcBef>
                <a:spcPct val="0"/>
              </a:spcBef>
            </a:pPr>
            <a:r>
              <a:rPr lang="en-US" altLang="en-US" sz="2000" dirty="0" smtClean="0"/>
              <a:t>Is </a:t>
            </a:r>
            <a:r>
              <a:rPr lang="en-US" altLang="en-US" sz="2000" dirty="0"/>
              <a:t>it true that we can’t do much about other secondary interests</a:t>
            </a:r>
            <a:r>
              <a:rPr lang="en-US" altLang="en-US" sz="2000" dirty="0" smtClean="0"/>
              <a:t>?</a:t>
            </a:r>
            <a:endParaRPr lang="en-US" altLang="en-US" sz="2000" dirty="0"/>
          </a:p>
        </p:txBody>
      </p:sp>
      <p:sp>
        <p:nvSpPr>
          <p:cNvPr id="2" name="Rectangle 1"/>
          <p:cNvSpPr/>
          <p:nvPr/>
        </p:nvSpPr>
        <p:spPr>
          <a:xfrm>
            <a:off x="597732" y="6400800"/>
            <a:ext cx="3033074" cy="276999"/>
          </a:xfrm>
          <a:prstGeom prst="rect">
            <a:avLst/>
          </a:prstGeom>
        </p:spPr>
        <p:txBody>
          <a:bodyPr wrap="none">
            <a:spAutoFit/>
          </a:bodyPr>
          <a:lstStyle/>
          <a:p>
            <a:r>
              <a:rPr lang="en-US" altLang="en-US" sz="1200" dirty="0" smtClean="0"/>
              <a:t>Ref: Thompson </a:t>
            </a:r>
            <a:r>
              <a:rPr lang="en-US" altLang="en-US" sz="1200" dirty="0"/>
              <a:t>DF. NEJM 1993;329:573-6</a:t>
            </a:r>
          </a:p>
        </p:txBody>
      </p:sp>
    </p:spTree>
    <p:extLst>
      <p:ext uri="{BB962C8B-B14F-4D97-AF65-F5344CB8AC3E}">
        <p14:creationId xmlns:p14="http://schemas.microsoft.com/office/powerpoint/2010/main" val="3342550061"/>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Preference: An expression of conflict of interest</a:t>
            </a:r>
            <a:endParaRPr lang="en-US" sz="3200" dirty="0"/>
          </a:p>
        </p:txBody>
      </p:sp>
      <p:sp>
        <p:nvSpPr>
          <p:cNvPr id="3" name="Content Placeholder 2"/>
          <p:cNvSpPr>
            <a:spLocks noGrp="1"/>
          </p:cNvSpPr>
          <p:nvPr>
            <p:ph idx="1"/>
          </p:nvPr>
        </p:nvSpPr>
        <p:spPr/>
        <p:txBody>
          <a:bodyPr/>
          <a:lstStyle/>
          <a:p>
            <a:r>
              <a:rPr lang="en-US" sz="2000" dirty="0" smtClean="0"/>
              <a:t>Preference refers to the state of being preferred… the act, fact, or principle of giving advantages to some over others</a:t>
            </a:r>
          </a:p>
          <a:p>
            <a:r>
              <a:rPr lang="en-US" sz="2000" dirty="0" smtClean="0"/>
              <a:t>Some of the criticism expressed over </a:t>
            </a:r>
            <a:r>
              <a:rPr lang="en-US" altLang="en-US" sz="2000" dirty="0"/>
              <a:t>Erin </a:t>
            </a:r>
            <a:r>
              <a:rPr lang="en-US" altLang="en-US" sz="2000" dirty="0" err="1" smtClean="0"/>
              <a:t>Brockowich’s</a:t>
            </a:r>
            <a:r>
              <a:rPr lang="en-US" altLang="en-US" sz="2000" dirty="0" smtClean="0"/>
              <a:t> appearance as the keynote speaker at the </a:t>
            </a:r>
            <a:r>
              <a:rPr lang="en-US" sz="2000" dirty="0">
                <a:latin typeface="Tahoma" panose="020B0604030504040204" pitchFamily="34" charset="0"/>
                <a:ea typeface="Tahoma" panose="020B0604030504040204" pitchFamily="34" charset="0"/>
                <a:cs typeface="Tahoma" panose="020B0604030504040204" pitchFamily="34" charset="0"/>
              </a:rPr>
              <a:t>American Public Health </a:t>
            </a:r>
            <a:r>
              <a:rPr lang="en-US" sz="2000" dirty="0" smtClean="0">
                <a:latin typeface="Tahoma" panose="020B0604030504040204" pitchFamily="34" charset="0"/>
                <a:ea typeface="Tahoma" panose="020B0604030504040204" pitchFamily="34" charset="0"/>
                <a:cs typeface="Tahoma" panose="020B0604030504040204" pitchFamily="34" charset="0"/>
              </a:rPr>
              <a:t>Association (APHA) 2004 conference</a:t>
            </a:r>
            <a:r>
              <a:rPr lang="en-US" altLang="en-US" sz="2000" dirty="0" smtClean="0"/>
              <a:t> stems from the preference she assigned to certain scientific evidence</a:t>
            </a:r>
            <a:endParaRPr lang="en-US" sz="2000" dirty="0"/>
          </a:p>
        </p:txBody>
      </p:sp>
      <p:sp>
        <p:nvSpPr>
          <p:cNvPr id="4" name="Rectangle 3"/>
          <p:cNvSpPr/>
          <p:nvPr/>
        </p:nvSpPr>
        <p:spPr>
          <a:xfrm>
            <a:off x="609600" y="6400800"/>
            <a:ext cx="5943600" cy="276999"/>
          </a:xfrm>
          <a:prstGeom prst="rect">
            <a:avLst/>
          </a:prstGeom>
        </p:spPr>
        <p:txBody>
          <a:bodyPr wrap="square">
            <a:spAutoFit/>
          </a:bodyPr>
          <a:lstStyle/>
          <a:p>
            <a:pPr>
              <a:spcBef>
                <a:spcPct val="0"/>
              </a:spcBef>
            </a:pPr>
            <a:r>
              <a:rPr lang="en-US" altLang="en-US" sz="1200" dirty="0" smtClean="0"/>
              <a:t>Ref: </a:t>
            </a:r>
            <a:r>
              <a:rPr lang="en-US" altLang="en-US" sz="1200" dirty="0"/>
              <a:t>Merriam-Webster Online </a:t>
            </a:r>
            <a:r>
              <a:rPr lang="en-US" altLang="en-US" sz="1200" dirty="0" smtClean="0"/>
              <a:t>Dictionary. www.m-w.com</a:t>
            </a:r>
            <a:endParaRPr lang="en-US" altLang="en-US" sz="1200" dirty="0"/>
          </a:p>
        </p:txBody>
      </p:sp>
    </p:spTree>
    <p:extLst>
      <p:ext uri="{BB962C8B-B14F-4D97-AF65-F5344CB8AC3E}">
        <p14:creationId xmlns:p14="http://schemas.microsoft.com/office/powerpoint/2010/main" val="1295097914"/>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sz="3200" dirty="0" smtClean="0"/>
              <a:t>Does the focus on financial conflicts hinder scientific evaluation?</a:t>
            </a:r>
          </a:p>
        </p:txBody>
      </p:sp>
      <p:sp>
        <p:nvSpPr>
          <p:cNvPr id="2" name="Rectangle 1"/>
          <p:cNvSpPr/>
          <p:nvPr/>
        </p:nvSpPr>
        <p:spPr>
          <a:xfrm>
            <a:off x="717550" y="6400800"/>
            <a:ext cx="7816850" cy="276999"/>
          </a:xfrm>
          <a:prstGeom prst="rect">
            <a:avLst/>
          </a:prstGeom>
        </p:spPr>
        <p:txBody>
          <a:bodyPr wrap="square">
            <a:spAutoFit/>
          </a:bodyPr>
          <a:lstStyle/>
          <a:p>
            <a:r>
              <a:rPr lang="en-US" altLang="en-US" sz="1200" dirty="0" smtClean="0"/>
              <a:t>Ref: </a:t>
            </a:r>
            <a:r>
              <a:rPr lang="en-US" altLang="en-US" sz="1200" dirty="0" err="1" smtClean="0"/>
              <a:t>Raveendran</a:t>
            </a:r>
            <a:r>
              <a:rPr lang="en-US" altLang="en-US" sz="1200" dirty="0" smtClean="0"/>
              <a:t> </a:t>
            </a:r>
            <a:r>
              <a:rPr lang="en-US" altLang="en-US" sz="1200" dirty="0"/>
              <a:t>R, </a:t>
            </a:r>
            <a:r>
              <a:rPr lang="en-US" altLang="en-US" sz="1200" dirty="0" err="1"/>
              <a:t>Gitanjali</a:t>
            </a:r>
            <a:r>
              <a:rPr lang="en-US" altLang="en-US" sz="1200" dirty="0"/>
              <a:t> B. Letter to the Editor. Lancet 1997:349:1173-4.</a:t>
            </a:r>
          </a:p>
        </p:txBody>
      </p:sp>
      <p:sp>
        <p:nvSpPr>
          <p:cNvPr id="7" name="Content Placeholder 4"/>
          <p:cNvSpPr txBox="1">
            <a:spLocks/>
          </p:cNvSpPr>
          <p:nvPr/>
        </p:nvSpPr>
        <p:spPr bwMode="black">
          <a:xfrm>
            <a:off x="685800" y="1524000"/>
            <a:ext cx="7772400" cy="1548765"/>
          </a:xfrm>
          <a:prstGeom prst="snipRoundRect">
            <a:avLst/>
          </a:prstGeom>
          <a:solidFill>
            <a:schemeClr val="bg1"/>
          </a:solidFill>
          <a:ln w="9525">
            <a:noFill/>
            <a:miter lim="800000"/>
            <a:headEnd/>
            <a:tailEnd/>
          </a:ln>
          <a:effectLst>
            <a:reflection blurRad="6350" stA="50000" endA="295" endPos="92000" dist="101600" dir="5400000" sy="-100000" algn="bl" rotWithShape="0"/>
          </a:effectLst>
        </p:spPr>
        <p:txBody>
          <a:bodyPr vert="horz" wrap="square" lIns="91440" tIns="45720" rIns="91440" bIns="45720" numCol="1" anchor="t" anchorCtr="0" compatLnSpc="1">
            <a:prstTxWarp prst="textNoShape">
              <a:avLst/>
            </a:prstTxWarp>
            <a:spAutoFit/>
          </a:bodyPr>
          <a:lstStyle>
            <a:lvl1pPr marL="285750" indent="-285750" algn="l" rtl="0" fontAlgn="base">
              <a:spcBef>
                <a:spcPct val="100000"/>
              </a:spcBef>
              <a:spcAft>
                <a:spcPct val="0"/>
              </a:spcAft>
              <a:buClr>
                <a:schemeClr val="accent2"/>
              </a:buClr>
              <a:buChar char="•"/>
              <a:defRPr sz="2400">
                <a:solidFill>
                  <a:srgbClr val="F8F8F8"/>
                </a:solidFill>
                <a:latin typeface="+mn-lt"/>
                <a:ea typeface="+mn-ea"/>
                <a:cs typeface="+mn-cs"/>
              </a:defRPr>
            </a:lvl1pPr>
            <a:lvl2pPr marL="685800" indent="-285750" algn="l" rtl="0" fontAlgn="base">
              <a:spcBef>
                <a:spcPct val="25000"/>
              </a:spcBef>
              <a:spcAft>
                <a:spcPct val="0"/>
              </a:spcAft>
              <a:buClr>
                <a:schemeClr val="accent2"/>
              </a:buClr>
              <a:buChar char="–"/>
              <a:defRPr sz="2200">
                <a:solidFill>
                  <a:srgbClr val="F8F8F8"/>
                </a:solidFill>
                <a:latin typeface="+mn-lt"/>
              </a:defRPr>
            </a:lvl2pPr>
            <a:lvl3pPr marL="1028700" indent="-228600" algn="l" rtl="0" fontAlgn="base">
              <a:spcBef>
                <a:spcPct val="25000"/>
              </a:spcBef>
              <a:spcAft>
                <a:spcPct val="0"/>
              </a:spcAft>
              <a:buClr>
                <a:schemeClr val="accent2"/>
              </a:buClr>
              <a:buChar char="•"/>
              <a:defRPr sz="2000">
                <a:solidFill>
                  <a:srgbClr val="F8F8F8"/>
                </a:solidFill>
                <a:latin typeface="+mn-lt"/>
              </a:defRPr>
            </a:lvl3pPr>
            <a:lvl4pPr marL="1371600" indent="-228600" algn="l" rtl="0" fontAlgn="base">
              <a:spcBef>
                <a:spcPct val="25000"/>
              </a:spcBef>
              <a:spcAft>
                <a:spcPct val="0"/>
              </a:spcAft>
              <a:buClr>
                <a:schemeClr val="accent2"/>
              </a:buClr>
              <a:buChar char="•"/>
              <a:defRPr sz="2000">
                <a:solidFill>
                  <a:srgbClr val="F8F8F8"/>
                </a:solidFill>
                <a:latin typeface="+mn-lt"/>
              </a:defRPr>
            </a:lvl4pPr>
            <a:lvl5pPr marL="1714500" indent="-228600" algn="l" rtl="0" fontAlgn="base">
              <a:spcBef>
                <a:spcPct val="25000"/>
              </a:spcBef>
              <a:spcAft>
                <a:spcPct val="0"/>
              </a:spcAft>
              <a:buClr>
                <a:schemeClr val="accent2"/>
              </a:buClr>
              <a:buChar char="•"/>
              <a:defRPr sz="2000">
                <a:solidFill>
                  <a:srgbClr val="F8F8F8"/>
                </a:solidFill>
                <a:latin typeface="+mn-lt"/>
              </a:defRPr>
            </a:lvl5pPr>
            <a:lvl6pPr marL="2171700" indent="-228600" algn="l" rtl="0" fontAlgn="base">
              <a:spcBef>
                <a:spcPct val="25000"/>
              </a:spcBef>
              <a:spcAft>
                <a:spcPct val="0"/>
              </a:spcAft>
              <a:buClr>
                <a:schemeClr val="accent2"/>
              </a:buClr>
              <a:buChar char="•"/>
              <a:defRPr sz="2000">
                <a:solidFill>
                  <a:srgbClr val="F8F8F8"/>
                </a:solidFill>
                <a:latin typeface="+mn-lt"/>
              </a:defRPr>
            </a:lvl6pPr>
            <a:lvl7pPr marL="2628900" indent="-228600" algn="l" rtl="0" fontAlgn="base">
              <a:spcBef>
                <a:spcPct val="25000"/>
              </a:spcBef>
              <a:spcAft>
                <a:spcPct val="0"/>
              </a:spcAft>
              <a:buClr>
                <a:schemeClr val="accent2"/>
              </a:buClr>
              <a:buChar char="•"/>
              <a:defRPr sz="2000">
                <a:solidFill>
                  <a:srgbClr val="F8F8F8"/>
                </a:solidFill>
                <a:latin typeface="+mn-lt"/>
              </a:defRPr>
            </a:lvl7pPr>
            <a:lvl8pPr marL="3086100" indent="-228600" algn="l" rtl="0" fontAlgn="base">
              <a:spcBef>
                <a:spcPct val="25000"/>
              </a:spcBef>
              <a:spcAft>
                <a:spcPct val="0"/>
              </a:spcAft>
              <a:buClr>
                <a:schemeClr val="accent2"/>
              </a:buClr>
              <a:buChar char="•"/>
              <a:defRPr sz="2000">
                <a:solidFill>
                  <a:srgbClr val="F8F8F8"/>
                </a:solidFill>
                <a:latin typeface="+mn-lt"/>
              </a:defRPr>
            </a:lvl8pPr>
            <a:lvl9pPr marL="3543300" indent="-228600" algn="l" rtl="0" fontAlgn="base">
              <a:spcBef>
                <a:spcPct val="25000"/>
              </a:spcBef>
              <a:spcAft>
                <a:spcPct val="0"/>
              </a:spcAft>
              <a:buClr>
                <a:schemeClr val="accent2"/>
              </a:buClr>
              <a:buChar char="•"/>
              <a:defRPr sz="2000">
                <a:solidFill>
                  <a:srgbClr val="F8F8F8"/>
                </a:solidFill>
                <a:latin typeface="+mn-lt"/>
              </a:defRPr>
            </a:lvl9pPr>
          </a:lstStyle>
          <a:p>
            <a:pPr marL="0">
              <a:spcBef>
                <a:spcPct val="0"/>
              </a:spcBef>
              <a:buClrTx/>
              <a:buFontTx/>
              <a:buNone/>
            </a:pPr>
            <a:r>
              <a:rPr lang="en-US" sz="1800" dirty="0">
                <a:solidFill>
                  <a:schemeClr val="accent4">
                    <a:lumMod val="25000"/>
                  </a:schemeClr>
                </a:solidFill>
                <a:latin typeface="Franklin Gothic Medium" panose="020B0603020102020204" pitchFamily="34" charset="0"/>
              </a:rPr>
              <a:t>“We, like many others, </a:t>
            </a:r>
            <a:r>
              <a:rPr lang="en-US" sz="1800" dirty="0">
                <a:solidFill>
                  <a:srgbClr val="C00000"/>
                </a:solidFill>
                <a:latin typeface="Franklin Gothic Medium" panose="020B0603020102020204" pitchFamily="34" charset="0"/>
              </a:rPr>
              <a:t>give most credence to papers published </a:t>
            </a:r>
            <a:r>
              <a:rPr lang="en-US" sz="1800" dirty="0">
                <a:solidFill>
                  <a:schemeClr val="accent4">
                    <a:lumMod val="25000"/>
                  </a:schemeClr>
                </a:solidFill>
                <a:latin typeface="Franklin Gothic Medium" panose="020B0603020102020204" pitchFamily="34" charset="0"/>
              </a:rPr>
              <a:t>in reputable journals </a:t>
            </a:r>
            <a:r>
              <a:rPr lang="en-US" sz="1800" dirty="0">
                <a:solidFill>
                  <a:srgbClr val="C00000"/>
                </a:solidFill>
                <a:latin typeface="Franklin Gothic Medium" panose="020B0603020102020204" pitchFamily="34" charset="0"/>
              </a:rPr>
              <a:t>by academics </a:t>
            </a:r>
            <a:r>
              <a:rPr lang="en-US" sz="1800" dirty="0">
                <a:solidFill>
                  <a:schemeClr val="accent4">
                    <a:lumMod val="25000"/>
                  </a:schemeClr>
                </a:solidFill>
                <a:latin typeface="Franklin Gothic Medium" panose="020B0603020102020204" pitchFamily="34" charset="0"/>
              </a:rPr>
              <a:t>working in ‘Institutes of Excellence’. The credibility </a:t>
            </a:r>
            <a:r>
              <a:rPr lang="en-US" sz="1800" dirty="0">
                <a:solidFill>
                  <a:srgbClr val="C00000"/>
                </a:solidFill>
                <a:latin typeface="Franklin Gothic Medium" panose="020B0603020102020204" pitchFamily="34" charset="0"/>
              </a:rPr>
              <a:t>rating goes down </a:t>
            </a:r>
            <a:r>
              <a:rPr lang="en-US" sz="1800" dirty="0">
                <a:solidFill>
                  <a:schemeClr val="accent4">
                    <a:lumMod val="25000"/>
                  </a:schemeClr>
                </a:solidFill>
                <a:latin typeface="Franklin Gothic Medium" panose="020B0603020102020204" pitchFamily="34" charset="0"/>
              </a:rPr>
              <a:t>when a project is funded </a:t>
            </a:r>
            <a:r>
              <a:rPr lang="en-US" sz="1800" dirty="0">
                <a:solidFill>
                  <a:srgbClr val="C00000"/>
                </a:solidFill>
                <a:latin typeface="Franklin Gothic Medium" panose="020B0603020102020204" pitchFamily="34" charset="0"/>
              </a:rPr>
              <a:t>by a drug company </a:t>
            </a:r>
            <a:r>
              <a:rPr lang="en-US" sz="1800" dirty="0">
                <a:solidFill>
                  <a:schemeClr val="accent4">
                    <a:lumMod val="25000"/>
                  </a:schemeClr>
                </a:solidFill>
                <a:latin typeface="Franklin Gothic Medium" panose="020B0603020102020204" pitchFamily="34" charset="0"/>
              </a:rPr>
              <a:t>that has an interest in its outcome.” </a:t>
            </a:r>
          </a:p>
          <a:p>
            <a:pPr marL="0">
              <a:spcBef>
                <a:spcPct val="0"/>
              </a:spcBef>
              <a:buClrTx/>
              <a:buFontTx/>
              <a:buNone/>
            </a:pPr>
            <a:endParaRPr lang="en-US" sz="1800" kern="1200" dirty="0">
              <a:solidFill>
                <a:schemeClr val="accent4">
                  <a:lumMod val="25000"/>
                </a:schemeClr>
              </a:solidFill>
              <a:latin typeface="Franklin Gothic Medium" panose="020B0603020102020204" pitchFamily="34" charset="0"/>
            </a:endParaRPr>
          </a:p>
        </p:txBody>
      </p:sp>
    </p:spTree>
    <p:extLst>
      <p:ext uri="{BB962C8B-B14F-4D97-AF65-F5344CB8AC3E}">
        <p14:creationId xmlns:p14="http://schemas.microsoft.com/office/powerpoint/2010/main" val="3965791197"/>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eaLnBrk="1" hangingPunct="1">
              <a:defRPr/>
            </a:pPr>
            <a:r>
              <a:rPr lang="en-US" dirty="0" smtClean="0"/>
              <a:t>Opening Questions</a:t>
            </a:r>
          </a:p>
        </p:txBody>
      </p:sp>
      <p:sp>
        <p:nvSpPr>
          <p:cNvPr id="378883" name="Rectangle 3"/>
          <p:cNvSpPr>
            <a:spLocks noGrp="1" noChangeArrowheads="1"/>
          </p:cNvSpPr>
          <p:nvPr>
            <p:ph idx="1"/>
          </p:nvPr>
        </p:nvSpPr>
        <p:spPr/>
        <p:txBody>
          <a:bodyPr/>
          <a:lstStyle/>
          <a:p>
            <a:pPr eaLnBrk="1" hangingPunct="1">
              <a:lnSpc>
                <a:spcPts val="3200"/>
              </a:lnSpc>
              <a:buFont typeface="Arial" charset="0"/>
              <a:buChar char="•"/>
              <a:defRPr/>
            </a:pPr>
            <a:r>
              <a:rPr lang="en-US" sz="2800" b="0" dirty="0" smtClean="0"/>
              <a:t>What is ethics?</a:t>
            </a:r>
          </a:p>
          <a:p>
            <a:pPr eaLnBrk="1" hangingPunct="1">
              <a:lnSpc>
                <a:spcPts val="3200"/>
              </a:lnSpc>
              <a:buFont typeface="Arial" charset="0"/>
              <a:buChar char="•"/>
              <a:defRPr/>
            </a:pPr>
            <a:r>
              <a:rPr lang="en-US" sz="2800" b="0" dirty="0" smtClean="0"/>
              <a:t>What does it mean to be ethical?</a:t>
            </a:r>
          </a:p>
        </p:txBody>
      </p:sp>
    </p:spTree>
    <p:extLst>
      <p:ext uri="{BB962C8B-B14F-4D97-AF65-F5344CB8AC3E}">
        <p14:creationId xmlns:p14="http://schemas.microsoft.com/office/powerpoint/2010/main" val="3504315545"/>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Are we developing a caste system in clinical epidemiology research?</a:t>
            </a:r>
            <a:endParaRPr lang="en-US" sz="3200" dirty="0"/>
          </a:p>
        </p:txBody>
      </p:sp>
      <p:sp>
        <p:nvSpPr>
          <p:cNvPr id="5" name="Content Placeholder 4"/>
          <p:cNvSpPr>
            <a:spLocks noGrp="1"/>
          </p:cNvSpPr>
          <p:nvPr>
            <p:ph idx="1"/>
          </p:nvPr>
        </p:nvSpPr>
        <p:spPr>
          <a:xfrm>
            <a:off x="685800" y="1524000"/>
            <a:ext cx="7772400" cy="1548765"/>
          </a:xfrm>
          <a:prstGeom prst="snipRoundRect">
            <a:avLst/>
          </a:prstGeom>
          <a:solidFill>
            <a:schemeClr val="bg1"/>
          </a:solidFill>
          <a:ln>
            <a:noFill/>
          </a:ln>
          <a:effectLst>
            <a:reflection blurRad="6350" stA="50000" endA="295" endPos="92000" dist="101600" dir="5400000" sy="-100000" algn="bl" rotWithShape="0"/>
          </a:effectLst>
        </p:spPr>
        <p:txBody>
          <a:bodyPr wrap="square">
            <a:spAutoFit/>
          </a:bodyPr>
          <a:lstStyle/>
          <a:p>
            <a:pPr marL="0">
              <a:spcBef>
                <a:spcPct val="0"/>
              </a:spcBef>
              <a:buClrTx/>
              <a:buFontTx/>
              <a:buNone/>
            </a:pPr>
            <a:r>
              <a:rPr lang="en-US" sz="1800" kern="1200" dirty="0">
                <a:solidFill>
                  <a:schemeClr val="accent4">
                    <a:lumMod val="25000"/>
                  </a:schemeClr>
                </a:solidFill>
                <a:latin typeface="Franklin Gothic Medium" panose="020B0603020102020204" pitchFamily="34" charset="0"/>
              </a:rPr>
              <a:t>“Under the new Policy, ASCO </a:t>
            </a:r>
            <a:r>
              <a:rPr lang="en-US" sz="1800" kern="1200" dirty="0">
                <a:solidFill>
                  <a:srgbClr val="C00000"/>
                </a:solidFill>
                <a:latin typeface="Franklin Gothic Medium" panose="020B0603020102020204" pitchFamily="34" charset="0"/>
              </a:rPr>
              <a:t>will not accept </a:t>
            </a:r>
            <a:r>
              <a:rPr lang="en-US" sz="1800" kern="1200" dirty="0">
                <a:solidFill>
                  <a:schemeClr val="accent4">
                    <a:lumMod val="25000"/>
                  </a:schemeClr>
                </a:solidFill>
                <a:latin typeface="Franklin Gothic Medium" panose="020B0603020102020204" pitchFamily="34" charset="0"/>
              </a:rPr>
              <a:t>an abstract or paper describing company-funded original research if the first, last, or corresponding author has been the Company’s employee, investor, or paid speaker during the previous 2 years.”</a:t>
            </a:r>
          </a:p>
          <a:p>
            <a:pPr marL="0">
              <a:spcBef>
                <a:spcPct val="0"/>
              </a:spcBef>
              <a:buClrTx/>
              <a:buFontTx/>
              <a:buNone/>
            </a:pPr>
            <a:endParaRPr lang="en-US" sz="1800" kern="1200" dirty="0">
              <a:solidFill>
                <a:schemeClr val="accent4">
                  <a:lumMod val="25000"/>
                </a:schemeClr>
              </a:solidFill>
              <a:latin typeface="Franklin Gothic Medium" panose="020B0603020102020204" pitchFamily="34" charset="0"/>
            </a:endParaRPr>
          </a:p>
        </p:txBody>
      </p:sp>
      <p:sp>
        <p:nvSpPr>
          <p:cNvPr id="4" name="Rectangle 3"/>
          <p:cNvSpPr/>
          <p:nvPr/>
        </p:nvSpPr>
        <p:spPr>
          <a:xfrm>
            <a:off x="667062" y="6320135"/>
            <a:ext cx="7943538" cy="461665"/>
          </a:xfrm>
          <a:prstGeom prst="rect">
            <a:avLst/>
          </a:prstGeom>
        </p:spPr>
        <p:txBody>
          <a:bodyPr wrap="square">
            <a:spAutoFit/>
          </a:bodyPr>
          <a:lstStyle/>
          <a:p>
            <a:pPr>
              <a:defRPr/>
            </a:pPr>
            <a:r>
              <a:rPr lang="en-US" sz="1200" dirty="0">
                <a:solidFill>
                  <a:schemeClr val="bg1"/>
                </a:solidFill>
                <a:cs typeface="Times New Roman" panose="02020603050405020304" pitchFamily="18" charset="0"/>
              </a:rPr>
              <a:t>ASCO 2013. American Society of Clinical Oncology Policy for Relationships with Companies: Background and Rationale. J </a:t>
            </a:r>
            <a:r>
              <a:rPr lang="en-US" sz="1200" dirty="0" err="1">
                <a:solidFill>
                  <a:schemeClr val="bg1"/>
                </a:solidFill>
                <a:cs typeface="Times New Roman" panose="02020603050405020304" pitchFamily="18" charset="0"/>
              </a:rPr>
              <a:t>Clin</a:t>
            </a:r>
            <a:r>
              <a:rPr lang="en-US" sz="1200" dirty="0">
                <a:solidFill>
                  <a:schemeClr val="bg1"/>
                </a:solidFill>
                <a:cs typeface="Times New Roman" panose="02020603050405020304" pitchFamily="18" charset="0"/>
              </a:rPr>
              <a:t> </a:t>
            </a:r>
            <a:r>
              <a:rPr lang="en-US" sz="1200" dirty="0" err="1">
                <a:solidFill>
                  <a:schemeClr val="bg1"/>
                </a:solidFill>
                <a:cs typeface="Times New Roman" panose="02020603050405020304" pitchFamily="18" charset="0"/>
              </a:rPr>
              <a:t>Oncol</a:t>
            </a:r>
            <a:r>
              <a:rPr lang="en-US" sz="1200" dirty="0">
                <a:solidFill>
                  <a:schemeClr val="bg1"/>
                </a:solidFill>
                <a:cs typeface="Times New Roman" panose="02020603050405020304" pitchFamily="18" charset="0"/>
              </a:rPr>
              <a:t> Published Ahead of Print on April 22, 2013 as 10.1200/JCO.2013.49.4997</a:t>
            </a:r>
            <a:endParaRPr lang="en-US" sz="14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471849720"/>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10239"/>
            <a:ext cx="6858000" cy="3089015"/>
          </a:xfrm>
          <a:prstGeom prst="rect">
            <a:avLst/>
          </a:prstGeom>
          <a:solidFill>
            <a:schemeClr val="bg2"/>
          </a:solidFill>
          <a:ln w="38100">
            <a:solidFill>
              <a:schemeClr val="tx2">
                <a:lumMod val="95000"/>
              </a:schemeClr>
            </a:solidFill>
          </a:ln>
          <a:effectLst>
            <a:outerShdw blurRad="50800" dist="38100" algn="l" rotWithShape="0">
              <a:prstClr val="black">
                <a:alpha val="40000"/>
              </a:prstClr>
            </a:outerShdw>
            <a:reflection blurRad="6350" stA="50000" endA="300" endPos="55500" dist="101600" dir="5400000" sy="-100000" algn="bl" rotWithShape="0"/>
          </a:effectLst>
        </p:spPr>
      </p:pic>
      <p:sp>
        <p:nvSpPr>
          <p:cNvPr id="5" name="Title 4"/>
          <p:cNvSpPr>
            <a:spLocks noGrp="1"/>
          </p:cNvSpPr>
          <p:nvPr>
            <p:ph type="title"/>
          </p:nvPr>
        </p:nvSpPr>
        <p:spPr/>
        <p:txBody>
          <a:bodyPr/>
          <a:lstStyle/>
          <a:p>
            <a:r>
              <a:rPr lang="en-US" dirty="0" smtClean="0"/>
              <a:t>Response</a:t>
            </a:r>
            <a:endParaRPr lang="en-US" dirty="0"/>
          </a:p>
        </p:txBody>
      </p:sp>
    </p:spTree>
    <p:extLst>
      <p:ext uri="{BB962C8B-B14F-4D97-AF65-F5344CB8AC3E}">
        <p14:creationId xmlns:p14="http://schemas.microsoft.com/office/powerpoint/2010/main" val="2336995906"/>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ASCO Reconsiders its Policy</a:t>
            </a:r>
            <a:endParaRPr lang="en-US" sz="3200" dirty="0"/>
          </a:p>
        </p:txBody>
      </p:sp>
      <p:sp>
        <p:nvSpPr>
          <p:cNvPr id="5" name="Content Placeholder 4"/>
          <p:cNvSpPr>
            <a:spLocks noGrp="1"/>
          </p:cNvSpPr>
          <p:nvPr>
            <p:ph idx="1"/>
          </p:nvPr>
        </p:nvSpPr>
        <p:spPr>
          <a:xfrm>
            <a:off x="685800" y="1524000"/>
            <a:ext cx="7772400" cy="1548765"/>
          </a:xfrm>
          <a:prstGeom prst="snipRoundRect">
            <a:avLst/>
          </a:prstGeom>
          <a:solidFill>
            <a:schemeClr val="bg1"/>
          </a:solidFill>
          <a:ln>
            <a:noFill/>
          </a:ln>
          <a:effectLst>
            <a:reflection blurRad="6350" stA="50000" endA="295" endPos="92000" dist="101600" dir="5400000" sy="-100000" algn="bl" rotWithShape="0"/>
          </a:effectLst>
        </p:spPr>
        <p:txBody>
          <a:bodyPr wrap="square">
            <a:spAutoFit/>
          </a:bodyPr>
          <a:lstStyle/>
          <a:p>
            <a:pPr marL="0">
              <a:spcBef>
                <a:spcPct val="0"/>
              </a:spcBef>
              <a:buClrTx/>
              <a:buFontTx/>
              <a:buNone/>
            </a:pPr>
            <a:r>
              <a:rPr lang="en-US" sz="1800" kern="1200" dirty="0">
                <a:solidFill>
                  <a:schemeClr val="accent4">
                    <a:lumMod val="25000"/>
                  </a:schemeClr>
                </a:solidFill>
                <a:latin typeface="Franklin Gothic Medium" panose="020B0603020102020204" pitchFamily="34" charset="0"/>
              </a:rPr>
              <a:t>“ASCO leadership has carefully considered the concerns expressed by the biomedical community regarding the author restrictions in the 2013 COI policy and has decided to suspend enforcement of these restrictions for a period of at least 3 years.”</a:t>
            </a:r>
          </a:p>
          <a:p>
            <a:pPr marL="0">
              <a:spcBef>
                <a:spcPct val="0"/>
              </a:spcBef>
              <a:buClrTx/>
              <a:buFontTx/>
              <a:buNone/>
            </a:pPr>
            <a:endParaRPr lang="en-US" sz="1800" kern="1200" dirty="0">
              <a:solidFill>
                <a:schemeClr val="accent4">
                  <a:lumMod val="25000"/>
                </a:schemeClr>
              </a:solidFill>
              <a:latin typeface="Franklin Gothic Medium" panose="020B0603020102020204" pitchFamily="34" charset="0"/>
            </a:endParaRPr>
          </a:p>
        </p:txBody>
      </p:sp>
      <p:sp>
        <p:nvSpPr>
          <p:cNvPr id="6" name="TextBox 3"/>
          <p:cNvSpPr txBox="1">
            <a:spLocks noChangeArrowheads="1"/>
          </p:cNvSpPr>
          <p:nvPr/>
        </p:nvSpPr>
        <p:spPr bwMode="auto">
          <a:xfrm>
            <a:off x="457200" y="6290102"/>
            <a:ext cx="81899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050" dirty="0" smtClean="0">
                <a:solidFill>
                  <a:schemeClr val="bg1"/>
                </a:solidFill>
                <a:latin typeface="+mn-lt"/>
              </a:rPr>
              <a:t>ASCO 2014</a:t>
            </a:r>
            <a:r>
              <a:rPr lang="en-US" altLang="en-US" sz="1050" dirty="0">
                <a:solidFill>
                  <a:schemeClr val="bg1"/>
                </a:solidFill>
                <a:latin typeface="+mn-lt"/>
              </a:rPr>
              <a:t>. The Changing Landscape of Conflict of Interest Supports Further Study of American Society of Clinical Oncology Authorship Restrictions for Research Studies J </a:t>
            </a:r>
            <a:r>
              <a:rPr lang="en-US" altLang="en-US" sz="1050" dirty="0" err="1">
                <a:solidFill>
                  <a:schemeClr val="bg1"/>
                </a:solidFill>
                <a:latin typeface="+mn-lt"/>
              </a:rPr>
              <a:t>Clin</a:t>
            </a:r>
            <a:r>
              <a:rPr lang="en-US" altLang="en-US" sz="1050" dirty="0">
                <a:solidFill>
                  <a:schemeClr val="bg1"/>
                </a:solidFill>
                <a:latin typeface="+mn-lt"/>
              </a:rPr>
              <a:t> </a:t>
            </a:r>
            <a:r>
              <a:rPr lang="en-US" altLang="en-US" sz="1050" dirty="0" err="1">
                <a:solidFill>
                  <a:schemeClr val="bg1"/>
                </a:solidFill>
                <a:latin typeface="+mn-lt"/>
              </a:rPr>
              <a:t>Oncol</a:t>
            </a:r>
            <a:r>
              <a:rPr lang="en-US" altLang="en-US" sz="1050" dirty="0">
                <a:solidFill>
                  <a:schemeClr val="bg1"/>
                </a:solidFill>
                <a:latin typeface="+mn-lt"/>
              </a:rPr>
              <a:t>: Published Ahead </a:t>
            </a:r>
            <a:r>
              <a:rPr lang="en-US" altLang="en-US" sz="1050" dirty="0" smtClean="0">
                <a:solidFill>
                  <a:schemeClr val="bg1"/>
                </a:solidFill>
                <a:latin typeface="+mn-lt"/>
              </a:rPr>
              <a:t>of </a:t>
            </a:r>
            <a:r>
              <a:rPr lang="en-US" altLang="en-US" sz="1050" dirty="0">
                <a:solidFill>
                  <a:schemeClr val="bg1"/>
                </a:solidFill>
                <a:latin typeface="+mn-lt"/>
              </a:rPr>
              <a:t>Print on February 10, 2014 as 10.1200/JCO.2014.55.4006</a:t>
            </a:r>
          </a:p>
        </p:txBody>
      </p:sp>
    </p:spTree>
    <p:extLst>
      <p:ext uri="{BB962C8B-B14F-4D97-AF65-F5344CB8AC3E}">
        <p14:creationId xmlns:p14="http://schemas.microsoft.com/office/powerpoint/2010/main" val="1866501772"/>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76200"/>
            <a:ext cx="8162925" cy="1066800"/>
          </a:xfrm>
        </p:spPr>
        <p:txBody>
          <a:bodyPr/>
          <a:lstStyle/>
          <a:p>
            <a:pPr eaLnBrk="1" hangingPunct="1">
              <a:defRPr/>
            </a:pPr>
            <a:r>
              <a:rPr lang="en-US" sz="3200" dirty="0" smtClean="0">
                <a:latin typeface="Tahoma" panose="020B0604030504040204" pitchFamily="34" charset="0"/>
                <a:ea typeface="Tahoma" panose="020B0604030504040204" pitchFamily="34" charset="0"/>
                <a:cs typeface="Tahoma" panose="020B0604030504040204" pitchFamily="34" charset="0"/>
              </a:rPr>
              <a:t>“Conflict of interest. The New McCarthyism in Science”</a:t>
            </a:r>
          </a:p>
        </p:txBody>
      </p:sp>
      <p:sp>
        <p:nvSpPr>
          <p:cNvPr id="25603" name="Text Box 3"/>
          <p:cNvSpPr txBox="1">
            <a:spLocks noChangeArrowheads="1"/>
          </p:cNvSpPr>
          <p:nvPr/>
        </p:nvSpPr>
        <p:spPr bwMode="auto">
          <a:xfrm>
            <a:off x="914400" y="1524000"/>
            <a:ext cx="7254875" cy="1839158"/>
          </a:xfrm>
          <a:prstGeom prst="snipRoundRect">
            <a:avLst/>
          </a:prstGeom>
          <a:solidFill>
            <a:schemeClr val="bg2">
              <a:lumMod val="20000"/>
              <a:lumOff val="80000"/>
            </a:schemeClr>
          </a:solidFill>
          <a:ln>
            <a:noFill/>
          </a:ln>
          <a:effectLst>
            <a:reflection blurRad="6350" stA="50000" endA="295" endPos="92000" dist="101600" dir="5400000" sy="-100000" algn="bl" rotWithShape="0"/>
          </a:effectLst>
          <a:extLst/>
        </p:spPr>
        <p:txBody>
          <a:bodyPr wrap="square">
            <a:spAutoFit/>
          </a:bodyPr>
          <a:lstStyle>
            <a:lvl1pPr eaLnBrk="0" hangingPunct="0">
              <a:spcBef>
                <a:spcPct val="20000"/>
              </a:spcBef>
              <a:buClr>
                <a:srgbClr val="FFFF00"/>
              </a:buClr>
              <a:buChar char="•"/>
              <a:defRPr sz="2800" b="1">
                <a:solidFill>
                  <a:schemeClr val="bg1"/>
                </a:solidFill>
                <a:latin typeface="Arial" charset="0"/>
              </a:defRPr>
            </a:lvl1pPr>
            <a:lvl2pPr marL="742950" indent="-285750" eaLnBrk="0" hangingPunct="0">
              <a:spcBef>
                <a:spcPct val="20000"/>
              </a:spcBef>
              <a:buClr>
                <a:srgbClr val="FFFF00"/>
              </a:buClr>
              <a:buChar char="–"/>
              <a:defRPr sz="2400" b="1">
                <a:solidFill>
                  <a:schemeClr val="bg1"/>
                </a:solidFill>
                <a:latin typeface="Arial" charset="0"/>
              </a:defRPr>
            </a:lvl2pPr>
            <a:lvl3pPr marL="1143000" indent="-228600" eaLnBrk="0" hangingPunct="0">
              <a:spcBef>
                <a:spcPct val="20000"/>
              </a:spcBef>
              <a:buClr>
                <a:srgbClr val="FFFF00"/>
              </a:buClr>
              <a:buChar char="•"/>
              <a:defRPr sz="2000" b="1">
                <a:solidFill>
                  <a:schemeClr val="bg1"/>
                </a:solidFill>
                <a:latin typeface="Arial" charset="0"/>
              </a:defRPr>
            </a:lvl3pPr>
            <a:lvl4pPr marL="1600200" indent="-228600" eaLnBrk="0" hangingPunct="0">
              <a:spcBef>
                <a:spcPct val="20000"/>
              </a:spcBef>
              <a:buClr>
                <a:srgbClr val="FFFF00"/>
              </a:buClr>
              <a:buChar char="–"/>
              <a:defRPr b="1">
                <a:solidFill>
                  <a:schemeClr val="bg1"/>
                </a:solidFill>
                <a:latin typeface="Arial" charset="0"/>
              </a:defRPr>
            </a:lvl4pPr>
            <a:lvl5pPr marL="2057400" indent="-228600" eaLnBrk="0" hangingPunct="0">
              <a:spcBef>
                <a:spcPct val="20000"/>
              </a:spcBef>
              <a:buClr>
                <a:srgbClr val="FFFF00"/>
              </a:buClr>
              <a:buChar char="»"/>
              <a:defRPr b="1">
                <a:solidFill>
                  <a:schemeClr val="bg1"/>
                </a:solidFill>
                <a:latin typeface="Arial" charset="0"/>
              </a:defRPr>
            </a:lvl5pPr>
            <a:lvl6pPr marL="2514600" indent="-228600" eaLnBrk="0" fontAlgn="base" hangingPunct="0">
              <a:spcBef>
                <a:spcPct val="20000"/>
              </a:spcBef>
              <a:spcAft>
                <a:spcPct val="0"/>
              </a:spcAft>
              <a:buClr>
                <a:srgbClr val="FFFF00"/>
              </a:buClr>
              <a:buChar char="»"/>
              <a:defRPr b="1">
                <a:solidFill>
                  <a:schemeClr val="bg1"/>
                </a:solidFill>
                <a:latin typeface="Arial" charset="0"/>
              </a:defRPr>
            </a:lvl6pPr>
            <a:lvl7pPr marL="2971800" indent="-228600" eaLnBrk="0" fontAlgn="base" hangingPunct="0">
              <a:spcBef>
                <a:spcPct val="20000"/>
              </a:spcBef>
              <a:spcAft>
                <a:spcPct val="0"/>
              </a:spcAft>
              <a:buClr>
                <a:srgbClr val="FFFF00"/>
              </a:buClr>
              <a:buChar char="»"/>
              <a:defRPr b="1">
                <a:solidFill>
                  <a:schemeClr val="bg1"/>
                </a:solidFill>
                <a:latin typeface="Arial" charset="0"/>
              </a:defRPr>
            </a:lvl7pPr>
            <a:lvl8pPr marL="3429000" indent="-228600" eaLnBrk="0" fontAlgn="base" hangingPunct="0">
              <a:spcBef>
                <a:spcPct val="20000"/>
              </a:spcBef>
              <a:spcAft>
                <a:spcPct val="0"/>
              </a:spcAft>
              <a:buClr>
                <a:srgbClr val="FFFF00"/>
              </a:buClr>
              <a:buChar char="»"/>
              <a:defRPr b="1">
                <a:solidFill>
                  <a:schemeClr val="bg1"/>
                </a:solidFill>
                <a:latin typeface="Arial" charset="0"/>
              </a:defRPr>
            </a:lvl8pPr>
            <a:lvl9pPr marL="3886200" indent="-228600" eaLnBrk="0" fontAlgn="base" hangingPunct="0">
              <a:spcBef>
                <a:spcPct val="20000"/>
              </a:spcBef>
              <a:spcAft>
                <a:spcPct val="0"/>
              </a:spcAft>
              <a:buClr>
                <a:srgbClr val="FFFF00"/>
              </a:buClr>
              <a:buChar char="»"/>
              <a:defRPr b="1">
                <a:solidFill>
                  <a:schemeClr val="bg1"/>
                </a:solidFill>
                <a:latin typeface="Arial" charset="0"/>
              </a:defRPr>
            </a:lvl9pPr>
          </a:lstStyle>
          <a:p>
            <a:pPr eaLnBrk="1" hangingPunct="1">
              <a:spcBef>
                <a:spcPct val="0"/>
              </a:spcBef>
              <a:buClrTx/>
              <a:buFontTx/>
              <a:buNone/>
            </a:pPr>
            <a:r>
              <a:rPr lang="en-US" altLang="en-US" sz="1800" b="0" dirty="0">
                <a:solidFill>
                  <a:schemeClr val="accent4">
                    <a:lumMod val="25000"/>
                  </a:schemeClr>
                </a:solidFill>
                <a:latin typeface="Franklin Gothic Medium" panose="020B0603020102020204" pitchFamily="34" charset="0"/>
              </a:rPr>
              <a:t>“The objectivity of the [scientific] process depends on </a:t>
            </a:r>
            <a:r>
              <a:rPr lang="en-US" altLang="en-US" sz="1800" b="0" dirty="0" smtClean="0">
                <a:solidFill>
                  <a:srgbClr val="C00000"/>
                </a:solidFill>
                <a:latin typeface="Franklin Gothic Medium" panose="020B0603020102020204" pitchFamily="34" charset="0"/>
              </a:rPr>
              <a:t>each </a:t>
            </a:r>
            <a:r>
              <a:rPr lang="en-US" altLang="en-US" sz="1800" b="0" dirty="0">
                <a:solidFill>
                  <a:srgbClr val="C00000"/>
                </a:solidFill>
                <a:latin typeface="Franklin Gothic Medium" panose="020B0603020102020204" pitchFamily="34" charset="0"/>
              </a:rPr>
              <a:t>contribution receiving its due regard, whatever </a:t>
            </a:r>
            <a:r>
              <a:rPr lang="en-US" altLang="en-US" sz="1800" b="0" dirty="0" smtClean="0">
                <a:solidFill>
                  <a:srgbClr val="C00000"/>
                </a:solidFill>
                <a:latin typeface="Franklin Gothic Medium" panose="020B0603020102020204" pitchFamily="34" charset="0"/>
              </a:rPr>
              <a:t>the motivations </a:t>
            </a:r>
            <a:r>
              <a:rPr lang="en-US" altLang="en-US" sz="1800" b="0" dirty="0">
                <a:solidFill>
                  <a:srgbClr val="C00000"/>
                </a:solidFill>
                <a:latin typeface="Franklin Gothic Medium" panose="020B0603020102020204" pitchFamily="34" charset="0"/>
              </a:rPr>
              <a:t>for bringing it.</a:t>
            </a:r>
            <a:r>
              <a:rPr lang="en-US" altLang="en-US" sz="1800" b="0" dirty="0">
                <a:solidFill>
                  <a:schemeClr val="accent4">
                    <a:lumMod val="25000"/>
                  </a:schemeClr>
                </a:solidFill>
                <a:latin typeface="Franklin Gothic Medium" panose="020B0603020102020204" pitchFamily="34" charset="0"/>
              </a:rPr>
              <a:t> It depends on judging a </a:t>
            </a:r>
            <a:r>
              <a:rPr lang="en-US" altLang="en-US" sz="1800" b="0" dirty="0" smtClean="0">
                <a:solidFill>
                  <a:schemeClr val="accent4">
                    <a:lumMod val="25000"/>
                  </a:schemeClr>
                </a:solidFill>
                <a:latin typeface="Franklin Gothic Medium" panose="020B0603020102020204" pitchFamily="34" charset="0"/>
              </a:rPr>
              <a:t>work on </a:t>
            </a:r>
            <a:r>
              <a:rPr lang="en-US" altLang="en-US" sz="1800" b="0" dirty="0">
                <a:solidFill>
                  <a:schemeClr val="accent4">
                    <a:lumMod val="25000"/>
                  </a:schemeClr>
                </a:solidFill>
                <a:latin typeface="Franklin Gothic Medium" panose="020B0603020102020204" pitchFamily="34" charset="0"/>
              </a:rPr>
              <a:t>its merits, rather than on the inferred state of mind </a:t>
            </a:r>
            <a:r>
              <a:rPr lang="en-US" altLang="en-US" sz="1800" b="0" dirty="0" smtClean="0">
                <a:solidFill>
                  <a:schemeClr val="accent4">
                    <a:lumMod val="25000"/>
                  </a:schemeClr>
                </a:solidFill>
                <a:latin typeface="Franklin Gothic Medium" panose="020B0603020102020204" pitchFamily="34" charset="0"/>
              </a:rPr>
              <a:t>of the </a:t>
            </a:r>
            <a:r>
              <a:rPr lang="en-US" altLang="en-US" sz="1800" b="0" dirty="0">
                <a:solidFill>
                  <a:schemeClr val="accent4">
                    <a:lumMod val="25000"/>
                  </a:schemeClr>
                </a:solidFill>
                <a:latin typeface="Franklin Gothic Medium" panose="020B0603020102020204" pitchFamily="34" charset="0"/>
              </a:rPr>
              <a:t>author</a:t>
            </a:r>
            <a:r>
              <a:rPr lang="en-US" altLang="en-US" sz="1800" b="0" dirty="0" smtClean="0">
                <a:solidFill>
                  <a:schemeClr val="accent4">
                    <a:lumMod val="25000"/>
                  </a:schemeClr>
                </a:solidFill>
                <a:latin typeface="Franklin Gothic Medium" panose="020B0603020102020204" pitchFamily="34" charset="0"/>
              </a:rPr>
              <a:t>.”</a:t>
            </a:r>
            <a:r>
              <a:rPr lang="en-US" altLang="en-US" sz="1800" b="0" i="1" dirty="0">
                <a:solidFill>
                  <a:schemeClr val="accent4">
                    <a:lumMod val="25000"/>
                  </a:schemeClr>
                </a:solidFill>
                <a:latin typeface="Franklin Gothic Medium" panose="020B0603020102020204" pitchFamily="34" charset="0"/>
              </a:rPr>
              <a:t> </a:t>
            </a:r>
            <a:endParaRPr lang="en-US" altLang="en-US" sz="1800" b="0" i="1" dirty="0" smtClean="0">
              <a:solidFill>
                <a:schemeClr val="accent4">
                  <a:lumMod val="25000"/>
                </a:schemeClr>
              </a:solidFill>
              <a:latin typeface="Franklin Gothic Medium" panose="020B0603020102020204" pitchFamily="34" charset="0"/>
            </a:endParaRPr>
          </a:p>
          <a:p>
            <a:pPr eaLnBrk="1" hangingPunct="1">
              <a:spcBef>
                <a:spcPct val="0"/>
              </a:spcBef>
              <a:buClrTx/>
              <a:buFontTx/>
              <a:buNone/>
            </a:pPr>
            <a:endParaRPr lang="en-US" altLang="en-US" sz="1800" b="0" i="1" dirty="0">
              <a:solidFill>
                <a:schemeClr val="accent4">
                  <a:lumMod val="25000"/>
                </a:schemeClr>
              </a:solidFill>
              <a:latin typeface="Franklin Gothic Medium" panose="020B0603020102020204" pitchFamily="34" charset="0"/>
            </a:endParaRPr>
          </a:p>
          <a:p>
            <a:pPr eaLnBrk="1" hangingPunct="1">
              <a:spcBef>
                <a:spcPct val="0"/>
              </a:spcBef>
              <a:buClrTx/>
              <a:buFontTx/>
              <a:buNone/>
            </a:pPr>
            <a:r>
              <a:rPr lang="en-US" altLang="en-US" sz="1600" b="0" dirty="0" smtClean="0">
                <a:solidFill>
                  <a:schemeClr val="accent4">
                    <a:lumMod val="25000"/>
                  </a:schemeClr>
                </a:solidFill>
                <a:latin typeface="Franklin Gothic Medium" panose="020B0603020102020204" pitchFamily="34" charset="0"/>
              </a:rPr>
              <a:t>Ken </a:t>
            </a:r>
            <a:r>
              <a:rPr lang="en-US" altLang="en-US" sz="1600" b="0" dirty="0">
                <a:solidFill>
                  <a:schemeClr val="accent4">
                    <a:lumMod val="25000"/>
                  </a:schemeClr>
                </a:solidFill>
                <a:latin typeface="Franklin Gothic Medium" panose="020B0603020102020204" pitchFamily="34" charset="0"/>
              </a:rPr>
              <a:t>J. Rothman </a:t>
            </a:r>
          </a:p>
        </p:txBody>
      </p:sp>
      <p:sp>
        <p:nvSpPr>
          <p:cNvPr id="6" name="Rectangle 5"/>
          <p:cNvSpPr/>
          <p:nvPr/>
        </p:nvSpPr>
        <p:spPr>
          <a:xfrm>
            <a:off x="717550" y="6400800"/>
            <a:ext cx="7816850" cy="276999"/>
          </a:xfrm>
          <a:prstGeom prst="rect">
            <a:avLst/>
          </a:prstGeom>
        </p:spPr>
        <p:txBody>
          <a:bodyPr wrap="square">
            <a:spAutoFit/>
          </a:bodyPr>
          <a:lstStyle/>
          <a:p>
            <a:r>
              <a:rPr lang="en-US" altLang="en-US" sz="1200" dirty="0"/>
              <a:t>Ref: </a:t>
            </a:r>
            <a:r>
              <a:rPr lang="en-US" altLang="en-US" sz="1200" dirty="0" smtClean="0"/>
              <a:t>Rothman KJ. JAMA </a:t>
            </a:r>
            <a:r>
              <a:rPr lang="en-US" altLang="en-US" sz="1200" dirty="0"/>
              <a:t>1993; </a:t>
            </a:r>
            <a:r>
              <a:rPr lang="en-US" altLang="en-US" sz="1200" dirty="0" smtClean="0"/>
              <a:t>269:2782-4</a:t>
            </a:r>
            <a:r>
              <a:rPr lang="en-US" altLang="en-US" sz="1200" dirty="0"/>
              <a:t>, p </a:t>
            </a:r>
            <a:r>
              <a:rPr lang="en-US" altLang="en-US" sz="1200" dirty="0" smtClean="0"/>
              <a:t>2783</a:t>
            </a:r>
            <a:endParaRPr lang="en-US" altLang="en-US" sz="1200" dirty="0"/>
          </a:p>
        </p:txBody>
      </p:sp>
    </p:spTree>
    <p:extLst>
      <p:ext uri="{BB962C8B-B14F-4D97-AF65-F5344CB8AC3E}">
        <p14:creationId xmlns:p14="http://schemas.microsoft.com/office/powerpoint/2010/main" val="3036347022"/>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defRPr/>
            </a:pPr>
            <a:r>
              <a:rPr lang="en-US" sz="3200" dirty="0" smtClean="0"/>
              <a:t>When You Are Looking for Jobs… Ask the Right Questions</a:t>
            </a:r>
          </a:p>
        </p:txBody>
      </p:sp>
      <p:sp>
        <p:nvSpPr>
          <p:cNvPr id="11268" name="Rectangle 3"/>
          <p:cNvSpPr>
            <a:spLocks noGrp="1" noChangeArrowheads="1"/>
          </p:cNvSpPr>
          <p:nvPr>
            <p:ph idx="1"/>
          </p:nvPr>
        </p:nvSpPr>
        <p:spPr/>
        <p:txBody>
          <a:bodyPr/>
          <a:lstStyle/>
          <a:p>
            <a:pPr eaLnBrk="1" hangingPunct="1">
              <a:lnSpc>
                <a:spcPct val="90000"/>
              </a:lnSpc>
              <a:defRPr/>
            </a:pPr>
            <a:r>
              <a:rPr lang="en-US" b="0" dirty="0" smtClean="0"/>
              <a:t>How do you limit commercial influence on epidemiologic research? S</a:t>
            </a:r>
            <a:r>
              <a:rPr lang="en-US" dirty="0" smtClean="0"/>
              <a:t>pecifically,</a:t>
            </a:r>
            <a:r>
              <a:rPr lang="en-US" b="0" dirty="0" smtClean="0"/>
              <a:t> does research get published regardless of outcome?</a:t>
            </a:r>
          </a:p>
          <a:p>
            <a:pPr eaLnBrk="1" hangingPunct="1">
              <a:lnSpc>
                <a:spcPct val="90000"/>
              </a:lnSpc>
              <a:defRPr/>
            </a:pPr>
            <a:r>
              <a:rPr lang="en-US" b="0" dirty="0" smtClean="0"/>
              <a:t>Do you have any examples of early career epidemiologists as first authors on published papers? </a:t>
            </a:r>
          </a:p>
        </p:txBody>
      </p:sp>
    </p:spTree>
    <p:extLst>
      <p:ext uri="{BB962C8B-B14F-4D97-AF65-F5344CB8AC3E}">
        <p14:creationId xmlns:p14="http://schemas.microsoft.com/office/powerpoint/2010/main" val="127563409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Sometimes Priorities Change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r>
              <a:rPr lang="en-US" dirty="0" smtClean="0"/>
              <a:t>Ongoing epidemiology studies in ovarian cancer</a:t>
            </a:r>
          </a:p>
          <a:p>
            <a:r>
              <a:rPr lang="en-US" dirty="0" smtClean="0"/>
              <a:t>Ethical commitment to complete work, often represent academic collaborations</a:t>
            </a:r>
            <a:r>
              <a:rPr lang="en-US" dirty="0"/>
              <a:t> </a:t>
            </a:r>
            <a:r>
              <a:rPr lang="en-US" dirty="0" smtClean="0"/>
              <a:t>(publication)</a:t>
            </a:r>
          </a:p>
        </p:txBody>
      </p:sp>
      <p:pic>
        <p:nvPicPr>
          <p:cNvPr id="1331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79666" y="1219200"/>
            <a:ext cx="6402371" cy="3048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7661922"/>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200" dirty="0" smtClean="0"/>
              <a:t>Beware of your own biases, and lead by example</a:t>
            </a:r>
          </a:p>
        </p:txBody>
      </p:sp>
      <p:sp>
        <p:nvSpPr>
          <p:cNvPr id="3" name="Content Placeholder 2"/>
          <p:cNvSpPr>
            <a:spLocks noGrp="1"/>
          </p:cNvSpPr>
          <p:nvPr>
            <p:ph idx="1"/>
          </p:nvPr>
        </p:nvSpPr>
        <p:spPr/>
        <p:txBody>
          <a:bodyPr/>
          <a:lstStyle/>
          <a:p>
            <a:r>
              <a:rPr lang="en-US" sz="2000" dirty="0"/>
              <a:t>Judge on merit, not on presumed conflict of interest</a:t>
            </a:r>
          </a:p>
          <a:p>
            <a:r>
              <a:rPr lang="en-US" sz="2000" dirty="0"/>
              <a:t>Advocate a more balanced perspective on conflict of interest</a:t>
            </a:r>
          </a:p>
          <a:p>
            <a:r>
              <a:rPr lang="en-US" sz="2000" dirty="0"/>
              <a:t>Engage financial and other interests to live up to highest standards of our profession </a:t>
            </a:r>
          </a:p>
          <a:p>
            <a:r>
              <a:rPr lang="en-US" sz="2000" dirty="0"/>
              <a:t>Help clean up irregularities that exist (e.g., ghostwriting, author shifting)</a:t>
            </a:r>
          </a:p>
          <a:p>
            <a:endParaRPr lang="en-US" sz="2000" dirty="0"/>
          </a:p>
        </p:txBody>
      </p:sp>
    </p:spTree>
    <p:extLst>
      <p:ext uri="{BB962C8B-B14F-4D97-AF65-F5344CB8AC3E}">
        <p14:creationId xmlns:p14="http://schemas.microsoft.com/office/powerpoint/2010/main" val="3798045555"/>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en-US" sz="3200" dirty="0" smtClean="0"/>
              <a:t>Beware of Scientific vs Sponsor Interests</a:t>
            </a:r>
          </a:p>
        </p:txBody>
      </p:sp>
      <p:sp>
        <p:nvSpPr>
          <p:cNvPr id="2" name="Content Placeholder 1"/>
          <p:cNvSpPr>
            <a:spLocks noGrp="1"/>
          </p:cNvSpPr>
          <p:nvPr>
            <p:ph idx="1"/>
          </p:nvPr>
        </p:nvSpPr>
        <p:spPr/>
        <p:txBody>
          <a:bodyPr>
            <a:normAutofit/>
          </a:bodyPr>
          <a:lstStyle/>
          <a:p>
            <a:r>
              <a:rPr lang="en-US" sz="1800" dirty="0"/>
              <a:t>All sponsors have an interest in the outcome</a:t>
            </a:r>
          </a:p>
          <a:p>
            <a:r>
              <a:rPr lang="en-US" sz="1800" dirty="0"/>
              <a:t>Beware that you can be influenced</a:t>
            </a:r>
          </a:p>
          <a:p>
            <a:r>
              <a:rPr lang="en-US" sz="1800" dirty="0"/>
              <a:t>Only get involved in projects where the scientific issue is clear and can be pre-specified in a protocol. Consider sponsor input at protocol stage.  </a:t>
            </a:r>
          </a:p>
          <a:p>
            <a:r>
              <a:rPr lang="en-US" sz="1800" dirty="0"/>
              <a:t>Be clear with the sponsor on the strengths and limitations of the proposed research </a:t>
            </a:r>
          </a:p>
          <a:p>
            <a:r>
              <a:rPr lang="en-US" sz="1800" dirty="0"/>
              <a:t>Insist on appropriate publication language in contracts</a:t>
            </a:r>
          </a:p>
          <a:p>
            <a:r>
              <a:rPr lang="en-US" sz="1800" dirty="0"/>
              <a:t>Consider sponsor suggestions and accept only those that make scientific sense </a:t>
            </a:r>
          </a:p>
        </p:txBody>
      </p:sp>
    </p:spTree>
    <p:extLst>
      <p:ext uri="{BB962C8B-B14F-4D97-AF65-F5344CB8AC3E}">
        <p14:creationId xmlns:p14="http://schemas.microsoft.com/office/powerpoint/2010/main" val="3915494770"/>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bg1"/>
                </a:solidFill>
              </a:rPr>
              <a:t>Top Ten Misbehaviors </a:t>
            </a:r>
            <a:r>
              <a:rPr lang="en-US" altLang="en-US" dirty="0" smtClean="0">
                <a:solidFill>
                  <a:schemeClr val="bg1"/>
                </a:solidFill>
              </a:rPr>
              <a:t>by Scientists</a:t>
            </a:r>
            <a:endParaRPr lang="en-US" dirty="0">
              <a:solidFill>
                <a:schemeClr val="bg1"/>
              </a:solidFill>
            </a:endParaRPr>
          </a:p>
        </p:txBody>
      </p:sp>
      <p:sp>
        <p:nvSpPr>
          <p:cNvPr id="3" name="Content Placeholder 2"/>
          <p:cNvSpPr>
            <a:spLocks noGrp="1"/>
          </p:cNvSpPr>
          <p:nvPr>
            <p:ph idx="1"/>
          </p:nvPr>
        </p:nvSpPr>
        <p:spPr>
          <a:xfrm>
            <a:off x="685800" y="1524000"/>
            <a:ext cx="3657600" cy="45720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520700" indent="-520700">
              <a:lnSpc>
                <a:spcPct val="80000"/>
              </a:lnSpc>
              <a:buFont typeface="+mj-lt"/>
              <a:buAutoNum type="arabicPeriod"/>
            </a:pPr>
            <a:r>
              <a:rPr lang="en-US" altLang="en-US" sz="1600" dirty="0" smtClean="0">
                <a:solidFill>
                  <a:schemeClr val="bg1"/>
                </a:solidFill>
              </a:rPr>
              <a:t>Falsifying </a:t>
            </a:r>
            <a:r>
              <a:rPr lang="en-US" altLang="en-US" sz="1600" dirty="0">
                <a:solidFill>
                  <a:schemeClr val="bg1"/>
                </a:solidFill>
              </a:rPr>
              <a:t>or ‘cooking’ research data.</a:t>
            </a:r>
          </a:p>
          <a:p>
            <a:pPr marL="520700" indent="-520700">
              <a:lnSpc>
                <a:spcPct val="80000"/>
              </a:lnSpc>
              <a:buFont typeface="+mj-lt"/>
              <a:buAutoNum type="arabicPeriod"/>
            </a:pPr>
            <a:r>
              <a:rPr lang="en-US" altLang="en-US" sz="1600" dirty="0">
                <a:solidFill>
                  <a:schemeClr val="bg1"/>
                </a:solidFill>
              </a:rPr>
              <a:t>Ignoring major aspects of human-subject requirements.</a:t>
            </a:r>
          </a:p>
          <a:p>
            <a:pPr marL="520700" indent="-520700">
              <a:lnSpc>
                <a:spcPct val="80000"/>
              </a:lnSpc>
              <a:buFont typeface="+mj-lt"/>
              <a:buAutoNum type="arabicPeriod"/>
            </a:pPr>
            <a:r>
              <a:rPr lang="en-US" altLang="en-US" sz="1600" dirty="0">
                <a:solidFill>
                  <a:schemeClr val="bg1"/>
                </a:solidFill>
              </a:rPr>
              <a:t>Not properly disclosing involvement in firms whose products are based on one’s own research.</a:t>
            </a:r>
          </a:p>
          <a:p>
            <a:pPr marL="520700" indent="-520700">
              <a:lnSpc>
                <a:spcPct val="80000"/>
              </a:lnSpc>
              <a:buFont typeface="+mj-lt"/>
              <a:buAutoNum type="arabicPeriod"/>
            </a:pPr>
            <a:r>
              <a:rPr lang="en-US" altLang="en-US" sz="1600" dirty="0">
                <a:solidFill>
                  <a:schemeClr val="bg1"/>
                </a:solidFill>
              </a:rPr>
              <a:t>Relationships with students, research subjects or clients that may be interpreted as questionable.</a:t>
            </a:r>
          </a:p>
          <a:p>
            <a:pPr marL="520700" indent="-520700">
              <a:lnSpc>
                <a:spcPct val="80000"/>
              </a:lnSpc>
              <a:buFont typeface="+mj-lt"/>
              <a:buAutoNum type="arabicPeriod"/>
            </a:pPr>
            <a:r>
              <a:rPr lang="en-US" altLang="en-US" sz="1600" dirty="0">
                <a:solidFill>
                  <a:schemeClr val="bg1"/>
                </a:solidFill>
              </a:rPr>
              <a:t>Using another’s ideas without obtaining permission or giving due credit.</a:t>
            </a:r>
          </a:p>
          <a:p>
            <a:pPr marL="520700" indent="-520700">
              <a:lnSpc>
                <a:spcPct val="80000"/>
              </a:lnSpc>
              <a:buFont typeface="+mj-lt"/>
              <a:buAutoNum type="arabicPeriod"/>
            </a:pPr>
            <a:endParaRPr lang="en-US" sz="1600" dirty="0">
              <a:solidFill>
                <a:schemeClr val="bg1"/>
              </a:solidFill>
            </a:endParaRPr>
          </a:p>
        </p:txBody>
      </p:sp>
      <p:sp>
        <p:nvSpPr>
          <p:cNvPr id="4" name="TextBox 3"/>
          <p:cNvSpPr txBox="1"/>
          <p:nvPr/>
        </p:nvSpPr>
        <p:spPr>
          <a:xfrm>
            <a:off x="533400" y="6400800"/>
            <a:ext cx="3612592" cy="276999"/>
          </a:xfrm>
          <a:prstGeom prst="rect">
            <a:avLst/>
          </a:prstGeom>
          <a:noFill/>
        </p:spPr>
        <p:txBody>
          <a:bodyPr wrap="none">
            <a:spAutoFit/>
          </a:bodyPr>
          <a:lstStyle/>
          <a:p>
            <a:pPr>
              <a:defRPr/>
            </a:pPr>
            <a:r>
              <a:rPr lang="en-US" sz="1200" dirty="0" smtClean="0"/>
              <a:t>Ref: </a:t>
            </a:r>
            <a:r>
              <a:rPr lang="en-US" sz="1200" b="0" dirty="0" smtClean="0">
                <a:latin typeface="+mn-lt"/>
              </a:rPr>
              <a:t>Martinson</a:t>
            </a:r>
            <a:r>
              <a:rPr lang="en-US" sz="1200" b="0" dirty="0">
                <a:latin typeface="+mn-lt"/>
              </a:rPr>
              <a:t>, Anderson, &amp; deVries, 2005, p. 737</a:t>
            </a:r>
          </a:p>
        </p:txBody>
      </p:sp>
      <p:sp>
        <p:nvSpPr>
          <p:cNvPr id="5" name="Content Placeholder 2"/>
          <p:cNvSpPr txBox="1">
            <a:spLocks/>
          </p:cNvSpPr>
          <p:nvPr/>
        </p:nvSpPr>
        <p:spPr bwMode="black">
          <a:xfrm>
            <a:off x="4572000" y="1524000"/>
            <a:ext cx="3886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5750" indent="-285750" algn="l" rtl="0" fontAlgn="base">
              <a:spcBef>
                <a:spcPct val="100000"/>
              </a:spcBef>
              <a:spcAft>
                <a:spcPct val="0"/>
              </a:spcAft>
              <a:buClr>
                <a:schemeClr val="accent2"/>
              </a:buClr>
              <a:buChar char="•"/>
              <a:defRPr sz="2400">
                <a:solidFill>
                  <a:srgbClr val="F8F8F8"/>
                </a:solidFill>
                <a:latin typeface="+mn-lt"/>
                <a:ea typeface="+mn-ea"/>
                <a:cs typeface="+mn-cs"/>
              </a:defRPr>
            </a:lvl1pPr>
            <a:lvl2pPr marL="685800" indent="-285750" algn="l" rtl="0" fontAlgn="base">
              <a:spcBef>
                <a:spcPct val="25000"/>
              </a:spcBef>
              <a:spcAft>
                <a:spcPct val="0"/>
              </a:spcAft>
              <a:buClr>
                <a:schemeClr val="accent2"/>
              </a:buClr>
              <a:buChar char="–"/>
              <a:defRPr sz="2200">
                <a:solidFill>
                  <a:srgbClr val="F8F8F8"/>
                </a:solidFill>
                <a:latin typeface="+mn-lt"/>
              </a:defRPr>
            </a:lvl2pPr>
            <a:lvl3pPr marL="1028700" indent="-228600" algn="l" rtl="0" fontAlgn="base">
              <a:spcBef>
                <a:spcPct val="25000"/>
              </a:spcBef>
              <a:spcAft>
                <a:spcPct val="0"/>
              </a:spcAft>
              <a:buClr>
                <a:schemeClr val="accent2"/>
              </a:buClr>
              <a:buChar char="•"/>
              <a:defRPr sz="2000">
                <a:solidFill>
                  <a:srgbClr val="F8F8F8"/>
                </a:solidFill>
                <a:latin typeface="+mn-lt"/>
              </a:defRPr>
            </a:lvl3pPr>
            <a:lvl4pPr marL="1371600" indent="-228600" algn="l" rtl="0" fontAlgn="base">
              <a:spcBef>
                <a:spcPct val="25000"/>
              </a:spcBef>
              <a:spcAft>
                <a:spcPct val="0"/>
              </a:spcAft>
              <a:buClr>
                <a:schemeClr val="accent2"/>
              </a:buClr>
              <a:buChar char="•"/>
              <a:defRPr sz="2000">
                <a:solidFill>
                  <a:srgbClr val="F8F8F8"/>
                </a:solidFill>
                <a:latin typeface="+mn-lt"/>
              </a:defRPr>
            </a:lvl4pPr>
            <a:lvl5pPr marL="1714500" indent="-228600" algn="l" rtl="0" fontAlgn="base">
              <a:spcBef>
                <a:spcPct val="25000"/>
              </a:spcBef>
              <a:spcAft>
                <a:spcPct val="0"/>
              </a:spcAft>
              <a:buClr>
                <a:schemeClr val="accent2"/>
              </a:buClr>
              <a:buChar char="•"/>
              <a:defRPr sz="2000">
                <a:solidFill>
                  <a:srgbClr val="F8F8F8"/>
                </a:solidFill>
                <a:latin typeface="+mn-lt"/>
              </a:defRPr>
            </a:lvl5pPr>
            <a:lvl6pPr marL="2171700" indent="-228600" algn="l" rtl="0" fontAlgn="base">
              <a:spcBef>
                <a:spcPct val="25000"/>
              </a:spcBef>
              <a:spcAft>
                <a:spcPct val="0"/>
              </a:spcAft>
              <a:buClr>
                <a:schemeClr val="accent2"/>
              </a:buClr>
              <a:buChar char="•"/>
              <a:defRPr sz="2000">
                <a:solidFill>
                  <a:srgbClr val="F8F8F8"/>
                </a:solidFill>
                <a:latin typeface="+mn-lt"/>
              </a:defRPr>
            </a:lvl6pPr>
            <a:lvl7pPr marL="2628900" indent="-228600" algn="l" rtl="0" fontAlgn="base">
              <a:spcBef>
                <a:spcPct val="25000"/>
              </a:spcBef>
              <a:spcAft>
                <a:spcPct val="0"/>
              </a:spcAft>
              <a:buClr>
                <a:schemeClr val="accent2"/>
              </a:buClr>
              <a:buChar char="•"/>
              <a:defRPr sz="2000">
                <a:solidFill>
                  <a:srgbClr val="F8F8F8"/>
                </a:solidFill>
                <a:latin typeface="+mn-lt"/>
              </a:defRPr>
            </a:lvl7pPr>
            <a:lvl8pPr marL="3086100" indent="-228600" algn="l" rtl="0" fontAlgn="base">
              <a:spcBef>
                <a:spcPct val="25000"/>
              </a:spcBef>
              <a:spcAft>
                <a:spcPct val="0"/>
              </a:spcAft>
              <a:buClr>
                <a:schemeClr val="accent2"/>
              </a:buClr>
              <a:buChar char="•"/>
              <a:defRPr sz="2000">
                <a:solidFill>
                  <a:srgbClr val="F8F8F8"/>
                </a:solidFill>
                <a:latin typeface="+mn-lt"/>
              </a:defRPr>
            </a:lvl8pPr>
            <a:lvl9pPr marL="3543300" indent="-228600" algn="l" rtl="0" fontAlgn="base">
              <a:spcBef>
                <a:spcPct val="25000"/>
              </a:spcBef>
              <a:spcAft>
                <a:spcPct val="0"/>
              </a:spcAft>
              <a:buClr>
                <a:schemeClr val="accent2"/>
              </a:buClr>
              <a:buChar char="•"/>
              <a:defRPr sz="2000">
                <a:solidFill>
                  <a:srgbClr val="F8F8F8"/>
                </a:solidFill>
                <a:latin typeface="+mn-lt"/>
              </a:defRPr>
            </a:lvl9pPr>
          </a:lstStyle>
          <a:p>
            <a:pPr marL="520700" indent="-520700">
              <a:lnSpc>
                <a:spcPct val="80000"/>
              </a:lnSpc>
              <a:buFont typeface="+mj-lt"/>
              <a:buAutoNum type="arabicPeriod" startAt="6"/>
            </a:pPr>
            <a:r>
              <a:rPr lang="en-US" altLang="en-US" sz="1600" kern="0" smtClean="0">
                <a:solidFill>
                  <a:schemeClr val="bg1"/>
                </a:solidFill>
              </a:rPr>
              <a:t>Unauthorized use of confidential information in connection with one’s own research.</a:t>
            </a:r>
          </a:p>
          <a:p>
            <a:pPr marL="520700" indent="-520700">
              <a:lnSpc>
                <a:spcPct val="80000"/>
              </a:lnSpc>
              <a:buFont typeface="+mj-lt"/>
              <a:buAutoNum type="arabicPeriod" startAt="6"/>
            </a:pPr>
            <a:r>
              <a:rPr lang="en-US" altLang="en-US" sz="1600" kern="0" smtClean="0">
                <a:solidFill>
                  <a:schemeClr val="bg1"/>
                </a:solidFill>
              </a:rPr>
              <a:t>Failing to present data that contradict one’s own previous research.</a:t>
            </a:r>
          </a:p>
          <a:p>
            <a:pPr marL="520700" indent="-520700">
              <a:lnSpc>
                <a:spcPct val="80000"/>
              </a:lnSpc>
              <a:buFont typeface="+mj-lt"/>
              <a:buAutoNum type="arabicPeriod" startAt="6"/>
            </a:pPr>
            <a:r>
              <a:rPr lang="en-US" altLang="en-US" sz="1600" kern="0" smtClean="0">
                <a:solidFill>
                  <a:schemeClr val="bg1"/>
                </a:solidFill>
              </a:rPr>
              <a:t>Circumventing certain minor aspects of human-subject requirements.</a:t>
            </a:r>
          </a:p>
          <a:p>
            <a:pPr marL="520700" indent="-520700">
              <a:lnSpc>
                <a:spcPct val="80000"/>
              </a:lnSpc>
              <a:buFont typeface="+mj-lt"/>
              <a:buAutoNum type="arabicPeriod" startAt="6"/>
            </a:pPr>
            <a:r>
              <a:rPr lang="en-US" altLang="en-US" sz="1600" kern="0" smtClean="0">
                <a:solidFill>
                  <a:schemeClr val="bg1"/>
                </a:solidFill>
              </a:rPr>
              <a:t>Overlooking others’ use of flawed data or questionable interpretation of data.</a:t>
            </a:r>
          </a:p>
          <a:p>
            <a:pPr marL="520700" indent="-520700">
              <a:lnSpc>
                <a:spcPct val="80000"/>
              </a:lnSpc>
              <a:buFont typeface="+mj-lt"/>
              <a:buAutoNum type="arabicPeriod" startAt="6"/>
            </a:pPr>
            <a:r>
              <a:rPr lang="en-US" altLang="en-US" sz="1600" kern="0" smtClean="0">
                <a:solidFill>
                  <a:schemeClr val="bg1"/>
                </a:solidFill>
              </a:rPr>
              <a:t>Changing the design, methodology or results of a study in response to pressure from a funding source.</a:t>
            </a:r>
          </a:p>
          <a:p>
            <a:pPr marL="520700" indent="-520700">
              <a:lnSpc>
                <a:spcPct val="80000"/>
              </a:lnSpc>
              <a:buFont typeface="+mj-lt"/>
              <a:buAutoNum type="arabicPeriod" startAt="6"/>
            </a:pPr>
            <a:endParaRPr lang="en-US" sz="1600" kern="0" dirty="0">
              <a:solidFill>
                <a:schemeClr val="bg1"/>
              </a:solidFill>
            </a:endParaRPr>
          </a:p>
        </p:txBody>
      </p:sp>
    </p:spTree>
    <p:extLst>
      <p:ext uri="{BB962C8B-B14F-4D97-AF65-F5344CB8AC3E}">
        <p14:creationId xmlns:p14="http://schemas.microsoft.com/office/powerpoint/2010/main" val="3489357530"/>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Potential Causes of Scientist Misconduct</a:t>
            </a:r>
            <a:endParaRPr lang="en-US" sz="3200" dirty="0"/>
          </a:p>
        </p:txBody>
      </p:sp>
      <p:sp>
        <p:nvSpPr>
          <p:cNvPr id="3" name="Content Placeholder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ct val="80000"/>
              </a:lnSpc>
            </a:pPr>
            <a:r>
              <a:rPr lang="en-US" altLang="en-US" sz="2000" dirty="0">
                <a:solidFill>
                  <a:schemeClr val="bg1"/>
                </a:solidFill>
              </a:rPr>
              <a:t>Pressure for professional advancement</a:t>
            </a:r>
          </a:p>
          <a:p>
            <a:pPr lvl="1"/>
            <a:r>
              <a:rPr lang="en-US" altLang="en-US" sz="1800" dirty="0"/>
              <a:t>Pressure to gain promotion and tenure</a:t>
            </a:r>
          </a:p>
          <a:p>
            <a:pPr>
              <a:lnSpc>
                <a:spcPct val="80000"/>
              </a:lnSpc>
            </a:pPr>
            <a:r>
              <a:rPr lang="en-US" altLang="en-US" sz="2000" dirty="0">
                <a:solidFill>
                  <a:schemeClr val="bg1"/>
                </a:solidFill>
              </a:rPr>
              <a:t>Ease of intentionally reporting inaccurate, incomplete, or more positive results</a:t>
            </a:r>
          </a:p>
          <a:p>
            <a:pPr>
              <a:lnSpc>
                <a:spcPct val="80000"/>
              </a:lnSpc>
            </a:pPr>
            <a:r>
              <a:rPr lang="en-US" altLang="en-US" sz="2000" dirty="0">
                <a:solidFill>
                  <a:schemeClr val="bg1"/>
                </a:solidFill>
              </a:rPr>
              <a:t>Failure to engage in rigorous academic research</a:t>
            </a:r>
          </a:p>
          <a:p>
            <a:pPr>
              <a:lnSpc>
                <a:spcPct val="80000"/>
              </a:lnSpc>
            </a:pPr>
            <a:r>
              <a:rPr lang="en-US" altLang="en-US" sz="2000" dirty="0">
                <a:solidFill>
                  <a:schemeClr val="bg1"/>
                </a:solidFill>
              </a:rPr>
              <a:t>Rationalization that everyone else does it</a:t>
            </a:r>
          </a:p>
          <a:p>
            <a:pPr>
              <a:lnSpc>
                <a:spcPct val="80000"/>
              </a:lnSpc>
            </a:pPr>
            <a:r>
              <a:rPr lang="en-US" altLang="en-US" sz="2000" dirty="0">
                <a:solidFill>
                  <a:schemeClr val="bg1"/>
                </a:solidFill>
              </a:rPr>
              <a:t>Belief that no one will ever find out about it</a:t>
            </a:r>
          </a:p>
          <a:p>
            <a:pPr>
              <a:lnSpc>
                <a:spcPct val="80000"/>
              </a:lnSpc>
            </a:pPr>
            <a:r>
              <a:rPr lang="en-US" altLang="en-US" sz="2000" dirty="0">
                <a:solidFill>
                  <a:schemeClr val="bg1"/>
                </a:solidFill>
              </a:rPr>
              <a:t>Claim that an unintentional or careless error was made rather than misconduct</a:t>
            </a:r>
          </a:p>
          <a:p>
            <a:pPr>
              <a:lnSpc>
                <a:spcPct val="80000"/>
              </a:lnSpc>
            </a:pPr>
            <a:endParaRPr lang="en-US" sz="2000" dirty="0">
              <a:solidFill>
                <a:schemeClr val="bg1"/>
              </a:solidFill>
            </a:endParaRPr>
          </a:p>
        </p:txBody>
      </p:sp>
      <p:sp>
        <p:nvSpPr>
          <p:cNvPr id="4" name="TextBox 3"/>
          <p:cNvSpPr txBox="1"/>
          <p:nvPr/>
        </p:nvSpPr>
        <p:spPr>
          <a:xfrm>
            <a:off x="381000" y="6311921"/>
            <a:ext cx="8610600" cy="461665"/>
          </a:xfrm>
          <a:prstGeom prst="rect">
            <a:avLst/>
          </a:prstGeom>
          <a:noFill/>
        </p:spPr>
        <p:txBody>
          <a:bodyPr wrap="square">
            <a:spAutoFit/>
          </a:bodyPr>
          <a:lstStyle/>
          <a:p>
            <a:pPr>
              <a:defRPr/>
            </a:pPr>
            <a:r>
              <a:rPr lang="en-US" sz="1200" dirty="0" smtClean="0"/>
              <a:t>Ref: Lumpkin, A from the University of Kansas. Presentation entitled “Responsible </a:t>
            </a:r>
            <a:r>
              <a:rPr lang="en-US" sz="1200" dirty="0"/>
              <a:t>Conduct in Research — Standards and Expectations for Ethical Conduct </a:t>
            </a:r>
            <a:r>
              <a:rPr lang="en-US" sz="1200" dirty="0" smtClean="0"/>
              <a:t>.”</a:t>
            </a:r>
            <a:endParaRPr lang="en-US" sz="1200" dirty="0"/>
          </a:p>
        </p:txBody>
      </p:sp>
    </p:spTree>
    <p:extLst>
      <p:ext uri="{BB962C8B-B14F-4D97-AF65-F5344CB8AC3E}">
        <p14:creationId xmlns:p14="http://schemas.microsoft.com/office/powerpoint/2010/main" val="603844863"/>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What’s wrong with these definitions?</a:t>
            </a:r>
            <a:endParaRPr lang="en-US" sz="3200" dirty="0"/>
          </a:p>
        </p:txBody>
      </p:sp>
      <p:sp>
        <p:nvSpPr>
          <p:cNvPr id="3" name="Content Placeholder 2"/>
          <p:cNvSpPr>
            <a:spLocks noGrp="1"/>
          </p:cNvSpPr>
          <p:nvPr>
            <p:ph idx="1"/>
          </p:nvPr>
        </p:nvSpPr>
        <p:spPr/>
        <p:txBody>
          <a:bodyPr/>
          <a:lstStyle/>
          <a:p>
            <a:pPr marL="0" indent="0">
              <a:buNone/>
            </a:pPr>
            <a:r>
              <a:rPr lang="en-US" dirty="0" smtClean="0"/>
              <a:t>“Ethics </a:t>
            </a:r>
            <a:r>
              <a:rPr lang="en-US" dirty="0"/>
              <a:t>has to do with what my feelings tell me is right or wrong</a:t>
            </a:r>
            <a:r>
              <a:rPr lang="en-US" dirty="0" smtClean="0"/>
              <a:t>.”</a:t>
            </a:r>
          </a:p>
          <a:p>
            <a:pPr marL="0" indent="0">
              <a:buNone/>
            </a:pPr>
            <a:r>
              <a:rPr lang="en-US" dirty="0" smtClean="0"/>
              <a:t>“Ethics </a:t>
            </a:r>
            <a:r>
              <a:rPr lang="en-US" dirty="0"/>
              <a:t>has to do with my religious beliefs</a:t>
            </a:r>
            <a:r>
              <a:rPr lang="en-US" dirty="0" smtClean="0"/>
              <a:t>.” </a:t>
            </a:r>
          </a:p>
          <a:p>
            <a:pPr marL="0" indent="0">
              <a:buNone/>
            </a:pPr>
            <a:r>
              <a:rPr lang="en-US" dirty="0" smtClean="0"/>
              <a:t>“Being </a:t>
            </a:r>
            <a:r>
              <a:rPr lang="en-US" dirty="0"/>
              <a:t>ethical is doing what the law requires</a:t>
            </a:r>
            <a:r>
              <a:rPr lang="en-US" dirty="0" smtClean="0"/>
              <a:t>.” </a:t>
            </a:r>
          </a:p>
          <a:p>
            <a:pPr marL="0" indent="0">
              <a:buNone/>
            </a:pPr>
            <a:r>
              <a:rPr lang="en-US" dirty="0" smtClean="0"/>
              <a:t>“Ethics </a:t>
            </a:r>
            <a:r>
              <a:rPr lang="en-US" dirty="0"/>
              <a:t>consists of the standards of behavior our society accepts</a:t>
            </a:r>
            <a:r>
              <a:rPr lang="en-US" dirty="0" smtClean="0"/>
              <a:t>.”</a:t>
            </a:r>
            <a:endParaRPr lang="en-US" dirty="0"/>
          </a:p>
        </p:txBody>
      </p:sp>
    </p:spTree>
    <p:extLst>
      <p:ext uri="{BB962C8B-B14F-4D97-AF65-F5344CB8AC3E}">
        <p14:creationId xmlns:p14="http://schemas.microsoft.com/office/powerpoint/2010/main" val="114495818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4-www-accel-pss.googleusercontent.com/gadgets/proxy?container=accel&amp;gadget=www.powerlineblog.com&amp;debug=0&amp;nocache=0&amp;v=rot0rbt4d31cgghsgiqdds5css&amp;rooe=1&amp;html_tag_context=img&amp;url=http%3A%2F%2Fpl-mgroup-akamai.powerlineblog.com%2Fadmin%2Fed-assets%2F2011%2F10%2FRetraction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09600"/>
            <a:ext cx="6553200" cy="52705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6455262"/>
            <a:ext cx="9144000" cy="276999"/>
          </a:xfrm>
          <a:prstGeom prst="rect">
            <a:avLst/>
          </a:prstGeom>
          <a:noFill/>
        </p:spPr>
        <p:txBody>
          <a:bodyPr wrap="square">
            <a:spAutoFit/>
          </a:bodyPr>
          <a:lstStyle/>
          <a:p>
            <a:pPr>
              <a:defRPr/>
            </a:pPr>
            <a:r>
              <a:rPr lang="en-US" sz="1200" dirty="0" smtClean="0"/>
              <a:t>Ref: Van </a:t>
            </a:r>
            <a:r>
              <a:rPr lang="en-US" sz="1200" dirty="0" err="1"/>
              <a:t>Noorden</a:t>
            </a:r>
            <a:r>
              <a:rPr lang="en-US" sz="1200" dirty="0"/>
              <a:t>, R. (2011). Science publishing: The trouble with retractions. Nature, </a:t>
            </a:r>
            <a:r>
              <a:rPr lang="en-US" sz="1200" dirty="0" smtClean="0"/>
              <a:t>478:26-8</a:t>
            </a:r>
            <a:r>
              <a:rPr lang="en-US" sz="1200" dirty="0"/>
              <a:t>.</a:t>
            </a:r>
          </a:p>
        </p:txBody>
      </p:sp>
    </p:spTree>
    <p:extLst>
      <p:ext uri="{BB962C8B-B14F-4D97-AF65-F5344CB8AC3E}">
        <p14:creationId xmlns:p14="http://schemas.microsoft.com/office/powerpoint/2010/main" val="13777258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200" dirty="0" smtClean="0"/>
              <a:t>Wakefield: Vaccination &amp; Autism</a:t>
            </a:r>
            <a:endParaRPr lang="en-US" sz="3200" dirty="0"/>
          </a:p>
        </p:txBody>
      </p:sp>
      <p:sp>
        <p:nvSpPr>
          <p:cNvPr id="10243" name="Rectangle 3"/>
          <p:cNvSpPr>
            <a:spLocks noGrp="1" noChangeArrowheads="1"/>
          </p:cNvSpPr>
          <p:nvPr>
            <p:ph idx="1"/>
          </p:nvPr>
        </p:nvSpPr>
        <p:spPr/>
        <p:txBody>
          <a:bodyPr/>
          <a:lstStyle/>
          <a:p>
            <a:r>
              <a:rPr lang="en-US" dirty="0"/>
              <a:t>Andrew Wakefield Lancet’s paper (1998):</a:t>
            </a:r>
          </a:p>
          <a:p>
            <a:pPr lvl="1"/>
            <a:r>
              <a:rPr lang="en-US" dirty="0"/>
              <a:t>Temporal relation between chronic gastro-intestinal disease and autism, and MMR vaccination.</a:t>
            </a:r>
          </a:p>
          <a:p>
            <a:pPr>
              <a:lnSpc>
                <a:spcPct val="90000"/>
              </a:lnSpc>
            </a:pPr>
            <a:endParaRPr lang="en-US" sz="2800" dirty="0">
              <a:latin typeface="Bookman Old Style" charset="0"/>
            </a:endParaRPr>
          </a:p>
          <a:p>
            <a:pPr>
              <a:lnSpc>
                <a:spcPct val="90000"/>
              </a:lnSpc>
            </a:pPr>
            <a:endParaRPr lang="en-US" sz="2800" dirty="0">
              <a:latin typeface="Bookman Old Style"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19400"/>
            <a:ext cx="6096000" cy="3423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2606627"/>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200" dirty="0" smtClean="0"/>
              <a:t>Wakefield: Media &amp; Public Health Fall Out</a:t>
            </a:r>
            <a:endParaRPr lang="en-US" sz="3200" dirty="0"/>
          </a:p>
        </p:txBody>
      </p:sp>
      <p:sp>
        <p:nvSpPr>
          <p:cNvPr id="10243" name="Rectangle 3"/>
          <p:cNvSpPr>
            <a:spLocks noGrp="1" noChangeArrowheads="1"/>
          </p:cNvSpPr>
          <p:nvPr>
            <p:ph type="body" idx="1"/>
          </p:nvPr>
        </p:nvSpPr>
        <p:spPr>
          <a:xfrm>
            <a:off x="533400" y="4953000"/>
            <a:ext cx="8340201" cy="1371600"/>
          </a:xfrm>
        </p:spPr>
        <p:txBody>
          <a:bodyPr/>
          <a:lstStyle/>
          <a:p>
            <a:r>
              <a:rPr lang="en-US" sz="2000" dirty="0" smtClean="0"/>
              <a:t>Wakefield spawned large anti-vaccination movement</a:t>
            </a:r>
          </a:p>
          <a:p>
            <a:pPr marL="285750" lvl="1">
              <a:spcBef>
                <a:spcPct val="100000"/>
              </a:spcBef>
              <a:buFontTx/>
              <a:buChar char="•"/>
            </a:pPr>
            <a:r>
              <a:rPr lang="en-US" sz="2000" dirty="0"/>
              <a:t>MMR vaccination rates in UK drop from 80% to 62%</a:t>
            </a:r>
          </a:p>
          <a:p>
            <a:pPr marL="0" indent="0">
              <a:buNone/>
            </a:pPr>
            <a:endParaRPr lang="en-US" dirty="0" smtClean="0"/>
          </a:p>
          <a:p>
            <a:pPr>
              <a:lnSpc>
                <a:spcPct val="90000"/>
              </a:lnSpc>
            </a:pPr>
            <a:endParaRPr lang="en-US" sz="2800" dirty="0">
              <a:latin typeface="Bookman Old Style" charset="0"/>
            </a:endParaRPr>
          </a:p>
          <a:p>
            <a:pPr>
              <a:lnSpc>
                <a:spcPct val="90000"/>
              </a:lnSpc>
            </a:pPr>
            <a:endParaRPr lang="en-US" sz="2800" dirty="0">
              <a:latin typeface="Bookman Old Style" charset="0"/>
            </a:endParaRPr>
          </a:p>
        </p:txBody>
      </p:sp>
      <p:pic>
        <p:nvPicPr>
          <p:cNvPr id="27652" name="Picture 4" descr="http://cdn.aattp.org/wp-content/uploads/2014/11/aattp-vacci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4800600" cy="29243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rethinkingmedicine.net/wp-content/uploads/2015/12/Time-Magazine-Vax-Auti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127138"/>
            <a:ext cx="3006201" cy="382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19656"/>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Wakefield: Ethical Issues</a:t>
            </a:r>
            <a:endParaRPr lang="en-US" dirty="0"/>
          </a:p>
        </p:txBody>
      </p:sp>
      <p:sp>
        <p:nvSpPr>
          <p:cNvPr id="3" name="Content Placeholder 2"/>
          <p:cNvSpPr>
            <a:spLocks noGrp="1"/>
          </p:cNvSpPr>
          <p:nvPr>
            <p:ph idx="1"/>
          </p:nvPr>
        </p:nvSpPr>
        <p:spPr>
          <a:xfrm>
            <a:off x="601692" y="1295400"/>
            <a:ext cx="7940615" cy="2133600"/>
          </a:xfrm>
        </p:spPr>
        <p:txBody>
          <a:bodyPr>
            <a:normAutofit lnSpcReduction="10000"/>
          </a:bodyPr>
          <a:lstStyle/>
          <a:p>
            <a:r>
              <a:rPr lang="en-US" sz="2000" dirty="0" smtClean="0"/>
              <a:t>Study found to contain </a:t>
            </a:r>
            <a:r>
              <a:rPr lang="en-US" sz="2000" dirty="0"/>
              <a:t>falsified </a:t>
            </a:r>
            <a:r>
              <a:rPr lang="en-US" sz="2000" dirty="0" smtClean="0"/>
              <a:t>data and tainted by conflicts of interest</a:t>
            </a:r>
          </a:p>
          <a:p>
            <a:r>
              <a:rPr lang="en-US" sz="2000" dirty="0" smtClean="0"/>
              <a:t>Wakefield’s recruitment practices were called into question</a:t>
            </a:r>
            <a:endParaRPr lang="en-US" sz="2000" dirty="0"/>
          </a:p>
          <a:p>
            <a:r>
              <a:rPr lang="en-US" sz="2000" dirty="0" smtClean="0"/>
              <a:t>Wakefield’s </a:t>
            </a:r>
            <a:r>
              <a:rPr lang="en-US" sz="2000" dirty="0"/>
              <a:t>reported results have not been replicated by other investigators, despite several </a:t>
            </a:r>
            <a:r>
              <a:rPr lang="en-US" sz="2000" dirty="0" smtClean="0"/>
              <a:t>attempts</a:t>
            </a:r>
            <a:endParaRPr lang="en-US" sz="2000" dirty="0"/>
          </a:p>
          <a:p>
            <a:endParaRPr lang="en-US" sz="2000" dirty="0"/>
          </a:p>
          <a:p>
            <a:endParaRPr lang="en-US" sz="2000" dirty="0"/>
          </a:p>
        </p:txBody>
      </p:sp>
      <p:pic>
        <p:nvPicPr>
          <p:cNvPr id="4" name="Picture 2" descr="http://www.skepticfriends.org/forum/uploaded/3/lancet-retracted-artic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05200"/>
            <a:ext cx="5961388"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245859"/>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Wakefield Discussion Questions [1]</a:t>
            </a:r>
            <a:endParaRPr lang="en-US" dirty="0"/>
          </a:p>
        </p:txBody>
      </p:sp>
      <p:sp>
        <p:nvSpPr>
          <p:cNvPr id="3" name="Content Placeholder 2"/>
          <p:cNvSpPr>
            <a:spLocks noGrp="1"/>
          </p:cNvSpPr>
          <p:nvPr>
            <p:ph idx="1"/>
          </p:nvPr>
        </p:nvSpPr>
        <p:spPr/>
        <p:txBody>
          <a:bodyPr/>
          <a:lstStyle/>
          <a:p>
            <a:r>
              <a:rPr lang="en-US" dirty="0" smtClean="0"/>
              <a:t>In </a:t>
            </a:r>
            <a:r>
              <a:rPr lang="en-US" dirty="0"/>
              <a:t>what ways do </a:t>
            </a:r>
            <a:r>
              <a:rPr lang="en-US" dirty="0" smtClean="0"/>
              <a:t>news or advocacy groups or </a:t>
            </a:r>
            <a:r>
              <a:rPr lang="en-US" dirty="0"/>
              <a:t>social networks communicate scientific results differently from the </a:t>
            </a:r>
            <a:r>
              <a:rPr lang="en-US" dirty="0" smtClean="0"/>
              <a:t>scientific </a:t>
            </a:r>
            <a:r>
              <a:rPr lang="en-US" dirty="0"/>
              <a:t>literature? </a:t>
            </a:r>
            <a:endParaRPr lang="en-US" dirty="0" smtClean="0"/>
          </a:p>
          <a:p>
            <a:r>
              <a:rPr lang="en-US" dirty="0" smtClean="0"/>
              <a:t>To </a:t>
            </a:r>
            <a:r>
              <a:rPr lang="en-US" dirty="0"/>
              <a:t>what extent are authors of research papers and other </a:t>
            </a:r>
            <a:r>
              <a:rPr lang="en-US" dirty="0" smtClean="0"/>
              <a:t>scientists responsible </a:t>
            </a:r>
            <a:r>
              <a:rPr lang="en-US" dirty="0"/>
              <a:t>for the eventual public dissemination of messages derived from the primary studies and </a:t>
            </a:r>
            <a:r>
              <a:rPr lang="en-US" dirty="0" smtClean="0"/>
              <a:t>publications</a:t>
            </a:r>
            <a:r>
              <a:rPr lang="en-US" dirty="0"/>
              <a:t>? </a:t>
            </a:r>
          </a:p>
          <a:p>
            <a:r>
              <a:rPr lang="en-US" dirty="0" smtClean="0"/>
              <a:t>Do </a:t>
            </a:r>
            <a:r>
              <a:rPr lang="en-US" dirty="0"/>
              <a:t>you think the scientific literature is </a:t>
            </a:r>
            <a:r>
              <a:rPr lang="en-US" dirty="0" smtClean="0"/>
              <a:t>self-correcting?</a:t>
            </a:r>
            <a:endParaRPr lang="en-US" dirty="0"/>
          </a:p>
        </p:txBody>
      </p:sp>
    </p:spTree>
    <p:extLst>
      <p:ext uri="{BB962C8B-B14F-4D97-AF65-F5344CB8AC3E}">
        <p14:creationId xmlns:p14="http://schemas.microsoft.com/office/powerpoint/2010/main" val="276928703"/>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Wakefield Discussion Questions </a:t>
            </a:r>
            <a:r>
              <a:rPr lang="en-US" dirty="0" smtClean="0"/>
              <a:t>[2]</a:t>
            </a:r>
            <a:endParaRPr lang="en-US" dirty="0"/>
          </a:p>
        </p:txBody>
      </p:sp>
      <p:sp>
        <p:nvSpPr>
          <p:cNvPr id="3" name="Content Placeholder 2"/>
          <p:cNvSpPr>
            <a:spLocks noGrp="1"/>
          </p:cNvSpPr>
          <p:nvPr>
            <p:ph idx="1"/>
          </p:nvPr>
        </p:nvSpPr>
        <p:spPr>
          <a:xfrm>
            <a:off x="609600" y="1295400"/>
            <a:ext cx="8077200" cy="4572000"/>
          </a:xfrm>
        </p:spPr>
        <p:txBody>
          <a:bodyPr/>
          <a:lstStyle/>
          <a:p>
            <a:r>
              <a:rPr lang="en-US" sz="2000" dirty="0" smtClean="0"/>
              <a:t>Exercise: 3 volunteers defend 3 different positions</a:t>
            </a:r>
            <a:endParaRPr lang="en-US" sz="2000" dirty="0"/>
          </a:p>
          <a:p>
            <a:r>
              <a:rPr lang="en-US" sz="2000" dirty="0" smtClean="0"/>
              <a:t>Approaches </a:t>
            </a:r>
            <a:r>
              <a:rPr lang="en-US" sz="2000" dirty="0"/>
              <a:t>to encouraging vaccination:</a:t>
            </a:r>
          </a:p>
          <a:p>
            <a:pPr marL="914400" lvl="1" indent="-514350">
              <a:buFont typeface="+mj-lt"/>
              <a:buAutoNum type="romanLcPeriod"/>
            </a:pPr>
            <a:r>
              <a:rPr lang="en-US" sz="2000" i="1" dirty="0" smtClean="0"/>
              <a:t>Education </a:t>
            </a:r>
            <a:r>
              <a:rPr lang="en-US" sz="2000" i="1" dirty="0"/>
              <a:t>and Encouragement</a:t>
            </a:r>
            <a:r>
              <a:rPr lang="en-US" sz="2000" dirty="0"/>
              <a:t>—Parents receive information about the importance of </a:t>
            </a:r>
            <a:r>
              <a:rPr lang="en-US" sz="2000" dirty="0" smtClean="0"/>
              <a:t>vaccination. It </a:t>
            </a:r>
            <a:r>
              <a:rPr lang="en-US" sz="2000" dirty="0"/>
              <a:t>is left to parents to decide what is best </a:t>
            </a:r>
            <a:r>
              <a:rPr lang="en-US" sz="2000" dirty="0" smtClean="0"/>
              <a:t>for their children</a:t>
            </a:r>
          </a:p>
          <a:p>
            <a:pPr marL="914400" lvl="1" indent="-514350">
              <a:buFont typeface="+mj-lt"/>
              <a:buAutoNum type="romanLcPeriod"/>
            </a:pPr>
            <a:r>
              <a:rPr lang="en-US" sz="2000" i="1" dirty="0" smtClean="0"/>
              <a:t>Make </a:t>
            </a:r>
            <a:r>
              <a:rPr lang="en-US" sz="2000" i="1" dirty="0"/>
              <a:t>Vaccinations a Legal Requirement but Allow Parents to Opt </a:t>
            </a:r>
            <a:r>
              <a:rPr lang="en-US" sz="2000" i="1" dirty="0" smtClean="0"/>
              <a:t>Out</a:t>
            </a:r>
            <a:r>
              <a:rPr lang="en-US" sz="2000" dirty="0" smtClean="0"/>
              <a:t>—All </a:t>
            </a:r>
            <a:r>
              <a:rPr lang="en-US" sz="2000" dirty="0"/>
              <a:t>50 states allow exemption if an individual is medically unable to be vaccinated, 47 states allow exemptions for religious reasons, and 19 states </a:t>
            </a:r>
            <a:r>
              <a:rPr lang="en-US" sz="2000" dirty="0" smtClean="0"/>
              <a:t>for philosophical reasons</a:t>
            </a:r>
          </a:p>
          <a:p>
            <a:pPr marL="914400" lvl="1" indent="-514350">
              <a:buFont typeface="+mj-lt"/>
              <a:buAutoNum type="romanLcPeriod"/>
            </a:pPr>
            <a:r>
              <a:rPr lang="en-US" sz="2000" i="1" dirty="0" smtClean="0"/>
              <a:t>Tighten </a:t>
            </a:r>
            <a:r>
              <a:rPr lang="en-US" sz="2000" i="1" dirty="0"/>
              <a:t>Vaccine Requirements</a:t>
            </a:r>
            <a:r>
              <a:rPr lang="en-US" sz="2000" dirty="0"/>
              <a:t>—Only allow vaccine exemptions for medical (or medical and religious) </a:t>
            </a:r>
            <a:r>
              <a:rPr lang="en-US" sz="2000" dirty="0" smtClean="0"/>
              <a:t>reasons</a:t>
            </a:r>
            <a:endParaRPr lang="en-US" sz="2000" dirty="0"/>
          </a:p>
          <a:p>
            <a:endParaRPr lang="en-US" sz="2000" dirty="0"/>
          </a:p>
        </p:txBody>
      </p:sp>
    </p:spTree>
    <p:extLst>
      <p:ext uri="{BB962C8B-B14F-4D97-AF65-F5344CB8AC3E}">
        <p14:creationId xmlns:p14="http://schemas.microsoft.com/office/powerpoint/2010/main" val="4081629679"/>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Retraction: </a:t>
            </a:r>
            <a:r>
              <a:rPr lang="en-US" sz="2800" dirty="0"/>
              <a:t>Riken Center for Developmental Biology in Kobe, </a:t>
            </a:r>
            <a:r>
              <a:rPr lang="en-US" sz="2800" dirty="0" smtClean="0"/>
              <a:t>Japan</a:t>
            </a:r>
            <a:endParaRPr lang="en-US" sz="2800" dirty="0"/>
          </a:p>
        </p:txBody>
      </p:sp>
      <p:sp>
        <p:nvSpPr>
          <p:cNvPr id="7" name="AutoShape 4" descr="Image result for wearables"/>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r>
              <a:rPr lang="en-US" sz="1800" dirty="0" smtClean="0"/>
              <a:t>Researcher, </a:t>
            </a:r>
            <a:r>
              <a:rPr lang="en-US" sz="1800" dirty="0" err="1" smtClean="0"/>
              <a:t>Haruko</a:t>
            </a:r>
            <a:r>
              <a:rPr lang="en-US" sz="1800" dirty="0" smtClean="0"/>
              <a:t> </a:t>
            </a:r>
            <a:r>
              <a:rPr lang="en-US" sz="1800" dirty="0" err="1" smtClean="0"/>
              <a:t>Obokata</a:t>
            </a:r>
            <a:r>
              <a:rPr lang="en-US" sz="1800" dirty="0"/>
              <a:t>, </a:t>
            </a:r>
            <a:r>
              <a:rPr lang="en-US" sz="1800" dirty="0" smtClean="0"/>
              <a:t>published 2 papers in </a:t>
            </a:r>
            <a:r>
              <a:rPr lang="en-US" sz="1800" i="1" dirty="0" smtClean="0"/>
              <a:t>Nature</a:t>
            </a:r>
            <a:r>
              <a:rPr lang="en-US" sz="1800" dirty="0" smtClean="0"/>
              <a:t> </a:t>
            </a:r>
            <a:r>
              <a:rPr lang="en-US" sz="1800" dirty="0"/>
              <a:t>with colleagues both in Japan and in the U.S</a:t>
            </a:r>
            <a:r>
              <a:rPr lang="en-US" sz="1800" dirty="0" smtClean="0"/>
              <a:t>. claiming </a:t>
            </a:r>
            <a:r>
              <a:rPr lang="en-US" sz="1800" dirty="0"/>
              <a:t>to describe a surprising new way to generate stem cells from already developed cells. </a:t>
            </a:r>
            <a:endParaRPr lang="en-US" sz="1800" dirty="0" smtClean="0"/>
          </a:p>
          <a:p>
            <a:pPr lvl="1"/>
            <a:r>
              <a:rPr lang="en-US" sz="1600" dirty="0" smtClean="0"/>
              <a:t>The process, stimulus-triggered </a:t>
            </a:r>
            <a:r>
              <a:rPr lang="en-US" sz="1600" dirty="0"/>
              <a:t>activation of pluripotency (STAP</a:t>
            </a:r>
            <a:r>
              <a:rPr lang="en-US" sz="1600" dirty="0" smtClean="0"/>
              <a:t>), proposed that either </a:t>
            </a:r>
            <a:r>
              <a:rPr lang="en-US" sz="1600" dirty="0"/>
              <a:t>with an acidic solution or with physical force, </a:t>
            </a:r>
            <a:r>
              <a:rPr lang="en-US" sz="1600" dirty="0" smtClean="0"/>
              <a:t>mouse cells could turn </a:t>
            </a:r>
            <a:r>
              <a:rPr lang="en-US" sz="1600" dirty="0"/>
              <a:t>back the clock on their development and revert back to an earlier stem-cell </a:t>
            </a:r>
            <a:r>
              <a:rPr lang="en-US" sz="1600" dirty="0" smtClean="0"/>
              <a:t>stage.</a:t>
            </a:r>
          </a:p>
          <a:p>
            <a:r>
              <a:rPr lang="en-US" sz="1800" dirty="0" smtClean="0"/>
              <a:t>After other researchers could not replicate the results, there was a call for 2 papers to be retracted. </a:t>
            </a:r>
          </a:p>
          <a:p>
            <a:pPr lvl="1"/>
            <a:r>
              <a:rPr lang="en-US" sz="1600" dirty="0"/>
              <a:t>D</a:t>
            </a:r>
            <a:r>
              <a:rPr lang="en-US" sz="1600" dirty="0" smtClean="0"/>
              <a:t>iscrepancies </a:t>
            </a:r>
            <a:r>
              <a:rPr lang="en-US" sz="1600" dirty="0"/>
              <a:t>and irregularities in the images of the stem cells published in the </a:t>
            </a:r>
            <a:r>
              <a:rPr lang="en-US" sz="1600" dirty="0" smtClean="0"/>
              <a:t>papers were observed, and the Riken committee </a:t>
            </a:r>
            <a:r>
              <a:rPr lang="en-US" sz="1600" dirty="0"/>
              <a:t>concluded that some of the images were enhanced or falsified to improve the result</a:t>
            </a:r>
            <a:endParaRPr lang="en-US" sz="1600" dirty="0" smtClean="0"/>
          </a:p>
          <a:p>
            <a:r>
              <a:rPr lang="en-US" sz="1800" dirty="0" smtClean="0"/>
              <a:t>Not the first </a:t>
            </a:r>
            <a:r>
              <a:rPr lang="en-US" sz="1800" dirty="0"/>
              <a:t>time that falsified data has plagued the stem-cell field. </a:t>
            </a:r>
            <a:endParaRPr lang="en-US" sz="1800" dirty="0" smtClean="0"/>
          </a:p>
          <a:p>
            <a:pPr lvl="1"/>
            <a:r>
              <a:rPr lang="en-US" sz="1600" dirty="0" smtClean="0"/>
              <a:t>In </a:t>
            </a:r>
            <a:r>
              <a:rPr lang="en-US" sz="1600" dirty="0"/>
              <a:t>2006, South Korean veterinary scientist Hwang Woo-</a:t>
            </a:r>
            <a:r>
              <a:rPr lang="en-US" sz="1600" dirty="0" err="1"/>
              <a:t>suk</a:t>
            </a:r>
            <a:r>
              <a:rPr lang="en-US" sz="1600" dirty="0"/>
              <a:t> claimed to have successfully used the cloning technique on human cells to generate patient-specific stem cells, but it later emerged that the stem cells came from already existing embryos</a:t>
            </a:r>
            <a:r>
              <a:rPr lang="en-US" sz="1600" dirty="0" smtClean="0"/>
              <a:t>.</a:t>
            </a:r>
          </a:p>
        </p:txBody>
      </p:sp>
    </p:spTree>
    <p:extLst>
      <p:ext uri="{BB962C8B-B14F-4D97-AF65-F5344CB8AC3E}">
        <p14:creationId xmlns:p14="http://schemas.microsoft.com/office/powerpoint/2010/main" val="3404502121"/>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a:t>Any ethical </a:t>
            </a:r>
            <a:r>
              <a:rPr lang="en-US" dirty="0" smtClean="0"/>
              <a:t>dilemmas </a:t>
            </a:r>
            <a:r>
              <a:rPr lang="en-US" dirty="0"/>
              <a:t>you (or someone you know – wink wink) are currently facing or have faced in the past?</a:t>
            </a:r>
          </a:p>
          <a:p>
            <a:endParaRPr lang="en-US" dirty="0"/>
          </a:p>
        </p:txBody>
      </p:sp>
    </p:spTree>
    <p:extLst>
      <p:ext uri="{BB962C8B-B14F-4D97-AF65-F5344CB8AC3E}">
        <p14:creationId xmlns:p14="http://schemas.microsoft.com/office/powerpoint/2010/main" val="4202045606"/>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Perspectives in Bioethics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6271430"/>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in Bioethics</a:t>
            </a:r>
            <a:endParaRPr lang="en-US" dirty="0"/>
          </a:p>
        </p:txBody>
      </p:sp>
      <p:sp>
        <p:nvSpPr>
          <p:cNvPr id="3" name="Content Placeholder 2"/>
          <p:cNvSpPr>
            <a:spLocks noGrp="1"/>
          </p:cNvSpPr>
          <p:nvPr>
            <p:ph idx="1"/>
          </p:nvPr>
        </p:nvSpPr>
        <p:spPr>
          <a:xfrm>
            <a:off x="685800" y="1447800"/>
            <a:ext cx="7772400" cy="4572000"/>
          </a:xfrm>
        </p:spPr>
        <p:txBody>
          <a:bodyPr>
            <a:normAutofit/>
          </a:bodyPr>
          <a:lstStyle/>
          <a:p>
            <a:r>
              <a:rPr lang="en-US" sz="2000" dirty="0"/>
              <a:t>Historical </a:t>
            </a:r>
            <a:r>
              <a:rPr lang="en-US" sz="2000" dirty="0" smtClean="0"/>
              <a:t>Context: Protection of human </a:t>
            </a:r>
            <a:r>
              <a:rPr lang="en-US" sz="2000" dirty="0"/>
              <a:t>subjects </a:t>
            </a:r>
            <a:endParaRPr lang="en-US" sz="2000" dirty="0" smtClean="0"/>
          </a:p>
          <a:p>
            <a:r>
              <a:rPr lang="en-US" sz="2000" dirty="0" smtClean="0"/>
              <a:t>Case studies</a:t>
            </a:r>
          </a:p>
          <a:p>
            <a:r>
              <a:rPr lang="en-US" sz="2000" dirty="0" smtClean="0"/>
              <a:t>Ethical Dilemmas in the Digital Age: New technologies posing new challenges</a:t>
            </a:r>
          </a:p>
          <a:p>
            <a:pPr lvl="1"/>
            <a:endParaRPr lang="en-US" sz="1800" dirty="0" smtClean="0"/>
          </a:p>
        </p:txBody>
      </p:sp>
    </p:spTree>
    <p:extLst>
      <p:ext uri="{BB962C8B-B14F-4D97-AF65-F5344CB8AC3E}">
        <p14:creationId xmlns:p14="http://schemas.microsoft.com/office/powerpoint/2010/main" val="105664392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ethics?</a:t>
            </a:r>
            <a:endParaRPr lang="en-US" dirty="0"/>
          </a:p>
        </p:txBody>
      </p:sp>
      <p:sp>
        <p:nvSpPr>
          <p:cNvPr id="3" name="Content Placeholder 2"/>
          <p:cNvSpPr>
            <a:spLocks noGrp="1"/>
          </p:cNvSpPr>
          <p:nvPr>
            <p:ph idx="1"/>
          </p:nvPr>
        </p:nvSpPr>
        <p:spPr/>
        <p:txBody>
          <a:bodyPr/>
          <a:lstStyle/>
          <a:p>
            <a:r>
              <a:rPr lang="en-US" kern="1200" dirty="0" smtClean="0">
                <a:solidFill>
                  <a:schemeClr val="tx1"/>
                </a:solidFill>
              </a:rPr>
              <a:t>A </a:t>
            </a:r>
            <a:r>
              <a:rPr lang="en-US" kern="1200" dirty="0">
                <a:solidFill>
                  <a:schemeClr val="tx1"/>
                </a:solidFill>
              </a:rPr>
              <a:t>set of moral principles that govern a person's or group's </a:t>
            </a:r>
            <a:r>
              <a:rPr lang="en-US" kern="1200" dirty="0" smtClean="0">
                <a:solidFill>
                  <a:schemeClr val="tx1"/>
                </a:solidFill>
              </a:rPr>
              <a:t>behavior</a:t>
            </a:r>
            <a:endParaRPr lang="en-US" dirty="0"/>
          </a:p>
          <a:p>
            <a:r>
              <a:rPr lang="en-US" dirty="0" smtClean="0"/>
              <a:t>Ethics </a:t>
            </a:r>
            <a:r>
              <a:rPr lang="en-US" dirty="0"/>
              <a:t>is the systematic study of moral </a:t>
            </a:r>
            <a:r>
              <a:rPr lang="en-US" dirty="0" smtClean="0"/>
              <a:t>choices</a:t>
            </a:r>
          </a:p>
          <a:p>
            <a:r>
              <a:rPr lang="en-US" dirty="0"/>
              <a:t>It is a shared, reflective examination of ethical issues </a:t>
            </a:r>
          </a:p>
          <a:p>
            <a:endParaRPr lang="en-US" dirty="0"/>
          </a:p>
        </p:txBody>
      </p:sp>
    </p:spTree>
    <p:extLst>
      <p:ext uri="{BB962C8B-B14F-4D97-AF65-F5344CB8AC3E}">
        <p14:creationId xmlns:p14="http://schemas.microsoft.com/office/powerpoint/2010/main" val="3065558126"/>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Bioethics?</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smtClean="0"/>
              <a:t>The study </a:t>
            </a:r>
            <a:r>
              <a:rPr lang="en-US" sz="2000" dirty="0"/>
              <a:t>of </a:t>
            </a:r>
            <a:r>
              <a:rPr lang="en-US" sz="2000" dirty="0" smtClean="0"/>
              <a:t>ethics or ethical implications of biological </a:t>
            </a:r>
            <a:r>
              <a:rPr lang="en-US" sz="2000" dirty="0"/>
              <a:t>research and </a:t>
            </a:r>
            <a:r>
              <a:rPr lang="en-US" sz="2000" dirty="0" smtClean="0"/>
              <a:t>its applications, </a:t>
            </a:r>
            <a:r>
              <a:rPr lang="en-US" sz="2000" dirty="0"/>
              <a:t>especially in </a:t>
            </a:r>
            <a:r>
              <a:rPr lang="en-US" sz="2000" dirty="0" smtClean="0"/>
              <a:t>medicine. It is </a:t>
            </a:r>
            <a:r>
              <a:rPr lang="en-US" sz="2000" dirty="0"/>
              <a:t>a shared, reflective examination of ethical issues in </a:t>
            </a:r>
            <a:r>
              <a:rPr lang="en-US" sz="2000" dirty="0" smtClean="0"/>
              <a:t>healthcare</a:t>
            </a:r>
            <a:r>
              <a:rPr lang="en-US" sz="2000" dirty="0"/>
              <a:t>, health science, and health </a:t>
            </a:r>
            <a:r>
              <a:rPr lang="en-US" sz="2000" dirty="0" smtClean="0"/>
              <a:t>policy.</a:t>
            </a:r>
          </a:p>
          <a:p>
            <a:r>
              <a:rPr lang="en-US" sz="2000" dirty="0" smtClean="0"/>
              <a:t>For example, ethical </a:t>
            </a:r>
            <a:r>
              <a:rPr lang="en-US" sz="2000" dirty="0"/>
              <a:t>d</a:t>
            </a:r>
            <a:r>
              <a:rPr lang="en-US" sz="2000" dirty="0" smtClean="0"/>
              <a:t>ebate often ensues with technological advances</a:t>
            </a:r>
          </a:p>
          <a:p>
            <a:r>
              <a:rPr lang="en-US" sz="2000" dirty="0" smtClean="0"/>
              <a:t>Ethical </a:t>
            </a:r>
            <a:r>
              <a:rPr lang="en-US" sz="2000" dirty="0"/>
              <a:t>decision-making requires respect </a:t>
            </a:r>
            <a:r>
              <a:rPr lang="en-US" sz="2000" dirty="0" smtClean="0"/>
              <a:t>for individual </a:t>
            </a:r>
            <a:r>
              <a:rPr lang="en-US" sz="2000" dirty="0"/>
              <a:t>rights, neutrality, and concern for the consequences of intended </a:t>
            </a:r>
            <a:r>
              <a:rPr lang="en-US" sz="2000" dirty="0" smtClean="0"/>
              <a:t>actions</a:t>
            </a:r>
          </a:p>
          <a:p>
            <a:r>
              <a:rPr lang="en-US" sz="2000" dirty="0"/>
              <a:t>The moral basis for choices in biomedical research relies on the </a:t>
            </a:r>
            <a:r>
              <a:rPr lang="en-US" sz="2000" b="1" dirty="0"/>
              <a:t>four guiding principles of </a:t>
            </a:r>
            <a:r>
              <a:rPr lang="en-US" sz="2000" b="1" dirty="0" smtClean="0"/>
              <a:t>bioethics: </a:t>
            </a:r>
          </a:p>
          <a:p>
            <a:pPr lvl="1"/>
            <a:r>
              <a:rPr lang="en-US" sz="1800" dirty="0" smtClean="0"/>
              <a:t>Autonomy</a:t>
            </a:r>
          </a:p>
          <a:p>
            <a:pPr lvl="1"/>
            <a:r>
              <a:rPr lang="en-US" sz="1800" dirty="0" smtClean="0"/>
              <a:t>Justice</a:t>
            </a:r>
            <a:endParaRPr lang="en-US" sz="1800" dirty="0"/>
          </a:p>
          <a:p>
            <a:pPr lvl="1"/>
            <a:r>
              <a:rPr lang="en-US" sz="1800" dirty="0" smtClean="0"/>
              <a:t>Beneficence</a:t>
            </a:r>
          </a:p>
          <a:p>
            <a:pPr lvl="1"/>
            <a:r>
              <a:rPr lang="en-US" sz="1800" dirty="0" err="1" smtClean="0"/>
              <a:t>Nonmaleficence</a:t>
            </a:r>
            <a:endParaRPr lang="en-US" sz="1800" dirty="0" smtClean="0"/>
          </a:p>
        </p:txBody>
      </p:sp>
    </p:spTree>
    <p:extLst>
      <p:ext uri="{BB962C8B-B14F-4D97-AF65-F5344CB8AC3E}">
        <p14:creationId xmlns:p14="http://schemas.microsoft.com/office/powerpoint/2010/main" val="2277114875"/>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Laws to Protect Human Subjects: The </a:t>
            </a:r>
            <a:r>
              <a:rPr lang="en-US" sz="3200" dirty="0"/>
              <a:t>Nuremberg </a:t>
            </a:r>
            <a:r>
              <a:rPr lang="en-US" sz="3200" dirty="0" smtClean="0"/>
              <a:t>Code</a:t>
            </a:r>
            <a:endParaRPr lang="en-US" sz="3200" dirty="0"/>
          </a:p>
        </p:txBody>
      </p:sp>
      <p:sp>
        <p:nvSpPr>
          <p:cNvPr id="3" name="Content Placeholder 2"/>
          <p:cNvSpPr>
            <a:spLocks noGrp="1"/>
          </p:cNvSpPr>
          <p:nvPr>
            <p:ph idx="1"/>
          </p:nvPr>
        </p:nvSpPr>
        <p:spPr/>
        <p:txBody>
          <a:bodyPr>
            <a:normAutofit/>
          </a:bodyPr>
          <a:lstStyle/>
          <a:p>
            <a:pPr marL="0" indent="0">
              <a:buNone/>
            </a:pPr>
            <a:r>
              <a:rPr lang="en-US" sz="2000" b="1" dirty="0">
                <a:solidFill>
                  <a:srgbClr val="FFFFFF"/>
                </a:solidFill>
              </a:rPr>
              <a:t>A Turning Point in </a:t>
            </a:r>
            <a:r>
              <a:rPr lang="en-US" sz="2000" b="1" dirty="0" smtClean="0">
                <a:solidFill>
                  <a:srgbClr val="FFFFFF"/>
                </a:solidFill>
              </a:rPr>
              <a:t>Bioethics</a:t>
            </a:r>
            <a:endParaRPr lang="en-US" sz="2000" b="1" dirty="0">
              <a:solidFill>
                <a:srgbClr val="FFFFFF"/>
              </a:solidFill>
            </a:endParaRPr>
          </a:p>
          <a:p>
            <a:r>
              <a:rPr lang="en-US" sz="1800" dirty="0" smtClean="0">
                <a:solidFill>
                  <a:srgbClr val="FFFFFF"/>
                </a:solidFill>
              </a:rPr>
              <a:t>1947 – Nuremberg Code established as part of the </a:t>
            </a:r>
            <a:r>
              <a:rPr lang="en-US" sz="1800" dirty="0">
                <a:solidFill>
                  <a:srgbClr val="FFFFFF"/>
                </a:solidFill>
              </a:rPr>
              <a:t>Nuremberg trials </a:t>
            </a:r>
            <a:r>
              <a:rPr lang="en-US" sz="1800" dirty="0" smtClean="0">
                <a:solidFill>
                  <a:srgbClr val="FFFFFF"/>
                </a:solidFill>
              </a:rPr>
              <a:t>after </a:t>
            </a:r>
            <a:r>
              <a:rPr lang="en-US" sz="1800" dirty="0">
                <a:solidFill>
                  <a:srgbClr val="FFFFFF"/>
                </a:solidFill>
              </a:rPr>
              <a:t>World War II, specifically related to the violation of rights of human subjects as part of medical experiments during Nazi </a:t>
            </a:r>
            <a:r>
              <a:rPr lang="en-US" sz="1800" dirty="0" smtClean="0">
                <a:solidFill>
                  <a:srgbClr val="FFFFFF"/>
                </a:solidFill>
              </a:rPr>
              <a:t>Germany</a:t>
            </a:r>
          </a:p>
          <a:p>
            <a:r>
              <a:rPr lang="en-US" sz="1800" dirty="0" smtClean="0">
                <a:solidFill>
                  <a:srgbClr val="FFFF00"/>
                </a:solidFill>
              </a:rPr>
              <a:t>First document to specify ethical principles </a:t>
            </a:r>
            <a:r>
              <a:rPr lang="en-US" sz="1800" dirty="0" smtClean="0">
                <a:solidFill>
                  <a:srgbClr val="FFFFFF"/>
                </a:solidFill>
              </a:rPr>
              <a:t>that should guide medical staff engaged in human research</a:t>
            </a:r>
          </a:p>
          <a:p>
            <a:r>
              <a:rPr lang="en-US" sz="1800" dirty="0" smtClean="0">
                <a:solidFill>
                  <a:srgbClr val="FFFFFF"/>
                </a:solidFill>
              </a:rPr>
              <a:t>Set the standard for the protection of human </a:t>
            </a:r>
            <a:r>
              <a:rPr lang="en-US" sz="1800" dirty="0">
                <a:solidFill>
                  <a:srgbClr val="FFFFFF"/>
                </a:solidFill>
              </a:rPr>
              <a:t>s</a:t>
            </a:r>
            <a:r>
              <a:rPr lang="en-US" sz="1800" dirty="0" smtClean="0">
                <a:solidFill>
                  <a:srgbClr val="FFFFFF"/>
                </a:solidFill>
              </a:rPr>
              <a:t>ubjects in medical research</a:t>
            </a:r>
          </a:p>
          <a:p>
            <a:r>
              <a:rPr lang="en-US" sz="1800" dirty="0">
                <a:solidFill>
                  <a:srgbClr val="FFFFFF"/>
                </a:solidFill>
              </a:rPr>
              <a:t>D</a:t>
            </a:r>
            <a:r>
              <a:rPr lang="en-US" sz="1800" dirty="0" smtClean="0">
                <a:solidFill>
                  <a:srgbClr val="FFFFFF"/>
                </a:solidFill>
              </a:rPr>
              <a:t>id </a:t>
            </a:r>
            <a:r>
              <a:rPr lang="en-US" sz="1800" dirty="0">
                <a:solidFill>
                  <a:srgbClr val="FFFFFF"/>
                </a:solidFill>
              </a:rPr>
              <a:t>not have the strength of law, it was created post hoc, and it applied to only non-therapeutic human subjects </a:t>
            </a:r>
            <a:r>
              <a:rPr lang="en-US" sz="1800" dirty="0" smtClean="0">
                <a:solidFill>
                  <a:srgbClr val="FFFFFF"/>
                </a:solidFill>
              </a:rPr>
              <a:t>research</a:t>
            </a:r>
          </a:p>
        </p:txBody>
      </p:sp>
      <p:pic>
        <p:nvPicPr>
          <p:cNvPr id="16386" name="Picture 2" descr="C:\Program Files (x86)\Microsoft Office\MEDIA\CAGCAT10\j0300840.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52716" y="762000"/>
            <a:ext cx="1815084" cy="152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13822"/>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Declaration of Helsinki (1964)</a:t>
            </a:r>
            <a:endParaRPr lang="en-US" sz="3200" dirty="0"/>
          </a:p>
        </p:txBody>
      </p:sp>
      <p:sp>
        <p:nvSpPr>
          <p:cNvPr id="3" name="Content Placeholder 2"/>
          <p:cNvSpPr>
            <a:spLocks noGrp="1"/>
          </p:cNvSpPr>
          <p:nvPr>
            <p:ph idx="1"/>
          </p:nvPr>
        </p:nvSpPr>
        <p:spPr>
          <a:xfrm>
            <a:off x="685800" y="1295400"/>
            <a:ext cx="7848600" cy="5029200"/>
          </a:xfrm>
        </p:spPr>
        <p:txBody>
          <a:bodyPr>
            <a:normAutofit fontScale="92500" lnSpcReduction="20000"/>
          </a:bodyPr>
          <a:lstStyle/>
          <a:p>
            <a:r>
              <a:rPr lang="en-US" sz="1800" dirty="0" smtClean="0"/>
              <a:t>Ethical </a:t>
            </a:r>
            <a:r>
              <a:rPr lang="en-US" sz="1800" dirty="0"/>
              <a:t>principles </a:t>
            </a:r>
            <a:r>
              <a:rPr lang="en-US" sz="1800" dirty="0" smtClean="0"/>
              <a:t>re: human </a:t>
            </a:r>
            <a:r>
              <a:rPr lang="en-US" sz="1800" dirty="0"/>
              <a:t>experimentation developed for the medical community by the World Medical Association (WMA).</a:t>
            </a:r>
          </a:p>
          <a:p>
            <a:pPr lvl="1"/>
            <a:r>
              <a:rPr lang="en-US" sz="1600" dirty="0"/>
              <a:t>The Declaration more specifically addressed clinical </a:t>
            </a:r>
            <a:r>
              <a:rPr lang="en-US" sz="1600" dirty="0" smtClean="0"/>
              <a:t>research, and set the </a:t>
            </a:r>
            <a:r>
              <a:rPr lang="en-US" sz="1600" dirty="0"/>
              <a:t>stage for the implementation of the </a:t>
            </a:r>
            <a:r>
              <a:rPr lang="en-US" sz="1600" dirty="0">
                <a:solidFill>
                  <a:srgbClr val="FFFF00"/>
                </a:solidFill>
              </a:rPr>
              <a:t>Institutional Review Board (IRB) </a:t>
            </a:r>
            <a:r>
              <a:rPr lang="en-US" sz="1600" dirty="0" smtClean="0"/>
              <a:t>process</a:t>
            </a:r>
          </a:p>
          <a:p>
            <a:pPr lvl="1"/>
            <a:r>
              <a:rPr lang="en-US" sz="1600" i="1" dirty="0" smtClean="0">
                <a:solidFill>
                  <a:schemeClr val="bg1"/>
                </a:solidFill>
              </a:rPr>
              <a:t>“Biomedical </a:t>
            </a:r>
            <a:r>
              <a:rPr lang="en-US" sz="1600" i="1" dirty="0">
                <a:solidFill>
                  <a:schemeClr val="bg1"/>
                </a:solidFill>
              </a:rPr>
              <a:t>research cannot </a:t>
            </a:r>
            <a:r>
              <a:rPr lang="en-US" sz="1600" i="1" dirty="0" smtClean="0">
                <a:solidFill>
                  <a:schemeClr val="bg1"/>
                </a:solidFill>
              </a:rPr>
              <a:t>be legitimately </a:t>
            </a:r>
            <a:r>
              <a:rPr lang="en-US" sz="1600" i="1" dirty="0">
                <a:solidFill>
                  <a:schemeClr val="bg1"/>
                </a:solidFill>
              </a:rPr>
              <a:t>carried out unless the importance and objective is in proportion to the inherent risk to the subject</a:t>
            </a:r>
            <a:r>
              <a:rPr lang="en-US" sz="1600" i="1" dirty="0" smtClean="0">
                <a:solidFill>
                  <a:schemeClr val="bg1"/>
                </a:solidFill>
              </a:rPr>
              <a:t>.”</a:t>
            </a:r>
          </a:p>
          <a:p>
            <a:pPr marL="285750" lvl="1">
              <a:spcBef>
                <a:spcPct val="100000"/>
              </a:spcBef>
              <a:buFontTx/>
              <a:buChar char="•"/>
            </a:pPr>
            <a:r>
              <a:rPr lang="en-US" sz="1800" dirty="0" smtClean="0"/>
              <a:t>Regarded </a:t>
            </a:r>
            <a:r>
              <a:rPr lang="en-US" sz="1800" dirty="0"/>
              <a:t>as the cornerstone document of human research </a:t>
            </a:r>
            <a:r>
              <a:rPr lang="en-US" sz="1800" dirty="0" smtClean="0"/>
              <a:t>ethics, and continually revised (6th </a:t>
            </a:r>
            <a:r>
              <a:rPr lang="en-US" sz="1800" dirty="0"/>
              <a:t>revision </a:t>
            </a:r>
            <a:r>
              <a:rPr lang="en-US" sz="1800" dirty="0" smtClean="0"/>
              <a:t>2007-2008)</a:t>
            </a:r>
          </a:p>
          <a:p>
            <a:pPr marL="285750" lvl="1">
              <a:spcBef>
                <a:spcPct val="100000"/>
              </a:spcBef>
              <a:buFontTx/>
              <a:buChar char="•"/>
            </a:pPr>
            <a:r>
              <a:rPr lang="en-US" sz="1800" dirty="0" smtClean="0"/>
              <a:t>FDA </a:t>
            </a:r>
            <a:r>
              <a:rPr lang="en-US" sz="1800" dirty="0"/>
              <a:t>issued a final decision </a:t>
            </a:r>
            <a:r>
              <a:rPr lang="en-US" sz="1800" dirty="0" smtClean="0"/>
              <a:t>to </a:t>
            </a:r>
            <a:r>
              <a:rPr lang="en-US" sz="1800" dirty="0"/>
              <a:t>replace the Declaration of Helsinki with </a:t>
            </a:r>
            <a:r>
              <a:rPr lang="en-US" sz="1800" dirty="0">
                <a:solidFill>
                  <a:srgbClr val="FFFF00"/>
                </a:solidFill>
              </a:rPr>
              <a:t>Good Clinical Practice (GCP) </a:t>
            </a:r>
            <a:r>
              <a:rPr lang="en-US" sz="1800" dirty="0"/>
              <a:t>effective October </a:t>
            </a:r>
            <a:r>
              <a:rPr lang="en-US" sz="1800" dirty="0" smtClean="0"/>
              <a:t>2008</a:t>
            </a:r>
          </a:p>
          <a:p>
            <a:pPr marL="685800" lvl="2" indent="-285750">
              <a:spcBef>
                <a:spcPct val="100000"/>
              </a:spcBef>
              <a:buFont typeface="Tahoma" panose="020B0604030504040204" pitchFamily="34" charset="0"/>
              <a:buChar char="−"/>
            </a:pPr>
            <a:r>
              <a:rPr lang="en-US" sz="1600" dirty="0"/>
              <a:t>GCP is an international quality standard that is provided by </a:t>
            </a:r>
            <a:r>
              <a:rPr lang="en-US" sz="1600" dirty="0">
                <a:solidFill>
                  <a:schemeClr val="accent2"/>
                </a:solidFill>
              </a:rPr>
              <a:t>International Conference on </a:t>
            </a:r>
            <a:r>
              <a:rPr lang="en-US" sz="1600" dirty="0" err="1">
                <a:solidFill>
                  <a:schemeClr val="accent2"/>
                </a:solidFill>
              </a:rPr>
              <a:t>Harmonisation</a:t>
            </a:r>
            <a:r>
              <a:rPr lang="en-US" sz="1600" dirty="0">
                <a:solidFill>
                  <a:schemeClr val="accent2"/>
                </a:solidFill>
              </a:rPr>
              <a:t> (ICH), </a:t>
            </a:r>
            <a:r>
              <a:rPr lang="en-US" sz="1600" dirty="0"/>
              <a:t>an international body that defines standards, which governments can transpose into regulations for clinical trials involving human </a:t>
            </a:r>
            <a:r>
              <a:rPr lang="en-US" sz="1600" dirty="0" smtClean="0"/>
              <a:t>subjects</a:t>
            </a:r>
          </a:p>
          <a:p>
            <a:pPr marL="285750" lvl="1">
              <a:spcBef>
                <a:spcPct val="100000"/>
              </a:spcBef>
              <a:buFontTx/>
              <a:buChar char="•"/>
            </a:pPr>
            <a:r>
              <a:rPr lang="en-US" sz="1800" dirty="0"/>
              <a:t>Each country may also have local regulations; </a:t>
            </a:r>
            <a:r>
              <a:rPr lang="en-US" sz="1800" dirty="0">
                <a:hlinkClick r:id="rId3"/>
              </a:rPr>
              <a:t>Common </a:t>
            </a:r>
            <a:r>
              <a:rPr lang="en-US" sz="1800" dirty="0" smtClean="0">
                <a:hlinkClick r:id="rId3"/>
              </a:rPr>
              <a:t>Rule</a:t>
            </a:r>
            <a:r>
              <a:rPr lang="en-US" sz="1800" dirty="0" smtClean="0"/>
              <a:t>, </a:t>
            </a:r>
            <a:r>
              <a:rPr lang="en-US" sz="1800" dirty="0" smtClean="0">
                <a:hlinkClick r:id="rId4"/>
              </a:rPr>
              <a:t>Tri-Council </a:t>
            </a:r>
            <a:r>
              <a:rPr lang="en-US" sz="1800" dirty="0">
                <a:hlinkClick r:id="rId4"/>
              </a:rPr>
              <a:t>Policy Statement</a:t>
            </a:r>
            <a:r>
              <a:rPr lang="en-US" sz="1800" dirty="0"/>
              <a:t> in Canada, </a:t>
            </a:r>
            <a:r>
              <a:rPr lang="en-US" sz="1800" dirty="0">
                <a:hlinkClick r:id="rId5"/>
              </a:rPr>
              <a:t>CIOMS</a:t>
            </a:r>
            <a:r>
              <a:rPr lang="en-US" sz="1800" dirty="0"/>
              <a:t>, </a:t>
            </a:r>
            <a:r>
              <a:rPr lang="en-US" sz="1800" dirty="0">
                <a:hlinkClick r:id="rId6"/>
              </a:rPr>
              <a:t>Nuffield Council</a:t>
            </a:r>
            <a:r>
              <a:rPr lang="en-US" sz="1800" dirty="0"/>
              <a:t> (UK) and </a:t>
            </a:r>
            <a:r>
              <a:rPr lang="en-US" sz="1800" dirty="0">
                <a:hlinkClick r:id="rId7"/>
              </a:rPr>
              <a:t>UNESCO</a:t>
            </a:r>
            <a:endParaRPr lang="en-US" sz="1800" dirty="0"/>
          </a:p>
          <a:p>
            <a:pPr lvl="1"/>
            <a:r>
              <a:rPr lang="en-US" sz="1600" dirty="0" smtClean="0"/>
              <a:t>There </a:t>
            </a:r>
            <a:r>
              <a:rPr lang="en-US" sz="1600" dirty="0"/>
              <a:t>are a number of available tools which compare </a:t>
            </a:r>
            <a:r>
              <a:rPr lang="en-US" sz="1600" dirty="0" smtClean="0"/>
              <a:t>these--e.g</a:t>
            </a:r>
            <a:r>
              <a:rPr lang="en-US" sz="1600" dirty="0"/>
              <a:t>., </a:t>
            </a:r>
            <a:r>
              <a:rPr lang="en-US" sz="1600" dirty="0">
                <a:hlinkClick r:id="rId8"/>
              </a:rPr>
              <a:t>"Comparison of Common Rule with the Declaration of Helsinki and Good Clinical Practice"</a:t>
            </a:r>
            <a:r>
              <a:rPr lang="en-US" sz="1600" dirty="0"/>
              <a:t>. 2012.</a:t>
            </a:r>
          </a:p>
          <a:p>
            <a:pPr marL="685800" lvl="2" indent="-285750">
              <a:spcBef>
                <a:spcPct val="100000"/>
              </a:spcBef>
              <a:buFont typeface="Tahoma" panose="020B0604030504040204" pitchFamily="34" charset="0"/>
              <a:buChar char="−"/>
            </a:pPr>
            <a:endParaRPr lang="en-US" sz="1800" dirty="0"/>
          </a:p>
          <a:p>
            <a:pPr marL="285750" lvl="1">
              <a:spcBef>
                <a:spcPct val="100000"/>
              </a:spcBef>
              <a:buFontTx/>
              <a:buChar char="•"/>
            </a:pPr>
            <a:endParaRPr lang="en-US" sz="1800" dirty="0" smtClean="0"/>
          </a:p>
        </p:txBody>
      </p:sp>
    </p:spTree>
    <p:extLst>
      <p:ext uri="{BB962C8B-B14F-4D97-AF65-F5344CB8AC3E}">
        <p14:creationId xmlns:p14="http://schemas.microsoft.com/office/powerpoint/2010/main" val="1281820043"/>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Lacks: Mother of Modern Medicine</a:t>
            </a:r>
            <a:endParaRPr lang="en-US" dirty="0"/>
          </a:p>
        </p:txBody>
      </p:sp>
      <p:pic>
        <p:nvPicPr>
          <p:cNvPr id="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660" y="1662526"/>
            <a:ext cx="27432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sz="half" idx="4294967295"/>
          </p:nvPr>
        </p:nvSpPr>
        <p:spPr>
          <a:xfrm>
            <a:off x="368060" y="5476336"/>
            <a:ext cx="3200400" cy="685800"/>
          </a:xfrm>
          <a:prstGeom prst="rect">
            <a:avLst/>
          </a:prstGeom>
        </p:spPr>
        <p:txBody>
          <a:bodyPr/>
          <a:lstStyle/>
          <a:p>
            <a:pPr marL="0" indent="0" algn="ctr">
              <a:buNone/>
              <a:defRPr/>
            </a:pPr>
            <a:r>
              <a:rPr lang="en-US" sz="1800" dirty="0" smtClean="0">
                <a:ea typeface="ＭＳ Ｐゴシック" pitchFamily="30" charset="-128"/>
              </a:rPr>
              <a:t>Henrietta </a:t>
            </a:r>
            <a:r>
              <a:rPr lang="en-US" sz="1800" dirty="0">
                <a:ea typeface="ＭＳ Ｐゴシック" pitchFamily="30" charset="-128"/>
              </a:rPr>
              <a:t>Lacks 1920-1951</a:t>
            </a:r>
          </a:p>
          <a:p>
            <a:pPr>
              <a:buFont typeface="Wingdings" pitchFamily="30" charset="2"/>
              <a:buChar char="l"/>
              <a:defRPr/>
            </a:pPr>
            <a:endParaRPr lang="en-US" dirty="0"/>
          </a:p>
          <a:p>
            <a:pPr>
              <a:buFont typeface="Wingdings" pitchFamily="30" charset="2"/>
              <a:buChar char="l"/>
              <a:defRPr/>
            </a:pPr>
            <a:endParaRPr lang="en-US" dirty="0" smtClean="0"/>
          </a:p>
          <a:p>
            <a:pPr marL="0" indent="0">
              <a:buFont typeface="Wingdings" pitchFamily="30" charset="2"/>
              <a:buNone/>
              <a:defRPr/>
            </a:pPr>
            <a:r>
              <a:rPr lang="en-US" dirty="0" smtClean="0">
                <a:ea typeface="ＭＳ Ｐゴシック" pitchFamily="30" charset="-128"/>
              </a:rPr>
              <a:t>   </a:t>
            </a:r>
            <a:endParaRPr lang="en-US" dirty="0"/>
          </a:p>
        </p:txBody>
      </p:sp>
      <p:sp>
        <p:nvSpPr>
          <p:cNvPr id="8" name="Rectangle 7"/>
          <p:cNvSpPr/>
          <p:nvPr/>
        </p:nvSpPr>
        <p:spPr>
          <a:xfrm>
            <a:off x="381000" y="6383631"/>
            <a:ext cx="8610600" cy="276999"/>
          </a:xfrm>
          <a:prstGeom prst="rect">
            <a:avLst/>
          </a:prstGeom>
        </p:spPr>
        <p:txBody>
          <a:bodyPr wrap="square">
            <a:spAutoFit/>
          </a:bodyPr>
          <a:lstStyle/>
          <a:p>
            <a:r>
              <a:rPr lang="en-US" altLang="en-US" sz="1200" dirty="0" smtClean="0">
                <a:ea typeface="ＭＳ Ｐゴシック" pitchFamily="30" charset="-128"/>
              </a:rPr>
              <a:t>Ref: Ruiz J and Bell K. Presentation entitled “Research Ethics and Research Involving Humans”</a:t>
            </a:r>
            <a:endParaRPr lang="en-US" sz="1200" dirty="0"/>
          </a:p>
        </p:txBody>
      </p:sp>
      <p:sp>
        <p:nvSpPr>
          <p:cNvPr id="9" name="Content Placeholder 7"/>
          <p:cNvSpPr>
            <a:spLocks noGrp="1"/>
          </p:cNvSpPr>
          <p:nvPr>
            <p:ph idx="1"/>
          </p:nvPr>
        </p:nvSpPr>
        <p:spPr>
          <a:xfrm>
            <a:off x="3657600" y="1295400"/>
            <a:ext cx="5105400" cy="4876800"/>
          </a:xfrm>
        </p:spPr>
        <p:txBody>
          <a:bodyPr>
            <a:normAutofit fontScale="85000" lnSpcReduction="20000"/>
          </a:bodyPr>
          <a:lstStyle/>
          <a:p>
            <a:r>
              <a:rPr lang="en-US" altLang="en-US" sz="1800" dirty="0" smtClean="0">
                <a:ea typeface="ＭＳ Ｐゴシック" pitchFamily="30" charset="-128"/>
              </a:rPr>
              <a:t>Standard diagnostic test reveals cervical cancer (1951)</a:t>
            </a:r>
          </a:p>
          <a:p>
            <a:r>
              <a:rPr lang="en-US" altLang="en-US" sz="1800" dirty="0" smtClean="0">
                <a:ea typeface="ＭＳ Ｐゴシック" pitchFamily="30" charset="-128"/>
              </a:rPr>
              <a:t>Cancer cells are removed for research purposes </a:t>
            </a:r>
            <a:r>
              <a:rPr lang="en-US" altLang="en-US" sz="1800" b="1" dirty="0" smtClean="0">
                <a:ea typeface="ＭＳ Ｐゴシック" pitchFamily="30" charset="-128"/>
              </a:rPr>
              <a:t>without consent </a:t>
            </a:r>
          </a:p>
          <a:p>
            <a:r>
              <a:rPr lang="en-US" altLang="en-US" sz="1800" dirty="0" smtClean="0">
                <a:ea typeface="ＭＳ Ｐゴシック" pitchFamily="30" charset="-128"/>
              </a:rPr>
              <a:t>George </a:t>
            </a:r>
            <a:r>
              <a:rPr lang="en-US" altLang="en-US" sz="1800" dirty="0" err="1" smtClean="0">
                <a:ea typeface="ＭＳ Ｐゴシック" pitchFamily="30" charset="-128"/>
              </a:rPr>
              <a:t>Gey</a:t>
            </a:r>
            <a:r>
              <a:rPr lang="en-US" altLang="en-US" sz="1800" dirty="0" smtClean="0">
                <a:ea typeface="ＭＳ Ｐゴシック" pitchFamily="30" charset="-128"/>
              </a:rPr>
              <a:t> created the first immortal cell line, and they were widely shared</a:t>
            </a:r>
          </a:p>
          <a:p>
            <a:r>
              <a:rPr lang="en-US" altLang="en-US" sz="1800" dirty="0" smtClean="0">
                <a:ea typeface="ＭＳ Ｐゴシック" pitchFamily="30" charset="-128"/>
              </a:rPr>
              <a:t>Creation of the cell line generated an increase in medical and biological research, including a vaccine for polio, cancer research, AIDS research, among others</a:t>
            </a:r>
          </a:p>
          <a:p>
            <a:r>
              <a:rPr lang="en-US" altLang="en-US" sz="1800" dirty="0" smtClean="0">
                <a:ea typeface="ＭＳ Ｐゴシック" pitchFamily="30" charset="-128"/>
              </a:rPr>
              <a:t>The identity of Henrietta Lacks remained confidential until the 1970s  </a:t>
            </a:r>
          </a:p>
          <a:p>
            <a:r>
              <a:rPr lang="en-US" altLang="en-US" sz="1800" dirty="0" smtClean="0">
                <a:ea typeface="ＭＳ Ｐゴシック" pitchFamily="30" charset="-128"/>
              </a:rPr>
              <a:t>After her identity was known, the family found out for the first time that Henrietta Lack’s cells were still “alive.”</a:t>
            </a:r>
          </a:p>
          <a:p>
            <a:r>
              <a:rPr lang="en-US" altLang="en-US" sz="1800" dirty="0" smtClean="0">
                <a:ea typeface="ＭＳ Ｐゴシック" pitchFamily="30" charset="-128"/>
              </a:rPr>
              <a:t>The family was approached to give blood for research</a:t>
            </a:r>
          </a:p>
          <a:p>
            <a:r>
              <a:rPr lang="en-US" altLang="en-US" sz="1800" dirty="0" smtClean="0">
                <a:ea typeface="ＭＳ Ｐゴシック" pitchFamily="30" charset="-128"/>
              </a:rPr>
              <a:t>The Lacks family did not have access to health care	</a:t>
            </a:r>
          </a:p>
        </p:txBody>
      </p:sp>
    </p:spTree>
    <p:extLst>
      <p:ext uri="{BB962C8B-B14F-4D97-AF65-F5344CB8AC3E}">
        <p14:creationId xmlns:p14="http://schemas.microsoft.com/office/powerpoint/2010/main" val="28181728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ea typeface="ＭＳ Ｐゴシック" pitchFamily="30" charset="-128"/>
              </a:rPr>
              <a:t>Lacks: Bioethics in Popular Science</a:t>
            </a:r>
          </a:p>
        </p:txBody>
      </p:sp>
      <p:pic>
        <p:nvPicPr>
          <p:cNvPr id="8" name="Picture 2" descr="http://i1.wp.com/ewedit.files.wordpress.com/2016/12/005412000.jpg?crop=0px%2C71px%2C2600px%2C1732px&amp;resize=2000%2C1333&amp;ssl=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6400"/>
            <a:ext cx="6125621" cy="403495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5"/>
          <p:cNvSpPr>
            <a:spLocks noChangeArrowheads="1"/>
          </p:cNvSpPr>
          <p:nvPr/>
        </p:nvSpPr>
        <p:spPr bwMode="auto">
          <a:xfrm>
            <a:off x="370934" y="5802802"/>
            <a:ext cx="8081170" cy="258532"/>
          </a:xfrm>
          <a:prstGeom prst="rect">
            <a:avLst/>
          </a:prstGeom>
          <a:noFill/>
          <a:ln w="9525">
            <a:noFill/>
            <a:miter lim="800000"/>
            <a:headEnd/>
            <a:tailEnd/>
          </a:ln>
          <a:effectLst/>
        </p:spPr>
        <p:txBody>
          <a:bodyPr wrap="square">
            <a:spAutoFit/>
          </a:bodyPr>
          <a:lstStyle/>
          <a:p>
            <a:pPr eaLnBrk="0" fontAlgn="base" hangingPunct="0">
              <a:lnSpc>
                <a:spcPct val="90000"/>
              </a:lnSpc>
              <a:spcBef>
                <a:spcPct val="50000"/>
              </a:spcBef>
              <a:spcAft>
                <a:spcPct val="0"/>
              </a:spcAft>
              <a:buClr>
                <a:srgbClr val="FF0000"/>
              </a:buClr>
            </a:pPr>
            <a:r>
              <a:rPr lang="en-US" sz="1200" i="1" dirty="0">
                <a:solidFill>
                  <a:schemeClr val="bg1"/>
                </a:solidFill>
              </a:rPr>
              <a:t>http://ew.com/tv/2016/12/22/oprah-winfrey-hbo-henrietta-lacks-movie/</a:t>
            </a:r>
            <a:endParaRPr lang="en-US" sz="1200" dirty="0">
              <a:solidFill>
                <a:schemeClr val="bg1"/>
              </a:solidFill>
            </a:endParaRPr>
          </a:p>
        </p:txBody>
      </p:sp>
      <p:pic>
        <p:nvPicPr>
          <p:cNvPr id="28674" name="Picture 2" descr="https://upload.wikimedia.org/wikipedia/en/5/5f/The_Immortal_Life_Henrietta_Lacks_(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300" y="1476748"/>
            <a:ext cx="2857500" cy="434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80800"/>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ea typeface="ＭＳ Ｐゴシック" pitchFamily="30" charset="-128"/>
              </a:rPr>
              <a:t>Case Study: </a:t>
            </a:r>
            <a:r>
              <a:rPr lang="en-US" altLang="en-US" dirty="0" smtClean="0">
                <a:ea typeface="ＭＳ Ｐゴシック" pitchFamily="30" charset="-128"/>
              </a:rPr>
              <a:t>HeLa Discussion Questions</a:t>
            </a:r>
          </a:p>
        </p:txBody>
      </p:sp>
      <p:sp>
        <p:nvSpPr>
          <p:cNvPr id="2" name="Content Placeholder 1"/>
          <p:cNvSpPr>
            <a:spLocks noGrp="1"/>
          </p:cNvSpPr>
          <p:nvPr>
            <p:ph idx="1"/>
          </p:nvPr>
        </p:nvSpPr>
        <p:spPr/>
        <p:txBody>
          <a:bodyPr/>
          <a:lstStyle/>
          <a:p>
            <a:pPr marL="0" indent="0">
              <a:buNone/>
            </a:pPr>
            <a:r>
              <a:rPr lang="en-US" sz="2800" dirty="0" smtClean="0"/>
              <a:t>What </a:t>
            </a:r>
            <a:r>
              <a:rPr lang="en-US" sz="2800" dirty="0"/>
              <a:t>are the ethical issues?</a:t>
            </a:r>
          </a:p>
          <a:p>
            <a:r>
              <a:rPr lang="en-US" dirty="0"/>
              <a:t>Consent</a:t>
            </a:r>
          </a:p>
          <a:p>
            <a:r>
              <a:rPr lang="en-US" dirty="0"/>
              <a:t>Individual benefit versus societal benefit</a:t>
            </a:r>
          </a:p>
          <a:p>
            <a:r>
              <a:rPr lang="en-US" dirty="0"/>
              <a:t>Confidentiality</a:t>
            </a:r>
          </a:p>
          <a:p>
            <a:r>
              <a:rPr lang="en-US" dirty="0"/>
              <a:t>Commercialization</a:t>
            </a:r>
          </a:p>
          <a:p>
            <a:endParaRPr lang="en-US" dirty="0"/>
          </a:p>
        </p:txBody>
      </p:sp>
    </p:spTree>
    <p:extLst>
      <p:ext uri="{BB962C8B-B14F-4D97-AF65-F5344CB8AC3E}">
        <p14:creationId xmlns:p14="http://schemas.microsoft.com/office/powerpoint/2010/main" val="2426346259"/>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3" y="33337"/>
            <a:ext cx="8116887" cy="1109663"/>
          </a:xfrm>
        </p:spPr>
        <p:txBody>
          <a:bodyPr/>
          <a:lstStyle/>
          <a:p>
            <a:r>
              <a:rPr lang="en-US" sz="2800" dirty="0" smtClean="0"/>
              <a:t>Some ethical debates related to patent laws and genetic testing have been reignited</a:t>
            </a:r>
            <a:endParaRPr lang="en-US" sz="2800" i="1" dirty="0" smtClean="0"/>
          </a:p>
        </p:txBody>
      </p:sp>
      <p:pic>
        <p:nvPicPr>
          <p:cNvPr id="352258" name="Picture 2" descr="http://keep-a-breast.org/media/blog/2013/06/13/KAB-gene_social-display.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24200" y="1981200"/>
            <a:ext cx="2286000" cy="2286000"/>
          </a:xfrm>
          <a:prstGeom prst="rect">
            <a:avLst/>
          </a:prstGeom>
          <a:noFill/>
          <a:effectLst/>
        </p:spPr>
      </p:pic>
      <p:sp>
        <p:nvSpPr>
          <p:cNvPr id="3" name="Rectangle 2"/>
          <p:cNvSpPr/>
          <p:nvPr/>
        </p:nvSpPr>
        <p:spPr>
          <a:xfrm>
            <a:off x="2743200" y="4419600"/>
            <a:ext cx="2971800" cy="830997"/>
          </a:xfrm>
          <a:prstGeom prst="rect">
            <a:avLst/>
          </a:prstGeom>
        </p:spPr>
        <p:txBody>
          <a:bodyPr wrap="square">
            <a:spAutoFit/>
          </a:bodyPr>
          <a:lstStyle/>
          <a:p>
            <a:pPr algn="ctr"/>
            <a:r>
              <a:rPr lang="en-US" sz="1200" b="1" dirty="0" smtClean="0">
                <a:solidFill>
                  <a:schemeClr val="bg1"/>
                </a:solidFill>
                <a:ea typeface="Tahoma" pitchFamily="34" charset="0"/>
                <a:cs typeface="Tahoma" pitchFamily="34" charset="0"/>
              </a:rPr>
              <a:t>June 2013: “A </a:t>
            </a:r>
            <a:r>
              <a:rPr lang="en-US" sz="1200" b="1" dirty="0">
                <a:solidFill>
                  <a:schemeClr val="bg1"/>
                </a:solidFill>
                <a:ea typeface="Tahoma" pitchFamily="34" charset="0"/>
                <a:cs typeface="Tahoma" pitchFamily="34" charset="0"/>
              </a:rPr>
              <a:t>naturally occurring DNA segment is a product of nature and not patent eligible merely because it has been </a:t>
            </a:r>
            <a:r>
              <a:rPr lang="en-US" sz="1200" b="1" dirty="0" smtClean="0">
                <a:solidFill>
                  <a:schemeClr val="bg1"/>
                </a:solidFill>
                <a:ea typeface="Tahoma" pitchFamily="34" charset="0"/>
                <a:cs typeface="Tahoma" pitchFamily="34" charset="0"/>
              </a:rPr>
              <a:t>isolated”</a:t>
            </a:r>
            <a:r>
              <a:rPr lang="en-US" sz="1200" dirty="0" smtClean="0">
                <a:solidFill>
                  <a:schemeClr val="bg1"/>
                </a:solidFill>
                <a:ea typeface="Tahoma" pitchFamily="34" charset="0"/>
                <a:cs typeface="Tahoma" pitchFamily="34" charset="0"/>
              </a:rPr>
              <a:t> </a:t>
            </a:r>
            <a:endParaRPr lang="en-US" sz="1200" dirty="0">
              <a:solidFill>
                <a:schemeClr val="bg1"/>
              </a:solidFill>
            </a:endParaRPr>
          </a:p>
        </p:txBody>
      </p:sp>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1200" y="2647265"/>
            <a:ext cx="3048000" cy="155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736770" y="1937656"/>
            <a:ext cx="3124200" cy="646331"/>
          </a:xfrm>
          <a:prstGeom prst="rect">
            <a:avLst/>
          </a:prstGeom>
        </p:spPr>
        <p:txBody>
          <a:bodyPr wrap="square">
            <a:spAutoFit/>
          </a:bodyPr>
          <a:lstStyle/>
          <a:p>
            <a:pPr algn="ctr"/>
            <a:r>
              <a:rPr lang="en-US" sz="1200" b="1" dirty="0" smtClean="0"/>
              <a:t>November 2013: FDA warning </a:t>
            </a:r>
            <a:r>
              <a:rPr lang="en-US" sz="1200" b="1" dirty="0"/>
              <a:t>letter related to accuracy and standards </a:t>
            </a:r>
            <a:r>
              <a:rPr lang="en-US" sz="1200" b="1" dirty="0" smtClean="0"/>
              <a:t>Personal </a:t>
            </a:r>
            <a:r>
              <a:rPr lang="en-US" sz="1200" b="1" dirty="0"/>
              <a:t>Genome Service</a:t>
            </a:r>
          </a:p>
        </p:txBody>
      </p:sp>
      <p:sp>
        <p:nvSpPr>
          <p:cNvPr id="9" name="Rectangle 8"/>
          <p:cNvSpPr/>
          <p:nvPr/>
        </p:nvSpPr>
        <p:spPr>
          <a:xfrm>
            <a:off x="257516" y="1426028"/>
            <a:ext cx="2409484" cy="461665"/>
          </a:xfrm>
          <a:prstGeom prst="rect">
            <a:avLst/>
          </a:prstGeom>
        </p:spPr>
        <p:txBody>
          <a:bodyPr wrap="square">
            <a:spAutoFit/>
          </a:bodyPr>
          <a:lstStyle/>
          <a:p>
            <a:pPr algn="ctr"/>
            <a:r>
              <a:rPr lang="en-US" sz="1200" b="1" dirty="0" smtClean="0"/>
              <a:t>May 2013: Increased referrals to genetics clinics</a:t>
            </a:r>
            <a:endParaRPr lang="en-US" sz="1200" b="1" dirty="0"/>
          </a:p>
        </p:txBody>
      </p:sp>
      <p:pic>
        <p:nvPicPr>
          <p:cNvPr id="11" name="Picture 2" descr="http://img.timeinc.net/time/daily/2013/1305/360_cover_052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7063" y="1981200"/>
            <a:ext cx="1968640" cy="2624854"/>
          </a:xfrm>
          <a:prstGeom prst="rect">
            <a:avLst/>
          </a:prstGeom>
          <a:noFill/>
        </p:spPr>
      </p:pic>
    </p:spTree>
    <p:extLst>
      <p:ext uri="{BB962C8B-B14F-4D97-AF65-F5344CB8AC3E}">
        <p14:creationId xmlns:p14="http://schemas.microsoft.com/office/powerpoint/2010/main" val="1540228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2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371600" y="1676400"/>
            <a:ext cx="5867400" cy="3657600"/>
          </a:xfrm>
          <a:prstGeom prst="rect">
            <a:avLst/>
          </a:prstGeom>
          <a:solidFill>
            <a:schemeClr val="bg2">
              <a:lumMod val="20000"/>
              <a:lumOff val="80000"/>
            </a:schemeClr>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endParaRPr>
          </a:p>
        </p:txBody>
      </p:sp>
      <p:graphicFrame>
        <p:nvGraphicFramePr>
          <p:cNvPr id="33" name="Object 32" hidden="1"/>
          <p:cNvGraphicFramePr>
            <a:graphicFrameLocks noChangeAspect="1"/>
          </p:cNvGraphicFramePr>
          <p:nvPr>
            <p:custDataLst>
              <p:tags r:id="rId2"/>
            </p:custDataLst>
          </p:nvPr>
        </p:nvGraphicFramePr>
        <p:xfrm>
          <a:off x="1144138" y="858451"/>
          <a:ext cx="1133" cy="1190"/>
        </p:xfrm>
        <a:graphic>
          <a:graphicData uri="http://schemas.openxmlformats.org/presentationml/2006/ole">
            <mc:AlternateContent xmlns:mc="http://schemas.openxmlformats.org/markup-compatibility/2006">
              <mc:Choice xmlns:v="urn:schemas-microsoft-com:vml" Requires="v">
                <p:oleObj spid="_x0000_s22712" name="think-cell Slide" r:id="rId19" imgW="360" imgH="360" progId="TCLayout.ActiveDocument.1">
                  <p:embed/>
                </p:oleObj>
              </mc:Choice>
              <mc:Fallback>
                <p:oleObj name="think-cell Slide" r:id="rId19" imgW="360" imgH="360" progId="TCLayout.ActiveDocument.1">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44138" y="858451"/>
                        <a:ext cx="1133"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1" hidden="1"/>
          <p:cNvSpPr/>
          <p:nvPr>
            <p:custDataLst>
              <p:tags r:id="rId3"/>
            </p:custDataLst>
          </p:nvPr>
        </p:nvSpPr>
        <p:spPr bwMode="gray">
          <a:xfrm>
            <a:off x="1143007" y="857250"/>
            <a:ext cx="113375" cy="119063"/>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750" dirty="0">
              <a:solidFill>
                <a:srgbClr val="000000"/>
              </a:solidFill>
              <a:latin typeface="Trebuchet MS"/>
              <a:ea typeface="ＭＳ Ｐゴシック"/>
              <a:cs typeface="Arial"/>
              <a:sym typeface="Trebuchet MS"/>
            </a:endParaRPr>
          </a:p>
        </p:txBody>
      </p:sp>
      <p:cxnSp>
        <p:nvCxnSpPr>
          <p:cNvPr id="284" name="Straight Connector 283"/>
          <p:cNvCxnSpPr/>
          <p:nvPr>
            <p:custDataLst>
              <p:tags r:id="rId4"/>
            </p:custDataLst>
          </p:nvPr>
        </p:nvCxnSpPr>
        <p:spPr bwMode="gray">
          <a:xfrm flipV="1">
            <a:off x="5986463" y="4686300"/>
            <a:ext cx="0" cy="32147"/>
          </a:xfrm>
          <a:prstGeom prst="line">
            <a:avLst/>
          </a:prstGeom>
          <a:solidFill>
            <a:schemeClr val="accent1"/>
          </a:solidFill>
          <a:ln w="9525" cap="flat" cmpd="sng" algn="ctr">
            <a:solidFill>
              <a:srgbClr val="808080"/>
            </a:solidFill>
            <a:prstDash val="solid"/>
            <a:round/>
            <a:headEnd type="none" w="med" len="med"/>
            <a:tailEnd type="none" w="med" len="med"/>
          </a:ln>
          <a:effectLst/>
        </p:spPr>
      </p:cxnSp>
      <p:cxnSp>
        <p:nvCxnSpPr>
          <p:cNvPr id="283" name="Straight Connector 282"/>
          <p:cNvCxnSpPr/>
          <p:nvPr>
            <p:custDataLst>
              <p:tags r:id="rId5"/>
            </p:custDataLst>
          </p:nvPr>
        </p:nvCxnSpPr>
        <p:spPr bwMode="gray">
          <a:xfrm flipV="1">
            <a:off x="5007769" y="4686300"/>
            <a:ext cx="0" cy="32147"/>
          </a:xfrm>
          <a:prstGeom prst="line">
            <a:avLst/>
          </a:prstGeom>
          <a:solidFill>
            <a:schemeClr val="accent1"/>
          </a:solidFill>
          <a:ln w="9525" cap="flat" cmpd="sng" algn="ctr">
            <a:solidFill>
              <a:srgbClr val="808080"/>
            </a:solidFill>
            <a:prstDash val="solid"/>
            <a:round/>
            <a:headEnd type="none" w="med" len="med"/>
            <a:tailEnd type="none" w="med" len="med"/>
          </a:ln>
          <a:effectLst/>
        </p:spPr>
      </p:cxnSp>
      <p:cxnSp>
        <p:nvCxnSpPr>
          <p:cNvPr id="282" name="Straight Connector 281"/>
          <p:cNvCxnSpPr/>
          <p:nvPr>
            <p:custDataLst>
              <p:tags r:id="rId6"/>
            </p:custDataLst>
          </p:nvPr>
        </p:nvCxnSpPr>
        <p:spPr bwMode="gray">
          <a:xfrm flipV="1">
            <a:off x="4029075" y="4686300"/>
            <a:ext cx="0" cy="32147"/>
          </a:xfrm>
          <a:prstGeom prst="line">
            <a:avLst/>
          </a:prstGeom>
          <a:solidFill>
            <a:schemeClr val="accent1"/>
          </a:solidFill>
          <a:ln w="9525" cap="flat" cmpd="sng" algn="ctr">
            <a:solidFill>
              <a:srgbClr val="808080"/>
            </a:solidFill>
            <a:prstDash val="solid"/>
            <a:round/>
            <a:headEnd type="none" w="med" len="med"/>
            <a:tailEnd type="none" w="med" len="med"/>
          </a:ln>
          <a:effectLst/>
        </p:spPr>
      </p:cxnSp>
      <p:cxnSp>
        <p:nvCxnSpPr>
          <p:cNvPr id="281" name="Straight Connector 280"/>
          <p:cNvCxnSpPr/>
          <p:nvPr>
            <p:custDataLst>
              <p:tags r:id="rId7"/>
            </p:custDataLst>
          </p:nvPr>
        </p:nvCxnSpPr>
        <p:spPr bwMode="gray">
          <a:xfrm flipV="1">
            <a:off x="3050381" y="4686300"/>
            <a:ext cx="0" cy="32147"/>
          </a:xfrm>
          <a:prstGeom prst="line">
            <a:avLst/>
          </a:prstGeom>
          <a:solidFill>
            <a:schemeClr val="accent1"/>
          </a:solidFill>
          <a:ln w="9525" cap="flat" cmpd="sng" algn="ctr">
            <a:solidFill>
              <a:srgbClr val="808080"/>
            </a:solidFill>
            <a:prstDash val="solid"/>
            <a:round/>
            <a:headEnd type="none" w="med" len="med"/>
            <a:tailEnd type="none" w="med" len="med"/>
          </a:ln>
          <a:effectLst/>
        </p:spPr>
      </p:cxnSp>
      <p:graphicFrame>
        <p:nvGraphicFramePr>
          <p:cNvPr id="39" name="Object 38"/>
          <p:cNvGraphicFramePr>
            <a:graphicFrameLocks noChangeAspect="1"/>
          </p:cNvGraphicFramePr>
          <p:nvPr>
            <p:custDataLst>
              <p:tags r:id="rId8"/>
            </p:custDataLst>
            <p:extLst>
              <p:ext uri="{D42A27DB-BD31-4B8C-83A1-F6EECF244321}">
                <p14:modId xmlns:p14="http://schemas.microsoft.com/office/powerpoint/2010/main" val="2502713112"/>
              </p:ext>
            </p:extLst>
          </p:nvPr>
        </p:nvGraphicFramePr>
        <p:xfrm>
          <a:off x="1714499" y="2207419"/>
          <a:ext cx="4522032" cy="2671785"/>
        </p:xfrm>
        <a:graphic>
          <a:graphicData uri="http://schemas.openxmlformats.org/presentationml/2006/ole">
            <mc:AlternateContent xmlns:mc="http://schemas.openxmlformats.org/markup-compatibility/2006">
              <mc:Choice xmlns:v="urn:schemas-microsoft-com:vml" Requires="v">
                <p:oleObj spid="_x0000_s22713" name="Chart" r:id="rId21" imgW="6029367" imgH="3562485" progId="MSGraph.Chart.8">
                  <p:embed followColorScheme="full"/>
                </p:oleObj>
              </mc:Choice>
              <mc:Fallback>
                <p:oleObj name="Chart" r:id="rId21" imgW="6029367" imgH="3562485" progId="MSGraph.Chart.8">
                  <p:embed followColorScheme="full"/>
                  <p:pic>
                    <p:nvPicPr>
                      <p:cNvPr id="0" name=""/>
                      <p:cNvPicPr>
                        <a:picLocks noChangeAspect="1" noChangeArrowheads="1"/>
                      </p:cNvPicPr>
                      <p:nvPr/>
                    </p:nvPicPr>
                    <p:blipFill>
                      <a:blip r:embed="rId22"/>
                      <a:srcRect/>
                      <a:stretch>
                        <a:fillRect/>
                      </a:stretch>
                    </p:blipFill>
                    <p:spPr bwMode="auto">
                      <a:xfrm>
                        <a:off x="1714499" y="2207419"/>
                        <a:ext cx="4522032" cy="2671785"/>
                      </a:xfrm>
                      <a:prstGeom prst="rect">
                        <a:avLst/>
                      </a:prstGeom>
                      <a:noFill/>
                      <a:extLst/>
                    </p:spPr>
                  </p:pic>
                </p:oleObj>
              </mc:Fallback>
            </mc:AlternateContent>
          </a:graphicData>
        </a:graphic>
      </p:graphicFrame>
      <p:sp>
        <p:nvSpPr>
          <p:cNvPr id="278" name="Text Placeholder 215"/>
          <p:cNvSpPr>
            <a:spLocks noGrp="1"/>
          </p:cNvSpPr>
          <p:nvPr>
            <p:custDataLst>
              <p:tags r:id="rId9"/>
            </p:custDataLst>
          </p:nvPr>
        </p:nvSpPr>
        <p:spPr bwMode="gray">
          <a:xfrm>
            <a:off x="5881688" y="4774406"/>
            <a:ext cx="209550" cy="114300"/>
          </a:xfrm>
          <a:prstGeom prst="rect">
            <a:avLst/>
          </a:prstGeom>
          <a:noFill/>
          <a:effectLst/>
        </p:spPr>
        <p:txBody>
          <a:bodyPr wrap="none" lIns="0" tIns="0" rIns="0" bIns="0" numCol="1" spcCol="0" anchor="t" anchorCtr="0">
            <a:noAutofit/>
          </a:bodyPr>
          <a:lstStyle>
            <a:lvl1pPr marL="282575" indent="-282575" algn="l" rtl="0" fontAlgn="base">
              <a:spcBef>
                <a:spcPts val="2000"/>
              </a:spcBef>
              <a:spcAft>
                <a:spcPct val="0"/>
              </a:spcAft>
              <a:buFont typeface="Wingdings 2" pitchFamily="18" charset="2"/>
              <a:buNone/>
              <a:defRPr sz="1600" b="1">
                <a:solidFill>
                  <a:srgbClr val="2A6A98"/>
                </a:solidFill>
                <a:latin typeface="Arial" pitchFamily="34" charset="0"/>
                <a:ea typeface="+mn-ea"/>
                <a:cs typeface="Arial" pitchFamily="34" charset="0"/>
              </a:defRPr>
            </a:lvl1pPr>
            <a:lvl2pPr marL="577850" indent="-295275" algn="l" rtl="0" fontAlgn="base">
              <a:spcBef>
                <a:spcPts val="600"/>
              </a:spcBef>
              <a:spcAft>
                <a:spcPct val="0"/>
              </a:spcAft>
              <a:buFont typeface="Wingdings 2" pitchFamily="18" charset="2"/>
              <a:buChar char=""/>
              <a:defRPr sz="1600">
                <a:solidFill>
                  <a:srgbClr val="2A6A98"/>
                </a:solidFill>
                <a:latin typeface="Arial" pitchFamily="34" charset="0"/>
                <a:ea typeface="+mn-ea"/>
                <a:cs typeface="Arial" pitchFamily="34" charset="0"/>
              </a:defRPr>
            </a:lvl2pPr>
            <a:lvl3pPr marL="860425" indent="-282575" algn="l" rtl="0" fontAlgn="base">
              <a:spcBef>
                <a:spcPts val="600"/>
              </a:spcBef>
              <a:spcAft>
                <a:spcPct val="0"/>
              </a:spcAft>
              <a:buFont typeface="Wingdings 2" pitchFamily="18" charset="2"/>
              <a:buChar char=""/>
              <a:defRPr sz="1600">
                <a:solidFill>
                  <a:srgbClr val="2A6A98"/>
                </a:solidFill>
                <a:latin typeface="Arial" pitchFamily="34" charset="0"/>
                <a:ea typeface="+mn-ea"/>
                <a:cs typeface="Arial" pitchFamily="34" charset="0"/>
              </a:defRPr>
            </a:lvl3pPr>
            <a:lvl4pPr marL="1143000" indent="-282575" algn="l" rtl="0" fontAlgn="base">
              <a:spcBef>
                <a:spcPts val="600"/>
              </a:spcBef>
              <a:spcAft>
                <a:spcPct val="0"/>
              </a:spcAft>
              <a:buFont typeface="Wingdings 2" pitchFamily="18" charset="2"/>
              <a:buChar char=""/>
              <a:defRPr sz="1600">
                <a:solidFill>
                  <a:srgbClr val="2A6A98"/>
                </a:solidFill>
                <a:latin typeface="Arial" pitchFamily="34" charset="0"/>
                <a:ea typeface="+mn-ea"/>
                <a:cs typeface="Arial" pitchFamily="34" charset="0"/>
              </a:defRPr>
            </a:lvl4pPr>
            <a:lvl5pPr marL="1425575" indent="-282575" algn="l" rtl="0" fontAlgn="base">
              <a:spcBef>
                <a:spcPts val="600"/>
              </a:spcBef>
              <a:spcAft>
                <a:spcPct val="0"/>
              </a:spcAft>
              <a:buFont typeface="Wingdings 2" pitchFamily="18" charset="2"/>
              <a:buChar char=""/>
              <a:defRPr sz="1600">
                <a:solidFill>
                  <a:srgbClr val="2A6A98"/>
                </a:solidFill>
                <a:latin typeface="Arial" pitchFamily="34" charset="0"/>
                <a:ea typeface="+mn-ea"/>
                <a:cs typeface="Arial" pitchFamily="34" charset="0"/>
              </a:defRPr>
            </a:lvl5pPr>
            <a:lvl6pPr marL="1882775" indent="-282575" algn="l" rtl="0" eaLnBrk="1" fontAlgn="base" hangingPunct="1">
              <a:spcBef>
                <a:spcPts val="600"/>
              </a:spcBef>
              <a:spcAft>
                <a:spcPct val="0"/>
              </a:spcAft>
              <a:buFont typeface="Wingdings 2" pitchFamily="18" charset="2"/>
              <a:buChar char=""/>
              <a:defRPr sz="2000">
                <a:solidFill>
                  <a:schemeClr val="bg1"/>
                </a:solidFill>
                <a:latin typeface="+mn-lt"/>
                <a:ea typeface="+mn-ea"/>
              </a:defRPr>
            </a:lvl6pPr>
            <a:lvl7pPr marL="2339975" indent="-282575" algn="l" rtl="0" eaLnBrk="1" fontAlgn="base" hangingPunct="1">
              <a:spcBef>
                <a:spcPts val="600"/>
              </a:spcBef>
              <a:spcAft>
                <a:spcPct val="0"/>
              </a:spcAft>
              <a:buFont typeface="Wingdings 2" pitchFamily="18" charset="2"/>
              <a:buChar char=""/>
              <a:defRPr sz="2000">
                <a:solidFill>
                  <a:schemeClr val="bg1"/>
                </a:solidFill>
                <a:latin typeface="+mn-lt"/>
                <a:ea typeface="+mn-ea"/>
              </a:defRPr>
            </a:lvl7pPr>
            <a:lvl8pPr marL="2797175" indent="-282575" algn="l" rtl="0" eaLnBrk="1" fontAlgn="base" hangingPunct="1">
              <a:spcBef>
                <a:spcPts val="600"/>
              </a:spcBef>
              <a:spcAft>
                <a:spcPct val="0"/>
              </a:spcAft>
              <a:buFont typeface="Wingdings 2" pitchFamily="18" charset="2"/>
              <a:buChar char=""/>
              <a:defRPr sz="2000">
                <a:solidFill>
                  <a:schemeClr val="bg1"/>
                </a:solidFill>
                <a:latin typeface="+mn-lt"/>
                <a:ea typeface="+mn-ea"/>
              </a:defRPr>
            </a:lvl8pPr>
            <a:lvl9pPr marL="3254375" indent="-282575" algn="l" rtl="0" eaLnBrk="1" fontAlgn="base" hangingPunct="1">
              <a:spcBef>
                <a:spcPts val="600"/>
              </a:spcBef>
              <a:spcAft>
                <a:spcPct val="0"/>
              </a:spcAft>
              <a:buFont typeface="Wingdings 2" pitchFamily="18" charset="2"/>
              <a:buChar char=""/>
              <a:defRPr sz="2000">
                <a:solidFill>
                  <a:schemeClr val="bg1"/>
                </a:solidFill>
                <a:latin typeface="+mn-lt"/>
                <a:ea typeface="+mn-ea"/>
              </a:defRPr>
            </a:lvl9pPr>
          </a:lstStyle>
          <a:p>
            <a:pPr marL="0" indent="0" algn="ctr">
              <a:spcBef>
                <a:spcPct val="0"/>
              </a:spcBef>
            </a:pPr>
            <a:fld id="{E862BD48-9A7B-4F68-9B77-16347CBE3303}" type="datetime'''''''''''''''''''''''''''''''''2''''''''0'''''''''''''''''''">
              <a:rPr lang="en-US" sz="750">
                <a:solidFill>
                  <a:srgbClr val="000000"/>
                </a:solidFill>
                <a:latin typeface="Arial"/>
                <a:ea typeface="ＭＳ Ｐゴシック"/>
                <a:cs typeface="+mn-cs"/>
                <a:sym typeface="Arial"/>
              </a:rPr>
              <a:pPr marL="0" indent="0" algn="ctr">
                <a:spcBef>
                  <a:spcPct val="0"/>
                </a:spcBef>
              </a:pPr>
              <a:t>20</a:t>
            </a:fld>
            <a:r>
              <a:rPr lang="en-US" sz="750" dirty="0">
                <a:solidFill>
                  <a:srgbClr val="000000"/>
                </a:solidFill>
                <a:latin typeface="Arial"/>
                <a:ea typeface="ＭＳ Ｐゴシック"/>
                <a:cs typeface="+mn-cs"/>
                <a:sym typeface="Arial"/>
              </a:rPr>
              <a:t>20</a:t>
            </a:r>
          </a:p>
        </p:txBody>
      </p:sp>
      <p:sp>
        <p:nvSpPr>
          <p:cNvPr id="277" name="Text Placeholder 214"/>
          <p:cNvSpPr>
            <a:spLocks noGrp="1"/>
          </p:cNvSpPr>
          <p:nvPr>
            <p:custDataLst>
              <p:tags r:id="rId10"/>
            </p:custDataLst>
          </p:nvPr>
        </p:nvSpPr>
        <p:spPr bwMode="gray">
          <a:xfrm>
            <a:off x="4902994" y="4774406"/>
            <a:ext cx="209550" cy="114300"/>
          </a:xfrm>
          <a:prstGeom prst="rect">
            <a:avLst/>
          </a:prstGeom>
          <a:noFill/>
          <a:effectLst/>
        </p:spPr>
        <p:txBody>
          <a:bodyPr wrap="none" lIns="0" tIns="0" rIns="0" bIns="0" numCol="1" spcCol="0" anchor="t" anchorCtr="0">
            <a:noAutofit/>
          </a:bodyPr>
          <a:lstStyle>
            <a:lvl1pPr marL="282575" indent="-282575" algn="l" rtl="0" fontAlgn="base">
              <a:spcBef>
                <a:spcPts val="2000"/>
              </a:spcBef>
              <a:spcAft>
                <a:spcPct val="0"/>
              </a:spcAft>
              <a:buFont typeface="Wingdings 2" pitchFamily="18" charset="2"/>
              <a:buNone/>
              <a:defRPr sz="1600" b="1">
                <a:solidFill>
                  <a:srgbClr val="2A6A98"/>
                </a:solidFill>
                <a:latin typeface="Arial" pitchFamily="34" charset="0"/>
                <a:ea typeface="+mn-ea"/>
                <a:cs typeface="Arial" pitchFamily="34" charset="0"/>
              </a:defRPr>
            </a:lvl1pPr>
            <a:lvl2pPr marL="577850" indent="-295275" algn="l" rtl="0" fontAlgn="base">
              <a:spcBef>
                <a:spcPts val="600"/>
              </a:spcBef>
              <a:spcAft>
                <a:spcPct val="0"/>
              </a:spcAft>
              <a:buFont typeface="Wingdings 2" pitchFamily="18" charset="2"/>
              <a:buChar char=""/>
              <a:defRPr sz="1600">
                <a:solidFill>
                  <a:srgbClr val="2A6A98"/>
                </a:solidFill>
                <a:latin typeface="Arial" pitchFamily="34" charset="0"/>
                <a:ea typeface="+mn-ea"/>
                <a:cs typeface="Arial" pitchFamily="34" charset="0"/>
              </a:defRPr>
            </a:lvl2pPr>
            <a:lvl3pPr marL="860425" indent="-282575" algn="l" rtl="0" fontAlgn="base">
              <a:spcBef>
                <a:spcPts val="600"/>
              </a:spcBef>
              <a:spcAft>
                <a:spcPct val="0"/>
              </a:spcAft>
              <a:buFont typeface="Wingdings 2" pitchFamily="18" charset="2"/>
              <a:buChar char=""/>
              <a:defRPr sz="1600">
                <a:solidFill>
                  <a:srgbClr val="2A6A98"/>
                </a:solidFill>
                <a:latin typeface="Arial" pitchFamily="34" charset="0"/>
                <a:ea typeface="+mn-ea"/>
                <a:cs typeface="Arial" pitchFamily="34" charset="0"/>
              </a:defRPr>
            </a:lvl3pPr>
            <a:lvl4pPr marL="1143000" indent="-282575" algn="l" rtl="0" fontAlgn="base">
              <a:spcBef>
                <a:spcPts val="600"/>
              </a:spcBef>
              <a:spcAft>
                <a:spcPct val="0"/>
              </a:spcAft>
              <a:buFont typeface="Wingdings 2" pitchFamily="18" charset="2"/>
              <a:buChar char=""/>
              <a:defRPr sz="1600">
                <a:solidFill>
                  <a:srgbClr val="2A6A98"/>
                </a:solidFill>
                <a:latin typeface="Arial" pitchFamily="34" charset="0"/>
                <a:ea typeface="+mn-ea"/>
                <a:cs typeface="Arial" pitchFamily="34" charset="0"/>
              </a:defRPr>
            </a:lvl4pPr>
            <a:lvl5pPr marL="1425575" indent="-282575" algn="l" rtl="0" fontAlgn="base">
              <a:spcBef>
                <a:spcPts val="600"/>
              </a:spcBef>
              <a:spcAft>
                <a:spcPct val="0"/>
              </a:spcAft>
              <a:buFont typeface="Wingdings 2" pitchFamily="18" charset="2"/>
              <a:buChar char=""/>
              <a:defRPr sz="1600">
                <a:solidFill>
                  <a:srgbClr val="2A6A98"/>
                </a:solidFill>
                <a:latin typeface="Arial" pitchFamily="34" charset="0"/>
                <a:ea typeface="+mn-ea"/>
                <a:cs typeface="Arial" pitchFamily="34" charset="0"/>
              </a:defRPr>
            </a:lvl5pPr>
            <a:lvl6pPr marL="1882775" indent="-282575" algn="l" rtl="0" eaLnBrk="1" fontAlgn="base" hangingPunct="1">
              <a:spcBef>
                <a:spcPts val="600"/>
              </a:spcBef>
              <a:spcAft>
                <a:spcPct val="0"/>
              </a:spcAft>
              <a:buFont typeface="Wingdings 2" pitchFamily="18" charset="2"/>
              <a:buChar char=""/>
              <a:defRPr sz="2000">
                <a:solidFill>
                  <a:schemeClr val="bg1"/>
                </a:solidFill>
                <a:latin typeface="+mn-lt"/>
                <a:ea typeface="+mn-ea"/>
              </a:defRPr>
            </a:lvl6pPr>
            <a:lvl7pPr marL="2339975" indent="-282575" algn="l" rtl="0" eaLnBrk="1" fontAlgn="base" hangingPunct="1">
              <a:spcBef>
                <a:spcPts val="600"/>
              </a:spcBef>
              <a:spcAft>
                <a:spcPct val="0"/>
              </a:spcAft>
              <a:buFont typeface="Wingdings 2" pitchFamily="18" charset="2"/>
              <a:buChar char=""/>
              <a:defRPr sz="2000">
                <a:solidFill>
                  <a:schemeClr val="bg1"/>
                </a:solidFill>
                <a:latin typeface="+mn-lt"/>
                <a:ea typeface="+mn-ea"/>
              </a:defRPr>
            </a:lvl7pPr>
            <a:lvl8pPr marL="2797175" indent="-282575" algn="l" rtl="0" eaLnBrk="1" fontAlgn="base" hangingPunct="1">
              <a:spcBef>
                <a:spcPts val="600"/>
              </a:spcBef>
              <a:spcAft>
                <a:spcPct val="0"/>
              </a:spcAft>
              <a:buFont typeface="Wingdings 2" pitchFamily="18" charset="2"/>
              <a:buChar char=""/>
              <a:defRPr sz="2000">
                <a:solidFill>
                  <a:schemeClr val="bg1"/>
                </a:solidFill>
                <a:latin typeface="+mn-lt"/>
                <a:ea typeface="+mn-ea"/>
              </a:defRPr>
            </a:lvl8pPr>
            <a:lvl9pPr marL="3254375" indent="-282575" algn="l" rtl="0" eaLnBrk="1" fontAlgn="base" hangingPunct="1">
              <a:spcBef>
                <a:spcPts val="600"/>
              </a:spcBef>
              <a:spcAft>
                <a:spcPct val="0"/>
              </a:spcAft>
              <a:buFont typeface="Wingdings 2" pitchFamily="18" charset="2"/>
              <a:buChar char=""/>
              <a:defRPr sz="2000">
                <a:solidFill>
                  <a:schemeClr val="bg1"/>
                </a:solidFill>
                <a:latin typeface="+mn-lt"/>
                <a:ea typeface="+mn-ea"/>
              </a:defRPr>
            </a:lvl9pPr>
          </a:lstStyle>
          <a:p>
            <a:pPr marL="0" indent="0" algn="ctr">
              <a:spcBef>
                <a:spcPct val="0"/>
              </a:spcBef>
            </a:pPr>
            <a:r>
              <a:rPr lang="en-US" sz="750" dirty="0">
                <a:solidFill>
                  <a:srgbClr val="000000"/>
                </a:solidFill>
                <a:latin typeface="Arial"/>
                <a:ea typeface="ＭＳ Ｐゴシック"/>
                <a:cs typeface="+mn-cs"/>
                <a:sym typeface="Arial"/>
              </a:rPr>
              <a:t>20</a:t>
            </a:r>
            <a:fld id="{FDCBEE7A-42EB-4F39-A14F-40CD51EA9C8A}" type="datetime'''''''''''''1''''''''''''''''''''''''''''''''5'''''''''''">
              <a:rPr lang="en-US" sz="750">
                <a:solidFill>
                  <a:srgbClr val="000000"/>
                </a:solidFill>
                <a:latin typeface="Arial"/>
                <a:ea typeface="ＭＳ Ｐゴシック"/>
                <a:cs typeface="+mn-cs"/>
                <a:sym typeface="Arial"/>
              </a:rPr>
              <a:pPr marL="0" indent="0" algn="ctr">
                <a:spcBef>
                  <a:spcPct val="0"/>
                </a:spcBef>
              </a:pPr>
              <a:t>15</a:t>
            </a:fld>
            <a:endParaRPr lang="en-US" sz="750" dirty="0">
              <a:solidFill>
                <a:srgbClr val="000000"/>
              </a:solidFill>
              <a:latin typeface="Arial"/>
              <a:ea typeface="ＭＳ Ｐゴシック"/>
              <a:cs typeface="+mn-cs"/>
              <a:sym typeface="Arial"/>
            </a:endParaRPr>
          </a:p>
        </p:txBody>
      </p:sp>
      <p:sp>
        <p:nvSpPr>
          <p:cNvPr id="275" name="Text Placeholder 212"/>
          <p:cNvSpPr>
            <a:spLocks noGrp="1"/>
          </p:cNvSpPr>
          <p:nvPr>
            <p:custDataLst>
              <p:tags r:id="rId11"/>
            </p:custDataLst>
          </p:nvPr>
        </p:nvSpPr>
        <p:spPr bwMode="gray">
          <a:xfrm>
            <a:off x="2945606" y="4774406"/>
            <a:ext cx="209550" cy="114300"/>
          </a:xfrm>
          <a:prstGeom prst="rect">
            <a:avLst/>
          </a:prstGeom>
          <a:noFill/>
          <a:effectLst/>
        </p:spPr>
        <p:txBody>
          <a:bodyPr wrap="none" lIns="0" tIns="0" rIns="0" bIns="0" numCol="1" spcCol="0" anchor="t" anchorCtr="0">
            <a:noAutofit/>
          </a:bodyPr>
          <a:lstStyle>
            <a:lvl1pPr marL="282575" indent="-282575" algn="l" rtl="0" fontAlgn="base">
              <a:spcBef>
                <a:spcPts val="2000"/>
              </a:spcBef>
              <a:spcAft>
                <a:spcPct val="0"/>
              </a:spcAft>
              <a:buFont typeface="Wingdings 2" pitchFamily="18" charset="2"/>
              <a:buNone/>
              <a:defRPr sz="1600" b="1">
                <a:solidFill>
                  <a:srgbClr val="2A6A98"/>
                </a:solidFill>
                <a:latin typeface="Arial" pitchFamily="34" charset="0"/>
                <a:ea typeface="+mn-ea"/>
                <a:cs typeface="Arial" pitchFamily="34" charset="0"/>
              </a:defRPr>
            </a:lvl1pPr>
            <a:lvl2pPr marL="577850" indent="-295275" algn="l" rtl="0" fontAlgn="base">
              <a:spcBef>
                <a:spcPts val="600"/>
              </a:spcBef>
              <a:spcAft>
                <a:spcPct val="0"/>
              </a:spcAft>
              <a:buFont typeface="Wingdings 2" pitchFamily="18" charset="2"/>
              <a:buChar char=""/>
              <a:defRPr sz="1600">
                <a:solidFill>
                  <a:srgbClr val="2A6A98"/>
                </a:solidFill>
                <a:latin typeface="Arial" pitchFamily="34" charset="0"/>
                <a:ea typeface="+mn-ea"/>
                <a:cs typeface="Arial" pitchFamily="34" charset="0"/>
              </a:defRPr>
            </a:lvl2pPr>
            <a:lvl3pPr marL="860425" indent="-282575" algn="l" rtl="0" fontAlgn="base">
              <a:spcBef>
                <a:spcPts val="600"/>
              </a:spcBef>
              <a:spcAft>
                <a:spcPct val="0"/>
              </a:spcAft>
              <a:buFont typeface="Wingdings 2" pitchFamily="18" charset="2"/>
              <a:buChar char=""/>
              <a:defRPr sz="1600">
                <a:solidFill>
                  <a:srgbClr val="2A6A98"/>
                </a:solidFill>
                <a:latin typeface="Arial" pitchFamily="34" charset="0"/>
                <a:ea typeface="+mn-ea"/>
                <a:cs typeface="Arial" pitchFamily="34" charset="0"/>
              </a:defRPr>
            </a:lvl3pPr>
            <a:lvl4pPr marL="1143000" indent="-282575" algn="l" rtl="0" fontAlgn="base">
              <a:spcBef>
                <a:spcPts val="600"/>
              </a:spcBef>
              <a:spcAft>
                <a:spcPct val="0"/>
              </a:spcAft>
              <a:buFont typeface="Wingdings 2" pitchFamily="18" charset="2"/>
              <a:buChar char=""/>
              <a:defRPr sz="1600">
                <a:solidFill>
                  <a:srgbClr val="2A6A98"/>
                </a:solidFill>
                <a:latin typeface="Arial" pitchFamily="34" charset="0"/>
                <a:ea typeface="+mn-ea"/>
                <a:cs typeface="Arial" pitchFamily="34" charset="0"/>
              </a:defRPr>
            </a:lvl4pPr>
            <a:lvl5pPr marL="1425575" indent="-282575" algn="l" rtl="0" fontAlgn="base">
              <a:spcBef>
                <a:spcPts val="600"/>
              </a:spcBef>
              <a:spcAft>
                <a:spcPct val="0"/>
              </a:spcAft>
              <a:buFont typeface="Wingdings 2" pitchFamily="18" charset="2"/>
              <a:buChar char=""/>
              <a:defRPr sz="1600">
                <a:solidFill>
                  <a:srgbClr val="2A6A98"/>
                </a:solidFill>
                <a:latin typeface="Arial" pitchFamily="34" charset="0"/>
                <a:ea typeface="+mn-ea"/>
                <a:cs typeface="Arial" pitchFamily="34" charset="0"/>
              </a:defRPr>
            </a:lvl5pPr>
            <a:lvl6pPr marL="1882775" indent="-282575" algn="l" rtl="0" eaLnBrk="1" fontAlgn="base" hangingPunct="1">
              <a:spcBef>
                <a:spcPts val="600"/>
              </a:spcBef>
              <a:spcAft>
                <a:spcPct val="0"/>
              </a:spcAft>
              <a:buFont typeface="Wingdings 2" pitchFamily="18" charset="2"/>
              <a:buChar char=""/>
              <a:defRPr sz="2000">
                <a:solidFill>
                  <a:schemeClr val="bg1"/>
                </a:solidFill>
                <a:latin typeface="+mn-lt"/>
                <a:ea typeface="+mn-ea"/>
              </a:defRPr>
            </a:lvl6pPr>
            <a:lvl7pPr marL="2339975" indent="-282575" algn="l" rtl="0" eaLnBrk="1" fontAlgn="base" hangingPunct="1">
              <a:spcBef>
                <a:spcPts val="600"/>
              </a:spcBef>
              <a:spcAft>
                <a:spcPct val="0"/>
              </a:spcAft>
              <a:buFont typeface="Wingdings 2" pitchFamily="18" charset="2"/>
              <a:buChar char=""/>
              <a:defRPr sz="2000">
                <a:solidFill>
                  <a:schemeClr val="bg1"/>
                </a:solidFill>
                <a:latin typeface="+mn-lt"/>
                <a:ea typeface="+mn-ea"/>
              </a:defRPr>
            </a:lvl7pPr>
            <a:lvl8pPr marL="2797175" indent="-282575" algn="l" rtl="0" eaLnBrk="1" fontAlgn="base" hangingPunct="1">
              <a:spcBef>
                <a:spcPts val="600"/>
              </a:spcBef>
              <a:spcAft>
                <a:spcPct val="0"/>
              </a:spcAft>
              <a:buFont typeface="Wingdings 2" pitchFamily="18" charset="2"/>
              <a:buChar char=""/>
              <a:defRPr sz="2000">
                <a:solidFill>
                  <a:schemeClr val="bg1"/>
                </a:solidFill>
                <a:latin typeface="+mn-lt"/>
                <a:ea typeface="+mn-ea"/>
              </a:defRPr>
            </a:lvl8pPr>
            <a:lvl9pPr marL="3254375" indent="-282575" algn="l" rtl="0" eaLnBrk="1" fontAlgn="base" hangingPunct="1">
              <a:spcBef>
                <a:spcPts val="600"/>
              </a:spcBef>
              <a:spcAft>
                <a:spcPct val="0"/>
              </a:spcAft>
              <a:buFont typeface="Wingdings 2" pitchFamily="18" charset="2"/>
              <a:buChar char=""/>
              <a:defRPr sz="2000">
                <a:solidFill>
                  <a:schemeClr val="bg1"/>
                </a:solidFill>
                <a:latin typeface="+mn-lt"/>
                <a:ea typeface="+mn-ea"/>
              </a:defRPr>
            </a:lvl9pPr>
          </a:lstStyle>
          <a:p>
            <a:pPr marL="0" indent="0" algn="ctr">
              <a:spcBef>
                <a:spcPct val="0"/>
              </a:spcBef>
            </a:pPr>
            <a:r>
              <a:rPr lang="en-US" sz="750" dirty="0">
                <a:solidFill>
                  <a:srgbClr val="000000"/>
                </a:solidFill>
                <a:latin typeface="Arial"/>
                <a:ea typeface="ＭＳ Ｐゴシック"/>
                <a:cs typeface="+mn-cs"/>
                <a:sym typeface="Arial"/>
              </a:rPr>
              <a:t>20</a:t>
            </a:r>
            <a:fld id="{7756A3C7-8643-4F6C-8AF4-7537EBE5BFB6}" type="datetime'''''''''''0''5'''''''''''''''''''''''''''''''''''''''''">
              <a:rPr lang="en-US" sz="750">
                <a:solidFill>
                  <a:srgbClr val="000000"/>
                </a:solidFill>
                <a:latin typeface="Arial"/>
                <a:ea typeface="ＭＳ Ｐゴシック"/>
                <a:cs typeface="+mn-cs"/>
                <a:sym typeface="Arial"/>
              </a:rPr>
              <a:pPr marL="0" indent="0" algn="ctr">
                <a:spcBef>
                  <a:spcPct val="0"/>
                </a:spcBef>
              </a:pPr>
              <a:t>05</a:t>
            </a:fld>
            <a:endParaRPr lang="en-US" sz="750" dirty="0">
              <a:solidFill>
                <a:srgbClr val="000000"/>
              </a:solidFill>
              <a:latin typeface="Arial"/>
              <a:ea typeface="ＭＳ Ｐゴシック"/>
              <a:cs typeface="+mn-cs"/>
              <a:sym typeface="Arial"/>
            </a:endParaRPr>
          </a:p>
        </p:txBody>
      </p:sp>
      <p:sp>
        <p:nvSpPr>
          <p:cNvPr id="276" name="Text Placeholder 213"/>
          <p:cNvSpPr>
            <a:spLocks noGrp="1"/>
          </p:cNvSpPr>
          <p:nvPr>
            <p:custDataLst>
              <p:tags r:id="rId12"/>
            </p:custDataLst>
          </p:nvPr>
        </p:nvSpPr>
        <p:spPr bwMode="gray">
          <a:xfrm>
            <a:off x="3924300" y="4774406"/>
            <a:ext cx="209550" cy="114300"/>
          </a:xfrm>
          <a:prstGeom prst="rect">
            <a:avLst/>
          </a:prstGeom>
          <a:noFill/>
          <a:effectLst/>
        </p:spPr>
        <p:txBody>
          <a:bodyPr wrap="none" lIns="0" tIns="0" rIns="0" bIns="0" numCol="1" spcCol="0" anchor="t" anchorCtr="0">
            <a:noAutofit/>
          </a:bodyPr>
          <a:lstStyle>
            <a:lvl1pPr marL="282575" indent="-282575" algn="l" rtl="0" fontAlgn="base">
              <a:spcBef>
                <a:spcPts val="2000"/>
              </a:spcBef>
              <a:spcAft>
                <a:spcPct val="0"/>
              </a:spcAft>
              <a:buFont typeface="Wingdings 2" pitchFamily="18" charset="2"/>
              <a:buNone/>
              <a:defRPr sz="1600" b="1">
                <a:solidFill>
                  <a:srgbClr val="2A6A98"/>
                </a:solidFill>
                <a:latin typeface="Arial" pitchFamily="34" charset="0"/>
                <a:ea typeface="+mn-ea"/>
                <a:cs typeface="Arial" pitchFamily="34" charset="0"/>
              </a:defRPr>
            </a:lvl1pPr>
            <a:lvl2pPr marL="577850" indent="-295275" algn="l" rtl="0" fontAlgn="base">
              <a:spcBef>
                <a:spcPts val="600"/>
              </a:spcBef>
              <a:spcAft>
                <a:spcPct val="0"/>
              </a:spcAft>
              <a:buFont typeface="Wingdings 2" pitchFamily="18" charset="2"/>
              <a:buChar char=""/>
              <a:defRPr sz="1600">
                <a:solidFill>
                  <a:srgbClr val="2A6A98"/>
                </a:solidFill>
                <a:latin typeface="Arial" pitchFamily="34" charset="0"/>
                <a:ea typeface="+mn-ea"/>
                <a:cs typeface="Arial" pitchFamily="34" charset="0"/>
              </a:defRPr>
            </a:lvl2pPr>
            <a:lvl3pPr marL="860425" indent="-282575" algn="l" rtl="0" fontAlgn="base">
              <a:spcBef>
                <a:spcPts val="600"/>
              </a:spcBef>
              <a:spcAft>
                <a:spcPct val="0"/>
              </a:spcAft>
              <a:buFont typeface="Wingdings 2" pitchFamily="18" charset="2"/>
              <a:buChar char=""/>
              <a:defRPr sz="1600">
                <a:solidFill>
                  <a:srgbClr val="2A6A98"/>
                </a:solidFill>
                <a:latin typeface="Arial" pitchFamily="34" charset="0"/>
                <a:ea typeface="+mn-ea"/>
                <a:cs typeface="Arial" pitchFamily="34" charset="0"/>
              </a:defRPr>
            </a:lvl3pPr>
            <a:lvl4pPr marL="1143000" indent="-282575" algn="l" rtl="0" fontAlgn="base">
              <a:spcBef>
                <a:spcPts val="600"/>
              </a:spcBef>
              <a:spcAft>
                <a:spcPct val="0"/>
              </a:spcAft>
              <a:buFont typeface="Wingdings 2" pitchFamily="18" charset="2"/>
              <a:buChar char=""/>
              <a:defRPr sz="1600">
                <a:solidFill>
                  <a:srgbClr val="2A6A98"/>
                </a:solidFill>
                <a:latin typeface="Arial" pitchFamily="34" charset="0"/>
                <a:ea typeface="+mn-ea"/>
                <a:cs typeface="Arial" pitchFamily="34" charset="0"/>
              </a:defRPr>
            </a:lvl4pPr>
            <a:lvl5pPr marL="1425575" indent="-282575" algn="l" rtl="0" fontAlgn="base">
              <a:spcBef>
                <a:spcPts val="600"/>
              </a:spcBef>
              <a:spcAft>
                <a:spcPct val="0"/>
              </a:spcAft>
              <a:buFont typeface="Wingdings 2" pitchFamily="18" charset="2"/>
              <a:buChar char=""/>
              <a:defRPr sz="1600">
                <a:solidFill>
                  <a:srgbClr val="2A6A98"/>
                </a:solidFill>
                <a:latin typeface="Arial" pitchFamily="34" charset="0"/>
                <a:ea typeface="+mn-ea"/>
                <a:cs typeface="Arial" pitchFamily="34" charset="0"/>
              </a:defRPr>
            </a:lvl5pPr>
            <a:lvl6pPr marL="1882775" indent="-282575" algn="l" rtl="0" eaLnBrk="1" fontAlgn="base" hangingPunct="1">
              <a:spcBef>
                <a:spcPts val="600"/>
              </a:spcBef>
              <a:spcAft>
                <a:spcPct val="0"/>
              </a:spcAft>
              <a:buFont typeface="Wingdings 2" pitchFamily="18" charset="2"/>
              <a:buChar char=""/>
              <a:defRPr sz="2000">
                <a:solidFill>
                  <a:schemeClr val="bg1"/>
                </a:solidFill>
                <a:latin typeface="+mn-lt"/>
                <a:ea typeface="+mn-ea"/>
              </a:defRPr>
            </a:lvl6pPr>
            <a:lvl7pPr marL="2339975" indent="-282575" algn="l" rtl="0" eaLnBrk="1" fontAlgn="base" hangingPunct="1">
              <a:spcBef>
                <a:spcPts val="600"/>
              </a:spcBef>
              <a:spcAft>
                <a:spcPct val="0"/>
              </a:spcAft>
              <a:buFont typeface="Wingdings 2" pitchFamily="18" charset="2"/>
              <a:buChar char=""/>
              <a:defRPr sz="2000">
                <a:solidFill>
                  <a:schemeClr val="bg1"/>
                </a:solidFill>
                <a:latin typeface="+mn-lt"/>
                <a:ea typeface="+mn-ea"/>
              </a:defRPr>
            </a:lvl7pPr>
            <a:lvl8pPr marL="2797175" indent="-282575" algn="l" rtl="0" eaLnBrk="1" fontAlgn="base" hangingPunct="1">
              <a:spcBef>
                <a:spcPts val="600"/>
              </a:spcBef>
              <a:spcAft>
                <a:spcPct val="0"/>
              </a:spcAft>
              <a:buFont typeface="Wingdings 2" pitchFamily="18" charset="2"/>
              <a:buChar char=""/>
              <a:defRPr sz="2000">
                <a:solidFill>
                  <a:schemeClr val="bg1"/>
                </a:solidFill>
                <a:latin typeface="+mn-lt"/>
                <a:ea typeface="+mn-ea"/>
              </a:defRPr>
            </a:lvl8pPr>
            <a:lvl9pPr marL="3254375" indent="-282575" algn="l" rtl="0" eaLnBrk="1" fontAlgn="base" hangingPunct="1">
              <a:spcBef>
                <a:spcPts val="600"/>
              </a:spcBef>
              <a:spcAft>
                <a:spcPct val="0"/>
              </a:spcAft>
              <a:buFont typeface="Wingdings 2" pitchFamily="18" charset="2"/>
              <a:buChar char=""/>
              <a:defRPr sz="2000">
                <a:solidFill>
                  <a:schemeClr val="bg1"/>
                </a:solidFill>
                <a:latin typeface="+mn-lt"/>
                <a:ea typeface="+mn-ea"/>
              </a:defRPr>
            </a:lvl9pPr>
          </a:lstStyle>
          <a:p>
            <a:pPr marL="0" indent="0" algn="ctr">
              <a:spcBef>
                <a:spcPct val="0"/>
              </a:spcBef>
            </a:pPr>
            <a:r>
              <a:rPr lang="en-US" sz="750" dirty="0">
                <a:solidFill>
                  <a:srgbClr val="000000"/>
                </a:solidFill>
                <a:latin typeface="Arial"/>
                <a:ea typeface="ＭＳ Ｐゴシック"/>
                <a:cs typeface="+mn-cs"/>
                <a:sym typeface="Arial"/>
              </a:rPr>
              <a:t>20</a:t>
            </a:r>
            <a:fld id="{51CDA915-87E8-4638-9F02-E0808021E72F}" type="datetime'''''''1''''''''''''''''''''''0'''''''''''''''''''''''''''">
              <a:rPr lang="en-US" sz="750">
                <a:solidFill>
                  <a:srgbClr val="000000"/>
                </a:solidFill>
                <a:latin typeface="Arial"/>
                <a:ea typeface="ＭＳ Ｐゴシック"/>
                <a:cs typeface="+mn-cs"/>
                <a:sym typeface="Arial"/>
              </a:rPr>
              <a:pPr marL="0" indent="0" algn="ctr">
                <a:spcBef>
                  <a:spcPct val="0"/>
                </a:spcBef>
              </a:pPr>
              <a:t>10</a:t>
            </a:fld>
            <a:endParaRPr lang="en-US" sz="750" dirty="0">
              <a:solidFill>
                <a:srgbClr val="000000"/>
              </a:solidFill>
              <a:latin typeface="Arial"/>
              <a:ea typeface="ＭＳ Ｐゴシック"/>
              <a:cs typeface="+mn-cs"/>
              <a:sym typeface="Arial"/>
            </a:endParaRPr>
          </a:p>
        </p:txBody>
      </p:sp>
      <p:cxnSp>
        <p:nvCxnSpPr>
          <p:cNvPr id="35" name="Straight Connector 34"/>
          <p:cNvCxnSpPr/>
          <p:nvPr>
            <p:custDataLst>
              <p:tags r:id="rId13"/>
            </p:custDataLst>
          </p:nvPr>
        </p:nvCxnSpPr>
        <p:spPr bwMode="gray">
          <a:xfrm>
            <a:off x="5072063" y="3650456"/>
            <a:ext cx="0" cy="128588"/>
          </a:xfrm>
          <a:prstGeom prst="line">
            <a:avLst/>
          </a:prstGeom>
          <a:ln w="9525">
            <a:solidFill>
              <a:srgbClr val="BB7500"/>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50" name="Text Placeholder 5"/>
          <p:cNvSpPr>
            <a:spLocks noGrp="1"/>
          </p:cNvSpPr>
          <p:nvPr>
            <p:custDataLst>
              <p:tags r:id="rId14"/>
            </p:custDataLst>
          </p:nvPr>
        </p:nvSpPr>
        <p:spPr bwMode="gray">
          <a:xfrm>
            <a:off x="1819276" y="2137171"/>
            <a:ext cx="1197769" cy="136922"/>
          </a:xfrm>
          <a:prstGeom prst="rect">
            <a:avLst/>
          </a:prstGeom>
          <a:noFill/>
          <a:effectLst/>
        </p:spPr>
        <p:txBody>
          <a:bodyPr wrap="none" lIns="0" tIns="0" rIns="0" bIns="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900" dirty="0">
                <a:solidFill>
                  <a:srgbClr val="000000"/>
                </a:solidFill>
                <a:sym typeface="+mn-lt"/>
              </a:rPr>
              <a:t>Cost per whole genome</a:t>
            </a:r>
            <a:endParaRPr lang="en-GB" sz="900" dirty="0">
              <a:solidFill>
                <a:srgbClr val="000000"/>
              </a:solidFill>
              <a:sym typeface="+mn-lt"/>
            </a:endParaRPr>
          </a:p>
        </p:txBody>
      </p:sp>
      <p:sp>
        <p:nvSpPr>
          <p:cNvPr id="38" name="Text Placeholder 9"/>
          <p:cNvSpPr>
            <a:spLocks noGrp="1"/>
          </p:cNvSpPr>
          <p:nvPr>
            <p:custDataLst>
              <p:tags r:id="rId15"/>
            </p:custDataLst>
          </p:nvPr>
        </p:nvSpPr>
        <p:spPr bwMode="gray">
          <a:xfrm>
            <a:off x="4936331" y="3780234"/>
            <a:ext cx="390525" cy="114300"/>
          </a:xfrm>
          <a:prstGeom prst="rect">
            <a:avLst/>
          </a:prstGeom>
          <a:effectLst/>
        </p:spPr>
        <p:txBody>
          <a:bodyPr wrap="none" lIns="19050" tIns="0" rIns="19050" bIns="0" numCol="1" spcCol="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sz="750" dirty="0">
                <a:solidFill>
                  <a:srgbClr val="000000"/>
                </a:solidFill>
                <a:latin typeface="Arial" pitchFamily="34" charset="0"/>
                <a:cs typeface="Arial" pitchFamily="34" charset="0"/>
                <a:sym typeface="+mn-lt"/>
              </a:rPr>
              <a:t>$1,500</a:t>
            </a:r>
            <a:r>
              <a:rPr lang="en-US" sz="750" dirty="0">
                <a:solidFill>
                  <a:srgbClr val="000000"/>
                </a:solidFill>
                <a:sym typeface="+mn-lt"/>
              </a:rPr>
              <a:t> </a:t>
            </a:r>
          </a:p>
        </p:txBody>
      </p:sp>
      <p:sp>
        <p:nvSpPr>
          <p:cNvPr id="21" name="Text Placeholder 4"/>
          <p:cNvSpPr>
            <a:spLocks noGrp="1"/>
          </p:cNvSpPr>
          <p:nvPr>
            <p:custDataLst>
              <p:tags r:id="rId16"/>
            </p:custDataLst>
          </p:nvPr>
        </p:nvSpPr>
        <p:spPr bwMode="gray">
          <a:xfrm>
            <a:off x="4877991" y="3436144"/>
            <a:ext cx="388144" cy="114300"/>
          </a:xfrm>
          <a:prstGeom prst="rect">
            <a:avLst/>
          </a:prstGeom>
          <a:noFill/>
          <a:effectLst/>
        </p:spPr>
        <p:txBody>
          <a:bodyPr wrap="none" lIns="19050" tIns="0" rIns="19050" bIns="0" numCol="1" spc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750" dirty="0">
                <a:solidFill>
                  <a:srgbClr val="000000"/>
                </a:solidFill>
                <a:latin typeface="Arial"/>
                <a:sym typeface="Arial"/>
              </a:rPr>
              <a:t>$4,200</a:t>
            </a:r>
            <a:r>
              <a:rPr lang="en-US" sz="750" baseline="30000" dirty="0">
                <a:solidFill>
                  <a:srgbClr val="000000"/>
                </a:solidFill>
                <a:latin typeface="Arial"/>
                <a:sym typeface="Arial"/>
              </a:rPr>
              <a:t>1</a:t>
            </a:r>
            <a:r>
              <a:rPr lang="en-US" sz="750" dirty="0">
                <a:solidFill>
                  <a:srgbClr val="000000"/>
                </a:solidFill>
                <a:latin typeface="Arial"/>
                <a:sym typeface="Arial"/>
              </a:rPr>
              <a:t> </a:t>
            </a:r>
          </a:p>
        </p:txBody>
      </p:sp>
      <p:sp>
        <p:nvSpPr>
          <p:cNvPr id="301" name="TextBox 300"/>
          <p:cNvSpPr txBox="1"/>
          <p:nvPr/>
        </p:nvSpPr>
        <p:spPr>
          <a:xfrm>
            <a:off x="4722101" y="2784389"/>
            <a:ext cx="2012089" cy="484190"/>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txBody>
          <a:bodyPr wrap="none" rtlCol="0" anchor="ctr">
            <a:noAutofit/>
          </a:bodyPr>
          <a:lstStyle/>
          <a:p>
            <a:pPr algn="ctr"/>
            <a:r>
              <a:rPr lang="en-US" sz="900" b="1" dirty="0">
                <a:solidFill>
                  <a:srgbClr val="0070C0"/>
                </a:solidFill>
                <a:latin typeface="Arial" pitchFamily="34" charset="0"/>
                <a:cs typeface="Arial" pitchFamily="34" charset="0"/>
              </a:rPr>
              <a:t>Forecast:  full genome sequence </a:t>
            </a:r>
          </a:p>
          <a:p>
            <a:pPr algn="ctr"/>
            <a:r>
              <a:rPr lang="en-US" sz="900" b="1" dirty="0">
                <a:solidFill>
                  <a:srgbClr val="0070C0"/>
                </a:solidFill>
                <a:latin typeface="Arial" pitchFamily="34" charset="0"/>
                <a:cs typeface="Arial" pitchFamily="34" charset="0"/>
              </a:rPr>
              <a:t>at $200 per test by 2020 </a:t>
            </a:r>
          </a:p>
        </p:txBody>
      </p:sp>
      <p:sp>
        <p:nvSpPr>
          <p:cNvPr id="2" name="Title 1"/>
          <p:cNvSpPr>
            <a:spLocks noGrp="1"/>
          </p:cNvSpPr>
          <p:nvPr>
            <p:ph type="title"/>
          </p:nvPr>
        </p:nvSpPr>
        <p:spPr/>
        <p:txBody>
          <a:bodyPr/>
          <a:lstStyle/>
          <a:p>
            <a:r>
              <a:rPr lang="en-US" sz="2800" dirty="0" smtClean="0"/>
              <a:t>Cost of Genetic Sequencing Has Dramatically Declined and is Expected to Continue to Decline</a:t>
            </a:r>
            <a:endParaRPr lang="en-US" sz="2800" dirty="0"/>
          </a:p>
        </p:txBody>
      </p:sp>
      <p:sp>
        <p:nvSpPr>
          <p:cNvPr id="62" name="Rounded Rectangular Callout 61"/>
          <p:cNvSpPr/>
          <p:nvPr/>
        </p:nvSpPr>
        <p:spPr>
          <a:xfrm>
            <a:off x="2586038" y="3657277"/>
            <a:ext cx="1863263" cy="536972"/>
          </a:xfrm>
          <a:prstGeom prst="wedgeRoundRectCallout">
            <a:avLst>
              <a:gd name="adj1" fmla="val -604"/>
              <a:gd name="adj2" fmla="val -205912"/>
              <a:gd name="adj3" fmla="val 16667"/>
            </a:avLst>
          </a:prstGeom>
          <a:solidFill>
            <a:srgbClr val="0070C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r>
              <a:rPr lang="en-US" sz="1050" b="1" dirty="0">
                <a:solidFill>
                  <a:schemeClr val="bg1"/>
                </a:solidFill>
                <a:latin typeface="Arial" panose="020B0604020202020204" pitchFamily="34" charset="0"/>
                <a:cs typeface="Arial" panose="020B0604020202020204" pitchFamily="34" charset="0"/>
              </a:rPr>
              <a:t>Next-generation sequencing technologies become available</a:t>
            </a:r>
          </a:p>
        </p:txBody>
      </p:sp>
      <p:sp>
        <p:nvSpPr>
          <p:cNvPr id="109" name="Rectangle 3"/>
          <p:cNvSpPr>
            <a:spLocks noChangeArrowheads="1"/>
          </p:cNvSpPr>
          <p:nvPr/>
        </p:nvSpPr>
        <p:spPr bwMode="gray">
          <a:xfrm>
            <a:off x="850041" y="5554407"/>
            <a:ext cx="7303359" cy="581416"/>
          </a:xfrm>
          <a:prstGeom prst="rect">
            <a:avLst/>
          </a:prstGeom>
          <a:noFill/>
          <a:ln w="9525" algn="ctr">
            <a:noFill/>
            <a:miter lim="800000"/>
            <a:headEnd type="none" w="lg" len="lg"/>
            <a:tailEnd type="none" w="lg" len="lg"/>
          </a:ln>
        </p:spPr>
        <p:txBody>
          <a:bodyPr lIns="0" tIns="0" rIns="0" bIns="0" anchor="b"/>
          <a:lstStyle/>
          <a:p>
            <a:pPr>
              <a:lnSpc>
                <a:spcPct val="90000"/>
              </a:lnSpc>
            </a:pPr>
            <a:r>
              <a:rPr lang="en-GB" sz="800" dirty="0">
                <a:solidFill>
                  <a:schemeClr val="bg1"/>
                </a:solidFill>
                <a:latin typeface="Arial" pitchFamily="34" charset="0"/>
                <a:cs typeface="Arial" pitchFamily="34" charset="0"/>
              </a:rPr>
              <a:t>Note:  Costs assume 30x coverage for </a:t>
            </a:r>
            <a:r>
              <a:rPr lang="en-GB" sz="800" dirty="0" err="1">
                <a:solidFill>
                  <a:schemeClr val="bg1"/>
                </a:solidFill>
                <a:latin typeface="Arial" pitchFamily="34" charset="0"/>
                <a:cs typeface="Arial" pitchFamily="34" charset="0"/>
              </a:rPr>
              <a:t>NGS</a:t>
            </a:r>
            <a:r>
              <a:rPr lang="en-GB" sz="800" dirty="0">
                <a:solidFill>
                  <a:schemeClr val="bg1"/>
                </a:solidFill>
                <a:latin typeface="Arial" pitchFamily="34" charset="0"/>
                <a:cs typeface="Arial" pitchFamily="34" charset="0"/>
              </a:rPr>
              <a:t>, 6x coverage for Sanger and includes </a:t>
            </a:r>
            <a:r>
              <a:rPr lang="en-US" sz="800" dirty="0">
                <a:solidFill>
                  <a:schemeClr val="bg1"/>
                </a:solidFill>
                <a:latin typeface="Arial" pitchFamily="34" charset="0"/>
                <a:cs typeface="Arial" pitchFamily="34" charset="0"/>
              </a:rPr>
              <a:t>the following 'production' costs are accounted for: 1) Labor, administration, management, utilities, reagents, and consumables 2) Sequencing instruments and other large equipment (amortized over three years) 3) Informatics activities directly related to sequence production (e.g., laboratory information management systems and initial data processing) 4) Submission of data to a public database</a:t>
            </a:r>
          </a:p>
          <a:p>
            <a:pPr>
              <a:lnSpc>
                <a:spcPct val="90000"/>
              </a:lnSpc>
            </a:pPr>
            <a:r>
              <a:rPr lang="en-GB" sz="800" dirty="0">
                <a:solidFill>
                  <a:schemeClr val="bg1"/>
                </a:solidFill>
                <a:latin typeface="Arial" pitchFamily="34" charset="0"/>
                <a:cs typeface="Arial" pitchFamily="34" charset="0"/>
              </a:rPr>
              <a:t>1. From genome.gov (</a:t>
            </a:r>
            <a:r>
              <a:rPr lang="en-GB" sz="800" dirty="0">
                <a:solidFill>
                  <a:schemeClr val="bg1"/>
                </a:solidFill>
                <a:latin typeface="Arial" pitchFamily="34" charset="0"/>
                <a:cs typeface="Arial" pitchFamily="34" charset="0"/>
                <a:hlinkClick r:id="rId23"/>
              </a:rPr>
              <a:t>http://www.genome.gov/sequencingcosts/</a:t>
            </a:r>
            <a:r>
              <a:rPr lang="en-GB" sz="800" dirty="0">
                <a:solidFill>
                  <a:schemeClr val="bg1"/>
                </a:solidFill>
                <a:latin typeface="Arial" pitchFamily="34" charset="0"/>
                <a:cs typeface="Arial" pitchFamily="34" charset="0"/>
              </a:rPr>
              <a:t>), </a:t>
            </a:r>
            <a:r>
              <a:rPr lang="fr-FR" sz="800" dirty="0">
                <a:solidFill>
                  <a:schemeClr val="bg1"/>
                </a:solidFill>
                <a:latin typeface="Arial" pitchFamily="34" charset="0"/>
                <a:cs typeface="Arial" pitchFamily="34" charset="0"/>
              </a:rPr>
              <a:t>Dewey F E et al. Circulation 2012;125:931-944</a:t>
            </a:r>
            <a:r>
              <a:rPr lang="en-GB" sz="800" dirty="0">
                <a:solidFill>
                  <a:schemeClr val="bg1"/>
                </a:solidFill>
                <a:latin typeface="Arial" pitchFamily="34" charset="0"/>
                <a:cs typeface="Arial" pitchFamily="34" charset="0"/>
              </a:rPr>
              <a:t>, American Heart Association, NHGRI Daily finance (2012),  Life Tech investor announcements </a:t>
            </a:r>
          </a:p>
        </p:txBody>
      </p:sp>
    </p:spTree>
    <p:extLst>
      <p:ext uri="{BB962C8B-B14F-4D97-AF65-F5344CB8AC3E}">
        <p14:creationId xmlns:p14="http://schemas.microsoft.com/office/powerpoint/2010/main" val="2325006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FDA versus 23andMe</a:t>
            </a:r>
            <a:endParaRPr lang="en-US" dirty="0"/>
          </a:p>
        </p:txBody>
      </p:sp>
      <p:sp>
        <p:nvSpPr>
          <p:cNvPr id="3" name="Content Placeholder 2"/>
          <p:cNvSpPr>
            <a:spLocks noGrp="1"/>
          </p:cNvSpPr>
          <p:nvPr>
            <p:ph idx="1"/>
          </p:nvPr>
        </p:nvSpPr>
        <p:spPr>
          <a:xfrm>
            <a:off x="685800" y="1371600"/>
            <a:ext cx="7056174" cy="4724400"/>
          </a:xfrm>
          <a:noFill/>
        </p:spPr>
        <p:txBody>
          <a:bodyPr>
            <a:normAutofit/>
          </a:bodyPr>
          <a:lstStyle/>
          <a:p>
            <a:r>
              <a:rPr lang="en-US" sz="1800" dirty="0"/>
              <a:t>November 25, </a:t>
            </a:r>
            <a:r>
              <a:rPr lang="en-US" sz="1800" dirty="0" smtClean="0"/>
              <a:t>2013: Warning letter issued on the </a:t>
            </a:r>
            <a:r>
              <a:rPr lang="en-US" sz="1800" b="1" dirty="0" smtClean="0"/>
              <a:t>accuracy and standards</a:t>
            </a:r>
            <a:r>
              <a:rPr lang="en-US" sz="1800" dirty="0" smtClean="0"/>
              <a:t> of test results</a:t>
            </a:r>
          </a:p>
          <a:p>
            <a:pPr lvl="1"/>
            <a:r>
              <a:rPr lang="en-US" sz="1600" dirty="0" smtClean="0"/>
              <a:t>Of greatest concern was testing </a:t>
            </a:r>
            <a:r>
              <a:rPr lang="en-US" sz="1600" dirty="0"/>
              <a:t>for mutations </a:t>
            </a:r>
            <a:r>
              <a:rPr lang="en-US" sz="1600" dirty="0" smtClean="0"/>
              <a:t>in </a:t>
            </a:r>
            <a:r>
              <a:rPr lang="en-US" sz="1600" dirty="0">
                <a:solidFill>
                  <a:srgbClr val="FFFF00"/>
                </a:solidFill>
              </a:rPr>
              <a:t>g</a:t>
            </a:r>
            <a:r>
              <a:rPr lang="en-US" sz="1600" dirty="0" smtClean="0">
                <a:solidFill>
                  <a:srgbClr val="FFFF00"/>
                </a:solidFill>
              </a:rPr>
              <a:t>enes </a:t>
            </a:r>
            <a:r>
              <a:rPr lang="en-US" sz="1600" dirty="0">
                <a:solidFill>
                  <a:srgbClr val="FFFF00"/>
                </a:solidFill>
              </a:rPr>
              <a:t>linked to hereditary breast and ovarian cancer</a:t>
            </a:r>
            <a:r>
              <a:rPr lang="en-US" sz="1600" dirty="0" smtClean="0">
                <a:solidFill>
                  <a:srgbClr val="FFFF00"/>
                </a:solidFill>
              </a:rPr>
              <a:t>, </a:t>
            </a:r>
            <a:r>
              <a:rPr lang="en-US" sz="1600" dirty="0" smtClean="0"/>
              <a:t>stating that a </a:t>
            </a:r>
            <a:r>
              <a:rPr lang="en-US" sz="1600" dirty="0"/>
              <a:t>false positive </a:t>
            </a:r>
            <a:r>
              <a:rPr lang="en-US" sz="1600" dirty="0" smtClean="0"/>
              <a:t>could </a:t>
            </a:r>
            <a:r>
              <a:rPr lang="en-US" sz="1600" dirty="0"/>
              <a:t>lead to an </a:t>
            </a:r>
            <a:r>
              <a:rPr lang="en-US" sz="1600" b="1" dirty="0"/>
              <a:t>unnecessary preventive </a:t>
            </a:r>
            <a:r>
              <a:rPr lang="en-US" sz="1600" b="1" dirty="0" smtClean="0"/>
              <a:t>mastectomy</a:t>
            </a:r>
            <a:endParaRPr lang="en-US" sz="1600" b="1" dirty="0"/>
          </a:p>
          <a:p>
            <a:pPr lvl="2"/>
            <a:r>
              <a:rPr lang="en-US" sz="1400" dirty="0" smtClean="0"/>
              <a:t>Genetic testing for </a:t>
            </a:r>
            <a:r>
              <a:rPr lang="en-US" sz="1400" dirty="0"/>
              <a:t>breast cancer risk </a:t>
            </a:r>
            <a:r>
              <a:rPr lang="en-US" sz="1400" dirty="0" smtClean="0"/>
              <a:t>is one example where guidance </a:t>
            </a:r>
            <a:r>
              <a:rPr lang="en-US" sz="1400" dirty="0"/>
              <a:t>from doctors and genetic </a:t>
            </a:r>
            <a:r>
              <a:rPr lang="en-US" sz="1400" dirty="0" smtClean="0"/>
              <a:t>counselors is warranted, </a:t>
            </a:r>
            <a:r>
              <a:rPr lang="en-US" sz="1400" dirty="0"/>
              <a:t>and </a:t>
            </a:r>
            <a:r>
              <a:rPr lang="en-US" sz="1400" dirty="0" smtClean="0"/>
              <a:t>offering these results </a:t>
            </a:r>
            <a:r>
              <a:rPr lang="en-US" sz="1400" dirty="0"/>
              <a:t>directly to </a:t>
            </a:r>
            <a:r>
              <a:rPr lang="en-US" sz="1400" dirty="0" smtClean="0"/>
              <a:t>consumers is of concern</a:t>
            </a:r>
          </a:p>
          <a:p>
            <a:r>
              <a:rPr lang="en-US" sz="1800" b="1" dirty="0" smtClean="0">
                <a:hlinkClick r:id="rId3"/>
              </a:rPr>
              <a:t>Class-action suit</a:t>
            </a:r>
            <a:r>
              <a:rPr lang="en-US" sz="1800" b="1" dirty="0" smtClean="0"/>
              <a:t> </a:t>
            </a:r>
            <a:r>
              <a:rPr lang="en-US" sz="1800" dirty="0" smtClean="0"/>
              <a:t>followed</a:t>
            </a:r>
          </a:p>
          <a:p>
            <a:r>
              <a:rPr lang="en-US" sz="1800" dirty="0" smtClean="0"/>
              <a:t>More controversies on privacy:</a:t>
            </a:r>
            <a:br>
              <a:rPr lang="en-US" sz="1800" dirty="0" smtClean="0"/>
            </a:br>
            <a:r>
              <a:rPr lang="en-US" sz="1800" dirty="0" smtClean="0"/>
              <a:t>“</a:t>
            </a:r>
            <a:r>
              <a:rPr lang="en-US" sz="1800" dirty="0"/>
              <a:t>1 step forward, 23 steps back</a:t>
            </a:r>
            <a:r>
              <a:rPr lang="en-US" sz="1800" dirty="0" smtClean="0"/>
              <a:t>”</a:t>
            </a:r>
          </a:p>
          <a:p>
            <a:r>
              <a:rPr lang="en-US" sz="1800" dirty="0" smtClean="0"/>
              <a:t>Will my data be sold to Google?</a:t>
            </a:r>
          </a:p>
          <a:p>
            <a:pPr lvl="1"/>
            <a:r>
              <a:rPr lang="en-US" sz="1600" b="1" dirty="0" smtClean="0">
                <a:hlinkClick r:id="rId4"/>
              </a:rPr>
              <a:t>Expansion </a:t>
            </a:r>
            <a:r>
              <a:rPr lang="en-US" sz="1600" b="1" dirty="0">
                <a:hlinkClick r:id="rId4"/>
              </a:rPr>
              <a:t>to UK sparks  privacy </a:t>
            </a:r>
            <a:r>
              <a:rPr lang="en-US" sz="1600" b="1" dirty="0" smtClean="0">
                <a:hlinkClick r:id="rId4"/>
              </a:rPr>
              <a:t>concerns</a:t>
            </a:r>
            <a:endParaRPr lang="en-US" sz="1600" b="1" dirty="0"/>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41974" y="228600"/>
            <a:ext cx="1097226" cy="1552575"/>
          </a:xfrm>
          <a:prstGeom prst="rect">
            <a:avLst/>
          </a:prstGeom>
        </p:spPr>
      </p:pic>
      <p:pic>
        <p:nvPicPr>
          <p:cNvPr id="23554" name="Picture 2" descr="Image result for anne wojcick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3352800"/>
            <a:ext cx="3889375" cy="208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562429"/>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Patient Autonomy and the Right Not to Know</a:t>
            </a:r>
            <a:endParaRPr lang="en-US" sz="3200" dirty="0"/>
          </a:p>
        </p:txBody>
      </p:sp>
      <p:sp>
        <p:nvSpPr>
          <p:cNvPr id="3" name="Content Placeholder 2"/>
          <p:cNvSpPr>
            <a:spLocks noGrp="1"/>
          </p:cNvSpPr>
          <p:nvPr>
            <p:ph idx="4294967295"/>
          </p:nvPr>
        </p:nvSpPr>
        <p:spPr>
          <a:xfrm>
            <a:off x="304800" y="1371600"/>
            <a:ext cx="4724400" cy="4800600"/>
          </a:xfrm>
        </p:spPr>
        <p:txBody>
          <a:bodyPr>
            <a:normAutofit/>
          </a:bodyPr>
          <a:lstStyle/>
          <a:p>
            <a:r>
              <a:rPr lang="en-US" sz="1800" b="1" dirty="0" smtClean="0"/>
              <a:t>November 2013: </a:t>
            </a:r>
            <a:r>
              <a:rPr lang="en-US" sz="1800" dirty="0" smtClean="0"/>
              <a:t>American College of Medical Genetics and Genomics (ACMG) recommendation that 57 </a:t>
            </a:r>
            <a:r>
              <a:rPr lang="en-US" sz="1800" dirty="0"/>
              <a:t>genes </a:t>
            </a:r>
            <a:r>
              <a:rPr lang="en-US" sz="1800" dirty="0" smtClean="0"/>
              <a:t>should </a:t>
            </a:r>
            <a:r>
              <a:rPr lang="en-US" sz="1800" dirty="0"/>
              <a:t>be evaluated </a:t>
            </a:r>
            <a:r>
              <a:rPr lang="en-US" sz="1800" dirty="0">
                <a:solidFill>
                  <a:srgbClr val="FFFF00"/>
                </a:solidFill>
              </a:rPr>
              <a:t>any time </a:t>
            </a:r>
            <a:r>
              <a:rPr lang="en-US" sz="1800" dirty="0"/>
              <a:t>a physician orders a genetic test</a:t>
            </a:r>
          </a:p>
          <a:p>
            <a:pPr lvl="1"/>
            <a:r>
              <a:rPr lang="en-US" sz="1600" dirty="0"/>
              <a:t>Genes related to diseases such as Alzheimer’s or Huntington’s, with no known medical treatment, are not on the </a:t>
            </a:r>
            <a:r>
              <a:rPr lang="en-US" sz="1600" dirty="0" smtClean="0"/>
              <a:t>list</a:t>
            </a:r>
          </a:p>
          <a:p>
            <a:pPr lvl="1"/>
            <a:r>
              <a:rPr lang="en-US" sz="1600" b="1" dirty="0" smtClean="0">
                <a:solidFill>
                  <a:srgbClr val="FFFF00"/>
                </a:solidFill>
              </a:rPr>
              <a:t>Genes </a:t>
            </a:r>
            <a:r>
              <a:rPr lang="en-US" sz="1600" b="1" dirty="0">
                <a:solidFill>
                  <a:srgbClr val="FFFF00"/>
                </a:solidFill>
              </a:rPr>
              <a:t>linked to hereditary breast and ovarian cancer </a:t>
            </a:r>
            <a:r>
              <a:rPr lang="en-US" sz="1600" dirty="0">
                <a:solidFill>
                  <a:srgbClr val="FFFF00"/>
                </a:solidFill>
              </a:rPr>
              <a:t>are among the selected 57</a:t>
            </a:r>
          </a:p>
          <a:p>
            <a:r>
              <a:rPr lang="en-US" sz="1800" dirty="0" smtClean="0"/>
              <a:t>“Duty </a:t>
            </a:r>
            <a:r>
              <a:rPr lang="en-US" sz="1800" dirty="0"/>
              <a:t>to </a:t>
            </a:r>
            <a:r>
              <a:rPr lang="en-US" sz="1800" dirty="0" smtClean="0"/>
              <a:t>hunt” caused heated debate at the American Society of Human Genetics (ASHG) 2013 meeting</a:t>
            </a:r>
          </a:p>
        </p:txBody>
      </p:sp>
      <p:pic>
        <p:nvPicPr>
          <p:cNvPr id="512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1371600"/>
            <a:ext cx="3810000" cy="459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724133" y="1994356"/>
            <a:ext cx="1276310" cy="215444"/>
          </a:xfrm>
          <a:prstGeom prst="rect">
            <a:avLst/>
          </a:prstGeom>
          <a:noFill/>
        </p:spPr>
        <p:txBody>
          <a:bodyPr wrap="none" rtlCol="0">
            <a:spAutoFit/>
          </a:bodyPr>
          <a:lstStyle/>
          <a:p>
            <a:pPr algn="r"/>
            <a:r>
              <a:rPr lang="en-US" sz="800" dirty="0" smtClean="0">
                <a:solidFill>
                  <a:srgbClr val="000000"/>
                </a:solidFill>
                <a:latin typeface="Arial" panose="020B0604020202020204" pitchFamily="34" charset="0"/>
                <a:cs typeface="Arial" panose="020B0604020202020204" pitchFamily="34" charset="0"/>
              </a:rPr>
              <a:t>Forbes.com 11/05/2013</a:t>
            </a:r>
            <a:endParaRPr lang="en-US" sz="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2400528"/>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en-US" sz="3200" dirty="0"/>
              <a:t>Ethics and Conflict of </a:t>
            </a:r>
            <a:r>
              <a:rPr lang="en-US" sz="3200" dirty="0" smtClean="0"/>
              <a:t>Interest </a:t>
            </a:r>
            <a:r>
              <a:rPr lang="en-US" sz="3200" dirty="0"/>
              <a:t>in the Pharmaceutical Industry</a:t>
            </a:r>
            <a:endParaRPr lang="en-US" sz="3200" dirty="0" smtClean="0"/>
          </a:p>
        </p:txBody>
      </p:sp>
      <p:sp>
        <p:nvSpPr>
          <p:cNvPr id="378883" name="Rectangle 3"/>
          <p:cNvSpPr>
            <a:spLocks noGrp="1" noChangeArrowheads="1"/>
          </p:cNvSpPr>
          <p:nvPr>
            <p:ph idx="1"/>
          </p:nvPr>
        </p:nvSpPr>
        <p:spPr/>
        <p:txBody>
          <a:bodyPr/>
          <a:lstStyle/>
          <a:p>
            <a:pPr eaLnBrk="1" hangingPunct="1">
              <a:lnSpc>
                <a:spcPts val="3200"/>
              </a:lnSpc>
              <a:buFont typeface="Arial" charset="0"/>
              <a:buChar char="•"/>
              <a:defRPr/>
            </a:pPr>
            <a:r>
              <a:rPr lang="en-US" b="0" dirty="0" smtClean="0"/>
              <a:t>Equipoise</a:t>
            </a:r>
          </a:p>
          <a:p>
            <a:pPr eaLnBrk="1" hangingPunct="1">
              <a:lnSpc>
                <a:spcPts val="3200"/>
              </a:lnSpc>
              <a:buFont typeface="Arial" charset="0"/>
              <a:buChar char="•"/>
              <a:defRPr/>
            </a:pPr>
            <a:r>
              <a:rPr lang="en-US" b="0" dirty="0" smtClean="0"/>
              <a:t>Authorship </a:t>
            </a:r>
          </a:p>
          <a:p>
            <a:pPr eaLnBrk="1" hangingPunct="1">
              <a:lnSpc>
                <a:spcPts val="3200"/>
              </a:lnSpc>
              <a:buFont typeface="Arial" charset="0"/>
              <a:buChar char="•"/>
              <a:defRPr/>
            </a:pPr>
            <a:r>
              <a:rPr lang="en-US" b="0" dirty="0" smtClean="0"/>
              <a:t>Conflict of interest</a:t>
            </a:r>
          </a:p>
        </p:txBody>
      </p:sp>
    </p:spTree>
    <p:extLst>
      <p:ext uri="{BB962C8B-B14F-4D97-AF65-F5344CB8AC3E}">
        <p14:creationId xmlns:p14="http://schemas.microsoft.com/office/powerpoint/2010/main" val="948074045"/>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47" name="Rectangle 7"/>
          <p:cNvSpPr>
            <a:spLocks noChangeArrowheads="1"/>
          </p:cNvSpPr>
          <p:nvPr/>
        </p:nvSpPr>
        <p:spPr bwMode="black">
          <a:xfrm>
            <a:off x="381000" y="781050"/>
            <a:ext cx="80772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7497C1">
                      <a:alpha val="50000"/>
                    </a:srgbClr>
                  </a:outerShdw>
                </a:effectLst>
              </a14:hiddenEffects>
            </a:ext>
          </a:extLst>
        </p:spPr>
        <p:txBody>
          <a:bodyPr anchor="b"/>
          <a:lstStyle/>
          <a:p>
            <a:pPr fontAlgn="base">
              <a:lnSpc>
                <a:spcPct val="90000"/>
              </a:lnSpc>
              <a:spcBef>
                <a:spcPct val="0"/>
              </a:spcBef>
              <a:spcAft>
                <a:spcPct val="0"/>
              </a:spcAft>
            </a:pPr>
            <a:r>
              <a:rPr lang="en-US" sz="3200" b="1" dirty="0" smtClean="0">
                <a:solidFill>
                  <a:srgbClr val="000066"/>
                </a:solidFill>
              </a:rPr>
              <a:t>Case Study: Genetic Counseling Issues (Family)</a:t>
            </a:r>
          </a:p>
        </p:txBody>
      </p:sp>
      <p:pic>
        <p:nvPicPr>
          <p:cNvPr id="573456"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81475" y="1790700"/>
            <a:ext cx="5233988"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txBox="1">
            <a:spLocks noChangeArrowheads="1"/>
          </p:cNvSpPr>
          <p:nvPr/>
        </p:nvSpPr>
        <p:spPr>
          <a:xfrm>
            <a:off x="304800" y="1828800"/>
            <a:ext cx="4191000" cy="3810000"/>
          </a:xfrm>
          <a:prstGeom prst="rect">
            <a:avLst/>
          </a:prstGeom>
          <a:noFill/>
          <a:ln/>
        </p:spPr>
        <p:txBody>
          <a:bodyPr/>
          <a:lstStyle>
            <a:lvl1pPr marL="285750" indent="-285750" algn="l" rtl="0" fontAlgn="base">
              <a:spcBef>
                <a:spcPct val="100000"/>
              </a:spcBef>
              <a:spcAft>
                <a:spcPct val="0"/>
              </a:spcAft>
              <a:buClr>
                <a:schemeClr val="accent2"/>
              </a:buClr>
              <a:buChar char="•"/>
              <a:defRPr sz="2400">
                <a:solidFill>
                  <a:srgbClr val="F8F8F8"/>
                </a:solidFill>
                <a:latin typeface="+mn-lt"/>
                <a:ea typeface="+mn-ea"/>
                <a:cs typeface="+mn-cs"/>
              </a:defRPr>
            </a:lvl1pPr>
            <a:lvl2pPr marL="685800" indent="-285750" algn="l" rtl="0" fontAlgn="base">
              <a:spcBef>
                <a:spcPct val="25000"/>
              </a:spcBef>
              <a:spcAft>
                <a:spcPct val="0"/>
              </a:spcAft>
              <a:buClr>
                <a:schemeClr val="accent2"/>
              </a:buClr>
              <a:buChar char="–"/>
              <a:defRPr sz="2200">
                <a:solidFill>
                  <a:srgbClr val="F8F8F8"/>
                </a:solidFill>
                <a:latin typeface="+mn-lt"/>
              </a:defRPr>
            </a:lvl2pPr>
            <a:lvl3pPr marL="1028700" indent="-228600" algn="l" rtl="0" fontAlgn="base">
              <a:spcBef>
                <a:spcPct val="25000"/>
              </a:spcBef>
              <a:spcAft>
                <a:spcPct val="0"/>
              </a:spcAft>
              <a:buClr>
                <a:schemeClr val="accent2"/>
              </a:buClr>
              <a:buChar char="•"/>
              <a:defRPr sz="2000">
                <a:solidFill>
                  <a:srgbClr val="F8F8F8"/>
                </a:solidFill>
                <a:latin typeface="+mn-lt"/>
              </a:defRPr>
            </a:lvl3pPr>
            <a:lvl4pPr marL="1371600" indent="-228600" algn="l" rtl="0" fontAlgn="base">
              <a:spcBef>
                <a:spcPct val="25000"/>
              </a:spcBef>
              <a:spcAft>
                <a:spcPct val="0"/>
              </a:spcAft>
              <a:buClr>
                <a:schemeClr val="accent2"/>
              </a:buClr>
              <a:buChar char="•"/>
              <a:defRPr sz="2000">
                <a:solidFill>
                  <a:srgbClr val="F8F8F8"/>
                </a:solidFill>
                <a:latin typeface="+mn-lt"/>
              </a:defRPr>
            </a:lvl4pPr>
            <a:lvl5pPr marL="1714500" indent="-228600" algn="l" rtl="0" fontAlgn="base">
              <a:spcBef>
                <a:spcPct val="25000"/>
              </a:spcBef>
              <a:spcAft>
                <a:spcPct val="0"/>
              </a:spcAft>
              <a:buClr>
                <a:schemeClr val="accent2"/>
              </a:buClr>
              <a:buChar char="•"/>
              <a:defRPr sz="2000">
                <a:solidFill>
                  <a:srgbClr val="F8F8F8"/>
                </a:solidFill>
                <a:latin typeface="+mn-lt"/>
              </a:defRPr>
            </a:lvl5pPr>
            <a:lvl6pPr marL="2171700" indent="-228600" algn="l" rtl="0" fontAlgn="base">
              <a:spcBef>
                <a:spcPct val="25000"/>
              </a:spcBef>
              <a:spcAft>
                <a:spcPct val="0"/>
              </a:spcAft>
              <a:buClr>
                <a:schemeClr val="accent2"/>
              </a:buClr>
              <a:buChar char="•"/>
              <a:defRPr sz="2000">
                <a:solidFill>
                  <a:srgbClr val="F8F8F8"/>
                </a:solidFill>
                <a:latin typeface="+mn-lt"/>
              </a:defRPr>
            </a:lvl6pPr>
            <a:lvl7pPr marL="2628900" indent="-228600" algn="l" rtl="0" fontAlgn="base">
              <a:spcBef>
                <a:spcPct val="25000"/>
              </a:spcBef>
              <a:spcAft>
                <a:spcPct val="0"/>
              </a:spcAft>
              <a:buClr>
                <a:schemeClr val="accent2"/>
              </a:buClr>
              <a:buChar char="•"/>
              <a:defRPr sz="2000">
                <a:solidFill>
                  <a:srgbClr val="F8F8F8"/>
                </a:solidFill>
                <a:latin typeface="+mn-lt"/>
              </a:defRPr>
            </a:lvl7pPr>
            <a:lvl8pPr marL="3086100" indent="-228600" algn="l" rtl="0" fontAlgn="base">
              <a:spcBef>
                <a:spcPct val="25000"/>
              </a:spcBef>
              <a:spcAft>
                <a:spcPct val="0"/>
              </a:spcAft>
              <a:buClr>
                <a:schemeClr val="accent2"/>
              </a:buClr>
              <a:buChar char="•"/>
              <a:defRPr sz="2000">
                <a:solidFill>
                  <a:srgbClr val="F8F8F8"/>
                </a:solidFill>
                <a:latin typeface="+mn-lt"/>
              </a:defRPr>
            </a:lvl8pPr>
            <a:lvl9pPr marL="3543300" indent="-228600" algn="l" rtl="0" fontAlgn="base">
              <a:spcBef>
                <a:spcPct val="25000"/>
              </a:spcBef>
              <a:spcAft>
                <a:spcPct val="0"/>
              </a:spcAft>
              <a:buClr>
                <a:schemeClr val="accent2"/>
              </a:buClr>
              <a:buChar char="•"/>
              <a:defRPr sz="2000">
                <a:solidFill>
                  <a:srgbClr val="F8F8F8"/>
                </a:solidFill>
                <a:latin typeface="+mn-lt"/>
              </a:defRPr>
            </a:lvl9pPr>
          </a:lstStyle>
          <a:p>
            <a:pPr>
              <a:spcBef>
                <a:spcPct val="20000"/>
              </a:spcBef>
              <a:buClr>
                <a:srgbClr val="C00000"/>
              </a:buClr>
            </a:pPr>
            <a:r>
              <a:rPr lang="en-US" sz="1800" dirty="0" smtClean="0">
                <a:solidFill>
                  <a:srgbClr val="002060"/>
                </a:solidFill>
              </a:rPr>
              <a:t>Family involvement</a:t>
            </a:r>
          </a:p>
          <a:p>
            <a:pPr lvl="1">
              <a:spcBef>
                <a:spcPct val="20000"/>
              </a:spcBef>
              <a:buClr>
                <a:srgbClr val="C00000"/>
              </a:buClr>
            </a:pPr>
            <a:r>
              <a:rPr lang="en-US" sz="1600" dirty="0" smtClean="0">
                <a:solidFill>
                  <a:srgbClr val="002060"/>
                </a:solidFill>
              </a:rPr>
              <a:t>For accurate risk assessment or testing</a:t>
            </a:r>
          </a:p>
          <a:p>
            <a:pPr lvl="1">
              <a:spcBef>
                <a:spcPct val="20000"/>
              </a:spcBef>
              <a:buClr>
                <a:srgbClr val="C00000"/>
              </a:buClr>
            </a:pPr>
            <a:r>
              <a:rPr lang="en-US" sz="1600" dirty="0" smtClean="0">
                <a:solidFill>
                  <a:srgbClr val="002060"/>
                </a:solidFill>
              </a:rPr>
              <a:t>Communicating results</a:t>
            </a:r>
          </a:p>
          <a:p>
            <a:pPr>
              <a:spcBef>
                <a:spcPct val="20000"/>
              </a:spcBef>
              <a:buClr>
                <a:srgbClr val="C00000"/>
              </a:buClr>
            </a:pPr>
            <a:r>
              <a:rPr lang="en-US" sz="1800" dirty="0" smtClean="0">
                <a:solidFill>
                  <a:srgbClr val="002060"/>
                </a:solidFill>
              </a:rPr>
              <a:t>Confirmation of a “cancer gene” in family</a:t>
            </a:r>
          </a:p>
          <a:p>
            <a:pPr>
              <a:spcBef>
                <a:spcPct val="20000"/>
              </a:spcBef>
              <a:buClr>
                <a:srgbClr val="C00000"/>
              </a:buClr>
            </a:pPr>
            <a:r>
              <a:rPr lang="en-US" sz="1800" dirty="0" smtClean="0">
                <a:solidFill>
                  <a:srgbClr val="002060"/>
                </a:solidFill>
              </a:rPr>
              <a:t>Insurance concerns</a:t>
            </a:r>
          </a:p>
          <a:p>
            <a:pPr>
              <a:spcBef>
                <a:spcPct val="20000"/>
              </a:spcBef>
              <a:buClr>
                <a:srgbClr val="C00000"/>
              </a:buClr>
            </a:pPr>
            <a:r>
              <a:rPr lang="en-US" sz="1800" dirty="0" smtClean="0">
                <a:solidFill>
                  <a:srgbClr val="002060"/>
                </a:solidFill>
              </a:rPr>
              <a:t>Expectations of family members</a:t>
            </a:r>
          </a:p>
          <a:p>
            <a:pPr lvl="1">
              <a:spcBef>
                <a:spcPct val="20000"/>
              </a:spcBef>
              <a:buClr>
                <a:srgbClr val="C00000"/>
              </a:buClr>
            </a:pPr>
            <a:r>
              <a:rPr lang="en-US" sz="1600" dirty="0" smtClean="0">
                <a:solidFill>
                  <a:srgbClr val="002060"/>
                </a:solidFill>
              </a:rPr>
              <a:t>Family members may or may not wish to have testing or share results</a:t>
            </a:r>
          </a:p>
          <a:p>
            <a:pPr lvl="1">
              <a:spcBef>
                <a:spcPct val="20000"/>
              </a:spcBef>
              <a:buClr>
                <a:srgbClr val="C00000"/>
              </a:buClr>
            </a:pPr>
            <a:r>
              <a:rPr lang="en-US" sz="1600" dirty="0" smtClean="0">
                <a:solidFill>
                  <a:srgbClr val="002060"/>
                </a:solidFill>
              </a:rPr>
              <a:t>Strategy to inform relatives</a:t>
            </a:r>
          </a:p>
          <a:p>
            <a:pPr>
              <a:spcBef>
                <a:spcPct val="20000"/>
              </a:spcBef>
              <a:buClr>
                <a:srgbClr val="C00000"/>
              </a:buClr>
            </a:pPr>
            <a:r>
              <a:rPr lang="en-US" sz="1800" dirty="0" smtClean="0">
                <a:solidFill>
                  <a:srgbClr val="002060"/>
                </a:solidFill>
              </a:rPr>
              <a:t>What </a:t>
            </a:r>
            <a:r>
              <a:rPr lang="en-US" sz="1800" dirty="0">
                <a:solidFill>
                  <a:srgbClr val="002060"/>
                </a:solidFill>
              </a:rPr>
              <a:t>about the right not to know</a:t>
            </a:r>
            <a:r>
              <a:rPr lang="en-US" sz="1800" dirty="0" smtClean="0">
                <a:solidFill>
                  <a:srgbClr val="002060"/>
                </a:solidFill>
              </a:rPr>
              <a:t>?</a:t>
            </a:r>
          </a:p>
          <a:p>
            <a:pPr>
              <a:spcBef>
                <a:spcPct val="20000"/>
              </a:spcBef>
              <a:buClr>
                <a:srgbClr val="C00000"/>
              </a:buClr>
            </a:pPr>
            <a:r>
              <a:rPr lang="en-US" sz="1800" dirty="0">
                <a:solidFill>
                  <a:srgbClr val="002060"/>
                </a:solidFill>
              </a:rPr>
              <a:t>Genetic </a:t>
            </a:r>
            <a:r>
              <a:rPr lang="en-US" sz="1800" dirty="0" smtClean="0">
                <a:solidFill>
                  <a:srgbClr val="002060"/>
                </a:solidFill>
              </a:rPr>
              <a:t>guilt</a:t>
            </a:r>
            <a:endParaRPr lang="en-US" sz="1800" dirty="0">
              <a:solidFill>
                <a:srgbClr val="002060"/>
              </a:solidFill>
            </a:endParaRPr>
          </a:p>
          <a:p>
            <a:pPr lvl="1">
              <a:spcBef>
                <a:spcPct val="20000"/>
              </a:spcBef>
              <a:buClr>
                <a:srgbClr val="C00000"/>
              </a:buClr>
            </a:pPr>
            <a:endParaRPr lang="en-US" sz="1600" dirty="0" smtClean="0">
              <a:solidFill>
                <a:srgbClr val="002060"/>
              </a:solidFill>
            </a:endParaRPr>
          </a:p>
        </p:txBody>
      </p:sp>
      <p:sp>
        <p:nvSpPr>
          <p:cNvPr id="8" name="Rounded Rectangular Callout 7"/>
          <p:cNvSpPr/>
          <p:nvPr/>
        </p:nvSpPr>
        <p:spPr bwMode="auto">
          <a:xfrm>
            <a:off x="4343400" y="1790700"/>
            <a:ext cx="2209800" cy="506412"/>
          </a:xfrm>
          <a:prstGeom prst="wedgeRoundRectCallout">
            <a:avLst>
              <a:gd name="adj1" fmla="val 43279"/>
              <a:gd name="adj2" fmla="val 191203"/>
              <a:gd name="adj3" fmla="val 16667"/>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rgbClr val="FFFFFF"/>
                </a:solidFill>
                <a:effectLst>
                  <a:outerShdw blurRad="38100" dist="38100" dir="2700000" algn="tl">
                    <a:srgbClr val="000000">
                      <a:alpha val="43137"/>
                    </a:srgbClr>
                  </a:outerShdw>
                </a:effectLst>
              </a:rPr>
              <a:t>Ethical concern: patient autonomy, right not to know</a:t>
            </a:r>
          </a:p>
        </p:txBody>
      </p:sp>
      <p:sp>
        <p:nvSpPr>
          <p:cNvPr id="9" name="Rectangle 15"/>
          <p:cNvSpPr>
            <a:spLocks noChangeArrowheads="1"/>
          </p:cNvSpPr>
          <p:nvPr/>
        </p:nvSpPr>
        <p:spPr bwMode="auto">
          <a:xfrm>
            <a:off x="377030" y="6523268"/>
            <a:ext cx="8081170" cy="258532"/>
          </a:xfrm>
          <a:prstGeom prst="rect">
            <a:avLst/>
          </a:prstGeom>
          <a:noFill/>
          <a:ln w="9525">
            <a:noFill/>
            <a:miter lim="800000"/>
            <a:headEnd/>
            <a:tailEnd/>
          </a:ln>
          <a:effectLst/>
        </p:spPr>
        <p:txBody>
          <a:bodyPr wrap="square">
            <a:spAutoFit/>
          </a:bodyPr>
          <a:lstStyle/>
          <a:p>
            <a:pPr eaLnBrk="0" fontAlgn="base" hangingPunct="0">
              <a:lnSpc>
                <a:spcPct val="90000"/>
              </a:lnSpc>
              <a:spcBef>
                <a:spcPct val="50000"/>
              </a:spcBef>
              <a:spcAft>
                <a:spcPct val="0"/>
              </a:spcAft>
              <a:buClr>
                <a:srgbClr val="FF0000"/>
              </a:buClr>
            </a:pPr>
            <a:r>
              <a:rPr lang="en-US" sz="1200" i="1" dirty="0" smtClean="0">
                <a:solidFill>
                  <a:srgbClr val="000066"/>
                </a:solidFill>
              </a:rPr>
              <a:t>BRCA2 </a:t>
            </a:r>
            <a:r>
              <a:rPr lang="en-US" sz="1200" dirty="0" smtClean="0">
                <a:solidFill>
                  <a:srgbClr val="000066"/>
                </a:solidFill>
              </a:rPr>
              <a:t>family from the Philippines in </a:t>
            </a:r>
            <a:r>
              <a:rPr lang="en-US" sz="1200" dirty="0">
                <a:solidFill>
                  <a:srgbClr val="000066"/>
                </a:solidFill>
              </a:rPr>
              <a:t>De Leon Matsuda et al. Intl J Cancer 2002 98:596-603</a:t>
            </a:r>
          </a:p>
        </p:txBody>
      </p:sp>
    </p:spTree>
    <p:extLst>
      <p:ext uri="{BB962C8B-B14F-4D97-AF65-F5344CB8AC3E}">
        <p14:creationId xmlns:p14="http://schemas.microsoft.com/office/powerpoint/2010/main" val="1867262860"/>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3" y="33337"/>
            <a:ext cx="8116887" cy="1109663"/>
          </a:xfrm>
        </p:spPr>
        <p:txBody>
          <a:bodyPr/>
          <a:lstStyle/>
          <a:p>
            <a:r>
              <a:rPr lang="en-US" sz="2800" dirty="0" smtClean="0"/>
              <a:t>Women </a:t>
            </a:r>
            <a:r>
              <a:rPr lang="en-US" sz="2800" dirty="0"/>
              <a:t>w</a:t>
            </a:r>
            <a:r>
              <a:rPr lang="en-US" sz="2800" dirty="0" smtClean="0"/>
              <a:t>ith a </a:t>
            </a:r>
            <a:r>
              <a:rPr lang="en-US" sz="2800" i="1" dirty="0" smtClean="0"/>
              <a:t>BRCA1 </a:t>
            </a:r>
            <a:r>
              <a:rPr lang="en-US" sz="2800" dirty="0" smtClean="0"/>
              <a:t>Mutation may opt for surgery, chemoprevention, or surveillance</a:t>
            </a:r>
          </a:p>
        </p:txBody>
      </p:sp>
      <p:sp>
        <p:nvSpPr>
          <p:cNvPr id="7" name="AutoShape 3"/>
          <p:cNvSpPr>
            <a:spLocks noChangeArrowheads="1"/>
          </p:cNvSpPr>
          <p:nvPr/>
        </p:nvSpPr>
        <p:spPr bwMode="auto">
          <a:xfrm rot="5400000">
            <a:off x="4417219" y="2740819"/>
            <a:ext cx="1976437" cy="314325"/>
          </a:xfrm>
          <a:prstGeom prst="triangle">
            <a:avLst>
              <a:gd name="adj" fmla="val 50000"/>
            </a:avLst>
          </a:prstGeom>
          <a:solidFill>
            <a:schemeClr val="bg1">
              <a:lumMod val="65000"/>
            </a:schemeClr>
          </a:solidFill>
          <a:ln w="12700">
            <a:noFill/>
            <a:miter lim="800000"/>
            <a:headEnd/>
            <a:tailEnd/>
          </a:ln>
          <a:effectLst/>
        </p:spPr>
        <p:txBody>
          <a:bodyPr wrap="none" anchor="ctr"/>
          <a:lstStyle/>
          <a:p>
            <a:endParaRPr lang="en-US">
              <a:solidFill>
                <a:srgbClr val="FFFFFF"/>
              </a:solidFill>
            </a:endParaRPr>
          </a:p>
        </p:txBody>
      </p:sp>
      <p:sp>
        <p:nvSpPr>
          <p:cNvPr id="19" name="Rounded Rectangle 18"/>
          <p:cNvSpPr/>
          <p:nvPr/>
        </p:nvSpPr>
        <p:spPr bwMode="auto">
          <a:xfrm>
            <a:off x="5638800" y="2257783"/>
            <a:ext cx="3352800" cy="1284497"/>
          </a:xfrm>
          <a:prstGeom prst="round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algn="ctr"/>
            <a:r>
              <a:rPr lang="en-US" sz="1400" dirty="0" smtClean="0">
                <a:solidFill>
                  <a:srgbClr val="000000"/>
                </a:solidFill>
                <a:ea typeface="Tahoma" pitchFamily="34" charset="0"/>
                <a:cs typeface="Tahoma" pitchFamily="34" charset="0"/>
              </a:rPr>
              <a:t>Women with a sister or mother with breast or ovarian cancer are significantly more likely to have prophylactic surgical procedures</a:t>
            </a:r>
            <a:r>
              <a:rPr lang="en-US" sz="1400" baseline="30000" dirty="0" smtClean="0">
                <a:solidFill>
                  <a:srgbClr val="000000"/>
                </a:solidFill>
                <a:ea typeface="Tahoma" pitchFamily="34" charset="0"/>
                <a:cs typeface="Tahoma" pitchFamily="34" charset="0"/>
              </a:rPr>
              <a:t>1</a:t>
            </a:r>
            <a:endParaRPr lang="en-US" sz="1400" dirty="0" smtClean="0">
              <a:solidFill>
                <a:srgbClr val="000000"/>
              </a:solidFill>
              <a:ea typeface="Tahoma" pitchFamily="34" charset="0"/>
              <a:cs typeface="Tahoma" pitchFamily="34" charset="0"/>
            </a:endParaRPr>
          </a:p>
        </p:txBody>
      </p:sp>
      <p:sp>
        <p:nvSpPr>
          <p:cNvPr id="14" name="Rechteck 4"/>
          <p:cNvSpPr/>
          <p:nvPr/>
        </p:nvSpPr>
        <p:spPr>
          <a:xfrm>
            <a:off x="2253504" y="1723167"/>
            <a:ext cx="3004296" cy="254403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nchorCtr="0"/>
          <a:lstStyle/>
          <a:p>
            <a:pPr marL="117475" indent="-117475">
              <a:spcBef>
                <a:spcPts val="600"/>
              </a:spcBef>
              <a:buFont typeface="Arial" pitchFamily="34" charset="0"/>
              <a:buChar char="•"/>
            </a:pPr>
            <a:r>
              <a:rPr lang="en-US" sz="1300" dirty="0" smtClean="0">
                <a:solidFill>
                  <a:srgbClr val="FFFFFF"/>
                </a:solidFill>
                <a:ea typeface="Tahoma" pitchFamily="34" charset="0"/>
                <a:cs typeface="Tahoma" pitchFamily="34" charset="0"/>
              </a:rPr>
              <a:t>Angelina Jolie underwent risk-reducing bilateral mastectomy at 37</a:t>
            </a:r>
          </a:p>
          <a:p>
            <a:pPr marL="117475" indent="-117475">
              <a:spcBef>
                <a:spcPts val="600"/>
              </a:spcBef>
              <a:buFont typeface="Arial" pitchFamily="34" charset="0"/>
              <a:buChar char="•"/>
            </a:pPr>
            <a:r>
              <a:rPr lang="en-US" sz="1300" dirty="0" smtClean="0">
                <a:solidFill>
                  <a:srgbClr val="FFFFFF"/>
                </a:solidFill>
                <a:ea typeface="Tahoma" pitchFamily="34" charset="0"/>
                <a:cs typeface="Tahoma" pitchFamily="34" charset="0"/>
              </a:rPr>
              <a:t>Mother, </a:t>
            </a:r>
            <a:r>
              <a:rPr lang="en-US" sz="1300" dirty="0" err="1" smtClean="0">
                <a:solidFill>
                  <a:srgbClr val="FFFFFF"/>
                </a:solidFill>
                <a:ea typeface="Tahoma" pitchFamily="34" charset="0"/>
                <a:cs typeface="Tahoma" pitchFamily="34" charset="0"/>
              </a:rPr>
              <a:t>Marcheline</a:t>
            </a:r>
            <a:r>
              <a:rPr lang="en-US" sz="1300" dirty="0" smtClean="0">
                <a:solidFill>
                  <a:srgbClr val="FFFFFF"/>
                </a:solidFill>
                <a:ea typeface="Tahoma" pitchFamily="34" charset="0"/>
                <a:cs typeface="Tahoma" pitchFamily="34" charset="0"/>
              </a:rPr>
              <a:t> Bertrand, died of ovarian cancer age 56 </a:t>
            </a:r>
          </a:p>
          <a:p>
            <a:pPr marL="117475" indent="-117475">
              <a:spcBef>
                <a:spcPts val="600"/>
              </a:spcBef>
              <a:buFont typeface="Arial" pitchFamily="34" charset="0"/>
              <a:buChar char="•"/>
            </a:pPr>
            <a:r>
              <a:rPr lang="en-US" sz="1300" dirty="0" smtClean="0">
                <a:solidFill>
                  <a:srgbClr val="FFFFFF"/>
                </a:solidFill>
                <a:ea typeface="Tahoma" pitchFamily="34" charset="0"/>
                <a:cs typeface="Tahoma" pitchFamily="34" charset="0"/>
              </a:rPr>
              <a:t>In 2015, underwent prophylactic bilateral </a:t>
            </a:r>
            <a:r>
              <a:rPr lang="en-US" sz="1300" dirty="0" err="1" smtClean="0">
                <a:solidFill>
                  <a:srgbClr val="FFFFFF"/>
                </a:solidFill>
                <a:ea typeface="Tahoma" pitchFamily="34" charset="0"/>
                <a:cs typeface="Tahoma" pitchFamily="34" charset="0"/>
              </a:rPr>
              <a:t>salpingo</a:t>
            </a:r>
            <a:r>
              <a:rPr lang="en-US" sz="1300" dirty="0" smtClean="0">
                <a:solidFill>
                  <a:srgbClr val="FFFFFF"/>
                </a:solidFill>
                <a:ea typeface="Tahoma" pitchFamily="34" charset="0"/>
                <a:cs typeface="Tahoma" pitchFamily="34" charset="0"/>
              </a:rPr>
              <a:t> oophorectomy to reduce her risk of ovarian cancer</a:t>
            </a:r>
            <a:endParaRPr lang="en-US" sz="1300" dirty="0">
              <a:solidFill>
                <a:srgbClr val="FFFFFF"/>
              </a:solidFill>
              <a:ea typeface="Tahoma" pitchFamily="34" charset="0"/>
              <a:cs typeface="Tahoma"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1234284751"/>
              </p:ext>
            </p:extLst>
          </p:nvPr>
        </p:nvGraphicFramePr>
        <p:xfrm>
          <a:off x="284862" y="4876800"/>
          <a:ext cx="8493079" cy="1301850"/>
        </p:xfrm>
        <a:graphic>
          <a:graphicData uri="http://schemas.openxmlformats.org/drawingml/2006/table">
            <a:tbl>
              <a:tblPr firstRow="1" bandRow="1">
                <a:tableStyleId>{5C22544A-7EE6-4342-B048-85BDC9FD1C3A}</a:tableStyleId>
              </a:tblPr>
              <a:tblGrid>
                <a:gridCol w="1479944"/>
                <a:gridCol w="777616"/>
                <a:gridCol w="770119"/>
                <a:gridCol w="770119"/>
                <a:gridCol w="770119"/>
                <a:gridCol w="770119"/>
                <a:gridCol w="770119"/>
                <a:gridCol w="777040"/>
                <a:gridCol w="857250"/>
                <a:gridCol w="750634"/>
              </a:tblGrid>
              <a:tr h="163635">
                <a:tc>
                  <a:txBody>
                    <a:bodyPr/>
                    <a:lstStyle/>
                    <a:p>
                      <a:pPr algn="ctr"/>
                      <a:r>
                        <a:rPr lang="en-US" sz="1050" dirty="0" smtClean="0"/>
                        <a:t>Option</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t>Israel</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t>Norway</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t>Poland</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t>Italy</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t>Austria</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t>Canada</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t>France</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t>Netherlands</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t>US</a:t>
                      </a:r>
                      <a:endParaRPr lang="en-US" sz="1050" b="1" dirty="0">
                        <a:solidFill>
                          <a:schemeClr val="bg1"/>
                        </a:solidFill>
                        <a:latin typeface="Tahoma" pitchFamily="34" charset="0"/>
                        <a:ea typeface="Tahoma" pitchFamily="34" charset="0"/>
                        <a:cs typeface="Tahoma" pitchFamily="34" charset="0"/>
                      </a:endParaRPr>
                    </a:p>
                  </a:txBody>
                  <a:tcPr marL="0" marR="0" marT="0" marB="0"/>
                </a:tc>
              </a:tr>
              <a:tr h="163635">
                <a:tc>
                  <a:txBody>
                    <a:bodyPr/>
                    <a:lstStyle/>
                    <a:p>
                      <a:pPr algn="ctr"/>
                      <a:r>
                        <a:rPr lang="en-US" sz="1050" b="1" dirty="0" smtClean="0">
                          <a:solidFill>
                            <a:srgbClr val="000000"/>
                          </a:solidFill>
                        </a:rPr>
                        <a:t>Mastectomy* </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b="1" dirty="0" smtClean="0">
                          <a:solidFill>
                            <a:srgbClr val="000000"/>
                          </a:solidFill>
                        </a:rPr>
                        <a:t>4%</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1" dirty="0" smtClean="0">
                          <a:solidFill>
                            <a:srgbClr val="000000"/>
                          </a:solidFill>
                        </a:rPr>
                        <a:t>4%</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1" dirty="0" smtClean="0">
                          <a:solidFill>
                            <a:srgbClr val="000000"/>
                          </a:solidFill>
                        </a:rPr>
                        <a:t>3%</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1" dirty="0" smtClean="0">
                          <a:solidFill>
                            <a:srgbClr val="000000"/>
                          </a:solidFill>
                        </a:rPr>
                        <a:t>10%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b="1" dirty="0" smtClean="0">
                          <a:solidFill>
                            <a:srgbClr val="000000"/>
                          </a:solidFill>
                        </a:rPr>
                        <a:t>20%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b="1" dirty="0" smtClean="0">
                          <a:solidFill>
                            <a:srgbClr val="000000"/>
                          </a:solidFill>
                        </a:rPr>
                        <a:t>22%</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1" dirty="0" smtClean="0">
                          <a:solidFill>
                            <a:srgbClr val="000000"/>
                          </a:solidFill>
                        </a:rPr>
                        <a:t>25%</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1" dirty="0" smtClean="0">
                          <a:solidFill>
                            <a:srgbClr val="000000"/>
                          </a:solidFill>
                        </a:rPr>
                        <a:t>33%</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b="1" dirty="0" smtClean="0">
                          <a:solidFill>
                            <a:srgbClr val="000000"/>
                          </a:solidFill>
                        </a:rPr>
                        <a:t>36%</a:t>
                      </a:r>
                      <a:endParaRPr lang="en-US" sz="1050" b="1" dirty="0">
                        <a:solidFill>
                          <a:srgbClr val="000000"/>
                        </a:solidFill>
                        <a:latin typeface="Tahoma" pitchFamily="34" charset="0"/>
                        <a:ea typeface="Tahoma" pitchFamily="34" charset="0"/>
                        <a:cs typeface="Tahoma" pitchFamily="34" charset="0"/>
                      </a:endParaRPr>
                    </a:p>
                  </a:txBody>
                  <a:tcPr marL="0" marR="0" marT="0" marB="0"/>
                </a:tc>
              </a:tr>
              <a:tr h="163635">
                <a:tc>
                  <a:txBody>
                    <a:bodyPr/>
                    <a:lstStyle/>
                    <a:p>
                      <a:pPr algn="ctr"/>
                      <a:r>
                        <a:rPr lang="en-US" sz="1050" dirty="0" err="1" smtClean="0">
                          <a:solidFill>
                            <a:srgbClr val="000000"/>
                          </a:solidFill>
                        </a:rPr>
                        <a:t>Oophorectomy</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67%</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74%</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35%</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50%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52%</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57%</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71%</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64%</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71%</a:t>
                      </a:r>
                      <a:endParaRPr lang="en-US" sz="1050" b="1" dirty="0">
                        <a:solidFill>
                          <a:srgbClr val="000000"/>
                        </a:solidFill>
                        <a:latin typeface="Tahoma" pitchFamily="34" charset="0"/>
                        <a:ea typeface="Tahoma" pitchFamily="34" charset="0"/>
                        <a:cs typeface="Tahoma" pitchFamily="34" charset="0"/>
                      </a:endParaRPr>
                    </a:p>
                  </a:txBody>
                  <a:tcPr marL="0" marR="0" marT="0" marB="0"/>
                </a:tc>
              </a:tr>
              <a:tr h="163635">
                <a:tc>
                  <a:txBody>
                    <a:bodyPr/>
                    <a:lstStyle/>
                    <a:p>
                      <a:pPr algn="ctr"/>
                      <a:r>
                        <a:rPr lang="en-US" sz="1050" dirty="0" err="1" smtClean="0">
                          <a:solidFill>
                            <a:srgbClr val="000000"/>
                          </a:solidFill>
                        </a:rPr>
                        <a:t>Tamoxifen</a:t>
                      </a:r>
                      <a:r>
                        <a:rPr lang="en-US" sz="1050" baseline="0" dirty="0" smtClean="0">
                          <a:solidFill>
                            <a:srgbClr val="000000"/>
                          </a:solidFill>
                        </a:rPr>
                        <a:t> or </a:t>
                      </a:r>
                      <a:r>
                        <a:rPr lang="en-US" sz="1050" dirty="0" err="1" smtClean="0">
                          <a:solidFill>
                            <a:srgbClr val="000000"/>
                          </a:solidFill>
                        </a:rPr>
                        <a:t>raloxifene</a:t>
                      </a:r>
                      <a:r>
                        <a:rPr lang="en-US" sz="1050" dirty="0" smtClean="0">
                          <a:solidFill>
                            <a:srgbClr val="000000"/>
                          </a:solidFill>
                        </a:rPr>
                        <a:t>*</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11%</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0%</a:t>
                      </a:r>
                      <a:endParaRPr lang="en-US" sz="1050" b="1"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6%</a:t>
                      </a:r>
                      <a:endParaRPr lang="en-US" sz="1050" b="1"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0%</a:t>
                      </a:r>
                      <a:endParaRPr lang="en-US" sz="1050" b="1"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5%</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10%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0%</a:t>
                      </a:r>
                      <a:endParaRPr lang="en-US" sz="1050" b="1"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0%</a:t>
                      </a:r>
                      <a:endParaRPr lang="en-US" sz="1050" b="1"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12%</a:t>
                      </a:r>
                      <a:endParaRPr lang="en-US" sz="1050" b="1" dirty="0" smtClean="0">
                        <a:solidFill>
                          <a:srgbClr val="000000"/>
                        </a:solidFill>
                        <a:latin typeface="Tahoma" pitchFamily="34" charset="0"/>
                        <a:ea typeface="Tahoma" pitchFamily="34" charset="0"/>
                        <a:cs typeface="Tahoma" pitchFamily="34" charset="0"/>
                      </a:endParaRPr>
                    </a:p>
                  </a:txBody>
                  <a:tcPr marL="0" marR="0" marT="0" marB="0"/>
                </a:tc>
              </a:tr>
              <a:tr h="28619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smtClean="0">
                          <a:ln>
                            <a:noFill/>
                          </a:ln>
                          <a:solidFill>
                            <a:srgbClr val="000000"/>
                          </a:solidFill>
                          <a:effectLst/>
                          <a:uLnTx/>
                          <a:uFillTx/>
                        </a:rPr>
                        <a:t>Any risk-reducing measure (above)*</a:t>
                      </a:r>
                      <a:endParaRPr lang="en-US" dirty="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57%</a:t>
                      </a:r>
                      <a:endParaRPr lang="en-US" sz="1050" b="1" kern="1200"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68%</a:t>
                      </a:r>
                      <a:endParaRPr lang="en-US" sz="1050" b="1" kern="1200"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26%</a:t>
                      </a:r>
                      <a:endParaRPr lang="en-US" sz="1050" b="1" kern="1200"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40%</a:t>
                      </a:r>
                      <a:endParaRPr lang="en-US" sz="1050" b="1" kern="1200"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40%</a:t>
                      </a:r>
                      <a:endParaRPr lang="en-US" sz="1050" b="1" kern="1200" dirty="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59%</a:t>
                      </a:r>
                      <a:endParaRPr lang="en-US" sz="1050" b="1" kern="1200" dirty="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75%</a:t>
                      </a:r>
                      <a:endParaRPr lang="en-US" sz="1050" b="1" kern="1200"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56%</a:t>
                      </a:r>
                      <a:endParaRPr lang="en-US" sz="1050" b="1" kern="1200"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72%</a:t>
                      </a:r>
                      <a:endParaRPr lang="en-US" sz="1050" b="1" kern="1200" dirty="0" smtClean="0">
                        <a:solidFill>
                          <a:srgbClr val="000000"/>
                        </a:solidFill>
                        <a:latin typeface="Tahoma" pitchFamily="34" charset="0"/>
                        <a:ea typeface="Tahoma" pitchFamily="34" charset="0"/>
                        <a:cs typeface="Tahoma" pitchFamily="34" charset="0"/>
                      </a:endParaRPr>
                    </a:p>
                  </a:txBody>
                  <a:tcPr marL="0" marR="0" marT="0" marB="0"/>
                </a:tc>
              </a:tr>
              <a:tr h="163635">
                <a:tc>
                  <a:txBody>
                    <a:bodyPr/>
                    <a:lstStyle/>
                    <a:p>
                      <a:pPr algn="ctr"/>
                      <a:r>
                        <a:rPr lang="en-US" sz="1050" dirty="0" smtClean="0">
                          <a:solidFill>
                            <a:srgbClr val="000000"/>
                          </a:solidFill>
                        </a:rPr>
                        <a:t>Mammography</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96%</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93%</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66%</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100%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100%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97%</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100%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100%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98%</a:t>
                      </a:r>
                      <a:endParaRPr lang="en-US" sz="1050" b="1" dirty="0">
                        <a:solidFill>
                          <a:srgbClr val="000000"/>
                        </a:solidFill>
                        <a:latin typeface="Tahoma" pitchFamily="34" charset="0"/>
                        <a:ea typeface="Tahoma" pitchFamily="34" charset="0"/>
                        <a:cs typeface="Tahoma" pitchFamily="34" charset="0"/>
                      </a:endParaRPr>
                    </a:p>
                  </a:txBody>
                  <a:tcPr marL="0" marR="0" marT="0" marB="0"/>
                </a:tc>
              </a:tr>
              <a:tr h="163635">
                <a:tc>
                  <a:txBody>
                    <a:bodyPr/>
                    <a:lstStyle/>
                    <a:p>
                      <a:pPr algn="ctr"/>
                      <a:r>
                        <a:rPr lang="en-US" sz="1050" dirty="0" smtClean="0">
                          <a:solidFill>
                            <a:srgbClr val="000000"/>
                          </a:solidFill>
                        </a:rPr>
                        <a:t>MRI</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2%</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14%</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7%</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72%</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65%</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48%</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67%</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95%</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24%</a:t>
                      </a:r>
                      <a:endParaRPr lang="en-US" sz="1050" b="1" dirty="0">
                        <a:solidFill>
                          <a:srgbClr val="000000"/>
                        </a:solidFill>
                        <a:latin typeface="Tahoma" pitchFamily="34" charset="0"/>
                        <a:ea typeface="Tahoma" pitchFamily="34" charset="0"/>
                        <a:cs typeface="Tahoma" pitchFamily="34" charset="0"/>
                      </a:endParaRPr>
                    </a:p>
                  </a:txBody>
                  <a:tcPr marL="0" marR="0" marT="0" marB="0"/>
                </a:tc>
              </a:tr>
            </a:tbl>
          </a:graphicData>
        </a:graphic>
      </p:graphicFrame>
      <p:sp>
        <p:nvSpPr>
          <p:cNvPr id="28" name="TextBox 27"/>
          <p:cNvSpPr txBox="1"/>
          <p:nvPr/>
        </p:nvSpPr>
        <p:spPr>
          <a:xfrm>
            <a:off x="286711" y="4647848"/>
            <a:ext cx="8498063" cy="261610"/>
          </a:xfrm>
          <a:prstGeom prst="rect">
            <a:avLst/>
          </a:prstGeom>
          <a:noFill/>
        </p:spPr>
        <p:txBody>
          <a:bodyPr wrap="square" rtlCol="0">
            <a:spAutoFit/>
          </a:bodyPr>
          <a:lstStyle/>
          <a:p>
            <a:r>
              <a:rPr lang="en-US" sz="1050" dirty="0" smtClean="0">
                <a:solidFill>
                  <a:srgbClr val="FFFFFF"/>
                </a:solidFill>
              </a:rPr>
              <a:t>Risk reducing options chosen by 2,677 </a:t>
            </a:r>
            <a:r>
              <a:rPr lang="en-US" sz="1050" i="1" dirty="0" smtClean="0">
                <a:solidFill>
                  <a:srgbClr val="FFFFFF"/>
                </a:solidFill>
              </a:rPr>
              <a:t>BRCA1/2</a:t>
            </a:r>
            <a:r>
              <a:rPr lang="en-US" sz="1050" dirty="0" smtClean="0">
                <a:solidFill>
                  <a:srgbClr val="FFFFFF"/>
                </a:solidFill>
              </a:rPr>
              <a:t> mutation carriers (2,051 </a:t>
            </a:r>
            <a:r>
              <a:rPr lang="en-US" sz="1050" i="1" dirty="0" smtClean="0">
                <a:solidFill>
                  <a:srgbClr val="FFFFFF"/>
                </a:solidFill>
              </a:rPr>
              <a:t>BRCA1</a:t>
            </a:r>
            <a:r>
              <a:rPr lang="en-US" sz="1050" dirty="0" smtClean="0">
                <a:solidFill>
                  <a:srgbClr val="FFFFFF"/>
                </a:solidFill>
              </a:rPr>
              <a:t>)</a:t>
            </a:r>
            <a:r>
              <a:rPr lang="en-US" sz="1050" baseline="30000" dirty="0" smtClean="0">
                <a:solidFill>
                  <a:srgbClr val="FFFFFF"/>
                </a:solidFill>
              </a:rPr>
              <a:t>2</a:t>
            </a:r>
            <a:endParaRPr lang="en-US" sz="1050" dirty="0">
              <a:solidFill>
                <a:srgbClr val="FFFFFF"/>
              </a:solidFill>
            </a:endParaRPr>
          </a:p>
        </p:txBody>
      </p:sp>
      <p:sp>
        <p:nvSpPr>
          <p:cNvPr id="29" name="Rectangle 28"/>
          <p:cNvSpPr/>
          <p:nvPr/>
        </p:nvSpPr>
        <p:spPr>
          <a:xfrm>
            <a:off x="208022" y="6161314"/>
            <a:ext cx="4572000" cy="215444"/>
          </a:xfrm>
          <a:prstGeom prst="rect">
            <a:avLst/>
          </a:prstGeom>
        </p:spPr>
        <p:txBody>
          <a:bodyPr>
            <a:spAutoFit/>
          </a:bodyPr>
          <a:lstStyle/>
          <a:p>
            <a:r>
              <a:rPr lang="en-US" sz="800" dirty="0" smtClean="0">
                <a:solidFill>
                  <a:srgbClr val="FFFFFF"/>
                </a:solidFill>
              </a:rPr>
              <a:t>*among women without breast cancer</a:t>
            </a:r>
            <a:endParaRPr lang="en-US" sz="800" dirty="0">
              <a:solidFill>
                <a:srgbClr val="FFFFFF"/>
              </a:solidFill>
            </a:endParaRPr>
          </a:p>
        </p:txBody>
      </p:sp>
      <p:sp>
        <p:nvSpPr>
          <p:cNvPr id="13" name="TextBox 12"/>
          <p:cNvSpPr txBox="1"/>
          <p:nvPr/>
        </p:nvSpPr>
        <p:spPr>
          <a:xfrm>
            <a:off x="321728" y="6301265"/>
            <a:ext cx="8463046" cy="507831"/>
          </a:xfrm>
          <a:prstGeom prst="rect">
            <a:avLst/>
          </a:prstGeom>
          <a:noFill/>
        </p:spPr>
        <p:txBody>
          <a:bodyPr wrap="square" rtlCol="0" anchor="b">
            <a:spAutoFit/>
          </a:bodyPr>
          <a:lstStyle/>
          <a:p>
            <a:pPr marL="119063" indent="-119063" algn="r">
              <a:buFontTx/>
              <a:buAutoNum type="arabicPeriod"/>
            </a:pPr>
            <a:r>
              <a:rPr lang="en-US" sz="900" dirty="0" smtClean="0">
                <a:solidFill>
                  <a:srgbClr val="FFFFFF"/>
                </a:solidFill>
                <a:ea typeface="Tahoma" pitchFamily="34" charset="0"/>
                <a:cs typeface="Arial" pitchFamily="34" charset="0"/>
              </a:rPr>
              <a:t>Metcalfe et al. </a:t>
            </a:r>
            <a:r>
              <a:rPr lang="en-US" sz="900" dirty="0" smtClean="0">
                <a:solidFill>
                  <a:srgbClr val="FFFFFF"/>
                </a:solidFill>
                <a:ea typeface="Tahoma" pitchFamily="34" charset="0"/>
                <a:cs typeface="Arial" pitchFamily="34" charset="0"/>
                <a:hlinkClick r:id="" action="ppaction://hlinkfile" tooltip="Clinical genetics."/>
              </a:rPr>
              <a:t>Clin Genet.</a:t>
            </a:r>
            <a:r>
              <a:rPr lang="en-US" sz="900" dirty="0" smtClean="0">
                <a:solidFill>
                  <a:srgbClr val="FFFFFF"/>
                </a:solidFill>
                <a:ea typeface="Tahoma" pitchFamily="34" charset="0"/>
                <a:cs typeface="Arial" pitchFamily="34" charset="0"/>
              </a:rPr>
              <a:t> 2008;73(5):474-9.</a:t>
            </a:r>
          </a:p>
          <a:p>
            <a:pPr marL="119063" indent="-119063" algn="r">
              <a:buFontTx/>
              <a:buAutoNum type="arabicPeriod"/>
            </a:pPr>
            <a:r>
              <a:rPr lang="en-US" sz="900" dirty="0" smtClean="0">
                <a:solidFill>
                  <a:srgbClr val="FFFFFF"/>
                </a:solidFill>
                <a:ea typeface="Tahoma" pitchFamily="34" charset="0"/>
                <a:cs typeface="Arial" pitchFamily="34" charset="0"/>
              </a:rPr>
              <a:t>Metcalfe et al. </a:t>
            </a:r>
            <a:r>
              <a:rPr lang="en-US" sz="900" dirty="0" err="1" smtClean="0">
                <a:solidFill>
                  <a:srgbClr val="FFFFFF"/>
                </a:solidFill>
                <a:ea typeface="Tahoma" pitchFamily="34" charset="0"/>
                <a:cs typeface="Arial" pitchFamily="34" charset="0"/>
              </a:rPr>
              <a:t>Int</a:t>
            </a:r>
            <a:r>
              <a:rPr lang="en-US" sz="900" dirty="0" smtClean="0">
                <a:solidFill>
                  <a:srgbClr val="FFFFFF"/>
                </a:solidFill>
                <a:ea typeface="Tahoma" pitchFamily="34" charset="0"/>
                <a:cs typeface="Arial" pitchFamily="34" charset="0"/>
              </a:rPr>
              <a:t> J Cancer. 2008; 122(9):2017–22.</a:t>
            </a:r>
          </a:p>
          <a:p>
            <a:pPr marL="119063" indent="-119063" algn="r">
              <a:buFontTx/>
              <a:buAutoNum type="arabicPeriod"/>
            </a:pPr>
            <a:r>
              <a:rPr lang="en-US" sz="900" dirty="0" smtClean="0">
                <a:solidFill>
                  <a:srgbClr val="FFFFFF"/>
                </a:solidFill>
                <a:ea typeface="Tahoma" pitchFamily="34" charset="0"/>
                <a:cs typeface="Arial" pitchFamily="34" charset="0"/>
              </a:rPr>
              <a:t>Metcalfe et al. Breast Cancer Res Treat. 2012;133(2):735-40. n=19, mean age 46 yrs (28–67 </a:t>
            </a:r>
            <a:r>
              <a:rPr lang="en-US" sz="900" dirty="0" err="1" smtClean="0">
                <a:solidFill>
                  <a:srgbClr val="FFFFFF"/>
                </a:solidFill>
                <a:ea typeface="Tahoma" pitchFamily="34" charset="0"/>
                <a:cs typeface="Arial" pitchFamily="34" charset="0"/>
              </a:rPr>
              <a:t>yrs</a:t>
            </a:r>
            <a:r>
              <a:rPr lang="en-US" sz="900" dirty="0" smtClean="0">
                <a:solidFill>
                  <a:srgbClr val="FFFFFF"/>
                </a:solidFill>
                <a:ea typeface="Tahoma" pitchFamily="34" charset="0"/>
                <a:cs typeface="Arial" pitchFamily="34" charset="0"/>
              </a:rPr>
              <a:t>).</a:t>
            </a:r>
          </a:p>
        </p:txBody>
      </p:sp>
      <p:sp>
        <p:nvSpPr>
          <p:cNvPr id="12" name="Rounded Rectangular Callout 11"/>
          <p:cNvSpPr/>
          <p:nvPr/>
        </p:nvSpPr>
        <p:spPr bwMode="auto">
          <a:xfrm>
            <a:off x="6172200" y="3783092"/>
            <a:ext cx="2209800" cy="941308"/>
          </a:xfrm>
          <a:prstGeom prst="wedgeRoundRectCallout">
            <a:avLst>
              <a:gd name="adj1" fmla="val -45411"/>
              <a:gd name="adj2" fmla="val 79929"/>
              <a:gd name="adj3" fmla="val 16667"/>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000" dirty="0">
                <a:solidFill>
                  <a:schemeClr val="bg1"/>
                </a:solidFill>
              </a:rPr>
              <a:t>Only 11% of Jewish women who underwent population genetic testing in Canada had bilateral mastectomy within 2 years, and 90% had oophorectomy</a:t>
            </a:r>
            <a:r>
              <a:rPr lang="en-US" sz="1000" baseline="30000" dirty="0">
                <a:solidFill>
                  <a:schemeClr val="bg1"/>
                </a:solidFill>
              </a:rPr>
              <a:t>3</a:t>
            </a:r>
            <a:endParaRPr lang="en-US" sz="1000" dirty="0">
              <a:solidFill>
                <a:schemeClr val="bg1"/>
              </a:solidFill>
            </a:endParaRPr>
          </a:p>
        </p:txBody>
      </p:sp>
      <p:pic>
        <p:nvPicPr>
          <p:cNvPr id="15" name="Picture 2" descr="http://img.timeinc.net/time/daily/2013/1305/360_cover_052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863" y="1676400"/>
            <a:ext cx="1968640" cy="2624854"/>
          </a:xfrm>
          <a:prstGeom prst="rect">
            <a:avLst/>
          </a:prstGeom>
          <a:noFill/>
        </p:spPr>
      </p:pic>
    </p:spTree>
    <p:extLst>
      <p:ext uri="{BB962C8B-B14F-4D97-AF65-F5344CB8AC3E}">
        <p14:creationId xmlns:p14="http://schemas.microsoft.com/office/powerpoint/2010/main" val="3185110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381000" y="6447068"/>
            <a:ext cx="586740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8600" indent="-228600">
              <a:lnSpc>
                <a:spcPct val="90000"/>
              </a:lnSpc>
              <a:spcBef>
                <a:spcPct val="50000"/>
              </a:spcBef>
            </a:pPr>
            <a:r>
              <a:rPr lang="en-US" sz="1200" dirty="0" smtClean="0">
                <a:solidFill>
                  <a:srgbClr val="FFFFFF"/>
                </a:solidFill>
              </a:rPr>
              <a:t>Ref: Liede </a:t>
            </a:r>
            <a:r>
              <a:rPr lang="en-US" sz="1200" dirty="0">
                <a:solidFill>
                  <a:srgbClr val="FFFFFF"/>
                </a:solidFill>
              </a:rPr>
              <a:t>et al. J </a:t>
            </a:r>
            <a:r>
              <a:rPr lang="en-US" sz="1200" dirty="0" err="1">
                <a:solidFill>
                  <a:srgbClr val="FFFFFF"/>
                </a:solidFill>
              </a:rPr>
              <a:t>Clin</a:t>
            </a:r>
            <a:r>
              <a:rPr lang="en-US" sz="1200" dirty="0">
                <a:solidFill>
                  <a:srgbClr val="FFFFFF"/>
                </a:solidFill>
              </a:rPr>
              <a:t> </a:t>
            </a:r>
            <a:r>
              <a:rPr lang="en-US" sz="1200" dirty="0" err="1">
                <a:solidFill>
                  <a:srgbClr val="FFFFFF"/>
                </a:solidFill>
              </a:rPr>
              <a:t>Oncol</a:t>
            </a:r>
            <a:r>
              <a:rPr lang="en-US" sz="1200" dirty="0">
                <a:solidFill>
                  <a:srgbClr val="FFFFFF"/>
                </a:solidFill>
              </a:rPr>
              <a:t> 2002 20(6):1570-1577</a:t>
            </a:r>
          </a:p>
        </p:txBody>
      </p:sp>
      <p:sp>
        <p:nvSpPr>
          <p:cNvPr id="10" name="Rectangle 4"/>
          <p:cNvSpPr txBox="1">
            <a:spLocks noChangeArrowheads="1"/>
          </p:cNvSpPr>
          <p:nvPr/>
        </p:nvSpPr>
        <p:spPr>
          <a:xfrm>
            <a:off x="576263" y="0"/>
            <a:ext cx="7586662" cy="1143000"/>
          </a:xfrm>
          <a:prstGeom prst="rect">
            <a:avLst/>
          </a:prstGeom>
          <a:noFill/>
          <a:ln/>
        </p:spPr>
        <p:txBody>
          <a:bodyPr lIns="92075" tIns="46038" rIns="92075" bIns="46038" anchor="b"/>
          <a:lstStyle>
            <a:lvl1pPr algn="l" rtl="0" fontAlgn="base">
              <a:lnSpc>
                <a:spcPct val="90000"/>
              </a:lnSpc>
              <a:spcBef>
                <a:spcPct val="0"/>
              </a:spcBef>
              <a:spcAft>
                <a:spcPct val="0"/>
              </a:spcAft>
              <a:defRPr sz="3600" b="1">
                <a:solidFill>
                  <a:srgbClr val="F8F8F8"/>
                </a:solidFill>
                <a:latin typeface="+mj-lt"/>
                <a:ea typeface="+mj-ea"/>
                <a:cs typeface="+mj-cs"/>
              </a:defRPr>
            </a:lvl1pPr>
            <a:lvl2pPr algn="l" rtl="0" fontAlgn="base">
              <a:lnSpc>
                <a:spcPct val="90000"/>
              </a:lnSpc>
              <a:spcBef>
                <a:spcPct val="0"/>
              </a:spcBef>
              <a:spcAft>
                <a:spcPct val="0"/>
              </a:spcAft>
              <a:defRPr sz="3600" b="1">
                <a:solidFill>
                  <a:srgbClr val="F8F8F8"/>
                </a:solidFill>
                <a:latin typeface="Tahoma" pitchFamily="34" charset="0"/>
              </a:defRPr>
            </a:lvl2pPr>
            <a:lvl3pPr algn="l" rtl="0" fontAlgn="base">
              <a:lnSpc>
                <a:spcPct val="90000"/>
              </a:lnSpc>
              <a:spcBef>
                <a:spcPct val="0"/>
              </a:spcBef>
              <a:spcAft>
                <a:spcPct val="0"/>
              </a:spcAft>
              <a:defRPr sz="3600" b="1">
                <a:solidFill>
                  <a:srgbClr val="F8F8F8"/>
                </a:solidFill>
                <a:latin typeface="Tahoma" pitchFamily="34" charset="0"/>
              </a:defRPr>
            </a:lvl3pPr>
            <a:lvl4pPr algn="l" rtl="0" fontAlgn="base">
              <a:lnSpc>
                <a:spcPct val="90000"/>
              </a:lnSpc>
              <a:spcBef>
                <a:spcPct val="0"/>
              </a:spcBef>
              <a:spcAft>
                <a:spcPct val="0"/>
              </a:spcAft>
              <a:defRPr sz="3600" b="1">
                <a:solidFill>
                  <a:srgbClr val="F8F8F8"/>
                </a:solidFill>
                <a:latin typeface="Tahoma" pitchFamily="34" charset="0"/>
              </a:defRPr>
            </a:lvl4pPr>
            <a:lvl5pPr algn="l" rtl="0" fontAlgn="base">
              <a:lnSpc>
                <a:spcPct val="90000"/>
              </a:lnSpc>
              <a:spcBef>
                <a:spcPct val="0"/>
              </a:spcBef>
              <a:spcAft>
                <a:spcPct val="0"/>
              </a:spcAft>
              <a:defRPr sz="3600" b="1">
                <a:solidFill>
                  <a:srgbClr val="F8F8F8"/>
                </a:solidFill>
                <a:latin typeface="Tahoma" pitchFamily="34" charset="0"/>
              </a:defRPr>
            </a:lvl5pPr>
            <a:lvl6pPr marL="457200" algn="l" rtl="0" fontAlgn="base">
              <a:lnSpc>
                <a:spcPct val="90000"/>
              </a:lnSpc>
              <a:spcBef>
                <a:spcPct val="0"/>
              </a:spcBef>
              <a:spcAft>
                <a:spcPct val="0"/>
              </a:spcAft>
              <a:defRPr sz="3600" b="1">
                <a:solidFill>
                  <a:srgbClr val="F8F8F8"/>
                </a:solidFill>
                <a:latin typeface="Tahoma" pitchFamily="34" charset="0"/>
              </a:defRPr>
            </a:lvl6pPr>
            <a:lvl7pPr marL="914400" algn="l" rtl="0" fontAlgn="base">
              <a:lnSpc>
                <a:spcPct val="90000"/>
              </a:lnSpc>
              <a:spcBef>
                <a:spcPct val="0"/>
              </a:spcBef>
              <a:spcAft>
                <a:spcPct val="0"/>
              </a:spcAft>
              <a:defRPr sz="3600" b="1">
                <a:solidFill>
                  <a:srgbClr val="F8F8F8"/>
                </a:solidFill>
                <a:latin typeface="Tahoma" pitchFamily="34" charset="0"/>
              </a:defRPr>
            </a:lvl7pPr>
            <a:lvl8pPr marL="1371600" algn="l" rtl="0" fontAlgn="base">
              <a:lnSpc>
                <a:spcPct val="90000"/>
              </a:lnSpc>
              <a:spcBef>
                <a:spcPct val="0"/>
              </a:spcBef>
              <a:spcAft>
                <a:spcPct val="0"/>
              </a:spcAft>
              <a:defRPr sz="3600" b="1">
                <a:solidFill>
                  <a:srgbClr val="F8F8F8"/>
                </a:solidFill>
                <a:latin typeface="Tahoma" pitchFamily="34" charset="0"/>
              </a:defRPr>
            </a:lvl8pPr>
            <a:lvl9pPr marL="1828800" algn="l" rtl="0" fontAlgn="base">
              <a:lnSpc>
                <a:spcPct val="90000"/>
              </a:lnSpc>
              <a:spcBef>
                <a:spcPct val="0"/>
              </a:spcBef>
              <a:spcAft>
                <a:spcPct val="0"/>
              </a:spcAft>
              <a:defRPr sz="3600" b="1">
                <a:solidFill>
                  <a:srgbClr val="F8F8F8"/>
                </a:solidFill>
                <a:latin typeface="Tahoma" pitchFamily="34" charset="0"/>
              </a:defRPr>
            </a:lvl9pPr>
          </a:lstStyle>
          <a:p>
            <a:r>
              <a:rPr lang="en-US" sz="3200" kern="0" dirty="0" smtClean="0"/>
              <a:t>Gilda </a:t>
            </a:r>
            <a:r>
              <a:rPr lang="en-US" sz="3200" kern="0" dirty="0" err="1" smtClean="0"/>
              <a:t>Radner</a:t>
            </a:r>
            <a:r>
              <a:rPr lang="en-US" sz="3200" kern="0" dirty="0" smtClean="0"/>
              <a:t> Ovarian Cancer Detection Program</a:t>
            </a:r>
            <a:endParaRPr lang="en-US" sz="3200" kern="0" dirty="0"/>
          </a:p>
        </p:txBody>
      </p:sp>
      <p:pic>
        <p:nvPicPr>
          <p:cNvPr id="11" name="Picture 42" descr="What do you mean, you don't know who Gilda Radner is? ">
            <a:hlinkClick r:id="rId3" tooltip="What do you mean, you don't know who Gilda Radner is? "/>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1447800"/>
            <a:ext cx="2590800" cy="172907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457200" y="1447800"/>
            <a:ext cx="5791200" cy="4419600"/>
          </a:xfrm>
        </p:spPr>
        <p:txBody>
          <a:bodyPr>
            <a:normAutofit fontScale="92500" lnSpcReduction="20000"/>
          </a:bodyPr>
          <a:lstStyle/>
          <a:p>
            <a:pPr>
              <a:spcBef>
                <a:spcPts val="500"/>
              </a:spcBef>
              <a:spcAft>
                <a:spcPts val="500"/>
              </a:spcAft>
              <a:buClr>
                <a:srgbClr val="FFFF00"/>
              </a:buClr>
              <a:buFont typeface="Arial" panose="020B0604020202020204" pitchFamily="34" charset="0"/>
              <a:buChar char="•"/>
            </a:pPr>
            <a:r>
              <a:rPr lang="en-US" sz="2000" dirty="0"/>
              <a:t>Women at </a:t>
            </a:r>
            <a:r>
              <a:rPr lang="en-US" sz="2000" dirty="0" smtClean="0"/>
              <a:t>risk </a:t>
            </a:r>
            <a:r>
              <a:rPr lang="en-US" sz="2000" dirty="0"/>
              <a:t>of ovarian cancer in Los Angeles (n&gt;1,600); family history</a:t>
            </a:r>
          </a:p>
          <a:p>
            <a:pPr>
              <a:spcBef>
                <a:spcPts val="500"/>
              </a:spcBef>
              <a:spcAft>
                <a:spcPts val="500"/>
              </a:spcAft>
              <a:buClr>
                <a:srgbClr val="FFFF00"/>
              </a:buClr>
              <a:buFont typeface="Arial" panose="020B0604020202020204" pitchFamily="34" charset="0"/>
              <a:buChar char="•"/>
            </a:pPr>
            <a:r>
              <a:rPr lang="en-US" sz="2000" dirty="0"/>
              <a:t>Followed at Cedars-Sinai for 10 years (</a:t>
            </a:r>
            <a:r>
              <a:rPr lang="en-US" sz="2000" dirty="0" smtClean="0"/>
              <a:t>1991-2001)</a:t>
            </a:r>
          </a:p>
          <a:p>
            <a:pPr lvl="1">
              <a:buFont typeface="Arial" panose="020B0604020202020204" pitchFamily="34" charset="0"/>
              <a:buChar char="–"/>
            </a:pPr>
            <a:r>
              <a:rPr lang="en-US" sz="1900" dirty="0" smtClean="0"/>
              <a:t>Free </a:t>
            </a:r>
            <a:r>
              <a:rPr lang="en-US" sz="1900" dirty="0"/>
              <a:t>surveillance with CA125, TVS, color Doppler </a:t>
            </a:r>
            <a:endParaRPr lang="en-US" sz="1900" dirty="0" smtClean="0"/>
          </a:p>
          <a:p>
            <a:pPr>
              <a:spcBef>
                <a:spcPts val="500"/>
              </a:spcBef>
              <a:spcAft>
                <a:spcPts val="500"/>
              </a:spcAft>
              <a:buClr>
                <a:srgbClr val="FFFF00"/>
              </a:buClr>
              <a:buFont typeface="Arial" panose="020B0604020202020204" pitchFamily="34" charset="0"/>
              <a:buChar char="•"/>
            </a:pPr>
            <a:r>
              <a:rPr lang="en-US" sz="2000" dirty="0"/>
              <a:t>8 incident ovarian </a:t>
            </a:r>
            <a:r>
              <a:rPr lang="en-US" sz="2000" dirty="0" smtClean="0"/>
              <a:t>cancers</a:t>
            </a:r>
          </a:p>
          <a:p>
            <a:pPr>
              <a:spcBef>
                <a:spcPts val="500"/>
              </a:spcBef>
              <a:spcAft>
                <a:spcPts val="500"/>
              </a:spcAft>
              <a:buClr>
                <a:srgbClr val="FFFF00"/>
              </a:buClr>
              <a:buFont typeface="Arial" panose="020B0604020202020204" pitchFamily="34" charset="0"/>
              <a:buChar char="•"/>
            </a:pPr>
            <a:r>
              <a:rPr lang="en-US" sz="2000" dirty="0" smtClean="0"/>
              <a:t>Study </a:t>
            </a:r>
            <a:r>
              <a:rPr lang="en-US" sz="2000" dirty="0"/>
              <a:t>cohort</a:t>
            </a:r>
            <a:r>
              <a:rPr lang="en-US" sz="2000" dirty="0" smtClean="0"/>
              <a:t>:</a:t>
            </a:r>
            <a:endParaRPr lang="en-US" sz="1600" dirty="0" smtClean="0"/>
          </a:p>
          <a:p>
            <a:pPr lvl="1">
              <a:buFont typeface="Arial" panose="020B0604020202020204" pitchFamily="34" charset="0"/>
              <a:buChar char="–"/>
            </a:pPr>
            <a:r>
              <a:rPr lang="en-US" sz="1900" dirty="0" smtClean="0"/>
              <a:t>Ashkenazi Jewish; 290 </a:t>
            </a:r>
            <a:r>
              <a:rPr lang="en-US" sz="1900" dirty="0" err="1" smtClean="0"/>
              <a:t>eligibile</a:t>
            </a:r>
            <a:endParaRPr lang="en-US" sz="1900" dirty="0" smtClean="0"/>
          </a:p>
          <a:p>
            <a:pPr lvl="1">
              <a:buFont typeface="Arial" panose="020B0604020202020204" pitchFamily="34" charset="0"/>
              <a:buChar char="–"/>
            </a:pPr>
            <a:r>
              <a:rPr lang="en-US" sz="1900" dirty="0" smtClean="0"/>
              <a:t>Informed consent obtained and genetic counseling; n=213 (73.4%) tested in 1998</a:t>
            </a:r>
          </a:p>
          <a:p>
            <a:pPr>
              <a:spcBef>
                <a:spcPts val="500"/>
              </a:spcBef>
              <a:spcAft>
                <a:spcPts val="500"/>
              </a:spcAft>
              <a:buClr>
                <a:srgbClr val="FFFF00"/>
              </a:buClr>
              <a:buFont typeface="Arial" panose="020B0604020202020204" pitchFamily="34" charset="0"/>
              <a:buChar char="•"/>
            </a:pPr>
            <a:r>
              <a:rPr lang="en-US" sz="2000" dirty="0" smtClean="0"/>
              <a:t>Results</a:t>
            </a:r>
            <a:r>
              <a:rPr lang="en-US" sz="2000" dirty="0"/>
              <a:t>: </a:t>
            </a:r>
            <a:r>
              <a:rPr lang="en-US" sz="2100" dirty="0" smtClean="0"/>
              <a:t>16</a:t>
            </a:r>
            <a:r>
              <a:rPr lang="en-US" sz="2100" dirty="0"/>
              <a:t>% </a:t>
            </a:r>
            <a:r>
              <a:rPr lang="en-US" sz="2100" i="1" dirty="0"/>
              <a:t>BRCA</a:t>
            </a:r>
            <a:r>
              <a:rPr lang="en-US" sz="2100" dirty="0"/>
              <a:t>-positive </a:t>
            </a:r>
            <a:endParaRPr lang="en-US" sz="2100" dirty="0" smtClean="0"/>
          </a:p>
          <a:p>
            <a:pPr lvl="1">
              <a:buFont typeface="Arial" panose="020B0604020202020204" pitchFamily="34" charset="0"/>
              <a:buChar char="–"/>
            </a:pPr>
            <a:r>
              <a:rPr lang="en-US" sz="1900" dirty="0" smtClean="0"/>
              <a:t>31 </a:t>
            </a:r>
            <a:r>
              <a:rPr lang="en-US" sz="1900" i="1" dirty="0" smtClean="0"/>
              <a:t>BRCA1</a:t>
            </a:r>
          </a:p>
          <a:p>
            <a:pPr lvl="1">
              <a:buFont typeface="Arial" panose="020B0604020202020204" pitchFamily="34" charset="0"/>
              <a:buChar char="–"/>
            </a:pPr>
            <a:r>
              <a:rPr lang="en-US" sz="1900" dirty="0" smtClean="0"/>
              <a:t>2 </a:t>
            </a:r>
            <a:r>
              <a:rPr lang="en-US" sz="1900" i="1" dirty="0"/>
              <a:t>BRCA2</a:t>
            </a:r>
            <a:r>
              <a:rPr lang="en-US" sz="1900" dirty="0"/>
              <a:t> mutation </a:t>
            </a:r>
            <a:r>
              <a:rPr lang="en-US" sz="1900" dirty="0" smtClean="0"/>
              <a:t>carriers</a:t>
            </a:r>
            <a:endParaRPr lang="en-US" sz="1900" dirty="0"/>
          </a:p>
        </p:txBody>
      </p:sp>
      <p:sp>
        <p:nvSpPr>
          <p:cNvPr id="8" name="Rectangle 7"/>
          <p:cNvSpPr/>
          <p:nvPr/>
        </p:nvSpPr>
        <p:spPr>
          <a:xfrm>
            <a:off x="6553200" y="3268243"/>
            <a:ext cx="1945149" cy="276999"/>
          </a:xfrm>
          <a:prstGeom prst="rect">
            <a:avLst/>
          </a:prstGeom>
        </p:spPr>
        <p:txBody>
          <a:bodyPr wrap="none">
            <a:spAutoFit/>
          </a:bodyPr>
          <a:lstStyle/>
          <a:p>
            <a:pPr algn="ctr"/>
            <a:r>
              <a:rPr lang="en-US" sz="1200" dirty="0" smtClean="0"/>
              <a:t>Gilda Radner </a:t>
            </a:r>
            <a:r>
              <a:rPr lang="en-US" sz="1200" dirty="0"/>
              <a:t>(</a:t>
            </a:r>
            <a:r>
              <a:rPr lang="en-US" sz="1200" dirty="0" smtClean="0"/>
              <a:t>1946-1989)</a:t>
            </a:r>
            <a:endParaRPr lang="en-US" sz="1200" dirty="0"/>
          </a:p>
        </p:txBody>
      </p:sp>
    </p:spTree>
    <p:extLst>
      <p:ext uri="{BB962C8B-B14F-4D97-AF65-F5344CB8AC3E}">
        <p14:creationId xmlns:p14="http://schemas.microsoft.com/office/powerpoint/2010/main" val="1290634364"/>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a:noFill/>
          <a:ln/>
        </p:spPr>
        <p:txBody>
          <a:bodyPr lIns="92075" tIns="46038" rIns="92075" bIns="46038"/>
          <a:lstStyle/>
          <a:p>
            <a:r>
              <a:rPr lang="en-US" sz="3200" dirty="0" smtClean="0">
                <a:solidFill>
                  <a:srgbClr val="FFFFFF"/>
                </a:solidFill>
              </a:rPr>
              <a:t>Ethical Debate: Decision to disband </a:t>
            </a:r>
            <a:r>
              <a:rPr lang="en-US" sz="3200" dirty="0">
                <a:solidFill>
                  <a:srgbClr val="FFFFFF"/>
                </a:solidFill>
              </a:rPr>
              <a:t>p</a:t>
            </a:r>
            <a:r>
              <a:rPr lang="en-US" sz="3200" dirty="0" smtClean="0">
                <a:solidFill>
                  <a:srgbClr val="FFFFFF"/>
                </a:solidFill>
              </a:rPr>
              <a:t>rogram</a:t>
            </a:r>
            <a:endParaRPr lang="en-US" sz="3200" dirty="0">
              <a:solidFill>
                <a:srgbClr val="FFFFFF"/>
              </a:solidFill>
            </a:endParaRPr>
          </a:p>
        </p:txBody>
      </p:sp>
      <p:sp>
        <p:nvSpPr>
          <p:cNvPr id="2" name="Content Placeholder 1"/>
          <p:cNvSpPr>
            <a:spLocks noGrp="1"/>
          </p:cNvSpPr>
          <p:nvPr>
            <p:ph sz="half" idx="1"/>
          </p:nvPr>
        </p:nvSpPr>
        <p:spPr>
          <a:xfrm>
            <a:off x="381000" y="1600200"/>
            <a:ext cx="3962400" cy="4572000"/>
          </a:xfrm>
        </p:spPr>
        <p:txBody>
          <a:bodyPr/>
          <a:lstStyle/>
          <a:p>
            <a:pPr marL="0" indent="0">
              <a:buNone/>
            </a:pPr>
            <a:r>
              <a:rPr lang="en-US" sz="2000" dirty="0" smtClean="0"/>
              <a:t>Bottom Line: Screening </a:t>
            </a:r>
            <a:r>
              <a:rPr lang="en-US" sz="2000" dirty="0"/>
              <a:t>failed to detect early-stage ovarian cancers</a:t>
            </a:r>
          </a:p>
          <a:p>
            <a:r>
              <a:rPr lang="en-US" sz="1600" dirty="0"/>
              <a:t>All women who developed </a:t>
            </a:r>
            <a:r>
              <a:rPr lang="en-US" sz="1600" dirty="0" smtClean="0"/>
              <a:t>ovarian </a:t>
            </a:r>
            <a:r>
              <a:rPr lang="en-US" sz="1600" dirty="0"/>
              <a:t>cancers </a:t>
            </a:r>
            <a:r>
              <a:rPr lang="en-US" sz="1600" dirty="0" smtClean="0"/>
              <a:t>were stage </a:t>
            </a:r>
            <a:r>
              <a:rPr lang="en-US" sz="1600" dirty="0" err="1" smtClean="0"/>
              <a:t>IIIc</a:t>
            </a:r>
            <a:r>
              <a:rPr lang="en-US" sz="1600" dirty="0" smtClean="0"/>
              <a:t>, and </a:t>
            </a:r>
            <a:r>
              <a:rPr lang="en-US" sz="1600" dirty="0"/>
              <a:t>were </a:t>
            </a:r>
            <a:r>
              <a:rPr lang="en-US" sz="1600" i="1" dirty="0"/>
              <a:t>BRCA1</a:t>
            </a:r>
            <a:r>
              <a:rPr lang="en-US" sz="1600" dirty="0"/>
              <a:t> 185delAG mutation carriers </a:t>
            </a:r>
          </a:p>
          <a:p>
            <a:pPr lvl="1"/>
            <a:r>
              <a:rPr lang="en-US" sz="1400" dirty="0"/>
              <a:t>One stage </a:t>
            </a:r>
            <a:r>
              <a:rPr lang="en-US" sz="1400" dirty="0" err="1"/>
              <a:t>Ic</a:t>
            </a:r>
            <a:r>
              <a:rPr lang="en-US" sz="1400" dirty="0"/>
              <a:t> ovarian cancer identified, in a non-carrier </a:t>
            </a:r>
          </a:p>
          <a:p>
            <a:pPr lvl="1"/>
            <a:r>
              <a:rPr lang="en-US" sz="1400" dirty="0"/>
              <a:t>Risk of cancer in non-carriers &lt;3% in ten years </a:t>
            </a:r>
          </a:p>
          <a:p>
            <a:r>
              <a:rPr lang="en-US" sz="1600" dirty="0"/>
              <a:t>Program redesigned to focus on </a:t>
            </a:r>
            <a:r>
              <a:rPr lang="en-US" sz="1600" i="1" dirty="0"/>
              <a:t>BRCA1/2</a:t>
            </a:r>
            <a:r>
              <a:rPr lang="en-US" sz="1600" dirty="0"/>
              <a:t> mutation </a:t>
            </a:r>
            <a:r>
              <a:rPr lang="en-US" sz="1600" dirty="0" smtClean="0"/>
              <a:t>carriers 2002</a:t>
            </a:r>
            <a:endParaRPr lang="en-US" sz="1600" dirty="0"/>
          </a:p>
        </p:txBody>
      </p:sp>
      <p:sp>
        <p:nvSpPr>
          <p:cNvPr id="3" name="Content Placeholder 2"/>
          <p:cNvSpPr>
            <a:spLocks noGrp="1"/>
          </p:cNvSpPr>
          <p:nvPr>
            <p:ph sz="half" idx="2"/>
          </p:nvPr>
        </p:nvSpPr>
        <p:spPr>
          <a:xfrm>
            <a:off x="4910542" y="1565990"/>
            <a:ext cx="3499914" cy="4450949"/>
          </a:xfrm>
        </p:spPr>
        <p:txBody>
          <a:bodyPr/>
          <a:lstStyle/>
          <a:p>
            <a:endParaRPr lang="en-US"/>
          </a:p>
        </p:txBody>
      </p:sp>
      <p:graphicFrame>
        <p:nvGraphicFramePr>
          <p:cNvPr id="6" name="Object 4"/>
          <p:cNvGraphicFramePr>
            <a:graphicFrameLocks noChangeAspect="1"/>
          </p:cNvGraphicFramePr>
          <p:nvPr>
            <p:extLst>
              <p:ext uri="{D42A27DB-BD31-4B8C-83A1-F6EECF244321}">
                <p14:modId xmlns:p14="http://schemas.microsoft.com/office/powerpoint/2010/main" val="4054728075"/>
              </p:ext>
            </p:extLst>
          </p:nvPr>
        </p:nvGraphicFramePr>
        <p:xfrm>
          <a:off x="4495800" y="1292540"/>
          <a:ext cx="4557371" cy="4796728"/>
        </p:xfrm>
        <a:graphic>
          <a:graphicData uri="http://schemas.openxmlformats.org/presentationml/2006/ole">
            <mc:AlternateContent xmlns:mc="http://schemas.openxmlformats.org/markup-compatibility/2006">
              <mc:Choice xmlns:v="urn:schemas-microsoft-com:vml" Requires="v">
                <p:oleObj spid="_x0000_s21633" name="Picture" r:id="rId4" imgW="4535668" imgH="3628583" progId="StaticEnhancedMetafile">
                  <p:embed/>
                </p:oleObj>
              </mc:Choice>
              <mc:Fallback>
                <p:oleObj name="Picture" r:id="rId4" imgW="4535668" imgH="3628583" progId="StaticEnhancedMetafil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292540"/>
                        <a:ext cx="4557371" cy="4796728"/>
                      </a:xfrm>
                      <a:prstGeom prst="rect">
                        <a:avLst/>
                      </a:prstGeom>
                      <a:noFill/>
                      <a:ln>
                        <a:noFill/>
                      </a:ln>
                      <a:effectLst/>
                      <a:extLst/>
                    </p:spPr>
                  </p:pic>
                </p:oleObj>
              </mc:Fallback>
            </mc:AlternateContent>
          </a:graphicData>
        </a:graphic>
      </p:graphicFrame>
      <p:sp>
        <p:nvSpPr>
          <p:cNvPr id="7" name="Text Box 5"/>
          <p:cNvSpPr txBox="1">
            <a:spLocks noChangeArrowheads="1"/>
          </p:cNvSpPr>
          <p:nvPr/>
        </p:nvSpPr>
        <p:spPr bwMode="auto">
          <a:xfrm>
            <a:off x="7315200" y="4650512"/>
            <a:ext cx="12494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dirty="0">
                <a:solidFill>
                  <a:srgbClr val="66FFFF"/>
                </a:solidFill>
              </a:rPr>
              <a:t>Non-carriers</a:t>
            </a:r>
          </a:p>
        </p:txBody>
      </p:sp>
      <p:sp>
        <p:nvSpPr>
          <p:cNvPr id="8" name="Text Box 7"/>
          <p:cNvSpPr txBox="1">
            <a:spLocks noChangeArrowheads="1"/>
          </p:cNvSpPr>
          <p:nvPr/>
        </p:nvSpPr>
        <p:spPr bwMode="auto">
          <a:xfrm>
            <a:off x="7528535" y="3248950"/>
            <a:ext cx="10499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CA" sz="1600" dirty="0">
                <a:solidFill>
                  <a:srgbClr val="FFFFFF"/>
                </a:solidFill>
              </a:rPr>
              <a:t>P &lt; 10</a:t>
            </a:r>
            <a:r>
              <a:rPr lang="en-CA" sz="1600" baseline="30000" dirty="0">
                <a:solidFill>
                  <a:srgbClr val="FFFFFF"/>
                </a:solidFill>
              </a:rPr>
              <a:t>-6</a:t>
            </a:r>
            <a:endParaRPr lang="en-US" sz="1600" baseline="30000" dirty="0">
              <a:solidFill>
                <a:srgbClr val="FFFFFF"/>
              </a:solidFill>
            </a:endParaRPr>
          </a:p>
        </p:txBody>
      </p:sp>
      <p:sp>
        <p:nvSpPr>
          <p:cNvPr id="9" name="Text Box 3"/>
          <p:cNvSpPr txBox="1">
            <a:spLocks noChangeArrowheads="1"/>
          </p:cNvSpPr>
          <p:nvPr/>
        </p:nvSpPr>
        <p:spPr bwMode="auto">
          <a:xfrm>
            <a:off x="5564162" y="5860198"/>
            <a:ext cx="266543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50" dirty="0">
                <a:solidFill>
                  <a:srgbClr val="000000"/>
                </a:solidFill>
              </a:rPr>
              <a:t>Time since entry to program (years)</a:t>
            </a:r>
          </a:p>
        </p:txBody>
      </p:sp>
      <p:sp>
        <p:nvSpPr>
          <p:cNvPr id="10" name="Rectangle 9"/>
          <p:cNvSpPr/>
          <p:nvPr/>
        </p:nvSpPr>
        <p:spPr>
          <a:xfrm>
            <a:off x="5564161" y="1977104"/>
            <a:ext cx="2099948" cy="815608"/>
          </a:xfrm>
          <a:prstGeom prst="rect">
            <a:avLst/>
          </a:prstGeom>
        </p:spPr>
        <p:txBody>
          <a:bodyPr wrap="square">
            <a:spAutoFit/>
          </a:bodyPr>
          <a:lstStyle/>
          <a:p>
            <a:pPr>
              <a:buClr>
                <a:srgbClr val="FFFF00"/>
              </a:buClr>
            </a:pPr>
            <a:r>
              <a:rPr lang="en-US" sz="1400" b="1" i="1" dirty="0">
                <a:solidFill>
                  <a:srgbClr val="66FF66"/>
                </a:solidFill>
              </a:rPr>
              <a:t>BRCA1</a:t>
            </a:r>
            <a:r>
              <a:rPr lang="en-US" sz="1400" b="1" dirty="0">
                <a:solidFill>
                  <a:srgbClr val="66FF66"/>
                </a:solidFill>
              </a:rPr>
              <a:t> </a:t>
            </a:r>
            <a:r>
              <a:rPr lang="en-US" sz="1400" b="1" dirty="0" smtClean="0">
                <a:solidFill>
                  <a:srgbClr val="66FF66"/>
                </a:solidFill>
              </a:rPr>
              <a:t>carriers</a:t>
            </a:r>
          </a:p>
          <a:p>
            <a:pPr>
              <a:buClr>
                <a:srgbClr val="FFFF00"/>
              </a:buClr>
            </a:pPr>
            <a:r>
              <a:rPr lang="en-US" sz="1100" dirty="0" smtClean="0">
                <a:solidFill>
                  <a:srgbClr val="66FF66"/>
                </a:solidFill>
              </a:rPr>
              <a:t>Cumulative </a:t>
            </a:r>
            <a:r>
              <a:rPr lang="en-US" sz="1100" dirty="0">
                <a:solidFill>
                  <a:srgbClr val="66FF66"/>
                </a:solidFill>
              </a:rPr>
              <a:t>risk at 10 years:</a:t>
            </a:r>
          </a:p>
          <a:p>
            <a:pPr marL="168275" indent="-168275">
              <a:buClr>
                <a:srgbClr val="FFFF00"/>
              </a:buClr>
              <a:buFontTx/>
              <a:buChar char="•"/>
            </a:pPr>
            <a:r>
              <a:rPr lang="en-US" sz="1100" dirty="0">
                <a:solidFill>
                  <a:srgbClr val="66FF66"/>
                </a:solidFill>
              </a:rPr>
              <a:t>28% ovarian cancer</a:t>
            </a:r>
          </a:p>
          <a:p>
            <a:pPr marL="168275" indent="-168275">
              <a:buClr>
                <a:srgbClr val="FFFF00"/>
              </a:buClr>
              <a:buFontTx/>
              <a:buChar char="•"/>
            </a:pPr>
            <a:r>
              <a:rPr lang="en-US" sz="1100" dirty="0">
                <a:solidFill>
                  <a:srgbClr val="66FF66"/>
                </a:solidFill>
              </a:rPr>
              <a:t>21% (adjusted)</a:t>
            </a:r>
          </a:p>
        </p:txBody>
      </p:sp>
      <p:sp>
        <p:nvSpPr>
          <p:cNvPr id="12" name="Rectangle 5"/>
          <p:cNvSpPr>
            <a:spLocks noChangeArrowheads="1"/>
          </p:cNvSpPr>
          <p:nvPr/>
        </p:nvSpPr>
        <p:spPr bwMode="auto">
          <a:xfrm>
            <a:off x="381000" y="6447068"/>
            <a:ext cx="586740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8600" indent="-228600">
              <a:lnSpc>
                <a:spcPct val="90000"/>
              </a:lnSpc>
              <a:spcBef>
                <a:spcPct val="50000"/>
              </a:spcBef>
            </a:pPr>
            <a:r>
              <a:rPr lang="en-US" sz="1200" dirty="0" smtClean="0">
                <a:solidFill>
                  <a:srgbClr val="FFFFFF"/>
                </a:solidFill>
              </a:rPr>
              <a:t>Ref: Liede </a:t>
            </a:r>
            <a:r>
              <a:rPr lang="en-US" sz="1200" dirty="0">
                <a:solidFill>
                  <a:srgbClr val="FFFFFF"/>
                </a:solidFill>
              </a:rPr>
              <a:t>et al. J </a:t>
            </a:r>
            <a:r>
              <a:rPr lang="en-US" sz="1200" dirty="0" err="1">
                <a:solidFill>
                  <a:srgbClr val="FFFFFF"/>
                </a:solidFill>
              </a:rPr>
              <a:t>Clin</a:t>
            </a:r>
            <a:r>
              <a:rPr lang="en-US" sz="1200" dirty="0">
                <a:solidFill>
                  <a:srgbClr val="FFFFFF"/>
                </a:solidFill>
              </a:rPr>
              <a:t> </a:t>
            </a:r>
            <a:r>
              <a:rPr lang="en-US" sz="1200" dirty="0" err="1">
                <a:solidFill>
                  <a:srgbClr val="FFFFFF"/>
                </a:solidFill>
              </a:rPr>
              <a:t>Oncol</a:t>
            </a:r>
            <a:r>
              <a:rPr lang="en-US" sz="1200" dirty="0">
                <a:solidFill>
                  <a:srgbClr val="FFFFFF"/>
                </a:solidFill>
              </a:rPr>
              <a:t> 2002 20(6):1570-1577</a:t>
            </a:r>
          </a:p>
        </p:txBody>
      </p:sp>
    </p:spTree>
    <p:extLst>
      <p:ext uri="{BB962C8B-B14F-4D97-AF65-F5344CB8AC3E}">
        <p14:creationId xmlns:p14="http://schemas.microsoft.com/office/powerpoint/2010/main" val="1884833700"/>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Perspectives in Big Data</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3328190"/>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Digital technologies to bring forward patient voice</a:t>
            </a:r>
            <a:endParaRPr lang="en-US" sz="3200" dirty="0"/>
          </a:p>
        </p:txBody>
      </p:sp>
      <p:sp>
        <p:nvSpPr>
          <p:cNvPr id="4" name="Content Placeholder 3"/>
          <p:cNvSpPr>
            <a:spLocks noGrp="1"/>
          </p:cNvSpPr>
          <p:nvPr>
            <p:ph idx="1"/>
          </p:nvPr>
        </p:nvSpPr>
        <p:spPr>
          <a:xfrm>
            <a:off x="685800" y="1371600"/>
            <a:ext cx="7772400" cy="4724400"/>
          </a:xfrm>
        </p:spPr>
        <p:txBody>
          <a:bodyPr>
            <a:normAutofit lnSpcReduction="10000"/>
          </a:bodyPr>
          <a:lstStyle/>
          <a:p>
            <a:pPr marL="0" indent="0">
              <a:buNone/>
            </a:pPr>
            <a:r>
              <a:rPr lang="en-US" sz="2000" dirty="0">
                <a:sym typeface="Wingdings" panose="05000000000000000000" pitchFamily="2" charset="2"/>
              </a:rPr>
              <a:t>“Digital Medicine was made for Learning Health Systems and Adaptive Studies” Ahmed Albaiti, CEO, </a:t>
            </a:r>
            <a:r>
              <a:rPr lang="en-US" sz="2000" dirty="0" err="1">
                <a:sym typeface="Wingdings" panose="05000000000000000000" pitchFamily="2" charset="2"/>
              </a:rPr>
              <a:t>Medullan</a:t>
            </a:r>
            <a:endParaRPr lang="en-US" sz="2000" dirty="0"/>
          </a:p>
          <a:p>
            <a:r>
              <a:rPr lang="en-US" sz="1800" dirty="0"/>
              <a:t>RCTs are changing, and rightly so</a:t>
            </a:r>
          </a:p>
          <a:p>
            <a:r>
              <a:rPr lang="en-US" sz="1800" dirty="0"/>
              <a:t>Conventional RCT costs not sustainable, populations under study are not representative </a:t>
            </a:r>
          </a:p>
          <a:p>
            <a:pPr lvl="1"/>
            <a:r>
              <a:rPr lang="en-US" sz="1600" dirty="0"/>
              <a:t>Rise of adaptive, patient-centric clinical studies = new gold standard</a:t>
            </a:r>
          </a:p>
          <a:p>
            <a:pPr lvl="1"/>
            <a:r>
              <a:rPr lang="en-US" sz="1600" dirty="0"/>
              <a:t>RWD, big data needed for analytics and for planning patient-centered research</a:t>
            </a:r>
          </a:p>
          <a:p>
            <a:pPr lvl="1"/>
            <a:r>
              <a:rPr lang="en-US" sz="1600" dirty="0"/>
              <a:t>Current CRO model will be destroyed in 5-10 years</a:t>
            </a:r>
          </a:p>
          <a:p>
            <a:r>
              <a:rPr lang="en-US" sz="1800" dirty="0"/>
              <a:t>Patients </a:t>
            </a:r>
            <a:r>
              <a:rPr lang="en-US" sz="1800" dirty="0">
                <a:sym typeface="Wingdings" panose="05000000000000000000" pitchFamily="2" charset="2"/>
              </a:rPr>
              <a:t> consumers</a:t>
            </a:r>
          </a:p>
          <a:p>
            <a:pPr lvl="1"/>
            <a:r>
              <a:rPr lang="en-US" sz="1600" dirty="0">
                <a:sym typeface="Wingdings" panose="05000000000000000000" pitchFamily="2" charset="2"/>
              </a:rPr>
              <a:t>Social media – e.g., Facebook community for rare disease recruiting 100+ per week… n=2900 (high capture, retention lower)</a:t>
            </a:r>
          </a:p>
          <a:p>
            <a:r>
              <a:rPr lang="en-US" sz="1800" dirty="0">
                <a:sym typeface="Wingdings" panose="05000000000000000000" pitchFamily="2" charset="2"/>
              </a:rPr>
              <a:t>Patient retention  patient relationships</a:t>
            </a:r>
          </a:p>
          <a:p>
            <a:endParaRPr lang="en-US" sz="1800" dirty="0"/>
          </a:p>
        </p:txBody>
      </p:sp>
    </p:spTree>
    <p:extLst>
      <p:ext uri="{BB962C8B-B14F-4D97-AF65-F5344CB8AC3E}">
        <p14:creationId xmlns:p14="http://schemas.microsoft.com/office/powerpoint/2010/main" val="271423962"/>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Where Social Media holds promise…</a:t>
            </a:r>
            <a:endParaRPr lang="en-US" sz="3200" dirty="0"/>
          </a:p>
        </p:txBody>
      </p:sp>
      <p:sp>
        <p:nvSpPr>
          <p:cNvPr id="3" name="Content Placeholder 2"/>
          <p:cNvSpPr>
            <a:spLocks noGrp="1"/>
          </p:cNvSpPr>
          <p:nvPr>
            <p:ph idx="1"/>
          </p:nvPr>
        </p:nvSpPr>
        <p:spPr>
          <a:xfrm>
            <a:off x="228600" y="5257800"/>
            <a:ext cx="4271962" cy="838200"/>
          </a:xfrm>
        </p:spPr>
        <p:txBody>
          <a:bodyPr/>
          <a:lstStyle/>
          <a:p>
            <a:r>
              <a:rPr lang="en-US" sz="1800" dirty="0"/>
              <a:t>80% of serious AEs are reported by pharmaceutical companies</a:t>
            </a:r>
          </a:p>
        </p:txBody>
      </p:sp>
      <p:pic>
        <p:nvPicPr>
          <p:cNvPr id="10242" name="Picture 2" descr="http://image.slidesharecdn.com/dia-dasgupta-30-may-120809120105-phpapp02/95/slide-60-728.jpg?134454902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040159"/>
            <a:ext cx="3886200" cy="291465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image.slidesharecdn.com/dia-dasgupta-30-may-120809120105-phpapp02/95/slide-8-728.jpg?134454902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76800" y="2040159"/>
            <a:ext cx="3886200" cy="291465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3"/>
          <p:cNvSpPr>
            <a:spLocks noChangeArrowheads="1"/>
          </p:cNvSpPr>
          <p:nvPr/>
        </p:nvSpPr>
        <p:spPr bwMode="auto">
          <a:xfrm rot="5400000">
            <a:off x="3588544" y="3345656"/>
            <a:ext cx="1976437" cy="314325"/>
          </a:xfrm>
          <a:prstGeom prst="triangle">
            <a:avLst>
              <a:gd name="adj" fmla="val 50000"/>
            </a:avLst>
          </a:prstGeom>
          <a:solidFill>
            <a:schemeClr val="bg1">
              <a:lumMod val="65000"/>
            </a:schemeClr>
          </a:solidFill>
          <a:ln w="12700">
            <a:noFill/>
            <a:miter lim="800000"/>
            <a:headEnd/>
            <a:tailEnd/>
          </a:ln>
          <a:effectLst/>
        </p:spPr>
        <p:txBody>
          <a:bodyPr wrap="none" anchor="ctr"/>
          <a:lstStyle/>
          <a:p>
            <a:endParaRPr lang="en-US"/>
          </a:p>
        </p:txBody>
      </p:sp>
      <p:sp>
        <p:nvSpPr>
          <p:cNvPr id="7" name="Rectangle 6"/>
          <p:cNvSpPr/>
          <p:nvPr/>
        </p:nvSpPr>
        <p:spPr>
          <a:xfrm>
            <a:off x="4733925" y="5029200"/>
            <a:ext cx="4181475" cy="1200329"/>
          </a:xfrm>
          <a:prstGeom prst="rect">
            <a:avLst/>
          </a:prstGeom>
        </p:spPr>
        <p:txBody>
          <a:bodyPr wrap="square">
            <a:spAutoFit/>
          </a:bodyPr>
          <a:lstStyle/>
          <a:p>
            <a:pPr marL="285750" indent="-285750">
              <a:buClr>
                <a:srgbClr val="FFFF00"/>
              </a:buClr>
              <a:buSzPct val="120000"/>
              <a:buFont typeface="Arial" panose="020B0604020202020204" pitchFamily="34" charset="0"/>
              <a:buChar char="•"/>
            </a:pPr>
            <a:r>
              <a:rPr lang="en-US" dirty="0">
                <a:solidFill>
                  <a:srgbClr val="F8F8F8"/>
                </a:solidFill>
              </a:rPr>
              <a:t>169M US adults (72% of all adults) went online to research a health question in 2010</a:t>
            </a:r>
            <a:r>
              <a:rPr lang="en-US" dirty="0" smtClean="0"/>
              <a:t>, compared with 63M in 2002</a:t>
            </a:r>
          </a:p>
        </p:txBody>
      </p:sp>
    </p:spTree>
    <p:extLst>
      <p:ext uri="{BB962C8B-B14F-4D97-AF65-F5344CB8AC3E}">
        <p14:creationId xmlns:p14="http://schemas.microsoft.com/office/powerpoint/2010/main" val="144940062"/>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Poses New Challenges</a:t>
            </a:r>
            <a:endParaRPr lang="en-US" dirty="0"/>
          </a:p>
        </p:txBody>
      </p:sp>
      <p:sp>
        <p:nvSpPr>
          <p:cNvPr id="5" name="TextBox 4"/>
          <p:cNvSpPr txBox="1"/>
          <p:nvPr/>
        </p:nvSpPr>
        <p:spPr>
          <a:xfrm>
            <a:off x="380999" y="2172997"/>
            <a:ext cx="4876801" cy="1323439"/>
          </a:xfrm>
          <a:prstGeom prst="rect">
            <a:avLst/>
          </a:prstGeom>
          <a:noFill/>
        </p:spPr>
        <p:txBody>
          <a:bodyPr wrap="square" rtlCol="0">
            <a:spAutoFit/>
          </a:bodyPr>
          <a:lstStyle/>
          <a:p>
            <a:r>
              <a:rPr lang="en-US" sz="2000" dirty="0"/>
              <a:t>Citizens with a conscience are not going to ignore wrong-doing simply because they'll be destroyed for it: the conscience forbids it</a:t>
            </a:r>
            <a:r>
              <a:rPr lang="en-US" sz="2000" dirty="0" smtClean="0"/>
              <a:t>.</a:t>
            </a:r>
            <a:endParaRPr lang="en-US" sz="2000" dirty="0"/>
          </a:p>
        </p:txBody>
      </p:sp>
      <p:sp>
        <p:nvSpPr>
          <p:cNvPr id="6" name="TextBox 5"/>
          <p:cNvSpPr txBox="1"/>
          <p:nvPr/>
        </p:nvSpPr>
        <p:spPr>
          <a:xfrm>
            <a:off x="426130" y="6336620"/>
            <a:ext cx="4786537" cy="553998"/>
          </a:xfrm>
          <a:prstGeom prst="rect">
            <a:avLst/>
          </a:prstGeom>
          <a:noFill/>
        </p:spPr>
        <p:txBody>
          <a:bodyPr wrap="square" rtlCol="0">
            <a:spAutoFit/>
          </a:bodyPr>
          <a:lstStyle/>
          <a:p>
            <a:r>
              <a:rPr lang="en-US" sz="1100" b="0" dirty="0"/>
              <a:t>From Wikipedia</a:t>
            </a:r>
            <a:r>
              <a:rPr lang="en-US" sz="1100" b="0" dirty="0" smtClean="0"/>
              <a:t>, accessed 8/22/14</a:t>
            </a:r>
            <a:endParaRPr lang="en-US" sz="1100" b="0" dirty="0"/>
          </a:p>
          <a:p>
            <a:endParaRPr lang="en-US" b="0" dirty="0"/>
          </a:p>
        </p:txBody>
      </p:sp>
      <p:pic>
        <p:nvPicPr>
          <p:cNvPr id="7" name="Picture 8" descr="https://encrypted-tbn2.gstatic.com/images?q=tbn:ANd9GcRyBETSo3_ExmdutY9FegKRfR6hNizt0clPMQVP0shVjbvOtSaqi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53227"/>
            <a:ext cx="2819400" cy="3631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709185"/>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 T3 Study: “But the Data is Already Public”</a:t>
            </a:r>
            <a:endParaRPr lang="en-US" dirty="0"/>
          </a:p>
        </p:txBody>
      </p:sp>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4364" y="2819400"/>
            <a:ext cx="3141036" cy="173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6"/>
          <p:cNvSpPr txBox="1">
            <a:spLocks/>
          </p:cNvSpPr>
          <p:nvPr/>
        </p:nvSpPr>
        <p:spPr>
          <a:xfrm>
            <a:off x="457200" y="1447800"/>
            <a:ext cx="5562600" cy="4419600"/>
          </a:xfrm>
          <a:prstGeom prst="rect">
            <a:avLst/>
          </a:prstGeom>
        </p:spPr>
        <p:txBody>
          <a:bodyPr>
            <a:normAutofit fontScale="92500" lnSpcReduction="10000"/>
          </a:bodyPr>
          <a:lstStyle>
            <a:lvl1pPr marL="285750" indent="-285750" algn="l" rtl="0" fontAlgn="base">
              <a:spcBef>
                <a:spcPct val="100000"/>
              </a:spcBef>
              <a:spcAft>
                <a:spcPct val="0"/>
              </a:spcAft>
              <a:buClr>
                <a:schemeClr val="accent2"/>
              </a:buClr>
              <a:buChar char="•"/>
              <a:defRPr sz="2400">
                <a:solidFill>
                  <a:srgbClr val="F8F8F8"/>
                </a:solidFill>
                <a:latin typeface="+mn-lt"/>
                <a:ea typeface="+mn-ea"/>
                <a:cs typeface="+mn-cs"/>
              </a:defRPr>
            </a:lvl1pPr>
            <a:lvl2pPr marL="685800" indent="-285750" algn="l" rtl="0" fontAlgn="base">
              <a:spcBef>
                <a:spcPct val="25000"/>
              </a:spcBef>
              <a:spcAft>
                <a:spcPct val="0"/>
              </a:spcAft>
              <a:buClr>
                <a:schemeClr val="accent2"/>
              </a:buClr>
              <a:buChar char="–"/>
              <a:defRPr sz="2200">
                <a:solidFill>
                  <a:srgbClr val="F8F8F8"/>
                </a:solidFill>
                <a:latin typeface="+mn-lt"/>
              </a:defRPr>
            </a:lvl2pPr>
            <a:lvl3pPr marL="1028700" indent="-228600" algn="l" rtl="0" fontAlgn="base">
              <a:spcBef>
                <a:spcPct val="25000"/>
              </a:spcBef>
              <a:spcAft>
                <a:spcPct val="0"/>
              </a:spcAft>
              <a:buClr>
                <a:schemeClr val="accent2"/>
              </a:buClr>
              <a:buChar char="•"/>
              <a:defRPr sz="2000">
                <a:solidFill>
                  <a:srgbClr val="F8F8F8"/>
                </a:solidFill>
                <a:latin typeface="+mn-lt"/>
              </a:defRPr>
            </a:lvl3pPr>
            <a:lvl4pPr marL="1371600" indent="-228600" algn="l" rtl="0" fontAlgn="base">
              <a:spcBef>
                <a:spcPct val="25000"/>
              </a:spcBef>
              <a:spcAft>
                <a:spcPct val="0"/>
              </a:spcAft>
              <a:buClr>
                <a:schemeClr val="accent2"/>
              </a:buClr>
              <a:buChar char="•"/>
              <a:defRPr sz="2000">
                <a:solidFill>
                  <a:srgbClr val="F8F8F8"/>
                </a:solidFill>
                <a:latin typeface="+mn-lt"/>
              </a:defRPr>
            </a:lvl4pPr>
            <a:lvl5pPr marL="1714500" indent="-228600" algn="l" rtl="0" fontAlgn="base">
              <a:spcBef>
                <a:spcPct val="25000"/>
              </a:spcBef>
              <a:spcAft>
                <a:spcPct val="0"/>
              </a:spcAft>
              <a:buClr>
                <a:schemeClr val="accent2"/>
              </a:buClr>
              <a:buChar char="•"/>
              <a:defRPr sz="2000">
                <a:solidFill>
                  <a:srgbClr val="F8F8F8"/>
                </a:solidFill>
                <a:latin typeface="+mn-lt"/>
              </a:defRPr>
            </a:lvl5pPr>
            <a:lvl6pPr marL="2171700" indent="-228600" algn="l" rtl="0" fontAlgn="base">
              <a:spcBef>
                <a:spcPct val="25000"/>
              </a:spcBef>
              <a:spcAft>
                <a:spcPct val="0"/>
              </a:spcAft>
              <a:buClr>
                <a:schemeClr val="accent2"/>
              </a:buClr>
              <a:buChar char="•"/>
              <a:defRPr sz="2000">
                <a:solidFill>
                  <a:srgbClr val="F8F8F8"/>
                </a:solidFill>
                <a:latin typeface="+mn-lt"/>
              </a:defRPr>
            </a:lvl6pPr>
            <a:lvl7pPr marL="2628900" indent="-228600" algn="l" rtl="0" fontAlgn="base">
              <a:spcBef>
                <a:spcPct val="25000"/>
              </a:spcBef>
              <a:spcAft>
                <a:spcPct val="0"/>
              </a:spcAft>
              <a:buClr>
                <a:schemeClr val="accent2"/>
              </a:buClr>
              <a:buChar char="•"/>
              <a:defRPr sz="2000">
                <a:solidFill>
                  <a:srgbClr val="F8F8F8"/>
                </a:solidFill>
                <a:latin typeface="+mn-lt"/>
              </a:defRPr>
            </a:lvl7pPr>
            <a:lvl8pPr marL="3086100" indent="-228600" algn="l" rtl="0" fontAlgn="base">
              <a:spcBef>
                <a:spcPct val="25000"/>
              </a:spcBef>
              <a:spcAft>
                <a:spcPct val="0"/>
              </a:spcAft>
              <a:buClr>
                <a:schemeClr val="accent2"/>
              </a:buClr>
              <a:buChar char="•"/>
              <a:defRPr sz="2000">
                <a:solidFill>
                  <a:srgbClr val="F8F8F8"/>
                </a:solidFill>
                <a:latin typeface="+mn-lt"/>
              </a:defRPr>
            </a:lvl8pPr>
            <a:lvl9pPr marL="3543300" indent="-228600" algn="l" rtl="0" fontAlgn="base">
              <a:spcBef>
                <a:spcPct val="25000"/>
              </a:spcBef>
              <a:spcAft>
                <a:spcPct val="0"/>
              </a:spcAft>
              <a:buClr>
                <a:schemeClr val="accent2"/>
              </a:buClr>
              <a:buChar char="•"/>
              <a:defRPr sz="2000">
                <a:solidFill>
                  <a:srgbClr val="F8F8F8"/>
                </a:solidFill>
                <a:latin typeface="+mn-lt"/>
              </a:defRPr>
            </a:lvl9pPr>
          </a:lstStyle>
          <a:p>
            <a:pPr>
              <a:spcBef>
                <a:spcPts val="500"/>
              </a:spcBef>
              <a:spcAft>
                <a:spcPts val="500"/>
              </a:spcAft>
              <a:buClr>
                <a:srgbClr val="FFFF00"/>
              </a:buClr>
              <a:buFont typeface="Arial" panose="020B0604020202020204" pitchFamily="34" charset="0"/>
              <a:buChar char="•"/>
            </a:pPr>
            <a:r>
              <a:rPr lang="en-US" sz="2000" kern="0" dirty="0" smtClean="0"/>
              <a:t>In 2008, researchers publicly released data from Facebook accounts of college student cohort</a:t>
            </a:r>
          </a:p>
          <a:p>
            <a:pPr>
              <a:spcBef>
                <a:spcPts val="500"/>
              </a:spcBef>
              <a:spcAft>
                <a:spcPts val="500"/>
              </a:spcAft>
              <a:buClr>
                <a:srgbClr val="FFFF00"/>
              </a:buClr>
              <a:buFont typeface="Arial" panose="020B0604020202020204" pitchFamily="34" charset="0"/>
              <a:buChar char="•"/>
            </a:pPr>
            <a:r>
              <a:rPr lang="en-US" altLang="en-US" sz="2000" dirty="0" smtClean="0"/>
              <a:t>Tastes, Ties, and Time (T3) research project sought to understand social network dynamics of large groups of students</a:t>
            </a:r>
          </a:p>
          <a:p>
            <a:pPr>
              <a:spcBef>
                <a:spcPts val="500"/>
              </a:spcBef>
              <a:spcAft>
                <a:spcPts val="500"/>
              </a:spcAft>
              <a:buClr>
                <a:srgbClr val="FFFF00"/>
              </a:buClr>
              <a:buFont typeface="Arial" panose="020B0604020202020204" pitchFamily="34" charset="0"/>
              <a:buChar char="•"/>
            </a:pPr>
            <a:endParaRPr lang="en-US" altLang="en-US" sz="2000" dirty="0"/>
          </a:p>
          <a:p>
            <a:pPr>
              <a:spcBef>
                <a:spcPts val="500"/>
              </a:spcBef>
              <a:spcAft>
                <a:spcPts val="500"/>
              </a:spcAft>
              <a:buClr>
                <a:srgbClr val="FFFF00"/>
              </a:buClr>
              <a:buFont typeface="Arial" panose="020B0604020202020204" pitchFamily="34" charset="0"/>
              <a:buChar char="•"/>
            </a:pPr>
            <a:r>
              <a:rPr lang="en-US" altLang="en-US" sz="2000" b="1" i="1" dirty="0"/>
              <a:t>“All the data is cleaned so you can’t connect anyone to an identity”</a:t>
            </a:r>
          </a:p>
          <a:p>
            <a:pPr lvl="1">
              <a:spcBef>
                <a:spcPts val="500"/>
              </a:spcBef>
              <a:spcAft>
                <a:spcPts val="500"/>
              </a:spcAft>
              <a:buClr>
                <a:srgbClr val="FFFF00"/>
              </a:buClr>
              <a:buFont typeface="Arial" panose="020B0604020202020204" pitchFamily="34" charset="0"/>
              <a:buChar char="•"/>
            </a:pPr>
            <a:r>
              <a:rPr lang="en-US" altLang="en-US" sz="1800" dirty="0"/>
              <a:t>While names, birthdates, and e-mails were removed…</a:t>
            </a:r>
          </a:p>
          <a:p>
            <a:pPr lvl="1">
              <a:spcBef>
                <a:spcPts val="500"/>
              </a:spcBef>
              <a:spcAft>
                <a:spcPts val="500"/>
              </a:spcAft>
              <a:buClr>
                <a:srgbClr val="FFFF00"/>
              </a:buClr>
              <a:buFont typeface="Arial" panose="020B0604020202020204" pitchFamily="34" charset="0"/>
              <a:buChar char="•"/>
            </a:pPr>
            <a:r>
              <a:rPr lang="en-US" altLang="en-US" sz="1800" dirty="0"/>
              <a:t>Various other potentially “identifying” information remained </a:t>
            </a:r>
          </a:p>
          <a:p>
            <a:pPr lvl="2">
              <a:spcBef>
                <a:spcPts val="500"/>
              </a:spcBef>
              <a:spcAft>
                <a:spcPts val="500"/>
              </a:spcAft>
              <a:buClr>
                <a:srgbClr val="FFFF00"/>
              </a:buClr>
              <a:buFont typeface="Arial" panose="020B0604020202020204" pitchFamily="34" charset="0"/>
              <a:buChar char="•"/>
            </a:pPr>
            <a:r>
              <a:rPr lang="en-US" altLang="en-US" sz="1600" dirty="0"/>
              <a:t>Ethnicity, home country/state, major, </a:t>
            </a:r>
            <a:r>
              <a:rPr lang="en-US" altLang="en-US" sz="1600" dirty="0" err="1" smtClean="0"/>
              <a:t>etc</a:t>
            </a:r>
            <a:endParaRPr lang="en-US" altLang="en-US" sz="1600" dirty="0" smtClean="0"/>
          </a:p>
          <a:p>
            <a:pPr>
              <a:spcBef>
                <a:spcPts val="500"/>
              </a:spcBef>
              <a:spcAft>
                <a:spcPts val="500"/>
              </a:spcAft>
              <a:buClr>
                <a:srgbClr val="FFFF00"/>
              </a:buClr>
              <a:buFont typeface="Arial" panose="020B0604020202020204" pitchFamily="34" charset="0"/>
              <a:buChar char="•"/>
            </a:pPr>
            <a:endParaRPr lang="en-US" sz="1900" kern="0" dirty="0"/>
          </a:p>
        </p:txBody>
      </p:sp>
      <p:sp>
        <p:nvSpPr>
          <p:cNvPr id="6" name="Rectangle 5"/>
          <p:cNvSpPr/>
          <p:nvPr/>
        </p:nvSpPr>
        <p:spPr>
          <a:xfrm>
            <a:off x="533400" y="6373911"/>
            <a:ext cx="8610600" cy="461665"/>
          </a:xfrm>
          <a:prstGeom prst="rect">
            <a:avLst/>
          </a:prstGeom>
        </p:spPr>
        <p:txBody>
          <a:bodyPr wrap="square">
            <a:spAutoFit/>
          </a:bodyPr>
          <a:lstStyle/>
          <a:p>
            <a:r>
              <a:rPr lang="en-US" sz="1200" dirty="0"/>
              <a:t>Zimmer, Michael. "“But the data is already public”: on the ethics of research in Facebook." </a:t>
            </a:r>
            <a:r>
              <a:rPr lang="en-US" sz="1200" i="1" dirty="0"/>
              <a:t>Ethics and information technology</a:t>
            </a:r>
            <a:r>
              <a:rPr lang="en-US" sz="1200" dirty="0"/>
              <a:t> 12.4 (2010): 313-325.</a:t>
            </a:r>
          </a:p>
        </p:txBody>
      </p:sp>
    </p:spTree>
    <p:extLst>
      <p:ext uri="{BB962C8B-B14F-4D97-AF65-F5344CB8AC3E}">
        <p14:creationId xmlns:p14="http://schemas.microsoft.com/office/powerpoint/2010/main" val="2857740762"/>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Content Placeholder 4"/>
          <p:cNvSpPr>
            <a:spLocks noGrp="1"/>
          </p:cNvSpPr>
          <p:nvPr>
            <p:ph type="body" idx="1"/>
          </p:nvPr>
        </p:nvSpPr>
        <p:spPr>
          <a:xfrm>
            <a:off x="228600" y="1379483"/>
            <a:ext cx="8534400" cy="5486400"/>
          </a:xfrm>
        </p:spPr>
        <p:txBody>
          <a:bodyPr/>
          <a:lstStyle/>
          <a:p>
            <a:pPr eaLnBrk="1" hangingPunct="1">
              <a:lnSpc>
                <a:spcPct val="70000"/>
              </a:lnSpc>
            </a:pPr>
            <a:r>
              <a:rPr lang="en-US" altLang="en-US" dirty="0" smtClean="0"/>
              <a:t>Privacy</a:t>
            </a:r>
          </a:p>
          <a:p>
            <a:pPr lvl="1" eaLnBrk="1" hangingPunct="1">
              <a:lnSpc>
                <a:spcPct val="70000"/>
              </a:lnSpc>
            </a:pPr>
            <a:r>
              <a:rPr lang="en-US" altLang="en-US" dirty="0" smtClean="0"/>
              <a:t>Presumption that because subjects make information available on Facebook/Twitter, they don’t have an expectation of privacy</a:t>
            </a:r>
          </a:p>
          <a:p>
            <a:pPr lvl="1" eaLnBrk="1" hangingPunct="1">
              <a:lnSpc>
                <a:spcPct val="70000"/>
              </a:lnSpc>
            </a:pPr>
            <a:r>
              <a:rPr lang="en-US" altLang="en-US" dirty="0" smtClean="0"/>
              <a:t>Ignores </a:t>
            </a:r>
            <a:r>
              <a:rPr lang="en-US" altLang="en-US" i="1" dirty="0" smtClean="0"/>
              <a:t>contextual</a:t>
            </a:r>
            <a:r>
              <a:rPr lang="en-US" altLang="en-US" dirty="0" smtClean="0"/>
              <a:t> nature of sharing</a:t>
            </a:r>
          </a:p>
          <a:p>
            <a:pPr lvl="1" eaLnBrk="1" hangingPunct="1">
              <a:lnSpc>
                <a:spcPct val="70000"/>
              </a:lnSpc>
            </a:pPr>
            <a:r>
              <a:rPr lang="en-US" altLang="en-US" dirty="0" smtClean="0"/>
              <a:t>Ignores whether users really understand their privacy settings</a:t>
            </a:r>
          </a:p>
          <a:p>
            <a:pPr eaLnBrk="1" hangingPunct="1">
              <a:lnSpc>
                <a:spcPct val="70000"/>
              </a:lnSpc>
            </a:pPr>
            <a:r>
              <a:rPr lang="en-US" altLang="en-US" dirty="0" smtClean="0"/>
              <a:t>Anonymity vs. Identifiability</a:t>
            </a:r>
          </a:p>
          <a:p>
            <a:pPr lvl="1" eaLnBrk="1" hangingPunct="1">
              <a:lnSpc>
                <a:spcPct val="70000"/>
              </a:lnSpc>
            </a:pPr>
            <a:r>
              <a:rPr lang="en-US" altLang="en-US" dirty="0" smtClean="0"/>
              <a:t>Presumption that stripping names &amp; other obvious identifiers provides anonymity</a:t>
            </a:r>
          </a:p>
          <a:p>
            <a:pPr lvl="1" eaLnBrk="1" hangingPunct="1">
              <a:lnSpc>
                <a:spcPct val="70000"/>
              </a:lnSpc>
            </a:pPr>
            <a:r>
              <a:rPr lang="en-US" altLang="en-US" dirty="0" smtClean="0"/>
              <a:t>Ignores how </a:t>
            </a:r>
            <a:r>
              <a:rPr lang="en-US" altLang="en-US" i="1" dirty="0" smtClean="0"/>
              <a:t>anything</a:t>
            </a:r>
            <a:r>
              <a:rPr lang="en-US" altLang="en-US" dirty="0" smtClean="0"/>
              <a:t> can identifiable and become the “missing link” to re-identify an entire dataset</a:t>
            </a:r>
          </a:p>
        </p:txBody>
      </p:sp>
      <p:sp>
        <p:nvSpPr>
          <p:cNvPr id="4" name="Title 1"/>
          <p:cNvSpPr>
            <a:spLocks noGrp="1"/>
          </p:cNvSpPr>
          <p:nvPr>
            <p:ph type="title"/>
          </p:nvPr>
        </p:nvSpPr>
        <p:spPr>
          <a:xfrm>
            <a:off x="685800" y="381000"/>
            <a:ext cx="7772400" cy="762000"/>
          </a:xfrm>
        </p:spPr>
        <p:txBody>
          <a:bodyPr/>
          <a:lstStyle/>
          <a:p>
            <a:r>
              <a:rPr lang="en-US" dirty="0" smtClean="0"/>
              <a:t>Facebook T3 Study: Ethical Considerations [1]</a:t>
            </a:r>
            <a:endParaRPr lang="en-US" dirty="0"/>
          </a:p>
        </p:txBody>
      </p:sp>
      <p:sp>
        <p:nvSpPr>
          <p:cNvPr id="5" name="Rectangle 4"/>
          <p:cNvSpPr/>
          <p:nvPr/>
        </p:nvSpPr>
        <p:spPr>
          <a:xfrm>
            <a:off x="533400" y="6373911"/>
            <a:ext cx="8610600" cy="461665"/>
          </a:xfrm>
          <a:prstGeom prst="rect">
            <a:avLst/>
          </a:prstGeom>
        </p:spPr>
        <p:txBody>
          <a:bodyPr wrap="square">
            <a:spAutoFit/>
          </a:bodyPr>
          <a:lstStyle/>
          <a:p>
            <a:r>
              <a:rPr lang="en-US" sz="1200" dirty="0"/>
              <a:t>Zimmer, Michael. "“But the data is already public”: on the ethics of research in Facebook." </a:t>
            </a:r>
            <a:r>
              <a:rPr lang="en-US" sz="1200" i="1" dirty="0"/>
              <a:t>Ethics and information technology</a:t>
            </a:r>
            <a:r>
              <a:rPr lang="en-US" sz="1200" dirty="0"/>
              <a:t> 12.4 (2010): 313-325.</a:t>
            </a:r>
          </a:p>
        </p:txBody>
      </p:sp>
    </p:spTree>
    <p:extLst>
      <p:ext uri="{BB962C8B-B14F-4D97-AF65-F5344CB8AC3E}">
        <p14:creationId xmlns:p14="http://schemas.microsoft.com/office/powerpoint/2010/main" val="29760554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0" end="0"/>
                                            </p:txEl>
                                          </p:spTgt>
                                        </p:tgtEl>
                                        <p:attrNameLst>
                                          <p:attrName>ppt_c</p:attrName>
                                        </p:attrNameLst>
                                      </p:cBhvr>
                                      <p:to>
                                        <a:srgbClr val="800000"/>
                                      </p:to>
                                    </p:animClr>
                                  </p:subTnLst>
                                </p:cTn>
                              </p:par>
                              <p:par>
                                <p:cTn id="7" presetID="1" presetClass="entr" presetSubtype="0" fill="hold" grpId="0" nodeType="withEffect">
                                  <p:stCondLst>
                                    <p:cond delay="0"/>
                                  </p:stCondLst>
                                  <p:childTnLst>
                                    <p:set>
                                      <p:cBhvr>
                                        <p:cTn id="8" dur="1" fill="hold">
                                          <p:stCondLst>
                                            <p:cond delay="0"/>
                                          </p:stCondLst>
                                        </p:cTn>
                                        <p:tgtEl>
                                          <p:spTgt spid="4813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1" end="1"/>
                                            </p:txEl>
                                          </p:spTgt>
                                        </p:tgtEl>
                                        <p:attrNameLst>
                                          <p:attrName>ppt_c</p:attrName>
                                        </p:attrNameLst>
                                      </p:cBhvr>
                                      <p:to>
                                        <a:srgbClr val="800000"/>
                                      </p:to>
                                    </p:animClr>
                                  </p:subTnLst>
                                </p:cTn>
                              </p:par>
                              <p:par>
                                <p:cTn id="9" presetID="1" presetClass="entr" presetSubtype="0" fill="hold" grpId="0" nodeType="withEffect">
                                  <p:stCondLst>
                                    <p:cond delay="0"/>
                                  </p:stCondLst>
                                  <p:childTnLst>
                                    <p:set>
                                      <p:cBhvr>
                                        <p:cTn id="10" dur="1" fill="hold">
                                          <p:stCondLst>
                                            <p:cond delay="0"/>
                                          </p:stCondLst>
                                        </p:cTn>
                                        <p:tgtEl>
                                          <p:spTgt spid="4813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2" end="2"/>
                                            </p:txEl>
                                          </p:spTgt>
                                        </p:tgtEl>
                                        <p:attrNameLst>
                                          <p:attrName>ppt_c</p:attrName>
                                        </p:attrNameLst>
                                      </p:cBhvr>
                                      <p:to>
                                        <a:srgbClr val="800000"/>
                                      </p:to>
                                    </p:animClr>
                                  </p:subTnLst>
                                </p:cTn>
                              </p:par>
                              <p:par>
                                <p:cTn id="11" presetID="1" presetClass="entr" presetSubtype="0" fill="hold" grpId="0" nodeType="withEffect">
                                  <p:stCondLst>
                                    <p:cond delay="0"/>
                                  </p:stCondLst>
                                  <p:childTnLst>
                                    <p:set>
                                      <p:cBhvr>
                                        <p:cTn id="12" dur="1" fill="hold">
                                          <p:stCondLst>
                                            <p:cond delay="0"/>
                                          </p:stCondLst>
                                        </p:cTn>
                                        <p:tgtEl>
                                          <p:spTgt spid="4813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3" end="3"/>
                                            </p:txEl>
                                          </p:spTgt>
                                        </p:tgtEl>
                                        <p:attrNameLst>
                                          <p:attrName>ppt_c</p:attrName>
                                        </p:attrNameLst>
                                      </p:cBhvr>
                                      <p:to>
                                        <a:srgbClr val="80000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13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4" end="4"/>
                                            </p:txEl>
                                          </p:spTgt>
                                        </p:tgtEl>
                                        <p:attrNameLst>
                                          <p:attrName>ppt_c</p:attrName>
                                        </p:attrNameLst>
                                      </p:cBhvr>
                                      <p:to>
                                        <a:srgbClr val="800000"/>
                                      </p:to>
                                    </p:animClr>
                                  </p:subTnLst>
                                </p:cTn>
                              </p:par>
                              <p:par>
                                <p:cTn id="17" presetID="1" presetClass="entr" presetSubtype="0" fill="hold" grpId="0" nodeType="withEffect">
                                  <p:stCondLst>
                                    <p:cond delay="0"/>
                                  </p:stCondLst>
                                  <p:childTnLst>
                                    <p:set>
                                      <p:cBhvr>
                                        <p:cTn id="18" dur="1" fill="hold">
                                          <p:stCondLst>
                                            <p:cond delay="0"/>
                                          </p:stCondLst>
                                        </p:cTn>
                                        <p:tgtEl>
                                          <p:spTgt spid="4813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5" end="5"/>
                                            </p:txEl>
                                          </p:spTgt>
                                        </p:tgtEl>
                                        <p:attrNameLst>
                                          <p:attrName>ppt_c</p:attrName>
                                        </p:attrNameLst>
                                      </p:cBhvr>
                                      <p:to>
                                        <a:srgbClr val="800000"/>
                                      </p:to>
                                    </p:animClr>
                                  </p:subTnLst>
                                </p:cTn>
                              </p:par>
                              <p:par>
                                <p:cTn id="19" presetID="1" presetClass="entr" presetSubtype="0" fill="hold" grpId="0" nodeType="withEffect">
                                  <p:stCondLst>
                                    <p:cond delay="0"/>
                                  </p:stCondLst>
                                  <p:childTnLst>
                                    <p:set>
                                      <p:cBhvr>
                                        <p:cTn id="20" dur="1" fill="hold">
                                          <p:stCondLst>
                                            <p:cond delay="0"/>
                                          </p:stCondLst>
                                        </p:cTn>
                                        <p:tgtEl>
                                          <p:spTgt spid="4813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6" end="6"/>
                                            </p:txEl>
                                          </p:spTgt>
                                        </p:tgtEl>
                                        <p:attrNameLst>
                                          <p:attrName>ppt_c</p:attrName>
                                        </p:attrNameLst>
                                      </p:cBhvr>
                                      <p:to>
                                        <a:srgbClr val="80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pPr eaLnBrk="1" hangingPunct="1">
              <a:defRPr/>
            </a:pPr>
            <a:r>
              <a:rPr lang="en-US" sz="3600" smtClean="0"/>
              <a:t>Equipoise</a:t>
            </a:r>
          </a:p>
        </p:txBody>
      </p:sp>
      <p:sp>
        <p:nvSpPr>
          <p:cNvPr id="2" name="Content Placeholder 1"/>
          <p:cNvSpPr>
            <a:spLocks noGrp="1"/>
          </p:cNvSpPr>
          <p:nvPr>
            <p:ph idx="1"/>
          </p:nvPr>
        </p:nvSpPr>
        <p:spPr/>
        <p:txBody>
          <a:bodyPr>
            <a:normAutofit fontScale="92500" lnSpcReduction="10000"/>
          </a:bodyPr>
          <a:lstStyle/>
          <a:p>
            <a:r>
              <a:rPr lang="en-US" dirty="0" smtClean="0"/>
              <a:t>Equipoise is the </a:t>
            </a:r>
            <a:r>
              <a:rPr lang="en-US" dirty="0"/>
              <a:t>state of being balanced or in </a:t>
            </a:r>
            <a:r>
              <a:rPr lang="en-US" dirty="0" smtClean="0"/>
              <a:t>equilibrium, meaning that there </a:t>
            </a:r>
            <a:r>
              <a:rPr lang="en-US" dirty="0"/>
              <a:t>is genuine uncertainty in the expert medical community over whether a treatment will be beneficial</a:t>
            </a:r>
          </a:p>
          <a:p>
            <a:r>
              <a:rPr lang="en-US" dirty="0"/>
              <a:t>Relevant to randomized clinical trials, which should only be considered when there is genuine uncertainty about which treatment would benefit patients’ most</a:t>
            </a:r>
          </a:p>
          <a:p>
            <a:r>
              <a:rPr lang="en-US" dirty="0"/>
              <a:t>Many gray areas</a:t>
            </a:r>
          </a:p>
          <a:p>
            <a:pPr lvl="1"/>
            <a:r>
              <a:rPr lang="en-US" dirty="0"/>
              <a:t>Definition of genuine uncertainty</a:t>
            </a:r>
          </a:p>
          <a:p>
            <a:pPr lvl="1"/>
            <a:r>
              <a:rPr lang="en-US" dirty="0"/>
              <a:t>Research involving “standard of care”</a:t>
            </a:r>
          </a:p>
          <a:p>
            <a:pPr lvl="1"/>
            <a:r>
              <a:rPr lang="en-US" dirty="0"/>
              <a:t>Research in lesser developed countries </a:t>
            </a:r>
          </a:p>
          <a:p>
            <a:pPr lvl="1"/>
            <a:endParaRPr lang="en-US" dirty="0"/>
          </a:p>
        </p:txBody>
      </p:sp>
    </p:spTree>
    <p:extLst>
      <p:ext uri="{BB962C8B-B14F-4D97-AF65-F5344CB8AC3E}">
        <p14:creationId xmlns:p14="http://schemas.microsoft.com/office/powerpoint/2010/main" val="595431934"/>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Content Placeholder 4"/>
          <p:cNvSpPr>
            <a:spLocks noGrp="1"/>
          </p:cNvSpPr>
          <p:nvPr>
            <p:ph type="body" idx="1"/>
          </p:nvPr>
        </p:nvSpPr>
        <p:spPr>
          <a:xfrm>
            <a:off x="228600" y="1379483"/>
            <a:ext cx="8534400" cy="5486400"/>
          </a:xfrm>
        </p:spPr>
        <p:txBody>
          <a:bodyPr/>
          <a:lstStyle/>
          <a:p>
            <a:pPr eaLnBrk="1" hangingPunct="1">
              <a:lnSpc>
                <a:spcPct val="70000"/>
              </a:lnSpc>
            </a:pPr>
            <a:r>
              <a:rPr lang="en-US" altLang="en-US" dirty="0"/>
              <a:t>Consent</a:t>
            </a:r>
          </a:p>
          <a:p>
            <a:pPr lvl="1">
              <a:lnSpc>
                <a:spcPct val="70000"/>
              </a:lnSpc>
            </a:pPr>
            <a:r>
              <a:rPr lang="en-US" altLang="en-US" dirty="0"/>
              <a:t>Presumption that because something is made visible on Facebook/Twitter the subject is consenting to it being harvested for research</a:t>
            </a:r>
          </a:p>
          <a:p>
            <a:pPr lvl="1">
              <a:lnSpc>
                <a:spcPct val="70000"/>
              </a:lnSpc>
            </a:pPr>
            <a:r>
              <a:rPr lang="en-US" altLang="en-US" dirty="0"/>
              <a:t>Ignores how research method might allow un-anticipated access to data meant to be restricted</a:t>
            </a:r>
          </a:p>
          <a:p>
            <a:pPr eaLnBrk="1" hangingPunct="1">
              <a:lnSpc>
                <a:spcPct val="70000"/>
              </a:lnSpc>
            </a:pPr>
            <a:r>
              <a:rPr lang="en-US" altLang="en-US" dirty="0"/>
              <a:t>Harm</a:t>
            </a:r>
          </a:p>
          <a:p>
            <a:pPr lvl="1">
              <a:lnSpc>
                <a:spcPct val="70000"/>
              </a:lnSpc>
            </a:pPr>
            <a:r>
              <a:rPr lang="en-US" altLang="en-US" dirty="0"/>
              <a:t>Researchers imply “already public, what harm could happen”</a:t>
            </a:r>
          </a:p>
          <a:p>
            <a:pPr lvl="1">
              <a:lnSpc>
                <a:spcPct val="70000"/>
              </a:lnSpc>
            </a:pPr>
            <a:r>
              <a:rPr lang="en-US" altLang="en-US" dirty="0"/>
              <a:t>Ignores dignity &amp; autonomy, let alone unanticipated consequences</a:t>
            </a:r>
          </a:p>
        </p:txBody>
      </p:sp>
      <p:sp>
        <p:nvSpPr>
          <p:cNvPr id="4" name="Title 1"/>
          <p:cNvSpPr>
            <a:spLocks noGrp="1"/>
          </p:cNvSpPr>
          <p:nvPr>
            <p:ph type="title"/>
          </p:nvPr>
        </p:nvSpPr>
        <p:spPr>
          <a:xfrm>
            <a:off x="685800" y="381000"/>
            <a:ext cx="7772400" cy="762000"/>
          </a:xfrm>
        </p:spPr>
        <p:txBody>
          <a:bodyPr/>
          <a:lstStyle/>
          <a:p>
            <a:r>
              <a:rPr lang="en-US" dirty="0" smtClean="0"/>
              <a:t>Facebook T3 Study: Ethical Considerations [2]</a:t>
            </a:r>
            <a:endParaRPr lang="en-US" dirty="0"/>
          </a:p>
        </p:txBody>
      </p:sp>
      <p:sp>
        <p:nvSpPr>
          <p:cNvPr id="5" name="Rectangle 4"/>
          <p:cNvSpPr/>
          <p:nvPr/>
        </p:nvSpPr>
        <p:spPr>
          <a:xfrm>
            <a:off x="533400" y="6373911"/>
            <a:ext cx="8610600" cy="461665"/>
          </a:xfrm>
          <a:prstGeom prst="rect">
            <a:avLst/>
          </a:prstGeom>
        </p:spPr>
        <p:txBody>
          <a:bodyPr wrap="square">
            <a:spAutoFit/>
          </a:bodyPr>
          <a:lstStyle/>
          <a:p>
            <a:r>
              <a:rPr lang="en-US" sz="1200" dirty="0"/>
              <a:t>Zimmer, Michael. "“But the data is already public”: on the ethics of research in Facebook." </a:t>
            </a:r>
            <a:r>
              <a:rPr lang="en-US" sz="1200" i="1" dirty="0"/>
              <a:t>Ethics and information technology</a:t>
            </a:r>
            <a:r>
              <a:rPr lang="en-US" sz="1200" dirty="0"/>
              <a:t> 12.4 (2010): 313-325.</a:t>
            </a:r>
          </a:p>
        </p:txBody>
      </p:sp>
    </p:spTree>
    <p:extLst>
      <p:ext uri="{BB962C8B-B14F-4D97-AF65-F5344CB8AC3E}">
        <p14:creationId xmlns:p14="http://schemas.microsoft.com/office/powerpoint/2010/main" val="14841995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0" end="0"/>
                                            </p:txEl>
                                          </p:spTgt>
                                        </p:tgtEl>
                                        <p:attrNameLst>
                                          <p:attrName>ppt_c</p:attrName>
                                        </p:attrNameLst>
                                      </p:cBhvr>
                                      <p:to>
                                        <a:srgbClr val="800000"/>
                                      </p:to>
                                    </p:animClr>
                                  </p:subTnLst>
                                </p:cTn>
                              </p:par>
                              <p:par>
                                <p:cTn id="7" presetID="1" presetClass="entr" presetSubtype="0" fill="hold" grpId="0" nodeType="withEffect">
                                  <p:stCondLst>
                                    <p:cond delay="0"/>
                                  </p:stCondLst>
                                  <p:childTnLst>
                                    <p:set>
                                      <p:cBhvr>
                                        <p:cTn id="8" dur="1" fill="hold">
                                          <p:stCondLst>
                                            <p:cond delay="0"/>
                                          </p:stCondLst>
                                        </p:cTn>
                                        <p:tgtEl>
                                          <p:spTgt spid="4813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1" end="1"/>
                                            </p:txEl>
                                          </p:spTgt>
                                        </p:tgtEl>
                                        <p:attrNameLst>
                                          <p:attrName>ppt_c</p:attrName>
                                        </p:attrNameLst>
                                      </p:cBhvr>
                                      <p:to>
                                        <a:srgbClr val="800000"/>
                                      </p:to>
                                    </p:animClr>
                                  </p:subTnLst>
                                </p:cTn>
                              </p:par>
                              <p:par>
                                <p:cTn id="9" presetID="1" presetClass="entr" presetSubtype="0" fill="hold" grpId="0" nodeType="withEffect">
                                  <p:stCondLst>
                                    <p:cond delay="0"/>
                                  </p:stCondLst>
                                  <p:childTnLst>
                                    <p:set>
                                      <p:cBhvr>
                                        <p:cTn id="10" dur="1" fill="hold">
                                          <p:stCondLst>
                                            <p:cond delay="0"/>
                                          </p:stCondLst>
                                        </p:cTn>
                                        <p:tgtEl>
                                          <p:spTgt spid="4813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2" end="2"/>
                                            </p:txEl>
                                          </p:spTgt>
                                        </p:tgtEl>
                                        <p:attrNameLst>
                                          <p:attrName>ppt_c</p:attrName>
                                        </p:attrNameLst>
                                      </p:cBhvr>
                                      <p:to>
                                        <a:srgbClr val="80000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3" end="3"/>
                                            </p:txEl>
                                          </p:spTgt>
                                        </p:tgtEl>
                                        <p:attrNameLst>
                                          <p:attrName>ppt_c</p:attrName>
                                        </p:attrNameLst>
                                      </p:cBhvr>
                                      <p:to>
                                        <a:srgbClr val="800000"/>
                                      </p:to>
                                    </p:animClr>
                                  </p:subTnLst>
                                </p:cTn>
                              </p:par>
                              <p:par>
                                <p:cTn id="15" presetID="1" presetClass="entr" presetSubtype="0" fill="hold" grpId="0" nodeType="withEffect">
                                  <p:stCondLst>
                                    <p:cond delay="0"/>
                                  </p:stCondLst>
                                  <p:childTnLst>
                                    <p:set>
                                      <p:cBhvr>
                                        <p:cTn id="16" dur="1" fill="hold">
                                          <p:stCondLst>
                                            <p:cond delay="0"/>
                                          </p:stCondLst>
                                        </p:cTn>
                                        <p:tgtEl>
                                          <p:spTgt spid="4813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4" end="4"/>
                                            </p:txEl>
                                          </p:spTgt>
                                        </p:tgtEl>
                                        <p:attrNameLst>
                                          <p:attrName>ppt_c</p:attrName>
                                        </p:attrNameLst>
                                      </p:cBhvr>
                                      <p:to>
                                        <a:srgbClr val="800000"/>
                                      </p:to>
                                    </p:animClr>
                                  </p:subTnLst>
                                </p:cTn>
                              </p:par>
                              <p:par>
                                <p:cTn id="17" presetID="1" presetClass="entr" presetSubtype="0" fill="hold" grpId="0" nodeType="withEffect">
                                  <p:stCondLst>
                                    <p:cond delay="0"/>
                                  </p:stCondLst>
                                  <p:childTnLst>
                                    <p:set>
                                      <p:cBhvr>
                                        <p:cTn id="18" dur="1" fill="hold">
                                          <p:stCondLst>
                                            <p:cond delay="0"/>
                                          </p:stCondLst>
                                        </p:cTn>
                                        <p:tgtEl>
                                          <p:spTgt spid="4813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5" end="5"/>
                                            </p:txEl>
                                          </p:spTgt>
                                        </p:tgtEl>
                                        <p:attrNameLst>
                                          <p:attrName>ppt_c</p:attrName>
                                        </p:attrNameLst>
                                      </p:cBhvr>
                                      <p:to>
                                        <a:srgbClr val="80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r>
              <a:rPr lang="en-US" dirty="0"/>
              <a:t>Facebook T3 </a:t>
            </a:r>
            <a:r>
              <a:rPr lang="en-US" dirty="0" smtClean="0"/>
              <a:t>Study</a:t>
            </a:r>
            <a:r>
              <a:rPr lang="en-US" dirty="0"/>
              <a:t> </a:t>
            </a:r>
            <a:r>
              <a:rPr lang="en-US" dirty="0" smtClean="0"/>
              <a:t>Discussion Questions</a:t>
            </a:r>
            <a:endParaRPr lang="en-US" dirty="0"/>
          </a:p>
        </p:txBody>
      </p:sp>
      <p:sp>
        <p:nvSpPr>
          <p:cNvPr id="3" name="Content Placeholder 2"/>
          <p:cNvSpPr>
            <a:spLocks noGrp="1"/>
          </p:cNvSpPr>
          <p:nvPr>
            <p:ph idx="1"/>
          </p:nvPr>
        </p:nvSpPr>
        <p:spPr/>
        <p:txBody>
          <a:bodyPr/>
          <a:lstStyle/>
          <a:p>
            <a:r>
              <a:rPr lang="en-US" dirty="0" smtClean="0"/>
              <a:t>Consent</a:t>
            </a:r>
          </a:p>
          <a:p>
            <a:pPr lvl="1"/>
            <a:r>
              <a:rPr lang="en-US" dirty="0"/>
              <a:t>What do we mean by “consent” when it comes to using “publicly” available </a:t>
            </a:r>
            <a:r>
              <a:rPr lang="en-US" dirty="0" smtClean="0"/>
              <a:t>content</a:t>
            </a:r>
          </a:p>
          <a:p>
            <a:r>
              <a:rPr lang="en-US" dirty="0" smtClean="0"/>
              <a:t>Harm</a:t>
            </a:r>
            <a:endParaRPr lang="en-US" dirty="0"/>
          </a:p>
          <a:p>
            <a:pPr lvl="1"/>
            <a:r>
              <a:rPr lang="en-US" dirty="0" smtClean="0"/>
              <a:t>Must </a:t>
            </a:r>
            <a:r>
              <a:rPr lang="en-US" dirty="0"/>
              <a:t>a “wrong” occur for there to be damage to the subject?</a:t>
            </a:r>
          </a:p>
          <a:p>
            <a:pPr lvl="1"/>
            <a:r>
              <a:rPr lang="en-US" dirty="0"/>
              <a:t>Do subjects deserve control over the use of their data streams?</a:t>
            </a:r>
          </a:p>
          <a:p>
            <a:endParaRPr lang="en-US" dirty="0"/>
          </a:p>
        </p:txBody>
      </p:sp>
      <p:sp>
        <p:nvSpPr>
          <p:cNvPr id="4" name="Rectangle 3"/>
          <p:cNvSpPr/>
          <p:nvPr/>
        </p:nvSpPr>
        <p:spPr>
          <a:xfrm>
            <a:off x="533400" y="6373911"/>
            <a:ext cx="8610600" cy="461665"/>
          </a:xfrm>
          <a:prstGeom prst="rect">
            <a:avLst/>
          </a:prstGeom>
        </p:spPr>
        <p:txBody>
          <a:bodyPr wrap="square">
            <a:spAutoFit/>
          </a:bodyPr>
          <a:lstStyle/>
          <a:p>
            <a:r>
              <a:rPr lang="en-US" sz="1200" dirty="0"/>
              <a:t>Zimmer, Michael. "“But the data is already public”: on the ethics of research in Facebook." </a:t>
            </a:r>
            <a:r>
              <a:rPr lang="en-US" sz="1200" i="1" dirty="0"/>
              <a:t>Ethics and information technology</a:t>
            </a:r>
            <a:r>
              <a:rPr lang="en-US" sz="1200" dirty="0"/>
              <a:t> 12.4 (2010): 313-325.</a:t>
            </a:r>
          </a:p>
        </p:txBody>
      </p:sp>
    </p:spTree>
    <p:extLst>
      <p:ext uri="{BB962C8B-B14F-4D97-AF65-F5344CB8AC3E}">
        <p14:creationId xmlns:p14="http://schemas.microsoft.com/office/powerpoint/2010/main" val="2565300794"/>
      </p:ext>
    </p:extLst>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Health </a:t>
            </a:r>
            <a:r>
              <a:rPr lang="en-US" sz="2800" dirty="0"/>
              <a:t>Insurance Portability and Accountability </a:t>
            </a:r>
            <a:r>
              <a:rPr lang="en-US" sz="2800" dirty="0" smtClean="0"/>
              <a:t>Act (HIPAA) </a:t>
            </a:r>
            <a:r>
              <a:rPr lang="en-US" sz="2800" dirty="0"/>
              <a:t>of 1996</a:t>
            </a:r>
          </a:p>
        </p:txBody>
      </p:sp>
      <p:sp>
        <p:nvSpPr>
          <p:cNvPr id="3" name="Content Placeholder 2"/>
          <p:cNvSpPr>
            <a:spLocks noGrp="1"/>
          </p:cNvSpPr>
          <p:nvPr>
            <p:ph idx="1"/>
          </p:nvPr>
        </p:nvSpPr>
        <p:spPr>
          <a:xfrm>
            <a:off x="685800" y="1524000"/>
            <a:ext cx="7772400" cy="4572000"/>
          </a:xfrm>
        </p:spPr>
        <p:txBody>
          <a:bodyPr>
            <a:normAutofit fontScale="92500" lnSpcReduction="20000"/>
          </a:bodyPr>
          <a:lstStyle/>
          <a:p>
            <a:r>
              <a:rPr lang="en-US" sz="2000" dirty="0" smtClean="0"/>
              <a:t>Protects health insurance coverage </a:t>
            </a:r>
            <a:r>
              <a:rPr lang="en-US" sz="2000" dirty="0"/>
              <a:t>for workers and their families when they change or lose their jobs. </a:t>
            </a:r>
            <a:endParaRPr lang="en-US" sz="2000" dirty="0" smtClean="0"/>
          </a:p>
          <a:p>
            <a:r>
              <a:rPr lang="en-US" sz="2000" dirty="0" smtClean="0"/>
              <a:t>Administrative </a:t>
            </a:r>
            <a:r>
              <a:rPr lang="en-US" sz="2000" dirty="0"/>
              <a:t>Simplification (AS) </a:t>
            </a:r>
            <a:r>
              <a:rPr lang="en-US" sz="2000" dirty="0" smtClean="0"/>
              <a:t>provision </a:t>
            </a:r>
            <a:r>
              <a:rPr lang="en-US" sz="2000" dirty="0"/>
              <a:t>requires the establishment of national standards for </a:t>
            </a:r>
            <a:r>
              <a:rPr lang="en-US" sz="2000" dirty="0" smtClean="0"/>
              <a:t>electronic health care transactions </a:t>
            </a:r>
            <a:r>
              <a:rPr lang="en-US" sz="2000" dirty="0"/>
              <a:t>and national identifiers for providers, health insurance plans, and employers</a:t>
            </a:r>
            <a:r>
              <a:rPr lang="en-US" sz="2000" dirty="0" smtClean="0"/>
              <a:t>.</a:t>
            </a:r>
          </a:p>
          <a:p>
            <a:r>
              <a:rPr lang="en-US" sz="2000" dirty="0" smtClean="0"/>
              <a:t>Right to privacy to individuals from age 12-18. </a:t>
            </a:r>
          </a:p>
          <a:p>
            <a:pPr marL="285750" lvl="1">
              <a:spcBef>
                <a:spcPct val="100000"/>
              </a:spcBef>
              <a:buFontTx/>
              <a:buChar char="•"/>
            </a:pPr>
            <a:r>
              <a:rPr lang="en-US" sz="2000" dirty="0" smtClean="0"/>
              <a:t>The </a:t>
            </a:r>
            <a:r>
              <a:rPr lang="en-US" sz="2000" dirty="0"/>
              <a:t>provider must have a signed disclosure from the affected before giving out any information on provided health care to anyone, including </a:t>
            </a:r>
            <a:r>
              <a:rPr lang="en-US" sz="2000" dirty="0" smtClean="0"/>
              <a:t>parents.</a:t>
            </a:r>
            <a:r>
              <a:rPr lang="en-US" sz="1800" dirty="0">
                <a:solidFill>
                  <a:srgbClr val="FFFF00"/>
                </a:solidFill>
              </a:rPr>
              <a:t> </a:t>
            </a:r>
            <a:endParaRPr lang="en-US" sz="1800" dirty="0" smtClean="0">
              <a:solidFill>
                <a:srgbClr val="FFFF00"/>
              </a:solidFill>
            </a:endParaRPr>
          </a:p>
          <a:p>
            <a:pPr marL="285750" lvl="1">
              <a:spcBef>
                <a:spcPct val="100000"/>
              </a:spcBef>
              <a:buFontTx/>
              <a:buChar char="•"/>
            </a:pPr>
            <a:r>
              <a:rPr lang="en-US" sz="2000" dirty="0" smtClean="0">
                <a:solidFill>
                  <a:srgbClr val="FFFF00"/>
                </a:solidFill>
              </a:rPr>
              <a:t>Research </a:t>
            </a:r>
            <a:r>
              <a:rPr lang="en-US" sz="2000" dirty="0">
                <a:solidFill>
                  <a:srgbClr val="FFFF00"/>
                </a:solidFill>
              </a:rPr>
              <a:t>can be exempt from HIPAA’s Privacy Rule; HIPAA’s Privacy Rule only applies to </a:t>
            </a:r>
            <a:r>
              <a:rPr lang="en-US" sz="2000" dirty="0" smtClean="0">
                <a:solidFill>
                  <a:srgbClr val="FFFF00"/>
                </a:solidFill>
              </a:rPr>
              <a:t>personal health information (PHI) </a:t>
            </a:r>
            <a:r>
              <a:rPr lang="en-US" sz="2000" dirty="0">
                <a:solidFill>
                  <a:srgbClr val="FFFF00"/>
                </a:solidFill>
              </a:rPr>
              <a:t>gathered by or from covered entities </a:t>
            </a:r>
          </a:p>
          <a:p>
            <a:endParaRPr lang="en-US" sz="2000" dirty="0"/>
          </a:p>
          <a:p>
            <a:endParaRPr lang="en-US" sz="2000" dirty="0"/>
          </a:p>
        </p:txBody>
      </p:sp>
    </p:spTree>
    <p:extLst>
      <p:ext uri="{BB962C8B-B14F-4D97-AF65-F5344CB8AC3E}">
        <p14:creationId xmlns:p14="http://schemas.microsoft.com/office/powerpoint/2010/main" val="730526813"/>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08004" y="1219200"/>
            <a:ext cx="3953706" cy="5154651"/>
          </a:xfrm>
          <a:prstGeom prst="rect">
            <a:avLst/>
          </a:prstGeom>
        </p:spPr>
      </p:pic>
      <p:sp>
        <p:nvSpPr>
          <p:cNvPr id="2" name="Title 1"/>
          <p:cNvSpPr>
            <a:spLocks noGrp="1"/>
          </p:cNvSpPr>
          <p:nvPr>
            <p:ph type="title"/>
          </p:nvPr>
        </p:nvSpPr>
        <p:spPr/>
        <p:txBody>
          <a:bodyPr/>
          <a:lstStyle/>
          <a:p>
            <a:r>
              <a:rPr lang="en-US" sz="2800" dirty="0" smtClean="0"/>
              <a:t>HIPAA and Privacy Challenge: Much of the EMR Data Remains Untapped</a:t>
            </a:r>
            <a:endParaRPr lang="en-US" sz="2800" dirty="0"/>
          </a:p>
        </p:txBody>
      </p:sp>
      <p:sp>
        <p:nvSpPr>
          <p:cNvPr id="5" name="TextBox 4"/>
          <p:cNvSpPr txBox="1"/>
          <p:nvPr/>
        </p:nvSpPr>
        <p:spPr>
          <a:xfrm>
            <a:off x="5029199" y="1729770"/>
            <a:ext cx="3947998" cy="646331"/>
          </a:xfrm>
          <a:prstGeom prst="rect">
            <a:avLst/>
          </a:prstGeom>
          <a:solidFill>
            <a:schemeClr val="bg2">
              <a:lumMod val="20000"/>
              <a:lumOff val="80000"/>
            </a:schemeClr>
          </a:solidFill>
        </p:spPr>
        <p:txBody>
          <a:bodyPr wrap="square" rtlCol="0" anchor="ctr">
            <a:spAutoFit/>
          </a:bodyPr>
          <a:lstStyle/>
          <a:p>
            <a:pPr algn="ctr"/>
            <a:r>
              <a:rPr lang="en-US" sz="1800" dirty="0" smtClean="0">
                <a:solidFill>
                  <a:srgbClr val="002060"/>
                </a:solidFill>
                <a:latin typeface="Franklin Gothic Medium"/>
                <a:cs typeface="Franklin Gothic Medium"/>
              </a:rPr>
              <a:t>Structured data </a:t>
            </a:r>
          </a:p>
          <a:p>
            <a:pPr algn="ctr"/>
            <a:r>
              <a:rPr lang="en-US" sz="1800" dirty="0" smtClean="0">
                <a:solidFill>
                  <a:srgbClr val="002060"/>
                </a:solidFill>
                <a:latin typeface="Franklin Gothic Medium"/>
                <a:cs typeface="Franklin Gothic Medium"/>
              </a:rPr>
              <a:t>(e.g., demographics, stage, diagnosis)</a:t>
            </a:r>
            <a:endParaRPr lang="en-US" sz="1800" dirty="0">
              <a:solidFill>
                <a:srgbClr val="002060"/>
              </a:solidFill>
              <a:latin typeface="Franklin Gothic Medium"/>
              <a:cs typeface="Franklin Gothic Medium"/>
            </a:endParaRPr>
          </a:p>
        </p:txBody>
      </p:sp>
      <p:sp>
        <p:nvSpPr>
          <p:cNvPr id="6" name="Right Arrow 5"/>
          <p:cNvSpPr/>
          <p:nvPr/>
        </p:nvSpPr>
        <p:spPr>
          <a:xfrm>
            <a:off x="1219200" y="1693102"/>
            <a:ext cx="304800" cy="719667"/>
          </a:xfrm>
          <a:prstGeom prst="rightArrow">
            <a:avLst/>
          </a:prstGeom>
          <a:solidFill>
            <a:schemeClr val="accent1"/>
          </a:solid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Franklin Gothic Medium"/>
              <a:cs typeface="Franklin Gothic Medium"/>
            </a:endParaRPr>
          </a:p>
        </p:txBody>
      </p:sp>
      <p:sp>
        <p:nvSpPr>
          <p:cNvPr id="7" name="TextBox 6"/>
          <p:cNvSpPr txBox="1"/>
          <p:nvPr/>
        </p:nvSpPr>
        <p:spPr>
          <a:xfrm>
            <a:off x="0" y="1637436"/>
            <a:ext cx="1219200" cy="830997"/>
          </a:xfrm>
          <a:prstGeom prst="rect">
            <a:avLst/>
          </a:prstGeom>
          <a:noFill/>
        </p:spPr>
        <p:txBody>
          <a:bodyPr wrap="square" rtlCol="0" anchor="ctr">
            <a:spAutoFit/>
          </a:bodyPr>
          <a:lstStyle/>
          <a:p>
            <a:pPr algn="ctr"/>
            <a:r>
              <a:rPr lang="en-US" sz="1600" b="1" dirty="0" smtClean="0">
                <a:cs typeface="Franklin Gothic Medium"/>
              </a:rPr>
              <a:t>EMR  research to date</a:t>
            </a:r>
            <a:endParaRPr lang="en-US" sz="1600" b="1" dirty="0">
              <a:cs typeface="Franklin Gothic Medium"/>
            </a:endParaRPr>
          </a:p>
        </p:txBody>
      </p:sp>
      <p:sp>
        <p:nvSpPr>
          <p:cNvPr id="8" name="Right Arrow 7"/>
          <p:cNvSpPr/>
          <p:nvPr/>
        </p:nvSpPr>
        <p:spPr>
          <a:xfrm>
            <a:off x="1219200" y="3450737"/>
            <a:ext cx="304800" cy="719667"/>
          </a:xfrm>
          <a:prstGeom prst="rightArrow">
            <a:avLst/>
          </a:prstGeom>
          <a:solidFill>
            <a:schemeClr val="accent1"/>
          </a:solid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Franklin Gothic Medium"/>
              <a:cs typeface="Franklin Gothic Medium"/>
            </a:endParaRPr>
          </a:p>
        </p:txBody>
      </p:sp>
      <p:sp>
        <p:nvSpPr>
          <p:cNvPr id="9" name="TextBox 8"/>
          <p:cNvSpPr txBox="1"/>
          <p:nvPr/>
        </p:nvSpPr>
        <p:spPr>
          <a:xfrm>
            <a:off x="0" y="3343870"/>
            <a:ext cx="1219200" cy="830997"/>
          </a:xfrm>
          <a:prstGeom prst="rect">
            <a:avLst/>
          </a:prstGeom>
          <a:noFill/>
        </p:spPr>
        <p:txBody>
          <a:bodyPr wrap="square" rtlCol="0">
            <a:spAutoFit/>
          </a:bodyPr>
          <a:lstStyle/>
          <a:p>
            <a:pPr algn="ctr"/>
            <a:r>
              <a:rPr lang="en-US" sz="1600" b="1" dirty="0" smtClean="0">
                <a:cs typeface="Franklin Gothic Medium"/>
              </a:rPr>
              <a:t>There’s more to EMR</a:t>
            </a:r>
            <a:endParaRPr lang="en-US" sz="1600" b="1" dirty="0">
              <a:cs typeface="Franklin Gothic Medium"/>
            </a:endParaRPr>
          </a:p>
        </p:txBody>
      </p:sp>
      <p:sp>
        <p:nvSpPr>
          <p:cNvPr id="10" name="TextBox 9"/>
          <p:cNvSpPr txBox="1"/>
          <p:nvPr/>
        </p:nvSpPr>
        <p:spPr>
          <a:xfrm>
            <a:off x="5029200" y="3261620"/>
            <a:ext cx="3947998" cy="923330"/>
          </a:xfrm>
          <a:prstGeom prst="rect">
            <a:avLst/>
          </a:prstGeom>
          <a:solidFill>
            <a:schemeClr val="bg2"/>
          </a:solidFill>
        </p:spPr>
        <p:txBody>
          <a:bodyPr wrap="square" rtlCol="0">
            <a:spAutoFit/>
          </a:bodyPr>
          <a:lstStyle/>
          <a:p>
            <a:pPr algn="ctr"/>
            <a:r>
              <a:rPr lang="en-US" sz="1800" dirty="0" smtClean="0">
                <a:solidFill>
                  <a:srgbClr val="002060"/>
                </a:solidFill>
                <a:latin typeface="Franklin Gothic Medium"/>
                <a:cs typeface="Franklin Gothic Medium"/>
              </a:rPr>
              <a:t>Unstructured data </a:t>
            </a:r>
          </a:p>
          <a:p>
            <a:pPr algn="ctr"/>
            <a:r>
              <a:rPr lang="en-US" sz="1800" dirty="0" smtClean="0">
                <a:solidFill>
                  <a:srgbClr val="002060"/>
                </a:solidFill>
                <a:latin typeface="Franklin Gothic Medium"/>
                <a:cs typeface="Franklin Gothic Medium"/>
              </a:rPr>
              <a:t>(e.g., pathology, stage, biomarkers, physician notes)</a:t>
            </a:r>
            <a:endParaRPr lang="en-US" sz="1800" dirty="0">
              <a:solidFill>
                <a:srgbClr val="002060"/>
              </a:solidFill>
              <a:latin typeface="Franklin Gothic Medium"/>
              <a:cs typeface="Franklin Gothic Medium"/>
            </a:endParaRPr>
          </a:p>
        </p:txBody>
      </p:sp>
    </p:spTree>
    <p:extLst>
      <p:ext uri="{BB962C8B-B14F-4D97-AF65-F5344CB8AC3E}">
        <p14:creationId xmlns:p14="http://schemas.microsoft.com/office/powerpoint/2010/main" val="3131130133"/>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6234" y="4343400"/>
            <a:ext cx="1761966" cy="112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1981200"/>
            <a:ext cx="2985866" cy="615553"/>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Franklin Gothic Medium" panose="020B0603020102020204" pitchFamily="34" charset="0"/>
              </a:rPr>
              <a:t>How do we go from here? </a:t>
            </a:r>
            <a:r>
              <a:rPr lang="en-US" sz="1600" dirty="0" smtClean="0">
                <a:latin typeface="Franklin Gothic Medium" panose="020B0603020102020204" pitchFamily="34" charset="0"/>
              </a:rPr>
              <a:t/>
            </a:r>
            <a:br>
              <a:rPr lang="en-US" sz="1600" dirty="0" smtClean="0">
                <a:latin typeface="Franklin Gothic Medium" panose="020B0603020102020204" pitchFamily="34" charset="0"/>
              </a:rPr>
            </a:br>
            <a:r>
              <a:rPr lang="en-US" sz="1600" dirty="0" smtClean="0">
                <a:latin typeface="Franklin Gothic Medium" panose="020B0603020102020204" pitchFamily="34" charset="0"/>
              </a:rPr>
              <a:t>(site of care)</a:t>
            </a:r>
            <a:endParaRPr lang="en-US" sz="1600" dirty="0">
              <a:latin typeface="Franklin Gothic Medium" panose="020B0603020102020204" pitchFamily="34" charset="0"/>
            </a:endParaRPr>
          </a:p>
        </p:txBody>
      </p:sp>
      <p:sp>
        <p:nvSpPr>
          <p:cNvPr id="2" name="Title 1"/>
          <p:cNvSpPr>
            <a:spLocks noGrp="1"/>
          </p:cNvSpPr>
          <p:nvPr>
            <p:ph type="title"/>
          </p:nvPr>
        </p:nvSpPr>
        <p:spPr>
          <a:xfrm>
            <a:off x="685800" y="381000"/>
            <a:ext cx="8077200" cy="762000"/>
          </a:xfrm>
        </p:spPr>
        <p:txBody>
          <a:bodyPr/>
          <a:lstStyle/>
          <a:p>
            <a:r>
              <a:rPr lang="en-US" sz="3200" dirty="0" smtClean="0"/>
              <a:t>Is our </a:t>
            </a:r>
            <a:r>
              <a:rPr lang="en-US" sz="3200" dirty="0"/>
              <a:t>P</a:t>
            </a:r>
            <a:r>
              <a:rPr lang="en-US" sz="3200" dirty="0" smtClean="0"/>
              <a:t>ersonal </a:t>
            </a:r>
            <a:r>
              <a:rPr lang="en-US" sz="3200" dirty="0"/>
              <a:t>H</a:t>
            </a:r>
            <a:r>
              <a:rPr lang="en-US" sz="3200" dirty="0" smtClean="0"/>
              <a:t>ealth Information </a:t>
            </a:r>
            <a:r>
              <a:rPr lang="en-US" sz="3200" dirty="0"/>
              <a:t>P</a:t>
            </a:r>
            <a:r>
              <a:rPr lang="en-US" sz="3200" dirty="0" smtClean="0"/>
              <a:t>rotected?</a:t>
            </a:r>
            <a:endParaRPr lang="en-US" sz="3200" dirty="0"/>
          </a:p>
        </p:txBody>
      </p:sp>
      <p:sp>
        <p:nvSpPr>
          <p:cNvPr id="9" name="TextBox 8"/>
          <p:cNvSpPr txBox="1"/>
          <p:nvPr/>
        </p:nvSpPr>
        <p:spPr>
          <a:xfrm>
            <a:off x="3474152" y="1981200"/>
            <a:ext cx="2510117" cy="615553"/>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Franklin Gothic Medium" panose="020B0603020102020204" pitchFamily="34" charset="0"/>
              </a:rPr>
              <a:t>To here? </a:t>
            </a:r>
          </a:p>
          <a:p>
            <a:pPr algn="ctr"/>
            <a:r>
              <a:rPr lang="en-US" sz="1600" dirty="0" smtClean="0">
                <a:latin typeface="Franklin Gothic Medium" panose="020B0603020102020204" pitchFamily="34" charset="0"/>
              </a:rPr>
              <a:t>(electronic data)</a:t>
            </a:r>
            <a:endParaRPr lang="en-US" sz="1600" dirty="0">
              <a:latin typeface="Franklin Gothic Medium" panose="020B0603020102020204" pitchFamily="34" charset="0"/>
            </a:endParaRPr>
          </a:p>
        </p:txBody>
      </p:sp>
      <p:cxnSp>
        <p:nvCxnSpPr>
          <p:cNvPr id="6" name="Straight Arrow Connector 5"/>
          <p:cNvCxnSpPr/>
          <p:nvPr/>
        </p:nvCxnSpPr>
        <p:spPr bwMode="auto">
          <a:xfrm>
            <a:off x="2783869" y="3920860"/>
            <a:ext cx="878541" cy="0"/>
          </a:xfrm>
          <a:prstGeom prst="straightConnector1">
            <a:avLst/>
          </a:prstGeom>
          <a:solidFill>
            <a:schemeClr val="accent1"/>
          </a:solidFill>
          <a:ln w="101600" cap="flat" cmpd="sng" algn="ctr">
            <a:solidFill>
              <a:srgbClr val="FFC000"/>
            </a:soli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11" name="Straight Arrow Connector 10"/>
          <p:cNvCxnSpPr/>
          <p:nvPr/>
        </p:nvCxnSpPr>
        <p:spPr bwMode="auto">
          <a:xfrm>
            <a:off x="5723930" y="3920860"/>
            <a:ext cx="878541" cy="0"/>
          </a:xfrm>
          <a:prstGeom prst="straightConnector1">
            <a:avLst/>
          </a:prstGeom>
          <a:solidFill>
            <a:schemeClr val="accent1"/>
          </a:solidFill>
          <a:ln w="101600" cap="flat" cmpd="sng" algn="ctr">
            <a:solidFill>
              <a:srgbClr val="FFC000"/>
            </a:solidFill>
            <a:prstDash val="solid"/>
            <a:round/>
            <a:headEnd type="none" w="med" len="med"/>
            <a:tailEnd type="triangle" w="med" len="med"/>
          </a:ln>
          <a:effectLst>
            <a:outerShdw blurRad="50800" dist="38100" dir="2700000" algn="tl" rotWithShape="0">
              <a:prstClr val="black">
                <a:alpha val="40000"/>
              </a:prstClr>
            </a:outerShdw>
          </a:effectLst>
        </p:spPr>
      </p:cxnSp>
      <p:sp>
        <p:nvSpPr>
          <p:cNvPr id="57" name="TextBox 56"/>
          <p:cNvSpPr txBox="1"/>
          <p:nvPr/>
        </p:nvSpPr>
        <p:spPr>
          <a:xfrm>
            <a:off x="6293552" y="1981200"/>
            <a:ext cx="2510117" cy="615553"/>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Franklin Gothic Medium" panose="020B0603020102020204" pitchFamily="34" charset="0"/>
              </a:rPr>
              <a:t>To here? </a:t>
            </a:r>
          </a:p>
          <a:p>
            <a:pPr algn="ctr"/>
            <a:r>
              <a:rPr lang="en-US" sz="1600" dirty="0" smtClean="0">
                <a:latin typeface="Franklin Gothic Medium" panose="020B0603020102020204" pitchFamily="34" charset="0"/>
              </a:rPr>
              <a:t>(research use)</a:t>
            </a:r>
            <a:endParaRPr lang="en-US" sz="1600" dirty="0">
              <a:latin typeface="Franklin Gothic Medium" panose="020B0603020102020204" pitchFamily="34" charset="0"/>
            </a:endParaRPr>
          </a:p>
        </p:txBody>
      </p:sp>
      <p:pic>
        <p:nvPicPr>
          <p:cNvPr id="22" name="Picture 7" descr="C:\Users\aliede\AppData\Local\Microsoft\Windows\Temporary Internet Files\Content.IE5\PCUTLNH7\MP90042211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897" y="2859737"/>
            <a:ext cx="1650314" cy="24742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86200" y="3684061"/>
            <a:ext cx="1531695" cy="1996951"/>
          </a:xfrm>
          <a:prstGeom prst="rect">
            <a:avLst/>
          </a:prstGeom>
          <a:ln>
            <a:noFill/>
          </a:ln>
        </p:spPr>
      </p:pic>
      <p:pic>
        <p:nvPicPr>
          <p:cNvPr id="22532" name="Picture 4" descr="C:\Program Files (x86)\Microsoft Office\MEDIA\CAGCAT10\j0300520.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743200"/>
            <a:ext cx="976952" cy="840180"/>
          </a:xfrm>
          <a:prstGeom prst="rect">
            <a:avLst/>
          </a:prstGeom>
          <a:noFill/>
          <a:extLst>
            <a:ext uri="{909E8E84-426E-40DD-AFC4-6F175D3DCCD1}">
              <a14:hiddenFill xmlns:a14="http://schemas.microsoft.com/office/drawing/2010/main">
                <a:solidFill>
                  <a:srgbClr val="FFFFFF"/>
                </a:solidFill>
              </a14:hiddenFill>
            </a:ext>
          </a:extLst>
        </p:spPr>
      </p:pic>
      <p:sp>
        <p:nvSpPr>
          <p:cNvPr id="24" name="Flowchart: Magnetic Disk 23"/>
          <p:cNvSpPr/>
          <p:nvPr/>
        </p:nvSpPr>
        <p:spPr bwMode="auto">
          <a:xfrm>
            <a:off x="6853318" y="3048000"/>
            <a:ext cx="1447799" cy="11430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u="none" strike="noStrike" cap="none" normalizeH="0" baseline="0" dirty="0" smtClean="0">
                <a:ln>
                  <a:noFill/>
                </a:ln>
                <a:solidFill>
                  <a:schemeClr val="tx1"/>
                </a:solidFill>
              </a:rPr>
              <a:t>Electronic Database</a:t>
            </a:r>
          </a:p>
        </p:txBody>
      </p:sp>
    </p:spTree>
    <p:extLst>
      <p:ext uri="{BB962C8B-B14F-4D97-AF65-F5344CB8AC3E}">
        <p14:creationId xmlns:p14="http://schemas.microsoft.com/office/powerpoint/2010/main" val="2472688386"/>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09600" y="1828800"/>
            <a:ext cx="7772400" cy="3733800"/>
          </a:xfrm>
          <a:prstGeom prst="rect">
            <a:avLst/>
          </a:prstGeom>
          <a:solidFill>
            <a:schemeClr val="bg1"/>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smtClean="0">
              <a:ln>
                <a:noFill/>
              </a:ln>
              <a:solidFill>
                <a:srgbClr val="000000"/>
              </a:solidFill>
              <a:effectLst>
                <a:outerShdw blurRad="38100" dist="38100" dir="2700000" algn="tl">
                  <a:srgbClr val="000000">
                    <a:alpha val="43137"/>
                  </a:srgbClr>
                </a:outerShdw>
              </a:effectLst>
              <a:latin typeface="Times New Roman" charset="0"/>
            </a:endParaRPr>
          </a:p>
        </p:txBody>
      </p:sp>
      <p:sp>
        <p:nvSpPr>
          <p:cNvPr id="5" name="Title 4"/>
          <p:cNvSpPr>
            <a:spLocks noGrp="1"/>
          </p:cNvSpPr>
          <p:nvPr>
            <p:ph type="title"/>
          </p:nvPr>
        </p:nvSpPr>
        <p:spPr/>
        <p:txBody>
          <a:bodyPr/>
          <a:lstStyle/>
          <a:p>
            <a:r>
              <a:rPr lang="en-US" dirty="0" smtClean="0"/>
              <a:t>We can merge data systems</a:t>
            </a:r>
            <a:endParaRPr lang="en-US" dirty="0"/>
          </a:p>
        </p:txBody>
      </p:sp>
      <p:sp>
        <p:nvSpPr>
          <p:cNvPr id="14" name="Rectangle 13"/>
          <p:cNvSpPr/>
          <p:nvPr/>
        </p:nvSpPr>
        <p:spPr bwMode="auto">
          <a:xfrm>
            <a:off x="5649820" y="2207730"/>
            <a:ext cx="1775769" cy="1985342"/>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lvl="1" algn="ctr" defTabSz="342900">
              <a:spcBef>
                <a:spcPts val="450"/>
              </a:spcBef>
              <a:buClr>
                <a:schemeClr val="tx2"/>
              </a:buClr>
              <a:buSzPct val="100000"/>
            </a:pPr>
            <a:r>
              <a:rPr lang="en-US" sz="1350" b="1" dirty="0">
                <a:solidFill>
                  <a:srgbClr val="000000"/>
                </a:solidFill>
                <a:latin typeface="Calibri" panose="020F0502020204030204" pitchFamily="34" charset="0"/>
                <a:ea typeface="ＭＳ Ｐゴシック" pitchFamily="80" charset="-128"/>
                <a:cs typeface="Arial" pitchFamily="34" charset="0"/>
              </a:rPr>
              <a:t>PHENOTYPE (RWD)</a:t>
            </a:r>
          </a:p>
          <a:p>
            <a:pPr marL="85725" lvl="1" indent="-85725" algn="ctr" defTabSz="342900">
              <a:spcBef>
                <a:spcPts val="450"/>
              </a:spcBef>
              <a:buClr>
                <a:schemeClr val="tx2"/>
              </a:buClr>
              <a:buSzPct val="100000"/>
              <a:buFont typeface="Arial"/>
              <a:buChar char="•"/>
            </a:pPr>
            <a:endParaRPr lang="en-US" sz="1350" b="1" dirty="0">
              <a:solidFill>
                <a:srgbClr val="000000"/>
              </a:solidFill>
              <a:latin typeface="Calibri" panose="020F0502020204030204" pitchFamily="34" charset="0"/>
              <a:ea typeface="ＭＳ Ｐゴシック" pitchFamily="80" charset="-128"/>
              <a:cs typeface="Arial" pitchFamily="34" charset="0"/>
            </a:endParaRPr>
          </a:p>
        </p:txBody>
      </p:sp>
      <p:sp>
        <p:nvSpPr>
          <p:cNvPr id="15" name="Rectangle 14"/>
          <p:cNvSpPr/>
          <p:nvPr/>
        </p:nvSpPr>
        <p:spPr bwMode="auto">
          <a:xfrm>
            <a:off x="1828800" y="2207730"/>
            <a:ext cx="1732673" cy="2671452"/>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lvl="1" algn="ctr" defTabSz="342900">
              <a:spcBef>
                <a:spcPts val="450"/>
              </a:spcBef>
              <a:buClr>
                <a:schemeClr val="tx2"/>
              </a:buClr>
              <a:buSzPct val="100000"/>
            </a:pPr>
            <a:r>
              <a:rPr lang="en-US" sz="1350" b="1" dirty="0">
                <a:solidFill>
                  <a:srgbClr val="000000"/>
                </a:solidFill>
                <a:latin typeface="Calibri" panose="020F0502020204030204" pitchFamily="34" charset="0"/>
                <a:cs typeface="Arial" pitchFamily="34" charset="0"/>
              </a:rPr>
              <a:t>GENOTYPE</a:t>
            </a:r>
          </a:p>
          <a:p>
            <a:pPr marL="214313" lvl="1" indent="-214313" algn="ctr" defTabSz="342900">
              <a:spcBef>
                <a:spcPts val="450"/>
              </a:spcBef>
              <a:buClr>
                <a:schemeClr val="tx2"/>
              </a:buClr>
              <a:buSzPct val="100000"/>
              <a:buFont typeface="Arial" panose="020B0604020202020204" pitchFamily="34" charset="0"/>
              <a:buChar char="•"/>
            </a:pPr>
            <a:r>
              <a:rPr lang="en-US" sz="1050" dirty="0">
                <a:solidFill>
                  <a:srgbClr val="000000"/>
                </a:solidFill>
                <a:latin typeface="Corbel" panose="020B0503020204020204" pitchFamily="34" charset="0"/>
                <a:cs typeface="Arial" pitchFamily="34" charset="0"/>
              </a:rPr>
              <a:t>Exome sequencing</a:t>
            </a:r>
            <a:endParaRPr lang="en-US" sz="1050" dirty="0">
              <a:solidFill>
                <a:srgbClr val="000000"/>
              </a:solidFill>
              <a:latin typeface="Corbel" panose="020B0503020204020204" pitchFamily="34" charset="0"/>
              <a:ea typeface="ＭＳ Ｐゴシック" pitchFamily="80" charset="-128"/>
              <a:cs typeface="Arial" pitchFamily="34" charset="0"/>
            </a:endParaRPr>
          </a:p>
        </p:txBody>
      </p:sp>
      <p:sp>
        <p:nvSpPr>
          <p:cNvPr id="22" name="Arc 21"/>
          <p:cNvSpPr/>
          <p:nvPr/>
        </p:nvSpPr>
        <p:spPr>
          <a:xfrm rot="19207269">
            <a:off x="4742711" y="2487420"/>
            <a:ext cx="885509" cy="485573"/>
          </a:xfrm>
          <a:prstGeom prst="arc">
            <a:avLst>
              <a:gd name="adj1" fmla="val 11658821"/>
              <a:gd name="adj2" fmla="val 21305464"/>
            </a:avLst>
          </a:prstGeom>
          <a:ln w="57150">
            <a:solidFill>
              <a:srgbClr val="C00000"/>
            </a:solidFill>
            <a:prstDash val="sysDot"/>
            <a:headEnd type="arrow" w="lg"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3" name="Arc 22"/>
          <p:cNvSpPr/>
          <p:nvPr/>
        </p:nvSpPr>
        <p:spPr>
          <a:xfrm rot="13324879" flipV="1">
            <a:off x="3221126" y="2533530"/>
            <a:ext cx="1029791" cy="631640"/>
          </a:xfrm>
          <a:prstGeom prst="arc">
            <a:avLst>
              <a:gd name="adj1" fmla="val 12818425"/>
              <a:gd name="adj2" fmla="val 20997722"/>
            </a:avLst>
          </a:prstGeom>
          <a:ln w="57150">
            <a:solidFill>
              <a:srgbClr val="C00000"/>
            </a:solidFill>
            <a:prstDash val="sysDot"/>
            <a:headEnd type="arrow" w="lg"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nvGrpSpPr>
          <p:cNvPr id="18" name="Group 17"/>
          <p:cNvGrpSpPr/>
          <p:nvPr/>
        </p:nvGrpSpPr>
        <p:grpSpPr>
          <a:xfrm>
            <a:off x="3627263" y="2955805"/>
            <a:ext cx="1627394" cy="1923377"/>
            <a:chOff x="3403498" y="4609086"/>
            <a:chExt cx="2169859" cy="2266974"/>
          </a:xfrm>
        </p:grpSpPr>
        <p:pic>
          <p:nvPicPr>
            <p:cNvPr id="19" name="Picture 18"/>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3403498" y="4609086"/>
              <a:ext cx="1143653" cy="2266974"/>
            </a:xfrm>
            <a:prstGeom prst="rect">
              <a:avLst/>
            </a:prstGeom>
          </p:spPr>
        </p:pic>
        <p:pic>
          <p:nvPicPr>
            <p:cNvPr id="20" name="Picture 19"/>
            <p:cNvPicPr>
              <a:picLocks noChangeAspect="1"/>
            </p:cNvPicPr>
            <p:nvPr/>
          </p:nvPicPr>
          <p:blipFill rotWithShape="1">
            <a:blip r:embed="rId5" cstate="screen">
              <a:duotone>
                <a:prstClr val="black"/>
                <a:schemeClr val="accent2">
                  <a:tint val="45000"/>
                  <a:satMod val="400000"/>
                </a:schemeClr>
              </a:duotone>
              <a:extLst>
                <a:ext uri="{BEBA8EAE-BF5A-486C-A8C5-ECC9F3942E4B}">
                  <a14:imgProps xmlns:a14="http://schemas.microsoft.com/office/drawing/2010/main">
                    <a14:imgLayer r:embed="rId6">
                      <a14:imgEffect>
                        <a14:colorTemperature colorTemp="112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4509158" y="4609086"/>
              <a:ext cx="1064199" cy="2266974"/>
            </a:xfrm>
            <a:prstGeom prst="rect">
              <a:avLst/>
            </a:prstGeom>
          </p:spPr>
        </p:pic>
        <p:sp>
          <p:nvSpPr>
            <p:cNvPr id="21" name="Rectangle 20"/>
            <p:cNvSpPr/>
            <p:nvPr/>
          </p:nvSpPr>
          <p:spPr>
            <a:xfrm>
              <a:off x="3592174" y="5392658"/>
              <a:ext cx="1962604" cy="800218"/>
            </a:xfrm>
            <a:prstGeom prst="rect">
              <a:avLst/>
            </a:prstGeom>
          </p:spPr>
          <p:txBody>
            <a:bodyPr wrap="square" anchor="ctr">
              <a:spAutoFit/>
            </a:bodyPr>
            <a:lstStyle/>
            <a:p>
              <a:pPr algn="ctr"/>
              <a:r>
                <a:rPr lang="en-US" sz="1650" dirty="0">
                  <a:solidFill>
                    <a:srgbClr val="0A0A0A"/>
                  </a:solidFill>
                  <a:latin typeface="Arial Black" panose="020B0A04020102020204" pitchFamily="34" charset="0"/>
                </a:rPr>
                <a:t>Research data set</a:t>
              </a:r>
            </a:p>
          </p:txBody>
        </p:sp>
      </p:grpSp>
      <p:pic>
        <p:nvPicPr>
          <p:cNvPr id="24" name="Picture Placeholder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910122" y="2247438"/>
            <a:ext cx="1223478" cy="932364"/>
          </a:xfrm>
          <a:prstGeom prst="rect">
            <a:avLst/>
          </a:prstGeom>
        </p:spPr>
      </p:pic>
      <p:grpSp>
        <p:nvGrpSpPr>
          <p:cNvPr id="8" name="Group 7"/>
          <p:cNvGrpSpPr/>
          <p:nvPr/>
        </p:nvGrpSpPr>
        <p:grpSpPr>
          <a:xfrm>
            <a:off x="5687906" y="2559458"/>
            <a:ext cx="2378254" cy="950119"/>
            <a:chOff x="7687495" y="2307710"/>
            <a:chExt cx="3171005" cy="1266825"/>
          </a:xfrm>
        </p:grpSpPr>
        <p:pic>
          <p:nvPicPr>
            <p:cNvPr id="4" name="Picture 3"/>
            <p:cNvPicPr>
              <a:picLocks noChangeAspect="1"/>
            </p:cNvPicPr>
            <p:nvPr/>
          </p:nvPicPr>
          <p:blipFill>
            <a:blip r:embed="rId8"/>
            <a:stretch>
              <a:fillRect/>
            </a:stretch>
          </p:blipFill>
          <p:spPr>
            <a:xfrm>
              <a:off x="7687495" y="2307710"/>
              <a:ext cx="3048000" cy="1266825"/>
            </a:xfrm>
            <a:prstGeom prst="rect">
              <a:avLst/>
            </a:prstGeom>
          </p:spPr>
        </p:pic>
        <p:sp>
          <p:nvSpPr>
            <p:cNvPr id="7" name="Rectangle 6"/>
            <p:cNvSpPr/>
            <p:nvPr/>
          </p:nvSpPr>
          <p:spPr>
            <a:xfrm>
              <a:off x="9391650" y="3083590"/>
              <a:ext cx="1466850" cy="49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schemeClr val="bg1"/>
                </a:solidFill>
              </a:endParaRPr>
            </a:p>
          </p:txBody>
        </p:sp>
      </p:grpSp>
      <p:sp>
        <p:nvSpPr>
          <p:cNvPr id="25" name="Rectangle 21"/>
          <p:cNvSpPr>
            <a:spLocks noChangeArrowheads="1"/>
          </p:cNvSpPr>
          <p:nvPr/>
        </p:nvSpPr>
        <p:spPr bwMode="auto">
          <a:xfrm>
            <a:off x="3186065" y="4676004"/>
            <a:ext cx="2605135" cy="810396"/>
          </a:xfrm>
          <a:prstGeom prst="round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b="1" dirty="0">
                <a:solidFill>
                  <a:srgbClr val="000000"/>
                </a:solidFill>
              </a:rPr>
              <a:t>HIPAA-compliant </a:t>
            </a:r>
            <a:r>
              <a:rPr lang="en-US" sz="1200" b="1" dirty="0" smtClean="0">
                <a:solidFill>
                  <a:srgbClr val="000000"/>
                </a:solidFill>
                <a:latin typeface="Tahoma" pitchFamily="34" charset="0"/>
                <a:ea typeface="Tahoma" pitchFamily="34" charset="0"/>
                <a:cs typeface="Tahoma" pitchFamily="34" charset="0"/>
              </a:rPr>
              <a:t>data de-identification and encryption in storage and in transit</a:t>
            </a:r>
            <a:endParaRPr kumimoji="0" lang="en-US" sz="1200" b="1" u="none" strike="noStrike" cap="none" normalizeH="0" baseline="0" dirty="0" smtClean="0">
              <a:ln>
                <a:noFill/>
              </a:ln>
              <a:solidFill>
                <a:srgbClr val="000000"/>
              </a:solidFill>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632486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2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1500"/>
                                        <p:tgtEl>
                                          <p:spTgt spid="23"/>
                                        </p:tgtEl>
                                      </p:cBhvr>
                                    </p:animEffect>
                                  </p:childTnLst>
                                </p:cTn>
                              </p:par>
                              <p:par>
                                <p:cTn id="8" presetID="22" presetClass="entr" presetSubtype="1" repeatCount="200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noFill/>
        </p:spPr>
        <p:txBody>
          <a:bodyPr/>
          <a:lstStyle/>
          <a:p>
            <a:r>
              <a:rPr lang="en-US" sz="2800" dirty="0" smtClean="0"/>
              <a:t>In Scandinavia, </a:t>
            </a:r>
            <a:r>
              <a:rPr lang="en-US" sz="2800" dirty="0"/>
              <a:t>p</a:t>
            </a:r>
            <a:r>
              <a:rPr lang="en-US" sz="2800" dirty="0" smtClean="0"/>
              <a:t>atient SSN can be </a:t>
            </a:r>
            <a:r>
              <a:rPr lang="en-US" sz="2800" dirty="0"/>
              <a:t>u</a:t>
            </a:r>
            <a:r>
              <a:rPr lang="en-US" sz="2800" dirty="0" smtClean="0"/>
              <a:t>sed to link </a:t>
            </a:r>
            <a:r>
              <a:rPr lang="en-US" sz="2800" dirty="0"/>
              <a:t>a</a:t>
            </a:r>
            <a:r>
              <a:rPr lang="en-US" sz="2800" dirty="0" smtClean="0"/>
              <a:t>cross National Databases</a:t>
            </a:r>
            <a:endParaRPr lang="en-US" sz="2800" dirty="0"/>
          </a:p>
        </p:txBody>
      </p:sp>
      <p:graphicFrame>
        <p:nvGraphicFramePr>
          <p:cNvPr id="108547" name="Object 3"/>
          <p:cNvGraphicFramePr>
            <a:graphicFrameLocks noGrp="1" noChangeAspect="1"/>
          </p:cNvGraphicFramePr>
          <p:nvPr>
            <p:ph idx="4294967295"/>
            <p:extLst>
              <p:ext uri="{D42A27DB-BD31-4B8C-83A1-F6EECF244321}">
                <p14:modId xmlns:p14="http://schemas.microsoft.com/office/powerpoint/2010/main" val="126416493"/>
              </p:ext>
            </p:extLst>
          </p:nvPr>
        </p:nvGraphicFramePr>
        <p:xfrm>
          <a:off x="1981200" y="1384300"/>
          <a:ext cx="5264150" cy="3949700"/>
        </p:xfrm>
        <a:graphic>
          <a:graphicData uri="http://schemas.openxmlformats.org/presentationml/2006/ole">
            <mc:AlternateContent xmlns:mc="http://schemas.openxmlformats.org/markup-compatibility/2006">
              <mc:Choice xmlns:v="urn:schemas-microsoft-com:vml" Requires="v">
                <p:oleObj spid="_x0000_s20676" name="Slide" r:id="rId4" imgW="3281100" imgH="2462671" progId="PowerPoint.Slide.8">
                  <p:embed/>
                </p:oleObj>
              </mc:Choice>
              <mc:Fallback>
                <p:oleObj name="Slide" r:id="rId4" imgW="3281100" imgH="246267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384300"/>
                        <a:ext cx="5264150" cy="394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186550" y="5562600"/>
            <a:ext cx="6858000" cy="7078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oAutofit/>
          </a:bodyPr>
          <a:lstStyle/>
          <a:p>
            <a:pPr algn="ctr"/>
            <a:r>
              <a:rPr lang="en-US" dirty="0" smtClean="0">
                <a:solidFill>
                  <a:schemeClr val="bg1"/>
                </a:solidFill>
              </a:rPr>
              <a:t>Access </a:t>
            </a:r>
            <a:r>
              <a:rPr lang="en-US" dirty="0">
                <a:solidFill>
                  <a:schemeClr val="bg1"/>
                </a:solidFill>
              </a:rPr>
              <a:t>to </a:t>
            </a:r>
            <a:r>
              <a:rPr lang="en-US" dirty="0" smtClean="0">
                <a:solidFill>
                  <a:schemeClr val="bg1"/>
                </a:solidFill>
              </a:rPr>
              <a:t>patient </a:t>
            </a:r>
            <a:r>
              <a:rPr lang="en-US" dirty="0">
                <a:solidFill>
                  <a:schemeClr val="bg1"/>
                </a:solidFill>
              </a:rPr>
              <a:t>data is governed by the Danish Data Protection Agency: </a:t>
            </a:r>
            <a:r>
              <a:rPr lang="en-US" dirty="0" smtClean="0">
                <a:solidFill>
                  <a:schemeClr val="bg1"/>
                </a:solidFill>
              </a:rPr>
              <a:t>http</a:t>
            </a:r>
            <a:r>
              <a:rPr lang="en-US" dirty="0">
                <a:solidFill>
                  <a:schemeClr val="bg1"/>
                </a:solidFill>
              </a:rPr>
              <a:t>://www.datatilsynet.dk/english</a:t>
            </a:r>
            <a:r>
              <a:rPr lang="en-US" dirty="0" smtClean="0">
                <a:solidFill>
                  <a:schemeClr val="bg1"/>
                </a:solidFill>
              </a:rPr>
              <a:t>/</a:t>
            </a:r>
            <a:endParaRPr lang="en-US" sz="1800" dirty="0" smtClean="0">
              <a:solidFill>
                <a:schemeClr val="bg1"/>
              </a:solidFill>
            </a:endParaRPr>
          </a:p>
        </p:txBody>
      </p:sp>
      <p:sp>
        <p:nvSpPr>
          <p:cNvPr id="10" name="Notched Right Arrow 9"/>
          <p:cNvSpPr/>
          <p:nvPr/>
        </p:nvSpPr>
        <p:spPr>
          <a:xfrm>
            <a:off x="1764792" y="1877567"/>
            <a:ext cx="978408" cy="484632"/>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sp>
        <p:nvSpPr>
          <p:cNvPr id="11" name="Notched Right Arrow 10"/>
          <p:cNvSpPr/>
          <p:nvPr/>
        </p:nvSpPr>
        <p:spPr>
          <a:xfrm rot="10800000">
            <a:off x="6629400" y="1877568"/>
            <a:ext cx="978408" cy="484632"/>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Notched Right Arrow 11"/>
          <p:cNvSpPr/>
          <p:nvPr/>
        </p:nvSpPr>
        <p:spPr>
          <a:xfrm>
            <a:off x="1764792" y="4038600"/>
            <a:ext cx="978408" cy="484632"/>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rPr>
              <a:t>specimens</a:t>
            </a:r>
          </a:p>
        </p:txBody>
      </p:sp>
      <p:pic>
        <p:nvPicPr>
          <p:cNvPr id="13" name="Picture 2" descr="C:\Users\aliede\AppData\Local\Microsoft\Windows\Temporary Internet Files\Content.IE5\W8215SEK\MC900001204[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76771" y="1143000"/>
            <a:ext cx="562429" cy="3654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819489"/>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77200" cy="762000"/>
          </a:xfrm>
        </p:spPr>
        <p:txBody>
          <a:bodyPr>
            <a:noAutofit/>
          </a:bodyPr>
          <a:lstStyle/>
          <a:p>
            <a:r>
              <a:rPr lang="en-US" sz="2800" dirty="0"/>
              <a:t>Ethical debate will follow Big </a:t>
            </a:r>
            <a:r>
              <a:rPr lang="en-US" sz="2800" dirty="0" smtClean="0"/>
              <a:t>Data and the integration of new sources of health data</a:t>
            </a:r>
            <a:endParaRPr lang="en-US" sz="2800" dirty="0"/>
          </a:p>
        </p:txBody>
      </p:sp>
      <p:sp>
        <p:nvSpPr>
          <p:cNvPr id="4" name="Content Placeholder 3"/>
          <p:cNvSpPr>
            <a:spLocks noGrp="1"/>
          </p:cNvSpPr>
          <p:nvPr>
            <p:ph idx="1"/>
          </p:nvPr>
        </p:nvSpPr>
        <p:spPr>
          <a:xfrm>
            <a:off x="381000" y="1359763"/>
            <a:ext cx="5663876" cy="4736237"/>
          </a:xfrm>
        </p:spPr>
        <p:txBody>
          <a:bodyPr>
            <a:normAutofit lnSpcReduction="10000"/>
          </a:bodyPr>
          <a:lstStyle/>
          <a:p>
            <a:r>
              <a:rPr lang="en-US" sz="1800" dirty="0">
                <a:ea typeface="Tahoma" panose="020B0604030504040204" pitchFamily="34" charset="0"/>
                <a:cs typeface="Tahoma" panose="020B0604030504040204" pitchFamily="34" charset="0"/>
              </a:rPr>
              <a:t>Big </a:t>
            </a:r>
            <a:r>
              <a:rPr lang="en-US" sz="1800" dirty="0" smtClean="0">
                <a:ea typeface="Tahoma" panose="020B0604030504040204" pitchFamily="34" charset="0"/>
                <a:cs typeface="Tahoma" panose="020B0604030504040204" pitchFamily="34" charset="0"/>
              </a:rPr>
              <a:t>Data </a:t>
            </a:r>
            <a:r>
              <a:rPr lang="en-US" sz="1800" dirty="0">
                <a:ea typeface="Tahoma" panose="020B0604030504040204" pitchFamily="34" charset="0"/>
                <a:cs typeface="Tahoma" panose="020B0604030504040204" pitchFamily="34" charset="0"/>
              </a:rPr>
              <a:t>refers to very large super-sets of data that include RWD </a:t>
            </a:r>
            <a:r>
              <a:rPr lang="en-US" sz="1800" dirty="0" smtClean="0">
                <a:ea typeface="Tahoma" panose="020B0604030504040204" pitchFamily="34" charset="0"/>
                <a:cs typeface="Tahoma" panose="020B0604030504040204" pitchFamily="34" charset="0"/>
              </a:rPr>
              <a:t>and data </a:t>
            </a:r>
            <a:r>
              <a:rPr lang="en-US" sz="1800" dirty="0">
                <a:ea typeface="Tahoma" panose="020B0604030504040204" pitchFamily="34" charset="0"/>
                <a:cs typeface="Tahoma" panose="020B0604030504040204" pitchFamily="34" charset="0"/>
              </a:rPr>
              <a:t>from other </a:t>
            </a:r>
            <a:r>
              <a:rPr lang="en-US" sz="1800" dirty="0" smtClean="0">
                <a:ea typeface="Tahoma" panose="020B0604030504040204" pitchFamily="34" charset="0"/>
                <a:cs typeface="Tahoma" panose="020B0604030504040204" pitchFamily="34" charset="0"/>
              </a:rPr>
              <a:t>sources</a:t>
            </a:r>
          </a:p>
          <a:p>
            <a:pPr lvl="1"/>
            <a:r>
              <a:rPr lang="en-US" sz="1600" dirty="0" smtClean="0">
                <a:ea typeface="Tahoma" panose="020B0604030504040204" pitchFamily="34" charset="0"/>
                <a:cs typeface="Tahoma" panose="020B0604030504040204" pitchFamily="34" charset="0"/>
              </a:rPr>
              <a:t>social </a:t>
            </a:r>
            <a:r>
              <a:rPr lang="en-US" sz="1600" dirty="0">
                <a:ea typeface="Tahoma" panose="020B0604030504040204" pitchFamily="34" charset="0"/>
                <a:cs typeface="Tahoma" panose="020B0604030504040204" pitchFamily="34" charset="0"/>
              </a:rPr>
              <a:t>media (Twitter, </a:t>
            </a:r>
            <a:r>
              <a:rPr lang="en-US" sz="1600" dirty="0" smtClean="0">
                <a:ea typeface="Tahoma" panose="020B0604030504040204" pitchFamily="34" charset="0"/>
                <a:cs typeface="Tahoma" panose="020B0604030504040204" pitchFamily="34" charset="0"/>
              </a:rPr>
              <a:t>Facebook)</a:t>
            </a:r>
          </a:p>
          <a:p>
            <a:pPr lvl="1"/>
            <a:r>
              <a:rPr lang="en-US" sz="1600" dirty="0" smtClean="0">
                <a:ea typeface="Tahoma" panose="020B0604030504040204" pitchFamily="34" charset="0"/>
                <a:cs typeface="Tahoma" panose="020B0604030504040204" pitchFamily="34" charset="0"/>
              </a:rPr>
              <a:t>consumer </a:t>
            </a:r>
            <a:r>
              <a:rPr lang="en-US" sz="1600" dirty="0">
                <a:ea typeface="Tahoma" panose="020B0604030504040204" pitchFamily="34" charset="0"/>
                <a:cs typeface="Tahoma" panose="020B0604030504040204" pitchFamily="34" charset="0"/>
              </a:rPr>
              <a:t>data (purchasing </a:t>
            </a:r>
            <a:r>
              <a:rPr lang="en-US" sz="1600" dirty="0" smtClean="0">
                <a:ea typeface="Tahoma" panose="020B0604030504040204" pitchFamily="34" charset="0"/>
                <a:cs typeface="Tahoma" panose="020B0604030504040204" pitchFamily="34" charset="0"/>
              </a:rPr>
              <a:t>habits)</a:t>
            </a:r>
          </a:p>
          <a:p>
            <a:pPr lvl="1"/>
            <a:r>
              <a:rPr lang="en-US" sz="1600" dirty="0" smtClean="0">
                <a:ea typeface="Tahoma" panose="020B0604030504040204" pitchFamily="34" charset="0"/>
                <a:cs typeface="Tahoma" panose="020B0604030504040204" pitchFamily="34" charset="0"/>
              </a:rPr>
              <a:t>health </a:t>
            </a:r>
            <a:r>
              <a:rPr lang="en-US" sz="1600" dirty="0">
                <a:ea typeface="Tahoma" panose="020B0604030504040204" pitchFamily="34" charset="0"/>
                <a:cs typeface="Tahoma" panose="020B0604030504040204" pitchFamily="34" charset="0"/>
              </a:rPr>
              <a:t>technologies (</a:t>
            </a:r>
            <a:r>
              <a:rPr lang="en-US" sz="1600" dirty="0" smtClean="0">
                <a:ea typeface="Tahoma" panose="020B0604030504040204" pitchFamily="34" charset="0"/>
                <a:cs typeface="Tahoma" panose="020B0604030504040204" pitchFamily="34" charset="0"/>
              </a:rPr>
              <a:t>Fitbit)</a:t>
            </a:r>
          </a:p>
          <a:p>
            <a:pPr lvl="1"/>
            <a:r>
              <a:rPr lang="en-US" sz="1600" dirty="0" smtClean="0">
                <a:ea typeface="Tahoma" panose="020B0604030504040204" pitchFamily="34" charset="0"/>
                <a:cs typeface="Tahoma" panose="020B0604030504040204" pitchFamily="34" charset="0"/>
              </a:rPr>
              <a:t>non-health </a:t>
            </a:r>
            <a:r>
              <a:rPr lang="en-US" sz="1600" dirty="0">
                <a:ea typeface="Tahoma" panose="020B0604030504040204" pitchFamily="34" charset="0"/>
                <a:cs typeface="Tahoma" panose="020B0604030504040204" pitchFamily="34" charset="0"/>
              </a:rPr>
              <a:t>behaviors</a:t>
            </a:r>
          </a:p>
          <a:p>
            <a:r>
              <a:rPr lang="en-US" sz="1800" dirty="0" smtClean="0">
                <a:ea typeface="Tahoma" panose="020B0604030504040204" pitchFamily="34" charset="0"/>
                <a:cs typeface="Tahoma" panose="020B0604030504040204" pitchFamily="34" charset="0"/>
              </a:rPr>
              <a:t>Big Data </a:t>
            </a:r>
            <a:r>
              <a:rPr lang="en-US" sz="1800" dirty="0">
                <a:ea typeface="Tahoma" panose="020B0604030504040204" pitchFamily="34" charset="0"/>
                <a:cs typeface="Tahoma" panose="020B0604030504040204" pitchFamily="34" charset="0"/>
              </a:rPr>
              <a:t>is also a conceptualization in which all of </a:t>
            </a:r>
            <a:r>
              <a:rPr lang="en-US" sz="1800" dirty="0" smtClean="0">
                <a:ea typeface="Tahoma" panose="020B0604030504040204" pitchFamily="34" charset="0"/>
                <a:cs typeface="Tahoma" panose="020B0604030504040204" pitchFamily="34" charset="0"/>
              </a:rPr>
              <a:t>these RWD </a:t>
            </a:r>
            <a:r>
              <a:rPr lang="en-US" sz="1800" dirty="0">
                <a:ea typeface="Tahoma" panose="020B0604030504040204" pitchFamily="34" charset="0"/>
                <a:cs typeface="Tahoma" panose="020B0604030504040204" pitchFamily="34" charset="0"/>
              </a:rPr>
              <a:t>sources </a:t>
            </a:r>
            <a:r>
              <a:rPr lang="en-US" sz="1800" dirty="0" smtClean="0">
                <a:ea typeface="Tahoma" panose="020B0604030504040204" pitchFamily="34" charset="0"/>
                <a:cs typeface="Tahoma" panose="020B0604030504040204" pitchFamily="34" charset="0"/>
              </a:rPr>
              <a:t>may </a:t>
            </a:r>
            <a:r>
              <a:rPr lang="en-US" sz="1800" dirty="0">
                <a:ea typeface="Tahoma" panose="020B0604030504040204" pitchFamily="34" charset="0"/>
                <a:cs typeface="Tahoma" panose="020B0604030504040204" pitchFamily="34" charset="0"/>
              </a:rPr>
              <a:t>be integrated and used for healthcare decision-making</a:t>
            </a:r>
          </a:p>
          <a:p>
            <a:r>
              <a:rPr lang="en-US" sz="1800" dirty="0" smtClean="0"/>
              <a:t>Technological </a:t>
            </a:r>
            <a:r>
              <a:rPr lang="en-US" sz="1800" dirty="0"/>
              <a:t>advances are being made to help FDA monitor social media to identify safety </a:t>
            </a:r>
            <a:r>
              <a:rPr lang="en-US" sz="1800" dirty="0" smtClean="0"/>
              <a:t>signals/adverse events</a:t>
            </a:r>
          </a:p>
          <a:p>
            <a:r>
              <a:rPr lang="en-US" sz="1800" dirty="0" smtClean="0"/>
              <a:t>MedWatcher.org </a:t>
            </a:r>
            <a:r>
              <a:rPr lang="en-US" sz="1800" dirty="0"/>
              <a:t>and app allow individuals</a:t>
            </a:r>
            <a:br>
              <a:rPr lang="en-US" sz="1800" dirty="0"/>
            </a:br>
            <a:r>
              <a:rPr lang="en-US" sz="1800" dirty="0"/>
              <a:t>to report </a:t>
            </a:r>
            <a:r>
              <a:rPr lang="en-US" sz="1800" dirty="0" smtClean="0"/>
              <a:t>adverse events</a:t>
            </a:r>
            <a:endParaRPr lang="en-US" sz="1800" dirty="0">
              <a:ea typeface="Tahoma" panose="020B0604030504040204" pitchFamily="34" charset="0"/>
              <a:cs typeface="Tahoma" panose="020B0604030504040204" pitchFamily="34" charset="0"/>
            </a:endParaRPr>
          </a:p>
          <a:p>
            <a:endParaRPr lang="en-US" sz="1800" dirty="0"/>
          </a:p>
        </p:txBody>
      </p:sp>
      <p:pic>
        <p:nvPicPr>
          <p:cNvPr id="8" name="Picture 7" descr="http://cnet4.cbsistatic.com/hub/i/2013/10/11/c71fd3a3-a5e1-11e3-a24e-d4ae52e62bcc/1e07ab3f7350206a2618cd766272460a/Fitbit_Force_35828458_35_610x43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79165" y="1364777"/>
            <a:ext cx="2652692" cy="18960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39594" y="5104365"/>
            <a:ext cx="3281574" cy="1144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store.storeimages.cdn-apple.com/4758/as-images.apple.com/is/image/AppleInc/aos/published/images/s/42/s42yg/sbmb/s42yg-sbmb-sel-201509_GEO_US?wid=424&amp;hei=424&amp;fmt=jpeg&amp;qlt=95&amp;op_sharpen=0&amp;resMode=bicub&amp;op_usm=0.5,0.5,0,0&amp;iccEmbed=0&amp;layer=comp&amp;.v=144179868557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2137" y="3328269"/>
            <a:ext cx="1531938" cy="153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627625"/>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in Cognitive Computing</a:t>
            </a:r>
            <a:endParaRPr lang="en-US" dirty="0"/>
          </a:p>
        </p:txBody>
      </p:sp>
      <p:sp>
        <p:nvSpPr>
          <p:cNvPr id="3" name="Content Placeholder 2"/>
          <p:cNvSpPr>
            <a:spLocks noGrp="1"/>
          </p:cNvSpPr>
          <p:nvPr>
            <p:ph idx="1"/>
          </p:nvPr>
        </p:nvSpPr>
        <p:spPr>
          <a:xfrm>
            <a:off x="685800" y="1524000"/>
            <a:ext cx="8153400" cy="4572000"/>
          </a:xfrm>
        </p:spPr>
        <p:txBody>
          <a:bodyPr/>
          <a:lstStyle/>
          <a:p>
            <a:r>
              <a:rPr lang="en-US" dirty="0"/>
              <a:t>Cognitive computing is the simulation of human thought processes in </a:t>
            </a:r>
            <a:r>
              <a:rPr lang="en-US" dirty="0" smtClean="0"/>
              <a:t>a computerized </a:t>
            </a:r>
            <a:r>
              <a:rPr lang="en-US" dirty="0"/>
              <a:t>model</a:t>
            </a:r>
          </a:p>
        </p:txBody>
      </p:sp>
      <p:pic>
        <p:nvPicPr>
          <p:cNvPr id="23554" name="Picture 2" descr="https://2eof2j3oc7is20vt9q3g7tlo5xe-wpengine.netdna-ssl.com/wp-content/uploads/2017/02/IBM-Watson-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80035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i.huffpost.com/gen/4215144/images/o-ARTIFICIAL-INTELLIGENCE-faceboo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38475"/>
            <a:ext cx="48768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926800"/>
      </p:ext>
    </p:extLst>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Case Study: Cognitive Computing Discussion Questions</a:t>
            </a:r>
            <a:endParaRPr lang="en-US" sz="3200" dirty="0"/>
          </a:p>
        </p:txBody>
      </p:sp>
      <p:sp>
        <p:nvSpPr>
          <p:cNvPr id="3" name="Content Placeholder 2"/>
          <p:cNvSpPr>
            <a:spLocks noGrp="1"/>
          </p:cNvSpPr>
          <p:nvPr>
            <p:ph idx="1"/>
          </p:nvPr>
        </p:nvSpPr>
        <p:spPr/>
        <p:txBody>
          <a:bodyPr/>
          <a:lstStyle/>
          <a:p>
            <a:r>
              <a:rPr lang="en-US" dirty="0" smtClean="0"/>
              <a:t>What are the ethical considerations that should guide the advancement and implementation of cognitive computing and artificial intelligence technologies?</a:t>
            </a:r>
          </a:p>
          <a:p>
            <a:r>
              <a:rPr lang="en-US" dirty="0" smtClean="0"/>
              <a:t>If patient consults with Watson &amp; receives a wrong diagnosis without being seen by a doctor, who is to blame?</a:t>
            </a:r>
          </a:p>
          <a:p>
            <a:r>
              <a:rPr lang="en-US" dirty="0" smtClean="0"/>
              <a:t>What kind of decisions would you not handover to a machine?</a:t>
            </a:r>
            <a:endParaRPr lang="en-US" dirty="0"/>
          </a:p>
        </p:txBody>
      </p:sp>
    </p:spTree>
    <p:extLst>
      <p:ext uri="{BB962C8B-B14F-4D97-AF65-F5344CB8AC3E}">
        <p14:creationId xmlns:p14="http://schemas.microsoft.com/office/powerpoint/2010/main" val="418346129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1965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FF00"/>
              </a:buClr>
              <a:buChar char="•"/>
              <a:defRPr sz="2800" b="1">
                <a:solidFill>
                  <a:schemeClr val="bg1"/>
                </a:solidFill>
                <a:latin typeface="Arial" charset="0"/>
              </a:defRPr>
            </a:lvl1pPr>
            <a:lvl2pPr marL="742950" indent="-285750" eaLnBrk="0" hangingPunct="0">
              <a:spcBef>
                <a:spcPct val="20000"/>
              </a:spcBef>
              <a:buClr>
                <a:srgbClr val="FFFF00"/>
              </a:buClr>
              <a:buChar char="–"/>
              <a:defRPr sz="2400" b="1">
                <a:solidFill>
                  <a:schemeClr val="bg1"/>
                </a:solidFill>
                <a:latin typeface="Arial" charset="0"/>
              </a:defRPr>
            </a:lvl2pPr>
            <a:lvl3pPr marL="1143000" indent="-228600" eaLnBrk="0" hangingPunct="0">
              <a:spcBef>
                <a:spcPct val="20000"/>
              </a:spcBef>
              <a:buClr>
                <a:srgbClr val="FFFF00"/>
              </a:buClr>
              <a:buChar char="•"/>
              <a:defRPr sz="2000" b="1">
                <a:solidFill>
                  <a:schemeClr val="bg1"/>
                </a:solidFill>
                <a:latin typeface="Arial" charset="0"/>
              </a:defRPr>
            </a:lvl3pPr>
            <a:lvl4pPr marL="1600200" indent="-228600" eaLnBrk="0" hangingPunct="0">
              <a:spcBef>
                <a:spcPct val="20000"/>
              </a:spcBef>
              <a:buClr>
                <a:srgbClr val="FFFF00"/>
              </a:buClr>
              <a:buChar char="–"/>
              <a:defRPr b="1">
                <a:solidFill>
                  <a:schemeClr val="bg1"/>
                </a:solidFill>
                <a:latin typeface="Arial" charset="0"/>
              </a:defRPr>
            </a:lvl4pPr>
            <a:lvl5pPr marL="2057400" indent="-228600" eaLnBrk="0" hangingPunct="0">
              <a:spcBef>
                <a:spcPct val="20000"/>
              </a:spcBef>
              <a:buClr>
                <a:srgbClr val="FFFF00"/>
              </a:buClr>
              <a:buChar char="»"/>
              <a:defRPr b="1">
                <a:solidFill>
                  <a:schemeClr val="bg1"/>
                </a:solidFill>
                <a:latin typeface="Arial" charset="0"/>
              </a:defRPr>
            </a:lvl5pPr>
            <a:lvl6pPr marL="2514600" indent="-228600" eaLnBrk="0" fontAlgn="base" hangingPunct="0">
              <a:spcBef>
                <a:spcPct val="20000"/>
              </a:spcBef>
              <a:spcAft>
                <a:spcPct val="0"/>
              </a:spcAft>
              <a:buClr>
                <a:srgbClr val="FFFF00"/>
              </a:buClr>
              <a:buChar char="»"/>
              <a:defRPr b="1">
                <a:solidFill>
                  <a:schemeClr val="bg1"/>
                </a:solidFill>
                <a:latin typeface="Arial" charset="0"/>
              </a:defRPr>
            </a:lvl6pPr>
            <a:lvl7pPr marL="2971800" indent="-228600" eaLnBrk="0" fontAlgn="base" hangingPunct="0">
              <a:spcBef>
                <a:spcPct val="20000"/>
              </a:spcBef>
              <a:spcAft>
                <a:spcPct val="0"/>
              </a:spcAft>
              <a:buClr>
                <a:srgbClr val="FFFF00"/>
              </a:buClr>
              <a:buChar char="»"/>
              <a:defRPr b="1">
                <a:solidFill>
                  <a:schemeClr val="bg1"/>
                </a:solidFill>
                <a:latin typeface="Arial" charset="0"/>
              </a:defRPr>
            </a:lvl7pPr>
            <a:lvl8pPr marL="3429000" indent="-228600" eaLnBrk="0" fontAlgn="base" hangingPunct="0">
              <a:spcBef>
                <a:spcPct val="20000"/>
              </a:spcBef>
              <a:spcAft>
                <a:spcPct val="0"/>
              </a:spcAft>
              <a:buClr>
                <a:srgbClr val="FFFF00"/>
              </a:buClr>
              <a:buChar char="»"/>
              <a:defRPr b="1">
                <a:solidFill>
                  <a:schemeClr val="bg1"/>
                </a:solidFill>
                <a:latin typeface="Arial" charset="0"/>
              </a:defRPr>
            </a:lvl8pPr>
            <a:lvl9pPr marL="3886200" indent="-228600" eaLnBrk="0" fontAlgn="base" hangingPunct="0">
              <a:spcBef>
                <a:spcPct val="20000"/>
              </a:spcBef>
              <a:spcAft>
                <a:spcPct val="0"/>
              </a:spcAft>
              <a:buClr>
                <a:srgbClr val="FFFF00"/>
              </a:buClr>
              <a:buChar char="»"/>
              <a:defRPr b="1">
                <a:solidFill>
                  <a:schemeClr val="bg1"/>
                </a:solidFill>
                <a:latin typeface="Arial" charset="0"/>
              </a:defRPr>
            </a:lvl9pPr>
          </a:lstStyle>
          <a:p>
            <a:pPr eaLnBrk="1" hangingPunct="1">
              <a:spcBef>
                <a:spcPct val="0"/>
              </a:spcBef>
              <a:buClrTx/>
              <a:buFontTx/>
              <a:buNone/>
            </a:pPr>
            <a:endParaRPr lang="en-US" altLang="en-US" sz="2400" b="0">
              <a:solidFill>
                <a:schemeClr val="tx1"/>
              </a:solidFill>
            </a:endParaRPr>
          </a:p>
        </p:txBody>
      </p:sp>
      <p:sp>
        <p:nvSpPr>
          <p:cNvPr id="2" name="Title 1"/>
          <p:cNvSpPr>
            <a:spLocks noGrp="1"/>
          </p:cNvSpPr>
          <p:nvPr>
            <p:ph type="title"/>
          </p:nvPr>
        </p:nvSpPr>
        <p:spPr/>
        <p:txBody>
          <a:bodyPr/>
          <a:lstStyle/>
          <a:p>
            <a:r>
              <a:rPr lang="en-US" dirty="0" smtClean="0"/>
              <a:t>Ghostwriting</a:t>
            </a:r>
            <a:endParaRPr lang="en-US" dirty="0"/>
          </a:p>
        </p:txBody>
      </p:sp>
      <p:sp>
        <p:nvSpPr>
          <p:cNvPr id="3" name="Content Placeholder 2"/>
          <p:cNvSpPr>
            <a:spLocks noGrp="1"/>
          </p:cNvSpPr>
          <p:nvPr>
            <p:ph idx="1"/>
          </p:nvPr>
        </p:nvSpPr>
        <p:spPr>
          <a:xfrm>
            <a:off x="533400" y="1295400"/>
            <a:ext cx="8077200" cy="4308872"/>
          </a:xfrm>
          <a:prstGeom prst="round1Rect">
            <a:avLst/>
          </a:prstGeom>
          <a:solidFill>
            <a:schemeClr val="bg2">
              <a:lumMod val="20000"/>
              <a:lumOff val="80000"/>
            </a:schemeClr>
          </a:solidFill>
          <a:ln w="9525">
            <a:noFill/>
            <a:miter lim="800000"/>
            <a:headEnd/>
            <a:tailEnd/>
          </a:ln>
          <a:effectLst/>
        </p:spPr>
        <p:txBody>
          <a:bodyPr wrap="square">
            <a:spAutoFit/>
          </a:bodyPr>
          <a:lstStyle/>
          <a:p>
            <a:pPr marL="0" indent="0" algn="ctr">
              <a:buNone/>
            </a:pPr>
            <a:r>
              <a:rPr lang="en-US" altLang="en-US" kern="1200" dirty="0">
                <a:solidFill>
                  <a:schemeClr val="accent4">
                    <a:lumMod val="25000"/>
                  </a:schemeClr>
                </a:solidFill>
                <a:latin typeface="Franklin Gothic Medium" panose="020B0603020102020204" pitchFamily="34" charset="0"/>
                <a:cs typeface="Times New Roman" panose="02020603050405020304" pitchFamily="18" charset="0"/>
              </a:rPr>
              <a:t>How I was asked to “author” </a:t>
            </a:r>
            <a:br>
              <a:rPr lang="en-US" altLang="en-US" kern="1200" dirty="0">
                <a:solidFill>
                  <a:schemeClr val="accent4">
                    <a:lumMod val="25000"/>
                  </a:schemeClr>
                </a:solidFill>
                <a:latin typeface="Franklin Gothic Medium" panose="020B0603020102020204" pitchFamily="34" charset="0"/>
                <a:cs typeface="Times New Roman" panose="02020603050405020304" pitchFamily="18" charset="0"/>
              </a:rPr>
            </a:br>
            <a:r>
              <a:rPr lang="en-US" altLang="en-US" kern="1200" dirty="0">
                <a:solidFill>
                  <a:schemeClr val="accent4">
                    <a:lumMod val="25000"/>
                  </a:schemeClr>
                </a:solidFill>
                <a:latin typeface="Franklin Gothic Medium" panose="020B0603020102020204" pitchFamily="34" charset="0"/>
                <a:cs typeface="Times New Roman" panose="02020603050405020304" pitchFamily="18" charset="0"/>
              </a:rPr>
              <a:t>a ghostwritten research paper</a:t>
            </a:r>
          </a:p>
          <a:p>
            <a:pPr marL="0" indent="0">
              <a:buNone/>
            </a:pPr>
            <a:r>
              <a:rPr lang="en-US" altLang="en-US" sz="1400" kern="1200" dirty="0">
                <a:solidFill>
                  <a:schemeClr val="accent4">
                    <a:lumMod val="25000"/>
                  </a:schemeClr>
                </a:solidFill>
                <a:latin typeface="Franklin Gothic Medium" panose="020B0603020102020204" pitchFamily="34" charset="0"/>
                <a:cs typeface="Times New Roman" panose="02020603050405020304" pitchFamily="18" charset="0"/>
              </a:rPr>
              <a:t>					           </a:t>
            </a:r>
            <a:r>
              <a:rPr lang="en-US" altLang="en-US" sz="1400" kern="1200" dirty="0" smtClean="0">
                <a:solidFill>
                  <a:schemeClr val="accent4">
                    <a:lumMod val="25000"/>
                  </a:schemeClr>
                </a:solidFill>
                <a:latin typeface="Franklin Gothic Medium" panose="020B0603020102020204" pitchFamily="34" charset="0"/>
                <a:cs typeface="Times New Roman" panose="02020603050405020304" pitchFamily="18" charset="0"/>
              </a:rPr>
              <a:t>By </a:t>
            </a:r>
            <a:r>
              <a:rPr lang="en-US" altLang="en-US" sz="1400" kern="1200" dirty="0">
                <a:solidFill>
                  <a:schemeClr val="accent4">
                    <a:lumMod val="25000"/>
                  </a:schemeClr>
                </a:solidFill>
                <a:latin typeface="Franklin Gothic Medium" panose="020B0603020102020204" pitchFamily="34" charset="0"/>
                <a:cs typeface="Times New Roman" panose="02020603050405020304" pitchFamily="18" charset="0"/>
              </a:rPr>
              <a:t>Adriane </a:t>
            </a:r>
            <a:r>
              <a:rPr lang="en-US" altLang="en-US" sz="1400" kern="1200" dirty="0" err="1">
                <a:solidFill>
                  <a:schemeClr val="accent4">
                    <a:lumMod val="25000"/>
                  </a:schemeClr>
                </a:solidFill>
                <a:latin typeface="Franklin Gothic Medium" panose="020B0603020102020204" pitchFamily="34" charset="0"/>
                <a:cs typeface="Times New Roman" panose="02020603050405020304" pitchFamily="18" charset="0"/>
              </a:rPr>
              <a:t>Fugh</a:t>
            </a:r>
            <a:r>
              <a:rPr lang="en-US" altLang="en-US" sz="1400" kern="1200" dirty="0">
                <a:solidFill>
                  <a:schemeClr val="accent4">
                    <a:lumMod val="25000"/>
                  </a:schemeClr>
                </a:solidFill>
                <a:latin typeface="Franklin Gothic Medium" panose="020B0603020102020204" pitchFamily="34" charset="0"/>
                <a:cs typeface="Times New Roman" panose="02020603050405020304" pitchFamily="18" charset="0"/>
              </a:rPr>
              <a:t>-Berman </a:t>
            </a:r>
            <a:br>
              <a:rPr lang="en-US" altLang="en-US" sz="1400" kern="1200" dirty="0">
                <a:solidFill>
                  <a:schemeClr val="accent4">
                    <a:lumMod val="25000"/>
                  </a:schemeClr>
                </a:solidFill>
                <a:latin typeface="Franklin Gothic Medium" panose="020B0603020102020204" pitchFamily="34" charset="0"/>
                <a:cs typeface="Times New Roman" panose="02020603050405020304" pitchFamily="18" charset="0"/>
              </a:rPr>
            </a:br>
            <a:endParaRPr lang="en-US" altLang="en-US" sz="1400" kern="1200" dirty="0">
              <a:solidFill>
                <a:schemeClr val="accent4">
                  <a:lumMod val="25000"/>
                </a:schemeClr>
              </a:solidFill>
              <a:latin typeface="Franklin Gothic Medium" panose="020B0603020102020204" pitchFamily="34" charset="0"/>
              <a:cs typeface="Times New Roman" panose="02020603050405020304" pitchFamily="18" charset="0"/>
            </a:endParaRPr>
          </a:p>
          <a:p>
            <a:pPr marL="0" indent="0">
              <a:buNone/>
            </a:pPr>
            <a:r>
              <a:rPr lang="en-US" altLang="en-US" sz="1400" kern="1200" dirty="0" smtClean="0">
                <a:solidFill>
                  <a:schemeClr val="accent4">
                    <a:lumMod val="25000"/>
                  </a:schemeClr>
                </a:solidFill>
                <a:latin typeface="Franklin Gothic Medium" panose="020B0603020102020204" pitchFamily="34" charset="0"/>
                <a:cs typeface="Times New Roman" panose="02020603050405020304" pitchFamily="18" charset="0"/>
              </a:rPr>
              <a:t>Thursday </a:t>
            </a:r>
            <a:r>
              <a:rPr lang="en-US" altLang="en-US" sz="1400" kern="1200" dirty="0">
                <a:solidFill>
                  <a:schemeClr val="accent4">
                    <a:lumMod val="25000"/>
                  </a:schemeClr>
                </a:solidFill>
                <a:latin typeface="Franklin Gothic Medium" panose="020B0603020102020204" pitchFamily="34" charset="0"/>
                <a:cs typeface="Times New Roman" panose="02020603050405020304" pitchFamily="18" charset="0"/>
              </a:rPr>
              <a:t>April 21, 2005</a:t>
            </a:r>
            <a:br>
              <a:rPr lang="en-US" altLang="en-US" sz="1400" kern="1200" dirty="0">
                <a:solidFill>
                  <a:schemeClr val="accent4">
                    <a:lumMod val="25000"/>
                  </a:schemeClr>
                </a:solidFill>
                <a:latin typeface="Franklin Gothic Medium" panose="020B0603020102020204" pitchFamily="34" charset="0"/>
                <a:cs typeface="Times New Roman" panose="02020603050405020304" pitchFamily="18" charset="0"/>
              </a:rPr>
            </a:br>
            <a:r>
              <a:rPr lang="en-US" altLang="en-US" sz="1400" kern="1200" dirty="0" smtClean="0">
                <a:solidFill>
                  <a:schemeClr val="accent4">
                    <a:lumMod val="25000"/>
                  </a:schemeClr>
                </a:solidFill>
                <a:latin typeface="Franklin Gothic Medium" panose="020B0603020102020204" pitchFamily="34" charset="0"/>
                <a:cs typeface="Times New Roman" panose="02020603050405020304" pitchFamily="18" charset="0"/>
                <a:hlinkClick r:id="rId3"/>
              </a:rPr>
              <a:t>The </a:t>
            </a:r>
            <a:r>
              <a:rPr lang="en-US" altLang="en-US" sz="1400" kern="1200" dirty="0">
                <a:solidFill>
                  <a:schemeClr val="accent4">
                    <a:lumMod val="25000"/>
                  </a:schemeClr>
                </a:solidFill>
                <a:latin typeface="Franklin Gothic Medium" panose="020B0603020102020204" pitchFamily="34" charset="0"/>
                <a:cs typeface="Times New Roman" panose="02020603050405020304" pitchFamily="18" charset="0"/>
                <a:hlinkClick r:id="rId3"/>
              </a:rPr>
              <a:t>Guardian Newspaper</a:t>
            </a:r>
            <a:r>
              <a:rPr lang="en-US" altLang="en-US" sz="1400" kern="1200" dirty="0">
                <a:solidFill>
                  <a:schemeClr val="accent4">
                    <a:lumMod val="25000"/>
                  </a:schemeClr>
                </a:solidFill>
                <a:latin typeface="Franklin Gothic Medium" panose="020B0603020102020204" pitchFamily="34" charset="0"/>
                <a:cs typeface="Times New Roman" panose="02020603050405020304" pitchFamily="18" charset="0"/>
              </a:rPr>
              <a:t/>
            </a:r>
            <a:br>
              <a:rPr lang="en-US" altLang="en-US" sz="1400" kern="1200" dirty="0">
                <a:solidFill>
                  <a:schemeClr val="accent4">
                    <a:lumMod val="25000"/>
                  </a:schemeClr>
                </a:solidFill>
                <a:latin typeface="Franklin Gothic Medium" panose="020B0603020102020204" pitchFamily="34" charset="0"/>
                <a:cs typeface="Times New Roman" panose="02020603050405020304" pitchFamily="18" charset="0"/>
              </a:rPr>
            </a:br>
            <a:r>
              <a:rPr lang="en-US" altLang="en-US" sz="1400" kern="1200" dirty="0">
                <a:solidFill>
                  <a:schemeClr val="accent4">
                    <a:lumMod val="25000"/>
                  </a:schemeClr>
                </a:solidFill>
                <a:latin typeface="Franklin Gothic Medium" panose="020B0603020102020204" pitchFamily="34" charset="0"/>
                <a:cs typeface="Times New Roman" panose="02020603050405020304" pitchFamily="18" charset="0"/>
              </a:rPr>
              <a:t/>
            </a:r>
            <a:br>
              <a:rPr lang="en-US" altLang="en-US" sz="1400" kern="1200" dirty="0">
                <a:solidFill>
                  <a:schemeClr val="accent4">
                    <a:lumMod val="25000"/>
                  </a:schemeClr>
                </a:solidFill>
                <a:latin typeface="Franklin Gothic Medium" panose="020B0603020102020204" pitchFamily="34" charset="0"/>
                <a:cs typeface="Times New Roman" panose="02020603050405020304" pitchFamily="18" charset="0"/>
              </a:rPr>
            </a:br>
            <a:r>
              <a:rPr lang="en-US" altLang="en-US" sz="1600" kern="1200" dirty="0">
                <a:solidFill>
                  <a:schemeClr val="accent4">
                    <a:lumMod val="25000"/>
                  </a:schemeClr>
                </a:solidFill>
                <a:latin typeface="Franklin Gothic Medium" panose="020B0603020102020204" pitchFamily="34" charset="0"/>
                <a:cs typeface="Times New Roman" panose="02020603050405020304" pitchFamily="18" charset="0"/>
              </a:rPr>
              <a:t>Recently, the House of Commons health select committee looked at the submission of ghostwritten articles to medical journals. Witnesses from two pharmaceutical groups, GlaxoSmithKline and AstraZeneca, "strongly denied that ghostwriting was </a:t>
            </a:r>
            <a:r>
              <a:rPr lang="en-US" altLang="en-US" sz="1600" kern="1200" dirty="0" err="1">
                <a:solidFill>
                  <a:schemeClr val="accent4">
                    <a:lumMod val="25000"/>
                  </a:schemeClr>
                </a:solidFill>
                <a:latin typeface="Franklin Gothic Medium" panose="020B0603020102020204" pitchFamily="34" charset="0"/>
                <a:cs typeface="Times New Roman" panose="02020603050405020304" pitchFamily="18" charset="0"/>
              </a:rPr>
              <a:t>practised</a:t>
            </a:r>
            <a:r>
              <a:rPr lang="en-US" altLang="en-US" sz="1600" kern="1200" dirty="0">
                <a:solidFill>
                  <a:schemeClr val="accent4">
                    <a:lumMod val="25000"/>
                  </a:schemeClr>
                </a:solidFill>
                <a:latin typeface="Franklin Gothic Medium" panose="020B0603020102020204" pitchFamily="34" charset="0"/>
                <a:cs typeface="Times New Roman" panose="02020603050405020304" pitchFamily="18" charset="0"/>
              </a:rPr>
              <a:t> in their respective companies". But such work can be hired out. </a:t>
            </a:r>
            <a:r>
              <a:rPr lang="en-US" altLang="en-US" sz="1600" kern="1200" dirty="0">
                <a:solidFill>
                  <a:srgbClr val="C00000"/>
                </a:solidFill>
                <a:latin typeface="Franklin Gothic Medium" panose="020B0603020102020204" pitchFamily="34" charset="0"/>
                <a:cs typeface="Times New Roman" panose="02020603050405020304" pitchFamily="18" charset="0"/>
              </a:rPr>
              <a:t>Last summer, I was asked by </a:t>
            </a:r>
            <a:r>
              <a:rPr lang="en-US" altLang="en-US" sz="1600" kern="1200" dirty="0" err="1">
                <a:solidFill>
                  <a:srgbClr val="C00000"/>
                </a:solidFill>
                <a:latin typeface="Franklin Gothic Medium" panose="020B0603020102020204" pitchFamily="34" charset="0"/>
                <a:cs typeface="Times New Roman" panose="02020603050405020304" pitchFamily="18" charset="0"/>
              </a:rPr>
              <a:t>RxComms</a:t>
            </a:r>
            <a:r>
              <a:rPr lang="en-US" altLang="en-US" sz="1600" kern="1200" dirty="0">
                <a:solidFill>
                  <a:srgbClr val="C00000"/>
                </a:solidFill>
                <a:latin typeface="Franklin Gothic Medium" panose="020B0603020102020204" pitchFamily="34" charset="0"/>
                <a:cs typeface="Times New Roman" panose="02020603050405020304" pitchFamily="18" charset="0"/>
              </a:rPr>
              <a:t>, a British medical communication company, to author a review of interactions between herbs and warfarin (a generic anticoagulant prescribed to prevent strokes or blood clots). Well, not "author", exactly. The usual practice is for a complete article to be supplied; all I would have to do was review it and sign it off</a:t>
            </a:r>
            <a:r>
              <a:rPr lang="en-US" altLang="en-US" sz="1600" kern="1200" dirty="0" smtClean="0">
                <a:solidFill>
                  <a:srgbClr val="C00000"/>
                </a:solidFill>
                <a:latin typeface="Franklin Gothic Medium" panose="020B0603020102020204" pitchFamily="34" charset="0"/>
                <a:cs typeface="Times New Roman" panose="02020603050405020304" pitchFamily="18" charset="0"/>
              </a:rPr>
              <a:t>.</a:t>
            </a:r>
            <a:endParaRPr lang="en-US" sz="1400" kern="1200" dirty="0">
              <a:solidFill>
                <a:srgbClr val="C00000"/>
              </a:solidFill>
              <a:latin typeface="Franklin Gothic Medium" panose="020B0603020102020204" pitchFamily="34" charset="0"/>
              <a:cs typeface="Times New Roman" panose="02020603050405020304" pitchFamily="18" charset="0"/>
            </a:endParaRPr>
          </a:p>
        </p:txBody>
      </p:sp>
    </p:spTree>
    <p:extLst>
      <p:ext uri="{BB962C8B-B14F-4D97-AF65-F5344CB8AC3E}">
        <p14:creationId xmlns:p14="http://schemas.microsoft.com/office/powerpoint/2010/main" val="378122398"/>
      </p:ext>
    </p:extLst>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5" name="Content Placeholder 4"/>
          <p:cNvSpPr>
            <a:spLocks noGrp="1"/>
          </p:cNvSpPr>
          <p:nvPr>
            <p:ph idx="1"/>
          </p:nvPr>
        </p:nvSpPr>
        <p:spPr>
          <a:xfrm>
            <a:off x="685800" y="1371600"/>
            <a:ext cx="7772400" cy="4787921"/>
          </a:xfrm>
        </p:spPr>
        <p:txBody>
          <a:bodyPr>
            <a:normAutofit fontScale="92500" lnSpcReduction="10000"/>
          </a:bodyPr>
          <a:lstStyle/>
          <a:p>
            <a:r>
              <a:rPr lang="en-US" sz="2000" dirty="0"/>
              <a:t>Research integrity and </a:t>
            </a:r>
            <a:r>
              <a:rPr lang="en-US" sz="2000" dirty="0" smtClean="0"/>
              <a:t>ethics </a:t>
            </a:r>
            <a:r>
              <a:rPr lang="en-US" sz="2000" dirty="0"/>
              <a:t>characterize responsible conduct of research</a:t>
            </a:r>
          </a:p>
          <a:p>
            <a:r>
              <a:rPr lang="en-US" sz="2000" dirty="0"/>
              <a:t>Responsible conduct applies to all aspects of </a:t>
            </a:r>
            <a:r>
              <a:rPr lang="en-US" sz="2000" dirty="0" smtClean="0"/>
              <a:t>research, and researchers </a:t>
            </a:r>
            <a:r>
              <a:rPr lang="en-US" sz="2000" dirty="0"/>
              <a:t>must strictly conform to federal, institutional, and professional requirements</a:t>
            </a:r>
          </a:p>
          <a:p>
            <a:r>
              <a:rPr lang="en-US" sz="2000" dirty="0"/>
              <a:t>Every researcher must accept responsibility to call to the attention of appropriate individuals  any concerns about possible research misconduct</a:t>
            </a:r>
          </a:p>
          <a:p>
            <a:r>
              <a:rPr lang="en-US" sz="2000" dirty="0"/>
              <a:t>Engaging in research misconduct has and should have serious </a:t>
            </a:r>
            <a:r>
              <a:rPr lang="en-US" sz="2000" dirty="0" smtClean="0"/>
              <a:t>consequences</a:t>
            </a:r>
          </a:p>
          <a:p>
            <a:r>
              <a:rPr lang="en-US" sz="2000" dirty="0" smtClean="0"/>
              <a:t>Ethics is </a:t>
            </a:r>
            <a:r>
              <a:rPr lang="en-US" sz="2000" dirty="0"/>
              <a:t>a shared, reflective examination of ethical </a:t>
            </a:r>
            <a:r>
              <a:rPr lang="en-US" sz="2000" dirty="0" smtClean="0"/>
              <a:t>issues—issues that are continuously changing and challenging our assumptions of what may be considered ethical </a:t>
            </a:r>
            <a:endParaRPr lang="en-US" sz="2000" dirty="0"/>
          </a:p>
          <a:p>
            <a:endParaRPr lang="en-US" sz="2000" dirty="0"/>
          </a:p>
        </p:txBody>
      </p:sp>
      <p:sp>
        <p:nvSpPr>
          <p:cNvPr id="4" name="TextBox 3"/>
          <p:cNvSpPr txBox="1"/>
          <p:nvPr/>
        </p:nvSpPr>
        <p:spPr>
          <a:xfrm>
            <a:off x="381000" y="6311921"/>
            <a:ext cx="8763000" cy="461665"/>
          </a:xfrm>
          <a:prstGeom prst="rect">
            <a:avLst/>
          </a:prstGeom>
          <a:noFill/>
        </p:spPr>
        <p:txBody>
          <a:bodyPr wrap="square">
            <a:spAutoFit/>
          </a:bodyPr>
          <a:lstStyle/>
          <a:p>
            <a:pPr>
              <a:defRPr/>
            </a:pPr>
            <a:r>
              <a:rPr lang="en-US" sz="1200" dirty="0" smtClean="0"/>
              <a:t>Ref: Lumpkin</a:t>
            </a:r>
            <a:r>
              <a:rPr lang="en-US" sz="1200" dirty="0"/>
              <a:t>, </a:t>
            </a:r>
            <a:r>
              <a:rPr lang="en-US" sz="1200" dirty="0" smtClean="0"/>
              <a:t>A from the University of Kansas. Presentation entitled “Responsible </a:t>
            </a:r>
            <a:r>
              <a:rPr lang="en-US" sz="1200" dirty="0"/>
              <a:t>Conduct in Research — Standards and Expectations for Ethical Conduct </a:t>
            </a:r>
            <a:r>
              <a:rPr lang="en-US" sz="1200" dirty="0" smtClean="0"/>
              <a:t>.”</a:t>
            </a:r>
            <a:endParaRPr lang="en-US" sz="1200" dirty="0"/>
          </a:p>
        </p:txBody>
      </p:sp>
    </p:spTree>
    <p:extLst>
      <p:ext uri="{BB962C8B-B14F-4D97-AF65-F5344CB8AC3E}">
        <p14:creationId xmlns:p14="http://schemas.microsoft.com/office/powerpoint/2010/main" val="2392106183"/>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Discussion</a:t>
            </a:r>
            <a:endParaRPr lang="en-US" dirty="0"/>
          </a:p>
        </p:txBody>
      </p:sp>
      <p:sp>
        <p:nvSpPr>
          <p:cNvPr id="3" name="Content Placeholder 2"/>
          <p:cNvSpPr>
            <a:spLocks noGrp="1"/>
          </p:cNvSpPr>
          <p:nvPr>
            <p:ph idx="1"/>
          </p:nvPr>
        </p:nvSpPr>
        <p:spPr/>
        <p:txBody>
          <a:bodyPr/>
          <a:lstStyle/>
          <a:p>
            <a:r>
              <a:rPr lang="en-US" dirty="0" smtClean="0"/>
              <a:t>Any topics that resonated, require further discussion or deep dive?</a:t>
            </a:r>
          </a:p>
          <a:p>
            <a:pPr marL="0" indent="0">
              <a:buNone/>
            </a:pPr>
            <a:endParaRPr lang="en-US" dirty="0"/>
          </a:p>
        </p:txBody>
      </p:sp>
    </p:spTree>
    <p:extLst>
      <p:ext uri="{BB962C8B-B14F-4D97-AF65-F5344CB8AC3E}">
        <p14:creationId xmlns:p14="http://schemas.microsoft.com/office/powerpoint/2010/main" val="858845936"/>
      </p:ext>
    </p:extLst>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36078618"/>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69451090"/>
      </p:ext>
    </p:extLst>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Good Clinical Practice, </a:t>
            </a:r>
            <a:r>
              <a:rPr lang="en-US" sz="3200" dirty="0"/>
              <a:t>an international </a:t>
            </a:r>
            <a:r>
              <a:rPr lang="en-US" sz="3200" dirty="0" smtClean="0"/>
              <a:t>standard</a:t>
            </a:r>
            <a:endParaRPr lang="en-US" sz="3200" dirty="0"/>
          </a:p>
        </p:txBody>
      </p:sp>
      <p:sp>
        <p:nvSpPr>
          <p:cNvPr id="3" name="Content Placeholder 2"/>
          <p:cNvSpPr>
            <a:spLocks noGrp="1"/>
          </p:cNvSpPr>
          <p:nvPr>
            <p:ph idx="1"/>
          </p:nvPr>
        </p:nvSpPr>
        <p:spPr/>
        <p:txBody>
          <a:bodyPr/>
          <a:lstStyle/>
          <a:p>
            <a:pPr marL="285750" lvl="1">
              <a:spcBef>
                <a:spcPct val="100000"/>
              </a:spcBef>
              <a:buFontTx/>
              <a:buChar char="•"/>
            </a:pPr>
            <a:r>
              <a:rPr lang="en-US" sz="2000" dirty="0" smtClean="0"/>
              <a:t>2008 – FDA issued a </a:t>
            </a:r>
            <a:r>
              <a:rPr lang="en-US" sz="2000" dirty="0"/>
              <a:t>final </a:t>
            </a:r>
            <a:r>
              <a:rPr lang="en-US" sz="2000" dirty="0" smtClean="0"/>
              <a:t>decision on </a:t>
            </a:r>
            <a:r>
              <a:rPr lang="en-US" sz="2000" dirty="0"/>
              <a:t>April 28, 2008 </a:t>
            </a:r>
            <a:r>
              <a:rPr lang="en-US" sz="2000" dirty="0" smtClean="0"/>
              <a:t>to replace </a:t>
            </a:r>
            <a:r>
              <a:rPr lang="en-US" sz="2000" dirty="0"/>
              <a:t>the Declaration of Helsinki with </a:t>
            </a:r>
            <a:r>
              <a:rPr lang="en-US" sz="2000" b="1" dirty="0" smtClean="0">
                <a:solidFill>
                  <a:srgbClr val="FFFF00"/>
                </a:solidFill>
              </a:rPr>
              <a:t>Good Clinical Practice (GCP) </a:t>
            </a:r>
            <a:r>
              <a:rPr lang="en-US" sz="2000" dirty="0" smtClean="0"/>
              <a:t>effective </a:t>
            </a:r>
            <a:r>
              <a:rPr lang="en-US" sz="2000" dirty="0"/>
              <a:t>October </a:t>
            </a:r>
            <a:r>
              <a:rPr lang="en-US" sz="2000" dirty="0" smtClean="0"/>
              <a:t>2008</a:t>
            </a:r>
          </a:p>
          <a:p>
            <a:pPr marL="285750" lvl="1">
              <a:spcBef>
                <a:spcPct val="100000"/>
              </a:spcBef>
              <a:buFontTx/>
              <a:buChar char="•"/>
            </a:pPr>
            <a:r>
              <a:rPr lang="en-US" sz="2000" dirty="0" smtClean="0"/>
              <a:t>GCP is </a:t>
            </a:r>
            <a:r>
              <a:rPr lang="en-US" sz="2000" dirty="0"/>
              <a:t>an international quality standard that is provided by </a:t>
            </a:r>
            <a:r>
              <a:rPr lang="en-US" sz="2000" b="1" dirty="0">
                <a:solidFill>
                  <a:srgbClr val="FFFF00"/>
                </a:solidFill>
              </a:rPr>
              <a:t>International Conference on </a:t>
            </a:r>
            <a:r>
              <a:rPr lang="en-US" sz="2000" b="1" dirty="0" err="1">
                <a:solidFill>
                  <a:srgbClr val="FFFF00"/>
                </a:solidFill>
              </a:rPr>
              <a:t>Harmonisation</a:t>
            </a:r>
            <a:r>
              <a:rPr lang="en-US" sz="2000" b="1" dirty="0">
                <a:solidFill>
                  <a:srgbClr val="FFFF00"/>
                </a:solidFill>
              </a:rPr>
              <a:t> (ICH), </a:t>
            </a:r>
            <a:r>
              <a:rPr lang="en-US" sz="2000" dirty="0"/>
              <a:t>an international body that defines standards, which governments can transpose into regulations for clinical trials involving human </a:t>
            </a:r>
            <a:r>
              <a:rPr lang="en-US" sz="2000" dirty="0" smtClean="0"/>
              <a:t>subjects</a:t>
            </a:r>
          </a:p>
          <a:p>
            <a:pPr marL="285750" lvl="1">
              <a:spcBef>
                <a:spcPct val="100000"/>
              </a:spcBef>
              <a:buFontTx/>
              <a:buChar char="•"/>
            </a:pPr>
            <a:r>
              <a:rPr lang="en-US" sz="2000" dirty="0" smtClean="0"/>
              <a:t>Today</a:t>
            </a:r>
            <a:r>
              <a:rPr lang="en-US" sz="2000" dirty="0"/>
              <a:t>, the </a:t>
            </a:r>
            <a:r>
              <a:rPr lang="en-US" sz="2000" dirty="0" smtClean="0"/>
              <a:t>GCP are </a:t>
            </a:r>
            <a:r>
              <a:rPr lang="en-US" sz="2000" dirty="0"/>
              <a:t>used in clinical trials throughout the globe with the main aim of protecting and preserving human </a:t>
            </a:r>
            <a:r>
              <a:rPr lang="en-US" sz="2000" dirty="0" smtClean="0"/>
              <a:t>rights</a:t>
            </a:r>
            <a:endParaRPr lang="en-US" sz="2000" dirty="0"/>
          </a:p>
        </p:txBody>
      </p:sp>
    </p:spTree>
    <p:extLst>
      <p:ext uri="{BB962C8B-B14F-4D97-AF65-F5344CB8AC3E}">
        <p14:creationId xmlns:p14="http://schemas.microsoft.com/office/powerpoint/2010/main" val="2572068315"/>
      </p:ext>
    </p:extLst>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ISPE-</a:t>
            </a:r>
            <a:r>
              <a:rPr lang="en-US" sz="3200" dirty="0"/>
              <a:t>Professional Certification </a:t>
            </a:r>
            <a:r>
              <a:rPr lang="en-US" sz="3200" dirty="0" smtClean="0"/>
              <a:t>Commission Code </a:t>
            </a:r>
            <a:r>
              <a:rPr lang="en-US" sz="3200" dirty="0"/>
              <a:t>of Ethics </a:t>
            </a:r>
          </a:p>
        </p:txBody>
      </p:sp>
      <p:sp>
        <p:nvSpPr>
          <p:cNvPr id="3" name="Content Placeholder 2"/>
          <p:cNvSpPr>
            <a:spLocks noGrp="1"/>
          </p:cNvSpPr>
          <p:nvPr>
            <p:ph idx="1"/>
          </p:nvPr>
        </p:nvSpPr>
        <p:spPr>
          <a:xfrm>
            <a:off x="685800" y="1371600"/>
            <a:ext cx="7772400" cy="4876800"/>
          </a:xfrm>
        </p:spPr>
        <p:txBody>
          <a:bodyPr>
            <a:normAutofit fontScale="92500" lnSpcReduction="10000"/>
          </a:bodyPr>
          <a:lstStyle/>
          <a:p>
            <a:r>
              <a:rPr lang="en-US" sz="1800" dirty="0" smtClean="0"/>
              <a:t>The International Society for </a:t>
            </a:r>
            <a:r>
              <a:rPr lang="en-US" sz="1800" dirty="0" err="1" smtClean="0"/>
              <a:t>Pharmacoepidemiology</a:t>
            </a:r>
            <a:r>
              <a:rPr lang="en-US" sz="1800" dirty="0" smtClean="0"/>
              <a:t> (ISPE) has a certification that defines a set </a:t>
            </a:r>
            <a:r>
              <a:rPr lang="en-US" sz="1800" dirty="0"/>
              <a:t>of principles </a:t>
            </a:r>
            <a:r>
              <a:rPr lang="en-US" sz="1800" dirty="0" smtClean="0"/>
              <a:t>for the </a:t>
            </a:r>
            <a:r>
              <a:rPr lang="en-US" sz="1800" dirty="0"/>
              <a:t>professional conduct </a:t>
            </a:r>
            <a:r>
              <a:rPr lang="en-US" sz="1800" dirty="0" smtClean="0"/>
              <a:t>expects </a:t>
            </a:r>
            <a:r>
              <a:rPr lang="en-US" sz="1800" dirty="0"/>
              <a:t>from its </a:t>
            </a:r>
            <a:r>
              <a:rPr lang="en-US" sz="1800" dirty="0" err="1"/>
              <a:t>certificants</a:t>
            </a:r>
            <a:r>
              <a:rPr lang="en-US" sz="1800" dirty="0"/>
              <a:t> and </a:t>
            </a:r>
            <a:r>
              <a:rPr lang="en-US" sz="1800" dirty="0" smtClean="0"/>
              <a:t>candidates</a:t>
            </a:r>
          </a:p>
          <a:p>
            <a:r>
              <a:rPr lang="en-US" sz="1800" dirty="0" smtClean="0"/>
              <a:t>The </a:t>
            </a:r>
            <a:r>
              <a:rPr lang="en-US" sz="1800" dirty="0"/>
              <a:t>Code of Ethics works together with the </a:t>
            </a:r>
            <a:r>
              <a:rPr lang="en-US" sz="1800" b="1" dirty="0"/>
              <a:t>Standards of Professional Conduct </a:t>
            </a:r>
            <a:r>
              <a:rPr lang="en-US" sz="1800" dirty="0" smtClean="0"/>
              <a:t>to provide</a:t>
            </a:r>
            <a:r>
              <a:rPr lang="en-US" sz="1800" b="1" dirty="0" smtClean="0"/>
              <a:t> </a:t>
            </a:r>
            <a:r>
              <a:rPr lang="en-US" sz="1800" dirty="0" smtClean="0"/>
              <a:t>guidance </a:t>
            </a:r>
            <a:r>
              <a:rPr lang="en-US" sz="1800" dirty="0"/>
              <a:t>for </a:t>
            </a:r>
            <a:r>
              <a:rPr lang="en-US" sz="1800" dirty="0" err="1" smtClean="0"/>
              <a:t>certificants</a:t>
            </a:r>
            <a:r>
              <a:rPr lang="en-US" sz="1800" dirty="0"/>
              <a:t>/</a:t>
            </a:r>
            <a:r>
              <a:rPr lang="en-US" sz="1800" dirty="0" smtClean="0"/>
              <a:t>candidates </a:t>
            </a:r>
            <a:r>
              <a:rPr lang="en-US" sz="1800" dirty="0"/>
              <a:t>regarding ethical and fair professional </a:t>
            </a:r>
            <a:r>
              <a:rPr lang="en-US" sz="1800" dirty="0" smtClean="0"/>
              <a:t>practices</a:t>
            </a:r>
          </a:p>
          <a:p>
            <a:endParaRPr lang="en-US" sz="1800" dirty="0" smtClean="0"/>
          </a:p>
          <a:p>
            <a:pPr marL="857250" lvl="1" indent="-457200">
              <a:buFont typeface="+mj-lt"/>
              <a:buAutoNum type="arabicPeriod"/>
            </a:pPr>
            <a:r>
              <a:rPr lang="en-US" sz="1400" dirty="0" smtClean="0"/>
              <a:t>Hold </a:t>
            </a:r>
            <a:r>
              <a:rPr lang="en-US" sz="1400" dirty="0"/>
              <a:t>paramount the </a:t>
            </a:r>
            <a:r>
              <a:rPr lang="en-US" sz="1400" b="1" dirty="0"/>
              <a:t>health, welfare and safety </a:t>
            </a:r>
            <a:r>
              <a:rPr lang="en-US" sz="1400" dirty="0"/>
              <a:t>of the public, customers, colleagues and employers and protect the environment and property in the performance of the </a:t>
            </a:r>
            <a:r>
              <a:rPr lang="en-US" sz="1400" dirty="0" err="1"/>
              <a:t>certificants</a:t>
            </a:r>
            <a:r>
              <a:rPr lang="en-US" sz="1400" dirty="0"/>
              <a:t> professional duties.</a:t>
            </a:r>
          </a:p>
          <a:p>
            <a:pPr marL="857250" lvl="1" indent="-457200">
              <a:buFont typeface="+mj-lt"/>
              <a:buAutoNum type="arabicPeriod"/>
            </a:pPr>
            <a:r>
              <a:rPr lang="en-US" sz="1400" dirty="0"/>
              <a:t>Act with </a:t>
            </a:r>
            <a:r>
              <a:rPr lang="en-US" sz="1400" b="1" dirty="0"/>
              <a:t>objectivity, competence</a:t>
            </a:r>
            <a:r>
              <a:rPr lang="en-US" sz="1400" dirty="0"/>
              <a:t>, and in an ethical manner with colleagues in the pharmaceutical and related industries, the public, employers, clients and prospective clients worldwide.</a:t>
            </a:r>
          </a:p>
          <a:p>
            <a:pPr marL="857250" lvl="1" indent="-457200">
              <a:buFont typeface="+mj-lt"/>
              <a:buAutoNum type="arabicPeriod"/>
            </a:pPr>
            <a:r>
              <a:rPr lang="en-US" sz="1400" dirty="0"/>
              <a:t>Maintain all relationships with the highest standards of integrity and honesty.</a:t>
            </a:r>
          </a:p>
          <a:p>
            <a:pPr marL="857250" lvl="1" indent="-457200">
              <a:buFont typeface="+mj-lt"/>
              <a:buAutoNum type="arabicPeriod"/>
            </a:pPr>
            <a:r>
              <a:rPr lang="en-US" sz="1400" dirty="0"/>
              <a:t>Take reasonable steps to </a:t>
            </a:r>
            <a:r>
              <a:rPr lang="en-US" sz="1400" b="1" dirty="0"/>
              <a:t>ensure the privacy and safekeeping of confidential and proprietary information </a:t>
            </a:r>
            <a:r>
              <a:rPr lang="en-US" sz="1400" dirty="0"/>
              <a:t>concerning the business affairs and technical processes of any former or present employer or client or public body for which they serve.</a:t>
            </a:r>
          </a:p>
          <a:p>
            <a:pPr marL="857250" lvl="1" indent="-457200">
              <a:buFont typeface="+mj-lt"/>
              <a:buAutoNum type="arabicPeriod"/>
            </a:pPr>
            <a:r>
              <a:rPr lang="en-US" sz="1400" b="1" dirty="0"/>
              <a:t>Refrain from receiving or offering gratuities or inducements </a:t>
            </a:r>
            <a:r>
              <a:rPr lang="en-US" sz="1400" dirty="0"/>
              <a:t>that may compromise professional standards or independent judgment.</a:t>
            </a:r>
          </a:p>
          <a:p>
            <a:pPr marL="800100" lvl="2" indent="-457200"/>
            <a:endParaRPr lang="en-US" sz="1400" dirty="0"/>
          </a:p>
        </p:txBody>
      </p:sp>
      <p:sp>
        <p:nvSpPr>
          <p:cNvPr id="4" name="Rectangle 3"/>
          <p:cNvSpPr/>
          <p:nvPr/>
        </p:nvSpPr>
        <p:spPr>
          <a:xfrm>
            <a:off x="533400" y="6385810"/>
            <a:ext cx="8153400" cy="276999"/>
          </a:xfrm>
          <a:prstGeom prst="rect">
            <a:avLst/>
          </a:prstGeom>
        </p:spPr>
        <p:txBody>
          <a:bodyPr wrap="square">
            <a:spAutoFit/>
          </a:bodyPr>
          <a:lstStyle/>
          <a:p>
            <a:r>
              <a:rPr lang="en-US" sz="1200" dirty="0" smtClean="0"/>
              <a:t>Ref: </a:t>
            </a:r>
            <a:r>
              <a:rPr lang="en-US" sz="1200" dirty="0" smtClean="0">
                <a:hlinkClick r:id="rId3"/>
              </a:rPr>
              <a:t>http</a:t>
            </a:r>
            <a:r>
              <a:rPr lang="en-US" sz="1200" dirty="0">
                <a:hlinkClick r:id="rId3"/>
              </a:rPr>
              <a:t>://</a:t>
            </a:r>
            <a:r>
              <a:rPr lang="en-US" sz="1200" dirty="0" smtClean="0">
                <a:hlinkClick r:id="rId3"/>
              </a:rPr>
              <a:t>www.ispe.org/certified-pharmaceutical-industry-professional/code-of-ethics</a:t>
            </a:r>
            <a:r>
              <a:rPr lang="en-US" sz="1200" dirty="0" smtClean="0"/>
              <a:t> </a:t>
            </a:r>
            <a:endParaRPr lang="en-US" sz="1200" dirty="0"/>
          </a:p>
        </p:txBody>
      </p:sp>
    </p:spTree>
    <p:extLst>
      <p:ext uri="{BB962C8B-B14F-4D97-AF65-F5344CB8AC3E}">
        <p14:creationId xmlns:p14="http://schemas.microsoft.com/office/powerpoint/2010/main" val="4159673221"/>
      </p:ext>
    </p:extLst>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200" dirty="0" smtClean="0"/>
              <a:t>Physician As Research Participants</a:t>
            </a:r>
            <a:endParaRPr lang="en-US" sz="3200" dirty="0"/>
          </a:p>
        </p:txBody>
      </p:sp>
      <p:sp>
        <p:nvSpPr>
          <p:cNvPr id="3" name="Content Placeholder 2"/>
          <p:cNvSpPr>
            <a:spLocks noGrp="1"/>
          </p:cNvSpPr>
          <p:nvPr>
            <p:ph sz="half" idx="1"/>
          </p:nvPr>
        </p:nvSpPr>
        <p:spPr>
          <a:xfrm>
            <a:off x="457200" y="1524000"/>
            <a:ext cx="4191000" cy="4800600"/>
          </a:xfrm>
        </p:spPr>
        <p:txBody>
          <a:bodyPr>
            <a:normAutofit/>
          </a:bodyPr>
          <a:lstStyle/>
          <a:p>
            <a:pPr marL="0" lvl="1" indent="0">
              <a:spcBef>
                <a:spcPts val="600"/>
              </a:spcBef>
              <a:buNone/>
            </a:pPr>
            <a:r>
              <a:rPr lang="en-US" sz="1800" dirty="0"/>
              <a:t>Ensuring the rights </a:t>
            </a:r>
            <a:r>
              <a:rPr lang="en-US" sz="1800" dirty="0" smtClean="0"/>
              <a:t>of </a:t>
            </a:r>
            <a:r>
              <a:rPr lang="en-US" sz="1800" dirty="0"/>
              <a:t>participants while encouraging research </a:t>
            </a:r>
            <a:r>
              <a:rPr lang="en-US" sz="1800" dirty="0" smtClean="0"/>
              <a:t>enrollment</a:t>
            </a:r>
          </a:p>
          <a:p>
            <a:pPr marL="0" lvl="1" indent="0">
              <a:spcBef>
                <a:spcPts val="600"/>
              </a:spcBef>
              <a:buNone/>
            </a:pPr>
            <a:endParaRPr lang="en-US" sz="1800" dirty="0" smtClean="0"/>
          </a:p>
          <a:p>
            <a:pPr marL="0" lvl="1" indent="0">
              <a:spcBef>
                <a:spcPts val="600"/>
              </a:spcBef>
              <a:buNone/>
            </a:pPr>
            <a:r>
              <a:rPr lang="en-US" sz="1800" dirty="0" smtClean="0"/>
              <a:t>Law and regulations in place to prevent:</a:t>
            </a:r>
          </a:p>
          <a:p>
            <a:pPr>
              <a:spcBef>
                <a:spcPts val="600"/>
              </a:spcBef>
            </a:pPr>
            <a:r>
              <a:rPr lang="en-US" sz="1600" dirty="0" smtClean="0"/>
              <a:t>Coercion</a:t>
            </a:r>
          </a:p>
          <a:p>
            <a:pPr lvl="1">
              <a:spcBef>
                <a:spcPts val="600"/>
              </a:spcBef>
            </a:pPr>
            <a:r>
              <a:rPr lang="en-US" sz="1400" dirty="0" smtClean="0"/>
              <a:t>Incentives to participate</a:t>
            </a:r>
          </a:p>
          <a:p>
            <a:pPr>
              <a:spcBef>
                <a:spcPts val="600"/>
              </a:spcBef>
            </a:pPr>
            <a:r>
              <a:rPr lang="en-US" sz="1600" dirty="0" smtClean="0"/>
              <a:t>Undue </a:t>
            </a:r>
            <a:r>
              <a:rPr lang="en-US" sz="1600" dirty="0"/>
              <a:t>Influences</a:t>
            </a:r>
          </a:p>
          <a:p>
            <a:pPr lvl="1">
              <a:spcBef>
                <a:spcPts val="600"/>
              </a:spcBef>
            </a:pPr>
            <a:r>
              <a:rPr lang="en-US" sz="1400" dirty="0"/>
              <a:t>Payment</a:t>
            </a:r>
          </a:p>
          <a:p>
            <a:pPr>
              <a:spcBef>
                <a:spcPts val="600"/>
              </a:spcBef>
            </a:pPr>
            <a:r>
              <a:rPr lang="en-US" sz="1600" dirty="0"/>
              <a:t>Pressures</a:t>
            </a:r>
          </a:p>
          <a:p>
            <a:pPr lvl="1">
              <a:spcBef>
                <a:spcPts val="600"/>
              </a:spcBef>
            </a:pPr>
            <a:r>
              <a:rPr lang="en-US" sz="1400" dirty="0"/>
              <a:t>Manipulation and Persuasion</a:t>
            </a:r>
          </a:p>
          <a:p>
            <a:pPr>
              <a:spcBef>
                <a:spcPts val="600"/>
              </a:spcBef>
            </a:pPr>
            <a:r>
              <a:rPr lang="en-US" sz="1600" dirty="0"/>
              <a:t>Exploitation</a:t>
            </a:r>
          </a:p>
          <a:p>
            <a:pPr>
              <a:spcBef>
                <a:spcPts val="600"/>
              </a:spcBef>
            </a:pPr>
            <a:r>
              <a:rPr lang="en-US" sz="1600" dirty="0"/>
              <a:t>Conflict of interest</a:t>
            </a:r>
          </a:p>
          <a:p>
            <a:pPr lvl="1">
              <a:spcBef>
                <a:spcPts val="600"/>
              </a:spcBef>
            </a:pPr>
            <a:r>
              <a:rPr lang="en-US" sz="1400" dirty="0"/>
              <a:t>Increases the likelihood of the other ethical concerns</a:t>
            </a:r>
          </a:p>
          <a:p>
            <a:pPr>
              <a:spcBef>
                <a:spcPts val="600"/>
              </a:spcBef>
            </a:pPr>
            <a:endParaRPr lang="en-US" sz="1600" dirty="0" smtClean="0"/>
          </a:p>
        </p:txBody>
      </p:sp>
      <p:sp>
        <p:nvSpPr>
          <p:cNvPr id="5" name="Content Placeholder 4"/>
          <p:cNvSpPr>
            <a:spLocks noGrp="1"/>
          </p:cNvSpPr>
          <p:nvPr>
            <p:ph sz="half" idx="2"/>
          </p:nvPr>
        </p:nvSpPr>
        <p:spPr/>
        <p:txBody>
          <a:bodyPr/>
          <a:lstStyle/>
          <a:p>
            <a:r>
              <a:rPr lang="en-US" sz="1800" dirty="0"/>
              <a:t>Physician </a:t>
            </a:r>
            <a:r>
              <a:rPr lang="en-US" sz="1800" dirty="0" smtClean="0"/>
              <a:t>surveys as part of mandated PV </a:t>
            </a:r>
            <a:r>
              <a:rPr lang="en-US" sz="1800" dirty="0"/>
              <a:t>to measure prescribers’ understanding of risks associated with drug</a:t>
            </a:r>
          </a:p>
          <a:p>
            <a:pPr lvl="1"/>
            <a:r>
              <a:rPr lang="en-US" sz="1600" dirty="0" smtClean="0"/>
              <a:t>Ethical concern: How </a:t>
            </a:r>
            <a:r>
              <a:rPr lang="en-US" sz="1600" dirty="0"/>
              <a:t>to protect confidentiality with “test results” provided to regulatory agency</a:t>
            </a:r>
          </a:p>
          <a:p>
            <a:r>
              <a:rPr lang="en-US" sz="1800" dirty="0">
                <a:solidFill>
                  <a:schemeClr val="bg1"/>
                </a:solidFill>
              </a:rPr>
              <a:t>ICC/ESOMAR Code on Market and Social Research: </a:t>
            </a:r>
            <a:r>
              <a:rPr lang="en-US" sz="1800" dirty="0">
                <a:solidFill>
                  <a:schemeClr val="bg1"/>
                </a:solidFill>
                <a:hlinkClick r:id="rId3"/>
              </a:rPr>
              <a:t>http://www.esomar.org/knowledge-and-standards/codes-and-guidelines.php</a:t>
            </a:r>
            <a:r>
              <a:rPr lang="en-US" sz="1800" dirty="0">
                <a:solidFill>
                  <a:schemeClr val="bg1"/>
                </a:solidFill>
              </a:rPr>
              <a:t> </a:t>
            </a:r>
          </a:p>
          <a:p>
            <a:endParaRPr lang="en-US" sz="1800" dirty="0"/>
          </a:p>
        </p:txBody>
      </p:sp>
      <p:sp>
        <p:nvSpPr>
          <p:cNvPr id="4" name="TextBox 3"/>
          <p:cNvSpPr txBox="1"/>
          <p:nvPr/>
        </p:nvSpPr>
        <p:spPr>
          <a:xfrm>
            <a:off x="6172200" y="152400"/>
            <a:ext cx="2743200" cy="369332"/>
          </a:xfrm>
          <a:prstGeom prst="rect">
            <a:avLst/>
          </a:prstGeom>
          <a:solidFill>
            <a:srgbClr val="FFC000"/>
          </a:solidFill>
        </p:spPr>
        <p:txBody>
          <a:bodyPr wrap="square" rtlCol="0">
            <a:spAutoFit/>
          </a:bodyPr>
          <a:lstStyle/>
          <a:p>
            <a:r>
              <a:rPr lang="en-US" dirty="0" smtClean="0">
                <a:solidFill>
                  <a:srgbClr val="000000"/>
                </a:solidFill>
              </a:rPr>
              <a:t>AB: BACK-UP</a:t>
            </a:r>
            <a:endParaRPr lang="en-US" dirty="0">
              <a:solidFill>
                <a:srgbClr val="000000"/>
              </a:solidFill>
            </a:endParaRPr>
          </a:p>
        </p:txBody>
      </p:sp>
    </p:spTree>
    <p:extLst>
      <p:ext uri="{BB962C8B-B14F-4D97-AF65-F5344CB8AC3E}">
        <p14:creationId xmlns:p14="http://schemas.microsoft.com/office/powerpoint/2010/main" val="319272987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pPr eaLnBrk="1" hangingPunct="1">
              <a:defRPr/>
            </a:pPr>
            <a:r>
              <a:rPr lang="en-US" sz="3600" dirty="0" smtClean="0"/>
              <a:t>Author Shifting</a:t>
            </a:r>
          </a:p>
        </p:txBody>
      </p:sp>
      <p:sp>
        <p:nvSpPr>
          <p:cNvPr id="381955" name="Rectangle 3"/>
          <p:cNvSpPr>
            <a:spLocks noGrp="1" noChangeArrowheads="1"/>
          </p:cNvSpPr>
          <p:nvPr>
            <p:ph idx="1"/>
          </p:nvPr>
        </p:nvSpPr>
        <p:spPr/>
        <p:txBody>
          <a:bodyPr/>
          <a:lstStyle/>
          <a:p>
            <a:pPr eaLnBrk="1" hangingPunct="1">
              <a:lnSpc>
                <a:spcPts val="3200"/>
              </a:lnSpc>
              <a:buSzPct val="125000"/>
              <a:buFont typeface="Arial" charset="0"/>
              <a:buChar char="•"/>
              <a:defRPr/>
            </a:pPr>
            <a:r>
              <a:rPr lang="en-US" b="0" dirty="0" smtClean="0"/>
              <a:t>Shifting is more problematic than ghostwriting </a:t>
            </a:r>
          </a:p>
          <a:p>
            <a:pPr eaLnBrk="1" hangingPunct="1">
              <a:lnSpc>
                <a:spcPts val="3200"/>
              </a:lnSpc>
              <a:buSzPct val="125000"/>
              <a:buFont typeface="Arial" charset="0"/>
              <a:buChar char="•"/>
              <a:defRPr/>
            </a:pPr>
            <a:r>
              <a:rPr lang="en-US" b="0" dirty="0" smtClean="0"/>
              <a:t>Solutions:</a:t>
            </a:r>
          </a:p>
          <a:p>
            <a:pPr lvl="1" eaLnBrk="1" hangingPunct="1">
              <a:lnSpc>
                <a:spcPts val="3200"/>
              </a:lnSpc>
              <a:buSzPct val="70000"/>
              <a:buFont typeface="Wingdings" panose="05000000000000000000" pitchFamily="2" charset="2"/>
              <a:buChar char="§"/>
              <a:defRPr/>
            </a:pPr>
            <a:r>
              <a:rPr lang="en-US" sz="2000" b="0" dirty="0" smtClean="0"/>
              <a:t>Develop an explicit publication process that includes following ICMJE uniform guidelines</a:t>
            </a:r>
          </a:p>
          <a:p>
            <a:pPr lvl="1" eaLnBrk="1" hangingPunct="1">
              <a:lnSpc>
                <a:spcPts val="3200"/>
              </a:lnSpc>
              <a:buSzPct val="70000"/>
              <a:buFont typeface="Wingdings" panose="05000000000000000000" pitchFamily="2" charset="2"/>
              <a:buChar char="§"/>
              <a:defRPr/>
            </a:pPr>
            <a:r>
              <a:rPr lang="en-US" sz="2000" b="0" dirty="0" smtClean="0"/>
              <a:t>Gain agreement on order of authorship early in project</a:t>
            </a:r>
          </a:p>
          <a:p>
            <a:pPr lvl="1" eaLnBrk="1" hangingPunct="1">
              <a:lnSpc>
                <a:spcPts val="3200"/>
              </a:lnSpc>
              <a:buSzPct val="70000"/>
              <a:buFont typeface="Wingdings" panose="05000000000000000000" pitchFamily="2" charset="2"/>
              <a:buChar char="§"/>
              <a:defRPr/>
            </a:pPr>
            <a:r>
              <a:rPr lang="en-US" sz="2000" b="0" dirty="0" smtClean="0"/>
              <a:t>Work only with trusted academic colleagues who have a publication clause in their contracts</a:t>
            </a:r>
          </a:p>
        </p:txBody>
      </p:sp>
    </p:spTree>
    <p:extLst>
      <p:ext uri="{BB962C8B-B14F-4D97-AF65-F5344CB8AC3E}">
        <p14:creationId xmlns:p14="http://schemas.microsoft.com/office/powerpoint/2010/main" val="558709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1955">
                                            <p:txEl>
                                              <p:pRg st="0" end="0"/>
                                            </p:txEl>
                                          </p:spTgt>
                                        </p:tgtEl>
                                        <p:attrNameLst>
                                          <p:attrName>style.visibility</p:attrName>
                                        </p:attrNameLst>
                                      </p:cBhvr>
                                      <p:to>
                                        <p:strVal val="visible"/>
                                      </p:to>
                                    </p:set>
                                    <p:anim calcmode="lin" valueType="num">
                                      <p:cBhvr additive="base">
                                        <p:cTn id="7" dur="500" fill="hold"/>
                                        <p:tgtEl>
                                          <p:spTgt spid="3819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19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1955">
                                            <p:txEl>
                                              <p:pRg st="1" end="1"/>
                                            </p:txEl>
                                          </p:spTgt>
                                        </p:tgtEl>
                                        <p:attrNameLst>
                                          <p:attrName>style.visibility</p:attrName>
                                        </p:attrNameLst>
                                      </p:cBhvr>
                                      <p:to>
                                        <p:strVal val="visible"/>
                                      </p:to>
                                    </p:set>
                                    <p:anim calcmode="lin" valueType="num">
                                      <p:cBhvr additive="base">
                                        <p:cTn id="13" dur="500" fill="hold"/>
                                        <p:tgtEl>
                                          <p:spTgt spid="3819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195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81955">
                                            <p:txEl>
                                              <p:pRg st="2" end="2"/>
                                            </p:txEl>
                                          </p:spTgt>
                                        </p:tgtEl>
                                        <p:attrNameLst>
                                          <p:attrName>style.visibility</p:attrName>
                                        </p:attrNameLst>
                                      </p:cBhvr>
                                      <p:to>
                                        <p:strVal val="visible"/>
                                      </p:to>
                                    </p:set>
                                    <p:anim calcmode="lin" valueType="num">
                                      <p:cBhvr additive="base">
                                        <p:cTn id="17" dur="500" fill="hold"/>
                                        <p:tgtEl>
                                          <p:spTgt spid="38195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8195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81955">
                                            <p:txEl>
                                              <p:pRg st="3" end="3"/>
                                            </p:txEl>
                                          </p:spTgt>
                                        </p:tgtEl>
                                        <p:attrNameLst>
                                          <p:attrName>style.visibility</p:attrName>
                                        </p:attrNameLst>
                                      </p:cBhvr>
                                      <p:to>
                                        <p:strVal val="visible"/>
                                      </p:to>
                                    </p:set>
                                    <p:anim calcmode="lin" valueType="num">
                                      <p:cBhvr additive="base">
                                        <p:cTn id="21" dur="500" fill="hold"/>
                                        <p:tgtEl>
                                          <p:spTgt spid="38195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8195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81955">
                                            <p:txEl>
                                              <p:pRg st="4" end="4"/>
                                            </p:txEl>
                                          </p:spTgt>
                                        </p:tgtEl>
                                        <p:attrNameLst>
                                          <p:attrName>style.visibility</p:attrName>
                                        </p:attrNameLst>
                                      </p:cBhvr>
                                      <p:to>
                                        <p:strVal val="visible"/>
                                      </p:to>
                                    </p:set>
                                    <p:anim calcmode="lin" valueType="num">
                                      <p:cBhvr additive="base">
                                        <p:cTn id="25" dur="500" fill="hold"/>
                                        <p:tgtEl>
                                          <p:spTgt spid="38195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19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en-US" sz="3200" dirty="0"/>
              <a:t>International Committee of Medical Journal Editors (</a:t>
            </a:r>
            <a:r>
              <a:rPr lang="en-US" sz="3200" dirty="0" smtClean="0"/>
              <a:t>ICMJE) Guidelines</a:t>
            </a:r>
          </a:p>
        </p:txBody>
      </p:sp>
      <p:sp>
        <p:nvSpPr>
          <p:cNvPr id="378883" name="Rectangle 3"/>
          <p:cNvSpPr>
            <a:spLocks noGrp="1" noChangeArrowheads="1"/>
          </p:cNvSpPr>
          <p:nvPr>
            <p:ph idx="1"/>
          </p:nvPr>
        </p:nvSpPr>
        <p:spPr>
          <a:xfrm>
            <a:off x="685800" y="1295400"/>
            <a:ext cx="7772400" cy="4876800"/>
          </a:xfrm>
        </p:spPr>
        <p:txBody>
          <a:bodyPr>
            <a:normAutofit/>
          </a:bodyPr>
          <a:lstStyle/>
          <a:p>
            <a:pPr eaLnBrk="1" hangingPunct="1">
              <a:lnSpc>
                <a:spcPts val="3200"/>
              </a:lnSpc>
              <a:buSzPct val="80000"/>
              <a:buFont typeface="Arial" charset="0"/>
              <a:buChar char="•"/>
              <a:defRPr/>
            </a:pPr>
            <a:r>
              <a:rPr lang="en-US" sz="2000" dirty="0">
                <a:solidFill>
                  <a:schemeClr val="bg1"/>
                </a:solidFill>
              </a:rPr>
              <a:t>Authorship credit should be based </a:t>
            </a:r>
            <a:r>
              <a:rPr lang="en-US" sz="2000" dirty="0" smtClean="0">
                <a:solidFill>
                  <a:schemeClr val="bg1"/>
                </a:solidFill>
              </a:rPr>
              <a:t>on 4 criteria: </a:t>
            </a:r>
            <a:endParaRPr lang="en-US" sz="2000" dirty="0">
              <a:solidFill>
                <a:schemeClr val="bg1"/>
              </a:solidFill>
            </a:endParaRPr>
          </a:p>
          <a:p>
            <a:pPr marL="742950" lvl="1" indent="-342900" eaLnBrk="1" hangingPunct="1">
              <a:buSzPct val="80000"/>
              <a:buFont typeface="+mj-lt"/>
              <a:buAutoNum type="arabicPeriod"/>
              <a:defRPr/>
            </a:pPr>
            <a:r>
              <a:rPr lang="en-US" sz="1800" dirty="0" smtClean="0">
                <a:solidFill>
                  <a:schemeClr val="accent2"/>
                </a:solidFill>
              </a:rPr>
              <a:t>Substantial </a:t>
            </a:r>
            <a:r>
              <a:rPr lang="en-US" sz="1800" dirty="0">
                <a:solidFill>
                  <a:schemeClr val="accent2"/>
                </a:solidFill>
              </a:rPr>
              <a:t>contributions </a:t>
            </a:r>
            <a:r>
              <a:rPr lang="en-US" sz="1800" dirty="0">
                <a:solidFill>
                  <a:schemeClr val="bg1"/>
                </a:solidFill>
              </a:rPr>
              <a:t>to the conception or design of the work; or the acquisition, analysis, or interpretation of data for the work; AND </a:t>
            </a:r>
          </a:p>
          <a:p>
            <a:pPr marL="742950" lvl="1" indent="-342900" eaLnBrk="1" hangingPunct="1">
              <a:buSzPct val="80000"/>
              <a:buFont typeface="+mj-lt"/>
              <a:buAutoNum type="arabicPeriod"/>
              <a:defRPr/>
            </a:pPr>
            <a:r>
              <a:rPr lang="en-US" sz="1800" dirty="0" smtClean="0">
                <a:solidFill>
                  <a:schemeClr val="accent2"/>
                </a:solidFill>
              </a:rPr>
              <a:t>Drafting</a:t>
            </a:r>
            <a:r>
              <a:rPr lang="en-US" sz="1800" dirty="0" smtClean="0">
                <a:solidFill>
                  <a:schemeClr val="bg1"/>
                </a:solidFill>
              </a:rPr>
              <a:t> </a:t>
            </a:r>
            <a:r>
              <a:rPr lang="en-US" sz="1800" dirty="0">
                <a:solidFill>
                  <a:schemeClr val="bg1"/>
                </a:solidFill>
              </a:rPr>
              <a:t>the work or </a:t>
            </a:r>
            <a:r>
              <a:rPr lang="en-US" sz="1800" dirty="0">
                <a:solidFill>
                  <a:schemeClr val="accent2"/>
                </a:solidFill>
              </a:rPr>
              <a:t>revising it critically </a:t>
            </a:r>
            <a:r>
              <a:rPr lang="en-US" sz="1800" dirty="0">
                <a:solidFill>
                  <a:schemeClr val="bg1"/>
                </a:solidFill>
              </a:rPr>
              <a:t>for important intellectual content; AND </a:t>
            </a:r>
          </a:p>
          <a:p>
            <a:pPr marL="742950" lvl="1" indent="-342900" eaLnBrk="1" hangingPunct="1">
              <a:buSzPct val="80000"/>
              <a:buFont typeface="+mj-lt"/>
              <a:buAutoNum type="arabicPeriod"/>
              <a:defRPr/>
            </a:pPr>
            <a:r>
              <a:rPr lang="en-US" sz="1800" dirty="0" smtClean="0">
                <a:solidFill>
                  <a:schemeClr val="accent2"/>
                </a:solidFill>
              </a:rPr>
              <a:t>Final </a:t>
            </a:r>
            <a:r>
              <a:rPr lang="en-US" sz="1800" dirty="0">
                <a:solidFill>
                  <a:schemeClr val="accent2"/>
                </a:solidFill>
              </a:rPr>
              <a:t>approval </a:t>
            </a:r>
            <a:r>
              <a:rPr lang="en-US" sz="1800" dirty="0">
                <a:solidFill>
                  <a:schemeClr val="bg1"/>
                </a:solidFill>
              </a:rPr>
              <a:t>of the version to be published; AND </a:t>
            </a:r>
          </a:p>
          <a:p>
            <a:pPr marL="742950" lvl="1" indent="-342900" eaLnBrk="1" hangingPunct="1">
              <a:buSzPct val="80000"/>
              <a:buFont typeface="+mj-lt"/>
              <a:buAutoNum type="arabicPeriod"/>
              <a:defRPr/>
            </a:pPr>
            <a:r>
              <a:rPr lang="en-US" sz="1800" dirty="0" smtClean="0">
                <a:solidFill>
                  <a:schemeClr val="bg1"/>
                </a:solidFill>
              </a:rPr>
              <a:t>Agreement </a:t>
            </a:r>
            <a:r>
              <a:rPr lang="en-US" sz="1800" dirty="0">
                <a:solidFill>
                  <a:schemeClr val="bg1"/>
                </a:solidFill>
              </a:rPr>
              <a:t>to be accountable for all aspects of the work in ensuring that questions related to the accuracy or integrity of any part of the work are appropriately investigated and resolved. </a:t>
            </a:r>
          </a:p>
          <a:p>
            <a:pPr>
              <a:lnSpc>
                <a:spcPts val="3200"/>
              </a:lnSpc>
              <a:buFont typeface="Arial" charset="0"/>
              <a:buChar char="•"/>
              <a:defRPr/>
            </a:pPr>
            <a:r>
              <a:rPr lang="en-US" sz="2000" dirty="0" smtClean="0">
                <a:solidFill>
                  <a:schemeClr val="bg1"/>
                </a:solidFill>
              </a:rPr>
              <a:t>Acquisition </a:t>
            </a:r>
            <a:r>
              <a:rPr lang="en-US" sz="2000" dirty="0">
                <a:solidFill>
                  <a:schemeClr val="bg1"/>
                </a:solidFill>
              </a:rPr>
              <a:t>of funding, collection of data, or </a:t>
            </a:r>
            <a:r>
              <a:rPr lang="en-US" sz="2000" dirty="0" smtClean="0">
                <a:solidFill>
                  <a:schemeClr val="bg1"/>
                </a:solidFill>
              </a:rPr>
              <a:t>general supervision </a:t>
            </a:r>
            <a:r>
              <a:rPr lang="en-US" sz="2000" dirty="0">
                <a:solidFill>
                  <a:schemeClr val="bg1"/>
                </a:solidFill>
              </a:rPr>
              <a:t>of the research group alone does not constitute </a:t>
            </a:r>
            <a:r>
              <a:rPr lang="en-US" sz="2000" dirty="0" smtClean="0">
                <a:solidFill>
                  <a:schemeClr val="bg1"/>
                </a:solidFill>
              </a:rPr>
              <a:t>authorship</a:t>
            </a:r>
          </a:p>
        </p:txBody>
      </p:sp>
      <p:sp>
        <p:nvSpPr>
          <p:cNvPr id="2" name="Rectangle 1"/>
          <p:cNvSpPr/>
          <p:nvPr/>
        </p:nvSpPr>
        <p:spPr>
          <a:xfrm>
            <a:off x="533400" y="6248400"/>
            <a:ext cx="7848600" cy="502702"/>
          </a:xfrm>
          <a:prstGeom prst="rect">
            <a:avLst/>
          </a:prstGeom>
        </p:spPr>
        <p:txBody>
          <a:bodyPr wrap="square">
            <a:spAutoFit/>
          </a:bodyPr>
          <a:lstStyle/>
          <a:p>
            <a:pPr>
              <a:lnSpc>
                <a:spcPts val="3200"/>
              </a:lnSpc>
              <a:defRPr/>
            </a:pPr>
            <a:r>
              <a:rPr lang="en-US" sz="1200" dirty="0"/>
              <a:t>Ref: </a:t>
            </a:r>
            <a:r>
              <a:rPr lang="en-US" sz="1200" dirty="0">
                <a:hlinkClick r:id="rId3"/>
              </a:rPr>
              <a:t>Defining the Role of Authors and Contributors – </a:t>
            </a:r>
            <a:r>
              <a:rPr lang="en-US" sz="1200" dirty="0" smtClean="0">
                <a:hlinkClick r:id="rId3"/>
              </a:rPr>
              <a:t>ICMJE</a:t>
            </a:r>
            <a:endParaRPr lang="en-US" sz="1600" dirty="0"/>
          </a:p>
        </p:txBody>
      </p:sp>
    </p:spTree>
    <p:extLst>
      <p:ext uri="{BB962C8B-B14F-4D97-AF65-F5344CB8AC3E}">
        <p14:creationId xmlns:p14="http://schemas.microsoft.com/office/powerpoint/2010/main" val="458673325"/>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00vcEJlQVkCemy3ZGq4wf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NO6M98pVGECBkzHnGiduG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JnHolXHepkq6W1tns9LFx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FUfEX76UE2A9G8CiVgvd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Zfs8oiqzck2syL.IBTo_P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hTSw3bKoU6GAXLL2KRvU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KK6FRPn.UOxKHzLY1jbV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yHIAYeIFE.5ycE3jtzit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JCT3AMZ4UChG10cK5sIJ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6bZUXGV0mgLWaLQwlFp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jDgvsrwiDUmfkYuVc4g6O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8myvE3S_XUiPRy6MNm5LT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mkLO1sGO0yPD3lE8IjiA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N8ZLrqCwoE2SyN26yzPnPA"/>
</p:tagLst>
</file>

<file path=ppt/theme/theme1.xml><?xml version="1.0" encoding="utf-8"?>
<a:theme xmlns:a="http://schemas.openxmlformats.org/drawingml/2006/main" name="18660-J_ons_v7_TH">
  <a:themeElements>
    <a:clrScheme name="">
      <a:dk1>
        <a:srgbClr val="FFFFFF"/>
      </a:dk1>
      <a:lt1>
        <a:srgbClr val="FFFFFF"/>
      </a:lt1>
      <a:dk2>
        <a:srgbClr val="FFFFFF"/>
      </a:dk2>
      <a:lt2>
        <a:srgbClr val="C0C0C0"/>
      </a:lt2>
      <a:accent1>
        <a:srgbClr val="A5232A"/>
      </a:accent1>
      <a:accent2>
        <a:srgbClr val="FFEE00"/>
      </a:accent2>
      <a:accent3>
        <a:srgbClr val="FFFFFF"/>
      </a:accent3>
      <a:accent4>
        <a:srgbClr val="DADADA"/>
      </a:accent4>
      <a:accent5>
        <a:srgbClr val="CFACAC"/>
      </a:accent5>
      <a:accent6>
        <a:srgbClr val="E7D800"/>
      </a:accent6>
      <a:hlink>
        <a:srgbClr val="ABC0E9"/>
      </a:hlink>
      <a:folHlink>
        <a:srgbClr val="40A999"/>
      </a:folHlink>
    </a:clrScheme>
    <a:fontScheme name="18660-J_ons_v7_TH">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lnDef>
  </a:objectDefaults>
  <a:extraClrSchemeLst>
    <a:extraClrScheme>
      <a:clrScheme name="18660-J_ons_v7_T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8660-J_ons_v7_T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8660-J_ons_v7_T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8660-J_ons_v7_T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8660-J_ons_v7_T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8660-J_ons_v7_T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8660-J_ons_v7_T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18660-J_ons_v7_TH">
  <a:themeElements>
    <a:clrScheme name="">
      <a:dk1>
        <a:srgbClr val="FFFFFF"/>
      </a:dk1>
      <a:lt1>
        <a:srgbClr val="FFFFFF"/>
      </a:lt1>
      <a:dk2>
        <a:srgbClr val="FFFFFF"/>
      </a:dk2>
      <a:lt2>
        <a:srgbClr val="C0C0C0"/>
      </a:lt2>
      <a:accent1>
        <a:srgbClr val="A5232A"/>
      </a:accent1>
      <a:accent2>
        <a:srgbClr val="FFEE00"/>
      </a:accent2>
      <a:accent3>
        <a:srgbClr val="FFFFFF"/>
      </a:accent3>
      <a:accent4>
        <a:srgbClr val="DADADA"/>
      </a:accent4>
      <a:accent5>
        <a:srgbClr val="CFACAC"/>
      </a:accent5>
      <a:accent6>
        <a:srgbClr val="E7D800"/>
      </a:accent6>
      <a:hlink>
        <a:srgbClr val="ABC0E9"/>
      </a:hlink>
      <a:folHlink>
        <a:srgbClr val="40A999"/>
      </a:folHlink>
    </a:clrScheme>
    <a:fontScheme name="18660-J_ons_v7_TH">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lnDef>
  </a:objectDefaults>
  <a:extraClrSchemeLst>
    <a:extraClrScheme>
      <a:clrScheme name="18660-J_ons_v7_T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8660-J_ons_v7_T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8660-J_ons_v7_T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8660-J_ons_v7_T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8660-J_ons_v7_T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8660-J_ons_v7_T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8660-J_ons_v7_T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15787</TotalTime>
  <Words>6156</Words>
  <Application>Microsoft Office PowerPoint</Application>
  <PresentationFormat>On-screen Show (4:3)</PresentationFormat>
  <Paragraphs>735</Paragraphs>
  <Slides>76</Slides>
  <Notes>74</Notes>
  <HiddenSlides>0</HiddenSlides>
  <MMClips>0</MMClips>
  <ScaleCrop>false</ScaleCrop>
  <HeadingPairs>
    <vt:vector size="6" baseType="variant">
      <vt:variant>
        <vt:lpstr>Theme</vt:lpstr>
      </vt:variant>
      <vt:variant>
        <vt:i4>2</vt:i4>
      </vt:variant>
      <vt:variant>
        <vt:lpstr>Embedded OLE Servers</vt:lpstr>
      </vt:variant>
      <vt:variant>
        <vt:i4>4</vt:i4>
      </vt:variant>
      <vt:variant>
        <vt:lpstr>Slide Titles</vt:lpstr>
      </vt:variant>
      <vt:variant>
        <vt:i4>76</vt:i4>
      </vt:variant>
    </vt:vector>
  </HeadingPairs>
  <TitlesOfParts>
    <vt:vector size="82" baseType="lpstr">
      <vt:lpstr>18660-J_ons_v7_TH</vt:lpstr>
      <vt:lpstr>1_18660-J_ons_v7_TH</vt:lpstr>
      <vt:lpstr>think-cell Slide</vt:lpstr>
      <vt:lpstr>Chart</vt:lpstr>
      <vt:lpstr>Picture</vt:lpstr>
      <vt:lpstr>Slide</vt:lpstr>
      <vt:lpstr>Ethics and Conflict of Interest in the Pharmaceutical Industry</vt:lpstr>
      <vt:lpstr>Opening Questions</vt:lpstr>
      <vt:lpstr>What’s wrong with these definitions?</vt:lpstr>
      <vt:lpstr>What is ethics?</vt:lpstr>
      <vt:lpstr>Ethics and Conflict of Interest in the Pharmaceutical Industry</vt:lpstr>
      <vt:lpstr>Equipoise</vt:lpstr>
      <vt:lpstr>Ghostwriting</vt:lpstr>
      <vt:lpstr>Author Shifting</vt:lpstr>
      <vt:lpstr>International Committee of Medical Journal Editors (ICMJE) Guidelines</vt:lpstr>
      <vt:lpstr>Case Study: Authorship Credit</vt:lpstr>
      <vt:lpstr>Case Study: Authorship Credit Discussion Questions</vt:lpstr>
      <vt:lpstr>Conflict of Interest</vt:lpstr>
      <vt:lpstr>Show Me the Money!</vt:lpstr>
      <vt:lpstr>Thomas Kuhn: The Challenge of Scientific Objectivity</vt:lpstr>
      <vt:lpstr>Different types of interests may present conflict</vt:lpstr>
      <vt:lpstr>The Three Fallacies </vt:lpstr>
      <vt:lpstr>Why focus on financial conflicts of interest?</vt:lpstr>
      <vt:lpstr>Preference: An expression of conflict of interest</vt:lpstr>
      <vt:lpstr>Does the focus on financial conflicts hinder scientific evaluation?</vt:lpstr>
      <vt:lpstr>Are we developing a caste system in clinical epidemiology research?</vt:lpstr>
      <vt:lpstr>Response</vt:lpstr>
      <vt:lpstr>ASCO Reconsiders its Policy</vt:lpstr>
      <vt:lpstr>“Conflict of interest. The New McCarthyism in Science”</vt:lpstr>
      <vt:lpstr>When You Are Looking for Jobs… Ask the Right Questions</vt:lpstr>
      <vt:lpstr>Sometimes Priorities Change</vt:lpstr>
      <vt:lpstr>Beware of your own biases, and lead by example</vt:lpstr>
      <vt:lpstr>Beware of Scientific vs Sponsor Interests</vt:lpstr>
      <vt:lpstr>Top Ten Misbehaviors by Scientists</vt:lpstr>
      <vt:lpstr>Potential Causes of Scientist Misconduct</vt:lpstr>
      <vt:lpstr>PowerPoint Presentation</vt:lpstr>
      <vt:lpstr>Wakefield: Vaccination &amp; Autism</vt:lpstr>
      <vt:lpstr>Wakefield: Media &amp; Public Health Fall Out</vt:lpstr>
      <vt:lpstr>Wakefield: Ethical Issues</vt:lpstr>
      <vt:lpstr>Case Study: Wakefield Discussion Questions [1]</vt:lpstr>
      <vt:lpstr>Case Study: Wakefield Discussion Questions [2]</vt:lpstr>
      <vt:lpstr>Retraction: Riken Center for Developmental Biology in Kobe, Japan</vt:lpstr>
      <vt:lpstr>Discussion</vt:lpstr>
      <vt:lpstr>Perspectives in Bioethics</vt:lpstr>
      <vt:lpstr>Perspectives in Bioethics</vt:lpstr>
      <vt:lpstr>What is Bioethics?</vt:lpstr>
      <vt:lpstr>Laws to Protect Human Subjects: The Nuremberg Code</vt:lpstr>
      <vt:lpstr>The Declaration of Helsinki (1964)</vt:lpstr>
      <vt:lpstr>Lacks: Mother of Modern Medicine</vt:lpstr>
      <vt:lpstr>Lacks: Bioethics in Popular Science</vt:lpstr>
      <vt:lpstr>Case Study: HeLa Discussion Questions</vt:lpstr>
      <vt:lpstr>Some ethical debates related to patent laws and genetic testing have been reignited</vt:lpstr>
      <vt:lpstr>Cost of Genetic Sequencing Has Dramatically Declined and is Expected to Continue to Decline</vt:lpstr>
      <vt:lpstr>FDA versus 23andMe</vt:lpstr>
      <vt:lpstr>Patient Autonomy and the Right Not to Know</vt:lpstr>
      <vt:lpstr>PowerPoint Presentation</vt:lpstr>
      <vt:lpstr>Women with a BRCA1 Mutation may opt for surgery, chemoprevention, or surveillance</vt:lpstr>
      <vt:lpstr>PowerPoint Presentation</vt:lpstr>
      <vt:lpstr>Ethical Debate: Decision to disband program</vt:lpstr>
      <vt:lpstr>Perspectives in Big Data</vt:lpstr>
      <vt:lpstr>Digital technologies to bring forward patient voice</vt:lpstr>
      <vt:lpstr>Where Social Media holds promise…</vt:lpstr>
      <vt:lpstr>Big Data Poses New Challenges</vt:lpstr>
      <vt:lpstr>Facebook T3 Study: “But the Data is Already Public”</vt:lpstr>
      <vt:lpstr>Facebook T3 Study: Ethical Considerations [1]</vt:lpstr>
      <vt:lpstr>Facebook T3 Study: Ethical Considerations [2]</vt:lpstr>
      <vt:lpstr>Case Study: Facebook T3 Study Discussion Questions</vt:lpstr>
      <vt:lpstr>Health Insurance Portability and Accountability Act (HIPAA) of 1996</vt:lpstr>
      <vt:lpstr>HIPAA and Privacy Challenge: Much of the EMR Data Remains Untapped</vt:lpstr>
      <vt:lpstr>Is our Personal Health Information Protected?</vt:lpstr>
      <vt:lpstr>We can merge data systems</vt:lpstr>
      <vt:lpstr>In Scandinavia, patient SSN can be used to link across National Databases</vt:lpstr>
      <vt:lpstr>Ethical debate will follow Big Data and the integration of new sources of health data</vt:lpstr>
      <vt:lpstr>Ethics in Cognitive Computing</vt:lpstr>
      <vt:lpstr>Case Study: Cognitive Computing Discussion Questions</vt:lpstr>
      <vt:lpstr>Conclusions</vt:lpstr>
      <vt:lpstr> Discussion</vt:lpstr>
      <vt:lpstr>Thank you</vt:lpstr>
      <vt:lpstr>BACK-UP</vt:lpstr>
      <vt:lpstr>Good Clinical Practice, an international standard</vt:lpstr>
      <vt:lpstr>ISPE-Professional Certification Commission Code of Ethics </vt:lpstr>
      <vt:lpstr>Physician As Research Participants</vt:lpstr>
    </vt:vector>
  </TitlesOfParts>
  <Company>Amgen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Perspectives in Ethics</dc:title>
  <dc:creator>liede</dc:creator>
  <cp:lastModifiedBy>Kelsh, Mike</cp:lastModifiedBy>
  <cp:revision>268</cp:revision>
  <dcterms:created xsi:type="dcterms:W3CDTF">2013-11-26T23:17:56Z</dcterms:created>
  <dcterms:modified xsi:type="dcterms:W3CDTF">2017-03-09T20:24:22Z</dcterms:modified>
</cp:coreProperties>
</file>