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6" r:id="rId5"/>
    <p:sldId id="260" r:id="rId6"/>
    <p:sldId id="264" r:id="rId7"/>
    <p:sldId id="267" r:id="rId8"/>
    <p:sldId id="265" r:id="rId9"/>
    <p:sldId id="26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76696"/>
  </p:normalViewPr>
  <p:slideViewPr>
    <p:cSldViewPr snapToGrid="0" snapToObjects="1">
      <p:cViewPr varScale="1">
        <p:scale>
          <a:sx n="72" d="100"/>
          <a:sy n="72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7F72D-B5CD-9F46-849C-FCDAB6687B09}" type="datetimeFigureOut">
              <a:rPr lang="en-US" smtClean="0"/>
              <a:t>9/5/16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6B21B-811F-8048-B503-D26ABFD19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Breslow (absolute</a:t>
            </a:r>
            <a:r>
              <a:rPr lang="en-US" baseline="0" dirty="0" smtClean="0"/>
              <a:t> depth)</a:t>
            </a:r>
          </a:p>
          <a:p>
            <a:r>
              <a:rPr lang="en-US" baseline="0" dirty="0" smtClean="0"/>
              <a:t>Clark (by anatomic layers of skin)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6B21B-811F-8048-B503-D26ABFD19A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3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0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1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8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2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2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7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8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6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1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0C063-B794-8A46-95D1-D12038A53BD3}" type="datetimeFigureOut">
              <a:rPr lang="en-US" smtClean="0"/>
              <a:t>9/4/16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707F6-9004-A443-82F9-79C6D6393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7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Melanoma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Michael Alvarado</a:t>
            </a:r>
          </a:p>
          <a:p>
            <a:r>
              <a:rPr lang="en-US" dirty="0" smtClean="0"/>
              <a:t>James Ross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42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8406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Staging and prognosis depends primarily on depth of invasion.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Stage I-III lesions (&gt;1mm +/- regional node involvement) require wide local excision and sentinel node biopsy.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Positive sentinel nodes require completion lymphadenectomy (if no evidence of systemic disease).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Multiple </a:t>
            </a:r>
            <a:r>
              <a:rPr lang="en-US" dirty="0" err="1" smtClean="0"/>
              <a:t>immunotherapeutics</a:t>
            </a:r>
            <a:r>
              <a:rPr lang="en-US" dirty="0" smtClean="0"/>
              <a:t> are available for systemic disease.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Consider resecting isolated distant </a:t>
            </a:r>
            <a:r>
              <a:rPr lang="en-US" dirty="0" err="1" smtClean="0"/>
              <a:t>mets</a:t>
            </a:r>
            <a:r>
              <a:rPr lang="en-US" dirty="0"/>
              <a:t> </a:t>
            </a:r>
            <a:r>
              <a:rPr lang="en-US" dirty="0" smtClean="0"/>
              <a:t>in select patients.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7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Accounts for 75% of skin cancer deaths</a:t>
            </a:r>
          </a:p>
          <a:p>
            <a:pPr>
              <a:spcBef>
                <a:spcPts val="1800"/>
              </a:spcBef>
            </a:pPr>
            <a:r>
              <a:rPr lang="en-US" dirty="0"/>
              <a:t>Risk: sun exposure, family history, prior melanoma, blistering sunburn, fair complexion, dysplastic nevi</a:t>
            </a:r>
            <a:r>
              <a:rPr lang="en-US" dirty="0" smtClean="0"/>
              <a:t>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10% familial (CDKN2A and CDK4 </a:t>
            </a:r>
            <a:r>
              <a:rPr lang="en-US" dirty="0" err="1" smtClean="0"/>
              <a:t>muts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Prognosis is excellent with early recognition</a:t>
            </a:r>
          </a:p>
        </p:txBody>
      </p:sp>
    </p:spTree>
    <p:extLst>
      <p:ext uri="{BB962C8B-B14F-4D97-AF65-F5344CB8AC3E}">
        <p14:creationId xmlns:p14="http://schemas.microsoft.com/office/powerpoint/2010/main" val="169665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Clinically </a:t>
            </a:r>
            <a:r>
              <a:rPr lang="en-US" dirty="0"/>
              <a:t>heterogeneous </a:t>
            </a:r>
            <a:r>
              <a:rPr lang="en-US" dirty="0" smtClean="0"/>
              <a:t>cancer </a:t>
            </a:r>
            <a:r>
              <a:rPr lang="en-US" dirty="0"/>
              <a:t>derived from one of two neural crest-like stem cell populations in the skin (dermis, and hair follicles</a:t>
            </a:r>
            <a:r>
              <a:rPr lang="en-US" dirty="0" smtClean="0"/>
              <a:t>)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Epithelium-Associated (</a:t>
            </a:r>
            <a:r>
              <a:rPr lang="en-US" dirty="0" err="1" smtClean="0"/>
              <a:t>Lentigo</a:t>
            </a:r>
            <a:r>
              <a:rPr lang="en-US" dirty="0" smtClean="0"/>
              <a:t>/desmoplastic, superficial spreading/</a:t>
            </a:r>
            <a:r>
              <a:rPr lang="en-US" dirty="0" err="1" smtClean="0"/>
              <a:t>spitzoid</a:t>
            </a:r>
            <a:r>
              <a:rPr lang="en-US" dirty="0" smtClean="0"/>
              <a:t>, mucosal, </a:t>
            </a:r>
            <a:r>
              <a:rPr lang="en-US" dirty="0" err="1" smtClean="0"/>
              <a:t>acral</a:t>
            </a:r>
            <a:r>
              <a:rPr lang="en-US" dirty="0" smtClean="0"/>
              <a:t>)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Non epithelium-associated (uveal, visceral, blue nevi, congenital nevi)</a:t>
            </a:r>
            <a:endParaRPr lang="en-US" dirty="0"/>
          </a:p>
          <a:p>
            <a:pPr>
              <a:spcBef>
                <a:spcPts val="1800"/>
              </a:spcBef>
              <a:buFont typeface="Arial" charset="0"/>
              <a:buChar char="•"/>
            </a:pPr>
            <a:r>
              <a:rPr lang="en-US" dirty="0" smtClean="0"/>
              <a:t>Initial ‘radial’ growth phase, followed by ‘vertical growth phase’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10-year survival decreases progressively with depth (96% for &lt;0.5mm, 54% for 4-6mm)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Commonly spreads to regional nodes, then lung, brain, GI tract.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Cutaneous </a:t>
            </a:r>
            <a:r>
              <a:rPr lang="en-US" dirty="0" err="1" smtClean="0"/>
              <a:t>mets</a:t>
            </a:r>
            <a:r>
              <a:rPr lang="en-US" dirty="0" smtClean="0"/>
              <a:t> may present between 1</a:t>
            </a:r>
            <a:r>
              <a:rPr lang="en-US" baseline="30000" dirty="0" smtClean="0"/>
              <a:t>o</a:t>
            </a:r>
            <a:r>
              <a:rPr lang="en-US" dirty="0" smtClean="0"/>
              <a:t> lesion and nodes – ‘in transit’ dx</a:t>
            </a:r>
          </a:p>
        </p:txBody>
      </p:sp>
    </p:spTree>
    <p:extLst>
      <p:ext uri="{BB962C8B-B14F-4D97-AF65-F5344CB8AC3E}">
        <p14:creationId xmlns:p14="http://schemas.microsoft.com/office/powerpoint/2010/main" val="212900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68941" y="5052919"/>
            <a:ext cx="11636188" cy="15630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/>
          <a:lstStyle/>
          <a:p>
            <a:r>
              <a:rPr lang="en-US" dirty="0" smtClean="0"/>
              <a:t>Staging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1414742"/>
            <a:ext cx="5095009" cy="34799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012" y="1414741"/>
            <a:ext cx="7089548" cy="3479987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15470" y="5124635"/>
            <a:ext cx="11121089" cy="1419599"/>
          </a:xfrm>
        </p:spPr>
        <p:txBody>
          <a:bodyPr>
            <a:normAutofit fontScale="85000" lnSpcReduction="10000"/>
          </a:bodyPr>
          <a:lstStyle/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Stage 0-II based primarily on depth of invasion (modified by ulceration and </a:t>
            </a:r>
            <a:r>
              <a:rPr lang="en-US" smtClean="0"/>
              <a:t>mitotic rate)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Stage III Regional </a:t>
            </a:r>
            <a:r>
              <a:rPr lang="en-US" dirty="0" err="1" smtClean="0"/>
              <a:t>mets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Stage IV Distant </a:t>
            </a:r>
            <a:r>
              <a:rPr lang="en-US" dirty="0" err="1" smtClean="0"/>
              <a:t>mets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070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/>
          <a:lstStyle/>
          <a:p>
            <a:r>
              <a:rPr lang="en-US" dirty="0" smtClean="0"/>
              <a:t>Overview of Management (1 of 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521358"/>
            <a:ext cx="10950388" cy="4924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Stage I-III melanomas require wide local excision of primary lesion.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Lesions &gt;1mm deep require sentinel lymph node biopsy.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SLN positive in 12-20% in 1-2mm, 28-33% in 2-4mm, 28-44% in &gt;4mm.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Consider SLNB in &lt;1mm if </a:t>
            </a:r>
            <a:r>
              <a:rPr lang="en-US" dirty="0" err="1" smtClean="0"/>
              <a:t>pt</a:t>
            </a:r>
            <a:r>
              <a:rPr lang="en-US" dirty="0" smtClean="0"/>
              <a:t>: young, male, ulcerated lesion, regression of lesion, inadequate biopsy, mitotic rate &gt;1, </a:t>
            </a:r>
            <a:r>
              <a:rPr lang="en-US" dirty="0" err="1" smtClean="0"/>
              <a:t>lymphovascular</a:t>
            </a:r>
            <a:r>
              <a:rPr lang="en-US" dirty="0" smtClean="0"/>
              <a:t> or </a:t>
            </a:r>
            <a:r>
              <a:rPr lang="en-US" dirty="0" err="1" smtClean="0"/>
              <a:t>perineural</a:t>
            </a:r>
            <a:r>
              <a:rPr lang="en-US" dirty="0" smtClean="0"/>
              <a:t> invasion.</a:t>
            </a: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453" y="2048610"/>
            <a:ext cx="7840362" cy="2451669"/>
          </a:xfrm>
        </p:spPr>
      </p:pic>
    </p:spTree>
    <p:extLst>
      <p:ext uri="{BB962C8B-B14F-4D97-AF65-F5344CB8AC3E}">
        <p14:creationId xmlns:p14="http://schemas.microsoft.com/office/powerpoint/2010/main" val="88963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rely on sentinel nodes?</a:t>
            </a:r>
            <a:br>
              <a:rPr lang="en-US" dirty="0" smtClean="0"/>
            </a:br>
            <a:r>
              <a:rPr lang="en-US" sz="2700" dirty="0" smtClean="0"/>
              <a:t>“</a:t>
            </a:r>
            <a:r>
              <a:rPr lang="en-US" sz="2700" i="1" dirty="0" smtClean="0"/>
              <a:t>Final Trial Report of Sentinel-Node Biopsy versus Nodal Observation in Melanoma”</a:t>
            </a:r>
            <a:endParaRPr lang="en-US" sz="2700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362" y="6359730"/>
            <a:ext cx="5511800" cy="215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562" y="5952591"/>
            <a:ext cx="4186238" cy="690771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5918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2001 </a:t>
            </a:r>
            <a:r>
              <a:rPr lang="en-US" dirty="0" err="1" smtClean="0"/>
              <a:t>pt</a:t>
            </a:r>
            <a:r>
              <a:rPr lang="en-US" dirty="0" smtClean="0"/>
              <a:t> randomized to observation or biopsy.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Observation: WLE plus </a:t>
            </a:r>
            <a:r>
              <a:rPr lang="en-US" dirty="0" err="1" smtClean="0"/>
              <a:t>obs</a:t>
            </a:r>
            <a:r>
              <a:rPr lang="en-US" dirty="0" smtClean="0"/>
              <a:t> with US and delayed lymphadenectomy for nodal dx.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Biopsy: WLE plus SLNB, with lymphadenectomy for positive sentinel node.</a:t>
            </a:r>
          </a:p>
          <a:p>
            <a:pPr algn="just">
              <a:spcBef>
                <a:spcPts val="1800"/>
              </a:spcBef>
              <a:buFont typeface="Arial" charset="0"/>
              <a:buChar char="•"/>
            </a:pPr>
            <a:r>
              <a:rPr lang="en-US" dirty="0" smtClean="0"/>
              <a:t>No difference in survival at 10 years.</a:t>
            </a:r>
          </a:p>
          <a:p>
            <a:pPr>
              <a:spcBef>
                <a:spcPts val="1800"/>
              </a:spcBef>
              <a:buFont typeface="Arial" charset="0"/>
              <a:buChar char="•"/>
            </a:pPr>
            <a:r>
              <a:rPr lang="en-US" dirty="0" smtClean="0"/>
              <a:t>Significant improvement in 10 </a:t>
            </a:r>
            <a:r>
              <a:rPr lang="en-US" dirty="0" err="1" smtClean="0"/>
              <a:t>yr</a:t>
            </a:r>
            <a:r>
              <a:rPr lang="en-US" dirty="0" smtClean="0"/>
              <a:t> disease-free survival in biopsy group for </a:t>
            </a:r>
            <a:r>
              <a:rPr lang="en-US" dirty="0" err="1" smtClean="0"/>
              <a:t>pt</a:t>
            </a:r>
            <a:r>
              <a:rPr lang="en-US" dirty="0" smtClean="0"/>
              <a:t> with melanoma &gt;1.2mm and &lt;3.5mm.</a:t>
            </a:r>
            <a:endParaRPr lang="en-US" dirty="0"/>
          </a:p>
          <a:p>
            <a:pPr lvl="1">
              <a:buSzPct val="75000"/>
              <a:buFont typeface=".AppleSystemUIFont" charset="-120"/>
              <a:buChar char="-"/>
            </a:pPr>
            <a:r>
              <a:rPr lang="en-US" dirty="0" smtClean="0"/>
              <a:t>As expected, positive SNLB was more common in thicker melanomas.</a:t>
            </a:r>
          </a:p>
          <a:p>
            <a:pPr lvl="1">
              <a:buSzPct val="75000"/>
              <a:buFont typeface=".AppleSystemUIFont" charset="-120"/>
              <a:buChar char="-"/>
            </a:pPr>
            <a:r>
              <a:rPr lang="en-US" dirty="0" smtClean="0"/>
              <a:t>SLNB correctly determined the path status of nodal basin in 96% of cases.</a:t>
            </a:r>
          </a:p>
          <a:p>
            <a:pPr lvl="1">
              <a:buSzPct val="75000"/>
              <a:buFont typeface=".AppleSystemUIFont" charset="-120"/>
              <a:buChar char="-"/>
            </a:pPr>
            <a:r>
              <a:rPr lang="en-US" dirty="0" smtClean="0"/>
              <a:t>SLNB identified clinically-occult nodal </a:t>
            </a:r>
            <a:r>
              <a:rPr lang="en-US" dirty="0" err="1" smtClean="0"/>
              <a:t>mets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932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2261"/>
            <a:ext cx="10515600" cy="1325563"/>
          </a:xfrm>
        </p:spPr>
        <p:txBody>
          <a:bodyPr/>
          <a:lstStyle/>
          <a:p>
            <a:r>
              <a:rPr lang="en-US" dirty="0" smtClean="0"/>
              <a:t>Overview of Management (2 of 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521358"/>
            <a:ext cx="10515600" cy="4924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dirty="0" smtClean="0"/>
              <a:t>If positive sentinel node, evaluate for systemic dx. </a:t>
            </a:r>
          </a:p>
          <a:p>
            <a:pPr lvl="1">
              <a:buSzPct val="75000"/>
              <a:buFont typeface=".AppleSystemUIFont" charset="-120"/>
              <a:buChar char="-"/>
            </a:pPr>
            <a:r>
              <a:rPr lang="en-US" dirty="0" smtClean="0"/>
              <a:t>MRI brain, CT c/a/p, whole-body PET.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If SLN positive and no systemic disease, need completion lymphadenectomy.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Cervical -&gt; Neck dissection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Arm -&gt; Axillary levels I and II (+level III if +</a:t>
            </a:r>
            <a:r>
              <a:rPr lang="en-US" dirty="0" err="1" smtClean="0"/>
              <a:t>ve</a:t>
            </a:r>
            <a:r>
              <a:rPr lang="en-US" dirty="0" smtClean="0"/>
              <a:t> nodes, or palp at presentation)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Leg -&gt; Superficial inguinal dissection (+ deep inguinal if +</a:t>
            </a:r>
            <a:r>
              <a:rPr lang="en-US" dirty="0" err="1" smtClean="0"/>
              <a:t>ve</a:t>
            </a:r>
            <a:r>
              <a:rPr lang="en-US" dirty="0" smtClean="0"/>
              <a:t> nodes, or palp)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Following resection, p</a:t>
            </a:r>
            <a:r>
              <a:rPr lang="en-US" dirty="0" smtClean="0"/>
              <a:t>atients require routine monitoring (Clinical exam, CXR, LDH) with CT or PET/CT if symptoms.</a:t>
            </a:r>
          </a:p>
          <a:p>
            <a:pPr lvl="2">
              <a:buSzPct val="75000"/>
              <a:buFont typeface="Arial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8074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Systemic Disease (1 of 2)</a:t>
            </a:r>
            <a:br>
              <a:rPr lang="en-US" dirty="0" smtClean="0"/>
            </a:br>
            <a:r>
              <a:rPr lang="en-US" sz="2800" i="1" dirty="0" smtClean="0"/>
              <a:t>Chemotherapy and Immunotherapy</a:t>
            </a:r>
            <a:endParaRPr lang="en-US" sz="2800" i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1841022"/>
            <a:ext cx="10905566" cy="4900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IL2 cures small subset, but no improvement in overall survival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Use limited by severe toxicity</a:t>
            </a:r>
          </a:p>
          <a:p>
            <a:pPr algn="just">
              <a:spcBef>
                <a:spcPts val="2000"/>
              </a:spcBef>
              <a:buFont typeface="Arial" charset="0"/>
              <a:buChar char="•"/>
            </a:pPr>
            <a:r>
              <a:rPr lang="en-US" dirty="0" err="1" smtClean="0"/>
              <a:t>Immunotherapeutics</a:t>
            </a:r>
            <a:r>
              <a:rPr lang="en-US" dirty="0" smtClean="0"/>
              <a:t> prolong progression-free and overall survival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Checkpoint inhibitors (</a:t>
            </a:r>
            <a:r>
              <a:rPr lang="en-US" dirty="0" err="1" smtClean="0"/>
              <a:t>pembrolizumab</a:t>
            </a:r>
            <a:r>
              <a:rPr lang="en-US" dirty="0" smtClean="0"/>
              <a:t>, </a:t>
            </a:r>
            <a:r>
              <a:rPr lang="en-US" dirty="0" err="1" smtClean="0"/>
              <a:t>nivolumab</a:t>
            </a:r>
            <a:r>
              <a:rPr lang="en-US" dirty="0" smtClean="0"/>
              <a:t>)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Cytotoxic T lymphocyte associated protein inhibitors (</a:t>
            </a:r>
            <a:r>
              <a:rPr lang="en-US" dirty="0" err="1" smtClean="0"/>
              <a:t>ipilimumab</a:t>
            </a:r>
            <a:r>
              <a:rPr lang="en-US" dirty="0" smtClean="0"/>
              <a:t>)</a:t>
            </a:r>
          </a:p>
          <a:p>
            <a:pPr>
              <a:spcBef>
                <a:spcPts val="1800"/>
              </a:spcBef>
              <a:buFont typeface="Arial" charset="0"/>
              <a:buChar char="•"/>
            </a:pPr>
            <a:r>
              <a:rPr lang="en-US" dirty="0" smtClean="0"/>
              <a:t>Direct inhibitors of BRAF or MEK pathways (</a:t>
            </a:r>
            <a:r>
              <a:rPr lang="en-US" dirty="0" err="1" smtClean="0"/>
              <a:t>vemurafenib</a:t>
            </a:r>
            <a:r>
              <a:rPr lang="en-US" dirty="0" smtClean="0"/>
              <a:t>, </a:t>
            </a:r>
            <a:r>
              <a:rPr lang="en-US" dirty="0" err="1" smtClean="0"/>
              <a:t>dabrafenib</a:t>
            </a:r>
            <a:r>
              <a:rPr lang="en-US" dirty="0" smtClean="0"/>
              <a:t>).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Useful in patients with known BRAF mutations</a:t>
            </a:r>
          </a:p>
          <a:p>
            <a:pPr lvl="1">
              <a:spcBef>
                <a:spcPts val="0"/>
              </a:spcBef>
              <a:buFont typeface=".AppleSystemUIFont" charset="-120"/>
              <a:buChar char="-"/>
            </a:pPr>
            <a:r>
              <a:rPr lang="en-US" dirty="0" smtClean="0"/>
              <a:t>Commonly relapse when treatment stopped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2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Systemic Disease (2 of 2)</a:t>
            </a:r>
            <a:br>
              <a:rPr lang="en-US" dirty="0" smtClean="0"/>
            </a:br>
            <a:r>
              <a:rPr lang="en-US" sz="2800" i="1" dirty="0" err="1" smtClean="0"/>
              <a:t>Metastectomy</a:t>
            </a:r>
            <a:endParaRPr lang="en-US" sz="2800" i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1769306"/>
            <a:ext cx="10905566" cy="4900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Patients with isolated </a:t>
            </a:r>
            <a:r>
              <a:rPr lang="en-US" dirty="0" err="1" smtClean="0"/>
              <a:t>mets</a:t>
            </a:r>
            <a:r>
              <a:rPr lang="en-US" dirty="0" smtClean="0"/>
              <a:t> and good response to immunotherapy may be candidates for </a:t>
            </a:r>
            <a:r>
              <a:rPr lang="en-US" dirty="0" err="1" smtClean="0"/>
              <a:t>metastectomy</a:t>
            </a:r>
            <a:endParaRPr lang="en-US" dirty="0" smtClean="0"/>
          </a:p>
          <a:p>
            <a:r>
              <a:rPr lang="en-US" dirty="0" smtClean="0"/>
              <a:t>Pulmonary </a:t>
            </a:r>
            <a:r>
              <a:rPr lang="en-US" dirty="0" err="1" smtClean="0"/>
              <a:t>mets</a:t>
            </a:r>
            <a:endParaRPr lang="en-US" dirty="0" smtClean="0"/>
          </a:p>
          <a:p>
            <a:pPr lvl="1">
              <a:buFont typeface=".AppleSystemUIFont" charset="-120"/>
              <a:buChar char="-"/>
            </a:pPr>
            <a:r>
              <a:rPr lang="en-US" u="sng" dirty="0" smtClean="0"/>
              <a:t>Complete</a:t>
            </a:r>
            <a:r>
              <a:rPr lang="en-US" dirty="0" smtClean="0"/>
              <a:t> resection of limited disease improves five-year survival.</a:t>
            </a:r>
          </a:p>
          <a:p>
            <a:r>
              <a:rPr lang="en-US" dirty="0" smtClean="0"/>
              <a:t>Brain </a:t>
            </a:r>
            <a:r>
              <a:rPr lang="en-US" dirty="0" err="1" smtClean="0"/>
              <a:t>mets</a:t>
            </a:r>
            <a:endParaRPr lang="en-US" dirty="0" smtClean="0"/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Limited role for resection in highly select candidates (good function, 1-2 </a:t>
            </a:r>
            <a:r>
              <a:rPr lang="en-US" dirty="0" err="1" smtClean="0"/>
              <a:t>mets</a:t>
            </a:r>
            <a:r>
              <a:rPr lang="en-US" dirty="0" smtClean="0"/>
              <a:t>, superficial and non-eloquent locations)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Aim to re</a:t>
            </a:r>
            <a:r>
              <a:rPr lang="en-US" dirty="0" smtClean="0"/>
              <a:t>lieve symptoms, not improve survival.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After resection, 1 </a:t>
            </a:r>
            <a:r>
              <a:rPr lang="en-US" dirty="0" err="1" smtClean="0"/>
              <a:t>yr</a:t>
            </a:r>
            <a:r>
              <a:rPr lang="en-US" dirty="0" smtClean="0"/>
              <a:t> survival ~25%</a:t>
            </a:r>
            <a:endParaRPr lang="en-US" dirty="0" smtClean="0"/>
          </a:p>
          <a:p>
            <a:r>
              <a:rPr lang="en-US" dirty="0" smtClean="0"/>
              <a:t>GI Tract</a:t>
            </a:r>
          </a:p>
          <a:p>
            <a:pPr lvl="1">
              <a:buFont typeface=".AppleSystemUIFont" charset="-120"/>
              <a:buChar char="-"/>
            </a:pPr>
            <a:r>
              <a:rPr lang="en-US" dirty="0" smtClean="0"/>
              <a:t>Only to treat acut</a:t>
            </a:r>
            <a:r>
              <a:rPr lang="en-US" dirty="0" smtClean="0"/>
              <a:t>e bleed or obstruction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98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698</Words>
  <Application>Microsoft Macintosh PowerPoint</Application>
  <PresentationFormat>Widescreen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.AppleSystemUIFont</vt:lpstr>
      <vt:lpstr>Calibri</vt:lpstr>
      <vt:lpstr>Calibri Light</vt:lpstr>
      <vt:lpstr>Arial</vt:lpstr>
      <vt:lpstr>Office Theme</vt:lpstr>
      <vt:lpstr>Melanoma</vt:lpstr>
      <vt:lpstr>Overview</vt:lpstr>
      <vt:lpstr>Pathophysiology</vt:lpstr>
      <vt:lpstr>Staging</vt:lpstr>
      <vt:lpstr>Overview of Management (1 of 2)</vt:lpstr>
      <vt:lpstr>Why rely on sentinel nodes? “Final Trial Report of Sentinel-Node Biopsy versus Nodal Observation in Melanoma”</vt:lpstr>
      <vt:lpstr>Overview of Management (2 of 2)</vt:lpstr>
      <vt:lpstr>Management of Systemic Disease (1 of 2) Chemotherapy and Immunotherapy</vt:lpstr>
      <vt:lpstr>Management of Systemic Disease (2 of 2) Metastectomy</vt:lpstr>
      <vt:lpstr>Summary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jamestross@sbcglobal.net</dc:creator>
  <cp:lastModifiedBy>jamestross@sbcglobal.net</cp:lastModifiedBy>
  <cp:revision>27</cp:revision>
  <dcterms:created xsi:type="dcterms:W3CDTF">2016-09-04T16:33:17Z</dcterms:created>
  <dcterms:modified xsi:type="dcterms:W3CDTF">2016-09-06T19:05:11Z</dcterms:modified>
</cp:coreProperties>
</file>