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66" r:id="rId4"/>
    <p:sldId id="258" r:id="rId5"/>
    <p:sldId id="267" r:id="rId6"/>
    <p:sldId id="259" r:id="rId7"/>
    <p:sldId id="268" r:id="rId8"/>
    <p:sldId id="260" r:id="rId9"/>
    <p:sldId id="265" r:id="rId10"/>
    <p:sldId id="269" r:id="rId11"/>
    <p:sldId id="270" r:id="rId12"/>
    <p:sldId id="262" r:id="rId13"/>
    <p:sldId id="272" r:id="rId14"/>
    <p:sldId id="271" r:id="rId15"/>
    <p:sldId id="273" r:id="rId16"/>
    <p:sldId id="275" r:id="rId17"/>
    <p:sldId id="276" r:id="rId18"/>
    <p:sldId id="278" r:id="rId19"/>
    <p:sldId id="279" r:id="rId20"/>
    <p:sldId id="277" r:id="rId21"/>
    <p:sldId id="274"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7" d="100"/>
          <a:sy n="67" d="100"/>
        </p:scale>
        <p:origin x="-73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B3885E1-B616-6241-9F11-373B9CDE30DB}" type="datetimeFigureOut">
              <a:rPr lang="en-US" smtClean="0"/>
              <a:t>2/10/15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DA7EF0-205F-584A-8FB2-C699F7C7EE1A}" type="slidenum">
              <a:rPr lang="en-US" smtClean="0"/>
              <a:t>‹#›</a:t>
            </a:fld>
            <a:endParaRPr lang="en-US"/>
          </a:p>
        </p:txBody>
      </p:sp>
    </p:spTree>
    <p:extLst>
      <p:ext uri="{BB962C8B-B14F-4D97-AF65-F5344CB8AC3E}">
        <p14:creationId xmlns:p14="http://schemas.microsoft.com/office/powerpoint/2010/main" val="951174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DA7EF0-205F-584A-8FB2-C699F7C7EE1A}" type="slidenum">
              <a:rPr lang="en-US" smtClean="0"/>
              <a:t>21</a:t>
            </a:fld>
            <a:endParaRPr lang="en-US"/>
          </a:p>
        </p:txBody>
      </p:sp>
    </p:spTree>
    <p:extLst>
      <p:ext uri="{BB962C8B-B14F-4D97-AF65-F5344CB8AC3E}">
        <p14:creationId xmlns:p14="http://schemas.microsoft.com/office/powerpoint/2010/main" val="2150343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2/10/15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2/10/15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2/10/15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2/10/15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2/10/15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2/10/15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2/10/15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2/10/15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2/10/15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2/10/15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public.csr.nih.gov/aboutcsr/contactcsr/pages/contactorvisitcsrpages/nih-grant-review-process-youtube-videos.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0323" y="306504"/>
            <a:ext cx="8385877" cy="3841274"/>
          </a:xfrm>
        </p:spPr>
        <p:txBody>
          <a:bodyPr anchor="t" anchorCtr="0">
            <a:noAutofit/>
          </a:bodyPr>
          <a:lstStyle/>
          <a:p>
            <a:pPr algn="l"/>
            <a:r>
              <a:rPr lang="en-US" sz="3000" dirty="0" smtClean="0"/>
              <a:t>Overview of the Following Sections:</a:t>
            </a:r>
            <a:r>
              <a:rPr lang="en-US" sz="3000" dirty="0"/>
              <a:t/>
            </a:r>
            <a:br>
              <a:rPr lang="en-US" sz="3000" dirty="0"/>
            </a:br>
            <a:r>
              <a:rPr lang="en-US" sz="3000" dirty="0" smtClean="0"/>
              <a:t/>
            </a:r>
            <a:br>
              <a:rPr lang="en-US" sz="3000" dirty="0" smtClean="0"/>
            </a:br>
            <a:r>
              <a:rPr lang="en-US" sz="3000" dirty="0" smtClean="0"/>
              <a:t>Section II: Sponsor and Co-Sponsor, </a:t>
            </a:r>
            <a:br>
              <a:rPr lang="en-US" sz="3000" dirty="0" smtClean="0"/>
            </a:br>
            <a:r>
              <a:rPr lang="en-US" sz="3000" dirty="0" smtClean="0"/>
              <a:t>Goals for Fellowship/Training,</a:t>
            </a:r>
            <a:br>
              <a:rPr lang="en-US" sz="3000" dirty="0" smtClean="0"/>
            </a:br>
            <a:r>
              <a:rPr lang="en-US" sz="3000" dirty="0" smtClean="0"/>
              <a:t>Activities Planned Under this Award,</a:t>
            </a:r>
            <a:br>
              <a:rPr lang="en-US" sz="3000" dirty="0" smtClean="0"/>
            </a:br>
            <a:r>
              <a:rPr lang="en-US" sz="3000" dirty="0" smtClean="0"/>
              <a:t>Doctoral Dissertation and Research Experience</a:t>
            </a:r>
            <a:endParaRPr lang="en-US" sz="3000" dirty="0"/>
          </a:p>
        </p:txBody>
      </p:sp>
      <p:sp>
        <p:nvSpPr>
          <p:cNvPr id="3" name="Subtitle 2"/>
          <p:cNvSpPr>
            <a:spLocks noGrp="1"/>
          </p:cNvSpPr>
          <p:nvPr>
            <p:ph type="subTitle" idx="1"/>
          </p:nvPr>
        </p:nvSpPr>
        <p:spPr>
          <a:xfrm>
            <a:off x="350324" y="4762500"/>
            <a:ext cx="7422076" cy="1752600"/>
          </a:xfrm>
        </p:spPr>
        <p:txBody>
          <a:bodyPr>
            <a:normAutofit fontScale="85000" lnSpcReduction="20000"/>
          </a:bodyPr>
          <a:lstStyle/>
          <a:p>
            <a:pPr algn="l"/>
            <a:r>
              <a:rPr lang="en-US" dirty="0"/>
              <a:t>Sarah Woolf-King, </a:t>
            </a:r>
            <a:r>
              <a:rPr lang="en-US" dirty="0" smtClean="0"/>
              <a:t>PhD, MPH</a:t>
            </a:r>
            <a:endParaRPr lang="en-US" dirty="0"/>
          </a:p>
          <a:p>
            <a:pPr algn="l"/>
            <a:r>
              <a:rPr lang="en-US" dirty="0" err="1"/>
              <a:t>Epi</a:t>
            </a:r>
            <a:r>
              <a:rPr lang="en-US" dirty="0"/>
              <a:t> 258</a:t>
            </a:r>
          </a:p>
          <a:p>
            <a:pPr algn="l"/>
            <a:r>
              <a:rPr lang="en-US" dirty="0" smtClean="0"/>
              <a:t>February 8</a:t>
            </a:r>
            <a:r>
              <a:rPr lang="en-US" baseline="30000" dirty="0" smtClean="0"/>
              <a:t>th</a:t>
            </a:r>
            <a:r>
              <a:rPr lang="en-US" dirty="0" smtClean="0"/>
              <a:t>, 2015</a:t>
            </a:r>
            <a:endParaRPr lang="en-US" dirty="0"/>
          </a:p>
          <a:p>
            <a:endParaRPr lang="en-US" dirty="0"/>
          </a:p>
        </p:txBody>
      </p:sp>
    </p:spTree>
    <p:extLst>
      <p:ext uri="{BB962C8B-B14F-4D97-AF65-F5344CB8AC3E}">
        <p14:creationId xmlns:p14="http://schemas.microsoft.com/office/powerpoint/2010/main" val="140190833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Plan Cont’d</a:t>
            </a:r>
            <a:endParaRPr lang="en-US" dirty="0"/>
          </a:p>
        </p:txBody>
      </p:sp>
      <p:sp>
        <p:nvSpPr>
          <p:cNvPr id="3" name="Content Placeholder 2"/>
          <p:cNvSpPr>
            <a:spLocks noGrp="1"/>
          </p:cNvSpPr>
          <p:nvPr>
            <p:ph idx="1"/>
          </p:nvPr>
        </p:nvSpPr>
        <p:spPr>
          <a:xfrm>
            <a:off x="457200" y="1600200"/>
            <a:ext cx="8412152" cy="5051203"/>
          </a:xfrm>
        </p:spPr>
        <p:txBody>
          <a:bodyPr anchor="t" anchorCtr="0">
            <a:normAutofit fontScale="55000" lnSpcReduction="20000"/>
          </a:bodyPr>
          <a:lstStyle/>
          <a:p>
            <a:r>
              <a:rPr lang="en-US" dirty="0" smtClean="0"/>
              <a:t>WIDE variability is how this section is written.</a:t>
            </a:r>
          </a:p>
          <a:p>
            <a:r>
              <a:rPr lang="en-US" dirty="0" smtClean="0"/>
              <a:t> The “training” component is at least .5 page, but up to 2.</a:t>
            </a:r>
          </a:p>
          <a:p>
            <a:r>
              <a:rPr lang="en-US" dirty="0"/>
              <a:t>E</a:t>
            </a:r>
            <a:r>
              <a:rPr lang="en-US" dirty="0" smtClean="0"/>
              <a:t>mphasize how proposed training is above/beyond training would otherwise receive in grad school (i.e., how is it individually tailored and specialized?)</a:t>
            </a:r>
          </a:p>
          <a:p>
            <a:pPr lvl="1"/>
            <a:r>
              <a:rPr lang="en-US" dirty="0" smtClean="0"/>
              <a:t>You will be able to describe the basic program requirements of your PhD in “Additional Education Information”</a:t>
            </a:r>
          </a:p>
          <a:p>
            <a:r>
              <a:rPr lang="en-US" dirty="0" smtClean="0"/>
              <a:t>Examples: </a:t>
            </a:r>
          </a:p>
          <a:p>
            <a:pPr lvl="1"/>
            <a:r>
              <a:rPr lang="en-US" dirty="0" smtClean="0"/>
              <a:t>Santos/</a:t>
            </a:r>
            <a:r>
              <a:rPr lang="en-US" dirty="0" err="1" smtClean="0"/>
              <a:t>Moseson</a:t>
            </a:r>
            <a:r>
              <a:rPr lang="en-US" dirty="0" smtClean="0"/>
              <a:t>: “Logic Model”, heavily focused on mentoring, no specifics on coursework.</a:t>
            </a:r>
          </a:p>
          <a:p>
            <a:pPr lvl="1"/>
            <a:r>
              <a:rPr lang="en-US" dirty="0" smtClean="0"/>
              <a:t>Bryant-too much space devoted to environment?</a:t>
            </a:r>
          </a:p>
          <a:p>
            <a:pPr lvl="1"/>
            <a:r>
              <a:rPr lang="en-US" dirty="0" smtClean="0"/>
              <a:t>Redacted really good example of how to organize this section according to </a:t>
            </a:r>
            <a:r>
              <a:rPr lang="en-US" u="sng" dirty="0" smtClean="0"/>
              <a:t>training needs</a:t>
            </a:r>
            <a:r>
              <a:rPr lang="en-US" dirty="0" smtClean="0"/>
              <a:t>. Also good example of how Training Plan can be complimentary with Goals for Fellowship Training and Career. Also liked the “manuscript writing and </a:t>
            </a:r>
            <a:r>
              <a:rPr lang="en-US" dirty="0" err="1" smtClean="0"/>
              <a:t>grantsmanship</a:t>
            </a:r>
            <a:r>
              <a:rPr lang="en-US" dirty="0" smtClean="0"/>
              <a:t>” training goal.</a:t>
            </a:r>
          </a:p>
          <a:p>
            <a:pPr lvl="1"/>
            <a:r>
              <a:rPr lang="en-US" dirty="0" smtClean="0"/>
              <a:t>Sheffield also good example.</a:t>
            </a:r>
          </a:p>
          <a:p>
            <a:pPr lvl="1"/>
            <a:r>
              <a:rPr lang="en-US" dirty="0" smtClean="0"/>
              <a:t>What do you guys think?</a:t>
            </a:r>
          </a:p>
          <a:p>
            <a:pPr lvl="1"/>
            <a:endParaRPr lang="en-US" dirty="0" smtClean="0"/>
          </a:p>
          <a:p>
            <a:pPr lvl="1"/>
            <a:endParaRPr lang="en-US" dirty="0"/>
          </a:p>
        </p:txBody>
      </p:sp>
    </p:spTree>
    <p:extLst>
      <p:ext uri="{BB962C8B-B14F-4D97-AF65-F5344CB8AC3E}">
        <p14:creationId xmlns:p14="http://schemas.microsoft.com/office/powerpoint/2010/main" val="255241761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Environment &amp; Research Facilities</a:t>
            </a:r>
            <a:endParaRPr lang="en-US" dirty="0"/>
          </a:p>
        </p:txBody>
      </p:sp>
      <p:sp>
        <p:nvSpPr>
          <p:cNvPr id="3" name="Content Placeholder 2"/>
          <p:cNvSpPr>
            <a:spLocks noGrp="1"/>
          </p:cNvSpPr>
          <p:nvPr>
            <p:ph idx="1"/>
          </p:nvPr>
        </p:nvSpPr>
        <p:spPr>
          <a:xfrm>
            <a:off x="457200" y="1600200"/>
            <a:ext cx="8412152" cy="5010892"/>
          </a:xfrm>
        </p:spPr>
        <p:txBody>
          <a:bodyPr anchor="t" anchorCtr="0">
            <a:normAutofit fontScale="70000" lnSpcReduction="20000"/>
          </a:bodyPr>
          <a:lstStyle/>
          <a:p>
            <a:r>
              <a:rPr lang="en-US" dirty="0" smtClean="0"/>
              <a:t>Most of the F31s do this in ½ page or so </a:t>
            </a:r>
          </a:p>
          <a:p>
            <a:pPr lvl="1"/>
            <a:r>
              <a:rPr lang="en-US" dirty="0"/>
              <a:t>A</a:t>
            </a:r>
            <a:r>
              <a:rPr lang="en-US" dirty="0" smtClean="0"/>
              <a:t>lthough WIDE variability—from no text (</a:t>
            </a:r>
            <a:r>
              <a:rPr lang="en-US" dirty="0" err="1" smtClean="0"/>
              <a:t>Wagman</a:t>
            </a:r>
            <a:r>
              <a:rPr lang="en-US" dirty="0" smtClean="0"/>
              <a:t>) to 1.5 pages (Bryant)</a:t>
            </a:r>
          </a:p>
          <a:p>
            <a:pPr lvl="1"/>
            <a:r>
              <a:rPr lang="en-US" dirty="0" err="1" smtClean="0"/>
              <a:t>Prob</a:t>
            </a:r>
            <a:r>
              <a:rPr lang="en-US" dirty="0" smtClean="0"/>
              <a:t> best to put something, but make it complimentary with F &amp; OR.</a:t>
            </a:r>
          </a:p>
          <a:p>
            <a:pPr lvl="2"/>
            <a:r>
              <a:rPr lang="en-US" dirty="0" smtClean="0"/>
              <a:t>May want to get the text form your </a:t>
            </a:r>
            <a:r>
              <a:rPr lang="en-US" dirty="0" err="1" smtClean="0"/>
              <a:t>dept</a:t>
            </a:r>
            <a:r>
              <a:rPr lang="en-US" dirty="0" smtClean="0"/>
              <a:t> for F&amp;OR and then add a paragraph or so that is not redundant for this section.</a:t>
            </a:r>
          </a:p>
          <a:p>
            <a:pPr lvl="2"/>
            <a:r>
              <a:rPr lang="en-US" dirty="0" smtClean="0"/>
              <a:t>F&amp;OR is more physical resources, while this section maybe focused more on seminars, courses, faculty have access to.</a:t>
            </a:r>
          </a:p>
          <a:p>
            <a:pPr lvl="1"/>
            <a:r>
              <a:rPr lang="en-US" dirty="0" smtClean="0"/>
              <a:t>No need to waste a lot of space on this if it’s redundant with F &amp; OR</a:t>
            </a:r>
          </a:p>
          <a:p>
            <a:r>
              <a:rPr lang="en-US" dirty="0" smtClean="0"/>
              <a:t>Let’s look at a couple of the examples…</a:t>
            </a:r>
          </a:p>
        </p:txBody>
      </p:sp>
    </p:spTree>
    <p:extLst>
      <p:ext uri="{BB962C8B-B14F-4D97-AF65-F5344CB8AC3E}">
        <p14:creationId xmlns:p14="http://schemas.microsoft.com/office/powerpoint/2010/main" val="276078829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500" dirty="0"/>
              <a:t>Applicant's Qualifications and Potential for a Research Career </a:t>
            </a:r>
          </a:p>
        </p:txBody>
      </p:sp>
      <p:sp>
        <p:nvSpPr>
          <p:cNvPr id="3" name="Content Placeholder 2"/>
          <p:cNvSpPr>
            <a:spLocks noGrp="1"/>
          </p:cNvSpPr>
          <p:nvPr>
            <p:ph idx="1"/>
          </p:nvPr>
        </p:nvSpPr>
        <p:spPr>
          <a:xfrm>
            <a:off x="457200" y="1688717"/>
            <a:ext cx="8229600" cy="4525963"/>
          </a:xfrm>
        </p:spPr>
        <p:txBody>
          <a:bodyPr>
            <a:normAutofit fontScale="85000" lnSpcReduction="10000"/>
          </a:bodyPr>
          <a:lstStyle/>
          <a:p>
            <a:r>
              <a:rPr lang="en-US" dirty="0" smtClean="0"/>
              <a:t>Describe </a:t>
            </a:r>
            <a:r>
              <a:rPr lang="en-US" dirty="0"/>
              <a:t>how the Fellowship applicant is suited for </a:t>
            </a:r>
            <a:r>
              <a:rPr lang="en-US" dirty="0" smtClean="0"/>
              <a:t>the </a:t>
            </a:r>
            <a:r>
              <a:rPr lang="en-US" dirty="0"/>
              <a:t>research training opportunity based on his/her academic record and research experience </a:t>
            </a:r>
            <a:r>
              <a:rPr lang="en-US" dirty="0" smtClean="0"/>
              <a:t>level</a:t>
            </a:r>
          </a:p>
          <a:p>
            <a:r>
              <a:rPr lang="en-US" dirty="0" smtClean="0"/>
              <a:t>How does the research </a:t>
            </a:r>
            <a:r>
              <a:rPr lang="en-US" dirty="0"/>
              <a:t>training plan, and </a:t>
            </a:r>
            <a:r>
              <a:rPr lang="en-US" dirty="0" smtClean="0"/>
              <a:t>the sponsor’s </a:t>
            </a:r>
            <a:r>
              <a:rPr lang="en-US" dirty="0"/>
              <a:t>own </a:t>
            </a:r>
            <a:r>
              <a:rPr lang="en-US" dirty="0" smtClean="0"/>
              <a:t>expertise, assist </a:t>
            </a:r>
            <a:r>
              <a:rPr lang="en-US" dirty="0"/>
              <a:t>in producing an independent researcher</a:t>
            </a:r>
            <a:r>
              <a:rPr lang="en-US" dirty="0" smtClean="0"/>
              <a:t>.</a:t>
            </a:r>
          </a:p>
          <a:p>
            <a:r>
              <a:rPr lang="en-US" dirty="0" smtClean="0"/>
              <a:t>Read and Discuss Sheffield &amp; </a:t>
            </a:r>
            <a:r>
              <a:rPr lang="en-US" dirty="0" err="1" smtClean="0"/>
              <a:t>Wagman</a:t>
            </a:r>
            <a:endParaRPr lang="en-US" dirty="0"/>
          </a:p>
        </p:txBody>
      </p:sp>
    </p:spTree>
    <p:extLst>
      <p:ext uri="{BB962C8B-B14F-4D97-AF65-F5344CB8AC3E}">
        <p14:creationId xmlns:p14="http://schemas.microsoft.com/office/powerpoint/2010/main" val="96079564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350794"/>
          </a:xfrm>
        </p:spPr>
        <p:txBody>
          <a:bodyPr>
            <a:normAutofit fontScale="90000"/>
          </a:bodyPr>
          <a:lstStyle/>
          <a:p>
            <a:r>
              <a:rPr lang="en-US" dirty="0" smtClean="0"/>
              <a:t>Discussion: </a:t>
            </a:r>
            <a:br>
              <a:rPr lang="en-US" dirty="0" smtClean="0"/>
            </a:br>
            <a:r>
              <a:rPr lang="en-US" dirty="0" smtClean="0"/>
              <a:t>Sheffield &amp; </a:t>
            </a:r>
            <a:r>
              <a:rPr lang="en-US" dirty="0" err="1" smtClean="0"/>
              <a:t>Wagman</a:t>
            </a:r>
            <a:endParaRPr lang="en-US" dirty="0"/>
          </a:p>
        </p:txBody>
      </p:sp>
      <p:sp>
        <p:nvSpPr>
          <p:cNvPr id="3" name="Content Placeholder 2"/>
          <p:cNvSpPr>
            <a:spLocks noGrp="1"/>
          </p:cNvSpPr>
          <p:nvPr>
            <p:ph idx="1"/>
          </p:nvPr>
        </p:nvSpPr>
        <p:spPr>
          <a:xfrm>
            <a:off x="457200" y="2023231"/>
            <a:ext cx="8229600" cy="4525963"/>
          </a:xfrm>
        </p:spPr>
        <p:txBody>
          <a:bodyPr anchor="t" anchorCtr="0">
            <a:normAutofit lnSpcReduction="10000"/>
          </a:bodyPr>
          <a:lstStyle/>
          <a:p>
            <a:r>
              <a:rPr lang="en-US" dirty="0" smtClean="0"/>
              <a:t>What did you like/dislike about each?</a:t>
            </a:r>
          </a:p>
          <a:p>
            <a:r>
              <a:rPr lang="en-US" dirty="0" smtClean="0"/>
              <a:t>Which one came across as more personal/specific to the Applicant?</a:t>
            </a:r>
          </a:p>
          <a:p>
            <a:r>
              <a:rPr lang="en-US" dirty="0" smtClean="0"/>
              <a:t>If you were a reviewer, what impression would you have of the Applicant based on these statements?</a:t>
            </a:r>
            <a:endParaRPr lang="en-US" dirty="0"/>
          </a:p>
        </p:txBody>
      </p:sp>
    </p:spTree>
    <p:extLst>
      <p:ext uri="{BB962C8B-B14F-4D97-AF65-F5344CB8AC3E}">
        <p14:creationId xmlns:p14="http://schemas.microsoft.com/office/powerpoint/2010/main" val="59682793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 Cont’d</a:t>
            </a:r>
            <a:endParaRPr lang="en-US" dirty="0"/>
          </a:p>
        </p:txBody>
      </p:sp>
      <p:sp>
        <p:nvSpPr>
          <p:cNvPr id="3" name="Content Placeholder 2"/>
          <p:cNvSpPr>
            <a:spLocks noGrp="1"/>
          </p:cNvSpPr>
          <p:nvPr>
            <p:ph idx="1"/>
          </p:nvPr>
        </p:nvSpPr>
        <p:spPr/>
        <p:txBody>
          <a:bodyPr anchor="t" anchorCtr="0">
            <a:normAutofit fontScale="92500" lnSpcReduction="10000"/>
          </a:bodyPr>
          <a:lstStyle/>
          <a:p>
            <a:r>
              <a:rPr lang="en-US" dirty="0" smtClean="0"/>
              <a:t>Sheffield </a:t>
            </a:r>
          </a:p>
          <a:p>
            <a:pPr lvl="1"/>
            <a:r>
              <a:rPr lang="en-US" dirty="0" smtClean="0"/>
              <a:t>Tone is informal, but personal</a:t>
            </a:r>
          </a:p>
          <a:p>
            <a:pPr lvl="1"/>
            <a:r>
              <a:rPr lang="en-US" dirty="0" smtClean="0"/>
              <a:t>To me, looks like Sponsor actually wrote it</a:t>
            </a:r>
          </a:p>
          <a:p>
            <a:pPr lvl="1"/>
            <a:r>
              <a:rPr lang="en-US" dirty="0" smtClean="0"/>
              <a:t>Nicely differentiates Sponsor’s research  from the Applicant’s</a:t>
            </a:r>
          </a:p>
          <a:p>
            <a:pPr lvl="1"/>
            <a:r>
              <a:rPr lang="en-US" dirty="0" smtClean="0"/>
              <a:t>Strengths listed are very specific to the Applicant (i.e., not generic). </a:t>
            </a:r>
          </a:p>
        </p:txBody>
      </p:sp>
    </p:spTree>
    <p:extLst>
      <p:ext uri="{BB962C8B-B14F-4D97-AF65-F5344CB8AC3E}">
        <p14:creationId xmlns:p14="http://schemas.microsoft.com/office/powerpoint/2010/main" val="10885995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 Cont’d</a:t>
            </a:r>
            <a:endParaRPr lang="en-US" dirty="0"/>
          </a:p>
        </p:txBody>
      </p:sp>
      <p:sp>
        <p:nvSpPr>
          <p:cNvPr id="3" name="Content Placeholder 2"/>
          <p:cNvSpPr>
            <a:spLocks noGrp="1"/>
          </p:cNvSpPr>
          <p:nvPr>
            <p:ph idx="1"/>
          </p:nvPr>
        </p:nvSpPr>
        <p:spPr/>
        <p:txBody>
          <a:bodyPr anchor="t" anchorCtr="0"/>
          <a:lstStyle/>
          <a:p>
            <a:r>
              <a:rPr lang="en-US" dirty="0" err="1" smtClean="0"/>
              <a:t>Wagman</a:t>
            </a:r>
            <a:endParaRPr lang="en-US" dirty="0" smtClean="0"/>
          </a:p>
          <a:p>
            <a:pPr lvl="1"/>
            <a:r>
              <a:rPr lang="en-US" dirty="0" smtClean="0"/>
              <a:t>Short in length, and not super enthusiastic</a:t>
            </a:r>
          </a:p>
          <a:p>
            <a:pPr lvl="2"/>
            <a:r>
              <a:rPr lang="en-US" dirty="0" smtClean="0"/>
              <a:t>E.g., “highly appropriate” </a:t>
            </a:r>
            <a:r>
              <a:rPr lang="en-US" dirty="0" err="1" smtClean="0"/>
              <a:t>vs</a:t>
            </a:r>
            <a:r>
              <a:rPr lang="en-US" dirty="0" smtClean="0"/>
              <a:t> “outstanding!</a:t>
            </a:r>
          </a:p>
          <a:p>
            <a:pPr lvl="1"/>
            <a:r>
              <a:rPr lang="en-US" dirty="0" smtClean="0"/>
              <a:t>Lists of strengths are less specific/individualized</a:t>
            </a:r>
          </a:p>
          <a:p>
            <a:pPr lvl="2"/>
            <a:r>
              <a:rPr lang="en-US" dirty="0" smtClean="0"/>
              <a:t>E.g., “competent” and “committed”</a:t>
            </a:r>
          </a:p>
          <a:p>
            <a:pPr lvl="1"/>
            <a:endParaRPr lang="en-US" dirty="0"/>
          </a:p>
        </p:txBody>
      </p:sp>
    </p:spTree>
    <p:extLst>
      <p:ext uri="{BB962C8B-B14F-4D97-AF65-F5344CB8AC3E}">
        <p14:creationId xmlns:p14="http://schemas.microsoft.com/office/powerpoint/2010/main" val="291551911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955154" cy="1403710"/>
          </a:xfrm>
        </p:spPr>
        <p:txBody>
          <a:bodyPr>
            <a:normAutofit/>
          </a:bodyPr>
          <a:lstStyle/>
          <a:p>
            <a:r>
              <a:rPr lang="en-US" sz="4000" dirty="0" smtClean="0"/>
              <a:t>Goals for Fellowship and Training</a:t>
            </a:r>
            <a:endParaRPr lang="en-US" sz="4000" dirty="0"/>
          </a:p>
        </p:txBody>
      </p:sp>
      <p:sp>
        <p:nvSpPr>
          <p:cNvPr id="3" name="Content Placeholder 2"/>
          <p:cNvSpPr>
            <a:spLocks noGrp="1"/>
          </p:cNvSpPr>
          <p:nvPr>
            <p:ph idx="1"/>
          </p:nvPr>
        </p:nvSpPr>
        <p:spPr/>
        <p:txBody>
          <a:bodyPr anchor="t" anchorCtr="0">
            <a:normAutofit fontScale="77500" lnSpcReduction="20000"/>
          </a:bodyPr>
          <a:lstStyle/>
          <a:p>
            <a:r>
              <a:rPr lang="en-US" dirty="0" smtClean="0"/>
              <a:t>1 page</a:t>
            </a:r>
          </a:p>
          <a:p>
            <a:r>
              <a:rPr lang="en-US" dirty="0" smtClean="0"/>
              <a:t>Probably helpful to write this in tandem with “Training” component of Section II.</a:t>
            </a:r>
          </a:p>
          <a:p>
            <a:r>
              <a:rPr lang="en-US" dirty="0" smtClean="0"/>
              <a:t>Describe </a:t>
            </a:r>
            <a:r>
              <a:rPr lang="en-US" dirty="0"/>
              <a:t>overall career </a:t>
            </a:r>
            <a:r>
              <a:rPr lang="en-US" dirty="0" smtClean="0"/>
              <a:t>goals; explain </a:t>
            </a:r>
            <a:r>
              <a:rPr lang="en-US" dirty="0"/>
              <a:t>how the proposed research training will enable the attainment of these goals. </a:t>
            </a:r>
          </a:p>
          <a:p>
            <a:r>
              <a:rPr lang="en-US" dirty="0"/>
              <a:t>Identify the skills, theories, conceptual approaches, etc. to be learned or enhanced during the award</a:t>
            </a:r>
            <a:r>
              <a:rPr lang="en-US" dirty="0" smtClean="0"/>
              <a:t>.</a:t>
            </a:r>
            <a:endParaRPr lang="en-US" dirty="0"/>
          </a:p>
        </p:txBody>
      </p:sp>
    </p:spTree>
    <p:extLst>
      <p:ext uri="{BB962C8B-B14F-4D97-AF65-F5344CB8AC3E}">
        <p14:creationId xmlns:p14="http://schemas.microsoft.com/office/powerpoint/2010/main" val="281013081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Activities Planned Under Award</a:t>
            </a:r>
            <a:endParaRPr lang="en-US" sz="4000" dirty="0"/>
          </a:p>
        </p:txBody>
      </p:sp>
      <p:sp>
        <p:nvSpPr>
          <p:cNvPr id="3" name="Content Placeholder 2"/>
          <p:cNvSpPr>
            <a:spLocks noGrp="1"/>
          </p:cNvSpPr>
          <p:nvPr>
            <p:ph idx="1"/>
          </p:nvPr>
        </p:nvSpPr>
        <p:spPr/>
        <p:txBody>
          <a:bodyPr anchor="t" anchorCtr="0">
            <a:normAutofit fontScale="70000" lnSpcReduction="20000"/>
          </a:bodyPr>
          <a:lstStyle/>
          <a:p>
            <a:r>
              <a:rPr lang="en-US" dirty="0" smtClean="0"/>
              <a:t>1 page</a:t>
            </a:r>
          </a:p>
          <a:p>
            <a:r>
              <a:rPr lang="en-US" dirty="0"/>
              <a:t>D</a:t>
            </a:r>
            <a:r>
              <a:rPr lang="en-US" dirty="0" smtClean="0"/>
              <a:t>escribe </a:t>
            </a:r>
            <a:r>
              <a:rPr lang="en-US" dirty="0"/>
              <a:t>by year the activities (research, coursework, etc.) </a:t>
            </a:r>
            <a:r>
              <a:rPr lang="en-US" dirty="0" smtClean="0"/>
              <a:t>you </a:t>
            </a:r>
            <a:r>
              <a:rPr lang="en-US" dirty="0"/>
              <a:t>will be involved in under the proposed award and </a:t>
            </a:r>
            <a:endParaRPr lang="en-US" dirty="0" smtClean="0"/>
          </a:p>
          <a:p>
            <a:r>
              <a:rPr lang="en-US" dirty="0"/>
              <a:t>E</a:t>
            </a:r>
            <a:r>
              <a:rPr lang="en-US" dirty="0" smtClean="0"/>
              <a:t>stimate </a:t>
            </a:r>
            <a:r>
              <a:rPr lang="en-US" dirty="0"/>
              <a:t>the percentage of time to be devoted to each activity, based on a normal working day for a full-time fellow as defined by the sponsoring institution. </a:t>
            </a:r>
            <a:r>
              <a:rPr lang="en-US" dirty="0" smtClean="0"/>
              <a:t>The </a:t>
            </a:r>
            <a:r>
              <a:rPr lang="en-US" dirty="0"/>
              <a:t>percentage should total 100 for each year</a:t>
            </a:r>
            <a:r>
              <a:rPr lang="en-US" dirty="0" smtClean="0"/>
              <a:t>.</a:t>
            </a:r>
          </a:p>
          <a:p>
            <a:r>
              <a:rPr lang="en-US" dirty="0" smtClean="0"/>
              <a:t> </a:t>
            </a:r>
            <a:r>
              <a:rPr lang="en-US" dirty="0"/>
              <a:t>Also, briefly explain activities other than research and relate them to the proposed research training</a:t>
            </a:r>
          </a:p>
        </p:txBody>
      </p:sp>
    </p:spTree>
    <p:extLst>
      <p:ext uri="{BB962C8B-B14F-4D97-AF65-F5344CB8AC3E}">
        <p14:creationId xmlns:p14="http://schemas.microsoft.com/office/powerpoint/2010/main" val="163583360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Examples:</a:t>
            </a:r>
            <a:br>
              <a:rPr lang="en-US" sz="4000" dirty="0" smtClean="0"/>
            </a:br>
            <a:r>
              <a:rPr lang="en-US" sz="4000" dirty="0" smtClean="0"/>
              <a:t> Activities Planned Under Award</a:t>
            </a:r>
            <a:endParaRPr lang="en-US" sz="4000" dirty="0"/>
          </a:p>
        </p:txBody>
      </p:sp>
      <p:sp>
        <p:nvSpPr>
          <p:cNvPr id="3" name="Content Placeholder 2"/>
          <p:cNvSpPr>
            <a:spLocks noGrp="1"/>
          </p:cNvSpPr>
          <p:nvPr>
            <p:ph idx="1"/>
          </p:nvPr>
        </p:nvSpPr>
        <p:spPr>
          <a:xfrm>
            <a:off x="457200" y="1862917"/>
            <a:ext cx="8229600" cy="4525963"/>
          </a:xfrm>
        </p:spPr>
        <p:txBody>
          <a:bodyPr anchor="t" anchorCtr="0"/>
          <a:lstStyle/>
          <a:p>
            <a:r>
              <a:rPr lang="en-US" dirty="0" smtClean="0"/>
              <a:t>Again, variability (and creativity!) allowed in how you present this section.</a:t>
            </a:r>
          </a:p>
          <a:p>
            <a:r>
              <a:rPr lang="en-US" dirty="0" smtClean="0"/>
              <a:t>Santos</a:t>
            </a:r>
          </a:p>
          <a:p>
            <a:r>
              <a:rPr lang="en-US" dirty="0" err="1" smtClean="0"/>
              <a:t>Wagman</a:t>
            </a:r>
            <a:endParaRPr lang="en-US" dirty="0" smtClean="0"/>
          </a:p>
        </p:txBody>
      </p:sp>
    </p:spTree>
    <p:extLst>
      <p:ext uri="{BB962C8B-B14F-4D97-AF65-F5344CB8AC3E}">
        <p14:creationId xmlns:p14="http://schemas.microsoft.com/office/powerpoint/2010/main" val="795290271"/>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700" dirty="0" smtClean="0"/>
              <a:t>Doctoral Dissertation &amp; </a:t>
            </a:r>
            <a:br>
              <a:rPr lang="en-US" sz="3700" dirty="0" smtClean="0"/>
            </a:br>
            <a:r>
              <a:rPr lang="en-US" sz="3700" dirty="0" smtClean="0"/>
              <a:t>Research Experience</a:t>
            </a:r>
            <a:endParaRPr lang="en-US" sz="3700" dirty="0"/>
          </a:p>
        </p:txBody>
      </p:sp>
      <p:sp>
        <p:nvSpPr>
          <p:cNvPr id="3" name="Content Placeholder 2"/>
          <p:cNvSpPr>
            <a:spLocks noGrp="1"/>
          </p:cNvSpPr>
          <p:nvPr>
            <p:ph idx="1"/>
          </p:nvPr>
        </p:nvSpPr>
        <p:spPr/>
        <p:txBody>
          <a:bodyPr anchor="t" anchorCtr="0">
            <a:normAutofit fontScale="77500" lnSpcReduction="20000"/>
          </a:bodyPr>
          <a:lstStyle/>
          <a:p>
            <a:r>
              <a:rPr lang="en-US" dirty="0"/>
              <a:t>Limited to 2 pages (I-97)</a:t>
            </a:r>
          </a:p>
          <a:p>
            <a:r>
              <a:rPr lang="en-US" dirty="0"/>
              <a:t>Summarize research experience in chronological order</a:t>
            </a:r>
          </a:p>
          <a:p>
            <a:r>
              <a:rPr lang="en-US" dirty="0" smtClean="0"/>
              <a:t>Advanced </a:t>
            </a:r>
            <a:r>
              <a:rPr lang="en-US" dirty="0"/>
              <a:t>graduate students, who have (or will have) completed their comprehensive examinations by the time of award must also include a narrative of their doctoral dissertation (may be preliminary). </a:t>
            </a:r>
          </a:p>
          <a:p>
            <a:r>
              <a:rPr lang="en-US" dirty="0"/>
              <a:t>If you have no research experience, list other scientific experience. Do not list academic courses</a:t>
            </a:r>
            <a:r>
              <a:rPr lang="en-US" dirty="0" smtClean="0"/>
              <a:t>. </a:t>
            </a:r>
            <a:endParaRPr lang="en-US" dirty="0"/>
          </a:p>
          <a:p>
            <a:endParaRPr lang="en-US" dirty="0"/>
          </a:p>
        </p:txBody>
      </p:sp>
    </p:spTree>
    <p:extLst>
      <p:ext uri="{BB962C8B-B14F-4D97-AF65-F5344CB8AC3E}">
        <p14:creationId xmlns:p14="http://schemas.microsoft.com/office/powerpoint/2010/main" val="1727868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Section II</a:t>
            </a:r>
            <a:endParaRPr lang="en-US" dirty="0"/>
          </a:p>
        </p:txBody>
      </p:sp>
      <p:sp>
        <p:nvSpPr>
          <p:cNvPr id="3" name="Content Placeholder 2"/>
          <p:cNvSpPr>
            <a:spLocks noGrp="1"/>
          </p:cNvSpPr>
          <p:nvPr>
            <p:ph idx="1"/>
          </p:nvPr>
        </p:nvSpPr>
        <p:spPr>
          <a:xfrm>
            <a:off x="457200" y="1425056"/>
            <a:ext cx="8229600" cy="4525963"/>
          </a:xfrm>
        </p:spPr>
        <p:txBody>
          <a:bodyPr>
            <a:normAutofit fontScale="70000" lnSpcReduction="20000"/>
          </a:bodyPr>
          <a:lstStyle/>
          <a:p>
            <a:r>
              <a:rPr lang="en-US" dirty="0"/>
              <a:t>Limited to 6 pages (I-98)</a:t>
            </a:r>
          </a:p>
          <a:p>
            <a:r>
              <a:rPr lang="en-US" dirty="0"/>
              <a:t>Must include following section with header (see title of slide)</a:t>
            </a:r>
          </a:p>
          <a:p>
            <a:pPr lvl="1">
              <a:buFont typeface="+mj-lt"/>
              <a:buAutoNum type="alphaLcPeriod"/>
            </a:pPr>
            <a:r>
              <a:rPr lang="en-US" dirty="0"/>
              <a:t>Research Support Available</a:t>
            </a:r>
          </a:p>
          <a:p>
            <a:pPr lvl="1">
              <a:buFont typeface="+mj-lt"/>
              <a:buAutoNum type="alphaLcPeriod"/>
            </a:pPr>
            <a:r>
              <a:rPr lang="en-US" dirty="0"/>
              <a:t>Recent &amp; previous mentees</a:t>
            </a:r>
          </a:p>
          <a:p>
            <a:pPr lvl="1">
              <a:buFont typeface="+mj-lt"/>
              <a:buAutoNum type="alphaLcPeriod"/>
            </a:pPr>
            <a:r>
              <a:rPr lang="en-US" dirty="0"/>
              <a:t>Training plan</a:t>
            </a:r>
          </a:p>
          <a:p>
            <a:pPr lvl="1">
              <a:buFont typeface="+mj-lt"/>
              <a:buAutoNum type="alphaLcPeriod"/>
            </a:pPr>
            <a:r>
              <a:rPr lang="en-US" dirty="0"/>
              <a:t>Environment &amp; Research facilities</a:t>
            </a:r>
          </a:p>
          <a:p>
            <a:pPr lvl="1">
              <a:buFont typeface="+mj-lt"/>
              <a:buAutoNum type="alphaLcPeriod"/>
            </a:pPr>
            <a:r>
              <a:rPr lang="en-US" dirty="0"/>
              <a:t>Current number of fellows/trainees</a:t>
            </a:r>
          </a:p>
          <a:p>
            <a:pPr lvl="1">
              <a:buFont typeface="+mj-lt"/>
              <a:buAutoNum type="alphaLcPeriod"/>
            </a:pPr>
            <a:r>
              <a:rPr lang="en-US" dirty="0"/>
              <a:t>Applicant’s qualifications and potential for a research career</a:t>
            </a:r>
          </a:p>
          <a:p>
            <a:endParaRPr lang="en-US" dirty="0"/>
          </a:p>
        </p:txBody>
      </p:sp>
    </p:spTree>
    <p:extLst>
      <p:ext uri="{BB962C8B-B14F-4D97-AF65-F5344CB8AC3E}">
        <p14:creationId xmlns:p14="http://schemas.microsoft.com/office/powerpoint/2010/main" val="234889902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199"/>
            <a:ext cx="8229600" cy="1469389"/>
          </a:xfrm>
        </p:spPr>
        <p:txBody>
          <a:bodyPr>
            <a:normAutofit fontScale="90000"/>
          </a:bodyPr>
          <a:lstStyle/>
          <a:p>
            <a:r>
              <a:rPr lang="en-US" dirty="0" smtClean="0"/>
              <a:t>Doctoral Dissertation and Research Experience</a:t>
            </a:r>
            <a:endParaRPr lang="en-US" dirty="0"/>
          </a:p>
        </p:txBody>
      </p:sp>
      <p:sp>
        <p:nvSpPr>
          <p:cNvPr id="3" name="Content Placeholder 2"/>
          <p:cNvSpPr>
            <a:spLocks noGrp="1"/>
          </p:cNvSpPr>
          <p:nvPr>
            <p:ph idx="1"/>
          </p:nvPr>
        </p:nvSpPr>
        <p:spPr>
          <a:xfrm>
            <a:off x="457200" y="1926588"/>
            <a:ext cx="8229600" cy="4525963"/>
          </a:xfrm>
        </p:spPr>
        <p:txBody>
          <a:bodyPr anchor="t" anchorCtr="0"/>
          <a:lstStyle/>
          <a:p>
            <a:r>
              <a:rPr lang="en-US" dirty="0" smtClean="0"/>
              <a:t>Redacted vs. Santos-Thoughts?</a:t>
            </a:r>
          </a:p>
          <a:p>
            <a:r>
              <a:rPr lang="en-US" dirty="0" smtClean="0"/>
              <a:t>List all of your experiences, however don’t make too dry.</a:t>
            </a:r>
          </a:p>
          <a:p>
            <a:r>
              <a:rPr lang="en-US" dirty="0" smtClean="0"/>
              <a:t> Insert some of yourself! Why are you so passionate about what you’re doing?</a:t>
            </a:r>
          </a:p>
          <a:p>
            <a:endParaRPr lang="en-US" dirty="0"/>
          </a:p>
        </p:txBody>
      </p:sp>
    </p:spTree>
    <p:extLst>
      <p:ext uri="{BB962C8B-B14F-4D97-AF65-F5344CB8AC3E}">
        <p14:creationId xmlns:p14="http://schemas.microsoft.com/office/powerpoint/2010/main" val="254662841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a:t>
            </a:r>
            <a:endParaRPr lang="en-US" dirty="0"/>
          </a:p>
        </p:txBody>
      </p:sp>
      <p:sp>
        <p:nvSpPr>
          <p:cNvPr id="3" name="Content Placeholder 2"/>
          <p:cNvSpPr>
            <a:spLocks noGrp="1"/>
          </p:cNvSpPr>
          <p:nvPr>
            <p:ph idx="1"/>
          </p:nvPr>
        </p:nvSpPr>
        <p:spPr>
          <a:xfrm>
            <a:off x="457200" y="1600200"/>
            <a:ext cx="8229600" cy="4954449"/>
          </a:xfrm>
        </p:spPr>
        <p:txBody>
          <a:bodyPr anchor="t" anchorCtr="0">
            <a:normAutofit fontScale="62500" lnSpcReduction="20000"/>
          </a:bodyPr>
          <a:lstStyle/>
          <a:p>
            <a:r>
              <a:rPr lang="en-US" dirty="0"/>
              <a:t>Assignment </a:t>
            </a:r>
            <a:r>
              <a:rPr lang="en-US" dirty="0" smtClean="0"/>
              <a:t>5a: </a:t>
            </a:r>
            <a:r>
              <a:rPr lang="en-US" dirty="0"/>
              <a:t>Turn in 1st draft of these 2 sections (</a:t>
            </a:r>
            <a:r>
              <a:rPr lang="en-US" b="1" u="sng" dirty="0"/>
              <a:t>Due 2/16</a:t>
            </a:r>
            <a:r>
              <a:rPr lang="en-US" dirty="0"/>
              <a:t>): </a:t>
            </a:r>
          </a:p>
          <a:p>
            <a:pPr lvl="1"/>
            <a:r>
              <a:rPr lang="en-US" dirty="0"/>
              <a:t>Goals for Fellowship Training and Award (1 page) </a:t>
            </a:r>
          </a:p>
          <a:p>
            <a:pPr lvl="1"/>
            <a:r>
              <a:rPr lang="en-US" dirty="0"/>
              <a:t>“Training” Section of Section II (.5 to 1.5 pages</a:t>
            </a:r>
            <a:r>
              <a:rPr lang="en-US" dirty="0" smtClean="0"/>
              <a:t>)</a:t>
            </a:r>
          </a:p>
          <a:p>
            <a:r>
              <a:rPr lang="en-US" dirty="0" smtClean="0"/>
              <a:t>Assignment 5b: </a:t>
            </a:r>
            <a:r>
              <a:rPr lang="en-US" dirty="0"/>
              <a:t> Turn in mentor feedback (summarize if feedback given verbally) and revised specific </a:t>
            </a:r>
            <a:r>
              <a:rPr lang="en-US" dirty="0" smtClean="0"/>
              <a:t>aims </a:t>
            </a:r>
            <a:r>
              <a:rPr lang="en-US" dirty="0"/>
              <a:t>page. </a:t>
            </a:r>
            <a:r>
              <a:rPr lang="en-US" b="1" u="sng" dirty="0"/>
              <a:t>Due 2</a:t>
            </a:r>
            <a:r>
              <a:rPr lang="en-US" b="1" u="sng" dirty="0" smtClean="0"/>
              <a:t>/23</a:t>
            </a:r>
            <a:r>
              <a:rPr lang="en-US" dirty="0" smtClean="0"/>
              <a:t>. </a:t>
            </a:r>
          </a:p>
          <a:p>
            <a:r>
              <a:rPr lang="en-US" dirty="0" smtClean="0"/>
              <a:t>Assignment 5c: </a:t>
            </a:r>
            <a:r>
              <a:rPr lang="en-US" dirty="0"/>
              <a:t> Request information needed from sponsor and co-sponsor for Section II: Parts A, B, and D. </a:t>
            </a:r>
            <a:r>
              <a:rPr lang="en-US" b="1" u="sng" dirty="0"/>
              <a:t>Due 2</a:t>
            </a:r>
            <a:r>
              <a:rPr lang="en-US" b="1" u="sng" dirty="0" smtClean="0"/>
              <a:t>/23</a:t>
            </a:r>
            <a:r>
              <a:rPr lang="en-US" dirty="0" smtClean="0"/>
              <a:t>.</a:t>
            </a:r>
          </a:p>
          <a:p>
            <a:r>
              <a:rPr lang="en-US" dirty="0"/>
              <a:t> Watch NIH peer review video </a:t>
            </a:r>
            <a:r>
              <a:rPr lang="en-US" dirty="0" smtClean="0"/>
              <a:t>(</a:t>
            </a:r>
            <a:r>
              <a:rPr lang="en-US" b="1" dirty="0" smtClean="0"/>
              <a:t>for class 2/23</a:t>
            </a:r>
            <a:r>
              <a:rPr lang="en-US" dirty="0" smtClean="0"/>
              <a:t>)</a:t>
            </a:r>
            <a:r>
              <a:rPr lang="en-US" dirty="0" smtClean="0">
                <a:hlinkClick r:id="rId3"/>
              </a:rPr>
              <a:t>http</a:t>
            </a:r>
            <a:r>
              <a:rPr lang="en-US" dirty="0">
                <a:hlinkClick r:id="rId3"/>
              </a:rPr>
              <a:t>://public.csr.nih.gov/aboutcsr/contactcsr/pages/contactorvisitcsrpages/nih-grant-review-process-youtube-</a:t>
            </a:r>
            <a:r>
              <a:rPr lang="en-US" dirty="0" smtClean="0">
                <a:hlinkClick r:id="rId3"/>
              </a:rPr>
              <a:t>videos.aspx</a:t>
            </a:r>
            <a:endParaRPr lang="en-US" dirty="0" smtClean="0"/>
          </a:p>
          <a:p>
            <a:r>
              <a:rPr lang="en-US" dirty="0" smtClean="0"/>
              <a:t>Read</a:t>
            </a:r>
            <a:r>
              <a:rPr lang="en-US" dirty="0"/>
              <a:t> http://</a:t>
            </a:r>
            <a:r>
              <a:rPr lang="en-US" dirty="0" err="1"/>
              <a:t>grants.nih.gov</a:t>
            </a:r>
            <a:r>
              <a:rPr lang="en-US" dirty="0"/>
              <a:t>/grants/peer/critiques/</a:t>
            </a:r>
            <a:r>
              <a:rPr lang="en-US" dirty="0" err="1"/>
              <a:t>f.htm</a:t>
            </a:r>
            <a:r>
              <a:rPr lang="en-US" dirty="0"/>
              <a:t>  </a:t>
            </a:r>
            <a:r>
              <a:rPr lang="en-US" dirty="0" smtClean="0"/>
              <a:t>(</a:t>
            </a:r>
            <a:r>
              <a:rPr lang="en-US" b="1" dirty="0" smtClean="0"/>
              <a:t>for class 2/23</a:t>
            </a:r>
            <a:r>
              <a:rPr lang="en-US" dirty="0" smtClean="0"/>
              <a:t>)</a:t>
            </a:r>
            <a:endParaRPr lang="en-US" dirty="0"/>
          </a:p>
          <a:p>
            <a:endParaRPr lang="en-US" dirty="0"/>
          </a:p>
        </p:txBody>
      </p:sp>
    </p:spTree>
    <p:extLst>
      <p:ext uri="{BB962C8B-B14F-4D97-AF65-F5344CB8AC3E}">
        <p14:creationId xmlns:p14="http://schemas.microsoft.com/office/powerpoint/2010/main" val="193347328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437442"/>
          </a:xfrm>
        </p:spPr>
        <p:txBody>
          <a:bodyPr>
            <a:normAutofit fontScale="90000"/>
          </a:bodyPr>
          <a:lstStyle/>
          <a:p>
            <a:r>
              <a:rPr lang="en-US" dirty="0" smtClean="0"/>
              <a:t>Choosing a Sponsor/Mentoring Team</a:t>
            </a:r>
            <a:endParaRPr lang="en-US" dirty="0"/>
          </a:p>
        </p:txBody>
      </p:sp>
      <p:sp>
        <p:nvSpPr>
          <p:cNvPr id="3" name="Content Placeholder 2"/>
          <p:cNvSpPr>
            <a:spLocks noGrp="1"/>
          </p:cNvSpPr>
          <p:nvPr>
            <p:ph idx="1"/>
          </p:nvPr>
        </p:nvSpPr>
        <p:spPr>
          <a:xfrm>
            <a:off x="457200" y="1894642"/>
            <a:ext cx="8229600" cy="4525963"/>
          </a:xfrm>
        </p:spPr>
        <p:txBody>
          <a:bodyPr anchor="t" anchorCtr="0">
            <a:normAutofit fontScale="92500" lnSpcReduction="20000"/>
          </a:bodyPr>
          <a:lstStyle/>
          <a:p>
            <a:r>
              <a:rPr lang="en-US" dirty="0" smtClean="0"/>
              <a:t>From </a:t>
            </a:r>
            <a:r>
              <a:rPr lang="en-US" dirty="0" err="1" smtClean="0"/>
              <a:t>Siegle</a:t>
            </a:r>
            <a:r>
              <a:rPr lang="en-US" dirty="0" smtClean="0"/>
              <a:t> et al</a:t>
            </a:r>
          </a:p>
          <a:p>
            <a:pPr lvl="1"/>
            <a:r>
              <a:rPr lang="en-US" dirty="0" smtClean="0"/>
              <a:t>Sponsor should be expert in research area of proposal</a:t>
            </a:r>
          </a:p>
          <a:p>
            <a:pPr lvl="1"/>
            <a:r>
              <a:rPr lang="en-US" dirty="0" smtClean="0"/>
              <a:t>Published a bunch</a:t>
            </a:r>
          </a:p>
          <a:p>
            <a:pPr lvl="1"/>
            <a:r>
              <a:rPr lang="en-US" dirty="0" smtClean="0"/>
              <a:t>Mentored other NRSA or K-awardees</a:t>
            </a:r>
          </a:p>
          <a:p>
            <a:pPr lvl="1"/>
            <a:r>
              <a:rPr lang="en-US" dirty="0" smtClean="0"/>
              <a:t>Have funding in proposed research area</a:t>
            </a:r>
          </a:p>
          <a:p>
            <a:pPr lvl="1"/>
            <a:r>
              <a:rPr lang="en-US" dirty="0" smtClean="0"/>
              <a:t>Be local (i.e., at UCSF)</a:t>
            </a:r>
          </a:p>
          <a:p>
            <a:pPr lvl="1"/>
            <a:r>
              <a:rPr lang="en-US" dirty="0" smtClean="0"/>
              <a:t>Have a team of consultants</a:t>
            </a:r>
            <a:endParaRPr lang="en-US" dirty="0"/>
          </a:p>
        </p:txBody>
      </p:sp>
    </p:spTree>
    <p:extLst>
      <p:ext uri="{BB962C8B-B14F-4D97-AF65-F5344CB8AC3E}">
        <p14:creationId xmlns:p14="http://schemas.microsoft.com/office/powerpoint/2010/main" val="62661691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Support Available</a:t>
            </a:r>
            <a:endParaRPr lang="en-US" dirty="0"/>
          </a:p>
        </p:txBody>
      </p:sp>
      <p:sp>
        <p:nvSpPr>
          <p:cNvPr id="3" name="Content Placeholder 2"/>
          <p:cNvSpPr>
            <a:spLocks noGrp="1"/>
          </p:cNvSpPr>
          <p:nvPr>
            <p:ph idx="1"/>
          </p:nvPr>
        </p:nvSpPr>
        <p:spPr>
          <a:xfrm>
            <a:off x="457200" y="1370592"/>
            <a:ext cx="8229600" cy="4755571"/>
          </a:xfrm>
        </p:spPr>
        <p:txBody>
          <a:bodyPr>
            <a:normAutofit fontScale="70000" lnSpcReduction="20000"/>
          </a:bodyPr>
          <a:lstStyle/>
          <a:p>
            <a:r>
              <a:rPr lang="en-US" dirty="0" smtClean="0"/>
              <a:t>In </a:t>
            </a:r>
            <a:r>
              <a:rPr lang="en-US" dirty="0"/>
              <a:t>a table, list all current and pending research and research training support specifically available to the applicant for this particular training experience</a:t>
            </a:r>
            <a:r>
              <a:rPr lang="en-US" dirty="0" smtClean="0"/>
              <a:t>.</a:t>
            </a:r>
          </a:p>
          <a:p>
            <a:r>
              <a:rPr lang="en-US" dirty="0" smtClean="0"/>
              <a:t> </a:t>
            </a:r>
            <a:r>
              <a:rPr lang="en-US" dirty="0"/>
              <a:t>Include funding source, complete identifying number, title of the research or training program, and name of the principal investigator, dates, and amount of the award. Include this information for any co-sponsor as well</a:t>
            </a:r>
            <a:r>
              <a:rPr lang="en-US" dirty="0" smtClean="0"/>
              <a:t>. </a:t>
            </a:r>
          </a:p>
          <a:p>
            <a:r>
              <a:rPr lang="en-US" dirty="0" smtClean="0"/>
              <a:t>List for all co-sponsors as well</a:t>
            </a:r>
          </a:p>
          <a:p>
            <a:r>
              <a:rPr lang="en-US" dirty="0" smtClean="0"/>
              <a:t>Example: Santos</a:t>
            </a:r>
          </a:p>
        </p:txBody>
      </p:sp>
    </p:spTree>
    <p:extLst>
      <p:ext uri="{BB962C8B-B14F-4D97-AF65-F5344CB8AC3E}">
        <p14:creationId xmlns:p14="http://schemas.microsoft.com/office/powerpoint/2010/main" val="133052142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1360"/>
            <a:ext cx="8229600" cy="691679"/>
          </a:xfrm>
        </p:spPr>
        <p:txBody>
          <a:bodyPr>
            <a:normAutofit/>
          </a:bodyPr>
          <a:lstStyle/>
          <a:p>
            <a:r>
              <a:rPr lang="en-US" sz="3600" dirty="0" smtClean="0"/>
              <a:t>Example: Research Support (Santos)</a:t>
            </a:r>
            <a:endParaRPr lang="en-US" sz="3600" dirty="0"/>
          </a:p>
        </p:txBody>
      </p:sp>
      <p:pic>
        <p:nvPicPr>
          <p:cNvPr id="5" name="Picture 4"/>
          <p:cNvPicPr>
            <a:picLocks noChangeAspect="1"/>
          </p:cNvPicPr>
          <p:nvPr/>
        </p:nvPicPr>
        <p:blipFill>
          <a:blip r:embed="rId2"/>
          <a:stretch>
            <a:fillRect/>
          </a:stretch>
        </p:blipFill>
        <p:spPr>
          <a:xfrm>
            <a:off x="698499" y="803039"/>
            <a:ext cx="7768167" cy="5886298"/>
          </a:xfrm>
          <a:prstGeom prst="rect">
            <a:avLst/>
          </a:prstGeom>
        </p:spPr>
      </p:pic>
    </p:spTree>
    <p:extLst>
      <p:ext uri="{BB962C8B-B14F-4D97-AF65-F5344CB8AC3E}">
        <p14:creationId xmlns:p14="http://schemas.microsoft.com/office/powerpoint/2010/main" val="58077010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097" y="302337"/>
            <a:ext cx="8229600" cy="1285602"/>
          </a:xfrm>
        </p:spPr>
        <p:txBody>
          <a:bodyPr>
            <a:normAutofit fontScale="90000"/>
          </a:bodyPr>
          <a:lstStyle/>
          <a:p>
            <a:r>
              <a:rPr lang="en-US" sz="3900" dirty="0"/>
              <a:t>Sponsor/Co-Sponsor’s </a:t>
            </a:r>
            <a:r>
              <a:rPr lang="fr-FR" sz="3900" dirty="0"/>
              <a:t>Previous Fellows/Trainees</a:t>
            </a:r>
            <a:r>
              <a:rPr lang="fr-FR" dirty="0"/>
              <a:t/>
            </a:r>
            <a:br>
              <a:rPr lang="fr-FR" dirty="0"/>
            </a:br>
            <a:endParaRPr lang="en-US" dirty="0"/>
          </a:p>
        </p:txBody>
      </p:sp>
      <p:sp>
        <p:nvSpPr>
          <p:cNvPr id="3" name="Content Placeholder 2"/>
          <p:cNvSpPr>
            <a:spLocks noGrp="1"/>
          </p:cNvSpPr>
          <p:nvPr>
            <p:ph idx="1"/>
          </p:nvPr>
        </p:nvSpPr>
        <p:spPr>
          <a:xfrm>
            <a:off x="457200" y="2043627"/>
            <a:ext cx="8229600" cy="4525963"/>
          </a:xfrm>
        </p:spPr>
        <p:txBody>
          <a:bodyPr>
            <a:normAutofit lnSpcReduction="10000"/>
          </a:bodyPr>
          <a:lstStyle/>
          <a:p>
            <a:pPr lvl="1"/>
            <a:r>
              <a:rPr lang="en-US" dirty="0" smtClean="0"/>
              <a:t>Give </a:t>
            </a:r>
            <a:r>
              <a:rPr lang="en-US" dirty="0"/>
              <a:t>the total number of </a:t>
            </a:r>
            <a:r>
              <a:rPr lang="en-US" dirty="0" err="1"/>
              <a:t>predoctoral</a:t>
            </a:r>
            <a:r>
              <a:rPr lang="en-US" dirty="0"/>
              <a:t> and postdoctoral individuals previously </a:t>
            </a:r>
            <a:r>
              <a:rPr lang="en-US" dirty="0" smtClean="0"/>
              <a:t>sponsored.</a:t>
            </a:r>
          </a:p>
          <a:p>
            <a:pPr lvl="1"/>
            <a:r>
              <a:rPr lang="en-US" dirty="0" smtClean="0"/>
              <a:t>Select </a:t>
            </a:r>
            <a:r>
              <a:rPr lang="en-US" dirty="0"/>
              <a:t>up to five that are representative and, for those five, provide their present employing organizations and position titles or </a:t>
            </a:r>
            <a:r>
              <a:rPr lang="en-US" dirty="0" smtClean="0"/>
              <a:t>occupations.</a:t>
            </a:r>
          </a:p>
          <a:p>
            <a:pPr lvl="1"/>
            <a:r>
              <a:rPr lang="en-US" dirty="0" smtClean="0"/>
              <a:t>Include </a:t>
            </a:r>
            <a:r>
              <a:rPr lang="en-US" dirty="0"/>
              <a:t>this information for any co-sponsor as well. </a:t>
            </a:r>
          </a:p>
          <a:p>
            <a:endParaRPr lang="en-US" dirty="0"/>
          </a:p>
        </p:txBody>
      </p:sp>
    </p:spTree>
    <p:extLst>
      <p:ext uri="{BB962C8B-B14F-4D97-AF65-F5344CB8AC3E}">
        <p14:creationId xmlns:p14="http://schemas.microsoft.com/office/powerpoint/2010/main" val="277651590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Fellows/Trainees </a:t>
            </a:r>
            <a:endParaRPr lang="en-US" dirty="0"/>
          </a:p>
        </p:txBody>
      </p:sp>
      <p:pic>
        <p:nvPicPr>
          <p:cNvPr id="5" name="Picture 4"/>
          <p:cNvPicPr>
            <a:picLocks noChangeAspect="1"/>
          </p:cNvPicPr>
          <p:nvPr/>
        </p:nvPicPr>
        <p:blipFill>
          <a:blip r:embed="rId2"/>
          <a:stretch>
            <a:fillRect/>
          </a:stretch>
        </p:blipFill>
        <p:spPr>
          <a:xfrm>
            <a:off x="139700" y="2162492"/>
            <a:ext cx="8851900" cy="3904393"/>
          </a:xfrm>
          <a:prstGeom prst="rect">
            <a:avLst/>
          </a:prstGeom>
        </p:spPr>
      </p:pic>
    </p:spTree>
    <p:extLst>
      <p:ext uri="{BB962C8B-B14F-4D97-AF65-F5344CB8AC3E}">
        <p14:creationId xmlns:p14="http://schemas.microsoft.com/office/powerpoint/2010/main" val="4565602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7154"/>
            <a:ext cx="8229600" cy="1296352"/>
          </a:xfrm>
        </p:spPr>
        <p:txBody>
          <a:bodyPr>
            <a:normAutofit/>
          </a:bodyPr>
          <a:lstStyle/>
          <a:p>
            <a:r>
              <a:rPr lang="en-US" dirty="0" smtClean="0"/>
              <a:t>Training plan </a:t>
            </a:r>
            <a:endParaRPr lang="en-US" dirty="0"/>
          </a:p>
        </p:txBody>
      </p:sp>
      <p:sp>
        <p:nvSpPr>
          <p:cNvPr id="3" name="Content Placeholder 2"/>
          <p:cNvSpPr>
            <a:spLocks noGrp="1"/>
          </p:cNvSpPr>
          <p:nvPr>
            <p:ph idx="1"/>
          </p:nvPr>
        </p:nvSpPr>
        <p:spPr>
          <a:xfrm>
            <a:off x="457200" y="1151903"/>
            <a:ext cx="8229600" cy="4535048"/>
          </a:xfrm>
        </p:spPr>
        <p:txBody>
          <a:bodyPr>
            <a:normAutofit fontScale="77500" lnSpcReduction="20000"/>
          </a:bodyPr>
          <a:lstStyle/>
          <a:p>
            <a:r>
              <a:rPr lang="en-US" dirty="0" smtClean="0"/>
              <a:t>Describe </a:t>
            </a:r>
            <a:r>
              <a:rPr lang="en-US" dirty="0"/>
              <a:t>the research training plan that </a:t>
            </a:r>
            <a:r>
              <a:rPr lang="en-US" dirty="0" smtClean="0"/>
              <a:t>has been developed </a:t>
            </a:r>
            <a:r>
              <a:rPr lang="en-US" dirty="0"/>
              <a:t>specifically for </a:t>
            </a:r>
            <a:r>
              <a:rPr lang="en-US" dirty="0" smtClean="0"/>
              <a:t>you.</a:t>
            </a:r>
          </a:p>
          <a:p>
            <a:r>
              <a:rPr lang="en-US" dirty="0" smtClean="0"/>
              <a:t>Include </a:t>
            </a:r>
            <a:r>
              <a:rPr lang="en-US" dirty="0"/>
              <a:t>items such as classes, seminars, and opportunities for interaction with other groups and scientists. </a:t>
            </a:r>
            <a:endParaRPr lang="en-US" dirty="0" smtClean="0"/>
          </a:p>
          <a:p>
            <a:r>
              <a:rPr lang="en-US" dirty="0"/>
              <a:t>C</a:t>
            </a:r>
            <a:r>
              <a:rPr lang="en-US" dirty="0" smtClean="0"/>
              <a:t>areer development plan should be described in detail and reiterated in the “Goals for Fellowship and Training”</a:t>
            </a:r>
          </a:p>
          <a:p>
            <a:r>
              <a:rPr lang="en-US" dirty="0" smtClean="0"/>
              <a:t>Written in the voice of your Sponsor</a:t>
            </a:r>
          </a:p>
        </p:txBody>
      </p:sp>
    </p:spTree>
    <p:extLst>
      <p:ext uri="{BB962C8B-B14F-4D97-AF65-F5344CB8AC3E}">
        <p14:creationId xmlns:p14="http://schemas.microsoft.com/office/powerpoint/2010/main" val="215604538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Training Plan Cont’d</a:t>
            </a:r>
            <a:endParaRPr lang="en-US" dirty="0"/>
          </a:p>
        </p:txBody>
      </p:sp>
      <p:sp>
        <p:nvSpPr>
          <p:cNvPr id="3" name="Content Placeholder 2"/>
          <p:cNvSpPr>
            <a:spLocks noGrp="1"/>
          </p:cNvSpPr>
          <p:nvPr>
            <p:ph idx="1"/>
          </p:nvPr>
        </p:nvSpPr>
        <p:spPr/>
        <p:txBody>
          <a:bodyPr anchor="t" anchorCtr="0">
            <a:normAutofit fontScale="77500" lnSpcReduction="20000"/>
          </a:bodyPr>
          <a:lstStyle/>
          <a:p>
            <a:r>
              <a:rPr lang="en-US" dirty="0" smtClean="0"/>
              <a:t>From </a:t>
            </a:r>
            <a:r>
              <a:rPr lang="en-US" dirty="0" err="1" smtClean="0"/>
              <a:t>Siegle</a:t>
            </a:r>
            <a:r>
              <a:rPr lang="en-US" dirty="0" smtClean="0"/>
              <a:t> et al:</a:t>
            </a:r>
          </a:p>
          <a:p>
            <a:pPr lvl="1"/>
            <a:r>
              <a:rPr lang="en-US" dirty="0" smtClean="0"/>
              <a:t>Training should be “above and beyond what you would receive in grad school”</a:t>
            </a:r>
          </a:p>
          <a:p>
            <a:pPr lvl="1"/>
            <a:r>
              <a:rPr lang="en-US" dirty="0" smtClean="0"/>
              <a:t>Specific skills to further your career</a:t>
            </a:r>
          </a:p>
          <a:p>
            <a:pPr lvl="1"/>
            <a:r>
              <a:rPr lang="en-US" dirty="0" smtClean="0"/>
              <a:t>If proposing coursework, should be more than you would already be gaining from grad program</a:t>
            </a:r>
          </a:p>
          <a:p>
            <a:pPr lvl="1"/>
            <a:r>
              <a:rPr lang="en-US" dirty="0" smtClean="0"/>
              <a:t>Training should differentiate you from sponsor</a:t>
            </a:r>
          </a:p>
          <a:p>
            <a:pPr lvl="1"/>
            <a:r>
              <a:rPr lang="en-US" dirty="0" smtClean="0"/>
              <a:t>May want to include skills-building in grant &amp; manuscript writing.</a:t>
            </a:r>
          </a:p>
          <a:p>
            <a:pPr lvl="1"/>
            <a:endParaRPr lang="en-US" dirty="0"/>
          </a:p>
        </p:txBody>
      </p:sp>
    </p:spTree>
    <p:extLst>
      <p:ext uri="{BB962C8B-B14F-4D97-AF65-F5344CB8AC3E}">
        <p14:creationId xmlns:p14="http://schemas.microsoft.com/office/powerpoint/2010/main" val="283342350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1206</TotalTime>
  <Words>1149</Words>
  <Application>Microsoft Macintosh PowerPoint</Application>
  <PresentationFormat>On-screen Show (4:3)</PresentationFormat>
  <Paragraphs>115</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Twilight</vt:lpstr>
      <vt:lpstr>Overview of the Following Sections:  Section II: Sponsor and Co-Sponsor,  Goals for Fellowship/Training, Activities Planned Under this Award, Doctoral Dissertation and Research Experience</vt:lpstr>
      <vt:lpstr>Overview of Section II</vt:lpstr>
      <vt:lpstr>Choosing a Sponsor/Mentoring Team</vt:lpstr>
      <vt:lpstr>Research Support Available</vt:lpstr>
      <vt:lpstr>Example: Research Support (Santos)</vt:lpstr>
      <vt:lpstr>Sponsor/Co-Sponsor’s Previous Fellows/Trainees </vt:lpstr>
      <vt:lpstr>Example: Fellows/Trainees </vt:lpstr>
      <vt:lpstr>Training plan </vt:lpstr>
      <vt:lpstr>Training Plan Cont’d</vt:lpstr>
      <vt:lpstr>Training Plan Cont’d</vt:lpstr>
      <vt:lpstr>Environment &amp; Research Facilities</vt:lpstr>
      <vt:lpstr>Applicant's Qualifications and Potential for a Research Career </vt:lpstr>
      <vt:lpstr>Discussion:  Sheffield &amp; Wagman</vt:lpstr>
      <vt:lpstr>Qualifications Cont’d</vt:lpstr>
      <vt:lpstr>Qualifications Cont’d</vt:lpstr>
      <vt:lpstr>Goals for Fellowship and Training</vt:lpstr>
      <vt:lpstr>Activities Planned Under Award</vt:lpstr>
      <vt:lpstr>Examples:  Activities Planned Under Award</vt:lpstr>
      <vt:lpstr>Doctoral Dissertation &amp;  Research Experience</vt:lpstr>
      <vt:lpstr>Doctoral Dissertation and Research Experience</vt:lpstr>
      <vt:lpstr>Assignments</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II:  Sponsor and Co-Sponsor</dc:title>
  <dc:creator>Sarah Woolf-King</dc:creator>
  <cp:lastModifiedBy>Sarah Woolf-King</cp:lastModifiedBy>
  <cp:revision>31</cp:revision>
  <dcterms:created xsi:type="dcterms:W3CDTF">2015-02-04T22:42:13Z</dcterms:created>
  <dcterms:modified xsi:type="dcterms:W3CDTF">2015-02-10T14:51:53Z</dcterms:modified>
</cp:coreProperties>
</file>