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334" r:id="rId3"/>
    <p:sldId id="260" r:id="rId4"/>
    <p:sldId id="298" r:id="rId5"/>
    <p:sldId id="330" r:id="rId6"/>
    <p:sldId id="314" r:id="rId7"/>
    <p:sldId id="313" r:id="rId8"/>
    <p:sldId id="315" r:id="rId9"/>
    <p:sldId id="331" r:id="rId10"/>
    <p:sldId id="316" r:id="rId11"/>
    <p:sldId id="312" r:id="rId12"/>
    <p:sldId id="329" r:id="rId13"/>
    <p:sldId id="299" r:id="rId14"/>
    <p:sldId id="304" r:id="rId15"/>
    <p:sldId id="328" r:id="rId16"/>
    <p:sldId id="317" r:id="rId17"/>
    <p:sldId id="319" r:id="rId18"/>
    <p:sldId id="324" r:id="rId19"/>
    <p:sldId id="300" r:id="rId20"/>
    <p:sldId id="307" r:id="rId21"/>
    <p:sldId id="302" r:id="rId22"/>
    <p:sldId id="306" r:id="rId23"/>
    <p:sldId id="318" r:id="rId24"/>
    <p:sldId id="326" r:id="rId25"/>
    <p:sldId id="321" r:id="rId26"/>
    <p:sldId id="323" r:id="rId27"/>
    <p:sldId id="322" r:id="rId28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iot Marseille" initials="EAM" lastIdx="2" clrIdx="0">
    <p:extLst>
      <p:ext uri="{19B8F6BF-5375-455C-9EA6-DF929625EA0E}">
        <p15:presenceInfo xmlns:p15="http://schemas.microsoft.com/office/powerpoint/2012/main" userId="Elliot Marseil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83059" autoAdjust="0"/>
  </p:normalViewPr>
  <p:slideViewPr>
    <p:cSldViewPr snapToGrid="0" snapToObjects="1">
      <p:cViewPr varScale="1">
        <p:scale>
          <a:sx n="95" d="100"/>
          <a:sy n="95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DA05C8EA-9A19-5045-BEFB-9DBD130B7D47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AD352CDE-B398-5644-8FA9-767555B699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85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52CDE-B398-5644-8FA9-767555B6998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201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this for QALYs too?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52CDE-B398-5644-8FA9-767555B6998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3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52CDE-B398-5644-8FA9-767555B6998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983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52CDE-B398-5644-8FA9-767555B6998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494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52CDE-B398-5644-8FA9-767555B6998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29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52CDE-B398-5644-8FA9-767555B6998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489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52CDE-B398-5644-8FA9-767555B6998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2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52CDE-B398-5644-8FA9-767555B6998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166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DROP?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52CDE-B398-5644-8FA9-767555B6998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831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52CDE-B398-5644-8FA9-767555B6998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850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52CDE-B398-5644-8FA9-767555B6998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346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52CDE-B398-5644-8FA9-767555B6998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54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52CDE-B398-5644-8FA9-767555B6998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89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634D-162A-8247-9BF3-DF2643CD848A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17B2-7541-1B47-A974-EA1A36D0D7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3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634D-162A-8247-9BF3-DF2643CD848A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17B2-7541-1B47-A974-EA1A36D0D7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082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634D-162A-8247-9BF3-DF2643CD848A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17B2-7541-1B47-A974-EA1A36D0D7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377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634D-162A-8247-9BF3-DF2643CD848A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17B2-7541-1B47-A974-EA1A36D0D7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634D-162A-8247-9BF3-DF2643CD848A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17B2-7541-1B47-A974-EA1A36D0D7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78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634D-162A-8247-9BF3-DF2643CD848A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17B2-7541-1B47-A974-EA1A36D0D7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738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634D-162A-8247-9BF3-DF2643CD848A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17B2-7541-1B47-A974-EA1A36D0D7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35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634D-162A-8247-9BF3-DF2643CD848A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17B2-7541-1B47-A974-EA1A36D0D7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12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634D-162A-8247-9BF3-DF2643CD848A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17B2-7541-1B47-A974-EA1A36D0D7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0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634D-162A-8247-9BF3-DF2643CD848A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17B2-7541-1B47-A974-EA1A36D0D7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68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634D-162A-8247-9BF3-DF2643CD848A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17B2-7541-1B47-A974-EA1A36D0D7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65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B634D-162A-8247-9BF3-DF2643CD848A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317B2-7541-1B47-A974-EA1A36D0D7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34">
            <a:extLst>
              <a:ext uri="{FF2B5EF4-FFF2-40B4-BE49-F238E27FC236}">
                <a16:creationId xmlns:a16="http://schemas.microsoft.com/office/drawing/2014/main" id="{43A31D32-8FDC-4460-8FFC-3D1953DFF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807" y="891540"/>
            <a:ext cx="5700811" cy="5071110"/>
          </a:xfrm>
        </p:spPr>
        <p:txBody>
          <a:bodyPr anchor="ctr">
            <a:normAutofit/>
          </a:bodyPr>
          <a:lstStyle/>
          <a:p>
            <a:pPr algn="r"/>
            <a:r>
              <a:rPr lang="en-US" sz="3500" b="1" dirty="0"/>
              <a:t>Is MDMA-assisted therapy for severe, chronic, treatment-resistant PTSD, cost-effective?</a:t>
            </a:r>
            <a:br>
              <a:rPr lang="en-US" sz="3500" b="1" dirty="0"/>
            </a:br>
            <a:br>
              <a:rPr lang="en-US" sz="3500" b="1" dirty="0"/>
            </a:br>
            <a:r>
              <a:rPr lang="en-US" sz="1800" b="1" dirty="0">
                <a:latin typeface="Tahoma" panose="020B0604030504040204" pitchFamily="34" charset="0"/>
              </a:rPr>
              <a:t>DCEA (EPI 213)</a:t>
            </a:r>
            <a:r>
              <a:rPr lang="en-US" sz="1800" b="1" dirty="0">
                <a:latin typeface="Tahoma" panose="020B0604030504040204" pitchFamily="34" charset="0"/>
                <a:ea typeface="Times New Roman" panose="02020603050405020304" pitchFamily="18" charset="0"/>
              </a:rPr>
              <a:t> - </a:t>
            </a:r>
            <a:r>
              <a:rPr lang="en-US" sz="1800" b="1" dirty="0">
                <a:latin typeface="Tahoma" panose="020B0604030504040204" pitchFamily="34" charset="0"/>
              </a:rPr>
              <a:t>UCSF</a:t>
            </a:r>
            <a:br>
              <a:rPr lang="en-US" sz="1800" b="1" dirty="0">
                <a:latin typeface="Tahoma" panose="020B0604030504040204" pitchFamily="34" charset="0"/>
              </a:rPr>
            </a:br>
            <a:br>
              <a:rPr lang="en-US" sz="1800" b="1" dirty="0">
                <a:latin typeface="Tahoma" panose="020B0604030504040204" pitchFamily="34" charset="0"/>
              </a:rPr>
            </a:br>
            <a:r>
              <a:rPr lang="en-US" sz="2800" b="1" dirty="0"/>
              <a:t>February 11, 2021</a:t>
            </a:r>
            <a:endParaRPr lang="en-US" sz="3500" dirty="0"/>
          </a:p>
        </p:txBody>
      </p:sp>
      <p:sp>
        <p:nvSpPr>
          <p:cNvPr id="50" name="Rectangle 36">
            <a:extLst>
              <a:ext uri="{FF2B5EF4-FFF2-40B4-BE49-F238E27FC236}">
                <a16:creationId xmlns:a16="http://schemas.microsoft.com/office/drawing/2014/main" id="{BF7E1D97-432A-47D5-AE33-17BB811BB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891540"/>
            <a:ext cx="4657344" cy="5071110"/>
          </a:xfrm>
          <a:prstGeom prst="rect">
            <a:avLst/>
          </a:prstGeom>
          <a:solidFill>
            <a:schemeClr val="tx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77424" y="1147730"/>
            <a:ext cx="3999244" cy="4652338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+mj-lt"/>
                <a:ea typeface="Times" charset="0"/>
                <a:cs typeface="Times" charset="0"/>
              </a:rPr>
              <a:t>Elliot Marseille, DrPH, MPP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latin typeface="+mj-lt"/>
                <a:ea typeface="Times" charset="0"/>
                <a:cs typeface="Times" charset="0"/>
              </a:rPr>
              <a:t>Health Strategies International</a:t>
            </a:r>
          </a:p>
        </p:txBody>
      </p:sp>
      <p:sp>
        <p:nvSpPr>
          <p:cNvPr id="51" name="Rectangle 38">
            <a:extLst>
              <a:ext uri="{FF2B5EF4-FFF2-40B4-BE49-F238E27FC236}">
                <a16:creationId xmlns:a16="http://schemas.microsoft.com/office/drawing/2014/main" id="{CE8DBDAF-B6EA-4802-9A38-45C1AF8B4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0843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58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14CB85-36BC-47F1-83D3-F48C0EAE5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Major features of cost-effectiveness model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A6494-803C-42C0-8ED0-3F78CB6E7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7" y="542612"/>
            <a:ext cx="6770674" cy="5617028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400" dirty="0"/>
              <a:t>Markov disease-state transition model.</a:t>
            </a:r>
          </a:p>
          <a:p>
            <a:pPr lvl="1"/>
            <a:r>
              <a:rPr lang="en-US" dirty="0"/>
              <a:t>Patients partitioned into 5 standard severity categories by CAPS score.</a:t>
            </a:r>
          </a:p>
          <a:p>
            <a:pPr lvl="1"/>
            <a:r>
              <a:rPr lang="en-US" dirty="0"/>
              <a:t>Costs and health states accounted for as pts progress to more severe disease states.</a:t>
            </a:r>
          </a:p>
          <a:p>
            <a:pPr lvl="1"/>
            <a:r>
              <a:rPr lang="en-US" dirty="0"/>
              <a:t>No further remission after trial</a:t>
            </a:r>
          </a:p>
          <a:p>
            <a:pPr lvl="1"/>
            <a:r>
              <a:rPr lang="en-US" dirty="0"/>
              <a:t>Cohort of 1000 patients </a:t>
            </a:r>
          </a:p>
          <a:p>
            <a:r>
              <a:rPr lang="en-US" sz="2400" dirty="0"/>
              <a:t>Mortality = Background age-specific mortality x RR of death associated with each PTSD severity level.</a:t>
            </a:r>
          </a:p>
          <a:p>
            <a:r>
              <a:rPr lang="en-US" sz="2400" dirty="0"/>
              <a:t>Assumes no disease progression for first 4 years following MAT.</a:t>
            </a:r>
          </a:p>
          <a:p>
            <a:r>
              <a:rPr lang="en-US" sz="2400" dirty="0"/>
              <a:t>Can adjust for rate of reduction in medical care costs as patients move to lower levels of severity following MAT.</a:t>
            </a:r>
          </a:p>
          <a:p>
            <a:r>
              <a:rPr lang="en-US" sz="2400" dirty="0"/>
              <a:t>Allows for variation in analytic horizon.</a:t>
            </a:r>
          </a:p>
          <a:p>
            <a:r>
              <a:rPr lang="en-US" sz="2400" dirty="0"/>
              <a:t>Implemented in Excel and @RISK software for sensitivity analysis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3902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7A632B-3279-4E27-9F4E-7A9DD36A9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Key Inputs: Base-case values, ranges and data sources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A08C51-296D-47F3-93A8-347EB83AD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96" y="2408290"/>
            <a:ext cx="11276448" cy="388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77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3B70BB-DD6B-4936-AD39-C4BE59DAE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021" y="47847"/>
            <a:ext cx="9671911" cy="681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10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CC690D-7A96-48B5-81E5-F28DF9248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556"/>
            <a:ext cx="12108264" cy="6952160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0AFB61CD-FE0D-4AB2-814D-AD2CFEADE43D}"/>
              </a:ext>
            </a:extLst>
          </p:cNvPr>
          <p:cNvSpPr/>
          <p:nvPr/>
        </p:nvSpPr>
        <p:spPr>
          <a:xfrm>
            <a:off x="1080702" y="3429000"/>
            <a:ext cx="3093770" cy="1556004"/>
          </a:xfrm>
          <a:prstGeom prst="wedgeEllipseCallout">
            <a:avLst>
              <a:gd name="adj1" fmla="val 74443"/>
              <a:gd name="adj2" fmla="val 723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MDMA is ~5% of total cost at $1.41 / mg. and 125 mg / session)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D22536DF-0EE0-4E7A-951F-192F28E166C6}"/>
              </a:ext>
            </a:extLst>
          </p:cNvPr>
          <p:cNvSpPr/>
          <p:nvPr/>
        </p:nvSpPr>
        <p:spPr>
          <a:xfrm>
            <a:off x="2554014" y="228074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22BCF715-59BE-4331-81A2-BA89C1DDD13E}"/>
              </a:ext>
            </a:extLst>
          </p:cNvPr>
          <p:cNvSpPr/>
          <p:nvPr/>
        </p:nvSpPr>
        <p:spPr>
          <a:xfrm>
            <a:off x="4641945" y="179154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B3FB5395-E139-4AD8-B0D1-AD0C0736D24B}"/>
              </a:ext>
            </a:extLst>
          </p:cNvPr>
          <p:cNvSpPr/>
          <p:nvPr/>
        </p:nvSpPr>
        <p:spPr>
          <a:xfrm>
            <a:off x="6246812" y="307474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81081F2-108A-4B9B-8E67-4DF4F83AD9B6}"/>
              </a:ext>
            </a:extLst>
          </p:cNvPr>
          <p:cNvSpPr/>
          <p:nvPr/>
        </p:nvSpPr>
        <p:spPr>
          <a:xfrm>
            <a:off x="5255173" y="360457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866334-808D-4652-BBCA-A519BD6DAD9D}"/>
              </a:ext>
            </a:extLst>
          </p:cNvPr>
          <p:cNvSpPr txBox="1"/>
          <p:nvPr/>
        </p:nvSpPr>
        <p:spPr>
          <a:xfrm>
            <a:off x="3578339" y="2806290"/>
            <a:ext cx="266847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Personnel accounts for ~90% of the total</a:t>
            </a:r>
          </a:p>
        </p:txBody>
      </p:sp>
    </p:spTree>
    <p:extLst>
      <p:ext uri="{BB962C8B-B14F-4D97-AF65-F5344CB8AC3E}">
        <p14:creationId xmlns:p14="http://schemas.microsoft.com/office/powerpoint/2010/main" val="398372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9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5A2BA3-3E33-495E-9649-34F5B752D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818" y="2247870"/>
            <a:ext cx="5898382" cy="33366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36AAD9-1E7A-4441-9E6A-B5C214AD7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97" y="365125"/>
            <a:ext cx="11344588" cy="1325563"/>
          </a:xfrm>
        </p:spPr>
        <p:txBody>
          <a:bodyPr>
            <a:normAutofit/>
          </a:bodyPr>
          <a:lstStyle/>
          <a:p>
            <a:r>
              <a:rPr lang="en-US" sz="4200" b="1" dirty="0"/>
              <a:t>Life-time health-state trajectory from end of trial: MDMA group versus Control.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A02581-7478-4224-94A4-A1404B992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96" y="2298112"/>
            <a:ext cx="5281725" cy="328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44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DF2EF-A851-4B9A-BFC8-0BA7CEF1E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63" y="365125"/>
            <a:ext cx="10821237" cy="1325563"/>
          </a:xfrm>
        </p:spPr>
        <p:txBody>
          <a:bodyPr/>
          <a:lstStyle/>
          <a:p>
            <a:r>
              <a:rPr lang="en-US" dirty="0"/>
              <a:t>Summary of cost and cost-effectiveness outcomes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7809CF-0036-44DD-BCC6-6683A57BB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05" y="1841413"/>
            <a:ext cx="10962189" cy="50165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166ACC-F44E-4089-8642-F5B4DDF7DE27}"/>
              </a:ext>
            </a:extLst>
          </p:cNvPr>
          <p:cNvSpPr txBox="1"/>
          <p:nvPr/>
        </p:nvSpPr>
        <p:spPr>
          <a:xfrm>
            <a:off x="2863780" y="3024555"/>
            <a:ext cx="6732396" cy="286232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‘Break-even’ is ~ 3.5 years </a:t>
            </a:r>
          </a:p>
          <a:p>
            <a:pPr algn="ctr"/>
            <a:r>
              <a:rPr lang="en-US" sz="3600" dirty="0"/>
              <a:t>after MAT. </a:t>
            </a:r>
          </a:p>
          <a:p>
            <a:pPr algn="ctr"/>
            <a:r>
              <a:rPr lang="en-US" sz="3600" dirty="0"/>
              <a:t>At that point the net discounted cost is zero while still delivering about 1,000 QALYs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0373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1A74A5-7FB6-41FD-A302-FCFE23C9C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725" y="80388"/>
            <a:ext cx="12226725" cy="677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17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353B54-FDB7-44E6-ADB2-5523FDD8C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18" y="356648"/>
            <a:ext cx="11939782" cy="650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70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8FCAEE-527A-484A-8B6F-547866C19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6" y="-27794"/>
            <a:ext cx="12142988" cy="688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06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7B2FA8-355E-467A-8F35-0E2CE6A5D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2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94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1CC0D8-848E-425D-94C9-558363A55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587" y="0"/>
            <a:ext cx="9156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52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25E3DF-E1AC-4F2C-AAB4-1F9A96927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8594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22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E628A0-8708-45DF-A8D7-D0ABA4C94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899" y="39954"/>
            <a:ext cx="9835119" cy="6792446"/>
          </a:xfrm>
          <a:prstGeom prst="rect">
            <a:avLst/>
          </a:prstGeom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1F8AD31A-9328-4BB1-B2EF-841CE6E4371C}"/>
              </a:ext>
            </a:extLst>
          </p:cNvPr>
          <p:cNvSpPr/>
          <p:nvPr/>
        </p:nvSpPr>
        <p:spPr>
          <a:xfrm>
            <a:off x="5120391" y="1870837"/>
            <a:ext cx="1376855" cy="451945"/>
          </a:xfrm>
          <a:prstGeom prst="wedgeRectCallout">
            <a:avLst>
              <a:gd name="adj1" fmla="val 23442"/>
              <a:gd name="adj2" fmla="val 10436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Break - even $16,125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A495B9A3-6BDD-49E5-8AAE-6C332AE7F6A3}"/>
              </a:ext>
            </a:extLst>
          </p:cNvPr>
          <p:cNvSpPr/>
          <p:nvPr/>
        </p:nvSpPr>
        <p:spPr>
          <a:xfrm>
            <a:off x="6888340" y="3549868"/>
            <a:ext cx="3494689" cy="1261243"/>
          </a:xfrm>
          <a:prstGeom prst="wedgeRectCallout">
            <a:avLst>
              <a:gd name="adj1" fmla="val 49927"/>
              <a:gd name="adj2" fmla="val -167493"/>
            </a:avLst>
          </a:prstGeom>
          <a:solidFill>
            <a:schemeClr val="bg1">
              <a:lumMod val="6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$10,265 per QALY gained;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$150,000 per QALY = rough rule of thumb for acceptable CE in USA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4EEA5130-D6EB-415F-BBE1-0E53485BAE9C}"/>
              </a:ext>
            </a:extLst>
          </p:cNvPr>
          <p:cNvSpPr/>
          <p:nvPr/>
        </p:nvSpPr>
        <p:spPr>
          <a:xfrm>
            <a:off x="3060542" y="1802522"/>
            <a:ext cx="1376855" cy="451945"/>
          </a:xfrm>
          <a:prstGeom prst="wedgeRectCallout">
            <a:avLst>
              <a:gd name="adj1" fmla="val 21915"/>
              <a:gd name="adj2" fmla="val 157849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Base - case $7,686</a:t>
            </a:r>
          </a:p>
        </p:txBody>
      </p:sp>
    </p:spTree>
    <p:extLst>
      <p:ext uri="{BB962C8B-B14F-4D97-AF65-F5344CB8AC3E}">
        <p14:creationId xmlns:p14="http://schemas.microsoft.com/office/powerpoint/2010/main" val="313157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2958D3-9B3D-48E7-B422-B73DC892E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879" y="48270"/>
            <a:ext cx="7503116" cy="6821450"/>
          </a:xfrm>
          <a:prstGeom prst="rect">
            <a:avLst/>
          </a:prstGeom>
        </p:spPr>
      </p:pic>
      <p:sp>
        <p:nvSpPr>
          <p:cNvPr id="2" name="Callout: Line 1">
            <a:extLst>
              <a:ext uri="{FF2B5EF4-FFF2-40B4-BE49-F238E27FC236}">
                <a16:creationId xmlns:a16="http://schemas.microsoft.com/office/drawing/2014/main" id="{30CF45CC-0428-46E1-B30C-CE29E0E5A8AC}"/>
              </a:ext>
            </a:extLst>
          </p:cNvPr>
          <p:cNvSpPr/>
          <p:nvPr/>
        </p:nvSpPr>
        <p:spPr>
          <a:xfrm>
            <a:off x="8261939" y="1747835"/>
            <a:ext cx="2312276" cy="1408386"/>
          </a:xfrm>
          <a:prstGeom prst="borderCallout1">
            <a:avLst>
              <a:gd name="adj1" fmla="val 18750"/>
              <a:gd name="adj2" fmla="val -8333"/>
              <a:gd name="adj3" fmla="val 24030"/>
              <a:gd name="adj4" fmla="val -100041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34.8 premature deaths averted</a:t>
            </a:r>
          </a:p>
        </p:txBody>
      </p:sp>
    </p:spTree>
    <p:extLst>
      <p:ext uri="{BB962C8B-B14F-4D97-AF65-F5344CB8AC3E}">
        <p14:creationId xmlns:p14="http://schemas.microsoft.com/office/powerpoint/2010/main" val="151614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74FDE2-A1D2-4AD2-949E-B85D48BDE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16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7FE6A6-437E-4D1C-94CA-B9903E4A8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41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21CCA-ABE1-4C64-BEBC-01E647730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985F1-4BE2-4765-ABAF-86C9FB3E5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7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52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EC879C-7FA7-4DDF-B580-8CD09EA9F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891" y="557426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Putting these findings in context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AF387A54-09AF-439D-ABEE-12B770E09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332918"/>
            <a:ext cx="6377769" cy="5154754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/>
              <a:t>MAT is cost- saving from a payer’s perspective, for patients with clinical profiles like those in the P2 trials.</a:t>
            </a:r>
          </a:p>
          <a:p>
            <a:r>
              <a:rPr lang="en-US" sz="2400" dirty="0"/>
              <a:t>This holds for a wide range of plausible input values even after building conservative assumptions into the model.</a:t>
            </a:r>
          </a:p>
          <a:p>
            <a:r>
              <a:rPr lang="en-US" sz="2400" dirty="0"/>
              <a:t>From a societal perspective it is even more favorable, since many benefits are excluded from this analysis:</a:t>
            </a:r>
          </a:p>
          <a:p>
            <a:pPr lvl="1"/>
            <a:r>
              <a:rPr lang="en-US" dirty="0"/>
              <a:t>QALYs accruing to family members</a:t>
            </a:r>
          </a:p>
          <a:p>
            <a:pPr lvl="1"/>
            <a:r>
              <a:rPr lang="en-US" dirty="0"/>
              <a:t>Lower disability payments</a:t>
            </a:r>
          </a:p>
          <a:p>
            <a:pPr lvl="1"/>
            <a:r>
              <a:rPr lang="en-US" dirty="0"/>
              <a:t>Increased productivity</a:t>
            </a:r>
          </a:p>
          <a:p>
            <a:pPr lvl="1"/>
            <a:r>
              <a:rPr lang="en-US" dirty="0"/>
              <a:t>Reduced substance abuse</a:t>
            </a:r>
          </a:p>
          <a:p>
            <a:pPr lvl="1"/>
            <a:r>
              <a:rPr lang="en-US" dirty="0"/>
              <a:t>Less involvement with criminal justice system.</a:t>
            </a:r>
            <a:endParaRPr lang="en-US" sz="1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640B05-6FD0-4464-8960-C70AAEFBEAA5}"/>
              </a:ext>
            </a:extLst>
          </p:cNvPr>
          <p:cNvSpPr txBox="1"/>
          <p:nvPr/>
        </p:nvSpPr>
        <p:spPr>
          <a:xfrm>
            <a:off x="1055088" y="5447277"/>
            <a:ext cx="10081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002060"/>
                </a:solidFill>
              </a:rPr>
              <a:t>These results can help MAPS and others make the case that accelerated access to MDMA-Assisted Therapy makes sense – in both human and economic terms.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87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84DAEB-F6BC-4D18-B84E-F68B1EADD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sz="4800" dirty="0">
                <a:solidFill>
                  <a:schemeClr val="accent1"/>
                </a:solidFill>
              </a:rPr>
              <a:t> Next steps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2FE5E-080D-4420-93A1-FFD4C4781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3200" dirty="0"/>
              <a:t>Apply model to Phase 3 results</a:t>
            </a:r>
          </a:p>
          <a:p>
            <a:endParaRPr lang="en-US" sz="3200" dirty="0"/>
          </a:p>
          <a:p>
            <a:r>
              <a:rPr lang="en-US" sz="3200" dirty="0"/>
              <a:t>Working on similar analysis pf psilocybin for major depressive disorder – Usona Institute.</a:t>
            </a:r>
          </a:p>
          <a:p>
            <a:endParaRPr lang="en-US" sz="3200" dirty="0"/>
          </a:p>
          <a:p>
            <a:r>
              <a:rPr lang="en-US" sz="3200" dirty="0"/>
              <a:t>Model can be adapted for other medications, populations and psychiatric indications.</a:t>
            </a:r>
          </a:p>
          <a:p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8819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What’s the difference between </a:t>
            </a:r>
            <a:br>
              <a:rPr lang="en-US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‘Cost-effective’ and ‘Cost-saving’?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0" y="963507"/>
            <a:ext cx="6250940" cy="2743200"/>
          </a:xfr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marL="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0" indent="0">
              <a:buNone/>
            </a:pPr>
            <a:r>
              <a:rPr lang="en-US" sz="3100" u="sng" dirty="0"/>
              <a:t>Cost-saving</a:t>
            </a:r>
            <a:r>
              <a:rPr lang="en-US" sz="3100" dirty="0"/>
              <a:t> = For society as a whole or for relevant payers  such as health insurers, reduced future medical costs exceed intervention cost.</a:t>
            </a:r>
          </a:p>
          <a:p>
            <a:pPr marL="0">
              <a:buFont typeface="Arial" panose="020B0604020202020204" pitchFamily="34" charset="0"/>
              <a:buChar char="•"/>
            </a:pPr>
            <a:endParaRPr lang="en-US" sz="3100" dirty="0"/>
          </a:p>
          <a:p>
            <a:pPr marL="0" indent="0">
              <a:buNone/>
            </a:pPr>
            <a:r>
              <a:rPr lang="en-US" sz="3100" u="sng" dirty="0"/>
              <a:t>Cost-effective</a:t>
            </a:r>
            <a:r>
              <a:rPr lang="en-US" sz="3100" dirty="0"/>
              <a:t> = Good value for $$ relative to other feasible options.</a:t>
            </a:r>
          </a:p>
          <a:p>
            <a:pPr marL="0"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DB900E-3053-4432-A6D6-ED6CD1141E1D}"/>
              </a:ext>
            </a:extLst>
          </p:cNvPr>
          <p:cNvSpPr txBox="1"/>
          <p:nvPr/>
        </p:nvSpPr>
        <p:spPr>
          <a:xfrm>
            <a:off x="4976030" y="3589866"/>
            <a:ext cx="6250940" cy="2304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</a:rPr>
              <a:t>If it’s cost-saving, it’s cost-effective.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</a:rPr>
              <a:t>Not everything that’s cost-effective is cost-saving</a:t>
            </a:r>
            <a:r>
              <a:rPr lang="en-US" sz="20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63908" y="8844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73574" y="16039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00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F1D1E-9270-43D5-813F-A01F86C1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32" y="963877"/>
            <a:ext cx="3890430" cy="4930246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chemeClr val="accent1"/>
                </a:solidFill>
              </a:rPr>
              <a:t>With that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as background, the answer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is  . . 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B61CA-014E-41C8-9C42-8881E650B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592087"/>
            <a:ext cx="6377769" cy="503498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“YES”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MDMA-assisted therapy (MAT) as provided to the types of patients served in the P2 trials appears to be cost-saving – thus, highly cost-effective.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Third-party payers are likely to save $ by including MAT as a benefit.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These conclusions hold true across a wide range of plausible assumptions.</a:t>
            </a:r>
          </a:p>
        </p:txBody>
      </p:sp>
    </p:spTree>
    <p:extLst>
      <p:ext uri="{BB962C8B-B14F-4D97-AF65-F5344CB8AC3E}">
        <p14:creationId xmlns:p14="http://schemas.microsoft.com/office/powerpoint/2010/main" val="14521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1223B6-F0F9-44D7-86AA-CFD13F8D8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810" y="643466"/>
            <a:ext cx="782438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85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6B61B4-D304-4EAC-8078-CEDB37D21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chemeClr val="accent1"/>
                </a:solidFill>
              </a:rPr>
              <a:t>Cost-effective, compared to what?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B94D4-64F3-4BCA-A6A1-D74DE2B4F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3600" dirty="0"/>
              <a:t>For most clinical trials, it is best to compare costs and health outcomes for the intervention arm with those of the control arm.</a:t>
            </a:r>
          </a:p>
        </p:txBody>
      </p:sp>
    </p:spTree>
    <p:extLst>
      <p:ext uri="{BB962C8B-B14F-4D97-AF65-F5344CB8AC3E}">
        <p14:creationId xmlns:p14="http://schemas.microsoft.com/office/powerpoint/2010/main" val="265888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03E22-D50D-4FBA-9EAA-4EA1C0122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206" y="99171"/>
            <a:ext cx="9913883" cy="1325563"/>
          </a:xfrm>
        </p:spPr>
        <p:txBody>
          <a:bodyPr/>
          <a:lstStyle/>
          <a:p>
            <a:r>
              <a:rPr lang="en-US" b="1" dirty="0"/>
              <a:t>Why not use this comparison?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1CB87B-A8CA-4FEC-981C-38B48D254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0524" y="1149492"/>
            <a:ext cx="8849710" cy="56946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7A8D2F4B-EC60-4432-93BF-79725DBC8A57}"/>
              </a:ext>
            </a:extLst>
          </p:cNvPr>
          <p:cNvSpPr/>
          <p:nvPr/>
        </p:nvSpPr>
        <p:spPr bwMode="auto">
          <a:xfrm>
            <a:off x="7625427" y="2213899"/>
            <a:ext cx="2955487" cy="1544185"/>
          </a:xfrm>
          <a:prstGeom prst="wedgeRectCallout">
            <a:avLst>
              <a:gd name="adj1" fmla="val -108289"/>
              <a:gd name="adj2" fmla="val -19318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~</a:t>
            </a:r>
            <a:r>
              <a:rPr lang="en-US" sz="2000" b="1" dirty="0"/>
              <a:t>2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2 point drop in mean CAPS score =  Benefit due</a:t>
            </a: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 to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 MDMA alone.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(Mithoefer, 2019)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E6B6F42-BC41-4E66-8912-99FF919C76FF}"/>
              </a:ext>
            </a:extLst>
          </p:cNvPr>
          <p:cNvCxnSpPr>
            <a:cxnSpLocks/>
          </p:cNvCxnSpPr>
          <p:nvPr/>
        </p:nvCxnSpPr>
        <p:spPr bwMode="auto">
          <a:xfrm>
            <a:off x="5929148" y="2237389"/>
            <a:ext cx="0" cy="13335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42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233DD2-5E0B-46B6-82A6-5E0AD7889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371" y="0"/>
            <a:ext cx="1216617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07E137-4069-44AF-B7D0-E863AB4F8D77}"/>
              </a:ext>
            </a:extLst>
          </p:cNvPr>
          <p:cNvSpPr txBox="1"/>
          <p:nvPr/>
        </p:nvSpPr>
        <p:spPr>
          <a:xfrm>
            <a:off x="3373993" y="1571768"/>
            <a:ext cx="5772852" cy="15696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  </a:t>
            </a:r>
            <a:r>
              <a:rPr lang="en-US" sz="2400" dirty="0"/>
              <a:t>These patients have had a PTSD diagnosis for an average of 18 years, failed 2+ attempts at conventional therapy, and are severely or extremely affected by PTSD.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47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96231E-7498-4E41-8580-57B5E2815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448" y="-98063"/>
            <a:ext cx="9259614" cy="695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64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653</Words>
  <Application>Microsoft Office PowerPoint</Application>
  <PresentationFormat>Widescreen</PresentationFormat>
  <Paragraphs>79</Paragraphs>
  <Slides>27</Slides>
  <Notes>13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Garamond</vt:lpstr>
      <vt:lpstr>Tahoma</vt:lpstr>
      <vt:lpstr>Office Theme</vt:lpstr>
      <vt:lpstr>Is MDMA-assisted therapy for severe, chronic, treatment-resistant PTSD, cost-effective?  DCEA (EPI 213) - UCSF  February 11, 2021</vt:lpstr>
      <vt:lpstr>PowerPoint Presentation</vt:lpstr>
      <vt:lpstr>What’s the difference between  ‘Cost-effective’ and ‘Cost-saving’?</vt:lpstr>
      <vt:lpstr>With that  as background, the answer  is  . . .</vt:lpstr>
      <vt:lpstr>PowerPoint Presentation</vt:lpstr>
      <vt:lpstr>Cost-effective, compared to what?</vt:lpstr>
      <vt:lpstr>Why not use this comparison? </vt:lpstr>
      <vt:lpstr>PowerPoint Presentation</vt:lpstr>
      <vt:lpstr>PowerPoint Presentation</vt:lpstr>
      <vt:lpstr>Major features of cost-effectiveness model</vt:lpstr>
      <vt:lpstr>Key Inputs: Base-case values, ranges and data sources</vt:lpstr>
      <vt:lpstr>PowerPoint Presentation</vt:lpstr>
      <vt:lpstr>PowerPoint Presentation</vt:lpstr>
      <vt:lpstr>Life-time health-state trajectory from end of trial: MDMA group versus Control.</vt:lpstr>
      <vt:lpstr>Summary of cost and cost-effectiveness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Putting these findings in context</vt:lpstr>
      <vt:lpstr>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MDMA-assisted therapy for severe, chronic, treatment-resistant PTSD, cost-effective?  Psychedelic and Entheogen Academic  Council  - UCSF  November 6, 2020</dc:title>
  <dc:creator>Elliot Marseille</dc:creator>
  <cp:lastModifiedBy>Elliot Marseille</cp:lastModifiedBy>
  <cp:revision>6</cp:revision>
  <dcterms:created xsi:type="dcterms:W3CDTF">2020-11-06T16:36:43Z</dcterms:created>
  <dcterms:modified xsi:type="dcterms:W3CDTF">2021-02-04T15:56:48Z</dcterms:modified>
</cp:coreProperties>
</file>