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0496"/>
    <p:restoredTop sz="50000"/>
  </p:normalViewPr>
  <p:slideViewPr>
    <p:cSldViewPr snapToGrid="0" snapToObjects="1">
      <p:cViewPr varScale="1">
        <p:scale>
          <a:sx n="47" d="100"/>
          <a:sy n="47" d="100"/>
        </p:scale>
        <p:origin x="1992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BBF352-51C3-C245-938C-D4F197793F7A}" type="datetimeFigureOut">
              <a:rPr lang="en-US" smtClean="0"/>
              <a:t>7/27/16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F9FA61-B948-8C42-962F-11E869CAF6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8807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 smtClean="0"/>
              <a:t>di </a:t>
            </a:r>
            <a:r>
              <a:rPr lang="it-IT" dirty="0" err="1" smtClean="0"/>
              <a:t>sqrt</a:t>
            </a:r>
            <a:r>
              <a:rPr lang="it-IT" dirty="0" smtClean="0"/>
              <a:t>(457)= 21.377558</a:t>
            </a:r>
          </a:p>
          <a:p>
            <a:endParaRPr lang="it-IT" dirty="0" smtClean="0"/>
          </a:p>
          <a:p>
            <a:r>
              <a:rPr lang="it-IT" dirty="0" smtClean="0"/>
              <a:t>di (10875*456)/(7^2) = 101204.08</a:t>
            </a:r>
          </a:p>
          <a:p>
            <a:endParaRPr lang="it-IT" dirty="0" smtClean="0"/>
          </a:p>
          <a:p>
            <a:r>
              <a:rPr lang="it-IT" dirty="0" smtClean="0"/>
              <a:t>. di ln(342 =</a:t>
            </a:r>
            <a:r>
              <a:rPr lang="it-IT" baseline="0" dirty="0" smtClean="0"/>
              <a:t> </a:t>
            </a:r>
            <a:r>
              <a:rPr lang="it-IT" dirty="0" smtClean="0"/>
              <a:t>5.8348107</a:t>
            </a:r>
          </a:p>
          <a:p>
            <a:endParaRPr lang="it-IT" dirty="0" smtClean="0"/>
          </a:p>
          <a:p>
            <a:r>
              <a:rPr lang="en-US" dirty="0" smtClean="0"/>
              <a:t>display 1 + </a:t>
            </a:r>
            <a:r>
              <a:rPr lang="en-US" dirty="0" err="1" smtClean="0"/>
              <a:t>int</a:t>
            </a:r>
            <a:r>
              <a:rPr lang="en-US" dirty="0" smtClean="0"/>
              <a:t>((20-1+1)*</a:t>
            </a:r>
            <a:r>
              <a:rPr lang="en-US" dirty="0" err="1" smtClean="0"/>
              <a:t>runiform</a:t>
            </a:r>
            <a:r>
              <a:rPr lang="en-US" dirty="0" smtClean="0"/>
              <a:t>()) = 7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522067-5D95-E745-B06B-42735895298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8151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Number</a:t>
            </a:r>
            <a:r>
              <a:rPr lang="en-US" baseline="0" dirty="0" smtClean="0"/>
              <a:t> of different pathogens in children with and without diarrhea </a:t>
            </a:r>
          </a:p>
          <a:p>
            <a:endParaRPr lang="en-US" dirty="0" smtClean="0"/>
          </a:p>
          <a:p>
            <a:r>
              <a:rPr lang="en-US" dirty="0" smtClean="0"/>
              <a:t>Cases – with diarrhea</a:t>
            </a:r>
          </a:p>
          <a:p>
            <a:r>
              <a:rPr lang="ro-RO" dirty="0" smtClean="0">
                <a:latin typeface="Courier New" charset="0"/>
                <a:ea typeface="Courier New" charset="0"/>
                <a:cs typeface="Courier New" charset="0"/>
              </a:rPr>
              <a:t>cii 443 2.5 1.3</a:t>
            </a:r>
          </a:p>
          <a:p>
            <a:r>
              <a:rPr lang="de-DE" dirty="0" smtClean="0">
                <a:latin typeface="Courier New" charset="0"/>
                <a:ea typeface="Courier New" charset="0"/>
                <a:cs typeface="Courier New" charset="0"/>
              </a:rPr>
              <a:t>(2.378611, 2.621389)</a:t>
            </a:r>
          </a:p>
          <a:p>
            <a:endParaRPr lang="ro-RO" dirty="0" smtClean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ro-RO" dirty="0" err="1" smtClean="0">
                <a:latin typeface="Courier New" charset="0"/>
                <a:ea typeface="Courier New" charset="0"/>
                <a:cs typeface="Courier New" charset="0"/>
              </a:rPr>
              <a:t>Controls</a:t>
            </a:r>
            <a:r>
              <a:rPr lang="ro-RO" baseline="0" dirty="0" smtClean="0">
                <a:latin typeface="Courier New" charset="0"/>
                <a:ea typeface="Courier New" charset="0"/>
                <a:cs typeface="Courier New" charset="0"/>
              </a:rPr>
              <a:t> – </a:t>
            </a:r>
            <a:r>
              <a:rPr lang="ro-RO" baseline="0" dirty="0" err="1" smtClean="0">
                <a:latin typeface="Courier New" charset="0"/>
                <a:ea typeface="Courier New" charset="0"/>
                <a:cs typeface="Courier New" charset="0"/>
              </a:rPr>
              <a:t>without</a:t>
            </a:r>
            <a:r>
              <a:rPr lang="ro-RO" baseline="0" dirty="0" smtClean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ro-RO" baseline="0" dirty="0" err="1" smtClean="0">
                <a:latin typeface="Courier New" charset="0"/>
                <a:ea typeface="Courier New" charset="0"/>
                <a:cs typeface="Courier New" charset="0"/>
              </a:rPr>
              <a:t>diarrhea</a:t>
            </a:r>
            <a:r>
              <a:rPr lang="ro-RO" baseline="0" dirty="0" smtClean="0">
                <a:latin typeface="Courier New" charset="0"/>
                <a:ea typeface="Courier New" charset="0"/>
                <a:cs typeface="Courier New" charset="0"/>
              </a:rPr>
              <a:t> </a:t>
            </a:r>
          </a:p>
          <a:p>
            <a:r>
              <a:rPr lang="ro-RO" baseline="0" dirty="0" smtClean="0">
                <a:latin typeface="Courier New" charset="0"/>
                <a:ea typeface="Courier New" charset="0"/>
                <a:cs typeface="Courier New" charset="0"/>
              </a:rPr>
              <a:t>cii 239 2.3 1.3 </a:t>
            </a:r>
            <a:endParaRPr lang="ro-RO" dirty="0" smtClean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de-DE" dirty="0" smtClean="0"/>
              <a:t>(2.134344, 2.465656)</a:t>
            </a:r>
            <a:endParaRPr lang="ro-RO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522067-5D95-E745-B06B-42735895298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7236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16E4E-8EDE-384D-A323-D25EDFFD6ED6}" type="datetimeFigureOut">
              <a:rPr lang="en-US" smtClean="0"/>
              <a:t>7/27/16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2A5F7-E321-9C47-BEAC-34CA689F9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521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16E4E-8EDE-384D-A323-D25EDFFD6ED6}" type="datetimeFigureOut">
              <a:rPr lang="en-US" smtClean="0"/>
              <a:t>7/27/16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2A5F7-E321-9C47-BEAC-34CA689F9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336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16E4E-8EDE-384D-A323-D25EDFFD6ED6}" type="datetimeFigureOut">
              <a:rPr lang="en-US" smtClean="0"/>
              <a:t>7/27/16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2A5F7-E321-9C47-BEAC-34CA689F9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256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16E4E-8EDE-384D-A323-D25EDFFD6ED6}" type="datetimeFigureOut">
              <a:rPr lang="en-US" smtClean="0"/>
              <a:t>7/27/16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2A5F7-E321-9C47-BEAC-34CA689F9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75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16E4E-8EDE-384D-A323-D25EDFFD6ED6}" type="datetimeFigureOut">
              <a:rPr lang="en-US" smtClean="0"/>
              <a:t>7/27/16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2A5F7-E321-9C47-BEAC-34CA689F9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665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16E4E-8EDE-384D-A323-D25EDFFD6ED6}" type="datetimeFigureOut">
              <a:rPr lang="en-US" smtClean="0"/>
              <a:t>7/27/16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2A5F7-E321-9C47-BEAC-34CA689F9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42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16E4E-8EDE-384D-A323-D25EDFFD6ED6}" type="datetimeFigureOut">
              <a:rPr lang="en-US" smtClean="0"/>
              <a:t>7/27/16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2A5F7-E321-9C47-BEAC-34CA689F9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55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16E4E-8EDE-384D-A323-D25EDFFD6ED6}" type="datetimeFigureOut">
              <a:rPr lang="en-US" smtClean="0"/>
              <a:t>7/27/16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2A5F7-E321-9C47-BEAC-34CA689F9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244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16E4E-8EDE-384D-A323-D25EDFFD6ED6}" type="datetimeFigureOut">
              <a:rPr lang="en-US" smtClean="0"/>
              <a:t>7/27/16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2A5F7-E321-9C47-BEAC-34CA689F9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7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16E4E-8EDE-384D-A323-D25EDFFD6ED6}" type="datetimeFigureOut">
              <a:rPr lang="en-US" smtClean="0"/>
              <a:t>7/27/16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2A5F7-E321-9C47-BEAC-34CA689F9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91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16E4E-8EDE-384D-A323-D25EDFFD6ED6}" type="datetimeFigureOut">
              <a:rPr lang="en-US" smtClean="0"/>
              <a:t>7/27/16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2A5F7-E321-9C47-BEAC-34CA689F9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192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216E4E-8EDE-384D-A323-D25EDFFD6ED6}" type="datetimeFigureOut">
              <a:rPr lang="en-US" smtClean="0"/>
              <a:t>7/27/16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92A5F7-E321-9C47-BEAC-34CA689F9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873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35429" y="164403"/>
            <a:ext cx="10918371" cy="79592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algn="ctr"/>
            <a:r>
              <a:rPr lang="en-US" b="1" smtClean="0">
                <a:solidFill>
                  <a:schemeClr val="accent2">
                    <a:lumMod val="75000"/>
                  </a:schemeClr>
                </a:solidFill>
              </a:rPr>
              <a:t>QUIZ 1</a:t>
            </a:r>
            <a:endParaRPr lang="en-US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76942" y="1396417"/>
            <a:ext cx="10918371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AppleSymbols" charset="0"/>
              <a:buChar char="⌔"/>
              <a:defRPr sz="28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Arial"/>
              <a:buChar char="•"/>
              <a:defRPr sz="24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AppleSymbols" charset="0"/>
              <a:buChar char="☼"/>
              <a:defRPr sz="20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charset="2"/>
              <a:buChar char="§"/>
              <a:defRPr sz="18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Square Root of 457 </a:t>
            </a:r>
            <a:r>
              <a:rPr lang="it-IT" dirty="0">
                <a:latin typeface="Courier New" charset="0"/>
                <a:ea typeface="Courier New" charset="0"/>
                <a:cs typeface="Courier New" charset="0"/>
              </a:rPr>
              <a:t>di </a:t>
            </a:r>
            <a:r>
              <a:rPr lang="it-IT" dirty="0" err="1">
                <a:latin typeface="Courier New" charset="0"/>
                <a:ea typeface="Courier New" charset="0"/>
                <a:cs typeface="Courier New" charset="0"/>
              </a:rPr>
              <a:t>sqrt</a:t>
            </a:r>
            <a:r>
              <a:rPr lang="it-IT" dirty="0">
                <a:latin typeface="Courier New" charset="0"/>
                <a:ea typeface="Courier New" charset="0"/>
                <a:cs typeface="Courier New" charset="0"/>
              </a:rPr>
              <a:t>(457)= 21.377558</a:t>
            </a:r>
          </a:p>
          <a:p>
            <a:r>
              <a:rPr lang="en-US" dirty="0" smtClean="0"/>
              <a:t>(</a:t>
            </a:r>
            <a:r>
              <a:rPr lang="en-US" dirty="0" smtClean="0"/>
              <a:t>10,875*456)/(7^2) </a:t>
            </a:r>
            <a:r>
              <a:rPr lang="it-IT" dirty="0">
                <a:latin typeface="Courier New" charset="0"/>
                <a:ea typeface="Courier New" charset="0"/>
                <a:cs typeface="Courier New" charset="0"/>
              </a:rPr>
              <a:t>di (10875*456)/(7^2) = 101204.08</a:t>
            </a:r>
          </a:p>
          <a:p>
            <a:r>
              <a:rPr lang="en-US" dirty="0" smtClean="0"/>
              <a:t>Natural </a:t>
            </a:r>
            <a:r>
              <a:rPr lang="en-US" dirty="0" smtClean="0"/>
              <a:t>log of 342 </a:t>
            </a:r>
            <a:r>
              <a:rPr lang="it-IT" dirty="0">
                <a:latin typeface="Courier New" charset="0"/>
                <a:ea typeface="Courier New" charset="0"/>
                <a:cs typeface="Courier New" charset="0"/>
              </a:rPr>
              <a:t>di ln(342 = 5.8348107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Random </a:t>
            </a:r>
            <a:r>
              <a:rPr lang="en-US" dirty="0" smtClean="0"/>
              <a:t>Number between 1 and 20 _____</a:t>
            </a:r>
          </a:p>
          <a:p>
            <a:pPr lvl="1">
              <a:lnSpc>
                <a:spcPct val="150000"/>
              </a:lnSpc>
            </a:pPr>
            <a:r>
              <a:rPr lang="it-IT" u="sng" dirty="0">
                <a:latin typeface="Courier New" charset="0"/>
                <a:ea typeface="Courier New" charset="0"/>
                <a:cs typeface="Courier New" charset="0"/>
              </a:rPr>
              <a:t>di</a:t>
            </a:r>
            <a:r>
              <a:rPr lang="it-IT" dirty="0">
                <a:latin typeface="Courier New" charset="0"/>
                <a:ea typeface="Courier New" charset="0"/>
                <a:cs typeface="Courier New" charset="0"/>
              </a:rPr>
              <a:t>splay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a 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+ 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((</a:t>
            </a:r>
            <a:r>
              <a:rPr lang="en-US" dirty="0">
                <a:solidFill>
                  <a:srgbClr val="00B050"/>
                </a:solidFill>
                <a:latin typeface="Courier New" charset="0"/>
                <a:ea typeface="Courier New" charset="0"/>
                <a:cs typeface="Courier New" charset="0"/>
              </a:rPr>
              <a:t>b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-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a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+1)*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runiform</a:t>
            </a:r>
            <a:r>
              <a:rPr lang="en-US" dirty="0" smtClean="0">
                <a:latin typeface="Courier New" charset="0"/>
                <a:ea typeface="Courier New" charset="0"/>
                <a:cs typeface="Courier New" charset="0"/>
              </a:rPr>
              <a:t>())</a:t>
            </a:r>
          </a:p>
          <a:p>
            <a:pPr lvl="1">
              <a:lnSpc>
                <a:spcPct val="150000"/>
              </a:lnSpc>
            </a:pPr>
            <a:r>
              <a:rPr lang="en-US" dirty="0" smtClean="0">
                <a:latin typeface="Courier New" charset="0"/>
                <a:ea typeface="Courier New" charset="0"/>
                <a:cs typeface="Courier New" charset="0"/>
              </a:rPr>
              <a:t>di </a:t>
            </a:r>
            <a:r>
              <a:rPr lang="en-US" dirty="0" err="1" smtClean="0">
                <a:latin typeface="Courier New" charset="0"/>
                <a:ea typeface="Courier New" charset="0"/>
                <a:cs typeface="Courier New" charset="0"/>
              </a:rPr>
              <a:t>r</a:t>
            </a:r>
            <a:r>
              <a:rPr lang="en-US" dirty="0" err="1" smtClean="0">
                <a:latin typeface="Courier New" charset="0"/>
                <a:ea typeface="Courier New" charset="0"/>
                <a:cs typeface="Courier New" charset="0"/>
              </a:rPr>
              <a:t>uniform</a:t>
            </a:r>
            <a:r>
              <a:rPr lang="en-US" dirty="0" smtClean="0">
                <a:latin typeface="Courier New" charset="0"/>
                <a:ea typeface="Courier New" charset="0"/>
                <a:cs typeface="Courier New" charset="0"/>
              </a:rPr>
              <a:t>(1,20)</a:t>
            </a:r>
            <a:endParaRPr lang="en-US" dirty="0">
              <a:latin typeface="Courier New" charset="0"/>
              <a:ea typeface="Courier New" charset="0"/>
              <a:cs typeface="Courier New" charset="0"/>
            </a:endParaRPr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9590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35429" y="274768"/>
            <a:ext cx="10918371" cy="42112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algn="ctr"/>
            <a:r>
              <a:rPr lang="en-US" b="1" smtClean="0">
                <a:solidFill>
                  <a:schemeClr val="accent2">
                    <a:lumMod val="75000"/>
                  </a:schemeClr>
                </a:solidFill>
              </a:rPr>
              <a:t>QUIZ 2</a:t>
            </a:r>
            <a:endParaRPr lang="en-US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Content Placeholder 4"/>
          <p:cNvSpPr txBox="1">
            <a:spLocks/>
          </p:cNvSpPr>
          <p:nvPr/>
        </p:nvSpPr>
        <p:spPr>
          <a:xfrm>
            <a:off x="6816436" y="929407"/>
            <a:ext cx="5375564" cy="548383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AppleSymbols" charset="0"/>
              <a:buChar char="⌔"/>
              <a:defRPr sz="28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Arial"/>
              <a:buChar char="•"/>
              <a:defRPr sz="24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AppleSymbols" charset="0"/>
              <a:buChar char="☼"/>
              <a:defRPr sz="20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charset="2"/>
              <a:buChar char="§"/>
              <a:defRPr sz="18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/>
              <a:t>Calculate the 95% confidence interval around the mean number of diarrhea pathogens per stool sample in </a:t>
            </a:r>
            <a:r>
              <a:rPr lang="en-US" sz="2000" u="sng" dirty="0" smtClean="0"/>
              <a:t>cases</a:t>
            </a:r>
            <a:r>
              <a:rPr lang="en-US" sz="2000" dirty="0" smtClean="0"/>
              <a:t> </a:t>
            </a:r>
            <a:endParaRPr lang="en-US" sz="2000" dirty="0" smtClean="0"/>
          </a:p>
          <a:p>
            <a:pPr marL="0" indent="0">
              <a:buNone/>
            </a:pPr>
            <a:r>
              <a:rPr lang="ro-RO" sz="2000" dirty="0" smtClean="0">
                <a:latin typeface="Courier New" charset="0"/>
                <a:ea typeface="Courier New" charset="0"/>
                <a:cs typeface="Courier New" charset="0"/>
              </a:rPr>
              <a:t>cii </a:t>
            </a:r>
            <a:r>
              <a:rPr lang="ro-RO" sz="2000" dirty="0">
                <a:latin typeface="Courier New" charset="0"/>
                <a:ea typeface="Courier New" charset="0"/>
                <a:cs typeface="Courier New" charset="0"/>
              </a:rPr>
              <a:t>443 2.5 1.3</a:t>
            </a:r>
          </a:p>
          <a:p>
            <a:pPr marL="0" indent="0">
              <a:buNone/>
            </a:pPr>
            <a:r>
              <a:rPr lang="de-DE" sz="2000" dirty="0">
                <a:latin typeface="Courier New" charset="0"/>
                <a:ea typeface="Courier New" charset="0"/>
                <a:cs typeface="Courier New" charset="0"/>
              </a:rPr>
              <a:t>(2.378611, 2.621389</a:t>
            </a:r>
            <a:r>
              <a:rPr lang="de-DE" sz="2000" dirty="0" smtClean="0">
                <a:latin typeface="Courier New" charset="0"/>
                <a:ea typeface="Courier New" charset="0"/>
                <a:cs typeface="Courier New" charset="0"/>
              </a:rPr>
              <a:t>)</a:t>
            </a:r>
          </a:p>
          <a:p>
            <a:pPr marL="0" indent="0">
              <a:buNone/>
            </a:pPr>
            <a:endParaRPr lang="de-DE" sz="2000" dirty="0">
              <a:latin typeface="Courier New" charset="0"/>
              <a:ea typeface="Courier New" charset="0"/>
              <a:cs typeface="Courier New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Calculate </a:t>
            </a:r>
            <a:r>
              <a:rPr lang="en-US" sz="2000" dirty="0"/>
              <a:t>the 95% confidence interval around the mean number of diarrhea pathogens per stool sample in </a:t>
            </a:r>
            <a:r>
              <a:rPr lang="en-US" sz="2000" u="sng" dirty="0" smtClean="0"/>
              <a:t>controls</a:t>
            </a:r>
          </a:p>
          <a:p>
            <a:pPr marL="0" indent="0">
              <a:buNone/>
            </a:pPr>
            <a:r>
              <a:rPr lang="ro-RO" sz="2000" dirty="0" smtClean="0">
                <a:latin typeface="Courier New" charset="0"/>
                <a:ea typeface="Courier New" charset="0"/>
                <a:cs typeface="Courier New" charset="0"/>
              </a:rPr>
              <a:t>cii </a:t>
            </a:r>
            <a:r>
              <a:rPr lang="ro-RO" sz="2000" dirty="0">
                <a:latin typeface="Courier New" charset="0"/>
                <a:ea typeface="Courier New" charset="0"/>
                <a:cs typeface="Courier New" charset="0"/>
              </a:rPr>
              <a:t>239 2.3 1.3 </a:t>
            </a:r>
          </a:p>
          <a:p>
            <a:pPr marL="0" indent="0">
              <a:buNone/>
            </a:pPr>
            <a:r>
              <a:rPr lang="de-DE" sz="2000" dirty="0" smtClean="0">
                <a:latin typeface="Courier New" charset="0"/>
                <a:ea typeface="Courier New" charset="0"/>
                <a:cs typeface="Courier New" charset="0"/>
              </a:rPr>
              <a:t>(.</a:t>
            </a:r>
            <a:r>
              <a:rPr lang="de-DE" sz="2000" dirty="0">
                <a:latin typeface="Courier New" charset="0"/>
                <a:ea typeface="Courier New" charset="0"/>
                <a:cs typeface="Courier New" charset="0"/>
              </a:rPr>
              <a:t>134344, 2.465656)</a:t>
            </a:r>
            <a:endParaRPr lang="ro-RO" sz="2000" dirty="0">
              <a:latin typeface="Courier New" charset="0"/>
              <a:ea typeface="Courier New" charset="0"/>
              <a:cs typeface="Courier New" charset="0"/>
            </a:endParaRPr>
          </a:p>
          <a:p>
            <a:pPr marL="457200" indent="-457200">
              <a:buFont typeface="+mj-lt"/>
              <a:buAutoNum type="arabicPeriod"/>
            </a:pP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242403" y="6356350"/>
            <a:ext cx="90770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err="1">
                <a:latin typeface="Arial" charset="0"/>
                <a:ea typeface="Arial" charset="0"/>
                <a:cs typeface="Arial" charset="0"/>
              </a:rPr>
              <a:t>Eibach</a:t>
            </a:r>
            <a:r>
              <a:rPr lang="en-US" sz="1000" dirty="0">
                <a:latin typeface="Arial" charset="0"/>
                <a:ea typeface="Arial" charset="0"/>
                <a:cs typeface="Arial" charset="0"/>
              </a:rPr>
              <a:t> D, </a:t>
            </a:r>
            <a:r>
              <a:rPr lang="en-US" sz="1000" dirty="0" err="1">
                <a:latin typeface="Arial" charset="0"/>
                <a:ea typeface="Arial" charset="0"/>
                <a:cs typeface="Arial" charset="0"/>
              </a:rPr>
              <a:t>Krumkamp</a:t>
            </a:r>
            <a:r>
              <a:rPr lang="en-US" sz="1000" dirty="0">
                <a:latin typeface="Arial" charset="0"/>
                <a:ea typeface="Arial" charset="0"/>
                <a:cs typeface="Arial" charset="0"/>
              </a:rPr>
              <a:t> R, Hahn A, et al. Application of a multiplex PCR assay for the detection of gastrointestinal pathogens in a rural African setting. </a:t>
            </a:r>
            <a:r>
              <a:rPr lang="en-US" sz="1000" i="1" dirty="0">
                <a:latin typeface="Arial" charset="0"/>
                <a:ea typeface="Arial" charset="0"/>
                <a:cs typeface="Arial" charset="0"/>
              </a:rPr>
              <a:t>BMC Infectious Diseases</a:t>
            </a:r>
            <a:r>
              <a:rPr lang="en-US" sz="1000" dirty="0">
                <a:latin typeface="Arial" charset="0"/>
                <a:ea typeface="Arial" charset="0"/>
                <a:cs typeface="Arial" charset="0"/>
              </a:rPr>
              <a:t>. 2016;16:150. doi:10.1186/s12879-016-1481-7.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842208" y="5674575"/>
            <a:ext cx="951159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2"/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cii 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#observations #mean #standard deviation </a:t>
            </a:r>
          </a:p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9554" y="770506"/>
            <a:ext cx="6374632" cy="3468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5018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220</Words>
  <Application>Microsoft Macintosh PowerPoint</Application>
  <PresentationFormat>Widescreen</PresentationFormat>
  <Paragraphs>41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AppleSymbols</vt:lpstr>
      <vt:lpstr>Calibri</vt:lpstr>
      <vt:lpstr>Calibri Light</vt:lpstr>
      <vt:lpstr>Courier New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Kristen Aiemjoy</dc:creator>
  <cp:lastModifiedBy>Kristen Aiemjoy</cp:lastModifiedBy>
  <cp:revision>1</cp:revision>
  <dcterms:created xsi:type="dcterms:W3CDTF">2016-07-27T17:04:59Z</dcterms:created>
  <dcterms:modified xsi:type="dcterms:W3CDTF">2016-07-27T17:08:12Z</dcterms:modified>
</cp:coreProperties>
</file>